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83661214174855E-2"/>
          <c:y val="0.11372549019607843"/>
          <c:w val="0.91841252041637211"/>
          <c:h val="0.67583603520148217"/>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0480-4D4F-8F5D-72A16C3A4C91}"/>
              </c:ext>
            </c:extLst>
          </c:dPt>
          <c:dPt>
            <c:idx val="2"/>
            <c:invertIfNegative val="0"/>
            <c:bubble3D val="0"/>
            <c:spPr>
              <a:solidFill>
                <a:srgbClr val="FFFF00"/>
              </a:solidFill>
              <a:ln>
                <a:noFill/>
              </a:ln>
              <a:effectLst/>
            </c:spPr>
            <c:extLst>
              <c:ext xmlns:c16="http://schemas.microsoft.com/office/drawing/2014/chart" uri="{C3380CC4-5D6E-409C-BE32-E72D297353CC}">
                <c16:uniqueId val="{00000003-0480-4D4F-8F5D-72A16C3A4C91}"/>
              </c:ext>
            </c:extLst>
          </c:dPt>
          <c:dPt>
            <c:idx val="3"/>
            <c:invertIfNegative val="0"/>
            <c:bubble3D val="0"/>
            <c:spPr>
              <a:solidFill>
                <a:srgbClr val="C00000"/>
              </a:solidFill>
              <a:ln>
                <a:noFill/>
              </a:ln>
              <a:effectLst/>
            </c:spPr>
            <c:extLst>
              <c:ext xmlns:c16="http://schemas.microsoft.com/office/drawing/2014/chart" uri="{C3380CC4-5D6E-409C-BE32-E72D297353CC}">
                <c16:uniqueId val="{00000005-0480-4D4F-8F5D-72A16C3A4C91}"/>
              </c:ext>
            </c:extLst>
          </c:dPt>
          <c:dLbls>
            <c:dLbl>
              <c:idx val="0"/>
              <c:layout/>
              <c:tx>
                <c:rich>
                  <a:bodyPr/>
                  <a:lstStyle/>
                  <a:p>
                    <a:fld id="{DDD09F6A-A241-4D92-BBAC-C8CB16EE5919}" type="VALUE">
                      <a:rPr lang="en-US"/>
                      <a:pPr/>
                      <a:t>[VALEUR]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0480-4D4F-8F5D-72A16C3A4C91}"/>
                </c:ext>
              </c:extLst>
            </c:dLbl>
            <c:dLbl>
              <c:idx val="1"/>
              <c:layout/>
              <c:tx>
                <c:rich>
                  <a:bodyPr/>
                  <a:lstStyle/>
                  <a:p>
                    <a:fld id="{EDEDB07A-FFB6-440D-A9CE-DCAE1B85B8BC}" type="VALUE">
                      <a:rPr lang="en-US"/>
                      <a:pPr/>
                      <a:t>[VALEUR]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0480-4D4F-8F5D-72A16C3A4C91}"/>
                </c:ext>
              </c:extLst>
            </c:dLbl>
            <c:dLbl>
              <c:idx val="2"/>
              <c:layout/>
              <c:tx>
                <c:rich>
                  <a:bodyPr/>
                  <a:lstStyle/>
                  <a:p>
                    <a:fld id="{BDFE9BAC-D231-49CD-8F9E-8873432419D7}" type="VALUE">
                      <a:rPr lang="en-US"/>
                      <a:pPr/>
                      <a:t>[VALEUR]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0480-4D4F-8F5D-72A16C3A4C91}"/>
                </c:ext>
              </c:extLst>
            </c:dLbl>
            <c:dLbl>
              <c:idx val="3"/>
              <c:layout/>
              <c:tx>
                <c:rich>
                  <a:bodyPr/>
                  <a:lstStyle/>
                  <a:p>
                    <a:fld id="{DD5AC2CF-0B74-4390-8919-9B1055AA6237}" type="VALUE">
                      <a:rPr lang="en-US"/>
                      <a:pPr/>
                      <a:t>[VALEUR]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0480-4D4F-8F5D-72A16C3A4C9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Feuil1!$B$3:$E$3</c:f>
              <c:strCache>
                <c:ptCount val="4"/>
                <c:pt idx="0">
                  <c:v>Total</c:v>
                </c:pt>
                <c:pt idx="1">
                  <c:v>Modérément inquiet</c:v>
                </c:pt>
                <c:pt idx="2">
                  <c:v>Très ou extrèmement inquiet</c:v>
                </c:pt>
                <c:pt idx="3">
                  <c:v>Impact négatif sur leurs quotidiens</c:v>
                </c:pt>
              </c:strCache>
            </c:strRef>
          </c:cat>
          <c:val>
            <c:numRef>
              <c:f>Feuil1!$B$4:$E$4</c:f>
              <c:numCache>
                <c:formatCode>General</c:formatCode>
                <c:ptCount val="4"/>
                <c:pt idx="0">
                  <c:v>100</c:v>
                </c:pt>
                <c:pt idx="1">
                  <c:v>84</c:v>
                </c:pt>
                <c:pt idx="2">
                  <c:v>59</c:v>
                </c:pt>
                <c:pt idx="3">
                  <c:v>45</c:v>
                </c:pt>
              </c:numCache>
            </c:numRef>
          </c:val>
          <c:extLst>
            <c:ext xmlns:c16="http://schemas.microsoft.com/office/drawing/2014/chart" uri="{C3380CC4-5D6E-409C-BE32-E72D297353CC}">
              <c16:uniqueId val="{00000007-0480-4D4F-8F5D-72A16C3A4C91}"/>
            </c:ext>
          </c:extLst>
        </c:ser>
        <c:dLbls>
          <c:showLegendKey val="0"/>
          <c:showVal val="0"/>
          <c:showCatName val="0"/>
          <c:showSerName val="0"/>
          <c:showPercent val="0"/>
          <c:showBubbleSize val="0"/>
        </c:dLbls>
        <c:gapWidth val="219"/>
        <c:overlap val="-27"/>
        <c:axId val="440435744"/>
        <c:axId val="440436160"/>
      </c:barChart>
      <c:catAx>
        <c:axId val="44043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40436160"/>
        <c:crosses val="autoZero"/>
        <c:auto val="1"/>
        <c:lblAlgn val="ctr"/>
        <c:lblOffset val="100"/>
        <c:noMultiLvlLbl val="0"/>
      </c:catAx>
      <c:valAx>
        <c:axId val="4404361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44043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D5C58-45F3-4D97-84F3-ED3D826987BE}" type="datetimeFigureOut">
              <a:rPr lang="en-GB" smtClean="0"/>
              <a:t>28/03/2023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AE805-FB24-422D-8CA7-D8F1EF054EAB}" type="slidenum">
              <a:rPr lang="en-GB" smtClean="0"/>
              <a:t>‹N°›</a:t>
            </a:fld>
            <a:endParaRPr lang="en-GB"/>
          </a:p>
        </p:txBody>
      </p:sp>
    </p:spTree>
    <p:extLst>
      <p:ext uri="{BB962C8B-B14F-4D97-AF65-F5344CB8AC3E}">
        <p14:creationId xmlns:p14="http://schemas.microsoft.com/office/powerpoint/2010/main" val="313939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ythologica.fr/grec/japet.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org/stoken/author-tokens/ST-720/full#core-R1"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urworldindata.org/living-planet-index#how-many-species-does-it-cover-what-is-the-geographical-range-of-this-coverage"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link/"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onlinelibrary-wiley-com.ezpum.biu-montpellier.fr/action/doSearch?ContribAuthorRaw=Stringer,+Lindsay+C" TargetMode="External"/><Relationship Id="rId13" Type="http://schemas.openxmlformats.org/officeDocument/2006/relationships/hyperlink" Target="https://onlinelibrary-wiley-com.ezpum.biu-montpellier.fr/doi/10.1111/gcb.15871" TargetMode="External"/><Relationship Id="rId3" Type="http://schemas.openxmlformats.org/officeDocument/2006/relationships/hyperlink" Target="https://onlinelibrary-wiley-com.ezpum.biu-montpellier.fr/action/doSearch?ContribAuthorRaw=Lyon,+Christopher" TargetMode="External"/><Relationship Id="rId7" Type="http://schemas.openxmlformats.org/officeDocument/2006/relationships/hyperlink" Target="https://onlinelibrary-wiley-com.ezpum.biu-montpellier.fr/action/doSearch?ContribAuthorRaw=Beckerman,+Andrew+P" TargetMode="External"/><Relationship Id="rId12" Type="http://schemas.openxmlformats.org/officeDocument/2006/relationships/hyperlink" Target="https://onlinelibrary-wiley-com.ezpum.biu-montpellier.fr/action/doSearch?ContribAuthorRaw=O'Higgins,+Paul" TargetMode="External"/><Relationship Id="rId2" Type="http://schemas.openxmlformats.org/officeDocument/2006/relationships/slide" Target="../slides/slide112.xml"/><Relationship Id="rId1" Type="http://schemas.openxmlformats.org/officeDocument/2006/relationships/notesMaster" Target="../notesMasters/notesMaster1.xml"/><Relationship Id="rId6" Type="http://schemas.openxmlformats.org/officeDocument/2006/relationships/hyperlink" Target="https://onlinelibrary-wiley-com.ezpum.biu-montpellier.fr/action/doSearch?ContribAuthorRaw=Hill,+Daniel+J" TargetMode="External"/><Relationship Id="rId11" Type="http://schemas.openxmlformats.org/officeDocument/2006/relationships/hyperlink" Target="https://onlinelibrary-wiley-com.ezpum.biu-montpellier.fr/action/doSearch?ContribAuthorRaw=Burke,+Ariane" TargetMode="External"/><Relationship Id="rId5" Type="http://schemas.openxmlformats.org/officeDocument/2006/relationships/hyperlink" Target="https://onlinelibrary-wiley-com.ezpum.biu-montpellier.fr/action/doSearch?ContribAuthorRaw=Smith,+Christopher+J" TargetMode="External"/><Relationship Id="rId15" Type="http://schemas.openxmlformats.org/officeDocument/2006/relationships/hyperlink" Target="https://onlinelibrary-wiley-com.ezpum.biu-montpellier.fr/doi/10.1111/gcb.15871#citedby-section" TargetMode="External"/><Relationship Id="rId10" Type="http://schemas.openxmlformats.org/officeDocument/2006/relationships/hyperlink" Target="https://onlinelibrary-wiley-com.ezpum.biu-montpellier.fr/action/doSearch?ContribAuthorRaw=McKay,+James" TargetMode="External"/><Relationship Id="rId4" Type="http://schemas.openxmlformats.org/officeDocument/2006/relationships/hyperlink" Target="https://onlinelibrary-wiley-com.ezpum.biu-montpellier.fr/action/doSearch?ContribAuthorRaw=Saupe,+Erin+E" TargetMode="External"/><Relationship Id="rId9" Type="http://schemas.openxmlformats.org/officeDocument/2006/relationships/hyperlink" Target="https://onlinelibrary-wiley-com.ezpum.biu-montpellier.fr/action/doSearch?ContribAuthorRaw=Marchant,+Robert" TargetMode="External"/><Relationship Id="rId14" Type="http://schemas.openxmlformats.org/officeDocument/2006/relationships/hyperlink" Target="https://doi-org.ezpum.biu-montpellier.fr/10.1111/gcb.15871"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wf.fr/sites/default/files/doc-2021-07/02072021_Rapport_Dereglement-climatique_le_monde_du_sport_a_plus_2_et_4_degres_WWF%20France_4.pdf"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wf.fr/sites/default/files/doc-2021-07/02072021_Rapport_Dereglement-climatique_le_monde_du_sport_a_plus_2_et_4_degres_WWF%20France_4.pdf"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wf.fr/sites/default/files/doc-2021-07/02072021_Rapport_Dereglement-climatique_le_monde_du_sport_a_plus_2_et_4_degres_WWF%20France_4.pdf"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wwf.fr/sites/default/files/doc-2021-07/02072021_Rapport_Dereglement-climatique_le_monde_du_sport_a_plus_2_et_4_degres_WWF%20France_4.pdf"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wwf.fr/sites/default/files/doc-2021-07/02072021_Rapport_Dereglement-climatique_le_monde_du_sport_a_plus_2_et_4_degres_WWF%20France_4.pdf"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a:t>
            </a:fld>
            <a:endParaRPr lang="en-GB"/>
          </a:p>
        </p:txBody>
      </p:sp>
    </p:spTree>
    <p:extLst>
      <p:ext uri="{BB962C8B-B14F-4D97-AF65-F5344CB8AC3E}">
        <p14:creationId xmlns:p14="http://schemas.microsoft.com/office/powerpoint/2010/main" val="3582290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Epiméthée (celui qui réfléchit après) est fils de </a:t>
            </a:r>
            <a:r>
              <a:rPr lang="fr-FR" dirty="0" smtClean="0">
                <a:hlinkClick r:id="rId3"/>
              </a:rPr>
              <a:t>Japet</a:t>
            </a:r>
            <a:r>
              <a:rPr lang="fr-FR" dirty="0" smtClean="0"/>
              <a:t> et </a:t>
            </a:r>
            <a:r>
              <a:rPr lang="fr-FR" dirty="0" err="1" smtClean="0"/>
              <a:t>Clymène</a:t>
            </a:r>
            <a:r>
              <a:rPr lang="fr-FR" dirty="0" smtClean="0"/>
              <a:t>. Contrairement à son frère, Prométhée, il était très distrait et ne réfléchissait pas beaucoup à la portée de ses actes.</a:t>
            </a:r>
          </a:p>
          <a:p>
            <a:r>
              <a:rPr lang="fr-FR" dirty="0" smtClean="0"/>
              <a:t>Il avait voulu se charger de la répartition des qualités entre les animaux et les hommes qui venaient d'être créés comme le raconte Platon dans son Protagoras. Il dota les animaux des meilleures qualités et quand le tour des hommes fut venu il ne restait presque plus rien. </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23</a:t>
            </a:fld>
            <a:endParaRPr lang="en-GB"/>
          </a:p>
        </p:txBody>
      </p:sp>
    </p:spTree>
    <p:extLst>
      <p:ext uri="{BB962C8B-B14F-4D97-AF65-F5344CB8AC3E}">
        <p14:creationId xmlns:p14="http://schemas.microsoft.com/office/powerpoint/2010/main" val="2087792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Prométhée corrige la faiblesse de l’eau en lui apportant le feu</a:t>
            </a:r>
            <a:r>
              <a:rPr lang="fr-FR" baseline="0" dirty="0" smtClean="0"/>
              <a:t> et des techniques ou technologies </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24</a:t>
            </a:fld>
            <a:endParaRPr lang="en-GB"/>
          </a:p>
        </p:txBody>
      </p:sp>
    </p:spTree>
    <p:extLst>
      <p:ext uri="{BB962C8B-B14F-4D97-AF65-F5344CB8AC3E}">
        <p14:creationId xmlns:p14="http://schemas.microsoft.com/office/powerpoint/2010/main" val="352101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25</a:t>
            </a:fld>
            <a:endParaRPr lang="en-GB"/>
          </a:p>
        </p:txBody>
      </p:sp>
    </p:spTree>
    <p:extLst>
      <p:ext uri="{BB962C8B-B14F-4D97-AF65-F5344CB8AC3E}">
        <p14:creationId xmlns:p14="http://schemas.microsoft.com/office/powerpoint/2010/main" val="411943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26</a:t>
            </a:fld>
            <a:endParaRPr lang="en-GB"/>
          </a:p>
        </p:txBody>
      </p:sp>
    </p:spTree>
    <p:extLst>
      <p:ext uri="{BB962C8B-B14F-4D97-AF65-F5344CB8AC3E}">
        <p14:creationId xmlns:p14="http://schemas.microsoft.com/office/powerpoint/2010/main" val="2383708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27</a:t>
            </a:fld>
            <a:endParaRPr lang="en-GB"/>
          </a:p>
        </p:txBody>
      </p:sp>
    </p:spTree>
    <p:extLst>
      <p:ext uri="{BB962C8B-B14F-4D97-AF65-F5344CB8AC3E}">
        <p14:creationId xmlns:p14="http://schemas.microsoft.com/office/powerpoint/2010/main" val="3621242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Energie potentiel = M*G*H </a:t>
            </a:r>
          </a:p>
          <a:p>
            <a:r>
              <a:rPr lang="fr-FR" sz="1200" dirty="0" smtClean="0">
                <a:latin typeface="Tahoma" panose="020B0604030504040204" pitchFamily="34" charset="0"/>
                <a:ea typeface="Tahoma" panose="020B0604030504040204" pitchFamily="34" charset="0"/>
                <a:cs typeface="Tahoma" panose="020B0604030504040204" pitchFamily="34" charset="0"/>
              </a:rPr>
              <a:t>= 90*10*2000</a:t>
            </a:r>
          </a:p>
          <a:p>
            <a:r>
              <a:rPr lang="fr-FR" sz="1200" dirty="0" smtClean="0">
                <a:latin typeface="Tahoma" panose="020B0604030504040204" pitchFamily="34" charset="0"/>
                <a:ea typeface="Tahoma" panose="020B0604030504040204" pitchFamily="34" charset="0"/>
                <a:cs typeface="Tahoma" panose="020B0604030504040204" pitchFamily="34" charset="0"/>
              </a:rPr>
              <a:t>=180 000 Joules</a:t>
            </a:r>
          </a:p>
          <a:p>
            <a:r>
              <a:rPr lang="fr-FR" sz="1200" dirty="0" smtClean="0">
                <a:latin typeface="Tahoma" panose="020B0604030504040204" pitchFamily="34" charset="0"/>
                <a:ea typeface="Tahoma" panose="020B0604030504040204" pitchFamily="34" charset="0"/>
                <a:cs typeface="Tahoma" panose="020B0604030504040204" pitchFamily="34" charset="0"/>
              </a:rPr>
              <a:t>Pour l’avoir en Watt je divise par 3600 </a:t>
            </a:r>
          </a:p>
          <a:p>
            <a:r>
              <a:rPr lang="fr-FR" sz="1200" dirty="0" smtClean="0">
                <a:latin typeface="Tahoma" panose="020B0604030504040204" pitchFamily="34" charset="0"/>
                <a:ea typeface="Tahoma" panose="020B0604030504040204" pitchFamily="34" charset="0"/>
                <a:cs typeface="Tahoma" panose="020B0604030504040204" pitchFamily="34" charset="0"/>
              </a:rPr>
              <a:t>= 500 Watts</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29</a:t>
            </a:fld>
            <a:endParaRPr lang="en-GB"/>
          </a:p>
        </p:txBody>
      </p:sp>
    </p:spTree>
    <p:extLst>
      <p:ext uri="{BB962C8B-B14F-4D97-AF65-F5344CB8AC3E}">
        <p14:creationId xmlns:p14="http://schemas.microsoft.com/office/powerpoint/2010/main" val="3631564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30</a:t>
            </a:fld>
            <a:endParaRPr lang="en-GB"/>
          </a:p>
        </p:txBody>
      </p:sp>
    </p:spTree>
    <p:extLst>
      <p:ext uri="{BB962C8B-B14F-4D97-AF65-F5344CB8AC3E}">
        <p14:creationId xmlns:p14="http://schemas.microsoft.com/office/powerpoint/2010/main" val="134141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Reprendre ici avec DEV DURABLE</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32</a:t>
            </a:fld>
            <a:endParaRPr lang="en-GB"/>
          </a:p>
        </p:txBody>
      </p:sp>
    </p:spTree>
    <p:extLst>
      <p:ext uri="{BB962C8B-B14F-4D97-AF65-F5344CB8AC3E}">
        <p14:creationId xmlns:p14="http://schemas.microsoft.com/office/powerpoint/2010/main" val="3446319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https://theshiftproject.org/article/nouveau-rapport-approvisionnement-petrolier-europe/</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35</a:t>
            </a:fld>
            <a:endParaRPr lang="en-GB"/>
          </a:p>
        </p:txBody>
      </p:sp>
    </p:spTree>
    <p:extLst>
      <p:ext uri="{BB962C8B-B14F-4D97-AF65-F5344CB8AC3E}">
        <p14:creationId xmlns:p14="http://schemas.microsoft.com/office/powerpoint/2010/main" val="3036456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Atmosphère</a:t>
            </a:r>
            <a:r>
              <a:rPr lang="fr-FR" baseline="0" dirty="0" smtClean="0"/>
              <a:t> primitive : principalement de la vapeur de l’eau et de </a:t>
            </a:r>
            <a:r>
              <a:rPr lang="fr-FR" baseline="0" dirty="0" err="1" smtClean="0"/>
              <a:t>dioxide</a:t>
            </a:r>
            <a:r>
              <a:rPr lang="fr-FR" baseline="0" dirty="0" smtClean="0"/>
              <a:t> de carbone (CO2)</a:t>
            </a:r>
          </a:p>
          <a:p>
            <a:endParaRPr lang="fr-FR" baseline="0" dirty="0" smtClean="0"/>
          </a:p>
          <a:p>
            <a:r>
              <a:rPr lang="fr-FR" baseline="0" dirty="0" smtClean="0"/>
              <a:t>Au début, la terre se </a:t>
            </a:r>
            <a:r>
              <a:rPr lang="fr-FR" baseline="0" dirty="0" err="1" smtClean="0"/>
              <a:t>refroidit,il</a:t>
            </a:r>
            <a:r>
              <a:rPr lang="fr-FR" baseline="0" dirty="0" smtClean="0"/>
              <a:t> y a 4 milliard d’années, l’eau devient liquide, l’eau va se retrouver dans les océans</a:t>
            </a:r>
          </a:p>
          <a:p>
            <a:endParaRPr lang="fr-FR" baseline="0" dirty="0" smtClean="0"/>
          </a:p>
          <a:p>
            <a:r>
              <a:rPr lang="fr-FR" baseline="0" dirty="0" smtClean="0"/>
              <a:t>Par conséquent le CO2 va prendre le pas en gaz majoritaire dans l’atmosphère</a:t>
            </a:r>
          </a:p>
          <a:p>
            <a:endParaRPr lang="fr-FR" baseline="0" dirty="0" smtClean="0"/>
          </a:p>
          <a:p>
            <a:r>
              <a:rPr lang="fr-FR" baseline="0" dirty="0" smtClean="0"/>
              <a:t>Il y a 3.5 </a:t>
            </a:r>
            <a:r>
              <a:rPr lang="fr-FR" baseline="0" dirty="0" err="1" smtClean="0"/>
              <a:t>miliard</a:t>
            </a:r>
            <a:r>
              <a:rPr lang="fr-FR" baseline="0" dirty="0" smtClean="0"/>
              <a:t> d’années </a:t>
            </a:r>
            <a:r>
              <a:rPr lang="fr-FR" baseline="0" dirty="0" err="1" smtClean="0"/>
              <a:t>premieres</a:t>
            </a:r>
            <a:r>
              <a:rPr lang="fr-FR" baseline="0" dirty="0" smtClean="0"/>
              <a:t> traces de vie (</a:t>
            </a:r>
            <a:r>
              <a:rPr lang="fr-FR" baseline="0" dirty="0" err="1" smtClean="0"/>
              <a:t>cyanobacterie</a:t>
            </a:r>
            <a:r>
              <a:rPr lang="fr-FR" baseline="0" dirty="0" smtClean="0"/>
              <a:t>) et donc O2 dans l’eau et oxydé la roche, cela va venir oxyder des espèces dans l’eau</a:t>
            </a:r>
          </a:p>
          <a:p>
            <a:r>
              <a:rPr lang="fr-FR" baseline="0" dirty="0" smtClean="0"/>
              <a:t>Par conséquent l’océan, avec les cyanobactéries va faire photosynthèse et donc consommer O2 et absorber CO2 dans l’atmosphère</a:t>
            </a:r>
          </a:p>
          <a:p>
            <a:endParaRPr lang="fr-FR" baseline="0" dirty="0" smtClean="0"/>
          </a:p>
          <a:p>
            <a:r>
              <a:rPr lang="fr-FR" baseline="0" dirty="0" smtClean="0"/>
              <a:t>Donc </a:t>
            </a:r>
            <a:r>
              <a:rPr lang="fr-FR" baseline="0" dirty="0" err="1" smtClean="0"/>
              <a:t>reduc</a:t>
            </a:r>
            <a:r>
              <a:rPr lang="fr-FR" baseline="0" dirty="0" smtClean="0"/>
              <a:t> CO2 dans l’atmosphère et apparition O2 dans l’atmosphère, trace d’oxydation à partir de -2 milliards d’année</a:t>
            </a:r>
          </a:p>
          <a:p>
            <a:endParaRPr lang="fr-FR" baseline="0" dirty="0" smtClean="0"/>
          </a:p>
          <a:p>
            <a:r>
              <a:rPr lang="fr-FR" baseline="0" dirty="0" smtClean="0"/>
              <a:t>Il </a:t>
            </a:r>
            <a:r>
              <a:rPr lang="fr-FR" baseline="0" dirty="0" err="1" smtClean="0"/>
              <a:t>ya</a:t>
            </a:r>
            <a:r>
              <a:rPr lang="fr-FR" baseline="0" dirty="0" smtClean="0"/>
              <a:t> 500 millions d’année l’O2 atteint sa stabilité  dans l’atmosphère, stabilité car il y a des mécanismes à l’équilibre : photosynthèse et sources de CO2</a:t>
            </a:r>
          </a:p>
          <a:p>
            <a:endParaRPr lang="fr-FR" baseline="0" dirty="0" smtClean="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42</a:t>
            </a:fld>
            <a:endParaRPr lang="en-GB"/>
          </a:p>
        </p:txBody>
      </p:sp>
    </p:spTree>
    <p:extLst>
      <p:ext uri="{BB962C8B-B14F-4D97-AF65-F5344CB8AC3E}">
        <p14:creationId xmlns:p14="http://schemas.microsoft.com/office/powerpoint/2010/main" val="314781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1" i="0" dirty="0">
                <a:solidFill>
                  <a:srgbClr val="3C4245"/>
                </a:solidFill>
                <a:effectLst/>
                <a:latin typeface="Arial" panose="020B0604020202020204" pitchFamily="34" charset="0"/>
              </a:rPr>
              <a:t> Le changement climatique influe sur les déterminants sociaux et environnementaux de la santé : air pur, eau potable, nourriture en quantité suffisante, sécurité du logement.</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Entre 2030 et 2050, on s’attend à ce que le changement climatique entraîne près de 250 000 décès supplémentaires par an, dus à la malnutrition, au paludisme, à la diarrhée et au stress lié à la chaleur.</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On estime que le coût des dommages directs pour la santé (à l’exclusion des coûts dans des secteurs déterminants pour la santé tels que l’agriculture et l’eau et l’assainissement) se situe entre 2 et 4 milliards de dollars (US $) par an d’ici 2030.</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Les zones n’ayant pas de bonnes infrastructures de santé, pour la plupart dans les pays en développement, seront les moins en mesure de se préparer et de faire face à la situation sans assistance.</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La réduction des émissions de gaz à effet de serre, en élargissant le choix des transports, de l’alimentation et des énergies, peut entraîner une amélioration de la santé.</a:t>
            </a:r>
            <a:endParaRPr lang="fr-FR" b="0" i="0" dirty="0">
              <a:solidFill>
                <a:srgbClr val="3C4245"/>
              </a:solidFill>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53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MOOC climat</a:t>
            </a:r>
            <a:r>
              <a:rPr lang="fr-FR" baseline="0" dirty="0" smtClean="0"/>
              <a:t> fun </a:t>
            </a:r>
            <a:r>
              <a:rPr lang="fr-FR" baseline="0" dirty="0" err="1" smtClean="0"/>
              <a:t>mooc</a:t>
            </a:r>
            <a:r>
              <a:rPr lang="fr-FR" baseline="0" dirty="0" smtClean="0"/>
              <a:t> : </a:t>
            </a:r>
          </a:p>
          <a:p>
            <a:endParaRPr lang="fr-FR" baseline="0" dirty="0" smtClean="0"/>
          </a:p>
          <a:p>
            <a:r>
              <a:rPr lang="fr-FR" baseline="0" dirty="0" smtClean="0"/>
              <a:t>-500 à -66 millions : données reconstituées : calculé grâce à l’</a:t>
            </a:r>
            <a:r>
              <a:rPr lang="fr-FR" baseline="0" dirty="0" err="1" smtClean="0"/>
              <a:t>isotpope</a:t>
            </a:r>
            <a:r>
              <a:rPr lang="fr-FR" baseline="0" dirty="0" smtClean="0"/>
              <a:t> de l’oxygène sur </a:t>
            </a:r>
            <a:r>
              <a:rPr lang="fr-FR" baseline="0" dirty="0" err="1" smtClean="0"/>
              <a:t>fossille</a:t>
            </a:r>
            <a:r>
              <a:rPr lang="fr-FR" baseline="0" dirty="0" smtClean="0"/>
              <a:t>. Dans l’océan on a plusieurs isotope de l’oxygène O16 O17 ET O18. Lorsqu’il fait l’eau s’évapore, c’est l isotope O16 qui s’évapore en premier car sa masse est plus faible. Lors d’une période froide, dans l’eau on aura principalement de l’O17 ET O18 que les fossiles vont garder en mémoire. On pourra donc estimer les successions de T° </a:t>
            </a:r>
          </a:p>
          <a:p>
            <a:endParaRPr lang="fr-FR" baseline="0" dirty="0" smtClean="0"/>
          </a:p>
          <a:p>
            <a:r>
              <a:rPr lang="fr-FR" baseline="0" dirty="0" smtClean="0"/>
              <a:t>De – 60 millions d’année à – 1000 centaines de milliers d’années : t° estimée avec isotope</a:t>
            </a:r>
          </a:p>
          <a:p>
            <a:endParaRPr lang="fr-FR" baseline="0" dirty="0" smtClean="0"/>
          </a:p>
          <a:p>
            <a:r>
              <a:rPr lang="fr-FR" baseline="0" dirty="0" smtClean="0"/>
              <a:t>De -800 000 à -20000 : isotope oxygène + isotope hydrogène dans les carottes glaciaires </a:t>
            </a:r>
          </a:p>
          <a:p>
            <a:endParaRPr lang="fr-FR" baseline="0" dirty="0" smtClean="0"/>
          </a:p>
          <a:p>
            <a:endParaRPr lang="fr-FR" baseline="0" dirty="0" smtClean="0"/>
          </a:p>
          <a:p>
            <a:r>
              <a:rPr lang="fr-FR" baseline="0" dirty="0" smtClean="0"/>
              <a:t>On cumule à cela d’autres méthode pour estimer les climats passés : la stratigraphie : étudier les couches de sédiments, de pollens par exemple, de pousse de stalactite, les cernes d’un arbre</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43</a:t>
            </a:fld>
            <a:endParaRPr lang="en-GB"/>
          </a:p>
        </p:txBody>
      </p:sp>
    </p:spTree>
    <p:extLst>
      <p:ext uri="{BB962C8B-B14F-4D97-AF65-F5344CB8AC3E}">
        <p14:creationId xmlns:p14="http://schemas.microsoft.com/office/powerpoint/2010/main" val="1971316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Because of slow removal processes, atmospheric CO</a:t>
            </a:r>
            <a:r>
              <a:rPr lang="en-GB" baseline="-25000" dirty="0" smtClean="0"/>
              <a:t>2</a:t>
            </a:r>
            <a:r>
              <a:rPr lang="en-GB" dirty="0" smtClean="0"/>
              <a:t> will continue to increase in the long term even if its emission is substantially reduced from present levels. Methane (CH</a:t>
            </a:r>
            <a:r>
              <a:rPr lang="en-GB" baseline="-25000" dirty="0" smtClean="0"/>
              <a:t>4</a:t>
            </a:r>
            <a:r>
              <a:rPr lang="en-GB" dirty="0" smtClean="0"/>
              <a:t>) is removed by chemical processes in the atmosphere, while nitrous oxide (N</a:t>
            </a:r>
            <a:r>
              <a:rPr lang="en-GB" baseline="-25000" dirty="0" smtClean="0"/>
              <a:t>2</a:t>
            </a:r>
            <a:r>
              <a:rPr lang="en-GB" dirty="0" smtClean="0"/>
              <a:t>O) and some halocarbons are destroyed in the upper atmosphere by solar radiation. These processes each operate at different time scales ranging from years to millennia. A measure for this is the lifetime of a gas in the atmosphere, defined as the time it takes for a perturbation to be reduced to 37% of its initial amount. While for CH</a:t>
            </a:r>
            <a:r>
              <a:rPr lang="en-GB" baseline="-25000" dirty="0" smtClean="0"/>
              <a:t>4</a:t>
            </a:r>
            <a:r>
              <a:rPr lang="en-GB" dirty="0" smtClean="0"/>
              <a:t>, N</a:t>
            </a:r>
            <a:r>
              <a:rPr lang="en-GB" baseline="-25000" dirty="0" smtClean="0"/>
              <a:t>2</a:t>
            </a:r>
            <a:r>
              <a:rPr lang="en-GB" dirty="0" smtClean="0"/>
              <a:t>O, and other trace gases such as hydrochlorofluorocarbon-22 (HCFC-22), a refrigerant fluid, such lifetimes can be reasonably determined (for CH</a:t>
            </a:r>
            <a:r>
              <a:rPr lang="en-GB" baseline="-25000" dirty="0" smtClean="0"/>
              <a:t>4</a:t>
            </a:r>
            <a:r>
              <a:rPr lang="en-GB" dirty="0" smtClean="0"/>
              <a:t> it is about 12 </a:t>
            </a:r>
            <a:r>
              <a:rPr lang="en-GB" dirty="0" err="1" smtClean="0"/>
              <a:t>yr</a:t>
            </a:r>
            <a:r>
              <a:rPr lang="en-GB" dirty="0" smtClean="0"/>
              <a:t>, for N</a:t>
            </a:r>
            <a:r>
              <a:rPr lang="en-GB" baseline="-25000" dirty="0" smtClean="0"/>
              <a:t>2</a:t>
            </a:r>
            <a:r>
              <a:rPr lang="en-GB" dirty="0" smtClean="0"/>
              <a:t>O about 110 </a:t>
            </a:r>
            <a:r>
              <a:rPr lang="en-GB" dirty="0" err="1" smtClean="0"/>
              <a:t>yr</a:t>
            </a:r>
            <a:r>
              <a:rPr lang="en-GB" dirty="0" smtClean="0"/>
              <a:t> and for HCFC-22 about 12 </a:t>
            </a:r>
            <a:r>
              <a:rPr lang="en-GB" dirty="0" err="1" smtClean="0"/>
              <a:t>yr</a:t>
            </a:r>
            <a:r>
              <a:rPr lang="en-GB" dirty="0" smtClean="0"/>
              <a:t>), a lifetime for CO</a:t>
            </a:r>
            <a:r>
              <a:rPr lang="en-GB" baseline="-25000" dirty="0" smtClean="0"/>
              <a:t>2</a:t>
            </a:r>
            <a:r>
              <a:rPr lang="en-GB" dirty="0" smtClean="0"/>
              <a:t> cannot be defined. </a:t>
            </a:r>
          </a:p>
          <a:p>
            <a:endParaRPr lang="fr-FR" dirty="0" smtClean="0"/>
          </a:p>
          <a:p>
            <a:r>
              <a:rPr lang="fr-FR" dirty="0" smtClean="0"/>
              <a:t>Comment connaître</a:t>
            </a:r>
            <a:r>
              <a:rPr lang="fr-FR" baseline="0" dirty="0" smtClean="0"/>
              <a:t> le potentiel « réchauffeur » d’un gaz ? https://ourworldindata.org/greenhouse-gas-emissions#how-are-greenhouse-gases-measured</a:t>
            </a:r>
          </a:p>
          <a:p>
            <a:endParaRPr lang="fr-FR" baseline="0" dirty="0" smtClean="0"/>
          </a:p>
          <a:p>
            <a:r>
              <a:rPr lang="en-GB" dirty="0" smtClean="0"/>
              <a:t>To convert non-CO</a:t>
            </a:r>
            <a:r>
              <a:rPr lang="en-GB" baseline="-25000" dirty="0" smtClean="0"/>
              <a:t>2</a:t>
            </a:r>
            <a:r>
              <a:rPr lang="en-GB" dirty="0" smtClean="0"/>
              <a:t> gases into their carbon dioxide-equivalents we multiply their mass (e.g. kilograms of methane emitted) by their ‘global warming potential’ (GWP). GWP measures the warming impacts of a gas compared to CO</a:t>
            </a:r>
            <a:r>
              <a:rPr lang="en-GB" baseline="-25000" dirty="0" smtClean="0"/>
              <a:t>2</a:t>
            </a:r>
            <a:r>
              <a:rPr lang="en-GB" dirty="0" smtClean="0"/>
              <a:t>; it basically measures the ‘strength’ of the greenhouse gas averaged over a chosen time horizon. The standard way to do this is to evaluate the GWP over a 100-year timescale (GWP</a:t>
            </a:r>
            <a:r>
              <a:rPr lang="en-GB" baseline="-25000" dirty="0" smtClean="0"/>
              <a:t>100</a:t>
            </a:r>
            <a:r>
              <a:rPr lang="en-GB" dirty="0" smtClean="0"/>
              <a:t>). GWP</a:t>
            </a:r>
            <a:r>
              <a:rPr lang="en-GB" baseline="-25000" dirty="0" smtClean="0"/>
              <a:t>100</a:t>
            </a:r>
            <a:r>
              <a:rPr lang="en-GB" dirty="0" smtClean="0"/>
              <a:t> is the accounting metric adopted by the Intergovernmental Panel on Climate Change (IPCC) in inventory guidelines, although their Fifth Assessment report (AR5) did not explicitly recommend its use. Chapter 8 of this report described both GWP and Global Temperature-change Potential (GTP) as examples of different metrics which were useful dependent on the question being asked.  </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46</a:t>
            </a:fld>
            <a:endParaRPr lang="en-GB"/>
          </a:p>
        </p:txBody>
      </p:sp>
    </p:spTree>
    <p:extLst>
      <p:ext uri="{BB962C8B-B14F-4D97-AF65-F5344CB8AC3E}">
        <p14:creationId xmlns:p14="http://schemas.microsoft.com/office/powerpoint/2010/main" val="1986651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Figure 5.3 | Atmospheric CO2 concentrations and growth rates for the past 60 million years (</a:t>
            </a:r>
            <a:r>
              <a:rPr lang="en-GB" sz="1200" b="1" i="0" u="none" strike="noStrike" kern="1200" baseline="0" dirty="0" err="1" smtClean="0">
                <a:solidFill>
                  <a:schemeClr val="tx1"/>
                </a:solidFill>
                <a:latin typeface="+mn-lt"/>
                <a:ea typeface="+mn-ea"/>
                <a:cs typeface="+mn-cs"/>
              </a:rPr>
              <a:t>Myr</a:t>
            </a:r>
            <a:r>
              <a:rPr lang="en-GB" sz="1200" b="1" i="0" u="none" strike="noStrike" kern="1200" baseline="0" dirty="0" smtClean="0">
                <a:solidFill>
                  <a:schemeClr val="tx1"/>
                </a:solidFill>
                <a:latin typeface="+mn-lt"/>
                <a:ea typeface="+mn-ea"/>
                <a:cs typeface="+mn-cs"/>
              </a:rPr>
              <a:t>) and projections to 2100. (a) </a:t>
            </a:r>
            <a:r>
              <a:rPr lang="en-GB" sz="1200" b="0" i="0" u="none" strike="noStrike" kern="1200" baseline="0" dirty="0" smtClean="0">
                <a:solidFill>
                  <a:schemeClr val="tx1"/>
                </a:solidFill>
                <a:latin typeface="+mn-lt"/>
                <a:ea typeface="+mn-ea"/>
                <a:cs typeface="+mn-cs"/>
              </a:rPr>
              <a:t>CO2 concentrations data for</a:t>
            </a:r>
          </a:p>
          <a:p>
            <a:r>
              <a:rPr lang="en-GB" sz="1200" b="0" i="0" u="none" strike="noStrike" kern="1200" baseline="0" dirty="0" smtClean="0">
                <a:solidFill>
                  <a:schemeClr val="tx1"/>
                </a:solidFill>
                <a:latin typeface="+mn-lt"/>
                <a:ea typeface="+mn-ea"/>
                <a:cs typeface="+mn-cs"/>
              </a:rPr>
              <a:t>the period 60 </a:t>
            </a:r>
            <a:r>
              <a:rPr lang="en-GB" sz="1200" b="0" i="0" u="none" strike="noStrike" kern="1200" baseline="0" dirty="0" err="1" smtClean="0">
                <a:solidFill>
                  <a:schemeClr val="tx1"/>
                </a:solidFill>
                <a:latin typeface="+mn-lt"/>
                <a:ea typeface="+mn-ea"/>
                <a:cs typeface="+mn-cs"/>
              </a:rPr>
              <a:t>Myr</a:t>
            </a:r>
            <a:r>
              <a:rPr lang="en-GB" sz="1200" b="0" i="0" u="none" strike="noStrike" kern="1200" baseline="0" dirty="0" smtClean="0">
                <a:solidFill>
                  <a:schemeClr val="tx1"/>
                </a:solidFill>
                <a:latin typeface="+mn-lt"/>
                <a:ea typeface="+mn-ea"/>
                <a:cs typeface="+mn-cs"/>
              </a:rPr>
              <a:t> to the time prior to 800 </a:t>
            </a:r>
            <a:r>
              <a:rPr lang="en-GB" sz="1200" b="0" i="0" u="none" strike="noStrike" kern="1200" baseline="0" dirty="0" err="1" smtClean="0">
                <a:solidFill>
                  <a:schemeClr val="tx1"/>
                </a:solidFill>
                <a:latin typeface="+mn-lt"/>
                <a:ea typeface="+mn-ea"/>
                <a:cs typeface="+mn-cs"/>
              </a:rPr>
              <a:t>kyr</a:t>
            </a:r>
            <a:r>
              <a:rPr lang="en-GB" sz="1200" b="0" i="0" u="none" strike="noStrike" kern="1200" baseline="0" dirty="0" smtClean="0">
                <a:solidFill>
                  <a:schemeClr val="tx1"/>
                </a:solidFill>
                <a:latin typeface="+mn-lt"/>
                <a:ea typeface="+mn-ea"/>
                <a:cs typeface="+mn-cs"/>
              </a:rPr>
              <a:t> (left column) are shown as the LOESS Fit and 68% range (data from Chapter 2) (Foster et al., 2017). Concentrations from 1750</a:t>
            </a:r>
          </a:p>
          <a:p>
            <a:r>
              <a:rPr lang="en-GB" sz="1200" b="0" i="0" u="none" strike="noStrike" kern="1200" baseline="0" dirty="0" smtClean="0">
                <a:solidFill>
                  <a:schemeClr val="tx1"/>
                </a:solidFill>
                <a:latin typeface="+mn-lt"/>
                <a:ea typeface="+mn-ea"/>
                <a:cs typeface="+mn-cs"/>
              </a:rPr>
              <a:t>and projections through 2100 are taken from Shared Socio-economic Pathways of IPCC AR6 (</a:t>
            </a:r>
            <a:r>
              <a:rPr lang="en-GB" sz="1200" b="0" i="0" u="none" strike="noStrike" kern="1200" baseline="0" dirty="0" err="1" smtClean="0">
                <a:solidFill>
                  <a:schemeClr val="tx1"/>
                </a:solidFill>
                <a:latin typeface="+mn-lt"/>
                <a:ea typeface="+mn-ea"/>
                <a:cs typeface="+mn-cs"/>
              </a:rPr>
              <a:t>Meinshausen</a:t>
            </a:r>
            <a:r>
              <a:rPr lang="en-GB" sz="1200" b="0" i="0" u="none" strike="noStrike" kern="1200" baseline="0" dirty="0" smtClean="0">
                <a:solidFill>
                  <a:schemeClr val="tx1"/>
                </a:solidFill>
                <a:latin typeface="+mn-lt"/>
                <a:ea typeface="+mn-ea"/>
                <a:cs typeface="+mn-cs"/>
              </a:rPr>
              <a:t> et al., 2017). </a:t>
            </a:r>
            <a:r>
              <a:rPr lang="en-GB" sz="1200" b="1" i="0" u="none" strike="noStrike" kern="1200" baseline="0" dirty="0" smtClean="0">
                <a:solidFill>
                  <a:schemeClr val="tx1"/>
                </a:solidFill>
                <a:latin typeface="+mn-lt"/>
                <a:ea typeface="+mn-ea"/>
                <a:cs typeface="+mn-cs"/>
              </a:rPr>
              <a:t>(b) </a:t>
            </a:r>
            <a:r>
              <a:rPr lang="en-GB" sz="1200" b="0" i="0" u="none" strike="noStrike" kern="1200" baseline="0" dirty="0" smtClean="0">
                <a:solidFill>
                  <a:schemeClr val="tx1"/>
                </a:solidFill>
                <a:latin typeface="+mn-lt"/>
                <a:ea typeface="+mn-ea"/>
                <a:cs typeface="+mn-cs"/>
              </a:rPr>
              <a:t>Growth rates are shown as the time derivative of</a:t>
            </a:r>
          </a:p>
          <a:p>
            <a:r>
              <a:rPr lang="en-GB" sz="1200" b="0" i="0" u="none" strike="noStrike" kern="1200" baseline="0" dirty="0" smtClean="0">
                <a:solidFill>
                  <a:schemeClr val="tx1"/>
                </a:solidFill>
                <a:latin typeface="+mn-lt"/>
                <a:ea typeface="+mn-ea"/>
                <a:cs typeface="+mn-cs"/>
              </a:rPr>
              <a:t>the concentration time series. Inserts in (b) show growth rates at the scale of the sampling resolution. Further details on data sources and processing are available in the chapter</a:t>
            </a:r>
          </a:p>
          <a:p>
            <a:r>
              <a:rPr lang="en-GB" sz="1200" b="0" i="0" u="none" strike="noStrike" kern="1200" baseline="0" dirty="0" smtClean="0">
                <a:solidFill>
                  <a:schemeClr val="tx1"/>
                </a:solidFill>
                <a:latin typeface="+mn-lt"/>
                <a:ea typeface="+mn-ea"/>
                <a:cs typeface="+mn-cs"/>
              </a:rPr>
              <a:t>data table (Table 5.SM.6).</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52</a:t>
            </a:fld>
            <a:endParaRPr lang="en-GB"/>
          </a:p>
        </p:txBody>
      </p:sp>
    </p:spTree>
    <p:extLst>
      <p:ext uri="{BB962C8B-B14F-4D97-AF65-F5344CB8AC3E}">
        <p14:creationId xmlns:p14="http://schemas.microsoft.com/office/powerpoint/2010/main" val="2581793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Figure 5.4 | Atmospheric concentrations of CO2, CH4 and N2O in air bubbles and clathrate crystals in ice cores (800,000 BCE to 1990 CE). </a:t>
            </a:r>
            <a:r>
              <a:rPr lang="en-GB" sz="1200" b="0" i="0" u="none" strike="noStrike" kern="1200" baseline="0" dirty="0" smtClean="0">
                <a:solidFill>
                  <a:schemeClr val="tx1"/>
                </a:solidFill>
                <a:latin typeface="+mn-lt"/>
                <a:ea typeface="+mn-ea"/>
                <a:cs typeface="+mn-cs"/>
              </a:rPr>
              <a:t>Note the variable</a:t>
            </a:r>
          </a:p>
          <a:p>
            <a:r>
              <a:rPr lang="en-GB" sz="1200" b="0" i="0" u="none" strike="noStrike" kern="1200" baseline="0" dirty="0" smtClean="0">
                <a:solidFill>
                  <a:schemeClr val="tx1"/>
                </a:solidFill>
                <a:latin typeface="+mn-lt"/>
                <a:ea typeface="+mn-ea"/>
                <a:cs typeface="+mn-cs"/>
              </a:rPr>
              <a:t>x-axis range and tick mark intervals for the three columns. Ice core data is over-plotted by atmospheric observations from 1958 to present for CO2, from 1984 for CH4 and from</a:t>
            </a:r>
          </a:p>
          <a:p>
            <a:r>
              <a:rPr lang="en-GB" sz="1200" b="0" i="0" u="none" strike="noStrike" kern="1200" baseline="0" dirty="0" smtClean="0">
                <a:solidFill>
                  <a:schemeClr val="tx1"/>
                </a:solidFill>
                <a:latin typeface="+mn-lt"/>
                <a:ea typeface="+mn-ea"/>
                <a:cs typeface="+mn-cs"/>
              </a:rPr>
              <a:t>1994 for N2O. The time-integrated, millennial-scale linear growth rates for different time periods (800,000–0 BCE, 0–1900 CE and 1900–2017 CE) are given in each panel. For</a:t>
            </a:r>
          </a:p>
          <a:p>
            <a:r>
              <a:rPr lang="en-GB" sz="1200" b="0" i="0" u="none" strike="noStrike" kern="1200" baseline="0" dirty="0" smtClean="0">
                <a:solidFill>
                  <a:schemeClr val="tx1"/>
                </a:solidFill>
                <a:latin typeface="+mn-lt"/>
                <a:ea typeface="+mn-ea"/>
                <a:cs typeface="+mn-cs"/>
              </a:rPr>
              <a:t>the BCE period, mean rise and fall rates are calculated for the individual slopes between the peaks (</a:t>
            </a:r>
            <a:r>
              <a:rPr lang="en-GB" sz="1200" b="0" i="0" u="none" strike="noStrike" kern="1200" baseline="0" dirty="0" err="1" smtClean="0">
                <a:solidFill>
                  <a:schemeClr val="tx1"/>
                </a:solidFill>
                <a:latin typeface="+mn-lt"/>
                <a:ea typeface="+mn-ea"/>
                <a:cs typeface="+mn-cs"/>
              </a:rPr>
              <a:t>interglacials</a:t>
            </a:r>
            <a:r>
              <a:rPr lang="en-GB" sz="1200" b="0" i="0" u="none" strike="noStrike" kern="1200" baseline="0" dirty="0" smtClean="0">
                <a:solidFill>
                  <a:schemeClr val="tx1"/>
                </a:solidFill>
                <a:latin typeface="+mn-lt"/>
                <a:ea typeface="+mn-ea"/>
                <a:cs typeface="+mn-cs"/>
              </a:rPr>
              <a:t>) and troughs (glacial periods), which are given in the panels in</a:t>
            </a:r>
          </a:p>
          <a:p>
            <a:r>
              <a:rPr lang="en-GB" sz="1200" b="0" i="0" u="none" strike="noStrike" kern="1200" baseline="0" dirty="0" smtClean="0">
                <a:solidFill>
                  <a:schemeClr val="tx1"/>
                </a:solidFill>
                <a:latin typeface="+mn-lt"/>
                <a:ea typeface="+mn-ea"/>
                <a:cs typeface="+mn-cs"/>
              </a:rPr>
              <a:t>left column. The data for BCE period are used from the </a:t>
            </a:r>
            <a:r>
              <a:rPr lang="en-GB" sz="1200" b="0" i="0" u="none" strike="noStrike" kern="1200" baseline="0" dirty="0" err="1" smtClean="0">
                <a:solidFill>
                  <a:schemeClr val="tx1"/>
                </a:solidFill>
                <a:latin typeface="+mn-lt"/>
                <a:ea typeface="+mn-ea"/>
                <a:cs typeface="+mn-cs"/>
              </a:rPr>
              <a:t>Vostok</a:t>
            </a:r>
            <a:r>
              <a:rPr lang="en-GB" sz="1200" b="0" i="0" u="none" strike="noStrike" kern="1200" baseline="0" dirty="0" smtClean="0">
                <a:solidFill>
                  <a:schemeClr val="tx1"/>
                </a:solidFill>
                <a:latin typeface="+mn-lt"/>
                <a:ea typeface="+mn-ea"/>
                <a:cs typeface="+mn-cs"/>
              </a:rPr>
              <a:t>, EPICA, Dome C and WAIS ice cores (Petit et al., 1999; Monnin, 2001; Pepin et al., 2001; Raynaud et al., 2005;</a:t>
            </a:r>
          </a:p>
          <a:p>
            <a:r>
              <a:rPr lang="en-GB" sz="1200" b="0" i="0" u="none" strike="noStrike" kern="1200" baseline="0" dirty="0" err="1" smtClean="0">
                <a:solidFill>
                  <a:schemeClr val="tx1"/>
                </a:solidFill>
                <a:latin typeface="+mn-lt"/>
                <a:ea typeface="+mn-ea"/>
                <a:cs typeface="+mn-cs"/>
              </a:rPr>
              <a:t>Siegenthaler</a:t>
            </a:r>
            <a:r>
              <a:rPr lang="en-GB" sz="1200" b="0" i="0" u="none" strike="noStrike" kern="1200" baseline="0" dirty="0" smtClean="0">
                <a:solidFill>
                  <a:schemeClr val="tx1"/>
                </a:solidFill>
                <a:latin typeface="+mn-lt"/>
                <a:ea typeface="+mn-ea"/>
                <a:cs typeface="+mn-cs"/>
              </a:rPr>
              <a:t> et al., 2005; </a:t>
            </a:r>
            <a:r>
              <a:rPr lang="en-GB" sz="1200" b="0" i="0" u="none" strike="noStrike" kern="1200" baseline="0" dirty="0" err="1" smtClean="0">
                <a:solidFill>
                  <a:schemeClr val="tx1"/>
                </a:solidFill>
                <a:latin typeface="+mn-lt"/>
                <a:ea typeface="+mn-ea"/>
                <a:cs typeface="+mn-cs"/>
              </a:rPr>
              <a:t>Loulergue</a:t>
            </a:r>
            <a:r>
              <a:rPr lang="en-GB" sz="1200" b="0" i="0" u="none" strike="noStrike" kern="1200" baseline="0" dirty="0" smtClean="0">
                <a:solidFill>
                  <a:schemeClr val="tx1"/>
                </a:solidFill>
                <a:latin typeface="+mn-lt"/>
                <a:ea typeface="+mn-ea"/>
                <a:cs typeface="+mn-cs"/>
              </a:rPr>
              <a:t> et al., 2008; </a:t>
            </a:r>
            <a:r>
              <a:rPr lang="en-GB" sz="1200" b="0" i="0" u="none" strike="noStrike" kern="1200" baseline="0" dirty="0" err="1" smtClean="0">
                <a:solidFill>
                  <a:schemeClr val="tx1"/>
                </a:solidFill>
                <a:latin typeface="+mn-lt"/>
                <a:ea typeface="+mn-ea"/>
                <a:cs typeface="+mn-cs"/>
              </a:rPr>
              <a:t>Luthi</a:t>
            </a:r>
            <a:r>
              <a:rPr lang="en-GB" sz="1200" b="0" i="0" u="none" strike="noStrike" kern="1200" baseline="0" dirty="0" smtClean="0">
                <a:solidFill>
                  <a:schemeClr val="tx1"/>
                </a:solidFill>
                <a:latin typeface="+mn-lt"/>
                <a:ea typeface="+mn-ea"/>
                <a:cs typeface="+mn-cs"/>
              </a:rPr>
              <a:t> et al., 2008; </a:t>
            </a:r>
            <a:r>
              <a:rPr lang="en-GB" sz="1200" b="0" i="0" u="none" strike="noStrike" kern="1200" baseline="0" dirty="0" err="1" smtClean="0">
                <a:solidFill>
                  <a:schemeClr val="tx1"/>
                </a:solidFill>
                <a:latin typeface="+mn-lt"/>
                <a:ea typeface="+mn-ea"/>
                <a:cs typeface="+mn-cs"/>
              </a:rPr>
              <a:t>Schilt</a:t>
            </a:r>
            <a:r>
              <a:rPr lang="en-GB" sz="1200" b="0" i="0" u="none" strike="noStrike" kern="1200" baseline="0" dirty="0" smtClean="0">
                <a:solidFill>
                  <a:schemeClr val="tx1"/>
                </a:solidFill>
                <a:latin typeface="+mn-lt"/>
                <a:ea typeface="+mn-ea"/>
                <a:cs typeface="+mn-cs"/>
              </a:rPr>
              <a:t> et al., 2010a). The data after 0–</a:t>
            </a:r>
            <a:r>
              <a:rPr lang="en-GB" sz="1200" b="0" i="0" u="none" strike="noStrike" kern="1200" baseline="0" dirty="0" err="1" smtClean="0">
                <a:solidFill>
                  <a:schemeClr val="tx1"/>
                </a:solidFill>
                <a:latin typeface="+mn-lt"/>
                <a:ea typeface="+mn-ea"/>
                <a:cs typeface="+mn-cs"/>
              </a:rPr>
              <a:t>yr</a:t>
            </a:r>
            <a:r>
              <a:rPr lang="en-GB" sz="1200" b="0" i="0" u="none" strike="noStrike" kern="1200" baseline="0" dirty="0" smtClean="0">
                <a:solidFill>
                  <a:schemeClr val="tx1"/>
                </a:solidFill>
                <a:latin typeface="+mn-lt"/>
                <a:ea typeface="+mn-ea"/>
                <a:cs typeface="+mn-cs"/>
              </a:rPr>
              <a:t> CE are taken mainly from Law Dome ice core analysis (</a:t>
            </a:r>
            <a:r>
              <a:rPr lang="en-GB" sz="1200" b="0" i="0" u="none" strike="noStrike" kern="1200" baseline="0" dirty="0" err="1" smtClean="0">
                <a:solidFill>
                  <a:schemeClr val="tx1"/>
                </a:solidFill>
                <a:latin typeface="+mn-lt"/>
                <a:ea typeface="+mn-ea"/>
                <a:cs typeface="+mn-cs"/>
              </a:rPr>
              <a:t>MacFarling</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err="1" smtClean="0">
                <a:solidFill>
                  <a:schemeClr val="tx1"/>
                </a:solidFill>
                <a:latin typeface="+mn-lt"/>
                <a:ea typeface="+mn-ea"/>
                <a:cs typeface="+mn-cs"/>
              </a:rPr>
              <a:t>Meure</a:t>
            </a:r>
            <a:r>
              <a:rPr lang="en-GB" sz="1200" b="0" i="0" u="none" strike="noStrike" kern="1200" baseline="0" dirty="0" smtClean="0">
                <a:solidFill>
                  <a:schemeClr val="tx1"/>
                </a:solidFill>
                <a:latin typeface="+mn-lt"/>
                <a:ea typeface="+mn-ea"/>
                <a:cs typeface="+mn-cs"/>
              </a:rPr>
              <a:t> et al., 2006). The surface observations for all species are taken from NOAA cooperative research network (</a:t>
            </a:r>
            <a:r>
              <a:rPr lang="en-GB" sz="1200" b="0" i="0" u="none" strike="noStrike" kern="1200" baseline="0" dirty="0" err="1" smtClean="0">
                <a:solidFill>
                  <a:schemeClr val="tx1"/>
                </a:solidFill>
                <a:latin typeface="+mn-lt"/>
                <a:ea typeface="+mn-ea"/>
                <a:cs typeface="+mn-cs"/>
              </a:rPr>
              <a:t>Dlugokencky</a:t>
            </a:r>
            <a:r>
              <a:rPr lang="en-GB" sz="1200" b="0" i="0" u="none" strike="noStrike" kern="1200" baseline="0" dirty="0" smtClean="0">
                <a:solidFill>
                  <a:schemeClr val="tx1"/>
                </a:solidFill>
                <a:latin typeface="+mn-lt"/>
                <a:ea typeface="+mn-ea"/>
                <a:cs typeface="+mn-cs"/>
              </a:rPr>
              <a:t> and Tans, 2019), where ALT, MLO and SPO stand</a:t>
            </a:r>
          </a:p>
          <a:p>
            <a:r>
              <a:rPr lang="en-GB" sz="1200" b="0" i="0" u="none" strike="noStrike" kern="1200" baseline="0" dirty="0" smtClean="0">
                <a:solidFill>
                  <a:schemeClr val="tx1"/>
                </a:solidFill>
                <a:latin typeface="+mn-lt"/>
                <a:ea typeface="+mn-ea"/>
                <a:cs typeface="+mn-cs"/>
              </a:rPr>
              <a:t>for Alert (Canada), Mauna Loa Observatory, and South Pole Observatory, respectively. BCE = before current era, CE = current era. Further details on data sources and processing</a:t>
            </a:r>
          </a:p>
          <a:p>
            <a:r>
              <a:rPr lang="en-GB" sz="1200" b="0" i="0" u="none" strike="noStrike" kern="1200" baseline="0" dirty="0" smtClean="0">
                <a:solidFill>
                  <a:schemeClr val="tx1"/>
                </a:solidFill>
                <a:latin typeface="+mn-lt"/>
                <a:ea typeface="+mn-ea"/>
                <a:cs typeface="+mn-cs"/>
              </a:rPr>
              <a:t>are available in the chapter data table (Table 5.SM.6).</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53</a:t>
            </a:fld>
            <a:endParaRPr lang="en-GB"/>
          </a:p>
        </p:txBody>
      </p:sp>
    </p:spTree>
    <p:extLst>
      <p:ext uri="{BB962C8B-B14F-4D97-AF65-F5344CB8AC3E}">
        <p14:creationId xmlns:p14="http://schemas.microsoft.com/office/powerpoint/2010/main" val="3816461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changements lié au changement climatique, à un changement du climat, qui se traduit entre autre par une augmentation des température, et qui est lié à aux gaz a effets de serre lié à nos activités humaines ‘ industrie, </a:t>
            </a:r>
            <a:r>
              <a:rPr lang="fr-FR" dirty="0" err="1"/>
              <a:t>agriculté</a:t>
            </a:r>
            <a:r>
              <a:rPr lang="fr-FR" dirty="0"/>
              <a:t>, transport)  et </a:t>
            </a:r>
            <a:r>
              <a:rPr lang="fr-FR" dirty="0" err="1"/>
              <a:t>aujourdh’ui</a:t>
            </a:r>
            <a:r>
              <a:rPr lang="fr-FR" dirty="0"/>
              <a:t> on est environ à 1,2 degrés par comparaison à l’air pré-</a:t>
            </a:r>
            <a:r>
              <a:rPr lang="fr-FR" dirty="0" err="1"/>
              <a:t>indiustreil</a:t>
            </a:r>
            <a:r>
              <a:rPr lang="fr-FR" dirty="0"/>
              <a:t> et on voit déjà que ça a des conséquences</a:t>
            </a:r>
          </a:p>
          <a:p>
            <a:endParaRPr lang="fr-FR" dirty="0"/>
          </a:p>
          <a:p>
            <a:r>
              <a:rPr lang="fr-FR" dirty="0"/>
              <a:t>GAZ fluoré climatiseur ou autre </a:t>
            </a:r>
            <a:r>
              <a:rPr lang="fr-FR" dirty="0" err="1"/>
              <a:t>syst§me</a:t>
            </a:r>
            <a:r>
              <a:rPr lang="fr-FR" dirty="0"/>
              <a:t> de </a:t>
            </a:r>
            <a:r>
              <a:rPr lang="fr-FR" dirty="0" err="1"/>
              <a:t>référégération</a:t>
            </a:r>
            <a:endParaRPr lang="fr-FR" dirty="0"/>
          </a:p>
          <a:p>
            <a:r>
              <a:rPr lang="fr-FR" dirty="0"/>
              <a:t>Azote : engrais et certaines industrie</a:t>
            </a:r>
          </a:p>
          <a:p>
            <a:r>
              <a:rPr lang="fr-FR" dirty="0"/>
              <a:t>M2thode :a </a:t>
            </a:r>
            <a:r>
              <a:rPr lang="fr-FR" dirty="0" err="1"/>
              <a:t>griculture</a:t>
            </a:r>
            <a:r>
              <a:rPr lang="fr-FR" dirty="0"/>
              <a:t> </a:t>
            </a:r>
          </a:p>
          <a:p>
            <a:endParaRPr lang="fr-FR" dirty="0"/>
          </a:p>
          <a:p>
            <a:endParaRPr lang="fr-FR" dirty="0"/>
          </a:p>
          <a:p>
            <a:r>
              <a:rPr lang="fr-FR" b="0" i="0" dirty="0">
                <a:solidFill>
                  <a:srgbClr val="404040"/>
                </a:solidFill>
                <a:effectLst/>
                <a:latin typeface="Roboto" panose="02000000000000000000" pitchFamily="2" charset="0"/>
              </a:rPr>
              <a:t>Le GIEC s’appuie sur cette représentation pour suggérer une relation linéaire entre la température et les émissions anthropiques cumulées</a:t>
            </a:r>
            <a:r>
              <a:rPr lang="fr-FR" b="0" i="1" dirty="0">
                <a:solidFill>
                  <a:srgbClr val="404040"/>
                </a:solidFill>
                <a:effectLst/>
                <a:latin typeface="Roboto" panose="02000000000000000000" pitchFamily="2" charset="0"/>
              </a:rPr>
              <a:t>.</a:t>
            </a:r>
            <a:r>
              <a:rPr lang="fr-FR" b="0" i="0" dirty="0">
                <a:solidFill>
                  <a:srgbClr val="404040"/>
                </a:solidFill>
                <a:effectLst/>
                <a:latin typeface="Roboto" panose="02000000000000000000" pitchFamily="2" charset="0"/>
              </a:rPr>
              <a:t> Sur la période 1850-2019, les émissions anthropiques cumulées ont été 2 411 GtCO</a:t>
            </a:r>
            <a:r>
              <a:rPr lang="fr-FR" b="0" i="0" baseline="-25000" dirty="0">
                <a:solidFill>
                  <a:srgbClr val="404040"/>
                </a:solidFill>
                <a:effectLst/>
                <a:latin typeface="Roboto" panose="02000000000000000000" pitchFamily="2" charset="0"/>
              </a:rPr>
              <a:t>2</a:t>
            </a:r>
            <a:r>
              <a:rPr lang="fr-FR" b="0" i="0" dirty="0">
                <a:solidFill>
                  <a:srgbClr val="404040"/>
                </a:solidFill>
                <a:effectLst/>
                <a:latin typeface="Roboto" panose="02000000000000000000" pitchFamily="2" charset="0"/>
              </a:rPr>
              <a:t> et la température s’est accrue d’environ 1,1 à 1,2°C.</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6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changements lié au changement climatique, à un changement du climat, qui se traduit entre autre par une augmentation des température, et qui est lié à aux gaz a effets de serre lié à nos activités humaines ‘ industrie, </a:t>
            </a:r>
            <a:r>
              <a:rPr lang="fr-FR" dirty="0" err="1"/>
              <a:t>agriculté</a:t>
            </a:r>
            <a:r>
              <a:rPr lang="fr-FR" dirty="0"/>
              <a:t>, transport)  et </a:t>
            </a:r>
            <a:r>
              <a:rPr lang="fr-FR" dirty="0" err="1"/>
              <a:t>aujourdh’ui</a:t>
            </a:r>
            <a:r>
              <a:rPr lang="fr-FR" dirty="0"/>
              <a:t> on est environ à 1,2 degrés par comparaison à l’air pré-</a:t>
            </a:r>
            <a:r>
              <a:rPr lang="fr-FR" dirty="0" err="1"/>
              <a:t>indiustreil</a:t>
            </a:r>
            <a:r>
              <a:rPr lang="fr-FR" dirty="0"/>
              <a:t> et on voit déjà que ça a des conséquences</a:t>
            </a:r>
          </a:p>
          <a:p>
            <a:endParaRPr lang="fr-FR" dirty="0"/>
          </a:p>
          <a:p>
            <a:r>
              <a:rPr lang="fr-FR" dirty="0"/>
              <a:t>GAZ fluoré climatiseur ou autre </a:t>
            </a:r>
            <a:r>
              <a:rPr lang="fr-FR" dirty="0" err="1"/>
              <a:t>syst§me</a:t>
            </a:r>
            <a:r>
              <a:rPr lang="fr-FR" dirty="0"/>
              <a:t> de </a:t>
            </a:r>
            <a:r>
              <a:rPr lang="fr-FR" dirty="0" err="1"/>
              <a:t>référégération</a:t>
            </a:r>
            <a:endParaRPr lang="fr-FR" dirty="0"/>
          </a:p>
          <a:p>
            <a:r>
              <a:rPr lang="fr-FR" dirty="0"/>
              <a:t>Azote : engrais et certaines industrie</a:t>
            </a:r>
          </a:p>
          <a:p>
            <a:r>
              <a:rPr lang="fr-FR" dirty="0"/>
              <a:t>M2thode :a </a:t>
            </a:r>
            <a:r>
              <a:rPr lang="fr-FR" dirty="0" err="1"/>
              <a:t>griculture</a:t>
            </a:r>
            <a:r>
              <a:rPr lang="fr-FR" dirty="0"/>
              <a:t> </a:t>
            </a:r>
          </a:p>
          <a:p>
            <a:endParaRPr lang="fr-FR" dirty="0"/>
          </a:p>
          <a:p>
            <a:r>
              <a:rPr lang="fr-FR" b="0" i="0" dirty="0">
                <a:solidFill>
                  <a:srgbClr val="212121"/>
                </a:solidFill>
                <a:effectLst/>
                <a:latin typeface="Source Sans Pro" panose="020F0502020204030204" pitchFamily="34" charset="0"/>
              </a:rPr>
              <a:t>A l'opposé, le cinquième scénario du GIEC, le plus noir de tous, fait craindre un réchauffement compris entre 3,3 et 5,7 °C avec, entre autres effets, d'entraîner une hausse de près de 2 mètres du niveau des océans d'ici 2100. Cette sombre projection se base sur un doublement des émissions d'ici à 2100 par rapport à leur niveau actuel. Dans un scénario intermédiaire, basé sur un gel des émissions jusqu'au milieu de ce siècle, la planète ne pourrait pas couper à un réchauffement de 3,5 °C, très éloigné des 2 °C qui constituent l'objectif minimum de l'Accord de Paris.</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000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 plus la </a:t>
            </a:r>
            <a:r>
              <a:rPr lang="fr-FR" dirty="0" err="1"/>
              <a:t>témpréature</a:t>
            </a:r>
            <a:r>
              <a:rPr lang="fr-FR" dirty="0"/>
              <a:t> augmente, plus on va dépasser les 1,2 degrés plus le risque d’avoir des épisodes fréquentes et </a:t>
            </a:r>
            <a:r>
              <a:rPr lang="fr-FR" dirty="0" err="1"/>
              <a:t>intensé</a:t>
            </a:r>
            <a:r>
              <a:rPr lang="fr-FR" dirty="0"/>
              <a:t> va augmente de manière non linéaire. </a:t>
            </a:r>
          </a:p>
          <a:p>
            <a:r>
              <a:rPr lang="fr-FR" dirty="0"/>
              <a:t>Pas 8,6 fois x 2 en </a:t>
            </a:r>
            <a:r>
              <a:rPr lang="fr-FR" dirty="0" err="1"/>
              <a:t>parssant</a:t>
            </a:r>
            <a:r>
              <a:rPr lang="fr-FR" dirty="0"/>
              <a:t> de 1,2 à 5 degré mais une augmente </a:t>
            </a:r>
            <a:r>
              <a:rPr lang="fr-FR" dirty="0" err="1"/>
              <a:t>pls</a:t>
            </a:r>
            <a:r>
              <a:rPr lang="fr-FR" dirty="0"/>
              <a:t> importante</a:t>
            </a:r>
          </a:p>
          <a:p>
            <a:endParaRPr lang="fr-FR" dirty="0"/>
          </a:p>
          <a:p>
            <a:r>
              <a:rPr lang="fr-FR" dirty="0"/>
              <a:t>On comprend bien que plus les  </a:t>
            </a:r>
            <a:r>
              <a:rPr lang="fr-FR" dirty="0" err="1"/>
              <a:t>témpérature</a:t>
            </a:r>
            <a:r>
              <a:rPr lang="fr-FR" dirty="0"/>
              <a:t> </a:t>
            </a:r>
            <a:r>
              <a:rPr lang="fr-FR" dirty="0" err="1"/>
              <a:t>augmente,plus</a:t>
            </a:r>
            <a:r>
              <a:rPr lang="fr-FR" dirty="0"/>
              <a:t> on laisse augmenter la </a:t>
            </a:r>
            <a:r>
              <a:rPr lang="fr-FR" dirty="0" err="1"/>
              <a:t>témpérature</a:t>
            </a:r>
            <a:r>
              <a:rPr lang="fr-FR" dirty="0"/>
              <a:t> plus les risques sur le climat et donc là santé humaine seront augmenter</a:t>
            </a:r>
          </a:p>
          <a:p>
            <a:endParaRPr lang="fr-FR" dirty="0"/>
          </a:p>
          <a:p>
            <a:r>
              <a:rPr lang="fr-FR" dirty="0" err="1"/>
              <a:t>Aujorudh’ui</a:t>
            </a:r>
            <a:r>
              <a:rPr lang="fr-FR" dirty="0"/>
              <a:t> il faut réduire </a:t>
            </a:r>
            <a:r>
              <a:rPr lang="fr-FR" dirty="0" err="1"/>
              <a:t>drastiqueùenet</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541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Saler l’eau :</a:t>
            </a:r>
            <a:r>
              <a:rPr lang="fr-FR" baseline="0" dirty="0" smtClean="0"/>
              <a:t> au début le sel se dissout dans l’eau, et à partir d’un moment, (point de bascule) le sel ne se dissout plus</a:t>
            </a:r>
            <a:endParaRPr lang="en-GB" dirty="0" smtClean="0"/>
          </a:p>
          <a:p>
            <a:endParaRPr lang="en-GB" dirty="0" smtClean="0"/>
          </a:p>
          <a:p>
            <a:r>
              <a:rPr lang="fr-FR" dirty="0" err="1" smtClean="0"/>
              <a:t>Definition</a:t>
            </a:r>
            <a:r>
              <a:rPr lang="fr-FR" baseline="0" dirty="0" smtClean="0"/>
              <a:t> point de bascule</a:t>
            </a:r>
            <a:endParaRPr lang="en-GB" dirty="0" smtClean="0"/>
          </a:p>
          <a:p>
            <a:r>
              <a:rPr lang="en-GB" dirty="0" smtClean="0"/>
              <a:t>tipping point is a threshold in a (forcing) “control parameter” at which a small additional perturbation (within natural variability of ~0.2°C) causes a qualitative change [significantly larger than the standard deviation of natural variability in (</a:t>
            </a:r>
            <a:r>
              <a:rPr lang="en-GB" i="1" dirty="0" smtClean="0">
                <a:hlinkClick r:id="rId3"/>
              </a:rPr>
              <a:t>1</a:t>
            </a:r>
            <a:r>
              <a:rPr lang="en-GB" dirty="0" smtClean="0"/>
              <a:t>)] in the future state of a system [see (</a:t>
            </a:r>
            <a:r>
              <a:rPr lang="en-GB" i="1" dirty="0" smtClean="0">
                <a:hlinkClick r:id="rId3"/>
              </a:rPr>
              <a:t>1</a:t>
            </a:r>
            <a:r>
              <a:rPr lang="en-GB" dirty="0" smtClean="0"/>
              <a:t>) and SM for the full definition]. Here, our specific definition is as follows: Tipping points occur when change in part of the climate system becomes (</a:t>
            </a:r>
            <a:r>
              <a:rPr lang="en-GB" dirty="0" err="1" smtClean="0"/>
              <a:t>i</a:t>
            </a:r>
            <a:r>
              <a:rPr lang="en-GB" dirty="0" smtClean="0"/>
              <a:t>) self-perpetuating beyond (ii) a warming threshold as a result of asymmetry in the relevant feedbacks, leading to (iii) substantial and widespread Earth system impacts. We now explain key aspects of this definition in more detail.</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68</a:t>
            </a:fld>
            <a:endParaRPr lang="en-GB"/>
          </a:p>
        </p:txBody>
      </p:sp>
    </p:spTree>
    <p:extLst>
      <p:ext uri="{BB962C8B-B14F-4D97-AF65-F5344CB8AC3E}">
        <p14:creationId xmlns:p14="http://schemas.microsoft.com/office/powerpoint/2010/main" val="26289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79</a:t>
            </a:fld>
            <a:endParaRPr lang="en-GB"/>
          </a:p>
        </p:txBody>
      </p:sp>
    </p:spTree>
    <p:extLst>
      <p:ext uri="{BB962C8B-B14F-4D97-AF65-F5344CB8AC3E}">
        <p14:creationId xmlns:p14="http://schemas.microsoft.com/office/powerpoint/2010/main" val="280846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What types and how much of the world’s wildlife does the LPI cover? In the latest report it covered 20,811 populations of 4,392 species across the world. It only covers vertebrate species – mammals, birds, fish, reptiles and amphibians. It includes a large number of populations from each world region, however the tropics </a:t>
            </a:r>
            <a:r>
              <a:rPr lang="en-GB" dirty="0" smtClean="0">
                <a:hlinkClick r:id="rId3"/>
              </a:rPr>
              <a:t>tend to be underrepresented</a:t>
            </a:r>
            <a:r>
              <a:rPr lang="en-GB" dirty="0" smtClean="0"/>
              <a:t> relative to Europe and North America. This is not ideal, considering the tropics are home to the greatest diversity of species and is where wildlife is most threatened.</a:t>
            </a:r>
          </a:p>
          <a:p>
            <a:r>
              <a:rPr lang="en-GB" dirty="0" smtClean="0"/>
              <a:t>This reveals two further limitations. First, it only covers a tiny percentage of species: Only 15% of known bird species; 12% of mammals; 5% of fish; 4% of amphibians and merely 2% of known reptile species. It’s hard to say how representative the available data is: it’s often the case that the species we are most concerned about (deservedly) get the most attention in the research. Second, many taxonomic groups are not included at all – nothing on insects, fungi, coral or plants. This is largely due to data availability – it’s easier to count bears than ants. Still, we should be wary of generalizing these results to all life on Earth. </a:t>
            </a:r>
            <a:r>
              <a:rPr lang="en-GB" i="1" dirty="0" smtClean="0"/>
              <a:t>[In our </a:t>
            </a:r>
            <a:r>
              <a:rPr lang="en-GB" i="1" dirty="0" smtClean="0">
                <a:hlinkClick r:id="rId4"/>
              </a:rPr>
              <a:t>FAQ on the Living Planet Index</a:t>
            </a:r>
            <a:r>
              <a:rPr lang="en-GB" i="1" dirty="0" smtClean="0"/>
              <a:t> I look at the geographical and species breakdown of data availability, and where it’s sourced from]</a:t>
            </a:r>
            <a:r>
              <a:rPr lang="en-GB" dirty="0" smtClean="0"/>
              <a:t>.</a:t>
            </a:r>
          </a:p>
          <a:p>
            <a:r>
              <a:rPr lang="en-GB" dirty="0" smtClean="0"/>
              <a:t>The global LPI is shown in the chart, where the value in 1970 is indexed to 100%. As we see, this has fallen to 32% in 2016, signifying a 68% decline.</a:t>
            </a:r>
          </a:p>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82</a:t>
            </a:fld>
            <a:endParaRPr lang="en-GB"/>
          </a:p>
        </p:txBody>
      </p:sp>
    </p:spTree>
    <p:extLst>
      <p:ext uri="{BB962C8B-B14F-4D97-AF65-F5344CB8AC3E}">
        <p14:creationId xmlns:p14="http://schemas.microsoft.com/office/powerpoint/2010/main" val="393085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1" i="0" dirty="0">
                <a:solidFill>
                  <a:srgbClr val="3C4245"/>
                </a:solidFill>
                <a:effectLst/>
                <a:latin typeface="Arial" panose="020B0604020202020204" pitchFamily="34" charset="0"/>
              </a:rPr>
              <a:t>Le changement climatique influe sur les déterminants sociaux et environnementaux de la santé : air pur, eau potable, nourriture en quantité suffisante, sécurité du logement.</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Entre 2030 et 2050, on s’attend à ce que le changement climatique entraîne près de 250 000 décès supplémentaires par an, dus à la malnutrition, au paludisme, à la diarrhée et au stress lié à la chaleur.</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On estime que le coût des dommages directs pour la santé (à l’exclusion des coûts dans des secteurs déterminants pour la santé tels que l’agriculture et l’eau et l’assainissement) se situe entre 2 et 4 milliards de dollars (US $) par an d’ici 2030.</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Les zones n’ayant pas de bonnes infrastructures de santé, pour la plupart dans les pays en développement, seront les moins en mesure de se préparer et de faire face à la situation sans assistance.</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La réduction des émissions de gaz à effet de serre, en élargissant le choix des transports, de l’alimentation et des énergies, peut entraîner une amélioration de la santé.</a:t>
            </a:r>
            <a:endParaRPr lang="fr-FR" b="0" i="0" dirty="0">
              <a:solidFill>
                <a:srgbClr val="3C4245"/>
              </a:solidFill>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414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PCC AR6 WGI reference regions: North America: NWN (North-Western North America, NEN (North-Eastern North America), WNA</a:t>
            </a:r>
            <a:r>
              <a:rPr lang="en-GB" dirty="0" smtClean="0"/>
              <a:t/>
            </a:r>
            <a:br>
              <a:rPr lang="en-GB" dirty="0" smtClean="0"/>
            </a:br>
            <a:r>
              <a:rPr lang="en-GB" sz="1200" kern="1200" dirty="0" smtClean="0">
                <a:solidFill>
                  <a:schemeClr val="tx1"/>
                </a:solidFill>
                <a:effectLst/>
                <a:latin typeface="+mn-lt"/>
                <a:ea typeface="+mn-ea"/>
                <a:cs typeface="+mn-cs"/>
              </a:rPr>
              <a:t>(Western North America), CNA (Central North America), ENA (Eastern North America), Central America: NCA (Northern Central America),</a:t>
            </a:r>
            <a:r>
              <a:rPr lang="en-GB" dirty="0" smtClean="0"/>
              <a:t/>
            </a:r>
            <a:br>
              <a:rPr lang="en-GB" dirty="0" smtClean="0"/>
            </a:br>
            <a:r>
              <a:rPr lang="en-GB" sz="1200" kern="1200" dirty="0" smtClean="0">
                <a:solidFill>
                  <a:schemeClr val="tx1"/>
                </a:solidFill>
                <a:effectLst/>
                <a:latin typeface="+mn-lt"/>
                <a:ea typeface="+mn-ea"/>
                <a:cs typeface="+mn-cs"/>
              </a:rPr>
              <a:t>SCA (Southern Central America), CAR (Caribbean), South America: NWS (North-Western South America), NSA (Northern South America), NES</a:t>
            </a:r>
            <a:r>
              <a:rPr lang="en-GB" dirty="0" smtClean="0"/>
              <a:t/>
            </a:r>
            <a:br>
              <a:rPr lang="en-GB" dirty="0" smtClean="0"/>
            </a:br>
            <a:r>
              <a:rPr lang="en-GB" sz="1200" kern="1200" dirty="0" smtClean="0">
                <a:solidFill>
                  <a:schemeClr val="tx1"/>
                </a:solidFill>
                <a:effectLst/>
                <a:latin typeface="+mn-lt"/>
                <a:ea typeface="+mn-ea"/>
                <a:cs typeface="+mn-cs"/>
              </a:rPr>
              <a:t>(North-Eastern South America), SAM (South American Monsoon), SWS (South-Western South America), SES (South-Eastern South America),</a:t>
            </a:r>
            <a:r>
              <a:rPr lang="en-GB" dirty="0" smtClean="0"/>
              <a:t/>
            </a:r>
            <a:br>
              <a:rPr lang="en-GB" dirty="0" smtClean="0"/>
            </a:br>
            <a:r>
              <a:rPr lang="en-GB" sz="1200" kern="1200" dirty="0" smtClean="0">
                <a:solidFill>
                  <a:schemeClr val="tx1"/>
                </a:solidFill>
                <a:effectLst/>
                <a:latin typeface="+mn-lt"/>
                <a:ea typeface="+mn-ea"/>
                <a:cs typeface="+mn-cs"/>
              </a:rPr>
              <a:t>SSA (Southern South America), Europe: GIC (Greenland/Iceland), NEU (Northern Europe), WCE (Western and Central Europe), EEU (Eastern</a:t>
            </a:r>
            <a:r>
              <a:rPr lang="en-GB" dirty="0" smtClean="0"/>
              <a:t/>
            </a:r>
            <a:br>
              <a:rPr lang="en-GB" dirty="0" smtClean="0"/>
            </a:br>
            <a:r>
              <a:rPr lang="en-GB" sz="1200" kern="1200" dirty="0" smtClean="0">
                <a:solidFill>
                  <a:schemeClr val="tx1"/>
                </a:solidFill>
                <a:effectLst/>
                <a:latin typeface="+mn-lt"/>
                <a:ea typeface="+mn-ea"/>
                <a:cs typeface="+mn-cs"/>
              </a:rPr>
              <a:t>Europe), MED (Mediterranean), Africa: MED (Mediterranean), SAH (Sahara), WAF (Western Africa), CAF (Central Africa), NEAF (North Eastern</a:t>
            </a:r>
            <a:r>
              <a:rPr lang="en-GB" dirty="0" smtClean="0"/>
              <a:t/>
            </a:r>
            <a:br>
              <a:rPr lang="en-GB" dirty="0" smtClean="0"/>
            </a:br>
            <a:r>
              <a:rPr lang="en-GB" sz="1200" kern="1200" dirty="0" smtClean="0">
                <a:solidFill>
                  <a:schemeClr val="tx1"/>
                </a:solidFill>
                <a:effectLst/>
                <a:latin typeface="+mn-lt"/>
                <a:ea typeface="+mn-ea"/>
                <a:cs typeface="+mn-cs"/>
              </a:rPr>
              <a:t>Africa), SEAF (South Eastern Africa), WSAF (West Southern Africa), ESAF (East Southern Africa), MDG (Madagascar), Asia: RAR (Russian</a:t>
            </a:r>
            <a:r>
              <a:rPr lang="en-GB" dirty="0" smtClean="0"/>
              <a:t/>
            </a:r>
            <a:br>
              <a:rPr lang="en-GB" dirty="0" smtClean="0"/>
            </a:br>
            <a:r>
              <a:rPr lang="en-GB" sz="1200" kern="1200" dirty="0" smtClean="0">
                <a:solidFill>
                  <a:schemeClr val="tx1"/>
                </a:solidFill>
                <a:effectLst/>
                <a:latin typeface="+mn-lt"/>
                <a:ea typeface="+mn-ea"/>
                <a:cs typeface="+mn-cs"/>
              </a:rPr>
              <a:t>Arctic), WSB (West Siberia), ESB (East Siberia), RFE (Russian Far East), WCA (West Central Asia), ECA (East Central Asia), TIB (Tibetan Plateau),</a:t>
            </a:r>
            <a:r>
              <a:rPr lang="en-GB" dirty="0" smtClean="0"/>
              <a:t/>
            </a:r>
            <a:br>
              <a:rPr lang="en-GB" dirty="0" smtClean="0"/>
            </a:br>
            <a:r>
              <a:rPr lang="en-GB" sz="1200" kern="1200" dirty="0" smtClean="0">
                <a:solidFill>
                  <a:schemeClr val="tx1"/>
                </a:solidFill>
                <a:effectLst/>
                <a:latin typeface="+mn-lt"/>
                <a:ea typeface="+mn-ea"/>
                <a:cs typeface="+mn-cs"/>
              </a:rPr>
              <a:t>EAS (East Asia), ARP (Arabian Peninsula), SAS (South Asia), SEA (South East Asia), Australasia: NAU (Northern Australia), CAU (Central</a:t>
            </a:r>
            <a:r>
              <a:rPr lang="en-GB" dirty="0" smtClean="0"/>
              <a:t/>
            </a:r>
            <a:br>
              <a:rPr lang="en-GB" dirty="0" smtClean="0"/>
            </a:br>
            <a:r>
              <a:rPr lang="en-GB" sz="1200" kern="1200" dirty="0" smtClean="0">
                <a:solidFill>
                  <a:schemeClr val="tx1"/>
                </a:solidFill>
                <a:effectLst/>
                <a:latin typeface="+mn-lt"/>
                <a:ea typeface="+mn-ea"/>
                <a:cs typeface="+mn-cs"/>
              </a:rPr>
              <a:t>Australia), EAU (Eastern Australia), SAU (Southern Australia), NZ (New Zealand), Small Islands: CAR (Caribbean), PAC (Pacific Small Islands)</a:t>
            </a:r>
            <a:r>
              <a:rPr lang="en-GB" dirty="0" smtClean="0"/>
              <a:t/>
            </a:r>
            <a:br>
              <a:rPr lang="en-GB" dirty="0" smtClean="0"/>
            </a:b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101</a:t>
            </a:fld>
            <a:endParaRPr lang="en-GB"/>
          </a:p>
        </p:txBody>
      </p:sp>
    </p:spTree>
    <p:extLst>
      <p:ext uri="{BB962C8B-B14F-4D97-AF65-F5344CB8AC3E}">
        <p14:creationId xmlns:p14="http://schemas.microsoft.com/office/powerpoint/2010/main" val="96449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 emergence of heat and humidity too severe for human tolerance</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109</a:t>
            </a:fld>
            <a:endParaRPr lang="en-GB"/>
          </a:p>
        </p:txBody>
      </p:sp>
    </p:spTree>
    <p:extLst>
      <p:ext uri="{BB962C8B-B14F-4D97-AF65-F5344CB8AC3E}">
        <p14:creationId xmlns:p14="http://schemas.microsoft.com/office/powerpoint/2010/main" val="1924579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1" dirty="0" smtClean="0"/>
              <a:t>Climate change research and action must look beyond 2100</a:t>
            </a:r>
          </a:p>
          <a:p>
            <a:r>
              <a:rPr lang="en-GB" dirty="0" smtClean="0">
                <a:hlinkClick r:id="rId3"/>
              </a:rPr>
              <a:t>Christopher Lyon</a:t>
            </a:r>
            <a:r>
              <a:rPr lang="en-GB" dirty="0" smtClean="0"/>
              <a:t>, </a:t>
            </a:r>
            <a:r>
              <a:rPr lang="en-GB" dirty="0" smtClean="0">
                <a:hlinkClick r:id="rId4"/>
              </a:rPr>
              <a:t>Erin E. </a:t>
            </a:r>
            <a:r>
              <a:rPr lang="en-GB" dirty="0" err="1" smtClean="0">
                <a:hlinkClick r:id="rId4"/>
              </a:rPr>
              <a:t>Saupe</a:t>
            </a:r>
            <a:r>
              <a:rPr lang="en-GB" dirty="0" smtClean="0"/>
              <a:t>, </a:t>
            </a:r>
            <a:r>
              <a:rPr lang="en-GB" dirty="0" smtClean="0">
                <a:hlinkClick r:id="rId5"/>
              </a:rPr>
              <a:t>Christopher J. Smith</a:t>
            </a:r>
            <a:r>
              <a:rPr lang="en-GB" dirty="0" smtClean="0"/>
              <a:t>, </a:t>
            </a:r>
            <a:r>
              <a:rPr lang="en-GB" dirty="0" smtClean="0">
                <a:hlinkClick r:id="rId6"/>
              </a:rPr>
              <a:t>Daniel J. Hill</a:t>
            </a:r>
            <a:r>
              <a:rPr lang="en-GB" dirty="0" smtClean="0"/>
              <a:t>, </a:t>
            </a:r>
            <a:r>
              <a:rPr lang="en-GB" dirty="0" smtClean="0">
                <a:hlinkClick r:id="rId7"/>
              </a:rPr>
              <a:t>Andrew P. Beckerman</a:t>
            </a:r>
            <a:r>
              <a:rPr lang="en-GB" dirty="0" smtClean="0"/>
              <a:t>, </a:t>
            </a:r>
            <a:r>
              <a:rPr lang="en-GB" dirty="0" smtClean="0">
                <a:hlinkClick r:id="rId8"/>
              </a:rPr>
              <a:t>Lindsay C. Stringer</a:t>
            </a:r>
            <a:r>
              <a:rPr lang="en-GB" dirty="0" smtClean="0"/>
              <a:t>, </a:t>
            </a:r>
            <a:r>
              <a:rPr lang="en-GB" dirty="0" smtClean="0">
                <a:hlinkClick r:id="rId9"/>
              </a:rPr>
              <a:t>Robert Marchant</a:t>
            </a:r>
            <a:r>
              <a:rPr lang="en-GB" dirty="0" smtClean="0"/>
              <a:t>, </a:t>
            </a:r>
            <a:r>
              <a:rPr lang="en-GB" dirty="0" smtClean="0">
                <a:hlinkClick r:id="rId10"/>
              </a:rPr>
              <a:t>James McKay</a:t>
            </a:r>
            <a:r>
              <a:rPr lang="en-GB" dirty="0" smtClean="0"/>
              <a:t>, </a:t>
            </a:r>
            <a:r>
              <a:rPr lang="en-GB" dirty="0" smtClean="0">
                <a:hlinkClick r:id="rId11"/>
              </a:rPr>
              <a:t>Ariane Burke</a:t>
            </a:r>
            <a:r>
              <a:rPr lang="en-GB" dirty="0" smtClean="0"/>
              <a:t>, </a:t>
            </a:r>
            <a:r>
              <a:rPr lang="en-GB" dirty="0" smtClean="0">
                <a:hlinkClick r:id="rId12"/>
              </a:rPr>
              <a:t>Paul O’Higgins</a:t>
            </a:r>
            <a:r>
              <a:rPr lang="en-GB" dirty="0" smtClean="0">
                <a:hlinkClick r:id="rId13"/>
              </a:rPr>
              <a:t> … See all authors </a:t>
            </a:r>
            <a:endParaRPr lang="en-GB" dirty="0" smtClean="0"/>
          </a:p>
          <a:p>
            <a:r>
              <a:rPr lang="en-GB" dirty="0" smtClean="0"/>
              <a:t>First published: 24 September 2021</a:t>
            </a:r>
          </a:p>
          <a:p>
            <a:r>
              <a:rPr lang="en-GB" dirty="0" smtClean="0">
                <a:hlinkClick r:id="rId14"/>
              </a:rPr>
              <a:t>https://doi-org.ezpum.biu-montpellier.fr/10.1111/gcb.15871</a:t>
            </a:r>
            <a:endParaRPr lang="en-GB" dirty="0" smtClean="0"/>
          </a:p>
          <a:p>
            <a:r>
              <a:rPr lang="en-GB" dirty="0" smtClean="0"/>
              <a:t>Citations: </a:t>
            </a:r>
            <a:r>
              <a:rPr lang="en-GB" dirty="0" smtClean="0">
                <a:hlinkClick r:id="rId15"/>
              </a:rPr>
              <a:t>1</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112</a:t>
            </a:fld>
            <a:endParaRPr lang="en-GB"/>
          </a:p>
        </p:txBody>
      </p:sp>
    </p:spTree>
    <p:extLst>
      <p:ext uri="{BB962C8B-B14F-4D97-AF65-F5344CB8AC3E}">
        <p14:creationId xmlns:p14="http://schemas.microsoft.com/office/powerpoint/2010/main" val="3765400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https://www.wwf.fr/sites/default/files/doc-2021-07/02072021_Rapport_Dereglement-climatique_le_monde_du_sport_a_plus_2_et_4_degres_WWF%20France_4.pdf</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115</a:t>
            </a:fld>
            <a:endParaRPr lang="en-GB"/>
          </a:p>
        </p:txBody>
      </p:sp>
    </p:spTree>
    <p:extLst>
      <p:ext uri="{BB962C8B-B14F-4D97-AF65-F5344CB8AC3E}">
        <p14:creationId xmlns:p14="http://schemas.microsoft.com/office/powerpoint/2010/main" val="372222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https://www.wwf.fr/sites/default/files/doc-2021-07/02072021_Rapport_Dereglement-climatique_le_monde_du_sport_a_plus_2_et_4_degres_WWF%20France_4.pdf</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116</a:t>
            </a:fld>
            <a:endParaRPr lang="en-GB"/>
          </a:p>
        </p:txBody>
      </p:sp>
    </p:spTree>
    <p:extLst>
      <p:ext uri="{BB962C8B-B14F-4D97-AF65-F5344CB8AC3E}">
        <p14:creationId xmlns:p14="http://schemas.microsoft.com/office/powerpoint/2010/main" val="1334992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https://www.wwf.fr/sites/default/files/doc-2021-07/02072021_Rapport_Dereglement-climatique_le_monde_du_sport_a_plus_2_et_4_degres_WWF%20France_4.pdf</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117</a:t>
            </a:fld>
            <a:endParaRPr lang="en-GB"/>
          </a:p>
        </p:txBody>
      </p:sp>
    </p:spTree>
    <p:extLst>
      <p:ext uri="{BB962C8B-B14F-4D97-AF65-F5344CB8AC3E}">
        <p14:creationId xmlns:p14="http://schemas.microsoft.com/office/powerpoint/2010/main" val="183955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https://www.wwf.fr/sites/default/files/doc-2021-07/02072021_Rapport_Dereglement-climatique_le_monde_du_sport_a_plus_2_et_4_degres_WWF%20France_4.pdf</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118</a:t>
            </a:fld>
            <a:endParaRPr lang="en-GB"/>
          </a:p>
        </p:txBody>
      </p:sp>
    </p:spTree>
    <p:extLst>
      <p:ext uri="{BB962C8B-B14F-4D97-AF65-F5344CB8AC3E}">
        <p14:creationId xmlns:p14="http://schemas.microsoft.com/office/powerpoint/2010/main" val="232067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https://www.wwf.fr/sites/default/files/doc-2021-07/02072021_Rapport_Dereglement-climatique_le_monde_du_sport_a_plus_2_et_4_degres_WWF%20France_4.pdf</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119</a:t>
            </a:fld>
            <a:endParaRPr lang="en-GB"/>
          </a:p>
        </p:txBody>
      </p:sp>
    </p:spTree>
    <p:extLst>
      <p:ext uri="{BB962C8B-B14F-4D97-AF65-F5344CB8AC3E}">
        <p14:creationId xmlns:p14="http://schemas.microsoft.com/office/powerpoint/2010/main" val="3040333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Results suggest that each </a:t>
            </a:r>
            <a:r>
              <a:rPr lang="en-GB" dirty="0" err="1" smtClean="0"/>
              <a:t>kilometer</a:t>
            </a:r>
            <a:r>
              <a:rPr lang="en-GB" dirty="0" smtClean="0"/>
              <a:t> driven by car incurs an external cost of €0.11, while cycling and walking represent benefits of €0.18 and €0.37 per </a:t>
            </a:r>
            <a:r>
              <a:rPr lang="en-GB" dirty="0" err="1" smtClean="0"/>
              <a:t>kilometer</a:t>
            </a:r>
            <a:r>
              <a:rPr lang="en-GB" dirty="0" smtClean="0"/>
              <a:t>. </a:t>
            </a:r>
          </a:p>
          <a:p>
            <a:endParaRPr lang="fr-FR" dirty="0" smtClean="0"/>
          </a:p>
          <a:p>
            <a:r>
              <a:rPr lang="en-GB" dirty="0" smtClean="0"/>
              <a:t>, the cost of </a:t>
            </a:r>
            <a:r>
              <a:rPr lang="en-GB" dirty="0" err="1" smtClean="0"/>
              <a:t>automobility</a:t>
            </a:r>
            <a:r>
              <a:rPr lang="en-GB" dirty="0" smtClean="0"/>
              <a:t> is about €500 billion per year. Due to positive health effects, cycling is an external benefit worth €24 billion per year and walking €66 billion per year.</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 Social Cost of </a:t>
            </a:r>
            <a:r>
              <a:rPr lang="en-GB" b="1" dirty="0" err="1" smtClean="0"/>
              <a:t>Automobility</a:t>
            </a:r>
            <a:r>
              <a:rPr lang="en-GB" b="1" dirty="0" smtClean="0"/>
              <a:t>, Cycling and Walking in the European Union</a:t>
            </a:r>
          </a:p>
          <a:p>
            <a:endParaRPr lang="fr-FR"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127</a:t>
            </a:fld>
            <a:endParaRPr lang="en-GB"/>
          </a:p>
        </p:txBody>
      </p:sp>
    </p:spTree>
    <p:extLst>
      <p:ext uri="{BB962C8B-B14F-4D97-AF65-F5344CB8AC3E}">
        <p14:creationId xmlns:p14="http://schemas.microsoft.com/office/powerpoint/2010/main" val="2897569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https://reporterre.net/Les-champions-de-trail-montrent-l-exemple-face-au-changement-climatique</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142</a:t>
            </a:fld>
            <a:endParaRPr lang="en-GB"/>
          </a:p>
        </p:txBody>
      </p:sp>
    </p:spTree>
    <p:extLst>
      <p:ext uri="{BB962C8B-B14F-4D97-AF65-F5344CB8AC3E}">
        <p14:creationId xmlns:p14="http://schemas.microsoft.com/office/powerpoint/2010/main" val="279347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0A68"/>
                </a:solidFill>
                <a:effectLst/>
                <a:latin typeface="Overpass"/>
              </a:rPr>
              <a:t>"Une année sèche, très sèche en France, une des plus sèches jamais enregistrées »</a:t>
            </a:r>
          </a:p>
          <a:p>
            <a:endParaRPr lang="fr-FR" b="0" i="1" dirty="0">
              <a:solidFill>
                <a:srgbClr val="000A68"/>
              </a:solidFill>
              <a:effectLst/>
              <a:latin typeface="Overpass"/>
            </a:endParaRPr>
          </a:p>
          <a:p>
            <a:r>
              <a:rPr lang="fr-FR" b="0" i="0" dirty="0">
                <a:solidFill>
                  <a:srgbClr val="000000"/>
                </a:solidFill>
                <a:effectLst/>
                <a:latin typeface="Public Sans"/>
              </a:rPr>
              <a:t>pas un département français n’échappe à la sécheresse. Près de 60 d’entre eux sont même placés en état de crise</a:t>
            </a:r>
            <a:endParaRPr lang="fr-FR" b="0" i="1" dirty="0">
              <a:solidFill>
                <a:srgbClr val="000A68"/>
              </a:solidFill>
              <a:effectLst/>
              <a:latin typeface="Overpass"/>
            </a:endParaRPr>
          </a:p>
          <a:p>
            <a:endParaRPr lang="fr-FR" b="0" i="1" dirty="0">
              <a:solidFill>
                <a:srgbClr val="000A68"/>
              </a:solidFill>
              <a:effectLst/>
              <a:latin typeface="Overpass"/>
            </a:endParaRPr>
          </a:p>
          <a:p>
            <a:endParaRPr lang="fr-FR" b="0" i="1" dirty="0">
              <a:solidFill>
                <a:srgbClr val="000A68"/>
              </a:solidFill>
              <a:effectLst/>
              <a:latin typeface="Overpass"/>
            </a:endParaRPr>
          </a:p>
          <a:p>
            <a:r>
              <a:rPr lang="fr-FR" b="0" i="1" dirty="0">
                <a:solidFill>
                  <a:srgbClr val="000A68"/>
                </a:solidFill>
                <a:effectLst/>
                <a:latin typeface="Overpass"/>
              </a:rPr>
              <a:t>"Au niveau national, depuis le 17 juillet, la France établit chaque jour un nouveau record de sécheresse des sols (sur un historique qui débute en août 1958)". En ce début août, les sols sont donc encore plus secs qu'ils ne l'étaient à la même date en 1976 et en 2003", </a:t>
            </a:r>
            <a:r>
              <a:rPr lang="fr-FR" b="0" i="0" dirty="0">
                <a:solidFill>
                  <a:srgbClr val="000A68"/>
                </a:solidFill>
                <a:effectLst/>
                <a:latin typeface="Overpass"/>
              </a:rPr>
              <a:t>relève le service de météorologie.</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795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https://reporterre.net/Les-champions-de-trail-montrent-l-exemple-face-au-changement-climatique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https://reporterre.net/En-Haute-Savoie-le-velodrome-insense-qui-ne-passe-pas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143</a:t>
            </a:fld>
            <a:endParaRPr lang="en-GB"/>
          </a:p>
        </p:txBody>
      </p:sp>
    </p:spTree>
    <p:extLst>
      <p:ext uri="{BB962C8B-B14F-4D97-AF65-F5344CB8AC3E}">
        <p14:creationId xmlns:p14="http://schemas.microsoft.com/office/powerpoint/2010/main" val="202639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https://www.letelegramme.fr/voile/stan-thuret-j-arrete-la-course-au-large-pour-raison-ecologique-15-02-2023-13279695.php</a:t>
            </a:r>
          </a:p>
          <a:p>
            <a:endParaRPr lang="fr-FR" dirty="0" smtClean="0"/>
          </a:p>
          <a:p>
            <a:r>
              <a:rPr lang="fr-FR" dirty="0" smtClean="0"/>
              <a:t>Certes la voile n’est pas le gros pollueur. Mais toute action qui contribue à dépasser ces 2T devrait être remise en question.</a:t>
            </a:r>
          </a:p>
          <a:p>
            <a:r>
              <a:rPr lang="fr-FR" dirty="0" smtClean="0"/>
              <a:t>Chaque initiative, chaque question posée, même si l’on n’est pas parfait, va dans la bonne direction pour initier une transition. Il est vrai aussi que la moindre action est polluante, et que si l’on arrête tout, on revient à Voltaire qui cultive son jardin…</a:t>
            </a:r>
          </a:p>
          <a:p>
            <a:r>
              <a:rPr lang="fr-FR" dirty="0" smtClean="0"/>
              <a:t>Il y a un entre-deux et un équilibre à trouver, une question d’échelle à assimiler. Car la technologie ne sauvera pas tout, mais elle doit pouvoir trouver sa place et un usage raisonné.</a:t>
            </a:r>
          </a:p>
          <a:p>
            <a:r>
              <a:rPr lang="fr-FR" dirty="0" smtClean="0"/>
              <a:t>Depuis 3 ans, je me dis qu’il faut rester dans le milieu et essayer chacun, de faire bouger les choses à son échelle, de l’intérieur. Mais aujourd’hui, comme dans la société et en politique, tout le monde se regarde, et personne n’agit véritablement et nous sommes très loin d’être à la hauteur des enjeux. L’interdépendance des classes, des organisateurs de course et des communicants est si forte que tout le monde se tire la couverture sans penser au bien commun.</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144</a:t>
            </a:fld>
            <a:endParaRPr lang="en-GB"/>
          </a:p>
        </p:txBody>
      </p:sp>
    </p:spTree>
    <p:extLst>
      <p:ext uri="{BB962C8B-B14F-4D97-AF65-F5344CB8AC3E}">
        <p14:creationId xmlns:p14="http://schemas.microsoft.com/office/powerpoint/2010/main" val="42762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0A68"/>
                </a:solidFill>
                <a:effectLst/>
                <a:latin typeface="Overpass"/>
              </a:rPr>
              <a:t>"Une année sèche, très sèche en France, une des plus sèches jamais enregistrées »</a:t>
            </a:r>
          </a:p>
          <a:p>
            <a:endParaRPr lang="fr-FR" b="0" i="1" dirty="0">
              <a:solidFill>
                <a:srgbClr val="000A68"/>
              </a:solidFill>
              <a:effectLst/>
              <a:latin typeface="Overpass"/>
            </a:endParaRPr>
          </a:p>
          <a:p>
            <a:r>
              <a:rPr lang="fr-FR" b="0" i="0" dirty="0">
                <a:solidFill>
                  <a:srgbClr val="000000"/>
                </a:solidFill>
                <a:effectLst/>
                <a:latin typeface="Public Sans"/>
              </a:rPr>
              <a:t>pas un département français n’échappe à la sécheresse. Près de 60 d’entre eux sont même placés en état de crise</a:t>
            </a:r>
            <a:endParaRPr lang="fr-FR" b="0" i="1" dirty="0">
              <a:solidFill>
                <a:srgbClr val="000A68"/>
              </a:solidFill>
              <a:effectLst/>
              <a:latin typeface="Overpass"/>
            </a:endParaRPr>
          </a:p>
          <a:p>
            <a:endParaRPr lang="fr-FR" b="0" i="1" dirty="0">
              <a:solidFill>
                <a:srgbClr val="000A68"/>
              </a:solidFill>
              <a:effectLst/>
              <a:latin typeface="Overpass"/>
            </a:endParaRPr>
          </a:p>
          <a:p>
            <a:endParaRPr lang="fr-FR" b="0" i="1" dirty="0">
              <a:solidFill>
                <a:srgbClr val="000A68"/>
              </a:solidFill>
              <a:effectLst/>
              <a:latin typeface="Overpass"/>
            </a:endParaRPr>
          </a:p>
          <a:p>
            <a:r>
              <a:rPr lang="fr-FR" b="0" i="1" dirty="0">
                <a:solidFill>
                  <a:srgbClr val="000A68"/>
                </a:solidFill>
                <a:effectLst/>
                <a:latin typeface="Overpass"/>
              </a:rPr>
              <a:t>"Au niveau national, depuis le 17 juillet, la France établit chaque jour un nouveau record de sécheresse des sols (sur un historique qui débute en août 1958)". En ce début août, les sols sont donc encore plus secs qu'ils ne l'étaient à la même date en 1976 et en 2003", </a:t>
            </a:r>
            <a:r>
              <a:rPr lang="fr-FR" b="0" i="0" dirty="0">
                <a:solidFill>
                  <a:srgbClr val="000A68"/>
                </a:solidFill>
                <a:effectLst/>
                <a:latin typeface="Overpass"/>
              </a:rPr>
              <a:t>relève le service de météorologie.</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1" i="0" dirty="0">
                <a:solidFill>
                  <a:srgbClr val="3C4245"/>
                </a:solidFill>
                <a:effectLst/>
                <a:latin typeface="Arial" panose="020B0604020202020204" pitchFamily="34" charset="0"/>
              </a:rPr>
              <a:t>Le changement climatique influe sur les déterminants sociaux et environnementaux de la santé : air pur, eau potable, nourriture en quantité suffisante, sécurité du logement.</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Entre 2030 et 2050, on s’attend à ce que le changement climatique entraîne près de 250 000 décès supplémentaires par an, dus à la malnutrition, au paludisme, à la diarrhée et au stress lié à la chaleur.</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On estime que le coût des dommages directs pour la santé (à l’exclusion des coûts dans des secteurs déterminants pour la santé tels que l’agriculture et l’eau et l’assainissement) se situe entre 2 et 4 milliards de dollars (US $) par an d’ici 2030.</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Les zones n’ayant pas de bonnes infrastructures de santé, pour la plupart dans les pays en développement, seront les moins en mesure de se préparer et de faire face à la situation sans assistance.</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La réduction des émissions de gaz à effet de serre, en élargissant le choix des transports, de l’alimentation et des énergies, peut entraîner une amélioration de la santé.</a:t>
            </a:r>
            <a:endParaRPr lang="fr-FR" b="0" i="0" dirty="0">
              <a:solidFill>
                <a:srgbClr val="3C4245"/>
              </a:solidFill>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3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1" i="0" dirty="0">
                <a:solidFill>
                  <a:srgbClr val="3C4245"/>
                </a:solidFill>
                <a:effectLst/>
                <a:latin typeface="Arial" panose="020B0604020202020204" pitchFamily="34" charset="0"/>
              </a:rPr>
              <a:t>Le changement climatique influe sur les déterminants sociaux et environnementaux de la santé : air pur, eau potable, nourriture en quantité suffisante, sécurité du logement.</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Entre 2030 et 2050, on s’attend à ce que le changement climatique entraîne près de 250 000 décès supplémentaires par an, dus à la malnutrition, au paludisme, à la diarrhée et au stress lié à la chaleur.</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On estime que le coût des dommages directs pour la santé (à l’exclusion des coûts dans des secteurs déterminants pour la santé tels que l’agriculture et l’eau et l’assainissement) se situe entre 2 et 4 milliards de dollars (US $) par an d’ici 2030.</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Les zones n’ayant pas de bonnes infrastructures de santé, pour la plupart dans les pays en développement, seront les moins en mesure de se préparer et de faire face à la situation sans assistance.</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La réduction des émissions de gaz à effet de serre, en élargissant le choix des transports, de l’alimentation et des énergies, peut entraîner une amélioration de la santé.</a:t>
            </a:r>
            <a:endParaRPr lang="fr-FR" b="0" i="0" dirty="0">
              <a:solidFill>
                <a:srgbClr val="3C4245"/>
              </a:solidFill>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15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1" i="0" dirty="0">
                <a:solidFill>
                  <a:srgbClr val="3C4245"/>
                </a:solidFill>
                <a:effectLst/>
                <a:latin typeface="Arial" panose="020B0604020202020204" pitchFamily="34" charset="0"/>
              </a:rPr>
              <a:t>Le changement climatique influe sur les déterminants sociaux et environnementaux de la santé : air pur, eau potable, nourriture en quantité suffisante, sécurité du logement.</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Entre 2030 et 2050, on s’attend à ce que le changement climatique entraîne près de 250 000 décès supplémentaires par an, dus à la malnutrition, au paludisme, à la diarrhée et au stress lié à la chaleur.</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On estime que le coût des dommages directs pour la santé (à l’exclusion des coûts dans des secteurs déterminants pour la santé tels que l’agriculture et l’eau et l’assainissement) se situe entre 2 et 4 milliards de dollars (US $) par an d’ici 2030.</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Les zones n’ayant pas de bonnes infrastructures de santé, pour la plupart dans les pays en développement, seront les moins en mesure de se préparer et de faire face à la situation sans assistance.</a:t>
            </a:r>
            <a:endParaRPr lang="fr-FR" b="0" i="0" dirty="0">
              <a:solidFill>
                <a:srgbClr val="3C4245"/>
              </a:solidFill>
              <a:effectLst/>
              <a:latin typeface="Arial" panose="020B0604020202020204" pitchFamily="34" charset="0"/>
            </a:endParaRPr>
          </a:p>
          <a:p>
            <a:pPr algn="l">
              <a:buFont typeface="Arial" panose="020B0604020202020204" pitchFamily="34" charset="0"/>
              <a:buChar char="•"/>
            </a:pPr>
            <a:r>
              <a:rPr lang="fr-FR" b="1" i="0" dirty="0">
                <a:solidFill>
                  <a:srgbClr val="3C4245"/>
                </a:solidFill>
                <a:effectLst/>
                <a:latin typeface="Arial" panose="020B0604020202020204" pitchFamily="34" charset="0"/>
              </a:rPr>
              <a:t>La réduction des émissions de gaz à effet de serre, en élargissant le choix des transports, de l’alimentation et des énergies, peut entraîner une amélioration de la santé.</a:t>
            </a:r>
            <a:endParaRPr lang="fr-FR" b="0" i="0" dirty="0">
              <a:solidFill>
                <a:srgbClr val="3C4245"/>
              </a:solidFill>
              <a:effectLst/>
              <a:latin typeface="Arial" panose="020B0604020202020204" pitchFamily="34" charset="0"/>
            </a:endParaRPr>
          </a:p>
          <a:p>
            <a:endParaRPr lang="fr-FR" dirty="0"/>
          </a:p>
          <a:p>
            <a:endParaRPr lang="fr-FR" dirty="0"/>
          </a:p>
          <a:p>
            <a:r>
              <a:rPr lang="fr-FR" b="0" i="0" dirty="0">
                <a:solidFill>
                  <a:srgbClr val="383F4E"/>
                </a:solidFill>
                <a:effectLst/>
                <a:latin typeface="The Antiqua B"/>
              </a:rPr>
              <a:t> Si le chiffre se confirmait, il marquerait un retrait de près de 20 % par rapport à la moyenne quinquennale.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EBEF-4994-4210-92BB-9F2030826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12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22</a:t>
            </a:fld>
            <a:endParaRPr lang="en-GB"/>
          </a:p>
        </p:txBody>
      </p:sp>
    </p:spTree>
    <p:extLst>
      <p:ext uri="{BB962C8B-B14F-4D97-AF65-F5344CB8AC3E}">
        <p14:creationId xmlns:p14="http://schemas.microsoft.com/office/powerpoint/2010/main" val="400098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A1229CF9-0E43-4DB3-A447-DA82DD64E2BA}" type="datetimeFigureOut">
              <a:rPr lang="en-GB" smtClean="0"/>
              <a:t>28/03/2023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2120233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1229CF9-0E43-4DB3-A447-DA82DD64E2BA}" type="datetimeFigureOut">
              <a:rPr lang="en-GB" smtClean="0"/>
              <a:t>28/03/2023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23471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1229CF9-0E43-4DB3-A447-DA82DD64E2BA}" type="datetimeFigureOut">
              <a:rPr lang="en-GB" smtClean="0"/>
              <a:t>28/03/2023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365280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1229CF9-0E43-4DB3-A447-DA82DD64E2BA}" type="datetimeFigureOut">
              <a:rPr lang="en-GB" smtClean="0"/>
              <a:t>28/03/2023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252671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1229CF9-0E43-4DB3-A447-DA82DD64E2BA}" type="datetimeFigureOut">
              <a:rPr lang="en-GB" smtClean="0"/>
              <a:t>28/03/2023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271325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A1229CF9-0E43-4DB3-A447-DA82DD64E2BA}" type="datetimeFigureOut">
              <a:rPr lang="en-GB" smtClean="0"/>
              <a:t>28/03/2023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234989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A1229CF9-0E43-4DB3-A447-DA82DD64E2BA}" type="datetimeFigureOut">
              <a:rPr lang="en-GB" smtClean="0"/>
              <a:t>28/03/2023</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362869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A1229CF9-0E43-4DB3-A447-DA82DD64E2BA}" type="datetimeFigureOut">
              <a:rPr lang="en-GB" smtClean="0"/>
              <a:t>28/03/2023</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368657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1229CF9-0E43-4DB3-A447-DA82DD64E2BA}" type="datetimeFigureOut">
              <a:rPr lang="en-GB" smtClean="0"/>
              <a:t>28/03/2023</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348535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1229CF9-0E43-4DB3-A447-DA82DD64E2BA}" type="datetimeFigureOut">
              <a:rPr lang="en-GB" smtClean="0"/>
              <a:t>28/03/2023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186133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1229CF9-0E43-4DB3-A447-DA82DD64E2BA}" type="datetimeFigureOut">
              <a:rPr lang="en-GB" smtClean="0"/>
              <a:t>28/03/2023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22F88E6A-38B9-404B-928C-34F1967D86F4}" type="slidenum">
              <a:rPr lang="en-GB" smtClean="0"/>
              <a:t>‹N°›</a:t>
            </a:fld>
            <a:endParaRPr lang="en-GB"/>
          </a:p>
        </p:txBody>
      </p:sp>
    </p:spTree>
    <p:extLst>
      <p:ext uri="{BB962C8B-B14F-4D97-AF65-F5344CB8AC3E}">
        <p14:creationId xmlns:p14="http://schemas.microsoft.com/office/powerpoint/2010/main" val="71434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229CF9-0E43-4DB3-A447-DA82DD64E2BA}" type="datetimeFigureOut">
              <a:rPr lang="en-GB" smtClean="0"/>
              <a:t>28/03/2023</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88E6A-38B9-404B-928C-34F1967D86F4}" type="slidenum">
              <a:rPr lang="en-GB" smtClean="0"/>
              <a:t>‹N°›</a:t>
            </a:fld>
            <a:endParaRPr lang="en-GB"/>
          </a:p>
        </p:txBody>
      </p:sp>
    </p:spTree>
    <p:extLst>
      <p:ext uri="{BB962C8B-B14F-4D97-AF65-F5344CB8AC3E}">
        <p14:creationId xmlns:p14="http://schemas.microsoft.com/office/powerpoint/2010/main" val="2942306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232.png"/></Relationships>
</file>

<file path=ppt/slides/_rels/slide10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0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10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11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5.png"/><Relationship Id="rId4" Type="http://schemas.openxmlformats.org/officeDocument/2006/relationships/image" Target="../media/image254.png"/></Relationships>
</file>

<file path=ppt/slides/_rels/slide11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114.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11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1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1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12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126.png"/><Relationship Id="rId4" Type="http://schemas.microsoft.com/office/2007/relationships/hdphoto" Target="../media/hdphoto6.wdp"/></Relationships>
</file>

<file path=ppt/slides/_rels/slide12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74.png"/><Relationship Id="rId4" Type="http://schemas.openxmlformats.org/officeDocument/2006/relationships/image" Target="../media/image273.png"/></Relationships>
</file>

<file path=ppt/slides/_rels/slide12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28.xml.rels><?xml version="1.0" encoding="UTF-8" standalone="yes"?>
<Relationships xmlns="http://schemas.openxmlformats.org/package/2006/relationships"><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12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jpg"/><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9.jpeg"/></Relationships>
</file>

<file path=ppt/slides/_rels/slide130.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297.png"/><Relationship Id="rId7" Type="http://schemas.openxmlformats.org/officeDocument/2006/relationships/image" Target="../media/image301.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34.xml.rels><?xml version="1.0" encoding="UTF-8" standalone="yes"?>
<Relationships xmlns="http://schemas.openxmlformats.org/package/2006/relationships"><Relationship Id="rId8" Type="http://schemas.openxmlformats.org/officeDocument/2006/relationships/image" Target="../media/image304.png"/><Relationship Id="rId3" Type="http://schemas.openxmlformats.org/officeDocument/2006/relationships/image" Target="../media/image297.png"/><Relationship Id="rId7" Type="http://schemas.openxmlformats.org/officeDocument/2006/relationships/image" Target="../media/image303.jp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35.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06.png"/><Relationship Id="rId7" Type="http://schemas.openxmlformats.org/officeDocument/2006/relationships/image" Target="../media/image299.pn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13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08.png"/><Relationship Id="rId7" Type="http://schemas.openxmlformats.org/officeDocument/2006/relationships/image" Target="../media/image299.png"/><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137.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297.png"/><Relationship Id="rId7" Type="http://schemas.openxmlformats.org/officeDocument/2006/relationships/image" Target="../media/image309.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 Id="rId9" Type="http://schemas.openxmlformats.org/officeDocument/2006/relationships/image" Target="../media/image311.png"/></Relationships>
</file>

<file path=ppt/slides/_rels/slide138.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297.png"/><Relationship Id="rId7" Type="http://schemas.openxmlformats.org/officeDocument/2006/relationships/image" Target="../media/image312.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39.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14.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jpeg"/><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1.wdp"/><Relationship Id="rId1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9.jpeg"/><Relationship Id="rId14" Type="http://schemas.openxmlformats.org/officeDocument/2006/relationships/image" Target="../media/image30.png"/></Relationships>
</file>

<file path=ppt/slides/_rels/slide14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16.png"/><Relationship Id="rId7" Type="http://schemas.openxmlformats.org/officeDocument/2006/relationships/image" Target="../media/image299.png"/><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141.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9.png"/></Relationships>
</file>

<file path=ppt/slides/_rels/slide14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14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image" Target="../media/image333.jpeg"/><Relationship Id="rId5" Type="http://schemas.openxmlformats.org/officeDocument/2006/relationships/image" Target="../media/image332.png"/><Relationship Id="rId4" Type="http://schemas.openxmlformats.org/officeDocument/2006/relationships/image" Target="../media/image3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5.png"/><Relationship Id="rId5" Type="http://schemas.openxmlformats.org/officeDocument/2006/relationships/image" Target="../media/image130.png"/><Relationship Id="rId10" Type="http://schemas.openxmlformats.org/officeDocument/2006/relationships/image" Target="../media/image134.png"/><Relationship Id="rId4" Type="http://schemas.openxmlformats.org/officeDocument/2006/relationships/image" Target="../media/image129.png"/><Relationship Id="rId9" Type="http://schemas.openxmlformats.org/officeDocument/2006/relationships/image" Target="../media/image13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46.png"/><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4.png"/><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jpg"/></Relationships>
</file>

<file path=ppt/slides/_rels/slide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6.jpeg"/><Relationship Id="rId7" Type="http://schemas.openxmlformats.org/officeDocument/2006/relationships/image" Target="../media/image160.png"/><Relationship Id="rId12" Type="http://schemas.openxmlformats.org/officeDocument/2006/relationships/image" Target="../media/image1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jpeg"/><Relationship Id="rId5" Type="http://schemas.openxmlformats.org/officeDocument/2006/relationships/image" Target="../media/image158.jpg"/><Relationship Id="rId10" Type="http://schemas.openxmlformats.org/officeDocument/2006/relationships/image" Target="../media/image162.jpeg"/><Relationship Id="rId4" Type="http://schemas.openxmlformats.org/officeDocument/2006/relationships/image" Target="../media/image157.jpeg"/><Relationship Id="rId9" Type="http://schemas.openxmlformats.org/officeDocument/2006/relationships/image" Target="../media/image161.jpeg"/></Relationships>
</file>

<file path=ppt/slides/_rels/slide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74.jpg"/><Relationship Id="rId3" Type="http://schemas.openxmlformats.org/officeDocument/2006/relationships/slideLayout" Target="../slideLayouts/slideLayout2.xml"/><Relationship Id="rId7" Type="http://schemas.openxmlformats.org/officeDocument/2006/relationships/image" Target="../media/image173.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2.jpg"/><Relationship Id="rId11" Type="http://schemas.openxmlformats.org/officeDocument/2006/relationships/image" Target="../media/image177.jpg"/><Relationship Id="rId5" Type="http://schemas.openxmlformats.org/officeDocument/2006/relationships/image" Target="../media/image171.png"/><Relationship Id="rId10" Type="http://schemas.openxmlformats.org/officeDocument/2006/relationships/image" Target="../media/image176.jpg"/><Relationship Id="rId4" Type="http://schemas.openxmlformats.org/officeDocument/2006/relationships/image" Target="../media/image170.png"/><Relationship Id="rId9" Type="http://schemas.openxmlformats.org/officeDocument/2006/relationships/image" Target="../media/image175.jp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7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35.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58.jpg"/><Relationship Id="rId4" Type="http://schemas.openxmlformats.org/officeDocument/2006/relationships/image" Target="../media/image189.jpe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7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98.png"/><Relationship Id="rId4" Type="http://schemas.openxmlformats.org/officeDocument/2006/relationships/image" Target="../media/image197.png"/></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99.jpg"/><Relationship Id="rId4" Type="http://schemas.openxmlformats.org/officeDocument/2006/relationships/image" Target="../media/image19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8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8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35.png"/><Relationship Id="rId4" Type="http://schemas.openxmlformats.org/officeDocument/2006/relationships/image" Target="../media/image184.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207.png"/></Relationships>
</file>

<file path=ppt/slides/_rels/slide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35.png"/><Relationship Id="rId4" Type="http://schemas.openxmlformats.org/officeDocument/2006/relationships/image" Target="../media/image184.png"/></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98.png"/><Relationship Id="rId7" Type="http://schemas.openxmlformats.org/officeDocument/2006/relationships/image" Target="../media/image21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99.png"/><Relationship Id="rId9" Type="http://schemas.openxmlformats.org/officeDocument/2006/relationships/image" Target="../media/image213.png"/></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154.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www.youtube.com/watch?v=xgy0rW0oaFI&amp;list=PLMDQXkItOZ4LPwWJkVQf_PWnYHfC5xGFO"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hyperlink" Target="https://www.youtube.com/watch?v=eruVCRrIkCY&amp;list=PLhgpBc0hGjSu5ZuZC6pqQq8L7H_udR-Ql" TargetMode="Externa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9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222.jpg"/><Relationship Id="rId1" Type="http://schemas.openxmlformats.org/officeDocument/2006/relationships/slideLayout" Target="../slideLayouts/slideLayout2.xml"/><Relationship Id="rId6" Type="http://schemas.openxmlformats.org/officeDocument/2006/relationships/image" Target="../media/image225.jpg"/><Relationship Id="rId5" Type="http://schemas.openxmlformats.org/officeDocument/2006/relationships/image" Target="../media/image224.jpg"/><Relationship Id="rId4" Type="http://schemas.openxmlformats.org/officeDocument/2006/relationships/image" Target="../media/image223.jpg"/></Relationships>
</file>

<file path=ppt/slides/_rels/slide9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2.xml"/><Relationship Id="rId4" Type="http://schemas.openxmlformats.org/officeDocument/2006/relationships/image" Target="../media/image227.jpg"/></Relationships>
</file>

<file path=ppt/slides/_rels/slide9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79400" y="448734"/>
            <a:ext cx="11391900" cy="2308324"/>
          </a:xfrm>
          <a:prstGeom prst="rect">
            <a:avLst/>
          </a:prstGeom>
          <a:solidFill>
            <a:schemeClr val="accent3">
              <a:lumMod val="20000"/>
              <a:lumOff val="80000"/>
            </a:schemeClr>
          </a:solidFill>
        </p:spPr>
        <p:txBody>
          <a:bodyPr wrap="square" rtlCol="0">
            <a:spAutoFit/>
          </a:bodyPr>
          <a:lstStyle/>
          <a:p>
            <a:pPr algn="ctr"/>
            <a:r>
              <a:rPr lang="fr-FR"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Cours sur l’écologie/environnement/énergie en STAPS</a:t>
            </a:r>
          </a:p>
          <a:p>
            <a:pPr algn="ctr"/>
            <a:endParaRPr lang="fr-FR" sz="2800" dirty="0">
              <a:latin typeface="Tahoma" panose="020B0604030504040204" pitchFamily="34" charset="0"/>
              <a:ea typeface="Tahoma" panose="020B0604030504040204" pitchFamily="34" charset="0"/>
              <a:cs typeface="Tahoma" panose="020B0604030504040204" pitchFamily="34" charset="0"/>
            </a:endParaRPr>
          </a:p>
          <a:p>
            <a:pPr algn="ctr"/>
            <a:r>
              <a:rPr lang="fr-FR"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Changement climatique / ressources énergétiques / biodiversité / adaptation humaine / rôle sur la santé, l’activité physique/sport </a:t>
            </a:r>
            <a:endPar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ZoneTexte 4"/>
          <p:cNvSpPr txBox="1"/>
          <p:nvPr/>
        </p:nvSpPr>
        <p:spPr>
          <a:xfrm>
            <a:off x="215900" y="3606800"/>
            <a:ext cx="11760200" cy="2308324"/>
          </a:xfrm>
          <a:prstGeom prst="rect">
            <a:avLst/>
          </a:prstGeom>
          <a:noFill/>
        </p:spPr>
        <p:txBody>
          <a:bodyPr wrap="square" rtlCol="0">
            <a:spAutoFit/>
          </a:bodyPr>
          <a:lstStyle/>
          <a:p>
            <a:pPr marL="342900" indent="-342900">
              <a:buFont typeface="+mj-lt"/>
              <a:buAutoNum type="arabicPeriod"/>
            </a:pPr>
            <a:r>
              <a:rPr lang="fr-FR" sz="2400" dirty="0" smtClean="0">
                <a:latin typeface="Tahoma" panose="020B0604030504040204" pitchFamily="34" charset="0"/>
                <a:ea typeface="Tahoma" panose="020B0604030504040204" pitchFamily="34" charset="0"/>
                <a:cs typeface="Tahoma" panose="020B0604030504040204" pitchFamily="34" charset="0"/>
              </a:rPr>
              <a:t>Tout étudiant doit être formé aux enjeux cruciaux de nos sociétés</a:t>
            </a:r>
          </a:p>
          <a:p>
            <a:pPr marL="342900" indent="-342900">
              <a:buFont typeface="+mj-lt"/>
              <a:buAutoNum type="arabicPeriod"/>
            </a:pPr>
            <a:endParaRPr lang="fr-FR"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fr-FR" sz="2400" dirty="0" smtClean="0">
                <a:latin typeface="Tahoma" panose="020B0604030504040204" pitchFamily="34" charset="0"/>
                <a:ea typeface="Tahoma" panose="020B0604030504040204" pitchFamily="34" charset="0"/>
                <a:cs typeface="Tahoma" panose="020B0604030504040204" pitchFamily="34" charset="0"/>
              </a:rPr>
              <a:t>Absence de formation au sein des universités alors que ces cours pourraient devenir obligatoire</a:t>
            </a:r>
          </a:p>
          <a:p>
            <a:pPr marL="342900" indent="-342900">
              <a:buFont typeface="+mj-lt"/>
              <a:buAutoNum type="arabicPeriod"/>
            </a:pPr>
            <a:endParaRPr lang="fr-FR"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fr-FR" sz="2400" dirty="0" smtClean="0">
                <a:latin typeface="Tahoma" panose="020B0604030504040204" pitchFamily="34" charset="0"/>
                <a:ea typeface="Tahoma" panose="020B0604030504040204" pitchFamily="34" charset="0"/>
                <a:cs typeface="Tahoma" panose="020B0604030504040204" pitchFamily="34" charset="0"/>
              </a:rPr>
              <a:t>Car il y a urgence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69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716919" y="582914"/>
            <a:ext cx="8475081" cy="5930530"/>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sp>
        <p:nvSpPr>
          <p:cNvPr id="6" name="Rectangle 5"/>
          <p:cNvSpPr/>
          <p:nvPr/>
        </p:nvSpPr>
        <p:spPr>
          <a:xfrm>
            <a:off x="0" y="1940941"/>
            <a:ext cx="3617843" cy="3359894"/>
          </a:xfrm>
          <a:prstGeom prst="rect">
            <a:avLst/>
          </a:prstGeom>
        </p:spPr>
        <p:txBody>
          <a:bodyPr wrap="square">
            <a:spAutoFit/>
          </a:bodyPr>
          <a:lstStyle/>
          <a:p>
            <a:pPr>
              <a:lnSpc>
                <a:spcPct val="150000"/>
              </a:lnSpc>
            </a:pPr>
            <a:r>
              <a:rPr lang="fr-FR" i="1" dirty="0" smtClean="0">
                <a:latin typeface="Tahoma" panose="020B0604030504040204" pitchFamily="34" charset="0"/>
                <a:ea typeface="Tahoma" panose="020B0604030504040204" pitchFamily="34" charset="0"/>
                <a:cs typeface="Tahoma" panose="020B0604030504040204" pitchFamily="34" charset="0"/>
              </a:rPr>
              <a:t>« En </a:t>
            </a:r>
            <a:r>
              <a:rPr lang="fr-FR" i="1" dirty="0">
                <a:latin typeface="Tahoma" panose="020B0604030504040204" pitchFamily="34" charset="0"/>
                <a:ea typeface="Tahoma" panose="020B0604030504040204" pitchFamily="34" charset="0"/>
                <a:cs typeface="Tahoma" panose="020B0604030504040204" pitchFamily="34" charset="0"/>
              </a:rPr>
              <a:t>conséquence, </a:t>
            </a:r>
            <a:r>
              <a:rPr lang="fr-FR" b="1" i="1" dirty="0">
                <a:latin typeface="Tahoma" panose="020B0604030504040204" pitchFamily="34" charset="0"/>
                <a:ea typeface="Tahoma" panose="020B0604030504040204" pitchFamily="34" charset="0"/>
                <a:cs typeface="Tahoma" panose="020B0604030504040204" pitchFamily="34" charset="0"/>
              </a:rPr>
              <a:t>plus des trois-quarts des nappes restent sous les normales mensuelles </a:t>
            </a:r>
            <a:r>
              <a:rPr lang="fr-FR" i="1" dirty="0">
                <a:latin typeface="Tahoma" panose="020B0604030504040204" pitchFamily="34" charset="0"/>
                <a:ea typeface="Tahoma" panose="020B0604030504040204" pitchFamily="34" charset="0"/>
                <a:cs typeface="Tahoma" panose="020B0604030504040204" pitchFamily="34" charset="0"/>
              </a:rPr>
              <a:t>avec de nombreux secteurs affichant des niveaux bas à très bas. Les niveaux sont nettement inférieurs à ceux de décembre de l’année dernière</a:t>
            </a:r>
            <a:r>
              <a:rPr lang="fr-FR" i="1" dirty="0" smtClean="0">
                <a:latin typeface="Tahoma" panose="020B0604030504040204" pitchFamily="34" charset="0"/>
                <a:ea typeface="Tahoma" panose="020B0604030504040204" pitchFamily="34" charset="0"/>
                <a:cs typeface="Tahoma" panose="020B0604030504040204" pitchFamily="34" charset="0"/>
              </a:rPr>
              <a:t>. »</a:t>
            </a:r>
            <a:endParaRPr lang="en-GB"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71528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déjà en cours : augmentation des </a:t>
            </a:r>
            <a:r>
              <a:rPr lang="fr-FR" sz="2400" b="1" dirty="0" smtClean="0">
                <a:latin typeface="Baskerville Old Face" panose="02020602080505020303" pitchFamily="18" charset="0"/>
              </a:rPr>
              <a:t>fortes précipitations et des sécheresses</a:t>
            </a:r>
            <a:endParaRPr lang="fr-FR" sz="2400" b="1" dirty="0">
              <a:latin typeface="Baskerville Old Face" panose="02020602080505020303" pitchFamily="18" charset="0"/>
            </a:endParaRPr>
          </a:p>
        </p:txBody>
      </p:sp>
      <p:sp>
        <p:nvSpPr>
          <p:cNvPr id="8" name="ZoneTexte 7"/>
          <p:cNvSpPr txBox="1"/>
          <p:nvPr/>
        </p:nvSpPr>
        <p:spPr>
          <a:xfrm>
            <a:off x="4267200" y="6134100"/>
            <a:ext cx="3095625" cy="307777"/>
          </a:xfrm>
          <a:prstGeom prst="rect">
            <a:avLst/>
          </a:prstGeom>
          <a:noFill/>
        </p:spPr>
        <p:txBody>
          <a:bodyPr wrap="square" rtlCol="0">
            <a:spAutoFit/>
          </a:bodyPr>
          <a:lstStyle/>
          <a:p>
            <a:pPr algn="ctr"/>
            <a:r>
              <a:rPr lang="fr-FR" sz="1400" i="1" dirty="0" smtClean="0">
                <a:solidFill>
                  <a:schemeClr val="bg1">
                    <a:lumMod val="50000"/>
                  </a:schemeClr>
                </a:solidFill>
              </a:rPr>
              <a:t>Source : rapport du GIEC 2021</a:t>
            </a:r>
            <a:endParaRPr lang="en-GB" sz="1400" i="1" dirty="0">
              <a:solidFill>
                <a:schemeClr val="bg1">
                  <a:lumMod val="50000"/>
                </a:schemeClr>
              </a:solidFill>
            </a:endParaRPr>
          </a:p>
        </p:txBody>
      </p:sp>
      <p:sp>
        <p:nvSpPr>
          <p:cNvPr id="12" name="ZoneTexte 11"/>
          <p:cNvSpPr txBox="1"/>
          <p:nvPr/>
        </p:nvSpPr>
        <p:spPr>
          <a:xfrm>
            <a:off x="0" y="5016500"/>
            <a:ext cx="12192000" cy="952890"/>
          </a:xfrm>
          <a:prstGeom prst="rect">
            <a:avLst/>
          </a:prstGeom>
          <a:solidFill>
            <a:schemeClr val="accent1">
              <a:lumMod val="20000"/>
              <a:lumOff val="80000"/>
            </a:schemeClr>
          </a:solidFill>
        </p:spPr>
        <p:txBody>
          <a:bodyPr wrap="square" rtlCol="0">
            <a:spAutoFit/>
          </a:bodyPr>
          <a:lstStyle/>
          <a:p>
            <a:pPr algn="ctr">
              <a:lnSpc>
                <a:spcPct val="150000"/>
              </a:lnSpc>
            </a:pPr>
            <a:r>
              <a:rPr lang="fr-FR" sz="2000" dirty="0" smtClean="0">
                <a:latin typeface="Tahoma" panose="020B0604030504040204" pitchFamily="34" charset="0"/>
                <a:ea typeface="Tahoma" panose="020B0604030504040204" pitchFamily="34" charset="0"/>
                <a:cs typeface="Tahoma" panose="020B0604030504040204" pitchFamily="34" charset="0"/>
              </a:rPr>
              <a:t>L’Europe, et notamment la France, connaissent déjà une augmentation des </a:t>
            </a: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précipitations extrêmes</a:t>
            </a:r>
            <a:r>
              <a:rPr lang="fr-FR" sz="2000"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fr-FR" sz="2000" dirty="0" smtClean="0">
                <a:latin typeface="Tahoma" panose="020B0604030504040204" pitchFamily="34" charset="0"/>
                <a:ea typeface="Tahoma" panose="020B0604030504040204" pitchFamily="34" charset="0"/>
                <a:cs typeface="Tahoma" panose="020B0604030504040204" pitchFamily="34" charset="0"/>
              </a:rPr>
              <a:t>et des </a:t>
            </a:r>
            <a:r>
              <a:rPr lang="fr-FR" sz="2000"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sécheresses</a:t>
            </a:r>
            <a:r>
              <a:rPr lang="fr-FR" sz="2000" dirty="0" smtClean="0">
                <a:latin typeface="Tahoma" panose="020B0604030504040204" pitchFamily="34" charset="0"/>
                <a:ea typeface="Tahoma" panose="020B0604030504040204" pitchFamily="34" charset="0"/>
                <a:cs typeface="Tahoma" panose="020B0604030504040204" pitchFamily="34" charset="0"/>
              </a:rPr>
              <a:t> à cause du changement climatique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2"/>
          <a:stretch>
            <a:fillRect/>
          </a:stretch>
        </p:blipFill>
        <p:spPr>
          <a:xfrm>
            <a:off x="0" y="1981200"/>
            <a:ext cx="6983437" cy="2667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574" y="838200"/>
            <a:ext cx="1514475" cy="1009650"/>
          </a:xfrm>
          <a:prstGeom prst="rect">
            <a:avLst/>
          </a:prstGeom>
        </p:spPr>
      </p:pic>
      <p:pic>
        <p:nvPicPr>
          <p:cNvPr id="10" name="Image 9"/>
          <p:cNvPicPr>
            <a:picLocks noChangeAspect="1"/>
          </p:cNvPicPr>
          <p:nvPr/>
        </p:nvPicPr>
        <p:blipFill rotWithShape="1">
          <a:blip r:embed="rId4"/>
          <a:srcRect l="31205"/>
          <a:stretch/>
        </p:blipFill>
        <p:spPr>
          <a:xfrm>
            <a:off x="7239000" y="1979403"/>
            <a:ext cx="4813300" cy="2636268"/>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312" y="761999"/>
            <a:ext cx="1156074" cy="1035177"/>
          </a:xfrm>
          <a:prstGeom prst="rect">
            <a:avLst/>
          </a:prstGeom>
        </p:spPr>
      </p:pic>
    </p:spTree>
    <p:extLst>
      <p:ext uri="{BB962C8B-B14F-4D97-AF65-F5344CB8AC3E}">
        <p14:creationId xmlns:p14="http://schemas.microsoft.com/office/powerpoint/2010/main" val="21991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925" y="2379980"/>
            <a:ext cx="4810125" cy="269367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62" y="2382837"/>
            <a:ext cx="4000631" cy="2662238"/>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déjà en cours : </a:t>
            </a:r>
            <a:r>
              <a:rPr lang="fr-FR" sz="2400" b="1" dirty="0" smtClean="0">
                <a:latin typeface="Baskerville Old Face" panose="02020602080505020303" pitchFamily="18" charset="0"/>
              </a:rPr>
              <a:t>mixte des risques</a:t>
            </a:r>
            <a:endParaRPr lang="fr-FR" sz="2400" b="1" dirty="0">
              <a:latin typeface="Baskerville Old Face" panose="02020602080505020303" pitchFamily="18" charset="0"/>
            </a:endParaRPr>
          </a:p>
        </p:txBody>
      </p:sp>
      <p:sp>
        <p:nvSpPr>
          <p:cNvPr id="7" name="ZoneTexte 6"/>
          <p:cNvSpPr txBox="1"/>
          <p:nvPr/>
        </p:nvSpPr>
        <p:spPr>
          <a:xfrm>
            <a:off x="1" y="1147762"/>
            <a:ext cx="12192000" cy="830997"/>
          </a:xfrm>
          <a:prstGeom prst="rect">
            <a:avLst/>
          </a:prstGeom>
          <a:solidFill>
            <a:schemeClr val="tx2">
              <a:lumMod val="20000"/>
              <a:lumOff val="80000"/>
            </a:schemeClr>
          </a:solidFill>
        </p:spPr>
        <p:txBody>
          <a:bodyPr wrap="square" rtlCol="0">
            <a:spAutoFit/>
          </a:bodyPr>
          <a:lstStyle/>
          <a:p>
            <a:pPr algn="ctr"/>
            <a:r>
              <a:rPr lang="fr-FR" sz="2400" dirty="0" smtClean="0">
                <a:latin typeface="Tahoma" panose="020B0604030504040204" pitchFamily="34" charset="0"/>
                <a:ea typeface="Tahoma" panose="020B0604030504040204" pitchFamily="34" charset="0"/>
                <a:cs typeface="Tahoma" panose="020B0604030504040204" pitchFamily="34" charset="0"/>
              </a:rPr>
              <a:t>Le Pakistan a subi en 2022 plusieurs mois de sécheresses et directement après des fortes inondations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32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50081" r="3587" b="12909"/>
          <a:stretch/>
        </p:blipFill>
        <p:spPr>
          <a:xfrm>
            <a:off x="646066" y="1285463"/>
            <a:ext cx="9860009" cy="4896262"/>
          </a:xfrm>
          <a:prstGeom prst="rect">
            <a:avLst/>
          </a:prstGeom>
        </p:spPr>
      </p:pic>
      <p:pic>
        <p:nvPicPr>
          <p:cNvPr id="5" name="Image 4"/>
          <p:cNvPicPr>
            <a:picLocks noChangeAspect="1"/>
          </p:cNvPicPr>
          <p:nvPr/>
        </p:nvPicPr>
        <p:blipFill>
          <a:blip r:embed="rId3"/>
          <a:stretch>
            <a:fillRect/>
          </a:stretch>
        </p:blipFill>
        <p:spPr>
          <a:xfrm>
            <a:off x="10439316" y="2457224"/>
            <a:ext cx="1124034" cy="3720015"/>
          </a:xfrm>
          <a:prstGeom prst="rect">
            <a:avLst/>
          </a:prstGeom>
        </p:spPr>
      </p:pic>
      <p:sp>
        <p:nvSpPr>
          <p:cNvPr id="6" name="Rectangle 5"/>
          <p:cNvSpPr/>
          <p:nvPr/>
        </p:nvSpPr>
        <p:spPr>
          <a:xfrm>
            <a:off x="681872" y="670098"/>
            <a:ext cx="10526598" cy="646331"/>
          </a:xfrm>
          <a:prstGeom prst="rect">
            <a:avLst/>
          </a:prstGeom>
        </p:spPr>
        <p:txBody>
          <a:bodyPr wrap="square">
            <a:spAutoFit/>
          </a:bodyPr>
          <a:lstStyle/>
          <a:p>
            <a:pPr algn="ctr"/>
            <a:r>
              <a:rPr lang="en-GB" b="1" dirty="0" smtClean="0">
                <a:solidFill>
                  <a:srgbClr val="1E2E58"/>
                </a:solidFill>
                <a:latin typeface="FrutigerLTPro-BoldCn"/>
              </a:rPr>
              <a:t>“The </a:t>
            </a:r>
            <a:r>
              <a:rPr lang="en-GB" b="1" dirty="0">
                <a:solidFill>
                  <a:srgbClr val="1E2E58"/>
                </a:solidFill>
                <a:latin typeface="FrutigerLTPro-BoldCn"/>
              </a:rPr>
              <a:t>rise in weather and climate extremes has led to some irreversible impacts </a:t>
            </a:r>
            <a:r>
              <a:rPr lang="en-GB" b="1" dirty="0" smtClean="0">
                <a:solidFill>
                  <a:srgbClr val="1E2E58"/>
                </a:solidFill>
                <a:latin typeface="FrutigerLTPro-BoldCn"/>
              </a:rPr>
              <a:t>as natural </a:t>
            </a:r>
            <a:r>
              <a:rPr lang="en-GB" b="1" dirty="0">
                <a:solidFill>
                  <a:srgbClr val="1E2E58"/>
                </a:solidFill>
                <a:latin typeface="FrutigerLTPro-BoldCn"/>
              </a:rPr>
              <a:t>and human systems are pushed beyond their ability to adapt. (</a:t>
            </a:r>
            <a:r>
              <a:rPr lang="en-GB" b="1" dirty="0">
                <a:solidFill>
                  <a:srgbClr val="1E2E58"/>
                </a:solidFill>
                <a:latin typeface="FrutigerLTPro-BoldCnIta"/>
              </a:rPr>
              <a:t>high confidence</a:t>
            </a:r>
            <a:r>
              <a:rPr lang="en-GB" b="1" dirty="0" smtClean="0">
                <a:solidFill>
                  <a:srgbClr val="1E2E58"/>
                </a:solidFill>
                <a:latin typeface="FrutigerLTPro-BoldCn"/>
              </a:rPr>
              <a:t>)” </a:t>
            </a:r>
            <a:r>
              <a:rPr lang="en-GB" sz="1400" b="1" i="1" dirty="0" smtClean="0">
                <a:solidFill>
                  <a:schemeClr val="bg1">
                    <a:lumMod val="50000"/>
                  </a:schemeClr>
                </a:solidFill>
                <a:latin typeface="FrutigerLTPro-BoldCn"/>
              </a:rPr>
              <a:t>(IPPC report 2022)</a:t>
            </a:r>
            <a:endParaRPr lang="en-GB" sz="1400" i="1" dirty="0">
              <a:solidFill>
                <a:schemeClr val="bg1">
                  <a:lumMod val="50000"/>
                </a:schemeClr>
              </a:solidFill>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a:t>
            </a:r>
            <a:r>
              <a:rPr lang="fr-FR" sz="2400" b="1" dirty="0" smtClean="0">
                <a:latin typeface="Baskerville Old Face" panose="02020602080505020303" pitchFamily="18" charset="0"/>
              </a:rPr>
              <a:t>risques observés</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à coins arrondis 8"/>
          <p:cNvSpPr/>
          <p:nvPr/>
        </p:nvSpPr>
        <p:spPr>
          <a:xfrm>
            <a:off x="1724024" y="4248150"/>
            <a:ext cx="8429625" cy="247650"/>
          </a:xfrm>
          <a:prstGeom prst="roundRect">
            <a:avLst/>
          </a:prstGeom>
          <a:solidFill>
            <a:srgbClr val="DEEBF7">
              <a:alpha val="54118"/>
            </a:srgbClr>
          </a:solidFill>
          <a:ln>
            <a:solidFill>
              <a:srgbClr val="0066FF">
                <a:alpha val="7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à coins arrondis 12"/>
          <p:cNvSpPr/>
          <p:nvPr/>
        </p:nvSpPr>
        <p:spPr>
          <a:xfrm>
            <a:off x="4905375" y="1581150"/>
            <a:ext cx="2609850" cy="472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524749" y="1571625"/>
            <a:ext cx="2714625" cy="472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78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a:t>
            </a:r>
            <a:r>
              <a:rPr lang="fr-FR" sz="2400" b="1" dirty="0" smtClean="0">
                <a:latin typeface="Baskerville Old Face" panose="02020602080505020303" pitchFamily="18" charset="0"/>
              </a:rPr>
              <a:t>à venir</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8617366" y="6138364"/>
            <a:ext cx="2781531" cy="307777"/>
          </a:xfrm>
          <a:prstGeom prst="rect">
            <a:avLst/>
          </a:prstGeom>
        </p:spPr>
        <p:txBody>
          <a:bodyPr wrap="none">
            <a:spAutoFit/>
          </a:bodyPr>
          <a:lstStyle/>
          <a:p>
            <a:pPr algn="ctr"/>
            <a:r>
              <a:rPr lang="fr-FR" sz="1400" b="1" i="1" dirty="0" smtClean="0">
                <a:solidFill>
                  <a:schemeClr val="bg1">
                    <a:lumMod val="50000"/>
                  </a:schemeClr>
                </a:solidFill>
                <a:latin typeface="FrutigerLTPro-BoldCn"/>
              </a:rPr>
              <a:t>Source : rapport du GIEC 2022</a:t>
            </a:r>
            <a:endParaRPr lang="en-GB" sz="1400" i="1" dirty="0">
              <a:solidFill>
                <a:schemeClr val="bg1">
                  <a:lumMod val="50000"/>
                </a:schemeClr>
              </a:solidFill>
            </a:endParaRPr>
          </a:p>
        </p:txBody>
      </p:sp>
      <p:pic>
        <p:nvPicPr>
          <p:cNvPr id="11" name="Image 10"/>
          <p:cNvPicPr>
            <a:picLocks noChangeAspect="1"/>
          </p:cNvPicPr>
          <p:nvPr/>
        </p:nvPicPr>
        <p:blipFill>
          <a:blip r:embed="rId2"/>
          <a:stretch>
            <a:fillRect/>
          </a:stretch>
        </p:blipFill>
        <p:spPr>
          <a:xfrm>
            <a:off x="10905946" y="4413880"/>
            <a:ext cx="1286054" cy="1057423"/>
          </a:xfrm>
          <a:prstGeom prst="rect">
            <a:avLst/>
          </a:prstGeom>
        </p:spPr>
      </p:pic>
      <p:pic>
        <p:nvPicPr>
          <p:cNvPr id="12" name="Image 11"/>
          <p:cNvPicPr>
            <a:picLocks noChangeAspect="1"/>
          </p:cNvPicPr>
          <p:nvPr/>
        </p:nvPicPr>
        <p:blipFill>
          <a:blip r:embed="rId3"/>
          <a:stretch>
            <a:fillRect/>
          </a:stretch>
        </p:blipFill>
        <p:spPr>
          <a:xfrm>
            <a:off x="0" y="757418"/>
            <a:ext cx="4363059" cy="4391638"/>
          </a:xfrm>
          <a:prstGeom prst="rect">
            <a:avLst/>
          </a:prstGeom>
        </p:spPr>
      </p:pic>
      <p:pic>
        <p:nvPicPr>
          <p:cNvPr id="14" name="Image 13"/>
          <p:cNvPicPr>
            <a:picLocks noChangeAspect="1"/>
          </p:cNvPicPr>
          <p:nvPr/>
        </p:nvPicPr>
        <p:blipFill>
          <a:blip r:embed="rId4"/>
          <a:stretch>
            <a:fillRect/>
          </a:stretch>
        </p:blipFill>
        <p:spPr>
          <a:xfrm>
            <a:off x="10896419" y="2974856"/>
            <a:ext cx="1295581" cy="1228896"/>
          </a:xfrm>
          <a:prstGeom prst="rect">
            <a:avLst/>
          </a:prstGeom>
        </p:spPr>
      </p:pic>
      <p:pic>
        <p:nvPicPr>
          <p:cNvPr id="9" name="Image 8"/>
          <p:cNvPicPr>
            <a:picLocks noChangeAspect="1"/>
          </p:cNvPicPr>
          <p:nvPr/>
        </p:nvPicPr>
        <p:blipFill rotWithShape="1">
          <a:blip r:embed="rId5"/>
          <a:srcRect r="8872" b="1887"/>
          <a:stretch/>
        </p:blipFill>
        <p:spPr>
          <a:xfrm>
            <a:off x="4395474" y="1443035"/>
            <a:ext cx="6226452" cy="4341078"/>
          </a:xfrm>
          <a:prstGeom prst="rect">
            <a:avLst/>
          </a:prstGeom>
        </p:spPr>
      </p:pic>
      <p:cxnSp>
        <p:nvCxnSpPr>
          <p:cNvPr id="3" name="Connecteur droit 2"/>
          <p:cNvCxnSpPr/>
          <p:nvPr/>
        </p:nvCxnSpPr>
        <p:spPr>
          <a:xfrm>
            <a:off x="5140960" y="3037840"/>
            <a:ext cx="5384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Pollution atmosphérique et maladies respiratoires</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5292" y="1499017"/>
            <a:ext cx="6689359" cy="4721901"/>
          </a:xfrm>
          <a:prstGeom prst="rect">
            <a:avLst/>
          </a:prstGeom>
        </p:spPr>
      </p:pic>
      <p:sp>
        <p:nvSpPr>
          <p:cNvPr id="8" name="ZoneTexte 7"/>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Déjà des problèmes sanitaires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0" y="2428407"/>
            <a:ext cx="5066676"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Les émissions de GES entraînent une dégradation de la qualité de l’air</a:t>
            </a:r>
          </a:p>
          <a:p>
            <a:pPr marL="285750" indent="-285750">
              <a:lnSpc>
                <a:spcPct val="150000"/>
              </a:lnSpc>
              <a:buFont typeface="Wingdings" panose="05000000000000000000" pitchFamily="2" charset="2"/>
              <a:buChar char="Ø"/>
            </a:pPr>
            <a:endPar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Ø"/>
            </a:pP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Cette dégradation entraîne des problèmes de santé divers : maladies infantiles, maladies chroniques, augmentation de la mortalité</a:t>
            </a:r>
            <a:endParaRPr lang="en-GB"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ZoneTexte 1"/>
          <p:cNvSpPr txBox="1"/>
          <p:nvPr/>
        </p:nvSpPr>
        <p:spPr>
          <a:xfrm>
            <a:off x="0" y="6011977"/>
            <a:ext cx="4740812" cy="584775"/>
          </a:xfrm>
          <a:prstGeom prst="rect">
            <a:avLst/>
          </a:prstGeom>
          <a:noFill/>
        </p:spPr>
        <p:txBody>
          <a:bodyPr wrap="square" rtlCol="0">
            <a:spAutoFit/>
          </a:bodyPr>
          <a:lstStyle/>
          <a:p>
            <a:pPr algn="ctr"/>
            <a:r>
              <a:rPr lang="fr-FR" sz="1600" i="1" dirty="0" err="1" smtClean="0">
                <a:solidFill>
                  <a:schemeClr val="tx2">
                    <a:lumMod val="50000"/>
                  </a:schemeClr>
                </a:solidFill>
              </a:rPr>
              <a:t>Landrigan</a:t>
            </a:r>
            <a:r>
              <a:rPr lang="fr-FR" sz="1600" i="1" dirty="0" smtClean="0">
                <a:solidFill>
                  <a:schemeClr val="tx2">
                    <a:lumMod val="50000"/>
                  </a:schemeClr>
                </a:solidFill>
              </a:rPr>
              <a:t> et al., 2017, </a:t>
            </a:r>
            <a:r>
              <a:rPr lang="fr-FR" sz="1600" i="1" dirty="0" err="1" smtClean="0">
                <a:solidFill>
                  <a:schemeClr val="tx2">
                    <a:lumMod val="50000"/>
                  </a:schemeClr>
                </a:solidFill>
              </a:rPr>
              <a:t>Sha</a:t>
            </a:r>
            <a:r>
              <a:rPr lang="fr-FR" sz="1600" i="1" dirty="0" smtClean="0">
                <a:solidFill>
                  <a:schemeClr val="tx2">
                    <a:lumMod val="50000"/>
                  </a:schemeClr>
                </a:solidFill>
              </a:rPr>
              <a:t> et al., 2013, 2011, Martinez et al., 2010</a:t>
            </a:r>
            <a:endParaRPr lang="en-GB" sz="1600" i="1" dirty="0">
              <a:solidFill>
                <a:schemeClr val="tx2">
                  <a:lumMod val="50000"/>
                </a:schemeClr>
              </a:solidFill>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910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Pollution atmosphérique et maladies respiratoires</a:t>
            </a:r>
            <a:endParaRPr lang="fr-FR" sz="2400" b="1" dirty="0">
              <a:latin typeface="Baskerville Old Face" panose="02020602080505020303" pitchFamily="18" charset="0"/>
            </a:endParaRPr>
          </a:p>
        </p:txBody>
      </p:sp>
      <p:sp>
        <p:nvSpPr>
          <p:cNvPr id="8" name="ZoneTexte 7"/>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Déjà des problèmes sanitaires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0" y="2428407"/>
            <a:ext cx="5066676"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Les émissions de GES entraînent une dégradation de la qualité de l’air</a:t>
            </a:r>
          </a:p>
          <a:p>
            <a:pPr marL="285750" indent="-285750">
              <a:lnSpc>
                <a:spcPct val="150000"/>
              </a:lnSpc>
              <a:buFont typeface="Wingdings" panose="05000000000000000000" pitchFamily="2" charset="2"/>
              <a:buChar char="Ø"/>
            </a:pPr>
            <a:endPar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Ø"/>
            </a:pP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Cette dégradation entraîne des problèmes de santé divers : maladies infantiles, maladies chroniques, augmentation de la mortalité</a:t>
            </a:r>
            <a:endParaRPr lang="en-GB"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ZoneTexte 1"/>
          <p:cNvSpPr txBox="1"/>
          <p:nvPr/>
        </p:nvSpPr>
        <p:spPr>
          <a:xfrm>
            <a:off x="0" y="6011977"/>
            <a:ext cx="4740812" cy="584775"/>
          </a:xfrm>
          <a:prstGeom prst="rect">
            <a:avLst/>
          </a:prstGeom>
          <a:noFill/>
        </p:spPr>
        <p:txBody>
          <a:bodyPr wrap="square" rtlCol="0">
            <a:spAutoFit/>
          </a:bodyPr>
          <a:lstStyle/>
          <a:p>
            <a:pPr algn="ctr"/>
            <a:r>
              <a:rPr lang="fr-FR" sz="1600" i="1" dirty="0" err="1" smtClean="0">
                <a:solidFill>
                  <a:schemeClr val="tx2">
                    <a:lumMod val="50000"/>
                  </a:schemeClr>
                </a:solidFill>
              </a:rPr>
              <a:t>Landrigan</a:t>
            </a:r>
            <a:r>
              <a:rPr lang="fr-FR" sz="1600" i="1" dirty="0" smtClean="0">
                <a:solidFill>
                  <a:schemeClr val="tx2">
                    <a:lumMod val="50000"/>
                  </a:schemeClr>
                </a:solidFill>
              </a:rPr>
              <a:t> et al., 2017, </a:t>
            </a:r>
            <a:r>
              <a:rPr lang="fr-FR" sz="1600" i="1" dirty="0" err="1" smtClean="0">
                <a:solidFill>
                  <a:schemeClr val="tx2">
                    <a:lumMod val="50000"/>
                  </a:schemeClr>
                </a:solidFill>
              </a:rPr>
              <a:t>Sha</a:t>
            </a:r>
            <a:r>
              <a:rPr lang="fr-FR" sz="1600" i="1" dirty="0" smtClean="0">
                <a:solidFill>
                  <a:schemeClr val="tx2">
                    <a:lumMod val="50000"/>
                  </a:schemeClr>
                </a:solidFill>
              </a:rPr>
              <a:t> et al., 2013, 2011, Martinez et al., 2010</a:t>
            </a:r>
            <a:endParaRPr lang="en-GB" sz="1600" i="1" dirty="0">
              <a:solidFill>
                <a:schemeClr val="tx2">
                  <a:lumMod val="50000"/>
                </a:schemeClr>
              </a:solidFill>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a:stretch>
            <a:fillRect/>
          </a:stretch>
        </p:blipFill>
        <p:spPr>
          <a:xfrm>
            <a:off x="5050301" y="964136"/>
            <a:ext cx="7142071" cy="5042769"/>
          </a:xfrm>
          <a:prstGeom prst="rect">
            <a:avLst/>
          </a:prstGeom>
        </p:spPr>
      </p:pic>
      <p:sp>
        <p:nvSpPr>
          <p:cNvPr id="12" name="Rectangle 11"/>
          <p:cNvSpPr/>
          <p:nvPr/>
        </p:nvSpPr>
        <p:spPr>
          <a:xfrm>
            <a:off x="7627890" y="6086009"/>
            <a:ext cx="2225674" cy="369332"/>
          </a:xfrm>
          <a:prstGeom prst="rect">
            <a:avLst/>
          </a:prstGeom>
        </p:spPr>
        <p:txBody>
          <a:bodyPr wrap="none">
            <a:spAutoFit/>
          </a:bodyPr>
          <a:lstStyle/>
          <a:p>
            <a:r>
              <a:rPr lang="fr-FR" i="1" dirty="0" err="1">
                <a:solidFill>
                  <a:schemeClr val="tx2">
                    <a:lumMod val="50000"/>
                  </a:schemeClr>
                </a:solidFill>
              </a:rPr>
              <a:t>Landrigan</a:t>
            </a:r>
            <a:r>
              <a:rPr lang="fr-FR" i="1" dirty="0">
                <a:solidFill>
                  <a:schemeClr val="tx2">
                    <a:lumMod val="50000"/>
                  </a:schemeClr>
                </a:solidFill>
              </a:rPr>
              <a:t> et al., 2017</a:t>
            </a:r>
            <a:endParaRPr lang="en-GB" dirty="0"/>
          </a:p>
        </p:txBody>
      </p:sp>
      <p:sp>
        <p:nvSpPr>
          <p:cNvPr id="4" name="Flèche droite 3"/>
          <p:cNvSpPr/>
          <p:nvPr/>
        </p:nvSpPr>
        <p:spPr>
          <a:xfrm rot="8893603">
            <a:off x="6033266" y="1773144"/>
            <a:ext cx="1153934" cy="393896"/>
          </a:xfrm>
          <a:prstGeom prst="rightArrow">
            <a:avLst/>
          </a:prstGeom>
          <a:solidFill>
            <a:srgbClr val="C00000"/>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à coins arrondis 12"/>
          <p:cNvSpPr/>
          <p:nvPr/>
        </p:nvSpPr>
        <p:spPr>
          <a:xfrm>
            <a:off x="7202659" y="956601"/>
            <a:ext cx="4853353" cy="1223892"/>
          </a:xfrm>
          <a:prstGeom prst="round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Au niveau mondial, la pollution est associée à une plus forte mortalité en comparaison au tabac, abus alcool </a:t>
            </a:r>
            <a:endParaRPr lang="en-GB" b="1" dirty="0">
              <a:solidFill>
                <a:schemeClr val="bg1"/>
              </a:solidFill>
            </a:endParaRPr>
          </a:p>
        </p:txBody>
      </p:sp>
    </p:spTree>
    <p:extLst>
      <p:ext uri="{BB962C8B-B14F-4D97-AF65-F5344CB8AC3E}">
        <p14:creationId xmlns:p14="http://schemas.microsoft.com/office/powerpoint/2010/main" val="1436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5176910" y="1376696"/>
            <a:ext cx="4417255" cy="3722841"/>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Atteintes psychologiques</a:t>
            </a:r>
            <a:endParaRPr lang="fr-FR" sz="2400" b="1" dirty="0">
              <a:latin typeface="Baskerville Old Face" panose="02020602080505020303" pitchFamily="18" charset="0"/>
            </a:endParaRPr>
          </a:p>
        </p:txBody>
      </p:sp>
      <p:sp>
        <p:nvSpPr>
          <p:cNvPr id="8" name="ZoneTexte 7"/>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Déjà des problèmes sanitaires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784485" y="3072348"/>
            <a:ext cx="11407515" cy="3785652"/>
          </a:xfrm>
          <a:prstGeom prst="rect">
            <a:avLst/>
          </a:prstGeom>
        </p:spPr>
        <p:txBody>
          <a:bodyPr wrap="square">
            <a:spAutoFit/>
          </a:bodyPr>
          <a:lstStyle/>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10 </a:t>
            </a:r>
            <a:r>
              <a:rPr lang="fr-FR" sz="2000" dirty="0">
                <a:latin typeface="Tahoma" panose="020B0604030504040204" pitchFamily="34" charset="0"/>
                <a:ea typeface="Tahoma" panose="020B0604030504040204" pitchFamily="34" charset="0"/>
                <a:cs typeface="Tahoma" panose="020B0604030504040204" pitchFamily="34" charset="0"/>
              </a:rPr>
              <a:t>000 jeunes </a:t>
            </a: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Agés </a:t>
            </a:r>
            <a:r>
              <a:rPr lang="fr-FR" sz="2000" dirty="0">
                <a:latin typeface="Tahoma" panose="020B0604030504040204" pitchFamily="34" charset="0"/>
                <a:ea typeface="Tahoma" panose="020B0604030504040204" pitchFamily="34" charset="0"/>
                <a:cs typeface="Tahoma" panose="020B0604030504040204" pitchFamily="34" charset="0"/>
              </a:rPr>
              <a:t>de 16 à 25 </a:t>
            </a:r>
            <a:r>
              <a:rPr lang="fr-FR" sz="2000" dirty="0" smtClean="0">
                <a:latin typeface="Tahoma" panose="020B0604030504040204" pitchFamily="34" charset="0"/>
                <a:ea typeface="Tahoma" panose="020B0604030504040204" pitchFamily="34" charset="0"/>
                <a:cs typeface="Tahoma" panose="020B0604030504040204" pitchFamily="34" charset="0"/>
              </a:rPr>
              <a:t>ans</a:t>
            </a:r>
          </a:p>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Dix pays</a:t>
            </a:r>
          </a:p>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Mesure des pensées </a:t>
            </a:r>
            <a:r>
              <a:rPr lang="fr-FR" sz="2000" dirty="0">
                <a:latin typeface="Tahoma" panose="020B0604030504040204" pitchFamily="34" charset="0"/>
                <a:ea typeface="Tahoma" panose="020B0604030504040204" pitchFamily="34" charset="0"/>
                <a:cs typeface="Tahoma" panose="020B0604030504040204" pitchFamily="34" charset="0"/>
              </a:rPr>
              <a:t>et </a:t>
            </a:r>
            <a:r>
              <a:rPr lang="fr-FR" sz="2000" dirty="0" smtClean="0">
                <a:latin typeface="Tahoma" panose="020B0604030504040204" pitchFamily="34" charset="0"/>
                <a:ea typeface="Tahoma" panose="020B0604030504040204" pitchFamily="34" charset="0"/>
                <a:cs typeface="Tahoma" panose="020B0604030504040204" pitchFamily="34" charset="0"/>
              </a:rPr>
              <a:t>sentiments </a:t>
            </a:r>
            <a:r>
              <a:rPr lang="fr-FR" sz="2000" dirty="0">
                <a:latin typeface="Tahoma" panose="020B0604030504040204" pitchFamily="34" charset="0"/>
                <a:ea typeface="Tahoma" panose="020B0604030504040204" pitchFamily="34" charset="0"/>
                <a:cs typeface="Tahoma" panose="020B0604030504040204" pitchFamily="34" charset="0"/>
              </a:rPr>
              <a:t>concernant le changement </a:t>
            </a:r>
            <a:r>
              <a:rPr lang="fr-FR" sz="2000" dirty="0" smtClean="0">
                <a:latin typeface="Tahoma" panose="020B0604030504040204" pitchFamily="34" charset="0"/>
                <a:ea typeface="Tahoma" panose="020B0604030504040204" pitchFamily="34" charset="0"/>
                <a:cs typeface="Tahoma" panose="020B0604030504040204" pitchFamily="34" charset="0"/>
              </a:rPr>
              <a:t>climatique</a:t>
            </a: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Wingdings" panose="05000000000000000000" pitchFamily="2" charset="2"/>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1638770" y="2201477"/>
            <a:ext cx="5636302" cy="830997"/>
          </a:xfrm>
          <a:prstGeom prst="rect">
            <a:avLst/>
          </a:prstGeom>
          <a:noFill/>
        </p:spPr>
        <p:txBody>
          <a:bodyPr wrap="square" rtlCol="0">
            <a:spAutoFit/>
          </a:bodyPr>
          <a:lstStyle/>
          <a:p>
            <a:r>
              <a:rPr lang="fr-FR" sz="2400" b="1" i="1" dirty="0" smtClean="0">
                <a:solidFill>
                  <a:srgbClr val="002060"/>
                </a:solidFill>
              </a:rPr>
              <a:t>Etude de Marks et al., 2021 </a:t>
            </a:r>
          </a:p>
          <a:p>
            <a:r>
              <a:rPr lang="fr-FR" sz="2400" b="1" i="1" dirty="0" smtClean="0">
                <a:solidFill>
                  <a:srgbClr val="002060"/>
                </a:solidFill>
              </a:rPr>
              <a:t>(Lancet)</a:t>
            </a:r>
            <a:endParaRPr lang="en-GB" sz="2400" b="1" i="1" dirty="0">
              <a:solidFill>
                <a:srgbClr val="002060"/>
              </a:solidFill>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25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Atteintes psychologiques</a:t>
            </a:r>
            <a:endParaRPr lang="fr-FR" sz="2400" b="1" dirty="0">
              <a:latin typeface="Baskerville Old Face" panose="02020602080505020303" pitchFamily="18" charset="0"/>
            </a:endParaRPr>
          </a:p>
        </p:txBody>
      </p:sp>
      <p:sp>
        <p:nvSpPr>
          <p:cNvPr id="8" name="ZoneTexte 7"/>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Déjà des problèmes sanitaires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Graphique 12"/>
          <p:cNvGraphicFramePr>
            <a:graphicFrameLocks/>
          </p:cNvGraphicFramePr>
          <p:nvPr>
            <p:extLst/>
          </p:nvPr>
        </p:nvGraphicFramePr>
        <p:xfrm>
          <a:off x="1276350" y="2085975"/>
          <a:ext cx="9344758" cy="4086225"/>
        </p:xfrm>
        <a:graphic>
          <a:graphicData uri="http://schemas.openxmlformats.org/drawingml/2006/chart">
            <c:chart xmlns:c="http://schemas.openxmlformats.org/drawingml/2006/chart" xmlns:r="http://schemas.openxmlformats.org/officeDocument/2006/relationships" r:id="rId2"/>
          </a:graphicData>
        </a:graphic>
      </p:graphicFrame>
      <p:sp>
        <p:nvSpPr>
          <p:cNvPr id="2" name="ZoneTexte 1"/>
          <p:cNvSpPr txBox="1"/>
          <p:nvPr/>
        </p:nvSpPr>
        <p:spPr>
          <a:xfrm>
            <a:off x="3495675" y="6010275"/>
            <a:ext cx="4933950" cy="307777"/>
          </a:xfrm>
          <a:prstGeom prst="rect">
            <a:avLst/>
          </a:prstGeom>
          <a:noFill/>
        </p:spPr>
        <p:txBody>
          <a:bodyPr wrap="square" rtlCol="0">
            <a:spAutoFit/>
          </a:bodyPr>
          <a:lstStyle/>
          <a:p>
            <a:pPr algn="ctr"/>
            <a:r>
              <a:rPr lang="fr-FR" sz="1400" i="1" dirty="0" smtClean="0">
                <a:solidFill>
                  <a:schemeClr val="tx2">
                    <a:lumMod val="75000"/>
                  </a:schemeClr>
                </a:solidFill>
              </a:rPr>
              <a:t>Figure réalisée à partir des données de l’article, Mark et al., 2021</a:t>
            </a:r>
            <a:endParaRPr lang="en-GB" sz="1400" i="1" dirty="0">
              <a:solidFill>
                <a:schemeClr val="tx2">
                  <a:lumMod val="75000"/>
                </a:schemeClr>
              </a:solidFill>
            </a:endParaRPr>
          </a:p>
        </p:txBody>
      </p:sp>
      <p:sp>
        <p:nvSpPr>
          <p:cNvPr id="11" name="Rectangle à coins arrondis 10"/>
          <p:cNvSpPr/>
          <p:nvPr/>
        </p:nvSpPr>
        <p:spPr>
          <a:xfrm>
            <a:off x="1392701" y="1505241"/>
            <a:ext cx="9383151" cy="492371"/>
          </a:xfrm>
          <a:prstGeom prst="roundRect">
            <a:avLst/>
          </a:prstGeom>
          <a:solidFill>
            <a:schemeClr val="tx2">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Mesure des pensées et sentiments concernant le changement </a:t>
            </a: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climatique</a:t>
            </a:r>
            <a:endPar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480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05318" y="1431262"/>
            <a:ext cx="2897646" cy="1536808"/>
          </a:xfrm>
          <a:prstGeom prst="rect">
            <a:avLst/>
          </a:prstGeom>
          <a:ln>
            <a:noFill/>
          </a:ln>
          <a:effectLst>
            <a:softEdge rad="112500"/>
          </a:effectLst>
        </p:spPr>
      </p:pic>
      <p:sp>
        <p:nvSpPr>
          <p:cNvPr id="10" name="ZoneTexte 9"/>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Adaptation à la chaleur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3"/>
          <a:stretch>
            <a:fillRect/>
          </a:stretch>
        </p:blipFill>
        <p:spPr>
          <a:xfrm>
            <a:off x="3928363" y="1286539"/>
            <a:ext cx="7783011" cy="1676634"/>
          </a:xfrm>
          <a:prstGeom prst="rect">
            <a:avLst/>
          </a:prstGeom>
          <a:ln>
            <a:noFill/>
          </a:ln>
          <a:effectLst>
            <a:outerShdw blurRad="292100" dist="139700" dir="2700000" algn="tl" rotWithShape="0">
              <a:srgbClr val="333333">
                <a:alpha val="65000"/>
              </a:srgbClr>
            </a:outerShdw>
          </a:effectLst>
        </p:spPr>
      </p:pic>
      <p:sp>
        <p:nvSpPr>
          <p:cNvPr id="16" name="ZoneTexte 15"/>
          <p:cNvSpPr txBox="1"/>
          <p:nvPr/>
        </p:nvSpPr>
        <p:spPr>
          <a:xfrm>
            <a:off x="479686" y="3567660"/>
            <a:ext cx="11362544" cy="1200329"/>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Température sèche </a:t>
            </a:r>
            <a:r>
              <a:rPr lang="fr-FR" dirty="0" smtClean="0">
                <a:latin typeface="Tahoma" panose="020B0604030504040204" pitchFamily="34" charset="0"/>
                <a:ea typeface="Tahoma" panose="020B0604030504040204" pitchFamily="34" charset="0"/>
                <a:cs typeface="Tahoma" panose="020B0604030504040204" pitchFamily="34" charset="0"/>
              </a:rPr>
              <a:t>= température mesurée à l’abri de l’humidité</a:t>
            </a: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Température humide </a:t>
            </a:r>
            <a:r>
              <a:rPr lang="fr-FR" dirty="0" smtClean="0">
                <a:latin typeface="Tahoma" panose="020B0604030504040204" pitchFamily="34" charset="0"/>
                <a:ea typeface="Tahoma" panose="020B0604030504040204" pitchFamily="34" charset="0"/>
                <a:cs typeface="Tahoma" panose="020B0604030504040204" pitchFamily="34" charset="0"/>
              </a:rPr>
              <a:t>= température en prenant en compte l’effet de refroidissement dû à l’évaporation (généralement plus basse que température sèche)</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2" name="ZoneTexte 1"/>
          <p:cNvSpPr txBox="1"/>
          <p:nvPr/>
        </p:nvSpPr>
        <p:spPr>
          <a:xfrm>
            <a:off x="194872" y="5051685"/>
            <a:ext cx="11647358" cy="1200329"/>
          </a:xfrm>
          <a:prstGeom prst="rect">
            <a:avLst/>
          </a:prstGeom>
          <a:noFill/>
        </p:spPr>
        <p:txBody>
          <a:bodyPr wrap="square" rtlCol="0">
            <a:spAutoFit/>
          </a:bodyPr>
          <a:lstStyle/>
          <a:p>
            <a:pPr marL="285750" indent="-285750" algn="ctr">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Si </a:t>
            </a:r>
            <a:r>
              <a:rPr lang="fr-FR"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température humide </a:t>
            </a:r>
            <a:r>
              <a:rPr lang="fr-FR" dirty="0" smtClean="0">
                <a:latin typeface="Tahoma" panose="020B0604030504040204" pitchFamily="34" charset="0"/>
                <a:ea typeface="Tahoma" panose="020B0604030504040204" pitchFamily="34" charset="0"/>
                <a:cs typeface="Tahoma" panose="020B0604030504040204" pitchFamily="34" charset="0"/>
              </a:rPr>
              <a:t>&gt; 35 °C </a:t>
            </a:r>
            <a:r>
              <a:rPr lang="fr-FR"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incapacité de notre organisme à évaporer la sueur et donc impossibilité à faire baisser notre température </a:t>
            </a:r>
          </a:p>
          <a:p>
            <a:pPr marL="285750" indent="-285750" algn="ctr">
              <a:buFont typeface="Wingdings" panose="05000000000000000000" pitchFamily="2" charset="2"/>
              <a:buChar char="Ø"/>
            </a:pPr>
            <a:endParaRPr lang="fr-FR"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Peut entraîner la mort !</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Thermorégulation : un mécanisme qui va être mis à rude épreuve</a:t>
            </a:r>
            <a:endParaRPr lang="fr-FR" sz="2400" b="1" dirty="0">
              <a:latin typeface="Baskerville Old Face" panose="02020602080505020303" pitchFamily="18"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80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205318" y="1431262"/>
            <a:ext cx="2897646" cy="1536808"/>
          </a:xfrm>
          <a:prstGeom prst="rect">
            <a:avLst/>
          </a:prstGeom>
          <a:ln>
            <a:noFill/>
          </a:ln>
          <a:effectLst>
            <a:softEdge rad="112500"/>
          </a:effectLst>
        </p:spPr>
      </p:pic>
      <p:sp>
        <p:nvSpPr>
          <p:cNvPr id="10" name="ZoneTexte 9"/>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Adaptation à la chaleur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4"/>
          <a:stretch>
            <a:fillRect/>
          </a:stretch>
        </p:blipFill>
        <p:spPr>
          <a:xfrm>
            <a:off x="3928363" y="1286539"/>
            <a:ext cx="7783011" cy="1676634"/>
          </a:xfrm>
          <a:prstGeom prst="rect">
            <a:avLst/>
          </a:prstGeom>
          <a:ln>
            <a:noFill/>
          </a:ln>
          <a:effectLst>
            <a:outerShdw blurRad="292100" dist="139700" dir="2700000" algn="tl" rotWithShape="0">
              <a:srgbClr val="333333">
                <a:alpha val="65000"/>
              </a:srgbClr>
            </a:outerShdw>
          </a:effectLst>
        </p:spPr>
      </p:pic>
      <p:pic>
        <p:nvPicPr>
          <p:cNvPr id="15" name="Image 14"/>
          <p:cNvPicPr>
            <a:picLocks noChangeAspect="1"/>
          </p:cNvPicPr>
          <p:nvPr/>
        </p:nvPicPr>
        <p:blipFill>
          <a:blip r:embed="rId5"/>
          <a:stretch>
            <a:fillRect/>
          </a:stretch>
        </p:blipFill>
        <p:spPr>
          <a:xfrm>
            <a:off x="3944522" y="4486265"/>
            <a:ext cx="3835135" cy="175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ZoneTexte 16"/>
          <p:cNvSpPr txBox="1"/>
          <p:nvPr/>
        </p:nvSpPr>
        <p:spPr>
          <a:xfrm>
            <a:off x="0" y="3289677"/>
            <a:ext cx="12192000" cy="1143070"/>
          </a:xfrm>
          <a:prstGeom prst="rect">
            <a:avLst/>
          </a:prstGeom>
          <a:solidFill>
            <a:schemeClr val="tx2">
              <a:lumMod val="20000"/>
              <a:lumOff val="80000"/>
            </a:schemeClr>
          </a:solidFill>
        </p:spPr>
        <p:txBody>
          <a:bodyPr wrap="square" rtlCol="0">
            <a:spAutoFit/>
          </a:bodyPr>
          <a:lstStyle/>
          <a:p>
            <a:pPr algn="ctr">
              <a:lnSpc>
                <a:spcPct val="150000"/>
              </a:lnSpc>
            </a:pPr>
            <a:r>
              <a:rPr lang="fr-FR" sz="2400" dirty="0" smtClean="0"/>
              <a:t>Si on dépasse 2°C réchauffement climatique </a:t>
            </a:r>
            <a:r>
              <a:rPr lang="fr-FR" sz="2400" dirty="0" smtClean="0">
                <a:sym typeface="Wingdings" panose="05000000000000000000" pitchFamily="2" charset="2"/>
              </a:rPr>
              <a:t> Augmentation fréquente de </a:t>
            </a:r>
            <a:r>
              <a:rPr lang="fr-FR" sz="2400" b="1" dirty="0" smtClean="0">
                <a:solidFill>
                  <a:srgbClr val="0070C0"/>
                </a:solidFill>
                <a:sym typeface="Wingdings" panose="05000000000000000000" pitchFamily="2" charset="2"/>
              </a:rPr>
              <a:t>température humide </a:t>
            </a:r>
            <a:r>
              <a:rPr lang="fr-FR" sz="2400" dirty="0" smtClean="0">
                <a:sym typeface="Wingdings" panose="05000000000000000000" pitchFamily="2" charset="2"/>
              </a:rPr>
              <a:t>supérieure à 35°C </a:t>
            </a:r>
            <a:endParaRPr lang="en-GB" sz="2400" dirty="0"/>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Thermorégulation : un mécanisme qui va être mis à rude épreuve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81315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6170"/>
            <a:ext cx="10604500" cy="4641850"/>
          </a:xfrm>
          <a:prstGeom prst="rect">
            <a:avLst/>
          </a:prstGeom>
        </p:spPr>
      </p:pic>
      <p:pic>
        <p:nvPicPr>
          <p:cNvPr id="5" name="Image 4"/>
          <p:cNvPicPr>
            <a:picLocks noChangeAspect="1"/>
          </p:cNvPicPr>
          <p:nvPr/>
        </p:nvPicPr>
        <p:blipFill>
          <a:blip r:embed="rId3"/>
          <a:stretch>
            <a:fillRect/>
          </a:stretch>
        </p:blipFill>
        <p:spPr>
          <a:xfrm>
            <a:off x="8070617" y="3913651"/>
            <a:ext cx="4121383" cy="274259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502" y="1377699"/>
            <a:ext cx="4224498" cy="2534699"/>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sp>
        <p:nvSpPr>
          <p:cNvPr id="8" name="ZoneTexte 7">
            <a:extLst>
              <a:ext uri="{FF2B5EF4-FFF2-40B4-BE49-F238E27FC236}">
                <a16:creationId xmlns:a16="http://schemas.microsoft.com/office/drawing/2014/main" id="{A438553C-B6F1-1D6B-B90A-C2AAB9D739B5}"/>
              </a:ext>
            </a:extLst>
          </p:cNvPr>
          <p:cNvSpPr txBox="1"/>
          <p:nvPr/>
        </p:nvSpPr>
        <p:spPr>
          <a:xfrm>
            <a:off x="380144" y="663000"/>
            <a:ext cx="10727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noProof="0" dirty="0" smtClean="0">
                <a:solidFill>
                  <a:srgbClr val="C00000"/>
                </a:solidFill>
                <a:latin typeface="Agency FB" panose="020B0503020202020204" pitchFamily="34" charset="0"/>
              </a:rPr>
              <a:t>Projet de </a:t>
            </a:r>
            <a:r>
              <a:rPr lang="fr-FR" sz="2400" b="1" noProof="0" dirty="0" err="1" smtClean="0">
                <a:solidFill>
                  <a:srgbClr val="C00000"/>
                </a:solidFill>
                <a:latin typeface="Agency FB" panose="020B0503020202020204" pitchFamily="34" charset="0"/>
              </a:rPr>
              <a:t>Mega</a:t>
            </a:r>
            <a:r>
              <a:rPr lang="fr-FR" sz="2400" b="1" noProof="0" dirty="0" smtClean="0">
                <a:solidFill>
                  <a:srgbClr val="C00000"/>
                </a:solidFill>
                <a:latin typeface="Agency FB" panose="020B0503020202020204" pitchFamily="34" charset="0"/>
              </a:rPr>
              <a:t> Bassine fortement contesté : notamment en raison du contexte de sécheresse actuel</a:t>
            </a:r>
            <a:endParaRPr kumimoji="0" lang="fr-FR" sz="2400" b="1" i="0" u="none" strike="noStrike" kern="1200" cap="none" spc="0" normalizeH="0" baseline="0" noProof="0" dirty="0">
              <a:ln>
                <a:noFill/>
              </a:ln>
              <a:solidFill>
                <a:srgbClr val="C00000"/>
              </a:solidFill>
              <a:effectLst/>
              <a:uLnTx/>
              <a:uFillTx/>
              <a:latin typeface="Agency FB" panose="020B0503020202020204" pitchFamily="34" charset="0"/>
            </a:endParaRPr>
          </a:p>
        </p:txBody>
      </p:sp>
    </p:spTree>
    <p:extLst>
      <p:ext uri="{BB962C8B-B14F-4D97-AF65-F5344CB8AC3E}">
        <p14:creationId xmlns:p14="http://schemas.microsoft.com/office/powerpoint/2010/main" val="10728056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89744" y="809468"/>
            <a:ext cx="5411449"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Adaptation à la chaleur !</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Thermorégulation : un mécanisme qui va être mis à rude épreuve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415763" y="1460642"/>
            <a:ext cx="7244877" cy="4766951"/>
          </a:xfrm>
          <a:prstGeom prst="rect">
            <a:avLst/>
          </a:prstGeom>
        </p:spPr>
      </p:pic>
      <p:sp>
        <p:nvSpPr>
          <p:cNvPr id="3" name="Ellipse 2"/>
          <p:cNvSpPr/>
          <p:nvPr/>
        </p:nvSpPr>
        <p:spPr>
          <a:xfrm>
            <a:off x="914217" y="3995225"/>
            <a:ext cx="1292848" cy="705136"/>
          </a:xfrm>
          <a:prstGeom prst="ellipse">
            <a:avLst/>
          </a:prstGeom>
          <a:solidFill>
            <a:srgbClr val="C0000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2"/>
                </a:solidFill>
                <a:latin typeface="Times New Roman" panose="02020603050405020304" pitchFamily="18" charset="0"/>
                <a:cs typeface="Times New Roman" panose="02020603050405020304" pitchFamily="18" charset="0"/>
              </a:rPr>
              <a:t>+4°C</a:t>
            </a:r>
            <a:endParaRPr lang="en-GB" sz="2400" b="1" dirty="0">
              <a:solidFill>
                <a:schemeClr val="accent2"/>
              </a:solidFill>
              <a:latin typeface="Times New Roman" panose="02020603050405020304" pitchFamily="18" charset="0"/>
              <a:cs typeface="Times New Roman" panose="02020603050405020304" pitchFamily="18" charset="0"/>
            </a:endParaRPr>
          </a:p>
        </p:txBody>
      </p:sp>
      <p:sp>
        <p:nvSpPr>
          <p:cNvPr id="4" name="ZoneTexte 3"/>
          <p:cNvSpPr txBox="1"/>
          <p:nvPr/>
        </p:nvSpPr>
        <p:spPr>
          <a:xfrm>
            <a:off x="4933496" y="6169479"/>
            <a:ext cx="2333625" cy="338554"/>
          </a:xfrm>
          <a:prstGeom prst="rect">
            <a:avLst/>
          </a:prstGeom>
          <a:noFill/>
        </p:spPr>
        <p:txBody>
          <a:bodyPr wrap="square" rtlCol="0">
            <a:spAutoFit/>
          </a:bodyPr>
          <a:lstStyle/>
          <a:p>
            <a:r>
              <a:rPr lang="fr-FR" sz="1600" i="1" dirty="0" smtClean="0">
                <a:solidFill>
                  <a:schemeClr val="bg2">
                    <a:lumMod val="25000"/>
                  </a:schemeClr>
                </a:solidFill>
              </a:rPr>
              <a:t>Mora et al., 2020</a:t>
            </a:r>
            <a:endParaRPr lang="en-GB" sz="1600" i="1" dirty="0">
              <a:solidFill>
                <a:schemeClr val="bg2">
                  <a:lumMod val="25000"/>
                </a:schemeClr>
              </a:solidFill>
            </a:endParaRPr>
          </a:p>
        </p:txBody>
      </p:sp>
      <p:cxnSp>
        <p:nvCxnSpPr>
          <p:cNvPr id="6" name="Connecteur droit 5"/>
          <p:cNvCxnSpPr/>
          <p:nvPr/>
        </p:nvCxnSpPr>
        <p:spPr>
          <a:xfrm>
            <a:off x="701040" y="2885440"/>
            <a:ext cx="6797040" cy="0"/>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0720" y="3840480"/>
            <a:ext cx="6797040" cy="0"/>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Accolade fermante 6"/>
          <p:cNvSpPr/>
          <p:nvPr/>
        </p:nvSpPr>
        <p:spPr>
          <a:xfrm>
            <a:off x="7508240" y="2895600"/>
            <a:ext cx="335280" cy="904240"/>
          </a:xfrm>
          <a:prstGeom prst="rightBrace">
            <a:avLst>
              <a:gd name="adj1" fmla="val 67424"/>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ZoneTexte 13"/>
          <p:cNvSpPr txBox="1"/>
          <p:nvPr/>
        </p:nvSpPr>
        <p:spPr>
          <a:xfrm>
            <a:off x="7985760" y="2568317"/>
            <a:ext cx="4206240" cy="1938992"/>
          </a:xfrm>
          <a:prstGeom prst="rect">
            <a:avLst/>
          </a:prstGeom>
          <a:solidFill>
            <a:schemeClr val="tx2">
              <a:lumMod val="20000"/>
              <a:lumOff val="80000"/>
            </a:schemeClr>
          </a:solidFill>
        </p:spPr>
        <p:txBody>
          <a:bodyPr wrap="square" rtlCol="0">
            <a:spAutoFit/>
          </a:bodyPr>
          <a:lstStyle/>
          <a:p>
            <a:pPr algn="ctr">
              <a:lnSpc>
                <a:spcPct val="150000"/>
              </a:lnSpc>
            </a:pPr>
            <a:r>
              <a:rPr lang="fr-FR" sz="2000" dirty="0" smtClean="0"/>
              <a:t>Si on atteint </a:t>
            </a:r>
            <a:r>
              <a:rPr lang="fr-FR" sz="2000" b="1" dirty="0" smtClean="0"/>
              <a:t>4°C de réchauffement d’ici la fin du siècle</a:t>
            </a:r>
            <a:r>
              <a:rPr lang="fr-FR" sz="2000" dirty="0" smtClean="0"/>
              <a:t>, une partie du globe pourrait devenir </a:t>
            </a:r>
            <a:r>
              <a:rPr lang="fr-FR" sz="2000" b="1" dirty="0" smtClean="0"/>
              <a:t>zone non vivable</a:t>
            </a:r>
            <a:r>
              <a:rPr lang="fr-FR" sz="2000" dirty="0" smtClean="0"/>
              <a:t> pour l’Homme</a:t>
            </a:r>
            <a:endParaRPr lang="en-GB" sz="2000" dirty="0"/>
          </a:p>
        </p:txBody>
      </p:sp>
      <p:sp>
        <p:nvSpPr>
          <p:cNvPr id="5" name="Rectangle 4"/>
          <p:cNvSpPr/>
          <p:nvPr/>
        </p:nvSpPr>
        <p:spPr>
          <a:xfrm>
            <a:off x="701040" y="2910840"/>
            <a:ext cx="6751320" cy="9144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47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e 29"/>
          <p:cNvSpPr/>
          <p:nvPr/>
        </p:nvSpPr>
        <p:spPr>
          <a:xfrm>
            <a:off x="5162321" y="2715326"/>
            <a:ext cx="1983545" cy="1702191"/>
          </a:xfrm>
          <a:prstGeom prst="ellipse">
            <a:avLst/>
          </a:prstGeom>
          <a:solidFill>
            <a:schemeClr val="accent6">
              <a:lumMod val="40000"/>
              <a:lumOff val="60000"/>
              <a:alpha val="69804"/>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u="sng" dirty="0" smtClean="0">
                <a:solidFill>
                  <a:schemeClr val="accent6">
                    <a:lumMod val="50000"/>
                  </a:schemeClr>
                </a:solidFill>
              </a:rPr>
              <a:t>SANTE</a:t>
            </a:r>
            <a:endParaRPr lang="en-GB" sz="3200" b="1" u="sng" dirty="0">
              <a:solidFill>
                <a:schemeClr val="accent6">
                  <a:lumMod val="50000"/>
                </a:schemeClr>
              </a:solidFill>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Cascade d’effets indésirables pour la santé</a:t>
            </a:r>
            <a:endParaRPr lang="fr-FR" sz="2400" b="1" dirty="0">
              <a:latin typeface="Baskerville Old Face" panose="02020602080505020303" pitchFamily="18" charset="0"/>
            </a:endParaRPr>
          </a:p>
        </p:txBody>
      </p:sp>
      <p:grpSp>
        <p:nvGrpSpPr>
          <p:cNvPr id="63" name="Groupe 62"/>
          <p:cNvGrpSpPr/>
          <p:nvPr/>
        </p:nvGrpSpPr>
        <p:grpSpPr>
          <a:xfrm>
            <a:off x="583287" y="3070925"/>
            <a:ext cx="1983545" cy="1702191"/>
            <a:chOff x="583287" y="3070925"/>
            <a:chExt cx="1983545" cy="1702191"/>
          </a:xfrm>
        </p:grpSpPr>
        <p:sp>
          <p:nvSpPr>
            <p:cNvPr id="8" name="Ellipse 7"/>
            <p:cNvSpPr/>
            <p:nvPr/>
          </p:nvSpPr>
          <p:spPr>
            <a:xfrm>
              <a:off x="583287" y="3070925"/>
              <a:ext cx="1983545" cy="1702191"/>
            </a:xfrm>
            <a:prstGeom prst="ellipse">
              <a:avLst/>
            </a:prstGeom>
            <a:solidFill>
              <a:srgbClr val="FFF2CC">
                <a:alpha val="69804"/>
              </a:srgb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 18"/>
            <p:cNvPicPr>
              <a:picLocks noChangeAspect="1"/>
            </p:cNvPicPr>
            <p:nvPr/>
          </p:nvPicPr>
          <p:blipFill>
            <a:blip r:embed="rId2">
              <a:clrChange>
                <a:clrFrom>
                  <a:srgbClr val="FFFFFF"/>
                </a:clrFrom>
                <a:clrTo>
                  <a:srgbClr val="FFFFFF">
                    <a:alpha val="0"/>
                  </a:srgbClr>
                </a:clrTo>
              </a:clrChange>
            </a:blip>
            <a:stretch>
              <a:fillRect/>
            </a:stretch>
          </p:blipFill>
          <p:spPr>
            <a:xfrm>
              <a:off x="941319" y="3220953"/>
              <a:ext cx="1084313" cy="1384914"/>
            </a:xfrm>
            <a:prstGeom prst="rect">
              <a:avLst/>
            </a:prstGeom>
          </p:spPr>
        </p:pic>
      </p:grpSp>
      <p:grpSp>
        <p:nvGrpSpPr>
          <p:cNvPr id="64" name="Groupe 63"/>
          <p:cNvGrpSpPr/>
          <p:nvPr/>
        </p:nvGrpSpPr>
        <p:grpSpPr>
          <a:xfrm>
            <a:off x="1843388" y="751058"/>
            <a:ext cx="1983545" cy="1702191"/>
            <a:chOff x="1843388" y="751058"/>
            <a:chExt cx="1983545" cy="1702191"/>
          </a:xfrm>
        </p:grpSpPr>
        <p:sp>
          <p:nvSpPr>
            <p:cNvPr id="15" name="Ellipse 14"/>
            <p:cNvSpPr/>
            <p:nvPr/>
          </p:nvSpPr>
          <p:spPr>
            <a:xfrm>
              <a:off x="1843388" y="751058"/>
              <a:ext cx="1983545" cy="1702191"/>
            </a:xfrm>
            <a:prstGeom prst="ellipse">
              <a:avLst/>
            </a:prstGeom>
            <a:solidFill>
              <a:srgbClr val="FFF2CC">
                <a:alpha val="69804"/>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Image 19"/>
            <p:cNvPicPr>
              <a:picLocks noChangeAspect="1"/>
            </p:cNvPicPr>
            <p:nvPr/>
          </p:nvPicPr>
          <p:blipFill>
            <a:blip r:embed="rId3">
              <a:clrChange>
                <a:clrFrom>
                  <a:srgbClr val="FFFFFF"/>
                </a:clrFrom>
                <a:clrTo>
                  <a:srgbClr val="FFFFFF">
                    <a:alpha val="0"/>
                  </a:srgbClr>
                </a:clrTo>
              </a:clrChange>
            </a:blip>
            <a:stretch>
              <a:fillRect/>
            </a:stretch>
          </p:blipFill>
          <p:spPr>
            <a:xfrm>
              <a:off x="2030300" y="945002"/>
              <a:ext cx="1629002" cy="1276528"/>
            </a:xfrm>
            <a:prstGeom prst="rect">
              <a:avLst/>
            </a:prstGeom>
          </p:spPr>
        </p:pic>
      </p:grpSp>
      <p:grpSp>
        <p:nvGrpSpPr>
          <p:cNvPr id="61" name="Groupe 60"/>
          <p:cNvGrpSpPr/>
          <p:nvPr/>
        </p:nvGrpSpPr>
        <p:grpSpPr>
          <a:xfrm>
            <a:off x="7380589" y="4696525"/>
            <a:ext cx="1983545" cy="1702191"/>
            <a:chOff x="7380589" y="4696525"/>
            <a:chExt cx="1983545" cy="1702191"/>
          </a:xfrm>
        </p:grpSpPr>
        <p:sp>
          <p:nvSpPr>
            <p:cNvPr id="22" name="Ellipse 21"/>
            <p:cNvSpPr/>
            <p:nvPr/>
          </p:nvSpPr>
          <p:spPr>
            <a:xfrm>
              <a:off x="7380589" y="4696525"/>
              <a:ext cx="1983545" cy="1702191"/>
            </a:xfrm>
            <a:prstGeom prst="ellipse">
              <a:avLst/>
            </a:prstGeom>
            <a:solidFill>
              <a:srgbClr val="FFF2CC">
                <a:alpha val="69804"/>
              </a:srgbClr>
            </a:solid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mage 20"/>
            <p:cNvPicPr>
              <a:picLocks noChangeAspect="1"/>
            </p:cNvPicPr>
            <p:nvPr/>
          </p:nvPicPr>
          <p:blipFill>
            <a:blip r:embed="rId4">
              <a:clrChange>
                <a:clrFrom>
                  <a:srgbClr val="FFFFFF"/>
                </a:clrFrom>
                <a:clrTo>
                  <a:srgbClr val="FFFFFF">
                    <a:alpha val="0"/>
                  </a:srgbClr>
                </a:clrTo>
              </a:clrChange>
            </a:blip>
            <a:stretch>
              <a:fillRect/>
            </a:stretch>
          </p:blipFill>
          <p:spPr>
            <a:xfrm>
              <a:off x="7838433" y="4719794"/>
              <a:ext cx="1316171" cy="1647139"/>
            </a:xfrm>
            <a:prstGeom prst="rect">
              <a:avLst/>
            </a:prstGeom>
          </p:spPr>
        </p:pic>
      </p:grpSp>
      <p:grpSp>
        <p:nvGrpSpPr>
          <p:cNvPr id="62" name="Groupe 61"/>
          <p:cNvGrpSpPr/>
          <p:nvPr/>
        </p:nvGrpSpPr>
        <p:grpSpPr>
          <a:xfrm>
            <a:off x="3309554" y="4679591"/>
            <a:ext cx="1983545" cy="1702191"/>
            <a:chOff x="3309554" y="4679591"/>
            <a:chExt cx="1983545" cy="1702191"/>
          </a:xfrm>
        </p:grpSpPr>
        <p:sp>
          <p:nvSpPr>
            <p:cNvPr id="24" name="Ellipse 23"/>
            <p:cNvSpPr/>
            <p:nvPr/>
          </p:nvSpPr>
          <p:spPr>
            <a:xfrm>
              <a:off x="3309554" y="4679591"/>
              <a:ext cx="1983545" cy="1702191"/>
            </a:xfrm>
            <a:prstGeom prst="ellipse">
              <a:avLst/>
            </a:prstGeom>
            <a:solidFill>
              <a:srgbClr val="FFF2CC">
                <a:alpha val="69804"/>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Image 22"/>
            <p:cNvPicPr>
              <a:picLocks noChangeAspect="1"/>
            </p:cNvPicPr>
            <p:nvPr/>
          </p:nvPicPr>
          <p:blipFill>
            <a:blip r:embed="rId5">
              <a:clrChange>
                <a:clrFrom>
                  <a:srgbClr val="FEFEFE"/>
                </a:clrFrom>
                <a:clrTo>
                  <a:srgbClr val="FEFEFE">
                    <a:alpha val="0"/>
                  </a:srgbClr>
                </a:clrTo>
              </a:clrChange>
            </a:blip>
            <a:stretch>
              <a:fillRect/>
            </a:stretch>
          </p:blipFill>
          <p:spPr>
            <a:xfrm>
              <a:off x="3694046" y="4826001"/>
              <a:ext cx="1272821" cy="1388532"/>
            </a:xfrm>
            <a:prstGeom prst="rect">
              <a:avLst/>
            </a:prstGeom>
          </p:spPr>
        </p:pic>
      </p:grpSp>
      <p:grpSp>
        <p:nvGrpSpPr>
          <p:cNvPr id="66" name="Groupe 65"/>
          <p:cNvGrpSpPr/>
          <p:nvPr/>
        </p:nvGrpSpPr>
        <p:grpSpPr>
          <a:xfrm>
            <a:off x="7549922" y="564792"/>
            <a:ext cx="1983545" cy="1702191"/>
            <a:chOff x="7549922" y="564792"/>
            <a:chExt cx="1983545" cy="1702191"/>
          </a:xfrm>
        </p:grpSpPr>
        <p:sp>
          <p:nvSpPr>
            <p:cNvPr id="26" name="Ellipse 25"/>
            <p:cNvSpPr/>
            <p:nvPr/>
          </p:nvSpPr>
          <p:spPr>
            <a:xfrm>
              <a:off x="7549922" y="564792"/>
              <a:ext cx="1983545" cy="1702191"/>
            </a:xfrm>
            <a:prstGeom prst="ellipse">
              <a:avLst/>
            </a:prstGeom>
            <a:solidFill>
              <a:srgbClr val="FFF2CC">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 24"/>
            <p:cNvPicPr>
              <a:picLocks noChangeAspect="1"/>
            </p:cNvPicPr>
            <p:nvPr/>
          </p:nvPicPr>
          <p:blipFill>
            <a:blip r:embed="rId6">
              <a:clrChange>
                <a:clrFrom>
                  <a:srgbClr val="FFFFFF"/>
                </a:clrFrom>
                <a:clrTo>
                  <a:srgbClr val="FFFFFF">
                    <a:alpha val="0"/>
                  </a:srgbClr>
                </a:clrTo>
              </a:clrChange>
            </a:blip>
            <a:stretch>
              <a:fillRect/>
            </a:stretch>
          </p:blipFill>
          <p:spPr>
            <a:xfrm>
              <a:off x="7748478" y="820658"/>
              <a:ext cx="1571844" cy="1152686"/>
            </a:xfrm>
            <a:prstGeom prst="rect">
              <a:avLst/>
            </a:prstGeom>
          </p:spPr>
        </p:pic>
      </p:grpSp>
      <p:grpSp>
        <p:nvGrpSpPr>
          <p:cNvPr id="60" name="Groupe 59"/>
          <p:cNvGrpSpPr/>
          <p:nvPr/>
        </p:nvGrpSpPr>
        <p:grpSpPr>
          <a:xfrm>
            <a:off x="9090855" y="2487553"/>
            <a:ext cx="1983545" cy="1828363"/>
            <a:chOff x="9090855" y="2487553"/>
            <a:chExt cx="1983545" cy="1828363"/>
          </a:xfrm>
        </p:grpSpPr>
        <p:sp>
          <p:nvSpPr>
            <p:cNvPr id="28" name="Ellipse 27"/>
            <p:cNvSpPr/>
            <p:nvPr/>
          </p:nvSpPr>
          <p:spPr>
            <a:xfrm>
              <a:off x="9090855" y="2613725"/>
              <a:ext cx="1983545" cy="1702191"/>
            </a:xfrm>
            <a:prstGeom prst="ellipse">
              <a:avLst/>
            </a:prstGeom>
            <a:solidFill>
              <a:srgbClr val="FFF2CC">
                <a:alpha val="6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Image 26"/>
            <p:cNvPicPr>
              <a:picLocks noChangeAspect="1"/>
            </p:cNvPicPr>
            <p:nvPr/>
          </p:nvPicPr>
          <p:blipFill>
            <a:blip r:embed="rId7">
              <a:clrChange>
                <a:clrFrom>
                  <a:srgbClr val="FFFFFF"/>
                </a:clrFrom>
                <a:clrTo>
                  <a:srgbClr val="FFFFFF">
                    <a:alpha val="0"/>
                  </a:srgbClr>
                </a:clrTo>
              </a:clrChange>
            </a:blip>
            <a:stretch>
              <a:fillRect/>
            </a:stretch>
          </p:blipFill>
          <p:spPr>
            <a:xfrm>
              <a:off x="9293169" y="2487553"/>
              <a:ext cx="1628832" cy="1723532"/>
            </a:xfrm>
            <a:prstGeom prst="rect">
              <a:avLst/>
            </a:prstGeom>
          </p:spPr>
        </p:pic>
      </p:grpSp>
      <p:cxnSp>
        <p:nvCxnSpPr>
          <p:cNvPr id="32" name="Connecteur droit 31"/>
          <p:cNvCxnSpPr>
            <a:stCxn id="8" idx="0"/>
            <a:endCxn id="15" idx="3"/>
          </p:cNvCxnSpPr>
          <p:nvPr/>
        </p:nvCxnSpPr>
        <p:spPr>
          <a:xfrm flipV="1">
            <a:off x="1575060" y="2203969"/>
            <a:ext cx="558811" cy="86695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a:stCxn id="8" idx="4"/>
            <a:endCxn id="24" idx="2"/>
          </p:cNvCxnSpPr>
          <p:nvPr/>
        </p:nvCxnSpPr>
        <p:spPr>
          <a:xfrm>
            <a:off x="1575060" y="4773116"/>
            <a:ext cx="1734494" cy="75757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a:stCxn id="22" idx="2"/>
            <a:endCxn id="24" idx="6"/>
          </p:cNvCxnSpPr>
          <p:nvPr/>
        </p:nvCxnSpPr>
        <p:spPr>
          <a:xfrm flipH="1" flipV="1">
            <a:off x="5293099" y="5530687"/>
            <a:ext cx="2087490" cy="169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a:stCxn id="22" idx="6"/>
            <a:endCxn id="27" idx="2"/>
          </p:cNvCxnSpPr>
          <p:nvPr/>
        </p:nvCxnSpPr>
        <p:spPr>
          <a:xfrm flipV="1">
            <a:off x="9364134" y="4211085"/>
            <a:ext cx="743451" cy="133653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a:stCxn id="27" idx="0"/>
            <a:endCxn id="26" idx="5"/>
          </p:cNvCxnSpPr>
          <p:nvPr/>
        </p:nvCxnSpPr>
        <p:spPr>
          <a:xfrm flipH="1" flipV="1">
            <a:off x="9242984" y="2017703"/>
            <a:ext cx="864601" cy="46985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a:stCxn id="26" idx="2"/>
            <a:endCxn id="51" idx="6"/>
          </p:cNvCxnSpPr>
          <p:nvPr/>
        </p:nvCxnSpPr>
        <p:spPr>
          <a:xfrm flipH="1" flipV="1">
            <a:off x="6925733" y="1348154"/>
            <a:ext cx="624189" cy="677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65" name="Groupe 64"/>
          <p:cNvGrpSpPr/>
          <p:nvPr/>
        </p:nvGrpSpPr>
        <p:grpSpPr>
          <a:xfrm>
            <a:off x="4942188" y="497058"/>
            <a:ext cx="1983545" cy="1702191"/>
            <a:chOff x="4942188" y="497058"/>
            <a:chExt cx="1983545" cy="1702191"/>
          </a:xfrm>
        </p:grpSpPr>
        <p:sp>
          <p:nvSpPr>
            <p:cNvPr id="51" name="Ellipse 50"/>
            <p:cNvSpPr/>
            <p:nvPr/>
          </p:nvSpPr>
          <p:spPr>
            <a:xfrm>
              <a:off x="4942188" y="497058"/>
              <a:ext cx="1983545" cy="1702191"/>
            </a:xfrm>
            <a:prstGeom prst="ellipse">
              <a:avLst/>
            </a:prstGeom>
            <a:solidFill>
              <a:srgbClr val="FFF2CC">
                <a:alpha val="69804"/>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Image 47"/>
            <p:cNvPicPr>
              <a:picLocks noChangeAspect="1"/>
            </p:cNvPicPr>
            <p:nvPr/>
          </p:nvPicPr>
          <p:blipFill>
            <a:blip r:embed="rId8">
              <a:clrChange>
                <a:clrFrom>
                  <a:srgbClr val="FFFFFF"/>
                </a:clrFrom>
                <a:clrTo>
                  <a:srgbClr val="FFFFFF">
                    <a:alpha val="0"/>
                  </a:srgbClr>
                </a:clrTo>
              </a:clrChange>
            </a:blip>
            <a:stretch>
              <a:fillRect/>
            </a:stretch>
          </p:blipFill>
          <p:spPr>
            <a:xfrm>
              <a:off x="5442417" y="580850"/>
              <a:ext cx="941449" cy="1324236"/>
            </a:xfrm>
            <a:prstGeom prst="rect">
              <a:avLst/>
            </a:prstGeom>
          </p:spPr>
        </p:pic>
      </p:grpSp>
      <p:cxnSp>
        <p:nvCxnSpPr>
          <p:cNvPr id="55" name="Connecteur droit 54"/>
          <p:cNvCxnSpPr>
            <a:stCxn id="51" idx="2"/>
            <a:endCxn id="15" idx="6"/>
          </p:cNvCxnSpPr>
          <p:nvPr/>
        </p:nvCxnSpPr>
        <p:spPr>
          <a:xfrm flipH="1">
            <a:off x="3826933" y="1348154"/>
            <a:ext cx="1115255" cy="25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a:stCxn id="30" idx="1"/>
            <a:endCxn id="15" idx="5"/>
          </p:cNvCxnSpPr>
          <p:nvPr/>
        </p:nvCxnSpPr>
        <p:spPr>
          <a:xfrm flipH="1" flipV="1">
            <a:off x="3536450" y="2203969"/>
            <a:ext cx="1916354" cy="760637"/>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Connecteur droit 69"/>
          <p:cNvCxnSpPr>
            <a:stCxn id="30" idx="2"/>
            <a:endCxn id="8" idx="6"/>
          </p:cNvCxnSpPr>
          <p:nvPr/>
        </p:nvCxnSpPr>
        <p:spPr>
          <a:xfrm flipH="1">
            <a:off x="2566832" y="3566422"/>
            <a:ext cx="2595489" cy="355599"/>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Connecteur droit 72"/>
          <p:cNvCxnSpPr>
            <a:stCxn id="30" idx="5"/>
            <a:endCxn id="22" idx="1"/>
          </p:cNvCxnSpPr>
          <p:nvPr/>
        </p:nvCxnSpPr>
        <p:spPr>
          <a:xfrm>
            <a:off x="6855383" y="4168237"/>
            <a:ext cx="815689" cy="777568"/>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Connecteur droit 73"/>
          <p:cNvCxnSpPr>
            <a:stCxn id="30" idx="4"/>
            <a:endCxn id="24" idx="7"/>
          </p:cNvCxnSpPr>
          <p:nvPr/>
        </p:nvCxnSpPr>
        <p:spPr>
          <a:xfrm flipH="1">
            <a:off x="5002616" y="4417517"/>
            <a:ext cx="1151478" cy="511354"/>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Connecteur droit 78"/>
          <p:cNvCxnSpPr>
            <a:stCxn id="30" idx="6"/>
            <a:endCxn id="28" idx="2"/>
          </p:cNvCxnSpPr>
          <p:nvPr/>
        </p:nvCxnSpPr>
        <p:spPr>
          <a:xfrm flipV="1">
            <a:off x="7145866" y="3464821"/>
            <a:ext cx="1944989" cy="101601"/>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Connecteur droit 82"/>
          <p:cNvCxnSpPr>
            <a:stCxn id="30" idx="7"/>
            <a:endCxn id="26" idx="3"/>
          </p:cNvCxnSpPr>
          <p:nvPr/>
        </p:nvCxnSpPr>
        <p:spPr>
          <a:xfrm flipV="1">
            <a:off x="6855383" y="2017703"/>
            <a:ext cx="985022" cy="946903"/>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Connecteur droit 85"/>
          <p:cNvCxnSpPr>
            <a:stCxn id="51" idx="4"/>
            <a:endCxn id="30" idx="0"/>
          </p:cNvCxnSpPr>
          <p:nvPr/>
        </p:nvCxnSpPr>
        <p:spPr>
          <a:xfrm>
            <a:off x="5933961" y="2199249"/>
            <a:ext cx="220133" cy="516077"/>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96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64892" y="599605"/>
            <a:ext cx="11647358" cy="400110"/>
          </a:xfrm>
          <a:prstGeom prst="rect">
            <a:avLst/>
          </a:prstGeom>
          <a:noFill/>
        </p:spPr>
        <p:txBody>
          <a:bodyPr wrap="square" rtlCol="0">
            <a:spAutoFit/>
          </a:bodyPr>
          <a:lstStyle/>
          <a:p>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Planète assez inhospitalière à l’horizon 2500 avec un réchauffement climatique de +6°C!</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rotWithShape="1">
          <a:blip r:embed="rId3"/>
          <a:srcRect r="7505"/>
          <a:stretch/>
        </p:blipFill>
        <p:spPr>
          <a:xfrm>
            <a:off x="1323449" y="1888760"/>
            <a:ext cx="3458404" cy="4449422"/>
          </a:xfrm>
          <a:prstGeom prst="rect">
            <a:avLst/>
          </a:prstGeom>
        </p:spPr>
      </p:pic>
      <p:pic>
        <p:nvPicPr>
          <p:cNvPr id="7" name="Image 6"/>
          <p:cNvPicPr>
            <a:picLocks noChangeAspect="1"/>
          </p:cNvPicPr>
          <p:nvPr/>
        </p:nvPicPr>
        <p:blipFill rotWithShape="1">
          <a:blip r:embed="rId4"/>
          <a:srcRect r="9192"/>
          <a:stretch/>
        </p:blipFill>
        <p:spPr>
          <a:xfrm>
            <a:off x="4900279" y="1888760"/>
            <a:ext cx="3554167" cy="4465790"/>
          </a:xfrm>
          <a:prstGeom prst="rect">
            <a:avLst/>
          </a:prstGeom>
        </p:spPr>
      </p:pic>
      <p:pic>
        <p:nvPicPr>
          <p:cNvPr id="12" name="Image 11"/>
          <p:cNvPicPr>
            <a:picLocks noChangeAspect="1"/>
          </p:cNvPicPr>
          <p:nvPr/>
        </p:nvPicPr>
        <p:blipFill rotWithShape="1">
          <a:blip r:embed="rId5"/>
          <a:srcRect r="11763"/>
          <a:stretch/>
        </p:blipFill>
        <p:spPr>
          <a:xfrm>
            <a:off x="8596252" y="1888760"/>
            <a:ext cx="3485817" cy="4471976"/>
          </a:xfrm>
          <a:prstGeom prst="rect">
            <a:avLst/>
          </a:prstGeom>
        </p:spPr>
      </p:pic>
      <p:sp>
        <p:nvSpPr>
          <p:cNvPr id="13" name="ZoneTexte 12"/>
          <p:cNvSpPr txBox="1"/>
          <p:nvPr/>
        </p:nvSpPr>
        <p:spPr>
          <a:xfrm>
            <a:off x="143655" y="2188564"/>
            <a:ext cx="1064302" cy="461665"/>
          </a:xfrm>
          <a:prstGeom prst="rect">
            <a:avLst/>
          </a:prstGeom>
          <a:noFill/>
        </p:spPr>
        <p:txBody>
          <a:bodyPr wrap="square" rtlCol="0">
            <a:spAutoFit/>
          </a:bodyPr>
          <a:lstStyle/>
          <a:p>
            <a:r>
              <a:rPr lang="fr-FR" sz="2400" b="1" dirty="0" smtClean="0"/>
              <a:t>1500</a:t>
            </a:r>
          </a:p>
        </p:txBody>
      </p:sp>
      <p:sp>
        <p:nvSpPr>
          <p:cNvPr id="19" name="ZoneTexte 18"/>
          <p:cNvSpPr txBox="1"/>
          <p:nvPr/>
        </p:nvSpPr>
        <p:spPr>
          <a:xfrm>
            <a:off x="143655" y="3817495"/>
            <a:ext cx="1064302" cy="461665"/>
          </a:xfrm>
          <a:prstGeom prst="rect">
            <a:avLst/>
          </a:prstGeom>
          <a:noFill/>
        </p:spPr>
        <p:txBody>
          <a:bodyPr wrap="square" rtlCol="0">
            <a:spAutoFit/>
          </a:bodyPr>
          <a:lstStyle/>
          <a:p>
            <a:r>
              <a:rPr lang="fr-FR" sz="2400" b="1" dirty="0" smtClean="0"/>
              <a:t>2000</a:t>
            </a:r>
          </a:p>
        </p:txBody>
      </p:sp>
      <p:sp>
        <p:nvSpPr>
          <p:cNvPr id="20" name="ZoneTexte 19"/>
          <p:cNvSpPr txBox="1"/>
          <p:nvPr/>
        </p:nvSpPr>
        <p:spPr>
          <a:xfrm>
            <a:off x="143655" y="5446427"/>
            <a:ext cx="1064302" cy="461665"/>
          </a:xfrm>
          <a:prstGeom prst="rect">
            <a:avLst/>
          </a:prstGeom>
          <a:noFill/>
        </p:spPr>
        <p:txBody>
          <a:bodyPr wrap="square" rtlCol="0">
            <a:spAutoFit/>
          </a:bodyPr>
          <a:lstStyle/>
          <a:p>
            <a:r>
              <a:rPr lang="fr-FR" sz="2400" b="1" dirty="0" smtClean="0"/>
              <a:t>2500</a:t>
            </a:r>
          </a:p>
        </p:txBody>
      </p:sp>
      <p:sp>
        <p:nvSpPr>
          <p:cNvPr id="21" name="ZoneTexte 20"/>
          <p:cNvSpPr txBox="1"/>
          <p:nvPr/>
        </p:nvSpPr>
        <p:spPr>
          <a:xfrm>
            <a:off x="1738859" y="1439056"/>
            <a:ext cx="2608289" cy="461665"/>
          </a:xfrm>
          <a:prstGeom prst="rect">
            <a:avLst/>
          </a:prstGeom>
          <a:noFill/>
        </p:spPr>
        <p:txBody>
          <a:bodyPr wrap="square" rtlCol="0">
            <a:spAutoFit/>
          </a:bodyPr>
          <a:lstStyle/>
          <a:p>
            <a:pPr algn="ctr"/>
            <a:r>
              <a:rPr lang="fr-FR" sz="2400" b="1" dirty="0" smtClean="0">
                <a:solidFill>
                  <a:schemeClr val="accent2">
                    <a:lumMod val="50000"/>
                  </a:schemeClr>
                </a:solidFill>
              </a:rPr>
              <a:t>Amazonie</a:t>
            </a:r>
            <a:endParaRPr lang="en-GB" sz="2400" b="1" dirty="0">
              <a:solidFill>
                <a:schemeClr val="accent2">
                  <a:lumMod val="50000"/>
                </a:schemeClr>
              </a:solidFill>
            </a:endParaRPr>
          </a:p>
        </p:txBody>
      </p:sp>
      <p:sp>
        <p:nvSpPr>
          <p:cNvPr id="23" name="ZoneTexte 22"/>
          <p:cNvSpPr txBox="1"/>
          <p:nvPr/>
        </p:nvSpPr>
        <p:spPr>
          <a:xfrm>
            <a:off x="5131926" y="1426564"/>
            <a:ext cx="3165423" cy="461665"/>
          </a:xfrm>
          <a:prstGeom prst="rect">
            <a:avLst/>
          </a:prstGeom>
          <a:noFill/>
        </p:spPr>
        <p:txBody>
          <a:bodyPr wrap="square" rtlCol="0">
            <a:spAutoFit/>
          </a:bodyPr>
          <a:lstStyle/>
          <a:p>
            <a:pPr algn="ctr"/>
            <a:r>
              <a:rPr lang="fr-FR" sz="2400" b="1" dirty="0" smtClean="0">
                <a:solidFill>
                  <a:schemeClr val="accent2">
                    <a:lumMod val="50000"/>
                  </a:schemeClr>
                </a:solidFill>
              </a:rPr>
              <a:t>Midwest American</a:t>
            </a:r>
            <a:endParaRPr lang="en-GB" sz="2400" b="1" dirty="0">
              <a:solidFill>
                <a:schemeClr val="accent2">
                  <a:lumMod val="50000"/>
                </a:schemeClr>
              </a:solidFill>
            </a:endParaRPr>
          </a:p>
        </p:txBody>
      </p:sp>
      <p:sp>
        <p:nvSpPr>
          <p:cNvPr id="24" name="ZoneTexte 23"/>
          <p:cNvSpPr txBox="1"/>
          <p:nvPr/>
        </p:nvSpPr>
        <p:spPr>
          <a:xfrm>
            <a:off x="8816715" y="1414072"/>
            <a:ext cx="3165423" cy="461665"/>
          </a:xfrm>
          <a:prstGeom prst="rect">
            <a:avLst/>
          </a:prstGeom>
          <a:noFill/>
        </p:spPr>
        <p:txBody>
          <a:bodyPr wrap="square" rtlCol="0">
            <a:spAutoFit/>
          </a:bodyPr>
          <a:lstStyle/>
          <a:p>
            <a:pPr algn="ctr"/>
            <a:r>
              <a:rPr lang="fr-FR" sz="2400" b="1" dirty="0" smtClean="0">
                <a:solidFill>
                  <a:schemeClr val="accent2">
                    <a:lumMod val="50000"/>
                  </a:schemeClr>
                </a:solidFill>
              </a:rPr>
              <a:t>Sous continent Indien</a:t>
            </a:r>
            <a:endParaRPr lang="en-GB" sz="2400" b="1" dirty="0">
              <a:solidFill>
                <a:schemeClr val="accent2">
                  <a:lumMod val="50000"/>
                </a:schemeClr>
              </a:solidFill>
            </a:endParaRPr>
          </a:p>
        </p:txBody>
      </p:sp>
      <p:sp>
        <p:nvSpPr>
          <p:cNvPr id="25" name="ZoneTexte 24"/>
          <p:cNvSpPr txBox="1"/>
          <p:nvPr/>
        </p:nvSpPr>
        <p:spPr>
          <a:xfrm>
            <a:off x="0" y="1424065"/>
            <a:ext cx="2353456" cy="369332"/>
          </a:xfrm>
          <a:prstGeom prst="rect">
            <a:avLst/>
          </a:prstGeom>
          <a:noFill/>
        </p:spPr>
        <p:txBody>
          <a:bodyPr wrap="square" rtlCol="0">
            <a:spAutoFit/>
          </a:bodyPr>
          <a:lstStyle/>
          <a:p>
            <a:r>
              <a:rPr lang="fr-FR" dirty="0" smtClean="0"/>
              <a:t>Lyon et al., 2021</a:t>
            </a:r>
            <a:endParaRPr lang="en-GB" dirty="0"/>
          </a:p>
        </p:txBody>
      </p:sp>
      <p:sp>
        <p:nvSpPr>
          <p:cNvPr id="26" name="Rectangle 2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Aller au-delà de 2100 </a:t>
            </a:r>
            <a:endParaRPr lang="fr-FR" sz="2400" b="1" dirty="0">
              <a:latin typeface="Baskerville Old Face" panose="02020602080505020303" pitchFamily="18"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947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7112000" y="3545114"/>
            <a:ext cx="3005342" cy="2702888"/>
          </a:xfrm>
          <a:prstGeom prst="rect">
            <a:avLst/>
          </a:prstGeom>
        </p:spPr>
      </p:pic>
      <p:pic>
        <p:nvPicPr>
          <p:cNvPr id="7" name="Image 6"/>
          <p:cNvPicPr>
            <a:picLocks noChangeAspect="1"/>
          </p:cNvPicPr>
          <p:nvPr/>
        </p:nvPicPr>
        <p:blipFill>
          <a:blip r:embed="rId3"/>
          <a:stretch>
            <a:fillRect/>
          </a:stretch>
        </p:blipFill>
        <p:spPr>
          <a:xfrm>
            <a:off x="7004504" y="80105"/>
            <a:ext cx="3199040" cy="2555144"/>
          </a:xfrm>
          <a:prstGeom prst="rect">
            <a:avLst/>
          </a:prstGeom>
        </p:spPr>
      </p:pic>
      <p:pic>
        <p:nvPicPr>
          <p:cNvPr id="8" name="Picture 36" descr="augmentation de la température réchauffement climatique 2449186 -  Telecharger Vectoriel Gratuit, Clipart Graphique, Vecteur Dessins et  Pictogramme Gratuit">
            <a:extLst>
              <a:ext uri="{FF2B5EF4-FFF2-40B4-BE49-F238E27FC236}">
                <a16:creationId xmlns:a16="http://schemas.microsoft.com/office/drawing/2014/main" id="{C114B882-37C6-7A26-3115-C9A32B3262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173" b="6058"/>
          <a:stretch/>
        </p:blipFill>
        <p:spPr bwMode="auto">
          <a:xfrm>
            <a:off x="358852" y="1637164"/>
            <a:ext cx="3230212" cy="293206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p:cNvCxnSpPr>
            <a:stCxn id="8" idx="3"/>
            <a:endCxn id="7" idx="1"/>
          </p:cNvCxnSpPr>
          <p:nvPr/>
        </p:nvCxnSpPr>
        <p:spPr>
          <a:xfrm flipV="1">
            <a:off x="3589064" y="1357677"/>
            <a:ext cx="3415440" cy="17455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545521" y="3103195"/>
            <a:ext cx="3522936" cy="17933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5" idx="0"/>
            <a:endCxn id="7" idx="2"/>
          </p:cNvCxnSpPr>
          <p:nvPr/>
        </p:nvCxnSpPr>
        <p:spPr>
          <a:xfrm flipH="1" flipV="1">
            <a:off x="8604024" y="2635249"/>
            <a:ext cx="10647" cy="90986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Plus 17"/>
          <p:cNvSpPr/>
          <p:nvPr/>
        </p:nvSpPr>
        <p:spPr>
          <a:xfrm>
            <a:off x="8781143" y="2630714"/>
            <a:ext cx="624115" cy="986972"/>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ication 18"/>
          <p:cNvSpPr/>
          <p:nvPr/>
        </p:nvSpPr>
        <p:spPr>
          <a:xfrm>
            <a:off x="7953829" y="2166256"/>
            <a:ext cx="1553029" cy="1886858"/>
          </a:xfrm>
          <a:prstGeom prst="mathMultiply">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oins 19"/>
          <p:cNvSpPr/>
          <p:nvPr/>
        </p:nvSpPr>
        <p:spPr>
          <a:xfrm>
            <a:off x="4644572" y="1730828"/>
            <a:ext cx="1553028" cy="783772"/>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oins 20"/>
          <p:cNvSpPr/>
          <p:nvPr/>
        </p:nvSpPr>
        <p:spPr>
          <a:xfrm>
            <a:off x="4985658" y="3799114"/>
            <a:ext cx="1553028" cy="783772"/>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p:cNvSpPr txBox="1"/>
          <p:nvPr/>
        </p:nvSpPr>
        <p:spPr>
          <a:xfrm>
            <a:off x="682172" y="4474030"/>
            <a:ext cx="2467428" cy="646331"/>
          </a:xfrm>
          <a:prstGeom prst="rect">
            <a:avLst/>
          </a:prstGeom>
          <a:noFill/>
        </p:spPr>
        <p:txBody>
          <a:bodyPr wrap="square" rtlCol="0">
            <a:spAutoFit/>
          </a:bodyPr>
          <a:lstStyle/>
          <a:p>
            <a:pPr algn="ctr"/>
            <a:r>
              <a:rPr lang="fr-FR" dirty="0" smtClean="0">
                <a:solidFill>
                  <a:schemeClr val="bg2">
                    <a:lumMod val="25000"/>
                  </a:schemeClr>
                </a:solidFill>
                <a:latin typeface="Bell MT" panose="02020503060305020303" pitchFamily="18" charset="0"/>
              </a:rPr>
              <a:t>Réchauffement climatique</a:t>
            </a:r>
            <a:endParaRPr lang="en-GB" dirty="0">
              <a:solidFill>
                <a:schemeClr val="bg2">
                  <a:lumMod val="25000"/>
                </a:schemeClr>
              </a:solidFill>
              <a:latin typeface="Bell MT" panose="02020503060305020303" pitchFamily="18" charset="0"/>
            </a:endParaRPr>
          </a:p>
        </p:txBody>
      </p:sp>
      <p:sp>
        <p:nvSpPr>
          <p:cNvPr id="23" name="ZoneTexte 22"/>
          <p:cNvSpPr txBox="1"/>
          <p:nvPr/>
        </p:nvSpPr>
        <p:spPr>
          <a:xfrm>
            <a:off x="9724572" y="1331687"/>
            <a:ext cx="2467428" cy="369332"/>
          </a:xfrm>
          <a:prstGeom prst="rect">
            <a:avLst/>
          </a:prstGeom>
          <a:noFill/>
        </p:spPr>
        <p:txBody>
          <a:bodyPr wrap="square" rtlCol="0">
            <a:spAutoFit/>
          </a:bodyPr>
          <a:lstStyle/>
          <a:p>
            <a:pPr algn="ctr"/>
            <a:r>
              <a:rPr lang="fr-FR" dirty="0" smtClean="0">
                <a:solidFill>
                  <a:schemeClr val="bg2">
                    <a:lumMod val="25000"/>
                  </a:schemeClr>
                </a:solidFill>
                <a:latin typeface="Bell MT" panose="02020503060305020303" pitchFamily="18" charset="0"/>
              </a:rPr>
              <a:t>Santé Humaine</a:t>
            </a:r>
            <a:endParaRPr lang="en-GB" dirty="0">
              <a:solidFill>
                <a:schemeClr val="bg2">
                  <a:lumMod val="25000"/>
                </a:schemeClr>
              </a:solidFill>
              <a:latin typeface="Bell MT" panose="02020503060305020303" pitchFamily="18" charset="0"/>
            </a:endParaRPr>
          </a:p>
        </p:txBody>
      </p:sp>
      <p:sp>
        <p:nvSpPr>
          <p:cNvPr id="24" name="ZoneTexte 23"/>
          <p:cNvSpPr txBox="1"/>
          <p:nvPr/>
        </p:nvSpPr>
        <p:spPr>
          <a:xfrm>
            <a:off x="9826170" y="4764316"/>
            <a:ext cx="2467428" cy="646331"/>
          </a:xfrm>
          <a:prstGeom prst="rect">
            <a:avLst/>
          </a:prstGeom>
          <a:noFill/>
        </p:spPr>
        <p:txBody>
          <a:bodyPr wrap="square" rtlCol="0">
            <a:spAutoFit/>
          </a:bodyPr>
          <a:lstStyle/>
          <a:p>
            <a:pPr algn="ctr"/>
            <a:r>
              <a:rPr lang="fr-FR" dirty="0" smtClean="0">
                <a:solidFill>
                  <a:schemeClr val="bg2">
                    <a:lumMod val="25000"/>
                  </a:schemeClr>
                </a:solidFill>
                <a:latin typeface="Bell MT" panose="02020503060305020303" pitchFamily="18" charset="0"/>
              </a:rPr>
              <a:t>Activités Physiques et Sportives</a:t>
            </a:r>
            <a:endParaRPr lang="en-GB" dirty="0">
              <a:solidFill>
                <a:schemeClr val="bg2">
                  <a:lumMod val="25000"/>
                </a:schemeClr>
              </a:solidFill>
              <a:latin typeface="Bell MT" panose="02020503060305020303" pitchFamily="18"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759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Les impacts sur l’activité physique et le sport</a:t>
            </a:r>
            <a:endParaRPr lang="fr-FR" sz="2400" dirty="0">
              <a:latin typeface="Baskerville Old Face" panose="02020602080505020303"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454" y="436880"/>
            <a:ext cx="9065115" cy="6065520"/>
          </a:xfrm>
          <a:prstGeom prst="rect">
            <a:avLst/>
          </a:prstGeom>
        </p:spPr>
      </p:pic>
      <p:sp>
        <p:nvSpPr>
          <p:cNvPr id="2" name="Rectangle 1"/>
          <p:cNvSpPr/>
          <p:nvPr/>
        </p:nvSpPr>
        <p:spPr>
          <a:xfrm>
            <a:off x="0" y="436880"/>
            <a:ext cx="1595120" cy="60655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657840" y="436880"/>
            <a:ext cx="1534160" cy="60655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181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629025" y="406400"/>
            <a:ext cx="3953448" cy="6146800"/>
          </a:xfrm>
          <a:prstGeom prst="rect">
            <a:avLst/>
          </a:prstGeom>
        </p:spPr>
      </p:pic>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Les impacts sur l’activité physique et le sport</a:t>
            </a:r>
            <a:endParaRPr lang="fr-FR" sz="2400" dirty="0">
              <a:latin typeface="Baskerville Old Face" panose="02020602080505020303" pitchFamily="18" charset="0"/>
            </a:endParaRPr>
          </a:p>
        </p:txBody>
      </p:sp>
    </p:spTree>
    <p:extLst>
      <p:ext uri="{BB962C8B-B14F-4D97-AF65-F5344CB8AC3E}">
        <p14:creationId xmlns:p14="http://schemas.microsoft.com/office/powerpoint/2010/main" val="27871145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23825" y="3291607"/>
            <a:ext cx="1462122" cy="2273300"/>
          </a:xfrm>
          <a:prstGeom prst="rect">
            <a:avLst/>
          </a:prstGeom>
        </p:spPr>
      </p:pic>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Les impacts sur l’activité physique et le sport</a:t>
            </a:r>
            <a:endParaRPr lang="fr-FR" sz="2400" dirty="0">
              <a:latin typeface="Baskerville Old Face" panose="02020602080505020303" pitchFamily="18" charset="0"/>
            </a:endParaRPr>
          </a:p>
        </p:txBody>
      </p:sp>
      <p:pic>
        <p:nvPicPr>
          <p:cNvPr id="10" name="Image 9"/>
          <p:cNvPicPr>
            <a:picLocks noChangeAspect="1"/>
          </p:cNvPicPr>
          <p:nvPr/>
        </p:nvPicPr>
        <p:blipFill rotWithShape="1">
          <a:blip r:embed="rId4"/>
          <a:srcRect l="2286" b="47417"/>
          <a:stretch/>
        </p:blipFill>
        <p:spPr>
          <a:xfrm>
            <a:off x="1889760" y="2367163"/>
            <a:ext cx="10134600" cy="3644784"/>
          </a:xfrm>
          <a:prstGeom prst="rect">
            <a:avLst/>
          </a:prstGeom>
        </p:spPr>
      </p:pic>
      <p:sp>
        <p:nvSpPr>
          <p:cNvPr id="6" name="Rectangle à coins arrondis 5"/>
          <p:cNvSpPr/>
          <p:nvPr/>
        </p:nvSpPr>
        <p:spPr>
          <a:xfrm>
            <a:off x="0" y="812800"/>
            <a:ext cx="12192000" cy="1103085"/>
          </a:xfrm>
          <a:prstGeom prst="roundRect">
            <a:avLst/>
          </a:prstGeom>
          <a:solidFill>
            <a:schemeClr val="accent4">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2">
                    <a:lumMod val="50000"/>
                  </a:schemeClr>
                </a:solidFill>
              </a:rPr>
              <a:t>Entre 1 et 3 mois par année où la pratique sportive sera déconseillée</a:t>
            </a:r>
            <a:endParaRPr lang="en-GB" sz="3200" b="1" dirty="0">
              <a:solidFill>
                <a:schemeClr val="tx2">
                  <a:lumMod val="50000"/>
                </a:schemeClr>
              </a:solidFill>
            </a:endParaRPr>
          </a:p>
        </p:txBody>
      </p:sp>
    </p:spTree>
    <p:extLst>
      <p:ext uri="{BB962C8B-B14F-4D97-AF65-F5344CB8AC3E}">
        <p14:creationId xmlns:p14="http://schemas.microsoft.com/office/powerpoint/2010/main" val="420732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Les impacts sur l’activité physique et le sport</a:t>
            </a:r>
            <a:endParaRPr lang="fr-FR" sz="2400" dirty="0">
              <a:latin typeface="Baskerville Old Face" panose="02020602080505020303" pitchFamily="18" charset="0"/>
            </a:endParaRPr>
          </a:p>
        </p:txBody>
      </p:sp>
      <p:pic>
        <p:nvPicPr>
          <p:cNvPr id="10" name="Image 9"/>
          <p:cNvPicPr>
            <a:picLocks noChangeAspect="1"/>
          </p:cNvPicPr>
          <p:nvPr/>
        </p:nvPicPr>
        <p:blipFill rotWithShape="1">
          <a:blip r:embed="rId3"/>
          <a:srcRect t="53049"/>
          <a:stretch/>
        </p:blipFill>
        <p:spPr>
          <a:xfrm>
            <a:off x="1752059" y="2800573"/>
            <a:ext cx="10299087" cy="3231596"/>
          </a:xfrm>
          <a:prstGeom prst="rect">
            <a:avLst/>
          </a:prstGeom>
        </p:spPr>
      </p:pic>
      <p:pic>
        <p:nvPicPr>
          <p:cNvPr id="6" name="Image 5"/>
          <p:cNvPicPr>
            <a:picLocks noChangeAspect="1"/>
          </p:cNvPicPr>
          <p:nvPr/>
        </p:nvPicPr>
        <p:blipFill>
          <a:blip r:embed="rId4"/>
          <a:stretch>
            <a:fillRect/>
          </a:stretch>
        </p:blipFill>
        <p:spPr>
          <a:xfrm>
            <a:off x="123825" y="3291607"/>
            <a:ext cx="1462122" cy="2273300"/>
          </a:xfrm>
          <a:prstGeom prst="rect">
            <a:avLst/>
          </a:prstGeom>
        </p:spPr>
      </p:pic>
      <p:sp>
        <p:nvSpPr>
          <p:cNvPr id="11" name="Rectangle à coins arrondis 10"/>
          <p:cNvSpPr/>
          <p:nvPr/>
        </p:nvSpPr>
        <p:spPr>
          <a:xfrm>
            <a:off x="0" y="812800"/>
            <a:ext cx="12192000" cy="1103085"/>
          </a:xfrm>
          <a:prstGeom prst="roundRect">
            <a:avLst/>
          </a:prstGeom>
          <a:solidFill>
            <a:schemeClr val="accent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2">
                    <a:lumMod val="50000"/>
                  </a:schemeClr>
                </a:solidFill>
              </a:rPr>
              <a:t>Des sites naturels ainsi que des clubs sportifs menacés</a:t>
            </a:r>
            <a:endParaRPr lang="en-GB" sz="3200" b="1" dirty="0">
              <a:solidFill>
                <a:schemeClr val="tx2">
                  <a:lumMod val="50000"/>
                </a:schemeClr>
              </a:solidFill>
            </a:endParaRPr>
          </a:p>
        </p:txBody>
      </p:sp>
    </p:spTree>
    <p:extLst>
      <p:ext uri="{BB962C8B-B14F-4D97-AF65-F5344CB8AC3E}">
        <p14:creationId xmlns:p14="http://schemas.microsoft.com/office/powerpoint/2010/main" val="29392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855247" y="1104900"/>
            <a:ext cx="9604746" cy="4572000"/>
          </a:xfrm>
          <a:prstGeom prst="rect">
            <a:avLst/>
          </a:prstGeom>
        </p:spPr>
      </p:pic>
      <p:pic>
        <p:nvPicPr>
          <p:cNvPr id="7" name="Image 6"/>
          <p:cNvPicPr>
            <a:picLocks noChangeAspect="1"/>
          </p:cNvPicPr>
          <p:nvPr/>
        </p:nvPicPr>
        <p:blipFill>
          <a:blip r:embed="rId4"/>
          <a:stretch>
            <a:fillRect/>
          </a:stretch>
        </p:blipFill>
        <p:spPr>
          <a:xfrm>
            <a:off x="123825" y="2552700"/>
            <a:ext cx="1462122" cy="2273300"/>
          </a:xfrm>
          <a:prstGeom prst="rect">
            <a:avLst/>
          </a:prstGeom>
        </p:spPr>
      </p:pic>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Les impacts sur l’activité physique et le sport</a:t>
            </a:r>
            <a:endParaRPr lang="fr-FR" sz="2400" dirty="0">
              <a:latin typeface="Baskerville Old Face" panose="02020602080505020303" pitchFamily="18" charset="0"/>
            </a:endParaRPr>
          </a:p>
        </p:txBody>
      </p:sp>
    </p:spTree>
    <p:extLst>
      <p:ext uri="{BB962C8B-B14F-4D97-AF65-F5344CB8AC3E}">
        <p14:creationId xmlns:p14="http://schemas.microsoft.com/office/powerpoint/2010/main" val="30104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2270985" y="2270513"/>
            <a:ext cx="9395337" cy="4265368"/>
          </a:xfrm>
          <a:prstGeom prst="rect">
            <a:avLst/>
          </a:prstGeom>
        </p:spPr>
      </p:pic>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Les impacts sur l’activité physique et le sport</a:t>
            </a:r>
            <a:endParaRPr lang="fr-FR" sz="2400" dirty="0">
              <a:latin typeface="Baskerville Old Face" panose="02020602080505020303" pitchFamily="18" charset="0"/>
            </a:endParaRPr>
          </a:p>
        </p:txBody>
      </p:sp>
      <p:sp>
        <p:nvSpPr>
          <p:cNvPr id="10" name="Rectangle à coins arrondis 9"/>
          <p:cNvSpPr/>
          <p:nvPr/>
        </p:nvSpPr>
        <p:spPr>
          <a:xfrm>
            <a:off x="0" y="812800"/>
            <a:ext cx="12192000" cy="1103085"/>
          </a:xfrm>
          <a:prstGeom prst="roundRect">
            <a:avLst/>
          </a:prstGeom>
          <a:solidFill>
            <a:schemeClr val="accent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2">
                    <a:lumMod val="50000"/>
                  </a:schemeClr>
                </a:solidFill>
              </a:rPr>
              <a:t>Des sites naturels ainsi que des clubs sportifs menacés</a:t>
            </a:r>
            <a:endParaRPr lang="en-GB" sz="3200" b="1" dirty="0">
              <a:solidFill>
                <a:schemeClr val="tx2">
                  <a:lumMod val="50000"/>
                </a:schemeClr>
              </a:solidFill>
            </a:endParaRPr>
          </a:p>
        </p:txBody>
      </p:sp>
      <p:pic>
        <p:nvPicPr>
          <p:cNvPr id="11" name="Image 10"/>
          <p:cNvPicPr>
            <a:picLocks noChangeAspect="1"/>
          </p:cNvPicPr>
          <p:nvPr/>
        </p:nvPicPr>
        <p:blipFill>
          <a:blip r:embed="rId4"/>
          <a:stretch>
            <a:fillRect/>
          </a:stretch>
        </p:blipFill>
        <p:spPr>
          <a:xfrm>
            <a:off x="123825" y="2552700"/>
            <a:ext cx="1462122" cy="2273300"/>
          </a:xfrm>
          <a:prstGeom prst="rect">
            <a:avLst/>
          </a:prstGeom>
        </p:spPr>
      </p:pic>
    </p:spTree>
    <p:extLst>
      <p:ext uri="{BB962C8B-B14F-4D97-AF65-F5344CB8AC3E}">
        <p14:creationId xmlns:p14="http://schemas.microsoft.com/office/powerpoint/2010/main" val="413583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pic>
        <p:nvPicPr>
          <p:cNvPr id="3" name="Image 2">
            <a:extLst>
              <a:ext uri="{FF2B5EF4-FFF2-40B4-BE49-F238E27FC236}">
                <a16:creationId xmlns:a16="http://schemas.microsoft.com/office/drawing/2014/main" id="{334A6ECD-1944-92A1-C356-AFA87695499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250226" y="1189290"/>
            <a:ext cx="1327694" cy="1188850"/>
          </a:xfrm>
          <a:prstGeom prst="rect">
            <a:avLst/>
          </a:prstGeom>
        </p:spPr>
      </p:pic>
      <p:sp>
        <p:nvSpPr>
          <p:cNvPr id="4" name="ZoneTexte 3">
            <a:extLst>
              <a:ext uri="{FF2B5EF4-FFF2-40B4-BE49-F238E27FC236}">
                <a16:creationId xmlns:a16="http://schemas.microsoft.com/office/drawing/2014/main" id="{674ABB29-016F-7C74-E9A0-06E6C0FD7F17}"/>
              </a:ext>
            </a:extLst>
          </p:cNvPr>
          <p:cNvSpPr txBox="1"/>
          <p:nvPr/>
        </p:nvSpPr>
        <p:spPr>
          <a:xfrm>
            <a:off x="5298359" y="746347"/>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Sécheresses</a:t>
            </a:r>
          </a:p>
        </p:txBody>
      </p:sp>
      <p:pic>
        <p:nvPicPr>
          <p:cNvPr id="8" name="Picture 2" descr="Sécurité Incendie Vectoriels et illustrations libres de droits - iStock">
            <a:extLst>
              <a:ext uri="{FF2B5EF4-FFF2-40B4-BE49-F238E27FC236}">
                <a16:creationId xmlns:a16="http://schemas.microsoft.com/office/drawing/2014/main" id="{023F0F66-6640-ADBA-9C0E-441819E2F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9375" y="1225687"/>
            <a:ext cx="2115047" cy="118885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52D60799-09AD-9D24-F4C6-0B3007DE4034}"/>
              </a:ext>
            </a:extLst>
          </p:cNvPr>
          <p:cNvSpPr txBox="1"/>
          <p:nvPr/>
        </p:nvSpPr>
        <p:spPr>
          <a:xfrm>
            <a:off x="7713778" y="725476"/>
            <a:ext cx="1120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Incendies</a:t>
            </a:r>
          </a:p>
        </p:txBody>
      </p:sp>
      <p:pic>
        <p:nvPicPr>
          <p:cNvPr id="17410" name="Picture 2" descr="fille marche sous parapluie dans une douche à effet pluie printanière  4983251 - Telecharger Vectoriel Gratuit, Clipart Graphique, Vecteur Dessins  et Pictogramme Gratuit">
            <a:extLst>
              <a:ext uri="{FF2B5EF4-FFF2-40B4-BE49-F238E27FC236}">
                <a16:creationId xmlns:a16="http://schemas.microsoft.com/office/drawing/2014/main" id="{E83422F0-E528-79EA-208C-353813F6DCD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702" b="6296"/>
          <a:stretch/>
        </p:blipFill>
        <p:spPr bwMode="auto">
          <a:xfrm>
            <a:off x="2903455" y="1176933"/>
            <a:ext cx="1711072" cy="140312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A51091B2-2BE3-297C-F427-B568C14A1381}"/>
              </a:ext>
            </a:extLst>
          </p:cNvPr>
          <p:cNvSpPr txBox="1"/>
          <p:nvPr/>
        </p:nvSpPr>
        <p:spPr>
          <a:xfrm>
            <a:off x="2788010" y="704096"/>
            <a:ext cx="1867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Faible pluviométrie</a:t>
            </a:r>
          </a:p>
        </p:txBody>
      </p:sp>
      <p:sp>
        <p:nvSpPr>
          <p:cNvPr id="2" name="ZoneTexte 1">
            <a:extLst>
              <a:ext uri="{FF2B5EF4-FFF2-40B4-BE49-F238E27FC236}">
                <a16:creationId xmlns:a16="http://schemas.microsoft.com/office/drawing/2014/main" id="{800F07BC-B81F-2938-198F-DD57CFDC9D6A}"/>
              </a:ext>
            </a:extLst>
          </p:cNvPr>
          <p:cNvSpPr txBox="1"/>
          <p:nvPr/>
        </p:nvSpPr>
        <p:spPr>
          <a:xfrm>
            <a:off x="6910567" y="2196307"/>
            <a:ext cx="47477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383F4E"/>
              </a:solidFill>
              <a:effectLst/>
              <a:uLnTx/>
              <a:uFillTx/>
              <a:latin typeface="The Antiqua B"/>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65 834 </a:t>
            </a:r>
            <a:r>
              <a:rPr kumimoji="0" lang="fr-FR" sz="1600" b="0" i="0" u="none" strike="noStrike" kern="1200" cap="none" spc="0" normalizeH="0" baseline="0" noProof="0" dirty="0">
                <a:ln>
                  <a:noFill/>
                </a:ln>
                <a:solidFill>
                  <a:srgbClr val="383F4E"/>
                </a:solidFill>
                <a:effectLst/>
                <a:uLnTx/>
                <a:uFillTx/>
                <a:latin typeface="The Antiqua B"/>
                <a:ea typeface="+mn-ea"/>
                <a:cs typeface="+mn-cs"/>
              </a:rPr>
              <a:t>hectares en 2022 contre 9 310 en moyenne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83F4E"/>
                </a:solidFill>
                <a:effectLst/>
                <a:uLnTx/>
                <a:uFillTx/>
                <a:latin typeface="The Antiqua B"/>
                <a:ea typeface="+mn-ea"/>
                <a:cs typeface="+mn-cs"/>
              </a:rPr>
              <a:t>      (établie sur la période de 2006 à 2021)</a:t>
            </a:r>
          </a:p>
        </p:txBody>
      </p:sp>
      <p:pic>
        <p:nvPicPr>
          <p:cNvPr id="6" name="Image 5">
            <a:extLst>
              <a:ext uri="{FF2B5EF4-FFF2-40B4-BE49-F238E27FC236}">
                <a16:creationId xmlns:a16="http://schemas.microsoft.com/office/drawing/2014/main" id="{F4D12DFF-1C62-C4B4-7D74-F68DB282E7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7920" y="3105829"/>
            <a:ext cx="4383225" cy="3005824"/>
          </a:xfrm>
          <a:prstGeom prst="rect">
            <a:avLst/>
          </a:prstGeom>
        </p:spPr>
      </p:pic>
      <p:sp>
        <p:nvSpPr>
          <p:cNvPr id="9" name="ZoneTexte 8">
            <a:extLst>
              <a:ext uri="{FF2B5EF4-FFF2-40B4-BE49-F238E27FC236}">
                <a16:creationId xmlns:a16="http://schemas.microsoft.com/office/drawing/2014/main" id="{184AACCA-32B0-D8D5-604C-DA9D62DCB5F1}"/>
              </a:ext>
            </a:extLst>
          </p:cNvPr>
          <p:cNvSpPr txBox="1"/>
          <p:nvPr/>
        </p:nvSpPr>
        <p:spPr>
          <a:xfrm>
            <a:off x="7169375" y="6079577"/>
            <a:ext cx="34699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Fig. </a:t>
            </a:r>
            <a:r>
              <a:rPr kumimoji="0" lang="fr-FR" sz="1200" b="0" i="0" u="none" strike="noStrike" kern="1200" cap="none" spc="0" normalizeH="0" baseline="0" noProof="0" dirty="0">
                <a:ln>
                  <a:noFill/>
                </a:ln>
                <a:solidFill>
                  <a:prstClr val="black"/>
                </a:solidFill>
                <a:effectLst/>
                <a:uLnTx/>
                <a:uFillTx/>
                <a:latin typeface="The Antiqua B"/>
                <a:ea typeface="+mn-ea"/>
                <a:cs typeface="+mn-cs"/>
              </a:rPr>
              <a:t>Surface forestière brûlée sur le territoire français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7EFFC859-948A-0C4E-34D6-D47F866B93AC}"/>
              </a:ext>
            </a:extLst>
          </p:cNvPr>
          <p:cNvSpPr txBox="1"/>
          <p:nvPr/>
        </p:nvSpPr>
        <p:spPr>
          <a:xfrm>
            <a:off x="7169375" y="6513625"/>
            <a:ext cx="614289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white">
                    <a:lumMod val="50000"/>
                  </a:prstClr>
                </a:solidFill>
                <a:effectLst/>
                <a:uLnTx/>
                <a:uFillTx/>
                <a:latin typeface="The Antiqua B"/>
                <a:ea typeface="+mn-ea"/>
                <a:cs typeface="+mn-cs"/>
              </a:rPr>
              <a:t>Système européen d’information sur les feux de forêts (Effis)</a:t>
            </a:r>
            <a:endParaRPr kumimoji="0" lang="fr-FR" sz="11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4" name="Picture 2">
            <a:extLst>
              <a:ext uri="{FF2B5EF4-FFF2-40B4-BE49-F238E27FC236}">
                <a16:creationId xmlns:a16="http://schemas.microsoft.com/office/drawing/2014/main" id="{1654E760-0DAA-BD7E-9FF4-13618CDE73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630" y="2898281"/>
            <a:ext cx="5094492" cy="318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Première revue de littérature sur les liens entre changement climatique, activité physique et sport</a:t>
            </a:r>
            <a:endParaRPr lang="fr-FR" sz="2400"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129960" y="3972463"/>
            <a:ext cx="4591691" cy="1066949"/>
          </a:xfrm>
          <a:prstGeom prst="rect">
            <a:avLst/>
          </a:prstGeom>
        </p:spPr>
      </p:pic>
      <p:sp>
        <p:nvSpPr>
          <p:cNvPr id="10" name="ZoneTexte 9"/>
          <p:cNvSpPr txBox="1"/>
          <p:nvPr/>
        </p:nvSpPr>
        <p:spPr>
          <a:xfrm>
            <a:off x="4729736" y="3133550"/>
            <a:ext cx="7331635" cy="286232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Tahoma" panose="020B0604030504040204" pitchFamily="34" charset="0"/>
                <a:ea typeface="Tahoma" panose="020B0604030504040204" pitchFamily="34" charset="0"/>
                <a:cs typeface="Tahoma" panose="020B0604030504040204" pitchFamily="34" charset="0"/>
              </a:rPr>
              <a:t>Ancien STAPS APAS de l’université de Montpellier</a:t>
            </a:r>
          </a:p>
          <a:p>
            <a:pPr marL="285750" indent="-285750">
              <a:buFont typeface="Wingdings" panose="05000000000000000000" pitchFamily="2" charset="2"/>
              <a:buChar char="Ø"/>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pPr>
            <a:r>
              <a:rPr lang="fr-FR" sz="2000" dirty="0" smtClean="0">
                <a:latin typeface="Tahoma" panose="020B0604030504040204" pitchFamily="34" charset="0"/>
                <a:ea typeface="Tahoma" panose="020B0604030504040204" pitchFamily="34" charset="0"/>
                <a:cs typeface="Tahoma" panose="020B0604030504040204" pitchFamily="34" charset="0"/>
              </a:rPr>
              <a:t>A fait sa thèse avec Julie </a:t>
            </a:r>
            <a:r>
              <a:rPr lang="fr-FR" sz="2000" dirty="0" err="1" smtClean="0">
                <a:latin typeface="Tahoma" panose="020B0604030504040204" pitchFamily="34" charset="0"/>
                <a:ea typeface="Tahoma" panose="020B0604030504040204" pitchFamily="34" charset="0"/>
                <a:cs typeface="Tahoma" panose="020B0604030504040204" pitchFamily="34" charset="0"/>
              </a:rPr>
              <a:t>Boiché</a:t>
            </a:r>
            <a:r>
              <a:rPr lang="fr-FR" sz="2000" dirty="0" smtClean="0">
                <a:latin typeface="Tahoma" panose="020B0604030504040204" pitchFamily="34" charset="0"/>
                <a:ea typeface="Tahoma" panose="020B0604030504040204" pitchFamily="34" charset="0"/>
                <a:cs typeface="Tahoma" panose="020B0604030504040204" pitchFamily="34" charset="0"/>
              </a:rPr>
              <a:t> sur les processus motivationnels auprès de populations atteintes de maladies chroniques</a:t>
            </a:r>
          </a:p>
          <a:p>
            <a:pPr marL="285750" indent="-285750">
              <a:buFont typeface="Wingdings" panose="05000000000000000000" pitchFamily="2" charset="2"/>
              <a:buChar char="Ø"/>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pPr>
            <a:r>
              <a:rPr lang="fr-FR" sz="2000" dirty="0" smtClean="0">
                <a:latin typeface="Tahoma" panose="020B0604030504040204" pitchFamily="34" charset="0"/>
                <a:ea typeface="Tahoma" panose="020B0604030504040204" pitchFamily="34" charset="0"/>
                <a:cs typeface="Tahoma" panose="020B0604030504040204" pitchFamily="34" charset="0"/>
              </a:rPr>
              <a:t>Post-doc en Californie</a:t>
            </a:r>
          </a:p>
          <a:p>
            <a:pPr marL="285750" indent="-285750">
              <a:buFont typeface="Wingdings" panose="05000000000000000000" pitchFamily="2" charset="2"/>
              <a:buChar char="Ø"/>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pPr>
            <a:r>
              <a:rPr lang="fr-FR" sz="2000" dirty="0">
                <a:latin typeface="Tahoma" panose="020B0604030504040204" pitchFamily="34" charset="0"/>
                <a:ea typeface="Tahoma" panose="020B0604030504040204" pitchFamily="34" charset="0"/>
                <a:cs typeface="Tahoma" panose="020B0604030504040204" pitchFamily="34" charset="0"/>
              </a:rPr>
              <a:t>Assistant </a:t>
            </a:r>
            <a:r>
              <a:rPr lang="fr-FR" sz="2000" dirty="0" err="1">
                <a:latin typeface="Tahoma" panose="020B0604030504040204" pitchFamily="34" charset="0"/>
                <a:ea typeface="Tahoma" panose="020B0604030504040204" pitchFamily="34" charset="0"/>
                <a:cs typeface="Tahoma" panose="020B0604030504040204" pitchFamily="34" charset="0"/>
              </a:rPr>
              <a:t>professor</a:t>
            </a:r>
            <a:r>
              <a:rPr lang="fr-FR" sz="2000" dirty="0">
                <a:latin typeface="Tahoma" panose="020B0604030504040204" pitchFamily="34" charset="0"/>
                <a:ea typeface="Tahoma" panose="020B0604030504040204" pitchFamily="34" charset="0"/>
                <a:cs typeface="Tahoma" panose="020B0604030504040204" pitchFamily="34" charset="0"/>
              </a:rPr>
              <a:t> </a:t>
            </a:r>
            <a:r>
              <a:rPr lang="fr-FR" sz="2000" dirty="0" smtClean="0">
                <a:latin typeface="Tahoma" panose="020B0604030504040204" pitchFamily="34" charset="0"/>
                <a:ea typeface="Tahoma" panose="020B0604030504040204" pitchFamily="34" charset="0"/>
                <a:cs typeface="Tahoma" panose="020B0604030504040204" pitchFamily="34" charset="0"/>
              </a:rPr>
              <a:t>à l’</a:t>
            </a:r>
            <a:r>
              <a:rPr lang="fr-FR" sz="2000" dirty="0" err="1" smtClean="0">
                <a:latin typeface="Tahoma" panose="020B0604030504040204" pitchFamily="34" charset="0"/>
                <a:ea typeface="Tahoma" panose="020B0604030504040204" pitchFamily="34" charset="0"/>
                <a:cs typeface="Tahoma" panose="020B0604030504040204" pitchFamily="34" charset="0"/>
              </a:rPr>
              <a:t>ISGlobal</a:t>
            </a:r>
            <a:r>
              <a:rPr lang="fr-FR" sz="2000" dirty="0">
                <a:latin typeface="Tahoma" panose="020B0604030504040204" pitchFamily="34" charset="0"/>
                <a:ea typeface="Tahoma" panose="020B0604030504040204" pitchFamily="34" charset="0"/>
                <a:cs typeface="Tahoma" panose="020B0604030504040204" pitchFamily="34" charset="0"/>
              </a:rPr>
              <a:t>, </a:t>
            </a:r>
            <a:r>
              <a:rPr lang="fr-FR" sz="2000" dirty="0" smtClean="0">
                <a:latin typeface="Tahoma" panose="020B0604030504040204" pitchFamily="34" charset="0"/>
                <a:ea typeface="Tahoma" panose="020B0604030504040204" pitchFamily="34" charset="0"/>
                <a:cs typeface="Tahoma" panose="020B0604030504040204" pitchFamily="34" charset="0"/>
              </a:rPr>
              <a:t>Barcelone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3"/>
          <a:stretch>
            <a:fillRect/>
          </a:stretch>
        </p:blipFill>
        <p:spPr>
          <a:xfrm>
            <a:off x="3037196" y="700716"/>
            <a:ext cx="5691925" cy="1901836"/>
          </a:xfrm>
          <a:prstGeom prst="rect">
            <a:avLst/>
          </a:prstGeom>
        </p:spPr>
      </p:pic>
      <p:sp>
        <p:nvSpPr>
          <p:cNvPr id="9" name="Rectangle 8"/>
          <p:cNvSpPr/>
          <p:nvPr/>
        </p:nvSpPr>
        <p:spPr>
          <a:xfrm>
            <a:off x="4325257" y="1627414"/>
            <a:ext cx="1092200" cy="203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5159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009900" y="714364"/>
            <a:ext cx="5691925" cy="1901836"/>
          </a:xfrm>
          <a:prstGeom prst="rect">
            <a:avLst/>
          </a:prstGeom>
        </p:spPr>
      </p:pic>
      <p:sp>
        <p:nvSpPr>
          <p:cNvPr id="9" name="ZoneTexte 8"/>
          <p:cNvSpPr txBox="1"/>
          <p:nvPr/>
        </p:nvSpPr>
        <p:spPr>
          <a:xfrm>
            <a:off x="3153230" y="2783542"/>
            <a:ext cx="8494819" cy="3416320"/>
          </a:xfrm>
          <a:prstGeom prst="rect">
            <a:avLst/>
          </a:prstGeom>
          <a:noFill/>
        </p:spPr>
        <p:txBody>
          <a:bodyPr wrap="square" rtlCol="0">
            <a:spAutoFit/>
          </a:bodyPr>
          <a:lstStyle/>
          <a:p>
            <a:pPr marL="342900" indent="-342900">
              <a:lnSpc>
                <a:spcPct val="200000"/>
              </a:lnSpc>
              <a:buFont typeface="+mj-lt"/>
              <a:buAutoNum type="arabicPeriod"/>
            </a:pPr>
            <a:r>
              <a:rPr lang="fr-FR" b="1" dirty="0" smtClean="0">
                <a:latin typeface="Tahoma" panose="020B0604030504040204" pitchFamily="34" charset="0"/>
                <a:ea typeface="Tahoma" panose="020B0604030504040204" pitchFamily="34" charset="0"/>
                <a:cs typeface="Tahoma" panose="020B0604030504040204" pitchFamily="34" charset="0"/>
              </a:rPr>
              <a:t>Pollution de l’air </a:t>
            </a:r>
            <a:r>
              <a:rPr lang="fr-FR" dirty="0" smtClean="0">
                <a:latin typeface="Tahoma" panose="020B0604030504040204" pitchFamily="34" charset="0"/>
                <a:ea typeface="Tahoma" panose="020B0604030504040204" pitchFamily="34" charset="0"/>
                <a:cs typeface="Tahoma" panose="020B0604030504040204" pitchFamily="34" charset="0"/>
              </a:rPr>
              <a:t>et activité physique</a:t>
            </a:r>
          </a:p>
          <a:p>
            <a:pPr marL="342900" indent="-342900">
              <a:lnSpc>
                <a:spcPct val="200000"/>
              </a:lnSpc>
              <a:buFont typeface="+mj-lt"/>
              <a:buAutoNum type="arabicPeriod"/>
            </a:pP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Températures extrêmes </a:t>
            </a:r>
            <a:r>
              <a:rPr lang="fr-FR" dirty="0" smtClean="0">
                <a:latin typeface="Tahoma" panose="020B0604030504040204" pitchFamily="34" charset="0"/>
                <a:ea typeface="Tahoma" panose="020B0604030504040204" pitchFamily="34" charset="0"/>
                <a:cs typeface="Tahoma" panose="020B0604030504040204" pitchFamily="34" charset="0"/>
              </a:rPr>
              <a:t>et activité physique</a:t>
            </a:r>
          </a:p>
          <a:p>
            <a:pPr marL="342900" indent="-342900">
              <a:lnSpc>
                <a:spcPct val="200000"/>
              </a:lnSpc>
              <a:buFont typeface="+mj-lt"/>
              <a:buAutoNum type="arabicPeriod"/>
            </a:pPr>
            <a:r>
              <a:rPr lang="fr-FR"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Emissions de gaz à effet </a:t>
            </a:r>
            <a:r>
              <a:rPr lang="fr-FR" dirty="0" smtClean="0">
                <a:latin typeface="Tahoma" panose="020B0604030504040204" pitchFamily="34" charset="0"/>
                <a:ea typeface="Tahoma" panose="020B0604030504040204" pitchFamily="34" charset="0"/>
                <a:cs typeface="Tahoma" panose="020B0604030504040204" pitchFamily="34" charset="0"/>
              </a:rPr>
              <a:t>de serre et activité physique</a:t>
            </a:r>
          </a:p>
          <a:p>
            <a:pPr marL="342900" indent="-342900">
              <a:lnSpc>
                <a:spcPct val="200000"/>
              </a:lnSpc>
              <a:buFont typeface="+mj-lt"/>
              <a:buAutoNum type="arabicPeriod"/>
            </a:pPr>
            <a:r>
              <a:rPr lang="fr-FR"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Empreinte carbone </a:t>
            </a:r>
            <a:r>
              <a:rPr lang="fr-FR" dirty="0" smtClean="0">
                <a:latin typeface="Tahoma" panose="020B0604030504040204" pitchFamily="34" charset="0"/>
                <a:ea typeface="Tahoma" panose="020B0604030504040204" pitchFamily="34" charset="0"/>
                <a:cs typeface="Tahoma" panose="020B0604030504040204" pitchFamily="34" charset="0"/>
              </a:rPr>
              <a:t>parmi les pratiquants sportifs</a:t>
            </a:r>
          </a:p>
          <a:p>
            <a:pPr marL="342900" indent="-342900">
              <a:lnSpc>
                <a:spcPct val="200000"/>
              </a:lnSpc>
              <a:buFont typeface="+mj-lt"/>
              <a:buAutoNum type="arabicPeriod"/>
            </a:pPr>
            <a:r>
              <a:rPr lang="fr-FR" b="1" dirty="0" smtClean="0">
                <a:solidFill>
                  <a:srgbClr val="0070C0"/>
                </a:solidFill>
                <a:latin typeface="Tahoma" panose="020B0604030504040204" pitchFamily="34" charset="0"/>
                <a:ea typeface="Tahoma" panose="020B0604030504040204" pitchFamily="34" charset="0"/>
                <a:cs typeface="Tahoma" panose="020B0604030504040204" pitchFamily="34" charset="0"/>
              </a:rPr>
              <a:t>Désastres naturels </a:t>
            </a:r>
            <a:r>
              <a:rPr lang="fr-FR" dirty="0" smtClean="0">
                <a:latin typeface="Tahoma" panose="020B0604030504040204" pitchFamily="34" charset="0"/>
                <a:ea typeface="Tahoma" panose="020B0604030504040204" pitchFamily="34" charset="0"/>
                <a:cs typeface="Tahoma" panose="020B0604030504040204" pitchFamily="34" charset="0"/>
              </a:rPr>
              <a:t>et activité physique</a:t>
            </a:r>
          </a:p>
          <a:p>
            <a:pPr marL="342900" indent="-342900">
              <a:lnSpc>
                <a:spcPct val="200000"/>
              </a:lnSpc>
              <a:buFont typeface="+mj-lt"/>
              <a:buAutoNum type="arabicPeriod"/>
            </a:pPr>
            <a:r>
              <a:rPr lang="fr-F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Perspectives futures </a:t>
            </a:r>
            <a:r>
              <a:rPr lang="fr-FR" dirty="0" smtClean="0">
                <a:latin typeface="Tahoma" panose="020B0604030504040204" pitchFamily="34" charset="0"/>
                <a:ea typeface="Tahoma" panose="020B0604030504040204" pitchFamily="34" charset="0"/>
                <a:cs typeface="Tahoma" panose="020B0604030504040204" pitchFamily="34" charset="0"/>
              </a:rPr>
              <a:t>pour les activités physiques et le sport</a:t>
            </a:r>
          </a:p>
        </p:txBody>
      </p:sp>
      <p:sp>
        <p:nvSpPr>
          <p:cNvPr id="10" name="Rectangle à coins arrondis 9"/>
          <p:cNvSpPr/>
          <p:nvPr/>
        </p:nvSpPr>
        <p:spPr>
          <a:xfrm>
            <a:off x="403412" y="3603812"/>
            <a:ext cx="2111188" cy="96818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50000"/>
                  </a:schemeClr>
                </a:solidFill>
              </a:rPr>
              <a:t>6 thématiques abordées</a:t>
            </a:r>
            <a:endParaRPr lang="en-GB" sz="2000" b="1" dirty="0">
              <a:solidFill>
                <a:schemeClr val="tx2">
                  <a:lumMod val="50000"/>
                </a:schemeClr>
              </a:solidFill>
            </a:endParaRPr>
          </a:p>
        </p:txBody>
      </p:sp>
      <p:sp>
        <p:nvSpPr>
          <p:cNvPr id="12" name="Rectangle 11"/>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Première revue de littérature sur les liens entre changement climatique, activité physique et sport</a:t>
            </a:r>
            <a:endParaRPr lang="fr-FR" sz="2400"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00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Pollution de l’air et activité physique</a:t>
            </a:r>
          </a:p>
        </p:txBody>
      </p:sp>
      <p:pic>
        <p:nvPicPr>
          <p:cNvPr id="6" name="Image 5"/>
          <p:cNvPicPr>
            <a:picLocks noChangeAspect="1"/>
          </p:cNvPicPr>
          <p:nvPr/>
        </p:nvPicPr>
        <p:blipFill>
          <a:blip r:embed="rId2"/>
          <a:stretch>
            <a:fillRect/>
          </a:stretch>
        </p:blipFill>
        <p:spPr>
          <a:xfrm>
            <a:off x="183743" y="2297039"/>
            <a:ext cx="2887356" cy="2356848"/>
          </a:xfrm>
          <a:prstGeom prst="rect">
            <a:avLst/>
          </a:prstGeom>
          <a:ln>
            <a:noFill/>
          </a:ln>
          <a:effectLst>
            <a:softEdge rad="112500"/>
          </a:effectLst>
        </p:spPr>
      </p:pic>
      <p:sp>
        <p:nvSpPr>
          <p:cNvPr id="8" name="ZoneTexte 7"/>
          <p:cNvSpPr txBox="1"/>
          <p:nvPr/>
        </p:nvSpPr>
        <p:spPr>
          <a:xfrm>
            <a:off x="564108" y="4980166"/>
            <a:ext cx="11627892" cy="1323439"/>
          </a:xfrm>
          <a:prstGeom prst="rect">
            <a:avLst/>
          </a:prstGeom>
          <a:noFill/>
        </p:spPr>
        <p:txBody>
          <a:bodyPr wrap="square" rtlCol="0">
            <a:spAutoFit/>
          </a:bodyPr>
          <a:lstStyle/>
          <a:p>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Perspectives : </a:t>
            </a:r>
            <a:r>
              <a:rPr lang="fr-F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réduire les émissions GES dans les villes par des transports actifs (marche/vélo) et transports en commun</a:t>
            </a:r>
          </a:p>
          <a:p>
            <a:pPr marL="285750" indent="-285750">
              <a:buFont typeface="Wingdings" panose="05000000000000000000" pitchFamily="2" charset="2"/>
              <a:buChar char="§"/>
            </a:pPr>
            <a:endParaRPr lang="en-GB" sz="2000" dirty="0">
              <a:latin typeface="Tahoma" panose="020B0604030504040204" pitchFamily="34" charset="0"/>
              <a:ea typeface="Tahoma" panose="020B0604030504040204" pitchFamily="34" charset="0"/>
              <a:cs typeface="Tahoma" panose="020B0604030504040204" pitchFamily="34" charset="0"/>
            </a:endParaRPr>
          </a:p>
        </p:txBody>
      </p:sp>
      <p:cxnSp>
        <p:nvCxnSpPr>
          <p:cNvPr id="3" name="Connecteur droit avec flèche 2"/>
          <p:cNvCxnSpPr/>
          <p:nvPr/>
        </p:nvCxnSpPr>
        <p:spPr>
          <a:xfrm>
            <a:off x="4326340" y="2906973"/>
            <a:ext cx="7290180" cy="40942"/>
          </a:xfrm>
          <a:prstGeom prst="straightConnector1">
            <a:avLst/>
          </a:prstGeom>
          <a:ln w="38100">
            <a:solidFill>
              <a:schemeClr val="tx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3714467" y="3057097"/>
            <a:ext cx="1378423" cy="830997"/>
          </a:xfrm>
          <a:prstGeom prst="rect">
            <a:avLst/>
          </a:prstGeom>
          <a:noFill/>
        </p:spPr>
        <p:txBody>
          <a:bodyPr wrap="square" rtlCol="0">
            <a:spAutoFit/>
          </a:bodyPr>
          <a:lstStyle/>
          <a:p>
            <a:pPr algn="ctr"/>
            <a:r>
              <a:rPr lang="fr-FR" sz="1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Moins d’activité physique</a:t>
            </a:r>
            <a:endParaRPr lang="en-GB"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10690747" y="3182201"/>
            <a:ext cx="1378423" cy="830997"/>
          </a:xfrm>
          <a:prstGeom prst="rect">
            <a:avLst/>
          </a:prstGeom>
          <a:noFill/>
        </p:spPr>
        <p:txBody>
          <a:bodyPr wrap="square" rtlCol="0">
            <a:spAutoFit/>
          </a:bodyPr>
          <a:lstStyle/>
          <a:p>
            <a:pPr algn="ctr"/>
            <a:r>
              <a:rPr lang="fr-FR" sz="1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Plus d’activité physique</a:t>
            </a:r>
            <a:endParaRPr lang="en-GB"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Moins 11"/>
          <p:cNvSpPr/>
          <p:nvPr/>
        </p:nvSpPr>
        <p:spPr>
          <a:xfrm>
            <a:off x="3930555" y="2374710"/>
            <a:ext cx="777922" cy="354842"/>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lus 12"/>
          <p:cNvSpPr/>
          <p:nvPr/>
        </p:nvSpPr>
        <p:spPr>
          <a:xfrm>
            <a:off x="11177516" y="2238232"/>
            <a:ext cx="600502" cy="723332"/>
          </a:xfrm>
          <a:prstGeom prst="mathPlus">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9"/>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577582" y="2086557"/>
            <a:ext cx="1364674" cy="1537218"/>
          </a:xfrm>
          <a:prstGeom prst="rect">
            <a:avLst/>
          </a:prstGeom>
        </p:spPr>
      </p:pic>
      <p:pic>
        <p:nvPicPr>
          <p:cNvPr id="14" name="Image 13"/>
          <p:cNvPicPr>
            <a:picLocks noChangeAspect="1"/>
          </p:cNvPicPr>
          <p:nvPr/>
        </p:nvPicPr>
        <p:blipFill>
          <a:blip r:embed="rId4"/>
          <a:stretch>
            <a:fillRect/>
          </a:stretch>
        </p:blipFill>
        <p:spPr>
          <a:xfrm>
            <a:off x="4701451" y="1159315"/>
            <a:ext cx="973459" cy="915858"/>
          </a:xfrm>
          <a:prstGeom prst="rect">
            <a:avLst/>
          </a:prstGeom>
          <a:ln>
            <a:noFill/>
          </a:ln>
          <a:effectLst>
            <a:softEdge rad="112500"/>
          </a:effectLst>
        </p:spPr>
      </p:pic>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423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accel="50000" decel="50000" fill="hold" nodeType="withEffect">
                                  <p:stCondLst>
                                    <p:cond delay="0"/>
                                  </p:stCondLst>
                                  <p:childTnLst>
                                    <p:animMotion origin="layout" path="M -1.45833E-6 -3.7037E-6 L -0.11302 -0.00671 " pathEditMode="relative" rAng="0" ptsTypes="AA">
                                      <p:cBhvr>
                                        <p:cTn id="14" dur="1250" fill="hold"/>
                                        <p:tgtEl>
                                          <p:spTgt spid="10"/>
                                        </p:tgtEl>
                                        <p:attrNameLst>
                                          <p:attrName>ppt_x</p:attrName>
                                          <p:attrName>ppt_y</p:attrName>
                                        </p:attrNameLst>
                                      </p:cBhvr>
                                      <p:rCtr x="-5651" y="-347"/>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Températures extrêmes et activité physique</a:t>
            </a:r>
          </a:p>
        </p:txBody>
      </p:sp>
      <p:pic>
        <p:nvPicPr>
          <p:cNvPr id="2" name="Image 1"/>
          <p:cNvPicPr>
            <a:picLocks noChangeAspect="1"/>
          </p:cNvPicPr>
          <p:nvPr/>
        </p:nvPicPr>
        <p:blipFill>
          <a:blip r:embed="rId2"/>
          <a:stretch>
            <a:fillRect/>
          </a:stretch>
        </p:blipFill>
        <p:spPr>
          <a:xfrm>
            <a:off x="169575" y="2527077"/>
            <a:ext cx="2983057" cy="2005848"/>
          </a:xfrm>
          <a:prstGeom prst="rect">
            <a:avLst/>
          </a:prstGeom>
          <a:ln>
            <a:noFill/>
          </a:ln>
          <a:effectLst>
            <a:softEdge rad="112500"/>
          </a:effectLst>
        </p:spPr>
      </p:pic>
      <p:sp>
        <p:nvSpPr>
          <p:cNvPr id="8" name="ZoneTexte 7"/>
          <p:cNvSpPr txBox="1"/>
          <p:nvPr/>
        </p:nvSpPr>
        <p:spPr>
          <a:xfrm>
            <a:off x="2924835" y="4844555"/>
            <a:ext cx="8646459" cy="1631216"/>
          </a:xfrm>
          <a:prstGeom prst="rect">
            <a:avLst/>
          </a:prstGeom>
          <a:noFill/>
        </p:spPr>
        <p:txBody>
          <a:bodyPr wrap="square" rtlCol="0">
            <a:spAutoFit/>
          </a:bodyPr>
          <a:lstStyle/>
          <a:p>
            <a:pPr marL="285750" indent="-285750">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Perspectives : </a:t>
            </a:r>
          </a:p>
          <a:p>
            <a:pPr marL="342900" indent="-342900" algn="ctr">
              <a:buFont typeface="Wingdings" panose="05000000000000000000" pitchFamily="2" charset="2"/>
              <a:buChar char="§"/>
            </a:pPr>
            <a:r>
              <a:rPr lang="fr-FR" sz="20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 AP dans l’hémisphère Nord les mois d’hiver </a:t>
            </a:r>
          </a:p>
          <a:p>
            <a:pPr marL="342900" indent="-342900" algn="ctr">
              <a:buFont typeface="Wingdings" panose="05000000000000000000" pitchFamily="2" charset="2"/>
              <a:buChar char="§"/>
            </a:pPr>
            <a:r>
              <a:rPr lang="fr-FR" sz="20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 AP les mois d’été dans l’hémisphère Nord/Sud</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088292" y="-135960"/>
            <a:ext cx="6352245" cy="4032099"/>
          </a:xfrm>
          <a:prstGeom prst="rect">
            <a:avLst/>
          </a:prstGeom>
        </p:spPr>
      </p:pic>
      <p:pic>
        <p:nvPicPr>
          <p:cNvPr id="9" name="Image 8"/>
          <p:cNvPicPr>
            <a:picLocks noChangeAspect="1"/>
          </p:cNvPicPr>
          <p:nvPr/>
        </p:nvPicPr>
        <p:blipFill rotWithShape="1">
          <a:blip r:embed="rId5"/>
          <a:srcRect l="59734" t="-464" r="23761" b="53828"/>
          <a:stretch/>
        </p:blipFill>
        <p:spPr>
          <a:xfrm>
            <a:off x="3563822" y="2518153"/>
            <a:ext cx="404948" cy="1043521"/>
          </a:xfrm>
          <a:prstGeom prst="rect">
            <a:avLst/>
          </a:prstGeom>
        </p:spPr>
      </p:pic>
      <p:pic>
        <p:nvPicPr>
          <p:cNvPr id="10" name="Image 9"/>
          <p:cNvPicPr>
            <a:picLocks noChangeAspect="1"/>
          </p:cNvPicPr>
          <p:nvPr/>
        </p:nvPicPr>
        <p:blipFill rotWithShape="1">
          <a:blip r:embed="rId5"/>
          <a:srcRect l="78568" t="50812"/>
          <a:stretch/>
        </p:blipFill>
        <p:spPr>
          <a:xfrm>
            <a:off x="10856404" y="2355038"/>
            <a:ext cx="627017" cy="1312433"/>
          </a:xfrm>
          <a:prstGeom prst="rect">
            <a:avLst/>
          </a:prstGeom>
        </p:spPr>
      </p:pic>
      <p:pic>
        <p:nvPicPr>
          <p:cNvPr id="11" name="Image 10"/>
          <p:cNvPicPr>
            <a:picLocks noChangeAspect="1"/>
          </p:cNvPicPr>
          <p:nvPr/>
        </p:nvPicPr>
        <p:blipFill rotWithShape="1">
          <a:blip r:embed="rId5"/>
          <a:srcRect l="18048" t="50580" r="64812" b="696"/>
          <a:stretch/>
        </p:blipFill>
        <p:spPr>
          <a:xfrm>
            <a:off x="8358864" y="605179"/>
            <a:ext cx="457201" cy="1185336"/>
          </a:xfrm>
          <a:prstGeom prst="rect">
            <a:avLst/>
          </a:prstGeom>
        </p:spPr>
      </p:pic>
      <p:cxnSp>
        <p:nvCxnSpPr>
          <p:cNvPr id="12" name="Connecteur droit avec flèche 11"/>
          <p:cNvCxnSpPr/>
          <p:nvPr/>
        </p:nvCxnSpPr>
        <p:spPr>
          <a:xfrm>
            <a:off x="3862316" y="4107974"/>
            <a:ext cx="7290180" cy="40942"/>
          </a:xfrm>
          <a:prstGeom prst="straightConnector1">
            <a:avLst/>
          </a:prstGeom>
          <a:ln w="38100">
            <a:solidFill>
              <a:schemeClr val="tx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113965" y="4148916"/>
            <a:ext cx="1378423" cy="830997"/>
          </a:xfrm>
          <a:prstGeom prst="rect">
            <a:avLst/>
          </a:prstGeom>
          <a:noFill/>
        </p:spPr>
        <p:txBody>
          <a:bodyPr wrap="square" rtlCol="0">
            <a:spAutoFit/>
          </a:bodyPr>
          <a:lstStyle/>
          <a:p>
            <a:pPr algn="ctr"/>
            <a:r>
              <a:rPr lang="fr-FR" sz="1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Moins d’activité physique</a:t>
            </a:r>
            <a:endParaRPr lang="en-GB"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10363201" y="4342259"/>
            <a:ext cx="1378423" cy="830997"/>
          </a:xfrm>
          <a:prstGeom prst="rect">
            <a:avLst/>
          </a:prstGeom>
          <a:noFill/>
        </p:spPr>
        <p:txBody>
          <a:bodyPr wrap="square" rtlCol="0">
            <a:spAutoFit/>
          </a:bodyPr>
          <a:lstStyle/>
          <a:p>
            <a:pPr algn="ctr"/>
            <a:r>
              <a:rPr lang="fr-FR" sz="1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Moins d’activité physique</a:t>
            </a:r>
            <a:endParaRPr lang="en-GB"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Moins 14"/>
          <p:cNvSpPr/>
          <p:nvPr/>
        </p:nvSpPr>
        <p:spPr>
          <a:xfrm>
            <a:off x="3466531" y="3575711"/>
            <a:ext cx="777922" cy="354842"/>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us 15"/>
          <p:cNvSpPr/>
          <p:nvPr/>
        </p:nvSpPr>
        <p:spPr>
          <a:xfrm>
            <a:off x="7315200" y="3466528"/>
            <a:ext cx="600502" cy="723332"/>
          </a:xfrm>
          <a:prstGeom prst="mathPlus">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ZoneTexte 16"/>
          <p:cNvSpPr txBox="1"/>
          <p:nvPr/>
        </p:nvSpPr>
        <p:spPr>
          <a:xfrm>
            <a:off x="6869375" y="4219429"/>
            <a:ext cx="1378423" cy="830997"/>
          </a:xfrm>
          <a:prstGeom prst="rect">
            <a:avLst/>
          </a:prstGeom>
          <a:noFill/>
        </p:spPr>
        <p:txBody>
          <a:bodyPr wrap="square" rtlCol="0">
            <a:spAutoFit/>
          </a:bodyPr>
          <a:lstStyle/>
          <a:p>
            <a:pPr algn="ctr"/>
            <a:r>
              <a:rPr lang="fr-FR" sz="1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Plus d’activité physique</a:t>
            </a:r>
            <a:endParaRPr lang="en-GB"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8" name="Moins 17"/>
          <p:cNvSpPr/>
          <p:nvPr/>
        </p:nvSpPr>
        <p:spPr>
          <a:xfrm>
            <a:off x="10661176" y="3673520"/>
            <a:ext cx="777922" cy="354842"/>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 18"/>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985059" y="2856128"/>
            <a:ext cx="696123" cy="784138"/>
          </a:xfrm>
          <a:prstGeom prst="rect">
            <a:avLst/>
          </a:prstGeom>
        </p:spPr>
      </p:pic>
      <p:pic>
        <p:nvPicPr>
          <p:cNvPr id="20" name="Image 19"/>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16887" y="988658"/>
            <a:ext cx="1048737" cy="1181335"/>
          </a:xfrm>
          <a:prstGeom prst="rect">
            <a:avLst/>
          </a:prstGeom>
        </p:spPr>
      </p:pic>
      <p:pic>
        <p:nvPicPr>
          <p:cNvPr id="21" name="Image 20"/>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489657" y="2870663"/>
            <a:ext cx="664278" cy="748267"/>
          </a:xfrm>
          <a:prstGeom prst="rect">
            <a:avLst/>
          </a:prstGeom>
        </p:spPr>
      </p:pic>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91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Emission de gaz à effet de serre et activités physiques</a:t>
            </a:r>
          </a:p>
        </p:txBody>
      </p:sp>
      <p:pic>
        <p:nvPicPr>
          <p:cNvPr id="5" name="Image 4"/>
          <p:cNvPicPr/>
          <p:nvPr/>
        </p:nvPicPr>
        <p:blipFill>
          <a:blip r:embed="rId2"/>
          <a:stretch>
            <a:fillRect/>
          </a:stretch>
        </p:blipFill>
        <p:spPr>
          <a:xfrm>
            <a:off x="450914" y="2333767"/>
            <a:ext cx="1746376" cy="2035523"/>
          </a:xfrm>
          <a:prstGeom prst="rect">
            <a:avLst/>
          </a:prstGeom>
        </p:spPr>
      </p:pic>
      <p:sp>
        <p:nvSpPr>
          <p:cNvPr id="6" name="ZoneTexte 5"/>
          <p:cNvSpPr txBox="1"/>
          <p:nvPr/>
        </p:nvSpPr>
        <p:spPr>
          <a:xfrm>
            <a:off x="2825088" y="3236727"/>
            <a:ext cx="9110280" cy="2554545"/>
          </a:xfrm>
          <a:prstGeom prst="rect">
            <a:avLst/>
          </a:prstGeom>
          <a:noFill/>
        </p:spPr>
        <p:txBody>
          <a:bodyPr wrap="square" rtlCol="0">
            <a:spAutoFit/>
          </a:bodyPr>
          <a:lstStyle/>
          <a:p>
            <a:pPr marL="342900" indent="-342900">
              <a:buFont typeface="Wingdings" panose="05000000000000000000" pitchFamily="2" charset="2"/>
              <a:buChar char="à"/>
            </a:pPr>
            <a:r>
              <a:rPr lang="fr-FR" sz="2000" b="1" dirty="0">
                <a:latin typeface="Tahoma" panose="020B0604030504040204" pitchFamily="34" charset="0"/>
                <a:ea typeface="Tahoma" panose="020B0604030504040204" pitchFamily="34" charset="0"/>
                <a:cs typeface="Tahoma" panose="020B0604030504040204" pitchFamily="34" charset="0"/>
              </a:rPr>
              <a:t>R</a:t>
            </a:r>
            <a:r>
              <a:rPr lang="fr-FR" sz="2000" b="1" dirty="0" smtClean="0">
                <a:latin typeface="Tahoma" panose="020B0604030504040204" pitchFamily="34" charset="0"/>
                <a:ea typeface="Tahoma" panose="020B0604030504040204" pitchFamily="34" charset="0"/>
                <a:cs typeface="Tahoma" panose="020B0604030504040204" pitchFamily="34" charset="0"/>
              </a:rPr>
              <a:t>éduire les GES </a:t>
            </a:r>
          </a:p>
          <a:p>
            <a:pPr marL="342900" indent="-342900">
              <a:buFont typeface="Wingdings" panose="05000000000000000000" pitchFamily="2" charset="2"/>
              <a:buChar char="à"/>
            </a:pPr>
            <a:endParaRPr lang="fr-FR" sz="20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à"/>
            </a:pPr>
            <a:r>
              <a:rPr lang="fr-FR" sz="2000" b="1" dirty="0">
                <a:latin typeface="Tahoma" panose="020B0604030504040204" pitchFamily="34" charset="0"/>
                <a:ea typeface="Tahoma" panose="020B0604030504040204" pitchFamily="34" charset="0"/>
                <a:cs typeface="Tahoma" panose="020B0604030504040204" pitchFamily="34" charset="0"/>
              </a:rPr>
              <a:t>A</a:t>
            </a:r>
            <a:r>
              <a:rPr lang="fr-FR" sz="2000" b="1" dirty="0" smtClean="0">
                <a:latin typeface="Tahoma" panose="020B0604030504040204" pitchFamily="34" charset="0"/>
                <a:ea typeface="Tahoma" panose="020B0604030504040204" pitchFamily="34" charset="0"/>
                <a:cs typeface="Tahoma" panose="020B0604030504040204" pitchFamily="34" charset="0"/>
              </a:rPr>
              <a:t>ugmenter</a:t>
            </a:r>
            <a:r>
              <a:rPr lang="fr-FR" sz="2000" dirty="0" smtClean="0">
                <a:latin typeface="Tahoma" panose="020B0604030504040204" pitchFamily="34" charset="0"/>
                <a:ea typeface="Tahoma" panose="020B0604030504040204" pitchFamily="34" charset="0"/>
                <a:cs typeface="Tahoma" panose="020B0604030504040204" pitchFamily="34" charset="0"/>
              </a:rPr>
              <a:t> la part d’</a:t>
            </a:r>
            <a:r>
              <a:rPr lang="fr-FR" sz="2000" b="1" dirty="0" smtClean="0">
                <a:latin typeface="Tahoma" panose="020B0604030504040204" pitchFamily="34" charset="0"/>
                <a:ea typeface="Tahoma" panose="020B0604030504040204" pitchFamily="34" charset="0"/>
                <a:cs typeface="Tahoma" panose="020B0604030504040204" pitchFamily="34" charset="0"/>
              </a:rPr>
              <a:t>activité physique </a:t>
            </a:r>
            <a:r>
              <a:rPr lang="fr-FR" sz="2000" dirty="0" smtClean="0">
                <a:latin typeface="Tahoma" panose="020B0604030504040204" pitchFamily="34" charset="0"/>
                <a:ea typeface="Tahoma" panose="020B0604030504040204" pitchFamily="34" charset="0"/>
                <a:cs typeface="Tahoma" panose="020B0604030504040204" pitchFamily="34" charset="0"/>
              </a:rPr>
              <a:t>des individus </a:t>
            </a:r>
          </a:p>
          <a:p>
            <a:pPr marL="285750" indent="-285750">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Perspectives : </a:t>
            </a:r>
            <a:r>
              <a:rPr lang="fr-F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favoriser les initiatives et politiques qui encouragent la mobilité active </a:t>
            </a:r>
          </a:p>
          <a:p>
            <a:pPr marL="285750" indent="-285750">
              <a:buFont typeface="Wingdings" panose="05000000000000000000" pitchFamily="2" charset="2"/>
              <a:buChar char="§"/>
            </a:pP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3800508" y="1211274"/>
            <a:ext cx="1249163" cy="1203738"/>
          </a:xfrm>
          <a:prstGeom prst="rect">
            <a:avLst/>
          </a:prstGeom>
        </p:spPr>
      </p:pic>
      <p:pic>
        <p:nvPicPr>
          <p:cNvPr id="3" name="Image 2"/>
          <p:cNvPicPr>
            <a:picLocks noChangeAspect="1"/>
          </p:cNvPicPr>
          <p:nvPr/>
        </p:nvPicPr>
        <p:blipFill>
          <a:blip r:embed="rId4"/>
          <a:stretch>
            <a:fillRect/>
          </a:stretch>
        </p:blipFill>
        <p:spPr>
          <a:xfrm>
            <a:off x="9107563" y="1353925"/>
            <a:ext cx="1019075" cy="1082767"/>
          </a:xfrm>
          <a:prstGeom prst="rect">
            <a:avLst/>
          </a:prstGeom>
        </p:spPr>
      </p:pic>
      <p:cxnSp>
        <p:nvCxnSpPr>
          <p:cNvPr id="8" name="Connecteur droit avec flèche 7"/>
          <p:cNvCxnSpPr/>
          <p:nvPr/>
        </p:nvCxnSpPr>
        <p:spPr>
          <a:xfrm>
            <a:off x="5199797" y="1937982"/>
            <a:ext cx="3643952" cy="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5"/>
          <a:stretch>
            <a:fillRect/>
          </a:stretch>
        </p:blipFill>
        <p:spPr>
          <a:xfrm>
            <a:off x="5354970" y="3030820"/>
            <a:ext cx="990738" cy="714475"/>
          </a:xfrm>
          <a:prstGeom prst="rect">
            <a:avLst/>
          </a:prstGeom>
        </p:spPr>
      </p:pic>
      <p:pic>
        <p:nvPicPr>
          <p:cNvPr id="12" name="Image 11"/>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526050" y="3538516"/>
            <a:ext cx="873544" cy="983991"/>
          </a:xfrm>
          <a:prstGeom prst="rect">
            <a:avLst/>
          </a:prstGeom>
        </p:spPr>
      </p:pic>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737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637" y="0"/>
            <a:ext cx="9706427" cy="6470951"/>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91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951633" y="1794781"/>
            <a:ext cx="8479603" cy="3270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1814285" y="1219200"/>
            <a:ext cx="8984343" cy="461665"/>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Parking à vélo d’une école primaire en Finlande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8300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4054567" y="0"/>
            <a:ext cx="4378783" cy="2054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p:cNvPicPr>
            <a:picLocks noChangeAspect="1"/>
          </p:cNvPicPr>
          <p:nvPr/>
        </p:nvPicPr>
        <p:blipFill>
          <a:blip r:embed="rId4"/>
          <a:stretch>
            <a:fillRect/>
          </a:stretch>
        </p:blipFill>
        <p:spPr>
          <a:xfrm>
            <a:off x="2372923" y="2197078"/>
            <a:ext cx="1675674" cy="1163278"/>
          </a:xfrm>
          <a:prstGeom prst="rect">
            <a:avLst/>
          </a:prstGeom>
        </p:spPr>
      </p:pic>
      <p:sp>
        <p:nvSpPr>
          <p:cNvPr id="9" name="Rectangle à coins arrondis 8"/>
          <p:cNvSpPr/>
          <p:nvPr/>
        </p:nvSpPr>
        <p:spPr>
          <a:xfrm>
            <a:off x="1692552" y="3444763"/>
            <a:ext cx="2940148" cy="998806"/>
          </a:xfrm>
          <a:prstGeom prst="round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Bahnschrift Condensed" panose="020B0502040204020203" pitchFamily="34" charset="0"/>
              </a:rPr>
              <a:t>- 0.11 </a:t>
            </a:r>
            <a:r>
              <a:rPr lang="en-GB" sz="3600" b="1" dirty="0">
                <a:latin typeface="Bahnschrift Condensed" panose="020B0502040204020203" pitchFamily="34" charset="0"/>
              </a:rPr>
              <a:t> </a:t>
            </a:r>
            <a:r>
              <a:rPr lang="en-GB" sz="3600" b="1" dirty="0" smtClean="0">
                <a:latin typeface="Bahnschrift Condensed" panose="020B0502040204020203" pitchFamily="34" charset="0"/>
              </a:rPr>
              <a:t>€ / km</a:t>
            </a:r>
            <a:r>
              <a:rPr lang="fr-FR" sz="3600" b="1" dirty="0" smtClean="0">
                <a:latin typeface="Bahnschrift Condensed" panose="020B0502040204020203" pitchFamily="34" charset="0"/>
              </a:rPr>
              <a:t> </a:t>
            </a:r>
            <a:endParaRPr lang="en-GB" sz="3600" b="1" dirty="0">
              <a:latin typeface="Bahnschrift Condensed" panose="020B0502040204020203" pitchFamily="34" charset="0"/>
            </a:endParaRPr>
          </a:p>
        </p:txBody>
      </p:sp>
      <p:pic>
        <p:nvPicPr>
          <p:cNvPr id="8" name="Image 7"/>
          <p:cNvPicPr>
            <a:picLocks noChangeAspect="1"/>
          </p:cNvPicPr>
          <p:nvPr/>
        </p:nvPicPr>
        <p:blipFill>
          <a:blip r:embed="rId5"/>
          <a:stretch>
            <a:fillRect/>
          </a:stretch>
        </p:blipFill>
        <p:spPr>
          <a:xfrm>
            <a:off x="6005708" y="2235431"/>
            <a:ext cx="1648055" cy="1162212"/>
          </a:xfrm>
          <a:prstGeom prst="rect">
            <a:avLst/>
          </a:prstGeom>
        </p:spPr>
      </p:pic>
      <p:sp>
        <p:nvSpPr>
          <p:cNvPr id="10" name="Rectangle à coins arrondis 9"/>
          <p:cNvSpPr/>
          <p:nvPr/>
        </p:nvSpPr>
        <p:spPr>
          <a:xfrm>
            <a:off x="5324752" y="3444763"/>
            <a:ext cx="2940148" cy="998806"/>
          </a:xfrm>
          <a:prstGeom prst="roundRect">
            <a:avLst/>
          </a:prstGeom>
          <a:solidFill>
            <a:schemeClr val="accent6">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Bahnschrift Condensed" panose="020B0502040204020203" pitchFamily="34" charset="0"/>
              </a:rPr>
              <a:t>+ 0.18 </a:t>
            </a:r>
            <a:r>
              <a:rPr lang="en-GB" sz="3600" b="1" dirty="0" smtClean="0">
                <a:latin typeface="Bahnschrift Condensed" panose="020B0502040204020203" pitchFamily="34" charset="0"/>
              </a:rPr>
              <a:t> € / km</a:t>
            </a:r>
            <a:r>
              <a:rPr lang="fr-FR" sz="3600" b="1" dirty="0" smtClean="0">
                <a:latin typeface="Bahnschrift Condensed" panose="020B0502040204020203" pitchFamily="34" charset="0"/>
              </a:rPr>
              <a:t> </a:t>
            </a:r>
            <a:endParaRPr lang="en-GB" sz="3600" b="1" dirty="0">
              <a:latin typeface="Bahnschrift Condensed" panose="020B0502040204020203" pitchFamily="34" charset="0"/>
            </a:endParaRPr>
          </a:p>
        </p:txBody>
      </p:sp>
      <p:pic>
        <p:nvPicPr>
          <p:cNvPr id="7" name="Image 6"/>
          <p:cNvPicPr>
            <a:picLocks noChangeAspect="1"/>
          </p:cNvPicPr>
          <p:nvPr/>
        </p:nvPicPr>
        <p:blipFill>
          <a:blip r:embed="rId6"/>
          <a:stretch>
            <a:fillRect/>
          </a:stretch>
        </p:blipFill>
        <p:spPr>
          <a:xfrm>
            <a:off x="10042796" y="2069867"/>
            <a:ext cx="994351" cy="1307954"/>
          </a:xfrm>
          <a:prstGeom prst="rect">
            <a:avLst/>
          </a:prstGeom>
        </p:spPr>
      </p:pic>
      <p:sp>
        <p:nvSpPr>
          <p:cNvPr id="11" name="Rectangle à coins arrondis 10"/>
          <p:cNvSpPr/>
          <p:nvPr/>
        </p:nvSpPr>
        <p:spPr>
          <a:xfrm>
            <a:off x="8956952" y="3444763"/>
            <a:ext cx="2940148" cy="998806"/>
          </a:xfrm>
          <a:prstGeom prst="roundRect">
            <a:avLst/>
          </a:prstGeom>
          <a:solidFill>
            <a:schemeClr val="accent6">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Bahnschrift Condensed" panose="020B0502040204020203" pitchFamily="34" charset="0"/>
              </a:rPr>
              <a:t>+ 0.37 </a:t>
            </a:r>
            <a:r>
              <a:rPr lang="en-GB" sz="3600" b="1" dirty="0" smtClean="0">
                <a:latin typeface="Bahnschrift Condensed" panose="020B0502040204020203" pitchFamily="34" charset="0"/>
              </a:rPr>
              <a:t> € / km</a:t>
            </a:r>
            <a:r>
              <a:rPr lang="fr-FR" sz="3600" b="1" dirty="0" smtClean="0">
                <a:latin typeface="Bahnschrift Condensed" panose="020B0502040204020203" pitchFamily="34" charset="0"/>
              </a:rPr>
              <a:t> </a:t>
            </a:r>
            <a:endParaRPr lang="en-GB" sz="3600" b="1" dirty="0">
              <a:latin typeface="Bahnschrift Condensed" panose="020B0502040204020203" pitchFamily="34" charset="0"/>
            </a:endParaRPr>
          </a:p>
        </p:txBody>
      </p:sp>
      <p:pic>
        <p:nvPicPr>
          <p:cNvPr id="15" name="Image 14"/>
          <p:cNvPicPr>
            <a:picLocks noChangeAspect="1"/>
          </p:cNvPicPr>
          <p:nvPr/>
        </p:nvPicPr>
        <p:blipFill>
          <a:blip r:embed="rId7"/>
          <a:stretch>
            <a:fillRect/>
          </a:stretch>
        </p:blipFill>
        <p:spPr>
          <a:xfrm>
            <a:off x="0" y="3234269"/>
            <a:ext cx="1351709" cy="1288099"/>
          </a:xfrm>
          <a:prstGeom prst="rect">
            <a:avLst/>
          </a:prstGeom>
        </p:spPr>
      </p:pic>
      <p:pic>
        <p:nvPicPr>
          <p:cNvPr id="16" name="Image 15"/>
          <p:cNvPicPr>
            <a:picLocks noChangeAspect="1"/>
          </p:cNvPicPr>
          <p:nvPr/>
        </p:nvPicPr>
        <p:blipFill rotWithShape="1">
          <a:blip r:embed="rId8"/>
          <a:srcRect l="18337" r="18046"/>
          <a:stretch/>
        </p:blipFill>
        <p:spPr>
          <a:xfrm>
            <a:off x="0" y="4843455"/>
            <a:ext cx="1490133" cy="1561578"/>
          </a:xfrm>
          <a:prstGeom prst="ellipse">
            <a:avLst/>
          </a:prstGeom>
          <a:ln>
            <a:noFill/>
          </a:ln>
          <a:effectLst>
            <a:softEdge rad="112500"/>
          </a:effectLst>
        </p:spPr>
      </p:pic>
      <p:sp>
        <p:nvSpPr>
          <p:cNvPr id="17" name="Rectangle à coins arrondis 16"/>
          <p:cNvSpPr/>
          <p:nvPr/>
        </p:nvSpPr>
        <p:spPr>
          <a:xfrm>
            <a:off x="1692552" y="5155027"/>
            <a:ext cx="2940148" cy="998806"/>
          </a:xfrm>
          <a:prstGeom prst="round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Bahnschrift Condensed" panose="020B0502040204020203" pitchFamily="34" charset="0"/>
              </a:rPr>
              <a:t>- 500 Milliard</a:t>
            </a:r>
            <a:r>
              <a:rPr lang="en-GB" sz="3600" b="1" dirty="0" smtClean="0">
                <a:latin typeface="Bahnschrift Condensed" panose="020B0502040204020203" pitchFamily="34" charset="0"/>
              </a:rPr>
              <a:t>/an</a:t>
            </a:r>
            <a:endParaRPr lang="en-GB" sz="3600" b="1" dirty="0">
              <a:latin typeface="Bahnschrift Condensed" panose="020B0502040204020203" pitchFamily="34" charset="0"/>
            </a:endParaRPr>
          </a:p>
        </p:txBody>
      </p:sp>
      <p:sp>
        <p:nvSpPr>
          <p:cNvPr id="18" name="Rectangle à coins arrondis 17"/>
          <p:cNvSpPr/>
          <p:nvPr/>
        </p:nvSpPr>
        <p:spPr>
          <a:xfrm>
            <a:off x="5324752" y="5188893"/>
            <a:ext cx="2940148" cy="998806"/>
          </a:xfrm>
          <a:prstGeom prst="roundRect">
            <a:avLst/>
          </a:prstGeom>
          <a:solidFill>
            <a:schemeClr val="accent6">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Bahnschrift Condensed" panose="020B0502040204020203" pitchFamily="34" charset="0"/>
              </a:rPr>
              <a:t>+ 24 Milliard/an </a:t>
            </a:r>
            <a:endParaRPr lang="en-GB" sz="3600" b="1" dirty="0">
              <a:latin typeface="Bahnschrift Condensed" panose="020B0502040204020203" pitchFamily="34" charset="0"/>
            </a:endParaRPr>
          </a:p>
        </p:txBody>
      </p:sp>
      <p:sp>
        <p:nvSpPr>
          <p:cNvPr id="19" name="Rectangle à coins arrondis 18"/>
          <p:cNvSpPr/>
          <p:nvPr/>
        </p:nvSpPr>
        <p:spPr>
          <a:xfrm>
            <a:off x="8982352" y="5155027"/>
            <a:ext cx="2940148" cy="998806"/>
          </a:xfrm>
          <a:prstGeom prst="roundRect">
            <a:avLst/>
          </a:prstGeom>
          <a:solidFill>
            <a:schemeClr val="accent6">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Bahnschrift Condensed" panose="020B0502040204020203" pitchFamily="34" charset="0"/>
              </a:rPr>
              <a:t>+ 66 Milliard/an</a:t>
            </a:r>
            <a:endParaRPr lang="en-GB" sz="3600" b="1" dirty="0">
              <a:latin typeface="Bahnschrift Condensed" panose="020B0502040204020203" pitchFamily="34" charset="0"/>
            </a:endParaRPr>
          </a:p>
        </p:txBody>
      </p:sp>
    </p:spTree>
    <p:extLst>
      <p:ext uri="{BB962C8B-B14F-4D97-AF65-F5344CB8AC3E}">
        <p14:creationId xmlns:p14="http://schemas.microsoft.com/office/powerpoint/2010/main" val="288055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Empreintes carbones parmi les pratiquants sportifs</a:t>
            </a:r>
          </a:p>
        </p:txBody>
      </p:sp>
      <p:pic>
        <p:nvPicPr>
          <p:cNvPr id="3" name="Image 2"/>
          <p:cNvPicPr>
            <a:picLocks noChangeAspect="1"/>
          </p:cNvPicPr>
          <p:nvPr/>
        </p:nvPicPr>
        <p:blipFill>
          <a:blip r:embed="rId2"/>
          <a:stretch>
            <a:fillRect/>
          </a:stretch>
        </p:blipFill>
        <p:spPr>
          <a:xfrm>
            <a:off x="-67342" y="2054421"/>
            <a:ext cx="2084293" cy="1462855"/>
          </a:xfrm>
          <a:prstGeom prst="rect">
            <a:avLst/>
          </a:prstGeom>
          <a:ln>
            <a:noFill/>
          </a:ln>
          <a:effectLst>
            <a:softEdge rad="112500"/>
          </a:effectLst>
        </p:spPr>
      </p:pic>
      <p:pic>
        <p:nvPicPr>
          <p:cNvPr id="6" name="Image 5"/>
          <p:cNvPicPr>
            <a:picLocks noChangeAspect="1"/>
          </p:cNvPicPr>
          <p:nvPr/>
        </p:nvPicPr>
        <p:blipFill>
          <a:blip r:embed="rId3"/>
          <a:stretch>
            <a:fillRect/>
          </a:stretch>
        </p:blipFill>
        <p:spPr>
          <a:xfrm>
            <a:off x="0" y="3481599"/>
            <a:ext cx="2917119" cy="1708981"/>
          </a:xfrm>
          <a:prstGeom prst="rect">
            <a:avLst/>
          </a:prstGeom>
        </p:spPr>
      </p:pic>
      <p:sp>
        <p:nvSpPr>
          <p:cNvPr id="8" name="ZoneTexte 7"/>
          <p:cNvSpPr txBox="1"/>
          <p:nvPr/>
        </p:nvSpPr>
        <p:spPr>
          <a:xfrm>
            <a:off x="3247464" y="2091018"/>
            <a:ext cx="8646459" cy="3046988"/>
          </a:xfrm>
          <a:prstGeom prst="rect">
            <a:avLst/>
          </a:prstGeom>
          <a:noFill/>
        </p:spPr>
        <p:txBody>
          <a:bodyPr wrap="square" rtlCol="0">
            <a:spAutoFit/>
          </a:bodyPr>
          <a:lstStyle/>
          <a:p>
            <a:pPr marL="285750" indent="-285750">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L’empreinte carbone de certains pratiquants amateurs (surf, kitesurf, motocross, plongée) est extrêmement élevée. De même pour les sportifs pros</a:t>
            </a:r>
          </a:p>
          <a:p>
            <a:pPr marL="285750" indent="-285750">
              <a:buFont typeface="Wingdings" panose="05000000000000000000" pitchFamily="2" charset="2"/>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Cette </a:t>
            </a:r>
            <a:r>
              <a:rPr lang="fr-FR" sz="2000" b="1" dirty="0" smtClean="0">
                <a:latin typeface="Tahoma" panose="020B0604030504040204" pitchFamily="34" charset="0"/>
                <a:ea typeface="Tahoma" panose="020B0604030504040204" pitchFamily="34" charset="0"/>
                <a:cs typeface="Tahoma" panose="020B0604030504040204" pitchFamily="34" charset="0"/>
              </a:rPr>
              <a:t>empreinte carbone provient en majorité des déplacements</a:t>
            </a:r>
          </a:p>
          <a:p>
            <a:pPr marL="285750" indent="-285750">
              <a:buFont typeface="Wingdings" panose="05000000000000000000" pitchFamily="2" charset="2"/>
              <a:buChar char="§"/>
            </a:pPr>
            <a:endParaRPr lang="fr-FR" sz="2400" dirty="0">
              <a:latin typeface="Tahoma" panose="020B0604030504040204" pitchFamily="34" charset="0"/>
              <a:ea typeface="Tahoma" panose="020B0604030504040204" pitchFamily="34" charset="0"/>
              <a:cs typeface="Tahoma" panose="020B0604030504040204" pitchFamily="34" charset="0"/>
            </a:endParaRPr>
          </a:p>
          <a:p>
            <a:endParaRPr lang="fr-FR" sz="24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Perspectives : </a:t>
            </a:r>
            <a:r>
              <a:rPr lang="fr-FR"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réduire ses déplacements</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4"/>
          <a:stretch>
            <a:fillRect/>
          </a:stretch>
        </p:blipFill>
        <p:spPr>
          <a:xfrm>
            <a:off x="1255050" y="2019300"/>
            <a:ext cx="1763923" cy="1454045"/>
          </a:xfrm>
          <a:prstGeom prst="rect">
            <a:avLst/>
          </a:prstGeom>
          <a:ln>
            <a:noFill/>
          </a:ln>
          <a:effectLst>
            <a:softEdge rad="112500"/>
          </a:effectLst>
        </p:spPr>
      </p:pic>
      <p:pic>
        <p:nvPicPr>
          <p:cNvPr id="4" name="Image 3"/>
          <p:cNvPicPr>
            <a:picLocks noChangeAspect="1"/>
          </p:cNvPicPr>
          <p:nvPr/>
        </p:nvPicPr>
        <p:blipFill>
          <a:blip r:embed="rId5"/>
          <a:stretch>
            <a:fillRect/>
          </a:stretch>
        </p:blipFill>
        <p:spPr>
          <a:xfrm>
            <a:off x="11224120" y="4060298"/>
            <a:ext cx="819264" cy="619211"/>
          </a:xfrm>
          <a:prstGeom prst="rect">
            <a:avLst/>
          </a:prstGeom>
        </p:spPr>
      </p:pic>
      <p:pic>
        <p:nvPicPr>
          <p:cNvPr id="5" name="Image 4"/>
          <p:cNvPicPr>
            <a:picLocks noChangeAspect="1"/>
          </p:cNvPicPr>
          <p:nvPr/>
        </p:nvPicPr>
        <p:blipFill>
          <a:blip r:embed="rId6"/>
          <a:stretch>
            <a:fillRect/>
          </a:stretch>
        </p:blipFill>
        <p:spPr>
          <a:xfrm>
            <a:off x="-76200" y="1428750"/>
            <a:ext cx="1760137" cy="871606"/>
          </a:xfrm>
          <a:prstGeom prst="rect">
            <a:avLst/>
          </a:prstGeom>
          <a:ln>
            <a:noFill/>
          </a:ln>
          <a:effectLst>
            <a:softEdge rad="112500"/>
          </a:effectLst>
        </p:spPr>
      </p:pic>
      <p:pic>
        <p:nvPicPr>
          <p:cNvPr id="11" name="Image 10"/>
          <p:cNvPicPr>
            <a:picLocks noChangeAspect="1"/>
          </p:cNvPicPr>
          <p:nvPr/>
        </p:nvPicPr>
        <p:blipFill>
          <a:blip r:embed="rId7"/>
          <a:stretch>
            <a:fillRect/>
          </a:stretch>
        </p:blipFill>
        <p:spPr>
          <a:xfrm>
            <a:off x="1504825" y="1162050"/>
            <a:ext cx="1505075" cy="1128806"/>
          </a:xfrm>
          <a:prstGeom prst="rect">
            <a:avLst/>
          </a:prstGeom>
          <a:ln>
            <a:noFill/>
          </a:ln>
          <a:effectLst>
            <a:softEdge rad="112500"/>
          </a:effectLst>
        </p:spPr>
      </p:pic>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3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26630" cy="4151086"/>
          </a:xfrm>
          <a:prstGeom prst="rect">
            <a:avLst/>
          </a:prstGeom>
          <a:ln>
            <a:noFill/>
          </a:ln>
          <a:effectLst>
            <a:softEdge rad="112500"/>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733" y="1966884"/>
            <a:ext cx="6827157" cy="4551438"/>
          </a:xfrm>
          <a:prstGeom prst="rect">
            <a:avLst/>
          </a:prstGeom>
          <a:ln>
            <a:noFill/>
          </a:ln>
          <a:effectLst>
            <a:softEdge rad="112500"/>
          </a:effectLst>
        </p:spPr>
      </p:pic>
      <p:sp>
        <p:nvSpPr>
          <p:cNvPr id="7" name="ZoneTexte 6"/>
          <p:cNvSpPr txBox="1"/>
          <p:nvPr/>
        </p:nvSpPr>
        <p:spPr>
          <a:xfrm>
            <a:off x="3178629" y="5675087"/>
            <a:ext cx="3425372" cy="923330"/>
          </a:xfrm>
          <a:prstGeom prst="rect">
            <a:avLst/>
          </a:prstGeom>
          <a:noFill/>
        </p:spPr>
        <p:txBody>
          <a:bodyPr wrap="square" rtlCol="0">
            <a:spAutoFit/>
          </a:bodyPr>
          <a:lstStyle/>
          <a:p>
            <a:pPr algn="ctr"/>
            <a:r>
              <a:rPr lang="fr-FR" sz="5400" smtClean="0">
                <a:solidFill>
                  <a:schemeClr val="tx2">
                    <a:lumMod val="50000"/>
                  </a:schemeClr>
                </a:solidFill>
                <a:latin typeface="Bahnschrift Condensed" panose="020B0502040204020203" pitchFamily="34" charset="0"/>
              </a:rPr>
              <a:t>Amateur</a:t>
            </a:r>
            <a:endParaRPr lang="en-GB" sz="5400">
              <a:solidFill>
                <a:schemeClr val="tx2">
                  <a:lumMod val="50000"/>
                </a:schemeClr>
              </a:solidFill>
              <a:latin typeface="Bahnschrift Condensed" panose="020B0502040204020203" pitchFamily="34" charset="0"/>
            </a:endParaRPr>
          </a:p>
        </p:txBody>
      </p:sp>
      <p:sp>
        <p:nvSpPr>
          <p:cNvPr id="8" name="ZoneTexte 7"/>
          <p:cNvSpPr txBox="1"/>
          <p:nvPr/>
        </p:nvSpPr>
        <p:spPr>
          <a:xfrm>
            <a:off x="5043715" y="732973"/>
            <a:ext cx="3425372" cy="923330"/>
          </a:xfrm>
          <a:prstGeom prst="rect">
            <a:avLst/>
          </a:prstGeom>
          <a:noFill/>
        </p:spPr>
        <p:txBody>
          <a:bodyPr wrap="square" rtlCol="0">
            <a:spAutoFit/>
          </a:bodyPr>
          <a:lstStyle/>
          <a:p>
            <a:pPr algn="ctr"/>
            <a:r>
              <a:rPr lang="fr-FR" sz="5400" smtClean="0">
                <a:solidFill>
                  <a:schemeClr val="tx2">
                    <a:lumMod val="50000"/>
                  </a:schemeClr>
                </a:solidFill>
                <a:latin typeface="Bahnschrift Condensed" panose="020B0502040204020203" pitchFamily="34" charset="0"/>
              </a:rPr>
              <a:t>Professionel</a:t>
            </a:r>
            <a:endParaRPr lang="en-GB" sz="5400">
              <a:solidFill>
                <a:schemeClr val="tx2">
                  <a:lumMod val="50000"/>
                </a:schemeClr>
              </a:solidFill>
              <a:latin typeface="Bahnschrift Condensed" panose="020B0502040204020203" pitchFamily="34"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897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pic>
        <p:nvPicPr>
          <p:cNvPr id="3" name="Image 2">
            <a:extLst>
              <a:ext uri="{FF2B5EF4-FFF2-40B4-BE49-F238E27FC236}">
                <a16:creationId xmlns:a16="http://schemas.microsoft.com/office/drawing/2014/main" id="{334A6ECD-1944-92A1-C356-AFA87695499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250226" y="1189290"/>
            <a:ext cx="1327694" cy="1188850"/>
          </a:xfrm>
          <a:prstGeom prst="rect">
            <a:avLst/>
          </a:prstGeom>
        </p:spPr>
      </p:pic>
      <p:sp>
        <p:nvSpPr>
          <p:cNvPr id="4" name="ZoneTexte 3">
            <a:extLst>
              <a:ext uri="{FF2B5EF4-FFF2-40B4-BE49-F238E27FC236}">
                <a16:creationId xmlns:a16="http://schemas.microsoft.com/office/drawing/2014/main" id="{674ABB29-016F-7C74-E9A0-06E6C0FD7F17}"/>
              </a:ext>
            </a:extLst>
          </p:cNvPr>
          <p:cNvSpPr txBox="1"/>
          <p:nvPr/>
        </p:nvSpPr>
        <p:spPr>
          <a:xfrm>
            <a:off x="5298359" y="746347"/>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Sécheresses</a:t>
            </a:r>
          </a:p>
        </p:txBody>
      </p:sp>
      <p:pic>
        <p:nvPicPr>
          <p:cNvPr id="11" name="Picture 4" descr="les inondations inondent la ville et emportent les maisons. 3146834 -  Telecharger Vectoriel Gratuit, Clipart Graphique, Vecteur Dessins et  Pictogramme Gratuit">
            <a:extLst>
              <a:ext uri="{FF2B5EF4-FFF2-40B4-BE49-F238E27FC236}">
                <a16:creationId xmlns:a16="http://schemas.microsoft.com/office/drawing/2014/main" id="{58151F2D-4B71-1554-10C9-F0639A1994A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619413" y="1189290"/>
            <a:ext cx="2042800" cy="151085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E31A4BF-58B3-A140-02F4-FEB25DD383FB}"/>
              </a:ext>
            </a:extLst>
          </p:cNvPr>
          <p:cNvSpPr txBox="1"/>
          <p:nvPr/>
        </p:nvSpPr>
        <p:spPr>
          <a:xfrm>
            <a:off x="9989084" y="734534"/>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Inondations</a:t>
            </a:r>
          </a:p>
        </p:txBody>
      </p:sp>
      <p:pic>
        <p:nvPicPr>
          <p:cNvPr id="15" name="Picture 4" descr="Logo attention / Permis de conduire / Démarches administratives / Accueil -  Les services de l'État dans les Deux-Sèvres">
            <a:extLst>
              <a:ext uri="{FF2B5EF4-FFF2-40B4-BE49-F238E27FC236}">
                <a16:creationId xmlns:a16="http://schemas.microsoft.com/office/drawing/2014/main" id="{1C7D530C-91C1-D787-4295-8CF01F0FFE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39138" y="617594"/>
            <a:ext cx="449824" cy="44982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ille marche sous parapluie dans une douche à effet pluie printanière  4983251 - Telecharger Vectoriel Gratuit, Clipart Graphique, Vecteur Dessins  et Pictogramme Gratuit">
            <a:extLst>
              <a:ext uri="{FF2B5EF4-FFF2-40B4-BE49-F238E27FC236}">
                <a16:creationId xmlns:a16="http://schemas.microsoft.com/office/drawing/2014/main" id="{E83422F0-E528-79EA-208C-353813F6DCD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702" b="6296"/>
          <a:stretch/>
        </p:blipFill>
        <p:spPr bwMode="auto">
          <a:xfrm>
            <a:off x="2903455" y="1176933"/>
            <a:ext cx="1711072" cy="140312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A51091B2-2BE3-297C-F427-B568C14A1381}"/>
              </a:ext>
            </a:extLst>
          </p:cNvPr>
          <p:cNvSpPr txBox="1"/>
          <p:nvPr/>
        </p:nvSpPr>
        <p:spPr>
          <a:xfrm>
            <a:off x="2788010" y="704096"/>
            <a:ext cx="1867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Faible pluviométrie</a:t>
            </a:r>
          </a:p>
        </p:txBody>
      </p:sp>
      <p:pic>
        <p:nvPicPr>
          <p:cNvPr id="2" name="Picture 2" descr="Sécurité Incendie Vectoriels et illustrations libres de droits - iStock">
            <a:extLst>
              <a:ext uri="{FF2B5EF4-FFF2-40B4-BE49-F238E27FC236}">
                <a16:creationId xmlns:a16="http://schemas.microsoft.com/office/drawing/2014/main" id="{504F8425-2843-21AE-C0D4-58715A6B4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9375" y="1225687"/>
            <a:ext cx="2115047" cy="118885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4FB4514-2C4D-7B86-038A-8B3FE68E7689}"/>
              </a:ext>
            </a:extLst>
          </p:cNvPr>
          <p:cNvSpPr txBox="1"/>
          <p:nvPr/>
        </p:nvSpPr>
        <p:spPr>
          <a:xfrm>
            <a:off x="7713778" y="725476"/>
            <a:ext cx="1120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Incendies</a:t>
            </a:r>
          </a:p>
        </p:txBody>
      </p:sp>
      <p:pic>
        <p:nvPicPr>
          <p:cNvPr id="9" name="Picture 2" descr="Les rues de la ville de Nîmes ont été inondées.">
            <a:extLst>
              <a:ext uri="{FF2B5EF4-FFF2-40B4-BE49-F238E27FC236}">
                <a16:creationId xmlns:a16="http://schemas.microsoft.com/office/drawing/2014/main" id="{AEC2F74A-EE9E-5647-8119-B18408729B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935" y="3810017"/>
            <a:ext cx="3876592" cy="2190166"/>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0613131A-DD44-421C-B0B9-535BC01F606B}"/>
              </a:ext>
            </a:extLst>
          </p:cNvPr>
          <p:cNvSpPr txBox="1"/>
          <p:nvPr/>
        </p:nvSpPr>
        <p:spPr>
          <a:xfrm>
            <a:off x="1457123" y="6046023"/>
            <a:ext cx="22780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Nîmes - Mardi 6 septembre 2022 </a:t>
            </a:r>
          </a:p>
        </p:txBody>
      </p:sp>
      <p:sp>
        <p:nvSpPr>
          <p:cNvPr id="14" name="ZoneTexte 13">
            <a:extLst>
              <a:ext uri="{FF2B5EF4-FFF2-40B4-BE49-F238E27FC236}">
                <a16:creationId xmlns:a16="http://schemas.microsoft.com/office/drawing/2014/main" id="{90B7DE19-873E-B6E2-F7CA-308547DA8DEC}"/>
              </a:ext>
            </a:extLst>
          </p:cNvPr>
          <p:cNvSpPr txBox="1"/>
          <p:nvPr/>
        </p:nvSpPr>
        <p:spPr>
          <a:xfrm>
            <a:off x="2940149" y="2640178"/>
            <a:ext cx="8801228" cy="120032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aren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Des pluies diluviennes + fréquentes et + intenses en raison des fortes températures </a:t>
            </a:r>
          </a:p>
          <a:p>
            <a:pPr marL="342900" marR="0" lvl="0" indent="-342900" algn="l" defTabSz="914400" rtl="0" eaLnBrk="1" fontAlgn="auto" latinLnBrk="0" hangingPunct="1">
              <a:lnSpc>
                <a:spcPct val="150000"/>
              </a:lnSpc>
              <a:spcBef>
                <a:spcPts val="0"/>
              </a:spcBef>
              <a:spcAft>
                <a:spcPts val="0"/>
              </a:spcAft>
              <a:buClrTx/>
              <a:buSzTx/>
              <a:buFontTx/>
              <a:buAutoNum type="arabicParen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Les sols secs absorbent difficilement les précipitations intenses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DCD77CE2-3F72-3C69-C09D-6BBC18298E65}"/>
              </a:ext>
            </a:extLst>
          </p:cNvPr>
          <p:cNvSpPr txBox="1"/>
          <p:nvPr/>
        </p:nvSpPr>
        <p:spPr>
          <a:xfrm>
            <a:off x="10268170" y="3344133"/>
            <a:ext cx="7729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black"/>
                </a:solidFill>
                <a:effectLst/>
                <a:uLnTx/>
                <a:uFillTx/>
                <a:latin typeface="Calibri" panose="020F0502020204030204"/>
                <a:ea typeface="+mn-ea"/>
                <a:cs typeface="+mn-cs"/>
              </a:rPr>
              <a:t>GIEC 2021</a:t>
            </a:r>
          </a:p>
        </p:txBody>
      </p:sp>
      <p:pic>
        <p:nvPicPr>
          <p:cNvPr id="18" name="Image 17">
            <a:extLst>
              <a:ext uri="{FF2B5EF4-FFF2-40B4-BE49-F238E27FC236}">
                <a16:creationId xmlns:a16="http://schemas.microsoft.com/office/drawing/2014/main" id="{2009A172-9BBD-55B7-186B-71BE5D2455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68897" y="4175742"/>
            <a:ext cx="2915220" cy="1632523"/>
          </a:xfrm>
          <a:prstGeom prst="rect">
            <a:avLst/>
          </a:prstGeom>
        </p:spPr>
      </p:pic>
      <p:pic>
        <p:nvPicPr>
          <p:cNvPr id="19" name="Image 18">
            <a:extLst>
              <a:ext uri="{FF2B5EF4-FFF2-40B4-BE49-F238E27FC236}">
                <a16:creationId xmlns:a16="http://schemas.microsoft.com/office/drawing/2014/main" id="{6118E3DB-AE51-BDF1-8B76-9391000F7C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0836" y="4175742"/>
            <a:ext cx="2405062" cy="1600459"/>
          </a:xfrm>
          <a:prstGeom prst="rect">
            <a:avLst/>
          </a:prstGeom>
        </p:spPr>
      </p:pic>
      <p:sp>
        <p:nvSpPr>
          <p:cNvPr id="20" name="ZoneTexte 19">
            <a:extLst>
              <a:ext uri="{FF2B5EF4-FFF2-40B4-BE49-F238E27FC236}">
                <a16:creationId xmlns:a16="http://schemas.microsoft.com/office/drawing/2014/main" id="{CFF06C5C-506D-382D-5A05-5473430CD404}"/>
              </a:ext>
            </a:extLst>
          </p:cNvPr>
          <p:cNvSpPr txBox="1"/>
          <p:nvPr/>
        </p:nvSpPr>
        <p:spPr>
          <a:xfrm>
            <a:off x="5420698" y="5982344"/>
            <a:ext cx="5926174"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Public Sans"/>
                <a:ea typeface="+mn-ea"/>
                <a:cs typeface="+mn-cs"/>
              </a:rPr>
              <a:t>Un tiers du Pakistan sous l’eau - soit la superficie du Royaume-Uni</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5C0BA7EE-88B1-450D-D10E-35FB3155135B}"/>
              </a:ext>
            </a:extLst>
          </p:cNvPr>
          <p:cNvSpPr txBox="1"/>
          <p:nvPr/>
        </p:nvSpPr>
        <p:spPr>
          <a:xfrm>
            <a:off x="5522912" y="3615208"/>
            <a:ext cx="2620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Halcom"/>
                <a:ea typeface="+mn-ea"/>
                <a:cs typeface="+mn-cs"/>
              </a:rPr>
              <a:t>Records de chaleur au printemps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Halcom"/>
                <a:ea typeface="+mn-ea"/>
                <a:cs typeface="+mn-cs"/>
              </a:rPr>
              <a:t>(+50 °C)</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8963D4B4-5D93-B9A7-AEB8-C50CF9EA050C}"/>
              </a:ext>
            </a:extLst>
          </p:cNvPr>
          <p:cNvSpPr txBox="1"/>
          <p:nvPr/>
        </p:nvSpPr>
        <p:spPr>
          <a:xfrm>
            <a:off x="8616051" y="3660155"/>
            <a:ext cx="262091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Halcom"/>
                <a:ea typeface="+mn-ea"/>
                <a:cs typeface="+mn-cs"/>
              </a:rPr>
              <a:t> Pluies diluviennes à la mi-juin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Halcom"/>
                <a:ea typeface="+mn-ea"/>
                <a:cs typeface="+mn-cs"/>
              </a:rPr>
              <a:t>(x2)</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2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21" grpId="0"/>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590675" y="523875"/>
            <a:ext cx="8058150" cy="5372100"/>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Changement de paradigme</a:t>
            </a:r>
            <a:endParaRPr lang="fr-FR" sz="2400" b="1" dirty="0">
              <a:latin typeface="Baskerville Old Face" panose="02020602080505020303" pitchFamily="18" charset="0"/>
            </a:endParaRPr>
          </a:p>
        </p:txBody>
      </p:sp>
      <p:sp>
        <p:nvSpPr>
          <p:cNvPr id="2" name="Rectangle 1"/>
          <p:cNvSpPr/>
          <p:nvPr/>
        </p:nvSpPr>
        <p:spPr>
          <a:xfrm>
            <a:off x="1171575" y="6000661"/>
            <a:ext cx="9525000" cy="400110"/>
          </a:xfrm>
          <a:prstGeom prst="rect">
            <a:avLst/>
          </a:prstGeom>
        </p:spPr>
        <p:txBody>
          <a:bodyPr wrap="square">
            <a:spAutoFit/>
          </a:bodyPr>
          <a:lstStyle/>
          <a:p>
            <a:pPr marL="285750" indent="-285750" algn="ctr">
              <a:buFont typeface="Arial" panose="020B0604020202020204" pitchFamily="34" charset="0"/>
              <a:buChar char="•"/>
            </a:pPr>
            <a:r>
              <a:rPr lang="fr-FR" sz="2000" b="1" dirty="0">
                <a:solidFill>
                  <a:srgbClr val="00B050"/>
                </a:solidFill>
                <a:latin typeface="Tahoma" panose="020B0604030504040204" pitchFamily="34" charset="0"/>
                <a:ea typeface="Tahoma" panose="020B0604030504040204" pitchFamily="34" charset="0"/>
                <a:cs typeface="Tahoma" panose="020B0604030504040204" pitchFamily="34" charset="0"/>
              </a:rPr>
              <a:t>Développer un autre imaginaire de l’activité physique et du </a:t>
            </a:r>
            <a:r>
              <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sport</a:t>
            </a:r>
            <a:endParaRPr lang="fr-FR" sz="2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42242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2185485" y="1104553"/>
            <a:ext cx="7192379" cy="4963218"/>
          </a:xfrm>
          <a:prstGeom prst="rect">
            <a:avLst/>
          </a:prstGeom>
        </p:spPr>
      </p:pic>
      <p:pic>
        <p:nvPicPr>
          <p:cNvPr id="4" name="Image 3"/>
          <p:cNvPicPr>
            <a:picLocks noChangeAspect="1"/>
          </p:cNvPicPr>
          <p:nvPr/>
        </p:nvPicPr>
        <p:blipFill>
          <a:blip r:embed="rId3"/>
          <a:stretch>
            <a:fillRect/>
          </a:stretch>
        </p:blipFill>
        <p:spPr>
          <a:xfrm>
            <a:off x="9743733" y="5767328"/>
            <a:ext cx="2448267" cy="838317"/>
          </a:xfrm>
          <a:prstGeom prst="rect">
            <a:avLst/>
          </a:prstGeom>
        </p:spPr>
      </p:pic>
      <p:sp>
        <p:nvSpPr>
          <p:cNvPr id="5" name="Rectangle 4"/>
          <p:cNvSpPr/>
          <p:nvPr/>
        </p:nvSpPr>
        <p:spPr>
          <a:xfrm>
            <a:off x="10587009" y="5573196"/>
            <a:ext cx="1604991" cy="400110"/>
          </a:xfrm>
          <a:prstGeom prst="rect">
            <a:avLst/>
          </a:prstGeom>
        </p:spPr>
        <p:txBody>
          <a:bodyPr wrap="none">
            <a:spAutoFit/>
          </a:bodyPr>
          <a:lstStyle/>
          <a:p>
            <a:r>
              <a:rPr lang="en-GB" sz="2000" b="1" dirty="0"/>
              <a:t>23 mars 2021</a:t>
            </a:r>
          </a:p>
        </p:txBody>
      </p:sp>
    </p:spTree>
    <p:extLst>
      <p:ext uri="{BB962C8B-B14F-4D97-AF65-F5344CB8AC3E}">
        <p14:creationId xmlns:p14="http://schemas.microsoft.com/office/powerpoint/2010/main" val="40055863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73128" y="1000151"/>
            <a:ext cx="5066357" cy="5058079"/>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sp>
        <p:nvSpPr>
          <p:cNvPr id="6" name="ZoneTexte 5"/>
          <p:cNvSpPr txBox="1"/>
          <p:nvPr/>
        </p:nvSpPr>
        <p:spPr>
          <a:xfrm>
            <a:off x="5767057" y="3051017"/>
            <a:ext cx="5558827" cy="523220"/>
          </a:xfrm>
          <a:prstGeom prst="rect">
            <a:avLst/>
          </a:prstGeom>
          <a:noFill/>
        </p:spPr>
        <p:txBody>
          <a:bodyPr wrap="square" rtlCol="0">
            <a:spAutoFit/>
          </a:bodyPr>
          <a:lstStyle/>
          <a:p>
            <a:pPr marL="285750" indent="-285750" algn="ctr">
              <a:buFont typeface="Wingdings" panose="05000000000000000000" pitchFamily="2" charset="2"/>
              <a:buChar char="§"/>
            </a:pPr>
            <a:r>
              <a:rPr lang="fr-FR" sz="2800" dirty="0" smtClean="0">
                <a:latin typeface="Tahoma" panose="020B0604030504040204" pitchFamily="34" charset="0"/>
                <a:ea typeface="Tahoma" panose="020B0604030504040204" pitchFamily="34" charset="0"/>
                <a:cs typeface="Tahoma" panose="020B0604030504040204" pitchFamily="34" charset="0"/>
              </a:rPr>
              <a:t>Le sport est bon pour la santé </a:t>
            </a:r>
            <a:endParaRPr lang="en-GB" sz="2800" dirty="0">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506285" y="3385996"/>
            <a:ext cx="4115882" cy="3342473"/>
          </a:xfrm>
          <a:prstGeom prst="rect">
            <a:avLst/>
          </a:prstGeom>
        </p:spPr>
      </p:pic>
    </p:spTree>
    <p:extLst>
      <p:ext uri="{BB962C8B-B14F-4D97-AF65-F5344CB8AC3E}">
        <p14:creationId xmlns:p14="http://schemas.microsoft.com/office/powerpoint/2010/main" val="31276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119558" y="888969"/>
            <a:ext cx="1019317" cy="933580"/>
          </a:xfrm>
          <a:prstGeom prst="rect">
            <a:avLst/>
          </a:prstGeom>
        </p:spPr>
      </p:pic>
      <p:sp>
        <p:nvSpPr>
          <p:cNvPr id="3" name="ZoneTexte 2"/>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6086" y="2116508"/>
            <a:ext cx="1206261" cy="1005217"/>
          </a:xfrm>
          <a:prstGeom prst="rect">
            <a:avLst/>
          </a:prstGeom>
        </p:spPr>
      </p:pic>
      <p:sp>
        <p:nvSpPr>
          <p:cNvPr id="9" name="ZoneTexte 8"/>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31275" y="3415684"/>
            <a:ext cx="995882" cy="995882"/>
          </a:xfrm>
          <a:prstGeom prst="rect">
            <a:avLst/>
          </a:prstGeom>
        </p:spPr>
      </p:pic>
      <p:sp>
        <p:nvSpPr>
          <p:cNvPr id="11" name="ZoneTexte 10"/>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13" name="ZoneTexte 12"/>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6">
            <a:duotone>
              <a:schemeClr val="bg2">
                <a:shade val="45000"/>
                <a:satMod val="135000"/>
              </a:schemeClr>
              <a:prstClr val="white"/>
            </a:duotone>
          </a:blip>
          <a:stretch>
            <a:fillRect/>
          </a:stretch>
        </p:blipFill>
        <p:spPr>
          <a:xfrm>
            <a:off x="161721" y="5836067"/>
            <a:ext cx="934991" cy="958562"/>
          </a:xfrm>
          <a:prstGeom prst="rect">
            <a:avLst/>
          </a:prstGeom>
        </p:spPr>
      </p:pic>
      <p:sp>
        <p:nvSpPr>
          <p:cNvPr id="15" name="ZoneTexte 14"/>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7"/>
          <a:stretch>
            <a:fillRect/>
          </a:stretch>
        </p:blipFill>
        <p:spPr>
          <a:xfrm>
            <a:off x="4369304" y="779630"/>
            <a:ext cx="7058531" cy="286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8"/>
          <a:stretch>
            <a:fillRect/>
          </a:stretch>
        </p:blipFill>
        <p:spPr>
          <a:xfrm>
            <a:off x="5171440" y="3799670"/>
            <a:ext cx="5619448" cy="2903381"/>
          </a:xfrm>
          <a:prstGeom prst="rect">
            <a:avLst/>
          </a:prstGeom>
        </p:spPr>
      </p:pic>
      <p:sp>
        <p:nvSpPr>
          <p:cNvPr id="18" name="ZoneTexte 17"/>
          <p:cNvSpPr txBox="1"/>
          <p:nvPr/>
        </p:nvSpPr>
        <p:spPr>
          <a:xfrm>
            <a:off x="9533801" y="3280271"/>
            <a:ext cx="2408222" cy="369332"/>
          </a:xfrm>
          <a:prstGeom prst="rect">
            <a:avLst/>
          </a:prstGeom>
          <a:noFill/>
        </p:spPr>
        <p:txBody>
          <a:bodyPr wrap="square" rtlCol="0">
            <a:spAutoFit/>
          </a:bodyPr>
          <a:lstStyle/>
          <a:p>
            <a:r>
              <a:rPr lang="fr-FR" dirty="0" smtClean="0"/>
              <a:t>Article GQ</a:t>
            </a:r>
            <a:endParaRPr lang="en-GB" dirty="0"/>
          </a:p>
        </p:txBody>
      </p:sp>
    </p:spTree>
    <p:extLst>
      <p:ext uri="{BB962C8B-B14F-4D97-AF65-F5344CB8AC3E}">
        <p14:creationId xmlns:p14="http://schemas.microsoft.com/office/powerpoint/2010/main" val="18699406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duotone>
              <a:schemeClr val="bg2">
                <a:shade val="45000"/>
                <a:satMod val="135000"/>
              </a:schemeClr>
              <a:prstClr val="white"/>
            </a:duotone>
          </a:blip>
          <a:stretch>
            <a:fillRect/>
          </a:stretch>
        </p:blipFill>
        <p:spPr>
          <a:xfrm>
            <a:off x="119558" y="888969"/>
            <a:ext cx="1019317" cy="933580"/>
          </a:xfrm>
          <a:prstGeom prst="rect">
            <a:avLst/>
          </a:prstGeom>
        </p:spPr>
      </p:pic>
      <p:sp>
        <p:nvSpPr>
          <p:cNvPr id="3" name="ZoneTexte 2"/>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6086" y="2116508"/>
            <a:ext cx="1206261" cy="1005217"/>
          </a:xfrm>
          <a:prstGeom prst="rect">
            <a:avLst/>
          </a:prstGeom>
        </p:spPr>
      </p:pic>
      <p:sp>
        <p:nvSpPr>
          <p:cNvPr id="9" name="ZoneTexte 8"/>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31275" y="3415684"/>
            <a:ext cx="995882" cy="995882"/>
          </a:xfrm>
          <a:prstGeom prst="rect">
            <a:avLst/>
          </a:prstGeom>
        </p:spPr>
      </p:pic>
      <p:sp>
        <p:nvSpPr>
          <p:cNvPr id="11" name="ZoneTexte 10"/>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13" name="ZoneTexte 12"/>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6">
            <a:duotone>
              <a:schemeClr val="bg2">
                <a:shade val="45000"/>
                <a:satMod val="135000"/>
              </a:schemeClr>
              <a:prstClr val="white"/>
            </a:duotone>
          </a:blip>
          <a:stretch>
            <a:fillRect/>
          </a:stretch>
        </p:blipFill>
        <p:spPr>
          <a:xfrm>
            <a:off x="161721" y="5836067"/>
            <a:ext cx="934991" cy="958562"/>
          </a:xfrm>
          <a:prstGeom prst="rect">
            <a:avLst/>
          </a:prstGeom>
        </p:spPr>
      </p:pic>
      <p:sp>
        <p:nvSpPr>
          <p:cNvPr id="15" name="ZoneTexte 14"/>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834" y="2584151"/>
            <a:ext cx="2973500" cy="2015009"/>
          </a:xfrm>
          <a:prstGeom prst="rect">
            <a:avLst/>
          </a:prstGeom>
        </p:spPr>
      </p:pic>
      <p:pic>
        <p:nvPicPr>
          <p:cNvPr id="24" name="Image 23"/>
          <p:cNvPicPr>
            <a:picLocks noChangeAspect="1"/>
          </p:cNvPicPr>
          <p:nvPr/>
        </p:nvPicPr>
        <p:blipFill>
          <a:blip r:embed="rId8"/>
          <a:stretch>
            <a:fillRect/>
          </a:stretch>
        </p:blipFill>
        <p:spPr>
          <a:xfrm>
            <a:off x="6891525" y="1341624"/>
            <a:ext cx="5300475" cy="4564298"/>
          </a:xfrm>
          <a:prstGeom prst="rect">
            <a:avLst/>
          </a:prstGeom>
        </p:spPr>
      </p:pic>
    </p:spTree>
    <p:extLst>
      <p:ext uri="{BB962C8B-B14F-4D97-AF65-F5344CB8AC3E}">
        <p14:creationId xmlns:p14="http://schemas.microsoft.com/office/powerpoint/2010/main" val="156167689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2" name="Image 21"/>
          <p:cNvPicPr>
            <a:picLocks noChangeAspect="1"/>
          </p:cNvPicPr>
          <p:nvPr/>
        </p:nvPicPr>
        <p:blipFill>
          <a:blip r:embed="rId2"/>
          <a:stretch>
            <a:fillRect/>
          </a:stretch>
        </p:blipFill>
        <p:spPr>
          <a:xfrm>
            <a:off x="3248497" y="2665963"/>
            <a:ext cx="3069077" cy="2042331"/>
          </a:xfrm>
          <a:prstGeom prst="rect">
            <a:avLst/>
          </a:prstGeom>
        </p:spPr>
      </p:pic>
      <p:pic>
        <p:nvPicPr>
          <p:cNvPr id="4" name="Image 3"/>
          <p:cNvPicPr>
            <a:picLocks noChangeAspect="1"/>
          </p:cNvPicPr>
          <p:nvPr/>
        </p:nvPicPr>
        <p:blipFill>
          <a:blip r:embed="rId3"/>
          <a:stretch>
            <a:fillRect/>
          </a:stretch>
        </p:blipFill>
        <p:spPr>
          <a:xfrm>
            <a:off x="6771991" y="840669"/>
            <a:ext cx="4988654" cy="5225739"/>
          </a:xfrm>
          <a:prstGeom prst="rect">
            <a:avLst/>
          </a:prstGeom>
        </p:spPr>
      </p:pic>
      <p:pic>
        <p:nvPicPr>
          <p:cNvPr id="18" name="Image 17"/>
          <p:cNvPicPr>
            <a:picLocks noChangeAspect="1"/>
          </p:cNvPicPr>
          <p:nvPr/>
        </p:nvPicPr>
        <p:blipFill>
          <a:blip r:embed="rId4">
            <a:duotone>
              <a:schemeClr val="bg2">
                <a:shade val="45000"/>
                <a:satMod val="135000"/>
              </a:schemeClr>
              <a:prstClr val="white"/>
            </a:duotone>
          </a:blip>
          <a:stretch>
            <a:fillRect/>
          </a:stretch>
        </p:blipFill>
        <p:spPr>
          <a:xfrm>
            <a:off x="119558" y="888969"/>
            <a:ext cx="1019317" cy="933580"/>
          </a:xfrm>
          <a:prstGeom prst="rect">
            <a:avLst/>
          </a:prstGeom>
        </p:spPr>
      </p:pic>
      <p:sp>
        <p:nvSpPr>
          <p:cNvPr id="20" name="ZoneTexte 19"/>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6086" y="2116508"/>
            <a:ext cx="1206261" cy="1005217"/>
          </a:xfrm>
          <a:prstGeom prst="rect">
            <a:avLst/>
          </a:prstGeom>
        </p:spPr>
      </p:pic>
      <p:sp>
        <p:nvSpPr>
          <p:cNvPr id="25" name="ZoneTexte 24"/>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6" name="Image 25"/>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131275" y="3415684"/>
            <a:ext cx="995882" cy="995882"/>
          </a:xfrm>
          <a:prstGeom prst="rect">
            <a:avLst/>
          </a:prstGeom>
        </p:spPr>
      </p:pic>
      <p:sp>
        <p:nvSpPr>
          <p:cNvPr id="27" name="ZoneTexte 26"/>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8" name="Image 27"/>
          <p:cNvPicPr>
            <a:picLocks noChangeAspect="1"/>
          </p:cNvPicPr>
          <p:nvPr/>
        </p:nvPicPr>
        <p:blipFill>
          <a:blip r:embed="rId7">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29" name="ZoneTexte 28"/>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 name="Image 29"/>
          <p:cNvPicPr>
            <a:picLocks noChangeAspect="1"/>
          </p:cNvPicPr>
          <p:nvPr/>
        </p:nvPicPr>
        <p:blipFill>
          <a:blip r:embed="rId8">
            <a:duotone>
              <a:schemeClr val="bg2">
                <a:shade val="45000"/>
                <a:satMod val="135000"/>
              </a:schemeClr>
              <a:prstClr val="white"/>
            </a:duotone>
          </a:blip>
          <a:stretch>
            <a:fillRect/>
          </a:stretch>
        </p:blipFill>
        <p:spPr>
          <a:xfrm>
            <a:off x="161721" y="5836067"/>
            <a:ext cx="934991" cy="958562"/>
          </a:xfrm>
          <a:prstGeom prst="rect">
            <a:avLst/>
          </a:prstGeom>
        </p:spPr>
      </p:pic>
      <p:sp>
        <p:nvSpPr>
          <p:cNvPr id="31" name="ZoneTexte 30"/>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55043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3" name="Image 22"/>
          <p:cNvPicPr>
            <a:picLocks noChangeAspect="1"/>
          </p:cNvPicPr>
          <p:nvPr/>
        </p:nvPicPr>
        <p:blipFill>
          <a:blip r:embed="rId2"/>
          <a:stretch>
            <a:fillRect/>
          </a:stretch>
        </p:blipFill>
        <p:spPr>
          <a:xfrm>
            <a:off x="3293388" y="2764451"/>
            <a:ext cx="3261322" cy="2174215"/>
          </a:xfrm>
          <a:prstGeom prst="rect">
            <a:avLst/>
          </a:prstGeom>
        </p:spPr>
      </p:pic>
      <p:pic>
        <p:nvPicPr>
          <p:cNvPr id="17" name="Image 16"/>
          <p:cNvPicPr>
            <a:picLocks noChangeAspect="1"/>
          </p:cNvPicPr>
          <p:nvPr/>
        </p:nvPicPr>
        <p:blipFill>
          <a:blip r:embed="rId3">
            <a:clrChange>
              <a:clrFrom>
                <a:srgbClr val="F9FFF3"/>
              </a:clrFrom>
              <a:clrTo>
                <a:srgbClr val="F9FFF3">
                  <a:alpha val="0"/>
                </a:srgbClr>
              </a:clrTo>
            </a:clrChange>
          </a:blip>
          <a:stretch>
            <a:fillRect/>
          </a:stretch>
        </p:blipFill>
        <p:spPr>
          <a:xfrm>
            <a:off x="6944008" y="908248"/>
            <a:ext cx="4792410" cy="4836176"/>
          </a:xfrm>
          <a:prstGeom prst="rect">
            <a:avLst/>
          </a:prstGeom>
        </p:spPr>
      </p:pic>
      <p:pic>
        <p:nvPicPr>
          <p:cNvPr id="18" name="Image 17"/>
          <p:cNvPicPr>
            <a:picLocks noChangeAspect="1"/>
          </p:cNvPicPr>
          <p:nvPr/>
        </p:nvPicPr>
        <p:blipFill>
          <a:blip r:embed="rId4">
            <a:duotone>
              <a:schemeClr val="bg2">
                <a:shade val="45000"/>
                <a:satMod val="135000"/>
              </a:schemeClr>
              <a:prstClr val="white"/>
            </a:duotone>
          </a:blip>
          <a:stretch>
            <a:fillRect/>
          </a:stretch>
        </p:blipFill>
        <p:spPr>
          <a:xfrm>
            <a:off x="119558" y="888969"/>
            <a:ext cx="1019317" cy="933580"/>
          </a:xfrm>
          <a:prstGeom prst="rect">
            <a:avLst/>
          </a:prstGeom>
        </p:spPr>
      </p:pic>
      <p:sp>
        <p:nvSpPr>
          <p:cNvPr id="20" name="ZoneTexte 19"/>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6086" y="2116508"/>
            <a:ext cx="1206261" cy="1005217"/>
          </a:xfrm>
          <a:prstGeom prst="rect">
            <a:avLst/>
          </a:prstGeom>
        </p:spPr>
      </p:pic>
      <p:sp>
        <p:nvSpPr>
          <p:cNvPr id="25" name="ZoneTexte 24"/>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6" name="Image 25"/>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131275" y="3415684"/>
            <a:ext cx="995882" cy="995882"/>
          </a:xfrm>
          <a:prstGeom prst="rect">
            <a:avLst/>
          </a:prstGeom>
        </p:spPr>
      </p:pic>
      <p:sp>
        <p:nvSpPr>
          <p:cNvPr id="27" name="ZoneTexte 26"/>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8" name="Image 27"/>
          <p:cNvPicPr>
            <a:picLocks noChangeAspect="1"/>
          </p:cNvPicPr>
          <p:nvPr/>
        </p:nvPicPr>
        <p:blipFill>
          <a:blip r:embed="rId7">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29" name="ZoneTexte 28"/>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 name="Image 29"/>
          <p:cNvPicPr>
            <a:picLocks noChangeAspect="1"/>
          </p:cNvPicPr>
          <p:nvPr/>
        </p:nvPicPr>
        <p:blipFill>
          <a:blip r:embed="rId8">
            <a:duotone>
              <a:schemeClr val="bg2">
                <a:shade val="45000"/>
                <a:satMod val="135000"/>
              </a:schemeClr>
              <a:prstClr val="white"/>
            </a:duotone>
          </a:blip>
          <a:stretch>
            <a:fillRect/>
          </a:stretch>
        </p:blipFill>
        <p:spPr>
          <a:xfrm>
            <a:off x="161721" y="5836067"/>
            <a:ext cx="934991" cy="958562"/>
          </a:xfrm>
          <a:prstGeom prst="rect">
            <a:avLst/>
          </a:prstGeom>
        </p:spPr>
      </p:pic>
      <p:sp>
        <p:nvSpPr>
          <p:cNvPr id="31" name="ZoneTexte 30"/>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52537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duotone>
              <a:schemeClr val="bg2">
                <a:shade val="45000"/>
                <a:satMod val="135000"/>
              </a:schemeClr>
              <a:prstClr val="white"/>
            </a:duotone>
          </a:blip>
          <a:stretch>
            <a:fillRect/>
          </a:stretch>
        </p:blipFill>
        <p:spPr>
          <a:xfrm>
            <a:off x="119558" y="888969"/>
            <a:ext cx="1019317" cy="933580"/>
          </a:xfrm>
          <a:prstGeom prst="rect">
            <a:avLst/>
          </a:prstGeom>
        </p:spPr>
      </p:pic>
      <p:sp>
        <p:nvSpPr>
          <p:cNvPr id="3" name="ZoneTexte 2"/>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6086" y="2116508"/>
            <a:ext cx="1206261" cy="1005217"/>
          </a:xfrm>
          <a:prstGeom prst="rect">
            <a:avLst/>
          </a:prstGeom>
        </p:spPr>
      </p:pic>
      <p:sp>
        <p:nvSpPr>
          <p:cNvPr id="9" name="ZoneTexte 8"/>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clrChange>
              <a:clrFrom>
                <a:srgbClr val="FFFFFF"/>
              </a:clrFrom>
              <a:clrTo>
                <a:srgbClr val="FFFFFF">
                  <a:alpha val="0"/>
                </a:srgbClr>
              </a:clrTo>
            </a:clrChange>
          </a:blip>
          <a:stretch>
            <a:fillRect/>
          </a:stretch>
        </p:blipFill>
        <p:spPr>
          <a:xfrm>
            <a:off x="131275" y="3415684"/>
            <a:ext cx="995882" cy="995882"/>
          </a:xfrm>
          <a:prstGeom prst="rect">
            <a:avLst/>
          </a:prstGeom>
        </p:spPr>
      </p:pic>
      <p:sp>
        <p:nvSpPr>
          <p:cNvPr id="11" name="ZoneTexte 10"/>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13" name="ZoneTexte 12"/>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6">
            <a:duotone>
              <a:schemeClr val="bg2">
                <a:shade val="45000"/>
                <a:satMod val="135000"/>
              </a:schemeClr>
              <a:prstClr val="white"/>
            </a:duotone>
          </a:blip>
          <a:stretch>
            <a:fillRect/>
          </a:stretch>
        </p:blipFill>
        <p:spPr>
          <a:xfrm>
            <a:off x="161721" y="5836067"/>
            <a:ext cx="934991" cy="958562"/>
          </a:xfrm>
          <a:prstGeom prst="rect">
            <a:avLst/>
          </a:prstGeom>
        </p:spPr>
      </p:pic>
      <p:sp>
        <p:nvSpPr>
          <p:cNvPr id="15" name="ZoneTexte 14"/>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7"/>
          <a:stretch>
            <a:fillRect/>
          </a:stretch>
        </p:blipFill>
        <p:spPr>
          <a:xfrm>
            <a:off x="4280027" y="609600"/>
            <a:ext cx="5621019" cy="1616765"/>
          </a:xfrm>
          <a:prstGeom prst="rect">
            <a:avLst/>
          </a:prstGeom>
        </p:spPr>
      </p:pic>
      <p:sp>
        <p:nvSpPr>
          <p:cNvPr id="17" name="ZoneTexte 16"/>
          <p:cNvSpPr txBox="1"/>
          <p:nvPr/>
        </p:nvSpPr>
        <p:spPr>
          <a:xfrm>
            <a:off x="6397940" y="2573918"/>
            <a:ext cx="3142300" cy="461665"/>
          </a:xfrm>
          <a:prstGeom prst="rect">
            <a:avLst/>
          </a:prstGeom>
          <a:noFill/>
        </p:spPr>
        <p:txBody>
          <a:bodyPr wrap="square" rtlCol="0">
            <a:spAutoFit/>
          </a:bodyPr>
          <a:lstStyle/>
          <a:p>
            <a:r>
              <a:rPr lang="fr-FR" sz="2400" b="1" dirty="0" smtClean="0">
                <a:solidFill>
                  <a:srgbClr val="C00000"/>
                </a:solidFill>
                <a:latin typeface="Bahnschrift" panose="020B0502040204020203" pitchFamily="34" charset="0"/>
              </a:rPr>
              <a:t>Maladies chroniques</a:t>
            </a:r>
            <a:endParaRPr lang="en-GB" sz="2400" b="1" dirty="0">
              <a:solidFill>
                <a:srgbClr val="C00000"/>
              </a:solidFill>
              <a:latin typeface="Bahnschrift" panose="020B0502040204020203" pitchFamily="34" charset="0"/>
            </a:endParaRPr>
          </a:p>
        </p:txBody>
      </p:sp>
      <p:pic>
        <p:nvPicPr>
          <p:cNvPr id="18" name="Image 17" descr="C:\Users\Louis Hognon\OneDrive\Thèse\Manuscrit_these\images\disease-burden-from-ncds.png"/>
          <p:cNvPicPr/>
          <p:nvPr/>
        </p:nvPicPr>
        <p:blipFill rotWithShape="1">
          <a:blip r:embed="rId8" cstate="print">
            <a:extLst>
              <a:ext uri="{28A0092B-C50C-407E-A947-70E740481C1C}">
                <a14:useLocalDpi xmlns:a14="http://schemas.microsoft.com/office/drawing/2010/main" val="0"/>
              </a:ext>
            </a:extLst>
          </a:blip>
          <a:srcRect t="16250"/>
          <a:stretch/>
        </p:blipFill>
        <p:spPr bwMode="auto">
          <a:xfrm>
            <a:off x="4685172" y="3333750"/>
            <a:ext cx="5326452" cy="3524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 19"/>
          <p:cNvPicPr>
            <a:picLocks noChangeAspect="1"/>
          </p:cNvPicPr>
          <p:nvPr/>
        </p:nvPicPr>
        <p:blipFill>
          <a:blip r:embed="rId9">
            <a:clrChange>
              <a:clrFrom>
                <a:srgbClr val="FFFFFF"/>
              </a:clrFrom>
              <a:clrTo>
                <a:srgbClr val="FFFFFF">
                  <a:alpha val="0"/>
                </a:srgbClr>
              </a:clrTo>
            </a:clrChange>
          </a:blip>
          <a:stretch>
            <a:fillRect/>
          </a:stretch>
        </p:blipFill>
        <p:spPr>
          <a:xfrm>
            <a:off x="5584639" y="2242430"/>
            <a:ext cx="1057397" cy="1040156"/>
          </a:xfrm>
          <a:prstGeom prst="rect">
            <a:avLst/>
          </a:prstGeom>
        </p:spPr>
      </p:pic>
    </p:spTree>
    <p:extLst>
      <p:ext uri="{BB962C8B-B14F-4D97-AF65-F5344CB8AC3E}">
        <p14:creationId xmlns:p14="http://schemas.microsoft.com/office/powerpoint/2010/main" val="258829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duotone>
              <a:schemeClr val="bg2">
                <a:shade val="45000"/>
                <a:satMod val="135000"/>
              </a:schemeClr>
              <a:prstClr val="white"/>
            </a:duotone>
          </a:blip>
          <a:stretch>
            <a:fillRect/>
          </a:stretch>
        </p:blipFill>
        <p:spPr>
          <a:xfrm>
            <a:off x="119558" y="888969"/>
            <a:ext cx="1019317" cy="933580"/>
          </a:xfrm>
          <a:prstGeom prst="rect">
            <a:avLst/>
          </a:prstGeom>
        </p:spPr>
      </p:pic>
      <p:sp>
        <p:nvSpPr>
          <p:cNvPr id="3" name="ZoneTexte 2"/>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6086" y="2116508"/>
            <a:ext cx="1206261" cy="1005217"/>
          </a:xfrm>
          <a:prstGeom prst="rect">
            <a:avLst/>
          </a:prstGeom>
        </p:spPr>
      </p:pic>
      <p:sp>
        <p:nvSpPr>
          <p:cNvPr id="9" name="ZoneTexte 8"/>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31275" y="3415684"/>
            <a:ext cx="995882" cy="995882"/>
          </a:xfrm>
          <a:prstGeom prst="rect">
            <a:avLst/>
          </a:prstGeom>
        </p:spPr>
      </p:pic>
      <p:sp>
        <p:nvSpPr>
          <p:cNvPr id="11" name="ZoneTexte 10"/>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stretch>
            <a:fillRect/>
          </a:stretch>
        </p:blipFill>
        <p:spPr>
          <a:xfrm>
            <a:off x="38006" y="4705525"/>
            <a:ext cx="1182421" cy="836583"/>
          </a:xfrm>
          <a:prstGeom prst="rect">
            <a:avLst/>
          </a:prstGeom>
          <a:ln>
            <a:noFill/>
          </a:ln>
          <a:effectLst>
            <a:softEdge rad="112500"/>
          </a:effectLst>
        </p:spPr>
      </p:pic>
      <p:sp>
        <p:nvSpPr>
          <p:cNvPr id="13" name="ZoneTexte 12"/>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6">
            <a:duotone>
              <a:schemeClr val="bg2">
                <a:shade val="45000"/>
                <a:satMod val="135000"/>
              </a:schemeClr>
              <a:prstClr val="white"/>
            </a:duotone>
          </a:blip>
          <a:stretch>
            <a:fillRect/>
          </a:stretch>
        </p:blipFill>
        <p:spPr>
          <a:xfrm>
            <a:off x="161721" y="5836067"/>
            <a:ext cx="934991" cy="958562"/>
          </a:xfrm>
          <a:prstGeom prst="rect">
            <a:avLst/>
          </a:prstGeom>
        </p:spPr>
      </p:pic>
      <p:sp>
        <p:nvSpPr>
          <p:cNvPr id="15" name="ZoneTexte 14"/>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7"/>
          <a:stretch>
            <a:fillRect/>
          </a:stretch>
        </p:blipFill>
        <p:spPr>
          <a:xfrm>
            <a:off x="4550922" y="2222484"/>
            <a:ext cx="2782421" cy="1851575"/>
          </a:xfrm>
          <a:prstGeom prst="rect">
            <a:avLst/>
          </a:prstGeom>
        </p:spPr>
      </p:pic>
      <p:sp>
        <p:nvSpPr>
          <p:cNvPr id="6" name="ZoneTexte 5"/>
          <p:cNvSpPr txBox="1"/>
          <p:nvPr/>
        </p:nvSpPr>
        <p:spPr>
          <a:xfrm>
            <a:off x="3620934" y="896897"/>
            <a:ext cx="8428776" cy="830997"/>
          </a:xfrm>
          <a:prstGeom prst="rect">
            <a:avLst/>
          </a:prstGeom>
          <a:noFill/>
        </p:spPr>
        <p:txBody>
          <a:bodyPr wrap="square" rtlCol="0">
            <a:spAutoFit/>
          </a:bodyPr>
          <a:lstStyle/>
          <a:p>
            <a:pPr algn="ctr"/>
            <a:r>
              <a:rPr lang="fr-FR" sz="24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La polémique autour des chars à voiles au PSG après un vol Paris-Nantes en Jet privé</a:t>
            </a:r>
            <a:endParaRPr lang="en-GB"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8"/>
          <a:stretch>
            <a:fillRect/>
          </a:stretch>
        </p:blipFill>
        <p:spPr>
          <a:xfrm>
            <a:off x="8130012" y="4334596"/>
            <a:ext cx="3539904" cy="2209659"/>
          </a:xfrm>
          <a:prstGeom prst="rect">
            <a:avLst/>
          </a:prstGeom>
        </p:spPr>
      </p:pic>
      <p:sp>
        <p:nvSpPr>
          <p:cNvPr id="19" name="ZoneTexte 18"/>
          <p:cNvSpPr txBox="1"/>
          <p:nvPr/>
        </p:nvSpPr>
        <p:spPr>
          <a:xfrm>
            <a:off x="7502003" y="2703063"/>
            <a:ext cx="4110273" cy="923330"/>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Joueur de haut niveau ne semblant pas prendre la question écologique au sérieux</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21" name="ZoneTexte 20"/>
          <p:cNvSpPr txBox="1"/>
          <p:nvPr/>
        </p:nvSpPr>
        <p:spPr>
          <a:xfrm>
            <a:off x="3200401" y="5077485"/>
            <a:ext cx="4520696" cy="1200329"/>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Ces sportifs de par leurs visibilités pourraient faire passer d’autres messages, notamment en faveur de l’environnement</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879970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duotone>
              <a:schemeClr val="bg2">
                <a:shade val="45000"/>
                <a:satMod val="135000"/>
              </a:schemeClr>
              <a:prstClr val="white"/>
            </a:duotone>
          </a:blip>
          <a:stretch>
            <a:fillRect/>
          </a:stretch>
        </p:blipFill>
        <p:spPr>
          <a:xfrm>
            <a:off x="93472" y="825595"/>
            <a:ext cx="1019317" cy="933580"/>
          </a:xfrm>
          <a:prstGeom prst="rect">
            <a:avLst/>
          </a:prstGeom>
        </p:spPr>
      </p:pic>
      <p:sp>
        <p:nvSpPr>
          <p:cNvPr id="3" name="ZoneTexte 2"/>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0" y="2053134"/>
            <a:ext cx="1206261" cy="1005217"/>
          </a:xfrm>
          <a:prstGeom prst="rect">
            <a:avLst/>
          </a:prstGeom>
        </p:spPr>
      </p:pic>
      <p:sp>
        <p:nvSpPr>
          <p:cNvPr id="9" name="ZoneTexte 8"/>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05189" y="3352310"/>
            <a:ext cx="995882" cy="995882"/>
          </a:xfrm>
          <a:prstGeom prst="rect">
            <a:avLst/>
          </a:prstGeom>
        </p:spPr>
      </p:pic>
      <p:sp>
        <p:nvSpPr>
          <p:cNvPr id="11" name="ZoneTexte 10"/>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13" name="ZoneTexte 12"/>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6">
            <a:duotone>
              <a:schemeClr val="accent4">
                <a:shade val="45000"/>
                <a:satMod val="135000"/>
              </a:schemeClr>
              <a:prstClr val="white"/>
            </a:duotone>
          </a:blip>
          <a:stretch>
            <a:fillRect/>
          </a:stretch>
        </p:blipFill>
        <p:spPr>
          <a:xfrm>
            <a:off x="161721" y="5836067"/>
            <a:ext cx="934991" cy="958562"/>
          </a:xfrm>
          <a:prstGeom prst="rect">
            <a:avLst/>
          </a:prstGeom>
        </p:spPr>
      </p:pic>
      <p:sp>
        <p:nvSpPr>
          <p:cNvPr id="15" name="ZoneTexte 14"/>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7"/>
          <a:stretch>
            <a:fillRect/>
          </a:stretch>
        </p:blipFill>
        <p:spPr>
          <a:xfrm>
            <a:off x="5476060" y="1834054"/>
            <a:ext cx="4915586" cy="4439270"/>
          </a:xfrm>
          <a:prstGeom prst="rect">
            <a:avLst/>
          </a:prstGeom>
        </p:spPr>
      </p:pic>
      <p:sp>
        <p:nvSpPr>
          <p:cNvPr id="18" name="Rectangle 17"/>
          <p:cNvSpPr/>
          <p:nvPr/>
        </p:nvSpPr>
        <p:spPr>
          <a:xfrm>
            <a:off x="5288279" y="6211669"/>
            <a:ext cx="5267759" cy="646331"/>
          </a:xfrm>
          <a:prstGeom prst="rect">
            <a:avLst/>
          </a:prstGeom>
        </p:spPr>
        <p:txBody>
          <a:bodyPr wrap="square">
            <a:spAutoFit/>
          </a:bodyPr>
          <a:lstStyle/>
          <a:p>
            <a:pPr algn="ctr"/>
            <a:r>
              <a:rPr lang="fr-FR" i="1" dirty="0">
                <a:latin typeface="Bell MT" panose="02020503060305020303" pitchFamily="18" charset="0"/>
              </a:rPr>
              <a:t>Cartes </a:t>
            </a:r>
            <a:r>
              <a:rPr lang="fr-FR" i="1" dirty="0" smtClean="0">
                <a:latin typeface="Bell MT" panose="02020503060305020303" pitchFamily="18" charset="0"/>
              </a:rPr>
              <a:t>d’Europe </a:t>
            </a:r>
            <a:r>
              <a:rPr lang="fr-FR" i="1" dirty="0">
                <a:latin typeface="Bell MT" panose="02020503060305020303" pitchFamily="18" charset="0"/>
              </a:rPr>
              <a:t>exposant la géolocalisation des différentes épreuves qualificatives du championnat </a:t>
            </a:r>
            <a:r>
              <a:rPr lang="fr-FR" i="1" dirty="0" smtClean="0">
                <a:latin typeface="Bell MT" panose="02020503060305020303" pitchFamily="18" charset="0"/>
              </a:rPr>
              <a:t>2019 d’</a:t>
            </a:r>
            <a:r>
              <a:rPr lang="fr-FR" i="1" dirty="0" err="1" smtClean="0">
                <a:latin typeface="Bell MT" panose="02020503060305020303" pitchFamily="18" charset="0"/>
              </a:rPr>
              <a:t>Ironman</a:t>
            </a:r>
            <a:endParaRPr lang="en-GB" i="1" dirty="0">
              <a:latin typeface="Bell MT" panose="02020503060305020303" pitchFamily="18" charset="0"/>
            </a:endParaRPr>
          </a:p>
        </p:txBody>
      </p:sp>
      <p:sp>
        <p:nvSpPr>
          <p:cNvPr id="19" name="ZoneTexte 18"/>
          <p:cNvSpPr txBox="1"/>
          <p:nvPr/>
        </p:nvSpPr>
        <p:spPr>
          <a:xfrm>
            <a:off x="3865829" y="949709"/>
            <a:ext cx="7985157" cy="707886"/>
          </a:xfrm>
          <a:prstGeom prst="rect">
            <a:avLst/>
          </a:prstGeom>
          <a:noFill/>
        </p:spPr>
        <p:txBody>
          <a:bodyPr wrap="square" rtlCol="0">
            <a:spAutoFit/>
          </a:bodyPr>
          <a:lstStyle/>
          <a:p>
            <a:pPr algn="ctr"/>
            <a:r>
              <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Même pour les sportifs amateurs, on se déplace plus pour le sport, on consomme plus pour le sport</a:t>
            </a:r>
            <a:endParaRPr lang="en-GB" sz="2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9536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pic>
        <p:nvPicPr>
          <p:cNvPr id="3" name="Image 2">
            <a:extLst>
              <a:ext uri="{FF2B5EF4-FFF2-40B4-BE49-F238E27FC236}">
                <a16:creationId xmlns:a16="http://schemas.microsoft.com/office/drawing/2014/main" id="{334A6ECD-1944-92A1-C356-AFA87695499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250226" y="1189290"/>
            <a:ext cx="1327694" cy="1188850"/>
          </a:xfrm>
          <a:prstGeom prst="rect">
            <a:avLst/>
          </a:prstGeom>
        </p:spPr>
      </p:pic>
      <p:sp>
        <p:nvSpPr>
          <p:cNvPr id="4" name="ZoneTexte 3">
            <a:extLst>
              <a:ext uri="{FF2B5EF4-FFF2-40B4-BE49-F238E27FC236}">
                <a16:creationId xmlns:a16="http://schemas.microsoft.com/office/drawing/2014/main" id="{674ABB29-016F-7C74-E9A0-06E6C0FD7F17}"/>
              </a:ext>
            </a:extLst>
          </p:cNvPr>
          <p:cNvSpPr txBox="1"/>
          <p:nvPr/>
        </p:nvSpPr>
        <p:spPr>
          <a:xfrm>
            <a:off x="5298359" y="746347"/>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Sécheresses</a:t>
            </a:r>
          </a:p>
        </p:txBody>
      </p:sp>
      <p:pic>
        <p:nvPicPr>
          <p:cNvPr id="11" name="Picture 4" descr="les inondations inondent la ville et emportent les maisons. 3146834 -  Telecharger Vectoriel Gratuit, Clipart Graphique, Vecteur Dessins et  Pictogramme Gratuit">
            <a:extLst>
              <a:ext uri="{FF2B5EF4-FFF2-40B4-BE49-F238E27FC236}">
                <a16:creationId xmlns:a16="http://schemas.microsoft.com/office/drawing/2014/main" id="{58151F2D-4B71-1554-10C9-F0639A1994A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619413" y="1189290"/>
            <a:ext cx="2042800" cy="151085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E31A4BF-58B3-A140-02F4-FEB25DD383FB}"/>
              </a:ext>
            </a:extLst>
          </p:cNvPr>
          <p:cNvSpPr txBox="1"/>
          <p:nvPr/>
        </p:nvSpPr>
        <p:spPr>
          <a:xfrm>
            <a:off x="9989084" y="734534"/>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Inondations</a:t>
            </a:r>
          </a:p>
        </p:txBody>
      </p:sp>
      <p:pic>
        <p:nvPicPr>
          <p:cNvPr id="15" name="Picture 4" descr="Logo attention / Permis de conduire / Démarches administratives / Accueil -  Les services de l'État dans les Deux-Sèvres">
            <a:extLst>
              <a:ext uri="{FF2B5EF4-FFF2-40B4-BE49-F238E27FC236}">
                <a16:creationId xmlns:a16="http://schemas.microsoft.com/office/drawing/2014/main" id="{1C7D530C-91C1-D787-4295-8CF01F0FFE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21027" y="617594"/>
            <a:ext cx="449824" cy="44982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ille marche sous parapluie dans une douche à effet pluie printanière  4983251 - Telecharger Vectoriel Gratuit, Clipart Graphique, Vecteur Dessins  et Pictogramme Gratuit">
            <a:extLst>
              <a:ext uri="{FF2B5EF4-FFF2-40B4-BE49-F238E27FC236}">
                <a16:creationId xmlns:a16="http://schemas.microsoft.com/office/drawing/2014/main" id="{E83422F0-E528-79EA-208C-353813F6DCD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702" b="6296"/>
          <a:stretch/>
        </p:blipFill>
        <p:spPr bwMode="auto">
          <a:xfrm>
            <a:off x="2903455" y="1176933"/>
            <a:ext cx="1711072" cy="140312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A51091B2-2BE3-297C-F427-B568C14A1381}"/>
              </a:ext>
            </a:extLst>
          </p:cNvPr>
          <p:cNvSpPr txBox="1"/>
          <p:nvPr/>
        </p:nvSpPr>
        <p:spPr>
          <a:xfrm>
            <a:off x="2788010" y="704096"/>
            <a:ext cx="1867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Faible pluviométrie</a:t>
            </a:r>
          </a:p>
        </p:txBody>
      </p:sp>
      <p:pic>
        <p:nvPicPr>
          <p:cNvPr id="2" name="Picture 2" descr="Sécurité Incendie Vectoriels et illustrations libres de droits - iStock">
            <a:extLst>
              <a:ext uri="{FF2B5EF4-FFF2-40B4-BE49-F238E27FC236}">
                <a16:creationId xmlns:a16="http://schemas.microsoft.com/office/drawing/2014/main" id="{504F8425-2843-21AE-C0D4-58715A6B4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9375" y="1225687"/>
            <a:ext cx="2115047" cy="118885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4FB4514-2C4D-7B86-038A-8B3FE68E7689}"/>
              </a:ext>
            </a:extLst>
          </p:cNvPr>
          <p:cNvSpPr txBox="1"/>
          <p:nvPr/>
        </p:nvSpPr>
        <p:spPr>
          <a:xfrm>
            <a:off x="7713778" y="725476"/>
            <a:ext cx="1120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Incendies</a:t>
            </a:r>
          </a:p>
        </p:txBody>
      </p:sp>
      <p:sp>
        <p:nvSpPr>
          <p:cNvPr id="8" name="Accolade ouvrante 7">
            <a:extLst>
              <a:ext uri="{FF2B5EF4-FFF2-40B4-BE49-F238E27FC236}">
                <a16:creationId xmlns:a16="http://schemas.microsoft.com/office/drawing/2014/main" id="{5E5064E4-3646-1B04-FBA7-68BA388AE5D0}"/>
              </a:ext>
            </a:extLst>
          </p:cNvPr>
          <p:cNvSpPr/>
          <p:nvPr/>
        </p:nvSpPr>
        <p:spPr>
          <a:xfrm rot="16200000">
            <a:off x="5871086" y="-1052090"/>
            <a:ext cx="449826" cy="8293395"/>
          </a:xfrm>
          <a:prstGeom prst="leftBrace">
            <a:avLst>
              <a:gd name="adj1" fmla="val 97652"/>
              <a:gd name="adj2" fmla="val 49872"/>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152CFD4A-057B-E4D5-99AC-42D5E92090AF}"/>
              </a:ext>
            </a:extLst>
          </p:cNvPr>
          <p:cNvSpPr txBox="1"/>
          <p:nvPr/>
        </p:nvSpPr>
        <p:spPr>
          <a:xfrm>
            <a:off x="950870" y="4050440"/>
            <a:ext cx="37439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A3A3A"/>
                </a:solidFill>
                <a:effectLst/>
                <a:uLnTx/>
                <a:uFillTx/>
                <a:latin typeface="Marianne"/>
                <a:ea typeface="+mn-ea"/>
                <a:cs typeface="+mn-cs"/>
              </a:rPr>
              <a:t>Diminution des rendements agricoles</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0866625B-2AA3-0A53-1C46-3D685F0F77AE}"/>
              </a:ext>
            </a:extLst>
          </p:cNvPr>
          <p:cNvSpPr txBox="1"/>
          <p:nvPr/>
        </p:nvSpPr>
        <p:spPr>
          <a:xfrm>
            <a:off x="8486138" y="3705007"/>
            <a:ext cx="2279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A3A3A"/>
                </a:solidFill>
                <a:effectLst/>
                <a:uLnTx/>
                <a:uFillTx/>
                <a:latin typeface="Marianne"/>
                <a:ea typeface="+mn-ea"/>
                <a:cs typeface="+mn-cs"/>
              </a:rPr>
              <a:t>Pénurie d’eau potable</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F08CD2FC-1534-EDBB-F433-6A1CBDF7F96C}"/>
              </a:ext>
            </a:extLst>
          </p:cNvPr>
          <p:cNvSpPr txBox="1"/>
          <p:nvPr/>
        </p:nvSpPr>
        <p:spPr>
          <a:xfrm>
            <a:off x="4096578" y="3302958"/>
            <a:ext cx="61444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A3A3A"/>
                </a:solidFill>
                <a:effectLst/>
                <a:uLnTx/>
                <a:uFillTx/>
                <a:latin typeface="Marianne"/>
                <a:ea typeface="+mn-ea"/>
                <a:cs typeface="+mn-cs"/>
              </a:rPr>
              <a:t>Lourdes conséquences sur la santé humaine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Image 25">
            <a:extLst>
              <a:ext uri="{FF2B5EF4-FFF2-40B4-BE49-F238E27FC236}">
                <a16:creationId xmlns:a16="http://schemas.microsoft.com/office/drawing/2014/main" id="{FE60C6B0-F0F2-0D1A-62CE-D85E88E5682E}"/>
              </a:ext>
            </a:extLst>
          </p:cNvPr>
          <p:cNvPicPr>
            <a:picLocks noChangeAspect="1"/>
          </p:cNvPicPr>
          <p:nvPr/>
        </p:nvPicPr>
        <p:blipFill rotWithShape="1">
          <a:blip r:embed="rId11">
            <a:extLst>
              <a:ext uri="{28A0092B-C50C-407E-A947-70E740481C1C}">
                <a14:useLocalDpi xmlns:a14="http://schemas.microsoft.com/office/drawing/2010/main" val="0"/>
              </a:ext>
            </a:extLst>
          </a:blip>
          <a:srcRect b="38017"/>
          <a:stretch/>
        </p:blipFill>
        <p:spPr>
          <a:xfrm>
            <a:off x="681601" y="5755547"/>
            <a:ext cx="4616758" cy="710840"/>
          </a:xfrm>
          <a:prstGeom prst="rect">
            <a:avLst/>
          </a:prstGeom>
          <a:ln>
            <a:solidFill>
              <a:schemeClr val="tx1"/>
            </a:solidFill>
          </a:ln>
        </p:spPr>
      </p:pic>
      <p:pic>
        <p:nvPicPr>
          <p:cNvPr id="24578" name="Picture 2" descr="Dessin vectoriel에 있는 핀">
            <a:extLst>
              <a:ext uri="{FF2B5EF4-FFF2-40B4-BE49-F238E27FC236}">
                <a16:creationId xmlns:a16="http://schemas.microsoft.com/office/drawing/2014/main" id="{F3A8ED2F-C1A5-4D41-72F2-953D3616FAF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883" b="14196"/>
          <a:stretch/>
        </p:blipFill>
        <p:spPr bwMode="auto">
          <a:xfrm>
            <a:off x="2023347" y="4446402"/>
            <a:ext cx="1598956" cy="119767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Sécheresse : passage en niveau crise">
            <a:extLst>
              <a:ext uri="{FF2B5EF4-FFF2-40B4-BE49-F238E27FC236}">
                <a16:creationId xmlns:a16="http://schemas.microsoft.com/office/drawing/2014/main" id="{577D8882-EBF3-D75F-6E28-A3E7EF6E48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1994" y="4127088"/>
            <a:ext cx="1483336" cy="1027419"/>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3524BAF7-77EC-0D99-D434-C46452A2F6AC}"/>
              </a:ext>
            </a:extLst>
          </p:cNvPr>
          <p:cNvSpPr txBox="1"/>
          <p:nvPr/>
        </p:nvSpPr>
        <p:spPr>
          <a:xfrm>
            <a:off x="4096578" y="6087801"/>
            <a:ext cx="126188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Le Monde, 09/09/2022</a:t>
            </a:r>
          </a:p>
        </p:txBody>
      </p:sp>
      <p:sp>
        <p:nvSpPr>
          <p:cNvPr id="29" name="ZoneTexte 28">
            <a:extLst>
              <a:ext uri="{FF2B5EF4-FFF2-40B4-BE49-F238E27FC236}">
                <a16:creationId xmlns:a16="http://schemas.microsoft.com/office/drawing/2014/main" id="{C5FA1330-9528-1976-7123-BF1DD020900E}"/>
              </a:ext>
            </a:extLst>
          </p:cNvPr>
          <p:cNvSpPr txBox="1"/>
          <p:nvPr/>
        </p:nvSpPr>
        <p:spPr>
          <a:xfrm>
            <a:off x="10765480" y="6289197"/>
            <a:ext cx="126188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Le Monde, 05/08/2022</a:t>
            </a:r>
          </a:p>
        </p:txBody>
      </p:sp>
      <p:pic>
        <p:nvPicPr>
          <p:cNvPr id="31" name="Image 30">
            <a:extLst>
              <a:ext uri="{FF2B5EF4-FFF2-40B4-BE49-F238E27FC236}">
                <a16:creationId xmlns:a16="http://schemas.microsoft.com/office/drawing/2014/main" id="{0F0DADC3-FBE2-141F-325E-C7A3065BC7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13778" y="5274098"/>
            <a:ext cx="4155963" cy="1035109"/>
          </a:xfrm>
          <a:prstGeom prst="rect">
            <a:avLst/>
          </a:prstGeom>
          <a:ln>
            <a:solidFill>
              <a:schemeClr val="tx1"/>
            </a:solidFill>
          </a:ln>
        </p:spPr>
      </p:pic>
      <p:pic>
        <p:nvPicPr>
          <p:cNvPr id="32" name="Image 31">
            <a:extLst>
              <a:ext uri="{FF2B5EF4-FFF2-40B4-BE49-F238E27FC236}">
                <a16:creationId xmlns:a16="http://schemas.microsoft.com/office/drawing/2014/main" id="{8EDFCA1E-91DC-9160-8AA1-0C1892939B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2303" y="4174406"/>
            <a:ext cx="5501140" cy="1358995"/>
          </a:xfrm>
          <a:prstGeom prst="rect">
            <a:avLst/>
          </a:prstGeom>
          <a:ln>
            <a:solidFill>
              <a:schemeClr val="tx1"/>
            </a:solidFill>
          </a:ln>
        </p:spPr>
      </p:pic>
      <p:sp>
        <p:nvSpPr>
          <p:cNvPr id="33" name="ZoneTexte 32">
            <a:extLst>
              <a:ext uri="{FF2B5EF4-FFF2-40B4-BE49-F238E27FC236}">
                <a16:creationId xmlns:a16="http://schemas.microsoft.com/office/drawing/2014/main" id="{8223F8D4-3BC2-0252-E8E3-D24E0F1B1FF1}"/>
              </a:ext>
            </a:extLst>
          </p:cNvPr>
          <p:cNvSpPr txBox="1"/>
          <p:nvPr/>
        </p:nvSpPr>
        <p:spPr>
          <a:xfrm>
            <a:off x="5744291" y="5570247"/>
            <a:ext cx="128432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Mediapart, 08/09/2022</a:t>
            </a:r>
          </a:p>
        </p:txBody>
      </p:sp>
    </p:spTree>
    <p:extLst>
      <p:ext uri="{BB962C8B-B14F-4D97-AF65-F5344CB8AC3E}">
        <p14:creationId xmlns:p14="http://schemas.microsoft.com/office/powerpoint/2010/main" val="32135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8" grpId="0"/>
      <p:bldP spid="29" grpId="0"/>
      <p:bldP spid="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4" name="Image 3"/>
          <p:cNvPicPr>
            <a:picLocks noChangeAspect="1"/>
          </p:cNvPicPr>
          <p:nvPr/>
        </p:nvPicPr>
        <p:blipFill>
          <a:blip r:embed="rId2"/>
          <a:stretch>
            <a:fillRect/>
          </a:stretch>
        </p:blipFill>
        <p:spPr>
          <a:xfrm>
            <a:off x="3814338" y="1792633"/>
            <a:ext cx="5049005" cy="2672038"/>
          </a:xfrm>
          <a:prstGeom prst="rect">
            <a:avLst/>
          </a:prstGeom>
          <a:ln>
            <a:noFill/>
          </a:ln>
          <a:effectLst>
            <a:softEdge rad="112500"/>
          </a:effectLst>
        </p:spPr>
      </p:pic>
      <p:pic>
        <p:nvPicPr>
          <p:cNvPr id="6" name="Image 5"/>
          <p:cNvPicPr>
            <a:picLocks noChangeAspect="1"/>
          </p:cNvPicPr>
          <p:nvPr/>
        </p:nvPicPr>
        <p:blipFill>
          <a:blip r:embed="rId3"/>
          <a:stretch>
            <a:fillRect/>
          </a:stretch>
        </p:blipFill>
        <p:spPr>
          <a:xfrm>
            <a:off x="7414788" y="4827157"/>
            <a:ext cx="3699378" cy="1849689"/>
          </a:xfrm>
          <a:prstGeom prst="rect">
            <a:avLst/>
          </a:prstGeom>
          <a:ln>
            <a:noFill/>
          </a:ln>
          <a:effectLst>
            <a:softEdge rad="112500"/>
          </a:effectLst>
        </p:spPr>
      </p:pic>
      <p:pic>
        <p:nvPicPr>
          <p:cNvPr id="19" name="Image 18"/>
          <p:cNvPicPr>
            <a:picLocks noChangeAspect="1"/>
          </p:cNvPicPr>
          <p:nvPr/>
        </p:nvPicPr>
        <p:blipFill>
          <a:blip r:embed="rId4">
            <a:duotone>
              <a:schemeClr val="bg2">
                <a:shade val="45000"/>
                <a:satMod val="135000"/>
              </a:schemeClr>
              <a:prstClr val="white"/>
            </a:duotone>
          </a:blip>
          <a:stretch>
            <a:fillRect/>
          </a:stretch>
        </p:blipFill>
        <p:spPr>
          <a:xfrm>
            <a:off x="93472" y="825595"/>
            <a:ext cx="1019317" cy="933580"/>
          </a:xfrm>
          <a:prstGeom prst="rect">
            <a:avLst/>
          </a:prstGeom>
        </p:spPr>
      </p:pic>
      <p:sp>
        <p:nvSpPr>
          <p:cNvPr id="20" name="ZoneTexte 19"/>
          <p:cNvSpPr txBox="1"/>
          <p:nvPr/>
        </p:nvSpPr>
        <p:spPr>
          <a:xfrm>
            <a:off x="1228252" y="119505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Déplacements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0" y="2053134"/>
            <a:ext cx="1206261" cy="1005217"/>
          </a:xfrm>
          <a:prstGeom prst="rect">
            <a:avLst/>
          </a:prstGeom>
        </p:spPr>
      </p:pic>
      <p:sp>
        <p:nvSpPr>
          <p:cNvPr id="22" name="ZoneTexte 21"/>
          <p:cNvSpPr txBox="1"/>
          <p:nvPr/>
        </p:nvSpPr>
        <p:spPr>
          <a:xfrm>
            <a:off x="1228252" y="245198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Sponsoring</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3" name="Image 22"/>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105189" y="3352310"/>
            <a:ext cx="995882" cy="995882"/>
          </a:xfrm>
          <a:prstGeom prst="rect">
            <a:avLst/>
          </a:prstGeom>
        </p:spPr>
      </p:pic>
      <p:sp>
        <p:nvSpPr>
          <p:cNvPr id="24" name="ZoneTexte 23"/>
          <p:cNvSpPr txBox="1"/>
          <p:nvPr/>
        </p:nvSpPr>
        <p:spPr>
          <a:xfrm>
            <a:off x="1228252" y="3763228"/>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Paradoxe</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5" name="Image 24"/>
          <p:cNvPicPr>
            <a:picLocks noChangeAspect="1"/>
          </p:cNvPicPr>
          <p:nvPr/>
        </p:nvPicPr>
        <p:blipFill>
          <a:blip r:embed="rId7">
            <a:duotone>
              <a:schemeClr val="bg2">
                <a:shade val="45000"/>
                <a:satMod val="135000"/>
              </a:schemeClr>
              <a:prstClr val="white"/>
            </a:duotone>
          </a:blip>
          <a:stretch>
            <a:fillRect/>
          </a:stretch>
        </p:blipFill>
        <p:spPr>
          <a:xfrm>
            <a:off x="38006" y="4705525"/>
            <a:ext cx="1182421" cy="836583"/>
          </a:xfrm>
          <a:prstGeom prst="rect">
            <a:avLst/>
          </a:prstGeom>
          <a:ln>
            <a:noFill/>
          </a:ln>
          <a:effectLst>
            <a:softEdge rad="112500"/>
          </a:effectLst>
        </p:spPr>
      </p:pic>
      <p:sp>
        <p:nvSpPr>
          <p:cNvPr id="26" name="ZoneTexte 25"/>
          <p:cNvSpPr txBox="1"/>
          <p:nvPr/>
        </p:nvSpPr>
        <p:spPr>
          <a:xfrm>
            <a:off x="1228252" y="5056361"/>
            <a:ext cx="2118511" cy="338554"/>
          </a:xfrm>
          <a:prstGeom prst="rect">
            <a:avLst/>
          </a:prstGeom>
          <a:noFill/>
        </p:spPr>
        <p:txBody>
          <a:bodyPr wrap="square" rtlCol="0">
            <a:spAutoFit/>
          </a:bodyPr>
          <a:lstStyle/>
          <a:p>
            <a:r>
              <a:rPr lang="fr-FR" sz="1600"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Influenceurs</a:t>
            </a:r>
            <a:endParaRPr lang="en-GB"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7" name="Image 26"/>
          <p:cNvPicPr>
            <a:picLocks noChangeAspect="1"/>
          </p:cNvPicPr>
          <p:nvPr/>
        </p:nvPicPr>
        <p:blipFill>
          <a:blip r:embed="rId8">
            <a:duotone>
              <a:schemeClr val="accent4">
                <a:shade val="45000"/>
                <a:satMod val="135000"/>
              </a:schemeClr>
              <a:prstClr val="white"/>
            </a:duotone>
          </a:blip>
          <a:stretch>
            <a:fillRect/>
          </a:stretch>
        </p:blipFill>
        <p:spPr>
          <a:xfrm>
            <a:off x="161721" y="5836067"/>
            <a:ext cx="934991" cy="958562"/>
          </a:xfrm>
          <a:prstGeom prst="rect">
            <a:avLst/>
          </a:prstGeom>
        </p:spPr>
      </p:pic>
      <p:sp>
        <p:nvSpPr>
          <p:cNvPr id="28" name="ZoneTexte 27"/>
          <p:cNvSpPr txBox="1"/>
          <p:nvPr/>
        </p:nvSpPr>
        <p:spPr>
          <a:xfrm>
            <a:off x="1228252" y="6132215"/>
            <a:ext cx="2118511" cy="338554"/>
          </a:xfrm>
          <a:prstGeom prst="rect">
            <a:avLst/>
          </a:prstGeom>
          <a:noFill/>
        </p:spPr>
        <p:txBody>
          <a:bodyPr wrap="square" rtlCol="0">
            <a:spAutoFit/>
          </a:bodyPr>
          <a:lstStyle/>
          <a:p>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Consommation</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8962931" y="2607398"/>
            <a:ext cx="2697932" cy="1569660"/>
          </a:xfrm>
          <a:prstGeom prst="rect">
            <a:avLst/>
          </a:prstGeom>
          <a:noFill/>
        </p:spPr>
        <p:txBody>
          <a:bodyPr wrap="square" rtlCol="0">
            <a:spAutoFit/>
          </a:bodyPr>
          <a:lstStyle/>
          <a:p>
            <a:r>
              <a:rPr lang="fr-FR" sz="2400" dirty="0" smtClean="0">
                <a:latin typeface="Bell MT" panose="02020503060305020303" pitchFamily="18" charset="0"/>
              </a:rPr>
              <a:t>Des équipement ultra techniques pour un public amateur</a:t>
            </a:r>
            <a:endParaRPr lang="en-GB" sz="2400" dirty="0">
              <a:latin typeface="Bell MT" panose="02020503060305020303" pitchFamily="18" charset="0"/>
            </a:endParaRPr>
          </a:p>
        </p:txBody>
      </p:sp>
      <p:sp>
        <p:nvSpPr>
          <p:cNvPr id="30" name="ZoneTexte 29"/>
          <p:cNvSpPr txBox="1"/>
          <p:nvPr/>
        </p:nvSpPr>
        <p:spPr>
          <a:xfrm>
            <a:off x="4597652" y="5362971"/>
            <a:ext cx="2697932" cy="1200329"/>
          </a:xfrm>
          <a:prstGeom prst="rect">
            <a:avLst/>
          </a:prstGeom>
          <a:noFill/>
        </p:spPr>
        <p:txBody>
          <a:bodyPr wrap="square" rtlCol="0">
            <a:spAutoFit/>
          </a:bodyPr>
          <a:lstStyle/>
          <a:p>
            <a:r>
              <a:rPr lang="fr-FR" sz="2400" dirty="0" smtClean="0">
                <a:latin typeface="Bell MT" panose="02020503060305020303" pitchFamily="18" charset="0"/>
              </a:rPr>
              <a:t>Le tout numérique dans le sport, un problème réel</a:t>
            </a:r>
            <a:endParaRPr lang="en-GB" sz="2400" dirty="0">
              <a:latin typeface="Bell MT" panose="02020503060305020303" pitchFamily="18" charset="0"/>
            </a:endParaRPr>
          </a:p>
        </p:txBody>
      </p:sp>
      <p:sp>
        <p:nvSpPr>
          <p:cNvPr id="18" name="ZoneTexte 17"/>
          <p:cNvSpPr txBox="1"/>
          <p:nvPr/>
        </p:nvSpPr>
        <p:spPr>
          <a:xfrm>
            <a:off x="3865829" y="949709"/>
            <a:ext cx="7985157" cy="707886"/>
          </a:xfrm>
          <a:prstGeom prst="rect">
            <a:avLst/>
          </a:prstGeom>
          <a:noFill/>
        </p:spPr>
        <p:txBody>
          <a:bodyPr wrap="square" rtlCol="0">
            <a:spAutoFit/>
          </a:bodyPr>
          <a:lstStyle/>
          <a:p>
            <a:pPr algn="ctr"/>
            <a:r>
              <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Même pour les sportifs amateurs, on se déplace plus pour le sport, on consomme plus pour le sport</a:t>
            </a:r>
            <a:endParaRPr lang="en-GB" sz="2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56555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235" y="1795671"/>
            <a:ext cx="9658350" cy="4838700"/>
          </a:xfrm>
          <a:prstGeom prst="rect">
            <a:avLst/>
          </a:prstGeom>
        </p:spPr>
      </p:pic>
      <p:sp>
        <p:nvSpPr>
          <p:cNvPr id="3" name="Rectangle 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sp>
        <p:nvSpPr>
          <p:cNvPr id="5" name="ZoneTexte 4"/>
          <p:cNvSpPr txBox="1"/>
          <p:nvPr/>
        </p:nvSpPr>
        <p:spPr>
          <a:xfrm>
            <a:off x="-34506" y="729403"/>
            <a:ext cx="12226506" cy="646331"/>
          </a:xfrm>
          <a:prstGeom prst="rect">
            <a:avLst/>
          </a:prstGeom>
          <a:solidFill>
            <a:schemeClr val="accent3">
              <a:lumMod val="20000"/>
              <a:lumOff val="80000"/>
            </a:schemeClr>
          </a:solidFill>
        </p:spPr>
        <p:txBody>
          <a:bodyPr wrap="square" rtlCol="0">
            <a:spAutoFit/>
          </a:bodyPr>
          <a:lstStyle/>
          <a:p>
            <a:pPr algn="ctr"/>
            <a:r>
              <a:rPr lang="fr-FR" sz="36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Manque de considération politique</a:t>
            </a:r>
            <a:endParaRPr lang="en-GB"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847658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1906678"/>
            <a:ext cx="6553200" cy="4547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pic>
        <p:nvPicPr>
          <p:cNvPr id="2" name="Image 1"/>
          <p:cNvPicPr>
            <a:picLocks noChangeAspect="1"/>
          </p:cNvPicPr>
          <p:nvPr/>
        </p:nvPicPr>
        <p:blipFill rotWithShape="1">
          <a:blip r:embed="rId4"/>
          <a:srcRect l="7505" r="3922"/>
          <a:stretch/>
        </p:blipFill>
        <p:spPr>
          <a:xfrm>
            <a:off x="6675120" y="2203752"/>
            <a:ext cx="5516880" cy="381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905347" y="823866"/>
            <a:ext cx="10601607" cy="461665"/>
          </a:xfrm>
          <a:prstGeom prst="rect">
            <a:avLst/>
          </a:prstGeom>
          <a:noFill/>
        </p:spPr>
        <p:txBody>
          <a:bodyPr wrap="square" rtlCol="0">
            <a:spAutoFit/>
          </a:bodyPr>
          <a:lstStyle/>
          <a:p>
            <a:pPr algn="ctr"/>
            <a:r>
              <a:rPr lang="fr-FR" sz="2400" b="1" u="sng" dirty="0" smtClean="0">
                <a:latin typeface="Tahoma" panose="020B0604030504040204" pitchFamily="34" charset="0"/>
                <a:ea typeface="Tahoma" panose="020B0604030504040204" pitchFamily="34" charset="0"/>
                <a:cs typeface="Tahoma" panose="020B0604030504040204" pitchFamily="34" charset="0"/>
              </a:rPr>
              <a:t>Quelques sportifs de haut niveau prennent conscience des enjeux</a:t>
            </a:r>
            <a:endParaRPr lang="en-GB" sz="2400" b="1" u="sng"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243666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sport de haut niveau peu compatible avec une trajectoire bas carbone</a:t>
            </a:r>
            <a:endParaRPr lang="fr-FR" sz="2400" b="1" dirty="0">
              <a:latin typeface="Baskerville Old Face" panose="02020602080505020303" pitchFamily="18" charset="0"/>
            </a:endParaRPr>
          </a:p>
        </p:txBody>
      </p:sp>
      <p:sp>
        <p:nvSpPr>
          <p:cNvPr id="5" name="ZoneTexte 4"/>
          <p:cNvSpPr txBox="1"/>
          <p:nvPr/>
        </p:nvSpPr>
        <p:spPr>
          <a:xfrm>
            <a:off x="905347" y="823866"/>
            <a:ext cx="10601607" cy="461665"/>
          </a:xfrm>
          <a:prstGeom prst="rect">
            <a:avLst/>
          </a:prstGeom>
          <a:noFill/>
        </p:spPr>
        <p:txBody>
          <a:bodyPr wrap="square" rtlCol="0">
            <a:spAutoFit/>
          </a:bodyPr>
          <a:lstStyle/>
          <a:p>
            <a:pPr algn="ctr"/>
            <a:r>
              <a:rPr lang="fr-FR" sz="2400" b="1" u="sng" dirty="0" smtClean="0">
                <a:latin typeface="Tahoma" panose="020B0604030504040204" pitchFamily="34" charset="0"/>
                <a:ea typeface="Tahoma" panose="020B0604030504040204" pitchFamily="34" charset="0"/>
                <a:cs typeface="Tahoma" panose="020B0604030504040204" pitchFamily="34" charset="0"/>
              </a:rPr>
              <a:t>Quelques sportifs de haut niveau prennent conscience des enjeux</a:t>
            </a:r>
            <a:endParaRPr lang="en-GB" sz="2400" b="1" u="sng" dirty="0">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3"/>
          <a:stretch>
            <a:fillRect/>
          </a:stretch>
        </p:blipFill>
        <p:spPr>
          <a:xfrm>
            <a:off x="1" y="2200332"/>
            <a:ext cx="4191000" cy="3959497"/>
          </a:xfrm>
          <a:prstGeom prst="rect">
            <a:avLst/>
          </a:prstGeom>
        </p:spPr>
      </p:pic>
      <p:sp>
        <p:nvSpPr>
          <p:cNvPr id="8" name="Rectangle 7"/>
          <p:cNvSpPr/>
          <p:nvPr/>
        </p:nvSpPr>
        <p:spPr>
          <a:xfrm>
            <a:off x="4279900" y="2896721"/>
            <a:ext cx="7912100" cy="3594702"/>
          </a:xfrm>
          <a:prstGeom prst="rect">
            <a:avLst/>
          </a:prstGeom>
          <a:ln w="57150">
            <a:solidFill>
              <a:srgbClr val="1F4E79"/>
            </a:solidFill>
          </a:ln>
        </p:spPr>
        <p:txBody>
          <a:bodyPr wrap="square">
            <a:spAutoFit/>
          </a:bodyPr>
          <a:lstStyle/>
          <a:p>
            <a:pPr algn="ctr">
              <a:lnSpc>
                <a:spcPct val="150000"/>
              </a:lnSpc>
            </a:pPr>
            <a:r>
              <a:rPr lang="fr-FR" sz="2200" i="1" dirty="0" smtClean="0">
                <a:solidFill>
                  <a:schemeClr val="tx2">
                    <a:lumMod val="75000"/>
                  </a:schemeClr>
                </a:solidFill>
              </a:rPr>
              <a:t>"</a:t>
            </a:r>
            <a:r>
              <a:rPr lang="fr-FR" sz="2200" i="1" dirty="0">
                <a:solidFill>
                  <a:schemeClr val="tx2">
                    <a:lumMod val="75000"/>
                  </a:schemeClr>
                </a:solidFill>
              </a:rPr>
              <a:t>J’avais 9 ans quand l’accord de Paris pour le climat a été signé. Huit ans plus tard, non seulement les émissions de gaz à effets de serre ne baissent pas, mais elles augmentent toujours plus. Sachant cela, je ne veux pas que ma participation à une compétition implique de prendre l’avion, c’est-à-dire implique de causer des dommages aux populations les plus fragiles, à leur mode de vie, leur habitat, à tout ce qu’ils aiment. »</a:t>
            </a:r>
            <a:endParaRPr lang="en-GB" sz="2200" i="1" dirty="0">
              <a:solidFill>
                <a:schemeClr val="tx2">
                  <a:lumMod val="75000"/>
                </a:schemeClr>
              </a:solidFill>
            </a:endParaRPr>
          </a:p>
        </p:txBody>
      </p:sp>
      <p:sp>
        <p:nvSpPr>
          <p:cNvPr id="2" name="Rectangle 1"/>
          <p:cNvSpPr/>
          <p:nvPr/>
        </p:nvSpPr>
        <p:spPr>
          <a:xfrm>
            <a:off x="4582160" y="1764715"/>
            <a:ext cx="7315200" cy="830997"/>
          </a:xfrm>
          <a:prstGeom prst="rect">
            <a:avLst/>
          </a:prstGeom>
          <a:solidFill>
            <a:schemeClr val="tx2">
              <a:lumMod val="20000"/>
              <a:lumOff val="80000"/>
            </a:schemeClr>
          </a:solidFill>
        </p:spPr>
        <p:txBody>
          <a:bodyPr wrap="square">
            <a:spAutoFit/>
          </a:bodyPr>
          <a:lstStyle/>
          <a:p>
            <a:pPr algn="ctr"/>
            <a:r>
              <a:rPr lang="fr-FR" sz="2400" b="1" dirty="0"/>
              <a:t>La coureuse </a:t>
            </a:r>
            <a:r>
              <a:rPr lang="fr-FR" sz="2400" b="1" dirty="0" err="1"/>
              <a:t>Innes</a:t>
            </a:r>
            <a:r>
              <a:rPr lang="fr-FR" sz="2400" b="1" dirty="0"/>
              <a:t> </a:t>
            </a:r>
            <a:r>
              <a:rPr lang="fr-FR" sz="2400" b="1" dirty="0" err="1"/>
              <a:t>FitzGerald</a:t>
            </a:r>
            <a:r>
              <a:rPr lang="fr-FR" sz="2400" b="1" dirty="0"/>
              <a:t> n’ira pas aux mondiaux en Australie car elle refuse de prendre l’avion</a:t>
            </a:r>
          </a:p>
        </p:txBody>
      </p:sp>
    </p:spTree>
    <p:extLst>
      <p:ext uri="{BB962C8B-B14F-4D97-AF65-F5344CB8AC3E}">
        <p14:creationId xmlns:p14="http://schemas.microsoft.com/office/powerpoint/2010/main" val="176651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1176337"/>
            <a:ext cx="6463127" cy="482822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a:t>
            </a:r>
            <a:r>
              <a:rPr lang="fr-FR" sz="2400" b="1" dirty="0" smtClean="0">
                <a:latin typeface="Baskerville Old Face" panose="02020602080505020303" pitchFamily="18" charset="0"/>
              </a:rPr>
              <a:t>e sport de haut niveau peu compatible avec une trajectoire bas carbone</a:t>
            </a:r>
            <a:endParaRPr lang="fr-FR" sz="2400" b="1" dirty="0">
              <a:latin typeface="Baskerville Old Face" panose="02020602080505020303" pitchFamily="18" charset="0"/>
            </a:endParaRPr>
          </a:p>
        </p:txBody>
      </p:sp>
      <p:sp>
        <p:nvSpPr>
          <p:cNvPr id="6" name="Rectangle 5"/>
          <p:cNvSpPr/>
          <p:nvPr/>
        </p:nvSpPr>
        <p:spPr>
          <a:xfrm>
            <a:off x="6492240" y="1425416"/>
            <a:ext cx="5699760" cy="4154984"/>
          </a:xfrm>
          <a:prstGeom prst="rect">
            <a:avLst/>
          </a:prstGeom>
          <a:solidFill>
            <a:schemeClr val="accent1">
              <a:lumMod val="20000"/>
              <a:lumOff val="80000"/>
            </a:schemeClr>
          </a:solidFill>
        </p:spPr>
        <p:txBody>
          <a:bodyPr wrap="square">
            <a:spAutoFit/>
          </a:bodyPr>
          <a:lstStyle/>
          <a:p>
            <a:r>
              <a:rPr lang="fr-FR" sz="2400" dirty="0"/>
              <a:t>Après sept ans de compétition (mini 650, Figaro et Class40), Stan Thuret, cinéaste-navigateur, a décidé d’arrêter la course au large pour raison écologique. </a:t>
            </a:r>
            <a:endParaRPr lang="fr-FR" sz="2400" dirty="0" smtClean="0"/>
          </a:p>
          <a:p>
            <a:pPr algn="ctr"/>
            <a:r>
              <a:rPr lang="fr-FR" sz="2400" u="sng" dirty="0" smtClean="0"/>
              <a:t>« </a:t>
            </a:r>
            <a:r>
              <a:rPr lang="fr-FR" sz="2400" u="sng" dirty="0"/>
              <a:t>L’urgence climatique et l’effondrement de la biodiversité sont incompatibles avec la manière de vivre de la course au large et la compétition </a:t>
            </a:r>
            <a:r>
              <a:rPr lang="fr-FR" sz="2400" u="sng" dirty="0" smtClean="0"/>
              <a:t>».</a:t>
            </a:r>
          </a:p>
          <a:p>
            <a:endParaRPr lang="fr-FR" sz="2400" dirty="0"/>
          </a:p>
          <a:p>
            <a:pPr algn="ctr"/>
            <a:r>
              <a:rPr lang="fr-FR" sz="2400" b="1" dirty="0"/>
              <a:t>« </a:t>
            </a:r>
            <a:r>
              <a:rPr lang="fr-FR" sz="2400" b="1" dirty="0" smtClean="0"/>
              <a:t>aujourd’hui</a:t>
            </a:r>
            <a:r>
              <a:rPr lang="fr-FR" sz="2400" b="1" dirty="0"/>
              <a:t>, je n’ai plus envie de compétition sans limite à la performance</a:t>
            </a:r>
            <a:r>
              <a:rPr lang="fr-FR" sz="2400" b="1" dirty="0" smtClean="0"/>
              <a:t>. »</a:t>
            </a:r>
            <a:endParaRPr lang="en-GB" sz="2400" b="1" dirty="0"/>
          </a:p>
        </p:txBody>
      </p:sp>
    </p:spTree>
    <p:extLst>
      <p:ext uri="{BB962C8B-B14F-4D97-AF65-F5344CB8AC3E}">
        <p14:creationId xmlns:p14="http://schemas.microsoft.com/office/powerpoint/2010/main" val="17354121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Changement de </a:t>
            </a:r>
            <a:r>
              <a:rPr lang="fr-FR" sz="2400" b="1" dirty="0" smtClean="0">
                <a:latin typeface="Baskerville Old Face" panose="02020602080505020303" pitchFamily="18" charset="0"/>
              </a:rPr>
              <a:t>paradigme</a:t>
            </a:r>
            <a:endParaRPr lang="fr-FR" sz="2400" b="1" dirty="0">
              <a:latin typeface="Baskerville Old Face" panose="02020602080505020303" pitchFamily="18" charset="0"/>
            </a:endParaRPr>
          </a:p>
        </p:txBody>
      </p:sp>
      <p:pic>
        <p:nvPicPr>
          <p:cNvPr id="9" name="Image 8"/>
          <p:cNvPicPr>
            <a:picLocks noChangeAspect="1"/>
          </p:cNvPicPr>
          <p:nvPr/>
        </p:nvPicPr>
        <p:blipFill>
          <a:blip r:embed="rId2">
            <a:extLst/>
          </a:blip>
          <a:stretch>
            <a:fillRect/>
          </a:stretch>
        </p:blipFill>
        <p:spPr>
          <a:xfrm>
            <a:off x="1749070" y="2125810"/>
            <a:ext cx="2743438" cy="231668"/>
          </a:xfrm>
          <a:prstGeom prst="rect">
            <a:avLst/>
          </a:prstGeom>
        </p:spPr>
      </p:pic>
      <p:pic>
        <p:nvPicPr>
          <p:cNvPr id="2" name="Image 1"/>
          <p:cNvPicPr>
            <a:picLocks noChangeAspect="1"/>
          </p:cNvPicPr>
          <p:nvPr/>
        </p:nvPicPr>
        <p:blipFill>
          <a:blip r:embed="rId3"/>
          <a:stretch>
            <a:fillRect/>
          </a:stretch>
        </p:blipFill>
        <p:spPr>
          <a:xfrm>
            <a:off x="2558712" y="787403"/>
            <a:ext cx="6354062" cy="153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97541" y="3007196"/>
            <a:ext cx="11317088" cy="1295868"/>
          </a:xfrm>
          <a:prstGeom prst="rect">
            <a:avLst/>
          </a:prstGeom>
        </p:spPr>
        <p:txBody>
          <a:bodyPr wrap="square">
            <a:spAutoFit/>
          </a:bodyPr>
          <a:lstStyle/>
          <a:p>
            <a:pPr algn="ctr">
              <a:lnSpc>
                <a:spcPct val="150000"/>
              </a:lnSpc>
            </a:pPr>
            <a:r>
              <a:rPr lang="fr-FR" i="1" dirty="0" smtClean="0">
                <a:solidFill>
                  <a:schemeClr val="bg2">
                    <a:lumMod val="25000"/>
                  </a:schemeClr>
                </a:solidFill>
              </a:rPr>
              <a:t>« </a:t>
            </a:r>
            <a:r>
              <a:rPr lang="fr-FR" b="1" i="1" dirty="0" smtClean="0">
                <a:solidFill>
                  <a:schemeClr val="accent6">
                    <a:lumMod val="50000"/>
                  </a:schemeClr>
                </a:solidFill>
              </a:rPr>
              <a:t>L'activité </a:t>
            </a:r>
            <a:r>
              <a:rPr lang="fr-FR" b="1" i="1" dirty="0">
                <a:solidFill>
                  <a:schemeClr val="accent6">
                    <a:lumMod val="50000"/>
                  </a:schemeClr>
                </a:solidFill>
              </a:rPr>
              <a:t>physique durable </a:t>
            </a:r>
            <a:r>
              <a:rPr lang="fr-FR" i="1" dirty="0">
                <a:solidFill>
                  <a:schemeClr val="bg2">
                    <a:lumMod val="25000"/>
                  </a:schemeClr>
                </a:solidFill>
              </a:rPr>
              <a:t>comprend les activités qui sont menées avec une </a:t>
            </a:r>
            <a:r>
              <a:rPr lang="fr-FR" b="1" i="1" dirty="0">
                <a:solidFill>
                  <a:schemeClr val="accent6">
                    <a:lumMod val="50000"/>
                  </a:schemeClr>
                </a:solidFill>
              </a:rPr>
              <a:t>durée</a:t>
            </a:r>
            <a:r>
              <a:rPr lang="fr-FR" i="1" dirty="0">
                <a:solidFill>
                  <a:schemeClr val="bg2">
                    <a:lumMod val="25000"/>
                  </a:schemeClr>
                </a:solidFill>
              </a:rPr>
              <a:t>, une </a:t>
            </a:r>
            <a:r>
              <a:rPr lang="fr-FR" b="1" i="1" dirty="0">
                <a:solidFill>
                  <a:schemeClr val="accent6">
                    <a:lumMod val="50000"/>
                  </a:schemeClr>
                </a:solidFill>
              </a:rPr>
              <a:t>intensité</a:t>
            </a:r>
            <a:r>
              <a:rPr lang="fr-FR" i="1" dirty="0">
                <a:solidFill>
                  <a:schemeClr val="bg2">
                    <a:lumMod val="25000"/>
                  </a:schemeClr>
                </a:solidFill>
              </a:rPr>
              <a:t> et une </a:t>
            </a:r>
            <a:r>
              <a:rPr lang="fr-FR" b="1" i="1" dirty="0">
                <a:solidFill>
                  <a:schemeClr val="accent6">
                    <a:lumMod val="50000"/>
                  </a:schemeClr>
                </a:solidFill>
              </a:rPr>
              <a:t>fréquence</a:t>
            </a:r>
            <a:r>
              <a:rPr lang="fr-FR" b="1" i="1" dirty="0">
                <a:solidFill>
                  <a:schemeClr val="bg2">
                    <a:lumMod val="25000"/>
                  </a:schemeClr>
                </a:solidFill>
              </a:rPr>
              <a:t> </a:t>
            </a:r>
            <a:r>
              <a:rPr lang="fr-FR" b="1" i="1" dirty="0">
                <a:solidFill>
                  <a:schemeClr val="accent6">
                    <a:lumMod val="50000"/>
                  </a:schemeClr>
                </a:solidFill>
              </a:rPr>
              <a:t>suffisantes pour promouvoir la santé</a:t>
            </a:r>
            <a:r>
              <a:rPr lang="fr-FR" i="1" dirty="0">
                <a:solidFill>
                  <a:schemeClr val="bg2">
                    <a:lumMod val="25000"/>
                  </a:schemeClr>
                </a:solidFill>
              </a:rPr>
              <a:t>, mais </a:t>
            </a:r>
            <a:r>
              <a:rPr lang="fr-FR" b="1" i="1" dirty="0">
                <a:solidFill>
                  <a:schemeClr val="accent6">
                    <a:lumMod val="50000"/>
                  </a:schemeClr>
                </a:solidFill>
              </a:rPr>
              <a:t>sans dépense excessive d'énergie </a:t>
            </a:r>
            <a:r>
              <a:rPr lang="fr-FR" i="1" dirty="0">
                <a:solidFill>
                  <a:schemeClr val="bg2">
                    <a:lumMod val="25000"/>
                  </a:schemeClr>
                </a:solidFill>
              </a:rPr>
              <a:t>pour </a:t>
            </a:r>
            <a:r>
              <a:rPr lang="fr-FR" b="1" i="1" dirty="0">
                <a:solidFill>
                  <a:schemeClr val="bg2">
                    <a:lumMod val="25000"/>
                  </a:schemeClr>
                </a:solidFill>
              </a:rPr>
              <a:t>l'</a:t>
            </a:r>
            <a:r>
              <a:rPr lang="fr-FR" b="1" i="1" dirty="0">
                <a:solidFill>
                  <a:schemeClr val="accent6">
                    <a:lumMod val="50000"/>
                  </a:schemeClr>
                </a:solidFill>
              </a:rPr>
              <a:t>alimentation</a:t>
            </a:r>
            <a:r>
              <a:rPr lang="fr-FR" i="1" dirty="0">
                <a:solidFill>
                  <a:schemeClr val="bg2">
                    <a:lumMod val="25000"/>
                  </a:schemeClr>
                </a:solidFill>
              </a:rPr>
              <a:t>, le </a:t>
            </a:r>
            <a:r>
              <a:rPr lang="fr-FR" b="1" i="1" dirty="0" smtClean="0">
                <a:solidFill>
                  <a:schemeClr val="accent6">
                    <a:lumMod val="50000"/>
                  </a:schemeClr>
                </a:solidFill>
              </a:rPr>
              <a:t>transport</a:t>
            </a:r>
            <a:r>
              <a:rPr lang="fr-FR" i="1" dirty="0" smtClean="0">
                <a:solidFill>
                  <a:schemeClr val="accent6">
                    <a:lumMod val="50000"/>
                  </a:schemeClr>
                </a:solidFill>
              </a:rPr>
              <a:t>, </a:t>
            </a:r>
            <a:r>
              <a:rPr lang="fr-FR" i="1" dirty="0">
                <a:solidFill>
                  <a:schemeClr val="bg2">
                    <a:lumMod val="25000"/>
                  </a:schemeClr>
                </a:solidFill>
              </a:rPr>
              <a:t>les </a:t>
            </a:r>
            <a:r>
              <a:rPr lang="fr-FR" b="1" i="1" dirty="0">
                <a:solidFill>
                  <a:schemeClr val="bg2">
                    <a:lumMod val="25000"/>
                  </a:schemeClr>
                </a:solidFill>
              </a:rPr>
              <a:t>i</a:t>
            </a:r>
            <a:r>
              <a:rPr lang="fr-FR" b="1" i="1" dirty="0">
                <a:solidFill>
                  <a:schemeClr val="accent6">
                    <a:lumMod val="50000"/>
                  </a:schemeClr>
                </a:solidFill>
              </a:rPr>
              <a:t>nstallations</a:t>
            </a:r>
            <a:r>
              <a:rPr lang="fr-FR" i="1" dirty="0">
                <a:solidFill>
                  <a:schemeClr val="bg2">
                    <a:lumMod val="25000"/>
                  </a:schemeClr>
                </a:solidFill>
              </a:rPr>
              <a:t> de formation ou les </a:t>
            </a:r>
            <a:r>
              <a:rPr lang="fr-FR" b="1" i="1" dirty="0" smtClean="0">
                <a:solidFill>
                  <a:schemeClr val="accent6">
                    <a:lumMod val="50000"/>
                  </a:schemeClr>
                </a:solidFill>
              </a:rPr>
              <a:t>équipements</a:t>
            </a:r>
            <a:r>
              <a:rPr lang="fr-FR" i="1" dirty="0" smtClean="0">
                <a:solidFill>
                  <a:schemeClr val="bg2">
                    <a:lumMod val="25000"/>
                  </a:schemeClr>
                </a:solidFill>
              </a:rPr>
              <a:t> »</a:t>
            </a:r>
            <a:r>
              <a:rPr lang="fr-FR" dirty="0" smtClean="0"/>
              <a:t> </a:t>
            </a:r>
            <a:endParaRPr lang="en-GB" dirty="0"/>
          </a:p>
        </p:txBody>
      </p:sp>
      <p:pic>
        <p:nvPicPr>
          <p:cNvPr id="4" name="Image 3"/>
          <p:cNvPicPr>
            <a:picLocks noChangeAspect="1"/>
          </p:cNvPicPr>
          <p:nvPr/>
        </p:nvPicPr>
        <p:blipFill>
          <a:blip r:embed="rId4"/>
          <a:stretch>
            <a:fillRect/>
          </a:stretch>
        </p:blipFill>
        <p:spPr>
          <a:xfrm>
            <a:off x="10496709" y="4904068"/>
            <a:ext cx="981212" cy="905001"/>
          </a:xfrm>
          <a:prstGeom prst="rect">
            <a:avLst/>
          </a:prstGeom>
        </p:spPr>
      </p:pic>
      <p:pic>
        <p:nvPicPr>
          <p:cNvPr id="5" name="Image 4"/>
          <p:cNvPicPr>
            <a:picLocks noChangeAspect="1"/>
          </p:cNvPicPr>
          <p:nvPr/>
        </p:nvPicPr>
        <p:blipFill>
          <a:blip r:embed="rId5"/>
          <a:stretch>
            <a:fillRect/>
          </a:stretch>
        </p:blipFill>
        <p:spPr>
          <a:xfrm>
            <a:off x="8262745" y="4961226"/>
            <a:ext cx="914528" cy="790685"/>
          </a:xfrm>
          <a:prstGeom prst="rect">
            <a:avLst/>
          </a:prstGeom>
        </p:spPr>
      </p:pic>
      <p:pic>
        <p:nvPicPr>
          <p:cNvPr id="7" name="Image 6"/>
          <p:cNvPicPr>
            <a:picLocks noChangeAspect="1"/>
          </p:cNvPicPr>
          <p:nvPr/>
        </p:nvPicPr>
        <p:blipFill>
          <a:blip r:embed="rId6"/>
          <a:stretch>
            <a:fillRect/>
          </a:stretch>
        </p:blipFill>
        <p:spPr>
          <a:xfrm>
            <a:off x="6349146" y="4911587"/>
            <a:ext cx="826394" cy="889963"/>
          </a:xfrm>
          <a:prstGeom prst="rect">
            <a:avLst/>
          </a:prstGeom>
        </p:spPr>
      </p:pic>
      <p:pic>
        <p:nvPicPr>
          <p:cNvPr id="10" name="Image 9"/>
          <p:cNvPicPr>
            <a:picLocks noChangeAspect="1"/>
          </p:cNvPicPr>
          <p:nvPr/>
        </p:nvPicPr>
        <p:blipFill>
          <a:blip r:embed="rId7"/>
          <a:stretch>
            <a:fillRect/>
          </a:stretch>
        </p:blipFill>
        <p:spPr>
          <a:xfrm>
            <a:off x="848573" y="4875040"/>
            <a:ext cx="857370" cy="905001"/>
          </a:xfrm>
          <a:prstGeom prst="rect">
            <a:avLst/>
          </a:prstGeom>
        </p:spPr>
      </p:pic>
      <p:sp>
        <p:nvSpPr>
          <p:cNvPr id="15" name="ZoneTexte 14"/>
          <p:cNvSpPr txBox="1"/>
          <p:nvPr/>
        </p:nvSpPr>
        <p:spPr>
          <a:xfrm>
            <a:off x="754743" y="5776685"/>
            <a:ext cx="1901371" cy="584775"/>
          </a:xfrm>
          <a:prstGeom prst="rect">
            <a:avLst/>
          </a:prstGeom>
          <a:noFill/>
        </p:spPr>
        <p:txBody>
          <a:bodyPr wrap="square" rtlCol="0">
            <a:spAutoFit/>
          </a:bodyPr>
          <a:lstStyle/>
          <a:p>
            <a:pPr algn="ctr"/>
            <a:r>
              <a:rPr lang="fr-FR" sz="160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Respectueuse de l’envirronement</a:t>
            </a:r>
            <a:endParaRPr lang="en-GB" sz="16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5885541" y="5809341"/>
            <a:ext cx="1901371" cy="338554"/>
          </a:xfrm>
          <a:prstGeom prst="rect">
            <a:avLst/>
          </a:prstGeom>
          <a:noFill/>
        </p:spPr>
        <p:txBody>
          <a:bodyPr wrap="square" rtlCol="0">
            <a:spAutoFit/>
          </a:bodyPr>
          <a:lstStyle/>
          <a:p>
            <a:pPr algn="ctr"/>
            <a:r>
              <a:rPr lang="fr-FR" sz="160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Culturellement</a:t>
            </a:r>
            <a:endParaRPr lang="en-GB" sz="16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7910284" y="5794827"/>
            <a:ext cx="1901371" cy="338554"/>
          </a:xfrm>
          <a:prstGeom prst="rect">
            <a:avLst/>
          </a:prstGeom>
          <a:noFill/>
        </p:spPr>
        <p:txBody>
          <a:bodyPr wrap="square" rtlCol="0">
            <a:spAutoFit/>
          </a:bodyPr>
          <a:lstStyle/>
          <a:p>
            <a:pPr algn="ctr"/>
            <a:r>
              <a:rPr lang="fr-FR" sz="160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Financièrement</a:t>
            </a:r>
            <a:endParaRPr lang="en-GB" sz="16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10094686" y="5794827"/>
            <a:ext cx="1901371" cy="338554"/>
          </a:xfrm>
          <a:prstGeom prst="rect">
            <a:avLst/>
          </a:prstGeom>
          <a:noFill/>
        </p:spPr>
        <p:txBody>
          <a:bodyPr wrap="square" rtlCol="0">
            <a:spAutoFit/>
          </a:bodyPr>
          <a:lstStyle/>
          <a:p>
            <a:pPr algn="ctr"/>
            <a:r>
              <a:rPr lang="fr-FR" sz="160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Sans restrinction</a:t>
            </a:r>
            <a:endParaRPr lang="en-GB" sz="16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3904343" y="5413828"/>
            <a:ext cx="1480459" cy="400110"/>
          </a:xfrm>
          <a:prstGeom prst="rect">
            <a:avLst/>
          </a:prstGeom>
          <a:noFill/>
        </p:spPr>
        <p:txBody>
          <a:bodyPr wrap="square" rtlCol="0">
            <a:spAutoFit/>
          </a:bodyPr>
          <a:lstStyle/>
          <a:p>
            <a:r>
              <a:rPr lang="fr-FR" sz="2000" b="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Acceptée</a:t>
            </a:r>
            <a:endParaRPr lang="en-GB" sz="2000" b="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24" name="Groupe 23"/>
          <p:cNvGrpSpPr/>
          <p:nvPr/>
        </p:nvGrpSpPr>
        <p:grpSpPr>
          <a:xfrm>
            <a:off x="5529944" y="4905828"/>
            <a:ext cx="6212113" cy="1386114"/>
            <a:chOff x="5529944" y="4905828"/>
            <a:chExt cx="6212113" cy="1386114"/>
          </a:xfrm>
        </p:grpSpPr>
        <p:sp>
          <p:nvSpPr>
            <p:cNvPr id="20" name="Accolade ouvrante 19"/>
            <p:cNvSpPr/>
            <p:nvPr/>
          </p:nvSpPr>
          <p:spPr>
            <a:xfrm>
              <a:off x="5529944" y="4920343"/>
              <a:ext cx="595086" cy="136434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2" name="Connecteur droit 21"/>
            <p:cNvCxnSpPr/>
            <p:nvPr/>
          </p:nvCxnSpPr>
          <p:spPr>
            <a:xfrm flipV="1">
              <a:off x="6183085" y="4905828"/>
              <a:ext cx="5558972" cy="1451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6146802" y="6277428"/>
              <a:ext cx="5558972" cy="1451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pic>
        <p:nvPicPr>
          <p:cNvPr id="25" name="Image 24"/>
          <p:cNvPicPr>
            <a:picLocks noChangeAspect="1"/>
          </p:cNvPicPr>
          <p:nvPr/>
        </p:nvPicPr>
        <p:blipFill>
          <a:blip r:embed="rId8"/>
          <a:stretch>
            <a:fillRect/>
          </a:stretch>
        </p:blipFill>
        <p:spPr>
          <a:xfrm>
            <a:off x="1882950" y="5002836"/>
            <a:ext cx="733527" cy="800212"/>
          </a:xfrm>
          <a:prstGeom prst="rect">
            <a:avLst/>
          </a:prstGeom>
        </p:spPr>
      </p:pic>
      <p:sp>
        <p:nvSpPr>
          <p:cNvPr id="26" name="Rectangle 2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0967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paradoxe non négligeable </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stretch>
            <a:fillRect/>
          </a:stretch>
        </p:blipFill>
        <p:spPr>
          <a:xfrm>
            <a:off x="2325006" y="3037920"/>
            <a:ext cx="7171437" cy="3820080"/>
          </a:xfrm>
          <a:prstGeom prst="rect">
            <a:avLst/>
          </a:prstGeom>
          <a:ln>
            <a:noFill/>
          </a:ln>
          <a:effectLst>
            <a:softEdge rad="112500"/>
          </a:effectLst>
        </p:spPr>
      </p:pic>
      <p:sp>
        <p:nvSpPr>
          <p:cNvPr id="6" name="ZoneTexte 5"/>
          <p:cNvSpPr txBox="1"/>
          <p:nvPr/>
        </p:nvSpPr>
        <p:spPr>
          <a:xfrm>
            <a:off x="2873829" y="4053915"/>
            <a:ext cx="2293255" cy="677108"/>
          </a:xfrm>
          <a:prstGeom prst="rect">
            <a:avLst/>
          </a:prstGeom>
          <a:noFill/>
        </p:spPr>
        <p:txBody>
          <a:bodyPr wrap="square" rtlCol="0">
            <a:spAutoFit/>
          </a:bodyPr>
          <a:lstStyle/>
          <a:p>
            <a:pPr algn="ctr"/>
            <a:r>
              <a:rPr lang="fr-FR" sz="3800" b="1" dirty="0" smtClean="0">
                <a:latin typeface="Bahnschrift Condensed" panose="020B0502040204020203" pitchFamily="34" charset="0"/>
              </a:rPr>
              <a:t>Solution </a:t>
            </a:r>
            <a:endParaRPr lang="en-GB" sz="3800" b="1" dirty="0">
              <a:latin typeface="Bahnschrift Condensed" panose="020B0502040204020203" pitchFamily="34" charset="0"/>
            </a:endParaRPr>
          </a:p>
        </p:txBody>
      </p:sp>
      <p:sp>
        <p:nvSpPr>
          <p:cNvPr id="7" name="ZoneTexte 6"/>
          <p:cNvSpPr txBox="1"/>
          <p:nvPr/>
        </p:nvSpPr>
        <p:spPr>
          <a:xfrm>
            <a:off x="7177315" y="4264376"/>
            <a:ext cx="2402114" cy="646331"/>
          </a:xfrm>
          <a:prstGeom prst="rect">
            <a:avLst/>
          </a:prstGeom>
          <a:noFill/>
        </p:spPr>
        <p:txBody>
          <a:bodyPr wrap="square" rtlCol="0">
            <a:spAutoFit/>
          </a:bodyPr>
          <a:lstStyle/>
          <a:p>
            <a:r>
              <a:rPr lang="fr-FR" sz="3600" b="1" smtClean="0">
                <a:latin typeface="Bahnschrift Condensed" panose="020B0502040204020203" pitchFamily="34" charset="0"/>
              </a:rPr>
              <a:t>Problème</a:t>
            </a:r>
            <a:endParaRPr lang="en-GB" sz="3600" b="1">
              <a:latin typeface="Bahnschrift Condensed" panose="020B0502040204020203" pitchFamily="34" charset="0"/>
            </a:endParaRPr>
          </a:p>
        </p:txBody>
      </p:sp>
      <p:sp>
        <p:nvSpPr>
          <p:cNvPr id="8" name="ZoneTexte 7"/>
          <p:cNvSpPr txBox="1"/>
          <p:nvPr/>
        </p:nvSpPr>
        <p:spPr>
          <a:xfrm>
            <a:off x="0" y="1173845"/>
            <a:ext cx="12192000" cy="1077218"/>
          </a:xfrm>
          <a:prstGeom prst="rect">
            <a:avLst/>
          </a:prstGeom>
          <a:solidFill>
            <a:schemeClr val="accent1">
              <a:lumMod val="20000"/>
              <a:lumOff val="80000"/>
            </a:schemeClr>
          </a:solidFill>
        </p:spPr>
        <p:txBody>
          <a:bodyPr wrap="square" rtlCol="0">
            <a:spAutoFit/>
          </a:bodyPr>
          <a:lstStyle/>
          <a:p>
            <a:pPr algn="ctr"/>
            <a:r>
              <a:rPr lang="fr-FR" sz="3200" b="1" dirty="0" smtClean="0">
                <a:solidFill>
                  <a:schemeClr val="accent1">
                    <a:lumMod val="50000"/>
                  </a:schemeClr>
                </a:solidFill>
                <a:latin typeface="Bahnschrift" panose="020B0502040204020203" pitchFamily="34" charset="0"/>
              </a:rPr>
              <a:t>Les activités physiques / sportives sont à la fois une partie de la solution et du problème</a:t>
            </a:r>
            <a:endParaRPr lang="en-GB" sz="3200" b="1" dirty="0">
              <a:solidFill>
                <a:schemeClr val="accent1">
                  <a:lumMod val="50000"/>
                </a:schemeClr>
              </a:solidFill>
              <a:latin typeface="Bahnschrift" panose="020B0502040204020203" pitchFamily="34" charset="0"/>
            </a:endParaRPr>
          </a:p>
        </p:txBody>
      </p:sp>
      <p:pic>
        <p:nvPicPr>
          <p:cNvPr id="10" name="Image 9"/>
          <p:cNvPicPr>
            <a:picLocks noChangeAspect="1"/>
          </p:cNvPicPr>
          <p:nvPr/>
        </p:nvPicPr>
        <p:blipFill rotWithShape="1">
          <a:blip r:embed="rId3"/>
          <a:srcRect l="3043" t="25285" r="66749" b="7912"/>
          <a:stretch/>
        </p:blipFill>
        <p:spPr>
          <a:xfrm>
            <a:off x="1097923" y="4906978"/>
            <a:ext cx="1238878" cy="1827652"/>
          </a:xfrm>
          <a:prstGeom prst="rect">
            <a:avLst/>
          </a:prstGeom>
        </p:spPr>
      </p:pic>
      <p:pic>
        <p:nvPicPr>
          <p:cNvPr id="11" name="Image 10"/>
          <p:cNvPicPr>
            <a:picLocks noChangeAspect="1"/>
          </p:cNvPicPr>
          <p:nvPr/>
        </p:nvPicPr>
        <p:blipFill>
          <a:blip r:embed="rId4"/>
          <a:stretch>
            <a:fillRect/>
          </a:stretch>
        </p:blipFill>
        <p:spPr>
          <a:xfrm>
            <a:off x="10377714" y="3526971"/>
            <a:ext cx="1814285" cy="1224326"/>
          </a:xfrm>
          <a:prstGeom prst="rect">
            <a:avLst/>
          </a:prstGeom>
          <a:ln>
            <a:noFill/>
          </a:ln>
          <a:effectLst>
            <a:softEdge rad="112500"/>
          </a:effectLst>
        </p:spPr>
      </p:pic>
      <p:pic>
        <p:nvPicPr>
          <p:cNvPr id="12" name="Image 11"/>
          <p:cNvPicPr>
            <a:picLocks noChangeAspect="1"/>
          </p:cNvPicPr>
          <p:nvPr/>
        </p:nvPicPr>
        <p:blipFill>
          <a:blip r:embed="rId5"/>
          <a:stretch>
            <a:fillRect/>
          </a:stretch>
        </p:blipFill>
        <p:spPr>
          <a:xfrm>
            <a:off x="0" y="3443455"/>
            <a:ext cx="1783812" cy="1532571"/>
          </a:xfrm>
          <a:prstGeom prst="rect">
            <a:avLst/>
          </a:prstGeom>
          <a:ln>
            <a:noFill/>
          </a:ln>
          <a:effectLst>
            <a:softEdge rad="112500"/>
          </a:effectLst>
        </p:spPr>
      </p:pic>
      <p:pic>
        <p:nvPicPr>
          <p:cNvPr id="13" name="Image 12"/>
          <p:cNvPicPr>
            <a:picLocks noChangeAspect="1"/>
          </p:cNvPicPr>
          <p:nvPr/>
        </p:nvPicPr>
        <p:blipFill rotWithShape="1">
          <a:blip r:embed="rId6" cstate="print">
            <a:extLst>
              <a:ext uri="{28A0092B-C50C-407E-A947-70E740481C1C}">
                <a14:useLocalDpi xmlns:a14="http://schemas.microsoft.com/office/drawing/2010/main" val="0"/>
              </a:ext>
            </a:extLst>
          </a:blip>
          <a:srcRect l="1966" t="34007" r="52970" b="9697"/>
          <a:stretch/>
        </p:blipFill>
        <p:spPr>
          <a:xfrm>
            <a:off x="9744075" y="4857102"/>
            <a:ext cx="1819275" cy="1515124"/>
          </a:xfrm>
          <a:prstGeom prst="rect">
            <a:avLst/>
          </a:prstGeom>
          <a:ln>
            <a:noFill/>
          </a:ln>
          <a:effectLst>
            <a:softEdge rad="112500"/>
          </a:effectLst>
        </p:spPr>
      </p:pic>
    </p:spTree>
    <p:extLst>
      <p:ext uri="{BB962C8B-B14F-4D97-AF65-F5344CB8AC3E}">
        <p14:creationId xmlns:p14="http://schemas.microsoft.com/office/powerpoint/2010/main" val="3599074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966531" cy="1783124"/>
          </a:xfrm>
          <a:prstGeom prst="rect">
            <a:avLst/>
          </a:prstGeom>
        </p:spPr>
      </p:pic>
      <p:sp>
        <p:nvSpPr>
          <p:cNvPr id="5" name="Espace réservé du contenu 2"/>
          <p:cNvSpPr>
            <a:spLocks noGrp="1"/>
          </p:cNvSpPr>
          <p:nvPr>
            <p:ph idx="1"/>
          </p:nvPr>
        </p:nvSpPr>
        <p:spPr>
          <a:xfrm>
            <a:off x="1676400" y="0"/>
            <a:ext cx="10515600" cy="2661521"/>
          </a:xfrm>
        </p:spPr>
        <p:txBody>
          <a:bodyPr>
            <a:normAutofit/>
          </a:bodyPr>
          <a:lstStyle/>
          <a:p>
            <a:pPr marL="0" indent="0" algn="ctr">
              <a:lnSpc>
                <a:spcPct val="150000"/>
              </a:lnSpc>
              <a:buNone/>
            </a:pPr>
            <a:r>
              <a:rPr lang="fr-FR" sz="3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Questions / Réponses</a:t>
            </a:r>
            <a:r>
              <a:rPr lang="fr-FR"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fr-FR" sz="3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sur les données liées aux enjeux climatiques/biodiversité/ énergétiques</a:t>
            </a:r>
            <a:endParaRPr lang="en-GB"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4059571" y="1723308"/>
            <a:ext cx="5001323" cy="5134692"/>
          </a:xfrm>
          <a:prstGeom prst="rect">
            <a:avLst/>
          </a:prstGeom>
        </p:spPr>
      </p:pic>
    </p:spTree>
    <p:extLst>
      <p:ext uri="{BB962C8B-B14F-4D97-AF65-F5344CB8AC3E}">
        <p14:creationId xmlns:p14="http://schemas.microsoft.com/office/powerpoint/2010/main" val="1229442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trio à considérer</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 name="Bouée 1"/>
          <p:cNvSpPr/>
          <p:nvPr/>
        </p:nvSpPr>
        <p:spPr>
          <a:xfrm>
            <a:off x="169814" y="1262743"/>
            <a:ext cx="3866606" cy="4245428"/>
          </a:xfrm>
          <a:prstGeom prst="donut">
            <a:avLst>
              <a:gd name="adj" fmla="val 471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ouée 22"/>
          <p:cNvSpPr/>
          <p:nvPr/>
        </p:nvSpPr>
        <p:spPr>
          <a:xfrm>
            <a:off x="4156163" y="1262743"/>
            <a:ext cx="3866606" cy="4245428"/>
          </a:xfrm>
          <a:prstGeom prst="donut">
            <a:avLst>
              <a:gd name="adj" fmla="val 471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ouée 25"/>
          <p:cNvSpPr/>
          <p:nvPr/>
        </p:nvSpPr>
        <p:spPr>
          <a:xfrm>
            <a:off x="8142512" y="1262743"/>
            <a:ext cx="3866606" cy="4245428"/>
          </a:xfrm>
          <a:prstGeom prst="donut">
            <a:avLst>
              <a:gd name="adj" fmla="val 471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p:cNvSpPr/>
          <p:nvPr/>
        </p:nvSpPr>
        <p:spPr>
          <a:xfrm>
            <a:off x="1444904" y="260902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29" name="Rectangle 28"/>
          <p:cNvSpPr/>
          <p:nvPr/>
        </p:nvSpPr>
        <p:spPr>
          <a:xfrm>
            <a:off x="5155487" y="2609028"/>
            <a:ext cx="1976824"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Biodiversité</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30" name="Rectangle 29"/>
          <p:cNvSpPr/>
          <p:nvPr/>
        </p:nvSpPr>
        <p:spPr>
          <a:xfrm>
            <a:off x="9418559" y="2609028"/>
            <a:ext cx="1358065" cy="899413"/>
          </a:xfrm>
          <a:prstGeom prst="rect">
            <a:avLst/>
          </a:prstGeom>
        </p:spPr>
        <p:txBody>
          <a:bodyPr wrap="none">
            <a:spAutoFit/>
          </a:bodyPr>
          <a:lstStyle/>
          <a:p>
            <a:pPr algn="ctr">
              <a:lnSpc>
                <a:spcPct val="150000"/>
              </a:lnSpc>
            </a:pPr>
            <a:r>
              <a:rPr lang="en-GB" sz="4000" b="1" dirty="0" err="1" smtClean="0">
                <a:latin typeface="Gabriola" panose="04040605051002020D02" pitchFamily="82" charset="0"/>
              </a:rPr>
              <a:t>Energie</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1654708" y="3399417"/>
            <a:ext cx="809738" cy="790685"/>
          </a:xfrm>
          <a:prstGeom prst="rect">
            <a:avLst/>
          </a:prstGeom>
        </p:spPr>
      </p:pic>
      <p:pic>
        <p:nvPicPr>
          <p:cNvPr id="12" name="Image 11"/>
          <p:cNvPicPr>
            <a:picLocks noChangeAspect="1"/>
          </p:cNvPicPr>
          <p:nvPr/>
        </p:nvPicPr>
        <p:blipFill>
          <a:blip r:embed="rId3"/>
          <a:stretch>
            <a:fillRect/>
          </a:stretch>
        </p:blipFill>
        <p:spPr>
          <a:xfrm>
            <a:off x="5691274" y="3464732"/>
            <a:ext cx="704948" cy="676369"/>
          </a:xfrm>
          <a:prstGeom prst="rect">
            <a:avLst/>
          </a:prstGeom>
        </p:spPr>
      </p:pic>
      <p:pic>
        <p:nvPicPr>
          <p:cNvPr id="13" name="Image 12"/>
          <p:cNvPicPr>
            <a:picLocks noChangeAspect="1"/>
          </p:cNvPicPr>
          <p:nvPr/>
        </p:nvPicPr>
        <p:blipFill>
          <a:blip r:embed="rId4"/>
          <a:stretch>
            <a:fillRect/>
          </a:stretch>
        </p:blipFill>
        <p:spPr>
          <a:xfrm>
            <a:off x="9763349" y="3451669"/>
            <a:ext cx="685896" cy="666843"/>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a:t>
            </a: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l’environnement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544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institutions collectant et/ou analysant les données</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 name="Rectangle 2"/>
          <p:cNvSpPr/>
          <p:nvPr/>
        </p:nvSpPr>
        <p:spPr>
          <a:xfrm>
            <a:off x="0" y="212435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206908" y="2927447"/>
            <a:ext cx="809738" cy="790685"/>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6" name="Image 5"/>
          <p:cNvPicPr>
            <a:picLocks noChangeAspect="1"/>
          </p:cNvPicPr>
          <p:nvPr/>
        </p:nvPicPr>
        <p:blipFill>
          <a:blip r:embed="rId3"/>
          <a:stretch>
            <a:fillRect/>
          </a:stretch>
        </p:blipFill>
        <p:spPr>
          <a:xfrm>
            <a:off x="4508425" y="493652"/>
            <a:ext cx="1066949" cy="866896"/>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t="22624" b="24428"/>
          <a:stretch/>
        </p:blipFill>
        <p:spPr>
          <a:xfrm>
            <a:off x="2035175" y="647700"/>
            <a:ext cx="2638425" cy="1397000"/>
          </a:xfrm>
          <a:prstGeom prst="rect">
            <a:avLst/>
          </a:prstGeom>
        </p:spPr>
      </p:pic>
      <p:sp>
        <p:nvSpPr>
          <p:cNvPr id="8" name="Rectangle 7"/>
          <p:cNvSpPr/>
          <p:nvPr/>
        </p:nvSpPr>
        <p:spPr>
          <a:xfrm>
            <a:off x="5918200" y="763538"/>
            <a:ext cx="6096000" cy="2031325"/>
          </a:xfrm>
          <a:prstGeom prst="rect">
            <a:avLst/>
          </a:prstGeom>
        </p:spPr>
        <p:txBody>
          <a:bodyPr>
            <a:spAutoFit/>
          </a:bodyPr>
          <a:lstStyle/>
          <a:p>
            <a:r>
              <a:rPr lang="fr-FR" dirty="0"/>
              <a:t>créé en 1988 en vue de fournir des évaluations détaillées de l’état des connaissances scientifiques, techniques et socio-économiques sur les changements climatiques, leurs causes, leurs répercussions potentielles et les stratégies de parade</a:t>
            </a:r>
            <a:r>
              <a:rPr lang="fr-FR" dirty="0" smtClean="0"/>
              <a:t>.</a:t>
            </a:r>
          </a:p>
          <a:p>
            <a:endParaRPr lang="fr-FR" dirty="0"/>
          </a:p>
          <a:p>
            <a:r>
              <a:rPr lang="fr-FR" b="1" dirty="0" smtClean="0"/>
              <a:t>Le </a:t>
            </a:r>
            <a:r>
              <a:rPr lang="fr-FR" b="1" dirty="0"/>
              <a:t>GIEC n’est pas une association de personnes physiques, mais une association de pays</a:t>
            </a:r>
            <a:r>
              <a:rPr lang="fr-FR" dirty="0"/>
              <a:t> : ses membres sont des Nations. </a:t>
            </a:r>
            <a:endParaRPr lang="en-GB" dirty="0"/>
          </a:p>
        </p:txBody>
      </p:sp>
      <p:sp>
        <p:nvSpPr>
          <p:cNvPr id="9" name="Rectangle 8"/>
          <p:cNvSpPr/>
          <p:nvPr/>
        </p:nvSpPr>
        <p:spPr>
          <a:xfrm>
            <a:off x="3186962" y="2948952"/>
            <a:ext cx="6063363" cy="461665"/>
          </a:xfrm>
          <a:prstGeom prst="rect">
            <a:avLst/>
          </a:prstGeom>
        </p:spPr>
        <p:txBody>
          <a:bodyPr wrap="square">
            <a:spAutoFit/>
          </a:bodyPr>
          <a:lstStyle/>
          <a:p>
            <a:r>
              <a:rPr lang="fr-FR" sz="2400" b="1" u="sng" dirty="0">
                <a:solidFill>
                  <a:srgbClr val="C00000"/>
                </a:solidFill>
                <a:latin typeface="Tahoma" panose="020B0604030504040204" pitchFamily="34" charset="0"/>
                <a:ea typeface="Tahoma" panose="020B0604030504040204" pitchFamily="34" charset="0"/>
                <a:cs typeface="Tahoma" panose="020B0604030504040204" pitchFamily="34" charset="0"/>
              </a:rPr>
              <a:t>Son travail se divise en 3 </a:t>
            </a:r>
            <a:r>
              <a:rPr lang="fr-FR" sz="24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groupes :</a:t>
            </a:r>
          </a:p>
        </p:txBody>
      </p:sp>
      <p:pic>
        <p:nvPicPr>
          <p:cNvPr id="10" name="Image 9"/>
          <p:cNvPicPr>
            <a:picLocks noChangeAspect="1"/>
          </p:cNvPicPr>
          <p:nvPr/>
        </p:nvPicPr>
        <p:blipFill>
          <a:blip r:embed="rId5"/>
          <a:stretch>
            <a:fillRect/>
          </a:stretch>
        </p:blipFill>
        <p:spPr>
          <a:xfrm>
            <a:off x="117954" y="4314036"/>
            <a:ext cx="1519460" cy="1966814"/>
          </a:xfrm>
          <a:prstGeom prst="rect">
            <a:avLst/>
          </a:prstGeom>
        </p:spPr>
      </p:pic>
      <p:pic>
        <p:nvPicPr>
          <p:cNvPr id="12" name="Image 11"/>
          <p:cNvPicPr>
            <a:picLocks noChangeAspect="1"/>
          </p:cNvPicPr>
          <p:nvPr/>
        </p:nvPicPr>
        <p:blipFill>
          <a:blip r:embed="rId6"/>
          <a:stretch>
            <a:fillRect/>
          </a:stretch>
        </p:blipFill>
        <p:spPr>
          <a:xfrm>
            <a:off x="4456039" y="4369980"/>
            <a:ext cx="1449593" cy="1883735"/>
          </a:xfrm>
          <a:prstGeom prst="rect">
            <a:avLst/>
          </a:prstGeom>
        </p:spPr>
      </p:pic>
      <p:pic>
        <p:nvPicPr>
          <p:cNvPr id="13" name="Image 12"/>
          <p:cNvPicPr>
            <a:picLocks noChangeAspect="1"/>
          </p:cNvPicPr>
          <p:nvPr/>
        </p:nvPicPr>
        <p:blipFill>
          <a:blip r:embed="rId7"/>
          <a:stretch>
            <a:fillRect/>
          </a:stretch>
        </p:blipFill>
        <p:spPr>
          <a:xfrm>
            <a:off x="8528310" y="4359348"/>
            <a:ext cx="1468026" cy="1900237"/>
          </a:xfrm>
          <a:prstGeom prst="rect">
            <a:avLst/>
          </a:prstGeom>
        </p:spPr>
      </p:pic>
      <p:sp>
        <p:nvSpPr>
          <p:cNvPr id="14" name="Rectangle 13"/>
          <p:cNvSpPr/>
          <p:nvPr/>
        </p:nvSpPr>
        <p:spPr>
          <a:xfrm>
            <a:off x="1676400" y="4434628"/>
            <a:ext cx="2565991"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dirty="0" smtClean="0"/>
              <a:t>Traite </a:t>
            </a:r>
            <a:r>
              <a:rPr lang="fr-FR" sz="1600" dirty="0"/>
              <a:t>de la </a:t>
            </a:r>
            <a:r>
              <a:rPr lang="fr-FR" sz="1600" b="1" dirty="0"/>
              <a:t>compréhension physique </a:t>
            </a:r>
            <a:r>
              <a:rPr lang="fr-FR" sz="1600" dirty="0"/>
              <a:t>du système climatique et du changement climatique </a:t>
            </a:r>
          </a:p>
        </p:txBody>
      </p:sp>
      <p:sp>
        <p:nvSpPr>
          <p:cNvPr id="16" name="Rectangle 15"/>
          <p:cNvSpPr/>
          <p:nvPr/>
        </p:nvSpPr>
        <p:spPr>
          <a:xfrm>
            <a:off x="5851451" y="4216246"/>
            <a:ext cx="2686493" cy="2308324"/>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dirty="0" smtClean="0"/>
              <a:t>Porte sur </a:t>
            </a:r>
            <a:r>
              <a:rPr lang="fr-FR" sz="1600" dirty="0"/>
              <a:t>les impacts, </a:t>
            </a:r>
            <a:r>
              <a:rPr lang="fr-FR" sz="1600" b="1" dirty="0"/>
              <a:t>l’adaptation et la vulnérabilité </a:t>
            </a:r>
            <a:r>
              <a:rPr lang="fr-FR" sz="1600" dirty="0"/>
              <a:t>des sociétés humaines et des écosystèmes au changement climatique</a:t>
            </a:r>
          </a:p>
        </p:txBody>
      </p:sp>
      <p:sp>
        <p:nvSpPr>
          <p:cNvPr id="17" name="Rectangle 16"/>
          <p:cNvSpPr/>
          <p:nvPr/>
        </p:nvSpPr>
        <p:spPr>
          <a:xfrm>
            <a:off x="9939416" y="4253874"/>
            <a:ext cx="2252584" cy="2308324"/>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dirty="0" smtClean="0"/>
              <a:t>Les </a:t>
            </a:r>
            <a:r>
              <a:rPr lang="fr-FR" sz="1600" b="1" dirty="0"/>
              <a:t>solutions globales à mettre en œuvre </a:t>
            </a:r>
            <a:r>
              <a:rPr lang="fr-FR" sz="1600" dirty="0"/>
              <a:t>pour atténuer le changement climatique et ses </a:t>
            </a:r>
            <a:r>
              <a:rPr lang="fr-FR" sz="1600" dirty="0" smtClean="0"/>
              <a:t>effets</a:t>
            </a:r>
            <a:endParaRPr lang="fr-FR" sz="1600" dirty="0"/>
          </a:p>
        </p:txBody>
      </p:sp>
      <p:sp>
        <p:nvSpPr>
          <p:cNvPr id="18" name="ZoneTexte 17"/>
          <p:cNvSpPr txBox="1"/>
          <p:nvPr/>
        </p:nvSpPr>
        <p:spPr>
          <a:xfrm>
            <a:off x="4986669" y="3809999"/>
            <a:ext cx="797442" cy="584775"/>
          </a:xfrm>
          <a:prstGeom prst="rect">
            <a:avLst/>
          </a:prstGeom>
          <a:noFill/>
        </p:spPr>
        <p:txBody>
          <a:bodyPr wrap="square" rtlCol="0">
            <a:spAutoFit/>
          </a:bodyPr>
          <a:lstStyle/>
          <a:p>
            <a:r>
              <a:rPr lang="fr-FR" sz="3200" b="1" dirty="0" smtClean="0">
                <a:solidFill>
                  <a:srgbClr val="C00000"/>
                </a:solidFill>
                <a:latin typeface="Gabriola" panose="04040605051002020D02" pitchFamily="82" charset="0"/>
              </a:rPr>
              <a:t>II</a:t>
            </a:r>
            <a:endParaRPr lang="en-GB" sz="3200" b="1" dirty="0">
              <a:solidFill>
                <a:srgbClr val="C00000"/>
              </a:solidFill>
              <a:latin typeface="Gabriola" panose="04040605051002020D02" pitchFamily="82" charset="0"/>
            </a:endParaRPr>
          </a:p>
        </p:txBody>
      </p:sp>
      <p:sp>
        <p:nvSpPr>
          <p:cNvPr id="20" name="ZoneTexte 19"/>
          <p:cNvSpPr txBox="1"/>
          <p:nvPr/>
        </p:nvSpPr>
        <p:spPr>
          <a:xfrm>
            <a:off x="705293" y="3809999"/>
            <a:ext cx="797442" cy="584775"/>
          </a:xfrm>
          <a:prstGeom prst="rect">
            <a:avLst/>
          </a:prstGeom>
          <a:noFill/>
        </p:spPr>
        <p:txBody>
          <a:bodyPr wrap="square" rtlCol="0">
            <a:spAutoFit/>
          </a:bodyPr>
          <a:lstStyle/>
          <a:p>
            <a:r>
              <a:rPr lang="fr-FR" sz="3200" b="1" dirty="0" smtClean="0">
                <a:solidFill>
                  <a:srgbClr val="C00000"/>
                </a:solidFill>
                <a:latin typeface="Gabriola" panose="04040605051002020D02" pitchFamily="82" charset="0"/>
              </a:rPr>
              <a:t>I</a:t>
            </a:r>
            <a:endParaRPr lang="en-GB" sz="3200" b="1" dirty="0">
              <a:solidFill>
                <a:srgbClr val="C00000"/>
              </a:solidFill>
              <a:latin typeface="Gabriola" panose="04040605051002020D02" pitchFamily="82" charset="0"/>
            </a:endParaRPr>
          </a:p>
        </p:txBody>
      </p:sp>
      <p:sp>
        <p:nvSpPr>
          <p:cNvPr id="21" name="ZoneTexte 20"/>
          <p:cNvSpPr txBox="1"/>
          <p:nvPr/>
        </p:nvSpPr>
        <p:spPr>
          <a:xfrm>
            <a:off x="9041218" y="3809999"/>
            <a:ext cx="797442" cy="584775"/>
          </a:xfrm>
          <a:prstGeom prst="rect">
            <a:avLst/>
          </a:prstGeom>
          <a:noFill/>
        </p:spPr>
        <p:txBody>
          <a:bodyPr wrap="square" rtlCol="0">
            <a:spAutoFit/>
          </a:bodyPr>
          <a:lstStyle/>
          <a:p>
            <a:r>
              <a:rPr lang="fr-FR" sz="3200" b="1" dirty="0" smtClean="0">
                <a:solidFill>
                  <a:srgbClr val="C00000"/>
                </a:solidFill>
                <a:latin typeface="Gabriola" panose="04040605051002020D02" pitchFamily="82" charset="0"/>
              </a:rPr>
              <a:t>III</a:t>
            </a:r>
            <a:endParaRPr lang="en-GB" sz="3200" b="1" dirty="0">
              <a:solidFill>
                <a:srgbClr val="C00000"/>
              </a:solidFill>
              <a:latin typeface="Gabriola" panose="04040605051002020D02" pitchFamily="82" charset="0"/>
            </a:endParaRPr>
          </a:p>
        </p:txBody>
      </p:sp>
    </p:spTree>
    <p:extLst>
      <p:ext uri="{BB962C8B-B14F-4D97-AF65-F5344CB8AC3E}">
        <p14:creationId xmlns:p14="http://schemas.microsoft.com/office/powerpoint/2010/main" val="136889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institutions collectant et/ou analysant les données</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 name="Rectangle 2"/>
          <p:cNvSpPr/>
          <p:nvPr/>
        </p:nvSpPr>
        <p:spPr>
          <a:xfrm>
            <a:off x="0" y="257092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206908" y="3374017"/>
            <a:ext cx="809738" cy="790685"/>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6" name="Image 5"/>
          <p:cNvPicPr>
            <a:picLocks noChangeAspect="1"/>
          </p:cNvPicPr>
          <p:nvPr/>
        </p:nvPicPr>
        <p:blipFill>
          <a:blip r:embed="rId3"/>
          <a:stretch>
            <a:fillRect/>
          </a:stretch>
        </p:blipFill>
        <p:spPr>
          <a:xfrm>
            <a:off x="4508425" y="493652"/>
            <a:ext cx="1066949" cy="866896"/>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t="22624" b="24428"/>
          <a:stretch/>
        </p:blipFill>
        <p:spPr>
          <a:xfrm>
            <a:off x="2035175" y="647700"/>
            <a:ext cx="2638425" cy="1397000"/>
          </a:xfrm>
          <a:prstGeom prst="rect">
            <a:avLst/>
          </a:prstGeom>
        </p:spPr>
      </p:pic>
      <p:sp>
        <p:nvSpPr>
          <p:cNvPr id="8" name="Rectangle 7"/>
          <p:cNvSpPr/>
          <p:nvPr/>
        </p:nvSpPr>
        <p:spPr>
          <a:xfrm>
            <a:off x="5918200" y="763538"/>
            <a:ext cx="6096000" cy="2031325"/>
          </a:xfrm>
          <a:prstGeom prst="rect">
            <a:avLst/>
          </a:prstGeom>
        </p:spPr>
        <p:txBody>
          <a:bodyPr>
            <a:spAutoFit/>
          </a:bodyPr>
          <a:lstStyle/>
          <a:p>
            <a:r>
              <a:rPr lang="fr-FR" dirty="0"/>
              <a:t>créé en 1988 en vue de fournir des évaluations détaillées de l’état des connaissances scientifiques, techniques et socio-économiques sur les changements climatiques, leurs causes, leurs répercussions potentielles et les stratégies de parade</a:t>
            </a:r>
            <a:r>
              <a:rPr lang="fr-FR" dirty="0" smtClean="0"/>
              <a:t>.</a:t>
            </a:r>
          </a:p>
          <a:p>
            <a:endParaRPr lang="fr-FR" dirty="0"/>
          </a:p>
          <a:p>
            <a:r>
              <a:rPr lang="fr-FR" b="1" dirty="0" smtClean="0"/>
              <a:t>Le </a:t>
            </a:r>
            <a:r>
              <a:rPr lang="fr-FR" b="1" dirty="0"/>
              <a:t>GIEC n’est pas une association de personnes physiques, mais une association de pays</a:t>
            </a:r>
            <a:r>
              <a:rPr lang="fr-FR" dirty="0"/>
              <a:t> : ses membres sont des Nations. </a:t>
            </a:r>
            <a:endParaRPr lang="en-GB" dirty="0"/>
          </a:p>
        </p:txBody>
      </p:sp>
      <p:sp>
        <p:nvSpPr>
          <p:cNvPr id="18" name="ZoneTexte 17"/>
          <p:cNvSpPr txBox="1"/>
          <p:nvPr/>
        </p:nvSpPr>
        <p:spPr>
          <a:xfrm>
            <a:off x="1390650" y="3638550"/>
            <a:ext cx="10572750" cy="2308324"/>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solidFill>
                  <a:srgbClr val="C00000"/>
                </a:solidFill>
              </a:rPr>
              <a:t>GIEC </a:t>
            </a:r>
            <a:r>
              <a:rPr lang="fr-FR" b="1" dirty="0">
                <a:solidFill>
                  <a:srgbClr val="C00000"/>
                </a:solidFill>
              </a:rPr>
              <a:t>ne fait pas de recherche</a:t>
            </a:r>
            <a:r>
              <a:rPr lang="fr-FR" dirty="0"/>
              <a:t>, il passe en revue l’état des connaissances à partir de la littérature scientifique, technique et socio-économique</a:t>
            </a:r>
            <a:r>
              <a:rPr lang="fr-FR"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smtClean="0">
                <a:solidFill>
                  <a:srgbClr val="C00000"/>
                </a:solidFill>
              </a:rPr>
              <a:t>Le </a:t>
            </a:r>
            <a:r>
              <a:rPr lang="fr-FR" b="1" dirty="0">
                <a:solidFill>
                  <a:srgbClr val="C00000"/>
                </a:solidFill>
              </a:rPr>
              <a:t>GIEC ne développe pas les scénarios et ne fait pas de modélisation</a:t>
            </a:r>
            <a:r>
              <a:rPr lang="fr-FR" dirty="0"/>
              <a:t>. Ce sont des activités de la communauté scientifique internationale, coordonnées par le World </a:t>
            </a:r>
            <a:r>
              <a:rPr lang="fr-FR" dirty="0" err="1"/>
              <a:t>Climate</a:t>
            </a:r>
            <a:r>
              <a:rPr lang="fr-FR" dirty="0"/>
              <a:t> </a:t>
            </a:r>
            <a:r>
              <a:rPr lang="fr-FR" dirty="0" err="1"/>
              <a:t>Research</a:t>
            </a:r>
            <a:r>
              <a:rPr lang="fr-FR" dirty="0"/>
              <a:t> Programme (WCRP</a:t>
            </a:r>
            <a:r>
              <a:rPr lang="fr-FR"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smtClean="0">
                <a:solidFill>
                  <a:srgbClr val="C00000"/>
                </a:solidFill>
              </a:rPr>
              <a:t>Le </a:t>
            </a:r>
            <a:r>
              <a:rPr lang="fr-FR" b="1" dirty="0">
                <a:solidFill>
                  <a:srgbClr val="C00000"/>
                </a:solidFill>
              </a:rPr>
              <a:t>GIEC ne recommande RIEN. </a:t>
            </a:r>
            <a:r>
              <a:rPr lang="fr-FR" dirty="0"/>
              <a:t>Il passe en revue l’état des connaissances à partir de la littérature scientifique, technique et socio-économique mais ne recommande pas, ne préconise pas</a:t>
            </a:r>
            <a:r>
              <a:rPr lang="fr-FR" dirty="0" smtClean="0"/>
              <a:t>.</a:t>
            </a:r>
            <a:endParaRPr lang="en-GB" dirty="0"/>
          </a:p>
        </p:txBody>
      </p:sp>
    </p:spTree>
    <p:extLst>
      <p:ext uri="{BB962C8B-B14F-4D97-AF65-F5344CB8AC3E}">
        <p14:creationId xmlns:p14="http://schemas.microsoft.com/office/powerpoint/2010/main" val="245776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institutions collectant et/ou analysant les données</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9" name="Rectangle 8"/>
          <p:cNvSpPr/>
          <p:nvPr/>
        </p:nvSpPr>
        <p:spPr>
          <a:xfrm>
            <a:off x="0" y="2634428"/>
            <a:ext cx="1976824"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Biodiversité</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a:stretch>
            <a:fillRect/>
          </a:stretch>
        </p:blipFill>
        <p:spPr>
          <a:xfrm>
            <a:off x="535787" y="3490132"/>
            <a:ext cx="704948" cy="676369"/>
          </a:xfrm>
          <a:prstGeom prst="rect">
            <a:avLst/>
          </a:prstGeom>
        </p:spPr>
      </p:pic>
      <p:pic>
        <p:nvPicPr>
          <p:cNvPr id="13" name="Image 12"/>
          <p:cNvPicPr>
            <a:picLocks noChangeAspect="1"/>
          </p:cNvPicPr>
          <p:nvPr/>
        </p:nvPicPr>
        <p:blipFill>
          <a:blip r:embed="rId3"/>
          <a:stretch>
            <a:fillRect/>
          </a:stretch>
        </p:blipFill>
        <p:spPr>
          <a:xfrm>
            <a:off x="8969232" y="531306"/>
            <a:ext cx="3222768" cy="3204662"/>
          </a:xfrm>
          <a:prstGeom prst="rect">
            <a:avLst/>
          </a:prstGeom>
        </p:spPr>
      </p:pic>
      <p:pic>
        <p:nvPicPr>
          <p:cNvPr id="14" name="Image 13"/>
          <p:cNvPicPr>
            <a:picLocks noChangeAspect="1"/>
          </p:cNvPicPr>
          <p:nvPr/>
        </p:nvPicPr>
        <p:blipFill>
          <a:blip r:embed="rId4"/>
          <a:stretch>
            <a:fillRect/>
          </a:stretch>
        </p:blipFill>
        <p:spPr>
          <a:xfrm>
            <a:off x="1895658" y="1242762"/>
            <a:ext cx="2201324" cy="1059897"/>
          </a:xfrm>
          <a:prstGeom prst="rect">
            <a:avLst/>
          </a:prstGeom>
        </p:spPr>
      </p:pic>
      <p:sp>
        <p:nvSpPr>
          <p:cNvPr id="6" name="Rectangle 5"/>
          <p:cNvSpPr/>
          <p:nvPr/>
        </p:nvSpPr>
        <p:spPr>
          <a:xfrm>
            <a:off x="3860800" y="1569135"/>
            <a:ext cx="4699000" cy="646331"/>
          </a:xfrm>
          <a:prstGeom prst="rect">
            <a:avLst/>
          </a:prstGeom>
        </p:spPr>
        <p:txBody>
          <a:bodyPr wrap="square">
            <a:spAutoFit/>
          </a:bodyPr>
          <a:lstStyle/>
          <a:p>
            <a:pPr algn="ctr"/>
            <a:r>
              <a:rPr lang="en-GB" b="1" i="1" dirty="0" smtClean="0">
                <a:solidFill>
                  <a:schemeClr val="accent6">
                    <a:lumMod val="50000"/>
                  </a:schemeClr>
                </a:solidFill>
              </a:rPr>
              <a:t>“Intergovernmental </a:t>
            </a:r>
            <a:r>
              <a:rPr lang="en-GB" b="1" i="1" dirty="0">
                <a:solidFill>
                  <a:schemeClr val="accent6">
                    <a:lumMod val="50000"/>
                  </a:schemeClr>
                </a:solidFill>
              </a:rPr>
              <a:t>Science-Policy Platform on Biodiversity and Ecosystem </a:t>
            </a:r>
            <a:r>
              <a:rPr lang="en-GB" b="1" i="1" dirty="0" smtClean="0">
                <a:solidFill>
                  <a:schemeClr val="accent6">
                    <a:lumMod val="50000"/>
                  </a:schemeClr>
                </a:solidFill>
              </a:rPr>
              <a:t>Services”</a:t>
            </a:r>
            <a:endParaRPr lang="en-GB" b="1" i="1" dirty="0">
              <a:solidFill>
                <a:schemeClr val="accent6">
                  <a:lumMod val="50000"/>
                </a:schemeClr>
              </a:solidFill>
            </a:endParaRPr>
          </a:p>
        </p:txBody>
      </p:sp>
      <p:sp>
        <p:nvSpPr>
          <p:cNvPr id="7" name="Rectangle 6"/>
          <p:cNvSpPr/>
          <p:nvPr/>
        </p:nvSpPr>
        <p:spPr>
          <a:xfrm>
            <a:off x="2038350" y="3980587"/>
            <a:ext cx="10153650" cy="2169825"/>
          </a:xfrm>
          <a:prstGeom prst="rect">
            <a:avLst/>
          </a:prstGeom>
        </p:spPr>
        <p:txBody>
          <a:bodyPr wrap="square">
            <a:spAutoFit/>
          </a:bodyPr>
          <a:lstStyle/>
          <a:p>
            <a:pPr>
              <a:lnSpc>
                <a:spcPct val="150000"/>
              </a:lnSpc>
            </a:pPr>
            <a:r>
              <a:rPr lang="fr-FR" b="1" dirty="0">
                <a:latin typeface="Tahoma" panose="020B0604030504040204" pitchFamily="34" charset="0"/>
                <a:ea typeface="Tahoma" panose="020B0604030504040204" pitchFamily="34" charset="0"/>
                <a:cs typeface="Tahoma" panose="020B0604030504040204" pitchFamily="34" charset="0"/>
              </a:rPr>
              <a:t>Un groupe international d'experts sur la biodiversité</a:t>
            </a:r>
          </a:p>
          <a:p>
            <a:pPr>
              <a:lnSpc>
                <a:spcPct val="150000"/>
              </a:lnSpc>
            </a:pPr>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fr-FR" dirty="0">
                <a:latin typeface="Tahoma" panose="020B0604030504040204" pitchFamily="34" charset="0"/>
                <a:ea typeface="Tahoma" panose="020B0604030504040204" pitchFamily="34" charset="0"/>
                <a:cs typeface="Tahoma" panose="020B0604030504040204" pitchFamily="34" charset="0"/>
              </a:rPr>
              <a:t>Pluridisciplinaire, l'IPBES a pour premières missions d'assister les gouvernements, de renforcer les moyens des pays émergents sur les questions de biodiversité, sous l'égide de l'Organisation des Nations unies (ONU). </a:t>
            </a:r>
          </a:p>
        </p:txBody>
      </p:sp>
    </p:spTree>
    <p:extLst>
      <p:ext uri="{BB962C8B-B14F-4D97-AF65-F5344CB8AC3E}">
        <p14:creationId xmlns:p14="http://schemas.microsoft.com/office/powerpoint/2010/main" val="42127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659" y="290503"/>
            <a:ext cx="10515600" cy="5170646"/>
          </a:xfrm>
          <a:prstGeom prst="rect">
            <a:avLst/>
          </a:prstGeom>
          <a:noFill/>
        </p:spPr>
        <p:txBody>
          <a:bodyPr wrap="square" rtlCol="0">
            <a:spAutoFit/>
          </a:bodyPr>
          <a:lstStyle/>
          <a:p>
            <a:pPr algn="ctr"/>
            <a:r>
              <a:rPr lang="fr-FR" sz="4400" b="1" u="sng" dirty="0" smtClean="0">
                <a:latin typeface="Tahoma" panose="020B0604030504040204" pitchFamily="34" charset="0"/>
                <a:ea typeface="Tahoma" panose="020B0604030504040204" pitchFamily="34" charset="0"/>
                <a:cs typeface="Tahoma" panose="020B0604030504040204" pitchFamily="34" charset="0"/>
              </a:rPr>
              <a:t>12H de cours</a:t>
            </a:r>
          </a:p>
          <a:p>
            <a:pPr algn="ctr"/>
            <a:endParaRPr lang="fr-FR" sz="4000" b="1" dirty="0" smtClean="0">
              <a:latin typeface="Tahoma" panose="020B0604030504040204" pitchFamily="34" charset="0"/>
              <a:ea typeface="Tahoma" panose="020B0604030504040204" pitchFamily="34" charset="0"/>
              <a:cs typeface="Tahoma" panose="020B0604030504040204" pitchFamily="34" charset="0"/>
            </a:endParaRPr>
          </a:p>
          <a:p>
            <a:pPr algn="ctr"/>
            <a:r>
              <a:rPr lang="fr-FR" sz="5400" b="1" dirty="0" smtClean="0">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endParaRPr lang="fr-FR" sz="3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fr-FR" sz="32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10</a:t>
            </a:r>
            <a:r>
              <a:rPr lang="fr-FR" sz="32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 </a:t>
            </a:r>
            <a:r>
              <a:rPr lang="fr-FR" sz="32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 cours</a:t>
            </a:r>
          </a:p>
          <a:p>
            <a:pPr marL="285750" indent="-285750">
              <a:buFont typeface="Wingdings" panose="05000000000000000000" pitchFamily="2" charset="2"/>
              <a:buChar char="§"/>
            </a:pPr>
            <a:endParaRPr lang="fr-FR" sz="3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endParaRPr lang="fr-FR" sz="32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endParaRPr lang="fr-FR" sz="32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endParaRPr lang="fr-FR" sz="32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3">
            <a:clrChange>
              <a:clrFrom>
                <a:srgbClr val="FFFFFF"/>
              </a:clrFrom>
              <a:clrTo>
                <a:srgbClr val="FFFFFF">
                  <a:alpha val="0"/>
                </a:srgbClr>
              </a:clrTo>
            </a:clrChange>
          </a:blip>
          <a:stretch>
            <a:fillRect/>
          </a:stretch>
        </p:blipFill>
        <p:spPr>
          <a:xfrm>
            <a:off x="138800" y="3643533"/>
            <a:ext cx="5303223" cy="2651612"/>
          </a:xfrm>
          <a:prstGeom prst="rect">
            <a:avLst/>
          </a:prstGeom>
        </p:spPr>
      </p:pic>
      <p:pic>
        <p:nvPicPr>
          <p:cNvPr id="4" name="Image 3"/>
          <p:cNvPicPr>
            <a:picLocks noChangeAspect="1"/>
          </p:cNvPicPr>
          <p:nvPr/>
        </p:nvPicPr>
        <p:blipFill>
          <a:blip r:embed="rId4">
            <a:clrChange>
              <a:clrFrom>
                <a:srgbClr val="FFFFFF"/>
              </a:clrFrom>
              <a:clrTo>
                <a:srgbClr val="FFFFFF">
                  <a:alpha val="0"/>
                </a:srgbClr>
              </a:clrTo>
            </a:clrChange>
          </a:blip>
          <a:stretch>
            <a:fillRect/>
          </a:stretch>
        </p:blipFill>
        <p:spPr>
          <a:xfrm>
            <a:off x="7572627" y="3627579"/>
            <a:ext cx="4117626" cy="2745085"/>
          </a:xfrm>
          <a:prstGeom prst="rect">
            <a:avLst/>
          </a:prstGeom>
        </p:spPr>
      </p:pic>
      <p:sp>
        <p:nvSpPr>
          <p:cNvPr id="6" name="Rectangle 5"/>
          <p:cNvSpPr/>
          <p:nvPr/>
        </p:nvSpPr>
        <p:spPr>
          <a:xfrm>
            <a:off x="8285089" y="2897463"/>
            <a:ext cx="2937022" cy="584775"/>
          </a:xfrm>
          <a:prstGeom prst="rect">
            <a:avLst/>
          </a:prstGeom>
        </p:spPr>
        <p:txBody>
          <a:bodyPr wrap="none">
            <a:spAutoFit/>
          </a:bodyPr>
          <a:lstStyle/>
          <a:p>
            <a:pPr marL="285750" lvl="0" indent="-285750">
              <a:buFont typeface="Wingdings" panose="05000000000000000000" pitchFamily="2" charset="2"/>
              <a:buChar char="§"/>
            </a:pPr>
            <a:r>
              <a:rPr lang="fr-FR" sz="3200" b="1" dirty="0">
                <a:solidFill>
                  <a:srgbClr val="FFC000">
                    <a:lumMod val="50000"/>
                  </a:srgbClr>
                </a:solidFill>
                <a:latin typeface="Tahoma" panose="020B0604030504040204" pitchFamily="34" charset="0"/>
                <a:ea typeface="Tahoma" panose="020B0604030504040204" pitchFamily="34" charset="0"/>
                <a:cs typeface="Tahoma" panose="020B0604030504040204" pitchFamily="34" charset="0"/>
              </a:rPr>
              <a:t>2</a:t>
            </a:r>
            <a:r>
              <a:rPr lang="fr-FR" sz="3200" b="1" dirty="0" smtClean="0">
                <a:solidFill>
                  <a:srgbClr val="FFC000">
                    <a:lumMod val="50000"/>
                  </a:srgbClr>
                </a:solidFill>
                <a:latin typeface="Tahoma" panose="020B0604030504040204" pitchFamily="34" charset="0"/>
                <a:ea typeface="Tahoma" panose="020B0604030504040204" pitchFamily="34" charset="0"/>
                <a:cs typeface="Tahoma" panose="020B0604030504040204" pitchFamily="34" charset="0"/>
              </a:rPr>
              <a:t>h </a:t>
            </a:r>
            <a:r>
              <a:rPr lang="fr-FR" sz="3200" b="1" dirty="0">
                <a:solidFill>
                  <a:srgbClr val="FFC000">
                    <a:lumMod val="50000"/>
                  </a:srgbClr>
                </a:solidFill>
                <a:latin typeface="Tahoma" panose="020B0604030504040204" pitchFamily="34" charset="0"/>
                <a:ea typeface="Tahoma" panose="020B0604030504040204" pitchFamily="34" charset="0"/>
                <a:cs typeface="Tahoma" panose="020B0604030504040204" pitchFamily="34" charset="0"/>
              </a:rPr>
              <a:t>d’atelier </a:t>
            </a:r>
          </a:p>
        </p:txBody>
      </p:sp>
    </p:spTree>
    <p:extLst>
      <p:ext uri="{BB962C8B-B14F-4D97-AF65-F5344CB8AC3E}">
        <p14:creationId xmlns:p14="http://schemas.microsoft.com/office/powerpoint/2010/main" val="1527604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institutions collectant et/ou analysant les données</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9" name="Rectangle 8"/>
          <p:cNvSpPr/>
          <p:nvPr/>
        </p:nvSpPr>
        <p:spPr>
          <a:xfrm>
            <a:off x="309379" y="2634428"/>
            <a:ext cx="1358065" cy="899413"/>
          </a:xfrm>
          <a:prstGeom prst="rect">
            <a:avLst/>
          </a:prstGeom>
        </p:spPr>
        <p:txBody>
          <a:bodyPr wrap="none">
            <a:spAutoFit/>
          </a:bodyPr>
          <a:lstStyle/>
          <a:p>
            <a:pPr algn="ctr">
              <a:lnSpc>
                <a:spcPct val="150000"/>
              </a:lnSpc>
            </a:pPr>
            <a:r>
              <a:rPr lang="en-GB" sz="4000" b="1" dirty="0" err="1" smtClean="0">
                <a:latin typeface="Gabriola" panose="04040605051002020D02" pitchFamily="82" charset="0"/>
              </a:rPr>
              <a:t>Energie</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543149" y="3565969"/>
            <a:ext cx="805112" cy="782747"/>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588" y="895350"/>
            <a:ext cx="2332902" cy="126206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787" y="3100387"/>
            <a:ext cx="2143125" cy="2143125"/>
          </a:xfrm>
          <a:prstGeom prst="rect">
            <a:avLst/>
          </a:prstGeom>
        </p:spPr>
      </p:pic>
      <p:pic>
        <p:nvPicPr>
          <p:cNvPr id="7" name="Image 6"/>
          <p:cNvPicPr>
            <a:picLocks noChangeAspect="1"/>
          </p:cNvPicPr>
          <p:nvPr/>
        </p:nvPicPr>
        <p:blipFill>
          <a:blip r:embed="rId5"/>
          <a:stretch>
            <a:fillRect/>
          </a:stretch>
        </p:blipFill>
        <p:spPr>
          <a:xfrm>
            <a:off x="4684816" y="884407"/>
            <a:ext cx="1938634" cy="1395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p:cNvPicPr>
            <a:picLocks noChangeAspect="1"/>
          </p:cNvPicPr>
          <p:nvPr/>
        </p:nvPicPr>
        <p:blipFill>
          <a:blip r:embed="rId6"/>
          <a:stretch>
            <a:fillRect/>
          </a:stretch>
        </p:blipFill>
        <p:spPr>
          <a:xfrm>
            <a:off x="4419363" y="3074326"/>
            <a:ext cx="1924287" cy="2183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p:cNvPicPr>
            <a:picLocks noChangeAspect="1"/>
          </p:cNvPicPr>
          <p:nvPr/>
        </p:nvPicPr>
        <p:blipFill>
          <a:blip r:embed="rId7"/>
          <a:stretch>
            <a:fillRect/>
          </a:stretch>
        </p:blipFill>
        <p:spPr>
          <a:xfrm>
            <a:off x="7472291" y="4114727"/>
            <a:ext cx="1576459" cy="1591193"/>
          </a:xfrm>
          <a:prstGeom prst="rect">
            <a:avLst/>
          </a:prstGeom>
        </p:spPr>
      </p:pic>
      <p:pic>
        <p:nvPicPr>
          <p:cNvPr id="17" name="Image 16"/>
          <p:cNvPicPr>
            <a:picLocks noChangeAspect="1"/>
          </p:cNvPicPr>
          <p:nvPr/>
        </p:nvPicPr>
        <p:blipFill>
          <a:blip r:embed="rId8"/>
          <a:stretch>
            <a:fillRect/>
          </a:stretch>
        </p:blipFill>
        <p:spPr>
          <a:xfrm>
            <a:off x="8929490" y="3438327"/>
            <a:ext cx="2829320" cy="2838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2300" y="716191"/>
            <a:ext cx="4705350" cy="2100994"/>
          </a:xfrm>
          <a:prstGeom prst="rect">
            <a:avLst/>
          </a:prstGeom>
        </p:spPr>
      </p:pic>
    </p:spTree>
    <p:extLst>
      <p:ext uri="{BB962C8B-B14F-4D97-AF65-F5344CB8AC3E}">
        <p14:creationId xmlns:p14="http://schemas.microsoft.com/office/powerpoint/2010/main" val="126552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trio à considérer</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 name="Bouée 1"/>
          <p:cNvSpPr/>
          <p:nvPr/>
        </p:nvSpPr>
        <p:spPr>
          <a:xfrm>
            <a:off x="169814" y="1262743"/>
            <a:ext cx="3866606" cy="4245428"/>
          </a:xfrm>
          <a:prstGeom prst="donut">
            <a:avLst>
              <a:gd name="adj" fmla="val 471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ouée 22"/>
          <p:cNvSpPr/>
          <p:nvPr/>
        </p:nvSpPr>
        <p:spPr>
          <a:xfrm>
            <a:off x="4156163" y="1262743"/>
            <a:ext cx="3866606" cy="4245428"/>
          </a:xfrm>
          <a:prstGeom prst="donut">
            <a:avLst>
              <a:gd name="adj" fmla="val 471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ouée 25"/>
          <p:cNvSpPr/>
          <p:nvPr/>
        </p:nvSpPr>
        <p:spPr>
          <a:xfrm>
            <a:off x="8142512" y="1262743"/>
            <a:ext cx="3866606" cy="4245428"/>
          </a:xfrm>
          <a:prstGeom prst="donut">
            <a:avLst>
              <a:gd name="adj" fmla="val 471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p:cNvSpPr/>
          <p:nvPr/>
        </p:nvSpPr>
        <p:spPr>
          <a:xfrm>
            <a:off x="1444904" y="260902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29" name="Rectangle 28"/>
          <p:cNvSpPr/>
          <p:nvPr/>
        </p:nvSpPr>
        <p:spPr>
          <a:xfrm>
            <a:off x="5155487" y="2609028"/>
            <a:ext cx="1976824"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Biodiversité</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30" name="Rectangle 29"/>
          <p:cNvSpPr/>
          <p:nvPr/>
        </p:nvSpPr>
        <p:spPr>
          <a:xfrm>
            <a:off x="9418559" y="2609028"/>
            <a:ext cx="1358065" cy="899413"/>
          </a:xfrm>
          <a:prstGeom prst="rect">
            <a:avLst/>
          </a:prstGeom>
        </p:spPr>
        <p:txBody>
          <a:bodyPr wrap="none">
            <a:spAutoFit/>
          </a:bodyPr>
          <a:lstStyle/>
          <a:p>
            <a:pPr algn="ctr">
              <a:lnSpc>
                <a:spcPct val="150000"/>
              </a:lnSpc>
            </a:pPr>
            <a:r>
              <a:rPr lang="en-GB" sz="4000" b="1" dirty="0" err="1" smtClean="0">
                <a:latin typeface="Gabriola" panose="04040605051002020D02" pitchFamily="82" charset="0"/>
              </a:rPr>
              <a:t>Energie</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1654708" y="3399417"/>
            <a:ext cx="809738" cy="790685"/>
          </a:xfrm>
          <a:prstGeom prst="rect">
            <a:avLst/>
          </a:prstGeom>
        </p:spPr>
      </p:pic>
      <p:pic>
        <p:nvPicPr>
          <p:cNvPr id="12" name="Image 11"/>
          <p:cNvPicPr>
            <a:picLocks noChangeAspect="1"/>
          </p:cNvPicPr>
          <p:nvPr/>
        </p:nvPicPr>
        <p:blipFill>
          <a:blip r:embed="rId3"/>
          <a:stretch>
            <a:fillRect/>
          </a:stretch>
        </p:blipFill>
        <p:spPr>
          <a:xfrm>
            <a:off x="5691274" y="3464732"/>
            <a:ext cx="704948" cy="676369"/>
          </a:xfrm>
          <a:prstGeom prst="rect">
            <a:avLst/>
          </a:prstGeom>
        </p:spPr>
      </p:pic>
      <p:pic>
        <p:nvPicPr>
          <p:cNvPr id="13" name="Image 12"/>
          <p:cNvPicPr>
            <a:picLocks noChangeAspect="1"/>
          </p:cNvPicPr>
          <p:nvPr/>
        </p:nvPicPr>
        <p:blipFill>
          <a:blip r:embed="rId4"/>
          <a:stretch>
            <a:fillRect/>
          </a:stretch>
        </p:blipFill>
        <p:spPr>
          <a:xfrm>
            <a:off x="9763349" y="3451669"/>
            <a:ext cx="685896" cy="666843"/>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350712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rctx="PPT">
                                        <p:cTn id="9" dur="indefinite"/>
                                        <p:tgtEl>
                                          <p:spTgt spid="23"/>
                                        </p:tgtEl>
                                        <p:attrNameLst>
                                          <p:attrName>style.opacity</p:attrName>
                                        </p:attrNameLst>
                                      </p:cBhvr>
                                      <p:to>
                                        <p:strVal val="0.5"/>
                                      </p:to>
                                    </p:set>
                                    <p:animEffect filter="image" prLst="opacity: 0.5">
                                      <p:cBhvr rctx="IE">
                                        <p:cTn id="10" dur="indefinite"/>
                                        <p:tgtEl>
                                          <p:spTgt spid="23"/>
                                        </p:tgtEl>
                                      </p:cBhvr>
                                    </p:animEffect>
                                  </p:childTnLst>
                                </p:cTn>
                              </p:par>
                              <p:par>
                                <p:cTn id="11" presetID="9" presetClass="emph" presetSubtype="0" grpId="0" nodeType="withEffect">
                                  <p:stCondLst>
                                    <p:cond delay="0"/>
                                  </p:stCondLst>
                                  <p:childTnLst>
                                    <p:set>
                                      <p:cBhvr rctx="PPT">
                                        <p:cTn id="12" dur="indefinite"/>
                                        <p:tgtEl>
                                          <p:spTgt spid="3"/>
                                        </p:tgtEl>
                                        <p:attrNameLst>
                                          <p:attrName>style.opacity</p:attrName>
                                        </p:attrNameLst>
                                      </p:cBhvr>
                                      <p:to>
                                        <p:strVal val="0.5"/>
                                      </p:to>
                                    </p:set>
                                    <p:animEffect filter="image" prLst="opacity: 0.5">
                                      <p:cBhvr rctx="IE">
                                        <p:cTn id="13" dur="indefinite"/>
                                        <p:tgtEl>
                                          <p:spTgt spid="3"/>
                                        </p:tgtEl>
                                      </p:cBhvr>
                                    </p:animEffect>
                                  </p:childTnLst>
                                </p:cTn>
                              </p:par>
                              <p:par>
                                <p:cTn id="14" presetID="9" presetClass="emph" presetSubtype="0" grpId="0" nodeType="withEffect">
                                  <p:stCondLst>
                                    <p:cond delay="0"/>
                                  </p:stCondLst>
                                  <p:childTnLst>
                                    <p:set>
                                      <p:cBhvr rctx="PPT">
                                        <p:cTn id="15" dur="indefinite"/>
                                        <p:tgtEl>
                                          <p:spTgt spid="29"/>
                                        </p:tgtEl>
                                        <p:attrNameLst>
                                          <p:attrName>style.opacity</p:attrName>
                                        </p:attrNameLst>
                                      </p:cBhvr>
                                      <p:to>
                                        <p:strVal val="0.5"/>
                                      </p:to>
                                    </p:set>
                                    <p:animEffect filter="image" prLst="opacity: 0.5">
                                      <p:cBhvr rctx="IE">
                                        <p:cTn id="16" dur="indefinite"/>
                                        <p:tgtEl>
                                          <p:spTgt spid="29"/>
                                        </p:tgtEl>
                                      </p:cBhvr>
                                    </p:animEffect>
                                  </p:childTnLst>
                                </p:cTn>
                              </p:par>
                              <p:par>
                                <p:cTn id="17" presetID="9" presetClass="emph" presetSubtype="0" nodeType="with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par>
                                <p:cTn id="20" presetID="9" presetClass="emph" presetSubtype="0" nodeType="withEffect">
                                  <p:stCondLst>
                                    <p:cond delay="0"/>
                                  </p:stCondLst>
                                  <p:childTnLst>
                                    <p:set>
                                      <p:cBhvr rctx="PPT">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3"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165786" y="1061040"/>
            <a:ext cx="9600898" cy="4840029"/>
          </a:xfrm>
          <a:prstGeom prst="rect">
            <a:avLst/>
          </a:prstGeom>
        </p:spPr>
      </p:pic>
      <p:sp>
        <p:nvSpPr>
          <p:cNvPr id="3" name="Rectangle à coins arrondis 2"/>
          <p:cNvSpPr/>
          <p:nvPr/>
        </p:nvSpPr>
        <p:spPr>
          <a:xfrm>
            <a:off x="2317898" y="510363"/>
            <a:ext cx="3795823" cy="46783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Prométhée</a:t>
            </a:r>
            <a:endParaRPr lang="en-GB"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à coins arrondis 10"/>
          <p:cNvSpPr/>
          <p:nvPr/>
        </p:nvSpPr>
        <p:spPr>
          <a:xfrm>
            <a:off x="7134446" y="524541"/>
            <a:ext cx="3533554" cy="46783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Epiméthée</a:t>
            </a:r>
            <a:endParaRPr lang="en-GB"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4"/>
          <a:stretch>
            <a:fillRect/>
          </a:stretch>
        </p:blipFill>
        <p:spPr>
          <a:xfrm>
            <a:off x="1155848" y="1066505"/>
            <a:ext cx="1714500" cy="2667000"/>
          </a:xfrm>
          <a:prstGeom prst="rect">
            <a:avLst/>
          </a:prstGeom>
        </p:spPr>
      </p:pic>
    </p:spTree>
    <p:extLst>
      <p:ext uri="{BB962C8B-B14F-4D97-AF65-F5344CB8AC3E}">
        <p14:creationId xmlns:p14="http://schemas.microsoft.com/office/powerpoint/2010/main" val="13250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877848" y="677091"/>
            <a:ext cx="6818455" cy="5957625"/>
          </a:xfrm>
          <a:prstGeom prst="rect">
            <a:avLst/>
          </a:prstGeom>
        </p:spPr>
      </p:pic>
      <p:sp>
        <p:nvSpPr>
          <p:cNvPr id="10" name="Rectangle à coins arrondis 9"/>
          <p:cNvSpPr/>
          <p:nvPr/>
        </p:nvSpPr>
        <p:spPr>
          <a:xfrm>
            <a:off x="4476306" y="184300"/>
            <a:ext cx="3533554" cy="46783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Epiméthée</a:t>
            </a:r>
            <a:endParaRPr lang="en-GB"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991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1553" y="795667"/>
            <a:ext cx="1598996" cy="1598996"/>
          </a:xfrm>
          <a:prstGeom prst="rect">
            <a:avLst/>
          </a:prstGeom>
        </p:spPr>
      </p:pic>
      <p:pic>
        <p:nvPicPr>
          <p:cNvPr id="5" name="Image 4"/>
          <p:cNvPicPr>
            <a:picLocks noChangeAspect="1"/>
          </p:cNvPicPr>
          <p:nvPr/>
        </p:nvPicPr>
        <p:blipFill>
          <a:blip r:embed="rId4">
            <a:clrChange>
              <a:clrFrom>
                <a:srgbClr val="FFFFFF"/>
              </a:clrFrom>
              <a:clrTo>
                <a:srgbClr val="FFFFFF">
                  <a:alpha val="0"/>
                </a:srgbClr>
              </a:clrTo>
            </a:clrChange>
          </a:blip>
          <a:stretch>
            <a:fillRect/>
          </a:stretch>
        </p:blipFill>
        <p:spPr>
          <a:xfrm>
            <a:off x="2525437" y="2563113"/>
            <a:ext cx="1557465" cy="1012862"/>
          </a:xfrm>
          <a:prstGeom prst="rect">
            <a:avLst/>
          </a:prstGeom>
        </p:spPr>
      </p:pic>
      <p:pic>
        <p:nvPicPr>
          <p:cNvPr id="6" name="Image 5"/>
          <p:cNvPicPr>
            <a:picLocks noChangeAspect="1"/>
          </p:cNvPicPr>
          <p:nvPr/>
        </p:nvPicPr>
        <p:blipFill>
          <a:blip r:embed="rId5">
            <a:clrChange>
              <a:clrFrom>
                <a:srgbClr val="FAFBE9"/>
              </a:clrFrom>
              <a:clrTo>
                <a:srgbClr val="FAFBE9">
                  <a:alpha val="0"/>
                </a:srgbClr>
              </a:clrTo>
            </a:clrChange>
          </a:blip>
          <a:stretch>
            <a:fillRect/>
          </a:stretch>
        </p:blipFill>
        <p:spPr>
          <a:xfrm flipH="1">
            <a:off x="3946839" y="361507"/>
            <a:ext cx="1146156" cy="1761017"/>
          </a:xfrm>
          <a:prstGeom prst="rect">
            <a:avLst/>
          </a:prstGeom>
        </p:spPr>
      </p:pic>
      <p:pic>
        <p:nvPicPr>
          <p:cNvPr id="7" name="Image 6"/>
          <p:cNvPicPr>
            <a:picLocks noChangeAspect="1"/>
          </p:cNvPicPr>
          <p:nvPr/>
        </p:nvPicPr>
        <p:blipFill>
          <a:blip r:embed="rId6">
            <a:clrChange>
              <a:clrFrom>
                <a:srgbClr val="FFFFFF"/>
              </a:clrFrom>
              <a:clrTo>
                <a:srgbClr val="FFFFFF">
                  <a:alpha val="0"/>
                </a:srgbClr>
              </a:clrTo>
            </a:clrChange>
          </a:blip>
          <a:stretch>
            <a:fillRect/>
          </a:stretch>
        </p:blipFill>
        <p:spPr>
          <a:xfrm>
            <a:off x="4400106" y="2190307"/>
            <a:ext cx="2101259" cy="2101259"/>
          </a:xfrm>
          <a:prstGeom prst="rect">
            <a:avLst/>
          </a:prstGeom>
        </p:spPr>
      </p:pic>
      <p:pic>
        <p:nvPicPr>
          <p:cNvPr id="8" name="Image 7"/>
          <p:cNvPicPr>
            <a:picLocks noChangeAspect="1"/>
          </p:cNvPicPr>
          <p:nvPr/>
        </p:nvPicPr>
        <p:blipFill>
          <a:blip r:embed="rId7"/>
          <a:stretch>
            <a:fillRect/>
          </a:stretch>
        </p:blipFill>
        <p:spPr>
          <a:xfrm>
            <a:off x="659217" y="3382479"/>
            <a:ext cx="946299" cy="1419449"/>
          </a:xfrm>
          <a:prstGeom prst="rect">
            <a:avLst/>
          </a:prstGeom>
        </p:spPr>
      </p:pic>
      <p:pic>
        <p:nvPicPr>
          <p:cNvPr id="10" name="Image 9"/>
          <p:cNvPicPr>
            <a:picLocks noChangeAspect="1"/>
          </p:cNvPicPr>
          <p:nvPr/>
        </p:nvPicPr>
        <p:blipFill>
          <a:blip r:embed="rId8">
            <a:clrChange>
              <a:clrFrom>
                <a:srgbClr val="FFFFFF"/>
              </a:clrFrom>
              <a:clrTo>
                <a:srgbClr val="FFFFFF">
                  <a:alpha val="0"/>
                </a:srgbClr>
              </a:clrTo>
            </a:clrChange>
          </a:blip>
          <a:stretch>
            <a:fillRect/>
          </a:stretch>
        </p:blipFill>
        <p:spPr>
          <a:xfrm>
            <a:off x="4240618" y="4555606"/>
            <a:ext cx="1394638" cy="1394638"/>
          </a:xfrm>
          <a:prstGeom prst="rect">
            <a:avLst/>
          </a:prstGeom>
        </p:spPr>
      </p:pic>
      <p:pic>
        <p:nvPicPr>
          <p:cNvPr id="11" name="Image 10"/>
          <p:cNvPicPr>
            <a:picLocks noChangeAspect="1"/>
          </p:cNvPicPr>
          <p:nvPr/>
        </p:nvPicPr>
        <p:blipFill>
          <a:blip r:embed="rId9"/>
          <a:stretch>
            <a:fillRect/>
          </a:stretch>
        </p:blipFill>
        <p:spPr>
          <a:xfrm>
            <a:off x="1807534" y="5068938"/>
            <a:ext cx="1711843" cy="1395767"/>
          </a:xfrm>
          <a:prstGeom prst="rect">
            <a:avLst/>
          </a:prstGeom>
        </p:spPr>
      </p:pic>
      <p:pic>
        <p:nvPicPr>
          <p:cNvPr id="12" name="Image 11"/>
          <p:cNvPicPr>
            <a:picLocks noChangeAspect="1"/>
          </p:cNvPicPr>
          <p:nvPr/>
        </p:nvPicPr>
        <p:blipFill>
          <a:blip r:embed="rId10">
            <a:clrChange>
              <a:clrFrom>
                <a:srgbClr val="FFFFFF"/>
              </a:clrFrom>
              <a:clrTo>
                <a:srgbClr val="FFFFFF">
                  <a:alpha val="0"/>
                </a:srgbClr>
              </a:clrTo>
            </a:clrChange>
          </a:blip>
          <a:stretch>
            <a:fillRect/>
          </a:stretch>
        </p:blipFill>
        <p:spPr>
          <a:xfrm>
            <a:off x="6346738" y="4816549"/>
            <a:ext cx="1777943" cy="1388655"/>
          </a:xfrm>
          <a:prstGeom prst="rect">
            <a:avLst/>
          </a:prstGeom>
        </p:spPr>
      </p:pic>
      <p:grpSp>
        <p:nvGrpSpPr>
          <p:cNvPr id="19" name="Groupe 18"/>
          <p:cNvGrpSpPr/>
          <p:nvPr/>
        </p:nvGrpSpPr>
        <p:grpSpPr>
          <a:xfrm>
            <a:off x="669850" y="595425"/>
            <a:ext cx="2062717" cy="1935126"/>
            <a:chOff x="882501" y="776178"/>
            <a:chExt cx="2062717" cy="1935126"/>
          </a:xfrm>
        </p:grpSpPr>
        <p:sp>
          <p:nvSpPr>
            <p:cNvPr id="15" name="Ellipse 14"/>
            <p:cNvSpPr/>
            <p:nvPr/>
          </p:nvSpPr>
          <p:spPr>
            <a:xfrm>
              <a:off x="882501" y="776178"/>
              <a:ext cx="2062717" cy="193512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5"/>
            <p:cNvSpPr/>
            <p:nvPr/>
          </p:nvSpPr>
          <p:spPr>
            <a:xfrm>
              <a:off x="981740" y="871866"/>
              <a:ext cx="1878419" cy="1747285"/>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e 19"/>
          <p:cNvGrpSpPr/>
          <p:nvPr/>
        </p:nvGrpSpPr>
        <p:grpSpPr>
          <a:xfrm>
            <a:off x="163031" y="3140149"/>
            <a:ext cx="2062717" cy="1935126"/>
            <a:chOff x="882501" y="776178"/>
            <a:chExt cx="2062717" cy="1935126"/>
          </a:xfrm>
        </p:grpSpPr>
        <p:sp>
          <p:nvSpPr>
            <p:cNvPr id="21" name="Ellipse 20"/>
            <p:cNvSpPr/>
            <p:nvPr/>
          </p:nvSpPr>
          <p:spPr>
            <a:xfrm>
              <a:off x="882501" y="776178"/>
              <a:ext cx="2062717" cy="1935126"/>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21"/>
            <p:cNvSpPr/>
            <p:nvPr/>
          </p:nvSpPr>
          <p:spPr>
            <a:xfrm>
              <a:off x="981740" y="871866"/>
              <a:ext cx="1878419" cy="1747285"/>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e 22"/>
          <p:cNvGrpSpPr/>
          <p:nvPr/>
        </p:nvGrpSpPr>
        <p:grpSpPr>
          <a:xfrm>
            <a:off x="1601970" y="4802373"/>
            <a:ext cx="2062717" cy="1935126"/>
            <a:chOff x="882501" y="776178"/>
            <a:chExt cx="2062717" cy="1935126"/>
          </a:xfrm>
        </p:grpSpPr>
        <p:sp>
          <p:nvSpPr>
            <p:cNvPr id="24" name="Ellipse 23"/>
            <p:cNvSpPr/>
            <p:nvPr/>
          </p:nvSpPr>
          <p:spPr>
            <a:xfrm>
              <a:off x="882501" y="776178"/>
              <a:ext cx="2062717" cy="1935126"/>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p:cNvSpPr/>
            <p:nvPr/>
          </p:nvSpPr>
          <p:spPr>
            <a:xfrm>
              <a:off x="981740" y="871866"/>
              <a:ext cx="1878419" cy="1747285"/>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e 25"/>
          <p:cNvGrpSpPr/>
          <p:nvPr/>
        </p:nvGrpSpPr>
        <p:grpSpPr>
          <a:xfrm>
            <a:off x="2218659" y="2122967"/>
            <a:ext cx="2062717" cy="1935126"/>
            <a:chOff x="882501" y="776178"/>
            <a:chExt cx="2062717" cy="1935126"/>
          </a:xfrm>
        </p:grpSpPr>
        <p:sp>
          <p:nvSpPr>
            <p:cNvPr id="27" name="Ellipse 26"/>
            <p:cNvSpPr/>
            <p:nvPr/>
          </p:nvSpPr>
          <p:spPr>
            <a:xfrm>
              <a:off x="882501" y="776178"/>
              <a:ext cx="2062717" cy="1935126"/>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p:cNvSpPr/>
            <p:nvPr/>
          </p:nvSpPr>
          <p:spPr>
            <a:xfrm>
              <a:off x="981740" y="871866"/>
              <a:ext cx="1878419" cy="1747285"/>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e 28"/>
          <p:cNvGrpSpPr/>
          <p:nvPr/>
        </p:nvGrpSpPr>
        <p:grpSpPr>
          <a:xfrm>
            <a:off x="3519375" y="318976"/>
            <a:ext cx="2062717" cy="1935126"/>
            <a:chOff x="882501" y="776178"/>
            <a:chExt cx="2062717" cy="1935126"/>
          </a:xfrm>
        </p:grpSpPr>
        <p:sp>
          <p:nvSpPr>
            <p:cNvPr id="30" name="Ellipse 29"/>
            <p:cNvSpPr/>
            <p:nvPr/>
          </p:nvSpPr>
          <p:spPr>
            <a:xfrm>
              <a:off x="882501" y="776178"/>
              <a:ext cx="2062717" cy="1935126"/>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lipse 30"/>
            <p:cNvSpPr/>
            <p:nvPr/>
          </p:nvSpPr>
          <p:spPr>
            <a:xfrm>
              <a:off x="981740" y="871866"/>
              <a:ext cx="1878419" cy="1747285"/>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e 31"/>
          <p:cNvGrpSpPr/>
          <p:nvPr/>
        </p:nvGrpSpPr>
        <p:grpSpPr>
          <a:xfrm>
            <a:off x="4490481" y="2225748"/>
            <a:ext cx="2062717" cy="1935126"/>
            <a:chOff x="882501" y="776178"/>
            <a:chExt cx="2062717" cy="1935126"/>
          </a:xfrm>
        </p:grpSpPr>
        <p:sp>
          <p:nvSpPr>
            <p:cNvPr id="33" name="Ellipse 32"/>
            <p:cNvSpPr/>
            <p:nvPr/>
          </p:nvSpPr>
          <p:spPr>
            <a:xfrm>
              <a:off x="882501" y="776178"/>
              <a:ext cx="2062717" cy="193512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p:nvSpPr>
          <p:spPr>
            <a:xfrm>
              <a:off x="981740" y="871866"/>
              <a:ext cx="1878419" cy="174728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e 35"/>
          <p:cNvGrpSpPr/>
          <p:nvPr/>
        </p:nvGrpSpPr>
        <p:grpSpPr>
          <a:xfrm>
            <a:off x="3937589" y="4288465"/>
            <a:ext cx="2062717" cy="1935126"/>
            <a:chOff x="882501" y="776178"/>
            <a:chExt cx="2062717" cy="1935126"/>
          </a:xfrm>
        </p:grpSpPr>
        <p:sp>
          <p:nvSpPr>
            <p:cNvPr id="37" name="Ellipse 36"/>
            <p:cNvSpPr/>
            <p:nvPr/>
          </p:nvSpPr>
          <p:spPr>
            <a:xfrm>
              <a:off x="882501" y="776178"/>
              <a:ext cx="2062717" cy="1935126"/>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lipse 37"/>
            <p:cNvSpPr/>
            <p:nvPr/>
          </p:nvSpPr>
          <p:spPr>
            <a:xfrm>
              <a:off x="981740" y="871866"/>
              <a:ext cx="1878419" cy="1747285"/>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e 38"/>
          <p:cNvGrpSpPr/>
          <p:nvPr/>
        </p:nvGrpSpPr>
        <p:grpSpPr>
          <a:xfrm>
            <a:off x="6142073" y="4579088"/>
            <a:ext cx="2062717" cy="1935126"/>
            <a:chOff x="882501" y="776178"/>
            <a:chExt cx="2062717" cy="1935126"/>
          </a:xfrm>
        </p:grpSpPr>
        <p:sp>
          <p:nvSpPr>
            <p:cNvPr id="40" name="Ellipse 39"/>
            <p:cNvSpPr/>
            <p:nvPr/>
          </p:nvSpPr>
          <p:spPr>
            <a:xfrm>
              <a:off x="882501" y="776178"/>
              <a:ext cx="2062717" cy="1935126"/>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llipse 40"/>
            <p:cNvSpPr/>
            <p:nvPr/>
          </p:nvSpPr>
          <p:spPr>
            <a:xfrm>
              <a:off x="981740" y="871866"/>
              <a:ext cx="1878419" cy="1747285"/>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e 41"/>
          <p:cNvGrpSpPr/>
          <p:nvPr/>
        </p:nvGrpSpPr>
        <p:grpSpPr>
          <a:xfrm>
            <a:off x="6177515" y="457201"/>
            <a:ext cx="2062717" cy="1935126"/>
            <a:chOff x="882501" y="776178"/>
            <a:chExt cx="2062717" cy="1935126"/>
          </a:xfrm>
        </p:grpSpPr>
        <p:sp>
          <p:nvSpPr>
            <p:cNvPr id="43" name="Ellipse 42"/>
            <p:cNvSpPr/>
            <p:nvPr/>
          </p:nvSpPr>
          <p:spPr>
            <a:xfrm>
              <a:off x="882501" y="776178"/>
              <a:ext cx="2062717" cy="1935126"/>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p:cNvSpPr/>
            <p:nvPr/>
          </p:nvSpPr>
          <p:spPr>
            <a:xfrm>
              <a:off x="981740" y="871866"/>
              <a:ext cx="1878419" cy="1747285"/>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5" name="Image 44"/>
          <p:cNvPicPr>
            <a:picLocks noChangeAspect="1"/>
          </p:cNvPicPr>
          <p:nvPr/>
        </p:nvPicPr>
        <p:blipFill>
          <a:blip r:embed="rId11">
            <a:clrChange>
              <a:clrFrom>
                <a:srgbClr val="FFFFFF"/>
              </a:clrFrom>
              <a:clrTo>
                <a:srgbClr val="FFFFFF">
                  <a:alpha val="0"/>
                </a:srgbClr>
              </a:clrTo>
            </a:clrChange>
          </a:blip>
          <a:stretch>
            <a:fillRect/>
          </a:stretch>
        </p:blipFill>
        <p:spPr>
          <a:xfrm>
            <a:off x="6636599" y="636876"/>
            <a:ext cx="1029475" cy="1468622"/>
          </a:xfrm>
          <a:prstGeom prst="rect">
            <a:avLst/>
          </a:prstGeom>
        </p:spPr>
      </p:pic>
      <p:cxnSp>
        <p:nvCxnSpPr>
          <p:cNvPr id="47" name="Connecteur droit 46"/>
          <p:cNvCxnSpPr/>
          <p:nvPr/>
        </p:nvCxnSpPr>
        <p:spPr>
          <a:xfrm>
            <a:off x="9197163" y="53165"/>
            <a:ext cx="0" cy="6840000"/>
          </a:xfrm>
          <a:prstGeom prst="line">
            <a:avLst/>
          </a:prstGeom>
          <a:ln w="381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8" name="Groupe 47"/>
          <p:cNvGrpSpPr/>
          <p:nvPr/>
        </p:nvGrpSpPr>
        <p:grpSpPr>
          <a:xfrm>
            <a:off x="6716231" y="2537636"/>
            <a:ext cx="2062717" cy="1935126"/>
            <a:chOff x="882501" y="776178"/>
            <a:chExt cx="2062717" cy="1935126"/>
          </a:xfrm>
        </p:grpSpPr>
        <p:sp>
          <p:nvSpPr>
            <p:cNvPr id="49" name="Ellipse 48"/>
            <p:cNvSpPr/>
            <p:nvPr/>
          </p:nvSpPr>
          <p:spPr>
            <a:xfrm>
              <a:off x="882501" y="776178"/>
              <a:ext cx="2062717" cy="1935126"/>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lipse 49"/>
            <p:cNvSpPr/>
            <p:nvPr/>
          </p:nvSpPr>
          <p:spPr>
            <a:xfrm>
              <a:off x="981740" y="871866"/>
              <a:ext cx="1878419" cy="1747285"/>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 name="Image 50"/>
          <p:cNvPicPr>
            <a:picLocks noChangeAspect="1"/>
          </p:cNvPicPr>
          <p:nvPr/>
        </p:nvPicPr>
        <p:blipFill>
          <a:blip r:embed="rId12">
            <a:clrChange>
              <a:clrFrom>
                <a:srgbClr val="F8F8F8"/>
              </a:clrFrom>
              <a:clrTo>
                <a:srgbClr val="F8F8F8">
                  <a:alpha val="0"/>
                </a:srgbClr>
              </a:clrTo>
            </a:clrChange>
          </a:blip>
          <a:stretch>
            <a:fillRect/>
          </a:stretch>
        </p:blipFill>
        <p:spPr>
          <a:xfrm>
            <a:off x="6966540" y="2848296"/>
            <a:ext cx="1954176" cy="1219764"/>
          </a:xfrm>
          <a:prstGeom prst="rect">
            <a:avLst/>
          </a:prstGeom>
        </p:spPr>
      </p:pic>
      <p:pic>
        <p:nvPicPr>
          <p:cNvPr id="53" name="Image 52"/>
          <p:cNvPicPr>
            <a:picLocks noChangeAspect="1"/>
          </p:cNvPicPr>
          <p:nvPr/>
        </p:nvPicPr>
        <p:blipFill rotWithShape="1">
          <a:blip r:embed="rId13">
            <a:clrChange>
              <a:clrFrom>
                <a:srgbClr val="F3F4F6"/>
              </a:clrFrom>
              <a:clrTo>
                <a:srgbClr val="F3F4F6">
                  <a:alpha val="0"/>
                </a:srgbClr>
              </a:clrTo>
            </a:clrChange>
          </a:blip>
          <a:srcRect r="17516"/>
          <a:stretch/>
        </p:blipFill>
        <p:spPr>
          <a:xfrm>
            <a:off x="9867052" y="1866900"/>
            <a:ext cx="1872351" cy="4430866"/>
          </a:xfrm>
          <a:prstGeom prst="rect">
            <a:avLst/>
          </a:prstGeom>
        </p:spPr>
      </p:pic>
      <p:pic>
        <p:nvPicPr>
          <p:cNvPr id="54" name="Image 53"/>
          <p:cNvPicPr>
            <a:picLocks noChangeAspect="1"/>
          </p:cNvPicPr>
          <p:nvPr/>
        </p:nvPicPr>
        <p:blipFill>
          <a:blip r:embed="rId14"/>
          <a:stretch>
            <a:fillRect/>
          </a:stretch>
        </p:blipFill>
        <p:spPr>
          <a:xfrm>
            <a:off x="9233048" y="101600"/>
            <a:ext cx="1206352" cy="1876548"/>
          </a:xfrm>
          <a:prstGeom prst="rect">
            <a:avLst/>
          </a:prstGeom>
        </p:spPr>
      </p:pic>
      <p:sp>
        <p:nvSpPr>
          <p:cNvPr id="55" name="Rectangle à coins arrondis 54"/>
          <p:cNvSpPr/>
          <p:nvPr/>
        </p:nvSpPr>
        <p:spPr>
          <a:xfrm>
            <a:off x="10464800" y="561163"/>
            <a:ext cx="1714500" cy="46783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Prométhée</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5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clrChange>
              <a:clrFrom>
                <a:srgbClr val="FFFFFF"/>
              </a:clrFrom>
              <a:clrTo>
                <a:srgbClr val="FFFFFF">
                  <a:alpha val="0"/>
                </a:srgbClr>
              </a:clrTo>
            </a:clrChange>
          </a:blip>
          <a:stretch>
            <a:fillRect/>
          </a:stretch>
        </p:blipFill>
        <p:spPr>
          <a:xfrm>
            <a:off x="1022350" y="2501900"/>
            <a:ext cx="2959100" cy="2959100"/>
          </a:xfrm>
          <a:prstGeom prst="rect">
            <a:avLst/>
          </a:prstGeom>
        </p:spPr>
      </p:pic>
      <p:sp>
        <p:nvSpPr>
          <p:cNvPr id="17" name="Accolade ouvrante 16"/>
          <p:cNvSpPr/>
          <p:nvPr/>
        </p:nvSpPr>
        <p:spPr>
          <a:xfrm>
            <a:off x="3784600" y="1257300"/>
            <a:ext cx="1028700" cy="5156200"/>
          </a:xfrm>
          <a:prstGeom prst="leftBrace">
            <a:avLst>
              <a:gd name="adj1" fmla="val 111110"/>
              <a:gd name="adj2" fmla="val 50820"/>
            </a:avLst>
          </a:prstGeom>
          <a:solidFill>
            <a:schemeClr val="accent2">
              <a:lumMod val="60000"/>
              <a:lumOff val="40000"/>
            </a:schemeClr>
          </a:solidFill>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ectangle à coins arrondis 18"/>
          <p:cNvSpPr/>
          <p:nvPr/>
        </p:nvSpPr>
        <p:spPr>
          <a:xfrm>
            <a:off x="266700" y="129363"/>
            <a:ext cx="11582400" cy="72153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L’Homme est devenu un prométhéen en maîtrisant un nombre toujours plus grand de sources d’énergie</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8" name="Image 27"/>
          <p:cNvPicPr>
            <a:picLocks noChangeAspect="1"/>
          </p:cNvPicPr>
          <p:nvPr/>
        </p:nvPicPr>
        <p:blipFill>
          <a:blip r:embed="rId4"/>
          <a:stretch>
            <a:fillRect/>
          </a:stretch>
        </p:blipFill>
        <p:spPr>
          <a:xfrm>
            <a:off x="5063467" y="1037896"/>
            <a:ext cx="5604533" cy="5593211"/>
          </a:xfrm>
          <a:prstGeom prst="rect">
            <a:avLst/>
          </a:prstGeom>
        </p:spPr>
      </p:pic>
    </p:spTree>
    <p:extLst>
      <p:ext uri="{BB962C8B-B14F-4D97-AF65-F5344CB8AC3E}">
        <p14:creationId xmlns:p14="http://schemas.microsoft.com/office/powerpoint/2010/main" val="314980885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clrChange>
              <a:clrFrom>
                <a:srgbClr val="FFFFFF"/>
              </a:clrFrom>
              <a:clrTo>
                <a:srgbClr val="FFFFFF">
                  <a:alpha val="0"/>
                </a:srgbClr>
              </a:clrTo>
            </a:clrChange>
          </a:blip>
          <a:stretch>
            <a:fillRect/>
          </a:stretch>
        </p:blipFill>
        <p:spPr>
          <a:xfrm>
            <a:off x="1022350" y="2501900"/>
            <a:ext cx="2959100" cy="2959100"/>
          </a:xfrm>
          <a:prstGeom prst="rect">
            <a:avLst/>
          </a:prstGeom>
        </p:spPr>
      </p:pic>
      <p:sp>
        <p:nvSpPr>
          <p:cNvPr id="17" name="Accolade ouvrante 16"/>
          <p:cNvSpPr/>
          <p:nvPr/>
        </p:nvSpPr>
        <p:spPr>
          <a:xfrm>
            <a:off x="3784600" y="1257300"/>
            <a:ext cx="1028700" cy="5156200"/>
          </a:xfrm>
          <a:prstGeom prst="leftBrace">
            <a:avLst>
              <a:gd name="adj1" fmla="val 111110"/>
              <a:gd name="adj2" fmla="val 50820"/>
            </a:avLst>
          </a:prstGeom>
          <a:solidFill>
            <a:schemeClr val="accent2">
              <a:lumMod val="60000"/>
              <a:lumOff val="40000"/>
            </a:schemeClr>
          </a:solidFill>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450" y="1269999"/>
            <a:ext cx="7364550" cy="5198505"/>
          </a:xfrm>
          <a:prstGeom prst="rect">
            <a:avLst/>
          </a:prstGeom>
        </p:spPr>
      </p:pic>
      <p:sp>
        <p:nvSpPr>
          <p:cNvPr id="7" name="Rectangle à coins arrondis 6"/>
          <p:cNvSpPr/>
          <p:nvPr/>
        </p:nvSpPr>
        <p:spPr>
          <a:xfrm>
            <a:off x="266700" y="129363"/>
            <a:ext cx="11582400" cy="72153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L’Homme est devenu un prométhéen en maîtrisant un nombre toujours plus grand de sources d’énergie</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090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clrChange>
              <a:clrFrom>
                <a:srgbClr val="FFFFFF"/>
              </a:clrFrom>
              <a:clrTo>
                <a:srgbClr val="FFFFFF">
                  <a:alpha val="0"/>
                </a:srgbClr>
              </a:clrTo>
            </a:clrChange>
          </a:blip>
          <a:stretch>
            <a:fillRect/>
          </a:stretch>
        </p:blipFill>
        <p:spPr>
          <a:xfrm>
            <a:off x="1022350" y="2501900"/>
            <a:ext cx="2959100" cy="2959100"/>
          </a:xfrm>
          <a:prstGeom prst="rect">
            <a:avLst/>
          </a:prstGeom>
        </p:spPr>
      </p:pic>
      <p:sp>
        <p:nvSpPr>
          <p:cNvPr id="17" name="Accolade ouvrante 16"/>
          <p:cNvSpPr/>
          <p:nvPr/>
        </p:nvSpPr>
        <p:spPr>
          <a:xfrm>
            <a:off x="3784600" y="1257300"/>
            <a:ext cx="1028700" cy="5152553"/>
          </a:xfrm>
          <a:prstGeom prst="leftBrace">
            <a:avLst>
              <a:gd name="adj1" fmla="val 111110"/>
              <a:gd name="adj2" fmla="val 50820"/>
            </a:avLst>
          </a:prstGeom>
          <a:solidFill>
            <a:schemeClr val="accent2">
              <a:lumMod val="60000"/>
              <a:lumOff val="40000"/>
            </a:schemeClr>
          </a:solidFill>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ectangle à coins arrondis 18"/>
          <p:cNvSpPr/>
          <p:nvPr/>
        </p:nvSpPr>
        <p:spPr>
          <a:xfrm>
            <a:off x="266700" y="129363"/>
            <a:ext cx="11582400" cy="7488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L’Homme est devenu un prométhéen en maîtrisant un nombre toujours plus grand de sources d’énergie</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 name="Image 19"/>
          <p:cNvPicPr>
            <a:picLocks noChangeAspect="1"/>
          </p:cNvPicPr>
          <p:nvPr/>
        </p:nvPicPr>
        <p:blipFill>
          <a:blip r:embed="rId4"/>
          <a:stretch>
            <a:fillRect/>
          </a:stretch>
        </p:blipFill>
        <p:spPr>
          <a:xfrm>
            <a:off x="4860925" y="1238250"/>
            <a:ext cx="2800350" cy="1638300"/>
          </a:xfrm>
          <a:prstGeom prst="rect">
            <a:avLst/>
          </a:prstGeom>
        </p:spPr>
      </p:pic>
      <p:pic>
        <p:nvPicPr>
          <p:cNvPr id="21" name="Image 20"/>
          <p:cNvPicPr>
            <a:picLocks noChangeAspect="1"/>
          </p:cNvPicPr>
          <p:nvPr/>
        </p:nvPicPr>
        <p:blipFill rotWithShape="1">
          <a:blip r:embed="rId5"/>
          <a:srcRect r="4473"/>
          <a:stretch/>
        </p:blipFill>
        <p:spPr>
          <a:xfrm>
            <a:off x="8353425" y="1249362"/>
            <a:ext cx="3152775" cy="1650209"/>
          </a:xfrm>
          <a:prstGeom prst="rect">
            <a:avLst/>
          </a:prstGeom>
        </p:spPr>
      </p:pic>
      <p:pic>
        <p:nvPicPr>
          <p:cNvPr id="23" name="Image 22"/>
          <p:cNvPicPr>
            <a:picLocks noChangeAspect="1"/>
          </p:cNvPicPr>
          <p:nvPr/>
        </p:nvPicPr>
        <p:blipFill>
          <a:blip r:embed="rId6"/>
          <a:stretch>
            <a:fillRect/>
          </a:stretch>
        </p:blipFill>
        <p:spPr>
          <a:xfrm>
            <a:off x="4851400" y="3167337"/>
            <a:ext cx="2908300" cy="1887972"/>
          </a:xfrm>
          <a:prstGeom prst="rect">
            <a:avLst/>
          </a:prstGeom>
        </p:spPr>
      </p:pic>
      <p:pic>
        <p:nvPicPr>
          <p:cNvPr id="24" name="Image 23"/>
          <p:cNvPicPr>
            <a:picLocks noChangeAspect="1"/>
          </p:cNvPicPr>
          <p:nvPr/>
        </p:nvPicPr>
        <p:blipFill>
          <a:blip r:embed="rId7"/>
          <a:stretch>
            <a:fillRect/>
          </a:stretch>
        </p:blipFill>
        <p:spPr>
          <a:xfrm>
            <a:off x="8496300" y="3097212"/>
            <a:ext cx="2870199" cy="1987879"/>
          </a:xfrm>
          <a:prstGeom prst="rect">
            <a:avLst/>
          </a:prstGeom>
        </p:spPr>
      </p:pic>
      <p:pic>
        <p:nvPicPr>
          <p:cNvPr id="25" name="Image 24"/>
          <p:cNvPicPr>
            <a:picLocks noChangeAspect="1"/>
          </p:cNvPicPr>
          <p:nvPr/>
        </p:nvPicPr>
        <p:blipFill>
          <a:blip r:embed="rId8"/>
          <a:stretch>
            <a:fillRect/>
          </a:stretch>
        </p:blipFill>
        <p:spPr>
          <a:xfrm>
            <a:off x="4935537" y="5157787"/>
            <a:ext cx="2905125" cy="1571625"/>
          </a:xfrm>
          <a:prstGeom prst="rect">
            <a:avLst/>
          </a:prstGeom>
        </p:spPr>
      </p:pic>
      <p:pic>
        <p:nvPicPr>
          <p:cNvPr id="27" name="Image 26"/>
          <p:cNvPicPr>
            <a:picLocks noChangeAspect="1"/>
          </p:cNvPicPr>
          <p:nvPr/>
        </p:nvPicPr>
        <p:blipFill>
          <a:blip r:embed="rId9"/>
          <a:stretch>
            <a:fillRect/>
          </a:stretch>
        </p:blipFill>
        <p:spPr>
          <a:xfrm>
            <a:off x="8302624" y="5173662"/>
            <a:ext cx="3500891" cy="1582738"/>
          </a:xfrm>
          <a:prstGeom prst="rect">
            <a:avLst/>
          </a:prstGeom>
        </p:spPr>
      </p:pic>
    </p:spTree>
    <p:extLst>
      <p:ext uri="{BB962C8B-B14F-4D97-AF65-F5344CB8AC3E}">
        <p14:creationId xmlns:p14="http://schemas.microsoft.com/office/powerpoint/2010/main" val="21360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L’énergie c’est incroyable !!</a:t>
            </a:r>
            <a:endParaRPr lang="fr-FR" sz="2400" b="1" dirty="0">
              <a:latin typeface="Baskerville Old Face" panose="02020602080505020303" pitchFamily="18" charset="0"/>
            </a:endParaRPr>
          </a:p>
        </p:txBody>
      </p:sp>
      <p:sp>
        <p:nvSpPr>
          <p:cNvPr id="5" name="Rectangle 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12" y="1128712"/>
            <a:ext cx="2143125" cy="21431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712" y="1003819"/>
            <a:ext cx="1262063" cy="1896543"/>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448811"/>
            <a:ext cx="2486026" cy="1654338"/>
          </a:xfrm>
          <a:prstGeom prst="rect">
            <a:avLst/>
          </a:prstGeom>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l="33012"/>
          <a:stretch/>
        </p:blipFill>
        <p:spPr>
          <a:xfrm>
            <a:off x="5600700" y="892174"/>
            <a:ext cx="1676400" cy="1874476"/>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137" y="3489325"/>
            <a:ext cx="2886075" cy="1581150"/>
          </a:xfrm>
          <a:prstGeom prst="rect">
            <a:avLst/>
          </a:prstGeom>
        </p:spPr>
      </p:pic>
      <p:pic>
        <p:nvPicPr>
          <p:cNvPr id="11" name="Image 10"/>
          <p:cNvPicPr>
            <a:picLocks noChangeAspect="1"/>
          </p:cNvPicPr>
          <p:nvPr/>
        </p:nvPicPr>
        <p:blipFill>
          <a:blip r:embed="rId7"/>
          <a:stretch>
            <a:fillRect/>
          </a:stretch>
        </p:blipFill>
        <p:spPr>
          <a:xfrm>
            <a:off x="4412850" y="3295649"/>
            <a:ext cx="2689625" cy="149225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2400" y="1641475"/>
            <a:ext cx="3629025" cy="1257300"/>
          </a:xfrm>
          <a:prstGeom prst="rect">
            <a:avLst/>
          </a:prstGeom>
        </p:spPr>
      </p:pic>
      <p:sp>
        <p:nvSpPr>
          <p:cNvPr id="13" name="ZoneTexte 12"/>
          <p:cNvSpPr txBox="1"/>
          <p:nvPr/>
        </p:nvSpPr>
        <p:spPr>
          <a:xfrm>
            <a:off x="452674" y="5644930"/>
            <a:ext cx="11380206" cy="830997"/>
          </a:xfrm>
          <a:prstGeom prst="rect">
            <a:avLst/>
          </a:prstGeom>
          <a:noFill/>
        </p:spPr>
        <p:txBody>
          <a:bodyPr wrap="square" rtlCol="0">
            <a:spAutoFit/>
          </a:bodyPr>
          <a:lstStyle/>
          <a:p>
            <a:pPr algn="ctr"/>
            <a:r>
              <a:rPr lang="fr-FR"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Toutes nos actions quotidiennes nécessitent de l’énergie de façon directe ou indirecte !</a:t>
            </a:r>
            <a:endParaRPr lang="en-GB"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647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7131049" y="2457450"/>
            <a:ext cx="3765300" cy="4278094"/>
          </a:xfrm>
          <a:prstGeom prst="rect">
            <a:avLst/>
          </a:prstGeom>
          <a:noFill/>
        </p:spPr>
        <p:txBody>
          <a:bodyPr wrap="square" rtlCol="0">
            <a:spAutoFit/>
          </a:bodyPr>
          <a:lstStyle/>
          <a:p>
            <a:pPr algn="ctr"/>
            <a:r>
              <a:rPr lang="fr-FR" sz="2400" b="1" dirty="0" smtClean="0">
                <a:solidFill>
                  <a:srgbClr val="C00000"/>
                </a:solidFill>
              </a:rPr>
              <a:t>1 litre d’essence</a:t>
            </a:r>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3200" dirty="0"/>
          </a:p>
          <a:p>
            <a:pPr algn="ctr"/>
            <a:r>
              <a:rPr lang="fr-FR" sz="3200" b="1" dirty="0" smtClean="0"/>
              <a:t>= 2 à 4 KWh </a:t>
            </a:r>
          </a:p>
          <a:p>
            <a:pPr algn="ctr"/>
            <a:r>
              <a:rPr lang="fr-FR" sz="2400" b="1" dirty="0" smtClean="0"/>
              <a:t>d’Energie mécanique </a:t>
            </a:r>
          </a:p>
          <a:p>
            <a:endParaRPr lang="fr-FR" sz="2000" dirty="0"/>
          </a:p>
          <a:p>
            <a:endParaRPr lang="en-GB" sz="2000" dirty="0"/>
          </a:p>
        </p:txBody>
      </p:sp>
      <p:sp>
        <p:nvSpPr>
          <p:cNvPr id="7" name="ZoneTexte 6"/>
          <p:cNvSpPr txBox="1"/>
          <p:nvPr/>
        </p:nvSpPr>
        <p:spPr>
          <a:xfrm>
            <a:off x="304800" y="2610101"/>
            <a:ext cx="4813300" cy="3508653"/>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Ascension d’une montagne de 2000m</a:t>
            </a:r>
          </a:p>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Poids : 80 +10 KG de matos </a:t>
            </a:r>
          </a:p>
          <a:p>
            <a:pPr algn="ctr"/>
            <a:endParaRPr lang="fr-FR" dirty="0" smtClean="0">
              <a:latin typeface="Tahoma" panose="020B0604030504040204" pitchFamily="34" charset="0"/>
              <a:ea typeface="Tahoma" panose="020B0604030504040204" pitchFamily="34" charset="0"/>
              <a:cs typeface="Tahoma" panose="020B0604030504040204" pitchFamily="34" charset="0"/>
            </a:endParaRPr>
          </a:p>
          <a:p>
            <a:pPr algn="ctr"/>
            <a:endParaRPr lang="fr-FR" dirty="0">
              <a:latin typeface="Tahoma" panose="020B0604030504040204" pitchFamily="34" charset="0"/>
              <a:ea typeface="Tahoma" panose="020B0604030504040204" pitchFamily="34" charset="0"/>
              <a:cs typeface="Tahoma" panose="020B0604030504040204" pitchFamily="34" charset="0"/>
            </a:endParaRPr>
          </a:p>
          <a:p>
            <a:pPr algn="ctr"/>
            <a:endParaRPr lang="fr-FR" dirty="0" smtClean="0">
              <a:latin typeface="Tahoma" panose="020B0604030504040204" pitchFamily="34" charset="0"/>
              <a:ea typeface="Tahoma" panose="020B0604030504040204" pitchFamily="34" charset="0"/>
              <a:cs typeface="Tahoma" panose="020B0604030504040204" pitchFamily="34" charset="0"/>
            </a:endParaRPr>
          </a:p>
          <a:p>
            <a:pPr algn="ctr"/>
            <a:endParaRPr lang="fr-FR" dirty="0">
              <a:latin typeface="Tahoma" panose="020B0604030504040204" pitchFamily="34" charset="0"/>
              <a:ea typeface="Tahoma" panose="020B0604030504040204" pitchFamily="34" charset="0"/>
              <a:cs typeface="Tahoma" panose="020B0604030504040204" pitchFamily="34" charset="0"/>
            </a:endParaRPr>
          </a:p>
          <a:p>
            <a:pPr algn="ctr"/>
            <a:endParaRPr lang="fr-FR" dirty="0" smtClean="0">
              <a:latin typeface="Tahoma" panose="020B0604030504040204" pitchFamily="34" charset="0"/>
              <a:ea typeface="Tahoma" panose="020B0604030504040204" pitchFamily="34" charset="0"/>
              <a:cs typeface="Tahoma" panose="020B0604030504040204" pitchFamily="34" charset="0"/>
            </a:endParaRPr>
          </a:p>
          <a:p>
            <a:pPr algn="ctr"/>
            <a:endParaRPr lang="fr-FR" dirty="0">
              <a:latin typeface="Tahoma" panose="020B0604030504040204" pitchFamily="34" charset="0"/>
              <a:ea typeface="Tahoma" panose="020B0604030504040204" pitchFamily="34" charset="0"/>
              <a:cs typeface="Tahoma" panose="020B0604030504040204" pitchFamily="34" charset="0"/>
            </a:endParaRPr>
          </a:p>
          <a:p>
            <a:pPr algn="ctr"/>
            <a:endParaRPr lang="fr-FR" dirty="0">
              <a:latin typeface="Tahoma" panose="020B0604030504040204" pitchFamily="34" charset="0"/>
              <a:ea typeface="Tahoma" panose="020B0604030504040204" pitchFamily="34" charset="0"/>
              <a:cs typeface="Tahoma" panose="020B0604030504040204" pitchFamily="34" charset="0"/>
            </a:endParaRPr>
          </a:p>
          <a:p>
            <a:pPr algn="ctr"/>
            <a:endParaRPr lang="fr-FR" dirty="0" smtClean="0">
              <a:latin typeface="Tahoma" panose="020B0604030504040204" pitchFamily="34" charset="0"/>
              <a:ea typeface="Tahoma" panose="020B0604030504040204" pitchFamily="34" charset="0"/>
              <a:cs typeface="Tahoma" panose="020B0604030504040204" pitchFamily="34" charset="0"/>
            </a:endParaRPr>
          </a:p>
          <a:p>
            <a:pPr algn="ctr"/>
            <a:r>
              <a:rPr lang="fr-FR" dirty="0" smtClean="0">
                <a:latin typeface="Tahoma" panose="020B0604030504040204" pitchFamily="34" charset="0"/>
                <a:ea typeface="Tahoma" panose="020B0604030504040204" pitchFamily="34" charset="0"/>
                <a:cs typeface="Tahoma" panose="020B0604030504040204" pitchFamily="34" charset="0"/>
              </a:rPr>
              <a:t>=</a:t>
            </a:r>
            <a:r>
              <a:rPr lang="fr-FR" sz="2400" b="1" dirty="0" smtClean="0">
                <a:latin typeface="Tahoma" panose="020B0604030504040204" pitchFamily="34" charset="0"/>
                <a:ea typeface="Tahoma" panose="020B0604030504040204" pitchFamily="34" charset="0"/>
                <a:cs typeface="Tahoma" panose="020B0604030504040204" pitchFamily="34" charset="0"/>
              </a:rPr>
              <a:t>0.5 KWh</a:t>
            </a:r>
          </a:p>
          <a:p>
            <a:pPr algn="ctr"/>
            <a:r>
              <a:rPr lang="fr-FR" dirty="0" smtClean="0">
                <a:latin typeface="Tahoma" panose="020B0604030504040204" pitchFamily="34" charset="0"/>
                <a:ea typeface="Tahoma" panose="020B0604030504040204" pitchFamily="34" charset="0"/>
                <a:cs typeface="Tahoma" panose="020B0604030504040204" pitchFamily="34" charset="0"/>
              </a:rPr>
              <a:t> </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L’énergie c’est incroyable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2" name="ZoneTexte 1"/>
          <p:cNvSpPr txBox="1"/>
          <p:nvPr/>
        </p:nvSpPr>
        <p:spPr>
          <a:xfrm>
            <a:off x="0" y="773579"/>
            <a:ext cx="12192000" cy="1200329"/>
          </a:xfrm>
          <a:prstGeom prst="rect">
            <a:avLst/>
          </a:prstGeom>
          <a:solidFill>
            <a:schemeClr val="accent1">
              <a:lumMod val="20000"/>
              <a:lumOff val="80000"/>
            </a:schemeClr>
          </a:solidFill>
        </p:spPr>
        <p:txBody>
          <a:bodyPr wrap="square" rtlCol="0">
            <a:spAutoFit/>
          </a:bodyPr>
          <a:lstStyle/>
          <a:p>
            <a:pPr algn="ctr"/>
            <a:r>
              <a:rPr lang="fr-FR" sz="2400" b="1" dirty="0" smtClean="0">
                <a:latin typeface="Tahoma" panose="020B0604030504040204" pitchFamily="34" charset="0"/>
                <a:ea typeface="Tahoma" panose="020B0604030504040204" pitchFamily="34" charset="0"/>
                <a:cs typeface="Tahoma" panose="020B0604030504040204" pitchFamily="34" charset="0"/>
              </a:rPr>
              <a:t>Energie : </a:t>
            </a:r>
            <a:r>
              <a:rPr lang="fr-FR" sz="2400" dirty="0" smtClean="0">
                <a:latin typeface="Tahoma" panose="020B0604030504040204" pitchFamily="34" charset="0"/>
                <a:ea typeface="Tahoma" panose="020B0604030504040204" pitchFamily="34" charset="0"/>
                <a:cs typeface="Tahoma" panose="020B0604030504040204" pitchFamily="34" charset="0"/>
              </a:rPr>
              <a:t>grandeur qui mesure la capacité d'un système à modifier un état, à produire un travail entraînant un mouvement, un rayonnement électromagnétique ou de la chaleur</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00" y="3454310"/>
            <a:ext cx="2425811" cy="1617208"/>
          </a:xfrm>
          <a:prstGeom prst="rect">
            <a:avLst/>
          </a:prstGeom>
        </p:spPr>
      </p:pic>
      <p:pic>
        <p:nvPicPr>
          <p:cNvPr id="10" name="Image 9"/>
          <p:cNvPicPr>
            <a:picLocks noChangeAspect="1"/>
          </p:cNvPicPr>
          <p:nvPr/>
        </p:nvPicPr>
        <p:blipFill>
          <a:blip r:embed="rId4">
            <a:clrChange>
              <a:clrFrom>
                <a:srgbClr val="F2F4F3"/>
              </a:clrFrom>
              <a:clrTo>
                <a:srgbClr val="F2F4F3">
                  <a:alpha val="0"/>
                </a:srgbClr>
              </a:clrTo>
            </a:clrChange>
          </a:blip>
          <a:stretch>
            <a:fillRect/>
          </a:stretch>
        </p:blipFill>
        <p:spPr>
          <a:xfrm>
            <a:off x="8213646" y="3070133"/>
            <a:ext cx="1581229" cy="1849232"/>
          </a:xfrm>
          <a:prstGeom prst="rect">
            <a:avLst/>
          </a:prstGeom>
        </p:spPr>
      </p:pic>
      <p:cxnSp>
        <p:nvCxnSpPr>
          <p:cNvPr id="8" name="Connecteur droit 7"/>
          <p:cNvCxnSpPr/>
          <p:nvPr/>
        </p:nvCxnSpPr>
        <p:spPr>
          <a:xfrm flipH="1">
            <a:off x="5943600" y="2527300"/>
            <a:ext cx="800100" cy="2921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4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883" y="2220745"/>
            <a:ext cx="9838006" cy="3970318"/>
          </a:xfrm>
          <a:prstGeom prst="rect">
            <a:avLst/>
          </a:prstGeom>
        </p:spPr>
        <p:txBody>
          <a:bodyPr wrap="square">
            <a:spAutoFit/>
          </a:bodyPr>
          <a:lstStyle/>
          <a:p>
            <a:r>
              <a:rPr lang="fr-FR" sz="2800" dirty="0">
                <a:latin typeface="Bahnschrift SemiBold" panose="020B0502040204020203" pitchFamily="34" charset="0"/>
              </a:rPr>
              <a:t>I. Les problèmes majeurs autour de l’environnement </a:t>
            </a:r>
          </a:p>
          <a:p>
            <a:endParaRPr lang="fr-FR" sz="2800" dirty="0">
              <a:latin typeface="Bahnschrift SemiBold" panose="020B0502040204020203" pitchFamily="34" charset="0"/>
            </a:endParaRPr>
          </a:p>
          <a:p>
            <a:r>
              <a:rPr lang="fr-FR" sz="2800" dirty="0">
                <a:latin typeface="Bahnschrift SemiBold" panose="020B0502040204020203" pitchFamily="34" charset="0"/>
              </a:rPr>
              <a:t>II. Les risques sur la santé humaine</a:t>
            </a:r>
          </a:p>
          <a:p>
            <a:endParaRPr lang="fr-FR" sz="2800" dirty="0">
              <a:latin typeface="Bahnschrift SemiBold" panose="020B0502040204020203" pitchFamily="34" charset="0"/>
            </a:endParaRPr>
          </a:p>
          <a:p>
            <a:r>
              <a:rPr lang="fr-FR" sz="2800" dirty="0">
                <a:latin typeface="Bahnschrift SemiBold" panose="020B0502040204020203" pitchFamily="34" charset="0"/>
              </a:rPr>
              <a:t>III. Les raisons de ces problèmes </a:t>
            </a:r>
          </a:p>
          <a:p>
            <a:endParaRPr lang="fr-FR" sz="2800" dirty="0">
              <a:latin typeface="Bahnschrift SemiBold" panose="020B0502040204020203" pitchFamily="34" charset="0"/>
            </a:endParaRPr>
          </a:p>
          <a:p>
            <a:r>
              <a:rPr lang="fr-FR" sz="2800" dirty="0">
                <a:latin typeface="Bahnschrift SemiBold" panose="020B0502040204020203" pitchFamily="34" charset="0"/>
              </a:rPr>
              <a:t>IV. Les fausses bonnes solutions</a:t>
            </a:r>
          </a:p>
          <a:p>
            <a:endParaRPr lang="fr-FR" sz="2800" dirty="0">
              <a:latin typeface="Bahnschrift SemiBold" panose="020B0502040204020203" pitchFamily="34" charset="0"/>
            </a:endParaRPr>
          </a:p>
          <a:p>
            <a:r>
              <a:rPr lang="fr-FR" sz="2800" dirty="0">
                <a:latin typeface="Bahnschrift SemiBold" panose="020B0502040204020203" pitchFamily="34" charset="0"/>
              </a:rPr>
              <a:t>V. Vers quel modèle de société  ?</a:t>
            </a:r>
            <a:endParaRPr lang="en-GB" sz="2800" dirty="0">
              <a:latin typeface="Bahnschrift SemiBold" panose="020B0502040204020203" pitchFamily="34" charset="0"/>
            </a:endParaRPr>
          </a:p>
        </p:txBody>
      </p:sp>
      <p:sp>
        <p:nvSpPr>
          <p:cNvPr id="5" name="Organigramme : Délai 4"/>
          <p:cNvSpPr/>
          <p:nvPr/>
        </p:nvSpPr>
        <p:spPr>
          <a:xfrm>
            <a:off x="590844" y="829994"/>
            <a:ext cx="8609427" cy="829994"/>
          </a:xfrm>
          <a:prstGeom prst="flowChartDelay">
            <a:avLst/>
          </a:prstGeom>
          <a:solidFill>
            <a:schemeClr val="accent2">
              <a:lumMod val="75000"/>
              <a:alpha val="6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smtClean="0">
                <a:solidFill>
                  <a:schemeClr val="bg1"/>
                </a:solidFill>
                <a:latin typeface="Arial Black" panose="020B0A04020102020204" pitchFamily="34" charset="0"/>
              </a:rPr>
              <a:t>Sommaire</a:t>
            </a:r>
            <a:endParaRPr lang="en-GB" sz="6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610175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L’énergie c’est incroyable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4" name="Image 3"/>
          <p:cNvPicPr>
            <a:picLocks noChangeAspect="1"/>
          </p:cNvPicPr>
          <p:nvPr/>
        </p:nvPicPr>
        <p:blipFill>
          <a:blip r:embed="rId3"/>
          <a:stretch>
            <a:fillRect/>
          </a:stretch>
        </p:blipFill>
        <p:spPr>
          <a:xfrm>
            <a:off x="3733800" y="901700"/>
            <a:ext cx="1328731" cy="1307020"/>
          </a:xfrm>
          <a:prstGeom prst="rect">
            <a:avLst/>
          </a:prstGeom>
        </p:spPr>
      </p:pic>
      <p:sp>
        <p:nvSpPr>
          <p:cNvPr id="7" name="ZoneTexte 6"/>
          <p:cNvSpPr txBox="1"/>
          <p:nvPr/>
        </p:nvSpPr>
        <p:spPr>
          <a:xfrm>
            <a:off x="5181600" y="1371600"/>
            <a:ext cx="4025900" cy="523220"/>
          </a:xfrm>
          <a:prstGeom prst="rect">
            <a:avLst/>
          </a:prstGeom>
          <a:noFill/>
        </p:spPr>
        <p:txBody>
          <a:bodyPr wrap="square" rtlCol="0">
            <a:spAutoFit/>
          </a:bodyPr>
          <a:lstStyle/>
          <a:p>
            <a:r>
              <a:rPr lang="en-GB"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100 W </a:t>
            </a:r>
            <a:r>
              <a:rPr lang="en-GB"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ou</a:t>
            </a:r>
            <a:r>
              <a:rPr lang="en-GB"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0.1 KW</a:t>
            </a:r>
            <a:endParaRPr lang="en-GB"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4"/>
          <a:stretch>
            <a:fillRect/>
          </a:stretch>
        </p:blipFill>
        <p:spPr>
          <a:xfrm>
            <a:off x="355457" y="3146953"/>
            <a:ext cx="1397143" cy="1455358"/>
          </a:xfrm>
          <a:prstGeom prst="rect">
            <a:avLst/>
          </a:prstGeom>
        </p:spPr>
      </p:pic>
      <p:pic>
        <p:nvPicPr>
          <p:cNvPr id="10" name="Image 9"/>
          <p:cNvPicPr>
            <a:picLocks noChangeAspect="1"/>
          </p:cNvPicPr>
          <p:nvPr/>
        </p:nvPicPr>
        <p:blipFill>
          <a:blip r:embed="rId5">
            <a:clrChange>
              <a:clrFrom>
                <a:srgbClr val="F5F5F5"/>
              </a:clrFrom>
              <a:clrTo>
                <a:srgbClr val="F5F5F5">
                  <a:alpha val="0"/>
                </a:srgbClr>
              </a:clrTo>
            </a:clrChange>
          </a:blip>
          <a:stretch>
            <a:fillRect/>
          </a:stretch>
        </p:blipFill>
        <p:spPr>
          <a:xfrm>
            <a:off x="3513138" y="3048000"/>
            <a:ext cx="1554162" cy="1554162"/>
          </a:xfrm>
          <a:prstGeom prst="rect">
            <a:avLst/>
          </a:prstGeom>
        </p:spPr>
      </p:pic>
      <p:pic>
        <p:nvPicPr>
          <p:cNvPr id="12" name="Image 11"/>
          <p:cNvPicPr>
            <a:picLocks noChangeAspect="1"/>
          </p:cNvPicPr>
          <p:nvPr/>
        </p:nvPicPr>
        <p:blipFill>
          <a:blip r:embed="rId6">
            <a:clrChange>
              <a:clrFrom>
                <a:srgbClr val="FFFFFF"/>
              </a:clrFrom>
              <a:clrTo>
                <a:srgbClr val="FFFFFF">
                  <a:alpha val="0"/>
                </a:srgbClr>
              </a:clrTo>
            </a:clrChange>
          </a:blip>
          <a:stretch>
            <a:fillRect/>
          </a:stretch>
        </p:blipFill>
        <p:spPr>
          <a:xfrm>
            <a:off x="6067425" y="2921000"/>
            <a:ext cx="2992438" cy="1841500"/>
          </a:xfrm>
          <a:prstGeom prst="rect">
            <a:avLst/>
          </a:prstGeom>
        </p:spPr>
      </p:pic>
      <p:pic>
        <p:nvPicPr>
          <p:cNvPr id="13" name="Image 12"/>
          <p:cNvPicPr>
            <a:picLocks noChangeAspect="1"/>
          </p:cNvPicPr>
          <p:nvPr/>
        </p:nvPicPr>
        <p:blipFill>
          <a:blip r:embed="rId7">
            <a:clrChange>
              <a:clrFrom>
                <a:srgbClr val="FFFFFF"/>
              </a:clrFrom>
              <a:clrTo>
                <a:srgbClr val="FFFFFF">
                  <a:alpha val="0"/>
                </a:srgbClr>
              </a:clrTo>
            </a:clrChange>
          </a:blip>
          <a:stretch>
            <a:fillRect/>
          </a:stretch>
        </p:blipFill>
        <p:spPr>
          <a:xfrm>
            <a:off x="9482137" y="2827337"/>
            <a:ext cx="2143125" cy="2143125"/>
          </a:xfrm>
          <a:prstGeom prst="rect">
            <a:avLst/>
          </a:prstGeom>
        </p:spPr>
      </p:pic>
      <p:pic>
        <p:nvPicPr>
          <p:cNvPr id="14" name="Image 13"/>
          <p:cNvPicPr>
            <a:picLocks noChangeAspect="1"/>
          </p:cNvPicPr>
          <p:nvPr/>
        </p:nvPicPr>
        <p:blipFill>
          <a:blip r:embed="rId3"/>
          <a:stretch>
            <a:fillRect/>
          </a:stretch>
        </p:blipFill>
        <p:spPr>
          <a:xfrm>
            <a:off x="368301" y="4977278"/>
            <a:ext cx="774700" cy="762042"/>
          </a:xfrm>
          <a:prstGeom prst="rect">
            <a:avLst/>
          </a:prstGeom>
        </p:spPr>
      </p:pic>
      <p:sp>
        <p:nvSpPr>
          <p:cNvPr id="15" name="Multiplication 14"/>
          <p:cNvSpPr/>
          <p:nvPr/>
        </p:nvSpPr>
        <p:spPr>
          <a:xfrm>
            <a:off x="1155700" y="5156200"/>
            <a:ext cx="419100" cy="571500"/>
          </a:xfrm>
          <a:prstGeom prst="mathMultiply">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5"/>
          <p:cNvSpPr/>
          <p:nvPr/>
        </p:nvSpPr>
        <p:spPr>
          <a:xfrm>
            <a:off x="1574800" y="5105400"/>
            <a:ext cx="914400" cy="76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75000"/>
                  </a:schemeClr>
                </a:solidFill>
              </a:rPr>
              <a:t>12</a:t>
            </a:r>
            <a:endParaRPr lang="en-GB" sz="2400" b="1" dirty="0">
              <a:solidFill>
                <a:schemeClr val="tx2">
                  <a:lumMod val="75000"/>
                </a:schemeClr>
              </a:solidFill>
            </a:endParaRPr>
          </a:p>
        </p:txBody>
      </p:sp>
      <p:sp>
        <p:nvSpPr>
          <p:cNvPr id="17" name="Accolade fermante 16"/>
          <p:cNvSpPr/>
          <p:nvPr/>
        </p:nvSpPr>
        <p:spPr>
          <a:xfrm rot="16200000">
            <a:off x="1158875" y="4092575"/>
            <a:ext cx="260350" cy="1435100"/>
          </a:xfrm>
          <a:prstGeom prst="rightBrace">
            <a:avLst>
              <a:gd name="adj1" fmla="val 57500"/>
              <a:gd name="adj2" fmla="val 5274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2" name="Image 21"/>
          <p:cNvPicPr>
            <a:picLocks noChangeAspect="1"/>
          </p:cNvPicPr>
          <p:nvPr/>
        </p:nvPicPr>
        <p:blipFill>
          <a:blip r:embed="rId3"/>
          <a:stretch>
            <a:fillRect/>
          </a:stretch>
        </p:blipFill>
        <p:spPr>
          <a:xfrm>
            <a:off x="3390901" y="5040778"/>
            <a:ext cx="774700" cy="762042"/>
          </a:xfrm>
          <a:prstGeom prst="rect">
            <a:avLst/>
          </a:prstGeom>
        </p:spPr>
      </p:pic>
      <p:sp>
        <p:nvSpPr>
          <p:cNvPr id="23" name="Multiplication 22"/>
          <p:cNvSpPr/>
          <p:nvPr/>
        </p:nvSpPr>
        <p:spPr>
          <a:xfrm>
            <a:off x="4178300" y="5232400"/>
            <a:ext cx="419100" cy="571500"/>
          </a:xfrm>
          <a:prstGeom prst="mathMultiply">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p:cNvSpPr/>
          <p:nvPr/>
        </p:nvSpPr>
        <p:spPr>
          <a:xfrm>
            <a:off x="4597400" y="5181600"/>
            <a:ext cx="952500" cy="8001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75000"/>
                  </a:schemeClr>
                </a:solidFill>
              </a:rPr>
              <a:t>100</a:t>
            </a:r>
            <a:endParaRPr lang="en-GB" sz="2400" b="1" dirty="0">
              <a:solidFill>
                <a:schemeClr val="tx2">
                  <a:lumMod val="75000"/>
                </a:schemeClr>
              </a:solidFill>
            </a:endParaRPr>
          </a:p>
        </p:txBody>
      </p:sp>
      <p:sp>
        <p:nvSpPr>
          <p:cNvPr id="25" name="Accolade fermante 24"/>
          <p:cNvSpPr/>
          <p:nvPr/>
        </p:nvSpPr>
        <p:spPr>
          <a:xfrm rot="16200000">
            <a:off x="4181475" y="4156075"/>
            <a:ext cx="260350" cy="1435100"/>
          </a:xfrm>
          <a:prstGeom prst="rightBrace">
            <a:avLst>
              <a:gd name="adj1" fmla="val 57500"/>
              <a:gd name="adj2" fmla="val 5274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6" name="Image 25"/>
          <p:cNvPicPr>
            <a:picLocks noChangeAspect="1"/>
          </p:cNvPicPr>
          <p:nvPr/>
        </p:nvPicPr>
        <p:blipFill>
          <a:blip r:embed="rId3"/>
          <a:stretch>
            <a:fillRect/>
          </a:stretch>
        </p:blipFill>
        <p:spPr>
          <a:xfrm>
            <a:off x="6680201" y="5116978"/>
            <a:ext cx="774700" cy="762042"/>
          </a:xfrm>
          <a:prstGeom prst="rect">
            <a:avLst/>
          </a:prstGeom>
        </p:spPr>
      </p:pic>
      <p:sp>
        <p:nvSpPr>
          <p:cNvPr id="27" name="Multiplication 26"/>
          <p:cNvSpPr/>
          <p:nvPr/>
        </p:nvSpPr>
        <p:spPr>
          <a:xfrm>
            <a:off x="7467600" y="5308600"/>
            <a:ext cx="419100" cy="571500"/>
          </a:xfrm>
          <a:prstGeom prst="mathMultiply">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p:cNvSpPr/>
          <p:nvPr/>
        </p:nvSpPr>
        <p:spPr>
          <a:xfrm>
            <a:off x="7886700" y="5257800"/>
            <a:ext cx="952500" cy="8001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75000"/>
                  </a:schemeClr>
                </a:solidFill>
              </a:rPr>
              <a:t>600</a:t>
            </a:r>
            <a:endParaRPr lang="en-GB" sz="2400" b="1" dirty="0">
              <a:solidFill>
                <a:schemeClr val="tx2">
                  <a:lumMod val="75000"/>
                </a:schemeClr>
              </a:solidFill>
            </a:endParaRPr>
          </a:p>
        </p:txBody>
      </p:sp>
      <p:sp>
        <p:nvSpPr>
          <p:cNvPr id="29" name="Accolade fermante 28"/>
          <p:cNvSpPr/>
          <p:nvPr/>
        </p:nvSpPr>
        <p:spPr>
          <a:xfrm rot="16200000">
            <a:off x="7470775" y="4232275"/>
            <a:ext cx="260350" cy="1435100"/>
          </a:xfrm>
          <a:prstGeom prst="rightBrace">
            <a:avLst>
              <a:gd name="adj1" fmla="val 57500"/>
              <a:gd name="adj2" fmla="val 5274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0" name="Image 29"/>
          <p:cNvPicPr>
            <a:picLocks noChangeAspect="1"/>
          </p:cNvPicPr>
          <p:nvPr/>
        </p:nvPicPr>
        <p:blipFill>
          <a:blip r:embed="rId3"/>
          <a:stretch>
            <a:fillRect/>
          </a:stretch>
        </p:blipFill>
        <p:spPr>
          <a:xfrm>
            <a:off x="9613901" y="5116978"/>
            <a:ext cx="774700" cy="762042"/>
          </a:xfrm>
          <a:prstGeom prst="rect">
            <a:avLst/>
          </a:prstGeom>
        </p:spPr>
      </p:pic>
      <p:sp>
        <p:nvSpPr>
          <p:cNvPr id="31" name="Multiplication 30"/>
          <p:cNvSpPr/>
          <p:nvPr/>
        </p:nvSpPr>
        <p:spPr>
          <a:xfrm>
            <a:off x="10401300" y="5308600"/>
            <a:ext cx="419100" cy="571500"/>
          </a:xfrm>
          <a:prstGeom prst="mathMultiply">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e 31"/>
          <p:cNvSpPr/>
          <p:nvPr/>
        </p:nvSpPr>
        <p:spPr>
          <a:xfrm>
            <a:off x="10807700" y="5257800"/>
            <a:ext cx="1155700" cy="8255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75000"/>
                  </a:schemeClr>
                </a:solidFill>
              </a:rPr>
              <a:t>4000</a:t>
            </a:r>
            <a:endParaRPr lang="en-GB" sz="2400" b="1" dirty="0">
              <a:solidFill>
                <a:schemeClr val="tx2">
                  <a:lumMod val="75000"/>
                </a:schemeClr>
              </a:solidFill>
            </a:endParaRPr>
          </a:p>
        </p:txBody>
      </p:sp>
      <p:sp>
        <p:nvSpPr>
          <p:cNvPr id="33" name="Accolade fermante 32"/>
          <p:cNvSpPr/>
          <p:nvPr/>
        </p:nvSpPr>
        <p:spPr>
          <a:xfrm rot="16200000">
            <a:off x="10404475" y="4232275"/>
            <a:ext cx="260350" cy="1435100"/>
          </a:xfrm>
          <a:prstGeom prst="rightBrace">
            <a:avLst>
              <a:gd name="adj1" fmla="val 57500"/>
              <a:gd name="adj2" fmla="val 5274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1518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3" grpId="0" animBg="1"/>
      <p:bldP spid="24" grpId="0" animBg="1"/>
      <p:bldP spid="25" grpId="0" animBg="1"/>
      <p:bldP spid="27" grpId="0" animBg="1"/>
      <p:bldP spid="28" grpId="0" animBg="1"/>
      <p:bldP spid="29" grpId="0" animBg="1"/>
      <p:bldP spid="3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 y="3085782"/>
            <a:ext cx="3195638" cy="240598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535" y="3148647"/>
            <a:ext cx="4634326" cy="2266633"/>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L’énergie c’est incroyable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8" name="Flèche droite rayée 7"/>
          <p:cNvSpPr/>
          <p:nvPr/>
        </p:nvSpPr>
        <p:spPr>
          <a:xfrm>
            <a:off x="4371340" y="3925570"/>
            <a:ext cx="1857375" cy="704850"/>
          </a:xfrm>
          <a:prstGeom prst="striped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p:cNvSpPr txBox="1"/>
          <p:nvPr/>
        </p:nvSpPr>
        <p:spPr>
          <a:xfrm>
            <a:off x="0" y="840105"/>
            <a:ext cx="12191999" cy="1384995"/>
          </a:xfrm>
          <a:prstGeom prst="rect">
            <a:avLst/>
          </a:prstGeom>
          <a:solidFill>
            <a:schemeClr val="accent1">
              <a:lumMod val="20000"/>
              <a:lumOff val="80000"/>
            </a:schemeClr>
          </a:solidFill>
        </p:spPr>
        <p:txBody>
          <a:bodyPr wrap="square" rtlCol="0">
            <a:spAutoFit/>
          </a:bodyPr>
          <a:lstStyle/>
          <a:p>
            <a:pPr algn="ctr"/>
            <a:r>
              <a:rPr lang="fr-FR" sz="28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En deux siècles, les sociétés humaines, notamment occidentales, ont pu passer du secteur primaire au secteur tertiaire grâce à l’utilisation massive de l’énergie</a:t>
            </a:r>
            <a:endParaRPr lang="en-GB" sz="28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1710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L’énergie c’est incroyable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00" y="653400"/>
            <a:ext cx="8250101" cy="5823600"/>
          </a:xfrm>
          <a:prstGeom prst="rect">
            <a:avLst/>
          </a:prstGeom>
        </p:spPr>
      </p:pic>
      <p:pic>
        <p:nvPicPr>
          <p:cNvPr id="12" name="Image 11"/>
          <p:cNvPicPr>
            <a:picLocks noChangeAspect="1"/>
          </p:cNvPicPr>
          <p:nvPr/>
        </p:nvPicPr>
        <p:blipFill>
          <a:blip r:embed="rId4"/>
          <a:stretch>
            <a:fillRect/>
          </a:stretch>
        </p:blipFill>
        <p:spPr>
          <a:xfrm>
            <a:off x="1651000" y="2173436"/>
            <a:ext cx="3988816" cy="2262001"/>
          </a:xfrm>
          <a:prstGeom prst="rect">
            <a:avLst/>
          </a:prstGeom>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b="9230"/>
          <a:stretch/>
        </p:blipFill>
        <p:spPr>
          <a:xfrm>
            <a:off x="9057957" y="3213534"/>
            <a:ext cx="3062923" cy="2972423"/>
          </a:xfrm>
          <a:prstGeom prst="rect">
            <a:avLst/>
          </a:prstGeom>
        </p:spPr>
      </p:pic>
      <p:sp>
        <p:nvSpPr>
          <p:cNvPr id="13" name="ZoneTexte 12"/>
          <p:cNvSpPr txBox="1"/>
          <p:nvPr/>
        </p:nvSpPr>
        <p:spPr>
          <a:xfrm>
            <a:off x="8627185" y="1887669"/>
            <a:ext cx="3564815" cy="1015663"/>
          </a:xfrm>
          <a:prstGeom prst="rect">
            <a:avLst/>
          </a:prstGeom>
          <a:solidFill>
            <a:schemeClr val="accent2">
              <a:lumMod val="20000"/>
              <a:lumOff val="80000"/>
            </a:schemeClr>
          </a:solidFill>
        </p:spPr>
        <p:txBody>
          <a:bodyPr wrap="square" rtlCol="0">
            <a:spAutoFit/>
          </a:bodyPr>
          <a:lstStyle/>
          <a:p>
            <a:pPr algn="ctr"/>
            <a:r>
              <a:rPr lang="fr-FR" sz="2000" b="1" dirty="0" smtClean="0">
                <a:solidFill>
                  <a:srgbClr val="0070C0"/>
                </a:solidFill>
              </a:rPr>
              <a:t>Au lieu de parler de transition énergétique, plutôt parler d’empilement énergétique</a:t>
            </a:r>
            <a:endParaRPr lang="en-GB" sz="2000" b="1" dirty="0">
              <a:solidFill>
                <a:srgbClr val="0070C0"/>
              </a:solidFill>
            </a:endParaRPr>
          </a:p>
        </p:txBody>
      </p:sp>
    </p:spTree>
    <p:extLst>
      <p:ext uri="{BB962C8B-B14F-4D97-AF65-F5344CB8AC3E}">
        <p14:creationId xmlns:p14="http://schemas.microsoft.com/office/powerpoint/2010/main" val="20770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Consommer c’est la santé</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4" name="Image 3"/>
          <p:cNvPicPr>
            <a:picLocks noChangeAspect="1"/>
          </p:cNvPicPr>
          <p:nvPr/>
        </p:nvPicPr>
        <p:blipFill>
          <a:blip r:embed="rId2"/>
          <a:stretch>
            <a:fillRect/>
          </a:stretch>
        </p:blipFill>
        <p:spPr>
          <a:xfrm>
            <a:off x="4965701" y="548781"/>
            <a:ext cx="2171699" cy="2050300"/>
          </a:xfrm>
          <a:prstGeom prst="rect">
            <a:avLst/>
          </a:prstGeom>
        </p:spPr>
      </p:pic>
      <p:pic>
        <p:nvPicPr>
          <p:cNvPr id="12" name="Image 11"/>
          <p:cNvPicPr>
            <a:picLocks noChangeAspect="1"/>
          </p:cNvPicPr>
          <p:nvPr/>
        </p:nvPicPr>
        <p:blipFill>
          <a:blip r:embed="rId3"/>
          <a:stretch>
            <a:fillRect/>
          </a:stretch>
        </p:blipFill>
        <p:spPr>
          <a:xfrm>
            <a:off x="1219200" y="3051792"/>
            <a:ext cx="1812667" cy="2118704"/>
          </a:xfrm>
          <a:prstGeom prst="rect">
            <a:avLst/>
          </a:prstGeom>
        </p:spPr>
      </p:pic>
      <p:pic>
        <p:nvPicPr>
          <p:cNvPr id="13" name="Image 12"/>
          <p:cNvPicPr>
            <a:picLocks noChangeAspect="1"/>
          </p:cNvPicPr>
          <p:nvPr/>
        </p:nvPicPr>
        <p:blipFill>
          <a:blip r:embed="rId4"/>
          <a:stretch>
            <a:fillRect/>
          </a:stretch>
        </p:blipFill>
        <p:spPr>
          <a:xfrm>
            <a:off x="5082117" y="3159865"/>
            <a:ext cx="2042583" cy="1895730"/>
          </a:xfrm>
          <a:prstGeom prst="rect">
            <a:avLst/>
          </a:prstGeom>
          <a:ln>
            <a:noFill/>
          </a:ln>
          <a:effectLst>
            <a:softEdge rad="112500"/>
          </a:effectLst>
        </p:spPr>
      </p:pic>
      <p:sp>
        <p:nvSpPr>
          <p:cNvPr id="18" name="ZoneTexte 17"/>
          <p:cNvSpPr txBox="1"/>
          <p:nvPr/>
        </p:nvSpPr>
        <p:spPr>
          <a:xfrm>
            <a:off x="558800" y="5486400"/>
            <a:ext cx="3251200" cy="830997"/>
          </a:xfrm>
          <a:prstGeom prst="rect">
            <a:avLst/>
          </a:prstGeom>
          <a:noFill/>
        </p:spPr>
        <p:txBody>
          <a:bodyPr wrap="square" rtlCol="0">
            <a:spAutoFit/>
          </a:bodyP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Disponibilité temporelle</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4787900" y="5486400"/>
            <a:ext cx="264160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Déclin énergétique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8496300" y="5486400"/>
            <a:ext cx="2895600" cy="830997"/>
          </a:xfrm>
          <a:prstGeom prst="rect">
            <a:avLst/>
          </a:prstGeom>
          <a:noFill/>
        </p:spPr>
        <p:txBody>
          <a:bodyPr wrap="square" rtlCol="0">
            <a:spAutoFit/>
          </a:bodyPr>
          <a:lstStyle/>
          <a:p>
            <a:pPr algn="ctr"/>
            <a:r>
              <a:rPr lang="fr-FR"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Retour énergétique</a:t>
            </a:r>
            <a:endParaRPr lang="en-GB"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23" name="Groupe 22"/>
          <p:cNvGrpSpPr/>
          <p:nvPr/>
        </p:nvGrpSpPr>
        <p:grpSpPr>
          <a:xfrm>
            <a:off x="787400" y="2946400"/>
            <a:ext cx="2654300" cy="2298700"/>
            <a:chOff x="469900" y="2997200"/>
            <a:chExt cx="2654300" cy="2298700"/>
          </a:xfrm>
        </p:grpSpPr>
        <p:sp>
          <p:nvSpPr>
            <p:cNvPr id="21" name="Rectangle à coins arrondis 20"/>
            <p:cNvSpPr/>
            <p:nvPr/>
          </p:nvSpPr>
          <p:spPr>
            <a:xfrm>
              <a:off x="469900" y="2997200"/>
              <a:ext cx="2654300" cy="2298700"/>
            </a:xfrm>
            <a:prstGeom prst="round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à coins arrondis 21"/>
            <p:cNvSpPr/>
            <p:nvPr/>
          </p:nvSpPr>
          <p:spPr>
            <a:xfrm>
              <a:off x="596900" y="3124200"/>
              <a:ext cx="2336800" cy="2057400"/>
            </a:xfrm>
            <a:prstGeom prst="round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e 23"/>
          <p:cNvGrpSpPr/>
          <p:nvPr/>
        </p:nvGrpSpPr>
        <p:grpSpPr>
          <a:xfrm>
            <a:off x="4762500" y="2971800"/>
            <a:ext cx="2654300" cy="2298700"/>
            <a:chOff x="469900" y="2997200"/>
            <a:chExt cx="2654300" cy="2298700"/>
          </a:xfrm>
        </p:grpSpPr>
        <p:sp>
          <p:nvSpPr>
            <p:cNvPr id="25" name="Rectangle à coins arrondis 24"/>
            <p:cNvSpPr/>
            <p:nvPr/>
          </p:nvSpPr>
          <p:spPr>
            <a:xfrm>
              <a:off x="469900" y="2997200"/>
              <a:ext cx="2654300" cy="229870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à coins arrondis 25"/>
            <p:cNvSpPr/>
            <p:nvPr/>
          </p:nvSpPr>
          <p:spPr>
            <a:xfrm>
              <a:off x="596900" y="3124200"/>
              <a:ext cx="2336800" cy="205740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e 26"/>
          <p:cNvGrpSpPr/>
          <p:nvPr/>
        </p:nvGrpSpPr>
        <p:grpSpPr>
          <a:xfrm>
            <a:off x="8534400" y="3073400"/>
            <a:ext cx="2654300" cy="2298700"/>
            <a:chOff x="469900" y="2997200"/>
            <a:chExt cx="2654300" cy="2298700"/>
          </a:xfrm>
        </p:grpSpPr>
        <p:sp>
          <p:nvSpPr>
            <p:cNvPr id="28" name="Rectangle à coins arrondis 27"/>
            <p:cNvSpPr/>
            <p:nvPr/>
          </p:nvSpPr>
          <p:spPr>
            <a:xfrm>
              <a:off x="469900" y="2997200"/>
              <a:ext cx="2654300" cy="2298700"/>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à coins arrondis 28"/>
            <p:cNvSpPr/>
            <p:nvPr/>
          </p:nvSpPr>
          <p:spPr>
            <a:xfrm>
              <a:off x="596900" y="3124200"/>
              <a:ext cx="2336800" cy="2057400"/>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Image 29"/>
          <p:cNvPicPr>
            <a:picLocks noChangeAspect="1"/>
          </p:cNvPicPr>
          <p:nvPr/>
        </p:nvPicPr>
        <p:blipFill>
          <a:blip r:embed="rId5"/>
          <a:stretch>
            <a:fillRect/>
          </a:stretch>
        </p:blipFill>
        <p:spPr>
          <a:xfrm>
            <a:off x="8712200" y="3327399"/>
            <a:ext cx="2099582" cy="1881225"/>
          </a:xfrm>
          <a:prstGeom prst="rect">
            <a:avLst/>
          </a:prstGeom>
        </p:spPr>
      </p:pic>
    </p:spTree>
    <p:extLst>
      <p:ext uri="{BB962C8B-B14F-4D97-AF65-F5344CB8AC3E}">
        <p14:creationId xmlns:p14="http://schemas.microsoft.com/office/powerpoint/2010/main" val="69075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Problème : des énergies à disponibilité limitées dans le temps</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5" y="961272"/>
            <a:ext cx="7132320" cy="5034578"/>
          </a:xfrm>
          <a:prstGeom prst="rect">
            <a:avLst/>
          </a:prstGeom>
        </p:spPr>
      </p:pic>
      <p:sp>
        <p:nvSpPr>
          <p:cNvPr id="7" name="ZoneTexte 6"/>
          <p:cNvSpPr txBox="1"/>
          <p:nvPr/>
        </p:nvSpPr>
        <p:spPr>
          <a:xfrm>
            <a:off x="7045235" y="2963574"/>
            <a:ext cx="5146765" cy="3416320"/>
          </a:xfrm>
          <a:prstGeom prst="rect">
            <a:avLst/>
          </a:prstGeom>
          <a:noFill/>
        </p:spPr>
        <p:txBody>
          <a:bodyPr wrap="square" rtlCol="0">
            <a:spAutoFit/>
          </a:bodyPr>
          <a:lstStyle/>
          <a:p>
            <a:pPr marL="285750" indent="-285750" algn="ctr">
              <a:lnSpc>
                <a:spcPct val="200000"/>
              </a:lnSpc>
              <a:buFont typeface="Arial" panose="020B0604020202020204" pitchFamily="34" charset="0"/>
              <a:buChar char="•"/>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Nous ne vivrons pas éternellement avec les énergies fossiles</a:t>
            </a:r>
          </a:p>
          <a:p>
            <a:pPr marL="285750" indent="-285750" algn="ctr">
              <a:lnSpc>
                <a:spcPct val="200000"/>
              </a:lnSpc>
              <a:buFont typeface="Arial" panose="020B0604020202020204" pitchFamily="34" charset="0"/>
              <a:buChar char="•"/>
            </a:pPr>
            <a:endPar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ctr">
              <a:lnSpc>
                <a:spcPct val="200000"/>
              </a:lnSpc>
              <a:buFont typeface="Arial" panose="020B0604020202020204" pitchFamily="34" charset="0"/>
              <a:buChar char="•"/>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Nous allons devoir laisser ces ressources énergétiques pour limiter le changement climatique</a:t>
            </a:r>
            <a:endParaRPr lang="en-GB"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0" name="Image 9"/>
          <p:cNvPicPr>
            <a:picLocks noChangeAspect="1"/>
          </p:cNvPicPr>
          <p:nvPr/>
        </p:nvPicPr>
        <p:blipFill>
          <a:blip r:embed="rId3"/>
          <a:stretch>
            <a:fillRect/>
          </a:stretch>
        </p:blipFill>
        <p:spPr>
          <a:xfrm>
            <a:off x="9155809" y="632073"/>
            <a:ext cx="1715392" cy="2005005"/>
          </a:xfrm>
          <a:prstGeom prst="rect">
            <a:avLst/>
          </a:prstGeom>
        </p:spPr>
      </p:pic>
      <p:pic>
        <p:nvPicPr>
          <p:cNvPr id="11" name="Image 10"/>
          <p:cNvPicPr>
            <a:picLocks noChangeAspect="1"/>
          </p:cNvPicPr>
          <p:nvPr/>
        </p:nvPicPr>
        <p:blipFill>
          <a:blip r:embed="rId4"/>
          <a:stretch>
            <a:fillRect/>
          </a:stretch>
        </p:blipFill>
        <p:spPr>
          <a:xfrm>
            <a:off x="4097865" y="4195234"/>
            <a:ext cx="838201" cy="995882"/>
          </a:xfrm>
          <a:prstGeom prst="rect">
            <a:avLst/>
          </a:prstGeom>
        </p:spPr>
      </p:pic>
      <p:pic>
        <p:nvPicPr>
          <p:cNvPr id="12" name="Image 11"/>
          <p:cNvPicPr>
            <a:picLocks noChangeAspect="1"/>
          </p:cNvPicPr>
          <p:nvPr/>
        </p:nvPicPr>
        <p:blipFill>
          <a:blip r:embed="rId5"/>
          <a:stretch>
            <a:fillRect/>
          </a:stretch>
        </p:blipFill>
        <p:spPr>
          <a:xfrm>
            <a:off x="7124702" y="1681779"/>
            <a:ext cx="1071032" cy="1139814"/>
          </a:xfrm>
          <a:prstGeom prst="rect">
            <a:avLst/>
          </a:prstGeom>
        </p:spPr>
      </p:pic>
      <p:pic>
        <p:nvPicPr>
          <p:cNvPr id="13" name="Image 12"/>
          <p:cNvPicPr>
            <a:picLocks noChangeAspect="1"/>
          </p:cNvPicPr>
          <p:nvPr/>
        </p:nvPicPr>
        <p:blipFill>
          <a:blip r:embed="rId6"/>
          <a:stretch>
            <a:fillRect/>
          </a:stretch>
        </p:blipFill>
        <p:spPr>
          <a:xfrm>
            <a:off x="4151770" y="2903984"/>
            <a:ext cx="894363" cy="1181234"/>
          </a:xfrm>
          <a:prstGeom prst="rect">
            <a:avLst/>
          </a:prstGeom>
        </p:spPr>
      </p:pic>
    </p:spTree>
    <p:extLst>
      <p:ext uri="{BB962C8B-B14F-4D97-AF65-F5344CB8AC3E}">
        <p14:creationId xmlns:p14="http://schemas.microsoft.com/office/powerpoint/2010/main" val="28617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399" y="6211669"/>
            <a:ext cx="10227733" cy="369332"/>
          </a:xfrm>
          <a:prstGeom prst="rect">
            <a:avLst/>
          </a:prstGeom>
        </p:spPr>
        <p:txBody>
          <a:bodyPr wrap="square">
            <a:spAutoFit/>
          </a:bodyPr>
          <a:lstStyle/>
          <a:p>
            <a:endParaRPr lang="en-GB" dirty="0"/>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Problème : des énergies déjà en décrue en Europe et pour l’Europe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0" y="480789"/>
            <a:ext cx="4610743" cy="3153215"/>
          </a:xfrm>
          <a:prstGeom prst="rect">
            <a:avLst/>
          </a:prstGeom>
        </p:spPr>
      </p:pic>
      <p:pic>
        <p:nvPicPr>
          <p:cNvPr id="3" name="Image 2"/>
          <p:cNvPicPr>
            <a:picLocks noChangeAspect="1"/>
          </p:cNvPicPr>
          <p:nvPr/>
        </p:nvPicPr>
        <p:blipFill>
          <a:blip r:embed="rId4"/>
          <a:stretch>
            <a:fillRect/>
          </a:stretch>
        </p:blipFill>
        <p:spPr>
          <a:xfrm>
            <a:off x="0" y="3484656"/>
            <a:ext cx="4667901" cy="3153215"/>
          </a:xfrm>
          <a:prstGeom prst="rect">
            <a:avLst/>
          </a:prstGeom>
        </p:spPr>
      </p:pic>
      <p:pic>
        <p:nvPicPr>
          <p:cNvPr id="8" name="Image 7"/>
          <p:cNvPicPr>
            <a:picLocks noChangeAspect="1"/>
          </p:cNvPicPr>
          <p:nvPr/>
        </p:nvPicPr>
        <p:blipFill>
          <a:blip r:embed="rId5"/>
          <a:stretch>
            <a:fillRect/>
          </a:stretch>
        </p:blipFill>
        <p:spPr>
          <a:xfrm>
            <a:off x="7619362" y="463859"/>
            <a:ext cx="4572638" cy="3153215"/>
          </a:xfrm>
          <a:prstGeom prst="rect">
            <a:avLst/>
          </a:prstGeom>
        </p:spPr>
      </p:pic>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2" name="Image 11"/>
          <p:cNvPicPr>
            <a:picLocks noChangeAspect="1"/>
          </p:cNvPicPr>
          <p:nvPr/>
        </p:nvPicPr>
        <p:blipFill>
          <a:blip r:embed="rId6"/>
          <a:stretch>
            <a:fillRect/>
          </a:stretch>
        </p:blipFill>
        <p:spPr>
          <a:xfrm>
            <a:off x="7594270" y="3447845"/>
            <a:ext cx="4597730" cy="3096052"/>
          </a:xfrm>
          <a:prstGeom prst="rect">
            <a:avLst/>
          </a:prstGeom>
        </p:spPr>
      </p:pic>
      <p:pic>
        <p:nvPicPr>
          <p:cNvPr id="13" name="Image 12"/>
          <p:cNvPicPr>
            <a:picLocks noChangeAspect="1"/>
          </p:cNvPicPr>
          <p:nvPr/>
        </p:nvPicPr>
        <p:blipFill>
          <a:blip r:embed="rId7"/>
          <a:stretch>
            <a:fillRect/>
          </a:stretch>
        </p:blipFill>
        <p:spPr>
          <a:xfrm>
            <a:off x="4790017" y="3081867"/>
            <a:ext cx="2339930" cy="2171700"/>
          </a:xfrm>
          <a:prstGeom prst="rect">
            <a:avLst/>
          </a:prstGeom>
          <a:ln>
            <a:noFill/>
          </a:ln>
          <a:effectLst>
            <a:softEdge rad="112500"/>
          </a:effectLst>
        </p:spPr>
      </p:pic>
      <p:sp>
        <p:nvSpPr>
          <p:cNvPr id="14" name="ZoneTexte 13"/>
          <p:cNvSpPr txBox="1"/>
          <p:nvPr/>
        </p:nvSpPr>
        <p:spPr>
          <a:xfrm>
            <a:off x="4538133" y="1964267"/>
            <a:ext cx="2726267" cy="1077218"/>
          </a:xfrm>
          <a:prstGeom prst="rect">
            <a:avLst/>
          </a:prstGeom>
          <a:noFill/>
        </p:spPr>
        <p:txBody>
          <a:bodyPr wrap="square" rtlCol="0">
            <a:spAutoFit/>
          </a:bodyPr>
          <a:lstStyle/>
          <a:p>
            <a:pPr algn="ctr"/>
            <a:r>
              <a:rPr lang="fr-FR"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Prêt pour la descente ?</a:t>
            </a:r>
            <a:endParaRPr lang="en-GB"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071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Problème : des énergies dont l’accessibilité va être limité</a:t>
            </a:r>
            <a:endParaRPr lang="fr-FR" sz="2400" b="1" dirty="0">
              <a:latin typeface="Baskerville Old Face" panose="02020602080505020303" pitchFamily="18" charset="0"/>
            </a:endParaRPr>
          </a:p>
        </p:txBody>
      </p:sp>
      <p:sp>
        <p:nvSpPr>
          <p:cNvPr id="7" name="ZoneTexte 6"/>
          <p:cNvSpPr txBox="1"/>
          <p:nvPr/>
        </p:nvSpPr>
        <p:spPr>
          <a:xfrm>
            <a:off x="1302657" y="402408"/>
            <a:ext cx="8463643" cy="954107"/>
          </a:xfrm>
          <a:prstGeom prst="rect">
            <a:avLst/>
          </a:prstGeom>
          <a:noFill/>
        </p:spPr>
        <p:txBody>
          <a:bodyPr wrap="square" rtlCol="0">
            <a:spAutoFit/>
          </a:bodyPr>
          <a:lstStyle/>
          <a:p>
            <a:pPr marL="342900" indent="-342900" algn="ctr">
              <a:lnSpc>
                <a:spcPct val="200000"/>
              </a:lnSpc>
              <a:buFont typeface="Wingdings" panose="05000000000000000000" pitchFamily="2" charset="2"/>
              <a:buChar char="Ø"/>
            </a:pPr>
            <a:r>
              <a:rPr lang="fr-FR" sz="2800" b="1" dirty="0" smtClean="0">
                <a:solidFill>
                  <a:srgbClr val="002060"/>
                </a:solidFill>
                <a:latin typeface="Garamond" panose="02020404030301010803" pitchFamily="18" charset="0"/>
              </a:rPr>
              <a:t>Le retour énergétique : un problème inévitable</a:t>
            </a:r>
            <a:endParaRPr lang="en-GB" sz="2800" b="1" dirty="0">
              <a:solidFill>
                <a:srgbClr val="002060"/>
              </a:solidFill>
              <a:latin typeface="Garamond" panose="02020404030301010803" pitchFamily="18" charset="0"/>
            </a:endParaRPr>
          </a:p>
        </p:txBody>
      </p:sp>
      <p:sp>
        <p:nvSpPr>
          <p:cNvPr id="27" name="Rectangle 2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9" name="Rectangle 2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4" name="Image 3"/>
          <p:cNvPicPr>
            <a:picLocks noChangeAspect="1"/>
          </p:cNvPicPr>
          <p:nvPr/>
        </p:nvPicPr>
        <p:blipFill>
          <a:blip r:embed="rId2"/>
          <a:stretch>
            <a:fillRect/>
          </a:stretch>
        </p:blipFill>
        <p:spPr>
          <a:xfrm>
            <a:off x="414541" y="1755055"/>
            <a:ext cx="5199913" cy="790387"/>
          </a:xfrm>
          <a:prstGeom prst="rect">
            <a:avLst/>
          </a:prstGeom>
        </p:spPr>
      </p:pic>
      <p:sp>
        <p:nvSpPr>
          <p:cNvPr id="6" name="ZoneTexte 5"/>
          <p:cNvSpPr txBox="1"/>
          <p:nvPr/>
        </p:nvSpPr>
        <p:spPr>
          <a:xfrm>
            <a:off x="5332186" y="1935843"/>
            <a:ext cx="4572000" cy="369332"/>
          </a:xfrm>
          <a:prstGeom prst="rect">
            <a:avLst/>
          </a:prstGeom>
          <a:noFill/>
        </p:spPr>
        <p:txBody>
          <a:bodyPr wrap="square" rtlCol="0">
            <a:spAutoFit/>
          </a:bodyPr>
          <a:lstStyle/>
          <a:p>
            <a:r>
              <a:rPr lang="fr-FR" dirty="0" smtClean="0"/>
              <a:t>Si TRE = 1, le gain énergétique est nul</a:t>
            </a:r>
            <a:endParaRPr lang="en-GB" dirty="0"/>
          </a:p>
        </p:txBody>
      </p:sp>
      <p:pic>
        <p:nvPicPr>
          <p:cNvPr id="31" name="Image 30"/>
          <p:cNvPicPr>
            <a:picLocks noChangeAspect="1"/>
          </p:cNvPicPr>
          <p:nvPr/>
        </p:nvPicPr>
        <p:blipFill>
          <a:blip r:embed="rId3"/>
          <a:stretch>
            <a:fillRect/>
          </a:stretch>
        </p:blipFill>
        <p:spPr>
          <a:xfrm>
            <a:off x="943429" y="2984180"/>
            <a:ext cx="6071732" cy="3489192"/>
          </a:xfrm>
          <a:prstGeom prst="rect">
            <a:avLst/>
          </a:prstGeom>
        </p:spPr>
      </p:pic>
      <p:sp>
        <p:nvSpPr>
          <p:cNvPr id="32" name="ZoneTexte 31"/>
          <p:cNvSpPr txBox="1"/>
          <p:nvPr/>
        </p:nvSpPr>
        <p:spPr>
          <a:xfrm>
            <a:off x="957942" y="2743200"/>
            <a:ext cx="899886" cy="461665"/>
          </a:xfrm>
          <a:prstGeom prst="rect">
            <a:avLst/>
          </a:prstGeom>
          <a:solidFill>
            <a:schemeClr val="bg1"/>
          </a:solidFill>
        </p:spPr>
        <p:txBody>
          <a:bodyPr wrap="square" rtlCol="0">
            <a:spAutoFit/>
          </a:bodyPr>
          <a:lstStyle/>
          <a:p>
            <a:r>
              <a:rPr lang="fr-FR" sz="2400" b="1" dirty="0" smtClean="0">
                <a:solidFill>
                  <a:srgbClr val="002060"/>
                </a:solidFill>
              </a:rPr>
              <a:t>TRE</a:t>
            </a:r>
            <a:endParaRPr lang="en-GB" sz="2400" b="1" dirty="0">
              <a:solidFill>
                <a:srgbClr val="002060"/>
              </a:solidFill>
            </a:endParaRPr>
          </a:p>
        </p:txBody>
      </p:sp>
      <p:sp>
        <p:nvSpPr>
          <p:cNvPr id="33" name="ZoneTexte 32"/>
          <p:cNvSpPr txBox="1"/>
          <p:nvPr/>
        </p:nvSpPr>
        <p:spPr>
          <a:xfrm>
            <a:off x="7170057" y="6037943"/>
            <a:ext cx="2714172" cy="369332"/>
          </a:xfrm>
          <a:prstGeom prst="rect">
            <a:avLst/>
          </a:prstGeom>
          <a:noFill/>
        </p:spPr>
        <p:txBody>
          <a:bodyPr wrap="square" rtlCol="0">
            <a:spAutoFit/>
          </a:bodyPr>
          <a:lstStyle/>
          <a:p>
            <a:r>
              <a:rPr lang="fr-FR" i="1" dirty="0" smtClean="0"/>
              <a:t>Court and </a:t>
            </a:r>
            <a:r>
              <a:rPr lang="fr-FR" i="1" dirty="0" err="1" smtClean="0"/>
              <a:t>Fizaine</a:t>
            </a:r>
            <a:r>
              <a:rPr lang="fr-FR" i="1" dirty="0" smtClean="0"/>
              <a:t> 2017</a:t>
            </a:r>
            <a:endParaRPr lang="en-GB" i="1" dirty="0"/>
          </a:p>
        </p:txBody>
      </p:sp>
      <p:sp>
        <p:nvSpPr>
          <p:cNvPr id="34" name="ZoneTexte 33"/>
          <p:cNvSpPr txBox="1"/>
          <p:nvPr/>
        </p:nvSpPr>
        <p:spPr>
          <a:xfrm>
            <a:off x="6807200" y="3766457"/>
            <a:ext cx="5217886"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b="1" dirty="0" smtClean="0">
                <a:solidFill>
                  <a:srgbClr val="002060"/>
                </a:solidFill>
              </a:rPr>
              <a:t>On a déjà atteint le maximum du retour énergétique possible en 1930 pour le pétrole et 1950 pour le gaz</a:t>
            </a:r>
            <a:endParaRPr lang="en-GB" b="1" dirty="0">
              <a:solidFill>
                <a:srgbClr val="002060"/>
              </a:solidFill>
            </a:endParaRPr>
          </a:p>
        </p:txBody>
      </p:sp>
      <p:pic>
        <p:nvPicPr>
          <p:cNvPr id="2" name="Image 1"/>
          <p:cNvPicPr>
            <a:picLocks noChangeAspect="1"/>
          </p:cNvPicPr>
          <p:nvPr/>
        </p:nvPicPr>
        <p:blipFill>
          <a:blip r:embed="rId4"/>
          <a:stretch>
            <a:fillRect/>
          </a:stretch>
        </p:blipFill>
        <p:spPr>
          <a:xfrm>
            <a:off x="4698999" y="4749800"/>
            <a:ext cx="481080" cy="571580"/>
          </a:xfrm>
          <a:prstGeom prst="rect">
            <a:avLst/>
          </a:prstGeom>
        </p:spPr>
      </p:pic>
      <p:pic>
        <p:nvPicPr>
          <p:cNvPr id="8" name="Image 7"/>
          <p:cNvPicPr>
            <a:picLocks noChangeAspect="1"/>
          </p:cNvPicPr>
          <p:nvPr/>
        </p:nvPicPr>
        <p:blipFill>
          <a:blip r:embed="rId5"/>
          <a:stretch>
            <a:fillRect/>
          </a:stretch>
        </p:blipFill>
        <p:spPr>
          <a:xfrm>
            <a:off x="5057704" y="2654299"/>
            <a:ext cx="591437" cy="781143"/>
          </a:xfrm>
          <a:prstGeom prst="rect">
            <a:avLst/>
          </a:prstGeom>
        </p:spPr>
      </p:pic>
      <p:pic>
        <p:nvPicPr>
          <p:cNvPr id="15" name="Image 14"/>
          <p:cNvPicPr>
            <a:picLocks noChangeAspect="1"/>
          </p:cNvPicPr>
          <p:nvPr/>
        </p:nvPicPr>
        <p:blipFill>
          <a:blip r:embed="rId6"/>
          <a:stretch>
            <a:fillRect/>
          </a:stretch>
        </p:blipFill>
        <p:spPr>
          <a:xfrm>
            <a:off x="9639300" y="672286"/>
            <a:ext cx="1930400" cy="1729638"/>
          </a:xfrm>
          <a:prstGeom prst="rect">
            <a:avLst/>
          </a:prstGeom>
        </p:spPr>
      </p:pic>
    </p:spTree>
    <p:extLst>
      <p:ext uri="{BB962C8B-B14F-4D97-AF65-F5344CB8AC3E}">
        <p14:creationId xmlns:p14="http://schemas.microsoft.com/office/powerpoint/2010/main" val="285883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06400"/>
            <a:ext cx="5868000" cy="612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905500" y="406400"/>
            <a:ext cx="6286500" cy="615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necteur droit 18"/>
          <p:cNvCxnSpPr/>
          <p:nvPr/>
        </p:nvCxnSpPr>
        <p:spPr>
          <a:xfrm>
            <a:off x="5892800" y="419100"/>
            <a:ext cx="0" cy="609092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Consommer c’est la santé</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0" name="Image 9"/>
          <p:cNvPicPr>
            <a:picLocks noChangeAspect="1"/>
          </p:cNvPicPr>
          <p:nvPr/>
        </p:nvPicPr>
        <p:blipFill>
          <a:blip r:embed="rId2">
            <a:duotone>
              <a:schemeClr val="accent1">
                <a:shade val="45000"/>
                <a:satMod val="135000"/>
              </a:schemeClr>
              <a:prstClr val="white"/>
            </a:duotone>
          </a:blip>
          <a:stretch>
            <a:fillRect/>
          </a:stretch>
        </p:blipFill>
        <p:spPr>
          <a:xfrm>
            <a:off x="4038600" y="2222173"/>
            <a:ext cx="3708400" cy="2234549"/>
          </a:xfrm>
          <a:prstGeom prst="rect">
            <a:avLst/>
          </a:prstGeom>
          <a:ln>
            <a:noFill/>
          </a:ln>
          <a:effectLst>
            <a:softEdge rad="112500"/>
          </a:effectLst>
        </p:spPr>
      </p:pic>
      <p:pic>
        <p:nvPicPr>
          <p:cNvPr id="12" name="Imag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4437" y="1366837"/>
            <a:ext cx="2557463" cy="2557463"/>
          </a:xfrm>
          <a:prstGeom prst="rect">
            <a:avLst/>
          </a:prstGeom>
        </p:spPr>
      </p:pic>
      <p:pic>
        <p:nvPicPr>
          <p:cNvPr id="13" name="Image 12"/>
          <p:cNvPicPr>
            <a:picLocks noChangeAspect="1"/>
          </p:cNvPicPr>
          <p:nvPr/>
        </p:nvPicPr>
        <p:blipFill rotWithShape="1">
          <a:blip r:embed="rId4">
            <a:clrChange>
              <a:clrFrom>
                <a:srgbClr val="FFFFFF"/>
              </a:clrFrom>
              <a:clrTo>
                <a:srgbClr val="FFFFFF">
                  <a:alpha val="0"/>
                </a:srgbClr>
              </a:clrTo>
            </a:clrChange>
          </a:blip>
          <a:srcRect b="13376"/>
          <a:stretch/>
        </p:blipFill>
        <p:spPr>
          <a:xfrm>
            <a:off x="9347200" y="3046990"/>
            <a:ext cx="2946400" cy="2753157"/>
          </a:xfrm>
          <a:prstGeom prst="rect">
            <a:avLst/>
          </a:prstGeom>
        </p:spPr>
      </p:pic>
      <p:pic>
        <p:nvPicPr>
          <p:cNvPr id="14" name="Image 13"/>
          <p:cNvPicPr>
            <a:picLocks noChangeAspect="1"/>
          </p:cNvPicPr>
          <p:nvPr/>
        </p:nvPicPr>
        <p:blipFill rotWithShape="1">
          <a:blip r:embed="rId5">
            <a:clrChange>
              <a:clrFrom>
                <a:srgbClr val="FFFFFF"/>
              </a:clrFrom>
              <a:clrTo>
                <a:srgbClr val="FFFFFF">
                  <a:alpha val="0"/>
                </a:srgbClr>
              </a:clrTo>
            </a:clrChange>
          </a:blip>
          <a:srcRect l="21193" t="14783" r="21538" b="28399"/>
          <a:stretch/>
        </p:blipFill>
        <p:spPr>
          <a:xfrm>
            <a:off x="10058400" y="646072"/>
            <a:ext cx="2006600" cy="2109502"/>
          </a:xfrm>
          <a:prstGeom prst="rect">
            <a:avLst/>
          </a:prstGeom>
        </p:spPr>
      </p:pic>
      <p:pic>
        <p:nvPicPr>
          <p:cNvPr id="17" name="Image 16"/>
          <p:cNvPicPr>
            <a:picLocks noChangeAspect="1"/>
          </p:cNvPicPr>
          <p:nvPr/>
        </p:nvPicPr>
        <p:blipFill>
          <a:blip r:embed="rId6"/>
          <a:stretch>
            <a:fillRect/>
          </a:stretch>
        </p:blipFill>
        <p:spPr>
          <a:xfrm>
            <a:off x="5473634" y="3098800"/>
            <a:ext cx="707087" cy="653348"/>
          </a:xfrm>
          <a:prstGeom prst="rect">
            <a:avLst/>
          </a:prstGeom>
        </p:spPr>
      </p:pic>
      <p:pic>
        <p:nvPicPr>
          <p:cNvPr id="24" name="Image 23"/>
          <p:cNvPicPr>
            <a:picLocks noChangeAspect="1"/>
          </p:cNvPicPr>
          <p:nvPr/>
        </p:nvPicPr>
        <p:blipFill>
          <a:blip r:embed="rId7">
            <a:clrChange>
              <a:clrFrom>
                <a:srgbClr val="FFFFFF"/>
              </a:clrFrom>
              <a:clrTo>
                <a:srgbClr val="FFFFFF">
                  <a:alpha val="0"/>
                </a:srgbClr>
              </a:clrTo>
            </a:clrChange>
          </a:blip>
          <a:stretch>
            <a:fillRect/>
          </a:stretch>
        </p:blipFill>
        <p:spPr>
          <a:xfrm>
            <a:off x="7423030" y="4484369"/>
            <a:ext cx="1962270" cy="2027679"/>
          </a:xfrm>
          <a:prstGeom prst="rect">
            <a:avLst/>
          </a:prstGeom>
        </p:spPr>
      </p:pic>
      <p:pic>
        <p:nvPicPr>
          <p:cNvPr id="25" name="Image 24"/>
          <p:cNvPicPr>
            <a:picLocks noChangeAspect="1"/>
          </p:cNvPicPr>
          <p:nvPr/>
        </p:nvPicPr>
        <p:blipFill rotWithShape="1">
          <a:blip r:embed="rId8">
            <a:clrChange>
              <a:clrFrom>
                <a:srgbClr val="FFFFFF"/>
              </a:clrFrom>
              <a:clrTo>
                <a:srgbClr val="FFFFFF">
                  <a:alpha val="0"/>
                </a:srgbClr>
              </a:clrTo>
            </a:clrChange>
          </a:blip>
          <a:srcRect b="9942"/>
          <a:stretch/>
        </p:blipFill>
        <p:spPr>
          <a:xfrm>
            <a:off x="812800" y="1798637"/>
            <a:ext cx="3508530" cy="3408363"/>
          </a:xfrm>
          <a:prstGeom prst="rect">
            <a:avLst/>
          </a:prstGeom>
        </p:spPr>
      </p:pic>
    </p:spTree>
    <p:extLst>
      <p:ext uri="{BB962C8B-B14F-4D97-AF65-F5344CB8AC3E}">
        <p14:creationId xmlns:p14="http://schemas.microsoft.com/office/powerpoint/2010/main" val="43338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trio à considérer</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 name="Bouée 1"/>
          <p:cNvSpPr/>
          <p:nvPr/>
        </p:nvSpPr>
        <p:spPr>
          <a:xfrm>
            <a:off x="169814" y="1262743"/>
            <a:ext cx="3866606" cy="4245428"/>
          </a:xfrm>
          <a:prstGeom prst="donut">
            <a:avLst>
              <a:gd name="adj" fmla="val 471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ouée 22"/>
          <p:cNvSpPr/>
          <p:nvPr/>
        </p:nvSpPr>
        <p:spPr>
          <a:xfrm>
            <a:off x="4156163" y="1262743"/>
            <a:ext cx="3866606" cy="4245428"/>
          </a:xfrm>
          <a:prstGeom prst="donut">
            <a:avLst>
              <a:gd name="adj" fmla="val 471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ouée 25"/>
          <p:cNvSpPr/>
          <p:nvPr/>
        </p:nvSpPr>
        <p:spPr>
          <a:xfrm>
            <a:off x="8142512" y="1262743"/>
            <a:ext cx="3866606" cy="4245428"/>
          </a:xfrm>
          <a:prstGeom prst="donut">
            <a:avLst>
              <a:gd name="adj" fmla="val 471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p:cNvSpPr/>
          <p:nvPr/>
        </p:nvSpPr>
        <p:spPr>
          <a:xfrm>
            <a:off x="1444904" y="260902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29" name="Rectangle 28"/>
          <p:cNvSpPr/>
          <p:nvPr/>
        </p:nvSpPr>
        <p:spPr>
          <a:xfrm>
            <a:off x="5155487" y="2609028"/>
            <a:ext cx="1976824"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Biodiversité</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30" name="Rectangle 29"/>
          <p:cNvSpPr/>
          <p:nvPr/>
        </p:nvSpPr>
        <p:spPr>
          <a:xfrm>
            <a:off x="9418559" y="2609028"/>
            <a:ext cx="1358065" cy="899413"/>
          </a:xfrm>
          <a:prstGeom prst="rect">
            <a:avLst/>
          </a:prstGeom>
        </p:spPr>
        <p:txBody>
          <a:bodyPr wrap="none">
            <a:spAutoFit/>
          </a:bodyPr>
          <a:lstStyle/>
          <a:p>
            <a:pPr algn="ctr">
              <a:lnSpc>
                <a:spcPct val="150000"/>
              </a:lnSpc>
            </a:pPr>
            <a:r>
              <a:rPr lang="en-GB" sz="4000" b="1" dirty="0" err="1" smtClean="0">
                <a:latin typeface="Gabriola" panose="04040605051002020D02" pitchFamily="82" charset="0"/>
              </a:rPr>
              <a:t>Energie</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1654708" y="3399417"/>
            <a:ext cx="809738" cy="790685"/>
          </a:xfrm>
          <a:prstGeom prst="rect">
            <a:avLst/>
          </a:prstGeom>
        </p:spPr>
      </p:pic>
      <p:pic>
        <p:nvPicPr>
          <p:cNvPr id="12" name="Image 11"/>
          <p:cNvPicPr>
            <a:picLocks noChangeAspect="1"/>
          </p:cNvPicPr>
          <p:nvPr/>
        </p:nvPicPr>
        <p:blipFill>
          <a:blip r:embed="rId3"/>
          <a:stretch>
            <a:fillRect/>
          </a:stretch>
        </p:blipFill>
        <p:spPr>
          <a:xfrm>
            <a:off x="5691274" y="3464732"/>
            <a:ext cx="704948" cy="676369"/>
          </a:xfrm>
          <a:prstGeom prst="rect">
            <a:avLst/>
          </a:prstGeom>
        </p:spPr>
      </p:pic>
      <p:pic>
        <p:nvPicPr>
          <p:cNvPr id="13" name="Image 12"/>
          <p:cNvPicPr>
            <a:picLocks noChangeAspect="1"/>
          </p:cNvPicPr>
          <p:nvPr/>
        </p:nvPicPr>
        <p:blipFill>
          <a:blip r:embed="rId4"/>
          <a:stretch>
            <a:fillRect/>
          </a:stretch>
        </p:blipFill>
        <p:spPr>
          <a:xfrm>
            <a:off x="9763349" y="3451669"/>
            <a:ext cx="685896" cy="666843"/>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386747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cTn>
                              </p:par>
                              <p:par>
                                <p:cTn id="8" presetID="9" presetClass="emph" presetSubtype="0" nodeType="withEffect">
                                  <p:stCondLst>
                                    <p:cond delay="0"/>
                                  </p:stCondLst>
                                  <p:childTnLst>
                                    <p:set>
                                      <p:cBhvr rctx="PPT">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grpId="0" nodeType="withEffect">
                                  <p:stCondLst>
                                    <p:cond delay="0"/>
                                  </p:stCondLst>
                                  <p:childTnLst>
                                    <p:set>
                                      <p:cBhvr rctx="PPT">
                                        <p:cTn id="12" dur="indefinite"/>
                                        <p:tgtEl>
                                          <p:spTgt spid="23"/>
                                        </p:tgtEl>
                                        <p:attrNameLst>
                                          <p:attrName>style.opacity</p:attrName>
                                        </p:attrNameLst>
                                      </p:cBhvr>
                                      <p:to>
                                        <p:strVal val="0.5"/>
                                      </p:to>
                                    </p:set>
                                    <p:animEffect filter="image" prLst="opacity: 0.5">
                                      <p:cBhvr rctx="IE">
                                        <p:cTn id="13" dur="indefinite"/>
                                        <p:tgtEl>
                                          <p:spTgt spid="23"/>
                                        </p:tgtEl>
                                      </p:cBhvr>
                                    </p:animEffect>
                                  </p:childTnLst>
                                </p:cTn>
                              </p:par>
                              <p:par>
                                <p:cTn id="14" presetID="9" presetClass="emph" presetSubtype="0" grpId="0" nodeType="withEffect">
                                  <p:stCondLst>
                                    <p:cond delay="0"/>
                                  </p:stCondLst>
                                  <p:childTnLst>
                                    <p:set>
                                      <p:cBhvr rctx="PPT">
                                        <p:cTn id="15" dur="indefinite"/>
                                        <p:tgtEl>
                                          <p:spTgt spid="26"/>
                                        </p:tgtEl>
                                        <p:attrNameLst>
                                          <p:attrName>style.opacity</p:attrName>
                                        </p:attrNameLst>
                                      </p:cBhvr>
                                      <p:to>
                                        <p:strVal val="0.5"/>
                                      </p:to>
                                    </p:set>
                                    <p:animEffect filter="image" prLst="opacity: 0.5">
                                      <p:cBhvr rctx="IE">
                                        <p:cTn id="16" dur="indefinite"/>
                                        <p:tgtEl>
                                          <p:spTgt spid="26"/>
                                        </p:tgtEl>
                                      </p:cBhvr>
                                    </p:animEffect>
                                  </p:childTnLst>
                                </p:cTn>
                              </p:par>
                              <p:par>
                                <p:cTn id="17" presetID="9" presetClass="emph" presetSubtype="0" grpId="0" nodeType="withEffect">
                                  <p:stCondLst>
                                    <p:cond delay="0"/>
                                  </p:stCondLst>
                                  <p:childTnLst>
                                    <p:set>
                                      <p:cBhvr rctx="PPT">
                                        <p:cTn id="18" dur="indefinite"/>
                                        <p:tgtEl>
                                          <p:spTgt spid="30"/>
                                        </p:tgtEl>
                                        <p:attrNameLst>
                                          <p:attrName>style.opacity</p:attrName>
                                        </p:attrNameLst>
                                      </p:cBhvr>
                                      <p:to>
                                        <p:strVal val="0.5"/>
                                      </p:to>
                                    </p:set>
                                    <p:animEffect filter="image" prLst="opacity: 0.5">
                                      <p:cBhvr rctx="IE">
                                        <p:cTn id="19" dur="indefinite"/>
                                        <p:tgtEl>
                                          <p:spTgt spid="30"/>
                                        </p:tgtEl>
                                      </p:cBhvr>
                                    </p:animEffect>
                                  </p:childTnLst>
                                </p:cTn>
                              </p:par>
                              <p:par>
                                <p:cTn id="20" presetID="9" presetClass="emph" presetSubtype="0" nodeType="withEffect">
                                  <p:stCondLst>
                                    <p:cond delay="0"/>
                                  </p:stCondLst>
                                  <p:childTnLst>
                                    <p:set>
                                      <p:cBhvr rctx="PPT">
                                        <p:cTn id="21" dur="indefinite"/>
                                        <p:tgtEl>
                                          <p:spTgt spid="13"/>
                                        </p:tgtEl>
                                        <p:attrNameLst>
                                          <p:attrName>style.opacity</p:attrName>
                                        </p:attrNameLst>
                                      </p:cBhvr>
                                      <p:to>
                                        <p:strVal val="0.5"/>
                                      </p:to>
                                    </p:set>
                                    <p:animEffect filter="image" prLst="opacity: 0.5">
                                      <p:cBhvr rctx="IE">
                                        <p:cTn id="22"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2440281"/>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Délai 3"/>
          <p:cNvSpPr/>
          <p:nvPr/>
        </p:nvSpPr>
        <p:spPr>
          <a:xfrm>
            <a:off x="590844" y="829994"/>
            <a:ext cx="8609427" cy="829994"/>
          </a:xfrm>
          <a:prstGeom prst="flowChartDelay">
            <a:avLst/>
          </a:prstGeom>
          <a:solidFill>
            <a:srgbClr val="C00000">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smtClean="0">
                <a:solidFill>
                  <a:schemeClr val="bg1"/>
                </a:solidFill>
                <a:latin typeface="Arial Black" panose="020B0A04020102020204" pitchFamily="34" charset="0"/>
              </a:rPr>
              <a:t>Evaluation</a:t>
            </a:r>
            <a:endParaRPr lang="en-GB" sz="6000" b="1" dirty="0">
              <a:solidFill>
                <a:schemeClr val="bg1"/>
              </a:solidFill>
              <a:latin typeface="Arial Black" panose="020B0A04020102020204" pitchFamily="34" charset="0"/>
            </a:endParaRPr>
          </a:p>
        </p:txBody>
      </p:sp>
      <p:sp>
        <p:nvSpPr>
          <p:cNvPr id="5" name="Rectangle 4"/>
          <p:cNvSpPr/>
          <p:nvPr/>
        </p:nvSpPr>
        <p:spPr>
          <a:xfrm>
            <a:off x="459545" y="2318044"/>
            <a:ext cx="6096000" cy="1384995"/>
          </a:xfrm>
          <a:prstGeom prst="rect">
            <a:avLst/>
          </a:prstGeom>
        </p:spPr>
        <p:txBody>
          <a:bodyPr>
            <a:spAutoFit/>
          </a:bodyPr>
          <a:lstStyle/>
          <a:p>
            <a:pPr marL="285750" indent="-285750">
              <a:buFont typeface="Wingdings" panose="05000000000000000000" pitchFamily="2" charset="2"/>
              <a:buChar char="§"/>
            </a:pPr>
            <a:r>
              <a:rPr lang="fr-FR" sz="2800" dirty="0" smtClean="0">
                <a:latin typeface="Bahnschrift SemiBold" panose="020B0502040204020203" pitchFamily="34" charset="0"/>
              </a:rPr>
              <a:t>Examen </a:t>
            </a:r>
            <a:r>
              <a:rPr lang="fr-FR" sz="2800" dirty="0">
                <a:latin typeface="Bahnschrift SemiBold" panose="020B0502040204020203" pitchFamily="34" charset="0"/>
              </a:rPr>
              <a:t>sur table de deux </a:t>
            </a:r>
            <a:r>
              <a:rPr lang="fr-FR" sz="2800" dirty="0" smtClean="0">
                <a:latin typeface="Bahnschrift SemiBold" panose="020B0502040204020203" pitchFamily="34" charset="0"/>
              </a:rPr>
              <a:t>heures</a:t>
            </a:r>
          </a:p>
          <a:p>
            <a:pPr marL="285750" indent="-285750">
              <a:buFont typeface="Wingdings" panose="05000000000000000000" pitchFamily="2" charset="2"/>
              <a:buChar char="§"/>
            </a:pPr>
            <a:endParaRPr lang="fr-FR" sz="2800" dirty="0">
              <a:latin typeface="Bahnschrift SemiBold" panose="020B0502040204020203" pitchFamily="34" charset="0"/>
            </a:endParaRPr>
          </a:p>
          <a:p>
            <a:pPr marL="285750" indent="-285750">
              <a:buFont typeface="Wingdings" panose="05000000000000000000" pitchFamily="2" charset="2"/>
              <a:buChar char="§"/>
            </a:pPr>
            <a:r>
              <a:rPr lang="fr-FR" sz="2800" dirty="0" smtClean="0">
                <a:latin typeface="Bahnschrift SemiBold" panose="020B0502040204020203" pitchFamily="34" charset="0"/>
              </a:rPr>
              <a:t>Objectif : composition écrite</a:t>
            </a:r>
            <a:endParaRPr lang="en-GB" sz="2800" dirty="0">
              <a:latin typeface="Bahnschrift SemiBold" panose="020B0502040204020203" pitchFamily="34" charset="0"/>
            </a:endParaRPr>
          </a:p>
        </p:txBody>
      </p:sp>
      <p:sp>
        <p:nvSpPr>
          <p:cNvPr id="6" name="Rectangle 5"/>
          <p:cNvSpPr/>
          <p:nvPr/>
        </p:nvSpPr>
        <p:spPr>
          <a:xfrm>
            <a:off x="0" y="4048543"/>
            <a:ext cx="12192000" cy="1466235"/>
          </a:xfrm>
          <a:prstGeom prst="rect">
            <a:avLst/>
          </a:prstGeom>
          <a:solidFill>
            <a:schemeClr val="accent1">
              <a:lumMod val="20000"/>
              <a:lumOff val="80000"/>
            </a:schemeClr>
          </a:solidFill>
        </p:spPr>
        <p:txBody>
          <a:bodyPr wrap="square">
            <a:spAutoFit/>
          </a:bodyPr>
          <a:lstStyle/>
          <a:p>
            <a:pPr algn="ctr">
              <a:lnSpc>
                <a:spcPct val="200000"/>
              </a:lnSpc>
            </a:pPr>
            <a:r>
              <a:rPr lang="fr-FR" sz="2400" b="1" i="1" dirty="0" smtClean="0">
                <a:solidFill>
                  <a:schemeClr val="bg2">
                    <a:lumMod val="25000"/>
                  </a:schemeClr>
                </a:solidFill>
              </a:rPr>
              <a:t>Il sera question de mobiliser les enjeux vues au sein de ce cours pour pouvoir les appliquer à une situation relative a un contexte étudiant / professionnel / santé publique </a:t>
            </a:r>
            <a:endParaRPr lang="fr-FR" sz="2400" b="1" i="1" u="sng" dirty="0">
              <a:solidFill>
                <a:schemeClr val="bg2">
                  <a:lumMod val="25000"/>
                </a:schemeClr>
              </a:solidFill>
              <a:effectLst/>
            </a:endParaRPr>
          </a:p>
        </p:txBody>
      </p:sp>
    </p:spTree>
    <p:extLst>
      <p:ext uri="{BB962C8B-B14F-4D97-AF65-F5344CB8AC3E}">
        <p14:creationId xmlns:p14="http://schemas.microsoft.com/office/powerpoint/2010/main" val="3945925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2708"/>
            <a:ext cx="121920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solidFill>
                  <a:schemeClr val="bg1"/>
                </a:solidFill>
              </a:rPr>
              <a:t>Restez debout si :</a:t>
            </a:r>
            <a:endParaRPr lang="en-GB" sz="4400" b="1" dirty="0">
              <a:solidFill>
                <a:schemeClr val="bg1"/>
              </a:solidFill>
            </a:endParaRPr>
          </a:p>
        </p:txBody>
      </p:sp>
      <p:sp>
        <p:nvSpPr>
          <p:cNvPr id="6" name="ZoneTexte 5"/>
          <p:cNvSpPr txBox="1"/>
          <p:nvPr/>
        </p:nvSpPr>
        <p:spPr>
          <a:xfrm>
            <a:off x="3066756" y="1589648"/>
            <a:ext cx="7244862" cy="5002973"/>
          </a:xfrm>
          <a:prstGeom prst="rect">
            <a:avLst/>
          </a:prstGeom>
          <a:noFill/>
        </p:spPr>
        <p:txBody>
          <a:bodyPr wrap="square" rtlCol="0">
            <a:spAutoFit/>
          </a:bodyPr>
          <a:lstStyle/>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connaissez la musique </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connaissez la chorégraphie </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connaissez les chanteurs de cette chanson</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connaissez les paroles </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pouvez chanter la chanson en entier</a:t>
            </a:r>
            <a:endParaRPr lang="en-GB" sz="2400" i="1" dirty="0">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2"/>
          <a:stretch>
            <a:fillRect/>
          </a:stretch>
        </p:blipFill>
        <p:spPr>
          <a:xfrm>
            <a:off x="0" y="3149404"/>
            <a:ext cx="2767174" cy="1556535"/>
          </a:xfrm>
          <a:prstGeom prst="rect">
            <a:avLst/>
          </a:prstGeom>
        </p:spPr>
      </p:pic>
    </p:spTree>
    <p:extLst>
      <p:ext uri="{BB962C8B-B14F-4D97-AF65-F5344CB8AC3E}">
        <p14:creationId xmlns:p14="http://schemas.microsoft.com/office/powerpoint/2010/main" val="204300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2708"/>
            <a:ext cx="121920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solidFill>
                  <a:schemeClr val="bg1"/>
                </a:solidFill>
              </a:rPr>
              <a:t>Le changement climatique c’est pareil </a:t>
            </a:r>
            <a:endParaRPr lang="en-GB" sz="4400" b="1" dirty="0">
              <a:solidFill>
                <a:schemeClr val="bg1"/>
              </a:solidFill>
            </a:endParaRPr>
          </a:p>
        </p:txBody>
      </p:sp>
      <p:sp>
        <p:nvSpPr>
          <p:cNvPr id="6" name="ZoneTexte 5"/>
          <p:cNvSpPr txBox="1"/>
          <p:nvPr/>
        </p:nvSpPr>
        <p:spPr>
          <a:xfrm>
            <a:off x="3066755" y="1589648"/>
            <a:ext cx="8426549" cy="5078313"/>
          </a:xfrm>
          <a:prstGeom prst="rect">
            <a:avLst/>
          </a:prstGeom>
          <a:noFill/>
        </p:spPr>
        <p:txBody>
          <a:bodyPr wrap="square" rtlCol="0">
            <a:spAutoFit/>
          </a:bodyPr>
          <a:lstStyle/>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en avez déjà entendue parler</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savez pourquoi on a un changement climatique</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connaissez les conséquences</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connaissez les ordres de grandeurs</a:t>
            </a:r>
          </a:p>
          <a:p>
            <a:pPr marL="342900" indent="-342900">
              <a:lnSpc>
                <a:spcPct val="150000"/>
              </a:lnSpc>
              <a:buFont typeface="+mj-lt"/>
              <a:buAutoNum type="arabicPeriod"/>
            </a:pPr>
            <a:endParaRPr lang="fr-FR" sz="24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2400" i="1" dirty="0" smtClean="0">
                <a:latin typeface="Tahoma" panose="020B0604030504040204" pitchFamily="34" charset="0"/>
                <a:ea typeface="Tahoma" panose="020B0604030504040204" pitchFamily="34" charset="0"/>
                <a:cs typeface="Tahoma" panose="020B0604030504040204" pitchFamily="34" charset="0"/>
              </a:rPr>
              <a:t>Vous pouvez le présenter durant une conférence</a:t>
            </a:r>
            <a:endParaRPr lang="en-GB" sz="2400" i="1" dirty="0">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rotWithShape="1">
          <a:blip r:embed="rId2"/>
          <a:srcRect l="19521" r="19921"/>
          <a:stretch/>
        </p:blipFill>
        <p:spPr>
          <a:xfrm>
            <a:off x="154745" y="2531340"/>
            <a:ext cx="2448193" cy="2758112"/>
          </a:xfrm>
          <a:prstGeom prst="ellipse">
            <a:avLst/>
          </a:prstGeom>
          <a:ln>
            <a:noFill/>
          </a:ln>
          <a:effectLst>
            <a:softEdge rad="112500"/>
          </a:effectLst>
        </p:spPr>
      </p:pic>
    </p:spTree>
    <p:extLst>
      <p:ext uri="{BB962C8B-B14F-4D97-AF65-F5344CB8AC3E}">
        <p14:creationId xmlns:p14="http://schemas.microsoft.com/office/powerpoint/2010/main" val="1532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terrestre : tout une histoire</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3" name="Image 2"/>
          <p:cNvPicPr>
            <a:picLocks noChangeAspect="1"/>
          </p:cNvPicPr>
          <p:nvPr/>
        </p:nvPicPr>
        <p:blipFill>
          <a:blip r:embed="rId3"/>
          <a:stretch>
            <a:fillRect/>
          </a:stretch>
        </p:blipFill>
        <p:spPr>
          <a:xfrm>
            <a:off x="1711843" y="1368056"/>
            <a:ext cx="8720952" cy="4901973"/>
          </a:xfrm>
          <a:prstGeom prst="rect">
            <a:avLst/>
          </a:prstGeom>
          <a:ln>
            <a:noFill/>
          </a:ln>
          <a:effectLst>
            <a:softEdge rad="112500"/>
          </a:effectLst>
        </p:spPr>
      </p:pic>
      <p:sp>
        <p:nvSpPr>
          <p:cNvPr id="11" name="Rectangle 10"/>
          <p:cNvSpPr/>
          <p:nvPr/>
        </p:nvSpPr>
        <p:spPr>
          <a:xfrm>
            <a:off x="177210" y="841100"/>
            <a:ext cx="11812772" cy="461665"/>
          </a:xfrm>
          <a:prstGeom prst="rect">
            <a:avLst/>
          </a:prstGeom>
        </p:spPr>
        <p:txBody>
          <a:bodyPr wrap="square">
            <a:spAutoFit/>
          </a:bodyPr>
          <a:lstStyle/>
          <a:p>
            <a:pPr algn="ct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climat</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est</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le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schéma</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météorologique</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à long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terme</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d'une</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région</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176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1" y="1094584"/>
            <a:ext cx="12192000" cy="4225913"/>
          </a:xfrm>
          <a:prstGeom prst="rect">
            <a:avLst/>
          </a:prstGeom>
        </p:spPr>
      </p:pic>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terrestre : tout une histoire</a:t>
            </a:r>
            <a:endParaRPr lang="fr-FR" sz="2400" b="1" dirty="0">
              <a:latin typeface="Baskerville Old Face" panose="02020602080505020303" pitchFamily="18"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13" name="Rectangle 12"/>
          <p:cNvSpPr/>
          <p:nvPr/>
        </p:nvSpPr>
        <p:spPr>
          <a:xfrm>
            <a:off x="251639" y="5508792"/>
            <a:ext cx="11812772" cy="830997"/>
          </a:xfrm>
          <a:prstGeom prst="rect">
            <a:avLst/>
          </a:prstGeom>
        </p:spPr>
        <p:txBody>
          <a:bodyPr wrap="square">
            <a:spAutoFit/>
          </a:bodyPr>
          <a:lstStyle/>
          <a:p>
            <a:pPr algn="ct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 </a:t>
            </a:r>
            <a:r>
              <a:rPr lang="en-GB"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climat</a:t>
            </a:r>
            <a:r>
              <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 la Terre a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évolué</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et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connaît</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une</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stabilité</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depuis</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10 000 </a:t>
            </a:r>
            <a:r>
              <a:rPr lang="en-GB" sz="2400"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ans</a:t>
            </a:r>
            <a:r>
              <a:rPr lang="en-GB"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environ</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Connecteur droit 2"/>
          <p:cNvCxnSpPr/>
          <p:nvPr/>
        </p:nvCxnSpPr>
        <p:spPr>
          <a:xfrm>
            <a:off x="942535" y="3882683"/>
            <a:ext cx="10044333"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38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Qu’est-ce qui influence le climat ?</a:t>
            </a:r>
            <a:endParaRPr lang="fr-FR" sz="2400" b="1" dirty="0">
              <a:latin typeface="Baskerville Old Face" panose="02020602080505020303" pitchFamily="18"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6" name="Image 5"/>
          <p:cNvPicPr>
            <a:picLocks noChangeAspect="1"/>
          </p:cNvPicPr>
          <p:nvPr/>
        </p:nvPicPr>
        <p:blipFill>
          <a:blip r:embed="rId2"/>
          <a:stretch>
            <a:fillRect/>
          </a:stretch>
        </p:blipFill>
        <p:spPr>
          <a:xfrm>
            <a:off x="4055767" y="2059837"/>
            <a:ext cx="3038475" cy="1504950"/>
          </a:xfrm>
          <a:prstGeom prst="rect">
            <a:avLst/>
          </a:prstGeom>
        </p:spPr>
      </p:pic>
      <p:pic>
        <p:nvPicPr>
          <p:cNvPr id="7" name="Image 6"/>
          <p:cNvPicPr>
            <a:picLocks noChangeAspect="1"/>
          </p:cNvPicPr>
          <p:nvPr/>
        </p:nvPicPr>
        <p:blipFill>
          <a:blip r:embed="rId3"/>
          <a:stretch>
            <a:fillRect/>
          </a:stretch>
        </p:blipFill>
        <p:spPr>
          <a:xfrm>
            <a:off x="200689" y="2280963"/>
            <a:ext cx="3180465" cy="1259679"/>
          </a:xfrm>
          <a:prstGeom prst="rect">
            <a:avLst/>
          </a:prstGeom>
        </p:spPr>
      </p:pic>
      <p:pic>
        <p:nvPicPr>
          <p:cNvPr id="8" name="Image 7"/>
          <p:cNvPicPr>
            <a:picLocks noChangeAspect="1"/>
          </p:cNvPicPr>
          <p:nvPr/>
        </p:nvPicPr>
        <p:blipFill>
          <a:blip r:embed="rId4"/>
          <a:stretch>
            <a:fillRect/>
          </a:stretch>
        </p:blipFill>
        <p:spPr>
          <a:xfrm>
            <a:off x="378231" y="3785301"/>
            <a:ext cx="1781175" cy="2562225"/>
          </a:xfrm>
          <a:prstGeom prst="rect">
            <a:avLst/>
          </a:prstGeom>
        </p:spPr>
      </p:pic>
      <p:pic>
        <p:nvPicPr>
          <p:cNvPr id="13" name="Image 12"/>
          <p:cNvPicPr>
            <a:picLocks noChangeAspect="1"/>
          </p:cNvPicPr>
          <p:nvPr/>
        </p:nvPicPr>
        <p:blipFill>
          <a:blip r:embed="rId5"/>
          <a:stretch>
            <a:fillRect/>
          </a:stretch>
        </p:blipFill>
        <p:spPr>
          <a:xfrm>
            <a:off x="8920717" y="3001593"/>
            <a:ext cx="2548269" cy="2383510"/>
          </a:xfrm>
          <a:prstGeom prst="rect">
            <a:avLst/>
          </a:prstGeom>
        </p:spPr>
      </p:pic>
      <p:pic>
        <p:nvPicPr>
          <p:cNvPr id="14" name="Image 13"/>
          <p:cNvPicPr>
            <a:picLocks noChangeAspect="1"/>
          </p:cNvPicPr>
          <p:nvPr/>
        </p:nvPicPr>
        <p:blipFill>
          <a:blip r:embed="rId6"/>
          <a:stretch>
            <a:fillRect/>
          </a:stretch>
        </p:blipFill>
        <p:spPr>
          <a:xfrm>
            <a:off x="270933" y="489097"/>
            <a:ext cx="1303401" cy="1237405"/>
          </a:xfrm>
          <a:prstGeom prst="rect">
            <a:avLst/>
          </a:prstGeom>
        </p:spPr>
      </p:pic>
      <p:sp>
        <p:nvSpPr>
          <p:cNvPr id="2" name="ZoneTexte 1"/>
          <p:cNvSpPr txBox="1"/>
          <p:nvPr/>
        </p:nvSpPr>
        <p:spPr>
          <a:xfrm>
            <a:off x="1477925" y="733647"/>
            <a:ext cx="10207257" cy="400110"/>
          </a:xfrm>
          <a:prstGeom prst="rect">
            <a:avLst/>
          </a:prstGeom>
          <a:noFill/>
        </p:spPr>
        <p:txBody>
          <a:bodyPr wrap="square" rtlCol="0">
            <a:spAutoFit/>
          </a:bodyPr>
          <a:lstStyle/>
          <a:p>
            <a:r>
              <a:rPr lang="fr-FR" sz="20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Le climat terrestre est la résultante de la captation/renvoi de l’énergie solaire</a:t>
            </a:r>
            <a:endParaRPr lang="en-GB" sz="20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233915" y="1871331"/>
            <a:ext cx="3232298" cy="369332"/>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Phénomène d’</a:t>
            </a:r>
            <a:r>
              <a:rPr lang="fr-FR" b="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Albedo</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1874873" y="4543646"/>
            <a:ext cx="2516373" cy="1200329"/>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Position des continents / courants océaniques</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3887972" y="3483937"/>
            <a:ext cx="3232298" cy="369332"/>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Rotation Terre/Soleil</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rotWithShape="1">
          <a:blip r:embed="rId7"/>
          <a:srcRect r="18165"/>
          <a:stretch/>
        </p:blipFill>
        <p:spPr>
          <a:xfrm>
            <a:off x="5469467" y="4249603"/>
            <a:ext cx="2834561" cy="1731875"/>
          </a:xfrm>
          <a:prstGeom prst="rect">
            <a:avLst/>
          </a:prstGeom>
          <a:ln>
            <a:noFill/>
          </a:ln>
          <a:effectLst>
            <a:softEdge rad="112500"/>
          </a:effectLst>
        </p:spPr>
      </p:pic>
      <p:sp>
        <p:nvSpPr>
          <p:cNvPr id="17" name="ZoneTexte 16"/>
          <p:cNvSpPr txBox="1"/>
          <p:nvPr/>
        </p:nvSpPr>
        <p:spPr>
          <a:xfrm>
            <a:off x="5411972" y="6028663"/>
            <a:ext cx="3232298" cy="369332"/>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Activités volcaniques</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e 4"/>
          <p:cNvGrpSpPr/>
          <p:nvPr/>
        </p:nvGrpSpPr>
        <p:grpSpPr>
          <a:xfrm>
            <a:off x="9001641" y="1102442"/>
            <a:ext cx="3747458" cy="3747458"/>
            <a:chOff x="9405678" y="677139"/>
            <a:chExt cx="3747458" cy="3747458"/>
          </a:xfrm>
        </p:grpSpPr>
        <p:pic>
          <p:nvPicPr>
            <p:cNvPr id="19" name="Picture 6" descr="Nuage De Poussière De Fumée De Puanteur Toxique De Vapeur D'odeur Verte Ou  Pet Dans Le Style De Dessin Animé Comique | Vecteur Premium">
              <a:extLst>
                <a:ext uri="{FF2B5EF4-FFF2-40B4-BE49-F238E27FC236}">
                  <a16:creationId xmlns:a16="http://schemas.microsoft.com/office/drawing/2014/main" id="{89D1E0E6-6E4C-0529-4854-E81C2E232D8C}"/>
                </a:ext>
              </a:extLst>
            </p:cNvPr>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05678" y="677139"/>
              <a:ext cx="3747458" cy="374745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51398CCC-D3EF-DEB8-39E0-4333B824C012}"/>
                </a:ext>
              </a:extLst>
            </p:cNvPr>
            <p:cNvSpPr txBox="1"/>
            <p:nvPr/>
          </p:nvSpPr>
          <p:spPr>
            <a:xfrm>
              <a:off x="10873766" y="1263033"/>
              <a:ext cx="562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21" name="ZoneTexte 20">
              <a:extLst>
                <a:ext uri="{FF2B5EF4-FFF2-40B4-BE49-F238E27FC236}">
                  <a16:creationId xmlns:a16="http://schemas.microsoft.com/office/drawing/2014/main" id="{2508FC92-0ADA-E971-98E8-CA4A069F7F10}"/>
                </a:ext>
              </a:extLst>
            </p:cNvPr>
            <p:cNvSpPr txBox="1"/>
            <p:nvPr/>
          </p:nvSpPr>
          <p:spPr>
            <a:xfrm>
              <a:off x="11430028" y="1516027"/>
              <a:ext cx="5627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fr-FR"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sp>
          <p:nvSpPr>
            <p:cNvPr id="22" name="ZoneTexte 21">
              <a:extLst>
                <a:ext uri="{FF2B5EF4-FFF2-40B4-BE49-F238E27FC236}">
                  <a16:creationId xmlns:a16="http://schemas.microsoft.com/office/drawing/2014/main" id="{7CF2DEA0-72BD-9DDD-B9D6-84E5AF10CA68}"/>
                </a:ext>
              </a:extLst>
            </p:cNvPr>
            <p:cNvSpPr txBox="1"/>
            <p:nvPr/>
          </p:nvSpPr>
          <p:spPr>
            <a:xfrm>
              <a:off x="11831816" y="1841264"/>
              <a:ext cx="562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CH</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sp>
          <p:nvSpPr>
            <p:cNvPr id="23" name="ZoneTexte 22">
              <a:extLst>
                <a:ext uri="{FF2B5EF4-FFF2-40B4-BE49-F238E27FC236}">
                  <a16:creationId xmlns:a16="http://schemas.microsoft.com/office/drawing/2014/main" id="{B9318D6C-E5AF-30AF-A6D4-8C49108016EC}"/>
                </a:ext>
              </a:extLst>
            </p:cNvPr>
            <p:cNvSpPr txBox="1"/>
            <p:nvPr/>
          </p:nvSpPr>
          <p:spPr>
            <a:xfrm>
              <a:off x="10912007" y="2017928"/>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PHC</a:t>
              </a:r>
              <a:endPar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F7F768A6-C1BA-9163-C398-8D7B63DCFD0B}"/>
                </a:ext>
              </a:extLst>
            </p:cNvPr>
            <p:cNvSpPr txBox="1"/>
            <p:nvPr/>
          </p:nvSpPr>
          <p:spPr>
            <a:xfrm>
              <a:off x="10615342" y="2472684"/>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HFC</a:t>
              </a:r>
              <a:endPar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A9EE95CD-293E-F83E-3ADA-ED609FB87F18}"/>
                </a:ext>
              </a:extLst>
            </p:cNvPr>
            <p:cNvSpPr txBox="1"/>
            <p:nvPr/>
          </p:nvSpPr>
          <p:spPr>
            <a:xfrm>
              <a:off x="11193361" y="2653332"/>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SF</a:t>
              </a:r>
              <a:r>
                <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rPr>
                <a:t>6</a:t>
              </a:r>
            </a:p>
          </p:txBody>
        </p:sp>
      </p:grpSp>
      <p:sp>
        <p:nvSpPr>
          <p:cNvPr id="26" name="ZoneTexte 25"/>
          <p:cNvSpPr txBox="1"/>
          <p:nvPr/>
        </p:nvSpPr>
        <p:spPr>
          <a:xfrm>
            <a:off x="8825023" y="5507667"/>
            <a:ext cx="3232298" cy="369332"/>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Gaz à effet de serre</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01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613954" y="1149531"/>
            <a:ext cx="2952206" cy="461665"/>
          </a:xfrm>
          <a:prstGeom prst="rect">
            <a:avLst/>
          </a:prstGeom>
          <a:noFill/>
        </p:spPr>
        <p:txBody>
          <a:bodyPr wrap="square" rtlCol="0">
            <a:spAutoFit/>
          </a:bodyPr>
          <a:lstStyle/>
          <a:p>
            <a:r>
              <a:rPr lang="fr-FR" sz="2400" b="1" dirty="0" smtClean="0">
                <a:solidFill>
                  <a:schemeClr val="tx2">
                    <a:lumMod val="75000"/>
                  </a:schemeClr>
                </a:solidFill>
              </a:rPr>
              <a:t>Gaz à effets de serre :</a:t>
            </a:r>
            <a:endParaRPr lang="en-GB" sz="2400" b="1" dirty="0">
              <a:solidFill>
                <a:schemeClr val="tx2">
                  <a:lumMod val="75000"/>
                </a:schemeClr>
              </a:solidFill>
            </a:endParaRPr>
          </a:p>
        </p:txBody>
      </p:sp>
      <p:sp>
        <p:nvSpPr>
          <p:cNvPr id="7" name="Rectangle 6"/>
          <p:cNvSpPr/>
          <p:nvPr/>
        </p:nvSpPr>
        <p:spPr>
          <a:xfrm>
            <a:off x="3435532" y="1237846"/>
            <a:ext cx="8595360" cy="353943"/>
          </a:xfrm>
          <a:prstGeom prst="rect">
            <a:avLst/>
          </a:prstGeom>
        </p:spPr>
        <p:txBody>
          <a:bodyPr wrap="square">
            <a:spAutoFit/>
          </a:bodyPr>
          <a:lstStyle/>
          <a:p>
            <a:pPr algn="ctr"/>
            <a:r>
              <a:rPr lang="fr-FR" sz="1700" i="1" dirty="0"/>
              <a:t> </a:t>
            </a:r>
            <a:r>
              <a:rPr lang="fr-FR" sz="1700" i="1" dirty="0" smtClean="0"/>
              <a:t>« composants </a:t>
            </a:r>
            <a:r>
              <a:rPr lang="fr-FR" sz="1700" i="1" dirty="0"/>
              <a:t>gazeux qui absorbent le rayonnement infrarouge émis par la surface </a:t>
            </a:r>
            <a:r>
              <a:rPr lang="fr-FR" sz="1700" i="1" dirty="0" smtClean="0"/>
              <a:t>terrestre »</a:t>
            </a:r>
            <a:endParaRPr lang="en-GB" sz="1700" i="1" dirty="0"/>
          </a:p>
        </p:txBody>
      </p:sp>
      <p:pic>
        <p:nvPicPr>
          <p:cNvPr id="9" name="Image 8"/>
          <p:cNvPicPr>
            <a:picLocks noChangeAspect="1"/>
          </p:cNvPicPr>
          <p:nvPr/>
        </p:nvPicPr>
        <p:blipFill>
          <a:blip r:embed="rId2"/>
          <a:stretch>
            <a:fillRect/>
          </a:stretch>
        </p:blipFill>
        <p:spPr>
          <a:xfrm>
            <a:off x="316115" y="2075047"/>
            <a:ext cx="3707245" cy="3943250"/>
          </a:xfrm>
          <a:prstGeom prst="rect">
            <a:avLst/>
          </a:prstGeom>
        </p:spPr>
      </p:pic>
      <p:sp>
        <p:nvSpPr>
          <p:cNvPr id="10" name="Flèche droite rayée 9"/>
          <p:cNvSpPr/>
          <p:nvPr/>
        </p:nvSpPr>
        <p:spPr>
          <a:xfrm>
            <a:off x="3775165" y="3801291"/>
            <a:ext cx="679269" cy="587829"/>
          </a:xfrm>
          <a:prstGeom prst="strip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37166" y="3620478"/>
            <a:ext cx="6331131" cy="1295868"/>
          </a:xfrm>
          <a:prstGeom prst="rect">
            <a:avLst/>
          </a:prstGeom>
        </p:spPr>
        <p:txBody>
          <a:bodyPr wrap="square">
            <a:spAutoFit/>
          </a:bodyPr>
          <a:lstStyle/>
          <a:p>
            <a:pPr marL="285750" indent="-285750">
              <a:lnSpc>
                <a:spcPct val="150000"/>
              </a:lnSpc>
              <a:buFont typeface="Arial" panose="020B0604020202020204" pitchFamily="34" charset="0"/>
              <a:buChar char="•"/>
            </a:pPr>
            <a:r>
              <a:rPr lang="fr-FR" dirty="0" smtClean="0"/>
              <a:t>Agissant comme </a:t>
            </a:r>
            <a:r>
              <a:rPr lang="fr-FR" dirty="0"/>
              <a:t>une couverture, les gaz à effet de serre empêchent une partie du rayonnement infrarouge de partir dans l’espace. </a:t>
            </a:r>
            <a:endParaRPr lang="fr-FR" dirty="0" smtClean="0"/>
          </a:p>
        </p:txBody>
      </p:sp>
      <p:sp>
        <p:nvSpPr>
          <p:cNvPr id="20" name="Flèche droite rayée 19"/>
          <p:cNvSpPr/>
          <p:nvPr/>
        </p:nvSpPr>
        <p:spPr>
          <a:xfrm>
            <a:off x="3744685" y="5064033"/>
            <a:ext cx="679269" cy="587829"/>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519748" y="5053038"/>
            <a:ext cx="6331131" cy="880369"/>
          </a:xfrm>
          <a:prstGeom prst="rect">
            <a:avLst/>
          </a:prstGeom>
        </p:spPr>
        <p:txBody>
          <a:bodyPr wrap="square">
            <a:spAutoFit/>
          </a:bodyPr>
          <a:lstStyle/>
          <a:p>
            <a:pPr marL="285750" indent="-285750">
              <a:lnSpc>
                <a:spcPct val="150000"/>
              </a:lnSpc>
              <a:buFont typeface="Arial" panose="020B0604020202020204" pitchFamily="34" charset="0"/>
              <a:buChar char="•"/>
            </a:pPr>
            <a:r>
              <a:rPr lang="fr-FR" dirty="0" smtClean="0"/>
              <a:t>En trop grande quantité, ils vont renforcer l’effet de serre et ainsi provoquer un réchauffement climatique</a:t>
            </a:r>
          </a:p>
        </p:txBody>
      </p:sp>
      <p:sp>
        <p:nvSpPr>
          <p:cNvPr id="24" name="Flèche droite rayée 23"/>
          <p:cNvSpPr/>
          <p:nvPr/>
        </p:nvSpPr>
        <p:spPr>
          <a:xfrm>
            <a:off x="3744685" y="2490651"/>
            <a:ext cx="679269" cy="587829"/>
          </a:xfrm>
          <a:prstGeom prst="strip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532812" y="2375153"/>
            <a:ext cx="6331131" cy="880369"/>
          </a:xfrm>
          <a:prstGeom prst="rect">
            <a:avLst/>
          </a:prstGeom>
        </p:spPr>
        <p:txBody>
          <a:bodyPr wrap="square">
            <a:spAutoFit/>
          </a:bodyPr>
          <a:lstStyle/>
          <a:p>
            <a:pPr marL="285750" indent="-285750">
              <a:lnSpc>
                <a:spcPct val="150000"/>
              </a:lnSpc>
              <a:buFont typeface="Arial" panose="020B0604020202020204" pitchFamily="34" charset="0"/>
              <a:buChar char="•"/>
            </a:pPr>
            <a:r>
              <a:rPr lang="fr-FR" dirty="0" smtClean="0"/>
              <a:t>Sans effet de serre, les rayons du soleil nous parvenant ne pourraient être conservées</a:t>
            </a:r>
          </a:p>
        </p:txBody>
      </p:sp>
      <p:pic>
        <p:nvPicPr>
          <p:cNvPr id="18" name="Image 17"/>
          <p:cNvPicPr>
            <a:picLocks noChangeAspect="1"/>
          </p:cNvPicPr>
          <p:nvPr/>
        </p:nvPicPr>
        <p:blipFill rotWithShape="1">
          <a:blip r:embed="rId3"/>
          <a:srcRect l="59734" t="-464" r="23761" b="53828"/>
          <a:stretch/>
        </p:blipFill>
        <p:spPr>
          <a:xfrm>
            <a:off x="10933612" y="2013189"/>
            <a:ext cx="404948" cy="1043521"/>
          </a:xfrm>
          <a:prstGeom prst="rect">
            <a:avLst/>
          </a:prstGeom>
        </p:spPr>
      </p:pic>
      <p:pic>
        <p:nvPicPr>
          <p:cNvPr id="27" name="Image 26"/>
          <p:cNvPicPr>
            <a:picLocks noChangeAspect="1"/>
          </p:cNvPicPr>
          <p:nvPr/>
        </p:nvPicPr>
        <p:blipFill rotWithShape="1">
          <a:blip r:embed="rId3"/>
          <a:srcRect l="78568" t="50812"/>
          <a:stretch/>
        </p:blipFill>
        <p:spPr>
          <a:xfrm>
            <a:off x="10829108" y="5070945"/>
            <a:ext cx="627017" cy="1312433"/>
          </a:xfrm>
          <a:prstGeom prst="rect">
            <a:avLst/>
          </a:prstGeom>
        </p:spPr>
      </p:pic>
      <p:pic>
        <p:nvPicPr>
          <p:cNvPr id="28" name="Image 27"/>
          <p:cNvPicPr>
            <a:picLocks noChangeAspect="1"/>
          </p:cNvPicPr>
          <p:nvPr/>
        </p:nvPicPr>
        <p:blipFill rotWithShape="1">
          <a:blip r:embed="rId3"/>
          <a:srcRect l="18048" t="50580" r="64812" b="696"/>
          <a:stretch/>
        </p:blipFill>
        <p:spPr>
          <a:xfrm>
            <a:off x="10829108" y="3553097"/>
            <a:ext cx="457201" cy="1185336"/>
          </a:xfrm>
          <a:prstGeom prst="rect">
            <a:avLst/>
          </a:prstGeom>
        </p:spPr>
      </p:pic>
      <p:sp>
        <p:nvSpPr>
          <p:cNvPr id="19" name="Rectangle 1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2" name="Image 1"/>
          <p:cNvPicPr>
            <a:picLocks noChangeAspect="1"/>
          </p:cNvPicPr>
          <p:nvPr/>
        </p:nvPicPr>
        <p:blipFill>
          <a:blip r:embed="rId4"/>
          <a:stretch>
            <a:fillRect/>
          </a:stretch>
        </p:blipFill>
        <p:spPr>
          <a:xfrm>
            <a:off x="-517754" y="404037"/>
            <a:ext cx="1823864" cy="1826835"/>
          </a:xfrm>
          <a:prstGeom prst="rect">
            <a:avLst/>
          </a:prstGeom>
        </p:spPr>
      </p:pic>
    </p:spTree>
    <p:extLst>
      <p:ext uri="{BB962C8B-B14F-4D97-AF65-F5344CB8AC3E}">
        <p14:creationId xmlns:p14="http://schemas.microsoft.com/office/powerpoint/2010/main" val="122156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20" grpId="0" animBg="1"/>
      <p:bldP spid="21" grpId="0"/>
      <p:bldP spid="24"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pic>
        <p:nvPicPr>
          <p:cNvPr id="3" name="Image 2"/>
          <p:cNvPicPr>
            <a:picLocks noChangeAspect="1"/>
          </p:cNvPicPr>
          <p:nvPr/>
        </p:nvPicPr>
        <p:blipFill>
          <a:blip r:embed="rId3">
            <a:clrChange>
              <a:clrFrom>
                <a:srgbClr val="FEFEFE"/>
              </a:clrFrom>
              <a:clrTo>
                <a:srgbClr val="FEFEFE">
                  <a:alpha val="0"/>
                </a:srgbClr>
              </a:clrTo>
            </a:clrChange>
          </a:blip>
          <a:stretch>
            <a:fillRect/>
          </a:stretch>
        </p:blipFill>
        <p:spPr>
          <a:xfrm>
            <a:off x="0" y="731515"/>
            <a:ext cx="780553" cy="671001"/>
          </a:xfrm>
          <a:prstGeom prst="rect">
            <a:avLst/>
          </a:prstGeom>
        </p:spPr>
      </p:pic>
      <p:pic>
        <p:nvPicPr>
          <p:cNvPr id="6" name="Image 5"/>
          <p:cNvPicPr>
            <a:picLocks noChangeAspect="1"/>
          </p:cNvPicPr>
          <p:nvPr/>
        </p:nvPicPr>
        <p:blipFill>
          <a:blip r:embed="rId4"/>
          <a:stretch>
            <a:fillRect/>
          </a:stretch>
        </p:blipFill>
        <p:spPr>
          <a:xfrm>
            <a:off x="39406" y="2998325"/>
            <a:ext cx="781159" cy="733527"/>
          </a:xfrm>
          <a:prstGeom prst="rect">
            <a:avLst/>
          </a:prstGeom>
        </p:spPr>
      </p:pic>
      <p:sp>
        <p:nvSpPr>
          <p:cNvPr id="7" name="ZoneTexte 6"/>
          <p:cNvSpPr txBox="1"/>
          <p:nvPr/>
        </p:nvSpPr>
        <p:spPr>
          <a:xfrm>
            <a:off x="865414" y="940522"/>
            <a:ext cx="1685109" cy="369332"/>
          </a:xfrm>
          <a:prstGeom prst="rect">
            <a:avLst/>
          </a:prstGeom>
          <a:noFill/>
        </p:spPr>
        <p:txBody>
          <a:bodyPr wrap="square" rtlCol="0">
            <a:spAutoFit/>
          </a:bodyPr>
          <a:lstStyle/>
          <a:p>
            <a:r>
              <a:rPr lang="fr-FR" b="1" dirty="0" smtClean="0">
                <a:solidFill>
                  <a:srgbClr val="7030A0"/>
                </a:solidFill>
              </a:rPr>
              <a:t>Les principaux</a:t>
            </a:r>
            <a:endParaRPr lang="en-GB" b="1" dirty="0">
              <a:solidFill>
                <a:srgbClr val="7030A0"/>
              </a:solidFill>
            </a:endParaRPr>
          </a:p>
        </p:txBody>
      </p:sp>
      <p:sp>
        <p:nvSpPr>
          <p:cNvPr id="11" name="ZoneTexte 10"/>
          <p:cNvSpPr txBox="1"/>
          <p:nvPr/>
        </p:nvSpPr>
        <p:spPr>
          <a:xfrm>
            <a:off x="988422" y="3287486"/>
            <a:ext cx="1685109" cy="369332"/>
          </a:xfrm>
          <a:prstGeom prst="rect">
            <a:avLst/>
          </a:prstGeom>
          <a:noFill/>
        </p:spPr>
        <p:txBody>
          <a:bodyPr wrap="square" rtlCol="0">
            <a:spAutoFit/>
          </a:bodyPr>
          <a:lstStyle/>
          <a:p>
            <a:r>
              <a:rPr lang="fr-FR" b="1" dirty="0" smtClean="0">
                <a:solidFill>
                  <a:schemeClr val="accent1">
                    <a:lumMod val="50000"/>
                  </a:schemeClr>
                </a:solidFill>
              </a:rPr>
              <a:t>Durée de vie</a:t>
            </a:r>
            <a:endParaRPr lang="en-GB" b="1" dirty="0">
              <a:solidFill>
                <a:schemeClr val="accent1">
                  <a:lumMod val="50000"/>
                </a:schemeClr>
              </a:solidFill>
            </a:endParaRPr>
          </a:p>
        </p:txBody>
      </p:sp>
      <p:pic>
        <p:nvPicPr>
          <p:cNvPr id="9" name="Image 8"/>
          <p:cNvPicPr>
            <a:picLocks noChangeAspect="1"/>
          </p:cNvPicPr>
          <p:nvPr/>
        </p:nvPicPr>
        <p:blipFill>
          <a:blip r:embed="rId5"/>
          <a:stretch>
            <a:fillRect/>
          </a:stretch>
        </p:blipFill>
        <p:spPr>
          <a:xfrm>
            <a:off x="227901" y="4043003"/>
            <a:ext cx="433406" cy="690239"/>
          </a:xfrm>
          <a:prstGeom prst="rect">
            <a:avLst/>
          </a:prstGeom>
        </p:spPr>
      </p:pic>
      <p:sp>
        <p:nvSpPr>
          <p:cNvPr id="13" name="ZoneTexte 12"/>
          <p:cNvSpPr txBox="1"/>
          <p:nvPr/>
        </p:nvSpPr>
        <p:spPr>
          <a:xfrm>
            <a:off x="840376" y="4066899"/>
            <a:ext cx="1685109" cy="923330"/>
          </a:xfrm>
          <a:prstGeom prst="rect">
            <a:avLst/>
          </a:prstGeom>
          <a:noFill/>
        </p:spPr>
        <p:txBody>
          <a:bodyPr wrap="square" rtlCol="0">
            <a:spAutoFit/>
          </a:bodyPr>
          <a:lstStyle/>
          <a:p>
            <a:r>
              <a:rPr lang="fr-FR" b="1" dirty="0" smtClean="0">
                <a:solidFill>
                  <a:srgbClr val="C00000"/>
                </a:solidFill>
              </a:rPr>
              <a:t>Potentiel de réchauffement climatique</a:t>
            </a:r>
            <a:endParaRPr lang="en-GB" b="1" dirty="0">
              <a:solidFill>
                <a:srgbClr val="C00000"/>
              </a:solidFill>
            </a:endParaRPr>
          </a:p>
        </p:txBody>
      </p:sp>
      <p:sp>
        <p:nvSpPr>
          <p:cNvPr id="10" name="ZoneTexte 9"/>
          <p:cNvSpPr txBox="1"/>
          <p:nvPr/>
        </p:nvSpPr>
        <p:spPr>
          <a:xfrm>
            <a:off x="3278777" y="696682"/>
            <a:ext cx="1593669"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Dioxyde de Carbone </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6383380" y="748933"/>
            <a:ext cx="1593669" cy="338554"/>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Méthane</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13296" y="5313818"/>
            <a:ext cx="733527" cy="609685"/>
          </a:xfrm>
          <a:prstGeom prst="rect">
            <a:avLst/>
          </a:prstGeom>
        </p:spPr>
      </p:pic>
      <p:sp>
        <p:nvSpPr>
          <p:cNvPr id="17" name="ZoneTexte 16"/>
          <p:cNvSpPr txBox="1"/>
          <p:nvPr/>
        </p:nvSpPr>
        <p:spPr>
          <a:xfrm>
            <a:off x="914399" y="5487489"/>
            <a:ext cx="1685109" cy="369332"/>
          </a:xfrm>
          <a:prstGeom prst="rect">
            <a:avLst/>
          </a:prstGeom>
          <a:noFill/>
        </p:spPr>
        <p:txBody>
          <a:bodyPr wrap="square" rtlCol="0">
            <a:spAutoFit/>
          </a:bodyPr>
          <a:lstStyle/>
          <a:p>
            <a:r>
              <a:rPr lang="fr-FR" b="1" dirty="0" smtClean="0">
                <a:solidFill>
                  <a:schemeClr val="accent4">
                    <a:lumMod val="75000"/>
                  </a:schemeClr>
                </a:solidFill>
              </a:rPr>
              <a:t>Origines</a:t>
            </a:r>
            <a:endParaRPr lang="en-GB" b="1" dirty="0">
              <a:solidFill>
                <a:schemeClr val="accent4">
                  <a:lumMod val="75000"/>
                </a:schemeClr>
              </a:solidFill>
            </a:endParaRPr>
          </a:p>
        </p:txBody>
      </p:sp>
      <p:sp>
        <p:nvSpPr>
          <p:cNvPr id="18" name="ZoneTexte 17"/>
          <p:cNvSpPr txBox="1"/>
          <p:nvPr/>
        </p:nvSpPr>
        <p:spPr>
          <a:xfrm>
            <a:off x="9501051" y="748933"/>
            <a:ext cx="1593669"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Protoxyde d’azote</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8">
            <a:clrChange>
              <a:clrFrom>
                <a:srgbClr val="FFFFFF"/>
              </a:clrFrom>
              <a:clrTo>
                <a:srgbClr val="FFFFFF">
                  <a:alpha val="0"/>
                </a:srgbClr>
              </a:clrTo>
            </a:clrChange>
          </a:blip>
          <a:stretch>
            <a:fillRect/>
          </a:stretch>
        </p:blipFill>
        <p:spPr>
          <a:xfrm>
            <a:off x="7532417" y="816190"/>
            <a:ext cx="1038153" cy="659911"/>
          </a:xfrm>
          <a:prstGeom prst="rect">
            <a:avLst/>
          </a:prstGeom>
        </p:spPr>
      </p:pic>
      <p:pic>
        <p:nvPicPr>
          <p:cNvPr id="20" name="Image 19"/>
          <p:cNvPicPr>
            <a:picLocks noChangeAspect="1"/>
          </p:cNvPicPr>
          <p:nvPr/>
        </p:nvPicPr>
        <p:blipFill>
          <a:blip r:embed="rId9">
            <a:clrChange>
              <a:clrFrom>
                <a:srgbClr val="FFFFFF"/>
              </a:clrFrom>
              <a:clrTo>
                <a:srgbClr val="FFFFFF">
                  <a:alpha val="0"/>
                </a:srgbClr>
              </a:clrTo>
            </a:clrChange>
          </a:blip>
          <a:stretch>
            <a:fillRect/>
          </a:stretch>
        </p:blipFill>
        <p:spPr>
          <a:xfrm>
            <a:off x="4475567" y="1005838"/>
            <a:ext cx="1056807" cy="513306"/>
          </a:xfrm>
          <a:prstGeom prst="rect">
            <a:avLst/>
          </a:prstGeom>
        </p:spPr>
      </p:pic>
      <p:pic>
        <p:nvPicPr>
          <p:cNvPr id="21" name="Image 20"/>
          <p:cNvPicPr>
            <a:picLocks noChangeAspect="1"/>
          </p:cNvPicPr>
          <p:nvPr/>
        </p:nvPicPr>
        <p:blipFill>
          <a:blip r:embed="rId10">
            <a:clrChange>
              <a:clrFrom>
                <a:srgbClr val="F2F2F2"/>
              </a:clrFrom>
              <a:clrTo>
                <a:srgbClr val="F2F2F2">
                  <a:alpha val="0"/>
                </a:srgbClr>
              </a:clrTo>
            </a:clrChange>
          </a:blip>
          <a:stretch>
            <a:fillRect/>
          </a:stretch>
        </p:blipFill>
        <p:spPr>
          <a:xfrm>
            <a:off x="10805716" y="1064642"/>
            <a:ext cx="820226" cy="527605"/>
          </a:xfrm>
          <a:prstGeom prst="rect">
            <a:avLst/>
          </a:prstGeom>
        </p:spPr>
      </p:pic>
      <p:sp>
        <p:nvSpPr>
          <p:cNvPr id="23" name="ZoneTexte 22"/>
          <p:cNvSpPr txBox="1"/>
          <p:nvPr/>
        </p:nvSpPr>
        <p:spPr>
          <a:xfrm>
            <a:off x="2936965" y="3200404"/>
            <a:ext cx="2246812" cy="615553"/>
          </a:xfrm>
          <a:prstGeom prst="rect">
            <a:avLst/>
          </a:prstGeom>
          <a:noFill/>
        </p:spPr>
        <p:txBody>
          <a:bodyPr wrap="square" rtlCol="0">
            <a:spAutoFit/>
          </a:bodyPr>
          <a:lstStyle/>
          <a:p>
            <a:pPr algn="ctr"/>
            <a:r>
              <a:rPr lang="fr-FR" b="1" dirty="0" smtClean="0">
                <a:solidFill>
                  <a:schemeClr val="accent1">
                    <a:lumMod val="50000"/>
                  </a:schemeClr>
                </a:solidFill>
              </a:rPr>
              <a:t>&gt;500 ans</a:t>
            </a:r>
          </a:p>
          <a:p>
            <a:pPr algn="ctr"/>
            <a:r>
              <a:rPr lang="fr-FR" sz="1600" i="1" dirty="0" smtClean="0">
                <a:solidFill>
                  <a:schemeClr val="accent1">
                    <a:lumMod val="50000"/>
                  </a:schemeClr>
                </a:solidFill>
              </a:rPr>
              <a:t>pour 20% du CO2 libéré</a:t>
            </a:r>
            <a:endParaRPr lang="en-GB" sz="1600" i="1" dirty="0">
              <a:solidFill>
                <a:schemeClr val="accent1">
                  <a:lumMod val="50000"/>
                </a:schemeClr>
              </a:solidFill>
            </a:endParaRPr>
          </a:p>
        </p:txBody>
      </p:sp>
      <p:sp>
        <p:nvSpPr>
          <p:cNvPr id="24" name="ZoneTexte 23"/>
          <p:cNvSpPr txBox="1"/>
          <p:nvPr/>
        </p:nvSpPr>
        <p:spPr>
          <a:xfrm>
            <a:off x="6204854" y="3311344"/>
            <a:ext cx="2246812" cy="369332"/>
          </a:xfrm>
          <a:prstGeom prst="rect">
            <a:avLst/>
          </a:prstGeom>
          <a:noFill/>
        </p:spPr>
        <p:txBody>
          <a:bodyPr wrap="square" rtlCol="0">
            <a:spAutoFit/>
          </a:bodyPr>
          <a:lstStyle/>
          <a:p>
            <a:pPr algn="ctr"/>
            <a:r>
              <a:rPr lang="fr-FR" b="1" dirty="0" smtClean="0">
                <a:solidFill>
                  <a:schemeClr val="accent1">
                    <a:lumMod val="50000"/>
                  </a:schemeClr>
                </a:solidFill>
              </a:rPr>
              <a:t>12 ans</a:t>
            </a:r>
            <a:endParaRPr lang="en-GB" sz="1400" b="1" i="1" dirty="0">
              <a:solidFill>
                <a:schemeClr val="accent1">
                  <a:lumMod val="50000"/>
                </a:schemeClr>
              </a:solidFill>
            </a:endParaRPr>
          </a:p>
        </p:txBody>
      </p:sp>
      <p:sp>
        <p:nvSpPr>
          <p:cNvPr id="25" name="ZoneTexte 24"/>
          <p:cNvSpPr txBox="1"/>
          <p:nvPr/>
        </p:nvSpPr>
        <p:spPr>
          <a:xfrm>
            <a:off x="9113519" y="3311344"/>
            <a:ext cx="2246812" cy="369332"/>
          </a:xfrm>
          <a:prstGeom prst="rect">
            <a:avLst/>
          </a:prstGeom>
          <a:noFill/>
        </p:spPr>
        <p:txBody>
          <a:bodyPr wrap="square" rtlCol="0">
            <a:spAutoFit/>
          </a:bodyPr>
          <a:lstStyle/>
          <a:p>
            <a:pPr algn="ctr"/>
            <a:r>
              <a:rPr lang="fr-FR" b="1" dirty="0" smtClean="0">
                <a:solidFill>
                  <a:schemeClr val="accent1">
                    <a:lumMod val="50000"/>
                  </a:schemeClr>
                </a:solidFill>
              </a:rPr>
              <a:t>121 ans</a:t>
            </a:r>
            <a:endParaRPr lang="en-GB" sz="1400" b="1" i="1" dirty="0">
              <a:solidFill>
                <a:schemeClr val="accent1">
                  <a:lumMod val="50000"/>
                </a:schemeClr>
              </a:solidFill>
            </a:endParaRPr>
          </a:p>
        </p:txBody>
      </p:sp>
      <p:sp>
        <p:nvSpPr>
          <p:cNvPr id="26" name="ZoneTexte 25"/>
          <p:cNvSpPr txBox="1"/>
          <p:nvPr/>
        </p:nvSpPr>
        <p:spPr>
          <a:xfrm>
            <a:off x="2936965" y="4228014"/>
            <a:ext cx="2246812" cy="400110"/>
          </a:xfrm>
          <a:prstGeom prst="rect">
            <a:avLst/>
          </a:prstGeom>
          <a:noFill/>
        </p:spPr>
        <p:txBody>
          <a:bodyPr wrap="square" rtlCol="0">
            <a:spAutoFit/>
          </a:bodyPr>
          <a:lstStyle/>
          <a:p>
            <a:pPr algn="ctr"/>
            <a:r>
              <a:rPr lang="fr-FR" sz="2000" b="1" dirty="0" smtClean="0">
                <a:solidFill>
                  <a:srgbClr val="FF0000"/>
                </a:solidFill>
              </a:rPr>
              <a:t>1</a:t>
            </a:r>
            <a:endParaRPr lang="en-GB" sz="1600" b="1" i="1" dirty="0">
              <a:solidFill>
                <a:srgbClr val="FF0000"/>
              </a:solidFill>
            </a:endParaRPr>
          </a:p>
        </p:txBody>
      </p:sp>
      <p:sp>
        <p:nvSpPr>
          <p:cNvPr id="27" name="ZoneTexte 26"/>
          <p:cNvSpPr txBox="1"/>
          <p:nvPr/>
        </p:nvSpPr>
        <p:spPr>
          <a:xfrm>
            <a:off x="6204854" y="4228014"/>
            <a:ext cx="2246812" cy="400110"/>
          </a:xfrm>
          <a:prstGeom prst="rect">
            <a:avLst/>
          </a:prstGeom>
          <a:noFill/>
        </p:spPr>
        <p:txBody>
          <a:bodyPr wrap="square" rtlCol="0">
            <a:spAutoFit/>
          </a:bodyPr>
          <a:lstStyle/>
          <a:p>
            <a:pPr algn="ctr"/>
            <a:r>
              <a:rPr lang="fr-FR" sz="2000" b="1" dirty="0" smtClean="0">
                <a:solidFill>
                  <a:srgbClr val="FF0000"/>
                </a:solidFill>
              </a:rPr>
              <a:t>28</a:t>
            </a:r>
            <a:endParaRPr lang="en-GB" sz="1600" b="1" i="1" dirty="0">
              <a:solidFill>
                <a:srgbClr val="FF0000"/>
              </a:solidFill>
            </a:endParaRPr>
          </a:p>
        </p:txBody>
      </p:sp>
      <p:sp>
        <p:nvSpPr>
          <p:cNvPr id="28" name="ZoneTexte 27"/>
          <p:cNvSpPr txBox="1"/>
          <p:nvPr/>
        </p:nvSpPr>
        <p:spPr>
          <a:xfrm>
            <a:off x="9113519" y="4228014"/>
            <a:ext cx="2246812" cy="400110"/>
          </a:xfrm>
          <a:prstGeom prst="rect">
            <a:avLst/>
          </a:prstGeom>
          <a:noFill/>
        </p:spPr>
        <p:txBody>
          <a:bodyPr wrap="square" rtlCol="0">
            <a:spAutoFit/>
          </a:bodyPr>
          <a:lstStyle/>
          <a:p>
            <a:pPr algn="ctr"/>
            <a:r>
              <a:rPr lang="fr-FR" sz="2000" b="1" dirty="0" smtClean="0">
                <a:solidFill>
                  <a:srgbClr val="FF0000"/>
                </a:solidFill>
              </a:rPr>
              <a:t>265</a:t>
            </a:r>
            <a:endParaRPr lang="en-GB" sz="1600" b="1" i="1" dirty="0">
              <a:solidFill>
                <a:srgbClr val="FF0000"/>
              </a:solidFill>
            </a:endParaRPr>
          </a:p>
        </p:txBody>
      </p:sp>
      <p:pic>
        <p:nvPicPr>
          <p:cNvPr id="29" name="Image 28"/>
          <p:cNvPicPr>
            <a:picLocks noChangeAspect="1"/>
          </p:cNvPicPr>
          <p:nvPr/>
        </p:nvPicPr>
        <p:blipFill>
          <a:blip r:embed="rId11"/>
          <a:stretch>
            <a:fillRect/>
          </a:stretch>
        </p:blipFill>
        <p:spPr>
          <a:xfrm>
            <a:off x="0" y="1956968"/>
            <a:ext cx="674734" cy="699181"/>
          </a:xfrm>
          <a:prstGeom prst="rect">
            <a:avLst/>
          </a:prstGeom>
        </p:spPr>
      </p:pic>
      <p:sp>
        <p:nvSpPr>
          <p:cNvPr id="30" name="ZoneTexte 29"/>
          <p:cNvSpPr txBox="1"/>
          <p:nvPr/>
        </p:nvSpPr>
        <p:spPr>
          <a:xfrm>
            <a:off x="638990" y="2085703"/>
            <a:ext cx="1685109" cy="646331"/>
          </a:xfrm>
          <a:prstGeom prst="rect">
            <a:avLst/>
          </a:prstGeom>
          <a:noFill/>
        </p:spPr>
        <p:txBody>
          <a:bodyPr wrap="square" rtlCol="0">
            <a:spAutoFit/>
          </a:bodyPr>
          <a:lstStyle/>
          <a:p>
            <a:pPr algn="ctr"/>
            <a:r>
              <a:rPr lang="fr-FR" b="1" dirty="0" smtClean="0">
                <a:solidFill>
                  <a:schemeClr val="bg2">
                    <a:lumMod val="10000"/>
                  </a:schemeClr>
                </a:solidFill>
              </a:rPr>
              <a:t>Pourcentage d’émission </a:t>
            </a:r>
            <a:endParaRPr lang="en-GB" b="1" dirty="0">
              <a:solidFill>
                <a:schemeClr val="bg2">
                  <a:lumMod val="10000"/>
                </a:schemeClr>
              </a:solidFill>
            </a:endParaRPr>
          </a:p>
        </p:txBody>
      </p:sp>
      <p:sp>
        <p:nvSpPr>
          <p:cNvPr id="31" name="Ellipse 30"/>
          <p:cNvSpPr/>
          <p:nvPr/>
        </p:nvSpPr>
        <p:spPr>
          <a:xfrm>
            <a:off x="3596640" y="2072644"/>
            <a:ext cx="927463" cy="561703"/>
          </a:xfrm>
          <a:prstGeom prst="ellipse">
            <a:avLst/>
          </a:prstGeom>
          <a:solidFill>
            <a:schemeClr val="bg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2">
                    <a:lumMod val="50000"/>
                  </a:schemeClr>
                </a:solidFill>
              </a:rPr>
              <a:t>74 %</a:t>
            </a:r>
            <a:endParaRPr lang="en-GB" b="1" dirty="0">
              <a:solidFill>
                <a:schemeClr val="tx2">
                  <a:lumMod val="50000"/>
                </a:schemeClr>
              </a:solidFill>
            </a:endParaRPr>
          </a:p>
        </p:txBody>
      </p:sp>
      <p:sp>
        <p:nvSpPr>
          <p:cNvPr id="32" name="Ellipse 31"/>
          <p:cNvSpPr/>
          <p:nvPr/>
        </p:nvSpPr>
        <p:spPr>
          <a:xfrm>
            <a:off x="6864529" y="2072644"/>
            <a:ext cx="927463" cy="561703"/>
          </a:xfrm>
          <a:prstGeom prst="ellipse">
            <a:avLst/>
          </a:prstGeom>
          <a:solidFill>
            <a:schemeClr val="bg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2">
                    <a:lumMod val="50000"/>
                  </a:schemeClr>
                </a:solidFill>
              </a:rPr>
              <a:t>17 %</a:t>
            </a:r>
            <a:endParaRPr lang="en-GB" b="1" dirty="0">
              <a:solidFill>
                <a:schemeClr val="tx2">
                  <a:lumMod val="50000"/>
                </a:schemeClr>
              </a:solidFill>
            </a:endParaRPr>
          </a:p>
        </p:txBody>
      </p:sp>
      <p:sp>
        <p:nvSpPr>
          <p:cNvPr id="33" name="Ellipse 32"/>
          <p:cNvSpPr/>
          <p:nvPr/>
        </p:nvSpPr>
        <p:spPr>
          <a:xfrm>
            <a:off x="9773194" y="2072644"/>
            <a:ext cx="927463" cy="561703"/>
          </a:xfrm>
          <a:prstGeom prst="ellipse">
            <a:avLst/>
          </a:prstGeom>
          <a:solidFill>
            <a:schemeClr val="bg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2">
                    <a:lumMod val="50000"/>
                  </a:schemeClr>
                </a:solidFill>
              </a:rPr>
              <a:t>6 %</a:t>
            </a:r>
            <a:endParaRPr lang="en-GB" b="1" dirty="0">
              <a:solidFill>
                <a:schemeClr val="tx2">
                  <a:lumMod val="50000"/>
                </a:schemeClr>
              </a:solidFill>
            </a:endParaRPr>
          </a:p>
        </p:txBody>
      </p:sp>
      <p:sp>
        <p:nvSpPr>
          <p:cNvPr id="35" name="Rectangle 34"/>
          <p:cNvSpPr/>
          <p:nvPr/>
        </p:nvSpPr>
        <p:spPr>
          <a:xfrm>
            <a:off x="6500403" y="4922116"/>
            <a:ext cx="2542902" cy="1200329"/>
          </a:xfrm>
          <a:prstGeom prst="rect">
            <a:avLst/>
          </a:prstGeom>
        </p:spPr>
        <p:txBody>
          <a:bodyPr wrap="square">
            <a:spAutoFit/>
          </a:bodyPr>
          <a:lstStyle/>
          <a:p>
            <a:pPr marL="285750" indent="-285750">
              <a:buFont typeface="Arial" panose="020B0604020202020204" pitchFamily="34" charset="0"/>
              <a:buChar char="•"/>
            </a:pPr>
            <a:r>
              <a:rPr lang="fr-FR"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Élevage </a:t>
            </a:r>
            <a:endPar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Riziculture</a:t>
            </a: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Brûlage </a:t>
            </a:r>
            <a:r>
              <a:rPr lang="fr-FR"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de la biomasse </a:t>
            </a: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Déchets </a:t>
            </a: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Production </a:t>
            </a:r>
            <a:r>
              <a:rPr lang="fr-FR"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de combustibles </a:t>
            </a: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fossiles</a:t>
            </a:r>
            <a:endParaRPr lang="en-GB"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9472203" y="5302571"/>
            <a:ext cx="2542902" cy="276999"/>
          </a:xfrm>
          <a:prstGeom prst="rect">
            <a:avLst/>
          </a:prstGeom>
        </p:spPr>
        <p:txBody>
          <a:bodyPr wrap="square">
            <a:spAutoFit/>
          </a:bodyPr>
          <a:lstStyle/>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Engrais azoté au sol</a:t>
            </a:r>
            <a:endParaRPr lang="en-GB"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3310348" y="4949875"/>
            <a:ext cx="2542902" cy="1200329"/>
          </a:xfrm>
          <a:prstGeom prst="rect">
            <a:avLst/>
          </a:prstGeom>
        </p:spPr>
        <p:txBody>
          <a:bodyPr wrap="square">
            <a:spAutoFit/>
          </a:bodyPr>
          <a:lstStyle/>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Transports</a:t>
            </a: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Industrie</a:t>
            </a: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Incendies</a:t>
            </a:r>
            <a:endParaRPr lang="fr-FR"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Déchets </a:t>
            </a:r>
          </a:p>
          <a:p>
            <a:pPr marL="285750" indent="-285750">
              <a:buFont typeface="Arial" panose="020B0604020202020204" pitchFamily="34" charset="0"/>
              <a:buChar char="•"/>
            </a:pP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Production </a:t>
            </a:r>
            <a:r>
              <a:rPr lang="fr-FR" sz="1200" b="1" i="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de combustibles </a:t>
            </a:r>
            <a:r>
              <a:rPr lang="fr-FR" sz="1200" b="1" i="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fossiles</a:t>
            </a:r>
          </a:p>
        </p:txBody>
      </p:sp>
      <p:cxnSp>
        <p:nvCxnSpPr>
          <p:cNvPr id="39" name="Connecteur droit 38"/>
          <p:cNvCxnSpPr/>
          <p:nvPr/>
        </p:nvCxnSpPr>
        <p:spPr>
          <a:xfrm flipH="1">
            <a:off x="6008914" y="731520"/>
            <a:ext cx="26126" cy="5460275"/>
          </a:xfrm>
          <a:prstGeom prst="line">
            <a:avLst/>
          </a:prstGeom>
          <a:ln w="1905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9104809" y="731520"/>
            <a:ext cx="8708" cy="5442858"/>
          </a:xfrm>
          <a:prstGeom prst="line">
            <a:avLst/>
          </a:prstGeom>
          <a:ln w="1905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42248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P spid="23" grpId="0"/>
      <p:bldP spid="24" grpId="0"/>
      <p:bldP spid="25" grpId="0"/>
      <p:bldP spid="26" grpId="0"/>
      <p:bldP spid="27" grpId="0"/>
      <p:bldP spid="28" grpId="0"/>
      <p:bldP spid="31" grpId="0" animBg="1"/>
      <p:bldP spid="32" grpId="0" animBg="1"/>
      <p:bldP spid="33" grpId="0" animBg="1"/>
      <p:bldP spid="35" grpId="0"/>
      <p:bldP spid="36" grpId="0"/>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2" name="ZoneTexte 1"/>
          <p:cNvSpPr txBox="1"/>
          <p:nvPr/>
        </p:nvSpPr>
        <p:spPr>
          <a:xfrm>
            <a:off x="205740" y="647700"/>
            <a:ext cx="3848100" cy="461665"/>
          </a:xfrm>
          <a:prstGeom prst="rect">
            <a:avLst/>
          </a:prstGeom>
          <a:noFill/>
        </p:spPr>
        <p:txBody>
          <a:bodyPr wrap="square" rtlCol="0">
            <a:spAutoFit/>
          </a:bodyPr>
          <a:lstStyle/>
          <a:p>
            <a:r>
              <a:rPr lang="fr-FR" sz="2400" b="1" i="1" dirty="0" smtClean="0">
                <a:solidFill>
                  <a:schemeClr val="tx1">
                    <a:lumMod val="95000"/>
                    <a:lumOff val="5000"/>
                  </a:schemeClr>
                </a:solidFill>
                <a:latin typeface="Arial Narrow" panose="020B0606020202030204" pitchFamily="34" charset="0"/>
              </a:rPr>
              <a:t>De plus en plus coloré … </a:t>
            </a:r>
            <a:endParaRPr lang="en-GB" sz="2400" b="1" i="1" dirty="0">
              <a:solidFill>
                <a:schemeClr val="tx1">
                  <a:lumMod val="95000"/>
                  <a:lumOff val="5000"/>
                </a:schemeClr>
              </a:solidFill>
              <a:latin typeface="Arial Narrow" panose="020B0606020202030204" pitchFamily="34"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3" name="media1_kGYGguFj">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5970" y="1089659"/>
            <a:ext cx="8450580" cy="5238371"/>
          </a:xfrm>
          <a:prstGeom prst="rect">
            <a:avLst/>
          </a:prstGeom>
        </p:spPr>
      </p:pic>
    </p:spTree>
    <p:extLst>
      <p:ext uri="{BB962C8B-B14F-4D97-AF65-F5344CB8AC3E}">
        <p14:creationId xmlns:p14="http://schemas.microsoft.com/office/powerpoint/2010/main" val="378062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19" name="Rectangle à coins arrondis 18"/>
          <p:cNvSpPr/>
          <p:nvPr/>
        </p:nvSpPr>
        <p:spPr>
          <a:xfrm>
            <a:off x="4191000" y="3004207"/>
            <a:ext cx="2552700" cy="3168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91" y="952436"/>
            <a:ext cx="6904264" cy="4873598"/>
          </a:xfrm>
          <a:prstGeom prst="rect">
            <a:avLst/>
          </a:prstGeom>
        </p:spPr>
      </p:pic>
      <p:sp>
        <p:nvSpPr>
          <p:cNvPr id="12" name="Flèche droite rayée 11"/>
          <p:cNvSpPr/>
          <p:nvPr/>
        </p:nvSpPr>
        <p:spPr>
          <a:xfrm>
            <a:off x="6923314" y="1606731"/>
            <a:ext cx="627017" cy="418012"/>
          </a:xfrm>
          <a:prstGeom prst="strip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p:cNvSpPr txBox="1"/>
          <p:nvPr/>
        </p:nvSpPr>
        <p:spPr>
          <a:xfrm>
            <a:off x="7737566" y="1149532"/>
            <a:ext cx="4454434" cy="1282402"/>
          </a:xfrm>
          <a:prstGeom prst="rect">
            <a:avLst/>
          </a:prstGeom>
          <a:noFill/>
        </p:spPr>
        <p:txBody>
          <a:bodyPr wrap="square" rtlCol="0">
            <a:spAutoFit/>
          </a:bodyPr>
          <a:lstStyle/>
          <a:p>
            <a:pPr>
              <a:lnSpc>
                <a:spcPct val="150000"/>
              </a:lnSpc>
            </a:pPr>
            <a:r>
              <a:rPr lang="fr-FR"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Depuis la révolution industrielle les émissions en CO</a:t>
            </a:r>
            <a:r>
              <a:rPr lang="fr-FR" sz="1400"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2</a:t>
            </a:r>
            <a:r>
              <a:rPr lang="fr-FR"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dans l’atmosphère n’ont fait </a:t>
            </a: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qu’augmenter</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8225791" y="3878032"/>
            <a:ext cx="1843496" cy="707886"/>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Dioxyde de Carbone </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p:nvPicPr>
        <p:blipFill>
          <a:blip r:embed="rId3">
            <a:clrChange>
              <a:clrFrom>
                <a:srgbClr val="FFFFFF"/>
              </a:clrFrom>
              <a:clrTo>
                <a:srgbClr val="FFFFFF">
                  <a:alpha val="0"/>
                </a:srgbClr>
              </a:clrTo>
            </a:clrChange>
          </a:blip>
          <a:stretch>
            <a:fillRect/>
          </a:stretch>
        </p:blipFill>
        <p:spPr>
          <a:xfrm>
            <a:off x="9828617" y="3958588"/>
            <a:ext cx="1056807" cy="513306"/>
          </a:xfrm>
          <a:prstGeom prst="rect">
            <a:avLst/>
          </a:prstGeom>
        </p:spPr>
      </p:pic>
      <p:sp>
        <p:nvSpPr>
          <p:cNvPr id="16" name="Rectangle 15"/>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cxnSp>
        <p:nvCxnSpPr>
          <p:cNvPr id="17" name="Connecteur droit 16"/>
          <p:cNvCxnSpPr/>
          <p:nvPr/>
        </p:nvCxnSpPr>
        <p:spPr>
          <a:xfrm>
            <a:off x="5966460" y="2743200"/>
            <a:ext cx="0" cy="236601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891540" y="2754630"/>
            <a:ext cx="5076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5452110" y="3497580"/>
            <a:ext cx="0" cy="161163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6355080" y="1684020"/>
            <a:ext cx="0" cy="342000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880110" y="3497580"/>
            <a:ext cx="458343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flipV="1">
            <a:off x="861060" y="1695450"/>
            <a:ext cx="5472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6" name="Rectangle à coins arrondis 35"/>
          <p:cNvSpPr/>
          <p:nvPr/>
        </p:nvSpPr>
        <p:spPr>
          <a:xfrm>
            <a:off x="2628900" y="2971800"/>
            <a:ext cx="2583180" cy="365760"/>
          </a:xfrm>
          <a:prstGeom prst="roundRect">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latin typeface="Tahoma" panose="020B0604030504040204" pitchFamily="34" charset="0"/>
                <a:ea typeface="Tahoma" panose="020B0604030504040204" pitchFamily="34" charset="0"/>
                <a:cs typeface="Tahoma" panose="020B0604030504040204" pitchFamily="34" charset="0"/>
              </a:rPr>
              <a:t>25 ans : + 7 billion t</a:t>
            </a:r>
            <a:endParaRPr lang="en-GB"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7" name="Rectangle à coins arrondis 36"/>
          <p:cNvSpPr/>
          <p:nvPr/>
        </p:nvSpPr>
        <p:spPr>
          <a:xfrm>
            <a:off x="2895600" y="1981200"/>
            <a:ext cx="2583180" cy="365760"/>
          </a:xfrm>
          <a:prstGeom prst="roundRect">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latin typeface="Tahoma" panose="020B0604030504040204" pitchFamily="34" charset="0"/>
                <a:ea typeface="Tahoma" panose="020B0604030504040204" pitchFamily="34" charset="0"/>
                <a:cs typeface="Tahoma" panose="020B0604030504040204" pitchFamily="34" charset="0"/>
              </a:rPr>
              <a:t>20 ans : + 11 billion t</a:t>
            </a:r>
            <a:endParaRPr lang="en-GB"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8" name="Image 37"/>
          <p:cNvPicPr>
            <a:picLocks noChangeAspect="1"/>
          </p:cNvPicPr>
          <p:nvPr/>
        </p:nvPicPr>
        <p:blipFill>
          <a:blip r:embed="rId4">
            <a:clrChange>
              <a:clrFrom>
                <a:srgbClr val="FFFFFF"/>
              </a:clrFrom>
              <a:clrTo>
                <a:srgbClr val="FFFFFF">
                  <a:alpha val="0"/>
                </a:srgbClr>
              </a:clrTo>
            </a:clrChange>
          </a:blip>
          <a:stretch>
            <a:fillRect/>
          </a:stretch>
        </p:blipFill>
        <p:spPr>
          <a:xfrm>
            <a:off x="1808659" y="2823210"/>
            <a:ext cx="630535" cy="651653"/>
          </a:xfrm>
          <a:prstGeom prst="rect">
            <a:avLst/>
          </a:prstGeom>
        </p:spPr>
      </p:pic>
      <p:pic>
        <p:nvPicPr>
          <p:cNvPr id="39" name="Image 38"/>
          <p:cNvPicPr>
            <a:picLocks noChangeAspect="1"/>
          </p:cNvPicPr>
          <p:nvPr/>
        </p:nvPicPr>
        <p:blipFill>
          <a:blip r:embed="rId5">
            <a:clrChange>
              <a:clrFrom>
                <a:srgbClr val="FFFFFF"/>
              </a:clrFrom>
              <a:clrTo>
                <a:srgbClr val="FFFFFF">
                  <a:alpha val="0"/>
                </a:srgbClr>
              </a:clrTo>
            </a:clrChange>
          </a:blip>
          <a:stretch>
            <a:fillRect/>
          </a:stretch>
        </p:blipFill>
        <p:spPr>
          <a:xfrm>
            <a:off x="1211580" y="1729105"/>
            <a:ext cx="1485900" cy="1073150"/>
          </a:xfrm>
          <a:prstGeom prst="rect">
            <a:avLst/>
          </a:prstGeom>
        </p:spPr>
      </p:pic>
    </p:spTree>
    <p:extLst>
      <p:ext uri="{BB962C8B-B14F-4D97-AF65-F5344CB8AC3E}">
        <p14:creationId xmlns:p14="http://schemas.microsoft.com/office/powerpoint/2010/main" val="2076825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6" grpId="0"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19" name="Rectangle à coins arrondis 18"/>
          <p:cNvSpPr/>
          <p:nvPr/>
        </p:nvSpPr>
        <p:spPr>
          <a:xfrm>
            <a:off x="4191000" y="3004207"/>
            <a:ext cx="2552700" cy="3168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Flèche droite rayée 11"/>
          <p:cNvSpPr/>
          <p:nvPr/>
        </p:nvSpPr>
        <p:spPr>
          <a:xfrm>
            <a:off x="7132319" y="1567542"/>
            <a:ext cx="627017" cy="418012"/>
          </a:xfrm>
          <a:prstGeom prst="strip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p:cNvSpPr txBox="1"/>
          <p:nvPr/>
        </p:nvSpPr>
        <p:spPr>
          <a:xfrm>
            <a:off x="7894320" y="1214847"/>
            <a:ext cx="4454434" cy="1282402"/>
          </a:xfrm>
          <a:prstGeom prst="rect">
            <a:avLst/>
          </a:prstGeom>
          <a:noFill/>
        </p:spPr>
        <p:txBody>
          <a:bodyPr wrap="square" rtlCol="0">
            <a:spAutoFit/>
          </a:bodyPr>
          <a:lstStyle/>
          <a:p>
            <a:pPr>
              <a:lnSpc>
                <a:spcPct val="150000"/>
              </a:lnSpc>
            </a:pPr>
            <a:r>
              <a:rPr lang="fr-FR"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Depuis la révolution industrielle la concentration en Méthane dans l’atmosphère n’a fait </a:t>
            </a: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qu’augmenter</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8901"/>
            <a:ext cx="7087691" cy="5003076"/>
          </a:xfrm>
          <a:prstGeom prst="rect">
            <a:avLst/>
          </a:prstGeom>
        </p:spPr>
      </p:pic>
      <p:sp>
        <p:nvSpPr>
          <p:cNvPr id="14" name="ZoneTexte 13"/>
          <p:cNvSpPr txBox="1"/>
          <p:nvPr/>
        </p:nvSpPr>
        <p:spPr>
          <a:xfrm>
            <a:off x="8544448" y="3574535"/>
            <a:ext cx="1593669" cy="400110"/>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Méthane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p:nvPicPr>
        <p:blipFill>
          <a:blip r:embed="rId3">
            <a:clrChange>
              <a:clrFrom>
                <a:srgbClr val="FFFFFF"/>
              </a:clrFrom>
              <a:clrTo>
                <a:srgbClr val="FFFFFF">
                  <a:alpha val="0"/>
                </a:srgbClr>
              </a:clrTo>
            </a:clrChange>
          </a:blip>
          <a:stretch>
            <a:fillRect/>
          </a:stretch>
        </p:blipFill>
        <p:spPr>
          <a:xfrm>
            <a:off x="9875567" y="3711790"/>
            <a:ext cx="1038153" cy="659911"/>
          </a:xfrm>
          <a:prstGeom prst="rect">
            <a:avLst/>
          </a:prstGeom>
        </p:spPr>
      </p:pic>
      <p:sp>
        <p:nvSpPr>
          <p:cNvPr id="16" name="Rectangle 15"/>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cxnSp>
        <p:nvCxnSpPr>
          <p:cNvPr id="18" name="Connecteur droit 17"/>
          <p:cNvCxnSpPr/>
          <p:nvPr/>
        </p:nvCxnSpPr>
        <p:spPr>
          <a:xfrm flipH="1">
            <a:off x="5955030" y="1851660"/>
            <a:ext cx="22860" cy="342900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777240" y="1840230"/>
            <a:ext cx="518229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440680" y="2457450"/>
            <a:ext cx="11430" cy="282321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6343650" y="1729740"/>
            <a:ext cx="0" cy="356400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flipV="1">
            <a:off x="777240" y="2446020"/>
            <a:ext cx="4644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788670" y="1718310"/>
            <a:ext cx="5532960" cy="762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28" name="Image 27"/>
          <p:cNvPicPr>
            <a:picLocks noChangeAspect="1"/>
          </p:cNvPicPr>
          <p:nvPr/>
        </p:nvPicPr>
        <p:blipFill>
          <a:blip r:embed="rId4">
            <a:clrChange>
              <a:clrFrom>
                <a:srgbClr val="FFFFFF"/>
              </a:clrFrom>
              <a:clrTo>
                <a:srgbClr val="FFFFFF">
                  <a:alpha val="0"/>
                </a:srgbClr>
              </a:clrTo>
            </a:clrChange>
          </a:blip>
          <a:stretch>
            <a:fillRect/>
          </a:stretch>
        </p:blipFill>
        <p:spPr>
          <a:xfrm>
            <a:off x="2025830" y="1931670"/>
            <a:ext cx="442522" cy="457343"/>
          </a:xfrm>
          <a:prstGeom prst="rect">
            <a:avLst/>
          </a:prstGeom>
        </p:spPr>
      </p:pic>
      <p:pic>
        <p:nvPicPr>
          <p:cNvPr id="29" name="Image 28"/>
          <p:cNvPicPr>
            <a:picLocks noChangeAspect="1"/>
          </p:cNvPicPr>
          <p:nvPr/>
        </p:nvPicPr>
        <p:blipFill>
          <a:blip r:embed="rId5">
            <a:clrChange>
              <a:clrFrom>
                <a:srgbClr val="FFFFFF"/>
              </a:clrFrom>
              <a:clrTo>
                <a:srgbClr val="FFFFFF">
                  <a:alpha val="0"/>
                </a:srgbClr>
              </a:clrTo>
            </a:clrChange>
          </a:blip>
          <a:stretch>
            <a:fillRect/>
          </a:stretch>
        </p:blipFill>
        <p:spPr>
          <a:xfrm>
            <a:off x="5943600" y="2135504"/>
            <a:ext cx="480060" cy="346710"/>
          </a:xfrm>
          <a:prstGeom prst="rect">
            <a:avLst/>
          </a:prstGeom>
        </p:spPr>
      </p:pic>
    </p:spTree>
    <p:extLst>
      <p:ext uri="{BB962C8B-B14F-4D97-AF65-F5344CB8AC3E}">
        <p14:creationId xmlns:p14="http://schemas.microsoft.com/office/powerpoint/2010/main" val="38480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580102"/>
            <a:ext cx="5504508" cy="5179117"/>
          </a:xfrm>
          <a:prstGeom prst="rect">
            <a:avLst/>
          </a:prstGeom>
        </p:spPr>
      </p:pic>
      <p:sp>
        <p:nvSpPr>
          <p:cNvPr id="5" name="ZoneTexte 4"/>
          <p:cNvSpPr txBox="1"/>
          <p:nvPr/>
        </p:nvSpPr>
        <p:spPr>
          <a:xfrm>
            <a:off x="1401800" y="5538115"/>
            <a:ext cx="2193540" cy="461665"/>
          </a:xfrm>
          <a:prstGeom prst="rect">
            <a:avLst/>
          </a:prstGeom>
          <a:noFill/>
        </p:spPr>
        <p:txBody>
          <a:bodyPr wrap="square" rtlCol="0">
            <a:spAutoFit/>
          </a:bodyPr>
          <a:lstStyle/>
          <a:p>
            <a:pPr algn="ctr"/>
            <a:r>
              <a:rPr lang="fr-FR" sz="2400" b="1" dirty="0" smtClean="0"/>
              <a:t>Février 2022</a:t>
            </a:r>
            <a:endParaRPr lang="en-GB" sz="2400" b="1" dirty="0"/>
          </a:p>
        </p:txBody>
      </p:sp>
      <p:pic>
        <p:nvPicPr>
          <p:cNvPr id="2" name="Image 1"/>
          <p:cNvPicPr>
            <a:picLocks noChangeAspect="1"/>
          </p:cNvPicPr>
          <p:nvPr/>
        </p:nvPicPr>
        <p:blipFill>
          <a:blip r:embed="rId3"/>
          <a:stretch>
            <a:fillRect/>
          </a:stretch>
        </p:blipFill>
        <p:spPr>
          <a:xfrm>
            <a:off x="7441948" y="106158"/>
            <a:ext cx="4750051" cy="3352488"/>
          </a:xfrm>
          <a:prstGeom prst="rect">
            <a:avLst/>
          </a:prstGeom>
        </p:spPr>
      </p:pic>
      <p:pic>
        <p:nvPicPr>
          <p:cNvPr id="3" name="Image 2"/>
          <p:cNvPicPr>
            <a:picLocks noChangeAspect="1"/>
          </p:cNvPicPr>
          <p:nvPr/>
        </p:nvPicPr>
        <p:blipFill>
          <a:blip r:embed="rId4"/>
          <a:stretch>
            <a:fillRect/>
          </a:stretch>
        </p:blipFill>
        <p:spPr>
          <a:xfrm>
            <a:off x="7662768" y="3539905"/>
            <a:ext cx="4529232" cy="3069260"/>
          </a:xfrm>
          <a:prstGeom prst="rect">
            <a:avLst/>
          </a:prstGeom>
        </p:spPr>
      </p:pic>
    </p:spTree>
    <p:extLst>
      <p:ext uri="{BB962C8B-B14F-4D97-AF65-F5344CB8AC3E}">
        <p14:creationId xmlns:p14="http://schemas.microsoft.com/office/powerpoint/2010/main" val="2330955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7805"/>
            <a:ext cx="7622721" cy="5380744"/>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9" name="Flèche droite rayée 8"/>
          <p:cNvSpPr/>
          <p:nvPr/>
        </p:nvSpPr>
        <p:spPr>
          <a:xfrm>
            <a:off x="7132319" y="1567542"/>
            <a:ext cx="627017" cy="418012"/>
          </a:xfrm>
          <a:prstGeom prst="strip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ZoneTexte 9"/>
          <p:cNvSpPr txBox="1"/>
          <p:nvPr/>
        </p:nvSpPr>
        <p:spPr>
          <a:xfrm>
            <a:off x="7894320" y="1214847"/>
            <a:ext cx="4454434" cy="1282402"/>
          </a:xfrm>
          <a:prstGeom prst="rect">
            <a:avLst/>
          </a:prstGeom>
          <a:noFill/>
        </p:spPr>
        <p:txBody>
          <a:bodyPr wrap="square" rtlCol="0">
            <a:spAutoFit/>
          </a:bodyPr>
          <a:lstStyle/>
          <a:p>
            <a:pPr>
              <a:lnSpc>
                <a:spcPct val="150000"/>
              </a:lnSpc>
            </a:pPr>
            <a:r>
              <a:rPr lang="fr-FR"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Depuis la révolution industrielle la concentration en protoxyde d’azote dans l’atmosphère n’a fait </a:t>
            </a: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qu’augmenter</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8777151" y="3339733"/>
            <a:ext cx="1593669" cy="707886"/>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Protoxyde d’azote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3">
            <a:clrChange>
              <a:clrFrom>
                <a:srgbClr val="F2F2F2"/>
              </a:clrFrom>
              <a:clrTo>
                <a:srgbClr val="F2F2F2">
                  <a:alpha val="0"/>
                </a:srgbClr>
              </a:clrTo>
            </a:clrChange>
          </a:blip>
          <a:stretch>
            <a:fillRect/>
          </a:stretch>
        </p:blipFill>
        <p:spPr>
          <a:xfrm>
            <a:off x="10253266" y="3788792"/>
            <a:ext cx="820226" cy="527605"/>
          </a:xfrm>
          <a:prstGeom prst="rect">
            <a:avLst/>
          </a:prstGeom>
        </p:spPr>
      </p:pic>
      <p:sp>
        <p:nvSpPr>
          <p:cNvPr id="13" name="Rectangle 12"/>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cxnSp>
        <p:nvCxnSpPr>
          <p:cNvPr id="15" name="Connecteur droit 14"/>
          <p:cNvCxnSpPr/>
          <p:nvPr/>
        </p:nvCxnSpPr>
        <p:spPr>
          <a:xfrm>
            <a:off x="6492240" y="2286000"/>
            <a:ext cx="0" cy="324612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flipV="1">
            <a:off x="685800" y="2286000"/>
            <a:ext cx="5796090" cy="228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5909310" y="3234690"/>
            <a:ext cx="11430" cy="229743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846570" y="1668780"/>
            <a:ext cx="0" cy="386958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708660" y="3223260"/>
            <a:ext cx="5166360" cy="1143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flipV="1">
            <a:off x="640080" y="1668780"/>
            <a:ext cx="6183630" cy="1143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23" name="Image 22"/>
          <p:cNvPicPr>
            <a:picLocks noChangeAspect="1"/>
          </p:cNvPicPr>
          <p:nvPr/>
        </p:nvPicPr>
        <p:blipFill>
          <a:blip r:embed="rId4">
            <a:clrChange>
              <a:clrFrom>
                <a:srgbClr val="FFFFFF"/>
              </a:clrFrom>
              <a:clrTo>
                <a:srgbClr val="FFFFFF">
                  <a:alpha val="0"/>
                </a:srgbClr>
              </a:clrTo>
            </a:clrChange>
          </a:blip>
          <a:stretch>
            <a:fillRect/>
          </a:stretch>
        </p:blipFill>
        <p:spPr>
          <a:xfrm>
            <a:off x="1922959" y="2503170"/>
            <a:ext cx="630535" cy="651653"/>
          </a:xfrm>
          <a:prstGeom prst="rect">
            <a:avLst/>
          </a:prstGeom>
        </p:spPr>
      </p:pic>
      <p:pic>
        <p:nvPicPr>
          <p:cNvPr id="24" name="Image 23"/>
          <p:cNvPicPr>
            <a:picLocks noChangeAspect="1"/>
          </p:cNvPicPr>
          <p:nvPr/>
        </p:nvPicPr>
        <p:blipFill>
          <a:blip r:embed="rId5">
            <a:clrChange>
              <a:clrFrom>
                <a:srgbClr val="FFFFFF"/>
              </a:clrFrom>
              <a:clrTo>
                <a:srgbClr val="FFFFFF">
                  <a:alpha val="0"/>
                </a:srgbClr>
              </a:clrTo>
            </a:clrChange>
          </a:blip>
          <a:stretch>
            <a:fillRect/>
          </a:stretch>
        </p:blipFill>
        <p:spPr>
          <a:xfrm>
            <a:off x="5006340" y="1703070"/>
            <a:ext cx="904727" cy="653414"/>
          </a:xfrm>
          <a:prstGeom prst="rect">
            <a:avLst/>
          </a:prstGeom>
        </p:spPr>
      </p:pic>
    </p:spTree>
    <p:extLst>
      <p:ext uri="{BB962C8B-B14F-4D97-AF65-F5344CB8AC3E}">
        <p14:creationId xmlns:p14="http://schemas.microsoft.com/office/powerpoint/2010/main" val="19482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2"/>
          <a:stretch>
            <a:fillRect/>
          </a:stretch>
        </p:blipFill>
        <p:spPr>
          <a:xfrm>
            <a:off x="1577340" y="1284922"/>
            <a:ext cx="9334500" cy="5248275"/>
          </a:xfrm>
          <a:prstGeom prst="rect">
            <a:avLst/>
          </a:prstGeom>
          <a:ln>
            <a:noFill/>
          </a:ln>
          <a:effectLst>
            <a:softEdge rad="112500"/>
          </a:effectLst>
        </p:spPr>
      </p:pic>
      <p:sp>
        <p:nvSpPr>
          <p:cNvPr id="10" name="Rectangle à coins arrondis 9"/>
          <p:cNvSpPr/>
          <p:nvPr/>
        </p:nvSpPr>
        <p:spPr>
          <a:xfrm>
            <a:off x="1680210" y="514350"/>
            <a:ext cx="4640580" cy="8229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2">
                    <a:lumMod val="10000"/>
                  </a:schemeClr>
                </a:solidFill>
              </a:rPr>
              <a:t>Les concentrations en GES étaient plus fortes avant ! Tu nous montres </a:t>
            </a:r>
            <a:r>
              <a:rPr lang="fr-FR" sz="2000" b="1" dirty="0" smtClean="0">
                <a:solidFill>
                  <a:schemeClr val="bg2">
                    <a:lumMod val="10000"/>
                  </a:schemeClr>
                </a:solidFill>
              </a:rPr>
              <a:t>juste une </a:t>
            </a:r>
            <a:r>
              <a:rPr lang="fr-FR" sz="2000" b="1" dirty="0">
                <a:solidFill>
                  <a:schemeClr val="bg2">
                    <a:lumMod val="10000"/>
                  </a:schemeClr>
                </a:solidFill>
              </a:rPr>
              <a:t>évolution normale</a:t>
            </a:r>
            <a:endParaRPr lang="en-GB" sz="2000" b="1" dirty="0">
              <a:solidFill>
                <a:schemeClr val="bg2">
                  <a:lumMod val="10000"/>
                </a:schemeClr>
              </a:solidFill>
            </a:endParaRPr>
          </a:p>
        </p:txBody>
      </p:sp>
      <p:sp>
        <p:nvSpPr>
          <p:cNvPr id="11" name="Rectangle à coins arrondis 10"/>
          <p:cNvSpPr/>
          <p:nvPr/>
        </p:nvSpPr>
        <p:spPr>
          <a:xfrm>
            <a:off x="6393180" y="518160"/>
            <a:ext cx="4640580" cy="8229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2">
                    <a:lumMod val="10000"/>
                  </a:schemeClr>
                </a:solidFill>
              </a:rPr>
              <a:t>La réaction des scientifiques du climat !</a:t>
            </a:r>
            <a:endParaRPr lang="en-GB" sz="2000" b="1" dirty="0">
              <a:solidFill>
                <a:schemeClr val="bg2">
                  <a:lumMod val="10000"/>
                </a:schemeClr>
              </a:solidFill>
            </a:endParaRPr>
          </a:p>
        </p:txBody>
      </p:sp>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10306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691640" y="718798"/>
            <a:ext cx="8384441" cy="5294889"/>
          </a:xfrm>
          <a:prstGeom prst="rect">
            <a:avLst/>
          </a:prstGeom>
        </p:spPr>
      </p:pic>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6" name="Rectangle 5"/>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2" name="Rectangle 1"/>
          <p:cNvSpPr/>
          <p:nvPr/>
        </p:nvSpPr>
        <p:spPr>
          <a:xfrm>
            <a:off x="548640" y="6104209"/>
            <a:ext cx="10641330" cy="461665"/>
          </a:xfrm>
          <a:prstGeom prst="rect">
            <a:avLst/>
          </a:prstGeom>
        </p:spPr>
        <p:txBody>
          <a:bodyPr wrap="square">
            <a:spAutoFit/>
          </a:bodyPr>
          <a:lstStyle/>
          <a:p>
            <a:pPr algn="ctr"/>
            <a:r>
              <a:rPr lang="en-GB" sz="1200" b="1" dirty="0">
                <a:solidFill>
                  <a:srgbClr val="00005C"/>
                </a:solidFill>
                <a:latin typeface="FrutigerLTPro-BoldCn"/>
              </a:rPr>
              <a:t>Figure 5.3 | Atmospheric CO2 concentrations and growth rates for the past 60 million years (</a:t>
            </a:r>
            <a:r>
              <a:rPr lang="en-GB" sz="1200" b="1" dirty="0" err="1">
                <a:solidFill>
                  <a:srgbClr val="00005C"/>
                </a:solidFill>
                <a:latin typeface="FrutigerLTPro-BoldCn"/>
              </a:rPr>
              <a:t>Myr</a:t>
            </a:r>
            <a:r>
              <a:rPr lang="en-GB" sz="1200" b="1" dirty="0">
                <a:solidFill>
                  <a:srgbClr val="00005C"/>
                </a:solidFill>
                <a:latin typeface="FrutigerLTPro-BoldCn"/>
              </a:rPr>
              <a:t>) and projections to 2100. (a</a:t>
            </a:r>
            <a:r>
              <a:rPr lang="en-GB" sz="1200" b="1" dirty="0" smtClean="0">
                <a:solidFill>
                  <a:srgbClr val="00005C"/>
                </a:solidFill>
                <a:latin typeface="FrutigerLTPro-BoldCn"/>
              </a:rPr>
              <a:t>) </a:t>
            </a:r>
          </a:p>
          <a:p>
            <a:pPr algn="ctr"/>
            <a:r>
              <a:rPr lang="en-GB" sz="1200" b="1" i="1" dirty="0" smtClean="0">
                <a:solidFill>
                  <a:schemeClr val="bg2">
                    <a:lumMod val="10000"/>
                  </a:schemeClr>
                </a:solidFill>
                <a:latin typeface="FrutigerLTPro-BoldCn"/>
              </a:rPr>
              <a:t>(GIEC, rapport vol. 1)</a:t>
            </a:r>
            <a:endParaRPr lang="en-GB" sz="1200" i="1" dirty="0">
              <a:solidFill>
                <a:schemeClr val="bg2">
                  <a:lumMod val="10000"/>
                </a:schemeClr>
              </a:solidFill>
            </a:endParaRPr>
          </a:p>
        </p:txBody>
      </p:sp>
      <p:sp>
        <p:nvSpPr>
          <p:cNvPr id="7" name="ZoneTexte 6"/>
          <p:cNvSpPr txBox="1"/>
          <p:nvPr/>
        </p:nvSpPr>
        <p:spPr>
          <a:xfrm>
            <a:off x="4578824" y="666999"/>
            <a:ext cx="1843496" cy="707886"/>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Dioxyde de Carbone </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4">
            <a:clrChange>
              <a:clrFrom>
                <a:srgbClr val="FFFFFF"/>
              </a:clrFrom>
              <a:clrTo>
                <a:srgbClr val="FFFFFF">
                  <a:alpha val="0"/>
                </a:srgbClr>
              </a:clrTo>
            </a:clrChange>
          </a:blip>
          <a:stretch>
            <a:fillRect/>
          </a:stretch>
        </p:blipFill>
        <p:spPr>
          <a:xfrm>
            <a:off x="6181650" y="747555"/>
            <a:ext cx="1056807" cy="513306"/>
          </a:xfrm>
          <a:prstGeom prst="rect">
            <a:avLst/>
          </a:prstGeom>
        </p:spPr>
      </p:pic>
      <p:sp>
        <p:nvSpPr>
          <p:cNvPr id="9" name="Ellipse 8"/>
          <p:cNvSpPr/>
          <p:nvPr/>
        </p:nvSpPr>
        <p:spPr>
          <a:xfrm>
            <a:off x="2583712" y="1137684"/>
            <a:ext cx="1063256" cy="1031358"/>
          </a:xfrm>
          <a:prstGeom prst="ellipse">
            <a:avLst/>
          </a:prstGeom>
          <a:solidFill>
            <a:srgbClr val="FFD96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10"/>
          <p:cNvPicPr>
            <a:picLocks noChangeAspect="1"/>
          </p:cNvPicPr>
          <p:nvPr/>
        </p:nvPicPr>
        <p:blipFill rotWithShape="1">
          <a:blip r:embed="rId5"/>
          <a:srcRect b="38099"/>
          <a:stretch/>
        </p:blipFill>
        <p:spPr>
          <a:xfrm>
            <a:off x="-124490" y="1457420"/>
            <a:ext cx="1698110" cy="1264515"/>
          </a:xfrm>
          <a:prstGeom prst="rect">
            <a:avLst/>
          </a:prstGeom>
        </p:spPr>
      </p:pic>
      <p:cxnSp>
        <p:nvCxnSpPr>
          <p:cNvPr id="15" name="Connecteur droit avec flèche 14"/>
          <p:cNvCxnSpPr/>
          <p:nvPr/>
        </p:nvCxnSpPr>
        <p:spPr>
          <a:xfrm flipV="1">
            <a:off x="1562986" y="1339702"/>
            <a:ext cx="1329070" cy="9356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1573620" y="2259806"/>
            <a:ext cx="6932427" cy="4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2902689" y="1403499"/>
            <a:ext cx="0" cy="786809"/>
          </a:xfrm>
          <a:prstGeom prst="straightConnector1">
            <a:avLst/>
          </a:prstGeom>
          <a:ln w="28575">
            <a:solidFill>
              <a:srgbClr val="C0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Image 26"/>
          <p:cNvPicPr>
            <a:picLocks noChangeAspect="1"/>
          </p:cNvPicPr>
          <p:nvPr/>
        </p:nvPicPr>
        <p:blipFill rotWithShape="1">
          <a:blip r:embed="rId6"/>
          <a:srcRect b="35501"/>
          <a:stretch/>
        </p:blipFill>
        <p:spPr>
          <a:xfrm>
            <a:off x="95693" y="3742660"/>
            <a:ext cx="1876899" cy="1339702"/>
          </a:xfrm>
          <a:prstGeom prst="rect">
            <a:avLst/>
          </a:prstGeom>
        </p:spPr>
      </p:pic>
      <p:cxnSp>
        <p:nvCxnSpPr>
          <p:cNvPr id="28" name="Connecteur droit avec flèche 27"/>
          <p:cNvCxnSpPr/>
          <p:nvPr/>
        </p:nvCxnSpPr>
        <p:spPr>
          <a:xfrm>
            <a:off x="1562986" y="4997305"/>
            <a:ext cx="1605516" cy="3189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1573619" y="4986670"/>
            <a:ext cx="3682409" cy="3012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1562986" y="4976037"/>
            <a:ext cx="5897525" cy="26226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à coins arrondis 38"/>
          <p:cNvSpPr/>
          <p:nvPr/>
        </p:nvSpPr>
        <p:spPr>
          <a:xfrm>
            <a:off x="3713775" y="1520455"/>
            <a:ext cx="4760373" cy="61810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sz="1400" b="1" dirty="0" smtClean="0">
                <a:solidFill>
                  <a:schemeClr val="accent1">
                    <a:lumMod val="50000"/>
                  </a:schemeClr>
                </a:solidFill>
              </a:rPr>
              <a:t>La concentration du CO2 a été plus élevée dans le passé </a:t>
            </a:r>
          </a:p>
          <a:p>
            <a:pPr marL="342900" indent="-342900">
              <a:buFont typeface="Arial" panose="020B0604020202020204" pitchFamily="34" charset="0"/>
              <a:buChar char="•"/>
            </a:pPr>
            <a:r>
              <a:rPr lang="fr-FR" sz="1400" b="1" dirty="0" smtClean="0">
                <a:solidFill>
                  <a:schemeClr val="accent1">
                    <a:lumMod val="50000"/>
                  </a:schemeClr>
                </a:solidFill>
              </a:rPr>
              <a:t>La concentration actuelle est équivalente à celle d’il y a 20 millions d’année ….</a:t>
            </a:r>
          </a:p>
        </p:txBody>
      </p:sp>
      <p:sp>
        <p:nvSpPr>
          <p:cNvPr id="40" name="Rectangle à coins arrondis 39"/>
          <p:cNvSpPr/>
          <p:nvPr/>
        </p:nvSpPr>
        <p:spPr>
          <a:xfrm>
            <a:off x="0" y="5224131"/>
            <a:ext cx="2158409" cy="78326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sz="1400" b="1" dirty="0" smtClean="0">
                <a:solidFill>
                  <a:schemeClr val="accent1">
                    <a:lumMod val="50000"/>
                  </a:schemeClr>
                </a:solidFill>
              </a:rPr>
              <a:t>L’évolution de la concentration du CO2 n’a jamais été aussi prononcée</a:t>
            </a:r>
          </a:p>
        </p:txBody>
      </p:sp>
    </p:spTree>
    <p:extLst>
      <p:ext uri="{BB962C8B-B14F-4D97-AF65-F5344CB8AC3E}">
        <p14:creationId xmlns:p14="http://schemas.microsoft.com/office/powerpoint/2010/main" val="34477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7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10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22" presetClass="entr" presetSubtype="8"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75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9" grpId="0" animBg="1"/>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652" y="5871427"/>
            <a:ext cx="11780874" cy="400110"/>
          </a:xfrm>
          <a:prstGeom prst="rect">
            <a:avLst/>
          </a:prstGeom>
        </p:spPr>
        <p:txBody>
          <a:bodyPr wrap="square">
            <a:spAutoFit/>
          </a:bodyPr>
          <a:lstStyle/>
          <a:p>
            <a:pPr algn="ctr"/>
            <a:r>
              <a:rPr lang="en-GB" sz="1000" b="1" dirty="0">
                <a:solidFill>
                  <a:srgbClr val="00005C"/>
                </a:solidFill>
                <a:latin typeface="FrutigerLTPro-BoldCn"/>
              </a:rPr>
              <a:t>Figure 5.4 | Atmospheric concentrations of CO2, CH4 and N2O in air bubbles and clathrate crystals in ice cores (800,000 BCE to 1990 CE</a:t>
            </a:r>
            <a:r>
              <a:rPr lang="en-GB" sz="1000" b="1" dirty="0" smtClean="0">
                <a:solidFill>
                  <a:srgbClr val="00005C"/>
                </a:solidFill>
                <a:latin typeface="FrutigerLTPro-BoldCn"/>
              </a:rPr>
              <a:t>).</a:t>
            </a:r>
          </a:p>
          <a:p>
            <a:pPr algn="ctr"/>
            <a:r>
              <a:rPr lang="fr-FR" sz="1000" b="1" dirty="0" smtClean="0">
                <a:solidFill>
                  <a:schemeClr val="bg2">
                    <a:lumMod val="10000"/>
                  </a:schemeClr>
                </a:solidFill>
                <a:latin typeface="FrutigerLTPro-BoldCn"/>
              </a:rPr>
              <a:t>(rapport GIEC vol.1)</a:t>
            </a:r>
            <a:endParaRPr lang="en-GB" sz="1000" dirty="0">
              <a:solidFill>
                <a:schemeClr val="bg2">
                  <a:lumMod val="10000"/>
                </a:schemeClr>
              </a:solidFill>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climat : un problème d’émissions de gaz à effets de serre</a:t>
            </a:r>
            <a:endParaRPr lang="fr-FR" sz="2400" b="1" dirty="0">
              <a:latin typeface="Baskerville Old Face" panose="02020602080505020303" pitchFamily="18" charset="0"/>
            </a:endParaRPr>
          </a:p>
        </p:txBody>
      </p:sp>
      <p:sp>
        <p:nvSpPr>
          <p:cNvPr id="8" name="Rectangle 7"/>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9" name="ZoneTexte 8"/>
          <p:cNvSpPr txBox="1"/>
          <p:nvPr/>
        </p:nvSpPr>
        <p:spPr>
          <a:xfrm>
            <a:off x="8310852" y="1028507"/>
            <a:ext cx="1843496" cy="707886"/>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Dioxyde de Carbone </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9913678" y="1109063"/>
            <a:ext cx="1056807" cy="513306"/>
          </a:xfrm>
          <a:prstGeom prst="rect">
            <a:avLst/>
          </a:prstGeom>
        </p:spPr>
      </p:pic>
      <p:sp>
        <p:nvSpPr>
          <p:cNvPr id="11" name="ZoneTexte 10"/>
          <p:cNvSpPr txBox="1"/>
          <p:nvPr/>
        </p:nvSpPr>
        <p:spPr>
          <a:xfrm>
            <a:off x="8512551" y="3032275"/>
            <a:ext cx="1593669" cy="400110"/>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Méthane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4">
            <a:clrChange>
              <a:clrFrom>
                <a:srgbClr val="FFFFFF"/>
              </a:clrFrom>
              <a:clrTo>
                <a:srgbClr val="FFFFFF">
                  <a:alpha val="0"/>
                </a:srgbClr>
              </a:clrTo>
            </a:clrChange>
          </a:blip>
          <a:stretch>
            <a:fillRect/>
          </a:stretch>
        </p:blipFill>
        <p:spPr>
          <a:xfrm>
            <a:off x="9843670" y="3169530"/>
            <a:ext cx="1038153" cy="659911"/>
          </a:xfrm>
          <a:prstGeom prst="rect">
            <a:avLst/>
          </a:prstGeom>
        </p:spPr>
      </p:pic>
      <p:grpSp>
        <p:nvGrpSpPr>
          <p:cNvPr id="13" name="Groupe 12"/>
          <p:cNvGrpSpPr/>
          <p:nvPr/>
        </p:nvGrpSpPr>
        <p:grpSpPr>
          <a:xfrm>
            <a:off x="2833125" y="574158"/>
            <a:ext cx="5566596" cy="5279031"/>
            <a:chOff x="3013878" y="584791"/>
            <a:chExt cx="5566596" cy="5279031"/>
          </a:xfrm>
        </p:grpSpPr>
        <p:pic>
          <p:nvPicPr>
            <p:cNvPr id="4" name="Image 3"/>
            <p:cNvPicPr>
              <a:picLocks noChangeAspect="1"/>
            </p:cNvPicPr>
            <p:nvPr/>
          </p:nvPicPr>
          <p:blipFill>
            <a:blip r:embed="rId5"/>
            <a:stretch>
              <a:fillRect/>
            </a:stretch>
          </p:blipFill>
          <p:spPr>
            <a:xfrm>
              <a:off x="3013878" y="584791"/>
              <a:ext cx="5356016" cy="5279031"/>
            </a:xfrm>
            <a:prstGeom prst="rect">
              <a:avLst/>
            </a:prstGeom>
          </p:spPr>
        </p:pic>
        <p:sp>
          <p:nvSpPr>
            <p:cNvPr id="3" name="Rectangle 2"/>
            <p:cNvSpPr/>
            <p:nvPr/>
          </p:nvSpPr>
          <p:spPr>
            <a:xfrm>
              <a:off x="8218967" y="3040912"/>
              <a:ext cx="361507" cy="51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ZoneTexte 13"/>
          <p:cNvSpPr txBox="1"/>
          <p:nvPr/>
        </p:nvSpPr>
        <p:spPr>
          <a:xfrm>
            <a:off x="8628295" y="4541212"/>
            <a:ext cx="1593669" cy="707886"/>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Protoxyde d’azote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p:nvPicPr>
        <p:blipFill>
          <a:blip r:embed="rId6">
            <a:clrChange>
              <a:clrFrom>
                <a:srgbClr val="F2F2F2"/>
              </a:clrFrom>
              <a:clrTo>
                <a:srgbClr val="F2F2F2">
                  <a:alpha val="0"/>
                </a:srgbClr>
              </a:clrTo>
            </a:clrChange>
          </a:blip>
          <a:stretch>
            <a:fillRect/>
          </a:stretch>
        </p:blipFill>
        <p:spPr>
          <a:xfrm>
            <a:off x="10104410" y="4990271"/>
            <a:ext cx="820226" cy="527605"/>
          </a:xfrm>
          <a:prstGeom prst="rect">
            <a:avLst/>
          </a:prstGeom>
        </p:spPr>
      </p:pic>
      <p:pic>
        <p:nvPicPr>
          <p:cNvPr id="16" name="Image 15"/>
          <p:cNvPicPr>
            <a:picLocks noChangeAspect="1"/>
          </p:cNvPicPr>
          <p:nvPr/>
        </p:nvPicPr>
        <p:blipFill rotWithShape="1">
          <a:blip r:embed="rId7"/>
          <a:srcRect b="35501"/>
          <a:stretch/>
        </p:blipFill>
        <p:spPr>
          <a:xfrm>
            <a:off x="350874" y="1775637"/>
            <a:ext cx="1876899" cy="1339702"/>
          </a:xfrm>
          <a:prstGeom prst="rect">
            <a:avLst/>
          </a:prstGeom>
        </p:spPr>
      </p:pic>
      <p:sp>
        <p:nvSpPr>
          <p:cNvPr id="17" name="Rectangle à coins arrondis 16"/>
          <p:cNvSpPr/>
          <p:nvPr/>
        </p:nvSpPr>
        <p:spPr>
          <a:xfrm>
            <a:off x="98850" y="3218156"/>
            <a:ext cx="2488019" cy="199663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fr-FR" sz="1600" b="1" dirty="0" smtClean="0">
                <a:solidFill>
                  <a:schemeClr val="accent1">
                    <a:lumMod val="50000"/>
                  </a:schemeClr>
                </a:solidFill>
              </a:rPr>
              <a:t>Ce phénomène d’accélération des concentrations dans l’atmosphère est aussi observé sur le </a:t>
            </a:r>
            <a:r>
              <a:rPr lang="fr-FR" sz="1600" b="1" dirty="0" smtClean="0">
                <a:solidFill>
                  <a:srgbClr val="C00000"/>
                </a:solidFill>
              </a:rPr>
              <a:t>méthane</a:t>
            </a:r>
            <a:r>
              <a:rPr lang="fr-FR" sz="1600" b="1" dirty="0" smtClean="0">
                <a:solidFill>
                  <a:schemeClr val="accent1">
                    <a:lumMod val="50000"/>
                  </a:schemeClr>
                </a:solidFill>
              </a:rPr>
              <a:t> et le </a:t>
            </a:r>
            <a:r>
              <a:rPr lang="fr-FR" sz="1600" b="1" dirty="0" smtClean="0">
                <a:solidFill>
                  <a:srgbClr val="C00000"/>
                </a:solidFill>
              </a:rPr>
              <a:t>protoxyde d’azote </a:t>
            </a:r>
            <a:r>
              <a:rPr lang="fr-FR" sz="1600" b="1" dirty="0" smtClean="0">
                <a:solidFill>
                  <a:schemeClr val="accent1">
                    <a:lumMod val="50000"/>
                  </a:schemeClr>
                </a:solidFill>
              </a:rPr>
              <a:t>!</a:t>
            </a:r>
          </a:p>
        </p:txBody>
      </p:sp>
    </p:spTree>
    <p:extLst>
      <p:ext uri="{BB962C8B-B14F-4D97-AF65-F5344CB8AC3E}">
        <p14:creationId xmlns:p14="http://schemas.microsoft.com/office/powerpoint/2010/main" val="216373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53"/>
            <a:ext cx="12302836"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Un réchauffement climatique inédit liés aux activités humaines </a:t>
            </a:r>
            <a:endParaRPr kumimoji="0" lang="fr-FR" sz="2400" b="1" i="0" u="none" strike="noStrike" kern="1200" cap="none" spc="0" normalizeH="0" baseline="0" noProof="0" dirty="0">
              <a:ln>
                <a:noFill/>
              </a:ln>
              <a:solidFill>
                <a:srgbClr val="FF0000"/>
              </a:solidFill>
              <a:effectLst/>
              <a:uLnTx/>
              <a:uFillTx/>
              <a:latin typeface="Baskerville Old Face" panose="02020602080505020303" pitchFamily="18" charset="0"/>
              <a:ea typeface="+mn-ea"/>
              <a:cs typeface="+mn-cs"/>
            </a:endParaRPr>
          </a:p>
        </p:txBody>
      </p:sp>
      <p:sp>
        <p:nvSpPr>
          <p:cNvPr id="15" name="Rectangle 14">
            <a:extLst>
              <a:ext uri="{FF2B5EF4-FFF2-40B4-BE49-F238E27FC236}">
                <a16:creationId xmlns:a16="http://schemas.microsoft.com/office/drawing/2014/main" id="{F6F10361-B323-1E1F-7C61-D0BF3FE29190}"/>
              </a:ext>
            </a:extLst>
          </p:cNvPr>
          <p:cNvSpPr/>
          <p:nvPr/>
        </p:nvSpPr>
        <p:spPr>
          <a:xfrm>
            <a:off x="4982238" y="1773382"/>
            <a:ext cx="290945" cy="36714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70DC6B4-E039-90CB-9742-F64389986175}"/>
              </a:ext>
            </a:extLst>
          </p:cNvPr>
          <p:cNvSpPr/>
          <p:nvPr/>
        </p:nvSpPr>
        <p:spPr>
          <a:xfrm>
            <a:off x="788168" y="593583"/>
            <a:ext cx="4765963" cy="596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Image 11">
            <a:extLst>
              <a:ext uri="{FF2B5EF4-FFF2-40B4-BE49-F238E27FC236}">
                <a16:creationId xmlns:a16="http://schemas.microsoft.com/office/drawing/2014/main" id="{F744D54E-0699-64C4-CEA5-A4E35F924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2151" y="4044708"/>
            <a:ext cx="1467742" cy="2109880"/>
          </a:xfrm>
          <a:prstGeom prst="rect">
            <a:avLst/>
          </a:prstGeom>
        </p:spPr>
      </p:pic>
      <p:pic>
        <p:nvPicPr>
          <p:cNvPr id="16" name="Image 15">
            <a:extLst>
              <a:ext uri="{FF2B5EF4-FFF2-40B4-BE49-F238E27FC236}">
                <a16:creationId xmlns:a16="http://schemas.microsoft.com/office/drawing/2014/main" id="{D751DEAB-CB90-9909-6B5D-8609621F1FC5}"/>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rot="5400000">
            <a:off x="91560" y="1621869"/>
            <a:ext cx="3096647" cy="2102156"/>
          </a:xfrm>
          <a:prstGeom prst="rect">
            <a:avLst/>
          </a:prstGeom>
        </p:spPr>
      </p:pic>
      <p:pic>
        <p:nvPicPr>
          <p:cNvPr id="17" name="Image 16">
            <a:extLst>
              <a:ext uri="{FF2B5EF4-FFF2-40B4-BE49-F238E27FC236}">
                <a16:creationId xmlns:a16="http://schemas.microsoft.com/office/drawing/2014/main" id="{F8007C1F-7A2B-31D5-4FEF-99E112E024CB}"/>
              </a:ext>
            </a:extLst>
          </p:cNvPr>
          <p:cNvPicPr>
            <a:picLocks noChangeAspect="1"/>
          </p:cNvPicPr>
          <p:nvPr/>
        </p:nvPicPr>
        <p:blipFill rotWithShape="1">
          <a:blip r:embed="rId4">
            <a:extLst>
              <a:ext uri="{28A0092B-C50C-407E-A947-70E740481C1C}">
                <a14:useLocalDpi xmlns:a14="http://schemas.microsoft.com/office/drawing/2010/main" val="0"/>
              </a:ext>
            </a:extLst>
          </a:blip>
          <a:srcRect l="1472" t="492" r="-1472" b="49508"/>
          <a:stretch/>
        </p:blipFill>
        <p:spPr>
          <a:xfrm rot="5400000">
            <a:off x="2500431" y="2426301"/>
            <a:ext cx="2956557" cy="2007056"/>
          </a:xfrm>
          <a:prstGeom prst="rect">
            <a:avLst/>
          </a:prstGeom>
        </p:spPr>
      </p:pic>
      <p:sp>
        <p:nvSpPr>
          <p:cNvPr id="9" name="ZoneTexte 8">
            <a:extLst>
              <a:ext uri="{FF2B5EF4-FFF2-40B4-BE49-F238E27FC236}">
                <a16:creationId xmlns:a16="http://schemas.microsoft.com/office/drawing/2014/main" id="{F5E21A19-6EFC-E2FF-535C-6587F243B5D2}"/>
              </a:ext>
            </a:extLst>
          </p:cNvPr>
          <p:cNvSpPr txBox="1"/>
          <p:nvPr/>
        </p:nvSpPr>
        <p:spPr>
          <a:xfrm>
            <a:off x="2747510" y="5537658"/>
            <a:ext cx="75184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44546A"/>
              </a:solidFill>
              <a:effectLst/>
              <a:uLnTx/>
              <a:uFillTx/>
              <a:latin typeface="The Antiqua B"/>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srgbClr val="44546A"/>
                </a:solidFill>
                <a:effectLst/>
                <a:uLnTx/>
                <a:uFillTx/>
                <a:latin typeface="The Antiqua B"/>
                <a:ea typeface="+mn-ea"/>
                <a:cs typeface="+mn-cs"/>
              </a:rPr>
              <a:t>Un réchauffement climatique </a:t>
            </a:r>
            <a:r>
              <a:rPr kumimoji="0" lang="fr-FR" sz="2000" b="1" i="0" u="none" strike="noStrike" kern="1200" cap="none" spc="0" normalizeH="0" baseline="0" noProof="0" dirty="0" smtClean="0">
                <a:ln>
                  <a:noFill/>
                </a:ln>
                <a:solidFill>
                  <a:srgbClr val="44546A"/>
                </a:solidFill>
                <a:effectLst/>
                <a:uLnTx/>
                <a:uFillTx/>
                <a:latin typeface="The Antiqua B"/>
                <a:ea typeface="+mn-ea"/>
                <a:cs typeface="+mn-cs"/>
              </a:rPr>
              <a:t>lié </a:t>
            </a:r>
            <a:r>
              <a:rPr kumimoji="0" lang="fr-FR" sz="2000" b="1" i="0" u="none" strike="noStrike" kern="1200" cap="none" spc="0" normalizeH="0" baseline="0" noProof="0" dirty="0">
                <a:ln>
                  <a:noFill/>
                </a:ln>
                <a:solidFill>
                  <a:srgbClr val="44546A"/>
                </a:solidFill>
                <a:effectLst/>
                <a:uLnTx/>
                <a:uFillTx/>
                <a:latin typeface="The Antiqua B"/>
                <a:ea typeface="+mn-ea"/>
                <a:cs typeface="+mn-cs"/>
              </a:rPr>
              <a:t>aux activités humaines !</a:t>
            </a:r>
            <a:endParaRPr kumimoji="0" lang="fr-FR" sz="2000" b="0" i="0" u="none" strike="noStrike" kern="1200" cap="none" spc="0" normalizeH="0" baseline="0" noProof="0" dirty="0">
              <a:ln>
                <a:noFill/>
              </a:ln>
              <a:solidFill>
                <a:srgbClr val="44546A"/>
              </a:solidFill>
              <a:effectLst/>
              <a:uLnTx/>
              <a:uFillTx/>
              <a:latin typeface="The Antiqua B"/>
              <a:ea typeface="+mn-ea"/>
              <a:cs typeface="+mn-cs"/>
            </a:endParaRPr>
          </a:p>
        </p:txBody>
      </p:sp>
      <p:pic>
        <p:nvPicPr>
          <p:cNvPr id="4102" name="Picture 6" descr="Nuage De Poussière De Fumée De Puanteur Toxique De Vapeur D'odeur Verte Ou  Pet Dans Le Style De Dessin Animé Comique | Vecteur Premium">
            <a:extLst>
              <a:ext uri="{FF2B5EF4-FFF2-40B4-BE49-F238E27FC236}">
                <a16:creationId xmlns:a16="http://schemas.microsoft.com/office/drawing/2014/main" id="{89D1E0E6-6E4C-0529-4854-E81C2E232D8C}"/>
              </a:ext>
            </a:extLst>
          </p:cNvPr>
          <p:cNvPicPr>
            <a:picLocks noChangeAspect="1" noChangeArrowheads="1"/>
          </p:cNvPicPr>
          <p:nvPr/>
        </p:nvPicPr>
        <p:blipFill>
          <a:blip r:embed="rId5" cstate="print">
            <a:graysc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203" y="71084"/>
            <a:ext cx="3747458" cy="374745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51398CCC-D3EF-DEB8-39E0-4333B824C012}"/>
              </a:ext>
            </a:extLst>
          </p:cNvPr>
          <p:cNvSpPr txBox="1"/>
          <p:nvPr/>
        </p:nvSpPr>
        <p:spPr>
          <a:xfrm>
            <a:off x="2293291" y="625079"/>
            <a:ext cx="562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14" name="ZoneTexte 13">
            <a:extLst>
              <a:ext uri="{FF2B5EF4-FFF2-40B4-BE49-F238E27FC236}">
                <a16:creationId xmlns:a16="http://schemas.microsoft.com/office/drawing/2014/main" id="{2508FC92-0ADA-E971-98E8-CA4A069F7F10}"/>
              </a:ext>
            </a:extLst>
          </p:cNvPr>
          <p:cNvSpPr txBox="1"/>
          <p:nvPr/>
        </p:nvSpPr>
        <p:spPr>
          <a:xfrm>
            <a:off x="2849553" y="878073"/>
            <a:ext cx="5627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fr-FR"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sp>
        <p:nvSpPr>
          <p:cNvPr id="18" name="ZoneTexte 17">
            <a:extLst>
              <a:ext uri="{FF2B5EF4-FFF2-40B4-BE49-F238E27FC236}">
                <a16:creationId xmlns:a16="http://schemas.microsoft.com/office/drawing/2014/main" id="{7CF2DEA0-72BD-9DDD-B9D6-84E5AF10CA68}"/>
              </a:ext>
            </a:extLst>
          </p:cNvPr>
          <p:cNvSpPr txBox="1"/>
          <p:nvPr/>
        </p:nvSpPr>
        <p:spPr>
          <a:xfrm>
            <a:off x="3251341" y="1203310"/>
            <a:ext cx="562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CH</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sp>
        <p:nvSpPr>
          <p:cNvPr id="20" name="ZoneTexte 19">
            <a:extLst>
              <a:ext uri="{FF2B5EF4-FFF2-40B4-BE49-F238E27FC236}">
                <a16:creationId xmlns:a16="http://schemas.microsoft.com/office/drawing/2014/main" id="{B9318D6C-E5AF-30AF-A6D4-8C49108016EC}"/>
              </a:ext>
            </a:extLst>
          </p:cNvPr>
          <p:cNvSpPr txBox="1"/>
          <p:nvPr/>
        </p:nvSpPr>
        <p:spPr>
          <a:xfrm>
            <a:off x="2331532" y="1379974"/>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PHC</a:t>
            </a:r>
            <a:endPar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F7F768A6-C1BA-9163-C398-8D7B63DCFD0B}"/>
              </a:ext>
            </a:extLst>
          </p:cNvPr>
          <p:cNvSpPr txBox="1"/>
          <p:nvPr/>
        </p:nvSpPr>
        <p:spPr>
          <a:xfrm>
            <a:off x="2034867" y="1834730"/>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HFC</a:t>
            </a:r>
            <a:endPar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A9EE95CD-293E-F83E-3ADA-ED609FB87F18}"/>
              </a:ext>
            </a:extLst>
          </p:cNvPr>
          <p:cNvSpPr txBox="1"/>
          <p:nvPr/>
        </p:nvSpPr>
        <p:spPr>
          <a:xfrm>
            <a:off x="2612886" y="2015378"/>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SF</a:t>
            </a:r>
            <a:r>
              <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rPr>
              <a:t>6</a:t>
            </a:r>
          </a:p>
        </p:txBody>
      </p:sp>
      <p:sp>
        <p:nvSpPr>
          <p:cNvPr id="26" name="ZoneTexte 25">
            <a:extLst>
              <a:ext uri="{FF2B5EF4-FFF2-40B4-BE49-F238E27FC236}">
                <a16:creationId xmlns:a16="http://schemas.microsoft.com/office/drawing/2014/main" id="{F2D2693C-0725-DC11-14A5-3513FCD9A4F9}"/>
              </a:ext>
            </a:extLst>
          </p:cNvPr>
          <p:cNvSpPr txBox="1"/>
          <p:nvPr/>
        </p:nvSpPr>
        <p:spPr>
          <a:xfrm>
            <a:off x="4821158" y="6172055"/>
            <a:ext cx="30956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 rapport du GIEC 2021</a:t>
            </a:r>
            <a:endParaRPr kumimoji="0" lang="en-GB"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0722" name="Picture 2" descr="Effet de serre : Définition, Gaz, Causes et Conséquences - Save 4 Planet">
            <a:extLst>
              <a:ext uri="{FF2B5EF4-FFF2-40B4-BE49-F238E27FC236}">
                <a16:creationId xmlns:a16="http://schemas.microsoft.com/office/drawing/2014/main" id="{362A58BB-E553-881B-081C-C3D6931264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2606" y="1130473"/>
            <a:ext cx="6351092" cy="448972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5" name="Rectangle 2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32830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0" grpId="0"/>
      <p:bldP spid="21" grpId="0"/>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451" y="862532"/>
            <a:ext cx="7753350" cy="547295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Vers l’infini et l’au-delà </a:t>
            </a:r>
            <a:endParaRPr lang="fr-FR" sz="2400" b="1" dirty="0">
              <a:latin typeface="Baskerville Old Face" panose="02020602080505020303" pitchFamily="18" charset="0"/>
            </a:endParaRPr>
          </a:p>
        </p:txBody>
      </p:sp>
      <p:sp>
        <p:nvSpPr>
          <p:cNvPr id="6" name="ZoneTexte 5"/>
          <p:cNvSpPr txBox="1"/>
          <p:nvPr/>
        </p:nvSpPr>
        <p:spPr>
          <a:xfrm>
            <a:off x="8198757" y="2777309"/>
            <a:ext cx="4102100" cy="1680588"/>
          </a:xfrm>
          <a:prstGeom prst="rect">
            <a:avLst/>
          </a:prstGeom>
          <a:noFill/>
        </p:spPr>
        <p:txBody>
          <a:bodyPr wrap="square" rtlCol="0">
            <a:spAutoFit/>
          </a:bodyPr>
          <a:lstStyle/>
          <a:p>
            <a:pPr algn="ctr">
              <a:lnSpc>
                <a:spcPct val="200000"/>
              </a:lnSpc>
            </a:pPr>
            <a:r>
              <a:rPr lang="fr-FR" b="1" dirty="0" smtClean="0">
                <a:solidFill>
                  <a:schemeClr val="bg2">
                    <a:lumMod val="25000"/>
                  </a:schemeClr>
                </a:solidFill>
                <a:latin typeface="Garamond" panose="02020404030301010803" pitchFamily="18" charset="0"/>
              </a:rPr>
              <a:t>Une consommation d’énergie qui provenait et qui provient toujours en majorité des énergies fossiles !</a:t>
            </a:r>
            <a:endParaRPr lang="en-GB" b="1" dirty="0">
              <a:solidFill>
                <a:schemeClr val="bg2">
                  <a:lumMod val="25000"/>
                </a:schemeClr>
              </a:solidFill>
              <a:latin typeface="Garamond" panose="020204040303010108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pic>
        <p:nvPicPr>
          <p:cNvPr id="2" name="Image 1"/>
          <p:cNvPicPr>
            <a:picLocks noChangeAspect="1"/>
          </p:cNvPicPr>
          <p:nvPr/>
        </p:nvPicPr>
        <p:blipFill>
          <a:blip r:embed="rId3">
            <a:clrChange>
              <a:clrFrom>
                <a:srgbClr val="A4968D"/>
              </a:clrFrom>
              <a:clrTo>
                <a:srgbClr val="A4968D">
                  <a:alpha val="0"/>
                </a:srgbClr>
              </a:clrTo>
            </a:clrChange>
            <a:extLst/>
          </a:blip>
          <a:stretch>
            <a:fillRect/>
          </a:stretch>
        </p:blipFill>
        <p:spPr>
          <a:xfrm>
            <a:off x="8132298" y="812358"/>
            <a:ext cx="1686259" cy="1761763"/>
          </a:xfrm>
          <a:prstGeom prst="rect">
            <a:avLst/>
          </a:prstGeom>
          <a:ln>
            <a:noFill/>
          </a:ln>
          <a:effectLst>
            <a:softEdge rad="112500"/>
          </a:effectLst>
        </p:spPr>
      </p:pic>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8" name="ZoneTexte 7"/>
          <p:cNvSpPr txBox="1"/>
          <p:nvPr/>
        </p:nvSpPr>
        <p:spPr>
          <a:xfrm>
            <a:off x="1815152" y="1989265"/>
            <a:ext cx="4193761" cy="523220"/>
          </a:xfrm>
          <a:prstGeom prst="rect">
            <a:avLst/>
          </a:prstGeom>
          <a:noFill/>
        </p:spPr>
        <p:txBody>
          <a:bodyPr wrap="square" rtlCol="0">
            <a:spAutoFit/>
          </a:bodyPr>
          <a:lstStyle/>
          <a:p>
            <a:r>
              <a:rPr lang="fr-FR" sz="28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Gaz à effets de serre </a:t>
            </a:r>
            <a:endParaRPr lang="en-GB" sz="2800"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4435" y="2667639"/>
            <a:ext cx="2453678" cy="2571320"/>
          </a:xfrm>
          <a:prstGeom prst="rect">
            <a:avLst/>
          </a:prstGeom>
        </p:spPr>
      </p:pic>
    </p:spTree>
    <p:extLst>
      <p:ext uri="{BB962C8B-B14F-4D97-AF65-F5344CB8AC3E}">
        <p14:creationId xmlns:p14="http://schemas.microsoft.com/office/powerpoint/2010/main" val="39749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285" y="624688"/>
            <a:ext cx="6040176" cy="5720075"/>
          </a:xfrm>
          <a:prstGeom prst="rect">
            <a:avLst/>
          </a:prstGeom>
        </p:spPr>
      </p:pic>
      <p:sp>
        <p:nvSpPr>
          <p:cNvPr id="5" name="Rectangle 4"/>
          <p:cNvSpPr/>
          <p:nvPr/>
        </p:nvSpPr>
        <p:spPr>
          <a:xfrm>
            <a:off x="0" y="3153"/>
            <a:ext cx="12302836"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Un réchauffement climatique inédit liés aux activités humaines </a:t>
            </a:r>
            <a:endParaRPr kumimoji="0" lang="fr-FR" sz="2400" b="1" i="0" u="none" strike="noStrike" kern="1200" cap="none" spc="0" normalizeH="0" baseline="0" noProof="0" dirty="0">
              <a:ln>
                <a:noFill/>
              </a:ln>
              <a:solidFill>
                <a:srgbClr val="FF0000"/>
              </a:solidFill>
              <a:effectLst/>
              <a:uLnTx/>
              <a:uFillTx/>
              <a:latin typeface="Baskerville Old Face" panose="02020602080505020303" pitchFamily="18" charset="0"/>
              <a:ea typeface="+mn-ea"/>
              <a:cs typeface="+mn-cs"/>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16885819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90786" y="509244"/>
            <a:ext cx="9955014" cy="4925112"/>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Stop aux idées </a:t>
            </a:r>
            <a:r>
              <a:rPr lang="fr-FR" sz="2400" b="1" dirty="0" smtClean="0">
                <a:latin typeface="Baskerville Old Face" panose="02020602080505020303" pitchFamily="18" charset="0"/>
              </a:rPr>
              <a:t>fausses : </a:t>
            </a:r>
            <a:r>
              <a:rPr lang="fr-FR" sz="2400" b="1" dirty="0">
                <a:solidFill>
                  <a:srgbClr val="FF0000"/>
                </a:solidFill>
                <a:latin typeface="Baskerville Old Face" panose="02020602080505020303" pitchFamily="18" charset="0"/>
              </a:rPr>
              <a:t>le réchauffement actuel </a:t>
            </a:r>
            <a:r>
              <a:rPr lang="fr-FR" sz="2400" b="1" dirty="0" smtClean="0">
                <a:solidFill>
                  <a:srgbClr val="FF0000"/>
                </a:solidFill>
                <a:latin typeface="Baskerville Old Face" panose="02020602080505020303" pitchFamily="18" charset="0"/>
              </a:rPr>
              <a:t>n’est pas lié </a:t>
            </a:r>
            <a:r>
              <a:rPr lang="fr-FR" sz="2400" b="1" dirty="0">
                <a:solidFill>
                  <a:srgbClr val="FF0000"/>
                </a:solidFill>
                <a:latin typeface="Baskerville Old Face" panose="02020602080505020303" pitchFamily="18" charset="0"/>
              </a:rPr>
              <a:t>aux activités du </a:t>
            </a:r>
            <a:r>
              <a:rPr lang="fr-FR" sz="2400" b="1" dirty="0" smtClean="0">
                <a:solidFill>
                  <a:srgbClr val="FF0000"/>
                </a:solidFill>
                <a:latin typeface="Baskerville Old Face" panose="02020602080505020303" pitchFamily="18" charset="0"/>
              </a:rPr>
              <a:t>soleil et des volcans</a:t>
            </a:r>
            <a:endParaRPr lang="fr-FR" sz="2400" b="1" dirty="0">
              <a:solidFill>
                <a:srgbClr val="FF0000"/>
              </a:solidFill>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1739900" y="5613653"/>
            <a:ext cx="8420100" cy="738664"/>
          </a:xfrm>
          <a:prstGeom prst="rect">
            <a:avLst/>
          </a:prstGeom>
        </p:spPr>
        <p:txBody>
          <a:bodyPr wrap="square">
            <a:spAutoFit/>
          </a:bodyPr>
          <a:lstStyle/>
          <a:p>
            <a:pPr marL="285750" indent="-285750">
              <a:lnSpc>
                <a:spcPct val="150000"/>
              </a:lnSpc>
              <a:buFont typeface="Arial" panose="020B0604020202020204" pitchFamily="34" charset="0"/>
              <a:buChar char="•"/>
            </a:pPr>
            <a:r>
              <a:rPr lang="fr-FR" sz="2800" b="1" dirty="0" smtClean="0">
                <a:solidFill>
                  <a:srgbClr val="FF0000"/>
                </a:solidFill>
              </a:rPr>
              <a:t>Un réchauffement inédit due aux activités humaines</a:t>
            </a:r>
          </a:p>
        </p:txBody>
      </p:sp>
      <p:sp>
        <p:nvSpPr>
          <p:cNvPr id="8" name="Rectangle 7"/>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7" name="Rectangle 6">
            <a:extLst>
              <a:ext uri="{FF2B5EF4-FFF2-40B4-BE49-F238E27FC236}">
                <a16:creationId xmlns:a16="http://schemas.microsoft.com/office/drawing/2014/main" id="{F6F10361-B323-1E1F-7C61-D0BF3FE29190}"/>
              </a:ext>
            </a:extLst>
          </p:cNvPr>
          <p:cNvSpPr/>
          <p:nvPr/>
        </p:nvSpPr>
        <p:spPr>
          <a:xfrm>
            <a:off x="5142923" y="1448554"/>
            <a:ext cx="290945" cy="317057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667470" y="597529"/>
            <a:ext cx="5875699" cy="4472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18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587284" y="554181"/>
            <a:ext cx="6302443" cy="484345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L’augmentation de la température moyenne : le sujet n°1 sur le climat</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Rectangle 9"/>
          <p:cNvSpPr/>
          <p:nvPr/>
        </p:nvSpPr>
        <p:spPr>
          <a:xfrm>
            <a:off x="987747" y="5578505"/>
            <a:ext cx="9735671" cy="461665"/>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La température augmente partout avec certaines différences entre les régions du monde !</a:t>
            </a:r>
          </a:p>
        </p:txBody>
      </p:sp>
      <p:sp>
        <p:nvSpPr>
          <p:cNvPr id="11" name="Rectangle 10"/>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5815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47237" b="7854"/>
          <a:stretch/>
        </p:blipFill>
        <p:spPr>
          <a:xfrm>
            <a:off x="95601" y="1739505"/>
            <a:ext cx="5711031" cy="4934396"/>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Un réchauffement climatique inédit liés aux activités humaines </a:t>
            </a:r>
            <a:endParaRPr kumimoji="0" lang="fr-FR" sz="2400" b="1" i="0" u="none" strike="noStrike" kern="1200" cap="none" spc="0" normalizeH="0" baseline="0" noProof="0" dirty="0">
              <a:ln>
                <a:noFill/>
              </a:ln>
              <a:solidFill>
                <a:srgbClr val="FF0000"/>
              </a:solidFill>
              <a:effectLst/>
              <a:uLnTx/>
              <a:uFillTx/>
              <a:latin typeface="Baskerville Old Face" panose="02020602080505020303" pitchFamily="18" charset="0"/>
              <a:ea typeface="+mn-ea"/>
              <a:cs typeface="+mn-cs"/>
            </a:endParaRPr>
          </a:p>
        </p:txBody>
      </p:sp>
      <p:sp>
        <p:nvSpPr>
          <p:cNvPr id="31" name="Rectangle 30">
            <a:extLst>
              <a:ext uri="{FF2B5EF4-FFF2-40B4-BE49-F238E27FC236}">
                <a16:creationId xmlns:a16="http://schemas.microsoft.com/office/drawing/2014/main" id="{1BE0D0CA-4F09-EF6C-B485-7986DD1F48B7}"/>
              </a:ext>
            </a:extLst>
          </p:cNvPr>
          <p:cNvSpPr/>
          <p:nvPr/>
        </p:nvSpPr>
        <p:spPr>
          <a:xfrm>
            <a:off x="4644571" y="2616454"/>
            <a:ext cx="875864" cy="3449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llipse 1">
            <a:extLst>
              <a:ext uri="{FF2B5EF4-FFF2-40B4-BE49-F238E27FC236}">
                <a16:creationId xmlns:a16="http://schemas.microsoft.com/office/drawing/2014/main" id="{4269238E-A318-F823-B918-963AEC9CD305}"/>
              </a:ext>
            </a:extLst>
          </p:cNvPr>
          <p:cNvSpPr/>
          <p:nvPr/>
        </p:nvSpPr>
        <p:spPr>
          <a:xfrm>
            <a:off x="4386288" y="3421123"/>
            <a:ext cx="425003" cy="476518"/>
          </a:xfrm>
          <a:prstGeom prst="ellipse">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Connecteur droit avec flèche 6">
            <a:extLst>
              <a:ext uri="{FF2B5EF4-FFF2-40B4-BE49-F238E27FC236}">
                <a16:creationId xmlns:a16="http://schemas.microsoft.com/office/drawing/2014/main" id="{81C496C6-388F-AB07-6A7B-6BB01551C8C0}"/>
              </a:ext>
            </a:extLst>
          </p:cNvPr>
          <p:cNvCxnSpPr>
            <a:cxnSpLocks/>
          </p:cNvCxnSpPr>
          <p:nvPr/>
        </p:nvCxnSpPr>
        <p:spPr>
          <a:xfrm>
            <a:off x="4811291" y="3659382"/>
            <a:ext cx="408890" cy="0"/>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BEED60D-9BD8-9BF5-ABFF-1AD12EBDB483}"/>
              </a:ext>
            </a:extLst>
          </p:cNvPr>
          <p:cNvSpPr txBox="1"/>
          <p:nvPr/>
        </p:nvSpPr>
        <p:spPr>
          <a:xfrm>
            <a:off x="5220181" y="3490105"/>
            <a:ext cx="66717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Actuellement : + 1,2°C à la surface du globe depuis la période préindustrielle</a:t>
            </a:r>
          </a:p>
        </p:txBody>
      </p:sp>
      <p:sp>
        <p:nvSpPr>
          <p:cNvPr id="26" name="ZoneTexte 25">
            <a:extLst>
              <a:ext uri="{FF2B5EF4-FFF2-40B4-BE49-F238E27FC236}">
                <a16:creationId xmlns:a16="http://schemas.microsoft.com/office/drawing/2014/main" id="{7111F70E-5DE0-3B38-D26B-253685DC0B04}"/>
              </a:ext>
            </a:extLst>
          </p:cNvPr>
          <p:cNvSpPr txBox="1"/>
          <p:nvPr/>
        </p:nvSpPr>
        <p:spPr>
          <a:xfrm>
            <a:off x="4953429" y="5809918"/>
            <a:ext cx="30956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 rapport du GIEC 2021</a:t>
            </a:r>
            <a:endParaRPr kumimoji="0" lang="en-GB"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125630D2-A26E-BD68-391E-C56CE80A798F}"/>
              </a:ext>
            </a:extLst>
          </p:cNvPr>
          <p:cNvCxnSpPr>
            <a:cxnSpLocks/>
          </p:cNvCxnSpPr>
          <p:nvPr/>
        </p:nvCxnSpPr>
        <p:spPr>
          <a:xfrm>
            <a:off x="520860" y="6192458"/>
            <a:ext cx="68804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D00C7969-A7DE-4BA5-06D1-0003F7338793}"/>
              </a:ext>
            </a:extLst>
          </p:cNvPr>
          <p:cNvSpPr txBox="1"/>
          <p:nvPr/>
        </p:nvSpPr>
        <p:spPr>
          <a:xfrm>
            <a:off x="5798661" y="6223234"/>
            <a:ext cx="609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2050</a:t>
            </a:r>
          </a:p>
        </p:txBody>
      </p:sp>
      <p:cxnSp>
        <p:nvCxnSpPr>
          <p:cNvPr id="35" name="Connecteur droit 34">
            <a:extLst>
              <a:ext uri="{FF2B5EF4-FFF2-40B4-BE49-F238E27FC236}">
                <a16:creationId xmlns:a16="http://schemas.microsoft.com/office/drawing/2014/main" id="{7B89D556-AF0A-1A30-7A44-6911E4329DA4}"/>
              </a:ext>
            </a:extLst>
          </p:cNvPr>
          <p:cNvCxnSpPr>
            <a:cxnSpLocks/>
          </p:cNvCxnSpPr>
          <p:nvPr/>
        </p:nvCxnSpPr>
        <p:spPr>
          <a:xfrm>
            <a:off x="7401350" y="6192458"/>
            <a:ext cx="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6FF3CD53-7362-FBF2-F31B-E6B46104BADB}"/>
              </a:ext>
            </a:extLst>
          </p:cNvPr>
          <p:cNvCxnSpPr>
            <a:cxnSpLocks/>
          </p:cNvCxnSpPr>
          <p:nvPr/>
        </p:nvCxnSpPr>
        <p:spPr>
          <a:xfrm flipV="1">
            <a:off x="7401350" y="6192458"/>
            <a:ext cx="0" cy="89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EB23DB3-3C87-D547-2E59-70BF034EF7C7}"/>
              </a:ext>
            </a:extLst>
          </p:cNvPr>
          <p:cNvCxnSpPr>
            <a:cxnSpLocks/>
          </p:cNvCxnSpPr>
          <p:nvPr/>
        </p:nvCxnSpPr>
        <p:spPr>
          <a:xfrm flipV="1">
            <a:off x="6064066" y="6199520"/>
            <a:ext cx="0" cy="89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FFB4F4AE-2CFC-B797-8484-2DA63465D3D6}"/>
              </a:ext>
            </a:extLst>
          </p:cNvPr>
          <p:cNvSpPr txBox="1"/>
          <p:nvPr/>
        </p:nvSpPr>
        <p:spPr>
          <a:xfrm>
            <a:off x="7163488" y="6223234"/>
            <a:ext cx="609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2100</a:t>
            </a:r>
          </a:p>
        </p:txBody>
      </p:sp>
      <p:sp>
        <p:nvSpPr>
          <p:cNvPr id="42" name="Rectangle 41">
            <a:extLst>
              <a:ext uri="{FF2B5EF4-FFF2-40B4-BE49-F238E27FC236}">
                <a16:creationId xmlns:a16="http://schemas.microsoft.com/office/drawing/2014/main" id="{3027AA5C-08C5-FE8C-001B-B22ED02CD664}"/>
              </a:ext>
            </a:extLst>
          </p:cNvPr>
          <p:cNvSpPr/>
          <p:nvPr/>
        </p:nvSpPr>
        <p:spPr>
          <a:xfrm>
            <a:off x="-11576" y="1739505"/>
            <a:ext cx="5231757" cy="806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Connecteur droit 43">
            <a:extLst>
              <a:ext uri="{FF2B5EF4-FFF2-40B4-BE49-F238E27FC236}">
                <a16:creationId xmlns:a16="http://schemas.microsoft.com/office/drawing/2014/main" id="{6E088985-6563-1013-8A6F-DDD844A2412B}"/>
              </a:ext>
            </a:extLst>
          </p:cNvPr>
          <p:cNvCxnSpPr>
            <a:cxnSpLocks/>
          </p:cNvCxnSpPr>
          <p:nvPr/>
        </p:nvCxnSpPr>
        <p:spPr>
          <a:xfrm flipV="1">
            <a:off x="520860" y="694481"/>
            <a:ext cx="0" cy="54979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AFC452A9-6ABE-BF53-0D10-7F57AC584565}"/>
              </a:ext>
            </a:extLst>
          </p:cNvPr>
          <p:cNvSpPr txBox="1"/>
          <p:nvPr/>
        </p:nvSpPr>
        <p:spPr>
          <a:xfrm>
            <a:off x="173619" y="876390"/>
            <a:ext cx="4166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C00000"/>
                </a:solidFill>
                <a:effectLst/>
                <a:uLnTx/>
                <a:uFillTx/>
                <a:latin typeface="Calibri" panose="020F0502020204030204"/>
                <a:ea typeface="+mn-ea"/>
                <a:cs typeface="+mn-cs"/>
              </a:rPr>
              <a:t>5.0</a:t>
            </a:r>
          </a:p>
        </p:txBody>
      </p:sp>
      <p:sp>
        <p:nvSpPr>
          <p:cNvPr id="50" name="ZoneTexte 49">
            <a:extLst>
              <a:ext uri="{FF2B5EF4-FFF2-40B4-BE49-F238E27FC236}">
                <a16:creationId xmlns:a16="http://schemas.microsoft.com/office/drawing/2014/main" id="{04B56E66-C8A5-9181-E05C-18CF36BB3964}"/>
              </a:ext>
            </a:extLst>
          </p:cNvPr>
          <p:cNvSpPr txBox="1"/>
          <p:nvPr/>
        </p:nvSpPr>
        <p:spPr>
          <a:xfrm>
            <a:off x="162043" y="1446701"/>
            <a:ext cx="4166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4.0</a:t>
            </a:r>
          </a:p>
        </p:txBody>
      </p:sp>
      <p:sp>
        <p:nvSpPr>
          <p:cNvPr id="51" name="ZoneTexte 50">
            <a:extLst>
              <a:ext uri="{FF2B5EF4-FFF2-40B4-BE49-F238E27FC236}">
                <a16:creationId xmlns:a16="http://schemas.microsoft.com/office/drawing/2014/main" id="{65D024E6-F8E3-0A52-4029-F01515416719}"/>
              </a:ext>
            </a:extLst>
          </p:cNvPr>
          <p:cNvSpPr txBox="1"/>
          <p:nvPr/>
        </p:nvSpPr>
        <p:spPr>
          <a:xfrm>
            <a:off x="162042" y="2002354"/>
            <a:ext cx="4166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3.0</a:t>
            </a:r>
          </a:p>
        </p:txBody>
      </p:sp>
      <p:sp>
        <p:nvSpPr>
          <p:cNvPr id="58" name="Forme libre 57">
            <a:extLst>
              <a:ext uri="{FF2B5EF4-FFF2-40B4-BE49-F238E27FC236}">
                <a16:creationId xmlns:a16="http://schemas.microsoft.com/office/drawing/2014/main" id="{0615F36C-E090-4AC1-F2EB-61CE0DB9242C}"/>
              </a:ext>
            </a:extLst>
          </p:cNvPr>
          <p:cNvSpPr/>
          <p:nvPr/>
        </p:nvSpPr>
        <p:spPr>
          <a:xfrm>
            <a:off x="4641447" y="876391"/>
            <a:ext cx="2669809" cy="2746486"/>
          </a:xfrm>
          <a:custGeom>
            <a:avLst/>
            <a:gdLst>
              <a:gd name="connsiteX0" fmla="*/ 0 w 2627453"/>
              <a:gd name="connsiteY0" fmla="*/ 2558005 h 2558005"/>
              <a:gd name="connsiteX1" fmla="*/ 1828800 w 2627453"/>
              <a:gd name="connsiteY1" fmla="*/ 1203767 h 2558005"/>
              <a:gd name="connsiteX2" fmla="*/ 2627453 w 2627453"/>
              <a:gd name="connsiteY2" fmla="*/ 0 h 2558005"/>
            </a:gdLst>
            <a:ahLst/>
            <a:cxnLst>
              <a:cxn ang="0">
                <a:pos x="connsiteX0" y="connsiteY0"/>
              </a:cxn>
              <a:cxn ang="0">
                <a:pos x="connsiteX1" y="connsiteY1"/>
              </a:cxn>
              <a:cxn ang="0">
                <a:pos x="connsiteX2" y="connsiteY2"/>
              </a:cxn>
            </a:cxnLst>
            <a:rect l="l" t="t" r="r" b="b"/>
            <a:pathLst>
              <a:path w="2627453" h="2558005">
                <a:moveTo>
                  <a:pt x="0" y="2558005"/>
                </a:moveTo>
                <a:cubicBezTo>
                  <a:pt x="695445" y="2094053"/>
                  <a:pt x="1390891" y="1630101"/>
                  <a:pt x="1828800" y="1203767"/>
                </a:cubicBezTo>
                <a:cubicBezTo>
                  <a:pt x="2266709" y="777433"/>
                  <a:pt x="2447081" y="388716"/>
                  <a:pt x="2627453" y="0"/>
                </a:cubicBezTo>
              </a:path>
            </a:pathLst>
          </a:custGeom>
          <a:noFill/>
          <a:ln w="28575">
            <a:solidFill>
              <a:srgbClr val="B32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58">
            <a:extLst>
              <a:ext uri="{FF2B5EF4-FFF2-40B4-BE49-F238E27FC236}">
                <a16:creationId xmlns:a16="http://schemas.microsoft.com/office/drawing/2014/main" id="{A1017694-9F5C-C2C5-765C-0844AC395966}"/>
              </a:ext>
            </a:extLst>
          </p:cNvPr>
          <p:cNvSpPr/>
          <p:nvPr/>
        </p:nvSpPr>
        <p:spPr>
          <a:xfrm>
            <a:off x="4629872" y="1932507"/>
            <a:ext cx="2533615" cy="1714084"/>
          </a:xfrm>
          <a:custGeom>
            <a:avLst/>
            <a:gdLst>
              <a:gd name="connsiteX0" fmla="*/ 0 w 2627453"/>
              <a:gd name="connsiteY0" fmla="*/ 2558005 h 2558005"/>
              <a:gd name="connsiteX1" fmla="*/ 1828800 w 2627453"/>
              <a:gd name="connsiteY1" fmla="*/ 1203767 h 2558005"/>
              <a:gd name="connsiteX2" fmla="*/ 2627453 w 2627453"/>
              <a:gd name="connsiteY2" fmla="*/ 0 h 2558005"/>
            </a:gdLst>
            <a:ahLst/>
            <a:cxnLst>
              <a:cxn ang="0">
                <a:pos x="connsiteX0" y="connsiteY0"/>
              </a:cxn>
              <a:cxn ang="0">
                <a:pos x="connsiteX1" y="connsiteY1"/>
              </a:cxn>
              <a:cxn ang="0">
                <a:pos x="connsiteX2" y="connsiteY2"/>
              </a:cxn>
            </a:cxnLst>
            <a:rect l="l" t="t" r="r" b="b"/>
            <a:pathLst>
              <a:path w="2627453" h="2558005">
                <a:moveTo>
                  <a:pt x="0" y="2558005"/>
                </a:moveTo>
                <a:cubicBezTo>
                  <a:pt x="695445" y="2094053"/>
                  <a:pt x="1390891" y="1630101"/>
                  <a:pt x="1828800" y="1203767"/>
                </a:cubicBezTo>
                <a:cubicBezTo>
                  <a:pt x="2266709" y="777433"/>
                  <a:pt x="2447081" y="388716"/>
                  <a:pt x="2627453" y="0"/>
                </a:cubicBezTo>
              </a:path>
            </a:pathLst>
          </a:cu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05" name="Connecteur droit 4104">
            <a:extLst>
              <a:ext uri="{FF2B5EF4-FFF2-40B4-BE49-F238E27FC236}">
                <a16:creationId xmlns:a16="http://schemas.microsoft.com/office/drawing/2014/main" id="{ED46DA0E-5631-E752-801C-24967CD2B120}"/>
              </a:ext>
            </a:extLst>
          </p:cNvPr>
          <p:cNvCxnSpPr>
            <a:cxnSpLocks/>
          </p:cNvCxnSpPr>
          <p:nvPr/>
        </p:nvCxnSpPr>
        <p:spPr>
          <a:xfrm flipH="1">
            <a:off x="520860" y="1920490"/>
            <a:ext cx="6642629" cy="4956"/>
          </a:xfrm>
          <a:prstGeom prst="line">
            <a:avLst/>
          </a:prstGeom>
          <a:ln w="3175">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11" name="Connecteur droit 4110">
            <a:extLst>
              <a:ext uri="{FF2B5EF4-FFF2-40B4-BE49-F238E27FC236}">
                <a16:creationId xmlns:a16="http://schemas.microsoft.com/office/drawing/2014/main" id="{0BAD6F1E-F6EE-AA62-FFAE-3395BFD0434C}"/>
              </a:ext>
            </a:extLst>
          </p:cNvPr>
          <p:cNvCxnSpPr>
            <a:cxnSpLocks/>
            <a:endCxn id="58" idx="2"/>
          </p:cNvCxnSpPr>
          <p:nvPr/>
        </p:nvCxnSpPr>
        <p:spPr>
          <a:xfrm>
            <a:off x="520860" y="845615"/>
            <a:ext cx="6790396" cy="30776"/>
          </a:xfrm>
          <a:prstGeom prst="line">
            <a:avLst/>
          </a:prstGeom>
          <a:ln w="31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121" name="Accolade fermante 4120">
            <a:extLst>
              <a:ext uri="{FF2B5EF4-FFF2-40B4-BE49-F238E27FC236}">
                <a16:creationId xmlns:a16="http://schemas.microsoft.com/office/drawing/2014/main" id="{E3D1F14F-94F9-4148-B980-D3B5F1FCCBCE}"/>
              </a:ext>
            </a:extLst>
          </p:cNvPr>
          <p:cNvSpPr/>
          <p:nvPr/>
        </p:nvSpPr>
        <p:spPr>
          <a:xfrm>
            <a:off x="7380711" y="954883"/>
            <a:ext cx="215670" cy="918463"/>
          </a:xfrm>
          <a:prstGeom prst="rightBrac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ZoneTexte 4121">
            <a:extLst>
              <a:ext uri="{FF2B5EF4-FFF2-40B4-BE49-F238E27FC236}">
                <a16:creationId xmlns:a16="http://schemas.microsoft.com/office/drawing/2014/main" id="{6103BD87-2D70-520B-AFC0-59F1AAF72C51}"/>
              </a:ext>
            </a:extLst>
          </p:cNvPr>
          <p:cNvSpPr txBox="1"/>
          <p:nvPr/>
        </p:nvSpPr>
        <p:spPr>
          <a:xfrm>
            <a:off x="7904966" y="1003459"/>
            <a:ext cx="37546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Projections du dernier rapport du GIEC </a:t>
            </a:r>
            <a:r>
              <a:rPr kumimoji="0" lang="fr-FR"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En 2100 : + 3,3 à 5,7°C </a:t>
            </a:r>
            <a:r>
              <a:rPr kumimoji="0" lang="fr-FR" sz="14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si on conserve le rythme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de croissance (et d’émissions de GES) actuel</a:t>
            </a:r>
          </a:p>
        </p:txBody>
      </p:sp>
      <p:sp>
        <p:nvSpPr>
          <p:cNvPr id="27" name="Rectangle 2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8" name="Rectangle 27"/>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9596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8" grpId="0" animBg="1"/>
      <p:bldP spid="59" grpId="0" animBg="1"/>
      <p:bldP spid="4121" grpId="0" animBg="1"/>
      <p:bldP spid="41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sp>
        <p:nvSpPr>
          <p:cNvPr id="20" name="ZoneTexte 19">
            <a:extLst>
              <a:ext uri="{FF2B5EF4-FFF2-40B4-BE49-F238E27FC236}">
                <a16:creationId xmlns:a16="http://schemas.microsoft.com/office/drawing/2014/main" id="{9F196007-8DCF-E4EF-B411-09CC5432A0CC}"/>
              </a:ext>
            </a:extLst>
          </p:cNvPr>
          <p:cNvSpPr txBox="1"/>
          <p:nvPr/>
        </p:nvSpPr>
        <p:spPr>
          <a:xfrm>
            <a:off x="319578" y="2386967"/>
            <a:ext cx="381033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383F4E"/>
              </a:solidFill>
              <a:effectLst/>
              <a:uLnTx/>
              <a:uFillTx/>
              <a:latin typeface="The Antiqua B"/>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3 vagues de chaleur extrêmes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33 jours de canicules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87 températures maximales dépassées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383F4E"/>
              </a:solidFill>
              <a:effectLst/>
              <a:uLnTx/>
              <a:uFillTx/>
              <a:latin typeface="The Antiqua B"/>
              <a:ea typeface="+mn-ea"/>
              <a:cs typeface="+mn-cs"/>
            </a:endParaRPr>
          </a:p>
        </p:txBody>
      </p:sp>
      <p:pic>
        <p:nvPicPr>
          <p:cNvPr id="22" name="Picture 4">
            <a:extLst>
              <a:ext uri="{FF2B5EF4-FFF2-40B4-BE49-F238E27FC236}">
                <a16:creationId xmlns:a16="http://schemas.microsoft.com/office/drawing/2014/main" id="{987A77CE-FA7F-1E85-EEB0-FB612177E5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1935" y="4126428"/>
            <a:ext cx="4111502" cy="2055752"/>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A30633B3-4E51-37C0-5482-919B31F7868F}"/>
              </a:ext>
            </a:extLst>
          </p:cNvPr>
          <p:cNvSpPr txBox="1"/>
          <p:nvPr/>
        </p:nvSpPr>
        <p:spPr>
          <a:xfrm>
            <a:off x="3018745" y="3759406"/>
            <a:ext cx="14063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83F4E"/>
                </a:solidFill>
                <a:effectLst/>
                <a:uLnTx/>
                <a:uFillTx/>
                <a:latin typeface="The Antiqua B"/>
                <a:ea typeface="+mn-ea"/>
                <a:cs typeface="+mn-cs"/>
              </a:rPr>
              <a:t>Et ça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383F4E"/>
              </a:solidFill>
              <a:effectLst/>
              <a:uLnTx/>
              <a:uFillTx/>
              <a:latin typeface="The Antiqua B"/>
              <a:ea typeface="+mn-ea"/>
              <a:cs typeface="+mn-cs"/>
            </a:endParaRPr>
          </a:p>
        </p:txBody>
      </p:sp>
      <p:sp>
        <p:nvSpPr>
          <p:cNvPr id="24" name="ZoneTexte 23">
            <a:extLst>
              <a:ext uri="{FF2B5EF4-FFF2-40B4-BE49-F238E27FC236}">
                <a16:creationId xmlns:a16="http://schemas.microsoft.com/office/drawing/2014/main" id="{E09F1149-0B6F-DDDF-23E6-CE37DFA611F2}"/>
              </a:ext>
            </a:extLst>
          </p:cNvPr>
          <p:cNvSpPr txBox="1"/>
          <p:nvPr/>
        </p:nvSpPr>
        <p:spPr>
          <a:xfrm>
            <a:off x="56387" y="6345141"/>
            <a:ext cx="6858423"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Moyenne de l'indicateur thermique national depuis 1947 - période du 1er janvier au 21 octobre</a:t>
            </a: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E17677C9-4299-426C-5F76-FB11A3B3FB6A}"/>
              </a:ext>
            </a:extLst>
          </p:cNvPr>
          <p:cNvSpPr txBox="1"/>
          <p:nvPr/>
        </p:nvSpPr>
        <p:spPr>
          <a:xfrm>
            <a:off x="5767874" y="5962134"/>
            <a:ext cx="80823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Info Climat</a:t>
            </a:r>
          </a:p>
        </p:txBody>
      </p:sp>
      <p:pic>
        <p:nvPicPr>
          <p:cNvPr id="2" name="Image 1"/>
          <p:cNvPicPr>
            <a:picLocks noChangeAspect="1"/>
          </p:cNvPicPr>
          <p:nvPr/>
        </p:nvPicPr>
        <p:blipFill>
          <a:blip r:embed="rId5"/>
          <a:stretch>
            <a:fillRect/>
          </a:stretch>
        </p:blipFill>
        <p:spPr>
          <a:xfrm>
            <a:off x="1671526" y="1110548"/>
            <a:ext cx="8301813" cy="4544293"/>
          </a:xfrm>
          <a:prstGeom prst="rect">
            <a:avLst/>
          </a:prstGeom>
        </p:spPr>
      </p:pic>
    </p:spTree>
    <p:extLst>
      <p:ext uri="{BB962C8B-B14F-4D97-AF65-F5344CB8AC3E}">
        <p14:creationId xmlns:p14="http://schemas.microsoft.com/office/powerpoint/2010/main" val="29937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3" grpId="0"/>
      <p:bldP spid="24"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r="71796"/>
          <a:stretch/>
        </p:blipFill>
        <p:spPr>
          <a:xfrm>
            <a:off x="4257802" y="2756430"/>
            <a:ext cx="270730" cy="501697"/>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Juste quelques degrés de plus…</a:t>
            </a:r>
          </a:p>
        </p:txBody>
      </p:sp>
      <p:sp>
        <p:nvSpPr>
          <p:cNvPr id="9" name="ZoneTexte 8"/>
          <p:cNvSpPr txBox="1"/>
          <p:nvPr/>
        </p:nvSpPr>
        <p:spPr>
          <a:xfrm>
            <a:off x="353227" y="608248"/>
            <a:ext cx="11594206" cy="14343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7E6E6">
                    <a:lumMod val="10000"/>
                  </a:srgbClr>
                </a:solidFill>
                <a:effectLst/>
                <a:uLnTx/>
                <a:uFillTx/>
                <a:latin typeface="The Antiqua B"/>
                <a:ea typeface="+mn-ea"/>
                <a:cs typeface="+mn-cs"/>
              </a:rPr>
              <a:t>Plus la température augmentera, plus la fréquence et l’intensité </a:t>
            </a:r>
            <a:r>
              <a:rPr kumimoji="0" lang="fr-FR" sz="1800" b="1" i="0" u="none" strike="noStrike" kern="1200" cap="none" spc="0" normalizeH="0" baseline="0" noProof="0" dirty="0">
                <a:ln>
                  <a:noFill/>
                </a:ln>
                <a:solidFill>
                  <a:srgbClr val="B32E2B"/>
                </a:solidFill>
                <a:effectLst/>
                <a:uLnTx/>
                <a:uFillTx/>
                <a:latin typeface="The Antiqua B"/>
                <a:ea typeface="+mn-ea"/>
                <a:cs typeface="+mn-cs"/>
              </a:rPr>
              <a:t>des évènements </a:t>
            </a:r>
            <a:r>
              <a:rPr kumimoji="0" lang="fr-FR" sz="1800" b="1" i="0" u="none" strike="noStrike" kern="1200" cap="none" spc="0" normalizeH="0" baseline="0" noProof="0" dirty="0">
                <a:ln>
                  <a:noFill/>
                </a:ln>
                <a:solidFill>
                  <a:srgbClr val="C00000"/>
                </a:solidFill>
                <a:effectLst/>
                <a:uLnTx/>
                <a:uFillTx/>
                <a:latin typeface="The Antiqua B"/>
                <a:ea typeface="+mn-ea"/>
                <a:cs typeface="+mn-cs"/>
              </a:rPr>
              <a:t>climatiques extrêmes </a:t>
            </a:r>
            <a:r>
              <a:rPr kumimoji="0" lang="fr-FR" sz="1800" b="0" i="0" u="none" strike="noStrike" kern="1200" cap="none" spc="0" normalizeH="0" baseline="0" noProof="0" dirty="0">
                <a:ln>
                  <a:noFill/>
                </a:ln>
                <a:solidFill>
                  <a:srgbClr val="E7E6E6">
                    <a:lumMod val="10000"/>
                  </a:srgbClr>
                </a:solidFill>
                <a:effectLst/>
                <a:uLnTx/>
                <a:uFillTx/>
                <a:latin typeface="The Antiqua B"/>
                <a:ea typeface="+mn-ea"/>
                <a:cs typeface="+mn-cs"/>
              </a:rPr>
              <a:t>augmentera, et ce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7E6E6">
                    <a:lumMod val="10000"/>
                  </a:srgbClr>
                </a:solidFill>
                <a:effectLst/>
                <a:uLnTx/>
                <a:uFillTx/>
                <a:latin typeface="The Antiqua B"/>
                <a:ea typeface="+mn-ea"/>
                <a:cs typeface="+mn-cs"/>
              </a:rPr>
              <a:t>DE FACON NON LINÉAIRE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44546A"/>
              </a:solidFill>
              <a:effectLst/>
              <a:uLnTx/>
              <a:uFillTx/>
              <a:latin typeface="The Antiqua B"/>
              <a:ea typeface="Tahoma" panose="020B0604030504040204" pitchFamily="34" charset="0"/>
              <a:cs typeface="Tahoma" panose="020B0604030504040204" pitchFamily="34" charset="0"/>
            </a:endParaRPr>
          </a:p>
        </p:txBody>
      </p:sp>
      <p:pic>
        <p:nvPicPr>
          <p:cNvPr id="16" name="Image 15">
            <a:extLst>
              <a:ext uri="{FF2B5EF4-FFF2-40B4-BE49-F238E27FC236}">
                <a16:creationId xmlns:a16="http://schemas.microsoft.com/office/drawing/2014/main" id="{1189E260-FEAA-A054-44E1-4F3D779F6F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1796"/>
          <a:stretch/>
        </p:blipFill>
        <p:spPr>
          <a:xfrm>
            <a:off x="4914805" y="2645525"/>
            <a:ext cx="333222" cy="617502"/>
          </a:xfrm>
          <a:prstGeom prst="rect">
            <a:avLst/>
          </a:prstGeom>
        </p:spPr>
      </p:pic>
      <p:pic>
        <p:nvPicPr>
          <p:cNvPr id="17" name="Image 16">
            <a:extLst>
              <a:ext uri="{FF2B5EF4-FFF2-40B4-BE49-F238E27FC236}">
                <a16:creationId xmlns:a16="http://schemas.microsoft.com/office/drawing/2014/main" id="{0F76ADD8-FC43-F9A1-626D-2D8F388CB6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1796"/>
          <a:stretch/>
        </p:blipFill>
        <p:spPr>
          <a:xfrm>
            <a:off x="5478830" y="2042615"/>
            <a:ext cx="685698" cy="1270688"/>
          </a:xfrm>
          <a:prstGeom prst="rect">
            <a:avLst/>
          </a:prstGeom>
        </p:spPr>
      </p:pic>
      <p:sp>
        <p:nvSpPr>
          <p:cNvPr id="24" name="ZoneTexte 23">
            <a:extLst>
              <a:ext uri="{FF2B5EF4-FFF2-40B4-BE49-F238E27FC236}">
                <a16:creationId xmlns:a16="http://schemas.microsoft.com/office/drawing/2014/main" id="{FA464CB2-AD8C-828F-07AA-981C07DF346A}"/>
              </a:ext>
            </a:extLst>
          </p:cNvPr>
          <p:cNvSpPr txBox="1"/>
          <p:nvPr/>
        </p:nvSpPr>
        <p:spPr>
          <a:xfrm>
            <a:off x="4020466" y="6091764"/>
            <a:ext cx="30956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 rapport du GIEC 2021</a:t>
            </a:r>
            <a:endParaRPr kumimoji="0" lang="en-GB"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28" name="Image 27">
            <a:extLst>
              <a:ext uri="{FF2B5EF4-FFF2-40B4-BE49-F238E27FC236}">
                <a16:creationId xmlns:a16="http://schemas.microsoft.com/office/drawing/2014/main" id="{DC866B2B-8986-8089-4832-4387ECBC8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810" y="2282192"/>
            <a:ext cx="3548400" cy="3820214"/>
          </a:xfrm>
          <a:prstGeom prst="rect">
            <a:avLst/>
          </a:prstGeom>
        </p:spPr>
      </p:pic>
      <p:cxnSp>
        <p:nvCxnSpPr>
          <p:cNvPr id="29" name="Connecteur droit avec flèche 28">
            <a:extLst>
              <a:ext uri="{FF2B5EF4-FFF2-40B4-BE49-F238E27FC236}">
                <a16:creationId xmlns:a16="http://schemas.microsoft.com/office/drawing/2014/main" id="{9789CBDC-B4EF-DF31-3925-ACC75A411D58}"/>
              </a:ext>
            </a:extLst>
          </p:cNvPr>
          <p:cNvCxnSpPr>
            <a:cxnSpLocks/>
          </p:cNvCxnSpPr>
          <p:nvPr/>
        </p:nvCxnSpPr>
        <p:spPr>
          <a:xfrm>
            <a:off x="3290955" y="3322676"/>
            <a:ext cx="36799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18CA4F7F-232E-00FB-07CA-712C9869BCD2}"/>
              </a:ext>
            </a:extLst>
          </p:cNvPr>
          <p:cNvSpPr txBox="1"/>
          <p:nvPr/>
        </p:nvSpPr>
        <p:spPr>
          <a:xfrm>
            <a:off x="3312471" y="4681767"/>
            <a:ext cx="3577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x3</a:t>
            </a:r>
          </a:p>
        </p:txBody>
      </p:sp>
      <p:cxnSp>
        <p:nvCxnSpPr>
          <p:cNvPr id="31" name="Connecteur droit avec flèche 30">
            <a:extLst>
              <a:ext uri="{FF2B5EF4-FFF2-40B4-BE49-F238E27FC236}">
                <a16:creationId xmlns:a16="http://schemas.microsoft.com/office/drawing/2014/main" id="{CB902330-B4A8-8DEB-583B-B4F206AC35B0}"/>
              </a:ext>
            </a:extLst>
          </p:cNvPr>
          <p:cNvCxnSpPr>
            <a:cxnSpLocks/>
          </p:cNvCxnSpPr>
          <p:nvPr/>
        </p:nvCxnSpPr>
        <p:spPr>
          <a:xfrm>
            <a:off x="3312471" y="4681767"/>
            <a:ext cx="36799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777DE563-1DC2-AE33-CCAC-1B0E09395129}"/>
              </a:ext>
            </a:extLst>
          </p:cNvPr>
          <p:cNvSpPr txBox="1"/>
          <p:nvPr/>
        </p:nvSpPr>
        <p:spPr>
          <a:xfrm>
            <a:off x="3283522" y="3322675"/>
            <a:ext cx="3577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x2</a:t>
            </a:r>
          </a:p>
        </p:txBody>
      </p:sp>
      <p:sp>
        <p:nvSpPr>
          <p:cNvPr id="34" name="ZoneTexte 33">
            <a:extLst>
              <a:ext uri="{FF2B5EF4-FFF2-40B4-BE49-F238E27FC236}">
                <a16:creationId xmlns:a16="http://schemas.microsoft.com/office/drawing/2014/main" id="{703E42CA-7A5C-29DC-D68B-B18C9170A98F}"/>
              </a:ext>
            </a:extLst>
          </p:cNvPr>
          <p:cNvSpPr txBox="1"/>
          <p:nvPr/>
        </p:nvSpPr>
        <p:spPr>
          <a:xfrm>
            <a:off x="6606647" y="2174691"/>
            <a:ext cx="6142616"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44546A">
                    <a:lumMod val="50000"/>
                  </a:srgbClr>
                </a:solidFill>
                <a:effectLst/>
                <a:uLnTx/>
                <a:uFillTx/>
                <a:latin typeface="The Antiqua B"/>
                <a:ea typeface="+mn-ea"/>
                <a:cs typeface="+mn-cs"/>
              </a:rPr>
              <a:t>Les Sécheresses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44546A">
                  <a:lumMod val="50000"/>
                </a:srgbClr>
              </a:solidFill>
              <a:effectLst/>
              <a:uLnTx/>
              <a:uFillTx/>
              <a:latin typeface="The Antiqua B"/>
              <a:ea typeface="+mn-ea"/>
              <a:cs typeface="+mn-cs"/>
            </a:endParaRPr>
          </a:p>
        </p:txBody>
      </p:sp>
      <p:sp>
        <p:nvSpPr>
          <p:cNvPr id="35" name="ZoneTexte 34">
            <a:extLst>
              <a:ext uri="{FF2B5EF4-FFF2-40B4-BE49-F238E27FC236}">
                <a16:creationId xmlns:a16="http://schemas.microsoft.com/office/drawing/2014/main" id="{29AA2DF5-AB39-4C84-EA09-B915782ED138}"/>
              </a:ext>
            </a:extLst>
          </p:cNvPr>
          <p:cNvSpPr txBox="1"/>
          <p:nvPr/>
        </p:nvSpPr>
        <p:spPr>
          <a:xfrm>
            <a:off x="1092420" y="1854626"/>
            <a:ext cx="25635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The Antiqua B"/>
                <a:ea typeface="+mn-ea"/>
                <a:cs typeface="+mn-cs"/>
              </a:rPr>
              <a:t>e.g., </a:t>
            </a:r>
            <a:r>
              <a:rPr kumimoji="0" lang="fr-FR" sz="1400" b="0" i="0" u="none" strike="noStrike" kern="1200" cap="none" spc="0" normalizeH="0" baseline="0" noProof="0" dirty="0">
                <a:ln>
                  <a:noFill/>
                </a:ln>
                <a:solidFill>
                  <a:prstClr val="black"/>
                </a:solidFill>
                <a:effectLst/>
                <a:uLnTx/>
                <a:uFillTx/>
                <a:latin typeface="The Antiqua B"/>
                <a:ea typeface="+mn-ea"/>
                <a:cs typeface="+mn-cs"/>
              </a:rPr>
              <a:t>Vagues de chaleurs extrêmes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71B437BA-B603-E6F7-38EC-FD9C7A10776F}"/>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9447179" y="1666508"/>
            <a:ext cx="996468" cy="892262"/>
          </a:xfrm>
          <a:prstGeom prst="rect">
            <a:avLst/>
          </a:prstGeom>
        </p:spPr>
      </p:pic>
      <p:sp>
        <p:nvSpPr>
          <p:cNvPr id="39" name="ZoneTexte 38">
            <a:extLst>
              <a:ext uri="{FF2B5EF4-FFF2-40B4-BE49-F238E27FC236}">
                <a16:creationId xmlns:a16="http://schemas.microsoft.com/office/drawing/2014/main" id="{15CF0BC7-0D92-6D36-330B-56E98C6564D1}"/>
              </a:ext>
            </a:extLst>
          </p:cNvPr>
          <p:cNvSpPr txBox="1"/>
          <p:nvPr/>
        </p:nvSpPr>
        <p:spPr>
          <a:xfrm>
            <a:off x="6606647" y="3042908"/>
            <a:ext cx="6917166"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44546A">
                    <a:lumMod val="50000"/>
                  </a:srgbClr>
                </a:solidFill>
                <a:effectLst/>
                <a:uLnTx/>
                <a:uFillTx/>
                <a:latin typeface="The Antiqua B"/>
                <a:ea typeface="+mn-ea"/>
                <a:cs typeface="+mn-cs"/>
              </a:rPr>
              <a:t>Les pluies torrentielles</a:t>
            </a:r>
            <a:endParaRPr kumimoji="0" lang="fr-FR"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endParaRPr>
          </a:p>
        </p:txBody>
      </p:sp>
      <p:pic>
        <p:nvPicPr>
          <p:cNvPr id="25602" name="Picture 2" descr="Mulher Caminha Com Guarda-chuva Sob Chuva, Tempestade Ilustração do Vetor -  Ilustração de parque, cartoon: 169968909">
            <a:extLst>
              <a:ext uri="{FF2B5EF4-FFF2-40B4-BE49-F238E27FC236}">
                <a16:creationId xmlns:a16="http://schemas.microsoft.com/office/drawing/2014/main" id="{85924EB3-2496-79A6-39E4-FB599D3F38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62439" y="2694855"/>
            <a:ext cx="982158" cy="948987"/>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B55DD90F-14D8-45CC-8BB6-968A0D370F22}"/>
              </a:ext>
            </a:extLst>
          </p:cNvPr>
          <p:cNvSpPr txBox="1"/>
          <p:nvPr/>
        </p:nvSpPr>
        <p:spPr>
          <a:xfrm>
            <a:off x="6606647" y="4015600"/>
            <a:ext cx="6917166"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44546A">
                    <a:lumMod val="50000"/>
                  </a:srgbClr>
                </a:solidFill>
                <a:effectLst/>
                <a:uLnTx/>
                <a:uFillTx/>
                <a:latin typeface="The Antiqua B"/>
                <a:ea typeface="+mn-ea"/>
                <a:cs typeface="+mn-cs"/>
              </a:rPr>
              <a:t>Elévation du niveau des océans</a:t>
            </a:r>
            <a:endParaRPr kumimoji="0" lang="fr-FR"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endParaRPr>
          </a:p>
        </p:txBody>
      </p:sp>
      <p:sp>
        <p:nvSpPr>
          <p:cNvPr id="41" name="ZoneTexte 40">
            <a:extLst>
              <a:ext uri="{FF2B5EF4-FFF2-40B4-BE49-F238E27FC236}">
                <a16:creationId xmlns:a16="http://schemas.microsoft.com/office/drawing/2014/main" id="{0BEBD3AC-2449-C1E2-A860-DC3CE4C78E42}"/>
              </a:ext>
            </a:extLst>
          </p:cNvPr>
          <p:cNvSpPr txBox="1"/>
          <p:nvPr/>
        </p:nvSpPr>
        <p:spPr>
          <a:xfrm>
            <a:off x="6606647" y="4916723"/>
            <a:ext cx="6917166"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44546A">
                    <a:lumMod val="50000"/>
                  </a:srgbClr>
                </a:solidFill>
                <a:effectLst/>
                <a:uLnTx/>
                <a:uFillTx/>
                <a:latin typeface="The Antiqua B"/>
                <a:ea typeface="+mn-ea"/>
                <a:cs typeface="+mn-cs"/>
              </a:rPr>
              <a:t>Fonte des glaciers</a:t>
            </a:r>
            <a:endParaRPr kumimoji="0" lang="fr-FR"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endParaRPr>
          </a:p>
        </p:txBody>
      </p:sp>
      <p:pic>
        <p:nvPicPr>
          <p:cNvPr id="25604" name="Picture 4">
            <a:extLst>
              <a:ext uri="{FF2B5EF4-FFF2-40B4-BE49-F238E27FC236}">
                <a16:creationId xmlns:a16="http://schemas.microsoft.com/office/drawing/2014/main" id="{76D95B27-B2D2-1EBD-0CC8-A62AF4E4C75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855" t="2843" r="33794" b="28042"/>
          <a:stretch/>
        </p:blipFill>
        <p:spPr bwMode="auto">
          <a:xfrm>
            <a:off x="9263185" y="4773018"/>
            <a:ext cx="985433" cy="619797"/>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C5CC55D8-9A63-CDC4-062A-AC889C2EEC5A}"/>
              </a:ext>
            </a:extLst>
          </p:cNvPr>
          <p:cNvSpPr txBox="1"/>
          <p:nvPr/>
        </p:nvSpPr>
        <p:spPr>
          <a:xfrm>
            <a:off x="6606647" y="5937637"/>
            <a:ext cx="6917166"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44546A">
                    <a:lumMod val="50000"/>
                  </a:srgbClr>
                </a:solidFill>
                <a:effectLst/>
                <a:uLnTx/>
                <a:uFillTx/>
                <a:latin typeface="The Antiqua B"/>
                <a:ea typeface="+mn-ea"/>
                <a:cs typeface="+mn-cs"/>
              </a:rPr>
              <a:t>Effondrement  de la biodiversité</a:t>
            </a:r>
            <a:endParaRPr kumimoji="0" lang="fr-FR"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endParaRPr>
          </a:p>
        </p:txBody>
      </p:sp>
      <p:pic>
        <p:nvPicPr>
          <p:cNvPr id="25610" name="Picture 10" descr="Biodiversité Vectoriels et illustrations libres de droits - iStock">
            <a:extLst>
              <a:ext uri="{FF2B5EF4-FFF2-40B4-BE49-F238E27FC236}">
                <a16:creationId xmlns:a16="http://schemas.microsoft.com/office/drawing/2014/main" id="{0706B671-965C-92EE-B019-12E7E10B3D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196" t="15529" r="18889" b="28766"/>
          <a:stretch/>
        </p:blipFill>
        <p:spPr bwMode="auto">
          <a:xfrm>
            <a:off x="10794018" y="5279240"/>
            <a:ext cx="1116277" cy="1073675"/>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La montée des eaux : des prévisions alarmantes - GEM ONU">
            <a:extLst>
              <a:ext uri="{FF2B5EF4-FFF2-40B4-BE49-F238E27FC236}">
                <a16:creationId xmlns:a16="http://schemas.microsoft.com/office/drawing/2014/main" id="{25EBECC2-1304-E56A-1345-F7CA7BE29A2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28649" y="3733660"/>
            <a:ext cx="1056926" cy="80956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3" name="Rectangle 32"/>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1957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par>
                                <p:cTn id="18" presetID="9"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ssolve">
                                      <p:cBhvr>
                                        <p:cTn id="20" dur="500"/>
                                        <p:tgtEl>
                                          <p:spTgt spid="3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par>
                                <p:cTn id="24" presetID="9" presetClass="entr" presetSubtype="0" fill="hold" nodeType="withEffect">
                                  <p:stCondLst>
                                    <p:cond delay="0"/>
                                  </p:stCondLst>
                                  <p:childTnLst>
                                    <p:set>
                                      <p:cBhvr>
                                        <p:cTn id="25" dur="1" fill="hold">
                                          <p:stCondLst>
                                            <p:cond delay="0"/>
                                          </p:stCondLst>
                                        </p:cTn>
                                        <p:tgtEl>
                                          <p:spTgt spid="25602"/>
                                        </p:tgtEl>
                                        <p:attrNameLst>
                                          <p:attrName>style.visibility</p:attrName>
                                        </p:attrNameLst>
                                      </p:cBhvr>
                                      <p:to>
                                        <p:strVal val="visible"/>
                                      </p:to>
                                    </p:set>
                                    <p:animEffect transition="in" filter="dissolve">
                                      <p:cBhvr>
                                        <p:cTn id="26" dur="500"/>
                                        <p:tgtEl>
                                          <p:spTgt spid="2560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dissolve">
                                      <p:cBhvr>
                                        <p:cTn id="29" dur="500"/>
                                        <p:tgtEl>
                                          <p:spTgt spid="40"/>
                                        </p:tgtEl>
                                      </p:cBhvr>
                                    </p:animEffect>
                                  </p:childTnLst>
                                </p:cTn>
                              </p:par>
                              <p:par>
                                <p:cTn id="30" presetID="9" presetClass="entr" presetSubtype="0" fill="hold" nodeType="withEffect">
                                  <p:stCondLst>
                                    <p:cond delay="0"/>
                                  </p:stCondLst>
                                  <p:childTnLst>
                                    <p:set>
                                      <p:cBhvr>
                                        <p:cTn id="31" dur="1" fill="hold">
                                          <p:stCondLst>
                                            <p:cond delay="0"/>
                                          </p:stCondLst>
                                        </p:cTn>
                                        <p:tgtEl>
                                          <p:spTgt spid="25612"/>
                                        </p:tgtEl>
                                        <p:attrNameLst>
                                          <p:attrName>style.visibility</p:attrName>
                                        </p:attrNameLst>
                                      </p:cBhvr>
                                      <p:to>
                                        <p:strVal val="visible"/>
                                      </p:to>
                                    </p:set>
                                    <p:animEffect transition="in" filter="dissolve">
                                      <p:cBhvr>
                                        <p:cTn id="32" dur="500"/>
                                        <p:tgtEl>
                                          <p:spTgt spid="256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par>
                                <p:cTn id="36" presetID="9" presetClass="entr" presetSubtype="0" fill="hold" nodeType="withEffect">
                                  <p:stCondLst>
                                    <p:cond delay="0"/>
                                  </p:stCondLst>
                                  <p:childTnLst>
                                    <p:set>
                                      <p:cBhvr>
                                        <p:cTn id="37" dur="1" fill="hold">
                                          <p:stCondLst>
                                            <p:cond delay="0"/>
                                          </p:stCondLst>
                                        </p:cTn>
                                        <p:tgtEl>
                                          <p:spTgt spid="25604"/>
                                        </p:tgtEl>
                                        <p:attrNameLst>
                                          <p:attrName>style.visibility</p:attrName>
                                        </p:attrNameLst>
                                      </p:cBhvr>
                                      <p:to>
                                        <p:strVal val="visible"/>
                                      </p:to>
                                    </p:set>
                                    <p:animEffect transition="in" filter="dissolve">
                                      <p:cBhvr>
                                        <p:cTn id="38" dur="500"/>
                                        <p:tgtEl>
                                          <p:spTgt spid="2560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dissolve">
                                      <p:cBhvr>
                                        <p:cTn id="41" dur="500"/>
                                        <p:tgtEl>
                                          <p:spTgt spid="42"/>
                                        </p:tgtEl>
                                      </p:cBhvr>
                                    </p:animEffect>
                                  </p:childTnLst>
                                </p:cTn>
                              </p:par>
                              <p:par>
                                <p:cTn id="42" presetID="9" presetClass="entr" presetSubtype="0" fill="hold" nodeType="withEffect">
                                  <p:stCondLst>
                                    <p:cond delay="0"/>
                                  </p:stCondLst>
                                  <p:childTnLst>
                                    <p:set>
                                      <p:cBhvr>
                                        <p:cTn id="43" dur="1" fill="hold">
                                          <p:stCondLst>
                                            <p:cond delay="0"/>
                                          </p:stCondLst>
                                        </p:cTn>
                                        <p:tgtEl>
                                          <p:spTgt spid="25610"/>
                                        </p:tgtEl>
                                        <p:attrNameLst>
                                          <p:attrName>style.visibility</p:attrName>
                                        </p:attrNameLst>
                                      </p:cBhvr>
                                      <p:to>
                                        <p:strVal val="visible"/>
                                      </p:to>
                                    </p:set>
                                    <p:animEffect transition="in" filter="dissolve">
                                      <p:cBhvr>
                                        <p:cTn id="44"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9" grpId="0"/>
      <p:bldP spid="40" grpId="0"/>
      <p:bldP spid="41" grpId="0"/>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2° degrés avant la fin du siècle : </a:t>
            </a:r>
            <a:r>
              <a:rPr lang="fr-FR" sz="2800" b="1" dirty="0" smtClean="0">
                <a:latin typeface="Baskerville Old Face" panose="02020602080505020303" pitchFamily="18" charset="0"/>
              </a:rPr>
              <a:t>vraiment ? </a:t>
            </a:r>
            <a:endParaRPr lang="fr-FR" sz="2800" b="1" dirty="0">
              <a:latin typeface="Baskerville Old Face" panose="02020602080505020303" pitchFamily="18" charset="0"/>
            </a:endParaRPr>
          </a:p>
        </p:txBody>
      </p:sp>
      <p:sp>
        <p:nvSpPr>
          <p:cNvPr id="10" name="Rectangle 9"/>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1" name="Image 10"/>
          <p:cNvPicPr>
            <a:picLocks noChangeAspect="1"/>
          </p:cNvPicPr>
          <p:nvPr/>
        </p:nvPicPr>
        <p:blipFill rotWithShape="1">
          <a:blip r:embed="rId2"/>
          <a:srcRect l="47237" b="7854"/>
          <a:stretch/>
        </p:blipFill>
        <p:spPr>
          <a:xfrm>
            <a:off x="579549" y="806041"/>
            <a:ext cx="5711031" cy="4934396"/>
          </a:xfrm>
          <a:prstGeom prst="rect">
            <a:avLst/>
          </a:prstGeom>
        </p:spPr>
      </p:pic>
      <p:cxnSp>
        <p:nvCxnSpPr>
          <p:cNvPr id="12" name="Connecteur droit 11">
            <a:extLst>
              <a:ext uri="{FF2B5EF4-FFF2-40B4-BE49-F238E27FC236}">
                <a16:creationId xmlns:a16="http://schemas.microsoft.com/office/drawing/2014/main" id="{F0945953-A20C-20D7-F9D9-2CEF9B171C61}"/>
              </a:ext>
            </a:extLst>
          </p:cNvPr>
          <p:cNvCxnSpPr>
            <a:cxnSpLocks/>
          </p:cNvCxnSpPr>
          <p:nvPr/>
        </p:nvCxnSpPr>
        <p:spPr>
          <a:xfrm>
            <a:off x="5142330" y="5264449"/>
            <a:ext cx="27509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C3DEB2D4-E420-4CB3-5242-6E558A7B5077}"/>
              </a:ext>
            </a:extLst>
          </p:cNvPr>
          <p:cNvSpPr txBox="1"/>
          <p:nvPr/>
        </p:nvSpPr>
        <p:spPr>
          <a:xfrm>
            <a:off x="6290580" y="5295225"/>
            <a:ext cx="609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2050</a:t>
            </a:r>
          </a:p>
        </p:txBody>
      </p:sp>
      <p:cxnSp>
        <p:nvCxnSpPr>
          <p:cNvPr id="14" name="Connecteur droit 13">
            <a:extLst>
              <a:ext uri="{FF2B5EF4-FFF2-40B4-BE49-F238E27FC236}">
                <a16:creationId xmlns:a16="http://schemas.microsoft.com/office/drawing/2014/main" id="{52FCB023-7311-C1CB-BDC6-9056CB51BCC2}"/>
              </a:ext>
            </a:extLst>
          </p:cNvPr>
          <p:cNvCxnSpPr>
            <a:cxnSpLocks/>
          </p:cNvCxnSpPr>
          <p:nvPr/>
        </p:nvCxnSpPr>
        <p:spPr>
          <a:xfrm>
            <a:off x="7893269" y="5264449"/>
            <a:ext cx="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FAE83068-996A-19D0-E2B7-2C9FFA3EC5D5}"/>
              </a:ext>
            </a:extLst>
          </p:cNvPr>
          <p:cNvCxnSpPr>
            <a:cxnSpLocks/>
          </p:cNvCxnSpPr>
          <p:nvPr/>
        </p:nvCxnSpPr>
        <p:spPr>
          <a:xfrm flipV="1">
            <a:off x="7893269" y="5264449"/>
            <a:ext cx="0" cy="89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9600755-6546-021D-186B-5B0202A2454B}"/>
              </a:ext>
            </a:extLst>
          </p:cNvPr>
          <p:cNvCxnSpPr>
            <a:cxnSpLocks/>
          </p:cNvCxnSpPr>
          <p:nvPr/>
        </p:nvCxnSpPr>
        <p:spPr>
          <a:xfrm flipV="1">
            <a:off x="6555985" y="5271511"/>
            <a:ext cx="0" cy="89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F77259C7-A3F2-C092-ACC8-84F358F3DA79}"/>
              </a:ext>
            </a:extLst>
          </p:cNvPr>
          <p:cNvSpPr txBox="1"/>
          <p:nvPr/>
        </p:nvSpPr>
        <p:spPr>
          <a:xfrm>
            <a:off x="7655407" y="5295225"/>
            <a:ext cx="609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2100</a:t>
            </a:r>
          </a:p>
        </p:txBody>
      </p:sp>
      <p:sp>
        <p:nvSpPr>
          <p:cNvPr id="18" name="Rectangle 17">
            <a:extLst>
              <a:ext uri="{FF2B5EF4-FFF2-40B4-BE49-F238E27FC236}">
                <a16:creationId xmlns:a16="http://schemas.microsoft.com/office/drawing/2014/main" id="{C12595C6-A663-82C7-6782-896EC0381666}"/>
              </a:ext>
            </a:extLst>
          </p:cNvPr>
          <p:cNvSpPr/>
          <p:nvPr/>
        </p:nvSpPr>
        <p:spPr>
          <a:xfrm>
            <a:off x="5115246" y="1811956"/>
            <a:ext cx="2759993" cy="3444167"/>
          </a:xfrm>
          <a:prstGeom prst="rect">
            <a:avLst/>
          </a:prstGeom>
          <a:solidFill>
            <a:srgbClr val="F7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orme libre 18">
            <a:extLst>
              <a:ext uri="{FF2B5EF4-FFF2-40B4-BE49-F238E27FC236}">
                <a16:creationId xmlns:a16="http://schemas.microsoft.com/office/drawing/2014/main" id="{D7EFE011-1CD3-D2C2-1348-0FE0012347FB}"/>
              </a:ext>
            </a:extLst>
          </p:cNvPr>
          <p:cNvSpPr/>
          <p:nvPr/>
        </p:nvSpPr>
        <p:spPr>
          <a:xfrm>
            <a:off x="5115247" y="2054873"/>
            <a:ext cx="2743162" cy="708080"/>
          </a:xfrm>
          <a:custGeom>
            <a:avLst/>
            <a:gdLst>
              <a:gd name="connsiteX0" fmla="*/ 0 w 2734147"/>
              <a:gd name="connsiteY0" fmla="*/ 871159 h 1002493"/>
              <a:gd name="connsiteX1" fmla="*/ 54321 w 2734147"/>
              <a:gd name="connsiteY1" fmla="*/ 997908 h 1002493"/>
              <a:gd name="connsiteX2" fmla="*/ 81482 w 2734147"/>
              <a:gd name="connsiteY2" fmla="*/ 726304 h 1002493"/>
              <a:gd name="connsiteX3" fmla="*/ 144856 w 2734147"/>
              <a:gd name="connsiteY3" fmla="*/ 916426 h 1002493"/>
              <a:gd name="connsiteX4" fmla="*/ 190123 w 2734147"/>
              <a:gd name="connsiteY4" fmla="*/ 590502 h 1002493"/>
              <a:gd name="connsiteX5" fmla="*/ 244444 w 2734147"/>
              <a:gd name="connsiteY5" fmla="*/ 834945 h 1002493"/>
              <a:gd name="connsiteX6" fmla="*/ 271604 w 2734147"/>
              <a:gd name="connsiteY6" fmla="*/ 454700 h 1002493"/>
              <a:gd name="connsiteX7" fmla="*/ 316872 w 2734147"/>
              <a:gd name="connsiteY7" fmla="*/ 590502 h 1002493"/>
              <a:gd name="connsiteX8" fmla="*/ 344032 w 2734147"/>
              <a:gd name="connsiteY8" fmla="*/ 364165 h 1002493"/>
              <a:gd name="connsiteX9" fmla="*/ 425513 w 2734147"/>
              <a:gd name="connsiteY9" fmla="*/ 490913 h 1002493"/>
              <a:gd name="connsiteX10" fmla="*/ 443620 w 2734147"/>
              <a:gd name="connsiteY10" fmla="*/ 382272 h 1002493"/>
              <a:gd name="connsiteX11" fmla="*/ 561315 w 2734147"/>
              <a:gd name="connsiteY11" fmla="*/ 518074 h 1002493"/>
              <a:gd name="connsiteX12" fmla="*/ 588476 w 2734147"/>
              <a:gd name="connsiteY12" fmla="*/ 255523 h 1002493"/>
              <a:gd name="connsiteX13" fmla="*/ 624689 w 2734147"/>
              <a:gd name="connsiteY13" fmla="*/ 436593 h 1002493"/>
              <a:gd name="connsiteX14" fmla="*/ 706171 w 2734147"/>
              <a:gd name="connsiteY14" fmla="*/ 92561 h 1002493"/>
              <a:gd name="connsiteX15" fmla="*/ 742385 w 2734147"/>
              <a:gd name="connsiteY15" fmla="*/ 346058 h 1002493"/>
              <a:gd name="connsiteX16" fmla="*/ 769545 w 2734147"/>
              <a:gd name="connsiteY16" fmla="*/ 119721 h 1002493"/>
              <a:gd name="connsiteX17" fmla="*/ 823866 w 2734147"/>
              <a:gd name="connsiteY17" fmla="*/ 309844 h 1002493"/>
              <a:gd name="connsiteX18" fmla="*/ 860080 w 2734147"/>
              <a:gd name="connsiteY18" fmla="*/ 128775 h 1002493"/>
              <a:gd name="connsiteX19" fmla="*/ 914400 w 2734147"/>
              <a:gd name="connsiteY19" fmla="*/ 219309 h 1002493"/>
              <a:gd name="connsiteX20" fmla="*/ 941561 w 2734147"/>
              <a:gd name="connsiteY20" fmla="*/ 74454 h 1002493"/>
              <a:gd name="connsiteX21" fmla="*/ 1059256 w 2734147"/>
              <a:gd name="connsiteY21" fmla="*/ 155935 h 1002493"/>
              <a:gd name="connsiteX22" fmla="*/ 1122630 w 2734147"/>
              <a:gd name="connsiteY22" fmla="*/ 29187 h 1002493"/>
              <a:gd name="connsiteX23" fmla="*/ 1249379 w 2734147"/>
              <a:gd name="connsiteY23" fmla="*/ 137828 h 1002493"/>
              <a:gd name="connsiteX24" fmla="*/ 1303699 w 2734147"/>
              <a:gd name="connsiteY24" fmla="*/ 38240 h 1002493"/>
              <a:gd name="connsiteX25" fmla="*/ 1330860 w 2734147"/>
              <a:gd name="connsiteY25" fmla="*/ 164989 h 1002493"/>
              <a:gd name="connsiteX26" fmla="*/ 1385181 w 2734147"/>
              <a:gd name="connsiteY26" fmla="*/ 74454 h 1002493"/>
              <a:gd name="connsiteX27" fmla="*/ 1457608 w 2734147"/>
              <a:gd name="connsiteY27" fmla="*/ 273630 h 1002493"/>
              <a:gd name="connsiteX28" fmla="*/ 1475715 w 2734147"/>
              <a:gd name="connsiteY28" fmla="*/ 56347 h 1002493"/>
              <a:gd name="connsiteX29" fmla="*/ 1511929 w 2734147"/>
              <a:gd name="connsiteY29" fmla="*/ 128775 h 1002493"/>
              <a:gd name="connsiteX30" fmla="*/ 1566250 w 2734147"/>
              <a:gd name="connsiteY30" fmla="*/ 20133 h 1002493"/>
              <a:gd name="connsiteX31" fmla="*/ 1620571 w 2734147"/>
              <a:gd name="connsiteY31" fmla="*/ 255523 h 1002493"/>
              <a:gd name="connsiteX32" fmla="*/ 1692998 w 2734147"/>
              <a:gd name="connsiteY32" fmla="*/ 29187 h 1002493"/>
              <a:gd name="connsiteX33" fmla="*/ 1720159 w 2734147"/>
              <a:gd name="connsiteY33" fmla="*/ 92561 h 1002493"/>
              <a:gd name="connsiteX34" fmla="*/ 1774480 w 2734147"/>
              <a:gd name="connsiteY34" fmla="*/ 38240 h 1002493"/>
              <a:gd name="connsiteX35" fmla="*/ 1865014 w 2734147"/>
              <a:gd name="connsiteY35" fmla="*/ 264577 h 1002493"/>
              <a:gd name="connsiteX36" fmla="*/ 1883121 w 2734147"/>
              <a:gd name="connsiteY36" fmla="*/ 2026 h 1002493"/>
              <a:gd name="connsiteX37" fmla="*/ 1991763 w 2734147"/>
              <a:gd name="connsiteY37" fmla="*/ 137828 h 1002493"/>
              <a:gd name="connsiteX38" fmla="*/ 2046084 w 2734147"/>
              <a:gd name="connsiteY38" fmla="*/ 38240 h 1002493"/>
              <a:gd name="connsiteX39" fmla="*/ 2064190 w 2734147"/>
              <a:gd name="connsiteY39" fmla="*/ 391325 h 1002493"/>
              <a:gd name="connsiteX40" fmla="*/ 2109458 w 2734147"/>
              <a:gd name="connsiteY40" fmla="*/ 11080 h 1002493"/>
              <a:gd name="connsiteX41" fmla="*/ 2218099 w 2734147"/>
              <a:gd name="connsiteY41" fmla="*/ 146882 h 1002493"/>
              <a:gd name="connsiteX42" fmla="*/ 2254313 w 2734147"/>
              <a:gd name="connsiteY42" fmla="*/ 56347 h 1002493"/>
              <a:gd name="connsiteX43" fmla="*/ 2381062 w 2734147"/>
              <a:gd name="connsiteY43" fmla="*/ 164989 h 1002493"/>
              <a:gd name="connsiteX44" fmla="*/ 2417276 w 2734147"/>
              <a:gd name="connsiteY44" fmla="*/ 47294 h 1002493"/>
              <a:gd name="connsiteX45" fmla="*/ 2498757 w 2734147"/>
              <a:gd name="connsiteY45" fmla="*/ 146882 h 1002493"/>
              <a:gd name="connsiteX46" fmla="*/ 2562131 w 2734147"/>
              <a:gd name="connsiteY46" fmla="*/ 29187 h 1002493"/>
              <a:gd name="connsiteX47" fmla="*/ 2625505 w 2734147"/>
              <a:gd name="connsiteY47" fmla="*/ 137828 h 1002493"/>
              <a:gd name="connsiteX48" fmla="*/ 2734147 w 2734147"/>
              <a:gd name="connsiteY48" fmla="*/ 65401 h 10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34147" h="1002493">
                <a:moveTo>
                  <a:pt x="0" y="871159"/>
                </a:moveTo>
                <a:cubicBezTo>
                  <a:pt x="20370" y="946604"/>
                  <a:pt x="40741" y="1022050"/>
                  <a:pt x="54321" y="997908"/>
                </a:cubicBezTo>
                <a:cubicBezTo>
                  <a:pt x="67901" y="973766"/>
                  <a:pt x="66393" y="739884"/>
                  <a:pt x="81482" y="726304"/>
                </a:cubicBezTo>
                <a:cubicBezTo>
                  <a:pt x="96571" y="712724"/>
                  <a:pt x="126749" y="939060"/>
                  <a:pt x="144856" y="916426"/>
                </a:cubicBezTo>
                <a:cubicBezTo>
                  <a:pt x="162963" y="893792"/>
                  <a:pt x="173525" y="604082"/>
                  <a:pt x="190123" y="590502"/>
                </a:cubicBezTo>
                <a:cubicBezTo>
                  <a:pt x="206721" y="576922"/>
                  <a:pt x="230864" y="857579"/>
                  <a:pt x="244444" y="834945"/>
                </a:cubicBezTo>
                <a:cubicBezTo>
                  <a:pt x="258024" y="812311"/>
                  <a:pt x="259533" y="495440"/>
                  <a:pt x="271604" y="454700"/>
                </a:cubicBezTo>
                <a:cubicBezTo>
                  <a:pt x="283675" y="413960"/>
                  <a:pt x="304801" y="605591"/>
                  <a:pt x="316872" y="590502"/>
                </a:cubicBezTo>
                <a:cubicBezTo>
                  <a:pt x="328943" y="575413"/>
                  <a:pt x="325925" y="380763"/>
                  <a:pt x="344032" y="364165"/>
                </a:cubicBezTo>
                <a:cubicBezTo>
                  <a:pt x="362139" y="347567"/>
                  <a:pt x="408915" y="487895"/>
                  <a:pt x="425513" y="490913"/>
                </a:cubicBezTo>
                <a:cubicBezTo>
                  <a:pt x="442111" y="493931"/>
                  <a:pt x="420986" y="377745"/>
                  <a:pt x="443620" y="382272"/>
                </a:cubicBezTo>
                <a:cubicBezTo>
                  <a:pt x="466254" y="386799"/>
                  <a:pt x="537172" y="539199"/>
                  <a:pt x="561315" y="518074"/>
                </a:cubicBezTo>
                <a:cubicBezTo>
                  <a:pt x="585458" y="496949"/>
                  <a:pt x="577914" y="269103"/>
                  <a:pt x="588476" y="255523"/>
                </a:cubicBezTo>
                <a:cubicBezTo>
                  <a:pt x="599038" y="241943"/>
                  <a:pt x="605073" y="463753"/>
                  <a:pt x="624689" y="436593"/>
                </a:cubicBezTo>
                <a:cubicBezTo>
                  <a:pt x="644305" y="409433"/>
                  <a:pt x="686555" y="107650"/>
                  <a:pt x="706171" y="92561"/>
                </a:cubicBezTo>
                <a:cubicBezTo>
                  <a:pt x="725787" y="77472"/>
                  <a:pt x="731823" y="341531"/>
                  <a:pt x="742385" y="346058"/>
                </a:cubicBezTo>
                <a:cubicBezTo>
                  <a:pt x="752947" y="350585"/>
                  <a:pt x="755965" y="125757"/>
                  <a:pt x="769545" y="119721"/>
                </a:cubicBezTo>
                <a:cubicBezTo>
                  <a:pt x="783125" y="113685"/>
                  <a:pt x="808777" y="308335"/>
                  <a:pt x="823866" y="309844"/>
                </a:cubicBezTo>
                <a:cubicBezTo>
                  <a:pt x="838955" y="311353"/>
                  <a:pt x="844991" y="143864"/>
                  <a:pt x="860080" y="128775"/>
                </a:cubicBezTo>
                <a:cubicBezTo>
                  <a:pt x="875169" y="113686"/>
                  <a:pt x="900820" y="228362"/>
                  <a:pt x="914400" y="219309"/>
                </a:cubicBezTo>
                <a:cubicBezTo>
                  <a:pt x="927980" y="210256"/>
                  <a:pt x="917418" y="85016"/>
                  <a:pt x="941561" y="74454"/>
                </a:cubicBezTo>
                <a:cubicBezTo>
                  <a:pt x="965704" y="63892"/>
                  <a:pt x="1029078" y="163479"/>
                  <a:pt x="1059256" y="155935"/>
                </a:cubicBezTo>
                <a:cubicBezTo>
                  <a:pt x="1089434" y="148391"/>
                  <a:pt x="1090943" y="32205"/>
                  <a:pt x="1122630" y="29187"/>
                </a:cubicBezTo>
                <a:cubicBezTo>
                  <a:pt x="1154317" y="26169"/>
                  <a:pt x="1219201" y="136319"/>
                  <a:pt x="1249379" y="137828"/>
                </a:cubicBezTo>
                <a:cubicBezTo>
                  <a:pt x="1279557" y="139337"/>
                  <a:pt x="1290119" y="33713"/>
                  <a:pt x="1303699" y="38240"/>
                </a:cubicBezTo>
                <a:cubicBezTo>
                  <a:pt x="1317279" y="42767"/>
                  <a:pt x="1317280" y="158953"/>
                  <a:pt x="1330860" y="164989"/>
                </a:cubicBezTo>
                <a:cubicBezTo>
                  <a:pt x="1344440" y="171025"/>
                  <a:pt x="1364056" y="56347"/>
                  <a:pt x="1385181" y="74454"/>
                </a:cubicBezTo>
                <a:cubicBezTo>
                  <a:pt x="1406306" y="92561"/>
                  <a:pt x="1442519" y="276648"/>
                  <a:pt x="1457608" y="273630"/>
                </a:cubicBezTo>
                <a:cubicBezTo>
                  <a:pt x="1472697" y="270612"/>
                  <a:pt x="1466662" y="80489"/>
                  <a:pt x="1475715" y="56347"/>
                </a:cubicBezTo>
                <a:cubicBezTo>
                  <a:pt x="1484768" y="32205"/>
                  <a:pt x="1496840" y="134811"/>
                  <a:pt x="1511929" y="128775"/>
                </a:cubicBezTo>
                <a:cubicBezTo>
                  <a:pt x="1527018" y="122739"/>
                  <a:pt x="1548143" y="-992"/>
                  <a:pt x="1566250" y="20133"/>
                </a:cubicBezTo>
                <a:cubicBezTo>
                  <a:pt x="1584357" y="41258"/>
                  <a:pt x="1599446" y="254014"/>
                  <a:pt x="1620571" y="255523"/>
                </a:cubicBezTo>
                <a:cubicBezTo>
                  <a:pt x="1641696" y="257032"/>
                  <a:pt x="1676400" y="56347"/>
                  <a:pt x="1692998" y="29187"/>
                </a:cubicBezTo>
                <a:cubicBezTo>
                  <a:pt x="1709596" y="2027"/>
                  <a:pt x="1706579" y="91052"/>
                  <a:pt x="1720159" y="92561"/>
                </a:cubicBezTo>
                <a:cubicBezTo>
                  <a:pt x="1733739" y="94070"/>
                  <a:pt x="1750338" y="9571"/>
                  <a:pt x="1774480" y="38240"/>
                </a:cubicBezTo>
                <a:cubicBezTo>
                  <a:pt x="1798622" y="66909"/>
                  <a:pt x="1846907" y="270613"/>
                  <a:pt x="1865014" y="264577"/>
                </a:cubicBezTo>
                <a:cubicBezTo>
                  <a:pt x="1883121" y="258541"/>
                  <a:pt x="1861996" y="23151"/>
                  <a:pt x="1883121" y="2026"/>
                </a:cubicBezTo>
                <a:cubicBezTo>
                  <a:pt x="1904246" y="-19099"/>
                  <a:pt x="1964602" y="131792"/>
                  <a:pt x="1991763" y="137828"/>
                </a:cubicBezTo>
                <a:cubicBezTo>
                  <a:pt x="2018924" y="143864"/>
                  <a:pt x="2034013" y="-4010"/>
                  <a:pt x="2046084" y="38240"/>
                </a:cubicBezTo>
                <a:cubicBezTo>
                  <a:pt x="2058155" y="80490"/>
                  <a:pt x="2053628" y="395852"/>
                  <a:pt x="2064190" y="391325"/>
                </a:cubicBezTo>
                <a:cubicBezTo>
                  <a:pt x="2074752" y="386798"/>
                  <a:pt x="2083807" y="51820"/>
                  <a:pt x="2109458" y="11080"/>
                </a:cubicBezTo>
                <a:cubicBezTo>
                  <a:pt x="2135109" y="-29660"/>
                  <a:pt x="2193957" y="139338"/>
                  <a:pt x="2218099" y="146882"/>
                </a:cubicBezTo>
                <a:cubicBezTo>
                  <a:pt x="2242241" y="154426"/>
                  <a:pt x="2227152" y="53329"/>
                  <a:pt x="2254313" y="56347"/>
                </a:cubicBezTo>
                <a:cubicBezTo>
                  <a:pt x="2281474" y="59365"/>
                  <a:pt x="2353902" y="166498"/>
                  <a:pt x="2381062" y="164989"/>
                </a:cubicBezTo>
                <a:cubicBezTo>
                  <a:pt x="2408222" y="163480"/>
                  <a:pt x="2397660" y="50312"/>
                  <a:pt x="2417276" y="47294"/>
                </a:cubicBezTo>
                <a:cubicBezTo>
                  <a:pt x="2436892" y="44276"/>
                  <a:pt x="2474615" y="149900"/>
                  <a:pt x="2498757" y="146882"/>
                </a:cubicBezTo>
                <a:cubicBezTo>
                  <a:pt x="2522900" y="143864"/>
                  <a:pt x="2541006" y="30696"/>
                  <a:pt x="2562131" y="29187"/>
                </a:cubicBezTo>
                <a:cubicBezTo>
                  <a:pt x="2583256" y="27678"/>
                  <a:pt x="2596836" y="131792"/>
                  <a:pt x="2625505" y="137828"/>
                </a:cubicBezTo>
                <a:cubicBezTo>
                  <a:pt x="2654174" y="143864"/>
                  <a:pt x="2694160" y="104632"/>
                  <a:pt x="2734147" y="6540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FF60833C-7EB4-7054-2D50-31E0C2C9FECE}"/>
              </a:ext>
            </a:extLst>
          </p:cNvPr>
          <p:cNvPicPr>
            <a:picLocks noChangeAspect="1"/>
          </p:cNvPicPr>
          <p:nvPr/>
        </p:nvPicPr>
        <p:blipFill>
          <a:blip r:embed="rId3"/>
          <a:stretch>
            <a:fillRect/>
          </a:stretch>
        </p:blipFill>
        <p:spPr>
          <a:xfrm>
            <a:off x="5873139" y="2319502"/>
            <a:ext cx="1324160" cy="1314633"/>
          </a:xfrm>
          <a:prstGeom prst="rect">
            <a:avLst/>
          </a:prstGeom>
        </p:spPr>
      </p:pic>
      <p:sp>
        <p:nvSpPr>
          <p:cNvPr id="21" name="ZoneTexte 20">
            <a:extLst>
              <a:ext uri="{FF2B5EF4-FFF2-40B4-BE49-F238E27FC236}">
                <a16:creationId xmlns:a16="http://schemas.microsoft.com/office/drawing/2014/main" id="{0572D1EE-242F-586F-E4EE-2EDB71B0521D}"/>
              </a:ext>
            </a:extLst>
          </p:cNvPr>
          <p:cNvSpPr txBox="1"/>
          <p:nvPr/>
        </p:nvSpPr>
        <p:spPr>
          <a:xfrm>
            <a:off x="7858408" y="2003988"/>
            <a:ext cx="4069080" cy="29550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285750" marR="0" lvl="0" indent="-285750" algn="ctr"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L’objectif de cet accord est de « contenir l’augmentation de la température moyenne </a:t>
            </a:r>
            <a:r>
              <a:rPr kumimoji="0" lang="fr-FR" sz="18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en-deçà de 2°C</a:t>
            </a:r>
            <a:r>
              <a:rPr kumimoji="0" lang="fr-FR"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par rapport à l’ère préindustrielle, et de s’efforcer de limiter cette augmentation à </a:t>
            </a:r>
            <a:r>
              <a:rPr kumimoji="0" lang="fr-FR" sz="18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1,5°C</a:t>
            </a:r>
            <a:r>
              <a:rPr kumimoji="0" lang="fr-FR"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 .</a:t>
            </a:r>
            <a:endParaRPr kumimoji="0" lang="en-GB" sz="1600" b="1" i="0" u="none" strike="noStrike" kern="1200" cap="none" spc="0" normalizeH="0" baseline="0" noProof="0" dirty="0">
              <a:ln>
                <a:noFill/>
              </a:ln>
              <a:solidFill>
                <a:srgbClr val="44546A">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2" name="Connecteur droit 21">
            <a:extLst>
              <a:ext uri="{FF2B5EF4-FFF2-40B4-BE49-F238E27FC236}">
                <a16:creationId xmlns:a16="http://schemas.microsoft.com/office/drawing/2014/main" id="{0FEA9A81-3DD0-D022-3C85-2950217618F5}"/>
              </a:ext>
            </a:extLst>
          </p:cNvPr>
          <p:cNvCxnSpPr>
            <a:cxnSpLocks/>
          </p:cNvCxnSpPr>
          <p:nvPr/>
        </p:nvCxnSpPr>
        <p:spPr>
          <a:xfrm>
            <a:off x="977918" y="1818256"/>
            <a:ext cx="688049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D4A5C19F-B561-120E-357C-FBD3941FCAAD}"/>
              </a:ext>
            </a:extLst>
          </p:cNvPr>
          <p:cNvSpPr txBox="1"/>
          <p:nvPr/>
        </p:nvSpPr>
        <p:spPr>
          <a:xfrm>
            <a:off x="5348998" y="3755279"/>
            <a:ext cx="25121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Le 12 décembre 2015, </a:t>
            </a:r>
            <a:r>
              <a:rPr kumimoji="0" lang="fr-FR" sz="1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l’accord de Paris sur le climat</a:t>
            </a:r>
            <a:r>
              <a:rPr kumimoji="0" lang="fr-FR"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 été adopté par 195 pays lors de la COP21.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02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Quelqu’un aurait une </a:t>
            </a:r>
            <a:r>
              <a:rPr lang="fr-FR" sz="2400" b="1" dirty="0" err="1" smtClean="0">
                <a:latin typeface="Baskerville Old Face" panose="02020602080505020303" pitchFamily="18" charset="0"/>
              </a:rPr>
              <a:t>Delorean</a:t>
            </a:r>
            <a:r>
              <a:rPr lang="fr-FR" sz="2400" b="1" dirty="0" smtClean="0">
                <a:latin typeface="Baskerville Old Face" panose="02020602080505020303" pitchFamily="18" charset="0"/>
              </a:rPr>
              <a: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3116"/>
            <a:ext cx="5645330" cy="3984939"/>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700" y="1985170"/>
            <a:ext cx="6061166" cy="4278470"/>
          </a:xfrm>
          <a:prstGeom prst="rect">
            <a:avLst/>
          </a:prstGeom>
        </p:spPr>
      </p:pic>
      <p:sp>
        <p:nvSpPr>
          <p:cNvPr id="12" name="ZoneTexte 11"/>
          <p:cNvSpPr txBox="1"/>
          <p:nvPr/>
        </p:nvSpPr>
        <p:spPr>
          <a:xfrm>
            <a:off x="-171450" y="647700"/>
            <a:ext cx="5924550" cy="584775"/>
          </a:xfrm>
          <a:prstGeom prst="rect">
            <a:avLst/>
          </a:prstGeom>
          <a:noFill/>
        </p:spPr>
        <p:txBody>
          <a:bodyPr wrap="square" rtlCol="0">
            <a:spAutoFit/>
          </a:bodyPr>
          <a:lstStyle/>
          <a:p>
            <a:pPr marL="285750" indent="-285750" algn="ctr">
              <a:buFont typeface="Wingdings" panose="05000000000000000000" pitchFamily="2" charset="2"/>
              <a:buChar char="Ø"/>
            </a:pPr>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 conséquent nous allons devoir réduire rapidement et drastiquement nos émissions de GES</a:t>
            </a:r>
          </a:p>
        </p:txBody>
      </p:sp>
      <p:sp>
        <p:nvSpPr>
          <p:cNvPr id="13" name="ZoneTexte 12"/>
          <p:cNvSpPr txBox="1"/>
          <p:nvPr/>
        </p:nvSpPr>
        <p:spPr>
          <a:xfrm>
            <a:off x="5638800" y="1333500"/>
            <a:ext cx="6267450" cy="584775"/>
          </a:xfrm>
          <a:prstGeom prst="rect">
            <a:avLst/>
          </a:prstGeom>
          <a:noFill/>
        </p:spPr>
        <p:txBody>
          <a:bodyPr wrap="square" rtlCol="0">
            <a:spAutoFit/>
          </a:bodyPr>
          <a:lstStyle/>
          <a:p>
            <a:pPr marL="285750" indent="-285750" algn="ctr">
              <a:buFont typeface="Wingdings" panose="05000000000000000000" pitchFamily="2" charset="2"/>
              <a:buChar char="Ø"/>
            </a:pPr>
            <a:r>
              <a:rPr lang="fr-FR" sz="1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Back to the future : d’ici 10 ans, il faudrait revenir à la même quantité d’émission que dans les années 70 </a:t>
            </a:r>
          </a:p>
        </p:txBody>
      </p:sp>
      <p:cxnSp>
        <p:nvCxnSpPr>
          <p:cNvPr id="15" name="Connecteur droit 14"/>
          <p:cNvCxnSpPr/>
          <p:nvPr/>
        </p:nvCxnSpPr>
        <p:spPr>
          <a:xfrm>
            <a:off x="6620346" y="3852252"/>
            <a:ext cx="3700604" cy="45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3086100" y="3352800"/>
            <a:ext cx="0" cy="11239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685800" y="3333750"/>
            <a:ext cx="2400300" cy="3810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10330003" y="3847723"/>
            <a:ext cx="7544" cy="17339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1690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457898" y="380741"/>
            <a:ext cx="2143835" cy="131989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95" y="1771720"/>
            <a:ext cx="6099318" cy="4574489"/>
          </a:xfrm>
          <a:prstGeom prst="rect">
            <a:avLst/>
          </a:prstGeom>
        </p:spPr>
      </p:pic>
      <p:sp>
        <p:nvSpPr>
          <p:cNvPr id="6" name="ZoneTexte 5"/>
          <p:cNvSpPr txBox="1"/>
          <p:nvPr/>
        </p:nvSpPr>
        <p:spPr>
          <a:xfrm>
            <a:off x="1972386" y="924351"/>
            <a:ext cx="8001000" cy="584775"/>
          </a:xfrm>
          <a:prstGeom prst="rect">
            <a:avLst/>
          </a:prstGeom>
          <a:noFill/>
        </p:spPr>
        <p:txBody>
          <a:bodyPr wrap="square" rtlCol="0">
            <a:spAutoFit/>
          </a:bodyPr>
          <a:lstStyle/>
          <a:p>
            <a:pPr algn="ctr"/>
            <a:r>
              <a:rPr lang="fr-FR" sz="3200" b="1" dirty="0" smtClean="0">
                <a:solidFill>
                  <a:srgbClr val="C00000"/>
                </a:solidFill>
              </a:rPr>
              <a:t>Quelques degrés de plus. Et alors ?</a:t>
            </a:r>
            <a:endParaRPr lang="en-GB" sz="3200" b="1" dirty="0">
              <a:solidFill>
                <a:srgbClr val="C00000"/>
              </a:solidFill>
            </a:endParaRPr>
          </a:p>
        </p:txBody>
      </p:sp>
      <p:sp>
        <p:nvSpPr>
          <p:cNvPr id="7" name="Rectangle 6"/>
          <p:cNvSpPr/>
          <p:nvPr/>
        </p:nvSpPr>
        <p:spPr>
          <a:xfrm>
            <a:off x="3713717" y="4061811"/>
            <a:ext cx="3312368" cy="25054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743287" y="4350688"/>
            <a:ext cx="2589274" cy="16672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715991" y="3463584"/>
            <a:ext cx="1715818" cy="24860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288181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052974" y="569000"/>
            <a:ext cx="3487747" cy="2147306"/>
          </a:xfrm>
          <a:prstGeom prst="rect">
            <a:avLst/>
          </a:prstGeom>
        </p:spPr>
      </p:pic>
      <p:sp>
        <p:nvSpPr>
          <p:cNvPr id="5" name="Rectangle 4"/>
          <p:cNvSpPr/>
          <p:nvPr/>
        </p:nvSpPr>
        <p:spPr>
          <a:xfrm>
            <a:off x="62754" y="3093871"/>
            <a:ext cx="12209930" cy="2985433"/>
          </a:xfrm>
          <a:prstGeom prst="rect">
            <a:avLst/>
          </a:prstGeom>
        </p:spPr>
        <p:txBody>
          <a:bodyPr wrap="square">
            <a:spAutoFit/>
          </a:bodyPr>
          <a:lstStyle/>
          <a:p>
            <a:pPr marL="285750" indent="-285750">
              <a:buFont typeface="Arial" panose="020B0604020202020204" pitchFamily="34" charset="0"/>
              <a:buChar char="•"/>
            </a:pPr>
            <a:r>
              <a:rPr lang="fr-FR" sz="2400" b="1" u="sng" dirty="0" smtClean="0">
                <a:latin typeface="Tahoma" panose="020B0604030504040204" pitchFamily="34" charset="0"/>
                <a:ea typeface="Tahoma" panose="020B0604030504040204" pitchFamily="34" charset="0"/>
                <a:cs typeface="Tahoma" panose="020B0604030504040204" pitchFamily="34" charset="0"/>
              </a:rPr>
              <a:t>La météorologie </a:t>
            </a:r>
            <a:r>
              <a:rPr lang="fr-FR" sz="2000" dirty="0" smtClean="0">
                <a:latin typeface="Tahoma" panose="020B0604030504040204" pitchFamily="34" charset="0"/>
                <a:ea typeface="Tahoma" panose="020B0604030504040204" pitchFamily="34" charset="0"/>
                <a:cs typeface="Tahoma" panose="020B0604030504040204" pitchFamily="34" charset="0"/>
              </a:rPr>
              <a:t>étudie les processus qui pilotent la dynamique de l’atmosphère et leur mise en équations, notamment en vue de la prévision du temps. </a:t>
            </a:r>
            <a:r>
              <a:rPr lang="fr-F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Cette prévision n’a plus de sens au bout d’une dizaine de jours </a:t>
            </a:r>
            <a:r>
              <a:rPr lang="fr-FR" sz="2000" dirty="0" smtClean="0">
                <a:latin typeface="Tahoma" panose="020B0604030504040204" pitchFamily="34" charset="0"/>
                <a:ea typeface="Tahoma" panose="020B0604030504040204" pitchFamily="34" charset="0"/>
                <a:cs typeface="Tahoma" panose="020B0604030504040204" pitchFamily="34" charset="0"/>
              </a:rPr>
              <a:t>car l’état de l’atmosphère à un jour et un endroit donné, dépend fortement des conditions initiales. Cela est lié au caractère chaotique de la circulation atmosphérique.</a:t>
            </a:r>
          </a:p>
          <a:p>
            <a:pPr marL="285750" indent="-285750">
              <a:buFont typeface="Arial" panose="020B0604020202020204" pitchFamily="34" charset="0"/>
              <a:buChar char="•"/>
            </a:pPr>
            <a:endParaRPr lang="fr-FR" sz="2000" b="1" u="sng"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b="1" u="sng"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400" b="1" u="sng" dirty="0" smtClean="0">
                <a:latin typeface="Tahoma" panose="020B0604030504040204" pitchFamily="34" charset="0"/>
                <a:ea typeface="Tahoma" panose="020B0604030504040204" pitchFamily="34" charset="0"/>
                <a:cs typeface="Tahoma" panose="020B0604030504040204" pitchFamily="34" charset="0"/>
              </a:rPr>
              <a:t>La climatologie</a:t>
            </a:r>
            <a:r>
              <a:rPr lang="fr-FR" sz="2400" dirty="0" smtClean="0">
                <a:latin typeface="Tahoma" panose="020B0604030504040204" pitchFamily="34" charset="0"/>
                <a:ea typeface="Tahoma" panose="020B0604030504040204" pitchFamily="34" charset="0"/>
                <a:cs typeface="Tahoma" panose="020B0604030504040204" pitchFamily="34" charset="0"/>
              </a:rPr>
              <a:t> </a:t>
            </a:r>
            <a:r>
              <a:rPr lang="fr-FR" sz="2000" dirty="0" smtClean="0">
                <a:latin typeface="Tahoma" panose="020B0604030504040204" pitchFamily="34" charset="0"/>
                <a:ea typeface="Tahoma" panose="020B0604030504040204" pitchFamily="34" charset="0"/>
                <a:cs typeface="Tahoma" panose="020B0604030504040204" pitchFamily="34" charset="0"/>
              </a:rPr>
              <a:t>analyse </a:t>
            </a:r>
            <a:r>
              <a:rPr lang="fr-F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l’état moyen de l’atmosphère et des océans sur les grandes échelles de temps </a:t>
            </a:r>
            <a:r>
              <a:rPr lang="fr-FR" sz="2000" dirty="0" smtClean="0">
                <a:latin typeface="Tahoma" panose="020B0604030504040204" pitchFamily="34" charset="0"/>
                <a:ea typeface="Tahoma" panose="020B0604030504040204" pitchFamily="34" charset="0"/>
                <a:cs typeface="Tahoma" panose="020B0604030504040204" pitchFamily="34" charset="0"/>
              </a:rPr>
              <a:t>et étudie les processus physiques qui sont pertinents sur le long terme.  Pour cette analyse, les conditions initiales n’ont pas d’importance.</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 ne surtout pas confondre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3677648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Juste quelques degrés en plus ….. </a:t>
            </a:r>
            <a:endParaRPr lang="fr-FR" sz="2400" b="1" dirty="0">
              <a:latin typeface="Baskerville Old Face" panose="02020602080505020303" pitchFamily="18" charset="0"/>
            </a:endParaRPr>
          </a:p>
        </p:txBody>
      </p:sp>
      <p:pic>
        <p:nvPicPr>
          <p:cNvPr id="20" name="Picture 2" descr="Réchauffement climatique : quelques degrés de plus qui changent le monde -  Ecotoxicologie.fr %">
            <a:extLst>
              <a:ext uri="{FF2B5EF4-FFF2-40B4-BE49-F238E27FC236}">
                <a16:creationId xmlns:a16="http://schemas.microsoft.com/office/drawing/2014/main" id="{F864CFEF-587D-1B78-0AF9-0DF0BDE5FB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55" b="3890"/>
          <a:stretch/>
        </p:blipFill>
        <p:spPr bwMode="auto">
          <a:xfrm>
            <a:off x="50871" y="1731980"/>
            <a:ext cx="9486900" cy="410942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32490F27-3398-DC38-DBBF-CF7CA26561B1}"/>
              </a:ext>
            </a:extLst>
          </p:cNvPr>
          <p:cNvSpPr txBox="1"/>
          <p:nvPr/>
        </p:nvSpPr>
        <p:spPr>
          <a:xfrm>
            <a:off x="524339" y="1013350"/>
            <a:ext cx="35076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Glaciation vistulienne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(Dernière période de glaciation en Europe du Nord</a:t>
            </a:r>
            <a:r>
              <a:rPr kumimoji="0" lang="fr-FR"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p>
        </p:txBody>
      </p:sp>
      <p:sp>
        <p:nvSpPr>
          <p:cNvPr id="22" name="Rectangle 21">
            <a:extLst>
              <a:ext uri="{FF2B5EF4-FFF2-40B4-BE49-F238E27FC236}">
                <a16:creationId xmlns:a16="http://schemas.microsoft.com/office/drawing/2014/main" id="{9D89CE4B-89D0-6760-C8CE-2A12367126EA}"/>
              </a:ext>
            </a:extLst>
          </p:cNvPr>
          <p:cNvSpPr/>
          <p:nvPr/>
        </p:nvSpPr>
        <p:spPr>
          <a:xfrm>
            <a:off x="8671782" y="2750212"/>
            <a:ext cx="2398955" cy="1118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ériode glacière.mp4">
            <a:hlinkClick r:id="" action="ppaction://media"/>
            <a:extLst>
              <a:ext uri="{FF2B5EF4-FFF2-40B4-BE49-F238E27FC236}">
                <a16:creationId xmlns:a16="http://schemas.microsoft.com/office/drawing/2014/main" id="{05CA91D7-DE6B-975F-E788-61A94F04FF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67721" y="1970762"/>
            <a:ext cx="3919813" cy="2204895"/>
          </a:xfrm>
          <a:prstGeom prst="rect">
            <a:avLst/>
          </a:prstGeom>
        </p:spPr>
      </p:pic>
      <p:sp>
        <p:nvSpPr>
          <p:cNvPr id="24" name="ZoneTexte 23">
            <a:extLst>
              <a:ext uri="{FF2B5EF4-FFF2-40B4-BE49-F238E27FC236}">
                <a16:creationId xmlns:a16="http://schemas.microsoft.com/office/drawing/2014/main" id="{43E47815-D117-C3E3-2F9B-26898784B456}"/>
              </a:ext>
            </a:extLst>
          </p:cNvPr>
          <p:cNvSpPr txBox="1"/>
          <p:nvPr/>
        </p:nvSpPr>
        <p:spPr>
          <a:xfrm>
            <a:off x="4397170" y="1045624"/>
            <a:ext cx="3195106"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Climat tempéré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fr-FR"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propice au développement de nos civilisations)</a:t>
            </a:r>
            <a:endParaRPr kumimoji="0" lang="fr-FR"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35" name="Imag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5834" y="1184626"/>
            <a:ext cx="2284805" cy="966903"/>
          </a:xfrm>
          <a:prstGeom prst="rect">
            <a:avLst/>
          </a:prstGeom>
        </p:spPr>
      </p:pic>
      <p:pic>
        <p:nvPicPr>
          <p:cNvPr id="36" name="Imag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0878" y="2465293"/>
            <a:ext cx="2397259" cy="1342465"/>
          </a:xfrm>
          <a:prstGeom prst="rect">
            <a:avLst/>
          </a:prstGeom>
        </p:spPr>
      </p:pic>
      <p:pic>
        <p:nvPicPr>
          <p:cNvPr id="39" name="Imag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9884" y="5714218"/>
            <a:ext cx="1598799" cy="812088"/>
          </a:xfrm>
          <a:prstGeom prst="rect">
            <a:avLst/>
          </a:prstGeom>
        </p:spPr>
      </p:pic>
      <p:pic>
        <p:nvPicPr>
          <p:cNvPr id="40" name="Imag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7015" y="5068574"/>
            <a:ext cx="1243292" cy="813954"/>
          </a:xfrm>
          <a:prstGeom prst="rect">
            <a:avLst/>
          </a:prstGeom>
        </p:spPr>
      </p:pic>
      <p:sp>
        <p:nvSpPr>
          <p:cNvPr id="41" name="ZoneTexte 40"/>
          <p:cNvSpPr txBox="1"/>
          <p:nvPr/>
        </p:nvSpPr>
        <p:spPr>
          <a:xfrm>
            <a:off x="10219765" y="1515036"/>
            <a:ext cx="1972235" cy="400110"/>
          </a:xfrm>
          <a:prstGeom prst="rect">
            <a:avLst/>
          </a:prstGeom>
          <a:noFill/>
        </p:spPr>
        <p:txBody>
          <a:bodyPr wrap="square" rtlCol="0">
            <a:spAutoFit/>
          </a:bodyPr>
          <a:lstStyle/>
          <a:p>
            <a:pPr algn="ctr"/>
            <a:r>
              <a:rPr lang="fr-FR" sz="2000" b="1" i="1" dirty="0" smtClean="0">
                <a:solidFill>
                  <a:schemeClr val="tx2">
                    <a:lumMod val="75000"/>
                  </a:schemeClr>
                </a:solidFill>
              </a:rPr>
              <a:t>Sédentarisation</a:t>
            </a:r>
            <a:endParaRPr lang="en-GB" sz="2000" b="1" i="1" dirty="0">
              <a:solidFill>
                <a:schemeClr val="tx2">
                  <a:lumMod val="75000"/>
                </a:schemeClr>
              </a:solidFill>
            </a:endParaRPr>
          </a:p>
        </p:txBody>
      </p:sp>
      <p:sp>
        <p:nvSpPr>
          <p:cNvPr id="42" name="ZoneTexte 41"/>
          <p:cNvSpPr txBox="1"/>
          <p:nvPr/>
        </p:nvSpPr>
        <p:spPr>
          <a:xfrm>
            <a:off x="7915836" y="2967318"/>
            <a:ext cx="1461247" cy="400110"/>
          </a:xfrm>
          <a:prstGeom prst="rect">
            <a:avLst/>
          </a:prstGeom>
          <a:noFill/>
        </p:spPr>
        <p:txBody>
          <a:bodyPr wrap="square" rtlCol="0">
            <a:spAutoFit/>
          </a:bodyPr>
          <a:lstStyle/>
          <a:p>
            <a:pPr algn="ctr"/>
            <a:r>
              <a:rPr lang="fr-FR" sz="2000" b="1" i="1" dirty="0">
                <a:solidFill>
                  <a:schemeClr val="tx2">
                    <a:lumMod val="75000"/>
                  </a:schemeClr>
                </a:solidFill>
              </a:rPr>
              <a:t>A</a:t>
            </a:r>
            <a:r>
              <a:rPr lang="fr-FR" sz="2000" b="1" i="1" dirty="0" smtClean="0">
                <a:solidFill>
                  <a:schemeClr val="tx2">
                    <a:lumMod val="75000"/>
                  </a:schemeClr>
                </a:solidFill>
              </a:rPr>
              <a:t>griculture</a:t>
            </a:r>
            <a:endParaRPr lang="en-GB" sz="2000" b="1" i="1" dirty="0">
              <a:solidFill>
                <a:schemeClr val="tx2">
                  <a:lumMod val="75000"/>
                </a:schemeClr>
              </a:solidFill>
            </a:endParaRPr>
          </a:p>
        </p:txBody>
      </p:sp>
      <p:sp>
        <p:nvSpPr>
          <p:cNvPr id="43" name="ZoneTexte 42"/>
          <p:cNvSpPr txBox="1"/>
          <p:nvPr/>
        </p:nvSpPr>
        <p:spPr>
          <a:xfrm>
            <a:off x="9278470" y="4473389"/>
            <a:ext cx="1748118" cy="400110"/>
          </a:xfrm>
          <a:prstGeom prst="rect">
            <a:avLst/>
          </a:prstGeom>
          <a:noFill/>
        </p:spPr>
        <p:txBody>
          <a:bodyPr wrap="square" rtlCol="0">
            <a:spAutoFit/>
          </a:bodyPr>
          <a:lstStyle/>
          <a:p>
            <a:pPr algn="ctr"/>
            <a:r>
              <a:rPr lang="fr-FR" sz="2000" b="1" i="1" dirty="0" smtClean="0">
                <a:solidFill>
                  <a:schemeClr val="tx2">
                    <a:lumMod val="75000"/>
                  </a:schemeClr>
                </a:solidFill>
              </a:rPr>
              <a:t>Civilisations</a:t>
            </a:r>
            <a:endParaRPr lang="en-GB" sz="2000" b="1" i="1" dirty="0">
              <a:solidFill>
                <a:schemeClr val="tx2">
                  <a:lumMod val="75000"/>
                </a:schemeClr>
              </a:solidFill>
            </a:endParaRPr>
          </a:p>
        </p:txBody>
      </p:sp>
      <p:sp>
        <p:nvSpPr>
          <p:cNvPr id="44" name="Rectangle 43">
            <a:extLst>
              <a:ext uri="{FF2B5EF4-FFF2-40B4-BE49-F238E27FC236}">
                <a16:creationId xmlns:a16="http://schemas.microsoft.com/office/drawing/2014/main" id="{C85458C1-C26D-3428-0C66-836E78ECDF78}"/>
              </a:ext>
            </a:extLst>
          </p:cNvPr>
          <p:cNvSpPr/>
          <p:nvPr/>
        </p:nvSpPr>
        <p:spPr>
          <a:xfrm>
            <a:off x="2678652" y="4873214"/>
            <a:ext cx="2398955" cy="1118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9CD23807-D55D-2D83-980E-32CE16CD5044}"/>
              </a:ext>
            </a:extLst>
          </p:cNvPr>
          <p:cNvSpPr/>
          <p:nvPr/>
        </p:nvSpPr>
        <p:spPr>
          <a:xfrm>
            <a:off x="6998966" y="4887238"/>
            <a:ext cx="2398955" cy="1118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Imag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0546" y="5402569"/>
            <a:ext cx="1853454" cy="962370"/>
          </a:xfrm>
          <a:prstGeom prst="rect">
            <a:avLst/>
          </a:prstGeom>
        </p:spPr>
      </p:pic>
      <p:pic>
        <p:nvPicPr>
          <p:cNvPr id="37" name="Imag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54471" y="4561793"/>
            <a:ext cx="1470211" cy="826071"/>
          </a:xfrm>
          <a:prstGeom prst="rect">
            <a:avLst/>
          </a:prstGeom>
        </p:spPr>
      </p:pic>
    </p:spTree>
    <p:extLst>
      <p:ext uri="{BB962C8B-B14F-4D97-AF65-F5344CB8AC3E}">
        <p14:creationId xmlns:p14="http://schemas.microsoft.com/office/powerpoint/2010/main" val="30122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3"/>
                                        </p:tgtEl>
                                      </p:cBhvr>
                                    </p:animEffect>
                                    <p:set>
                                      <p:cBhvr>
                                        <p:cTn id="11" dur="1" fill="hold">
                                          <p:stCondLst>
                                            <p:cond delay="499"/>
                                          </p:stCondLst>
                                        </p:cTn>
                                        <p:tgtEl>
                                          <p:spTgt spid="23"/>
                                        </p:tgtEl>
                                        <p:attrNameLst>
                                          <p:attrName>style.visibility</p:attrName>
                                        </p:attrNameLst>
                                      </p:cBhvr>
                                      <p:to>
                                        <p:strVal val="hidden"/>
                                      </p:to>
                                    </p:set>
                                    <p:cmd type="call" cmd="stop">
                                      <p:cBhvr>
                                        <p:cTn id="12" dur="1">
                                          <p:stCondLst>
                                            <p:cond delay="499"/>
                                          </p:stCondLst>
                                        </p:cTn>
                                        <p:tgtEl>
                                          <p:spTgt spid="2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3"/>
                                        </p:tgtEl>
                                      </p:cBhvr>
                                    </p:cmd>
                                  </p:childTnLst>
                                </p:cTn>
                              </p:par>
                            </p:childTnLst>
                          </p:cTn>
                        </p:par>
                      </p:childTnLst>
                    </p:cTn>
                  </p:par>
                </p:childTnLst>
              </p:cTn>
              <p:nextCondLst>
                <p:cond evt="onClick" delay="0">
                  <p:tgtEl>
                    <p:spTgt spid="23"/>
                  </p:tgtEl>
                </p:cond>
              </p:nextCondLst>
            </p:seq>
            <p:video>
              <p:cMediaNode vol="80000" mute="1">
                <p:cTn id="52" fill="hold" display="0">
                  <p:stCondLst>
                    <p:cond delay="indefinite"/>
                  </p:stCondLst>
                </p:cTn>
                <p:tgtEl>
                  <p:spTgt spid="23"/>
                </p:tgtEl>
              </p:cMediaNode>
            </p:video>
          </p:childTnLst>
        </p:cTn>
      </p:par>
    </p:tnLst>
    <p:bldLst>
      <p:bldP spid="41" grpId="0"/>
      <p:bldP spid="42" grpId="0"/>
      <p:bldP spid="43" grpId="0"/>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trio à considérer</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 name="Bouée 1"/>
          <p:cNvSpPr/>
          <p:nvPr/>
        </p:nvSpPr>
        <p:spPr>
          <a:xfrm>
            <a:off x="169814" y="1262743"/>
            <a:ext cx="3866606" cy="4245428"/>
          </a:xfrm>
          <a:prstGeom prst="donut">
            <a:avLst>
              <a:gd name="adj" fmla="val 471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ouée 22"/>
          <p:cNvSpPr/>
          <p:nvPr/>
        </p:nvSpPr>
        <p:spPr>
          <a:xfrm>
            <a:off x="4156163" y="1262743"/>
            <a:ext cx="3866606" cy="4245428"/>
          </a:xfrm>
          <a:prstGeom prst="donut">
            <a:avLst>
              <a:gd name="adj" fmla="val 471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ouée 25"/>
          <p:cNvSpPr/>
          <p:nvPr/>
        </p:nvSpPr>
        <p:spPr>
          <a:xfrm>
            <a:off x="8142512" y="1262743"/>
            <a:ext cx="3866606" cy="4245428"/>
          </a:xfrm>
          <a:prstGeom prst="donut">
            <a:avLst>
              <a:gd name="adj" fmla="val 471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p:cNvSpPr/>
          <p:nvPr/>
        </p:nvSpPr>
        <p:spPr>
          <a:xfrm>
            <a:off x="1444904" y="260902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29" name="Rectangle 28"/>
          <p:cNvSpPr/>
          <p:nvPr/>
        </p:nvSpPr>
        <p:spPr>
          <a:xfrm>
            <a:off x="5155487" y="2609028"/>
            <a:ext cx="1976824"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Biodiversité</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30" name="Rectangle 29"/>
          <p:cNvSpPr/>
          <p:nvPr/>
        </p:nvSpPr>
        <p:spPr>
          <a:xfrm>
            <a:off x="9418559" y="2609028"/>
            <a:ext cx="1358065" cy="899413"/>
          </a:xfrm>
          <a:prstGeom prst="rect">
            <a:avLst/>
          </a:prstGeom>
        </p:spPr>
        <p:txBody>
          <a:bodyPr wrap="none">
            <a:spAutoFit/>
          </a:bodyPr>
          <a:lstStyle/>
          <a:p>
            <a:pPr algn="ctr">
              <a:lnSpc>
                <a:spcPct val="150000"/>
              </a:lnSpc>
            </a:pPr>
            <a:r>
              <a:rPr lang="en-GB" sz="4000" b="1" dirty="0" err="1" smtClean="0">
                <a:latin typeface="Gabriola" panose="04040605051002020D02" pitchFamily="82" charset="0"/>
              </a:rPr>
              <a:t>Energie</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1654708" y="3399417"/>
            <a:ext cx="809738" cy="790685"/>
          </a:xfrm>
          <a:prstGeom prst="rect">
            <a:avLst/>
          </a:prstGeom>
        </p:spPr>
      </p:pic>
      <p:pic>
        <p:nvPicPr>
          <p:cNvPr id="12" name="Image 11"/>
          <p:cNvPicPr>
            <a:picLocks noChangeAspect="1"/>
          </p:cNvPicPr>
          <p:nvPr/>
        </p:nvPicPr>
        <p:blipFill>
          <a:blip r:embed="rId3"/>
          <a:stretch>
            <a:fillRect/>
          </a:stretch>
        </p:blipFill>
        <p:spPr>
          <a:xfrm>
            <a:off x="5691274" y="3464732"/>
            <a:ext cx="704948" cy="676369"/>
          </a:xfrm>
          <a:prstGeom prst="rect">
            <a:avLst/>
          </a:prstGeom>
        </p:spPr>
      </p:pic>
      <p:pic>
        <p:nvPicPr>
          <p:cNvPr id="13" name="Image 12"/>
          <p:cNvPicPr>
            <a:picLocks noChangeAspect="1"/>
          </p:cNvPicPr>
          <p:nvPr/>
        </p:nvPicPr>
        <p:blipFill>
          <a:blip r:embed="rId4"/>
          <a:stretch>
            <a:fillRect/>
          </a:stretch>
        </p:blipFill>
        <p:spPr>
          <a:xfrm>
            <a:off x="9763349" y="3451669"/>
            <a:ext cx="685896" cy="666843"/>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75828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6"/>
                                        </p:tgtEl>
                                        <p:attrNameLst>
                                          <p:attrName>style.opacity</p:attrName>
                                        </p:attrNameLst>
                                      </p:cBhvr>
                                      <p:to>
                                        <p:strVal val="0.5"/>
                                      </p:to>
                                    </p:set>
                                    <p:animEffect filter="image" prLst="opacity: 0.5">
                                      <p:cBhvr rctx="IE">
                                        <p:cTn id="7" dur="indefinite"/>
                                        <p:tgtEl>
                                          <p:spTgt spid="26"/>
                                        </p:tgtEl>
                                      </p:cBhvr>
                                    </p:animEffect>
                                  </p:childTnLst>
                                </p:cTn>
                              </p:par>
                              <p:par>
                                <p:cTn id="8" presetID="9" presetClass="emph" presetSubtype="0" grpId="0" nodeType="withEffect">
                                  <p:stCondLst>
                                    <p:cond delay="0"/>
                                  </p:stCondLst>
                                  <p:childTnLst>
                                    <p:set>
                                      <p:cBhvr rctx="PPT">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par>
                                <p:cTn id="14" presetID="9" presetClass="emph" presetSubtype="0" grpId="0" nodeType="withEffect">
                                  <p:stCondLst>
                                    <p:cond delay="0"/>
                                  </p:stCondLst>
                                  <p:childTnLst>
                                    <p:set>
                                      <p:cBhvr rctx="PPT">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par>
                                <p:cTn id="17" presetID="9" presetClass="emph" presetSubtype="0" grpId="0" nodeType="withEffect">
                                  <p:stCondLst>
                                    <p:cond delay="0"/>
                                  </p:stCondLst>
                                  <p:childTnLst>
                                    <p:set>
                                      <p:cBhvr rctx="PPT">
                                        <p:cTn id="18" dur="indefinite"/>
                                        <p:tgtEl>
                                          <p:spTgt spid="3"/>
                                        </p:tgtEl>
                                        <p:attrNameLst>
                                          <p:attrName>style.opacity</p:attrName>
                                        </p:attrNameLst>
                                      </p:cBhvr>
                                      <p:to>
                                        <p:strVal val="0.5"/>
                                      </p:to>
                                    </p:set>
                                    <p:animEffect filter="image" prLst="opacity: 0.5">
                                      <p:cBhvr rctx="IE">
                                        <p:cTn id="19" dur="indefinite"/>
                                        <p:tgtEl>
                                          <p:spTgt spid="3"/>
                                        </p:tgtEl>
                                      </p:cBhvr>
                                    </p:animEffect>
                                  </p:childTnLst>
                                </p:cTn>
                              </p:par>
                              <p:par>
                                <p:cTn id="20" presetID="9" presetClass="emph" presetSubtype="0" nodeType="withEffect">
                                  <p:stCondLst>
                                    <p:cond delay="0"/>
                                  </p:stCondLst>
                                  <p:childTnLst>
                                    <p:set>
                                      <p:cBhvr rctx="PPT">
                                        <p:cTn id="21" dur="indefinite"/>
                                        <p:tgtEl>
                                          <p:spTgt spid="11"/>
                                        </p:tgtEl>
                                        <p:attrNameLst>
                                          <p:attrName>style.opacity</p:attrName>
                                        </p:attrNameLst>
                                      </p:cBhvr>
                                      <p:to>
                                        <p:strVal val="0.5"/>
                                      </p:to>
                                    </p:set>
                                    <p:animEffect filter="image" prLst="opacity: 0.5">
                                      <p:cBhvr rctx="IE">
                                        <p:cTn id="2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3"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58731" y="1220885"/>
            <a:ext cx="10899030" cy="4040926"/>
          </a:xfrm>
          <a:prstGeom prst="rect">
            <a:avLst/>
          </a:prstGeom>
        </p:spPr>
      </p:pic>
      <p:sp>
        <p:nvSpPr>
          <p:cNvPr id="3" name="Rectangle 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1,2,3 et 4 degrés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2" name="ZoneTexte 1"/>
          <p:cNvSpPr txBox="1"/>
          <p:nvPr/>
        </p:nvSpPr>
        <p:spPr>
          <a:xfrm>
            <a:off x="1831194" y="5352796"/>
            <a:ext cx="7792872" cy="307777"/>
          </a:xfrm>
          <a:prstGeom prst="rect">
            <a:avLst/>
          </a:prstGeom>
          <a:noFill/>
        </p:spPr>
        <p:txBody>
          <a:bodyPr wrap="square" rtlCol="0">
            <a:spAutoFit/>
          </a:bodyPr>
          <a:lstStyle/>
          <a:p>
            <a:pPr algn="ctr"/>
            <a:r>
              <a:rPr lang="fr-FR" sz="1400" b="1" dirty="0" smtClean="0">
                <a:solidFill>
                  <a:schemeClr val="accent1">
                    <a:lumMod val="50000"/>
                  </a:schemeClr>
                </a:solidFill>
              </a:rPr>
              <a:t>Source : ministère de la transition écologique (données provenant du rapport de GIEC)</a:t>
            </a:r>
            <a:endParaRPr lang="en-GB" sz="1400" b="1" dirty="0">
              <a:solidFill>
                <a:schemeClr val="accent1">
                  <a:lumMod val="50000"/>
                </a:schemeClr>
              </a:solidFill>
            </a:endParaRPr>
          </a:p>
        </p:txBody>
      </p:sp>
      <p:cxnSp>
        <p:nvCxnSpPr>
          <p:cNvPr id="8" name="Connecteur droit 7"/>
          <p:cNvCxnSpPr/>
          <p:nvPr/>
        </p:nvCxnSpPr>
        <p:spPr>
          <a:xfrm flipV="1">
            <a:off x="1439501" y="3820562"/>
            <a:ext cx="6971168" cy="9054"/>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4931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Prendre en considération les points de bascule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2" name="Image 1"/>
          <p:cNvPicPr>
            <a:picLocks noChangeAspect="1"/>
          </p:cNvPicPr>
          <p:nvPr/>
        </p:nvPicPr>
        <p:blipFill>
          <a:blip r:embed="rId3"/>
          <a:stretch>
            <a:fillRect/>
          </a:stretch>
        </p:blipFill>
        <p:spPr>
          <a:xfrm>
            <a:off x="2510458" y="1866900"/>
            <a:ext cx="5957267" cy="4000500"/>
          </a:xfrm>
          <a:prstGeom prst="rect">
            <a:avLst/>
          </a:prstGeom>
          <a:ln>
            <a:noFill/>
          </a:ln>
          <a:effectLst>
            <a:softEdge rad="112500"/>
          </a:effectLst>
        </p:spPr>
      </p:pic>
      <p:sp>
        <p:nvSpPr>
          <p:cNvPr id="3" name="ZoneTexte 2"/>
          <p:cNvSpPr txBox="1"/>
          <p:nvPr/>
        </p:nvSpPr>
        <p:spPr>
          <a:xfrm>
            <a:off x="1798320" y="1127760"/>
            <a:ext cx="7284720" cy="461665"/>
          </a:xfrm>
          <a:prstGeom prst="rect">
            <a:avLst/>
          </a:prstGeom>
          <a:noFill/>
        </p:spPr>
        <p:txBody>
          <a:bodyPr wrap="square" rtlCol="0">
            <a:spAutoFit/>
          </a:bodyPr>
          <a:lstStyle/>
          <a:p>
            <a:pPr algn="ctr"/>
            <a:r>
              <a:rPr lang="fr-F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Qu’est qu’un point de bascule?</a:t>
            </a:r>
            <a:endPar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582729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22195" y="388620"/>
            <a:ext cx="7181850" cy="6019800"/>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Prendre en considération les points de bascule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1006281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pic>
        <p:nvPicPr>
          <p:cNvPr id="17410" name="Picture 2" descr="fille marche sous parapluie dans une douche à effet pluie printanière  4983251 - Telecharger Vectoriel Gratuit, Clipart Graphique, Vecteur Dessins  et Pictogramme Gratuit">
            <a:extLst>
              <a:ext uri="{FF2B5EF4-FFF2-40B4-BE49-F238E27FC236}">
                <a16:creationId xmlns:a16="http://schemas.microsoft.com/office/drawing/2014/main" id="{E83422F0-E528-79EA-208C-353813F6DC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02" b="6296"/>
          <a:stretch/>
        </p:blipFill>
        <p:spPr bwMode="auto">
          <a:xfrm>
            <a:off x="2903455" y="1176933"/>
            <a:ext cx="1711072" cy="140312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A51091B2-2BE3-297C-F427-B568C14A1381}"/>
              </a:ext>
            </a:extLst>
          </p:cNvPr>
          <p:cNvSpPr txBox="1"/>
          <p:nvPr/>
        </p:nvSpPr>
        <p:spPr>
          <a:xfrm>
            <a:off x="2788010" y="704096"/>
            <a:ext cx="1867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Faible pluviométrie</a:t>
            </a:r>
          </a:p>
        </p:txBody>
      </p:sp>
      <p:pic>
        <p:nvPicPr>
          <p:cNvPr id="13" name="Image 12">
            <a:extLst>
              <a:ext uri="{FF2B5EF4-FFF2-40B4-BE49-F238E27FC236}">
                <a16:creationId xmlns:a16="http://schemas.microsoft.com/office/drawing/2014/main" id="{F0EA5C08-C656-5E6F-4D8C-C639EEC59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910" y="888659"/>
            <a:ext cx="4585401" cy="4799190"/>
          </a:xfrm>
          <a:prstGeom prst="rect">
            <a:avLst/>
          </a:prstGeom>
        </p:spPr>
      </p:pic>
      <p:sp>
        <p:nvSpPr>
          <p:cNvPr id="14" name="ZoneTexte 13">
            <a:extLst>
              <a:ext uri="{FF2B5EF4-FFF2-40B4-BE49-F238E27FC236}">
                <a16:creationId xmlns:a16="http://schemas.microsoft.com/office/drawing/2014/main" id="{C074F2D0-AC37-6118-F763-7127CDEAD95E}"/>
              </a:ext>
            </a:extLst>
          </p:cNvPr>
          <p:cNvSpPr txBox="1"/>
          <p:nvPr/>
        </p:nvSpPr>
        <p:spPr>
          <a:xfrm>
            <a:off x="4387069" y="6079905"/>
            <a:ext cx="6149082"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383F4E"/>
                </a:solidFill>
                <a:effectLst/>
                <a:uLnTx/>
                <a:uFillTx/>
                <a:latin typeface="The Antiqua B"/>
                <a:ea typeface="+mn-ea"/>
                <a:cs typeface="+mn-cs"/>
              </a:rPr>
              <a:t>Juillet 2022 = plus faible pluviométrie depuis 1959 </a:t>
            </a:r>
            <a:r>
              <a:rPr kumimoji="0" lang="fr-FR" sz="1200" b="0" i="0" u="none" strike="noStrike" kern="1200" cap="none" spc="0" normalizeH="0" baseline="0" noProof="0" dirty="0">
                <a:ln>
                  <a:noFill/>
                </a:ln>
                <a:solidFill>
                  <a:srgbClr val="383F4E"/>
                </a:solidFill>
                <a:effectLst/>
                <a:uLnTx/>
                <a:uFillTx/>
                <a:latin typeface="The Antiqua B"/>
                <a:ea typeface="+mn-ea"/>
                <a:cs typeface="+mn-cs"/>
              </a:rPr>
              <a:t>(début des relevés)</a:t>
            </a:r>
            <a:endParaRPr kumimoji="0" lang="fr-FR" sz="1600" b="0" i="0" u="none" strike="noStrike" kern="1200" cap="none" spc="0" normalizeH="0" baseline="0" noProof="0" dirty="0">
              <a:ln>
                <a:noFill/>
              </a:ln>
              <a:solidFill>
                <a:srgbClr val="383F4E"/>
              </a:solidFill>
              <a:effectLst/>
              <a:uLnTx/>
              <a:uFillTx/>
              <a:latin typeface="The Antiqua B"/>
              <a:ea typeface="+mn-ea"/>
              <a:cs typeface="+mn-cs"/>
            </a:endParaRPr>
          </a:p>
        </p:txBody>
      </p:sp>
      <p:sp>
        <p:nvSpPr>
          <p:cNvPr id="16" name="Ellipse 15">
            <a:extLst>
              <a:ext uri="{FF2B5EF4-FFF2-40B4-BE49-F238E27FC236}">
                <a16:creationId xmlns:a16="http://schemas.microsoft.com/office/drawing/2014/main" id="{7F21147C-E0CA-8450-260C-0D33D911F25B}"/>
              </a:ext>
            </a:extLst>
          </p:cNvPr>
          <p:cNvSpPr/>
          <p:nvPr/>
        </p:nvSpPr>
        <p:spPr>
          <a:xfrm>
            <a:off x="9425662" y="5007812"/>
            <a:ext cx="147994" cy="57430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AF5C3EA4-D502-4080-8459-72510A600BAA}"/>
              </a:ext>
            </a:extLst>
          </p:cNvPr>
          <p:cNvSpPr txBox="1"/>
          <p:nvPr/>
        </p:nvSpPr>
        <p:spPr>
          <a:xfrm>
            <a:off x="9425662" y="5771176"/>
            <a:ext cx="83067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Météo France</a:t>
            </a:r>
          </a:p>
        </p:txBody>
      </p:sp>
    </p:spTree>
    <p:extLst>
      <p:ext uri="{BB962C8B-B14F-4D97-AF65-F5344CB8AC3E}">
        <p14:creationId xmlns:p14="http://schemas.microsoft.com/office/powerpoint/2010/main" val="23801939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Prendre en considération les points de bascule : exemple des glaciers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9" name="Image 8"/>
          <p:cNvPicPr>
            <a:picLocks noChangeAspect="1"/>
          </p:cNvPicPr>
          <p:nvPr/>
        </p:nvPicPr>
        <p:blipFill>
          <a:blip r:embed="rId2"/>
          <a:stretch>
            <a:fillRect/>
          </a:stretch>
        </p:blipFill>
        <p:spPr>
          <a:xfrm>
            <a:off x="4265872" y="1020725"/>
            <a:ext cx="3196671" cy="2470630"/>
          </a:xfrm>
          <a:prstGeom prst="rect">
            <a:avLst/>
          </a:prstGeom>
          <a:ln>
            <a:noFill/>
          </a:ln>
          <a:effectLst>
            <a:softEdge rad="112500"/>
          </a:effectLst>
        </p:spPr>
      </p:pic>
      <p:pic>
        <p:nvPicPr>
          <p:cNvPr id="2" name="Image 1"/>
          <p:cNvPicPr>
            <a:picLocks noChangeAspect="1"/>
          </p:cNvPicPr>
          <p:nvPr/>
        </p:nvPicPr>
        <p:blipFill rotWithShape="1">
          <a:blip r:embed="rId3">
            <a:clrChange>
              <a:clrFrom>
                <a:srgbClr val="FFFFFF"/>
              </a:clrFrom>
              <a:clrTo>
                <a:srgbClr val="FFFFFF">
                  <a:alpha val="0"/>
                </a:srgbClr>
              </a:clrTo>
            </a:clrChange>
          </a:blip>
          <a:srcRect l="30240" r="35834" b="21819"/>
          <a:stretch/>
        </p:blipFill>
        <p:spPr>
          <a:xfrm>
            <a:off x="627322" y="1967022"/>
            <a:ext cx="1001228" cy="2307265"/>
          </a:xfrm>
          <a:prstGeom prst="rect">
            <a:avLst/>
          </a:prstGeom>
        </p:spPr>
      </p:pic>
      <p:sp>
        <p:nvSpPr>
          <p:cNvPr id="3" name="ZoneTexte 2"/>
          <p:cNvSpPr txBox="1"/>
          <p:nvPr/>
        </p:nvSpPr>
        <p:spPr>
          <a:xfrm>
            <a:off x="308344" y="4338084"/>
            <a:ext cx="1924493" cy="369332"/>
          </a:xfrm>
          <a:prstGeom prst="rect">
            <a:avLst/>
          </a:prstGeom>
          <a:noFill/>
        </p:spPr>
        <p:txBody>
          <a:bodyPr wrap="square" rtlCol="0">
            <a:spAutoFit/>
          </a:bodyPr>
          <a:lstStyle/>
          <a:p>
            <a:r>
              <a:rPr lang="fr-FR" b="1" dirty="0" smtClean="0">
                <a:solidFill>
                  <a:srgbClr val="FF0000"/>
                </a:solidFill>
              </a:rPr>
              <a:t>Plus il fait chaud</a:t>
            </a:r>
            <a:endParaRPr lang="en-GB" b="1" dirty="0">
              <a:solidFill>
                <a:srgbClr val="FF0000"/>
              </a:solidFill>
            </a:endParaRPr>
          </a:p>
        </p:txBody>
      </p:sp>
      <p:cxnSp>
        <p:nvCxnSpPr>
          <p:cNvPr id="10" name="Connecteur en arc 9"/>
          <p:cNvCxnSpPr>
            <a:stCxn id="3" idx="3"/>
            <a:endCxn id="9" idx="1"/>
          </p:cNvCxnSpPr>
          <p:nvPr/>
        </p:nvCxnSpPr>
        <p:spPr>
          <a:xfrm flipV="1">
            <a:off x="2232837" y="2256040"/>
            <a:ext cx="2033035" cy="226671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126512" y="1743739"/>
            <a:ext cx="1786270" cy="646331"/>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Accélération fonte glaciers</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9328298" y="3331535"/>
            <a:ext cx="1786270" cy="646331"/>
          </a:xfrm>
          <a:prstGeom prst="rect">
            <a:avLst/>
          </a:prstGeom>
          <a:noFill/>
        </p:spPr>
        <p:txBody>
          <a:bodyPr wrap="square" rtlCol="0">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Moins de glace</a:t>
            </a:r>
            <a:endParaRPr lang="en-GB"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a:blip r:embed="rId2"/>
          <a:stretch>
            <a:fillRect/>
          </a:stretch>
        </p:blipFill>
        <p:spPr>
          <a:xfrm>
            <a:off x="9532533" y="3859619"/>
            <a:ext cx="1344042" cy="1038778"/>
          </a:xfrm>
          <a:prstGeom prst="rect">
            <a:avLst/>
          </a:prstGeom>
          <a:ln>
            <a:noFill/>
          </a:ln>
          <a:effectLst>
            <a:softEdge rad="112500"/>
          </a:effectLst>
        </p:spPr>
      </p:pic>
      <p:sp>
        <p:nvSpPr>
          <p:cNvPr id="14" name="ZoneTexte 13"/>
          <p:cNvSpPr txBox="1"/>
          <p:nvPr/>
        </p:nvSpPr>
        <p:spPr>
          <a:xfrm>
            <a:off x="6723321" y="5840819"/>
            <a:ext cx="1924493" cy="646331"/>
          </a:xfrm>
          <a:prstGeom prst="rect">
            <a:avLst/>
          </a:prstGeom>
          <a:noFill/>
        </p:spPr>
        <p:txBody>
          <a:bodyPr wrap="square" rtlCol="0">
            <a:spAutoFit/>
          </a:bodyPr>
          <a:lstStyle/>
          <a:p>
            <a:pPr algn="ctr"/>
            <a:r>
              <a:rPr lang="fr-FR" b="1" dirty="0" smtClean="0">
                <a:solidFill>
                  <a:srgbClr val="FF0000"/>
                </a:solidFill>
              </a:rPr>
              <a:t>Moins d’effet d’</a:t>
            </a:r>
            <a:r>
              <a:rPr lang="fr-FR" b="1" dirty="0" err="1" smtClean="0">
                <a:solidFill>
                  <a:srgbClr val="FF0000"/>
                </a:solidFill>
              </a:rPr>
              <a:t>Albedo</a:t>
            </a:r>
            <a:endParaRPr lang="en-GB" b="1" dirty="0">
              <a:solidFill>
                <a:srgbClr val="FF0000"/>
              </a:solidFill>
            </a:endParaRPr>
          </a:p>
        </p:txBody>
      </p:sp>
      <p:sp>
        <p:nvSpPr>
          <p:cNvPr id="15" name="ZoneTexte 14"/>
          <p:cNvSpPr txBox="1"/>
          <p:nvPr/>
        </p:nvSpPr>
        <p:spPr>
          <a:xfrm>
            <a:off x="1860698" y="5663609"/>
            <a:ext cx="2856614" cy="646331"/>
          </a:xfrm>
          <a:prstGeom prst="rect">
            <a:avLst/>
          </a:prstGeom>
          <a:noFill/>
        </p:spPr>
        <p:txBody>
          <a:bodyPr wrap="square" rtlCol="0">
            <a:spAutoFit/>
          </a:bodyPr>
          <a:lstStyle/>
          <a:p>
            <a:pPr algn="ctr"/>
            <a:r>
              <a:rPr lang="fr-FR" b="1" dirty="0" smtClean="0">
                <a:solidFill>
                  <a:srgbClr val="FF0000"/>
                </a:solidFill>
              </a:rPr>
              <a:t>Plus d’augmentation de la température</a:t>
            </a:r>
            <a:endParaRPr lang="en-GB" b="1" dirty="0">
              <a:solidFill>
                <a:srgbClr val="FF0000"/>
              </a:solidFill>
            </a:endParaRPr>
          </a:p>
        </p:txBody>
      </p:sp>
      <p:cxnSp>
        <p:nvCxnSpPr>
          <p:cNvPr id="16" name="Connecteur en arc 15"/>
          <p:cNvCxnSpPr>
            <a:stCxn id="9" idx="3"/>
            <a:endCxn id="13" idx="1"/>
          </p:cNvCxnSpPr>
          <p:nvPr/>
        </p:nvCxnSpPr>
        <p:spPr>
          <a:xfrm>
            <a:off x="7462543" y="2256040"/>
            <a:ext cx="2069990" cy="2122968"/>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13" idx="2"/>
            <a:endCxn id="14" idx="3"/>
          </p:cNvCxnSpPr>
          <p:nvPr/>
        </p:nvCxnSpPr>
        <p:spPr>
          <a:xfrm rot="5400000">
            <a:off x="8793390" y="4752821"/>
            <a:ext cx="1265588" cy="155674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Connecteur en arc 21"/>
          <p:cNvCxnSpPr>
            <a:stCxn id="14" idx="1"/>
            <a:endCxn id="15" idx="3"/>
          </p:cNvCxnSpPr>
          <p:nvPr/>
        </p:nvCxnSpPr>
        <p:spPr>
          <a:xfrm rot="10800000">
            <a:off x="4717313" y="5986775"/>
            <a:ext cx="2006009" cy="177210"/>
          </a:xfrm>
          <a:prstGeom prst="curved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en arc 24"/>
          <p:cNvCxnSpPr>
            <a:stCxn id="15" idx="1"/>
            <a:endCxn id="3" idx="2"/>
          </p:cNvCxnSpPr>
          <p:nvPr/>
        </p:nvCxnSpPr>
        <p:spPr>
          <a:xfrm rot="10800000">
            <a:off x="1270592" y="4707417"/>
            <a:ext cx="590107" cy="1279359"/>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189768" y="4008475"/>
            <a:ext cx="5433236" cy="142476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Tahoma" panose="020B0604030504040204" pitchFamily="34" charset="0"/>
                <a:ea typeface="Tahoma" panose="020B0604030504040204" pitchFamily="34" charset="0"/>
                <a:cs typeface="Tahoma" panose="020B0604030504040204" pitchFamily="34" charset="0"/>
              </a:rPr>
              <a:t>Point de bascule entre 1.5°C et 2.0°C sur le long terme</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54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Prendre en considération les points de bascule : exemple des glaciers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8" name="ZoneTexte 7"/>
          <p:cNvSpPr txBox="1"/>
          <p:nvPr/>
        </p:nvSpPr>
        <p:spPr>
          <a:xfrm>
            <a:off x="223281" y="1541724"/>
            <a:ext cx="9165267" cy="4185761"/>
          </a:xfrm>
          <a:prstGeom prst="rect">
            <a:avLst/>
          </a:prstGeom>
          <a:noFill/>
        </p:spPr>
        <p:txBody>
          <a:bodyPr wrap="square" rtlCol="0">
            <a:spAutoFit/>
          </a:bodyPr>
          <a:lstStyle/>
          <a:p>
            <a:pPr algn="ct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Aujourd’hui 10% des surfaces émergés sur terres sont de la glace</a:t>
            </a:r>
          </a:p>
          <a:p>
            <a:endParaRPr lang="fr-FR" dirty="0" smtClean="0">
              <a:latin typeface="Tahoma" panose="020B0604030504040204" pitchFamily="34" charset="0"/>
              <a:ea typeface="Tahoma" panose="020B0604030504040204" pitchFamily="34" charset="0"/>
              <a:cs typeface="Tahoma" panose="020B0604030504040204" pitchFamily="34" charset="0"/>
            </a:endParaRPr>
          </a:p>
          <a:p>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Si la glace fond </a:t>
            </a: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augmentation du niveau des mers</a:t>
            </a:r>
            <a:endParaRPr lang="fr-FR"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Si le </a:t>
            </a:r>
            <a:r>
              <a:rPr lang="fr-FR" b="1" dirty="0" err="1" smtClean="0">
                <a:latin typeface="Tahoma" panose="020B0604030504040204" pitchFamily="34" charset="0"/>
                <a:ea typeface="Tahoma" panose="020B0604030504040204" pitchFamily="34" charset="0"/>
                <a:cs typeface="Tahoma" panose="020B0604030504040204" pitchFamily="34" charset="0"/>
              </a:rPr>
              <a:t>Groeland</a:t>
            </a:r>
            <a:r>
              <a:rPr lang="fr-FR" b="1" dirty="0" smtClean="0">
                <a:latin typeface="Tahoma" panose="020B0604030504040204" pitchFamily="34" charset="0"/>
                <a:ea typeface="Tahoma" panose="020B0604030504040204" pitchFamily="34" charset="0"/>
                <a:cs typeface="Tahoma" panose="020B0604030504040204" pitchFamily="34" charset="0"/>
              </a:rPr>
              <a:t> fond </a:t>
            </a:r>
            <a:r>
              <a:rPr lang="fr-FR" dirty="0" smtClean="0">
                <a:latin typeface="Tahoma" panose="020B0604030504040204" pitchFamily="34" charset="0"/>
                <a:ea typeface="Tahoma" panose="020B0604030504040204" pitchFamily="34" charset="0"/>
                <a:cs typeface="Tahoma" panose="020B0604030504040204" pitchFamily="34" charset="0"/>
              </a:rPr>
              <a:t>totalement : élévation du niveau de la mer de </a:t>
            </a:r>
            <a:r>
              <a:rPr lang="fr-FR" b="1" dirty="0" smtClean="0">
                <a:latin typeface="Tahoma" panose="020B0604030504040204" pitchFamily="34" charset="0"/>
                <a:ea typeface="Tahoma" panose="020B0604030504040204" pitchFamily="34" charset="0"/>
                <a:cs typeface="Tahoma" panose="020B0604030504040204" pitchFamily="34" charset="0"/>
              </a:rPr>
              <a:t>7m </a:t>
            </a: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Si l’</a:t>
            </a:r>
            <a:r>
              <a:rPr lang="fr-FR" b="1" dirty="0" err="1" smtClean="0">
                <a:latin typeface="Tahoma" panose="020B0604030504040204" pitchFamily="34" charset="0"/>
                <a:ea typeface="Tahoma" panose="020B0604030504040204" pitchFamily="34" charset="0"/>
                <a:cs typeface="Tahoma" panose="020B0604030504040204" pitchFamily="34" charset="0"/>
              </a:rPr>
              <a:t>Antartique</a:t>
            </a:r>
            <a:r>
              <a:rPr lang="fr-FR" b="1" dirty="0" smtClean="0">
                <a:latin typeface="Tahoma" panose="020B0604030504040204" pitchFamily="34" charset="0"/>
                <a:ea typeface="Tahoma" panose="020B0604030504040204" pitchFamily="34" charset="0"/>
                <a:cs typeface="Tahoma" panose="020B0604030504040204" pitchFamily="34" charset="0"/>
              </a:rPr>
              <a:t> fond </a:t>
            </a:r>
            <a:r>
              <a:rPr lang="fr-FR" dirty="0" smtClean="0">
                <a:latin typeface="Tahoma" panose="020B0604030504040204" pitchFamily="34" charset="0"/>
                <a:ea typeface="Tahoma" panose="020B0604030504040204" pitchFamily="34" charset="0"/>
                <a:cs typeface="Tahoma" panose="020B0604030504040204" pitchFamily="34" charset="0"/>
              </a:rPr>
              <a:t>totalement : élévation du niveau de la mer de</a:t>
            </a:r>
            <a:r>
              <a:rPr lang="fr-FR" b="1" dirty="0" smtClean="0">
                <a:latin typeface="Tahoma" panose="020B0604030504040204" pitchFamily="34" charset="0"/>
                <a:ea typeface="Tahoma" panose="020B0604030504040204" pitchFamily="34" charset="0"/>
                <a:cs typeface="Tahoma" panose="020B0604030504040204" pitchFamily="34" charset="0"/>
              </a:rPr>
              <a:t> 58m</a:t>
            </a:r>
            <a:endParaRPr lang="fr-FR"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Il y a 700 millions d’individus qui vivent </a:t>
            </a:r>
            <a:r>
              <a:rPr lang="fr-FR" sz="2400" dirty="0" smtClean="0">
                <a:latin typeface="Tahoma" panose="020B0604030504040204" pitchFamily="34" charset="0"/>
                <a:ea typeface="Tahoma" panose="020B0604030504040204" pitchFamily="34" charset="0"/>
                <a:cs typeface="Tahoma" panose="020B0604030504040204" pitchFamily="34" charset="0"/>
              </a:rPr>
              <a:t> </a:t>
            </a: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entre </a:t>
            </a:r>
            <a:r>
              <a:rPr lang="fr-FR" sz="2400" b="1" dirty="0">
                <a:solidFill>
                  <a:srgbClr val="C00000"/>
                </a:solidFill>
                <a:latin typeface="Tahoma" panose="020B0604030504040204" pitchFamily="34" charset="0"/>
                <a:ea typeface="Tahoma" panose="020B0604030504040204" pitchFamily="34" charset="0"/>
                <a:cs typeface="Tahoma" panose="020B0604030504040204" pitchFamily="34" charset="0"/>
              </a:rPr>
              <a:t>0m et 10m sur littoral  </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rotWithShape="1">
          <a:blip r:embed="rId2"/>
          <a:srcRect r="40857"/>
          <a:stretch/>
        </p:blipFill>
        <p:spPr>
          <a:xfrm>
            <a:off x="9454125" y="1765004"/>
            <a:ext cx="2642182" cy="3422132"/>
          </a:xfrm>
          <a:prstGeom prst="rect">
            <a:avLst/>
          </a:prstGeom>
        </p:spPr>
      </p:pic>
    </p:spTree>
    <p:extLst>
      <p:ext uri="{BB962C8B-B14F-4D97-AF65-F5344CB8AC3E}">
        <p14:creationId xmlns:p14="http://schemas.microsoft.com/office/powerpoint/2010/main" val="238036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2" end="12"/>
                                            </p:txEl>
                                          </p:spTgt>
                                        </p:tgtEl>
                                        <p:attrNameLst>
                                          <p:attrName>style.visibility</p:attrName>
                                        </p:attrNameLst>
                                      </p:cBhvr>
                                      <p:to>
                                        <p:strVal val="visible"/>
                                      </p:to>
                                    </p:set>
                                    <p:animEffect transition="in" filter="fade">
                                      <p:cBhvr>
                                        <p:cTn id="7"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60242" y="1890174"/>
            <a:ext cx="2690922" cy="2581829"/>
          </a:xfrm>
          <a:prstGeom prst="rect">
            <a:avLst/>
          </a:prstGeom>
        </p:spPr>
      </p:pic>
      <p:sp>
        <p:nvSpPr>
          <p:cNvPr id="6" name="ZoneTexte 5"/>
          <p:cNvSpPr txBox="1"/>
          <p:nvPr/>
        </p:nvSpPr>
        <p:spPr>
          <a:xfrm>
            <a:off x="253219" y="4758786"/>
            <a:ext cx="3208412" cy="923330"/>
          </a:xfrm>
          <a:prstGeom prst="rect">
            <a:avLst/>
          </a:prstGeom>
          <a:noFill/>
        </p:spPr>
        <p:txBody>
          <a:bodyPr wrap="square" rtlCol="0">
            <a:spAutoFit/>
          </a:bodyPr>
          <a:lstStyle/>
          <a:p>
            <a:pPr algn="ctr"/>
            <a:r>
              <a:rPr lang="fr-FR" sz="5400" b="1" dirty="0" smtClean="0">
                <a:solidFill>
                  <a:schemeClr val="bg2">
                    <a:lumMod val="25000"/>
                  </a:schemeClr>
                </a:solidFill>
              </a:rPr>
              <a:t>Forêts </a:t>
            </a:r>
            <a:endParaRPr lang="en-GB" sz="5400" b="1" dirty="0">
              <a:solidFill>
                <a:schemeClr val="bg2">
                  <a:lumMod val="25000"/>
                </a:schemeClr>
              </a:solidFill>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10" name="ZoneTexte 9"/>
          <p:cNvSpPr txBox="1"/>
          <p:nvPr/>
        </p:nvSpPr>
        <p:spPr>
          <a:xfrm>
            <a:off x="4072792" y="4758786"/>
            <a:ext cx="3208412" cy="923330"/>
          </a:xfrm>
          <a:prstGeom prst="rect">
            <a:avLst/>
          </a:prstGeom>
          <a:noFill/>
        </p:spPr>
        <p:txBody>
          <a:bodyPr wrap="square" rtlCol="0">
            <a:spAutoFit/>
          </a:bodyPr>
          <a:lstStyle/>
          <a:p>
            <a:pPr algn="ctr"/>
            <a:r>
              <a:rPr lang="fr-FR" sz="5400" b="1" dirty="0" smtClean="0">
                <a:solidFill>
                  <a:schemeClr val="bg2">
                    <a:lumMod val="25000"/>
                  </a:schemeClr>
                </a:solidFill>
              </a:rPr>
              <a:t>Glacier </a:t>
            </a:r>
            <a:endParaRPr lang="en-GB" sz="5400" b="1" dirty="0">
              <a:solidFill>
                <a:schemeClr val="bg2">
                  <a:lumMod val="25000"/>
                </a:schemeClr>
              </a:solidFill>
            </a:endParaRPr>
          </a:p>
        </p:txBody>
      </p:sp>
      <p:pic>
        <p:nvPicPr>
          <p:cNvPr id="11" name="Image 10"/>
          <p:cNvPicPr>
            <a:picLocks noChangeAspect="1"/>
          </p:cNvPicPr>
          <p:nvPr/>
        </p:nvPicPr>
        <p:blipFill>
          <a:blip r:embed="rId3"/>
          <a:stretch>
            <a:fillRect/>
          </a:stretch>
        </p:blipFill>
        <p:spPr>
          <a:xfrm>
            <a:off x="4124022" y="2103694"/>
            <a:ext cx="3022365" cy="2335912"/>
          </a:xfrm>
          <a:prstGeom prst="rect">
            <a:avLst/>
          </a:prstGeom>
          <a:ln>
            <a:noFill/>
          </a:ln>
          <a:effectLst>
            <a:softEdge rad="112500"/>
          </a:effectLst>
        </p:spPr>
      </p:pic>
      <p:pic>
        <p:nvPicPr>
          <p:cNvPr id="12" name="Image 11"/>
          <p:cNvPicPr>
            <a:picLocks noChangeAspect="1"/>
          </p:cNvPicPr>
          <p:nvPr/>
        </p:nvPicPr>
        <p:blipFill>
          <a:blip r:embed="rId4"/>
          <a:stretch>
            <a:fillRect/>
          </a:stretch>
        </p:blipFill>
        <p:spPr>
          <a:xfrm>
            <a:off x="8623875" y="2194561"/>
            <a:ext cx="3389643" cy="2166424"/>
          </a:xfrm>
          <a:prstGeom prst="rect">
            <a:avLst/>
          </a:prstGeom>
          <a:ln>
            <a:noFill/>
          </a:ln>
          <a:effectLst>
            <a:softEdge rad="112500"/>
          </a:effectLst>
        </p:spPr>
      </p:pic>
      <p:sp>
        <p:nvSpPr>
          <p:cNvPr id="13" name="ZoneTexte 12"/>
          <p:cNvSpPr txBox="1"/>
          <p:nvPr/>
        </p:nvSpPr>
        <p:spPr>
          <a:xfrm>
            <a:off x="8622518" y="4758786"/>
            <a:ext cx="3208412" cy="923330"/>
          </a:xfrm>
          <a:prstGeom prst="rect">
            <a:avLst/>
          </a:prstGeom>
          <a:noFill/>
        </p:spPr>
        <p:txBody>
          <a:bodyPr wrap="square" rtlCol="0">
            <a:spAutoFit/>
          </a:bodyPr>
          <a:lstStyle/>
          <a:p>
            <a:pPr algn="ctr"/>
            <a:r>
              <a:rPr lang="fr-FR" sz="5400" b="1" dirty="0" smtClean="0">
                <a:solidFill>
                  <a:schemeClr val="bg2">
                    <a:lumMod val="25000"/>
                  </a:schemeClr>
                </a:solidFill>
              </a:rPr>
              <a:t>Animaux </a:t>
            </a:r>
            <a:endParaRPr lang="en-GB" sz="5400" b="1" dirty="0">
              <a:solidFill>
                <a:schemeClr val="bg2">
                  <a:lumMod val="25000"/>
                </a:schemeClr>
              </a:solidFill>
            </a:endParaRPr>
          </a:p>
        </p:txBody>
      </p:sp>
    </p:spTree>
    <p:extLst>
      <p:ext uri="{BB962C8B-B14F-4D97-AF65-F5344CB8AC3E}">
        <p14:creationId xmlns:p14="http://schemas.microsoft.com/office/powerpoint/2010/main" val="3604985522"/>
      </p:ext>
    </p:extLst>
  </p:cSld>
  <p:clrMapOvr>
    <a:masterClrMapping/>
  </p:clrMapOvr>
  <mc:AlternateContent xmlns:mc="http://schemas.openxmlformats.org/markup-compatibility/2006" xmlns:p14="http://schemas.microsoft.com/office/powerpoint/2010/main">
    <mc:Choice Requires="p14">
      <p:transition spd="slow" p14:dur="2250">
        <p14:ripp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46174" y="1102532"/>
            <a:ext cx="887326" cy="851353"/>
          </a:xfrm>
          <a:prstGeom prst="rect">
            <a:avLst/>
          </a:prstGeom>
        </p:spPr>
      </p:pic>
      <p:sp>
        <p:nvSpPr>
          <p:cNvPr id="6" name="ZoneTexte 5"/>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21" name="Image 20"/>
          <p:cNvPicPr>
            <a:picLocks noChangeAspect="1"/>
          </p:cNvPicPr>
          <p:nvPr/>
        </p:nvPicPr>
        <p:blipFill rotWithShape="1">
          <a:blip r:embed="rId3"/>
          <a:srcRect l="8066" t="37945" r="59176" b="44687"/>
          <a:stretch/>
        </p:blipFill>
        <p:spPr>
          <a:xfrm>
            <a:off x="5705473" y="1390208"/>
            <a:ext cx="5429251" cy="3724717"/>
          </a:xfrm>
          <a:prstGeom prst="rect">
            <a:avLst/>
          </a:prstGeom>
        </p:spPr>
      </p:pic>
      <p:pic>
        <p:nvPicPr>
          <p:cNvPr id="20" name="Image 19"/>
          <p:cNvPicPr>
            <a:picLocks noChangeAspect="1"/>
          </p:cNvPicPr>
          <p:nvPr/>
        </p:nvPicPr>
        <p:blipFill>
          <a:blip r:embed="rId4"/>
          <a:stretch>
            <a:fillRect/>
          </a:stretch>
        </p:blipFill>
        <p:spPr>
          <a:xfrm>
            <a:off x="1810600" y="1505233"/>
            <a:ext cx="3824834" cy="3849888"/>
          </a:xfrm>
          <a:prstGeom prst="rect">
            <a:avLst/>
          </a:prstGeom>
        </p:spPr>
      </p:pic>
      <p:pic>
        <p:nvPicPr>
          <p:cNvPr id="22" name="Image 21"/>
          <p:cNvPicPr>
            <a:picLocks noChangeAspect="1"/>
          </p:cNvPicPr>
          <p:nvPr/>
        </p:nvPicPr>
        <p:blipFill>
          <a:blip r:embed="rId5"/>
          <a:stretch>
            <a:fillRect/>
          </a:stretch>
        </p:blipFill>
        <p:spPr>
          <a:xfrm>
            <a:off x="9510712" y="4905374"/>
            <a:ext cx="1357313" cy="1558721"/>
          </a:xfrm>
          <a:prstGeom prst="rect">
            <a:avLst/>
          </a:prstGeom>
        </p:spPr>
      </p:pic>
    </p:spTree>
    <p:extLst>
      <p:ext uri="{BB962C8B-B14F-4D97-AF65-F5344CB8AC3E}">
        <p14:creationId xmlns:p14="http://schemas.microsoft.com/office/powerpoint/2010/main" val="98557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32604"/>
          <a:stretch/>
        </p:blipFill>
        <p:spPr>
          <a:xfrm>
            <a:off x="1846909" y="1282006"/>
            <a:ext cx="8124018" cy="3476532"/>
          </a:xfrm>
          <a:prstGeom prst="rect">
            <a:avLst/>
          </a:prstGeom>
        </p:spPr>
      </p:pic>
      <p:pic>
        <p:nvPicPr>
          <p:cNvPr id="5" name="Image 4"/>
          <p:cNvPicPr>
            <a:picLocks noChangeAspect="1"/>
          </p:cNvPicPr>
          <p:nvPr/>
        </p:nvPicPr>
        <p:blipFill>
          <a:blip r:embed="rId3"/>
          <a:stretch>
            <a:fillRect/>
          </a:stretch>
        </p:blipFill>
        <p:spPr>
          <a:xfrm>
            <a:off x="446174" y="1102532"/>
            <a:ext cx="887326" cy="851353"/>
          </a:xfrm>
          <a:prstGeom prst="rect">
            <a:avLst/>
          </a:prstGeom>
        </p:spPr>
      </p:pic>
      <p:sp>
        <p:nvSpPr>
          <p:cNvPr id="6" name="ZoneTexte 5"/>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486" y="2151683"/>
            <a:ext cx="1045196" cy="935895"/>
          </a:xfrm>
          <a:prstGeom prst="rect">
            <a:avLst/>
          </a:prstGeom>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r="71796"/>
          <a:stretch/>
        </p:blipFill>
        <p:spPr>
          <a:xfrm>
            <a:off x="11630316" y="1969962"/>
            <a:ext cx="475959" cy="1094730"/>
          </a:xfrm>
          <a:prstGeom prst="rect">
            <a:avLst/>
          </a:prstGeom>
        </p:spPr>
      </p:pic>
      <p:pic>
        <p:nvPicPr>
          <p:cNvPr id="2" name="Image 1"/>
          <p:cNvPicPr>
            <a:picLocks noChangeAspect="1"/>
          </p:cNvPicPr>
          <p:nvPr/>
        </p:nvPicPr>
        <p:blipFill rotWithShape="1">
          <a:blip r:embed="rId6">
            <a:clrChange>
              <a:clrFrom>
                <a:srgbClr val="FFFFFF"/>
              </a:clrFrom>
              <a:clrTo>
                <a:srgbClr val="FFFFFF">
                  <a:alpha val="0"/>
                </a:srgbClr>
              </a:clrTo>
            </a:clrChange>
          </a:blip>
          <a:srcRect b="50557"/>
          <a:stretch/>
        </p:blipFill>
        <p:spPr>
          <a:xfrm>
            <a:off x="9665635" y="3120832"/>
            <a:ext cx="1507759" cy="879668"/>
          </a:xfrm>
          <a:prstGeom prst="rect">
            <a:avLst/>
          </a:prstGeom>
        </p:spPr>
      </p:pic>
      <p:cxnSp>
        <p:nvCxnSpPr>
          <p:cNvPr id="12" name="Connecteur droit 11"/>
          <p:cNvCxnSpPr/>
          <p:nvPr/>
        </p:nvCxnSpPr>
        <p:spPr>
          <a:xfrm>
            <a:off x="9569513" y="3129858"/>
            <a:ext cx="2622487" cy="905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flipV="1">
            <a:off x="9544050" y="647700"/>
            <a:ext cx="34516" cy="1657352"/>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7"/>
          <a:stretch>
            <a:fillRect/>
          </a:stretch>
        </p:blipFill>
        <p:spPr>
          <a:xfrm>
            <a:off x="10344148" y="752473"/>
            <a:ext cx="1266827" cy="1266827"/>
          </a:xfrm>
          <a:prstGeom prst="rect">
            <a:avLst/>
          </a:prstGeom>
        </p:spPr>
      </p:pic>
      <p:cxnSp>
        <p:nvCxnSpPr>
          <p:cNvPr id="17" name="Connecteur droit 16"/>
          <p:cNvCxnSpPr/>
          <p:nvPr/>
        </p:nvCxnSpPr>
        <p:spPr>
          <a:xfrm flipH="1" flipV="1">
            <a:off x="9525000" y="638176"/>
            <a:ext cx="2667000" cy="952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11001375" y="1343025"/>
            <a:ext cx="666750" cy="7429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mage 20"/>
          <p:cNvPicPr>
            <a:picLocks noChangeAspect="1"/>
          </p:cNvPicPr>
          <p:nvPr/>
        </p:nvPicPr>
        <p:blipFill>
          <a:blip r:embed="rId8">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1696658" y="1390650"/>
            <a:ext cx="411280" cy="404854"/>
          </a:xfrm>
          <a:prstGeom prst="rect">
            <a:avLst/>
          </a:prstGeom>
        </p:spPr>
      </p:pic>
      <p:sp>
        <p:nvSpPr>
          <p:cNvPr id="22" name="Rectangle à coins arrondis 21"/>
          <p:cNvSpPr/>
          <p:nvPr/>
        </p:nvSpPr>
        <p:spPr>
          <a:xfrm>
            <a:off x="438151" y="5286375"/>
            <a:ext cx="11210924" cy="10858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002060"/>
                </a:solidFill>
                <a:latin typeface="+mj-lt"/>
              </a:rPr>
              <a:t>En raison de l’augmentation des températures, de l’allongement des périodes chaudes et de la sécheresse occasionné, il y a une forte probabilité </a:t>
            </a:r>
            <a:r>
              <a:rPr lang="fr-FR" sz="2000" b="1" dirty="0" smtClean="0">
                <a:solidFill>
                  <a:srgbClr val="C00000"/>
                </a:solidFill>
                <a:latin typeface="+mj-lt"/>
              </a:rPr>
              <a:t>d’augmentation des feux de forêts dans les années à venir</a:t>
            </a:r>
            <a:endParaRPr lang="en-GB" sz="2000" b="1" dirty="0">
              <a:solidFill>
                <a:srgbClr val="C00000"/>
              </a:solidFill>
              <a:latin typeface="+mj-lt"/>
            </a:endParaRPr>
          </a:p>
        </p:txBody>
      </p:sp>
      <p:pic>
        <p:nvPicPr>
          <p:cNvPr id="23" name="Image 22"/>
          <p:cNvPicPr>
            <a:picLocks noChangeAspect="1"/>
          </p:cNvPicPr>
          <p:nvPr/>
        </p:nvPicPr>
        <p:blipFill rotWithShape="1">
          <a:blip r:embed="rId6">
            <a:clrChange>
              <a:clrFrom>
                <a:srgbClr val="FFFFFF"/>
              </a:clrFrom>
              <a:clrTo>
                <a:srgbClr val="FFFFFF">
                  <a:alpha val="0"/>
                </a:srgbClr>
              </a:clrTo>
            </a:clrChange>
          </a:blip>
          <a:srcRect t="61199" b="2177"/>
          <a:stretch/>
        </p:blipFill>
        <p:spPr>
          <a:xfrm>
            <a:off x="10406698" y="3857624"/>
            <a:ext cx="1785302" cy="771525"/>
          </a:xfrm>
          <a:prstGeom prst="rect">
            <a:avLst/>
          </a:prstGeom>
        </p:spPr>
      </p:pic>
    </p:spTree>
    <p:extLst>
      <p:ext uri="{BB962C8B-B14F-4D97-AF65-F5344CB8AC3E}">
        <p14:creationId xmlns:p14="http://schemas.microsoft.com/office/powerpoint/2010/main" val="324045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030" y="933450"/>
            <a:ext cx="4925420" cy="4925420"/>
          </a:xfrm>
          <a:prstGeom prst="rect">
            <a:avLst/>
          </a:prstGeom>
        </p:spPr>
      </p:pic>
      <p:pic>
        <p:nvPicPr>
          <p:cNvPr id="8" name="Image 7"/>
          <p:cNvPicPr>
            <a:picLocks noChangeAspect="1"/>
          </p:cNvPicPr>
          <p:nvPr/>
        </p:nvPicPr>
        <p:blipFill>
          <a:blip r:embed="rId3"/>
          <a:stretch>
            <a:fillRect/>
          </a:stretch>
        </p:blipFill>
        <p:spPr>
          <a:xfrm>
            <a:off x="446174" y="1102532"/>
            <a:ext cx="887326" cy="851353"/>
          </a:xfrm>
          <a:prstGeom prst="rect">
            <a:avLst/>
          </a:prstGeom>
        </p:spPr>
      </p:pic>
      <p:sp>
        <p:nvSpPr>
          <p:cNvPr id="7" name="ZoneTexte 6"/>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10" name="ZoneTexte 9"/>
          <p:cNvSpPr txBox="1"/>
          <p:nvPr/>
        </p:nvSpPr>
        <p:spPr>
          <a:xfrm>
            <a:off x="7937500" y="2463800"/>
            <a:ext cx="4102100" cy="2308324"/>
          </a:xfrm>
          <a:prstGeom prst="rect">
            <a:avLst/>
          </a:prstGeom>
          <a:noFill/>
        </p:spPr>
        <p:txBody>
          <a:bodyPr wrap="square" rtlCol="0">
            <a:spAutoFit/>
          </a:bodyPr>
          <a:lstStyle/>
          <a:p>
            <a:pPr algn="ctr">
              <a:lnSpc>
                <a:spcPct val="200000"/>
              </a:lnSpc>
            </a:pPr>
            <a:r>
              <a:rPr lang="fr-FR" b="1" dirty="0" smtClean="0">
                <a:solidFill>
                  <a:schemeClr val="bg2">
                    <a:lumMod val="25000"/>
                  </a:schemeClr>
                </a:solidFill>
                <a:latin typeface="Garamond" panose="02020404030301010803" pitchFamily="18" charset="0"/>
              </a:rPr>
              <a:t>En raison de l’augmentation de la température </a:t>
            </a:r>
            <a:r>
              <a:rPr lang="fr-FR" b="1" dirty="0">
                <a:solidFill>
                  <a:schemeClr val="bg2">
                    <a:lumMod val="25000"/>
                  </a:schemeClr>
                </a:solidFill>
                <a:latin typeface="Garamond" panose="02020404030301010803" pitchFamily="18" charset="0"/>
              </a:rPr>
              <a:t>:</a:t>
            </a:r>
            <a:r>
              <a:rPr lang="fr-FR" b="1" dirty="0" smtClean="0">
                <a:solidFill>
                  <a:schemeClr val="bg2">
                    <a:lumMod val="25000"/>
                  </a:schemeClr>
                </a:solidFill>
                <a:latin typeface="Garamond" panose="02020404030301010803" pitchFamily="18" charset="0"/>
              </a:rPr>
              <a:t> des évènements climatiques de plus en plus fréquents et de plus en plus intenses !</a:t>
            </a:r>
            <a:endParaRPr lang="en-GB" b="1" dirty="0">
              <a:solidFill>
                <a:schemeClr val="bg2">
                  <a:lumMod val="25000"/>
                </a:schemeClr>
              </a:solidFill>
              <a:latin typeface="Garamond" panose="020204040303010108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28913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409950" y="788035"/>
            <a:ext cx="7343775" cy="5222240"/>
          </a:xfrm>
          <a:prstGeom prst="rect">
            <a:avLst/>
          </a:prstGeom>
        </p:spPr>
      </p:pic>
      <p:sp>
        <p:nvSpPr>
          <p:cNvPr id="5" name="ZoneTexte 4"/>
          <p:cNvSpPr txBox="1"/>
          <p:nvPr/>
        </p:nvSpPr>
        <p:spPr>
          <a:xfrm>
            <a:off x="5114926" y="6058716"/>
            <a:ext cx="4914628" cy="369332"/>
          </a:xfrm>
          <a:prstGeom prst="rect">
            <a:avLst/>
          </a:prstGeom>
          <a:noFill/>
        </p:spPr>
        <p:txBody>
          <a:bodyPr wrap="square" rtlCol="0">
            <a:spAutoFit/>
          </a:bodyPr>
          <a:lstStyle/>
          <a:p>
            <a:r>
              <a:rPr lang="fr-FR" b="1" dirty="0" smtClean="0">
                <a:solidFill>
                  <a:srgbClr val="002060"/>
                </a:solidFill>
              </a:rPr>
              <a:t>La mer de glace massif du mont blanc</a:t>
            </a:r>
            <a:endParaRPr lang="en-GB" b="1" dirty="0">
              <a:solidFill>
                <a:srgbClr val="002060"/>
              </a:solidFill>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sp>
        <p:nvSpPr>
          <p:cNvPr id="8" name="ZoneTexte 7"/>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0" name="Image 9"/>
          <p:cNvPicPr>
            <a:picLocks noChangeAspect="1"/>
          </p:cNvPicPr>
          <p:nvPr/>
        </p:nvPicPr>
        <p:blipFill>
          <a:blip r:embed="rId3"/>
          <a:stretch>
            <a:fillRect/>
          </a:stretch>
        </p:blipFill>
        <p:spPr>
          <a:xfrm>
            <a:off x="227273" y="2647134"/>
            <a:ext cx="1572952" cy="1215696"/>
          </a:xfrm>
          <a:prstGeom prst="rect">
            <a:avLst/>
          </a:prstGeom>
          <a:ln>
            <a:noFill/>
          </a:ln>
          <a:effectLst>
            <a:softEdge rad="112500"/>
          </a:effectLst>
        </p:spPr>
      </p:pic>
      <p:pic>
        <p:nvPicPr>
          <p:cNvPr id="11" name="Image 10"/>
          <p:cNvPicPr>
            <a:picLocks noChangeAspect="1"/>
          </p:cNvPicPr>
          <p:nvPr/>
        </p:nvPicPr>
        <p:blipFill>
          <a:blip r:embed="rId4"/>
          <a:stretch>
            <a:fillRect/>
          </a:stretch>
        </p:blipFill>
        <p:spPr>
          <a:xfrm>
            <a:off x="446174" y="1102532"/>
            <a:ext cx="887326" cy="851353"/>
          </a:xfrm>
          <a:prstGeom prst="rect">
            <a:avLst/>
          </a:prstGeom>
        </p:spPr>
      </p:pic>
      <p:sp>
        <p:nvSpPr>
          <p:cNvPr id="12" name="ZoneTexte 11"/>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Tree>
    <p:extLst>
      <p:ext uri="{BB962C8B-B14F-4D97-AF65-F5344CB8AC3E}">
        <p14:creationId xmlns:p14="http://schemas.microsoft.com/office/powerpoint/2010/main" val="33618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sp>
        <p:nvSpPr>
          <p:cNvPr id="8" name="ZoneTexte 7"/>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0" name="Image 9"/>
          <p:cNvPicPr>
            <a:picLocks noChangeAspect="1"/>
          </p:cNvPicPr>
          <p:nvPr/>
        </p:nvPicPr>
        <p:blipFill>
          <a:blip r:embed="rId2"/>
          <a:stretch>
            <a:fillRect/>
          </a:stretch>
        </p:blipFill>
        <p:spPr>
          <a:xfrm>
            <a:off x="227273" y="2647134"/>
            <a:ext cx="1572952" cy="1215696"/>
          </a:xfrm>
          <a:prstGeom prst="rect">
            <a:avLst/>
          </a:prstGeom>
          <a:ln>
            <a:noFill/>
          </a:ln>
          <a:effectLst>
            <a:softEdge rad="112500"/>
          </a:effectLst>
        </p:spPr>
      </p:pic>
      <p:pic>
        <p:nvPicPr>
          <p:cNvPr id="11" name="Image 10"/>
          <p:cNvPicPr>
            <a:picLocks noChangeAspect="1"/>
          </p:cNvPicPr>
          <p:nvPr/>
        </p:nvPicPr>
        <p:blipFill>
          <a:blip r:embed="rId3"/>
          <a:stretch>
            <a:fillRect/>
          </a:stretch>
        </p:blipFill>
        <p:spPr>
          <a:xfrm>
            <a:off x="446174" y="1102532"/>
            <a:ext cx="887326" cy="851353"/>
          </a:xfrm>
          <a:prstGeom prst="rect">
            <a:avLst/>
          </a:prstGeom>
        </p:spPr>
      </p:pic>
      <p:sp>
        <p:nvSpPr>
          <p:cNvPr id="12" name="ZoneTexte 11"/>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315" y="2092875"/>
            <a:ext cx="9249978" cy="3632676"/>
          </a:xfrm>
          <a:prstGeom prst="rect">
            <a:avLst/>
          </a:prstGeom>
        </p:spPr>
      </p:pic>
      <p:sp>
        <p:nvSpPr>
          <p:cNvPr id="2" name="ZoneTexte 1"/>
          <p:cNvSpPr txBox="1"/>
          <p:nvPr/>
        </p:nvSpPr>
        <p:spPr>
          <a:xfrm>
            <a:off x="5936567" y="5866228"/>
            <a:ext cx="2518117" cy="369332"/>
          </a:xfrm>
          <a:prstGeom prst="rect">
            <a:avLst/>
          </a:prstGeom>
          <a:noFill/>
        </p:spPr>
        <p:txBody>
          <a:bodyPr wrap="square" rtlCol="0">
            <a:spAutoFit/>
          </a:bodyPr>
          <a:lstStyle/>
          <a:p>
            <a:r>
              <a:rPr lang="fr-FR" i="1" dirty="0" smtClean="0">
                <a:solidFill>
                  <a:schemeClr val="bg2">
                    <a:lumMod val="25000"/>
                  </a:schemeClr>
                </a:solidFill>
              </a:rPr>
              <a:t>Vincent et al., 2017</a:t>
            </a:r>
            <a:endParaRPr lang="en-GB" i="1" dirty="0">
              <a:solidFill>
                <a:schemeClr val="bg2">
                  <a:lumMod val="25000"/>
                </a:schemeClr>
              </a:solidFill>
            </a:endParaRPr>
          </a:p>
        </p:txBody>
      </p:sp>
      <p:sp>
        <p:nvSpPr>
          <p:cNvPr id="3" name="Rectangle 2"/>
          <p:cNvSpPr/>
          <p:nvPr/>
        </p:nvSpPr>
        <p:spPr>
          <a:xfrm>
            <a:off x="10325687" y="2954214"/>
            <a:ext cx="1406769" cy="2349305"/>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541478" y="2546254"/>
            <a:ext cx="3781866" cy="2740854"/>
          </a:xfrm>
          <a:prstGeom prst="rect">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92172" y="2321170"/>
            <a:ext cx="2358686" cy="2935458"/>
          </a:xfrm>
          <a:prstGeom prst="rect">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p:cNvSpPr txBox="1"/>
          <p:nvPr/>
        </p:nvSpPr>
        <p:spPr>
          <a:xfrm>
            <a:off x="2625970" y="691272"/>
            <a:ext cx="9566030" cy="1569660"/>
          </a:xfrm>
          <a:prstGeom prst="rect">
            <a:avLst/>
          </a:prstGeom>
          <a:noFill/>
        </p:spPr>
        <p:txBody>
          <a:bodyPr wrap="square" rtlCol="0">
            <a:spAutoFit/>
          </a:bodyPr>
          <a:lstStyle/>
          <a:p>
            <a:pPr algn="ctr">
              <a:lnSpc>
                <a:spcPct val="200000"/>
              </a:lnSpc>
            </a:pPr>
            <a:r>
              <a:rPr lang="fr-FR" sz="2400" b="1" u="sng" dirty="0" smtClean="0">
                <a:solidFill>
                  <a:schemeClr val="bg2">
                    <a:lumMod val="25000"/>
                  </a:schemeClr>
                </a:solidFill>
                <a:latin typeface="Garamond" panose="02020404030301010803" pitchFamily="18" charset="0"/>
              </a:rPr>
              <a:t>Une diminution de la masse de la mer de glace qui tend à s’accélérer depuis 20 ans</a:t>
            </a:r>
            <a:endParaRPr lang="en-GB" sz="2400" b="1" u="sng" dirty="0">
              <a:solidFill>
                <a:schemeClr val="bg2">
                  <a:lumMod val="25000"/>
                </a:schemeClr>
              </a:solidFill>
              <a:latin typeface="Garamond" panose="02020404030301010803" pitchFamily="18" charset="0"/>
            </a:endParaRPr>
          </a:p>
        </p:txBody>
      </p:sp>
    </p:spTree>
    <p:extLst>
      <p:ext uri="{BB962C8B-B14F-4D97-AF65-F5344CB8AC3E}">
        <p14:creationId xmlns:p14="http://schemas.microsoft.com/office/powerpoint/2010/main" val="8695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3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2"/>
          <a:stretch>
            <a:fillRect/>
          </a:stretch>
        </p:blipFill>
        <p:spPr>
          <a:xfrm>
            <a:off x="446174" y="1102532"/>
            <a:ext cx="887326" cy="851353"/>
          </a:xfrm>
          <a:prstGeom prst="rect">
            <a:avLst/>
          </a:prstGeom>
        </p:spPr>
      </p:pic>
      <p:sp>
        <p:nvSpPr>
          <p:cNvPr id="7" name="ZoneTexte 6"/>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500" y="952500"/>
            <a:ext cx="6584950" cy="4648200"/>
          </a:xfrm>
          <a:prstGeom prst="rect">
            <a:avLst/>
          </a:prstGeom>
        </p:spPr>
      </p:pic>
      <p:pic>
        <p:nvPicPr>
          <p:cNvPr id="2" name="Image 1"/>
          <p:cNvPicPr>
            <a:picLocks noChangeAspect="1"/>
          </p:cNvPicPr>
          <p:nvPr/>
        </p:nvPicPr>
        <p:blipFill>
          <a:blip r:embed="rId4"/>
          <a:stretch>
            <a:fillRect/>
          </a:stretch>
        </p:blipFill>
        <p:spPr>
          <a:xfrm>
            <a:off x="9726515" y="2400151"/>
            <a:ext cx="1400370" cy="2133898"/>
          </a:xfrm>
          <a:prstGeom prst="rect">
            <a:avLst/>
          </a:prstGeom>
          <a:ln>
            <a:noFill/>
          </a:ln>
          <a:effectLst>
            <a:softEdge rad="112500"/>
          </a:effectLst>
        </p:spPr>
      </p:pic>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3" name="Image 12"/>
          <p:cNvPicPr>
            <a:picLocks noChangeAspect="1"/>
          </p:cNvPicPr>
          <p:nvPr/>
        </p:nvPicPr>
        <p:blipFill>
          <a:blip r:embed="rId5"/>
          <a:stretch>
            <a:fillRect/>
          </a:stretch>
        </p:blipFill>
        <p:spPr>
          <a:xfrm rot="4964932">
            <a:off x="5000793" y="3085511"/>
            <a:ext cx="872092" cy="846443"/>
          </a:xfrm>
          <a:prstGeom prst="rect">
            <a:avLst/>
          </a:prstGeom>
        </p:spPr>
      </p:pic>
      <p:sp>
        <p:nvSpPr>
          <p:cNvPr id="16" name="ZoneTexte 15"/>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17" name="Image 16"/>
          <p:cNvPicPr>
            <a:picLocks noChangeAspect="1"/>
          </p:cNvPicPr>
          <p:nvPr/>
        </p:nvPicPr>
        <p:blipFill>
          <a:blip r:embed="rId6"/>
          <a:stretch>
            <a:fillRect/>
          </a:stretch>
        </p:blipFill>
        <p:spPr>
          <a:xfrm>
            <a:off x="227273" y="2647134"/>
            <a:ext cx="1572952" cy="1215696"/>
          </a:xfrm>
          <a:prstGeom prst="rect">
            <a:avLst/>
          </a:prstGeom>
          <a:ln>
            <a:noFill/>
          </a:ln>
          <a:effectLst>
            <a:softEdge rad="112500"/>
          </a:effectLst>
        </p:spPr>
      </p:pic>
    </p:spTree>
    <p:extLst>
      <p:ext uri="{BB962C8B-B14F-4D97-AF65-F5344CB8AC3E}">
        <p14:creationId xmlns:p14="http://schemas.microsoft.com/office/powerpoint/2010/main" val="37051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3"/>
          <a:stretch>
            <a:fillRect/>
          </a:stretch>
        </p:blipFill>
        <p:spPr>
          <a:xfrm>
            <a:off x="446174" y="1102532"/>
            <a:ext cx="887326" cy="851353"/>
          </a:xfrm>
          <a:prstGeom prst="rect">
            <a:avLst/>
          </a:prstGeom>
        </p:spPr>
      </p:pic>
      <p:sp>
        <p:nvSpPr>
          <p:cNvPr id="7" name="ZoneTexte 6"/>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3" name="Image 12"/>
          <p:cNvPicPr>
            <a:picLocks noChangeAspect="1"/>
          </p:cNvPicPr>
          <p:nvPr/>
        </p:nvPicPr>
        <p:blipFill>
          <a:blip r:embed="rId4"/>
          <a:stretch>
            <a:fillRect/>
          </a:stretch>
        </p:blipFill>
        <p:spPr>
          <a:xfrm rot="4964932">
            <a:off x="5000793" y="3085511"/>
            <a:ext cx="872092" cy="846443"/>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9154" y="743227"/>
            <a:ext cx="6342546" cy="5256859"/>
          </a:xfrm>
          <a:prstGeom prst="rect">
            <a:avLst/>
          </a:prstGeom>
        </p:spPr>
      </p:pic>
      <p:sp>
        <p:nvSpPr>
          <p:cNvPr id="3" name="ZoneTexte 2"/>
          <p:cNvSpPr txBox="1"/>
          <p:nvPr/>
        </p:nvSpPr>
        <p:spPr>
          <a:xfrm>
            <a:off x="9734550" y="4829175"/>
            <a:ext cx="1638300" cy="923330"/>
          </a:xfrm>
          <a:prstGeom prst="rect">
            <a:avLst/>
          </a:prstGeom>
          <a:noFill/>
        </p:spPr>
        <p:txBody>
          <a:bodyPr wrap="square" rtlCol="0">
            <a:spAutoFit/>
          </a:bodyPr>
          <a:lstStyle/>
          <a:p>
            <a:r>
              <a:rPr lang="fr-FR" b="1" dirty="0" smtClean="0">
                <a:solidFill>
                  <a:schemeClr val="accent1">
                    <a:lumMod val="50000"/>
                  </a:schemeClr>
                </a:solidFill>
                <a:sym typeface="Wingdings" panose="05000000000000000000" pitchFamily="2" charset="2"/>
              </a:rPr>
              <a:t>---- 1.5 – 2°</a:t>
            </a:r>
          </a:p>
          <a:p>
            <a:r>
              <a:rPr lang="fr-FR" b="1" dirty="0" smtClean="0">
                <a:solidFill>
                  <a:schemeClr val="bg1">
                    <a:lumMod val="50000"/>
                  </a:schemeClr>
                </a:solidFill>
                <a:sym typeface="Wingdings" panose="05000000000000000000" pitchFamily="2" charset="2"/>
              </a:rPr>
              <a:t>---- 2.5 – 3°</a:t>
            </a:r>
          </a:p>
          <a:p>
            <a:r>
              <a:rPr lang="fr-FR" b="1" dirty="0" smtClean="0">
                <a:solidFill>
                  <a:srgbClr val="C00000"/>
                </a:solidFill>
                <a:sym typeface="Wingdings" panose="05000000000000000000" pitchFamily="2" charset="2"/>
              </a:rPr>
              <a:t>---- &gt;4°</a:t>
            </a:r>
            <a:endParaRPr lang="fr-FR" b="1" dirty="0">
              <a:solidFill>
                <a:srgbClr val="C00000"/>
              </a:solidFill>
              <a:sym typeface="Wingdings" panose="05000000000000000000" pitchFamily="2" charset="2"/>
            </a:endParaRPr>
          </a:p>
        </p:txBody>
      </p:sp>
      <p:sp>
        <p:nvSpPr>
          <p:cNvPr id="10" name="Rectangle 9"/>
          <p:cNvSpPr/>
          <p:nvPr/>
        </p:nvSpPr>
        <p:spPr>
          <a:xfrm>
            <a:off x="3371850" y="4533900"/>
            <a:ext cx="1438275" cy="1495425"/>
          </a:xfrm>
          <a:prstGeom prst="rect">
            <a:avLst/>
          </a:prstGeom>
          <a:solidFill>
            <a:schemeClr val="accent1">
              <a:lumMod val="60000"/>
              <a:lumOff val="40000"/>
              <a:alpha val="47059"/>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057900" y="3314700"/>
            <a:ext cx="1266825" cy="1200150"/>
          </a:xfrm>
          <a:prstGeom prst="rect">
            <a:avLst/>
          </a:prstGeom>
          <a:solidFill>
            <a:schemeClr val="accent1">
              <a:lumMod val="60000"/>
              <a:lumOff val="40000"/>
              <a:alpha val="47059"/>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21" name="Image 20"/>
          <p:cNvPicPr>
            <a:picLocks noChangeAspect="1"/>
          </p:cNvPicPr>
          <p:nvPr/>
        </p:nvPicPr>
        <p:blipFill>
          <a:blip r:embed="rId6"/>
          <a:stretch>
            <a:fillRect/>
          </a:stretch>
        </p:blipFill>
        <p:spPr>
          <a:xfrm>
            <a:off x="227273" y="2647134"/>
            <a:ext cx="1572952" cy="1215696"/>
          </a:xfrm>
          <a:prstGeom prst="rect">
            <a:avLst/>
          </a:prstGeom>
          <a:ln>
            <a:noFill/>
          </a:ln>
          <a:effectLst>
            <a:softEdge rad="112500"/>
          </a:effectLst>
        </p:spPr>
      </p:pic>
      <p:sp>
        <p:nvSpPr>
          <p:cNvPr id="2" name="ZoneTexte 1"/>
          <p:cNvSpPr txBox="1"/>
          <p:nvPr/>
        </p:nvSpPr>
        <p:spPr>
          <a:xfrm>
            <a:off x="9875520" y="955040"/>
            <a:ext cx="2062480" cy="1754326"/>
          </a:xfrm>
          <a:prstGeom prst="rect">
            <a:avLst/>
          </a:prstGeom>
          <a:noFill/>
        </p:spPr>
        <p:txBody>
          <a:bodyPr wrap="square" rtlCol="0">
            <a:spAutoFit/>
          </a:bodyPr>
          <a:lstStyle/>
          <a:p>
            <a:r>
              <a:rPr lang="fr-FR" b="1" u="sng" dirty="0" smtClean="0">
                <a:solidFill>
                  <a:srgbClr val="002060"/>
                </a:solidFill>
                <a:latin typeface="+mj-lt"/>
              </a:rPr>
              <a:t>Evolution de la masse des glaciers dans le monde sur la période 2020-2100 avec les différents scénarios du GIEC</a:t>
            </a:r>
            <a:endParaRPr lang="en-GB" b="1" u="sng" dirty="0">
              <a:solidFill>
                <a:srgbClr val="002060"/>
              </a:solidFill>
              <a:latin typeface="+mj-lt"/>
            </a:endParaRPr>
          </a:p>
        </p:txBody>
      </p:sp>
    </p:spTree>
    <p:extLst>
      <p:ext uri="{BB962C8B-B14F-4D97-AF65-F5344CB8AC3E}">
        <p14:creationId xmlns:p14="http://schemas.microsoft.com/office/powerpoint/2010/main" val="38968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pic>
        <p:nvPicPr>
          <p:cNvPr id="3" name="Image 2">
            <a:extLst>
              <a:ext uri="{FF2B5EF4-FFF2-40B4-BE49-F238E27FC236}">
                <a16:creationId xmlns:a16="http://schemas.microsoft.com/office/drawing/2014/main" id="{334A6ECD-1944-92A1-C356-AFA87695499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250226" y="1189290"/>
            <a:ext cx="1327694" cy="1188850"/>
          </a:xfrm>
          <a:prstGeom prst="rect">
            <a:avLst/>
          </a:prstGeom>
        </p:spPr>
      </p:pic>
      <p:sp>
        <p:nvSpPr>
          <p:cNvPr id="4" name="ZoneTexte 3">
            <a:extLst>
              <a:ext uri="{FF2B5EF4-FFF2-40B4-BE49-F238E27FC236}">
                <a16:creationId xmlns:a16="http://schemas.microsoft.com/office/drawing/2014/main" id="{674ABB29-016F-7C74-E9A0-06E6C0FD7F17}"/>
              </a:ext>
            </a:extLst>
          </p:cNvPr>
          <p:cNvSpPr txBox="1"/>
          <p:nvPr/>
        </p:nvSpPr>
        <p:spPr>
          <a:xfrm>
            <a:off x="5298359" y="746347"/>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Sécheresses</a:t>
            </a:r>
          </a:p>
        </p:txBody>
      </p:sp>
      <p:pic>
        <p:nvPicPr>
          <p:cNvPr id="17410" name="Picture 2" descr="fille marche sous parapluie dans une douche à effet pluie printanière  4983251 - Telecharger Vectoriel Gratuit, Clipart Graphique, Vecteur Dessins  et Pictogramme Gratuit">
            <a:extLst>
              <a:ext uri="{FF2B5EF4-FFF2-40B4-BE49-F238E27FC236}">
                <a16:creationId xmlns:a16="http://schemas.microsoft.com/office/drawing/2014/main" id="{E83422F0-E528-79EA-208C-353813F6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02" b="6296"/>
          <a:stretch/>
        </p:blipFill>
        <p:spPr bwMode="auto">
          <a:xfrm>
            <a:off x="2903455" y="1176933"/>
            <a:ext cx="1711072" cy="140312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A51091B2-2BE3-297C-F427-B568C14A1381}"/>
              </a:ext>
            </a:extLst>
          </p:cNvPr>
          <p:cNvSpPr txBox="1"/>
          <p:nvPr/>
        </p:nvSpPr>
        <p:spPr>
          <a:xfrm>
            <a:off x="2788010" y="704096"/>
            <a:ext cx="1867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Faible pluviométrie</a:t>
            </a:r>
          </a:p>
        </p:txBody>
      </p:sp>
      <p:sp>
        <p:nvSpPr>
          <p:cNvPr id="2" name="ZoneTexte 1">
            <a:extLst>
              <a:ext uri="{FF2B5EF4-FFF2-40B4-BE49-F238E27FC236}">
                <a16:creationId xmlns:a16="http://schemas.microsoft.com/office/drawing/2014/main" id="{5E458CC5-E6E5-1ED6-271D-6AF9B8E17B26}"/>
              </a:ext>
            </a:extLst>
          </p:cNvPr>
          <p:cNvSpPr txBox="1"/>
          <p:nvPr/>
        </p:nvSpPr>
        <p:spPr>
          <a:xfrm>
            <a:off x="2390681" y="1383632"/>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a:t>
            </a:r>
          </a:p>
        </p:txBody>
      </p:sp>
      <p:sp>
        <p:nvSpPr>
          <p:cNvPr id="6" name="ZoneTexte 5">
            <a:extLst>
              <a:ext uri="{FF2B5EF4-FFF2-40B4-BE49-F238E27FC236}">
                <a16:creationId xmlns:a16="http://schemas.microsoft.com/office/drawing/2014/main" id="{E1B6CC03-40D1-512B-A05E-997B43977B25}"/>
              </a:ext>
            </a:extLst>
          </p:cNvPr>
          <p:cNvSpPr txBox="1"/>
          <p:nvPr/>
        </p:nvSpPr>
        <p:spPr>
          <a:xfrm>
            <a:off x="4763099" y="1506742"/>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4" name="Picture 2">
            <a:extLst>
              <a:ext uri="{FF2B5EF4-FFF2-40B4-BE49-F238E27FC236}">
                <a16:creationId xmlns:a16="http://schemas.microsoft.com/office/drawing/2014/main" id="{4E71C235-C769-C5BA-AB9C-C3DD99511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6493" y="848349"/>
            <a:ext cx="5161301" cy="5161301"/>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5854D1DC-D201-1E10-3120-B2FB9B7C3775}"/>
              </a:ext>
            </a:extLst>
          </p:cNvPr>
          <p:cNvSpPr txBox="1"/>
          <p:nvPr/>
        </p:nvSpPr>
        <p:spPr>
          <a:xfrm>
            <a:off x="6726492" y="6100398"/>
            <a:ext cx="53664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Gorges du Verdon 2021 vs 2022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Diminution du niveau de l’eau jusqu’à 6 mètres</a:t>
            </a:r>
          </a:p>
        </p:txBody>
      </p:sp>
      <p:pic>
        <p:nvPicPr>
          <p:cNvPr id="25" name="Image 24">
            <a:extLst>
              <a:ext uri="{FF2B5EF4-FFF2-40B4-BE49-F238E27FC236}">
                <a16:creationId xmlns:a16="http://schemas.microsoft.com/office/drawing/2014/main" id="{B049C72F-F4BC-EFB3-27E5-FF72FC4703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4392" y="2902215"/>
            <a:ext cx="4589680" cy="3498976"/>
          </a:xfrm>
          <a:prstGeom prst="rect">
            <a:avLst/>
          </a:prstGeom>
        </p:spPr>
      </p:pic>
      <p:sp>
        <p:nvSpPr>
          <p:cNvPr id="26" name="ZoneTexte 25">
            <a:extLst>
              <a:ext uri="{FF2B5EF4-FFF2-40B4-BE49-F238E27FC236}">
                <a16:creationId xmlns:a16="http://schemas.microsoft.com/office/drawing/2014/main" id="{3CC3EBEA-DC52-0AA1-D814-F0D40EAD72DB}"/>
              </a:ext>
            </a:extLst>
          </p:cNvPr>
          <p:cNvSpPr txBox="1"/>
          <p:nvPr/>
        </p:nvSpPr>
        <p:spPr>
          <a:xfrm>
            <a:off x="1408942" y="6461741"/>
            <a:ext cx="41953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Médiane calculée à partir des données obtenues entre 1958 et 2020 </a:t>
            </a:r>
          </a:p>
        </p:txBody>
      </p:sp>
      <p:sp>
        <p:nvSpPr>
          <p:cNvPr id="27" name="ZoneTexte 26">
            <a:extLst>
              <a:ext uri="{FF2B5EF4-FFF2-40B4-BE49-F238E27FC236}">
                <a16:creationId xmlns:a16="http://schemas.microsoft.com/office/drawing/2014/main" id="{141923AF-0D58-9A26-EE37-F022F283A5D4}"/>
              </a:ext>
            </a:extLst>
          </p:cNvPr>
          <p:cNvSpPr txBox="1"/>
          <p:nvPr/>
        </p:nvSpPr>
        <p:spPr>
          <a:xfrm>
            <a:off x="5451357" y="6189674"/>
            <a:ext cx="83067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Météo France</a:t>
            </a:r>
          </a:p>
        </p:txBody>
      </p:sp>
      <p:sp>
        <p:nvSpPr>
          <p:cNvPr id="28" name="Ellipse 27">
            <a:extLst>
              <a:ext uri="{FF2B5EF4-FFF2-40B4-BE49-F238E27FC236}">
                <a16:creationId xmlns:a16="http://schemas.microsoft.com/office/drawing/2014/main" id="{30C663C5-557F-971B-458C-DD039553DDC5}"/>
              </a:ext>
            </a:extLst>
          </p:cNvPr>
          <p:cNvSpPr/>
          <p:nvPr/>
        </p:nvSpPr>
        <p:spPr>
          <a:xfrm>
            <a:off x="3794760" y="5063490"/>
            <a:ext cx="2119312" cy="10369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5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6" grpId="0"/>
      <p:bldP spid="26" grpId="0"/>
      <p:bldP spid="2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2"/>
          <a:stretch>
            <a:fillRect/>
          </a:stretch>
        </p:blipFill>
        <p:spPr>
          <a:xfrm>
            <a:off x="446174" y="1102532"/>
            <a:ext cx="887326" cy="851353"/>
          </a:xfrm>
          <a:prstGeom prst="rect">
            <a:avLst/>
          </a:prstGeom>
        </p:spPr>
      </p:pic>
      <p:sp>
        <p:nvSpPr>
          <p:cNvPr id="7" name="ZoneTexte 6"/>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3" name="ZoneTexte 2"/>
          <p:cNvSpPr txBox="1"/>
          <p:nvPr/>
        </p:nvSpPr>
        <p:spPr>
          <a:xfrm>
            <a:off x="8963025" y="3133725"/>
            <a:ext cx="1638300" cy="923330"/>
          </a:xfrm>
          <a:prstGeom prst="rect">
            <a:avLst/>
          </a:prstGeom>
          <a:noFill/>
        </p:spPr>
        <p:txBody>
          <a:bodyPr wrap="square" rtlCol="0">
            <a:spAutoFit/>
          </a:bodyPr>
          <a:lstStyle/>
          <a:p>
            <a:r>
              <a:rPr lang="fr-FR" b="1" dirty="0" smtClean="0">
                <a:solidFill>
                  <a:schemeClr val="accent1">
                    <a:lumMod val="50000"/>
                  </a:schemeClr>
                </a:solidFill>
                <a:sym typeface="Wingdings" panose="05000000000000000000" pitchFamily="2" charset="2"/>
              </a:rPr>
              <a:t>---- 1.5 – 2°</a:t>
            </a:r>
          </a:p>
          <a:p>
            <a:r>
              <a:rPr lang="fr-FR" b="1" dirty="0" smtClean="0">
                <a:solidFill>
                  <a:srgbClr val="00B0F0"/>
                </a:solidFill>
                <a:sym typeface="Wingdings" panose="05000000000000000000" pitchFamily="2" charset="2"/>
              </a:rPr>
              <a:t>---- 2.5 – 3°</a:t>
            </a:r>
          </a:p>
          <a:p>
            <a:r>
              <a:rPr lang="fr-FR" b="1" dirty="0" smtClean="0">
                <a:solidFill>
                  <a:srgbClr val="C00000"/>
                </a:solidFill>
                <a:sym typeface="Wingdings" panose="05000000000000000000" pitchFamily="2" charset="2"/>
              </a:rPr>
              <a:t>---- &gt;4°</a:t>
            </a:r>
            <a:endParaRPr lang="fr-FR" b="1" dirty="0">
              <a:solidFill>
                <a:srgbClr val="C00000"/>
              </a:solidFill>
              <a:sym typeface="Wingdings" panose="05000000000000000000" pitchFamily="2" charset="2"/>
            </a:endParaRPr>
          </a:p>
        </p:txBody>
      </p:sp>
      <p:pic>
        <p:nvPicPr>
          <p:cNvPr id="14" name="Image 13"/>
          <p:cNvPicPr>
            <a:picLocks noChangeAspect="1"/>
          </p:cNvPicPr>
          <p:nvPr/>
        </p:nvPicPr>
        <p:blipFill>
          <a:blip r:embed="rId3"/>
          <a:stretch>
            <a:fillRect/>
          </a:stretch>
        </p:blipFill>
        <p:spPr>
          <a:xfrm>
            <a:off x="3701549" y="1268096"/>
            <a:ext cx="2897507" cy="2795242"/>
          </a:xfrm>
          <a:prstGeom prst="rect">
            <a:avLst/>
          </a:prstGeom>
        </p:spPr>
      </p:pic>
      <p:pic>
        <p:nvPicPr>
          <p:cNvPr id="15" name="Image 14"/>
          <p:cNvPicPr>
            <a:picLocks noChangeAspect="1"/>
          </p:cNvPicPr>
          <p:nvPr/>
        </p:nvPicPr>
        <p:blipFill>
          <a:blip r:embed="rId4"/>
          <a:stretch>
            <a:fillRect/>
          </a:stretch>
        </p:blipFill>
        <p:spPr>
          <a:xfrm>
            <a:off x="6395983" y="1264363"/>
            <a:ext cx="2509891" cy="2796408"/>
          </a:xfrm>
          <a:prstGeom prst="rect">
            <a:avLst/>
          </a:prstGeom>
        </p:spPr>
      </p:pic>
      <p:pic>
        <p:nvPicPr>
          <p:cNvPr id="16" name="Image 15"/>
          <p:cNvPicPr>
            <a:picLocks noChangeAspect="1"/>
          </p:cNvPicPr>
          <p:nvPr/>
        </p:nvPicPr>
        <p:blipFill>
          <a:blip r:embed="rId5"/>
          <a:stretch>
            <a:fillRect/>
          </a:stretch>
        </p:blipFill>
        <p:spPr>
          <a:xfrm>
            <a:off x="3047974" y="1242761"/>
            <a:ext cx="438176" cy="2767424"/>
          </a:xfrm>
          <a:prstGeom prst="rect">
            <a:avLst/>
          </a:prstGeom>
        </p:spPr>
      </p:pic>
      <p:pic>
        <p:nvPicPr>
          <p:cNvPr id="18" name="Image 17"/>
          <p:cNvPicPr>
            <a:picLocks noChangeAspect="1"/>
          </p:cNvPicPr>
          <p:nvPr/>
        </p:nvPicPr>
        <p:blipFill>
          <a:blip r:embed="rId6"/>
          <a:stretch>
            <a:fillRect/>
          </a:stretch>
        </p:blipFill>
        <p:spPr>
          <a:xfrm>
            <a:off x="3520565" y="4280351"/>
            <a:ext cx="5744377" cy="371527"/>
          </a:xfrm>
          <a:prstGeom prst="rect">
            <a:avLst/>
          </a:prstGeom>
        </p:spPr>
      </p:pic>
      <p:pic>
        <p:nvPicPr>
          <p:cNvPr id="20" name="Image 19"/>
          <p:cNvPicPr>
            <a:picLocks noChangeAspect="1"/>
          </p:cNvPicPr>
          <p:nvPr/>
        </p:nvPicPr>
        <p:blipFill>
          <a:blip r:embed="rId7"/>
          <a:stretch>
            <a:fillRect/>
          </a:stretch>
        </p:blipFill>
        <p:spPr>
          <a:xfrm>
            <a:off x="4223695" y="3922107"/>
            <a:ext cx="2206511" cy="354618"/>
          </a:xfrm>
          <a:prstGeom prst="rect">
            <a:avLst/>
          </a:prstGeom>
        </p:spPr>
      </p:pic>
      <p:sp>
        <p:nvSpPr>
          <p:cNvPr id="22" name="Rectangle à coins arrondis 21"/>
          <p:cNvSpPr/>
          <p:nvPr/>
        </p:nvSpPr>
        <p:spPr>
          <a:xfrm>
            <a:off x="1915884" y="4913085"/>
            <a:ext cx="10020301" cy="1389743"/>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Même avec le scénario le plus optimiste, les Européens et Nord Américains verront leurs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glaciers diminuer au minimum de 60% </a:t>
            </a: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d’ici la fin du siècle</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3" name="Image 22"/>
          <p:cNvPicPr>
            <a:picLocks noChangeAspect="1"/>
          </p:cNvPicPr>
          <p:nvPr/>
        </p:nvPicPr>
        <p:blipFill>
          <a:blip r:embed="rId7"/>
          <a:stretch>
            <a:fillRect/>
          </a:stretch>
        </p:blipFill>
        <p:spPr>
          <a:xfrm>
            <a:off x="6700195" y="3950682"/>
            <a:ext cx="2206511" cy="354618"/>
          </a:xfrm>
          <a:prstGeom prst="rect">
            <a:avLst/>
          </a:prstGeom>
        </p:spPr>
      </p:pic>
      <p:sp>
        <p:nvSpPr>
          <p:cNvPr id="26" name="ZoneTexte 25"/>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27" name="Image 26"/>
          <p:cNvPicPr>
            <a:picLocks noChangeAspect="1"/>
          </p:cNvPicPr>
          <p:nvPr/>
        </p:nvPicPr>
        <p:blipFill>
          <a:blip r:embed="rId8"/>
          <a:stretch>
            <a:fillRect/>
          </a:stretch>
        </p:blipFill>
        <p:spPr>
          <a:xfrm>
            <a:off x="227273" y="2647134"/>
            <a:ext cx="1572952" cy="1215696"/>
          </a:xfrm>
          <a:prstGeom prst="rect">
            <a:avLst/>
          </a:prstGeom>
          <a:ln>
            <a:noFill/>
          </a:ln>
          <a:effectLst>
            <a:softEdge rad="112500"/>
          </a:effectLst>
        </p:spPr>
      </p:pic>
    </p:spTree>
    <p:extLst>
      <p:ext uri="{BB962C8B-B14F-4D97-AF65-F5344CB8AC3E}">
        <p14:creationId xmlns:p14="http://schemas.microsoft.com/office/powerpoint/2010/main" val="18906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2"/>
          <a:stretch>
            <a:fillRect/>
          </a:stretch>
        </p:blipFill>
        <p:spPr>
          <a:xfrm>
            <a:off x="446174" y="1102532"/>
            <a:ext cx="887326" cy="851353"/>
          </a:xfrm>
          <a:prstGeom prst="rect">
            <a:avLst/>
          </a:prstGeom>
        </p:spPr>
      </p:pic>
      <p:sp>
        <p:nvSpPr>
          <p:cNvPr id="7" name="ZoneTexte 6"/>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12" name="Rectangle 11"/>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26" name="ZoneTexte 25"/>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27" name="Image 26"/>
          <p:cNvPicPr>
            <a:picLocks noChangeAspect="1"/>
          </p:cNvPicPr>
          <p:nvPr/>
        </p:nvPicPr>
        <p:blipFill>
          <a:blip r:embed="rId3"/>
          <a:stretch>
            <a:fillRect/>
          </a:stretch>
        </p:blipFill>
        <p:spPr>
          <a:xfrm>
            <a:off x="227273" y="2647134"/>
            <a:ext cx="1572952" cy="1215696"/>
          </a:xfrm>
          <a:prstGeom prst="rect">
            <a:avLst/>
          </a:prstGeom>
          <a:ln>
            <a:noFill/>
          </a:ln>
          <a:effectLst>
            <a:softEdge rad="112500"/>
          </a:effectLst>
        </p:spPr>
      </p:pic>
      <p:pic>
        <p:nvPicPr>
          <p:cNvPr id="17" name="Image 16"/>
          <p:cNvPicPr>
            <a:picLocks noChangeAspect="1"/>
          </p:cNvPicPr>
          <p:nvPr/>
        </p:nvPicPr>
        <p:blipFill>
          <a:blip r:embed="rId4"/>
          <a:stretch>
            <a:fillRect/>
          </a:stretch>
        </p:blipFill>
        <p:spPr>
          <a:xfrm>
            <a:off x="3289883" y="2334685"/>
            <a:ext cx="6393719" cy="4206793"/>
          </a:xfrm>
          <a:prstGeom prst="rect">
            <a:avLst/>
          </a:prstGeom>
        </p:spPr>
      </p:pic>
      <p:sp>
        <p:nvSpPr>
          <p:cNvPr id="19" name="Rectangle à coins arrondis 18"/>
          <p:cNvSpPr/>
          <p:nvPr/>
        </p:nvSpPr>
        <p:spPr>
          <a:xfrm>
            <a:off x="2171699" y="692778"/>
            <a:ext cx="10020301" cy="11782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Ces fontes de glaces amènent à une élévation du niveau des océans</a:t>
            </a:r>
            <a:endPar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1" name="ZoneTexte 20"/>
          <p:cNvSpPr txBox="1"/>
          <p:nvPr/>
        </p:nvSpPr>
        <p:spPr>
          <a:xfrm>
            <a:off x="8961120" y="6035041"/>
            <a:ext cx="2518117" cy="369332"/>
          </a:xfrm>
          <a:prstGeom prst="rect">
            <a:avLst/>
          </a:prstGeom>
          <a:noFill/>
        </p:spPr>
        <p:txBody>
          <a:bodyPr wrap="square" rtlCol="0">
            <a:spAutoFit/>
          </a:bodyPr>
          <a:lstStyle/>
          <a:p>
            <a:pPr algn="ctr"/>
            <a:r>
              <a:rPr lang="fr-FR" i="1" dirty="0" smtClean="0">
                <a:solidFill>
                  <a:schemeClr val="bg2">
                    <a:lumMod val="25000"/>
                  </a:schemeClr>
                </a:solidFill>
              </a:rPr>
              <a:t>GIEC : AR6</a:t>
            </a:r>
            <a:endParaRPr lang="en-GB" i="1" dirty="0">
              <a:solidFill>
                <a:schemeClr val="bg2">
                  <a:lumMod val="25000"/>
                </a:schemeClr>
              </a:solidFill>
            </a:endParaRPr>
          </a:p>
        </p:txBody>
      </p:sp>
    </p:spTree>
    <p:extLst>
      <p:ext uri="{BB962C8B-B14F-4D97-AF65-F5344CB8AC3E}">
        <p14:creationId xmlns:p14="http://schemas.microsoft.com/office/powerpoint/2010/main" val="15444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978" y="563841"/>
            <a:ext cx="6968222" cy="5351184"/>
          </a:xfrm>
          <a:prstGeom prst="rect">
            <a:avLst/>
          </a:prstGeom>
        </p:spPr>
      </p:pic>
      <p:pic>
        <p:nvPicPr>
          <p:cNvPr id="4" name="Image 3"/>
          <p:cNvPicPr>
            <a:picLocks noChangeAspect="1"/>
          </p:cNvPicPr>
          <p:nvPr/>
        </p:nvPicPr>
        <p:blipFill>
          <a:blip r:embed="rId4"/>
          <a:stretch>
            <a:fillRect/>
          </a:stretch>
        </p:blipFill>
        <p:spPr>
          <a:xfrm>
            <a:off x="139700" y="4634508"/>
            <a:ext cx="1993900" cy="1274362"/>
          </a:xfrm>
          <a:prstGeom prst="rect">
            <a:avLst/>
          </a:prstGeom>
          <a:ln>
            <a:noFill/>
          </a:ln>
          <a:effectLst>
            <a:softEdge rad="112500"/>
          </a:effectLst>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5"/>
          <a:stretch>
            <a:fillRect/>
          </a:stretch>
        </p:blipFill>
        <p:spPr>
          <a:xfrm>
            <a:off x="446174" y="1102532"/>
            <a:ext cx="887326" cy="851353"/>
          </a:xfrm>
          <a:prstGeom prst="rect">
            <a:avLst/>
          </a:prstGeom>
        </p:spPr>
      </p:pic>
      <p:sp>
        <p:nvSpPr>
          <p:cNvPr id="9" name="ZoneTexte 8"/>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23" name="ZoneTexte 22"/>
          <p:cNvSpPr txBox="1"/>
          <p:nvPr/>
        </p:nvSpPr>
        <p:spPr>
          <a:xfrm>
            <a:off x="241300" y="58420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Animaux </a:t>
            </a:r>
            <a:endParaRPr lang="en-GB" sz="2000" b="1" dirty="0">
              <a:solidFill>
                <a:schemeClr val="bg2">
                  <a:lumMod val="25000"/>
                </a:schemeClr>
              </a:solidFill>
            </a:endParaRPr>
          </a:p>
        </p:txBody>
      </p:sp>
      <p:cxnSp>
        <p:nvCxnSpPr>
          <p:cNvPr id="13" name="Connecteur droit 12"/>
          <p:cNvCxnSpPr/>
          <p:nvPr/>
        </p:nvCxnSpPr>
        <p:spPr>
          <a:xfrm>
            <a:off x="4062334" y="3732551"/>
            <a:ext cx="5366479" cy="29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3282846" y="3492709"/>
            <a:ext cx="1064302" cy="461665"/>
          </a:xfrm>
          <a:prstGeom prst="rect">
            <a:avLst/>
          </a:prstGeom>
          <a:noFill/>
        </p:spPr>
        <p:txBody>
          <a:bodyPr wrap="square" rtlCol="0">
            <a:spAutoFit/>
          </a:bodyPr>
          <a:lstStyle/>
          <a:p>
            <a:r>
              <a:rPr lang="fr-FR" sz="2400" b="1" dirty="0" smtClean="0">
                <a:solidFill>
                  <a:srgbClr val="FF0000"/>
                </a:solidFill>
              </a:rPr>
              <a:t>30 %</a:t>
            </a:r>
            <a:endParaRPr lang="en-GB" sz="2400" b="1" dirty="0">
              <a:solidFill>
                <a:srgbClr val="FF0000"/>
              </a:solidFill>
            </a:endParaRPr>
          </a:p>
        </p:txBody>
      </p:sp>
      <p:sp>
        <p:nvSpPr>
          <p:cNvPr id="22" name="ZoneTexte 21"/>
          <p:cNvSpPr txBox="1"/>
          <p:nvPr/>
        </p:nvSpPr>
        <p:spPr>
          <a:xfrm>
            <a:off x="7689954" y="2293496"/>
            <a:ext cx="3777522" cy="646331"/>
          </a:xfrm>
          <a:prstGeom prst="rect">
            <a:avLst/>
          </a:prstGeom>
          <a:noFill/>
        </p:spPr>
        <p:txBody>
          <a:bodyPr wrap="square" rtlCol="0">
            <a:spAutoFit/>
          </a:bodyPr>
          <a:lstStyle/>
          <a:p>
            <a:r>
              <a:rPr lang="fr-FR" sz="3600" b="1" dirty="0" smtClean="0">
                <a:solidFill>
                  <a:srgbClr val="FF0000"/>
                </a:solidFill>
              </a:rPr>
              <a:t>70 % de déclin !</a:t>
            </a:r>
            <a:endParaRPr lang="en-GB" sz="3600" b="1" dirty="0">
              <a:solidFill>
                <a:srgbClr val="FF0000"/>
              </a:solidFill>
            </a:endParaRPr>
          </a:p>
        </p:txBody>
      </p:sp>
      <p:sp>
        <p:nvSpPr>
          <p:cNvPr id="26" name="ZoneTexte 25"/>
          <p:cNvSpPr txBox="1"/>
          <p:nvPr/>
        </p:nvSpPr>
        <p:spPr>
          <a:xfrm>
            <a:off x="3807502" y="5876145"/>
            <a:ext cx="6550702" cy="369332"/>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20 000 animaux / 4400 espèces / seulement vertébrés</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19" name="ZoneTexte 18"/>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21" name="Image 20"/>
          <p:cNvPicPr>
            <a:picLocks noChangeAspect="1"/>
          </p:cNvPicPr>
          <p:nvPr/>
        </p:nvPicPr>
        <p:blipFill>
          <a:blip r:embed="rId6"/>
          <a:stretch>
            <a:fillRect/>
          </a:stretch>
        </p:blipFill>
        <p:spPr>
          <a:xfrm>
            <a:off x="227273" y="2647134"/>
            <a:ext cx="1572952" cy="1215696"/>
          </a:xfrm>
          <a:prstGeom prst="rect">
            <a:avLst/>
          </a:prstGeom>
          <a:ln>
            <a:noFill/>
          </a:ln>
          <a:effectLst>
            <a:softEdge rad="112500"/>
          </a:effectLst>
        </p:spPr>
      </p:pic>
    </p:spTree>
    <p:extLst>
      <p:ext uri="{BB962C8B-B14F-4D97-AF65-F5344CB8AC3E}">
        <p14:creationId xmlns:p14="http://schemas.microsoft.com/office/powerpoint/2010/main" val="1448953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39700" y="4634508"/>
            <a:ext cx="1993900" cy="1274362"/>
          </a:xfrm>
          <a:prstGeom prst="rect">
            <a:avLst/>
          </a:prstGeom>
          <a:ln>
            <a:noFill/>
          </a:ln>
          <a:effectLst>
            <a:softEdge rad="112500"/>
          </a:effectLst>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3"/>
          <a:stretch>
            <a:fillRect/>
          </a:stretch>
        </p:blipFill>
        <p:spPr>
          <a:xfrm>
            <a:off x="446174" y="1102532"/>
            <a:ext cx="887326" cy="851353"/>
          </a:xfrm>
          <a:prstGeom prst="rect">
            <a:avLst/>
          </a:prstGeom>
        </p:spPr>
      </p:pic>
      <p:sp>
        <p:nvSpPr>
          <p:cNvPr id="9" name="ZoneTexte 8"/>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23" name="ZoneTexte 22"/>
          <p:cNvSpPr txBox="1"/>
          <p:nvPr/>
        </p:nvSpPr>
        <p:spPr>
          <a:xfrm>
            <a:off x="241300" y="58420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Animaux </a:t>
            </a:r>
            <a:endParaRPr lang="en-GB" sz="2000" b="1" dirty="0">
              <a:solidFill>
                <a:schemeClr val="bg2">
                  <a:lumMod val="25000"/>
                </a:schemeClr>
              </a:solidFill>
            </a:endParaRPr>
          </a:p>
        </p:txBody>
      </p:sp>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
        <p:nvSpPr>
          <p:cNvPr id="6" name="ZoneTexte 5"/>
          <p:cNvSpPr txBox="1"/>
          <p:nvPr/>
        </p:nvSpPr>
        <p:spPr>
          <a:xfrm>
            <a:off x="2415841" y="5547131"/>
            <a:ext cx="5703217" cy="307777"/>
          </a:xfrm>
          <a:prstGeom prst="rect">
            <a:avLst/>
          </a:prstGeom>
          <a:noFill/>
        </p:spPr>
        <p:txBody>
          <a:bodyPr wrap="square" rtlCol="0">
            <a:spAutoFit/>
          </a:bodyPr>
          <a:lstStyle/>
          <a:p>
            <a:pPr algn="ctr"/>
            <a:r>
              <a:rPr lang="fr-FR" sz="1400" i="1" dirty="0" smtClean="0"/>
              <a:t>Source : IPBES 2021</a:t>
            </a:r>
            <a:endParaRPr lang="en-GB" sz="1400" i="1" dirty="0"/>
          </a:p>
        </p:txBody>
      </p:sp>
      <p:pic>
        <p:nvPicPr>
          <p:cNvPr id="17" name="Image 16"/>
          <p:cNvPicPr>
            <a:picLocks noChangeAspect="1"/>
          </p:cNvPicPr>
          <p:nvPr/>
        </p:nvPicPr>
        <p:blipFill rotWithShape="1">
          <a:blip r:embed="rId4"/>
          <a:srcRect l="3246" t="4594" r="45993" b="369"/>
          <a:stretch/>
        </p:blipFill>
        <p:spPr>
          <a:xfrm>
            <a:off x="3239135" y="1029335"/>
            <a:ext cx="3867150" cy="4423022"/>
          </a:xfrm>
          <a:prstGeom prst="rect">
            <a:avLst/>
          </a:prstGeom>
        </p:spPr>
      </p:pic>
      <p:sp>
        <p:nvSpPr>
          <p:cNvPr id="2" name="Ellipse 1"/>
          <p:cNvSpPr/>
          <p:nvPr/>
        </p:nvSpPr>
        <p:spPr>
          <a:xfrm>
            <a:off x="5858510" y="1248410"/>
            <a:ext cx="257175" cy="257175"/>
          </a:xfrm>
          <a:prstGeom prst="ellipse">
            <a:avLst/>
          </a:prstGeom>
          <a:solidFill>
            <a:srgbClr val="BDD7EE">
              <a:alpha val="58039"/>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p:cNvSpPr/>
          <p:nvPr/>
        </p:nvSpPr>
        <p:spPr>
          <a:xfrm>
            <a:off x="5858510" y="1505585"/>
            <a:ext cx="257175" cy="257175"/>
          </a:xfrm>
          <a:prstGeom prst="ellipse">
            <a:avLst/>
          </a:prstGeom>
          <a:solidFill>
            <a:srgbClr val="BDD7EE">
              <a:alpha val="58039"/>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p:cNvSpPr/>
          <p:nvPr/>
        </p:nvSpPr>
        <p:spPr>
          <a:xfrm>
            <a:off x="5848985" y="1753235"/>
            <a:ext cx="257175" cy="257175"/>
          </a:xfrm>
          <a:prstGeom prst="ellipse">
            <a:avLst/>
          </a:prstGeom>
          <a:solidFill>
            <a:srgbClr val="BDD7EE">
              <a:alpha val="58039"/>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p:cNvSpPr/>
          <p:nvPr/>
        </p:nvSpPr>
        <p:spPr>
          <a:xfrm>
            <a:off x="5848985" y="2010410"/>
            <a:ext cx="257175" cy="257175"/>
          </a:xfrm>
          <a:prstGeom prst="ellipse">
            <a:avLst/>
          </a:prstGeom>
          <a:solidFill>
            <a:srgbClr val="BDD7EE">
              <a:alpha val="58039"/>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ZoneTexte 20"/>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22" name="Image 21"/>
          <p:cNvPicPr>
            <a:picLocks noChangeAspect="1"/>
          </p:cNvPicPr>
          <p:nvPr/>
        </p:nvPicPr>
        <p:blipFill>
          <a:blip r:embed="rId5"/>
          <a:stretch>
            <a:fillRect/>
          </a:stretch>
        </p:blipFill>
        <p:spPr>
          <a:xfrm>
            <a:off x="227273" y="2647134"/>
            <a:ext cx="1572952" cy="1215696"/>
          </a:xfrm>
          <a:prstGeom prst="rect">
            <a:avLst/>
          </a:prstGeom>
          <a:ln>
            <a:noFill/>
          </a:ln>
          <a:effectLst>
            <a:softEdge rad="112500"/>
          </a:effectLst>
        </p:spPr>
      </p:pic>
      <p:sp>
        <p:nvSpPr>
          <p:cNvPr id="24" name="Rectangle à coins arrondis 23"/>
          <p:cNvSpPr/>
          <p:nvPr/>
        </p:nvSpPr>
        <p:spPr>
          <a:xfrm>
            <a:off x="7884160" y="2143760"/>
            <a:ext cx="4052025" cy="298704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La tendance mondiale concernant les animaux / leurs habitats et leurs environnements sont à la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baisse/dégradation</a:t>
            </a: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depuis 50 ans</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107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a:t>
            </a:r>
            <a:r>
              <a:rPr lang="fr-FR" sz="2400" b="1" dirty="0" smtClean="0">
                <a:latin typeface="Baskerville Old Face" panose="02020602080505020303" pitchFamily="18" charset="0"/>
              </a:rPr>
              <a:t>à venir</a:t>
            </a:r>
            <a:endParaRPr lang="fr-FR" sz="2400" b="1" dirty="0">
              <a:latin typeface="Baskerville Old Face" panose="02020602080505020303" pitchFamily="18" charset="0"/>
            </a:endParaRPr>
          </a:p>
        </p:txBody>
      </p:sp>
      <p:sp>
        <p:nvSpPr>
          <p:cNvPr id="10" name="Rectangle 9"/>
          <p:cNvSpPr/>
          <p:nvPr/>
        </p:nvSpPr>
        <p:spPr>
          <a:xfrm>
            <a:off x="7055266" y="5624014"/>
            <a:ext cx="2781531" cy="307777"/>
          </a:xfrm>
          <a:prstGeom prst="rect">
            <a:avLst/>
          </a:prstGeom>
        </p:spPr>
        <p:txBody>
          <a:bodyPr wrap="none">
            <a:spAutoFit/>
          </a:bodyPr>
          <a:lstStyle/>
          <a:p>
            <a:pPr algn="ctr"/>
            <a:r>
              <a:rPr lang="fr-FR" sz="1400" b="1" i="1" dirty="0" smtClean="0">
                <a:solidFill>
                  <a:schemeClr val="bg1">
                    <a:lumMod val="50000"/>
                  </a:schemeClr>
                </a:solidFill>
                <a:latin typeface="FrutigerLTPro-BoldCn"/>
              </a:rPr>
              <a:t>Source : rapport du GIEC 2022</a:t>
            </a:r>
            <a:endParaRPr lang="en-GB" sz="1400" i="1" dirty="0">
              <a:solidFill>
                <a:schemeClr val="bg1">
                  <a:lumMod val="50000"/>
                </a:schemeClr>
              </a:solidFill>
            </a:endParaRPr>
          </a:p>
        </p:txBody>
      </p:sp>
      <p:pic>
        <p:nvPicPr>
          <p:cNvPr id="12" name="Image 11"/>
          <p:cNvPicPr>
            <a:picLocks noChangeAspect="1"/>
          </p:cNvPicPr>
          <p:nvPr/>
        </p:nvPicPr>
        <p:blipFill>
          <a:blip r:embed="rId2"/>
          <a:stretch>
            <a:fillRect/>
          </a:stretch>
        </p:blipFill>
        <p:spPr>
          <a:xfrm>
            <a:off x="3275879" y="1809749"/>
            <a:ext cx="3554155" cy="3577435"/>
          </a:xfrm>
          <a:prstGeom prst="rect">
            <a:avLst/>
          </a:prstGeom>
        </p:spPr>
      </p:pic>
      <p:pic>
        <p:nvPicPr>
          <p:cNvPr id="13" name="Image 12"/>
          <p:cNvPicPr>
            <a:picLocks noChangeAspect="1"/>
          </p:cNvPicPr>
          <p:nvPr/>
        </p:nvPicPr>
        <p:blipFill rotWithShape="1">
          <a:blip r:embed="rId3"/>
          <a:srcRect r="38950"/>
          <a:stretch/>
        </p:blipFill>
        <p:spPr>
          <a:xfrm>
            <a:off x="6890229" y="1722400"/>
            <a:ext cx="3291996" cy="3575919"/>
          </a:xfrm>
          <a:prstGeom prst="rect">
            <a:avLst/>
          </a:prstGeom>
        </p:spPr>
      </p:pic>
      <p:sp>
        <p:nvSpPr>
          <p:cNvPr id="2" name="Rectangle à coins arrondis 1"/>
          <p:cNvSpPr/>
          <p:nvPr/>
        </p:nvSpPr>
        <p:spPr>
          <a:xfrm>
            <a:off x="7534275" y="2447925"/>
            <a:ext cx="990600" cy="2867025"/>
          </a:xfrm>
          <a:prstGeom prst="roundRect">
            <a:avLst/>
          </a:prstGeom>
          <a:solidFill>
            <a:srgbClr val="F4B183">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 8"/>
          <p:cNvPicPr>
            <a:picLocks noChangeAspect="1"/>
          </p:cNvPicPr>
          <p:nvPr/>
        </p:nvPicPr>
        <p:blipFill>
          <a:blip r:embed="rId4"/>
          <a:stretch>
            <a:fillRect/>
          </a:stretch>
        </p:blipFill>
        <p:spPr>
          <a:xfrm>
            <a:off x="139700" y="4634508"/>
            <a:ext cx="1993900" cy="1274362"/>
          </a:xfrm>
          <a:prstGeom prst="rect">
            <a:avLst/>
          </a:prstGeom>
          <a:ln>
            <a:noFill/>
          </a:ln>
          <a:effectLst>
            <a:softEdge rad="112500"/>
          </a:effectLst>
        </p:spPr>
      </p:pic>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réel effondrement !</a:t>
            </a:r>
            <a:endParaRPr lang="fr-FR" sz="2400" b="1" dirty="0">
              <a:latin typeface="Baskerville Old Face" panose="02020602080505020303" pitchFamily="18" charset="0"/>
            </a:endParaRPr>
          </a:p>
        </p:txBody>
      </p:sp>
      <p:sp>
        <p:nvSpPr>
          <p:cNvPr id="17" name="ZoneTexte 16"/>
          <p:cNvSpPr txBox="1"/>
          <p:nvPr/>
        </p:nvSpPr>
        <p:spPr>
          <a:xfrm>
            <a:off x="241300" y="58420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Animaux </a:t>
            </a:r>
            <a:endParaRPr lang="en-GB" sz="2000" b="1" dirty="0">
              <a:solidFill>
                <a:schemeClr val="bg2">
                  <a:lumMod val="25000"/>
                </a:schemeClr>
              </a:solidFill>
            </a:endParaRPr>
          </a:p>
        </p:txBody>
      </p:sp>
      <p:sp>
        <p:nvSpPr>
          <p:cNvPr id="18" name="Rectangle 17"/>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pic>
        <p:nvPicPr>
          <p:cNvPr id="19" name="Image 18"/>
          <p:cNvPicPr>
            <a:picLocks noChangeAspect="1"/>
          </p:cNvPicPr>
          <p:nvPr/>
        </p:nvPicPr>
        <p:blipFill>
          <a:blip r:embed="rId5"/>
          <a:stretch>
            <a:fillRect/>
          </a:stretch>
        </p:blipFill>
        <p:spPr>
          <a:xfrm>
            <a:off x="446174" y="1102532"/>
            <a:ext cx="887326" cy="851353"/>
          </a:xfrm>
          <a:prstGeom prst="rect">
            <a:avLst/>
          </a:prstGeom>
        </p:spPr>
      </p:pic>
      <p:sp>
        <p:nvSpPr>
          <p:cNvPr id="20" name="ZoneTexte 19"/>
          <p:cNvSpPr txBox="1"/>
          <p:nvPr/>
        </p:nvSpPr>
        <p:spPr>
          <a:xfrm>
            <a:off x="101600" y="1866900"/>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Forêts </a:t>
            </a:r>
            <a:endParaRPr lang="en-GB" sz="2000" b="1" dirty="0">
              <a:solidFill>
                <a:schemeClr val="bg2">
                  <a:lumMod val="25000"/>
                </a:schemeClr>
              </a:solidFill>
            </a:endParaRPr>
          </a:p>
        </p:txBody>
      </p:sp>
      <p:sp>
        <p:nvSpPr>
          <p:cNvPr id="23" name="ZoneTexte 22"/>
          <p:cNvSpPr txBox="1"/>
          <p:nvPr/>
        </p:nvSpPr>
        <p:spPr>
          <a:xfrm>
            <a:off x="165100" y="3800475"/>
            <a:ext cx="1663700" cy="400110"/>
          </a:xfrm>
          <a:prstGeom prst="rect">
            <a:avLst/>
          </a:prstGeom>
          <a:noFill/>
        </p:spPr>
        <p:txBody>
          <a:bodyPr wrap="square" rtlCol="0">
            <a:spAutoFit/>
          </a:bodyPr>
          <a:lstStyle/>
          <a:p>
            <a:pPr algn="ctr"/>
            <a:r>
              <a:rPr lang="fr-FR" sz="2000" b="1" dirty="0" smtClean="0">
                <a:solidFill>
                  <a:schemeClr val="bg2">
                    <a:lumMod val="25000"/>
                  </a:schemeClr>
                </a:solidFill>
              </a:rPr>
              <a:t>Glacier </a:t>
            </a:r>
            <a:endParaRPr lang="en-GB" sz="2000" b="1" dirty="0">
              <a:solidFill>
                <a:schemeClr val="bg2">
                  <a:lumMod val="25000"/>
                </a:schemeClr>
              </a:solidFill>
            </a:endParaRPr>
          </a:p>
        </p:txBody>
      </p:sp>
      <p:pic>
        <p:nvPicPr>
          <p:cNvPr id="24" name="Image 23"/>
          <p:cNvPicPr>
            <a:picLocks noChangeAspect="1"/>
          </p:cNvPicPr>
          <p:nvPr/>
        </p:nvPicPr>
        <p:blipFill>
          <a:blip r:embed="rId6"/>
          <a:stretch>
            <a:fillRect/>
          </a:stretch>
        </p:blipFill>
        <p:spPr>
          <a:xfrm>
            <a:off x="227273" y="2647134"/>
            <a:ext cx="1572952" cy="1215696"/>
          </a:xfrm>
          <a:prstGeom prst="rect">
            <a:avLst/>
          </a:prstGeom>
          <a:ln>
            <a:noFill/>
          </a:ln>
          <a:effectLst>
            <a:softEdge rad="112500"/>
          </a:effectLst>
        </p:spPr>
      </p:pic>
      <p:sp>
        <p:nvSpPr>
          <p:cNvPr id="21" name="Rectangle à coins arrondis 20"/>
          <p:cNvSpPr/>
          <p:nvPr/>
        </p:nvSpPr>
        <p:spPr>
          <a:xfrm>
            <a:off x="2987040" y="690880"/>
            <a:ext cx="8552905" cy="8128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Plus la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température</a:t>
            </a: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mondiale tendra à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augmenter</a:t>
            </a: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plus la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perte de biodiversité</a:t>
            </a: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sera importante </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34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Baskerville Old Face" panose="02020602080505020303" pitchFamily="18" charset="0"/>
              </a:rPr>
              <a:t>Le défi des pathologies chroniques et du vieillissement </a:t>
            </a:r>
            <a:endParaRPr lang="fr-FR" sz="2400" dirty="0">
              <a:latin typeface="Baskerville Old Face" panose="020206020805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trio à considérer</a:t>
            </a:r>
            <a:endParaRPr lang="fr-FR" sz="2400" b="1" dirty="0">
              <a:latin typeface="Baskerville Old Face" panose="02020602080505020303" pitchFamily="18" charset="0"/>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 name="Bouée 1"/>
          <p:cNvSpPr/>
          <p:nvPr/>
        </p:nvSpPr>
        <p:spPr>
          <a:xfrm>
            <a:off x="169814" y="1262743"/>
            <a:ext cx="3866606" cy="4245428"/>
          </a:xfrm>
          <a:prstGeom prst="donut">
            <a:avLst>
              <a:gd name="adj" fmla="val 471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Bouée 22"/>
          <p:cNvSpPr/>
          <p:nvPr/>
        </p:nvSpPr>
        <p:spPr>
          <a:xfrm>
            <a:off x="4156163" y="1262743"/>
            <a:ext cx="3866606" cy="4245428"/>
          </a:xfrm>
          <a:prstGeom prst="donut">
            <a:avLst>
              <a:gd name="adj" fmla="val 471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Bouée 25"/>
          <p:cNvSpPr/>
          <p:nvPr/>
        </p:nvSpPr>
        <p:spPr>
          <a:xfrm>
            <a:off x="8142512" y="1262743"/>
            <a:ext cx="3866606" cy="4245428"/>
          </a:xfrm>
          <a:prstGeom prst="donut">
            <a:avLst>
              <a:gd name="adj" fmla="val 471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Rectangle 2"/>
          <p:cNvSpPr/>
          <p:nvPr/>
        </p:nvSpPr>
        <p:spPr>
          <a:xfrm>
            <a:off x="1444904" y="2609028"/>
            <a:ext cx="1255472"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Climat</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29" name="Rectangle 28"/>
          <p:cNvSpPr/>
          <p:nvPr/>
        </p:nvSpPr>
        <p:spPr>
          <a:xfrm>
            <a:off x="5155487" y="2609028"/>
            <a:ext cx="1976824" cy="899413"/>
          </a:xfrm>
          <a:prstGeom prst="rect">
            <a:avLst/>
          </a:prstGeom>
        </p:spPr>
        <p:txBody>
          <a:bodyPr wrap="none">
            <a:spAutoFit/>
          </a:bodyPr>
          <a:lstStyle/>
          <a:p>
            <a:pPr algn="ctr">
              <a:lnSpc>
                <a:spcPct val="150000"/>
              </a:lnSpc>
            </a:pPr>
            <a:r>
              <a:rPr lang="en-GB" sz="4000" b="1" dirty="0" smtClean="0">
                <a:latin typeface="Gabriola" panose="04040605051002020D02" pitchFamily="82" charset="0"/>
              </a:rPr>
              <a:t>Biodiversité</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30" name="Rectangle 29"/>
          <p:cNvSpPr/>
          <p:nvPr/>
        </p:nvSpPr>
        <p:spPr>
          <a:xfrm>
            <a:off x="9418559" y="2609028"/>
            <a:ext cx="1358065" cy="899413"/>
          </a:xfrm>
          <a:prstGeom prst="rect">
            <a:avLst/>
          </a:prstGeom>
        </p:spPr>
        <p:txBody>
          <a:bodyPr wrap="none">
            <a:spAutoFit/>
          </a:bodyPr>
          <a:lstStyle/>
          <a:p>
            <a:pPr algn="ctr">
              <a:lnSpc>
                <a:spcPct val="150000"/>
              </a:lnSpc>
            </a:pPr>
            <a:r>
              <a:rPr lang="en-GB" sz="4000" b="1" dirty="0" err="1" smtClean="0">
                <a:latin typeface="Gabriola" panose="04040605051002020D02" pitchFamily="82" charset="0"/>
              </a:rPr>
              <a:t>Energie</a:t>
            </a:r>
            <a:endParaRPr lang="en-GB" sz="4000" b="1" dirty="0">
              <a:solidFill>
                <a:schemeClr val="tx2">
                  <a:lumMod val="75000"/>
                </a:schemeClr>
              </a:solidFill>
              <a:latin typeface="Gabriola" panose="04040605051002020D02" pitchFamily="82"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1654708" y="3399417"/>
            <a:ext cx="809738" cy="790685"/>
          </a:xfrm>
          <a:prstGeom prst="rect">
            <a:avLst/>
          </a:prstGeom>
        </p:spPr>
      </p:pic>
      <p:pic>
        <p:nvPicPr>
          <p:cNvPr id="12" name="Image 11"/>
          <p:cNvPicPr>
            <a:picLocks noChangeAspect="1"/>
          </p:cNvPicPr>
          <p:nvPr/>
        </p:nvPicPr>
        <p:blipFill>
          <a:blip r:embed="rId3"/>
          <a:stretch>
            <a:fillRect/>
          </a:stretch>
        </p:blipFill>
        <p:spPr>
          <a:xfrm>
            <a:off x="5691274" y="3464732"/>
            <a:ext cx="704948" cy="676369"/>
          </a:xfrm>
          <a:prstGeom prst="rect">
            <a:avLst/>
          </a:prstGeom>
        </p:spPr>
      </p:pic>
      <p:pic>
        <p:nvPicPr>
          <p:cNvPr id="13" name="Image 12"/>
          <p:cNvPicPr>
            <a:picLocks noChangeAspect="1"/>
          </p:cNvPicPr>
          <p:nvPr/>
        </p:nvPicPr>
        <p:blipFill>
          <a:blip r:embed="rId4"/>
          <a:stretch>
            <a:fillRect/>
          </a:stretch>
        </p:blipFill>
        <p:spPr>
          <a:xfrm>
            <a:off x="9763349" y="3451669"/>
            <a:ext cx="685896" cy="666843"/>
          </a:xfrm>
          <a:prstGeom prst="rect">
            <a:avLst/>
          </a:prstGeom>
        </p:spPr>
      </p:pic>
      <p:sp>
        <p:nvSpPr>
          <p:cNvPr id="15" name="Rectangle 14"/>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2912063426"/>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L’humanité face à un problème de taille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3024369" y="595423"/>
            <a:ext cx="1250717" cy="1486000"/>
          </a:xfrm>
          <a:prstGeom prst="rect">
            <a:avLst/>
          </a:prstGeom>
        </p:spPr>
      </p:pic>
      <p:pic>
        <p:nvPicPr>
          <p:cNvPr id="8" name="Image 7"/>
          <p:cNvPicPr>
            <a:picLocks noChangeAspect="1"/>
          </p:cNvPicPr>
          <p:nvPr/>
        </p:nvPicPr>
        <p:blipFill>
          <a:blip r:embed="rId3"/>
          <a:stretch>
            <a:fillRect/>
          </a:stretch>
        </p:blipFill>
        <p:spPr>
          <a:xfrm>
            <a:off x="4998189" y="595423"/>
            <a:ext cx="1572733" cy="1673734"/>
          </a:xfrm>
          <a:prstGeom prst="rect">
            <a:avLst/>
          </a:prstGeom>
        </p:spPr>
      </p:pic>
      <p:pic>
        <p:nvPicPr>
          <p:cNvPr id="9" name="Image 8"/>
          <p:cNvPicPr>
            <a:picLocks noChangeAspect="1"/>
          </p:cNvPicPr>
          <p:nvPr/>
        </p:nvPicPr>
        <p:blipFill>
          <a:blip r:embed="rId4"/>
          <a:stretch>
            <a:fillRect/>
          </a:stretch>
        </p:blipFill>
        <p:spPr>
          <a:xfrm>
            <a:off x="7382099" y="595423"/>
            <a:ext cx="1012896" cy="1337787"/>
          </a:xfrm>
          <a:prstGeom prst="rect">
            <a:avLst/>
          </a:prstGeom>
        </p:spPr>
      </p:pic>
      <p:sp>
        <p:nvSpPr>
          <p:cNvPr id="2" name="Accolade fermante 1"/>
          <p:cNvSpPr/>
          <p:nvPr/>
        </p:nvSpPr>
        <p:spPr>
          <a:xfrm rot="5400000">
            <a:off x="5502352" y="-664535"/>
            <a:ext cx="563525" cy="5784111"/>
          </a:xfrm>
          <a:prstGeom prst="righ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ZoneTexte 2"/>
          <p:cNvSpPr txBox="1"/>
          <p:nvPr/>
        </p:nvSpPr>
        <p:spPr>
          <a:xfrm>
            <a:off x="-116958" y="2594344"/>
            <a:ext cx="12308958" cy="1015663"/>
          </a:xfrm>
          <a:prstGeom prst="rect">
            <a:avLst/>
          </a:prstGeom>
          <a:noFill/>
        </p:spPr>
        <p:txBody>
          <a:bodyPr wrap="square" rtlCol="0">
            <a:spAutoFit/>
          </a:bodyPr>
          <a:lstStyle/>
          <a:p>
            <a:pPr algn="ctr">
              <a:lnSpc>
                <a:spcPct val="150000"/>
              </a:lnSpc>
            </a:pP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Les énergie fossiles nous ont permis, depuis 2 siècles, de créer pour une partie de l’humanité une richesse et un mode de vie inégalés dans l’histoire</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5"/>
          <a:stretch>
            <a:fillRect/>
          </a:stretch>
        </p:blipFill>
        <p:spPr>
          <a:xfrm>
            <a:off x="9309689" y="4178594"/>
            <a:ext cx="2699342" cy="1799561"/>
          </a:xfrm>
          <a:prstGeom prst="rect">
            <a:avLst/>
          </a:prstGeom>
          <a:ln>
            <a:noFill/>
          </a:ln>
          <a:effectLst>
            <a:softEdge rad="112500"/>
          </a:effectLst>
        </p:spPr>
      </p:pic>
      <p:pic>
        <p:nvPicPr>
          <p:cNvPr id="12" name="Image 11"/>
          <p:cNvPicPr>
            <a:picLocks noChangeAspect="1"/>
          </p:cNvPicPr>
          <p:nvPr/>
        </p:nvPicPr>
        <p:blipFill>
          <a:blip r:embed="rId6"/>
          <a:stretch>
            <a:fillRect/>
          </a:stretch>
        </p:blipFill>
        <p:spPr>
          <a:xfrm>
            <a:off x="2997938" y="5257800"/>
            <a:ext cx="2857500" cy="1600200"/>
          </a:xfrm>
          <a:prstGeom prst="rect">
            <a:avLst/>
          </a:prstGeom>
          <a:ln>
            <a:noFill/>
          </a:ln>
          <a:effectLst>
            <a:softEdge rad="112500"/>
          </a:effectLst>
        </p:spPr>
      </p:pic>
      <p:pic>
        <p:nvPicPr>
          <p:cNvPr id="13" name="Image 12"/>
          <p:cNvPicPr>
            <a:picLocks noChangeAspect="1"/>
          </p:cNvPicPr>
          <p:nvPr/>
        </p:nvPicPr>
        <p:blipFill>
          <a:blip r:embed="rId7"/>
          <a:stretch>
            <a:fillRect/>
          </a:stretch>
        </p:blipFill>
        <p:spPr>
          <a:xfrm>
            <a:off x="173001" y="4110479"/>
            <a:ext cx="2914650" cy="1571625"/>
          </a:xfrm>
          <a:prstGeom prst="rect">
            <a:avLst/>
          </a:prstGeom>
          <a:ln>
            <a:noFill/>
          </a:ln>
          <a:effectLst>
            <a:softEdge rad="112500"/>
          </a:effectLst>
        </p:spPr>
      </p:pic>
      <p:pic>
        <p:nvPicPr>
          <p:cNvPr id="14" name="Image 13"/>
          <p:cNvPicPr>
            <a:picLocks noChangeAspect="1"/>
          </p:cNvPicPr>
          <p:nvPr/>
        </p:nvPicPr>
        <p:blipFill>
          <a:blip r:embed="rId8"/>
          <a:stretch>
            <a:fillRect/>
          </a:stretch>
        </p:blipFill>
        <p:spPr>
          <a:xfrm>
            <a:off x="4717976" y="4070831"/>
            <a:ext cx="3181350" cy="1438275"/>
          </a:xfrm>
          <a:prstGeom prst="rect">
            <a:avLst/>
          </a:prstGeom>
          <a:ln>
            <a:noFill/>
          </a:ln>
          <a:effectLst>
            <a:softEdge rad="112500"/>
          </a:effectLst>
        </p:spPr>
      </p:pic>
      <p:pic>
        <p:nvPicPr>
          <p:cNvPr id="15" name="Image 14"/>
          <p:cNvPicPr>
            <a:picLocks noChangeAspect="1"/>
          </p:cNvPicPr>
          <p:nvPr/>
        </p:nvPicPr>
        <p:blipFill>
          <a:blip r:embed="rId9"/>
          <a:stretch>
            <a:fillRect/>
          </a:stretch>
        </p:blipFill>
        <p:spPr>
          <a:xfrm>
            <a:off x="7251406" y="5263598"/>
            <a:ext cx="2317896" cy="1542456"/>
          </a:xfrm>
          <a:prstGeom prst="rect">
            <a:avLst/>
          </a:prstGeom>
          <a:ln>
            <a:noFill/>
          </a:ln>
          <a:effectLst>
            <a:softEdge rad="112500"/>
          </a:effectLst>
        </p:spPr>
      </p:pic>
    </p:spTree>
    <p:extLst>
      <p:ext uri="{BB962C8B-B14F-4D97-AF65-F5344CB8AC3E}">
        <p14:creationId xmlns:p14="http://schemas.microsoft.com/office/powerpoint/2010/main" val="2440171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L’humanité face à un problème de taille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3024369" y="595423"/>
            <a:ext cx="1250717" cy="1486000"/>
          </a:xfrm>
          <a:prstGeom prst="rect">
            <a:avLst/>
          </a:prstGeom>
        </p:spPr>
      </p:pic>
      <p:pic>
        <p:nvPicPr>
          <p:cNvPr id="8" name="Image 7"/>
          <p:cNvPicPr>
            <a:picLocks noChangeAspect="1"/>
          </p:cNvPicPr>
          <p:nvPr/>
        </p:nvPicPr>
        <p:blipFill>
          <a:blip r:embed="rId3"/>
          <a:stretch>
            <a:fillRect/>
          </a:stretch>
        </p:blipFill>
        <p:spPr>
          <a:xfrm>
            <a:off x="4998189" y="595423"/>
            <a:ext cx="1572733" cy="1673734"/>
          </a:xfrm>
          <a:prstGeom prst="rect">
            <a:avLst/>
          </a:prstGeom>
        </p:spPr>
      </p:pic>
      <p:pic>
        <p:nvPicPr>
          <p:cNvPr id="9" name="Image 8"/>
          <p:cNvPicPr>
            <a:picLocks noChangeAspect="1"/>
          </p:cNvPicPr>
          <p:nvPr/>
        </p:nvPicPr>
        <p:blipFill>
          <a:blip r:embed="rId4"/>
          <a:stretch>
            <a:fillRect/>
          </a:stretch>
        </p:blipFill>
        <p:spPr>
          <a:xfrm>
            <a:off x="7382099" y="595423"/>
            <a:ext cx="1012896" cy="1337787"/>
          </a:xfrm>
          <a:prstGeom prst="rect">
            <a:avLst/>
          </a:prstGeom>
        </p:spPr>
      </p:pic>
      <p:sp>
        <p:nvSpPr>
          <p:cNvPr id="2" name="Accolade fermante 1"/>
          <p:cNvSpPr/>
          <p:nvPr/>
        </p:nvSpPr>
        <p:spPr>
          <a:xfrm rot="5400000">
            <a:off x="5502352" y="-664535"/>
            <a:ext cx="563525" cy="5784111"/>
          </a:xfrm>
          <a:prstGeom prst="righ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ZoneTexte 2"/>
          <p:cNvSpPr txBox="1"/>
          <p:nvPr/>
        </p:nvSpPr>
        <p:spPr>
          <a:xfrm>
            <a:off x="-116958" y="2594344"/>
            <a:ext cx="12308958" cy="553998"/>
          </a:xfrm>
          <a:prstGeom prst="rect">
            <a:avLst/>
          </a:prstGeom>
          <a:noFill/>
        </p:spPr>
        <p:txBody>
          <a:bodyPr wrap="square" rtlCol="0">
            <a:spAutoFit/>
          </a:bodyPr>
          <a:lstStyle/>
          <a:p>
            <a:pPr algn="ctr">
              <a:lnSpc>
                <a:spcPct val="150000"/>
              </a:lnSpc>
            </a:pP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Nos sociétés reposent encore aujourd’hui sur l’utilisation massive de ces énergies</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5"/>
          <a:stretch>
            <a:fillRect/>
          </a:stretch>
        </p:blipFill>
        <p:spPr>
          <a:xfrm>
            <a:off x="2068921" y="3645587"/>
            <a:ext cx="8223396" cy="2990326"/>
          </a:xfrm>
          <a:prstGeom prst="rect">
            <a:avLst/>
          </a:prstGeom>
        </p:spPr>
      </p:pic>
    </p:spTree>
    <p:extLst>
      <p:ext uri="{BB962C8B-B14F-4D97-AF65-F5344CB8AC3E}">
        <p14:creationId xmlns:p14="http://schemas.microsoft.com/office/powerpoint/2010/main" val="19617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19604" y="1284397"/>
            <a:ext cx="6249272" cy="1676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Problème </a:t>
            </a:r>
            <a:r>
              <a:rPr lang="fr-FR" sz="2400" b="1" dirty="0">
                <a:latin typeface="Baskerville Old Face" panose="02020602080505020303" pitchFamily="18" charset="0"/>
              </a:rPr>
              <a:t>: des </a:t>
            </a:r>
            <a:r>
              <a:rPr lang="fr-FR" sz="2400" b="1" dirty="0" smtClean="0">
                <a:latin typeface="Baskerville Old Face" panose="02020602080505020303" pitchFamily="18" charset="0"/>
              </a:rPr>
              <a:t>énergies dont la disponibilité doit forcement être limitée</a:t>
            </a:r>
            <a:endParaRPr lang="fr-FR" sz="2400" b="1" dirty="0">
              <a:latin typeface="Baskerville Old Face" panose="02020602080505020303" pitchFamily="18" charset="0"/>
            </a:endParaRPr>
          </a:p>
        </p:txBody>
      </p:sp>
      <p:sp>
        <p:nvSpPr>
          <p:cNvPr id="6" name="Rectangle 5"/>
          <p:cNvSpPr/>
          <p:nvPr/>
        </p:nvSpPr>
        <p:spPr>
          <a:xfrm>
            <a:off x="457200" y="3803357"/>
            <a:ext cx="11209867" cy="1815882"/>
          </a:xfrm>
          <a:prstGeom prst="rect">
            <a:avLst/>
          </a:prstGeom>
        </p:spPr>
        <p:txBody>
          <a:bodyPr wrap="square">
            <a:spAutoFit/>
          </a:bodyPr>
          <a:lstStyle/>
          <a:p>
            <a:pPr algn="ctr">
              <a:lnSpc>
                <a:spcPct val="200000"/>
              </a:lnSpc>
            </a:pPr>
            <a:r>
              <a:rPr lang="fr-FR" sz="2400" b="1" i="1" dirty="0" smtClean="0">
                <a:solidFill>
                  <a:schemeClr val="accent1">
                    <a:lumMod val="50000"/>
                  </a:schemeClr>
                </a:solidFill>
              </a:rPr>
              <a:t>« nous </a:t>
            </a:r>
            <a:r>
              <a:rPr lang="fr-FR" sz="2400" b="1" i="1" dirty="0">
                <a:solidFill>
                  <a:schemeClr val="accent1">
                    <a:lumMod val="50000"/>
                  </a:schemeClr>
                </a:solidFill>
              </a:rPr>
              <a:t>constatons que près </a:t>
            </a:r>
            <a:r>
              <a:rPr lang="fr-FR" sz="2400" b="1" i="1" dirty="0">
                <a:solidFill>
                  <a:srgbClr val="C00000"/>
                </a:solidFill>
              </a:rPr>
              <a:t>de </a:t>
            </a:r>
            <a:r>
              <a:rPr lang="fr-FR" sz="2800" b="1" i="1" dirty="0">
                <a:solidFill>
                  <a:srgbClr val="C00000"/>
                </a:solidFill>
              </a:rPr>
              <a:t>60 %</a:t>
            </a:r>
            <a:r>
              <a:rPr lang="fr-FR" sz="2400" b="1" i="1" dirty="0">
                <a:solidFill>
                  <a:srgbClr val="C00000"/>
                </a:solidFill>
              </a:rPr>
              <a:t> </a:t>
            </a:r>
            <a:r>
              <a:rPr lang="fr-FR" sz="2800" b="1" i="1" dirty="0">
                <a:solidFill>
                  <a:srgbClr val="C00000"/>
                </a:solidFill>
              </a:rPr>
              <a:t>du pétrole </a:t>
            </a:r>
            <a:r>
              <a:rPr lang="fr-FR" sz="2400" b="1" i="1" dirty="0">
                <a:solidFill>
                  <a:srgbClr val="C00000"/>
                </a:solidFill>
              </a:rPr>
              <a:t>et du </a:t>
            </a:r>
            <a:r>
              <a:rPr lang="fr-FR" sz="2800" b="1" i="1" dirty="0">
                <a:solidFill>
                  <a:srgbClr val="C00000"/>
                </a:solidFill>
              </a:rPr>
              <a:t>méthane fossile</a:t>
            </a:r>
            <a:r>
              <a:rPr lang="fr-FR" sz="2800" b="1" i="1" dirty="0">
                <a:solidFill>
                  <a:schemeClr val="accent1">
                    <a:lumMod val="50000"/>
                  </a:schemeClr>
                </a:solidFill>
              </a:rPr>
              <a:t>, </a:t>
            </a:r>
            <a:r>
              <a:rPr lang="fr-FR" sz="2400" b="1" i="1" dirty="0">
                <a:solidFill>
                  <a:schemeClr val="accent1">
                    <a:lumMod val="50000"/>
                  </a:schemeClr>
                </a:solidFill>
              </a:rPr>
              <a:t>et </a:t>
            </a:r>
            <a:r>
              <a:rPr lang="fr-FR" sz="2800" b="1" i="1" dirty="0">
                <a:solidFill>
                  <a:srgbClr val="C00000"/>
                </a:solidFill>
              </a:rPr>
              <a:t>90 % du charbon</a:t>
            </a:r>
            <a:r>
              <a:rPr lang="fr-FR" sz="2400" b="1" i="1" dirty="0">
                <a:solidFill>
                  <a:schemeClr val="accent1">
                    <a:lumMod val="50000"/>
                  </a:schemeClr>
                </a:solidFill>
              </a:rPr>
              <a:t>, doivent rester </a:t>
            </a:r>
            <a:r>
              <a:rPr lang="fr-FR" sz="2400" b="1" i="1" u="sng" dirty="0">
                <a:solidFill>
                  <a:schemeClr val="accent1">
                    <a:lumMod val="50000"/>
                  </a:schemeClr>
                </a:solidFill>
              </a:rPr>
              <a:t>non extraits pour respecter un budget carbone de 1,5 </a:t>
            </a:r>
            <a:r>
              <a:rPr lang="fr-FR" sz="2400" b="1" i="1" dirty="0">
                <a:solidFill>
                  <a:schemeClr val="accent1">
                    <a:lumMod val="50000"/>
                  </a:schemeClr>
                </a:solidFill>
              </a:rPr>
              <a:t>°</a:t>
            </a:r>
            <a:r>
              <a:rPr lang="fr-FR" sz="2400" b="1" i="1" dirty="0" smtClean="0">
                <a:solidFill>
                  <a:schemeClr val="accent1">
                    <a:lumMod val="50000"/>
                  </a:schemeClr>
                </a:solidFill>
              </a:rPr>
              <a:t>C »</a:t>
            </a:r>
            <a:endParaRPr lang="en-GB" sz="2400" b="1" i="1" dirty="0">
              <a:solidFill>
                <a:schemeClr val="accent1">
                  <a:lumMod val="50000"/>
                </a:schemeClr>
              </a:solidFill>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 Les </a:t>
            </a:r>
            <a:r>
              <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problèmes majeurs autour de l’environnement </a:t>
            </a:r>
          </a:p>
        </p:txBody>
      </p:sp>
    </p:spTree>
    <p:extLst>
      <p:ext uri="{BB962C8B-B14F-4D97-AF65-F5344CB8AC3E}">
        <p14:creationId xmlns:p14="http://schemas.microsoft.com/office/powerpoint/2010/main" val="8959358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L’humanité face à un problème de taille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3024369" y="595423"/>
            <a:ext cx="1250717" cy="1486000"/>
          </a:xfrm>
          <a:prstGeom prst="rect">
            <a:avLst/>
          </a:prstGeom>
        </p:spPr>
      </p:pic>
      <p:pic>
        <p:nvPicPr>
          <p:cNvPr id="8" name="Image 7"/>
          <p:cNvPicPr>
            <a:picLocks noChangeAspect="1"/>
          </p:cNvPicPr>
          <p:nvPr/>
        </p:nvPicPr>
        <p:blipFill>
          <a:blip r:embed="rId3"/>
          <a:stretch>
            <a:fillRect/>
          </a:stretch>
        </p:blipFill>
        <p:spPr>
          <a:xfrm>
            <a:off x="4998189" y="595423"/>
            <a:ext cx="1572733" cy="1673734"/>
          </a:xfrm>
          <a:prstGeom prst="rect">
            <a:avLst/>
          </a:prstGeom>
        </p:spPr>
      </p:pic>
      <p:pic>
        <p:nvPicPr>
          <p:cNvPr id="9" name="Image 8"/>
          <p:cNvPicPr>
            <a:picLocks noChangeAspect="1"/>
          </p:cNvPicPr>
          <p:nvPr/>
        </p:nvPicPr>
        <p:blipFill>
          <a:blip r:embed="rId4"/>
          <a:stretch>
            <a:fillRect/>
          </a:stretch>
        </p:blipFill>
        <p:spPr>
          <a:xfrm>
            <a:off x="7382099" y="595423"/>
            <a:ext cx="1012896" cy="1337787"/>
          </a:xfrm>
          <a:prstGeom prst="rect">
            <a:avLst/>
          </a:prstGeom>
        </p:spPr>
      </p:pic>
      <p:sp>
        <p:nvSpPr>
          <p:cNvPr id="2" name="Accolade fermante 1"/>
          <p:cNvSpPr/>
          <p:nvPr/>
        </p:nvSpPr>
        <p:spPr>
          <a:xfrm rot="5400000">
            <a:off x="5502352" y="-664535"/>
            <a:ext cx="563525" cy="5784111"/>
          </a:xfrm>
          <a:prstGeom prst="righ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ZoneTexte 2"/>
          <p:cNvSpPr txBox="1"/>
          <p:nvPr/>
        </p:nvSpPr>
        <p:spPr>
          <a:xfrm>
            <a:off x="-116958" y="2594344"/>
            <a:ext cx="12308958" cy="491225"/>
          </a:xfrm>
          <a:prstGeom prst="rect">
            <a:avLst/>
          </a:prstGeom>
          <a:noFill/>
        </p:spPr>
        <p:txBody>
          <a:bodyPr wrap="square" rtlCol="0">
            <a:spAutoFit/>
          </a:bodyPr>
          <a:lstStyle/>
          <a:p>
            <a:pPr algn="ctr">
              <a:lnSpc>
                <a:spcPct val="150000"/>
              </a:lnSpc>
            </a:pP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L’utilisation massive de ces énergies à deux conséquences !</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rotWithShape="1">
          <a:blip r:embed="rId5"/>
          <a:srcRect l="48193" t="14157" r="-1" b="7147"/>
          <a:stretch/>
        </p:blipFill>
        <p:spPr>
          <a:xfrm>
            <a:off x="567070" y="4332965"/>
            <a:ext cx="3359888" cy="2525035"/>
          </a:xfrm>
          <a:prstGeom prst="rect">
            <a:avLst/>
          </a:prstGeom>
        </p:spPr>
      </p:pic>
      <p:sp>
        <p:nvSpPr>
          <p:cNvPr id="5" name="ZoneTexte 4"/>
          <p:cNvSpPr txBox="1"/>
          <p:nvPr/>
        </p:nvSpPr>
        <p:spPr>
          <a:xfrm>
            <a:off x="-1" y="3508744"/>
            <a:ext cx="4080933" cy="954107"/>
          </a:xfrm>
          <a:prstGeom prst="rect">
            <a:avLst/>
          </a:prstGeom>
          <a:noFill/>
        </p:spPr>
        <p:txBody>
          <a:bodyPr wrap="square" rtlCol="0">
            <a:spAutoFit/>
          </a:bodyPr>
          <a:lstStyle/>
          <a:p>
            <a:pPr algn="ctr"/>
            <a:r>
              <a:rPr lang="fr-FR" sz="2800" b="1" dirty="0" smtClean="0">
                <a:solidFill>
                  <a:srgbClr val="C00000"/>
                </a:solidFill>
                <a:latin typeface="Garamond" panose="02020404030301010803" pitchFamily="18" charset="0"/>
              </a:rPr>
              <a:t>Changement climatique et ses impacts</a:t>
            </a:r>
            <a:endParaRPr lang="en-GB" sz="2800" b="1" dirty="0">
              <a:solidFill>
                <a:srgbClr val="C00000"/>
              </a:solidFill>
              <a:latin typeface="Garamond" panose="02020404030301010803" pitchFamily="18" charset="0"/>
            </a:endParaRPr>
          </a:p>
        </p:txBody>
      </p:sp>
      <p:sp>
        <p:nvSpPr>
          <p:cNvPr id="11" name="ZoneTexte 10"/>
          <p:cNvSpPr txBox="1"/>
          <p:nvPr/>
        </p:nvSpPr>
        <p:spPr>
          <a:xfrm>
            <a:off x="6870599" y="4031314"/>
            <a:ext cx="4080933" cy="954107"/>
          </a:xfrm>
          <a:prstGeom prst="rect">
            <a:avLst/>
          </a:prstGeom>
          <a:noFill/>
        </p:spPr>
        <p:txBody>
          <a:bodyPr wrap="square" rtlCol="0">
            <a:spAutoFit/>
          </a:bodyPr>
          <a:lstStyle/>
          <a:p>
            <a:pPr algn="ctr"/>
            <a:r>
              <a:rPr lang="fr-FR" sz="2800" b="1" dirty="0" smtClean="0">
                <a:solidFill>
                  <a:srgbClr val="C00000"/>
                </a:solidFill>
                <a:latin typeface="Garamond" panose="02020404030301010803" pitchFamily="18" charset="0"/>
              </a:rPr>
              <a:t>Une raréfaction active ou prochaine de ces énergies</a:t>
            </a:r>
            <a:endParaRPr lang="en-GB" sz="2800" b="1" dirty="0">
              <a:solidFill>
                <a:srgbClr val="C00000"/>
              </a:solidFill>
              <a:latin typeface="Garamond" panose="02020404030301010803" pitchFamily="18" charset="0"/>
            </a:endParaRPr>
          </a:p>
        </p:txBody>
      </p:sp>
      <p:pic>
        <p:nvPicPr>
          <p:cNvPr id="12" name="Image 11"/>
          <p:cNvPicPr>
            <a:picLocks noChangeAspect="1"/>
          </p:cNvPicPr>
          <p:nvPr/>
        </p:nvPicPr>
        <p:blipFill>
          <a:blip r:embed="rId6"/>
          <a:stretch>
            <a:fillRect/>
          </a:stretch>
        </p:blipFill>
        <p:spPr>
          <a:xfrm>
            <a:off x="7386195" y="4925200"/>
            <a:ext cx="2714625" cy="1685925"/>
          </a:xfrm>
          <a:prstGeom prst="rect">
            <a:avLst/>
          </a:prstGeom>
        </p:spPr>
      </p:pic>
    </p:spTree>
    <p:extLst>
      <p:ext uri="{BB962C8B-B14F-4D97-AF65-F5344CB8AC3E}">
        <p14:creationId xmlns:p14="http://schemas.microsoft.com/office/powerpoint/2010/main" val="397236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En France : l’année 2022 marquée par des évènements climatiques sans précédent </a:t>
            </a:r>
          </a:p>
        </p:txBody>
      </p:sp>
      <p:pic>
        <p:nvPicPr>
          <p:cNvPr id="4104" name="Picture 8" descr="Demande d'inscription fichier &quot;Canicule&quot; - Site officiel de la ville de  Bois-Colombes">
            <a:extLst>
              <a:ext uri="{FF2B5EF4-FFF2-40B4-BE49-F238E27FC236}">
                <a16:creationId xmlns:a16="http://schemas.microsoft.com/office/drawing/2014/main" id="{D9B01B34-17B5-8AE4-E5DA-45316C032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1" r="7481"/>
          <a:stretch/>
        </p:blipFill>
        <p:spPr bwMode="auto">
          <a:xfrm>
            <a:off x="479245" y="1189290"/>
            <a:ext cx="1795684" cy="119767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38553C-B6F1-1D6B-B90A-C2AAB9D739B5}"/>
              </a:ext>
            </a:extLst>
          </p:cNvPr>
          <p:cNvSpPr txBox="1"/>
          <p:nvPr/>
        </p:nvSpPr>
        <p:spPr>
          <a:xfrm>
            <a:off x="479245" y="704096"/>
            <a:ext cx="1795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Chaleurs extrêmes</a:t>
            </a:r>
          </a:p>
        </p:txBody>
      </p:sp>
      <p:pic>
        <p:nvPicPr>
          <p:cNvPr id="3" name="Image 2">
            <a:extLst>
              <a:ext uri="{FF2B5EF4-FFF2-40B4-BE49-F238E27FC236}">
                <a16:creationId xmlns:a16="http://schemas.microsoft.com/office/drawing/2014/main" id="{334A6ECD-1944-92A1-C356-AFA87695499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250226" y="1189290"/>
            <a:ext cx="1327694" cy="1188850"/>
          </a:xfrm>
          <a:prstGeom prst="rect">
            <a:avLst/>
          </a:prstGeom>
        </p:spPr>
      </p:pic>
      <p:sp>
        <p:nvSpPr>
          <p:cNvPr id="4" name="ZoneTexte 3">
            <a:extLst>
              <a:ext uri="{FF2B5EF4-FFF2-40B4-BE49-F238E27FC236}">
                <a16:creationId xmlns:a16="http://schemas.microsoft.com/office/drawing/2014/main" id="{674ABB29-016F-7C74-E9A0-06E6C0FD7F17}"/>
              </a:ext>
            </a:extLst>
          </p:cNvPr>
          <p:cNvSpPr txBox="1"/>
          <p:nvPr/>
        </p:nvSpPr>
        <p:spPr>
          <a:xfrm>
            <a:off x="5298359" y="746347"/>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Sécheresses</a:t>
            </a:r>
          </a:p>
        </p:txBody>
      </p:sp>
      <p:pic>
        <p:nvPicPr>
          <p:cNvPr id="17410" name="Picture 2" descr="fille marche sous parapluie dans une douche à effet pluie printanière  4983251 - Telecharger Vectoriel Gratuit, Clipart Graphique, Vecteur Dessins  et Pictogramme Gratuit">
            <a:extLst>
              <a:ext uri="{FF2B5EF4-FFF2-40B4-BE49-F238E27FC236}">
                <a16:creationId xmlns:a16="http://schemas.microsoft.com/office/drawing/2014/main" id="{E83422F0-E528-79EA-208C-353813F6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02" b="6296"/>
          <a:stretch/>
        </p:blipFill>
        <p:spPr bwMode="auto">
          <a:xfrm>
            <a:off x="2903455" y="1176933"/>
            <a:ext cx="1711072" cy="140312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A51091B2-2BE3-297C-F427-B568C14A1381}"/>
              </a:ext>
            </a:extLst>
          </p:cNvPr>
          <p:cNvSpPr txBox="1"/>
          <p:nvPr/>
        </p:nvSpPr>
        <p:spPr>
          <a:xfrm>
            <a:off x="2788010" y="704096"/>
            <a:ext cx="1867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BODONI 72 BOOK" pitchFamily="2" charset="0"/>
                <a:ea typeface="+mn-ea"/>
                <a:cs typeface="+mn-cs"/>
              </a:rPr>
              <a:t>Faible pluviométrie</a:t>
            </a:r>
          </a:p>
        </p:txBody>
      </p:sp>
      <p:sp>
        <p:nvSpPr>
          <p:cNvPr id="2" name="ZoneTexte 1">
            <a:extLst>
              <a:ext uri="{FF2B5EF4-FFF2-40B4-BE49-F238E27FC236}">
                <a16:creationId xmlns:a16="http://schemas.microsoft.com/office/drawing/2014/main" id="{5E458CC5-E6E5-1ED6-271D-6AF9B8E17B26}"/>
              </a:ext>
            </a:extLst>
          </p:cNvPr>
          <p:cNvSpPr txBox="1"/>
          <p:nvPr/>
        </p:nvSpPr>
        <p:spPr>
          <a:xfrm>
            <a:off x="2390681" y="1383632"/>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a:t>
            </a:r>
          </a:p>
        </p:txBody>
      </p:sp>
      <p:sp>
        <p:nvSpPr>
          <p:cNvPr id="6" name="ZoneTexte 5">
            <a:extLst>
              <a:ext uri="{FF2B5EF4-FFF2-40B4-BE49-F238E27FC236}">
                <a16:creationId xmlns:a16="http://schemas.microsoft.com/office/drawing/2014/main" id="{E1B6CC03-40D1-512B-A05E-997B43977B25}"/>
              </a:ext>
            </a:extLst>
          </p:cNvPr>
          <p:cNvSpPr txBox="1"/>
          <p:nvPr/>
        </p:nvSpPr>
        <p:spPr>
          <a:xfrm>
            <a:off x="4763099" y="1506742"/>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5" name="Image 24">
            <a:extLst>
              <a:ext uri="{FF2B5EF4-FFF2-40B4-BE49-F238E27FC236}">
                <a16:creationId xmlns:a16="http://schemas.microsoft.com/office/drawing/2014/main" id="{B049C72F-F4BC-EFB3-27E5-FF72FC4703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4392" y="2902215"/>
            <a:ext cx="4589680" cy="3498976"/>
          </a:xfrm>
          <a:prstGeom prst="rect">
            <a:avLst/>
          </a:prstGeom>
        </p:spPr>
      </p:pic>
      <p:sp>
        <p:nvSpPr>
          <p:cNvPr id="26" name="ZoneTexte 25">
            <a:extLst>
              <a:ext uri="{FF2B5EF4-FFF2-40B4-BE49-F238E27FC236}">
                <a16:creationId xmlns:a16="http://schemas.microsoft.com/office/drawing/2014/main" id="{3CC3EBEA-DC52-0AA1-D814-F0D40EAD72DB}"/>
              </a:ext>
            </a:extLst>
          </p:cNvPr>
          <p:cNvSpPr txBox="1"/>
          <p:nvPr/>
        </p:nvSpPr>
        <p:spPr>
          <a:xfrm>
            <a:off x="1408942" y="6461741"/>
            <a:ext cx="41953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Médiane calculée à partir des données obtenues entre 1958 et 2020 </a:t>
            </a:r>
          </a:p>
        </p:txBody>
      </p:sp>
      <p:sp>
        <p:nvSpPr>
          <p:cNvPr id="27" name="ZoneTexte 26">
            <a:extLst>
              <a:ext uri="{FF2B5EF4-FFF2-40B4-BE49-F238E27FC236}">
                <a16:creationId xmlns:a16="http://schemas.microsoft.com/office/drawing/2014/main" id="{141923AF-0D58-9A26-EE37-F022F283A5D4}"/>
              </a:ext>
            </a:extLst>
          </p:cNvPr>
          <p:cNvSpPr txBox="1"/>
          <p:nvPr/>
        </p:nvSpPr>
        <p:spPr>
          <a:xfrm>
            <a:off x="5451357" y="6189674"/>
            <a:ext cx="83067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Météo France</a:t>
            </a:r>
          </a:p>
        </p:txBody>
      </p:sp>
      <p:sp>
        <p:nvSpPr>
          <p:cNvPr id="28" name="Ellipse 27">
            <a:extLst>
              <a:ext uri="{FF2B5EF4-FFF2-40B4-BE49-F238E27FC236}">
                <a16:creationId xmlns:a16="http://schemas.microsoft.com/office/drawing/2014/main" id="{30C663C5-557F-971B-458C-DD039553DDC5}"/>
              </a:ext>
            </a:extLst>
          </p:cNvPr>
          <p:cNvSpPr/>
          <p:nvPr/>
        </p:nvSpPr>
        <p:spPr>
          <a:xfrm>
            <a:off x="3794760" y="5063490"/>
            <a:ext cx="2119312" cy="10369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4578F290-E1EB-04A2-99F9-B4867141C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1613" y="1348337"/>
            <a:ext cx="5236194" cy="4592758"/>
          </a:xfrm>
          <a:prstGeom prst="rect">
            <a:avLst/>
          </a:prstGeom>
        </p:spPr>
      </p:pic>
    </p:spTree>
    <p:extLst>
      <p:ext uri="{BB962C8B-B14F-4D97-AF65-F5344CB8AC3E}">
        <p14:creationId xmlns:p14="http://schemas.microsoft.com/office/powerpoint/2010/main" val="34859392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L’humanité face à un problème de taille</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852" y="1611939"/>
            <a:ext cx="5925990" cy="4438772"/>
          </a:xfrm>
          <a:prstGeom prst="rect">
            <a:avLst/>
          </a:prstGeom>
          <a:ln>
            <a:noFill/>
          </a:ln>
          <a:effectLst>
            <a:softEdge rad="112500"/>
          </a:effectLst>
        </p:spPr>
      </p:pic>
      <p:sp>
        <p:nvSpPr>
          <p:cNvPr id="13" name="ZoneTexte 12"/>
          <p:cNvSpPr txBox="1"/>
          <p:nvPr/>
        </p:nvSpPr>
        <p:spPr>
          <a:xfrm>
            <a:off x="3859617" y="967563"/>
            <a:ext cx="4348717" cy="707886"/>
          </a:xfrm>
          <a:prstGeom prst="rect">
            <a:avLst/>
          </a:prstGeom>
          <a:noFill/>
        </p:spPr>
        <p:txBody>
          <a:bodyPr wrap="square" rtlCol="0">
            <a:spAutoFit/>
          </a:bodyPr>
          <a:lstStyle/>
          <a:p>
            <a:pPr algn="ctr"/>
            <a:r>
              <a:rPr lang="fr-FR" sz="4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Choix Cornélien</a:t>
            </a:r>
            <a:endParaRPr lang="en-GB" sz="4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081182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249" y="5601385"/>
            <a:ext cx="11039475" cy="646331"/>
          </a:xfrm>
          <a:prstGeom prst="rect">
            <a:avLst/>
          </a:prstGeom>
        </p:spPr>
        <p:txBody>
          <a:bodyPr wrap="square">
            <a:spAutoFit/>
          </a:bodyPr>
          <a:lstStyle/>
          <a:p>
            <a:r>
              <a:rPr lang="en-GB" dirty="0">
                <a:hlinkClick r:id="rId2"/>
              </a:rPr>
              <a:t>https://</a:t>
            </a:r>
            <a:r>
              <a:rPr lang="en-GB" dirty="0" smtClean="0">
                <a:hlinkClick r:id="rId2"/>
              </a:rPr>
              <a:t>www.youtube.com/watch?v=xgy0rW0oaFI&amp;list=PLMDQXkItOZ4LPwWJkVQf_PWnYHfC5xGFO</a:t>
            </a:r>
            <a:endParaRPr lang="en-GB" dirty="0" smtClean="0"/>
          </a:p>
          <a:p>
            <a:endParaRPr lang="en-GB" dirty="0"/>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approfondir sur l’énergie</a:t>
            </a:r>
            <a:endParaRPr lang="fr-FR" sz="2400" b="1" dirty="0">
              <a:latin typeface="Baskerville Old Face" panose="02020602080505020303" pitchFamily="18" charset="0"/>
            </a:endParaRPr>
          </a:p>
        </p:txBody>
      </p:sp>
      <p:sp>
        <p:nvSpPr>
          <p:cNvPr id="7" name="ZoneTexte 6"/>
          <p:cNvSpPr txBox="1"/>
          <p:nvPr/>
        </p:nvSpPr>
        <p:spPr>
          <a:xfrm>
            <a:off x="457200" y="1038225"/>
            <a:ext cx="10944225" cy="3447098"/>
          </a:xfrm>
          <a:prstGeom prst="rect">
            <a:avLst/>
          </a:prstGeom>
          <a:noFill/>
        </p:spPr>
        <p:txBody>
          <a:bodyPr wrap="square" rtlCol="0">
            <a:spAutoFit/>
          </a:bodyPr>
          <a:lstStyle/>
          <a:p>
            <a:r>
              <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10 heures de cours de Jean Marc </a:t>
            </a:r>
            <a:r>
              <a:rPr lang="fr-FR" sz="2000" b="1" u="sng"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Jancovici</a:t>
            </a:r>
            <a:r>
              <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(ingénieur) à l’Ecole des Mines de Paris</a:t>
            </a:r>
          </a:p>
          <a:p>
            <a:pPr marL="285750" indent="-285750">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2 heures de cours sur la notion d’Energie</a:t>
            </a: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2 heures de cours sur les énergies fossiles</a:t>
            </a: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2 heures de cours sur les économies d’énergie</a:t>
            </a: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2 heures de cours sur le nucléaire</a:t>
            </a:r>
          </a:p>
          <a:p>
            <a:pPr marL="285750" indent="-285750">
              <a:buFont typeface="Arial" panose="020B0604020202020204" pitchFamily="34" charset="0"/>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2 heures de cours sur les énergies renouvelables</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10137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249" y="5601385"/>
            <a:ext cx="11039475" cy="369332"/>
          </a:xfrm>
          <a:prstGeom prst="rect">
            <a:avLst/>
          </a:prstGeom>
        </p:spPr>
        <p:txBody>
          <a:bodyPr wrap="square">
            <a:spAutoFit/>
          </a:bodyPr>
          <a:lstStyle/>
          <a:p>
            <a:r>
              <a:rPr lang="en-GB" dirty="0">
                <a:hlinkClick r:id="rId2"/>
              </a:rPr>
              <a:t>https://</a:t>
            </a:r>
            <a:r>
              <a:rPr lang="en-GB" dirty="0" smtClean="0">
                <a:hlinkClick r:id="rId2"/>
              </a:rPr>
              <a:t>www.youtube.com/watch?v=eruVCRrIkCY&amp;list=PLhgpBc0hGjSu5ZuZC6pqQq8L7H_udR-Ql</a:t>
            </a:r>
            <a:endParaRPr lang="en-GB" dirty="0" smtClean="0"/>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approfondir sur l’énergie</a:t>
            </a:r>
            <a:endParaRPr lang="fr-FR" sz="2400" b="1" dirty="0">
              <a:latin typeface="Baskerville Old Face" panose="02020602080505020303" pitchFamily="18" charset="0"/>
            </a:endParaRPr>
          </a:p>
        </p:txBody>
      </p:sp>
      <p:sp>
        <p:nvSpPr>
          <p:cNvPr id="7" name="ZoneTexte 6"/>
          <p:cNvSpPr txBox="1"/>
          <p:nvPr/>
        </p:nvSpPr>
        <p:spPr>
          <a:xfrm>
            <a:off x="457200" y="1038225"/>
            <a:ext cx="10944225" cy="4370427"/>
          </a:xfrm>
          <a:prstGeom prst="rect">
            <a:avLst/>
          </a:prstGeom>
          <a:noFill/>
        </p:spPr>
        <p:txBody>
          <a:bodyPr wrap="square" rtlCol="0">
            <a:spAutoFit/>
          </a:bodyPr>
          <a:lstStyle/>
          <a:p>
            <a:r>
              <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5/8 heures de vidéo du </a:t>
            </a:r>
            <a:r>
              <a:rPr lang="fr-FR" sz="2000" b="1" u="sng"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youtubeur</a:t>
            </a:r>
            <a:r>
              <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le </a:t>
            </a:r>
            <a:r>
              <a:rPr lang="fr-FR" sz="2000" b="1" u="sng"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Reveilleur</a:t>
            </a:r>
            <a:r>
              <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sur l’</a:t>
            </a:r>
            <a:r>
              <a:rPr lang="fr-FR" sz="2000" b="1" u="sng"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energie</a:t>
            </a:r>
            <a:endPar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Notion de base sur l’énergie</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L’hydroélectricité</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L’éolien</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 photovoltaïque </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 solaire thermique</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 solaire à concentration</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ressources d’uranium</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réseaux électriques</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L’hydrogène</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terres rares</a:t>
            </a: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 nucléaire : production / déchets</a:t>
            </a:r>
          </a:p>
        </p:txBody>
      </p:sp>
      <p:pic>
        <p:nvPicPr>
          <p:cNvPr id="2" name="Image 1"/>
          <p:cNvPicPr>
            <a:picLocks noChangeAspect="1"/>
          </p:cNvPicPr>
          <p:nvPr/>
        </p:nvPicPr>
        <p:blipFill>
          <a:blip r:embed="rId3"/>
          <a:stretch>
            <a:fillRect/>
          </a:stretch>
        </p:blipFill>
        <p:spPr>
          <a:xfrm>
            <a:off x="6858001" y="2660086"/>
            <a:ext cx="3166728" cy="2339385"/>
          </a:xfrm>
          <a:prstGeom prst="rect">
            <a:avLst/>
          </a:prstGeom>
        </p:spPr>
      </p:pic>
      <p:pic>
        <p:nvPicPr>
          <p:cNvPr id="3" name="Image 2"/>
          <p:cNvPicPr>
            <a:picLocks noChangeAspect="1"/>
          </p:cNvPicPr>
          <p:nvPr/>
        </p:nvPicPr>
        <p:blipFill>
          <a:blip r:embed="rId4"/>
          <a:stretch>
            <a:fillRect/>
          </a:stretch>
        </p:blipFill>
        <p:spPr>
          <a:xfrm>
            <a:off x="6882554" y="2164636"/>
            <a:ext cx="1533739" cy="543001"/>
          </a:xfrm>
          <a:prstGeom prst="rect">
            <a:avLst/>
          </a:prstGeom>
        </p:spPr>
      </p:pic>
    </p:spTree>
    <p:extLst>
      <p:ext uri="{BB962C8B-B14F-4D97-AF65-F5344CB8AC3E}">
        <p14:creationId xmlns:p14="http://schemas.microsoft.com/office/powerpoint/2010/main" val="10188677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515100"/>
          </a:xfrm>
          <a:prstGeom prst="rect">
            <a:avLst/>
          </a:prstGeom>
          <a:solidFill>
            <a:srgbClr val="000000">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2"/>
          <a:stretch>
            <a:fillRect/>
          </a:stretch>
        </p:blipFill>
        <p:spPr>
          <a:xfrm>
            <a:off x="1333500" y="0"/>
            <a:ext cx="9753600" cy="6495036"/>
          </a:xfrm>
          <a:prstGeom prst="rect">
            <a:avLst/>
          </a:prstGeom>
        </p:spPr>
      </p:pic>
    </p:spTree>
    <p:extLst>
      <p:ext uri="{BB962C8B-B14F-4D97-AF65-F5344CB8AC3E}">
        <p14:creationId xmlns:p14="http://schemas.microsoft.com/office/powerpoint/2010/main" val="35638935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8359" t="7222" r="32472" b="69583"/>
          <a:stretch/>
        </p:blipFill>
        <p:spPr>
          <a:xfrm>
            <a:off x="815926" y="821668"/>
            <a:ext cx="10297551" cy="5210727"/>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rappel</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4267200" y="6134100"/>
            <a:ext cx="3095625" cy="307777"/>
          </a:xfrm>
          <a:prstGeom prst="rect">
            <a:avLst/>
          </a:prstGeom>
          <a:noFill/>
        </p:spPr>
        <p:txBody>
          <a:bodyPr wrap="square" rtlCol="0">
            <a:spAutoFit/>
          </a:bodyPr>
          <a:lstStyle/>
          <a:p>
            <a:pPr algn="ctr"/>
            <a:r>
              <a:rPr lang="fr-FR" sz="1400" i="1" dirty="0" smtClean="0">
                <a:solidFill>
                  <a:schemeClr val="bg1">
                    <a:lumMod val="50000"/>
                  </a:schemeClr>
                </a:solidFill>
              </a:rPr>
              <a:t>Source : rapport du GIEC 2021</a:t>
            </a:r>
            <a:endParaRPr lang="en-GB" sz="1400" i="1" dirty="0">
              <a:solidFill>
                <a:schemeClr val="bg1">
                  <a:lumMod val="50000"/>
                </a:schemeClr>
              </a:solidFill>
            </a:endParaRPr>
          </a:p>
        </p:txBody>
      </p:sp>
    </p:spTree>
    <p:extLst>
      <p:ext uri="{BB962C8B-B14F-4D97-AF65-F5344CB8AC3E}">
        <p14:creationId xmlns:p14="http://schemas.microsoft.com/office/powerpoint/2010/main" val="277788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tour d’horizon</a:t>
            </a:r>
            <a:endParaRPr lang="fr-FR" sz="2400" b="1" dirty="0">
              <a:latin typeface="Baskerville Old Face" panose="02020602080505020303" pitchFamily="18" charset="0"/>
            </a:endParaRPr>
          </a:p>
        </p:txBody>
      </p:sp>
      <p:sp>
        <p:nvSpPr>
          <p:cNvPr id="2" name="ZoneTexte 1"/>
          <p:cNvSpPr txBox="1"/>
          <p:nvPr/>
        </p:nvSpPr>
        <p:spPr>
          <a:xfrm>
            <a:off x="0" y="623885"/>
            <a:ext cx="12192000" cy="830997"/>
          </a:xfrm>
          <a:prstGeom prst="rect">
            <a:avLst/>
          </a:prstGeom>
          <a:solidFill>
            <a:schemeClr val="accent1">
              <a:lumMod val="20000"/>
              <a:lumOff val="80000"/>
            </a:schemeClr>
          </a:solidFill>
        </p:spPr>
        <p:txBody>
          <a:bodyPr wrap="square" rtlCol="0">
            <a:spAutoFit/>
          </a:bodyPr>
          <a:lstStyle/>
          <a:p>
            <a:pPr algn="ctr"/>
            <a:r>
              <a:rPr lang="fr-FR" sz="2400" b="1" dirty="0" smtClean="0">
                <a:latin typeface="Tahoma" panose="020B0604030504040204" pitchFamily="34" charset="0"/>
                <a:ea typeface="Tahoma" panose="020B0604030504040204" pitchFamily="34" charset="0"/>
                <a:cs typeface="Tahoma" panose="020B0604030504040204" pitchFamily="34" charset="0"/>
              </a:rPr>
              <a:t>Une augmentation des facteurs ayant tous un ou des impacts, directs ou indirects, sur la santé Humaine</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861" y="2837306"/>
            <a:ext cx="3420059" cy="2134743"/>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r="71796"/>
          <a:stretch/>
        </p:blipFill>
        <p:spPr>
          <a:xfrm>
            <a:off x="1267587" y="1861947"/>
            <a:ext cx="751713" cy="172897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8012" y="4270248"/>
            <a:ext cx="1865376" cy="1670304"/>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087" y="1988058"/>
            <a:ext cx="2361438" cy="1574292"/>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487" y="4613910"/>
            <a:ext cx="1865376" cy="1249680"/>
          </a:xfrm>
          <a:prstGeom prst="rect">
            <a:avLst/>
          </a:prstGeom>
        </p:spPr>
      </p:pic>
      <p:cxnSp>
        <p:nvCxnSpPr>
          <p:cNvPr id="14" name="Connecteur en arc 13"/>
          <p:cNvCxnSpPr>
            <a:stCxn id="10" idx="3"/>
          </p:cNvCxnSpPr>
          <p:nvPr/>
        </p:nvCxnSpPr>
        <p:spPr>
          <a:xfrm>
            <a:off x="2019300" y="2726436"/>
            <a:ext cx="2343150" cy="778764"/>
          </a:xfrm>
          <a:prstGeom prst="curvedConnector3">
            <a:avLst/>
          </a:prstGeom>
          <a:ln w="28575">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Connecteur en arc 14"/>
          <p:cNvCxnSpPr/>
          <p:nvPr/>
        </p:nvCxnSpPr>
        <p:spPr>
          <a:xfrm flipV="1">
            <a:off x="3867150" y="4410075"/>
            <a:ext cx="1200150" cy="964311"/>
          </a:xfrm>
          <a:prstGeom prst="curvedConnector3">
            <a:avLst/>
          </a:prstGeom>
          <a:ln w="28575">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Connecteur en arc 16"/>
          <p:cNvCxnSpPr>
            <a:stCxn id="11" idx="1"/>
          </p:cNvCxnSpPr>
          <p:nvPr/>
        </p:nvCxnSpPr>
        <p:spPr>
          <a:xfrm rot="10800000">
            <a:off x="6400800" y="4162426"/>
            <a:ext cx="2077212" cy="942975"/>
          </a:xfrm>
          <a:prstGeom prst="curvedConnector3">
            <a:avLst/>
          </a:prstGeom>
          <a:ln w="28575">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en arc 19"/>
          <p:cNvCxnSpPr>
            <a:stCxn id="13" idx="1"/>
          </p:cNvCxnSpPr>
          <p:nvPr/>
        </p:nvCxnSpPr>
        <p:spPr>
          <a:xfrm rot="10800000" flipV="1">
            <a:off x="6619875" y="2775204"/>
            <a:ext cx="1696212" cy="558546"/>
          </a:xfrm>
          <a:prstGeom prst="curvedConnector3">
            <a:avLst/>
          </a:prstGeom>
          <a:ln w="28575">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1491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676275"/>
            <a:ext cx="7848569" cy="4010025"/>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r="71796"/>
          <a:stretch/>
        </p:blipFill>
        <p:spPr>
          <a:xfrm>
            <a:off x="10630662" y="1642872"/>
            <a:ext cx="751713" cy="1728978"/>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risques déjà en cours : augmentation des chaleurs extrêmes</a:t>
            </a:r>
            <a:endParaRPr lang="fr-FR" sz="2400" b="1" dirty="0">
              <a:latin typeface="Baskerville Old Face" panose="02020602080505020303" pitchFamily="18" charset="0"/>
            </a:endParaRPr>
          </a:p>
        </p:txBody>
      </p:sp>
      <p:sp>
        <p:nvSpPr>
          <p:cNvPr id="8" name="ZoneTexte 7"/>
          <p:cNvSpPr txBox="1"/>
          <p:nvPr/>
        </p:nvSpPr>
        <p:spPr>
          <a:xfrm>
            <a:off x="4267200" y="6134100"/>
            <a:ext cx="3095625" cy="307777"/>
          </a:xfrm>
          <a:prstGeom prst="rect">
            <a:avLst/>
          </a:prstGeom>
          <a:noFill/>
        </p:spPr>
        <p:txBody>
          <a:bodyPr wrap="square" rtlCol="0">
            <a:spAutoFit/>
          </a:bodyPr>
          <a:lstStyle/>
          <a:p>
            <a:pPr algn="ctr"/>
            <a:r>
              <a:rPr lang="fr-FR" sz="1400" i="1" dirty="0" smtClean="0">
                <a:solidFill>
                  <a:schemeClr val="bg1">
                    <a:lumMod val="50000"/>
                  </a:schemeClr>
                </a:solidFill>
              </a:rPr>
              <a:t>Source : rapport du GIEC 2021</a:t>
            </a:r>
            <a:endParaRPr lang="en-GB" sz="1400" i="1" dirty="0">
              <a:solidFill>
                <a:schemeClr val="bg1">
                  <a:lumMod val="50000"/>
                </a:schemeClr>
              </a:solidFill>
            </a:endParaRPr>
          </a:p>
        </p:txBody>
      </p:sp>
      <p:sp>
        <p:nvSpPr>
          <p:cNvPr id="9" name="ZoneTexte 8"/>
          <p:cNvSpPr txBox="1"/>
          <p:nvPr/>
        </p:nvSpPr>
        <p:spPr>
          <a:xfrm>
            <a:off x="0" y="4907280"/>
            <a:ext cx="12192000" cy="1015663"/>
          </a:xfrm>
          <a:prstGeom prst="rect">
            <a:avLst/>
          </a:prstGeom>
          <a:solidFill>
            <a:schemeClr val="accent1">
              <a:lumMod val="20000"/>
              <a:lumOff val="80000"/>
            </a:schemeClr>
          </a:solidFill>
        </p:spPr>
        <p:txBody>
          <a:bodyPr wrap="square" rtlCol="0">
            <a:spAutoFit/>
          </a:bodyPr>
          <a:lstStyle/>
          <a:p>
            <a:pPr algn="ctr">
              <a:lnSpc>
                <a:spcPct val="150000"/>
              </a:lnSpc>
            </a:pPr>
            <a:r>
              <a:rPr lang="fr-FR" sz="2000" dirty="0" smtClean="0">
                <a:latin typeface="Tahoma" panose="020B0604030504040204" pitchFamily="34" charset="0"/>
                <a:ea typeface="Tahoma" panose="020B0604030504040204" pitchFamily="34" charset="0"/>
                <a:cs typeface="Tahoma" panose="020B0604030504040204" pitchFamily="34" charset="0"/>
              </a:rPr>
              <a:t>L’Europe, et notamment la France, connaissent déjà une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augmentation des températures extrêmes</a:t>
            </a:r>
            <a:r>
              <a:rPr lang="fr-FR" sz="2000" dirty="0" smtClean="0">
                <a:latin typeface="Tahoma" panose="020B0604030504040204" pitchFamily="34" charset="0"/>
                <a:ea typeface="Tahoma" panose="020B0604030504040204" pitchFamily="34" charset="0"/>
                <a:cs typeface="Tahoma" panose="020B0604030504040204" pitchFamily="34" charset="0"/>
              </a:rPr>
              <a:t> chaudes à cause du réchauffement climatique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77397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r="71796"/>
          <a:stretch/>
        </p:blipFill>
        <p:spPr>
          <a:xfrm>
            <a:off x="10075037" y="3525520"/>
            <a:ext cx="823141" cy="1893266"/>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déjà en cours : augmentation des chaleurs </a:t>
            </a:r>
            <a:r>
              <a:rPr lang="fr-FR" sz="2400" b="1" dirty="0" smtClean="0">
                <a:latin typeface="Baskerville Old Face" panose="02020602080505020303" pitchFamily="18" charset="0"/>
              </a:rPr>
              <a:t>extrêmes</a:t>
            </a:r>
            <a:endParaRPr lang="fr-FR" sz="2400" b="1" dirty="0">
              <a:latin typeface="Baskerville Old Face" panose="02020602080505020303" pitchFamily="18" charset="0"/>
            </a:endParaRPr>
          </a:p>
        </p:txBody>
      </p:sp>
      <p:sp>
        <p:nvSpPr>
          <p:cNvPr id="8" name="ZoneTexte 7"/>
          <p:cNvSpPr txBox="1"/>
          <p:nvPr/>
        </p:nvSpPr>
        <p:spPr>
          <a:xfrm>
            <a:off x="4267200" y="6134100"/>
            <a:ext cx="3095625" cy="307777"/>
          </a:xfrm>
          <a:prstGeom prst="rect">
            <a:avLst/>
          </a:prstGeom>
          <a:noFill/>
        </p:spPr>
        <p:txBody>
          <a:bodyPr wrap="square" rtlCol="0">
            <a:spAutoFit/>
          </a:bodyPr>
          <a:lstStyle/>
          <a:p>
            <a:pPr algn="ctr"/>
            <a:r>
              <a:rPr lang="fr-FR" sz="1400" i="1" dirty="0" smtClean="0">
                <a:solidFill>
                  <a:schemeClr val="bg1">
                    <a:lumMod val="50000"/>
                  </a:schemeClr>
                </a:solidFill>
              </a:rPr>
              <a:t>Source : rapport du GIEC 2021</a:t>
            </a:r>
            <a:endParaRPr lang="en-GB" sz="1400" i="1" dirty="0">
              <a:solidFill>
                <a:schemeClr val="bg1">
                  <a:lumMod val="50000"/>
                </a:schemeClr>
              </a:solidFill>
            </a:endParaRPr>
          </a:p>
        </p:txBody>
      </p:sp>
      <p:sp>
        <p:nvSpPr>
          <p:cNvPr id="9" name="ZoneTexte 8"/>
          <p:cNvSpPr txBox="1"/>
          <p:nvPr/>
        </p:nvSpPr>
        <p:spPr>
          <a:xfrm>
            <a:off x="4439920" y="1104900"/>
            <a:ext cx="7752079" cy="1338828"/>
          </a:xfrm>
          <a:prstGeom prst="rect">
            <a:avLst/>
          </a:prstGeom>
          <a:solidFill>
            <a:schemeClr val="accent1">
              <a:lumMod val="20000"/>
              <a:lumOff val="80000"/>
            </a:schemeClr>
          </a:solidFill>
        </p:spPr>
        <p:txBody>
          <a:bodyPr wrap="square" rtlCol="0">
            <a:spAutoFit/>
          </a:bodyPr>
          <a:lstStyle/>
          <a:p>
            <a:pPr algn="ctr">
              <a:lnSpc>
                <a:spcPct val="150000"/>
              </a:lnSpc>
            </a:pPr>
            <a:r>
              <a:rPr lang="fr-FR" dirty="0" smtClean="0">
                <a:latin typeface="Tahoma" panose="020B0604030504040204" pitchFamily="34" charset="0"/>
                <a:ea typeface="Tahoma" panose="020B0604030504040204" pitchFamily="34" charset="0"/>
                <a:cs typeface="Tahoma" panose="020B0604030504040204" pitchFamily="34" charset="0"/>
              </a:rPr>
              <a:t>Plus la température globale augmentera, plus la probabilité de subir des </a:t>
            </a: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vagues de chaleurs plus fréquente et plus intense </a:t>
            </a:r>
            <a:r>
              <a:rPr lang="fr-FR" dirty="0" smtClean="0">
                <a:latin typeface="Tahoma" panose="020B0604030504040204" pitchFamily="34" charset="0"/>
                <a:ea typeface="Tahoma" panose="020B0604030504040204" pitchFamily="34" charset="0"/>
                <a:cs typeface="Tahoma" panose="020B0604030504040204" pitchFamily="34" charset="0"/>
              </a:rPr>
              <a:t>sera augmentée, </a:t>
            </a: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de façon non linéaire</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824"/>
            <a:ext cx="4457700" cy="4799167"/>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109" y="2873215"/>
            <a:ext cx="3415392" cy="2988469"/>
          </a:xfrm>
          <a:prstGeom prst="rect">
            <a:avLst/>
          </a:prstGeom>
        </p:spPr>
      </p:pic>
    </p:spTree>
    <p:extLst>
      <p:ext uri="{BB962C8B-B14F-4D97-AF65-F5344CB8AC3E}">
        <p14:creationId xmlns:p14="http://schemas.microsoft.com/office/powerpoint/2010/main" val="380886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98166" y="6200729"/>
            <a:ext cx="6096000" cy="307777"/>
          </a:xfrm>
          <a:prstGeom prst="rect">
            <a:avLst/>
          </a:prstGeom>
        </p:spPr>
        <p:txBody>
          <a:bodyPr>
            <a:spAutoFit/>
          </a:bodyPr>
          <a:lstStyle/>
          <a:p>
            <a:pPr algn="ctr"/>
            <a:r>
              <a:rPr lang="pt-BR" sz="1400" i="1" dirty="0" smtClean="0">
                <a:solidFill>
                  <a:schemeClr val="bg2">
                    <a:lumMod val="50000"/>
                  </a:schemeClr>
                </a:solidFill>
              </a:rPr>
              <a:t>IPCC, WGI </a:t>
            </a:r>
            <a:r>
              <a:rPr lang="pt-BR" sz="1400" i="1" dirty="0">
                <a:solidFill>
                  <a:schemeClr val="bg2">
                    <a:lumMod val="50000"/>
                  </a:schemeClr>
                </a:solidFill>
              </a:rPr>
              <a:t>Interactive Atlas: Regional information</a:t>
            </a:r>
            <a:endParaRPr lang="en-GB" sz="1400" i="1" dirty="0">
              <a:solidFill>
                <a:schemeClr val="bg2">
                  <a:lumMod val="50000"/>
                </a:schemeClr>
              </a:solidFill>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déjà en cours : augmentation des chaleurs </a:t>
            </a:r>
            <a:r>
              <a:rPr lang="fr-FR" sz="2400" b="1" dirty="0" smtClean="0">
                <a:latin typeface="Baskerville Old Face" panose="02020602080505020303" pitchFamily="18" charset="0"/>
              </a:rPr>
              <a:t>extrêmes</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stretch>
            <a:fillRect/>
          </a:stretch>
        </p:blipFill>
        <p:spPr>
          <a:xfrm>
            <a:off x="990894" y="900852"/>
            <a:ext cx="5019542" cy="505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Connecteur droit 2"/>
          <p:cNvCxnSpPr/>
          <p:nvPr/>
        </p:nvCxnSpPr>
        <p:spPr>
          <a:xfrm flipV="1">
            <a:off x="6032695" y="1421358"/>
            <a:ext cx="2232000" cy="28135"/>
          </a:xfrm>
          <a:prstGeom prst="line">
            <a:avLst/>
          </a:prstGeom>
          <a:ln w="38100">
            <a:solidFill>
              <a:srgbClr val="C4244A"/>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6032695" y="2066127"/>
            <a:ext cx="2484000" cy="281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229599" y="1238478"/>
            <a:ext cx="3906129" cy="646331"/>
          </a:xfrm>
          <a:prstGeom prst="rect">
            <a:avLst/>
          </a:prstGeom>
          <a:noFill/>
        </p:spPr>
        <p:txBody>
          <a:bodyPr wrap="square" rtlCol="0">
            <a:spAutoFit/>
          </a:bodyPr>
          <a:lstStyle/>
          <a:p>
            <a:pPr marL="285750" indent="-285750" algn="ctr">
              <a:buFont typeface="Arial" panose="020B0604020202020204" pitchFamily="34" charset="0"/>
              <a:buChar char="•"/>
            </a:pPr>
            <a:r>
              <a:rPr lang="fr-FR" b="1" dirty="0" smtClean="0">
                <a:solidFill>
                  <a:schemeClr val="bg2">
                    <a:lumMod val="25000"/>
                  </a:schemeClr>
                </a:solidFill>
                <a:latin typeface="Bell MT" panose="02020503060305020303" pitchFamily="18" charset="0"/>
              </a:rPr>
              <a:t>Scénario 8-5 : le plus réchauffant, +4.5° d’ici 2100</a:t>
            </a:r>
            <a:endParaRPr lang="en-GB" b="1" dirty="0">
              <a:solidFill>
                <a:schemeClr val="bg2">
                  <a:lumMod val="25000"/>
                </a:schemeClr>
              </a:solidFill>
              <a:latin typeface="Bell MT" panose="02020503060305020303" pitchFamily="18" charset="0"/>
            </a:endParaRPr>
          </a:p>
        </p:txBody>
      </p:sp>
      <p:sp>
        <p:nvSpPr>
          <p:cNvPr id="13" name="ZoneTexte 12"/>
          <p:cNvSpPr txBox="1"/>
          <p:nvPr/>
        </p:nvSpPr>
        <p:spPr>
          <a:xfrm>
            <a:off x="8464062" y="1897314"/>
            <a:ext cx="3737316" cy="646331"/>
          </a:xfrm>
          <a:prstGeom prst="rect">
            <a:avLst/>
          </a:prstGeom>
          <a:noFill/>
        </p:spPr>
        <p:txBody>
          <a:bodyPr wrap="square" rtlCol="0">
            <a:spAutoFit/>
          </a:bodyPr>
          <a:lstStyle/>
          <a:p>
            <a:pPr marL="285750" indent="-285750" algn="ctr">
              <a:buFont typeface="Arial" panose="020B0604020202020204" pitchFamily="34" charset="0"/>
              <a:buChar char="•"/>
            </a:pPr>
            <a:r>
              <a:rPr lang="fr-FR" b="1" dirty="0" smtClean="0">
                <a:solidFill>
                  <a:schemeClr val="bg2">
                    <a:lumMod val="25000"/>
                  </a:schemeClr>
                </a:solidFill>
                <a:latin typeface="Bell MT" panose="02020503060305020303" pitchFamily="18" charset="0"/>
              </a:rPr>
              <a:t>Scénario 7-0 : le deuxième plus réchauffant, +4°C d’ici 2100</a:t>
            </a:r>
            <a:endParaRPr lang="en-GB" b="1" dirty="0">
              <a:solidFill>
                <a:schemeClr val="bg2">
                  <a:lumMod val="25000"/>
                </a:schemeClr>
              </a:solidFill>
              <a:latin typeface="Bell MT" panose="02020503060305020303" pitchFamily="18" charset="0"/>
            </a:endParaRPr>
          </a:p>
        </p:txBody>
      </p:sp>
      <p:sp>
        <p:nvSpPr>
          <p:cNvPr id="14" name="Rectangle à coins arrondis 13"/>
          <p:cNvSpPr/>
          <p:nvPr/>
        </p:nvSpPr>
        <p:spPr>
          <a:xfrm>
            <a:off x="6386733" y="3939475"/>
            <a:ext cx="5669280" cy="1758461"/>
          </a:xfrm>
          <a:prstGeom prst="roundRect">
            <a:avLst/>
          </a:prstGeom>
          <a:solidFill>
            <a:srgbClr val="1F4E7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bg1"/>
                </a:solidFill>
              </a:rPr>
              <a:t>Pour l’instant, nous nous trouvons entre ces deux scénarios</a:t>
            </a:r>
            <a:endParaRPr lang="en-GB" sz="2400" b="1" dirty="0">
              <a:solidFill>
                <a:schemeClr val="bg1"/>
              </a:solidFill>
            </a:endParaRPr>
          </a:p>
        </p:txBody>
      </p:sp>
      <p:sp>
        <p:nvSpPr>
          <p:cNvPr id="15" name="ZoneTexte 14"/>
          <p:cNvSpPr txBox="1"/>
          <p:nvPr/>
        </p:nvSpPr>
        <p:spPr>
          <a:xfrm>
            <a:off x="1823850" y="2920089"/>
            <a:ext cx="2675467" cy="646331"/>
          </a:xfrm>
          <a:prstGeom prst="rect">
            <a:avLst/>
          </a:prstGeom>
          <a:noFill/>
        </p:spPr>
        <p:txBody>
          <a:bodyPr wrap="square" rtlCol="0">
            <a:spAutoFit/>
          </a:bodyPr>
          <a:lstStyle/>
          <a:p>
            <a:pPr algn="ctr"/>
            <a:r>
              <a:rPr lang="fr-FR" sz="3600" b="1" dirty="0" smtClean="0"/>
              <a:t>RAPPEL</a:t>
            </a:r>
            <a:endParaRPr lang="en-GB" sz="3600" b="1" dirty="0"/>
          </a:p>
        </p:txBody>
      </p:sp>
      <p:cxnSp>
        <p:nvCxnSpPr>
          <p:cNvPr id="4" name="Connecteur droit avec flèche 3"/>
          <p:cNvCxnSpPr/>
          <p:nvPr/>
        </p:nvCxnSpPr>
        <p:spPr>
          <a:xfrm flipV="1">
            <a:off x="5908431" y="1744394"/>
            <a:ext cx="0" cy="1195753"/>
          </a:xfrm>
          <a:prstGeom prst="straightConnector1">
            <a:avLst/>
          </a:prstGeom>
          <a:ln w="38100">
            <a:solidFill>
              <a:schemeClr val="tx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36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060" t="11391" r="1580" b="39671"/>
          <a:stretch/>
        </p:blipFill>
        <p:spPr>
          <a:xfrm>
            <a:off x="14067" y="1181684"/>
            <a:ext cx="12177933" cy="1900667"/>
          </a:xfrm>
          <a:prstGeom prst="rect">
            <a:avLst/>
          </a:prstGeom>
        </p:spPr>
      </p:pic>
      <p:sp>
        <p:nvSpPr>
          <p:cNvPr id="6" name="Rectangle 5"/>
          <p:cNvSpPr/>
          <p:nvPr/>
        </p:nvSpPr>
        <p:spPr>
          <a:xfrm>
            <a:off x="3498166" y="6200729"/>
            <a:ext cx="6096000" cy="307777"/>
          </a:xfrm>
          <a:prstGeom prst="rect">
            <a:avLst/>
          </a:prstGeom>
        </p:spPr>
        <p:txBody>
          <a:bodyPr>
            <a:spAutoFit/>
          </a:bodyPr>
          <a:lstStyle/>
          <a:p>
            <a:pPr algn="ctr"/>
            <a:r>
              <a:rPr lang="pt-BR" sz="1400" i="1" dirty="0" smtClean="0">
                <a:solidFill>
                  <a:schemeClr val="bg2">
                    <a:lumMod val="50000"/>
                  </a:schemeClr>
                </a:solidFill>
              </a:rPr>
              <a:t>IPCC, WGI </a:t>
            </a:r>
            <a:r>
              <a:rPr lang="pt-BR" sz="1400" i="1" dirty="0">
                <a:solidFill>
                  <a:schemeClr val="bg2">
                    <a:lumMod val="50000"/>
                  </a:schemeClr>
                </a:solidFill>
              </a:rPr>
              <a:t>Interactive Atlas: Regional information</a:t>
            </a:r>
            <a:endParaRPr lang="en-GB" sz="1400" i="1" dirty="0">
              <a:solidFill>
                <a:schemeClr val="bg2">
                  <a:lumMod val="50000"/>
                </a:schemeClr>
              </a:solidFill>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II. Les risques sur la santé humaine</a:t>
            </a:r>
            <a:endParaRPr lang="fr-F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déjà en cours : augmentation des chaleurs </a:t>
            </a:r>
            <a:r>
              <a:rPr lang="fr-FR" sz="2400" b="1" dirty="0" smtClean="0">
                <a:latin typeface="Baskerville Old Face" panose="02020602080505020303" pitchFamily="18" charset="0"/>
              </a:rPr>
              <a:t>extrêmes</a:t>
            </a:r>
            <a:endParaRPr lang="fr-FR" sz="2400" b="1" dirty="0">
              <a:latin typeface="Baskerville Old Face" panose="02020602080505020303" pitchFamily="18" charset="0"/>
            </a:endParaRPr>
          </a:p>
        </p:txBody>
      </p:sp>
      <p:pic>
        <p:nvPicPr>
          <p:cNvPr id="9" name="Image 8"/>
          <p:cNvPicPr>
            <a:picLocks noChangeAspect="1"/>
          </p:cNvPicPr>
          <p:nvPr/>
        </p:nvPicPr>
        <p:blipFill rotWithShape="1">
          <a:blip r:embed="rId3"/>
          <a:srcRect l="3321" t="10220" r="1400" b="46410"/>
          <a:stretch/>
        </p:blipFill>
        <p:spPr>
          <a:xfrm>
            <a:off x="0" y="4014764"/>
            <a:ext cx="12192000" cy="1705497"/>
          </a:xfrm>
          <a:prstGeom prst="rect">
            <a:avLst/>
          </a:prstGeom>
        </p:spPr>
      </p:pic>
      <p:sp>
        <p:nvSpPr>
          <p:cNvPr id="10" name="Rectangle à coins arrondis 9"/>
          <p:cNvSpPr/>
          <p:nvPr/>
        </p:nvSpPr>
        <p:spPr>
          <a:xfrm>
            <a:off x="0" y="745585"/>
            <a:ext cx="12192000" cy="506437"/>
          </a:xfrm>
          <a:prstGeom prst="roundRect">
            <a:avLst/>
          </a:prstGeom>
          <a:solidFill>
            <a:srgbClr val="C4244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Dans le scénario le plus réchauffant, il y aurait d’ici 2100 dans le bassin méditerranéen </a:t>
            </a:r>
            <a:r>
              <a:rPr lang="fr-FR" b="1" u="sng" dirty="0" smtClean="0">
                <a:solidFill>
                  <a:schemeClr val="bg1"/>
                </a:solidFill>
              </a:rPr>
              <a:t>+45 jours </a:t>
            </a:r>
            <a:r>
              <a:rPr lang="fr-FR" b="1" dirty="0" smtClean="0">
                <a:solidFill>
                  <a:schemeClr val="bg1"/>
                </a:solidFill>
              </a:rPr>
              <a:t>en plus par année où la T° dépassera les 35°C par rapport à la période 1985-2014</a:t>
            </a:r>
            <a:endParaRPr lang="en-GB" b="1" dirty="0">
              <a:solidFill>
                <a:schemeClr val="bg1"/>
              </a:solidFill>
            </a:endParaRPr>
          </a:p>
        </p:txBody>
      </p:sp>
      <p:cxnSp>
        <p:nvCxnSpPr>
          <p:cNvPr id="12" name="Connecteur droit 11"/>
          <p:cNvCxnSpPr/>
          <p:nvPr/>
        </p:nvCxnSpPr>
        <p:spPr>
          <a:xfrm flipH="1">
            <a:off x="464234" y="1674053"/>
            <a:ext cx="11727766"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Rectangle à coins arrondis 12"/>
          <p:cNvSpPr/>
          <p:nvPr/>
        </p:nvSpPr>
        <p:spPr>
          <a:xfrm>
            <a:off x="0" y="3641190"/>
            <a:ext cx="12192000" cy="506437"/>
          </a:xfrm>
          <a:prstGeom prst="roundRect">
            <a:avLst/>
          </a:prstGeom>
          <a:solidFill>
            <a:srgbClr val="0020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Dans le second scénario le plus réchauffant, il y aurait d’ici 2100 dans le bassin méditerranéen +</a:t>
            </a:r>
            <a:r>
              <a:rPr lang="fr-FR" b="1" u="sng" dirty="0" smtClean="0">
                <a:solidFill>
                  <a:schemeClr val="bg1"/>
                </a:solidFill>
              </a:rPr>
              <a:t>30 jours </a:t>
            </a:r>
            <a:r>
              <a:rPr lang="fr-FR" b="1" dirty="0" smtClean="0">
                <a:solidFill>
                  <a:schemeClr val="bg1"/>
                </a:solidFill>
              </a:rPr>
              <a:t>en plus par année où la T° dépassera les 35°C par rapport à la période 1985-2014</a:t>
            </a:r>
            <a:endParaRPr lang="en-GB" b="1" dirty="0">
              <a:solidFill>
                <a:schemeClr val="bg1"/>
              </a:solidFill>
            </a:endParaRPr>
          </a:p>
        </p:txBody>
      </p:sp>
      <p:sp>
        <p:nvSpPr>
          <p:cNvPr id="14" name="ZoneTexte 13"/>
          <p:cNvSpPr txBox="1"/>
          <p:nvPr/>
        </p:nvSpPr>
        <p:spPr>
          <a:xfrm>
            <a:off x="11085342" y="2208626"/>
            <a:ext cx="1106659" cy="338554"/>
          </a:xfrm>
          <a:prstGeom prst="rect">
            <a:avLst/>
          </a:prstGeom>
          <a:noFill/>
        </p:spPr>
        <p:txBody>
          <a:bodyPr wrap="square" rtlCol="0">
            <a:spAutoFit/>
          </a:bodyPr>
          <a:lstStyle/>
          <a:p>
            <a:pPr algn="ctr"/>
            <a:r>
              <a:rPr lang="fr-FR" sz="1600" i="1" dirty="0" smtClean="0">
                <a:solidFill>
                  <a:schemeClr val="bg2">
                    <a:lumMod val="25000"/>
                  </a:schemeClr>
                </a:solidFill>
              </a:rPr>
              <a:t>SSP5-8.5</a:t>
            </a:r>
            <a:endParaRPr lang="en-GB" sz="1600" i="1" dirty="0">
              <a:solidFill>
                <a:schemeClr val="bg2">
                  <a:lumMod val="25000"/>
                </a:schemeClr>
              </a:solidFill>
            </a:endParaRPr>
          </a:p>
        </p:txBody>
      </p:sp>
      <p:sp>
        <p:nvSpPr>
          <p:cNvPr id="15" name="ZoneTexte 14"/>
          <p:cNvSpPr txBox="1"/>
          <p:nvPr/>
        </p:nvSpPr>
        <p:spPr>
          <a:xfrm>
            <a:off x="11136923" y="5188635"/>
            <a:ext cx="1106659" cy="338554"/>
          </a:xfrm>
          <a:prstGeom prst="rect">
            <a:avLst/>
          </a:prstGeom>
          <a:noFill/>
        </p:spPr>
        <p:txBody>
          <a:bodyPr wrap="square" rtlCol="0">
            <a:spAutoFit/>
          </a:bodyPr>
          <a:lstStyle/>
          <a:p>
            <a:pPr algn="ctr"/>
            <a:r>
              <a:rPr lang="fr-FR" sz="1600" i="1" dirty="0" smtClean="0">
                <a:solidFill>
                  <a:schemeClr val="bg2">
                    <a:lumMod val="25000"/>
                  </a:schemeClr>
                </a:solidFill>
              </a:rPr>
              <a:t>SSP3-7.0</a:t>
            </a:r>
            <a:endParaRPr lang="en-GB" sz="1600" i="1" dirty="0">
              <a:solidFill>
                <a:schemeClr val="bg2">
                  <a:lumMod val="25000"/>
                </a:schemeClr>
              </a:solidFill>
            </a:endParaRPr>
          </a:p>
        </p:txBody>
      </p:sp>
      <p:sp>
        <p:nvSpPr>
          <p:cNvPr id="16" name="Ellipse 15"/>
          <p:cNvSpPr/>
          <p:nvPr/>
        </p:nvSpPr>
        <p:spPr>
          <a:xfrm>
            <a:off x="1645920" y="1688123"/>
            <a:ext cx="1012874" cy="703384"/>
          </a:xfrm>
          <a:prstGeom prst="ellipse">
            <a:avLst/>
          </a:prstGeom>
          <a:solidFill>
            <a:srgbClr val="C4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+45 J</a:t>
            </a:r>
            <a:endParaRPr lang="en-GB" sz="2000" b="1" dirty="0"/>
          </a:p>
        </p:txBody>
      </p:sp>
      <p:sp>
        <p:nvSpPr>
          <p:cNvPr id="17" name="Ellipse 16"/>
          <p:cNvSpPr/>
          <p:nvPr/>
        </p:nvSpPr>
        <p:spPr>
          <a:xfrm>
            <a:off x="996461" y="4766603"/>
            <a:ext cx="1012874" cy="70338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+35 J</a:t>
            </a:r>
            <a:endParaRPr lang="en-GB" sz="2000" b="1" dirty="0"/>
          </a:p>
        </p:txBody>
      </p:sp>
      <p:cxnSp>
        <p:nvCxnSpPr>
          <p:cNvPr id="18" name="Connecteur droit 17"/>
          <p:cNvCxnSpPr/>
          <p:nvPr/>
        </p:nvCxnSpPr>
        <p:spPr>
          <a:xfrm flipH="1">
            <a:off x="250874" y="4668126"/>
            <a:ext cx="11727766" cy="0"/>
          </a:xfrm>
          <a:prstGeom prst="line">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2895600" y="1083734"/>
            <a:ext cx="6553200" cy="4842933"/>
          </a:xfrm>
          <a:prstGeom prst="ellipse">
            <a:avLst/>
          </a:prstGeom>
          <a:solidFill>
            <a:srgbClr val="FF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t>Si le réchauffement climatique continue, combien de </a:t>
            </a:r>
            <a:r>
              <a:rPr lang="fr-FR" sz="4000" b="1" u="sng" dirty="0" smtClean="0"/>
              <a:t>journées avec +35°C </a:t>
            </a:r>
            <a:r>
              <a:rPr lang="fr-FR" sz="4000" b="1" dirty="0" smtClean="0"/>
              <a:t>auront nous en plus par année?</a:t>
            </a:r>
            <a:endParaRPr lang="en-GB" sz="4000" b="1" dirty="0"/>
          </a:p>
        </p:txBody>
      </p:sp>
    </p:spTree>
    <p:extLst>
      <p:ext uri="{BB962C8B-B14F-4D97-AF65-F5344CB8AC3E}">
        <p14:creationId xmlns:p14="http://schemas.microsoft.com/office/powerpoint/2010/main" val="207237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3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7" grpId="0" animBg="1"/>
      <p:bldP spid="1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7794</Words>
  <Application>Microsoft Office PowerPoint</Application>
  <PresentationFormat>Grand écran</PresentationFormat>
  <Paragraphs>1059</Paragraphs>
  <Slides>146</Slides>
  <Notes>41</Notes>
  <HiddenSlides>0</HiddenSlides>
  <MMClips>2</MMClips>
  <ScaleCrop>false</ScaleCrop>
  <HeadingPairs>
    <vt:vector size="6" baseType="variant">
      <vt:variant>
        <vt:lpstr>Polices utilisées</vt:lpstr>
      </vt:variant>
      <vt:variant>
        <vt:i4>27</vt:i4>
      </vt:variant>
      <vt:variant>
        <vt:lpstr>Thème</vt:lpstr>
      </vt:variant>
      <vt:variant>
        <vt:i4>1</vt:i4>
      </vt:variant>
      <vt:variant>
        <vt:lpstr>Titres des diapositives</vt:lpstr>
      </vt:variant>
      <vt:variant>
        <vt:i4>146</vt:i4>
      </vt:variant>
    </vt:vector>
  </HeadingPairs>
  <TitlesOfParts>
    <vt:vector size="174" baseType="lpstr">
      <vt:lpstr>Agency FB</vt:lpstr>
      <vt:lpstr>Arial</vt:lpstr>
      <vt:lpstr>Arial Black</vt:lpstr>
      <vt:lpstr>Arial Narrow</vt:lpstr>
      <vt:lpstr>Bahnschrift</vt:lpstr>
      <vt:lpstr>Bahnschrift Condensed</vt:lpstr>
      <vt:lpstr>Bahnschrift SemiBold</vt:lpstr>
      <vt:lpstr>Baskerville Old Face</vt:lpstr>
      <vt:lpstr>Bell MT</vt:lpstr>
      <vt:lpstr>BODONI 72 BOOK</vt:lpstr>
      <vt:lpstr>Calibri</vt:lpstr>
      <vt:lpstr>Calibri Light</vt:lpstr>
      <vt:lpstr>FrutigerLTPro-BoldCn</vt:lpstr>
      <vt:lpstr>FrutigerLTPro-BoldCnIta</vt:lpstr>
      <vt:lpstr>Gabriola</vt:lpstr>
      <vt:lpstr>Garamond</vt:lpstr>
      <vt:lpstr>Halcom</vt:lpstr>
      <vt:lpstr>Marianne</vt:lpstr>
      <vt:lpstr>open sans</vt:lpstr>
      <vt:lpstr>Overpass</vt:lpstr>
      <vt:lpstr>Public Sans</vt:lpstr>
      <vt:lpstr>Roboto</vt:lpstr>
      <vt:lpstr>Source Sans Pro</vt:lpstr>
      <vt:lpstr>Tahoma</vt:lpstr>
      <vt:lpstr>The Antiqua B</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hognon louis</dc:creator>
  <cp:lastModifiedBy>hognon louis</cp:lastModifiedBy>
  <cp:revision>1</cp:revision>
  <dcterms:created xsi:type="dcterms:W3CDTF">2023-03-28T08:54:20Z</dcterms:created>
  <dcterms:modified xsi:type="dcterms:W3CDTF">2023-03-28T08:54:40Z</dcterms:modified>
</cp:coreProperties>
</file>