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60" r:id="rId3"/>
    <p:sldId id="261" r:id="rId4"/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9578D-FB23-483A-AB4C-FAAA4E29ED76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B65D9-556A-4148-B866-C711F3ED7B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491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95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322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52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212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92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2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500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35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93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6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3543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3E08A-7020-4956-9F81-3CD2D978FDF5}" type="datetimeFigureOut">
              <a:rPr lang="fr-FR" smtClean="0"/>
              <a:t>06/12/2023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55D63-422D-4078-B974-4999CA0CF5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37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33471" y="274638"/>
            <a:ext cx="10160000" cy="5701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lvl="1">
              <a:spcBef>
                <a:spcPct val="0"/>
              </a:spcBef>
            </a:pPr>
            <a:r>
              <a:rPr lang="fr-FR" sz="2800" u="sng" kern="0" dirty="0">
                <a:solidFill>
                  <a:schemeClr val="accent5">
                    <a:lumMod val="75000"/>
                  </a:schemeClr>
                </a:solidFill>
              </a:rPr>
              <a:t>Outils pour identifier les dysfonctionnements</a:t>
            </a:r>
          </a:p>
          <a:p>
            <a:pPr marL="0" lvl="1" algn="l" rtl="0">
              <a:spcBef>
                <a:spcPct val="0"/>
              </a:spcBef>
            </a:pPr>
            <a:r>
              <a:rPr lang="fr-FR" sz="2400" kern="0" dirty="0" smtClean="0">
                <a:solidFill>
                  <a:srgbClr val="C00000"/>
                </a:solidFill>
              </a:rPr>
              <a:t> Roue amélioration continue de la valeur de Deming</a:t>
            </a:r>
            <a:endParaRPr lang="fr-FR" sz="2000" kern="0" dirty="0" smtClean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33471" y="1139776"/>
            <a:ext cx="11150210" cy="56166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1800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658" y="1733670"/>
            <a:ext cx="7175835" cy="442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6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0" y="0"/>
            <a:ext cx="10160000" cy="5701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lvl="1" algn="l" rtl="0">
              <a:spcBef>
                <a:spcPct val="0"/>
              </a:spcBef>
            </a:pPr>
            <a:r>
              <a:rPr lang="fr-FR" sz="2800" u="sng" kern="0" dirty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fr-FR" sz="2800" u="sng" kern="0" dirty="0" smtClean="0">
                <a:solidFill>
                  <a:schemeClr val="accent5">
                    <a:lumMod val="75000"/>
                  </a:schemeClr>
                </a:solidFill>
              </a:rPr>
              <a:t>. Analyse des dysfonctionnement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03590" y="739726"/>
            <a:ext cx="11150210" cy="561662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Etapes du diagnostic des dysfonctionnements</a:t>
            </a:r>
          </a:p>
          <a:p>
            <a:pPr marL="114300" indent="0">
              <a:buNone/>
            </a:pPr>
            <a:endParaRPr lang="fr-FR" sz="2400" b="1" dirty="0">
              <a:solidFill>
                <a:srgbClr val="FF0000"/>
              </a:solidFill>
            </a:endParaRPr>
          </a:p>
          <a:p>
            <a:pPr marL="571500" indent="-457200">
              <a:buAutoNum type="arabicParenR"/>
            </a:pPr>
            <a:r>
              <a:rPr lang="fr-FR" sz="2400" b="1" u="sng" dirty="0" smtClean="0">
                <a:sym typeface="Wingdings" panose="05000000000000000000" pitchFamily="2" charset="2"/>
              </a:rPr>
              <a:t>Diagnostic </a:t>
            </a:r>
          </a:p>
          <a:p>
            <a:pPr marL="114300" indent="0">
              <a:buNone/>
            </a:pPr>
            <a:r>
              <a:rPr lang="fr-FR" sz="2000" u="sng" dirty="0" smtClean="0">
                <a:sym typeface="Wingdings" panose="05000000000000000000" pitchFamily="2" charset="2"/>
              </a:rPr>
              <a:t>Qui</a:t>
            </a:r>
            <a:r>
              <a:rPr lang="fr-FR" sz="2000" dirty="0" smtClean="0">
                <a:sym typeface="Wingdings" panose="05000000000000000000" pitchFamily="2" charset="2"/>
              </a:rPr>
              <a:t> : Equipe interne (audit interne) ou extérieur (par ex. cabinet conseil).</a:t>
            </a:r>
          </a:p>
          <a:p>
            <a:pPr marL="114300" indent="0">
              <a:buNone/>
            </a:pPr>
            <a:r>
              <a:rPr lang="fr-FR" sz="2000" u="sng" dirty="0" smtClean="0">
                <a:sym typeface="Wingdings" panose="05000000000000000000" pitchFamily="2" charset="2"/>
              </a:rPr>
              <a:t>Quand </a:t>
            </a:r>
            <a:r>
              <a:rPr lang="fr-FR" sz="2000" dirty="0" smtClean="0">
                <a:sym typeface="Wingdings" panose="05000000000000000000" pitchFamily="2" charset="2"/>
              </a:rPr>
              <a:t>: Suite à problème (ponctuel) soit démarche d’amélioration continue. </a:t>
            </a:r>
          </a:p>
          <a:p>
            <a:pPr marL="114300" indent="0">
              <a:buNone/>
            </a:pPr>
            <a:r>
              <a:rPr lang="fr-FR" sz="2000" u="sng" dirty="0" smtClean="0">
                <a:sym typeface="Wingdings" panose="05000000000000000000" pitchFamily="2" charset="2"/>
              </a:rPr>
              <a:t>Comment</a:t>
            </a:r>
            <a:r>
              <a:rPr lang="fr-FR" sz="2000" dirty="0" smtClean="0">
                <a:sym typeface="Wingdings" panose="05000000000000000000" pitchFamily="2" charset="2"/>
              </a:rPr>
              <a:t> : Méthode de diagnostic</a:t>
            </a:r>
          </a:p>
          <a:p>
            <a:pPr marL="114300" indent="0">
              <a:buNone/>
            </a:pPr>
            <a:r>
              <a:rPr lang="fr-FR" sz="2000" dirty="0">
                <a:sym typeface="Wingdings" panose="05000000000000000000" pitchFamily="2" charset="2"/>
              </a:rPr>
              <a:t>	</a:t>
            </a:r>
            <a:r>
              <a:rPr lang="fr-FR" sz="2000" dirty="0" smtClean="0">
                <a:sym typeface="Wingdings" panose="05000000000000000000" pitchFamily="2" charset="2"/>
              </a:rPr>
              <a:t>- Couts cachés (Henri </a:t>
            </a:r>
            <a:r>
              <a:rPr lang="fr-FR" sz="2000" dirty="0" err="1" smtClean="0">
                <a:sym typeface="Wingdings" panose="05000000000000000000" pitchFamily="2" charset="2"/>
              </a:rPr>
              <a:t>Savall</a:t>
            </a:r>
            <a:r>
              <a:rPr lang="fr-FR" sz="2000" dirty="0" smtClean="0">
                <a:sym typeface="Wingdings" panose="05000000000000000000" pitchFamily="2" charset="2"/>
              </a:rPr>
              <a:t>)</a:t>
            </a:r>
          </a:p>
          <a:p>
            <a:pPr marL="114300" indent="0">
              <a:buNone/>
            </a:pPr>
            <a:r>
              <a:rPr lang="fr-FR" sz="2000" dirty="0">
                <a:sym typeface="Wingdings" panose="05000000000000000000" pitchFamily="2" charset="2"/>
              </a:rPr>
              <a:t>	</a:t>
            </a:r>
            <a:r>
              <a:rPr lang="fr-FR" sz="2000" dirty="0" smtClean="0">
                <a:sym typeface="Wingdings" panose="05000000000000000000" pitchFamily="2" charset="2"/>
              </a:rPr>
              <a:t>- Diagramme (5M) Ishikawa </a:t>
            </a:r>
          </a:p>
          <a:p>
            <a:pPr marL="114300" indent="0">
              <a:buNone/>
            </a:pPr>
            <a:r>
              <a:rPr lang="fr-FR" sz="2000" u="sng" dirty="0" smtClean="0">
                <a:sym typeface="Wingdings" panose="05000000000000000000" pitchFamily="2" charset="2"/>
              </a:rPr>
              <a:t>Comment </a:t>
            </a:r>
            <a:r>
              <a:rPr lang="fr-FR" sz="2000" u="sng" dirty="0" smtClean="0">
                <a:sym typeface="Wingdings" panose="05000000000000000000" pitchFamily="2" charset="2"/>
              </a:rPr>
              <a:t>(2)</a:t>
            </a:r>
            <a:r>
              <a:rPr lang="fr-FR" sz="2000" dirty="0" smtClean="0">
                <a:sym typeface="Wingdings" panose="05000000000000000000" pitchFamily="2" charset="2"/>
              </a:rPr>
              <a:t> </a:t>
            </a:r>
            <a:r>
              <a:rPr lang="fr-FR" sz="2000" dirty="0">
                <a:sym typeface="Wingdings" panose="05000000000000000000" pitchFamily="2" charset="2"/>
              </a:rPr>
              <a:t>: </a:t>
            </a:r>
            <a:r>
              <a:rPr lang="fr-FR" sz="2000" dirty="0" smtClean="0">
                <a:sym typeface="Wingdings" panose="05000000000000000000" pitchFamily="2" charset="2"/>
              </a:rPr>
              <a:t>Analyse des procédures formelles et discussion et groupes de travail</a:t>
            </a: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r>
              <a:rPr lang="fr-FR" sz="2400" b="1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2) </a:t>
            </a:r>
            <a:r>
              <a:rPr lang="fr-FR" sz="2400" b="1" u="sng" dirty="0" smtClean="0">
                <a:sym typeface="Wingdings" panose="05000000000000000000" pitchFamily="2" charset="2"/>
              </a:rPr>
              <a:t>Mise en place des actions correctives</a:t>
            </a:r>
          </a:p>
          <a:p>
            <a:pPr marL="114300" indent="0">
              <a:buNone/>
            </a:pPr>
            <a:r>
              <a:rPr lang="fr-FR" sz="2000" dirty="0" smtClean="0">
                <a:sym typeface="Wingdings" panose="05000000000000000000" pitchFamily="2" charset="2"/>
              </a:rPr>
              <a:t> - Analyse coûts (de l’action correctives) / bénéfices (suppression de coût de non qualité)</a:t>
            </a:r>
          </a:p>
          <a:p>
            <a:pPr>
              <a:buFontTx/>
              <a:buChar char="-"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r>
              <a:rPr lang="fr-FR" sz="2400" b="1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3) </a:t>
            </a:r>
            <a:r>
              <a:rPr lang="fr-FR" sz="2400" b="1" u="sng" dirty="0" smtClean="0">
                <a:sym typeface="Wingdings" panose="05000000000000000000" pitchFamily="2" charset="2"/>
              </a:rPr>
              <a:t>Evaluation des actions correctives</a:t>
            </a:r>
            <a:endParaRPr lang="fr-FR" sz="2400" b="1" u="sng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fr-FR" sz="2000" dirty="0" smtClean="0">
                <a:sym typeface="Wingdings" panose="05000000000000000000" pitchFamily="2" charset="2"/>
              </a:rPr>
              <a:t>Tableau de bord. </a:t>
            </a:r>
          </a:p>
        </p:txBody>
      </p:sp>
    </p:spTree>
    <p:extLst>
      <p:ext uri="{BB962C8B-B14F-4D97-AF65-F5344CB8AC3E}">
        <p14:creationId xmlns:p14="http://schemas.microsoft.com/office/powerpoint/2010/main" val="198766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33471" y="274638"/>
            <a:ext cx="10160000" cy="5701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lvl="1" algn="l" rtl="0">
              <a:spcBef>
                <a:spcPct val="0"/>
              </a:spcBef>
            </a:pPr>
            <a:r>
              <a:rPr lang="fr-FR" sz="2800" u="sng" kern="0" dirty="0" smtClean="0">
                <a:solidFill>
                  <a:schemeClr val="accent5">
                    <a:lumMod val="75000"/>
                  </a:schemeClr>
                </a:solidFill>
              </a:rPr>
              <a:t>Outils pour identifier les dysfonctionnements</a:t>
            </a:r>
          </a:p>
          <a:p>
            <a:pPr marL="0" lvl="1">
              <a:spcBef>
                <a:spcPct val="0"/>
              </a:spcBef>
            </a:pPr>
            <a:r>
              <a:rPr lang="fr-FR" sz="2800" kern="0" dirty="0" smtClean="0">
                <a:solidFill>
                  <a:srgbClr val="C00000"/>
                </a:solidFill>
              </a:rPr>
              <a:t>Le </a:t>
            </a:r>
            <a:r>
              <a:rPr lang="fr-FR" sz="2800" kern="0" dirty="0">
                <a:solidFill>
                  <a:srgbClr val="C00000"/>
                </a:solidFill>
              </a:rPr>
              <a:t>diagramme d’Ishikawa</a:t>
            </a:r>
            <a:endParaRPr lang="fr-FR" sz="2400" kern="0" dirty="0">
              <a:solidFill>
                <a:srgbClr val="C00000"/>
              </a:solidFill>
            </a:endParaRPr>
          </a:p>
          <a:p>
            <a:pPr marL="0" lvl="1" algn="l" rtl="0">
              <a:spcBef>
                <a:spcPct val="0"/>
              </a:spcBef>
            </a:pPr>
            <a:endParaRPr lang="fr-FR" sz="2800" u="sng" kern="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125834" y="1241376"/>
            <a:ext cx="11150210" cy="56166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fr-FR" b="1" dirty="0" smtClean="0">
                <a:solidFill>
                  <a:srgbClr val="FF0000"/>
                </a:solidFill>
              </a:rPr>
              <a:t>Définition 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</a:p>
          <a:p>
            <a:pPr marL="114300" indent="0">
              <a:buNone/>
            </a:pPr>
            <a:r>
              <a:rPr lang="fr-FR" sz="2000" dirty="0" smtClean="0">
                <a:sym typeface="Wingdings" panose="05000000000000000000" pitchFamily="2" charset="2"/>
              </a:rPr>
              <a:t> - Outil permettant d’analyser finement les non-qualités au travers de 5M. </a:t>
            </a:r>
          </a:p>
          <a:p>
            <a:pPr marL="11430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1800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</p:txBody>
      </p:sp>
      <p:pic>
        <p:nvPicPr>
          <p:cNvPr id="5" name="Picture 2" descr="Résultat de recherche d'images pour &quot;diagramme d'ishikawa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011" y="2430029"/>
            <a:ext cx="6827116" cy="4025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572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0" y="0"/>
            <a:ext cx="10160000" cy="5701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lvl="1" algn="l" rtl="0">
              <a:spcBef>
                <a:spcPct val="0"/>
              </a:spcBef>
            </a:pPr>
            <a:r>
              <a:rPr lang="fr-FR" sz="2800" u="sng" kern="0" dirty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fr-FR" sz="2800" u="sng" kern="0" dirty="0" smtClean="0">
                <a:solidFill>
                  <a:schemeClr val="accent5">
                    <a:lumMod val="75000"/>
                  </a:schemeClr>
                </a:solidFill>
              </a:rPr>
              <a:t>. Analyse des dysfonctionnement</a:t>
            </a:r>
          </a:p>
          <a:p>
            <a:pPr marL="0" lvl="1" algn="l" rtl="0">
              <a:spcBef>
                <a:spcPct val="0"/>
              </a:spcBef>
            </a:pPr>
            <a:r>
              <a:rPr lang="fr-FR" sz="2400" kern="0" dirty="0" smtClean="0">
                <a:solidFill>
                  <a:srgbClr val="C00000"/>
                </a:solidFill>
              </a:rPr>
              <a:t>a) Les coûts cachés</a:t>
            </a:r>
            <a:endParaRPr lang="fr-FR" sz="2000" kern="0" dirty="0" smtClean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03590" y="1104851"/>
            <a:ext cx="11150210" cy="56166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fr-FR" sz="2400" b="1" dirty="0" err="1" smtClean="0">
                <a:solidFill>
                  <a:srgbClr val="FF0000"/>
                </a:solidFill>
              </a:rPr>
              <a:t>Savall</a:t>
            </a:r>
            <a:endParaRPr lang="fr-FR" sz="2400" b="1" dirty="0">
              <a:solidFill>
                <a:srgbClr val="FF0000"/>
              </a:solidFill>
            </a:endParaRPr>
          </a:p>
          <a:p>
            <a:pPr marL="571500" indent="-457200">
              <a:buAutoNum type="arabicParenR"/>
            </a:pPr>
            <a:r>
              <a:rPr lang="fr-FR" sz="2400" b="1" u="sng" dirty="0" smtClean="0">
                <a:sym typeface="Wingdings" panose="05000000000000000000" pitchFamily="2" charset="2"/>
              </a:rPr>
              <a:t>Dysfonctionnement organisationnel </a:t>
            </a:r>
          </a:p>
          <a:p>
            <a:pPr marL="114300" indent="0">
              <a:buNone/>
            </a:pPr>
            <a:r>
              <a:rPr lang="fr-FR" sz="2000" u="sng" dirty="0" err="1">
                <a:sym typeface="Wingdings" panose="05000000000000000000" pitchFamily="2" charset="2"/>
              </a:rPr>
              <a:t>Déf</a:t>
            </a:r>
            <a:r>
              <a:rPr lang="fr-FR" sz="2000" dirty="0">
                <a:sym typeface="Wingdings" panose="05000000000000000000" pitchFamily="2" charset="2"/>
              </a:rPr>
              <a:t> : c’est une pratique non-économique, improductive et inefficace.</a:t>
            </a:r>
          </a:p>
          <a:p>
            <a:pPr marL="114300" indent="0">
              <a:buNone/>
            </a:pPr>
            <a:r>
              <a:rPr lang="fr-FR" sz="2000" u="sng" dirty="0">
                <a:sym typeface="Wingdings" panose="05000000000000000000" pitchFamily="2" charset="2"/>
              </a:rPr>
              <a:t>Source de l’information </a:t>
            </a:r>
            <a:r>
              <a:rPr lang="fr-FR" sz="2000" dirty="0">
                <a:sym typeface="Wingdings" panose="05000000000000000000" pitchFamily="2" charset="2"/>
              </a:rPr>
              <a:t>: Contrôle de gestion, </a:t>
            </a:r>
            <a:r>
              <a:rPr lang="fr-FR" sz="2000" dirty="0" smtClean="0">
                <a:sym typeface="Wingdings" panose="05000000000000000000" pitchFamily="2" charset="2"/>
              </a:rPr>
              <a:t>audit interne, audit des procédures etc… </a:t>
            </a:r>
          </a:p>
          <a:p>
            <a:pPr marL="114300" indent="0">
              <a:buNone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r>
              <a:rPr lang="fr-FR" sz="2400" b="1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2) </a:t>
            </a:r>
            <a:r>
              <a:rPr lang="fr-FR" sz="2400" b="1" u="sng" dirty="0" smtClean="0">
                <a:sym typeface="Wingdings" panose="05000000000000000000" pitchFamily="2" charset="2"/>
              </a:rPr>
              <a:t>Coûts cachés</a:t>
            </a:r>
          </a:p>
          <a:p>
            <a:pPr>
              <a:buFontTx/>
              <a:buChar char="-"/>
            </a:pPr>
            <a:r>
              <a:rPr lang="fr-FR" sz="2000" u="sng" dirty="0" smtClean="0">
                <a:sym typeface="Wingdings" panose="05000000000000000000" pitchFamily="2" charset="2"/>
              </a:rPr>
              <a:t>Coûts </a:t>
            </a:r>
            <a:r>
              <a:rPr lang="fr-FR" sz="2000" u="sng" dirty="0" smtClean="0">
                <a:sym typeface="Wingdings" panose="05000000000000000000" pitchFamily="2" charset="2"/>
              </a:rPr>
              <a:t>ignorés (aussi appelé cout d’opportunité) </a:t>
            </a:r>
            <a:r>
              <a:rPr lang="fr-FR" sz="2000" dirty="0" smtClean="0">
                <a:sym typeface="Wingdings" panose="05000000000000000000" pitchFamily="2" charset="2"/>
              </a:rPr>
              <a:t>(car immesurable par le contrôle de gestion). Il s’agit d’une non-production (marché raté, produit, marge perdu).</a:t>
            </a:r>
          </a:p>
          <a:p>
            <a:pPr>
              <a:buFontTx/>
              <a:buChar char="-"/>
            </a:pPr>
            <a:r>
              <a:rPr lang="fr-FR" sz="2000" u="sng" dirty="0" smtClean="0">
                <a:sym typeface="Wingdings" panose="05000000000000000000" pitchFamily="2" charset="2"/>
              </a:rPr>
              <a:t>Coût dilué </a:t>
            </a:r>
            <a:r>
              <a:rPr lang="fr-FR" sz="2000" dirty="0" smtClean="0">
                <a:sym typeface="Wingdings" panose="05000000000000000000" pitchFamily="2" charset="2"/>
              </a:rPr>
              <a:t>dans un ensemble de charges ; donc invisible</a:t>
            </a:r>
            <a:r>
              <a:rPr lang="fr-FR" sz="2000" dirty="0">
                <a:sym typeface="Wingdings" panose="05000000000000000000" pitchFamily="2" charset="2"/>
              </a:rPr>
              <a:t> </a:t>
            </a:r>
            <a:r>
              <a:rPr lang="fr-FR" sz="2000" dirty="0" smtClean="0">
                <a:sym typeface="Wingdings" panose="05000000000000000000" pitchFamily="2" charset="2"/>
              </a:rPr>
              <a:t>(temps de travail perdu).</a:t>
            </a:r>
          </a:p>
          <a:p>
            <a:pPr>
              <a:buFontTx/>
              <a:buChar char="-"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r>
              <a:rPr lang="fr-FR" sz="2400" b="1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3) </a:t>
            </a:r>
            <a:r>
              <a:rPr lang="fr-FR" sz="2400" b="1" u="sng" dirty="0" smtClean="0">
                <a:sym typeface="Wingdings" panose="05000000000000000000" pitchFamily="2" charset="2"/>
              </a:rPr>
              <a:t>Intérêts de diagnostiquer les coûts cachés</a:t>
            </a:r>
            <a:endParaRPr lang="fr-FR" sz="2400" b="1" u="sng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fr-FR" sz="2000" u="sng" dirty="0" smtClean="0">
                <a:sym typeface="Wingdings" panose="05000000000000000000" pitchFamily="2" charset="2"/>
              </a:rPr>
              <a:t>Diagnostiquer &amp; chiffrer</a:t>
            </a:r>
            <a:r>
              <a:rPr lang="fr-FR" sz="2000" dirty="0" smtClean="0">
                <a:sym typeface="Wingdings" panose="05000000000000000000" pitchFamily="2" charset="2"/>
              </a:rPr>
              <a:t> les dysfonctionnements.</a:t>
            </a:r>
          </a:p>
          <a:p>
            <a:pPr>
              <a:buFontTx/>
              <a:buChar char="-"/>
            </a:pPr>
            <a:r>
              <a:rPr lang="fr-FR" sz="2000" u="sng" dirty="0" smtClean="0">
                <a:sym typeface="Wingdings" panose="05000000000000000000" pitchFamily="2" charset="2"/>
              </a:rPr>
              <a:t>Aide à a décision : </a:t>
            </a:r>
            <a:r>
              <a:rPr lang="fr-FR" sz="2000" dirty="0" smtClean="0">
                <a:sym typeface="Wingdings" panose="05000000000000000000" pitchFamily="2" charset="2"/>
              </a:rPr>
              <a:t>chiffrer permet de voire sur quels dysfonctionnements il faut agir.</a:t>
            </a:r>
          </a:p>
        </p:txBody>
      </p:sp>
    </p:spTree>
    <p:extLst>
      <p:ext uri="{BB962C8B-B14F-4D97-AF65-F5344CB8AC3E}">
        <p14:creationId xmlns:p14="http://schemas.microsoft.com/office/powerpoint/2010/main" val="413666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33471" y="274638"/>
            <a:ext cx="10160000" cy="5701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lvl="1" algn="l" rtl="0">
              <a:spcBef>
                <a:spcPct val="0"/>
              </a:spcBef>
            </a:pPr>
            <a:r>
              <a:rPr lang="fr-FR" sz="2800" u="sng" kern="0" dirty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fr-FR" sz="2800" u="sng" kern="0" dirty="0" smtClean="0">
                <a:solidFill>
                  <a:schemeClr val="accent5">
                    <a:lumMod val="75000"/>
                  </a:schemeClr>
                </a:solidFill>
              </a:rPr>
              <a:t>. Analyse des dysfonctionnement</a:t>
            </a:r>
          </a:p>
          <a:p>
            <a:pPr marL="0" lvl="1" algn="l" rtl="0">
              <a:spcBef>
                <a:spcPct val="0"/>
              </a:spcBef>
            </a:pPr>
            <a:r>
              <a:rPr lang="fr-FR" sz="2400" kern="0" dirty="0" smtClean="0">
                <a:solidFill>
                  <a:srgbClr val="C00000"/>
                </a:solidFill>
              </a:rPr>
              <a:t>a) Couts cachés</a:t>
            </a:r>
            <a:endParaRPr lang="fr-FR" sz="2000" kern="0" dirty="0" smtClean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33471" y="1241376"/>
            <a:ext cx="11150210" cy="56166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endParaRPr lang="fr-FR" sz="2000" dirty="0" smtClean="0">
              <a:sym typeface="Wingdings" panose="05000000000000000000" pitchFamily="2" charset="2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366971"/>
              </p:ext>
            </p:extLst>
          </p:nvPr>
        </p:nvGraphicFramePr>
        <p:xfrm>
          <a:off x="277091" y="1241376"/>
          <a:ext cx="11554691" cy="41625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3456">
                  <a:extLst>
                    <a:ext uri="{9D8B030D-6E8A-4147-A177-3AD203B41FA5}">
                      <a16:colId xmlns:a16="http://schemas.microsoft.com/office/drawing/2014/main" val="1240088287"/>
                    </a:ext>
                  </a:extLst>
                </a:gridCol>
                <a:gridCol w="3861562">
                  <a:extLst>
                    <a:ext uri="{9D8B030D-6E8A-4147-A177-3AD203B41FA5}">
                      <a16:colId xmlns:a16="http://schemas.microsoft.com/office/drawing/2014/main" val="1389757907"/>
                    </a:ext>
                  </a:extLst>
                </a:gridCol>
                <a:gridCol w="3796146">
                  <a:extLst>
                    <a:ext uri="{9D8B030D-6E8A-4147-A177-3AD203B41FA5}">
                      <a16:colId xmlns:a16="http://schemas.microsoft.com/office/drawing/2014/main" val="3990233918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229372538"/>
                    </a:ext>
                  </a:extLst>
                </a:gridCol>
              </a:tblGrid>
              <a:tr h="770619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Composant</a:t>
                      </a:r>
                      <a:endParaRPr lang="fr-FR" sz="2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Définition</a:t>
                      </a:r>
                      <a:endParaRPr lang="fr-FR" sz="2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Exemples</a:t>
                      </a:r>
                      <a:endParaRPr lang="fr-FR" sz="2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Chiffrage</a:t>
                      </a:r>
                      <a:endParaRPr lang="fr-FR" sz="2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26527"/>
                  </a:ext>
                </a:extLst>
              </a:tr>
              <a:tr h="721969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Sur-Salaires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- Salaires</a:t>
                      </a:r>
                      <a:r>
                        <a:rPr lang="fr-FR" sz="1600" baseline="0" dirty="0" smtClean="0"/>
                        <a:t> versés sans contrepartie d’activité</a:t>
                      </a:r>
                    </a:p>
                    <a:p>
                      <a:r>
                        <a:rPr lang="fr-FR" sz="1600" baseline="0" dirty="0" smtClean="0"/>
                        <a:t>- Différence de salaire entre titulaire et le remplaçant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Salaire</a:t>
                      </a:r>
                      <a:r>
                        <a:rPr lang="fr-FR" sz="1600" baseline="0" dirty="0" smtClean="0"/>
                        <a:t> versés en cas d’accident du travail</a:t>
                      </a:r>
                    </a:p>
                    <a:p>
                      <a:r>
                        <a:rPr lang="fr-FR" sz="1600" baseline="0" dirty="0" smtClean="0"/>
                        <a:t>Majoration liée à l’</a:t>
                      </a:r>
                      <a:r>
                        <a:rPr lang="fr-FR" sz="1600" baseline="0" dirty="0" err="1" smtClean="0"/>
                        <a:t>interim</a:t>
                      </a:r>
                      <a:r>
                        <a:rPr lang="fr-FR" sz="1600" baseline="0" dirty="0" smtClean="0"/>
                        <a:t> / remplacements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Taux salariaux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7554040"/>
                  </a:ext>
                </a:extLst>
              </a:tr>
              <a:tr h="309103"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Sur-Temps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Pertes</a:t>
                      </a:r>
                      <a:r>
                        <a:rPr lang="fr-FR" sz="1600" baseline="0" dirty="0" smtClean="0"/>
                        <a:t> de temps engendrées par des dysfonctionnements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Temps consacrés aux retouches, contrôles, au défaut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baseline="0" smtClean="0"/>
                        <a:t>de matériel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Contribution</a:t>
                      </a:r>
                      <a:r>
                        <a:rPr lang="fr-FR" sz="1600" baseline="0" dirty="0" smtClean="0"/>
                        <a:t> horaire à la MCV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565328"/>
                  </a:ext>
                </a:extLst>
              </a:tr>
              <a:tr h="26015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Sur -Consommation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Consommation supplémentaire liée à un dysfonctionnement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Perte de matière liée à la non-qualité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Coût réel des pièces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655923"/>
                  </a:ext>
                </a:extLst>
              </a:tr>
              <a:tr h="5455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Non-production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Absence de production provoquant une perte de marge sur coût variable. 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Arrêt machines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Contribution</a:t>
                      </a:r>
                      <a:r>
                        <a:rPr lang="fr-FR" sz="1600" baseline="0" dirty="0" smtClean="0"/>
                        <a:t> horaire à la MCV</a:t>
                      </a:r>
                      <a:endParaRPr lang="fr-F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449649"/>
                  </a:ext>
                </a:extLst>
              </a:tr>
              <a:tr h="77061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Non-création de valeur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Gain non-réalisé</a:t>
                      </a:r>
                      <a:r>
                        <a:rPr lang="fr-FR" sz="1600" baseline="0" dirty="0" smtClean="0"/>
                        <a:t> lié à un dysfonctionnement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Nouveaux</a:t>
                      </a:r>
                      <a:r>
                        <a:rPr lang="fr-FR" sz="1600" baseline="0" dirty="0" smtClean="0"/>
                        <a:t> marchés non prospectés, formations non réalisées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Perte de CA potentiel * Taux de MCV</a:t>
                      </a:r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1661395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632689" y="5987012"/>
            <a:ext cx="1009534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L’ordinateur met 1/4 d’heure pour démarrer : quel </a:t>
            </a:r>
            <a:r>
              <a:rPr lang="fr-FR" smtClean="0"/>
              <a:t>cout caché ?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32689" y="5638798"/>
            <a:ext cx="1009534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Contribution horaire à la </a:t>
            </a:r>
            <a:r>
              <a:rPr lang="fr-FR" dirty="0" smtClean="0">
                <a:solidFill>
                  <a:srgbClr val="FF0000"/>
                </a:solidFill>
              </a:rPr>
              <a:t>MCV (CHMCV) =  MCV / nb total d’heures travaillées (en théorie)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653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0" y="0"/>
            <a:ext cx="10160000" cy="5701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lvl="1" algn="l" rtl="0">
              <a:spcBef>
                <a:spcPct val="0"/>
              </a:spcBef>
            </a:pPr>
            <a:r>
              <a:rPr lang="fr-FR" sz="2800" u="sng" kern="0" dirty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fr-FR" sz="2800" u="sng" kern="0" dirty="0" smtClean="0">
                <a:solidFill>
                  <a:schemeClr val="accent5">
                    <a:lumMod val="75000"/>
                  </a:schemeClr>
                </a:solidFill>
              </a:rPr>
              <a:t>. Analyse des dysfonctionnement</a:t>
            </a:r>
          </a:p>
          <a:p>
            <a:pPr marL="0" lvl="1" algn="l" rtl="0">
              <a:spcBef>
                <a:spcPct val="0"/>
              </a:spcBef>
            </a:pPr>
            <a:r>
              <a:rPr lang="fr-FR" sz="2400" kern="0" dirty="0" smtClean="0">
                <a:solidFill>
                  <a:srgbClr val="C00000"/>
                </a:solidFill>
              </a:rPr>
              <a:t>a) Les coûts cachés</a:t>
            </a:r>
            <a:endParaRPr lang="fr-FR" sz="2000" kern="0" dirty="0" smtClean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03590" y="1104851"/>
            <a:ext cx="11150210" cy="56166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La finalité de la méthode des coûts cachés est double : </a:t>
            </a:r>
          </a:p>
          <a:p>
            <a:pPr marL="114300" indent="0">
              <a:buNone/>
            </a:pPr>
            <a:r>
              <a:rPr lang="fr-FR" sz="2000" b="1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Les axes d’amélioration </a:t>
            </a:r>
            <a:endParaRPr lang="fr-FR" sz="2000" b="1" u="sng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fr-FR" sz="2000" dirty="0" smtClean="0">
                <a:sym typeface="Wingdings" panose="05000000000000000000" pitchFamily="2" charset="2"/>
              </a:rPr>
              <a:t>Il s’agit de déterminer si ces coûts cachés peuvent être supprimés. </a:t>
            </a:r>
          </a:p>
          <a:p>
            <a:pPr>
              <a:buFontTx/>
              <a:buChar char="-"/>
            </a:pPr>
            <a:r>
              <a:rPr lang="fr-FR" sz="2000" dirty="0" smtClean="0">
                <a:sym typeface="Wingdings" panose="05000000000000000000" pitchFamily="2" charset="2"/>
              </a:rPr>
              <a:t>Généralement pour neutraliser ces coûts, il faut (i) améliorer l’organisation </a:t>
            </a:r>
            <a:r>
              <a:rPr lang="fr-FR" sz="2000" dirty="0">
                <a:sym typeface="Wingdings" panose="05000000000000000000" pitchFamily="2" charset="2"/>
              </a:rPr>
              <a:t>;</a:t>
            </a:r>
            <a:r>
              <a:rPr lang="fr-FR" sz="2000" dirty="0" smtClean="0">
                <a:sym typeface="Wingdings" panose="05000000000000000000" pitchFamily="2" charset="2"/>
              </a:rPr>
              <a:t> (ii) développer des contrôles qualités (par exemple audit interne) ou (iii) investir. </a:t>
            </a:r>
          </a:p>
          <a:p>
            <a:pPr>
              <a:buFontTx/>
              <a:buChar char="-"/>
            </a:pPr>
            <a:r>
              <a:rPr lang="fr-FR" sz="2000" dirty="0" smtClean="0">
                <a:sym typeface="Wingdings" panose="05000000000000000000" pitchFamily="2" charset="2"/>
              </a:rPr>
              <a:t>Un taux d’absentéisme est jugé comme étant normal et donc incompressible (5 %). </a:t>
            </a:r>
          </a:p>
          <a:p>
            <a:pPr>
              <a:buFontTx/>
              <a:buChar char="-"/>
            </a:pPr>
            <a:endParaRPr lang="fr-FR" sz="2000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r>
              <a:rPr lang="fr-FR" sz="2000" b="1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Rentabilité des actions engagées pour réduire les coûts cachés</a:t>
            </a:r>
            <a:endParaRPr lang="fr-FR" sz="2000" b="1" u="sng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fr-FR" sz="2000" dirty="0" smtClean="0">
                <a:sym typeface="Wingdings" panose="05000000000000000000" pitchFamily="2" charset="2"/>
              </a:rPr>
              <a:t>Pour savoir si les actions d’amélioration sont rentables il faut </a:t>
            </a:r>
          </a:p>
          <a:p>
            <a:pPr marL="811530" lvl="1" indent="-400050">
              <a:buAutoNum type="romanLcParenBoth"/>
            </a:pPr>
            <a:r>
              <a:rPr lang="fr-FR" sz="1800" dirty="0" smtClean="0">
                <a:sym typeface="Wingdings" panose="05000000000000000000" pitchFamily="2" charset="2"/>
              </a:rPr>
              <a:t>Calculer les coûts de ces actions (par exemple des formation et/ou perte de production / investir)</a:t>
            </a:r>
          </a:p>
          <a:p>
            <a:pPr marL="811530" lvl="1" indent="-400050">
              <a:buAutoNum type="romanLcParenBoth"/>
            </a:pPr>
            <a:r>
              <a:rPr lang="fr-FR" sz="1800" dirty="0" smtClean="0">
                <a:sym typeface="Wingdings" panose="05000000000000000000" pitchFamily="2" charset="2"/>
              </a:rPr>
              <a:t>Calculer le gain des actions (généralement, il s’agit de la suppression des coûts cachés). </a:t>
            </a:r>
          </a:p>
          <a:p>
            <a:pPr marL="811530" lvl="1" indent="-400050">
              <a:buAutoNum type="romanLcParenBoth"/>
            </a:pPr>
            <a:r>
              <a:rPr lang="fr-FR" sz="1800" dirty="0" smtClean="0">
                <a:sym typeface="Wingdings" panose="05000000000000000000" pitchFamily="2" charset="2"/>
              </a:rPr>
              <a:t>Le viabilité des actions : est ce que les gains dépassent les coûts (arbitrage cout bénéfice)</a:t>
            </a:r>
          </a:p>
          <a:p>
            <a:pPr marL="811530" lvl="1" indent="-400050">
              <a:buAutoNum type="romanLcParenBoth"/>
            </a:pPr>
            <a:r>
              <a:rPr lang="fr-FR" sz="1800" dirty="0" smtClean="0">
                <a:sym typeface="Wingdings" panose="05000000000000000000" pitchFamily="2" charset="2"/>
              </a:rPr>
              <a:t>Rentabilité des actions = (Gains – Coûts) / Coûts.</a:t>
            </a:r>
            <a:endParaRPr lang="fr-FR" sz="1800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endParaRPr lang="fr-FR" sz="20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7337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0" y="0"/>
            <a:ext cx="10160000" cy="5701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lvl="1" algn="l" rtl="0">
              <a:spcBef>
                <a:spcPct val="0"/>
              </a:spcBef>
            </a:pPr>
            <a:r>
              <a:rPr lang="fr-FR" sz="2800" u="sng" kern="0" dirty="0">
                <a:solidFill>
                  <a:schemeClr val="accent5">
                    <a:lumMod val="75000"/>
                  </a:schemeClr>
                </a:solidFill>
              </a:rPr>
              <a:t>3</a:t>
            </a:r>
            <a:r>
              <a:rPr lang="fr-FR" sz="2800" u="sng" kern="0" dirty="0" smtClean="0">
                <a:solidFill>
                  <a:schemeClr val="accent5">
                    <a:lumMod val="75000"/>
                  </a:schemeClr>
                </a:solidFill>
              </a:rPr>
              <a:t>. Analyse des dysfonctionnement</a:t>
            </a:r>
          </a:p>
          <a:p>
            <a:pPr marL="0" lvl="1" algn="l" rtl="0">
              <a:spcBef>
                <a:spcPct val="0"/>
              </a:spcBef>
            </a:pPr>
            <a:r>
              <a:rPr lang="fr-FR" sz="2400" kern="0" dirty="0" smtClean="0">
                <a:solidFill>
                  <a:srgbClr val="C00000"/>
                </a:solidFill>
              </a:rPr>
              <a:t>Les coûts cachés</a:t>
            </a:r>
            <a:endParaRPr lang="fr-FR" sz="2000" kern="0" dirty="0" smtClean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03590" y="1104851"/>
            <a:ext cx="11150210" cy="561662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fr-FR" sz="2400" b="1" u="sng" dirty="0" smtClean="0">
                <a:sym typeface="Wingdings" panose="05000000000000000000" pitchFamily="2" charset="2"/>
              </a:rPr>
              <a:t>Exercices</a:t>
            </a:r>
          </a:p>
          <a:p>
            <a:pPr marL="114300" indent="0">
              <a:buNone/>
            </a:pPr>
            <a:endParaRPr lang="fr-FR" sz="2400" b="1" u="sng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r>
              <a:rPr lang="fr-FR" sz="2400" dirty="0" smtClean="0">
                <a:sym typeface="Wingdings" panose="05000000000000000000" pitchFamily="2" charset="2"/>
              </a:rPr>
              <a:t>Avec l’énoncé de l’examen 2018 (fourni en pièce jointe), répondez aux questions 7 à 9 du dossier 1 et aux questions 5 à 7 du dossier 2. </a:t>
            </a:r>
          </a:p>
          <a:p>
            <a:pPr marL="114300" indent="0">
              <a:buNone/>
            </a:pPr>
            <a:endParaRPr lang="fr-FR" sz="2400" b="1" u="sng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400" b="1" u="sng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400" b="1" u="sng" dirty="0">
              <a:sym typeface="Wingdings" panose="05000000000000000000" pitchFamily="2" charset="2"/>
            </a:endParaRPr>
          </a:p>
          <a:p>
            <a:pPr marL="114300" indent="0">
              <a:buNone/>
            </a:pPr>
            <a:endParaRPr lang="fr-FR" sz="2400" b="1" u="sng" dirty="0" smtClean="0">
              <a:sym typeface="Wingdings" panose="05000000000000000000" pitchFamily="2" charset="2"/>
            </a:endParaRPr>
          </a:p>
          <a:p>
            <a:pPr marL="114300" indent="0">
              <a:buNone/>
            </a:pPr>
            <a:r>
              <a:rPr lang="fr-FR" sz="2400" b="1" u="sng" dirty="0" smtClean="0">
                <a:sym typeface="Wingdings" panose="05000000000000000000" pitchFamily="2" charset="2"/>
              </a:rPr>
              <a:t>Autres exercices pour s’entrainer : </a:t>
            </a:r>
          </a:p>
          <a:p>
            <a:pPr marL="114300" indent="0">
              <a:buNone/>
            </a:pPr>
            <a:r>
              <a:rPr lang="fr-FR" sz="2400" dirty="0" smtClean="0">
                <a:sym typeface="Wingdings" panose="05000000000000000000" pitchFamily="2" charset="2"/>
              </a:rPr>
              <a:t>Exercice 2012 – Dossier 1 </a:t>
            </a:r>
            <a:r>
              <a:rPr lang="fr-FR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(à réviser en séance de travail en </a:t>
            </a:r>
            <a:r>
              <a:rPr lang="fr-FR" sz="2400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distanciel</a:t>
            </a:r>
            <a:r>
              <a:rPr lang="fr-FR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pour l’examen de mars)</a:t>
            </a:r>
          </a:p>
        </p:txBody>
      </p:sp>
    </p:spTree>
    <p:extLst>
      <p:ext uri="{BB962C8B-B14F-4D97-AF65-F5344CB8AC3E}">
        <p14:creationId xmlns:p14="http://schemas.microsoft.com/office/powerpoint/2010/main" val="185661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600</Words>
  <Application>Microsoft Office PowerPoint</Application>
  <PresentationFormat>Grand écran</PresentationFormat>
  <Paragraphs>112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Universite de Montpellier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n.a.</dc:creator>
  <cp:lastModifiedBy>n.a.</cp:lastModifiedBy>
  <cp:revision>26</cp:revision>
  <dcterms:created xsi:type="dcterms:W3CDTF">2020-04-06T15:26:18Z</dcterms:created>
  <dcterms:modified xsi:type="dcterms:W3CDTF">2023-12-06T16:43:28Z</dcterms:modified>
</cp:coreProperties>
</file>