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Ex1.xml" ContentType="application/vnd.ms-office.chartex+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7" r:id="rId4"/>
    <p:sldId id="302" r:id="rId5"/>
    <p:sldId id="306" r:id="rId6"/>
    <p:sldId id="259" r:id="rId7"/>
    <p:sldId id="258" r:id="rId8"/>
    <p:sldId id="303" r:id="rId9"/>
    <p:sldId id="260" r:id="rId10"/>
    <p:sldId id="307" r:id="rId11"/>
    <p:sldId id="261" r:id="rId12"/>
    <p:sldId id="262" r:id="rId13"/>
    <p:sldId id="263" r:id="rId14"/>
    <p:sldId id="264" r:id="rId15"/>
    <p:sldId id="298" r:id="rId16"/>
    <p:sldId id="266" r:id="rId17"/>
    <p:sldId id="267" r:id="rId18"/>
    <p:sldId id="268" r:id="rId19"/>
    <p:sldId id="269" r:id="rId20"/>
    <p:sldId id="296" r:id="rId21"/>
    <p:sldId id="270" r:id="rId22"/>
    <p:sldId id="308" r:id="rId23"/>
    <p:sldId id="295" r:id="rId24"/>
    <p:sldId id="271" r:id="rId25"/>
    <p:sldId id="273" r:id="rId26"/>
    <p:sldId id="299" r:id="rId27"/>
    <p:sldId id="274" r:id="rId28"/>
    <p:sldId id="275" r:id="rId29"/>
    <p:sldId id="276" r:id="rId30"/>
    <p:sldId id="293" r:id="rId31"/>
    <p:sldId id="277" r:id="rId32"/>
    <p:sldId id="294" r:id="rId33"/>
    <p:sldId id="300" r:id="rId34"/>
    <p:sldId id="304" r:id="rId35"/>
    <p:sldId id="280" r:id="rId36"/>
    <p:sldId id="281" r:id="rId37"/>
    <p:sldId id="282" r:id="rId38"/>
    <p:sldId id="283" r:id="rId39"/>
    <p:sldId id="284" r:id="rId40"/>
    <p:sldId id="292" r:id="rId41"/>
    <p:sldId id="285" r:id="rId42"/>
    <p:sldId id="286" r:id="rId43"/>
    <p:sldId id="290" r:id="rId44"/>
    <p:sldId id="309" r:id="rId45"/>
    <p:sldId id="287" r:id="rId46"/>
    <p:sldId id="288" r:id="rId47"/>
    <p:sldId id="289" r:id="rId48"/>
    <p:sldId id="305" r:id="rId4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69"/>
    <p:restoredTop sz="94709"/>
  </p:normalViewPr>
  <p:slideViewPr>
    <p:cSldViewPr snapToGrid="0" snapToObjects="1">
      <p:cViewPr varScale="1">
        <p:scale>
          <a:sx n="55" d="100"/>
          <a:sy n="55" d="100"/>
        </p:scale>
        <p:origin x="888"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Feuil1!$A$2:$A$6</cx:f>
        <cx:lvl ptCount="5">
          <cx:pt idx="0">Transferts</cx:pt>
          <cx:pt idx="1">Fiscalité directe</cx:pt>
          <cx:pt idx="2">Autres recettes</cx:pt>
          <cx:pt idx="3">Emprunt</cx:pt>
          <cx:pt idx="4"> </cx:pt>
        </cx:lvl>
      </cx:strDim>
      <cx:numDim type="val">
        <cx:f>Feuil1!$B$2:$B$6</cx:f>
        <cx:lvl ptCount="5" formatCode="Standard">
          <cx:pt idx="0">115.40000000000001</cx:pt>
          <cx:pt idx="1">68.200000000000003</cx:pt>
          <cx:pt idx="2">45.100000000000001</cx:pt>
          <cx:pt idx="3">18.399999999999999</cx:pt>
          <cx:pt idx="4">0</cx:pt>
        </cx:lvl>
      </cx:numDim>
    </cx:data>
  </cx:chartData>
  <cx:chart>
    <cx:title pos="t" align="ctr" overlay="0">
      <cx:txPr>
        <a:bodyPr spcFirstLastPara="1" vertOverflow="ellipsis" horzOverflow="overflow" wrap="square" lIns="0" tIns="0" rIns="0" bIns="0" anchor="ctr" anchorCtr="1"/>
        <a:lstStyle/>
        <a:p>
          <a:pPr algn="ctr" rtl="0">
            <a:defRPr/>
          </a:pPr>
          <a:endParaRPr lang="fr-FR" sz="1862" b="0" i="0" u="none" strike="noStrike" baseline="0" dirty="0">
            <a:solidFill>
              <a:prstClr val="black">
                <a:lumMod val="65000"/>
                <a:lumOff val="35000"/>
              </a:prstClr>
            </a:solidFill>
            <a:latin typeface="Calibri" panose="020F0502020204030204"/>
          </a:endParaRPr>
        </a:p>
      </cx:txPr>
    </cx:title>
    <cx:plotArea>
      <cx:plotAreaRegion>
        <cx:series layoutId="funnel" uniqueId="{87258D8F-6C44-40A6-9EF2-2D8EBC00FB29}">
          <cx:tx>
            <cx:txData>
              <cx:f>Feuil1!$B$1</cx:f>
              <cx:v>Série 1</cx:v>
            </cx:txData>
          </cx:tx>
          <cx:dataLabels>
            <cx:txPr>
              <a:bodyPr spcFirstLastPara="1" vertOverflow="ellipsis" horzOverflow="overflow" wrap="square" lIns="0" tIns="0" rIns="0" bIns="0" anchor="ctr" anchorCtr="1"/>
              <a:lstStyle/>
              <a:p>
                <a:pPr algn="ctr" rtl="0">
                  <a:defRPr sz="2800"/>
                </a:pPr>
                <a:endParaRPr lang="fr-FR" sz="2800" b="0" i="0" u="none" strike="noStrike" baseline="0">
                  <a:solidFill>
                    <a:prstClr val="black">
                      <a:lumMod val="65000"/>
                      <a:lumOff val="35000"/>
                    </a:prstClr>
                  </a:solidFill>
                  <a:latin typeface="Calibri" panose="020F0502020204030204"/>
                </a:endParaRPr>
              </a:p>
            </cx:txPr>
            <cx:visibility seriesName="0" categoryName="0" value="1"/>
            <cx:dataLabel idx="0">
              <cx:txPr>
                <a:bodyPr spcFirstLastPara="1" vertOverflow="ellipsis" horzOverflow="overflow" wrap="square" lIns="0" tIns="0" rIns="0" bIns="0" anchor="ctr" anchorCtr="1"/>
                <a:lstStyle/>
                <a:p>
                  <a:pPr algn="ctr" rtl="0">
                    <a:defRPr sz="3200" b="1">
                      <a:solidFill>
                        <a:schemeClr val="bg1"/>
                      </a:solidFill>
                      <a:latin typeface="Arial Black" panose="020B0A04020102020204" pitchFamily="34" charset="0"/>
                      <a:ea typeface="Arial Black" panose="020B0A04020102020204" pitchFamily="34" charset="0"/>
                      <a:cs typeface="Arial Black" panose="020B0A04020102020204" pitchFamily="34" charset="0"/>
                    </a:defRPr>
                  </a:pPr>
                  <a:r>
                    <a:rPr lang="fr-FR" sz="3200" b="1" i="0" u="none" strike="noStrike" baseline="0">
                      <a:solidFill>
                        <a:schemeClr val="bg1"/>
                      </a:solidFill>
                      <a:latin typeface="Arial Black" panose="020B0A04020102020204" pitchFamily="34" charset="0"/>
                    </a:rPr>
                    <a:t>115,4</a:t>
                  </a:r>
                </a:p>
              </cx:txPr>
            </cx:dataLabel>
            <cx:dataLabel idx="1">
              <cx:txPr>
                <a:bodyPr spcFirstLastPara="1" vertOverflow="ellipsis" horzOverflow="overflow" wrap="square" lIns="0" tIns="0" rIns="0" bIns="0" anchor="ctr" anchorCtr="1"/>
                <a:lstStyle/>
                <a:p>
                  <a:pPr algn="ctr" rtl="0">
                    <a:defRPr sz="2800" b="1">
                      <a:solidFill>
                        <a:schemeClr val="bg1"/>
                      </a:solidFill>
                      <a:latin typeface="Arial Black" panose="020B0A04020102020204" pitchFamily="34" charset="0"/>
                      <a:ea typeface="Arial Black" panose="020B0A04020102020204" pitchFamily="34" charset="0"/>
                      <a:cs typeface="Arial Black" panose="020B0A04020102020204" pitchFamily="34" charset="0"/>
                    </a:defRPr>
                  </a:pPr>
                  <a:r>
                    <a:rPr lang="fr-FR" sz="2800" b="1" i="0" u="none" strike="noStrike" baseline="0">
                      <a:solidFill>
                        <a:schemeClr val="bg1"/>
                      </a:solidFill>
                      <a:latin typeface="Arial Black" panose="020B0A04020102020204" pitchFamily="34" charset="0"/>
                    </a:rPr>
                    <a:t>68,2</a:t>
                  </a:r>
                </a:p>
              </cx:txPr>
            </cx:dataLabel>
            <cx:dataLabel idx="2">
              <cx:txPr>
                <a:bodyPr spcFirstLastPara="1" vertOverflow="ellipsis" horzOverflow="overflow" wrap="square" lIns="0" tIns="0" rIns="0" bIns="0" anchor="ctr" anchorCtr="1"/>
                <a:lstStyle/>
                <a:p>
                  <a:pPr algn="ctr" rtl="0">
                    <a:defRPr sz="2800" b="1">
                      <a:solidFill>
                        <a:schemeClr val="bg1"/>
                      </a:solidFill>
                      <a:latin typeface="Arial Black" panose="020B0A04020102020204" pitchFamily="34" charset="0"/>
                      <a:ea typeface="Arial Black" panose="020B0A04020102020204" pitchFamily="34" charset="0"/>
                      <a:cs typeface="Arial Black" panose="020B0A04020102020204" pitchFamily="34" charset="0"/>
                    </a:defRPr>
                  </a:pPr>
                  <a:r>
                    <a:rPr lang="fr-FR" sz="2800" b="1" i="0" u="none" strike="noStrike" baseline="0">
                      <a:solidFill>
                        <a:schemeClr val="bg1"/>
                      </a:solidFill>
                      <a:latin typeface="Arial Black" panose="020B0A04020102020204" pitchFamily="34" charset="0"/>
                    </a:rPr>
                    <a:t>45,1</a:t>
                  </a:r>
                </a:p>
              </cx:txPr>
            </cx:dataLabel>
            <cx:dataLabel idx="3">
              <cx:txPr>
                <a:bodyPr spcFirstLastPara="1" vertOverflow="ellipsis" horzOverflow="overflow" wrap="square" lIns="0" tIns="0" rIns="0" bIns="0" anchor="ctr" anchorCtr="1"/>
                <a:lstStyle/>
                <a:p>
                  <a:pPr algn="ctr" rtl="0">
                    <a:defRPr sz="2800" b="1">
                      <a:solidFill>
                        <a:schemeClr val="bg1"/>
                      </a:solidFill>
                      <a:latin typeface="Arial Black" panose="020B0A04020102020204" pitchFamily="34" charset="0"/>
                      <a:ea typeface="Arial Black" panose="020B0A04020102020204" pitchFamily="34" charset="0"/>
                      <a:cs typeface="Arial Black" panose="020B0A04020102020204" pitchFamily="34" charset="0"/>
                    </a:defRPr>
                  </a:pPr>
                  <a:r>
                    <a:rPr lang="fr-FR" sz="2800" b="1" i="0" u="none" strike="noStrike" baseline="0">
                      <a:solidFill>
                        <a:schemeClr val="bg1"/>
                      </a:solidFill>
                      <a:latin typeface="Arial Black" panose="020B0A04020102020204" pitchFamily="34" charset="0"/>
                    </a:rPr>
                    <a:t>18,4</a:t>
                  </a:r>
                </a:p>
              </cx:txPr>
            </cx:dataLabel>
          </cx:dataLabels>
          <cx:dataId val="0"/>
        </cx:series>
      </cx:plotAreaRegion>
      <cx:axis id="0">
        <cx:catScaling gapWidth="0.0599999987"/>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590ECC-E844-F144-988E-297FAC2A2225}"/>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B8CE455-4241-D64A-9289-23443B6E46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6261502-186A-BE4D-BD06-D9D8CD00DBA5}"/>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BA30CE49-4925-0C4A-A071-4F1B6E6F64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6210EBD-0E25-584F-8C51-7DC9EA94B82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134133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C182EE-38F1-1646-B977-80B4E21661B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A305E31-19C2-6940-8116-A6694B7E82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AAF0A15-44D3-9B4A-A0B9-916F518243F5}"/>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B6421FEC-B302-A343-8204-244606CA388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D8D07F-8B50-994B-A68F-9FF64829529D}"/>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56771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42CFCE48-EEC0-F343-B7E0-A350B42D3A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F94351A-C884-DA4A-B647-DACB8EBF69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1023304-E4B3-3B42-92D6-A408A90DB609}"/>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A8CBDD4F-6807-D441-A226-920A03801EF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CF07999-4B7A-1B4F-A1B5-ED0CACECC17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1059879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B84E7-6127-0348-9269-5FCE20B054E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AE2A7B5-ADBC-BA4C-8CCA-85668AFD7DF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281B1-D02D-914F-B5B5-5D38A1553999}"/>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5B66C7BB-A8F3-2E47-A163-9A6015EA3A4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B854795-2B83-9341-9052-FDE98CA54453}"/>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2281874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9B84E9-9490-704A-BCB0-7A1B221B2E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B861D17-DBB8-084D-9DD7-95398256B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DC0438C7-DAD8-804A-9975-CC7831549D4A}"/>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A165664D-281E-E64B-BE4C-2F6ADA8A0B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BD6AC0-F918-BD46-A8DA-8ECFA9FF995A}"/>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61563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2772A3-67D2-6B46-A1BC-410DBCF01C9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97BD88E-C823-7D48-83F1-C4F92399A3C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3F1E33F-C632-C447-BCF9-AACE4090656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549934-315E-114E-A2A7-85DC24F41CA4}"/>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43CF9B58-E32F-B945-A2DC-35D2044C8D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4E61487-F73B-8940-B11E-9426B2199724}"/>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004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FD24E0-65C8-DA4D-AB7E-3BA35F04069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983D4-EFB6-2D41-843A-B8B4DDB497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3D2348A-4728-FB4D-A2B5-DD4D1F73C15D}"/>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2FB6DD4-5218-2F4F-B441-F3CB97A7B4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DC5A15-C00C-E442-A782-3672630C995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328AC1D-631F-824F-8E51-8B877323EC8F}"/>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8" name="Espace réservé du pied de page 7">
            <a:extLst>
              <a:ext uri="{FF2B5EF4-FFF2-40B4-BE49-F238E27FC236}">
                <a16:creationId xmlns:a16="http://schemas.microsoft.com/office/drawing/2014/main" id="{0ECF1716-EBD9-A14C-B51E-3A2E7DB095F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4279F2F-2416-5045-AD08-3F92D232A33F}"/>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4256140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641851-B7EE-F046-874D-1B4764B092BC}"/>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92D03F7-C8C5-CA43-B951-996C9AFE9C67}"/>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4" name="Espace réservé du pied de page 3">
            <a:extLst>
              <a:ext uri="{FF2B5EF4-FFF2-40B4-BE49-F238E27FC236}">
                <a16:creationId xmlns:a16="http://schemas.microsoft.com/office/drawing/2014/main" id="{9BEBA96B-7F9E-8F4A-B6C4-74A73816E1A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12124B19-9518-A946-933E-11E9BE2637A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763738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58C3091-41BE-5049-A857-0E9055A0ADA3}"/>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3" name="Espace réservé du pied de page 2">
            <a:extLst>
              <a:ext uri="{FF2B5EF4-FFF2-40B4-BE49-F238E27FC236}">
                <a16:creationId xmlns:a16="http://schemas.microsoft.com/office/drawing/2014/main" id="{7DBC69B4-5DCE-D24C-A5B3-6D14D755F49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2701924C-19A6-1F4B-9D85-326CA66742A1}"/>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560384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EC9025-EA2C-BF42-BD4A-7C636CA9ED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371676E-2C0E-B74E-8A3C-30A3F549CA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FD6D852-CFF4-8941-B7CC-0A303675E3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B89F506-5B90-0147-A433-328EDAB3A0B4}"/>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7FAE7E9A-CB83-3F41-A71F-4AD246A3CCE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E84A068-C184-BE4A-AE65-9F067D026628}"/>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1834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16DF4E-F37D-4442-93DA-22F4765A19E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5FEE433-E71B-DB46-A0E7-CBDF833E07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26455C6-45AF-DC46-BD3E-1127DB2A7B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124760E-AA5E-184F-B321-096DEA628119}"/>
              </a:ext>
            </a:extLst>
          </p:cNvPr>
          <p:cNvSpPr>
            <a:spLocks noGrp="1"/>
          </p:cNvSpPr>
          <p:nvPr>
            <p:ph type="dt" sz="half" idx="10"/>
          </p:nvPr>
        </p:nvSpPr>
        <p:spPr/>
        <p:txBody>
          <a:bodyPr/>
          <a:lstStyle/>
          <a:p>
            <a:fld id="{CAD423F2-E22A-E240-8AFA-F5B8E98CEE88}" type="datetimeFigureOut">
              <a:rPr lang="fr-FR" smtClean="0"/>
              <a:t>22/03/2022</a:t>
            </a:fld>
            <a:endParaRPr lang="fr-FR"/>
          </a:p>
        </p:txBody>
      </p:sp>
      <p:sp>
        <p:nvSpPr>
          <p:cNvPr id="6" name="Espace réservé du pied de page 5">
            <a:extLst>
              <a:ext uri="{FF2B5EF4-FFF2-40B4-BE49-F238E27FC236}">
                <a16:creationId xmlns:a16="http://schemas.microsoft.com/office/drawing/2014/main" id="{562BAA2A-3DD8-504A-BFF8-7E06F2296AF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241335B-080D-F549-996A-5979585E1D5B}"/>
              </a:ext>
            </a:extLst>
          </p:cNvPr>
          <p:cNvSpPr>
            <a:spLocks noGrp="1"/>
          </p:cNvSpPr>
          <p:nvPr>
            <p:ph type="sldNum" sz="quarter" idx="12"/>
          </p:nvPr>
        </p:nvSpPr>
        <p:spPr/>
        <p:txBody>
          <a:bodyPr/>
          <a:lstStyle/>
          <a:p>
            <a:fld id="{B0E35C53-E945-D64B-A6E1-443041BCFAAC}" type="slidenum">
              <a:rPr lang="fr-FR" smtClean="0"/>
              <a:t>‹N°›</a:t>
            </a:fld>
            <a:endParaRPr lang="fr-FR"/>
          </a:p>
        </p:txBody>
      </p:sp>
    </p:spTree>
    <p:extLst>
      <p:ext uri="{BB962C8B-B14F-4D97-AF65-F5344CB8AC3E}">
        <p14:creationId xmlns:p14="http://schemas.microsoft.com/office/powerpoint/2010/main" val="343129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51000"/>
          </a:srgb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9A8AAE6-6D1E-B942-B277-2B19C4344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08530F-7F5A-CF45-9675-4630C9805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70B5F5B-836A-914E-8B0B-19DAE1746B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D423F2-E22A-E240-8AFA-F5B8E98CEE88}" type="datetimeFigureOut">
              <a:rPr lang="fr-FR" smtClean="0"/>
              <a:t>22/03/2022</a:t>
            </a:fld>
            <a:endParaRPr lang="fr-FR"/>
          </a:p>
        </p:txBody>
      </p:sp>
      <p:sp>
        <p:nvSpPr>
          <p:cNvPr id="5" name="Espace réservé du pied de page 4">
            <a:extLst>
              <a:ext uri="{FF2B5EF4-FFF2-40B4-BE49-F238E27FC236}">
                <a16:creationId xmlns:a16="http://schemas.microsoft.com/office/drawing/2014/main" id="{4310AEB3-4474-CF41-AA07-5B7434300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9804E8E-17C3-F345-9886-82051E5A1A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E35C53-E945-D64B-A6E1-443041BCFAAC}" type="slidenum">
              <a:rPr lang="fr-FR" smtClean="0"/>
              <a:t>‹N°›</a:t>
            </a:fld>
            <a:endParaRPr lang="fr-FR"/>
          </a:p>
        </p:txBody>
      </p:sp>
    </p:spTree>
    <p:extLst>
      <p:ext uri="{BB962C8B-B14F-4D97-AF65-F5344CB8AC3E}">
        <p14:creationId xmlns:p14="http://schemas.microsoft.com/office/powerpoint/2010/main" val="14184739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dotations-dgcl.interieur.gouv.fr/consultation/dotations_en_ligne.ph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4/relationships/chartEx" Target="../charts/chartEx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7542ED-AF05-224E-AD0C-E3A769189114}"/>
              </a:ext>
            </a:extLst>
          </p:cNvPr>
          <p:cNvSpPr>
            <a:spLocks noGrp="1"/>
          </p:cNvSpPr>
          <p:nvPr>
            <p:ph type="ctrTitle"/>
          </p:nvPr>
        </p:nvSpPr>
        <p:spPr>
          <a:xfrm>
            <a:off x="228600" y="1356360"/>
            <a:ext cx="11795760" cy="2377440"/>
          </a:xfrm>
        </p:spPr>
        <p:txBody>
          <a:bodyPr>
            <a:normAutofit/>
          </a:bodyPr>
          <a:lstStyle/>
          <a:p>
            <a:r>
              <a:rPr lang="fr-FR" sz="4000" b="1" dirty="0">
                <a:latin typeface="Arial Black" panose="020B0A04020102020204" pitchFamily="34" charset="0"/>
              </a:rPr>
              <a:t>LES RELATIONS FINANCIÈRES </a:t>
            </a:r>
            <a:br>
              <a:rPr lang="fr-FR" sz="4000" b="1" dirty="0">
                <a:latin typeface="Arial Black" panose="020B0A04020102020204" pitchFamily="34" charset="0"/>
              </a:rPr>
            </a:br>
            <a:br>
              <a:rPr lang="fr-FR" sz="4000" b="1" dirty="0">
                <a:latin typeface="Arial Black" panose="020B0A04020102020204" pitchFamily="34" charset="0"/>
              </a:rPr>
            </a:br>
            <a:r>
              <a:rPr lang="fr-FR" sz="4000" b="1" dirty="0">
                <a:latin typeface="Arial Black" panose="020B0A04020102020204" pitchFamily="34" charset="0"/>
              </a:rPr>
              <a:t>ÉTAT-COLLECTIVITÉS TERRITORIALES</a:t>
            </a:r>
          </a:p>
        </p:txBody>
      </p:sp>
      <p:sp>
        <p:nvSpPr>
          <p:cNvPr id="3" name="Sous-titre 2">
            <a:extLst>
              <a:ext uri="{FF2B5EF4-FFF2-40B4-BE49-F238E27FC236}">
                <a16:creationId xmlns:a16="http://schemas.microsoft.com/office/drawing/2014/main" id="{4AB149BA-D206-EF40-B88D-9E3E68B9B0F2}"/>
              </a:ext>
            </a:extLst>
          </p:cNvPr>
          <p:cNvSpPr>
            <a:spLocks noGrp="1"/>
          </p:cNvSpPr>
          <p:nvPr>
            <p:ph type="subTitle" idx="1"/>
          </p:nvPr>
        </p:nvSpPr>
        <p:spPr>
          <a:xfrm>
            <a:off x="595901" y="4442484"/>
            <a:ext cx="10736495" cy="1756881"/>
          </a:xfrm>
        </p:spPr>
        <p:txBody>
          <a:bodyPr>
            <a:normAutofit/>
          </a:bodyPr>
          <a:lstStyle/>
          <a:p>
            <a:endParaRPr lang="fr-FR" dirty="0"/>
          </a:p>
          <a:p>
            <a:endParaRPr lang="fr-FR" dirty="0"/>
          </a:p>
          <a:p>
            <a:r>
              <a:rPr lang="fr-FR" dirty="0"/>
              <a:t>Par Étienne DOUAT, </a:t>
            </a:r>
            <a:r>
              <a:rPr lang="fr-FR" i="1" dirty="0"/>
              <a:t>Agrégé de Droit public</a:t>
            </a:r>
            <a:r>
              <a:rPr lang="fr-FR" dirty="0"/>
              <a:t>, professeur à l’Université de Montpellier </a:t>
            </a:r>
          </a:p>
        </p:txBody>
      </p:sp>
    </p:spTree>
    <p:extLst>
      <p:ext uri="{BB962C8B-B14F-4D97-AF65-F5344CB8AC3E}">
        <p14:creationId xmlns:p14="http://schemas.microsoft.com/office/powerpoint/2010/main" val="1957497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D305A3-35A4-4F42-9B3E-34BAF612E5EB}"/>
              </a:ext>
            </a:extLst>
          </p:cNvPr>
          <p:cNvSpPr>
            <a:spLocks noGrp="1"/>
          </p:cNvSpPr>
          <p:nvPr>
            <p:ph type="title"/>
          </p:nvPr>
        </p:nvSpPr>
        <p:spPr/>
        <p:txBody>
          <a:bodyPr>
            <a:normAutofit fontScale="90000"/>
          </a:bodyPr>
          <a:lstStyle/>
          <a:p>
            <a:r>
              <a:rPr lang="fr-FR" b="1" dirty="0">
                <a:solidFill>
                  <a:srgbClr val="00B050"/>
                </a:solidFill>
                <a:latin typeface="Arial Black" panose="020B0A04020102020204" pitchFamily="34" charset="0"/>
              </a:rPr>
              <a:t>Section 1 : La Dotation Globale de Fonctionnement (DGF)</a:t>
            </a:r>
            <a:br>
              <a:rPr lang="fr-FR" b="1" dirty="0">
                <a:solidFill>
                  <a:srgbClr val="00B050"/>
                </a:solidFill>
                <a:latin typeface="Arial Black" panose="020B0A04020102020204" pitchFamily="34" charset="0"/>
              </a:rPr>
            </a:br>
            <a:endParaRPr lang="fr-FR" dirty="0"/>
          </a:p>
        </p:txBody>
      </p:sp>
      <p:sp>
        <p:nvSpPr>
          <p:cNvPr id="3" name="Espace réservé du contenu 2">
            <a:extLst>
              <a:ext uri="{FF2B5EF4-FFF2-40B4-BE49-F238E27FC236}">
                <a16:creationId xmlns:a16="http://schemas.microsoft.com/office/drawing/2014/main" id="{BCA1E18D-0801-4180-BA69-BFD6FD46A526}"/>
              </a:ext>
            </a:extLst>
          </p:cNvPr>
          <p:cNvSpPr>
            <a:spLocks noGrp="1"/>
          </p:cNvSpPr>
          <p:nvPr>
            <p:ph idx="1"/>
          </p:nvPr>
        </p:nvSpPr>
        <p:spPr/>
        <p:txBody>
          <a:bodyPr>
            <a:normAutofit fontScale="92500" lnSpcReduction="10000"/>
          </a:bodyPr>
          <a:lstStyle/>
          <a:p>
            <a:pPr marL="0" indent="0">
              <a:buNone/>
            </a:pPr>
            <a:r>
              <a:rPr lang="fr-FR" dirty="0">
                <a:solidFill>
                  <a:srgbClr val="00B0F0"/>
                </a:solidFill>
                <a:latin typeface="Arial Black" panose="020B0A04020102020204" pitchFamily="34" charset="0"/>
              </a:rPr>
              <a:t>A/ La création de la DGF par la loi n° 79-15 du 3 janvier 1979</a:t>
            </a:r>
          </a:p>
          <a:p>
            <a:pPr marL="0" indent="0" algn="just">
              <a:buNone/>
            </a:pPr>
            <a:r>
              <a:rPr lang="fr-FR" dirty="0"/>
              <a:t>A l’origine, il y avait une taxe locale sur le commerce en détail créée en 1955 et supprimée en 1967. A titre de compensation, l’État a versé aux collectivités territoriales une subvention intitulée VRTS. </a:t>
            </a:r>
          </a:p>
          <a:p>
            <a:pPr marL="0" indent="0" algn="just">
              <a:buNone/>
            </a:pPr>
            <a:r>
              <a:rPr lang="fr-FR" dirty="0"/>
              <a:t>Puis en remplacement de ce système, on décide de créer la DGF et en même temps le comité des Finances locales. C’est lui qui a la charge de la répartition de la DGF au cours de la 2</a:t>
            </a:r>
            <a:r>
              <a:rPr lang="fr-FR" baseline="30000" dirty="0"/>
              <a:t>ème</a:t>
            </a:r>
            <a:r>
              <a:rPr lang="fr-FR" dirty="0"/>
              <a:t> quinzaine de février. </a:t>
            </a:r>
          </a:p>
          <a:p>
            <a:pPr marL="0" indent="0" algn="just">
              <a:buNone/>
            </a:pPr>
            <a:endParaRPr lang="fr-FR" dirty="0"/>
          </a:p>
          <a:p>
            <a:pPr marL="0" indent="0" algn="just">
              <a:buNone/>
            </a:pPr>
            <a:r>
              <a:rPr lang="fr-FR" dirty="0"/>
              <a:t>La DGF est votée par le Parlement dans le cadre de le Loi de Finances initiale, puis c’est le comité des finances locales qui la répartit.</a:t>
            </a:r>
          </a:p>
          <a:p>
            <a:endParaRPr lang="fr-FR" dirty="0"/>
          </a:p>
        </p:txBody>
      </p:sp>
    </p:spTree>
    <p:extLst>
      <p:ext uri="{BB962C8B-B14F-4D97-AF65-F5344CB8AC3E}">
        <p14:creationId xmlns:p14="http://schemas.microsoft.com/office/powerpoint/2010/main" val="4093085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2549FA-1D5E-D844-8C20-791AB6D516E5}"/>
              </a:ext>
            </a:extLst>
          </p:cNvPr>
          <p:cNvSpPr>
            <a:spLocks noGrp="1"/>
          </p:cNvSpPr>
          <p:nvPr>
            <p:ph type="title"/>
          </p:nvPr>
        </p:nvSpPr>
        <p:spPr/>
        <p:txBody>
          <a:bodyPr/>
          <a:lstStyle/>
          <a:p>
            <a:r>
              <a:rPr lang="fr-FR" b="1" dirty="0">
                <a:solidFill>
                  <a:srgbClr val="00B0F0"/>
                </a:solidFill>
                <a:latin typeface="Arial Black" panose="020B0A04020102020204" pitchFamily="34" charset="0"/>
              </a:rPr>
              <a:t>B/ L’évolution de la DGF   </a:t>
            </a:r>
          </a:p>
        </p:txBody>
      </p:sp>
      <p:sp>
        <p:nvSpPr>
          <p:cNvPr id="3" name="Espace réservé du contenu 2">
            <a:extLst>
              <a:ext uri="{FF2B5EF4-FFF2-40B4-BE49-F238E27FC236}">
                <a16:creationId xmlns:a16="http://schemas.microsoft.com/office/drawing/2014/main" id="{7B5D3E7A-9C39-8143-8C00-2367A0082F7E}"/>
              </a:ext>
            </a:extLst>
          </p:cNvPr>
          <p:cNvSpPr>
            <a:spLocks noGrp="1"/>
          </p:cNvSpPr>
          <p:nvPr>
            <p:ph idx="1"/>
          </p:nvPr>
        </p:nvSpPr>
        <p:spPr>
          <a:xfrm>
            <a:off x="1034017" y="1467404"/>
            <a:ext cx="9592340" cy="4486275"/>
          </a:xfrm>
        </p:spPr>
        <p:txBody>
          <a:bodyPr>
            <a:normAutofit lnSpcReduction="10000"/>
          </a:bodyPr>
          <a:lstStyle/>
          <a:p>
            <a:pPr marL="0" indent="0">
              <a:buNone/>
            </a:pPr>
            <a:r>
              <a:rPr lang="fr-FR" u="sng" dirty="0"/>
              <a:t>§1 Les bonnes années</a:t>
            </a:r>
            <a:r>
              <a:rPr lang="fr-FR" dirty="0"/>
              <a:t> : </a:t>
            </a:r>
          </a:p>
          <a:p>
            <a:pPr marL="0" indent="0">
              <a:buNone/>
            </a:pPr>
            <a:r>
              <a:rPr lang="fr-FR" dirty="0">
                <a:highlight>
                  <a:srgbClr val="FFFF00"/>
                </a:highlight>
              </a:rPr>
              <a:t>1996</a:t>
            </a:r>
            <a:r>
              <a:rPr lang="fr-FR" dirty="0"/>
              <a:t>, le pacte de stabilité financière = indexation sur l’inflation</a:t>
            </a:r>
          </a:p>
          <a:p>
            <a:pPr marL="0" indent="0" algn="just">
              <a:buNone/>
            </a:pPr>
            <a:r>
              <a:rPr lang="fr-FR" dirty="0"/>
              <a:t>1999, le contrat de croissance et de solidarité = inflation + partage des fruits de la croissance, 1999 = 20%, 2000 = 25%, 2001 = 33%. Inversion de cycle en 2004. 2007, la fête est finie !</a:t>
            </a:r>
          </a:p>
          <a:p>
            <a:pPr marL="0" indent="0">
              <a:buNone/>
            </a:pPr>
            <a:endParaRPr lang="fr-FR" dirty="0"/>
          </a:p>
          <a:p>
            <a:pPr marL="0" indent="0">
              <a:buNone/>
            </a:pPr>
            <a:r>
              <a:rPr lang="fr-FR" dirty="0">
                <a:highlight>
                  <a:srgbClr val="FFFF00"/>
                </a:highlight>
              </a:rPr>
              <a:t>1996</a:t>
            </a:r>
            <a:r>
              <a:rPr lang="fr-FR" dirty="0"/>
              <a:t>-1997-1998-1999-2000-2001-2002-2003</a:t>
            </a:r>
          </a:p>
          <a:p>
            <a:pPr marL="0" indent="0">
              <a:buNone/>
            </a:pPr>
            <a:r>
              <a:rPr lang="fr-FR" b="1" dirty="0"/>
              <a:t>15,7   15,9  16,2   16,6  17,0  17,8   18,5  18,9  </a:t>
            </a:r>
            <a:r>
              <a:rPr lang="fr-FR" b="1" dirty="0">
                <a:solidFill>
                  <a:srgbClr val="FF0000"/>
                </a:solidFill>
              </a:rPr>
              <a:t>La DGF est X 1,95</a:t>
            </a:r>
          </a:p>
          <a:p>
            <a:pPr marL="0" indent="0">
              <a:buNone/>
            </a:pPr>
            <a:r>
              <a:rPr lang="fr-FR" dirty="0">
                <a:highlight>
                  <a:srgbClr val="00FF00"/>
                </a:highlight>
              </a:rPr>
              <a:t>2004</a:t>
            </a:r>
            <a:r>
              <a:rPr lang="fr-FR" dirty="0"/>
              <a:t>-2005-2006-2007                                         2004 +18 = 9+6+3</a:t>
            </a:r>
          </a:p>
          <a:p>
            <a:pPr marL="0" indent="0">
              <a:buNone/>
            </a:pPr>
            <a:r>
              <a:rPr lang="fr-FR" b="1" dirty="0">
                <a:highlight>
                  <a:srgbClr val="00FF00"/>
                </a:highlight>
              </a:rPr>
              <a:t>36,9</a:t>
            </a:r>
            <a:r>
              <a:rPr lang="fr-FR" b="1" dirty="0"/>
              <a:t>  37,2    38,2  39,3  </a:t>
            </a:r>
            <a:r>
              <a:rPr lang="fr-FR" b="1" dirty="0">
                <a:solidFill>
                  <a:srgbClr val="FF0000"/>
                </a:solidFill>
              </a:rPr>
              <a:t>entre 1996 et 2007 la DGF a été X 2,5</a:t>
            </a:r>
          </a:p>
          <a:p>
            <a:pPr marL="0" indent="0">
              <a:buNone/>
            </a:pPr>
            <a:endParaRPr lang="fr-FR" b="1" dirty="0"/>
          </a:p>
        </p:txBody>
      </p:sp>
    </p:spTree>
    <p:extLst>
      <p:ext uri="{BB962C8B-B14F-4D97-AF65-F5344CB8AC3E}">
        <p14:creationId xmlns:p14="http://schemas.microsoft.com/office/powerpoint/2010/main" val="139052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543297-B1E4-C643-BEEE-8915FEA55C45}"/>
              </a:ext>
            </a:extLst>
          </p:cNvPr>
          <p:cNvSpPr>
            <a:spLocks noGrp="1"/>
          </p:cNvSpPr>
          <p:nvPr>
            <p:ph type="title"/>
          </p:nvPr>
        </p:nvSpPr>
        <p:spPr/>
        <p:txBody>
          <a:bodyPr/>
          <a:lstStyle/>
          <a:p>
            <a:r>
              <a:rPr lang="fr-FR" u="sng" dirty="0"/>
              <a:t>§2 Le gel de la DGF à partir de 2008</a:t>
            </a:r>
          </a:p>
        </p:txBody>
      </p:sp>
      <p:sp>
        <p:nvSpPr>
          <p:cNvPr id="3" name="Espace réservé du contenu 2">
            <a:extLst>
              <a:ext uri="{FF2B5EF4-FFF2-40B4-BE49-F238E27FC236}">
                <a16:creationId xmlns:a16="http://schemas.microsoft.com/office/drawing/2014/main" id="{714ABCB2-C1D9-1F44-8841-1146A01C45B8}"/>
              </a:ext>
            </a:extLst>
          </p:cNvPr>
          <p:cNvSpPr>
            <a:spLocks noGrp="1"/>
          </p:cNvSpPr>
          <p:nvPr>
            <p:ph idx="1"/>
          </p:nvPr>
        </p:nvSpPr>
        <p:spPr>
          <a:xfrm>
            <a:off x="425302" y="1825625"/>
            <a:ext cx="11270512" cy="4351338"/>
          </a:xfrm>
        </p:spPr>
        <p:txBody>
          <a:bodyPr>
            <a:normAutofit/>
          </a:bodyPr>
          <a:lstStyle/>
          <a:p>
            <a:r>
              <a:rPr lang="fr-FR" u="sng" dirty="0">
                <a:highlight>
                  <a:srgbClr val="FFFF00"/>
                </a:highlight>
              </a:rPr>
              <a:t>2008</a:t>
            </a:r>
            <a:r>
              <a:rPr lang="fr-FR" dirty="0"/>
              <a:t>, le contrat de stabilité = indexation sur l’inflation.</a:t>
            </a:r>
          </a:p>
          <a:p>
            <a:r>
              <a:rPr lang="fr-FR" dirty="0"/>
              <a:t>2009, art. 7 = inflation +0,5% pour 2009.</a:t>
            </a:r>
          </a:p>
          <a:p>
            <a:r>
              <a:rPr lang="fr-FR" dirty="0"/>
              <a:t>2010, stabilisation en valeur.</a:t>
            </a:r>
          </a:p>
          <a:p>
            <a:r>
              <a:rPr lang="fr-FR" dirty="0"/>
              <a:t>2012, stabilisation puis petite baisse en 2014.</a:t>
            </a:r>
          </a:p>
          <a:p>
            <a:pPr marL="0" indent="0">
              <a:buNone/>
            </a:pPr>
            <a:endParaRPr lang="fr-FR" dirty="0"/>
          </a:p>
          <a:p>
            <a:pPr marL="0" indent="0">
              <a:buNone/>
            </a:pPr>
            <a:r>
              <a:rPr lang="fr-FR" dirty="0">
                <a:highlight>
                  <a:srgbClr val="FFFF00"/>
                </a:highlight>
              </a:rPr>
              <a:t>2008</a:t>
            </a:r>
            <a:r>
              <a:rPr lang="fr-FR" dirty="0"/>
              <a:t>-2009-2010-2011-2012-</a:t>
            </a:r>
            <a:r>
              <a:rPr lang="fr-FR" dirty="0">
                <a:highlight>
                  <a:srgbClr val="00FFFF"/>
                </a:highlight>
              </a:rPr>
              <a:t>2013 </a:t>
            </a:r>
            <a:r>
              <a:rPr lang="fr-FR" dirty="0"/>
              <a:t>Apogée de la DGF</a:t>
            </a:r>
          </a:p>
          <a:p>
            <a:pPr marL="0" indent="0">
              <a:buNone/>
            </a:pPr>
            <a:r>
              <a:rPr lang="fr-FR" b="1" dirty="0">
                <a:highlight>
                  <a:srgbClr val="FFFF00"/>
                </a:highlight>
              </a:rPr>
              <a:t>40,0</a:t>
            </a:r>
            <a:r>
              <a:rPr lang="fr-FR" b="1" dirty="0"/>
              <a:t>  40,9   41,2   41,3   41,4  </a:t>
            </a:r>
            <a:r>
              <a:rPr lang="fr-FR" b="1" dirty="0">
                <a:highlight>
                  <a:srgbClr val="00FFFF"/>
                </a:highlight>
              </a:rPr>
              <a:t>41,5 </a:t>
            </a:r>
          </a:p>
          <a:p>
            <a:pPr marL="0" indent="0">
              <a:buNone/>
            </a:pPr>
            <a:r>
              <a:rPr lang="fr-FR" b="1" dirty="0">
                <a:solidFill>
                  <a:srgbClr val="FF0000"/>
                </a:solidFill>
              </a:rPr>
              <a:t>Malgré le gel, la DGF a un peu progressé sur un plateau et gagne +1,5 Md.</a:t>
            </a:r>
          </a:p>
          <a:p>
            <a:endParaRPr lang="fr-FR" dirty="0"/>
          </a:p>
        </p:txBody>
      </p:sp>
    </p:spTree>
    <p:extLst>
      <p:ext uri="{BB962C8B-B14F-4D97-AF65-F5344CB8AC3E}">
        <p14:creationId xmlns:p14="http://schemas.microsoft.com/office/powerpoint/2010/main" val="1637309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12DB29-A7A1-AE4A-80C4-AEEC10DAED67}"/>
              </a:ext>
            </a:extLst>
          </p:cNvPr>
          <p:cNvSpPr>
            <a:spLocks noGrp="1"/>
          </p:cNvSpPr>
          <p:nvPr>
            <p:ph type="title"/>
          </p:nvPr>
        </p:nvSpPr>
        <p:spPr/>
        <p:txBody>
          <a:bodyPr/>
          <a:lstStyle/>
          <a:p>
            <a:r>
              <a:rPr lang="fr-FR" u="sng" dirty="0"/>
              <a:t>§3 La baisse de la DGF à partir de 2014</a:t>
            </a:r>
          </a:p>
        </p:txBody>
      </p:sp>
      <p:sp>
        <p:nvSpPr>
          <p:cNvPr id="3" name="Espace réservé du contenu 2">
            <a:extLst>
              <a:ext uri="{FF2B5EF4-FFF2-40B4-BE49-F238E27FC236}">
                <a16:creationId xmlns:a16="http://schemas.microsoft.com/office/drawing/2014/main" id="{CB7AF04B-8320-104C-BE34-A5DF4F7906B4}"/>
              </a:ext>
            </a:extLst>
          </p:cNvPr>
          <p:cNvSpPr>
            <a:spLocks noGrp="1"/>
          </p:cNvSpPr>
          <p:nvPr>
            <p:ph idx="1"/>
          </p:nvPr>
        </p:nvSpPr>
        <p:spPr/>
        <p:txBody>
          <a:bodyPr/>
          <a:lstStyle/>
          <a:p>
            <a:r>
              <a:rPr lang="fr-FR" u="sng" dirty="0">
                <a:highlight>
                  <a:srgbClr val="FFFF00"/>
                </a:highlight>
              </a:rPr>
              <a:t>2014</a:t>
            </a:r>
            <a:r>
              <a:rPr lang="fr-FR" dirty="0"/>
              <a:t>, baisse et à partir de 2015, plan d’économies de 50 Mds dont 11 Mds de baisse de la DGF : réalisés -9,2 Mds. </a:t>
            </a:r>
          </a:p>
          <a:p>
            <a:r>
              <a:rPr lang="fr-FR" dirty="0"/>
              <a:t>2018, on ne touche plus à la DGF mais la LF-2018 supprime la DGF des Régions remplacée par une fraction de TVA.</a:t>
            </a:r>
          </a:p>
          <a:p>
            <a:endParaRPr lang="fr-FR" dirty="0"/>
          </a:p>
          <a:p>
            <a:pPr marL="0" indent="0">
              <a:buNone/>
            </a:pPr>
            <a:r>
              <a:rPr lang="fr-FR" dirty="0">
                <a:highlight>
                  <a:srgbClr val="FF00FF"/>
                </a:highlight>
              </a:rPr>
              <a:t>2014-2015-2016-2017</a:t>
            </a:r>
            <a:r>
              <a:rPr lang="fr-FR" dirty="0"/>
              <a:t>-2018-2019-2020-2021-2022</a:t>
            </a:r>
          </a:p>
          <a:p>
            <a:pPr marL="0" indent="0">
              <a:buNone/>
            </a:pPr>
            <a:r>
              <a:rPr lang="fr-FR" b="1" dirty="0">
                <a:solidFill>
                  <a:srgbClr val="FF0000"/>
                </a:solidFill>
              </a:rPr>
              <a:t>40,1  36,6   33,3  30,9   </a:t>
            </a:r>
            <a:r>
              <a:rPr lang="fr-FR" b="1" dirty="0"/>
              <a:t>26,9   26,9   26,8  26,7   26,7 stabilité</a:t>
            </a:r>
          </a:p>
          <a:p>
            <a:pPr marL="0" indent="0">
              <a:buNone/>
            </a:pPr>
            <a:r>
              <a:rPr lang="fr-FR" dirty="0">
                <a:solidFill>
                  <a:srgbClr val="00B050"/>
                </a:solidFill>
              </a:rPr>
              <a:t> -1,4   -3,5   -3,3   -2,4</a:t>
            </a:r>
          </a:p>
          <a:p>
            <a:endParaRPr lang="fr-FR" dirty="0"/>
          </a:p>
        </p:txBody>
      </p:sp>
    </p:spTree>
    <p:extLst>
      <p:ext uri="{BB962C8B-B14F-4D97-AF65-F5344CB8AC3E}">
        <p14:creationId xmlns:p14="http://schemas.microsoft.com/office/powerpoint/2010/main" val="182096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0EE1-C122-5241-B1BF-A574063155DF}"/>
              </a:ext>
            </a:extLst>
          </p:cNvPr>
          <p:cNvSpPr>
            <a:spLocks noGrp="1"/>
          </p:cNvSpPr>
          <p:nvPr>
            <p:ph type="title"/>
          </p:nvPr>
        </p:nvSpPr>
        <p:spPr/>
        <p:txBody>
          <a:bodyPr>
            <a:normAutofit fontScale="90000"/>
          </a:bodyPr>
          <a:lstStyle/>
          <a:p>
            <a:r>
              <a:rPr lang="fr-FR" b="1" dirty="0">
                <a:solidFill>
                  <a:srgbClr val="00B0F0"/>
                </a:solidFill>
                <a:latin typeface="Arial Black" panose="020B0A04020102020204" pitchFamily="34" charset="0"/>
              </a:rPr>
              <a:t>C/ La répartition de la DGF par le Comité des Finances locales (février)</a:t>
            </a:r>
          </a:p>
        </p:txBody>
      </p:sp>
      <p:sp>
        <p:nvSpPr>
          <p:cNvPr id="3" name="Espace réservé du contenu 2">
            <a:extLst>
              <a:ext uri="{FF2B5EF4-FFF2-40B4-BE49-F238E27FC236}">
                <a16:creationId xmlns:a16="http://schemas.microsoft.com/office/drawing/2014/main" id="{72A6129C-5B3E-794A-AC40-0F1EFE6469A5}"/>
              </a:ext>
            </a:extLst>
          </p:cNvPr>
          <p:cNvSpPr>
            <a:spLocks noGrp="1"/>
          </p:cNvSpPr>
          <p:nvPr>
            <p:ph idx="1"/>
          </p:nvPr>
        </p:nvSpPr>
        <p:spPr>
          <a:xfrm>
            <a:off x="710610" y="1690688"/>
            <a:ext cx="10786846" cy="4351338"/>
          </a:xfrm>
        </p:spPr>
        <p:txBody>
          <a:bodyPr>
            <a:normAutofit/>
          </a:bodyPr>
          <a:lstStyle/>
          <a:p>
            <a:pPr marL="0" indent="0">
              <a:buNone/>
            </a:pPr>
            <a:r>
              <a:rPr lang="fr-FR" dirty="0"/>
              <a:t>§1 Schéma général de la DGF en 2020 :</a:t>
            </a:r>
          </a:p>
          <a:p>
            <a:pPr marL="0" indent="0">
              <a:buNone/>
            </a:pPr>
            <a:endParaRPr lang="fr-FR" sz="1600" dirty="0"/>
          </a:p>
          <a:p>
            <a:pPr marL="0" indent="0">
              <a:buNone/>
            </a:pPr>
            <a:endParaRPr lang="fr-FR" sz="1600" dirty="0"/>
          </a:p>
          <a:p>
            <a:pPr marL="0" indent="0">
              <a:buNone/>
            </a:pPr>
            <a:r>
              <a:rPr lang="fr-FR" dirty="0"/>
              <a:t>26,7 Mds € à répartir entre le bloc communal et les départements. </a:t>
            </a:r>
          </a:p>
          <a:p>
            <a:pPr marL="0" indent="0">
              <a:buNone/>
            </a:pPr>
            <a:endParaRPr lang="fr-FR" dirty="0"/>
          </a:p>
          <a:p>
            <a:pPr marL="0" indent="0">
              <a:buNone/>
            </a:pPr>
            <a:r>
              <a:rPr lang="fr-FR" dirty="0"/>
              <a:t>Le bloc communal se taille la part du lion avec 68% (plus des 2/3).</a:t>
            </a:r>
          </a:p>
          <a:p>
            <a:pPr marL="0" indent="0">
              <a:buNone/>
            </a:pPr>
            <a:r>
              <a:rPr lang="fr-FR" dirty="0"/>
              <a:t>Les départements prennent ce qui reste 32% (moins du tiers)</a:t>
            </a:r>
          </a:p>
          <a:p>
            <a:pPr marL="0" indent="0">
              <a:buNone/>
            </a:pPr>
            <a:r>
              <a:rPr lang="fr-FR" dirty="0"/>
              <a:t>Depuis 2018, on a supprimé la part régionale de la DGF.</a:t>
            </a:r>
          </a:p>
          <a:p>
            <a:pPr marL="0" indent="0">
              <a:buNone/>
            </a:pPr>
            <a:endParaRPr lang="fr-FR" dirty="0"/>
          </a:p>
          <a:p>
            <a:pPr marL="0" indent="0">
              <a:buNone/>
            </a:pPr>
            <a:endParaRPr lang="fr-FR" dirty="0"/>
          </a:p>
        </p:txBody>
      </p:sp>
    </p:spTree>
    <p:extLst>
      <p:ext uri="{BB962C8B-B14F-4D97-AF65-F5344CB8AC3E}">
        <p14:creationId xmlns:p14="http://schemas.microsoft.com/office/powerpoint/2010/main" val="572270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99A0879B-67B4-4442-9E4C-A91B65332085}"/>
              </a:ext>
            </a:extLst>
          </p:cNvPr>
          <p:cNvPicPr>
            <a:picLocks noChangeAspect="1"/>
          </p:cNvPicPr>
          <p:nvPr/>
        </p:nvPicPr>
        <p:blipFill>
          <a:blip r:embed="rId2"/>
          <a:stretch>
            <a:fillRect/>
          </a:stretch>
        </p:blipFill>
        <p:spPr>
          <a:xfrm>
            <a:off x="845389" y="162138"/>
            <a:ext cx="10299939" cy="6497454"/>
          </a:xfrm>
          <a:prstGeom prst="rect">
            <a:avLst/>
          </a:prstGeom>
        </p:spPr>
      </p:pic>
    </p:spTree>
    <p:extLst>
      <p:ext uri="{BB962C8B-B14F-4D97-AF65-F5344CB8AC3E}">
        <p14:creationId xmlns:p14="http://schemas.microsoft.com/office/powerpoint/2010/main" val="3759709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DB6845F-DAC1-DF42-AAF0-8ED6FE0903CA}"/>
              </a:ext>
            </a:extLst>
          </p:cNvPr>
          <p:cNvSpPr>
            <a:spLocks noGrp="1"/>
          </p:cNvSpPr>
          <p:nvPr>
            <p:ph type="title"/>
          </p:nvPr>
        </p:nvSpPr>
        <p:spPr/>
        <p:txBody>
          <a:bodyPr/>
          <a:lstStyle/>
          <a:p>
            <a:r>
              <a:rPr lang="fr-FR" dirty="0"/>
              <a:t>§2 Les trois parts de la DGF</a:t>
            </a:r>
          </a:p>
        </p:txBody>
      </p:sp>
      <p:sp>
        <p:nvSpPr>
          <p:cNvPr id="3" name="Espace réservé du contenu 2">
            <a:extLst>
              <a:ext uri="{FF2B5EF4-FFF2-40B4-BE49-F238E27FC236}">
                <a16:creationId xmlns:a16="http://schemas.microsoft.com/office/drawing/2014/main" id="{6F478E5E-56A6-B64C-80A2-9F74C1FE5E7D}"/>
              </a:ext>
            </a:extLst>
          </p:cNvPr>
          <p:cNvSpPr>
            <a:spLocks noGrp="1"/>
          </p:cNvSpPr>
          <p:nvPr>
            <p:ph idx="1"/>
          </p:nvPr>
        </p:nvSpPr>
        <p:spPr>
          <a:xfrm>
            <a:off x="404037" y="1825625"/>
            <a:ext cx="11525693" cy="4351338"/>
          </a:xfrm>
        </p:spPr>
        <p:txBody>
          <a:bodyPr>
            <a:normAutofit/>
          </a:bodyPr>
          <a:lstStyle/>
          <a:p>
            <a:pPr marL="0" indent="0">
              <a:buNone/>
            </a:pPr>
            <a:r>
              <a:rPr lang="fr-FR" dirty="0"/>
              <a:t>La part forfaitaire = 11,1 Mds, soit </a:t>
            </a:r>
            <a:r>
              <a:rPr lang="fr-FR" b="1" dirty="0"/>
              <a:t>42% </a:t>
            </a:r>
            <a:r>
              <a:rPr lang="fr-FR" dirty="0"/>
              <a:t>du total en 2021</a:t>
            </a:r>
          </a:p>
          <a:p>
            <a:pPr marL="0" indent="0">
              <a:buNone/>
            </a:pPr>
            <a:r>
              <a:rPr lang="fr-FR" dirty="0"/>
              <a:t>(à titre de comparaison cette part était à 63% en 2014 avec 25,1 Mds)</a:t>
            </a:r>
          </a:p>
          <a:p>
            <a:pPr marL="0" indent="0">
              <a:buNone/>
            </a:pPr>
            <a:endParaRPr lang="fr-FR" dirty="0"/>
          </a:p>
          <a:p>
            <a:pPr marL="0" indent="0">
              <a:buNone/>
            </a:pPr>
            <a:r>
              <a:rPr lang="fr-FR" dirty="0"/>
              <a:t>La part de compensation = 7,7 Mds, soit </a:t>
            </a:r>
            <a:r>
              <a:rPr lang="fr-FR" b="1" dirty="0"/>
              <a:t>28% </a:t>
            </a:r>
            <a:r>
              <a:rPr lang="fr-FR" dirty="0"/>
              <a:t>du total en 2021</a:t>
            </a:r>
          </a:p>
          <a:p>
            <a:pPr marL="0" indent="0">
              <a:buNone/>
            </a:pPr>
            <a:r>
              <a:rPr lang="fr-FR" dirty="0"/>
              <a:t>(cette part est restée stable en volume au sein de la DGF)</a:t>
            </a:r>
          </a:p>
          <a:p>
            <a:pPr marL="0" indent="0">
              <a:buNone/>
            </a:pPr>
            <a:endParaRPr lang="fr-FR" dirty="0"/>
          </a:p>
          <a:p>
            <a:pPr marL="0" indent="0">
              <a:buNone/>
            </a:pPr>
            <a:r>
              <a:rPr lang="fr-FR" dirty="0"/>
              <a:t>La part de péréquation = 7,9 Millions, soit </a:t>
            </a:r>
            <a:r>
              <a:rPr lang="fr-FR" b="1" dirty="0"/>
              <a:t>30%</a:t>
            </a:r>
            <a:r>
              <a:rPr lang="fr-FR" dirty="0"/>
              <a:t>) du total en 2021</a:t>
            </a:r>
          </a:p>
          <a:p>
            <a:pPr marL="0" indent="0">
              <a:buNone/>
            </a:pPr>
            <a:r>
              <a:rPr lang="fr-FR" dirty="0"/>
              <a:t>(cette part a augmenté en volume de 0,5 Md mais surtout en valeur)</a:t>
            </a:r>
          </a:p>
        </p:txBody>
      </p:sp>
    </p:spTree>
    <p:extLst>
      <p:ext uri="{BB962C8B-B14F-4D97-AF65-F5344CB8AC3E}">
        <p14:creationId xmlns:p14="http://schemas.microsoft.com/office/powerpoint/2010/main" val="736288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E5CE70-9419-9E49-AB91-61EBB1F13366}"/>
              </a:ext>
            </a:extLst>
          </p:cNvPr>
          <p:cNvSpPr>
            <a:spLocks noGrp="1"/>
          </p:cNvSpPr>
          <p:nvPr>
            <p:ph type="title"/>
          </p:nvPr>
        </p:nvSpPr>
        <p:spPr/>
        <p:txBody>
          <a:bodyPr/>
          <a:lstStyle/>
          <a:p>
            <a:r>
              <a:rPr lang="fr-FR" dirty="0"/>
              <a:t>CALCUL DE LA PART FORFAITAIRE</a:t>
            </a:r>
          </a:p>
        </p:txBody>
      </p:sp>
      <p:sp>
        <p:nvSpPr>
          <p:cNvPr id="3" name="Espace réservé du contenu 2">
            <a:extLst>
              <a:ext uri="{FF2B5EF4-FFF2-40B4-BE49-F238E27FC236}">
                <a16:creationId xmlns:a16="http://schemas.microsoft.com/office/drawing/2014/main" id="{B2790F9F-270E-424A-A9BA-AFD548725053}"/>
              </a:ext>
            </a:extLst>
          </p:cNvPr>
          <p:cNvSpPr>
            <a:spLocks noGrp="1"/>
          </p:cNvSpPr>
          <p:nvPr>
            <p:ph idx="1"/>
          </p:nvPr>
        </p:nvSpPr>
        <p:spPr>
          <a:xfrm>
            <a:off x="621467" y="1690688"/>
            <a:ext cx="10949066" cy="4351338"/>
          </a:xfrm>
        </p:spPr>
        <p:txBody>
          <a:bodyPr/>
          <a:lstStyle/>
          <a:p>
            <a:pPr marL="0" indent="0" algn="just">
              <a:buNone/>
            </a:pPr>
            <a:r>
              <a:rPr lang="fr-FR" dirty="0"/>
              <a:t>La part forfaitaire est destinée à remplacer les impôts qui ont été supprimés par l’État en 1979. Pour cela, il existe 4 éléments :</a:t>
            </a:r>
          </a:p>
          <a:p>
            <a:pPr marL="0" indent="0" algn="just">
              <a:buNone/>
            </a:pPr>
            <a:r>
              <a:rPr lang="fr-FR" dirty="0"/>
              <a:t>1 la dotation de base en euros par habitant (50% du total)</a:t>
            </a:r>
          </a:p>
          <a:p>
            <a:pPr marL="0" indent="0" algn="just">
              <a:buNone/>
            </a:pPr>
            <a:r>
              <a:rPr lang="fr-FR" dirty="0"/>
              <a:t>2 la dotation </a:t>
            </a:r>
            <a:r>
              <a:rPr lang="fr-FR" dirty="0" err="1"/>
              <a:t>superficiaire</a:t>
            </a:r>
            <a:r>
              <a:rPr lang="fr-FR" dirty="0"/>
              <a:t> (permettant de moduler)</a:t>
            </a:r>
          </a:p>
          <a:p>
            <a:pPr marL="0" indent="0" algn="just">
              <a:buNone/>
            </a:pPr>
            <a:r>
              <a:rPr lang="fr-FR" dirty="0"/>
              <a:t>3 le complément de garantie (garantir un revenu établi avant 2004)</a:t>
            </a:r>
          </a:p>
          <a:p>
            <a:pPr marL="0" indent="0" algn="just">
              <a:buNone/>
            </a:pPr>
            <a:r>
              <a:rPr lang="fr-FR" dirty="0"/>
              <a:t>4 la dotation parcs nationaux et parcs naturels marins</a:t>
            </a:r>
          </a:p>
          <a:p>
            <a:pPr marL="0" indent="0" algn="just">
              <a:buNone/>
            </a:pPr>
            <a:r>
              <a:rPr lang="fr-FR" dirty="0"/>
              <a:t>Pour les départements, le calcul est plus simple, il tient compte de l’augmentation ou de la baisse de population d’une année sur l’autre.</a:t>
            </a:r>
          </a:p>
        </p:txBody>
      </p:sp>
    </p:spTree>
    <p:extLst>
      <p:ext uri="{BB962C8B-B14F-4D97-AF65-F5344CB8AC3E}">
        <p14:creationId xmlns:p14="http://schemas.microsoft.com/office/powerpoint/2010/main" val="1182374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916AE-A695-3E49-AD30-067A955BDC24}"/>
              </a:ext>
            </a:extLst>
          </p:cNvPr>
          <p:cNvSpPr>
            <a:spLocks noGrp="1"/>
          </p:cNvSpPr>
          <p:nvPr>
            <p:ph type="title"/>
          </p:nvPr>
        </p:nvSpPr>
        <p:spPr/>
        <p:txBody>
          <a:bodyPr/>
          <a:lstStyle/>
          <a:p>
            <a:r>
              <a:rPr lang="fr-FR" dirty="0"/>
              <a:t>CALCUL DE LA PART DE COMPENSATION</a:t>
            </a:r>
          </a:p>
        </p:txBody>
      </p:sp>
      <p:sp>
        <p:nvSpPr>
          <p:cNvPr id="3" name="Espace réservé du contenu 2">
            <a:extLst>
              <a:ext uri="{FF2B5EF4-FFF2-40B4-BE49-F238E27FC236}">
                <a16:creationId xmlns:a16="http://schemas.microsoft.com/office/drawing/2014/main" id="{E5AAC8C0-723B-3C4A-AAA5-69F863A8A5D3}"/>
              </a:ext>
            </a:extLst>
          </p:cNvPr>
          <p:cNvSpPr>
            <a:spLocks noGrp="1"/>
          </p:cNvSpPr>
          <p:nvPr>
            <p:ph idx="1"/>
          </p:nvPr>
        </p:nvSpPr>
        <p:spPr/>
        <p:txBody>
          <a:bodyPr/>
          <a:lstStyle/>
          <a:p>
            <a:r>
              <a:rPr lang="fr-FR" dirty="0"/>
              <a:t>Elle n’existe que pour les départements et pour les EPCI. </a:t>
            </a:r>
          </a:p>
          <a:p>
            <a:r>
              <a:rPr lang="fr-FR" dirty="0"/>
              <a:t>Elle a pour objet de compenser la suppression de la part salaires de la taxe professionnelle par la LF-1999 pour le bloc communal.</a:t>
            </a:r>
          </a:p>
          <a:p>
            <a:r>
              <a:rPr lang="fr-FR" dirty="0"/>
              <a:t>Pour les départements, elle a pour objectif de compenser l’intégration de 95% de la DGD au sein de la DGF en 2004 ainsi que d’autres concours financiers intégrés à la DGF.</a:t>
            </a:r>
          </a:p>
          <a:p>
            <a:r>
              <a:rPr lang="fr-FR" dirty="0"/>
              <a:t>Cette part est restée très stable pour ne pas léser les bénéficiaires.</a:t>
            </a:r>
          </a:p>
        </p:txBody>
      </p:sp>
    </p:spTree>
    <p:extLst>
      <p:ext uri="{BB962C8B-B14F-4D97-AF65-F5344CB8AC3E}">
        <p14:creationId xmlns:p14="http://schemas.microsoft.com/office/powerpoint/2010/main" val="11454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A9E49C-2068-904A-98B6-531B12A366F4}"/>
              </a:ext>
            </a:extLst>
          </p:cNvPr>
          <p:cNvSpPr>
            <a:spLocks noGrp="1"/>
          </p:cNvSpPr>
          <p:nvPr>
            <p:ph type="title"/>
          </p:nvPr>
        </p:nvSpPr>
        <p:spPr/>
        <p:txBody>
          <a:bodyPr/>
          <a:lstStyle/>
          <a:p>
            <a:r>
              <a:rPr lang="fr-FR" dirty="0"/>
              <a:t>CALCUL DE LA PART DE PÉRÉQUATION</a:t>
            </a:r>
          </a:p>
        </p:txBody>
      </p:sp>
      <p:sp>
        <p:nvSpPr>
          <p:cNvPr id="3" name="Espace réservé du contenu 2">
            <a:extLst>
              <a:ext uri="{FF2B5EF4-FFF2-40B4-BE49-F238E27FC236}">
                <a16:creationId xmlns:a16="http://schemas.microsoft.com/office/drawing/2014/main" id="{40ED4921-BDA3-D84B-B0F2-F5A67D1FC9BA}"/>
              </a:ext>
            </a:extLst>
          </p:cNvPr>
          <p:cNvSpPr>
            <a:spLocks noGrp="1"/>
          </p:cNvSpPr>
          <p:nvPr>
            <p:ph idx="1"/>
          </p:nvPr>
        </p:nvSpPr>
        <p:spPr>
          <a:xfrm>
            <a:off x="838200" y="1825625"/>
            <a:ext cx="11004030" cy="4351338"/>
          </a:xfrm>
        </p:spPr>
        <p:txBody>
          <a:bodyPr/>
          <a:lstStyle/>
          <a:p>
            <a:r>
              <a:rPr lang="fr-FR" dirty="0"/>
              <a:t>Pour les communes on distingue 3 dotations : la DSU, la DSR et la DNP</a:t>
            </a:r>
          </a:p>
          <a:p>
            <a:r>
              <a:rPr lang="fr-FR" dirty="0"/>
              <a:t>La Dotation de solidarité urbaine existe depuis 1991. Elle est calculée à partir de la population, du potentiel financier, de la part de logements sociaux dans le parc total, du nombre de bénéficiaires des APL et du revenu moyen par habitant. Elle est réservée aux communes de + 10 000</a:t>
            </a:r>
          </a:p>
          <a:p>
            <a:r>
              <a:rPr lang="fr-FR" dirty="0"/>
              <a:t>La Dotation de solidarité rurale a été créée en 1993 pour les communes de moins de 10 000 hab. 2 critères : le nombre d’habitants et le potentiel financier. </a:t>
            </a:r>
          </a:p>
          <a:p>
            <a:r>
              <a:rPr lang="fr-FR" dirty="0"/>
              <a:t>Pour les communes les plus pauvres, quelle que soit leur localisation, elles reçoivent un supplément : la Dotation nationale de péréquation.</a:t>
            </a:r>
          </a:p>
        </p:txBody>
      </p:sp>
    </p:spTree>
    <p:extLst>
      <p:ext uri="{BB962C8B-B14F-4D97-AF65-F5344CB8AC3E}">
        <p14:creationId xmlns:p14="http://schemas.microsoft.com/office/powerpoint/2010/main" val="220430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C7EC9-0684-9C44-817C-98356BC5135B}"/>
              </a:ext>
            </a:extLst>
          </p:cNvPr>
          <p:cNvSpPr>
            <a:spLocks noGrp="1"/>
          </p:cNvSpPr>
          <p:nvPr>
            <p:ph type="title"/>
          </p:nvPr>
        </p:nvSpPr>
        <p:spPr/>
        <p:txBody>
          <a:bodyPr/>
          <a:lstStyle/>
          <a:p>
            <a:r>
              <a:rPr lang="fr-FR" b="1" dirty="0"/>
              <a:t>INTRODUCTION </a:t>
            </a:r>
          </a:p>
        </p:txBody>
      </p:sp>
      <p:sp>
        <p:nvSpPr>
          <p:cNvPr id="3" name="Espace réservé du contenu 2">
            <a:extLst>
              <a:ext uri="{FF2B5EF4-FFF2-40B4-BE49-F238E27FC236}">
                <a16:creationId xmlns:a16="http://schemas.microsoft.com/office/drawing/2014/main" id="{EE733F4F-E4FF-194E-9DFA-15D8BBC76DA8}"/>
              </a:ext>
            </a:extLst>
          </p:cNvPr>
          <p:cNvSpPr>
            <a:spLocks noGrp="1"/>
          </p:cNvSpPr>
          <p:nvPr>
            <p:ph idx="1"/>
          </p:nvPr>
        </p:nvSpPr>
        <p:spPr>
          <a:xfrm>
            <a:off x="287867" y="1354667"/>
            <a:ext cx="11514666" cy="5138208"/>
          </a:xfrm>
        </p:spPr>
        <p:txBody>
          <a:bodyPr/>
          <a:lstStyle/>
          <a:p>
            <a:r>
              <a:rPr lang="fr-FR" dirty="0"/>
              <a:t>Les opérations budgétaires de l’État comprennent 3 éléments dont le plus significatif est le budget général (540,7 Mds d’euros constatés dans la loi de règlement pour 2020.</a:t>
            </a:r>
          </a:p>
          <a:p>
            <a:r>
              <a:rPr lang="fr-FR" dirty="0"/>
              <a:t>Les Finances locales représentent pour 2020 un total de dépenses de 243,5 Mds d’euros ce qui fait un rapport de 45%. </a:t>
            </a:r>
          </a:p>
          <a:p>
            <a:r>
              <a:rPr lang="fr-FR" dirty="0"/>
              <a:t>Les dépenses des APUL font 11,7% du PIB contre seulement 6,7% de PO. D’où vient la différence de 5,0% du PIB ? Comment font les CT pour vivre ? Elles reçoivent des transferts financiers de l’État qui leur permettent d’équilibrer. </a:t>
            </a:r>
          </a:p>
          <a:p>
            <a:r>
              <a:rPr lang="fr-FR" dirty="0"/>
              <a:t>Regardons le graphique des ressources de l’ensemble des budgets locaux pour mesurer l’apport majeur de l’État aux finances locales.</a:t>
            </a:r>
          </a:p>
        </p:txBody>
      </p:sp>
    </p:spTree>
    <p:extLst>
      <p:ext uri="{BB962C8B-B14F-4D97-AF65-F5344CB8AC3E}">
        <p14:creationId xmlns:p14="http://schemas.microsoft.com/office/powerpoint/2010/main" val="1167139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29D192-1E73-594F-9C95-190BC813EBE4}"/>
              </a:ext>
            </a:extLst>
          </p:cNvPr>
          <p:cNvSpPr>
            <a:spLocks noGrp="1"/>
          </p:cNvSpPr>
          <p:nvPr>
            <p:ph type="title"/>
          </p:nvPr>
        </p:nvSpPr>
        <p:spPr/>
        <p:txBody>
          <a:bodyPr/>
          <a:lstStyle/>
          <a:p>
            <a:r>
              <a:rPr lang="fr-FR" dirty="0"/>
              <a:t>CALCUL DE LA PÉRÉQUATION DES EPCI</a:t>
            </a:r>
          </a:p>
        </p:txBody>
      </p:sp>
      <p:sp>
        <p:nvSpPr>
          <p:cNvPr id="3" name="Espace réservé du contenu 2">
            <a:extLst>
              <a:ext uri="{FF2B5EF4-FFF2-40B4-BE49-F238E27FC236}">
                <a16:creationId xmlns:a16="http://schemas.microsoft.com/office/drawing/2014/main" id="{999A2707-70E3-A64E-A4CA-0ED004B15E1F}"/>
              </a:ext>
            </a:extLst>
          </p:cNvPr>
          <p:cNvSpPr>
            <a:spLocks noGrp="1"/>
          </p:cNvSpPr>
          <p:nvPr>
            <p:ph idx="1"/>
          </p:nvPr>
        </p:nvSpPr>
        <p:spPr/>
        <p:txBody>
          <a:bodyPr/>
          <a:lstStyle/>
          <a:p>
            <a:endParaRPr lang="fr-FR" dirty="0"/>
          </a:p>
          <a:p>
            <a:pPr algn="just"/>
            <a:r>
              <a:rPr lang="fr-FR" dirty="0"/>
              <a:t>Pour les EPCI, il s’agit de la dotation d’intercommunalité. Elle sert à encourager l’intégration fiscale. Plus le Coefficient d’Intégration Fiscale est élevé, plus le tarif par habitant monte jusqu’à 60 euros par habitant pour Syndicats d’Agglomération Nouvelle et Métropoles.</a:t>
            </a:r>
          </a:p>
          <a:p>
            <a:pPr algn="just"/>
            <a:r>
              <a:rPr lang="fr-FR" dirty="0"/>
              <a:t>Le CIF est le rapport entre les impôts levés sur un territoire par un EPCI et les impôts levés par toutes les communes individuelles.  Plus l’EPCI encaisse de recettes fiscales, plus il recevra de DGF. C’est une incitation de l’État visant à encourager l’intégration fiscale des communes…</a:t>
            </a:r>
          </a:p>
          <a:p>
            <a:pPr marL="0" indent="0">
              <a:buNone/>
            </a:pPr>
            <a:endParaRPr lang="fr-FR" dirty="0"/>
          </a:p>
        </p:txBody>
      </p:sp>
    </p:spTree>
    <p:extLst>
      <p:ext uri="{BB962C8B-B14F-4D97-AF65-F5344CB8AC3E}">
        <p14:creationId xmlns:p14="http://schemas.microsoft.com/office/powerpoint/2010/main" val="1774155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F44890-6008-A34D-9C65-A44961CE0C47}"/>
              </a:ext>
            </a:extLst>
          </p:cNvPr>
          <p:cNvSpPr>
            <a:spLocks noGrp="1"/>
          </p:cNvSpPr>
          <p:nvPr>
            <p:ph type="title"/>
          </p:nvPr>
        </p:nvSpPr>
        <p:spPr/>
        <p:txBody>
          <a:bodyPr/>
          <a:lstStyle/>
          <a:p>
            <a:r>
              <a:rPr lang="fr-FR" dirty="0"/>
              <a:t>§3 POIDS DE LA PÉRÉQUATION DANS LA DGF</a:t>
            </a:r>
          </a:p>
        </p:txBody>
      </p:sp>
      <p:sp>
        <p:nvSpPr>
          <p:cNvPr id="3" name="Espace réservé du contenu 2">
            <a:extLst>
              <a:ext uri="{FF2B5EF4-FFF2-40B4-BE49-F238E27FC236}">
                <a16:creationId xmlns:a16="http://schemas.microsoft.com/office/drawing/2014/main" id="{CBEE00D2-217A-944E-8BEE-A8914212DC1F}"/>
              </a:ext>
            </a:extLst>
          </p:cNvPr>
          <p:cNvSpPr>
            <a:spLocks noGrp="1"/>
          </p:cNvSpPr>
          <p:nvPr>
            <p:ph idx="1"/>
          </p:nvPr>
        </p:nvSpPr>
        <p:spPr/>
        <p:txBody>
          <a:bodyPr>
            <a:normAutofit fontScale="92500" lnSpcReduction="10000"/>
          </a:bodyPr>
          <a:lstStyle/>
          <a:p>
            <a:pPr algn="just"/>
            <a:r>
              <a:rPr lang="fr-FR" dirty="0"/>
              <a:t>Cette part a considérablement évolué de 12% en 2004 à 21% en 2015 pour se situer à 30% depuis 2020. Elle grossit encore en 2021.</a:t>
            </a:r>
          </a:p>
          <a:p>
            <a:pPr algn="just"/>
            <a:r>
              <a:rPr lang="fr-FR" dirty="0"/>
              <a:t>Mais cette part de péréquation est différente selon les niveaux. </a:t>
            </a:r>
          </a:p>
          <a:p>
            <a:pPr algn="just"/>
            <a:r>
              <a:rPr lang="fr-FR" dirty="0"/>
              <a:t>Pour les départements, la péréquation prend la forme de deux dotations la DPU (dotation de péréquation urbaine) et la DPM (dotation de péréquation minimale pour les zones rurales) qui ne pèsent que 18% du total de la DGF des départements.</a:t>
            </a:r>
          </a:p>
          <a:p>
            <a:pPr algn="just"/>
            <a:r>
              <a:rPr lang="fr-FR" dirty="0"/>
              <a:t>Pour le bloc, la péréquation est plus lourde en raison des écarts de richesse entre communes, 35% du total DGF du bloc. Au sein du bloc la péréquation des communes pèse 41% de la DGF des communes alors que la péréquation des EPCI est plus légère avec 25% seulement de la DGF des EPCI.</a:t>
            </a:r>
          </a:p>
        </p:txBody>
      </p:sp>
    </p:spTree>
    <p:extLst>
      <p:ext uri="{BB962C8B-B14F-4D97-AF65-F5344CB8AC3E}">
        <p14:creationId xmlns:p14="http://schemas.microsoft.com/office/powerpoint/2010/main" val="1143958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20F0BE-7E89-4420-8D7A-E6A8804331DE}"/>
              </a:ext>
            </a:extLst>
          </p:cNvPr>
          <p:cNvSpPr>
            <a:spLocks noGrp="1"/>
          </p:cNvSpPr>
          <p:nvPr>
            <p:ph type="title"/>
          </p:nvPr>
        </p:nvSpPr>
        <p:spPr/>
        <p:txBody>
          <a:bodyPr/>
          <a:lstStyle/>
          <a:p>
            <a:pPr algn="ctr"/>
            <a:r>
              <a:rPr lang="fr-FR" dirty="0"/>
              <a:t>RETENONS BIEN LA PART DE PEREQUATION AU SEIN DE LA DGF</a:t>
            </a:r>
          </a:p>
        </p:txBody>
      </p:sp>
      <p:sp>
        <p:nvSpPr>
          <p:cNvPr id="3" name="Espace réservé du contenu 2">
            <a:extLst>
              <a:ext uri="{FF2B5EF4-FFF2-40B4-BE49-F238E27FC236}">
                <a16:creationId xmlns:a16="http://schemas.microsoft.com/office/drawing/2014/main" id="{D9C6A861-B531-46A3-BE62-C845A821C5AB}"/>
              </a:ext>
            </a:extLst>
          </p:cNvPr>
          <p:cNvSpPr>
            <a:spLocks noGrp="1"/>
          </p:cNvSpPr>
          <p:nvPr>
            <p:ph idx="1"/>
          </p:nvPr>
        </p:nvSpPr>
        <p:spPr>
          <a:xfrm>
            <a:off x="318655" y="2019588"/>
            <a:ext cx="11603181" cy="4351338"/>
          </a:xfrm>
        </p:spPr>
        <p:txBody>
          <a:bodyPr>
            <a:normAutofit lnSpcReduction="10000"/>
          </a:bodyPr>
          <a:lstStyle/>
          <a:p>
            <a:r>
              <a:rPr lang="fr-FR" dirty="0"/>
              <a:t>Plus on monte dans l’administration locale, moins il y a de péréquation :</a:t>
            </a:r>
          </a:p>
          <a:p>
            <a:pPr marL="0" indent="0">
              <a:buNone/>
            </a:pPr>
            <a:endParaRPr lang="fr-FR" dirty="0"/>
          </a:p>
          <a:p>
            <a:r>
              <a:rPr lang="fr-FR" dirty="0"/>
              <a:t>18% seulement pour les départements</a:t>
            </a:r>
          </a:p>
          <a:p>
            <a:r>
              <a:rPr lang="fr-FR" dirty="0"/>
              <a:t>25% pour les EPCI</a:t>
            </a:r>
          </a:p>
          <a:p>
            <a:pPr marL="0" indent="0">
              <a:buNone/>
            </a:pPr>
            <a:endParaRPr lang="fr-FR" dirty="0"/>
          </a:p>
          <a:p>
            <a:r>
              <a:rPr lang="fr-FR" dirty="0"/>
              <a:t>30% pour l’ensemble de la DGF (bloc communal + départements)</a:t>
            </a:r>
          </a:p>
          <a:p>
            <a:pPr marL="0" indent="0">
              <a:buNone/>
            </a:pPr>
            <a:endParaRPr lang="fr-FR" dirty="0"/>
          </a:p>
          <a:p>
            <a:r>
              <a:rPr lang="fr-FR" dirty="0"/>
              <a:t>35% pour le bloc communal dans son ensemble</a:t>
            </a:r>
          </a:p>
          <a:p>
            <a:r>
              <a:rPr lang="fr-FR" dirty="0"/>
              <a:t>41% pour les communes (en raison des inégalités de richesse)</a:t>
            </a:r>
          </a:p>
        </p:txBody>
      </p:sp>
    </p:spTree>
    <p:extLst>
      <p:ext uri="{BB962C8B-B14F-4D97-AF65-F5344CB8AC3E}">
        <p14:creationId xmlns:p14="http://schemas.microsoft.com/office/powerpoint/2010/main" val="1875909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4DAA11-89B6-514A-B232-E1D855DEEE72}"/>
              </a:ext>
            </a:extLst>
          </p:cNvPr>
          <p:cNvSpPr>
            <a:spLocks noGrp="1"/>
          </p:cNvSpPr>
          <p:nvPr>
            <p:ph type="title"/>
          </p:nvPr>
        </p:nvSpPr>
        <p:spPr/>
        <p:txBody>
          <a:bodyPr/>
          <a:lstStyle/>
          <a:p>
            <a:r>
              <a:rPr lang="fr-FR" dirty="0"/>
              <a:t>Exercice pratique sur internet</a:t>
            </a:r>
          </a:p>
        </p:txBody>
      </p:sp>
      <p:sp>
        <p:nvSpPr>
          <p:cNvPr id="3" name="Espace réservé du contenu 2">
            <a:extLst>
              <a:ext uri="{FF2B5EF4-FFF2-40B4-BE49-F238E27FC236}">
                <a16:creationId xmlns:a16="http://schemas.microsoft.com/office/drawing/2014/main" id="{8FBB2ACD-619C-5044-A44A-AC5A63713921}"/>
              </a:ext>
            </a:extLst>
          </p:cNvPr>
          <p:cNvSpPr>
            <a:spLocks noGrp="1"/>
          </p:cNvSpPr>
          <p:nvPr>
            <p:ph idx="1"/>
          </p:nvPr>
        </p:nvSpPr>
        <p:spPr/>
        <p:txBody>
          <a:bodyPr>
            <a:normAutofit lnSpcReduction="10000"/>
          </a:bodyPr>
          <a:lstStyle/>
          <a:p>
            <a:r>
              <a:rPr lang="fr-FR" dirty="0"/>
              <a:t>Vous pouvez aller sur le site du ministère de la cohésion des territoires pour calculer la DGF de votre commune : </a:t>
            </a:r>
            <a:r>
              <a:rPr lang="fr-FR" dirty="0">
                <a:hlinkClick r:id="rId2"/>
              </a:rPr>
              <a:t>http://www.dotations-dgcl.interieur.gouv.fr/consultation/dotations_en_ligne.php</a:t>
            </a:r>
            <a:endParaRPr lang="fr-FR" dirty="0"/>
          </a:p>
          <a:p>
            <a:r>
              <a:rPr lang="fr-FR" dirty="0"/>
              <a:t>Ville de Montpellier, Dotation forfaitaire 52,5%, péréquation 47,5%</a:t>
            </a:r>
          </a:p>
          <a:p>
            <a:r>
              <a:rPr lang="fr-FR" dirty="0"/>
              <a:t>Ville de Lunel, Dotation forfaitaire 32,8%, péréquation 67,2%</a:t>
            </a:r>
          </a:p>
          <a:p>
            <a:r>
              <a:rPr lang="fr-FR" dirty="0"/>
              <a:t>Ville de Neuilly, petite dotation forfaitaire et zéro péréquation</a:t>
            </a:r>
          </a:p>
          <a:p>
            <a:r>
              <a:rPr lang="fr-FR" dirty="0"/>
              <a:t>Ville de Levallois-Perret, zéro DGF</a:t>
            </a:r>
          </a:p>
          <a:p>
            <a:r>
              <a:rPr lang="fr-FR" dirty="0"/>
              <a:t>Ville de Sarcelles, Dotation forfaitaire 23% et péréquation 77%</a:t>
            </a:r>
          </a:p>
          <a:p>
            <a:r>
              <a:rPr lang="fr-FR" dirty="0"/>
              <a:t>Commune de St-Martin-de Londres, Forfaitaire 37%, péréquation 63%</a:t>
            </a:r>
          </a:p>
        </p:txBody>
      </p:sp>
    </p:spTree>
    <p:extLst>
      <p:ext uri="{BB962C8B-B14F-4D97-AF65-F5344CB8AC3E}">
        <p14:creationId xmlns:p14="http://schemas.microsoft.com/office/powerpoint/2010/main" val="14708577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411644-DABF-2A4D-A463-5E5EE26FF518}"/>
              </a:ext>
            </a:extLst>
          </p:cNvPr>
          <p:cNvSpPr>
            <a:spLocks noGrp="1"/>
          </p:cNvSpPr>
          <p:nvPr>
            <p:ph type="title"/>
          </p:nvPr>
        </p:nvSpPr>
        <p:spPr/>
        <p:txBody>
          <a:bodyPr/>
          <a:lstStyle/>
          <a:p>
            <a:r>
              <a:rPr lang="fr-FR" dirty="0"/>
              <a:t>§4 La place de la DGF au sein des ressources des budget locaux en 2020</a:t>
            </a:r>
          </a:p>
        </p:txBody>
      </p:sp>
      <p:sp>
        <p:nvSpPr>
          <p:cNvPr id="3" name="Espace réservé du contenu 2">
            <a:extLst>
              <a:ext uri="{FF2B5EF4-FFF2-40B4-BE49-F238E27FC236}">
                <a16:creationId xmlns:a16="http://schemas.microsoft.com/office/drawing/2014/main" id="{C4BF3246-A1FF-1446-8E7A-20B9EBB3335D}"/>
              </a:ext>
            </a:extLst>
          </p:cNvPr>
          <p:cNvSpPr>
            <a:spLocks noGrp="1"/>
          </p:cNvSpPr>
          <p:nvPr>
            <p:ph idx="1"/>
          </p:nvPr>
        </p:nvSpPr>
        <p:spPr/>
        <p:txBody>
          <a:bodyPr>
            <a:normAutofit fontScale="92500" lnSpcReduction="10000"/>
          </a:bodyPr>
          <a:lstStyle/>
          <a:p>
            <a:pPr algn="just"/>
            <a:r>
              <a:rPr lang="fr-FR" dirty="0"/>
              <a:t>Au sein du bloc communal, la DGF a une place de choix avec 13% du total des recettes des budgets principaux.</a:t>
            </a:r>
          </a:p>
          <a:p>
            <a:pPr algn="just"/>
            <a:r>
              <a:rPr lang="fr-FR" dirty="0"/>
              <a:t>Pour les budgets des GFP, la DGF pèse encore plus : 17% avec des différences entre 21,6% pour les métropoles et 10% pour les CC.</a:t>
            </a:r>
          </a:p>
          <a:p>
            <a:pPr algn="just"/>
            <a:r>
              <a:rPr lang="fr-FR" dirty="0"/>
              <a:t>Pour les communes, c’est plus léger, la DGF ne pèse que 12% face à la fiscalité.</a:t>
            </a:r>
          </a:p>
          <a:p>
            <a:pPr algn="just"/>
            <a:r>
              <a:rPr lang="fr-FR" dirty="0"/>
              <a:t>Pour les départements, la DGF ne représente que 11,6% du total des ressources en raison du poids de la fiscalité transférée (plus du tiers).</a:t>
            </a:r>
          </a:p>
          <a:p>
            <a:pPr algn="just"/>
            <a:r>
              <a:rPr lang="fr-FR" dirty="0"/>
              <a:t>Avant la baisse de la DGF en 2012, la DGF représentait 18% du total des recettes communales et 17% des recettes de l’ensemble des finances locales. On mesure le stress que cette baisse a pu causer.</a:t>
            </a:r>
          </a:p>
        </p:txBody>
      </p:sp>
    </p:spTree>
    <p:extLst>
      <p:ext uri="{BB962C8B-B14F-4D97-AF65-F5344CB8AC3E}">
        <p14:creationId xmlns:p14="http://schemas.microsoft.com/office/powerpoint/2010/main" val="378874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E85D3C-AF40-DC4B-9EC8-66FB2AD02D01}"/>
              </a:ext>
            </a:extLst>
          </p:cNvPr>
          <p:cNvSpPr>
            <a:spLocks noGrp="1"/>
          </p:cNvSpPr>
          <p:nvPr>
            <p:ph type="title"/>
          </p:nvPr>
        </p:nvSpPr>
        <p:spPr>
          <a:xfrm>
            <a:off x="758394" y="115310"/>
            <a:ext cx="10515600" cy="1020763"/>
          </a:xfrm>
        </p:spPr>
        <p:txBody>
          <a:bodyPr/>
          <a:lstStyle/>
          <a:p>
            <a:pPr algn="ctr"/>
            <a:r>
              <a:rPr lang="fr-FR" b="1" u="sng" dirty="0">
                <a:solidFill>
                  <a:srgbClr val="00B050"/>
                </a:solidFill>
                <a:latin typeface="Arial Black" panose="020B0A04020102020204" pitchFamily="34" charset="0"/>
              </a:rPr>
              <a:t>Section 2 : Les autres PSR</a:t>
            </a:r>
          </a:p>
        </p:txBody>
      </p:sp>
      <p:sp>
        <p:nvSpPr>
          <p:cNvPr id="3" name="Espace réservé du contenu 2">
            <a:extLst>
              <a:ext uri="{FF2B5EF4-FFF2-40B4-BE49-F238E27FC236}">
                <a16:creationId xmlns:a16="http://schemas.microsoft.com/office/drawing/2014/main" id="{4BBA7B73-592A-BC4B-B774-F1B879C894C2}"/>
              </a:ext>
            </a:extLst>
          </p:cNvPr>
          <p:cNvSpPr>
            <a:spLocks noGrp="1"/>
          </p:cNvSpPr>
          <p:nvPr>
            <p:ph idx="1"/>
          </p:nvPr>
        </p:nvSpPr>
        <p:spPr>
          <a:xfrm>
            <a:off x="207818" y="1440873"/>
            <a:ext cx="11616752" cy="5250872"/>
          </a:xfrm>
        </p:spPr>
        <p:txBody>
          <a:bodyPr>
            <a:normAutofit fontScale="92500" lnSpcReduction="10000"/>
          </a:bodyPr>
          <a:lstStyle/>
          <a:p>
            <a:r>
              <a:rPr lang="fr-FR" dirty="0"/>
              <a:t>PSR = prélèvements sur recettes (article 6 de la LOLF)</a:t>
            </a:r>
          </a:p>
          <a:p>
            <a:r>
              <a:rPr lang="fr-FR" dirty="0">
                <a:solidFill>
                  <a:srgbClr val="00B0F0"/>
                </a:solidFill>
                <a:latin typeface="Arial Black" panose="020B0A04020102020204" pitchFamily="34" charset="0"/>
              </a:rPr>
              <a:t>A/ LES GROS PSR = 13,9 Mds d’euros</a:t>
            </a:r>
          </a:p>
          <a:p>
            <a:r>
              <a:rPr lang="fr-FR" dirty="0"/>
              <a:t>§1 Le Fonds de Compensation de la TVA : 6,5 Mds pour 2021</a:t>
            </a:r>
          </a:p>
          <a:p>
            <a:r>
              <a:rPr lang="fr-FR" dirty="0"/>
              <a:t>Trois choses à connaître : le principe, l’assiette et l’automatisation : 63-21-16</a:t>
            </a:r>
          </a:p>
          <a:p>
            <a:pPr marL="0" indent="0">
              <a:buNone/>
            </a:pPr>
            <a:endParaRPr lang="fr-FR" sz="1100" dirty="0"/>
          </a:p>
          <a:p>
            <a:r>
              <a:rPr lang="fr-FR" dirty="0"/>
              <a:t>§2 La DCRTP : 2,9 Mds pour 2021</a:t>
            </a:r>
          </a:p>
          <a:p>
            <a:r>
              <a:rPr lang="fr-FR" dirty="0"/>
              <a:t>Dotation de compensation de la réforme de la taxe professionnelle (3 niveaux)</a:t>
            </a:r>
          </a:p>
          <a:p>
            <a:pPr marL="0" indent="0">
              <a:buNone/>
            </a:pPr>
            <a:endParaRPr lang="fr-FR" sz="1100" dirty="0"/>
          </a:p>
          <a:p>
            <a:r>
              <a:rPr lang="fr-FR" dirty="0"/>
              <a:t>§3 LES COMPENSATIONS D’EXONÉRATIONS FISCALES : 952,6 M</a:t>
            </a:r>
          </a:p>
          <a:p>
            <a:r>
              <a:rPr lang="fr-FR" dirty="0"/>
              <a:t>On les verra dans le chapitre 2 mais on les signale car elles font partie des PSR.</a:t>
            </a:r>
          </a:p>
          <a:p>
            <a:pPr marL="0" indent="0">
              <a:buNone/>
            </a:pPr>
            <a:endParaRPr lang="fr-FR" dirty="0"/>
          </a:p>
          <a:p>
            <a:r>
              <a:rPr lang="fr-FR" dirty="0"/>
              <a:t>§ 4 S’y ajoutent en 2021 deux nouveaux PSR pour perte de base 3,3 Mds d’euros correspondant à 50% de la taxation des locaux industriels TFPB + CFE</a:t>
            </a:r>
          </a:p>
          <a:p>
            <a:endParaRPr lang="fr-FR" dirty="0"/>
          </a:p>
        </p:txBody>
      </p:sp>
    </p:spTree>
    <p:extLst>
      <p:ext uri="{BB962C8B-B14F-4D97-AF65-F5344CB8AC3E}">
        <p14:creationId xmlns:p14="http://schemas.microsoft.com/office/powerpoint/2010/main" val="620106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a:extLst>
              <a:ext uri="{FF2B5EF4-FFF2-40B4-BE49-F238E27FC236}">
                <a16:creationId xmlns:a16="http://schemas.microsoft.com/office/drawing/2014/main" id="{41858E44-1FF8-0D44-8C37-B6A0E86E6353}"/>
              </a:ext>
            </a:extLst>
          </p:cNvPr>
          <p:cNvSpPr>
            <a:spLocks noGrp="1"/>
          </p:cNvSpPr>
          <p:nvPr>
            <p:ph type="title"/>
          </p:nvPr>
        </p:nvSpPr>
        <p:spPr>
          <a:xfrm>
            <a:off x="838200" y="541867"/>
            <a:ext cx="10515600" cy="1083732"/>
          </a:xfrm>
        </p:spPr>
        <p:txBody>
          <a:bodyPr/>
          <a:lstStyle/>
          <a:p>
            <a:r>
              <a:rPr lang="fr-FR" dirty="0"/>
              <a:t>EXEMPLE : DCRTP &amp; FNGIR DES RÉGIONS</a:t>
            </a:r>
          </a:p>
        </p:txBody>
      </p:sp>
      <p:pic>
        <p:nvPicPr>
          <p:cNvPr id="9" name="Espace réservé du contenu 8">
            <a:extLst>
              <a:ext uri="{FF2B5EF4-FFF2-40B4-BE49-F238E27FC236}">
                <a16:creationId xmlns:a16="http://schemas.microsoft.com/office/drawing/2014/main" id="{B0770D33-6930-D643-93FE-71810A613DCF}"/>
              </a:ext>
            </a:extLst>
          </p:cNvPr>
          <p:cNvPicPr>
            <a:picLocks noGrp="1" noChangeAspect="1"/>
          </p:cNvPicPr>
          <p:nvPr>
            <p:ph idx="1"/>
          </p:nvPr>
        </p:nvPicPr>
        <p:blipFill>
          <a:blip r:embed="rId2"/>
          <a:stretch>
            <a:fillRect/>
          </a:stretch>
        </p:blipFill>
        <p:spPr>
          <a:xfrm>
            <a:off x="857151" y="1825625"/>
            <a:ext cx="10477697" cy="4351338"/>
          </a:xfrm>
        </p:spPr>
      </p:pic>
    </p:spTree>
    <p:extLst>
      <p:ext uri="{BB962C8B-B14F-4D97-AF65-F5344CB8AC3E}">
        <p14:creationId xmlns:p14="http://schemas.microsoft.com/office/powerpoint/2010/main" val="1855952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30377B-5145-034D-890B-E90265B5D4D1}"/>
              </a:ext>
            </a:extLst>
          </p:cNvPr>
          <p:cNvSpPr>
            <a:spLocks noGrp="1"/>
          </p:cNvSpPr>
          <p:nvPr>
            <p:ph type="title"/>
          </p:nvPr>
        </p:nvSpPr>
        <p:spPr/>
        <p:txBody>
          <a:bodyPr/>
          <a:lstStyle/>
          <a:p>
            <a:r>
              <a:rPr lang="fr-FR" dirty="0">
                <a:solidFill>
                  <a:srgbClr val="00B0F0"/>
                </a:solidFill>
                <a:latin typeface="Arial Black" panose="020B0A04020102020204" pitchFamily="34" charset="0"/>
              </a:rPr>
              <a:t>B/ LES PETITS PSR </a:t>
            </a:r>
            <a:br>
              <a:rPr lang="fr-FR" dirty="0">
                <a:solidFill>
                  <a:srgbClr val="00B0F0"/>
                </a:solidFill>
                <a:latin typeface="Arial Black" panose="020B0A04020102020204" pitchFamily="34" charset="0"/>
              </a:rPr>
            </a:br>
            <a:r>
              <a:rPr lang="fr-FR" dirty="0">
                <a:solidFill>
                  <a:srgbClr val="00B0F0"/>
                </a:solidFill>
                <a:latin typeface="Arial Black" panose="020B0A04020102020204" pitchFamily="34" charset="0"/>
              </a:rPr>
              <a:t>(TOTAL 2,8 MDS)</a:t>
            </a:r>
          </a:p>
        </p:txBody>
      </p:sp>
      <p:sp>
        <p:nvSpPr>
          <p:cNvPr id="3" name="Espace réservé du contenu 2">
            <a:extLst>
              <a:ext uri="{FF2B5EF4-FFF2-40B4-BE49-F238E27FC236}">
                <a16:creationId xmlns:a16="http://schemas.microsoft.com/office/drawing/2014/main" id="{4F5FE490-4B28-1049-AA07-570082BDBC14}"/>
              </a:ext>
            </a:extLst>
          </p:cNvPr>
          <p:cNvSpPr>
            <a:spLocks noGrp="1"/>
          </p:cNvSpPr>
          <p:nvPr>
            <p:ph idx="1"/>
          </p:nvPr>
        </p:nvSpPr>
        <p:spPr/>
        <p:txBody>
          <a:bodyPr>
            <a:normAutofit fontScale="77500" lnSpcReduction="20000"/>
          </a:bodyPr>
          <a:lstStyle/>
          <a:p>
            <a:r>
              <a:rPr lang="fr-FR" dirty="0"/>
              <a:t>Au total 2,8 Mds d’euros : </a:t>
            </a:r>
          </a:p>
          <a:p>
            <a:r>
              <a:rPr lang="fr-FR" dirty="0"/>
              <a:t>661 dotation régionale d’équipement scolaire</a:t>
            </a:r>
          </a:p>
          <a:p>
            <a:r>
              <a:rPr lang="fr-FR" dirty="0"/>
              <a:t>510 soutien exceptionnel du fait des pertes de recettes du bloc</a:t>
            </a:r>
          </a:p>
          <a:p>
            <a:r>
              <a:rPr lang="fr-FR" dirty="0"/>
              <a:t>466 fonds de mobilisation départemental pour l’insertion</a:t>
            </a:r>
          </a:p>
          <a:p>
            <a:r>
              <a:rPr lang="fr-FR" dirty="0"/>
              <a:t>326 dotation départementale d’équipement des collèges</a:t>
            </a:r>
          </a:p>
          <a:p>
            <a:r>
              <a:rPr lang="fr-FR" dirty="0"/>
              <a:t>284 Dotation de garantie des FDPTP</a:t>
            </a:r>
          </a:p>
          <a:p>
            <a:r>
              <a:rPr lang="fr-FR" dirty="0"/>
              <a:t>101 Dotation élu local</a:t>
            </a:r>
          </a:p>
          <a:p>
            <a:r>
              <a:rPr lang="fr-FR" dirty="0"/>
              <a:t>91 Polynésie française</a:t>
            </a:r>
          </a:p>
          <a:p>
            <a:r>
              <a:rPr lang="fr-FR" dirty="0"/>
              <a:t>60 compensation du FNP-DMTO</a:t>
            </a:r>
          </a:p>
          <a:p>
            <a:r>
              <a:rPr lang="fr-FR" dirty="0"/>
              <a:t>63 Corse</a:t>
            </a:r>
          </a:p>
          <a:p>
            <a:r>
              <a:rPr lang="fr-FR" dirty="0"/>
              <a:t>48 compensation du versement transport</a:t>
            </a:r>
          </a:p>
          <a:p>
            <a:r>
              <a:rPr lang="fr-FR" dirty="0"/>
              <a:t>27 Guyane</a:t>
            </a:r>
          </a:p>
        </p:txBody>
      </p:sp>
    </p:spTree>
    <p:extLst>
      <p:ext uri="{BB962C8B-B14F-4D97-AF65-F5344CB8AC3E}">
        <p14:creationId xmlns:p14="http://schemas.microsoft.com/office/powerpoint/2010/main" val="2090123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141E90-09FB-5443-BB13-90BEE763DCC2}"/>
              </a:ext>
            </a:extLst>
          </p:cNvPr>
          <p:cNvSpPr>
            <a:spLocks noGrp="1"/>
          </p:cNvSpPr>
          <p:nvPr>
            <p:ph type="title"/>
          </p:nvPr>
        </p:nvSpPr>
        <p:spPr/>
        <p:txBody>
          <a:bodyPr/>
          <a:lstStyle/>
          <a:p>
            <a:r>
              <a:rPr lang="fr-FR" b="1" dirty="0">
                <a:solidFill>
                  <a:srgbClr val="00B050"/>
                </a:solidFill>
                <a:latin typeface="Arial Black" panose="020B0A04020102020204" pitchFamily="34" charset="0"/>
              </a:rPr>
              <a:t>Section 3 : </a:t>
            </a:r>
            <a:br>
              <a:rPr lang="fr-FR" b="1" dirty="0">
                <a:solidFill>
                  <a:srgbClr val="00B050"/>
                </a:solidFill>
                <a:latin typeface="Arial Black" panose="020B0A04020102020204" pitchFamily="34" charset="0"/>
              </a:rPr>
            </a:br>
            <a:r>
              <a:rPr lang="fr-FR" b="1" dirty="0">
                <a:solidFill>
                  <a:srgbClr val="00B050"/>
                </a:solidFill>
                <a:latin typeface="Arial Black" panose="020B0A04020102020204" pitchFamily="34" charset="0"/>
              </a:rPr>
              <a:t>Les crédits budgétaires : </a:t>
            </a:r>
          </a:p>
        </p:txBody>
      </p:sp>
      <p:sp>
        <p:nvSpPr>
          <p:cNvPr id="3" name="Espace réservé du contenu 2">
            <a:extLst>
              <a:ext uri="{FF2B5EF4-FFF2-40B4-BE49-F238E27FC236}">
                <a16:creationId xmlns:a16="http://schemas.microsoft.com/office/drawing/2014/main" id="{E6B46CCA-281A-AF49-8E49-58807CDAB8D9}"/>
              </a:ext>
            </a:extLst>
          </p:cNvPr>
          <p:cNvSpPr>
            <a:spLocks noGrp="1"/>
          </p:cNvSpPr>
          <p:nvPr>
            <p:ph idx="1"/>
          </p:nvPr>
        </p:nvSpPr>
        <p:spPr>
          <a:xfrm>
            <a:off x="110836" y="1385454"/>
            <a:ext cx="11720946" cy="5278581"/>
          </a:xfrm>
        </p:spPr>
        <p:txBody>
          <a:bodyPr>
            <a:normAutofit fontScale="92500" lnSpcReduction="20000"/>
          </a:bodyPr>
          <a:lstStyle/>
          <a:p>
            <a:endParaRPr lang="fr-FR" dirty="0">
              <a:solidFill>
                <a:srgbClr val="00B0F0"/>
              </a:solidFill>
              <a:latin typeface="Arial Black" panose="020B0A04020102020204" pitchFamily="34" charset="0"/>
            </a:endParaRPr>
          </a:p>
          <a:p>
            <a:pPr marL="0" indent="0">
              <a:buNone/>
            </a:pPr>
            <a:r>
              <a:rPr lang="fr-FR" b="1" dirty="0">
                <a:solidFill>
                  <a:srgbClr val="00B0F0"/>
                </a:solidFill>
                <a:latin typeface="Arial Black" panose="020B0A04020102020204" pitchFamily="34" charset="0"/>
              </a:rPr>
              <a:t>A/ La mission RCT : 4,175 Mds </a:t>
            </a:r>
            <a:r>
              <a:rPr lang="fr-FR" dirty="0"/>
              <a:t>(Relations avec les collectivités territoriales)</a:t>
            </a:r>
          </a:p>
          <a:p>
            <a:r>
              <a:rPr lang="fr-FR" dirty="0"/>
              <a:t>Dotation Générale de Décentralisation 1,5 Md (dont 0,9 pour les R)</a:t>
            </a:r>
          </a:p>
          <a:p>
            <a:r>
              <a:rPr lang="fr-FR" dirty="0"/>
              <a:t>Dotation d’équipement des territoires ruraux 1 Md</a:t>
            </a:r>
          </a:p>
          <a:p>
            <a:r>
              <a:rPr lang="fr-FR" dirty="0"/>
              <a:t>Dotation de Soutien à l’Investissement des communes 0,6 Md</a:t>
            </a:r>
          </a:p>
          <a:p>
            <a:r>
              <a:rPr lang="fr-FR" dirty="0"/>
              <a:t>Dotation de compensation des frais de gestion de la TH 0,3</a:t>
            </a:r>
          </a:p>
          <a:p>
            <a:r>
              <a:rPr lang="fr-FR" dirty="0"/>
              <a:t>Dotation de soutien à l’investissement des départements 0,2 Md</a:t>
            </a:r>
          </a:p>
          <a:p>
            <a:r>
              <a:rPr lang="fr-FR" dirty="0"/>
              <a:t>Dotation politique de la ville 150 millions et dotations OM 145</a:t>
            </a:r>
          </a:p>
          <a:p>
            <a:r>
              <a:rPr lang="fr-FR" dirty="0"/>
              <a:t>Achats de masques 80 et titres sécurisés 46</a:t>
            </a:r>
          </a:p>
          <a:p>
            <a:r>
              <a:rPr lang="fr-FR" dirty="0"/>
              <a:t>Dotations calamités publiques 40</a:t>
            </a:r>
          </a:p>
          <a:p>
            <a:pPr marL="0" indent="0">
              <a:buNone/>
            </a:pPr>
            <a:endParaRPr lang="fr-FR" dirty="0"/>
          </a:p>
          <a:p>
            <a:pPr marL="0" indent="0">
              <a:buNone/>
            </a:pPr>
            <a:r>
              <a:rPr lang="fr-FR" dirty="0"/>
              <a:t>A retenir : 50% de ces crédits vont aux communes</a:t>
            </a:r>
          </a:p>
          <a:p>
            <a:endParaRPr lang="fr-FR" dirty="0"/>
          </a:p>
        </p:txBody>
      </p:sp>
    </p:spTree>
    <p:extLst>
      <p:ext uri="{BB962C8B-B14F-4D97-AF65-F5344CB8AC3E}">
        <p14:creationId xmlns:p14="http://schemas.microsoft.com/office/powerpoint/2010/main" val="1178594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972603-49D9-3C4A-9FC7-FB95D11BC999}"/>
              </a:ext>
            </a:extLst>
          </p:cNvPr>
          <p:cNvSpPr>
            <a:spLocks noGrp="1"/>
          </p:cNvSpPr>
          <p:nvPr>
            <p:ph type="title"/>
          </p:nvPr>
        </p:nvSpPr>
        <p:spPr/>
        <p:txBody>
          <a:bodyPr/>
          <a:lstStyle/>
          <a:p>
            <a:r>
              <a:rPr lang="fr-FR" dirty="0">
                <a:solidFill>
                  <a:srgbClr val="00B0F0"/>
                </a:solidFill>
                <a:latin typeface="Arial Black" panose="020B0A04020102020204" pitchFamily="34" charset="0"/>
              </a:rPr>
              <a:t>B/ Les autres missions du budget de l’Etat</a:t>
            </a:r>
          </a:p>
        </p:txBody>
      </p:sp>
      <p:sp>
        <p:nvSpPr>
          <p:cNvPr id="3" name="Espace réservé du contenu 2">
            <a:extLst>
              <a:ext uri="{FF2B5EF4-FFF2-40B4-BE49-F238E27FC236}">
                <a16:creationId xmlns:a16="http://schemas.microsoft.com/office/drawing/2014/main" id="{785738FD-D0D0-EE45-9E9C-D658C9ED91BF}"/>
              </a:ext>
            </a:extLst>
          </p:cNvPr>
          <p:cNvSpPr>
            <a:spLocks noGrp="1"/>
          </p:cNvSpPr>
          <p:nvPr>
            <p:ph idx="1"/>
          </p:nvPr>
        </p:nvSpPr>
        <p:spPr/>
        <p:txBody>
          <a:bodyPr/>
          <a:lstStyle/>
          <a:p>
            <a:pPr marL="0" indent="0">
              <a:buNone/>
            </a:pPr>
            <a:r>
              <a:rPr lang="fr-FR" b="1" dirty="0"/>
              <a:t>§1 Les autres missions du BG</a:t>
            </a:r>
          </a:p>
          <a:p>
            <a:r>
              <a:rPr lang="fr-FR" dirty="0"/>
              <a:t>LES DÉGRÈVEMENTS LÉGISLATIFS (mission R &amp; D) 8,9 Mds</a:t>
            </a:r>
          </a:p>
          <a:p>
            <a:r>
              <a:rPr lang="fr-FR" dirty="0"/>
              <a:t>LES AUTRES MISSIONS 4,3 Mds (c’est très éclaté)</a:t>
            </a:r>
          </a:p>
          <a:p>
            <a:pPr marL="0" indent="0">
              <a:buNone/>
            </a:pPr>
            <a:endParaRPr lang="fr-FR" dirty="0"/>
          </a:p>
          <a:p>
            <a:pPr marL="0" indent="0">
              <a:buNone/>
            </a:pPr>
            <a:r>
              <a:rPr lang="fr-FR" b="1" dirty="0"/>
              <a:t>§2 Le produit des amendes de police (CAS) 643 millions</a:t>
            </a:r>
          </a:p>
          <a:p>
            <a:r>
              <a:rPr lang="fr-FR" dirty="0"/>
              <a:t>Il ne s’agit pas des produits du stationnement payant (SF)</a:t>
            </a:r>
          </a:p>
          <a:p>
            <a:r>
              <a:rPr lang="fr-FR" dirty="0"/>
              <a:t>Ce sont des recettes qui alimentent la SI ce sont des recettes affectées servant à financer des dépenses de sécurité, de transport collectif et des ralentisseurs. </a:t>
            </a:r>
          </a:p>
        </p:txBody>
      </p:sp>
    </p:spTree>
    <p:extLst>
      <p:ext uri="{BB962C8B-B14F-4D97-AF65-F5344CB8AC3E}">
        <p14:creationId xmlns:p14="http://schemas.microsoft.com/office/powerpoint/2010/main" val="2676633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5image19880896">
            <a:extLst>
              <a:ext uri="{FF2B5EF4-FFF2-40B4-BE49-F238E27FC236}">
                <a16:creationId xmlns:a16="http://schemas.microsoft.com/office/drawing/2014/main" id="{8BA0B8E1-2880-A147-8D95-6D5AAB099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age15image19878976">
            <a:extLst>
              <a:ext uri="{FF2B5EF4-FFF2-40B4-BE49-F238E27FC236}">
                <a16:creationId xmlns:a16="http://schemas.microsoft.com/office/drawing/2014/main" id="{A5FB4B7E-90EA-FE4F-9D59-A3C6DB3D6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age15image19889920">
            <a:extLst>
              <a:ext uri="{FF2B5EF4-FFF2-40B4-BE49-F238E27FC236}">
                <a16:creationId xmlns:a16="http://schemas.microsoft.com/office/drawing/2014/main" id="{23A89511-3EFE-664C-8BEA-352FEC469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age15image19885312">
            <a:extLst>
              <a:ext uri="{FF2B5EF4-FFF2-40B4-BE49-F238E27FC236}">
                <a16:creationId xmlns:a16="http://schemas.microsoft.com/office/drawing/2014/main" id="{29524F19-4869-6345-BB09-217E16434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age15image30369120">
            <a:extLst>
              <a:ext uri="{FF2B5EF4-FFF2-40B4-BE49-F238E27FC236}">
                <a16:creationId xmlns:a16="http://schemas.microsoft.com/office/drawing/2014/main" id="{28337E8B-6AA6-2145-9645-F888AA9551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ge15image19889344">
            <a:extLst>
              <a:ext uri="{FF2B5EF4-FFF2-40B4-BE49-F238E27FC236}">
                <a16:creationId xmlns:a16="http://schemas.microsoft.com/office/drawing/2014/main" id="{F7ED6419-4491-5B4F-A746-8BCD07EF8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0" cy="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5image19880896">
            <a:extLst>
              <a:ext uri="{FF2B5EF4-FFF2-40B4-BE49-F238E27FC236}">
                <a16:creationId xmlns:a16="http://schemas.microsoft.com/office/drawing/2014/main" id="{20D93EE7-E871-FF47-A476-23C17D5FA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75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5image19878976">
            <a:extLst>
              <a:ext uri="{FF2B5EF4-FFF2-40B4-BE49-F238E27FC236}">
                <a16:creationId xmlns:a16="http://schemas.microsoft.com/office/drawing/2014/main" id="{444793AD-AD48-AA4B-9258-8F7B480FE0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064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5image19889920">
            <a:extLst>
              <a:ext uri="{FF2B5EF4-FFF2-40B4-BE49-F238E27FC236}">
                <a16:creationId xmlns:a16="http://schemas.microsoft.com/office/drawing/2014/main" id="{51367C3E-8EFF-7A44-8720-0D7054939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31750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5image19885312">
            <a:extLst>
              <a:ext uri="{FF2B5EF4-FFF2-40B4-BE49-F238E27FC236}">
                <a16:creationId xmlns:a16="http://schemas.microsoft.com/office/drawing/2014/main" id="{DCCFEBA3-9F74-AA4A-B314-FE9E508E4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406400" cy="45719"/>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5image30369120">
            <a:extLst>
              <a:ext uri="{FF2B5EF4-FFF2-40B4-BE49-F238E27FC236}">
                <a16:creationId xmlns:a16="http://schemas.microsoft.com/office/drawing/2014/main" id="{6822140B-B2B1-4246-898E-59F715BAD2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74" y="91438"/>
            <a:ext cx="11869949" cy="66285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5image19889344">
            <a:extLst>
              <a:ext uri="{FF2B5EF4-FFF2-40B4-BE49-F238E27FC236}">
                <a16:creationId xmlns:a16="http://schemas.microsoft.com/office/drawing/2014/main" id="{2036F507-AB2C-4147-AF8B-2FB2BC24CA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1841500"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14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DF2C7F-E189-C546-80C5-4D37980D5E28}"/>
              </a:ext>
            </a:extLst>
          </p:cNvPr>
          <p:cNvSpPr>
            <a:spLocks noGrp="1"/>
          </p:cNvSpPr>
          <p:nvPr>
            <p:ph type="title"/>
          </p:nvPr>
        </p:nvSpPr>
        <p:spPr>
          <a:xfrm>
            <a:off x="112734" y="365125"/>
            <a:ext cx="11962355" cy="1325563"/>
          </a:xfrm>
        </p:spPr>
        <p:txBody>
          <a:bodyPr/>
          <a:lstStyle/>
          <a:p>
            <a:r>
              <a:rPr lang="fr-FR" dirty="0"/>
              <a:t>Les 10 autres missions qui financent les CT</a:t>
            </a:r>
          </a:p>
        </p:txBody>
      </p:sp>
      <p:sp>
        <p:nvSpPr>
          <p:cNvPr id="4" name="Espace réservé du contenu 3">
            <a:extLst>
              <a:ext uri="{FF2B5EF4-FFF2-40B4-BE49-F238E27FC236}">
                <a16:creationId xmlns:a16="http://schemas.microsoft.com/office/drawing/2014/main" id="{A1415073-F6C7-4B99-92CC-61A1C9E99A82}"/>
              </a:ext>
            </a:extLst>
          </p:cNvPr>
          <p:cNvSpPr>
            <a:spLocks noGrp="1"/>
          </p:cNvSpPr>
          <p:nvPr>
            <p:ph idx="1"/>
          </p:nvPr>
        </p:nvSpPr>
        <p:spPr>
          <a:xfrm>
            <a:off x="1454726" y="1440872"/>
            <a:ext cx="8146474" cy="5209309"/>
          </a:xfrm>
        </p:spPr>
        <p:txBody>
          <a:bodyPr>
            <a:normAutofit fontScale="92500" lnSpcReduction="20000"/>
          </a:bodyPr>
          <a:lstStyle/>
          <a:p>
            <a:pPr marL="0" indent="0">
              <a:buNone/>
            </a:pPr>
            <a:r>
              <a:rPr lang="fr-FR" b="1" dirty="0">
                <a:latin typeface="Arial Black" panose="020B0A04020102020204" pitchFamily="34" charset="0"/>
              </a:rPr>
              <a:t>33% Travail &amp; Emploi</a:t>
            </a:r>
          </a:p>
          <a:p>
            <a:pPr marL="0" indent="0">
              <a:buNone/>
            </a:pPr>
            <a:endParaRPr lang="fr-FR" dirty="0"/>
          </a:p>
          <a:p>
            <a:pPr marL="0" indent="0">
              <a:buNone/>
            </a:pPr>
            <a:r>
              <a:rPr lang="fr-FR" dirty="0"/>
              <a:t>14% Cohésion des territoires</a:t>
            </a:r>
          </a:p>
          <a:p>
            <a:pPr marL="0" indent="0">
              <a:buNone/>
            </a:pPr>
            <a:r>
              <a:rPr lang="fr-FR" dirty="0"/>
              <a:t>11% Solidarité et égalité des chances</a:t>
            </a:r>
          </a:p>
          <a:p>
            <a:pPr marL="0" indent="0">
              <a:buNone/>
            </a:pPr>
            <a:r>
              <a:rPr lang="fr-FR" dirty="0"/>
              <a:t>10% Outre-Mer</a:t>
            </a:r>
          </a:p>
          <a:p>
            <a:pPr marL="0" indent="0">
              <a:buNone/>
            </a:pPr>
            <a:endParaRPr lang="fr-FR" dirty="0"/>
          </a:p>
          <a:p>
            <a:pPr marL="0" indent="0">
              <a:buNone/>
            </a:pPr>
            <a:r>
              <a:rPr lang="fr-FR" dirty="0"/>
              <a:t>9% Aide à l’électrification rurale</a:t>
            </a:r>
          </a:p>
          <a:p>
            <a:pPr marL="0" indent="0">
              <a:buNone/>
            </a:pPr>
            <a:r>
              <a:rPr lang="fr-FR" dirty="0"/>
              <a:t>8%  Culture</a:t>
            </a:r>
          </a:p>
          <a:p>
            <a:pPr marL="0" indent="0">
              <a:buNone/>
            </a:pPr>
            <a:r>
              <a:rPr lang="fr-FR" dirty="0"/>
              <a:t>6%  Enseignement scolaire</a:t>
            </a:r>
          </a:p>
          <a:p>
            <a:pPr marL="0" indent="0">
              <a:buNone/>
            </a:pPr>
            <a:r>
              <a:rPr lang="fr-FR" dirty="0"/>
              <a:t>4% Ecologie</a:t>
            </a:r>
          </a:p>
          <a:p>
            <a:pPr marL="0" indent="0">
              <a:buNone/>
            </a:pPr>
            <a:r>
              <a:rPr lang="fr-FR" dirty="0"/>
              <a:t>3%  Sécurités</a:t>
            </a:r>
          </a:p>
          <a:p>
            <a:pPr marL="0" indent="0">
              <a:buNone/>
            </a:pPr>
            <a:r>
              <a:rPr lang="fr-FR" dirty="0"/>
              <a:t>2% Agriculture 						</a:t>
            </a:r>
          </a:p>
        </p:txBody>
      </p:sp>
    </p:spTree>
    <p:extLst>
      <p:ext uri="{BB962C8B-B14F-4D97-AF65-F5344CB8AC3E}">
        <p14:creationId xmlns:p14="http://schemas.microsoft.com/office/powerpoint/2010/main" val="2821234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CAAF40-C2BD-FA48-B83B-89AEC9D58AD3}"/>
              </a:ext>
            </a:extLst>
          </p:cNvPr>
          <p:cNvSpPr>
            <a:spLocks noGrp="1"/>
          </p:cNvSpPr>
          <p:nvPr>
            <p:ph type="title"/>
          </p:nvPr>
        </p:nvSpPr>
        <p:spPr>
          <a:xfrm>
            <a:off x="216568" y="176769"/>
            <a:ext cx="11610474" cy="1513920"/>
          </a:xfrm>
        </p:spPr>
        <p:txBody>
          <a:bodyPr>
            <a:normAutofit fontScale="90000"/>
          </a:bodyPr>
          <a:lstStyle/>
          <a:p>
            <a:r>
              <a:rPr lang="fr-FR" b="1" dirty="0">
                <a:solidFill>
                  <a:srgbClr val="FF0000"/>
                </a:solidFill>
                <a:latin typeface="Arial Black" panose="020B0A04020102020204" pitchFamily="34" charset="0"/>
              </a:rPr>
              <a:t>CHAPITRE 2 : </a:t>
            </a:r>
            <a:br>
              <a:rPr lang="fr-FR" b="1" u="sng" dirty="0">
                <a:solidFill>
                  <a:srgbClr val="FF0000"/>
                </a:solidFill>
                <a:latin typeface="Arial Black" panose="020B0A04020102020204" pitchFamily="34" charset="0"/>
              </a:rPr>
            </a:br>
            <a:r>
              <a:rPr lang="fr-FR" b="1" u="sng" dirty="0">
                <a:solidFill>
                  <a:srgbClr val="FF0000"/>
                </a:solidFill>
                <a:latin typeface="Arial Black" panose="020B0A04020102020204" pitchFamily="34" charset="0"/>
              </a:rPr>
              <a:t>Les versements à caractère fiscal</a:t>
            </a:r>
            <a:br>
              <a:rPr lang="fr-FR" b="1" u="sng" dirty="0">
                <a:solidFill>
                  <a:srgbClr val="FF0000"/>
                </a:solidFill>
                <a:latin typeface="Arial Black" panose="020B0A04020102020204" pitchFamily="34" charset="0"/>
              </a:rPr>
            </a:br>
            <a:endParaRPr lang="fr-FR" dirty="0"/>
          </a:p>
        </p:txBody>
      </p:sp>
      <p:sp>
        <p:nvSpPr>
          <p:cNvPr id="3" name="Espace réservé du contenu 2">
            <a:extLst>
              <a:ext uri="{FF2B5EF4-FFF2-40B4-BE49-F238E27FC236}">
                <a16:creationId xmlns:a16="http://schemas.microsoft.com/office/drawing/2014/main" id="{4914E125-5C41-7D41-ADC4-8DD8720C4739}"/>
              </a:ext>
            </a:extLst>
          </p:cNvPr>
          <p:cNvSpPr>
            <a:spLocks noGrp="1"/>
          </p:cNvSpPr>
          <p:nvPr>
            <p:ph idx="1"/>
          </p:nvPr>
        </p:nvSpPr>
        <p:spPr>
          <a:xfrm>
            <a:off x="216568" y="1690689"/>
            <a:ext cx="11845996" cy="4486274"/>
          </a:xfrm>
        </p:spPr>
        <p:txBody>
          <a:bodyPr/>
          <a:lstStyle/>
          <a:p>
            <a:pPr marL="0" indent="0">
              <a:buNone/>
            </a:pPr>
            <a:r>
              <a:rPr lang="fr-FR" b="1" dirty="0">
                <a:solidFill>
                  <a:srgbClr val="00B050"/>
                </a:solidFill>
                <a:latin typeface="Arial Black" panose="020B0A04020102020204" pitchFamily="34" charset="0"/>
              </a:rPr>
              <a:t>Section 1 : Dégrèvements législatifs et compensations d’exonérations fiscales : </a:t>
            </a:r>
          </a:p>
          <a:p>
            <a:r>
              <a:rPr lang="fr-FR" b="1" dirty="0">
                <a:solidFill>
                  <a:srgbClr val="00B0F0"/>
                </a:solidFill>
                <a:latin typeface="Arial Black" panose="020B0A04020102020204" pitchFamily="34" charset="0"/>
              </a:rPr>
              <a:t>A/ Vue générale de la situation entre 2016 et 2021</a:t>
            </a:r>
          </a:p>
          <a:p>
            <a:pPr marL="0" indent="0">
              <a:buNone/>
            </a:pPr>
            <a:r>
              <a:rPr lang="fr-FR" dirty="0"/>
              <a:t> Que ce soit les dégrèvements législatifs ou les compensations, c’est l’État qui paye les impôts locaux à la place du contribuable. La suppression progressive de la TH a totalement changé les données du problème à partir de 2018.</a:t>
            </a:r>
          </a:p>
        </p:txBody>
      </p:sp>
      <p:graphicFrame>
        <p:nvGraphicFramePr>
          <p:cNvPr id="7" name="Tableau 6">
            <a:extLst>
              <a:ext uri="{FF2B5EF4-FFF2-40B4-BE49-F238E27FC236}">
                <a16:creationId xmlns:a16="http://schemas.microsoft.com/office/drawing/2014/main" id="{A7AA1148-2E50-D649-B500-3C1E414D6181}"/>
              </a:ext>
            </a:extLst>
          </p:cNvPr>
          <p:cNvGraphicFramePr>
            <a:graphicFrameLocks noGrp="1"/>
          </p:cNvGraphicFramePr>
          <p:nvPr>
            <p:extLst>
              <p:ext uri="{D42A27DB-BD31-4B8C-83A1-F6EECF244321}">
                <p14:modId xmlns:p14="http://schemas.microsoft.com/office/powerpoint/2010/main" val="1003652890"/>
              </p:ext>
            </p:extLst>
          </p:nvPr>
        </p:nvGraphicFramePr>
        <p:xfrm>
          <a:off x="838200" y="4837341"/>
          <a:ext cx="8997877" cy="1219200"/>
        </p:xfrm>
        <a:graphic>
          <a:graphicData uri="http://schemas.openxmlformats.org/drawingml/2006/table">
            <a:tbl>
              <a:tblPr firstRow="1" firstCol="1" bandRow="1">
                <a:tableStyleId>{2D5ABB26-0587-4C30-8999-92F81FD0307C}</a:tableStyleId>
              </a:tblPr>
              <a:tblGrid>
                <a:gridCol w="1976989">
                  <a:extLst>
                    <a:ext uri="{9D8B030D-6E8A-4147-A177-3AD203B41FA5}">
                      <a16:colId xmlns:a16="http://schemas.microsoft.com/office/drawing/2014/main" val="1128652992"/>
                    </a:ext>
                  </a:extLst>
                </a:gridCol>
                <a:gridCol w="1170148">
                  <a:extLst>
                    <a:ext uri="{9D8B030D-6E8A-4147-A177-3AD203B41FA5}">
                      <a16:colId xmlns:a16="http://schemas.microsoft.com/office/drawing/2014/main" val="2790183845"/>
                    </a:ext>
                  </a:extLst>
                </a:gridCol>
                <a:gridCol w="1170148">
                  <a:extLst>
                    <a:ext uri="{9D8B030D-6E8A-4147-A177-3AD203B41FA5}">
                      <a16:colId xmlns:a16="http://schemas.microsoft.com/office/drawing/2014/main" val="831527054"/>
                    </a:ext>
                  </a:extLst>
                </a:gridCol>
                <a:gridCol w="1145107">
                  <a:extLst>
                    <a:ext uri="{9D8B030D-6E8A-4147-A177-3AD203B41FA5}">
                      <a16:colId xmlns:a16="http://schemas.microsoft.com/office/drawing/2014/main" val="235803420"/>
                    </a:ext>
                  </a:extLst>
                </a:gridCol>
                <a:gridCol w="1195189">
                  <a:extLst>
                    <a:ext uri="{9D8B030D-6E8A-4147-A177-3AD203B41FA5}">
                      <a16:colId xmlns:a16="http://schemas.microsoft.com/office/drawing/2014/main" val="3410263739"/>
                    </a:ext>
                  </a:extLst>
                </a:gridCol>
                <a:gridCol w="1170148">
                  <a:extLst>
                    <a:ext uri="{9D8B030D-6E8A-4147-A177-3AD203B41FA5}">
                      <a16:colId xmlns:a16="http://schemas.microsoft.com/office/drawing/2014/main" val="3626036232"/>
                    </a:ext>
                  </a:extLst>
                </a:gridCol>
                <a:gridCol w="1170148">
                  <a:extLst>
                    <a:ext uri="{9D8B030D-6E8A-4147-A177-3AD203B41FA5}">
                      <a16:colId xmlns:a16="http://schemas.microsoft.com/office/drawing/2014/main" val="181346375"/>
                    </a:ext>
                  </a:extLst>
                </a:gridCol>
              </a:tblGrid>
              <a:tr h="220075">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50352478"/>
                  </a:ext>
                </a:extLst>
              </a:tr>
              <a:tr h="0">
                <a:tc>
                  <a:txBody>
                    <a:bodyPr/>
                    <a:lstStyle/>
                    <a:p>
                      <a:r>
                        <a:rPr lang="fr-FR" sz="2000" b="1" dirty="0">
                          <a:effectLst/>
                        </a:rPr>
                        <a:t>Total État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14 971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15 254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18 316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21 749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26 293</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9 924</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4579065"/>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5 148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5 324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8 437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12 398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16 401</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9093017"/>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34,90%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46,06%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57,00%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62,37%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7,84%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2949157"/>
                  </a:ext>
                </a:extLst>
              </a:tr>
            </a:tbl>
          </a:graphicData>
        </a:graphic>
      </p:graphicFrame>
      <p:sp>
        <p:nvSpPr>
          <p:cNvPr id="8" name="ZoneTexte 7">
            <a:extLst>
              <a:ext uri="{FF2B5EF4-FFF2-40B4-BE49-F238E27FC236}">
                <a16:creationId xmlns:a16="http://schemas.microsoft.com/office/drawing/2014/main" id="{10FFBC2F-F047-1548-AEBF-BFDE979F3A7F}"/>
              </a:ext>
            </a:extLst>
          </p:cNvPr>
          <p:cNvSpPr txBox="1"/>
          <p:nvPr/>
        </p:nvSpPr>
        <p:spPr>
          <a:xfrm>
            <a:off x="739036" y="6311900"/>
            <a:ext cx="7791044" cy="369332"/>
          </a:xfrm>
          <a:prstGeom prst="rect">
            <a:avLst/>
          </a:prstGeom>
          <a:noFill/>
        </p:spPr>
        <p:txBody>
          <a:bodyPr wrap="none" rtlCol="0">
            <a:spAutoFit/>
          </a:bodyPr>
          <a:lstStyle/>
          <a:p>
            <a:r>
              <a:rPr lang="fr-FR" dirty="0"/>
              <a:t>ORIGINE : PLF 2021, Jaune relations financières entre l’État et les CT, p. 78 et 86 </a:t>
            </a:r>
          </a:p>
        </p:txBody>
      </p:sp>
    </p:spTree>
    <p:extLst>
      <p:ext uri="{BB962C8B-B14F-4D97-AF65-F5344CB8AC3E}">
        <p14:creationId xmlns:p14="http://schemas.microsoft.com/office/powerpoint/2010/main" val="62637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0B67C9-DD3B-924B-AE44-8FC96BA92791}"/>
              </a:ext>
            </a:extLst>
          </p:cNvPr>
          <p:cNvSpPr>
            <a:spLocks noGrp="1"/>
          </p:cNvSpPr>
          <p:nvPr>
            <p:ph type="title"/>
          </p:nvPr>
        </p:nvSpPr>
        <p:spPr/>
        <p:txBody>
          <a:bodyPr/>
          <a:lstStyle/>
          <a:p>
            <a:r>
              <a:rPr lang="fr-FR" b="1" dirty="0">
                <a:solidFill>
                  <a:srgbClr val="00B0F0"/>
                </a:solidFill>
                <a:latin typeface="Arial Black" panose="020B0A04020102020204" pitchFamily="34" charset="0"/>
              </a:rPr>
              <a:t>B/ Les dégrèvements législatifs</a:t>
            </a:r>
          </a:p>
        </p:txBody>
      </p:sp>
      <p:sp>
        <p:nvSpPr>
          <p:cNvPr id="3" name="Espace réservé du contenu 2">
            <a:extLst>
              <a:ext uri="{FF2B5EF4-FFF2-40B4-BE49-F238E27FC236}">
                <a16:creationId xmlns:a16="http://schemas.microsoft.com/office/drawing/2014/main" id="{25B9BD38-8A6D-814D-B0E7-13B1ADAE2F48}"/>
              </a:ext>
            </a:extLst>
          </p:cNvPr>
          <p:cNvSpPr>
            <a:spLocks noGrp="1"/>
          </p:cNvSpPr>
          <p:nvPr>
            <p:ph idx="1"/>
          </p:nvPr>
        </p:nvSpPr>
        <p:spPr>
          <a:xfrm>
            <a:off x="350729" y="1841326"/>
            <a:ext cx="11003071" cy="4871142"/>
          </a:xfrm>
        </p:spPr>
        <p:txBody>
          <a:bodyPr/>
          <a:lstStyle/>
          <a:p>
            <a:pPr marL="0" indent="0">
              <a:buNone/>
            </a:pPr>
            <a:r>
              <a:rPr lang="fr-FR" dirty="0"/>
              <a:t>Les dégrèvements législatifs comprennent le coût de la suppression progressive de la TH entre 2018 et 2020. </a:t>
            </a:r>
          </a:p>
          <a:p>
            <a:endParaRPr lang="fr-FR" dirty="0"/>
          </a:p>
          <a:p>
            <a:endParaRPr lang="fr-FR" dirty="0"/>
          </a:p>
          <a:p>
            <a:pPr marL="0" indent="0">
              <a:buNone/>
            </a:pPr>
            <a:r>
              <a:rPr lang="fr-FR" dirty="0"/>
              <a:t>  </a:t>
            </a:r>
            <a:r>
              <a:rPr lang="fr-FR" sz="1800" dirty="0"/>
              <a:t>ORIGINE : PLF 2021, Jaune relations financières entre l’État et les CT, p. 78 et 86</a:t>
            </a:r>
            <a:endParaRPr lang="fr-FR" dirty="0"/>
          </a:p>
          <a:p>
            <a:pPr marL="0" indent="0">
              <a:buNone/>
            </a:pPr>
            <a:r>
              <a:rPr lang="fr-FR" sz="3200" dirty="0">
                <a:solidFill>
                  <a:srgbClr val="00B0F0"/>
                </a:solidFill>
                <a:latin typeface="Arial Black" panose="020B0A04020102020204" pitchFamily="34" charset="0"/>
              </a:rPr>
              <a:t>C/ Les compensations d’exonérations fiscales :</a:t>
            </a:r>
          </a:p>
          <a:p>
            <a:endParaRPr lang="fr-FR" dirty="0"/>
          </a:p>
        </p:txBody>
      </p:sp>
      <p:graphicFrame>
        <p:nvGraphicFramePr>
          <p:cNvPr id="6" name="Tableau 5">
            <a:extLst>
              <a:ext uri="{FF2B5EF4-FFF2-40B4-BE49-F238E27FC236}">
                <a16:creationId xmlns:a16="http://schemas.microsoft.com/office/drawing/2014/main" id="{75EFF622-4EEE-124B-A4FB-B3037E731136}"/>
              </a:ext>
            </a:extLst>
          </p:cNvPr>
          <p:cNvGraphicFramePr>
            <a:graphicFrameLocks noGrp="1"/>
          </p:cNvGraphicFramePr>
          <p:nvPr>
            <p:extLst>
              <p:ext uri="{D42A27DB-BD31-4B8C-83A1-F6EECF244321}">
                <p14:modId xmlns:p14="http://schemas.microsoft.com/office/powerpoint/2010/main" val="104249033"/>
              </p:ext>
            </p:extLst>
          </p:nvPr>
        </p:nvGraphicFramePr>
        <p:xfrm>
          <a:off x="838200" y="5217960"/>
          <a:ext cx="8556320" cy="1219200"/>
        </p:xfrm>
        <a:graphic>
          <a:graphicData uri="http://schemas.openxmlformats.org/drawingml/2006/table">
            <a:tbl>
              <a:tblPr firstRow="1" firstCol="1" bandRow="1">
                <a:tableStyleId>{2D5ABB26-0587-4C30-8999-92F81FD0307C}</a:tableStyleId>
              </a:tblPr>
              <a:tblGrid>
                <a:gridCol w="1879970">
                  <a:extLst>
                    <a:ext uri="{9D8B030D-6E8A-4147-A177-3AD203B41FA5}">
                      <a16:colId xmlns:a16="http://schemas.microsoft.com/office/drawing/2014/main" val="1506422005"/>
                    </a:ext>
                  </a:extLst>
                </a:gridCol>
                <a:gridCol w="1112725">
                  <a:extLst>
                    <a:ext uri="{9D8B030D-6E8A-4147-A177-3AD203B41FA5}">
                      <a16:colId xmlns:a16="http://schemas.microsoft.com/office/drawing/2014/main" val="2414070267"/>
                    </a:ext>
                  </a:extLst>
                </a:gridCol>
                <a:gridCol w="1112725">
                  <a:extLst>
                    <a:ext uri="{9D8B030D-6E8A-4147-A177-3AD203B41FA5}">
                      <a16:colId xmlns:a16="http://schemas.microsoft.com/office/drawing/2014/main" val="3941951209"/>
                    </a:ext>
                  </a:extLst>
                </a:gridCol>
                <a:gridCol w="1112725">
                  <a:extLst>
                    <a:ext uri="{9D8B030D-6E8A-4147-A177-3AD203B41FA5}">
                      <a16:colId xmlns:a16="http://schemas.microsoft.com/office/drawing/2014/main" val="1909898347"/>
                    </a:ext>
                  </a:extLst>
                </a:gridCol>
                <a:gridCol w="1112725">
                  <a:extLst>
                    <a:ext uri="{9D8B030D-6E8A-4147-A177-3AD203B41FA5}">
                      <a16:colId xmlns:a16="http://schemas.microsoft.com/office/drawing/2014/main" val="4226969969"/>
                    </a:ext>
                  </a:extLst>
                </a:gridCol>
                <a:gridCol w="1112725">
                  <a:extLst>
                    <a:ext uri="{9D8B030D-6E8A-4147-A177-3AD203B41FA5}">
                      <a16:colId xmlns:a16="http://schemas.microsoft.com/office/drawing/2014/main" val="3366413564"/>
                    </a:ext>
                  </a:extLst>
                </a:gridCol>
                <a:gridCol w="1112725">
                  <a:extLst>
                    <a:ext uri="{9D8B030D-6E8A-4147-A177-3AD203B41FA5}">
                      <a16:colId xmlns:a16="http://schemas.microsoft.com/office/drawing/2014/main" val="1275340455"/>
                    </a:ext>
                  </a:extLst>
                </a:gridCol>
              </a:tblGrid>
              <a:tr h="0">
                <a:tc>
                  <a:txBody>
                    <a:bodyPr/>
                    <a:lstStyle/>
                    <a:p>
                      <a:pPr algn="r"/>
                      <a:r>
                        <a:rPr lang="fr-FR" sz="2000" b="1" dirty="0">
                          <a:effectLst/>
                        </a:rPr>
                        <a:t> </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715256358"/>
                  </a:ext>
                </a:extLst>
              </a:tr>
              <a:tr h="0">
                <a:tc>
                  <a:txBody>
                    <a:bodyPr/>
                    <a:lstStyle/>
                    <a:p>
                      <a:r>
                        <a:rPr lang="fr-FR" sz="2000" b="1" dirty="0">
                          <a:effectLst/>
                        </a:rPr>
                        <a:t>Compensations</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2 262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2 589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2 609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2 810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3 120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954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015217422"/>
                  </a:ext>
                </a:extLst>
              </a:tr>
              <a:tr h="0">
                <a:tc>
                  <a:txBody>
                    <a:bodyPr/>
                    <a:lstStyle/>
                    <a:p>
                      <a:r>
                        <a:rPr lang="fr-FR" sz="2000" b="1" dirty="0">
                          <a:effectLst/>
                        </a:rPr>
                        <a:t>Dont TH</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1 170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1 650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1 729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1 838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1 944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1743548"/>
                  </a:ext>
                </a:extLst>
              </a:tr>
              <a:tr h="0">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51,72%</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63,73%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66,27%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65,40%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62,30%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r"/>
                      <a:r>
                        <a:rPr lang="fr-FR" sz="2000" dirty="0">
                          <a:effectLst/>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24549236"/>
                  </a:ext>
                </a:extLst>
              </a:tr>
            </a:tbl>
          </a:graphicData>
        </a:graphic>
      </p:graphicFrame>
      <p:sp>
        <p:nvSpPr>
          <p:cNvPr id="8" name="ZoneTexte 7">
            <a:extLst>
              <a:ext uri="{FF2B5EF4-FFF2-40B4-BE49-F238E27FC236}">
                <a16:creationId xmlns:a16="http://schemas.microsoft.com/office/drawing/2014/main" id="{2444A9FE-3FA7-D54B-8E69-E110D47A8755}"/>
              </a:ext>
            </a:extLst>
          </p:cNvPr>
          <p:cNvSpPr txBox="1"/>
          <p:nvPr/>
        </p:nvSpPr>
        <p:spPr>
          <a:xfrm>
            <a:off x="701457" y="6418292"/>
            <a:ext cx="7738144" cy="369332"/>
          </a:xfrm>
          <a:prstGeom prst="rect">
            <a:avLst/>
          </a:prstGeom>
          <a:noFill/>
        </p:spPr>
        <p:txBody>
          <a:bodyPr wrap="none" rtlCol="0">
            <a:spAutoFit/>
          </a:bodyPr>
          <a:lstStyle/>
          <a:p>
            <a:r>
              <a:rPr lang="fr-FR" dirty="0"/>
              <a:t>ORIGINE : PLF 2021, Jaune relations financières entre l’État et les CT, p. 78 et 86</a:t>
            </a:r>
          </a:p>
        </p:txBody>
      </p:sp>
      <p:graphicFrame>
        <p:nvGraphicFramePr>
          <p:cNvPr id="9" name="Tableau 8">
            <a:extLst>
              <a:ext uri="{FF2B5EF4-FFF2-40B4-BE49-F238E27FC236}">
                <a16:creationId xmlns:a16="http://schemas.microsoft.com/office/drawing/2014/main" id="{CD1ABB0D-CE02-644B-9024-D281B771AEB8}"/>
              </a:ext>
            </a:extLst>
          </p:cNvPr>
          <p:cNvGraphicFramePr>
            <a:graphicFrameLocks noGrp="1"/>
          </p:cNvGraphicFramePr>
          <p:nvPr>
            <p:extLst>
              <p:ext uri="{D42A27DB-BD31-4B8C-83A1-F6EECF244321}">
                <p14:modId xmlns:p14="http://schemas.microsoft.com/office/powerpoint/2010/main" val="4086770597"/>
              </p:ext>
            </p:extLst>
          </p:nvPr>
        </p:nvGraphicFramePr>
        <p:xfrm>
          <a:off x="838200" y="2648170"/>
          <a:ext cx="7316247" cy="1219200"/>
        </p:xfrm>
        <a:graphic>
          <a:graphicData uri="http://schemas.openxmlformats.org/drawingml/2006/table">
            <a:tbl>
              <a:tblPr firstRow="1" firstCol="1" bandRow="1">
                <a:tableStyleId>{2D5ABB26-0587-4C30-8999-92F81FD0307C}</a:tableStyleId>
              </a:tblPr>
              <a:tblGrid>
                <a:gridCol w="1607505">
                  <a:extLst>
                    <a:ext uri="{9D8B030D-6E8A-4147-A177-3AD203B41FA5}">
                      <a16:colId xmlns:a16="http://schemas.microsoft.com/office/drawing/2014/main" val="1132598144"/>
                    </a:ext>
                  </a:extLst>
                </a:gridCol>
                <a:gridCol w="951457">
                  <a:extLst>
                    <a:ext uri="{9D8B030D-6E8A-4147-A177-3AD203B41FA5}">
                      <a16:colId xmlns:a16="http://schemas.microsoft.com/office/drawing/2014/main" val="529526768"/>
                    </a:ext>
                  </a:extLst>
                </a:gridCol>
                <a:gridCol w="951457">
                  <a:extLst>
                    <a:ext uri="{9D8B030D-6E8A-4147-A177-3AD203B41FA5}">
                      <a16:colId xmlns:a16="http://schemas.microsoft.com/office/drawing/2014/main" val="2493532953"/>
                    </a:ext>
                  </a:extLst>
                </a:gridCol>
                <a:gridCol w="951457">
                  <a:extLst>
                    <a:ext uri="{9D8B030D-6E8A-4147-A177-3AD203B41FA5}">
                      <a16:colId xmlns:a16="http://schemas.microsoft.com/office/drawing/2014/main" val="1521765544"/>
                    </a:ext>
                  </a:extLst>
                </a:gridCol>
                <a:gridCol w="951457">
                  <a:extLst>
                    <a:ext uri="{9D8B030D-6E8A-4147-A177-3AD203B41FA5}">
                      <a16:colId xmlns:a16="http://schemas.microsoft.com/office/drawing/2014/main" val="3932774362"/>
                    </a:ext>
                  </a:extLst>
                </a:gridCol>
                <a:gridCol w="951457">
                  <a:extLst>
                    <a:ext uri="{9D8B030D-6E8A-4147-A177-3AD203B41FA5}">
                      <a16:colId xmlns:a16="http://schemas.microsoft.com/office/drawing/2014/main" val="3373294950"/>
                    </a:ext>
                  </a:extLst>
                </a:gridCol>
                <a:gridCol w="951457">
                  <a:extLst>
                    <a:ext uri="{9D8B030D-6E8A-4147-A177-3AD203B41FA5}">
                      <a16:colId xmlns:a16="http://schemas.microsoft.com/office/drawing/2014/main" val="1250332185"/>
                    </a:ext>
                  </a:extLst>
                </a:gridCol>
              </a:tblGrid>
              <a:tr h="0">
                <a:tc>
                  <a:txBody>
                    <a:bodyPr/>
                    <a:lstStyle/>
                    <a:p>
                      <a:pPr algn="r"/>
                      <a:r>
                        <a:rPr lang="fr-FR" sz="2000" dirty="0">
                          <a:effectLst/>
                        </a:rPr>
                        <a: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fr-FR" sz="2000" b="1" dirty="0">
                          <a:effectLst/>
                        </a:rPr>
                        <a:t>2016</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2017</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2018</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2019</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2020</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b="1" dirty="0">
                          <a:effectLst/>
                        </a:rPr>
                        <a:t>2021</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073099541"/>
                  </a:ext>
                </a:extLst>
              </a:tr>
              <a:tr h="243205">
                <a:tc>
                  <a:txBody>
                    <a:bodyPr/>
                    <a:lstStyle/>
                    <a:p>
                      <a:r>
                        <a:rPr lang="fr-FR" sz="2000" b="1">
                          <a:effectLst/>
                        </a:rPr>
                        <a:t>R&amp;D</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dirty="0">
                          <a:effectLst/>
                        </a:rPr>
                        <a:t>12 709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12 665</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15 707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18 939</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23 173</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8 970</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53250379"/>
                  </a:ext>
                </a:extLst>
              </a:tr>
              <a:tr h="243205">
                <a:tc>
                  <a:txBody>
                    <a:bodyPr/>
                    <a:lstStyle/>
                    <a:p>
                      <a:r>
                        <a:rPr lang="fr-FR" sz="2000" b="1">
                          <a:effectLst/>
                        </a:rPr>
                        <a:t>Dont TH</a:t>
                      </a:r>
                      <a:endParaRPr lang="fr-FR"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3 978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3 674</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6 708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10 560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14 457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778</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595647871"/>
                  </a:ext>
                </a:extLst>
              </a:tr>
              <a:tr h="243205">
                <a:tc>
                  <a:txBody>
                    <a:bodyPr/>
                    <a:lstStyle/>
                    <a:p>
                      <a:r>
                        <a:rPr lang="fr-FR" sz="2000" b="1" dirty="0">
                          <a:effectLst/>
                        </a:rPr>
                        <a:t>%</a:t>
                      </a:r>
                      <a:endParaRPr lang="fr-FR"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FR" sz="2000">
                          <a:effectLst/>
                        </a:rPr>
                        <a:t>31,30%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29,00%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42,70%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55,75%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a:effectLst/>
                        </a:rPr>
                        <a:t>62,38%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a:r>
                        <a:rPr lang="fr-FR" sz="2000" dirty="0">
                          <a:effectLst/>
                        </a:rPr>
                        <a:t>8,67%</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955866556"/>
                  </a:ext>
                </a:extLst>
              </a:tr>
            </a:tbl>
          </a:graphicData>
        </a:graphic>
      </p:graphicFrame>
    </p:spTree>
    <p:extLst>
      <p:ext uri="{BB962C8B-B14F-4D97-AF65-F5344CB8AC3E}">
        <p14:creationId xmlns:p14="http://schemas.microsoft.com/office/powerpoint/2010/main" val="1006160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a:extLst>
              <a:ext uri="{FF2B5EF4-FFF2-40B4-BE49-F238E27FC236}">
                <a16:creationId xmlns:a16="http://schemas.microsoft.com/office/drawing/2014/main" id="{89AE61AE-D4C3-EB4A-9CFA-3842F1296A76}"/>
              </a:ext>
            </a:extLst>
          </p:cNvPr>
          <p:cNvSpPr>
            <a:spLocks noGrp="1"/>
          </p:cNvSpPr>
          <p:nvPr>
            <p:ph type="title"/>
          </p:nvPr>
        </p:nvSpPr>
        <p:spPr>
          <a:xfrm>
            <a:off x="838200" y="-278342"/>
            <a:ext cx="10515600" cy="1325563"/>
          </a:xfrm>
        </p:spPr>
        <p:txBody>
          <a:bodyPr/>
          <a:lstStyle/>
          <a:p>
            <a:r>
              <a:rPr lang="fr-FR" dirty="0">
                <a:solidFill>
                  <a:srgbClr val="00B0F0"/>
                </a:solidFill>
                <a:latin typeface="Arial Black" panose="020B0A04020102020204" pitchFamily="34" charset="0"/>
              </a:rPr>
              <a:t>D/ L’analyse par impôt </a:t>
            </a:r>
            <a:endParaRPr lang="fr-FR" dirty="0"/>
          </a:p>
        </p:txBody>
      </p:sp>
      <p:pic>
        <p:nvPicPr>
          <p:cNvPr id="12" name="Image 11">
            <a:extLst>
              <a:ext uri="{FF2B5EF4-FFF2-40B4-BE49-F238E27FC236}">
                <a16:creationId xmlns:a16="http://schemas.microsoft.com/office/drawing/2014/main" id="{E9DE653E-750A-364F-B15B-B1E59C5AFBA9}"/>
              </a:ext>
            </a:extLst>
          </p:cNvPr>
          <p:cNvPicPr>
            <a:picLocks noChangeAspect="1"/>
          </p:cNvPicPr>
          <p:nvPr/>
        </p:nvPicPr>
        <p:blipFill>
          <a:blip r:embed="rId2"/>
          <a:stretch>
            <a:fillRect/>
          </a:stretch>
        </p:blipFill>
        <p:spPr>
          <a:xfrm>
            <a:off x="0" y="655962"/>
            <a:ext cx="12192000" cy="6257270"/>
          </a:xfrm>
          <a:prstGeom prst="rect">
            <a:avLst/>
          </a:prstGeom>
        </p:spPr>
      </p:pic>
    </p:spTree>
    <p:extLst>
      <p:ext uri="{BB962C8B-B14F-4D97-AF65-F5344CB8AC3E}">
        <p14:creationId xmlns:p14="http://schemas.microsoft.com/office/powerpoint/2010/main" val="41981935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B5CAF1-C2B8-4ACE-9459-B2C30458DE4C}"/>
              </a:ext>
            </a:extLst>
          </p:cNvPr>
          <p:cNvSpPr>
            <a:spLocks noGrp="1"/>
          </p:cNvSpPr>
          <p:nvPr>
            <p:ph type="title"/>
          </p:nvPr>
        </p:nvSpPr>
        <p:spPr/>
        <p:txBody>
          <a:bodyPr/>
          <a:lstStyle/>
          <a:p>
            <a:pPr algn="ctr"/>
            <a:r>
              <a:rPr lang="fr-FR" b="1" dirty="0">
                <a:latin typeface="Arial Black" panose="020B0A04020102020204" pitchFamily="34" charset="0"/>
              </a:rPr>
              <a:t>ZOOM SUR CHAQUE IMPÔT</a:t>
            </a:r>
          </a:p>
        </p:txBody>
      </p:sp>
      <p:sp>
        <p:nvSpPr>
          <p:cNvPr id="3" name="Espace réservé du contenu 2">
            <a:extLst>
              <a:ext uri="{FF2B5EF4-FFF2-40B4-BE49-F238E27FC236}">
                <a16:creationId xmlns:a16="http://schemas.microsoft.com/office/drawing/2014/main" id="{A17DB11D-0B79-4E7B-BB92-7591ECE97A0F}"/>
              </a:ext>
            </a:extLst>
          </p:cNvPr>
          <p:cNvSpPr>
            <a:spLocks noGrp="1"/>
          </p:cNvSpPr>
          <p:nvPr>
            <p:ph idx="1"/>
          </p:nvPr>
        </p:nvSpPr>
        <p:spPr/>
        <p:txBody>
          <a:bodyPr>
            <a:normAutofit lnSpcReduction="10000"/>
          </a:bodyPr>
          <a:lstStyle/>
          <a:p>
            <a:r>
              <a:rPr lang="fr-FR" dirty="0"/>
              <a:t>TH elle était payée par l’Etat à 25% avant 2018, elle passe à  37% en 2018, puis 45% en 2019 pour terminer à 69% en 2020 avant sa disparition.</a:t>
            </a:r>
          </a:p>
          <a:p>
            <a:endParaRPr lang="fr-FR" dirty="0"/>
          </a:p>
          <a:p>
            <a:r>
              <a:rPr lang="fr-FR" dirty="0"/>
              <a:t>Pour la CET qui rapporte 27,7 Mds d’euros, 6,4 Mds sont pris en charge par l’Etat, soit 23,1%, soit un peu moins du quart. 90% découle du plafonnement à la VA et du dégrèvement barémique (70%).</a:t>
            </a:r>
          </a:p>
          <a:p>
            <a:endParaRPr lang="fr-FR" dirty="0"/>
          </a:p>
          <a:p>
            <a:r>
              <a:rPr lang="fr-FR" dirty="0"/>
              <a:t>Pour les TF, le poids de l’Etat a toujours été faible, pour 36,3 Mds d’euros de TF, l’Etat ne paye que 2,2 Mds, soit 6%</a:t>
            </a:r>
          </a:p>
        </p:txBody>
      </p:sp>
    </p:spTree>
    <p:extLst>
      <p:ext uri="{BB962C8B-B14F-4D97-AF65-F5344CB8AC3E}">
        <p14:creationId xmlns:p14="http://schemas.microsoft.com/office/powerpoint/2010/main" val="3211089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BA4955-56E8-0846-8420-C7AAB610293D}"/>
              </a:ext>
            </a:extLst>
          </p:cNvPr>
          <p:cNvSpPr>
            <a:spLocks noGrp="1"/>
          </p:cNvSpPr>
          <p:nvPr>
            <p:ph type="title"/>
          </p:nvPr>
        </p:nvSpPr>
        <p:spPr>
          <a:xfrm>
            <a:off x="259080" y="212725"/>
            <a:ext cx="11582400" cy="1325563"/>
          </a:xfrm>
        </p:spPr>
        <p:txBody>
          <a:bodyPr/>
          <a:lstStyle/>
          <a:p>
            <a:pPr algn="ctr"/>
            <a:r>
              <a:rPr lang="fr-FR" b="1" dirty="0">
                <a:solidFill>
                  <a:srgbClr val="00B050"/>
                </a:solidFill>
                <a:latin typeface="Arial Black" panose="020B0A04020102020204" pitchFamily="34" charset="0"/>
              </a:rPr>
              <a:t>Section 2 : La fiscalité transférée :</a:t>
            </a:r>
          </a:p>
        </p:txBody>
      </p:sp>
      <p:sp>
        <p:nvSpPr>
          <p:cNvPr id="3" name="Espace réservé du contenu 2">
            <a:extLst>
              <a:ext uri="{FF2B5EF4-FFF2-40B4-BE49-F238E27FC236}">
                <a16:creationId xmlns:a16="http://schemas.microsoft.com/office/drawing/2014/main" id="{45EA2BE7-6736-1B45-9B86-43400BDE8321}"/>
              </a:ext>
            </a:extLst>
          </p:cNvPr>
          <p:cNvSpPr>
            <a:spLocks noGrp="1"/>
          </p:cNvSpPr>
          <p:nvPr>
            <p:ph idx="1"/>
          </p:nvPr>
        </p:nvSpPr>
        <p:spPr/>
        <p:txBody>
          <a:bodyPr>
            <a:normAutofit fontScale="85000" lnSpcReduction="20000"/>
          </a:bodyPr>
          <a:lstStyle/>
          <a:p>
            <a:r>
              <a:rPr lang="fr-FR" sz="4200" dirty="0">
                <a:solidFill>
                  <a:srgbClr val="00B0F0"/>
                </a:solidFill>
                <a:latin typeface="Arial Black" panose="020B0A04020102020204" pitchFamily="34" charset="0"/>
              </a:rPr>
              <a:t>A/ Les étapes de la fiscalité transférée :</a:t>
            </a:r>
          </a:p>
          <a:p>
            <a:r>
              <a:rPr lang="fr-FR" dirty="0"/>
              <a:t>§1 L’acte 1 de la décentralisation</a:t>
            </a:r>
          </a:p>
          <a:p>
            <a:r>
              <a:rPr lang="fr-FR" dirty="0"/>
              <a:t>L’alternance se produit en 1981 avec un gouvernement de gauche comprenant des ministres socialistes et communistes. Puis il y a eu une loi du 2 mars 1982 qui a décidé de rendre les actes des CT exécutoires. Enfin, en 1983, la loi va organiser les transferts de compétences.</a:t>
            </a:r>
          </a:p>
          <a:p>
            <a:r>
              <a:rPr lang="fr-FR" u="sng" dirty="0"/>
              <a:t>Acte 1 de la décentralisation = 14,5 Mds pour 2021, soit 38%</a:t>
            </a:r>
            <a:endParaRPr lang="fr-FR" dirty="0"/>
          </a:p>
          <a:p>
            <a:r>
              <a:rPr lang="fr-FR" dirty="0"/>
              <a:t>Comprend les Droits de Mutation à Titre Onéreux affectés aux départements + la taxe sur les cartes grises affectées aux régions. </a:t>
            </a:r>
          </a:p>
          <a:p>
            <a:r>
              <a:rPr lang="fr-FR" dirty="0"/>
              <a:t>Il y avait à l’époque la vignette affectée aux départements mais Laurent FABIUS l’a supprimée en 2001. </a:t>
            </a:r>
          </a:p>
          <a:p>
            <a:r>
              <a:rPr lang="fr-FR" dirty="0"/>
              <a:t>Comme ce n’était pas suffisant, on a créé une dotation, la Dotation Générale de Décentralisation payée par l’État (mais qui n’est pas de la FT).</a:t>
            </a:r>
          </a:p>
          <a:p>
            <a:endParaRPr lang="fr-FR" dirty="0"/>
          </a:p>
        </p:txBody>
      </p:sp>
    </p:spTree>
    <p:extLst>
      <p:ext uri="{BB962C8B-B14F-4D97-AF65-F5344CB8AC3E}">
        <p14:creationId xmlns:p14="http://schemas.microsoft.com/office/powerpoint/2010/main" val="433504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DE6CFF-636F-D842-8690-8F579AB00AC6}"/>
              </a:ext>
            </a:extLst>
          </p:cNvPr>
          <p:cNvSpPr>
            <a:spLocks noGrp="1"/>
          </p:cNvSpPr>
          <p:nvPr>
            <p:ph type="title"/>
          </p:nvPr>
        </p:nvSpPr>
        <p:spPr/>
        <p:txBody>
          <a:bodyPr/>
          <a:lstStyle/>
          <a:p>
            <a:r>
              <a:rPr lang="fr-FR" dirty="0"/>
              <a:t>§2 L’acte 2 de la décentralisation </a:t>
            </a:r>
          </a:p>
        </p:txBody>
      </p:sp>
      <p:sp>
        <p:nvSpPr>
          <p:cNvPr id="3" name="Espace réservé du contenu 2">
            <a:extLst>
              <a:ext uri="{FF2B5EF4-FFF2-40B4-BE49-F238E27FC236}">
                <a16:creationId xmlns:a16="http://schemas.microsoft.com/office/drawing/2014/main" id="{5584EE91-32B7-5D44-9474-CC0BA6F13A95}"/>
              </a:ext>
            </a:extLst>
          </p:cNvPr>
          <p:cNvSpPr>
            <a:spLocks noGrp="1"/>
          </p:cNvSpPr>
          <p:nvPr>
            <p:ph idx="1"/>
          </p:nvPr>
        </p:nvSpPr>
        <p:spPr/>
        <p:txBody>
          <a:bodyPr/>
          <a:lstStyle/>
          <a:p>
            <a:r>
              <a:rPr lang="fr-FR" u="sng" dirty="0"/>
              <a:t>Acte 2 de la décentralisation = 12,1 Mds pour 2021, soit 32%</a:t>
            </a:r>
            <a:endParaRPr lang="fr-FR" dirty="0"/>
          </a:p>
          <a:p>
            <a:r>
              <a:rPr lang="fr-FR" dirty="0"/>
              <a:t>L’Acte 2 débute avec la révision constitutionnelle de mars 2003 où l’on ajoute l’article 72-2 dans la Constitution. </a:t>
            </a:r>
          </a:p>
          <a:p>
            <a:r>
              <a:rPr lang="fr-FR" dirty="0"/>
              <a:t>Comprend la TICPE affectée aux départements pour compenser le Revenu Minimum d’Insertion (2004), une autre fraction de TICPE affectée aux régions et la TSCA affectée aux départements.</a:t>
            </a:r>
          </a:p>
          <a:p>
            <a:r>
              <a:rPr lang="fr-FR" dirty="0"/>
              <a:t>La loi transfère de très nombreuses compétences aux collectivités territoriales : Loi du 13 août 2004 relative aux libertés et aux responsabilités locales. Les agents de l’État choisissent de passer à la territoriale.</a:t>
            </a:r>
          </a:p>
          <a:p>
            <a:endParaRPr lang="fr-FR" dirty="0"/>
          </a:p>
        </p:txBody>
      </p:sp>
    </p:spTree>
    <p:extLst>
      <p:ext uri="{BB962C8B-B14F-4D97-AF65-F5344CB8AC3E}">
        <p14:creationId xmlns:p14="http://schemas.microsoft.com/office/powerpoint/2010/main" val="318111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D854CE-509C-E945-BAE8-61DBE38CDEB7}"/>
              </a:ext>
            </a:extLst>
          </p:cNvPr>
          <p:cNvSpPr>
            <a:spLocks noGrp="1"/>
          </p:cNvSpPr>
          <p:nvPr>
            <p:ph type="title"/>
          </p:nvPr>
        </p:nvSpPr>
        <p:spPr/>
        <p:txBody>
          <a:bodyPr/>
          <a:lstStyle/>
          <a:p>
            <a:r>
              <a:rPr lang="fr-FR" dirty="0"/>
              <a:t>§3 La réforme de la fiscalité locale</a:t>
            </a:r>
          </a:p>
        </p:txBody>
      </p:sp>
      <p:sp>
        <p:nvSpPr>
          <p:cNvPr id="3" name="Espace réservé du contenu 2">
            <a:extLst>
              <a:ext uri="{FF2B5EF4-FFF2-40B4-BE49-F238E27FC236}">
                <a16:creationId xmlns:a16="http://schemas.microsoft.com/office/drawing/2014/main" id="{F1BD43F2-8A37-F848-B987-1C677BA79A91}"/>
              </a:ext>
            </a:extLst>
          </p:cNvPr>
          <p:cNvSpPr>
            <a:spLocks noGrp="1"/>
          </p:cNvSpPr>
          <p:nvPr>
            <p:ph idx="1"/>
          </p:nvPr>
        </p:nvSpPr>
        <p:spPr/>
        <p:txBody>
          <a:bodyPr>
            <a:normAutofit lnSpcReduction="10000"/>
          </a:bodyPr>
          <a:lstStyle/>
          <a:p>
            <a:pPr marL="0" indent="0">
              <a:buNone/>
            </a:pPr>
            <a:endParaRPr lang="fr-FR" u="sng" dirty="0"/>
          </a:p>
          <a:p>
            <a:r>
              <a:rPr lang="fr-FR" u="sng" dirty="0"/>
              <a:t>La loi de Finances pour 2010 avec le panier fiscal = 7,7 Mds pour 2021, soit 21%</a:t>
            </a:r>
            <a:endParaRPr lang="fr-FR" dirty="0"/>
          </a:p>
          <a:p>
            <a:r>
              <a:rPr lang="fr-FR" dirty="0"/>
              <a:t>Qu’est-ce que le panier fiscal ? C’est un ensemble de recettes fiscales détenues par l’État qui va être transféré aux CT pour financer une partie de la réforme de la TP en complément des nouvelles ressources fiscales (CET + IFER)</a:t>
            </a:r>
          </a:p>
          <a:p>
            <a:r>
              <a:rPr lang="fr-FR" dirty="0"/>
              <a:t>Que comprend le panier fiscal ? Il comprend les reliquats de DMTO et de TSCA que l’État avait conservés + la TASCOM et comme il n’y avait pas assez d’argent, on a prélevé sur les frais de gestion de la fiscalité locale (frais d’assiette et de recouvrement de la fiscalité locales).</a:t>
            </a:r>
          </a:p>
          <a:p>
            <a:endParaRPr lang="fr-FR" dirty="0"/>
          </a:p>
        </p:txBody>
      </p:sp>
    </p:spTree>
    <p:extLst>
      <p:ext uri="{BB962C8B-B14F-4D97-AF65-F5344CB8AC3E}">
        <p14:creationId xmlns:p14="http://schemas.microsoft.com/office/powerpoint/2010/main" val="2217038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EF3BB8-BC7F-E242-9982-E68F6C796041}"/>
              </a:ext>
            </a:extLst>
          </p:cNvPr>
          <p:cNvSpPr>
            <a:spLocks noGrp="1"/>
          </p:cNvSpPr>
          <p:nvPr>
            <p:ph type="title"/>
          </p:nvPr>
        </p:nvSpPr>
        <p:spPr/>
        <p:txBody>
          <a:bodyPr/>
          <a:lstStyle/>
          <a:p>
            <a:r>
              <a:rPr lang="fr-FR" dirty="0"/>
              <a:t>§4 Depuis la Loi de Finances pour 2010</a:t>
            </a:r>
          </a:p>
        </p:txBody>
      </p:sp>
      <p:sp>
        <p:nvSpPr>
          <p:cNvPr id="3" name="Espace réservé du contenu 2">
            <a:extLst>
              <a:ext uri="{FF2B5EF4-FFF2-40B4-BE49-F238E27FC236}">
                <a16:creationId xmlns:a16="http://schemas.microsoft.com/office/drawing/2014/main" id="{F0D95EA2-A956-8544-84EA-6BFD3BC9893C}"/>
              </a:ext>
            </a:extLst>
          </p:cNvPr>
          <p:cNvSpPr>
            <a:spLocks noGrp="1"/>
          </p:cNvSpPr>
          <p:nvPr>
            <p:ph idx="1"/>
          </p:nvPr>
        </p:nvSpPr>
        <p:spPr/>
        <p:txBody>
          <a:bodyPr/>
          <a:lstStyle/>
          <a:p>
            <a:endParaRPr lang="fr-FR" u="sng" dirty="0"/>
          </a:p>
          <a:p>
            <a:r>
              <a:rPr lang="fr-FR" u="sng" dirty="0"/>
              <a:t>Les autres transferts de fiscalité depuis 2010 = 3,3 pour 2021, soit 9%</a:t>
            </a:r>
            <a:endParaRPr lang="fr-FR" dirty="0"/>
          </a:p>
          <a:p>
            <a:r>
              <a:rPr lang="fr-FR" dirty="0"/>
              <a:t>Comprend un supplément de frais de gestion dans le cadre du pacte de confiance et de responsabilité (2013), une fraction de TSCA destinée aux Services Départementaux d’Incendie et de Secours (pompiers) et un émiettement de TICPE dans différentes rubriques très compliquées avec notamment le financement de l’apprentissage.</a:t>
            </a:r>
          </a:p>
          <a:p>
            <a:endParaRPr lang="fr-FR" dirty="0"/>
          </a:p>
        </p:txBody>
      </p:sp>
    </p:spTree>
    <p:extLst>
      <p:ext uri="{BB962C8B-B14F-4D97-AF65-F5344CB8AC3E}">
        <p14:creationId xmlns:p14="http://schemas.microsoft.com/office/powerpoint/2010/main" val="1106778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3CBFF0-07B1-3747-9F6E-24AAC4514764}"/>
              </a:ext>
            </a:extLst>
          </p:cNvPr>
          <p:cNvSpPr>
            <a:spLocks noGrp="1"/>
          </p:cNvSpPr>
          <p:nvPr>
            <p:ph type="title"/>
          </p:nvPr>
        </p:nvSpPr>
        <p:spPr/>
        <p:txBody>
          <a:bodyPr/>
          <a:lstStyle/>
          <a:p>
            <a:r>
              <a:rPr lang="fr-FR" dirty="0">
                <a:solidFill>
                  <a:srgbClr val="00B0F0"/>
                </a:solidFill>
                <a:latin typeface="Arial Black" panose="020B0A04020102020204" pitchFamily="34" charset="0"/>
              </a:rPr>
              <a:t>B/ Les ressources de la fiscalité transférée</a:t>
            </a:r>
          </a:p>
        </p:txBody>
      </p:sp>
      <p:sp>
        <p:nvSpPr>
          <p:cNvPr id="3" name="Espace réservé du contenu 2">
            <a:extLst>
              <a:ext uri="{FF2B5EF4-FFF2-40B4-BE49-F238E27FC236}">
                <a16:creationId xmlns:a16="http://schemas.microsoft.com/office/drawing/2014/main" id="{B33CB433-ED1F-0542-9A8A-E67090608059}"/>
              </a:ext>
            </a:extLst>
          </p:cNvPr>
          <p:cNvSpPr>
            <a:spLocks noGrp="1"/>
          </p:cNvSpPr>
          <p:nvPr>
            <p:ph idx="1"/>
          </p:nvPr>
        </p:nvSpPr>
        <p:spPr/>
        <p:txBody>
          <a:bodyPr>
            <a:normAutofit fontScale="92500" lnSpcReduction="20000"/>
          </a:bodyPr>
          <a:lstStyle/>
          <a:p>
            <a:r>
              <a:rPr lang="fr-FR" dirty="0"/>
              <a:t>§1 Les grosses</a:t>
            </a:r>
          </a:p>
          <a:p>
            <a:endParaRPr lang="fr-FR" dirty="0"/>
          </a:p>
          <a:p>
            <a:r>
              <a:rPr lang="fr-FR" u="sng" dirty="0"/>
              <a:t>1°) champion toutes catégories, les DMTO = 13,1 pour 2021.</a:t>
            </a:r>
            <a:endParaRPr lang="fr-FR" dirty="0"/>
          </a:p>
          <a:p>
            <a:r>
              <a:rPr lang="fr-FR" dirty="0"/>
              <a:t>100% pour les départements 12,3 Mds lors de l’acte 1 et le reste dans le panier fiscal de la LF-2010.</a:t>
            </a:r>
          </a:p>
          <a:p>
            <a:r>
              <a:rPr lang="fr-FR" dirty="0"/>
              <a:t>Les DMTO sont constitués de plusieurs impôts indirects dont le plus important est la taxe départementale de publicité foncière. Cet impôt est payé lors d’une vente d’un bien foncier. Plus le marché est actif, plus les impôts rentrent. En plus de ces DMTO départementaux, il existe une taxe additionnelle encaissée par le bloc communal mais ce n’est pas de la fiscalité transférée.</a:t>
            </a:r>
          </a:p>
          <a:p>
            <a:pPr marL="0" indent="0">
              <a:buNone/>
            </a:pPr>
            <a:r>
              <a:rPr lang="fr-FR" dirty="0"/>
              <a:t> </a:t>
            </a:r>
          </a:p>
        </p:txBody>
      </p:sp>
    </p:spTree>
    <p:extLst>
      <p:ext uri="{BB962C8B-B14F-4D97-AF65-F5344CB8AC3E}">
        <p14:creationId xmlns:p14="http://schemas.microsoft.com/office/powerpoint/2010/main" val="30900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50C8CF-CD61-4B8D-9864-81599A425010}"/>
              </a:ext>
            </a:extLst>
          </p:cNvPr>
          <p:cNvSpPr>
            <a:spLocks noGrp="1"/>
          </p:cNvSpPr>
          <p:nvPr>
            <p:ph type="title"/>
          </p:nvPr>
        </p:nvSpPr>
        <p:spPr>
          <a:xfrm>
            <a:off x="180109" y="365125"/>
            <a:ext cx="11707091" cy="1325563"/>
          </a:xfrm>
        </p:spPr>
        <p:txBody>
          <a:bodyPr/>
          <a:lstStyle/>
          <a:p>
            <a:pPr algn="ctr"/>
            <a:r>
              <a:rPr lang="fr-FR" b="1" dirty="0">
                <a:solidFill>
                  <a:srgbClr val="0070C0"/>
                </a:solidFill>
                <a:latin typeface="Arial Black" panose="020B0A04020102020204" pitchFamily="34" charset="0"/>
              </a:rPr>
              <a:t>ZOOM SUR LES RECETTES EN 2020</a:t>
            </a:r>
          </a:p>
        </p:txBody>
      </p:sp>
      <mc:AlternateContent xmlns:mc="http://schemas.openxmlformats.org/markup-compatibility/2006" xmlns:cx2="http://schemas.microsoft.com/office/drawing/2015/10/21/chartex">
        <mc:Choice Requires="cx2">
          <p:graphicFrame>
            <p:nvGraphicFramePr>
              <p:cNvPr id="6" name="Espace réservé du contenu 5">
                <a:extLst>
                  <a:ext uri="{FF2B5EF4-FFF2-40B4-BE49-F238E27FC236}">
                    <a16:creationId xmlns:a16="http://schemas.microsoft.com/office/drawing/2014/main" id="{D5445DA9-8491-4A79-9F23-CC580E2AEC3D}"/>
                  </a:ext>
                </a:extLst>
              </p:cNvPr>
              <p:cNvGraphicFramePr>
                <a:graphicFrameLocks noGrp="1"/>
              </p:cNvGraphicFramePr>
              <p:nvPr>
                <p:ph idx="1"/>
                <p:extLst>
                  <p:ext uri="{D42A27DB-BD31-4B8C-83A1-F6EECF244321}">
                    <p14:modId xmlns:p14="http://schemas.microsoft.com/office/powerpoint/2010/main" val="3574736431"/>
                  </p:ext>
                </p:extLst>
              </p:nvPr>
            </p:nvGraphicFramePr>
            <p:xfrm>
              <a:off x="180109" y="1825625"/>
              <a:ext cx="11707091" cy="489383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6" name="Espace réservé du contenu 5">
                <a:extLst>
                  <a:ext uri="{FF2B5EF4-FFF2-40B4-BE49-F238E27FC236}">
                    <a16:creationId xmlns:a16="http://schemas.microsoft.com/office/drawing/2014/main" id="{D5445DA9-8491-4A79-9F23-CC580E2AEC3D}"/>
                  </a:ext>
                </a:extLst>
              </p:cNvPr>
              <p:cNvPicPr>
                <a:picLocks noGrp="1" noRot="1" noChangeAspect="1" noMove="1" noResize="1" noEditPoints="1" noAdjustHandles="1" noChangeArrowheads="1" noChangeShapeType="1"/>
              </p:cNvPicPr>
              <p:nvPr/>
            </p:nvPicPr>
            <p:blipFill>
              <a:blip r:embed="rId3"/>
              <a:stretch>
                <a:fillRect/>
              </a:stretch>
            </p:blipFill>
            <p:spPr>
              <a:xfrm>
                <a:off x="180109" y="1825625"/>
                <a:ext cx="11707091" cy="4893830"/>
              </a:xfrm>
              <a:prstGeom prst="rect">
                <a:avLst/>
              </a:prstGeom>
            </p:spPr>
          </p:pic>
        </mc:Fallback>
      </mc:AlternateContent>
    </p:spTree>
    <p:extLst>
      <p:ext uri="{BB962C8B-B14F-4D97-AF65-F5344CB8AC3E}">
        <p14:creationId xmlns:p14="http://schemas.microsoft.com/office/powerpoint/2010/main" val="41042691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009EF-7805-5C49-8D74-7ED931BEB2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3E943A1D-99A9-AA46-917A-FF4367ED93C8}"/>
              </a:ext>
            </a:extLst>
          </p:cNvPr>
          <p:cNvSpPr>
            <a:spLocks noGrp="1"/>
          </p:cNvSpPr>
          <p:nvPr>
            <p:ph idx="1"/>
          </p:nvPr>
        </p:nvSpPr>
        <p:spPr/>
        <p:txBody>
          <a:bodyPr>
            <a:normAutofit lnSpcReduction="10000"/>
          </a:bodyPr>
          <a:lstStyle/>
          <a:p>
            <a:r>
              <a:rPr lang="fr-FR" u="sng" dirty="0"/>
              <a:t>2°) en seconde position, la TICPE = 10,8 Mds pour 2021.</a:t>
            </a:r>
            <a:endParaRPr lang="fr-FR" dirty="0"/>
          </a:p>
          <a:p>
            <a:r>
              <a:rPr lang="fr-FR" dirty="0"/>
              <a:t>Les départements se taillent la part du lion avec 5,8 Mds dont la plupart au titre du RSA. Cette partie la plus ancienne date de 2004.</a:t>
            </a:r>
          </a:p>
          <a:p>
            <a:r>
              <a:rPr lang="fr-FR" dirty="0"/>
              <a:t>Les régions ont ce qui reste avec 5 Mds dont 3,2 transférés lors de l’acte 2. Les régions ont depuis 2007 un pouvoir de taux sur la TICPE et elles ont quasiment toutes voté un taux au plafond.</a:t>
            </a:r>
          </a:p>
          <a:p>
            <a:r>
              <a:rPr lang="fr-FR" u="sng" dirty="0"/>
              <a:t>3°) en troisième position, la TSCA = 7 Mds pour 2021.</a:t>
            </a:r>
            <a:endParaRPr lang="fr-FR" dirty="0"/>
          </a:p>
          <a:p>
            <a:r>
              <a:rPr lang="fr-FR" dirty="0"/>
              <a:t>100% pour les départements, 3,2 Mds à l’acte 2 et autant au titre du panier fiscal de la LF-2010. Quasiment tout le reste 1 267 est transféré aux SDIS mais hors acte 2.</a:t>
            </a:r>
          </a:p>
          <a:p>
            <a:endParaRPr lang="fr-FR" dirty="0"/>
          </a:p>
        </p:txBody>
      </p:sp>
    </p:spTree>
    <p:extLst>
      <p:ext uri="{BB962C8B-B14F-4D97-AF65-F5344CB8AC3E}">
        <p14:creationId xmlns:p14="http://schemas.microsoft.com/office/powerpoint/2010/main" val="245133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A2C02-3E2F-684F-825B-54BBF8FF6392}"/>
              </a:ext>
            </a:extLst>
          </p:cNvPr>
          <p:cNvSpPr>
            <a:spLocks noGrp="1"/>
          </p:cNvSpPr>
          <p:nvPr>
            <p:ph type="title"/>
          </p:nvPr>
        </p:nvSpPr>
        <p:spPr>
          <a:xfrm>
            <a:off x="838200" y="150313"/>
            <a:ext cx="10515600" cy="977029"/>
          </a:xfrm>
        </p:spPr>
        <p:txBody>
          <a:bodyPr/>
          <a:lstStyle/>
          <a:p>
            <a:r>
              <a:rPr lang="fr-FR" dirty="0"/>
              <a:t>§2 Les petites</a:t>
            </a:r>
          </a:p>
        </p:txBody>
      </p:sp>
      <p:sp>
        <p:nvSpPr>
          <p:cNvPr id="3" name="Espace réservé du contenu 2">
            <a:extLst>
              <a:ext uri="{FF2B5EF4-FFF2-40B4-BE49-F238E27FC236}">
                <a16:creationId xmlns:a16="http://schemas.microsoft.com/office/drawing/2014/main" id="{EC249EF3-F0BB-6E4D-A879-CAB474F432F8}"/>
              </a:ext>
            </a:extLst>
          </p:cNvPr>
          <p:cNvSpPr>
            <a:spLocks noGrp="1"/>
          </p:cNvSpPr>
          <p:nvPr>
            <p:ph idx="1"/>
          </p:nvPr>
        </p:nvSpPr>
        <p:spPr>
          <a:xfrm>
            <a:off x="838200" y="1302707"/>
            <a:ext cx="10515600" cy="4874256"/>
          </a:xfrm>
        </p:spPr>
        <p:txBody>
          <a:bodyPr>
            <a:normAutofit fontScale="77500" lnSpcReduction="20000"/>
          </a:bodyPr>
          <a:lstStyle/>
          <a:p>
            <a:r>
              <a:rPr lang="fr-FR" u="sng" dirty="0"/>
              <a:t>4°) en quatrième position, les frais de gestion = 4,5 Mds pour 2021.</a:t>
            </a:r>
            <a:endParaRPr lang="fr-FR" dirty="0"/>
          </a:p>
          <a:p>
            <a:r>
              <a:rPr lang="fr-FR" dirty="0"/>
              <a:t>C’est la LF-2010 qui a inventé le procédé de prélever ces frais de gestion de la fiscalité directe locale. C’était un produit que l’État percevait au titre des frais d’assiette et de recouvrement des impôts locaux pour compenser le travail fiscal que l’État accomplissait pour le compte des CT. </a:t>
            </a:r>
          </a:p>
          <a:p>
            <a:r>
              <a:rPr lang="fr-FR" dirty="0"/>
              <a:t>Au titre du panier fiscal : 2,8 en 2021, au titre du pacte de confiance et de responsabilité (2013), 1 Md et les 0,7 restants au titre de la formation professionnelle pour les régions.</a:t>
            </a:r>
          </a:p>
          <a:p>
            <a:r>
              <a:rPr lang="fr-FR" u="sng" dirty="0"/>
              <a:t>5°) en cinquième et avant-dernière position, la taxe sur les cartes grises (taxe sur les certificats d’immatriculation des véhicules) = 2 Mds pour 2021.</a:t>
            </a:r>
            <a:endParaRPr lang="fr-FR" dirty="0"/>
          </a:p>
          <a:p>
            <a:r>
              <a:rPr lang="fr-FR" dirty="0"/>
              <a:t>100% pour les régions. 100% depuis l’acte 1. L’État a ajouté une taxe additionnelle pour financer la transition écologique sur les véhicules neufs.</a:t>
            </a:r>
          </a:p>
          <a:p>
            <a:r>
              <a:rPr lang="fr-FR" u="sng" dirty="0"/>
              <a:t>6°) en sixième et dernière position, la TASCOM = 0,8 Md pour 2021.</a:t>
            </a:r>
            <a:endParaRPr lang="fr-FR" dirty="0"/>
          </a:p>
          <a:p>
            <a:r>
              <a:rPr lang="fr-FR" dirty="0"/>
              <a:t>C’est la seule ressource exclusivement transférée au bloc communal. Depuis la LF-2010 dans le cadre du panier fiscal pour compenser la suppression de la taxe professionnelle.</a:t>
            </a:r>
          </a:p>
          <a:p>
            <a:endParaRPr lang="fr-FR" dirty="0"/>
          </a:p>
        </p:txBody>
      </p:sp>
    </p:spTree>
    <p:extLst>
      <p:ext uri="{BB962C8B-B14F-4D97-AF65-F5344CB8AC3E}">
        <p14:creationId xmlns:p14="http://schemas.microsoft.com/office/powerpoint/2010/main" val="2240289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C29F9D-0BFC-FA4E-90EC-5458778BCBFA}"/>
              </a:ext>
            </a:extLst>
          </p:cNvPr>
          <p:cNvSpPr>
            <a:spLocks noGrp="1"/>
          </p:cNvSpPr>
          <p:nvPr>
            <p:ph type="title"/>
          </p:nvPr>
        </p:nvSpPr>
        <p:spPr/>
        <p:txBody>
          <a:bodyPr/>
          <a:lstStyle/>
          <a:p>
            <a:r>
              <a:rPr lang="fr-FR" dirty="0"/>
              <a:t>§3 La TVA</a:t>
            </a:r>
          </a:p>
        </p:txBody>
      </p:sp>
      <p:sp>
        <p:nvSpPr>
          <p:cNvPr id="3" name="Espace réservé du contenu 2">
            <a:extLst>
              <a:ext uri="{FF2B5EF4-FFF2-40B4-BE49-F238E27FC236}">
                <a16:creationId xmlns:a16="http://schemas.microsoft.com/office/drawing/2014/main" id="{9D895F0F-06D6-1244-9A32-E5E2AEEA027A}"/>
              </a:ext>
            </a:extLst>
          </p:cNvPr>
          <p:cNvSpPr>
            <a:spLocks noGrp="1"/>
          </p:cNvSpPr>
          <p:nvPr>
            <p:ph idx="1"/>
          </p:nvPr>
        </p:nvSpPr>
        <p:spPr/>
        <p:txBody>
          <a:bodyPr/>
          <a:lstStyle/>
          <a:p>
            <a:endParaRPr lang="fr-FR" dirty="0"/>
          </a:p>
          <a:p>
            <a:r>
              <a:rPr lang="fr-FR" dirty="0"/>
              <a:t>En 2020, il n’y a que les régions qui en perçoivent à hauteur de 4,3 Mds</a:t>
            </a:r>
          </a:p>
          <a:p>
            <a:r>
              <a:rPr lang="fr-FR" dirty="0"/>
              <a:t>Pour 2021, la TVA reversée aux CT atteindra 37,2 Mds ce qui signifie un doublement de la fiscalité transférée</a:t>
            </a:r>
          </a:p>
          <a:p>
            <a:r>
              <a:rPr lang="fr-FR" dirty="0"/>
              <a:t>La TVA de l’État se retrouve grignotée de manière dangereuse. </a:t>
            </a:r>
          </a:p>
          <a:p>
            <a:r>
              <a:rPr lang="fr-FR" dirty="0"/>
              <a:t>En effet, l’État n’aura peut-être même pas 90 Mds de TVA pour couvrir ses dépenses et pour rembourser sa dette. </a:t>
            </a:r>
          </a:p>
        </p:txBody>
      </p:sp>
    </p:spTree>
    <p:extLst>
      <p:ext uri="{BB962C8B-B14F-4D97-AF65-F5344CB8AC3E}">
        <p14:creationId xmlns:p14="http://schemas.microsoft.com/office/powerpoint/2010/main" val="27207614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DA1EE8D-7AF9-CA43-9424-229925D93BF2}"/>
              </a:ext>
            </a:extLst>
          </p:cNvPr>
          <p:cNvSpPr>
            <a:spLocks noGrp="1"/>
          </p:cNvSpPr>
          <p:nvPr>
            <p:ph type="title"/>
          </p:nvPr>
        </p:nvSpPr>
        <p:spPr/>
        <p:txBody>
          <a:bodyPr/>
          <a:lstStyle/>
          <a:p>
            <a:r>
              <a:rPr lang="fr-FR" dirty="0"/>
              <a:t>TABLEAU DE PARTAGE DE LA TVA EN 2021</a:t>
            </a:r>
          </a:p>
        </p:txBody>
      </p:sp>
      <p:graphicFrame>
        <p:nvGraphicFramePr>
          <p:cNvPr id="5" name="Tableau 6">
            <a:extLst>
              <a:ext uri="{FF2B5EF4-FFF2-40B4-BE49-F238E27FC236}">
                <a16:creationId xmlns:a16="http://schemas.microsoft.com/office/drawing/2014/main" id="{15034535-EAEC-4D23-99F6-E31177533B0C}"/>
              </a:ext>
            </a:extLst>
          </p:cNvPr>
          <p:cNvGraphicFramePr>
            <a:graphicFrameLocks noGrp="1"/>
          </p:cNvGraphicFramePr>
          <p:nvPr>
            <p:ph idx="1"/>
            <p:extLst>
              <p:ext uri="{D42A27DB-BD31-4B8C-83A1-F6EECF244321}">
                <p14:modId xmlns:p14="http://schemas.microsoft.com/office/powerpoint/2010/main" val="1036494222"/>
              </p:ext>
            </p:extLst>
          </p:nvPr>
        </p:nvGraphicFramePr>
        <p:xfrm>
          <a:off x="207818" y="1825625"/>
          <a:ext cx="11637819" cy="3637321"/>
        </p:xfrm>
        <a:graphic>
          <a:graphicData uri="http://schemas.openxmlformats.org/drawingml/2006/table">
            <a:tbl>
              <a:tblPr firstRow="1" bandRow="1">
                <a:tableStyleId>{5C22544A-7EE6-4342-B048-85BDC9FD1C3A}</a:tableStyleId>
              </a:tblPr>
              <a:tblGrid>
                <a:gridCol w="3879273">
                  <a:extLst>
                    <a:ext uri="{9D8B030D-6E8A-4147-A177-3AD203B41FA5}">
                      <a16:colId xmlns:a16="http://schemas.microsoft.com/office/drawing/2014/main" val="1516067233"/>
                    </a:ext>
                  </a:extLst>
                </a:gridCol>
                <a:gridCol w="3879273">
                  <a:extLst>
                    <a:ext uri="{9D8B030D-6E8A-4147-A177-3AD203B41FA5}">
                      <a16:colId xmlns:a16="http://schemas.microsoft.com/office/drawing/2014/main" val="1748242915"/>
                    </a:ext>
                  </a:extLst>
                </a:gridCol>
                <a:gridCol w="3879273">
                  <a:extLst>
                    <a:ext uri="{9D8B030D-6E8A-4147-A177-3AD203B41FA5}">
                      <a16:colId xmlns:a16="http://schemas.microsoft.com/office/drawing/2014/main" val="1289466729"/>
                    </a:ext>
                  </a:extLst>
                </a:gridCol>
              </a:tblGrid>
              <a:tr h="618966">
                <a:tc>
                  <a:txBody>
                    <a:bodyPr/>
                    <a:lstStyle/>
                    <a:p>
                      <a:r>
                        <a:rPr lang="fr-FR" dirty="0">
                          <a:latin typeface="Arial Black" panose="020B0A04020102020204" pitchFamily="34" charset="0"/>
                        </a:rPr>
                        <a:t>Bénéficiaires </a:t>
                      </a:r>
                    </a:p>
                  </a:txBody>
                  <a:tcPr/>
                </a:tc>
                <a:tc>
                  <a:txBody>
                    <a:bodyPr/>
                    <a:lstStyle/>
                    <a:p>
                      <a:pPr algn="ctr"/>
                      <a:r>
                        <a:rPr lang="fr-FR" dirty="0">
                          <a:latin typeface="Arial Black" panose="020B0A04020102020204" pitchFamily="34" charset="0"/>
                        </a:rPr>
                        <a:t>Mds d’euros</a:t>
                      </a:r>
                    </a:p>
                  </a:txBody>
                  <a:tcPr/>
                </a:tc>
                <a:tc>
                  <a:txBody>
                    <a:bodyPr/>
                    <a:lstStyle/>
                    <a:p>
                      <a:pPr algn="ctr"/>
                      <a:r>
                        <a:rPr lang="fr-FR" dirty="0">
                          <a:latin typeface="Arial Black" panose="020B0A04020102020204" pitchFamily="34" charset="0"/>
                        </a:rPr>
                        <a:t>%</a:t>
                      </a:r>
                    </a:p>
                  </a:txBody>
                  <a:tcPr/>
                </a:tc>
                <a:extLst>
                  <a:ext uri="{0D108BD9-81ED-4DB2-BD59-A6C34878D82A}">
                    <a16:rowId xmlns:a16="http://schemas.microsoft.com/office/drawing/2014/main" val="3411264125"/>
                  </a:ext>
                </a:extLst>
              </a:tr>
              <a:tr h="530519">
                <a:tc>
                  <a:txBody>
                    <a:bodyPr/>
                    <a:lstStyle/>
                    <a:p>
                      <a:r>
                        <a:rPr lang="fr-FR" dirty="0">
                          <a:latin typeface="Arial Black" panose="020B0A04020102020204" pitchFamily="34" charset="0"/>
                        </a:rPr>
                        <a:t>Sécurité sociale</a:t>
                      </a:r>
                    </a:p>
                  </a:txBody>
                  <a:tcPr/>
                </a:tc>
                <a:tc>
                  <a:txBody>
                    <a:bodyPr/>
                    <a:lstStyle/>
                    <a:p>
                      <a:pPr algn="ctr"/>
                      <a:r>
                        <a:rPr lang="fr-FR" dirty="0">
                          <a:latin typeface="Arial Black" panose="020B0A04020102020204" pitchFamily="34" charset="0"/>
                        </a:rPr>
                        <a:t>51</a:t>
                      </a:r>
                    </a:p>
                  </a:txBody>
                  <a:tcPr/>
                </a:tc>
                <a:tc>
                  <a:txBody>
                    <a:bodyPr/>
                    <a:lstStyle/>
                    <a:p>
                      <a:pPr algn="ctr"/>
                      <a:r>
                        <a:rPr lang="fr-FR" dirty="0">
                          <a:latin typeface="Arial Black" panose="020B0A04020102020204" pitchFamily="34" charset="0"/>
                        </a:rPr>
                        <a:t>28%</a:t>
                      </a:r>
                    </a:p>
                  </a:txBody>
                  <a:tcPr/>
                </a:tc>
                <a:extLst>
                  <a:ext uri="{0D108BD9-81ED-4DB2-BD59-A6C34878D82A}">
                    <a16:rowId xmlns:a16="http://schemas.microsoft.com/office/drawing/2014/main" val="2343353193"/>
                  </a:ext>
                </a:extLst>
              </a:tr>
              <a:tr h="530519">
                <a:tc>
                  <a:txBody>
                    <a:bodyPr/>
                    <a:lstStyle/>
                    <a:p>
                      <a:r>
                        <a:rPr lang="fr-FR" dirty="0">
                          <a:latin typeface="Arial Black" panose="020B0A04020102020204" pitchFamily="34" charset="0"/>
                        </a:rPr>
                        <a:t>Collectivités territoriales</a:t>
                      </a:r>
                    </a:p>
                  </a:txBody>
                  <a:tcPr/>
                </a:tc>
                <a:tc>
                  <a:txBody>
                    <a:bodyPr/>
                    <a:lstStyle/>
                    <a:p>
                      <a:pPr algn="ctr"/>
                      <a:r>
                        <a:rPr lang="fr-FR" dirty="0">
                          <a:latin typeface="Arial Black" panose="020B0A04020102020204" pitchFamily="34" charset="0"/>
                        </a:rPr>
                        <a:t>37,2</a:t>
                      </a:r>
                    </a:p>
                  </a:txBody>
                  <a:tcPr/>
                </a:tc>
                <a:tc>
                  <a:txBody>
                    <a:bodyPr/>
                    <a:lstStyle/>
                    <a:p>
                      <a:pPr algn="ctr"/>
                      <a:r>
                        <a:rPr lang="fr-FR" dirty="0">
                          <a:latin typeface="Arial Black" panose="020B0A04020102020204" pitchFamily="34" charset="0"/>
                        </a:rPr>
                        <a:t>20%</a:t>
                      </a:r>
                    </a:p>
                  </a:txBody>
                  <a:tcPr/>
                </a:tc>
                <a:extLst>
                  <a:ext uri="{0D108BD9-81ED-4DB2-BD59-A6C34878D82A}">
                    <a16:rowId xmlns:a16="http://schemas.microsoft.com/office/drawing/2014/main" val="1988164974"/>
                  </a:ext>
                </a:extLst>
              </a:tr>
              <a:tr h="530519">
                <a:tc>
                  <a:txBody>
                    <a:bodyPr/>
                    <a:lstStyle/>
                    <a:p>
                      <a:r>
                        <a:rPr lang="fr-FR" dirty="0">
                          <a:latin typeface="Arial Black" panose="020B0A04020102020204" pitchFamily="34" charset="0"/>
                        </a:rPr>
                        <a:t>Union européenne</a:t>
                      </a:r>
                    </a:p>
                  </a:txBody>
                  <a:tcPr/>
                </a:tc>
                <a:tc>
                  <a:txBody>
                    <a:bodyPr/>
                    <a:lstStyle/>
                    <a:p>
                      <a:pPr algn="ctr"/>
                      <a:r>
                        <a:rPr lang="fr-FR" dirty="0">
                          <a:latin typeface="Arial Black" panose="020B0A04020102020204" pitchFamily="34" charset="0"/>
                        </a:rPr>
                        <a:t>3,6</a:t>
                      </a:r>
                    </a:p>
                  </a:txBody>
                  <a:tcPr/>
                </a:tc>
                <a:tc>
                  <a:txBody>
                    <a:bodyPr/>
                    <a:lstStyle/>
                    <a:p>
                      <a:pPr algn="ctr"/>
                      <a:r>
                        <a:rPr lang="fr-FR" dirty="0">
                          <a:latin typeface="Arial Black" panose="020B0A04020102020204" pitchFamily="34" charset="0"/>
                        </a:rPr>
                        <a:t>2%</a:t>
                      </a:r>
                    </a:p>
                  </a:txBody>
                  <a:tcPr/>
                </a:tc>
                <a:extLst>
                  <a:ext uri="{0D108BD9-81ED-4DB2-BD59-A6C34878D82A}">
                    <a16:rowId xmlns:a16="http://schemas.microsoft.com/office/drawing/2014/main" val="3742573000"/>
                  </a:ext>
                </a:extLst>
              </a:tr>
              <a:tr h="341888">
                <a:tc>
                  <a:txBody>
                    <a:bodyPr/>
                    <a:lstStyle/>
                    <a:p>
                      <a:r>
                        <a:rPr lang="fr-FR" dirty="0">
                          <a:latin typeface="Arial Black" panose="020B0A04020102020204" pitchFamily="34" charset="0"/>
                        </a:rPr>
                        <a:t>Total TVA arrachée à l’Etat</a:t>
                      </a:r>
                    </a:p>
                  </a:txBody>
                  <a:tcPr/>
                </a:tc>
                <a:tc>
                  <a:txBody>
                    <a:bodyPr/>
                    <a:lstStyle/>
                    <a:p>
                      <a:pPr algn="ctr"/>
                      <a:r>
                        <a:rPr lang="fr-FR" dirty="0">
                          <a:latin typeface="Arial Black" panose="020B0A04020102020204" pitchFamily="34" charset="0"/>
                        </a:rPr>
                        <a:t>91,8</a:t>
                      </a:r>
                    </a:p>
                  </a:txBody>
                  <a:tcPr/>
                </a:tc>
                <a:tc>
                  <a:txBody>
                    <a:bodyPr/>
                    <a:lstStyle/>
                    <a:p>
                      <a:pPr algn="ctr"/>
                      <a:r>
                        <a:rPr lang="fr-FR" dirty="0">
                          <a:latin typeface="Arial Black" panose="020B0A04020102020204" pitchFamily="34" charset="0"/>
                        </a:rPr>
                        <a:t>49,9%</a:t>
                      </a:r>
                    </a:p>
                  </a:txBody>
                  <a:tcPr/>
                </a:tc>
                <a:extLst>
                  <a:ext uri="{0D108BD9-81ED-4DB2-BD59-A6C34878D82A}">
                    <a16:rowId xmlns:a16="http://schemas.microsoft.com/office/drawing/2014/main" val="2218234244"/>
                  </a:ext>
                </a:extLst>
              </a:tr>
              <a:tr h="530519">
                <a:tc>
                  <a:txBody>
                    <a:bodyPr/>
                    <a:lstStyle/>
                    <a:p>
                      <a:r>
                        <a:rPr lang="fr-FR" dirty="0">
                          <a:latin typeface="Arial Black" panose="020B0A04020102020204" pitchFamily="34" charset="0"/>
                        </a:rPr>
                        <a:t>Total TVA restant à l’Etat</a:t>
                      </a:r>
                    </a:p>
                  </a:txBody>
                  <a:tcPr/>
                </a:tc>
                <a:tc>
                  <a:txBody>
                    <a:bodyPr/>
                    <a:lstStyle/>
                    <a:p>
                      <a:pPr algn="ctr"/>
                      <a:r>
                        <a:rPr lang="fr-FR" dirty="0">
                          <a:latin typeface="Arial Black" panose="020B0A04020102020204" pitchFamily="34" charset="0"/>
                        </a:rPr>
                        <a:t>92,0</a:t>
                      </a:r>
                    </a:p>
                  </a:txBody>
                  <a:tcPr/>
                </a:tc>
                <a:tc>
                  <a:txBody>
                    <a:bodyPr/>
                    <a:lstStyle/>
                    <a:p>
                      <a:pPr algn="ctr"/>
                      <a:r>
                        <a:rPr lang="fr-FR" dirty="0">
                          <a:latin typeface="Arial Black" panose="020B0A04020102020204" pitchFamily="34" charset="0"/>
                        </a:rPr>
                        <a:t>50,1%</a:t>
                      </a:r>
                    </a:p>
                  </a:txBody>
                  <a:tcPr/>
                </a:tc>
                <a:extLst>
                  <a:ext uri="{0D108BD9-81ED-4DB2-BD59-A6C34878D82A}">
                    <a16:rowId xmlns:a16="http://schemas.microsoft.com/office/drawing/2014/main" val="1502428758"/>
                  </a:ext>
                </a:extLst>
              </a:tr>
              <a:tr h="530519">
                <a:tc>
                  <a:txBody>
                    <a:bodyPr/>
                    <a:lstStyle/>
                    <a:p>
                      <a:r>
                        <a:rPr lang="fr-FR" dirty="0">
                          <a:latin typeface="Arial Black" panose="020B0A04020102020204" pitchFamily="34" charset="0"/>
                        </a:rPr>
                        <a:t>Total TVA encaissée</a:t>
                      </a:r>
                    </a:p>
                  </a:txBody>
                  <a:tcPr/>
                </a:tc>
                <a:tc>
                  <a:txBody>
                    <a:bodyPr/>
                    <a:lstStyle/>
                    <a:p>
                      <a:pPr algn="ctr"/>
                      <a:r>
                        <a:rPr lang="fr-FR" dirty="0">
                          <a:latin typeface="Arial Black" panose="020B0A04020102020204" pitchFamily="34" charset="0"/>
                        </a:rPr>
                        <a:t>183,8</a:t>
                      </a:r>
                    </a:p>
                  </a:txBody>
                  <a:tcPr/>
                </a:tc>
                <a:tc>
                  <a:txBody>
                    <a:bodyPr/>
                    <a:lstStyle/>
                    <a:p>
                      <a:pPr algn="ctr"/>
                      <a:r>
                        <a:rPr lang="fr-FR" dirty="0">
                          <a:latin typeface="Arial Black" panose="020B0A04020102020204" pitchFamily="34" charset="0"/>
                        </a:rPr>
                        <a:t>100%</a:t>
                      </a:r>
                    </a:p>
                  </a:txBody>
                  <a:tcPr/>
                </a:tc>
                <a:extLst>
                  <a:ext uri="{0D108BD9-81ED-4DB2-BD59-A6C34878D82A}">
                    <a16:rowId xmlns:a16="http://schemas.microsoft.com/office/drawing/2014/main" val="1927911594"/>
                  </a:ext>
                </a:extLst>
              </a:tr>
            </a:tbl>
          </a:graphicData>
        </a:graphic>
      </p:graphicFrame>
    </p:spTree>
    <p:extLst>
      <p:ext uri="{BB962C8B-B14F-4D97-AF65-F5344CB8AC3E}">
        <p14:creationId xmlns:p14="http://schemas.microsoft.com/office/powerpoint/2010/main" val="993319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894579-CDCA-4EF3-94C4-4C9745C5E31A}"/>
              </a:ext>
            </a:extLst>
          </p:cNvPr>
          <p:cNvSpPr>
            <a:spLocks noGrp="1"/>
          </p:cNvSpPr>
          <p:nvPr>
            <p:ph type="title"/>
          </p:nvPr>
        </p:nvSpPr>
        <p:spPr/>
        <p:txBody>
          <a:bodyPr>
            <a:normAutofit/>
          </a:bodyPr>
          <a:lstStyle/>
          <a:p>
            <a:r>
              <a:rPr lang="fr-FR" dirty="0">
                <a:latin typeface="Arial Black" panose="020B0A04020102020204" pitchFamily="34" charset="0"/>
              </a:rPr>
              <a:t>ZOOM SUR LA TVA TRANSFEREE AUX COLLECTIVITES LOCALES</a:t>
            </a:r>
          </a:p>
        </p:txBody>
      </p:sp>
      <p:sp>
        <p:nvSpPr>
          <p:cNvPr id="3" name="Espace réservé du contenu 2">
            <a:extLst>
              <a:ext uri="{FF2B5EF4-FFF2-40B4-BE49-F238E27FC236}">
                <a16:creationId xmlns:a16="http://schemas.microsoft.com/office/drawing/2014/main" id="{BF4CCA52-BF80-416F-AADA-B9333A4CDD16}"/>
              </a:ext>
            </a:extLst>
          </p:cNvPr>
          <p:cNvSpPr>
            <a:spLocks noGrp="1"/>
          </p:cNvSpPr>
          <p:nvPr>
            <p:ph idx="1"/>
          </p:nvPr>
        </p:nvSpPr>
        <p:spPr>
          <a:xfrm>
            <a:off x="655320" y="1840865"/>
            <a:ext cx="11287298" cy="4351338"/>
          </a:xfrm>
        </p:spPr>
        <p:txBody>
          <a:bodyPr>
            <a:normAutofit/>
          </a:bodyPr>
          <a:lstStyle/>
          <a:p>
            <a:r>
              <a:rPr lang="fr-FR" dirty="0"/>
              <a:t>En 2018, la DGF des Régions est supprimée : 4,3 Mds de TVA</a:t>
            </a:r>
          </a:p>
          <a:p>
            <a:r>
              <a:rPr lang="fr-FR" dirty="0"/>
              <a:t>En 2021, un fonds de sauvegarde des Départements : 250 millions</a:t>
            </a:r>
          </a:p>
          <a:p>
            <a:r>
              <a:rPr lang="fr-FR" b="1" dirty="0">
                <a:solidFill>
                  <a:srgbClr val="FF0000"/>
                </a:solidFill>
              </a:rPr>
              <a:t>En 2021, compensation de la TH aux EPCI : 7,2 Mds </a:t>
            </a:r>
            <a:r>
              <a:rPr lang="fr-FR" b="1" dirty="0" err="1">
                <a:solidFill>
                  <a:srgbClr val="FF0000"/>
                </a:solidFill>
              </a:rPr>
              <a:t>Mds</a:t>
            </a:r>
            <a:endParaRPr lang="fr-FR" b="1" dirty="0">
              <a:solidFill>
                <a:srgbClr val="FF0000"/>
              </a:solidFill>
            </a:endParaRPr>
          </a:p>
          <a:p>
            <a:r>
              <a:rPr lang="fr-FR" b="1" dirty="0">
                <a:solidFill>
                  <a:srgbClr val="FF0000"/>
                </a:solidFill>
              </a:rPr>
              <a:t>En 2021, compensation à la ville de Paris et Métropoles : 660 millions</a:t>
            </a:r>
          </a:p>
          <a:p>
            <a:r>
              <a:rPr lang="fr-FR" b="1" dirty="0">
                <a:solidFill>
                  <a:srgbClr val="FF0000"/>
                </a:solidFill>
              </a:rPr>
              <a:t>En 2021, compensation aux départements : 15 Mds</a:t>
            </a:r>
          </a:p>
          <a:p>
            <a:r>
              <a:rPr lang="fr-FR" dirty="0"/>
              <a:t>En 2021, compensation aux Régions de 50% de la CVAE : 9,8 Mds</a:t>
            </a:r>
          </a:p>
          <a:p>
            <a:endParaRPr lang="fr-FR" dirty="0"/>
          </a:p>
          <a:p>
            <a:r>
              <a:rPr lang="fr-FR" dirty="0"/>
              <a:t>TOTAL = 37,2 Mds d’euros dont 23 Mds pour la réforme de la TH </a:t>
            </a:r>
          </a:p>
        </p:txBody>
      </p:sp>
    </p:spTree>
    <p:extLst>
      <p:ext uri="{BB962C8B-B14F-4D97-AF65-F5344CB8AC3E}">
        <p14:creationId xmlns:p14="http://schemas.microsoft.com/office/powerpoint/2010/main" val="3224711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B26BF-4F23-6D4B-B4BA-3677578188E7}"/>
              </a:ext>
            </a:extLst>
          </p:cNvPr>
          <p:cNvSpPr>
            <a:spLocks noGrp="1"/>
          </p:cNvSpPr>
          <p:nvPr>
            <p:ph type="title"/>
          </p:nvPr>
        </p:nvSpPr>
        <p:spPr/>
        <p:txBody>
          <a:bodyPr/>
          <a:lstStyle/>
          <a:p>
            <a:r>
              <a:rPr lang="fr-FR" dirty="0">
                <a:solidFill>
                  <a:srgbClr val="00B0F0"/>
                </a:solidFill>
                <a:latin typeface="Arial Black" panose="020B0A04020102020204" pitchFamily="34" charset="0"/>
              </a:rPr>
              <a:t>C/ La distribution de la fiscalité transférée</a:t>
            </a:r>
          </a:p>
        </p:txBody>
      </p:sp>
      <p:sp>
        <p:nvSpPr>
          <p:cNvPr id="3" name="Espace réservé du contenu 2">
            <a:extLst>
              <a:ext uri="{FF2B5EF4-FFF2-40B4-BE49-F238E27FC236}">
                <a16:creationId xmlns:a16="http://schemas.microsoft.com/office/drawing/2014/main" id="{05011821-6A7B-AE42-A266-34DC7E9F590B}"/>
              </a:ext>
            </a:extLst>
          </p:cNvPr>
          <p:cNvSpPr>
            <a:spLocks noGrp="1"/>
          </p:cNvSpPr>
          <p:nvPr>
            <p:ph idx="1"/>
          </p:nvPr>
        </p:nvSpPr>
        <p:spPr/>
        <p:txBody>
          <a:bodyPr/>
          <a:lstStyle/>
          <a:p>
            <a:endParaRPr lang="fr-FR" dirty="0"/>
          </a:p>
          <a:p>
            <a:r>
              <a:rPr lang="fr-FR" dirty="0"/>
              <a:t>§1 Sans la TVA (avant 2021)</a:t>
            </a:r>
          </a:p>
          <a:p>
            <a:endParaRPr lang="fr-FR" dirty="0"/>
          </a:p>
          <a:p>
            <a:r>
              <a:rPr lang="fr-FR" dirty="0"/>
              <a:t>Une part massive pour les départements : 76%</a:t>
            </a:r>
          </a:p>
          <a:p>
            <a:endParaRPr lang="fr-FR" dirty="0"/>
          </a:p>
          <a:p>
            <a:r>
              <a:rPr lang="fr-FR" dirty="0"/>
              <a:t>Une part significative pour les régions : 17%</a:t>
            </a:r>
          </a:p>
          <a:p>
            <a:endParaRPr lang="fr-FR" dirty="0"/>
          </a:p>
          <a:p>
            <a:r>
              <a:rPr lang="fr-FR" dirty="0"/>
              <a:t>Une part résiduelle pour le bloc communal : 7%</a:t>
            </a:r>
          </a:p>
        </p:txBody>
      </p:sp>
    </p:spTree>
    <p:extLst>
      <p:ext uri="{BB962C8B-B14F-4D97-AF65-F5344CB8AC3E}">
        <p14:creationId xmlns:p14="http://schemas.microsoft.com/office/powerpoint/2010/main" val="23666954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8106B-B594-D84A-B162-D7D4F7D90C07}"/>
              </a:ext>
            </a:extLst>
          </p:cNvPr>
          <p:cNvSpPr>
            <a:spLocks noGrp="1"/>
          </p:cNvSpPr>
          <p:nvPr>
            <p:ph type="title"/>
          </p:nvPr>
        </p:nvSpPr>
        <p:spPr/>
        <p:txBody>
          <a:bodyPr/>
          <a:lstStyle/>
          <a:p>
            <a:r>
              <a:rPr lang="fr-FR" dirty="0"/>
              <a:t>§2 Avec la TVA, tous les niveaux y gagnent</a:t>
            </a:r>
          </a:p>
        </p:txBody>
      </p:sp>
      <p:sp>
        <p:nvSpPr>
          <p:cNvPr id="3" name="Espace réservé du contenu 2">
            <a:extLst>
              <a:ext uri="{FF2B5EF4-FFF2-40B4-BE49-F238E27FC236}">
                <a16:creationId xmlns:a16="http://schemas.microsoft.com/office/drawing/2014/main" id="{99E81EAE-EECB-3A44-99BF-82275DE243C7}"/>
              </a:ext>
            </a:extLst>
          </p:cNvPr>
          <p:cNvSpPr>
            <a:spLocks noGrp="1"/>
          </p:cNvSpPr>
          <p:nvPr>
            <p:ph idx="1"/>
          </p:nvPr>
        </p:nvSpPr>
        <p:spPr/>
        <p:txBody>
          <a:bodyPr>
            <a:normAutofit lnSpcReduction="10000"/>
          </a:bodyPr>
          <a:lstStyle/>
          <a:p>
            <a:r>
              <a:rPr lang="fr-FR" dirty="0"/>
              <a:t>Les départements compensent la part de TFPB : 14,2 Mds</a:t>
            </a:r>
          </a:p>
          <a:p>
            <a:r>
              <a:rPr lang="fr-FR" dirty="0"/>
              <a:t>Les régions passent deux fois à la caisse et empochent 14 Mds</a:t>
            </a:r>
          </a:p>
          <a:p>
            <a:r>
              <a:rPr lang="fr-FR" dirty="0"/>
              <a:t>TVA des régions pour compenser la suppression de DGF : 4,3 Mds</a:t>
            </a:r>
          </a:p>
          <a:p>
            <a:r>
              <a:rPr lang="fr-FR" dirty="0"/>
              <a:t>TVA des régions pour compenser les pertes de CVAE : 9,7 Mds</a:t>
            </a:r>
          </a:p>
          <a:p>
            <a:r>
              <a:rPr lang="fr-FR" dirty="0"/>
              <a:t>Les EPCI empochent 9 Mds pour compenser la suppression de la TH</a:t>
            </a:r>
          </a:p>
          <a:p>
            <a:pPr marL="0" indent="0">
              <a:buNone/>
            </a:pPr>
            <a:r>
              <a:rPr lang="fr-FR" dirty="0">
                <a:highlight>
                  <a:srgbClr val="FFFF00"/>
                </a:highlight>
              </a:rPr>
              <a:t>FISCALITE TRANSFEREE AVEC LA TVA</a:t>
            </a:r>
          </a:p>
          <a:p>
            <a:r>
              <a:rPr lang="fr-FR" dirty="0">
                <a:highlight>
                  <a:srgbClr val="FFFF00"/>
                </a:highlight>
              </a:rPr>
              <a:t>Résultat pour les départements : 58%</a:t>
            </a:r>
          </a:p>
          <a:p>
            <a:r>
              <a:rPr lang="fr-FR" dirty="0">
                <a:highlight>
                  <a:srgbClr val="FFFF00"/>
                </a:highlight>
              </a:rPr>
              <a:t>Résultat pour les régions : 27%</a:t>
            </a:r>
          </a:p>
          <a:p>
            <a:r>
              <a:rPr lang="fr-FR" dirty="0">
                <a:highlight>
                  <a:srgbClr val="FFFF00"/>
                </a:highlight>
              </a:rPr>
              <a:t>Résultat pour le bloc communal : 15%</a:t>
            </a:r>
          </a:p>
        </p:txBody>
      </p:sp>
    </p:spTree>
    <p:extLst>
      <p:ext uri="{BB962C8B-B14F-4D97-AF65-F5344CB8AC3E}">
        <p14:creationId xmlns:p14="http://schemas.microsoft.com/office/powerpoint/2010/main" val="186373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D6672-6C4D-FB49-B4E4-8F23C453336D}"/>
              </a:ext>
            </a:extLst>
          </p:cNvPr>
          <p:cNvSpPr>
            <a:spLocks noGrp="1"/>
          </p:cNvSpPr>
          <p:nvPr>
            <p:ph type="title"/>
          </p:nvPr>
        </p:nvSpPr>
        <p:spPr/>
        <p:txBody>
          <a:bodyPr/>
          <a:lstStyle/>
          <a:p>
            <a:r>
              <a:rPr lang="fr-FR" b="1" dirty="0"/>
              <a:t>CONCLUSION</a:t>
            </a:r>
          </a:p>
        </p:txBody>
      </p:sp>
      <p:sp>
        <p:nvSpPr>
          <p:cNvPr id="3" name="Espace réservé du contenu 2">
            <a:extLst>
              <a:ext uri="{FF2B5EF4-FFF2-40B4-BE49-F238E27FC236}">
                <a16:creationId xmlns:a16="http://schemas.microsoft.com/office/drawing/2014/main" id="{61B91FDC-8EFA-0144-8D17-64B448B3598F}"/>
              </a:ext>
            </a:extLst>
          </p:cNvPr>
          <p:cNvSpPr>
            <a:spLocks noGrp="1"/>
          </p:cNvSpPr>
          <p:nvPr>
            <p:ph idx="1"/>
          </p:nvPr>
        </p:nvSpPr>
        <p:spPr/>
        <p:txBody>
          <a:bodyPr>
            <a:normAutofit lnSpcReduction="10000"/>
          </a:bodyPr>
          <a:lstStyle/>
          <a:p>
            <a:r>
              <a:rPr lang="fr-FR" dirty="0"/>
              <a:t>Les finances des collectivités sont abondées par le budget de l’État</a:t>
            </a:r>
          </a:p>
          <a:p>
            <a:endParaRPr lang="fr-FR" dirty="0"/>
          </a:p>
          <a:p>
            <a:r>
              <a:rPr lang="fr-FR" dirty="0"/>
              <a:t>Les transferts financiers de l’État forment un ensemble hétérogène</a:t>
            </a:r>
          </a:p>
          <a:p>
            <a:endParaRPr lang="fr-FR" dirty="0"/>
          </a:p>
          <a:p>
            <a:r>
              <a:rPr lang="fr-FR" dirty="0"/>
              <a:t>L’État remplace la fiscalité directe locale par la fiscalité transférée</a:t>
            </a:r>
          </a:p>
          <a:p>
            <a:endParaRPr lang="fr-FR" dirty="0"/>
          </a:p>
          <a:p>
            <a:r>
              <a:rPr lang="fr-FR" dirty="0"/>
              <a:t>Les transferts de compétences n’expliquent pas tous les mécanismes</a:t>
            </a:r>
          </a:p>
          <a:p>
            <a:endParaRPr lang="fr-FR" dirty="0"/>
          </a:p>
          <a:p>
            <a:r>
              <a:rPr lang="fr-FR" dirty="0"/>
              <a:t>Les finances locales et celles de l’État deviennent interdépendantes </a:t>
            </a:r>
          </a:p>
        </p:txBody>
      </p:sp>
    </p:spTree>
    <p:extLst>
      <p:ext uri="{BB962C8B-B14F-4D97-AF65-F5344CB8AC3E}">
        <p14:creationId xmlns:p14="http://schemas.microsoft.com/office/powerpoint/2010/main" val="37479506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20F2BD5-26B9-4516-BCF0-ADB00F1894AB}"/>
              </a:ext>
            </a:extLst>
          </p:cNvPr>
          <p:cNvSpPr>
            <a:spLocks noGrp="1"/>
          </p:cNvSpPr>
          <p:nvPr>
            <p:ph type="title"/>
          </p:nvPr>
        </p:nvSpPr>
        <p:spPr/>
        <p:txBody>
          <a:bodyPr/>
          <a:lstStyle/>
          <a:p>
            <a:r>
              <a:rPr lang="fr-FR" b="1" dirty="0">
                <a:latin typeface="Arial Black" panose="020B0A04020102020204" pitchFamily="34" charset="0"/>
              </a:rPr>
              <a:t>Sujets d’examen sur cette leçon :</a:t>
            </a:r>
          </a:p>
        </p:txBody>
      </p:sp>
      <p:sp>
        <p:nvSpPr>
          <p:cNvPr id="3" name="Espace réservé du contenu 2">
            <a:extLst>
              <a:ext uri="{FF2B5EF4-FFF2-40B4-BE49-F238E27FC236}">
                <a16:creationId xmlns:a16="http://schemas.microsoft.com/office/drawing/2014/main" id="{933F235D-7C18-4670-83F3-C0DBF0D6BDAD}"/>
              </a:ext>
            </a:extLst>
          </p:cNvPr>
          <p:cNvSpPr>
            <a:spLocks noGrp="1"/>
          </p:cNvSpPr>
          <p:nvPr>
            <p:ph idx="1"/>
          </p:nvPr>
        </p:nvSpPr>
        <p:spPr/>
        <p:txBody>
          <a:bodyPr/>
          <a:lstStyle/>
          <a:p>
            <a:endParaRPr lang="fr-FR" b="1" dirty="0">
              <a:latin typeface="Arial Black" panose="020B0A04020102020204" pitchFamily="34" charset="0"/>
            </a:endParaRPr>
          </a:p>
          <a:p>
            <a:endParaRPr lang="fr-FR" b="1" dirty="0">
              <a:latin typeface="Arial Black" panose="020B0A04020102020204" pitchFamily="34" charset="0"/>
            </a:endParaRPr>
          </a:p>
          <a:p>
            <a:r>
              <a:rPr lang="fr-FR" b="1" dirty="0">
                <a:latin typeface="Arial Black" panose="020B0A04020102020204" pitchFamily="34" charset="0"/>
              </a:rPr>
              <a:t>1°) La DGF</a:t>
            </a:r>
          </a:p>
          <a:p>
            <a:endParaRPr lang="fr-FR" b="1" dirty="0">
              <a:latin typeface="Arial Black" panose="020B0A04020102020204" pitchFamily="34" charset="0"/>
            </a:endParaRPr>
          </a:p>
          <a:p>
            <a:endParaRPr lang="fr-FR" b="1" dirty="0">
              <a:latin typeface="Arial Black" panose="020B0A04020102020204" pitchFamily="34" charset="0"/>
            </a:endParaRPr>
          </a:p>
          <a:p>
            <a:endParaRPr lang="fr-FR" b="1" dirty="0">
              <a:latin typeface="Arial Black" panose="020B0A04020102020204" pitchFamily="34" charset="0"/>
            </a:endParaRPr>
          </a:p>
          <a:p>
            <a:r>
              <a:rPr lang="fr-FR" b="1" dirty="0">
                <a:latin typeface="Arial Black" panose="020B0A04020102020204" pitchFamily="34" charset="0"/>
              </a:rPr>
              <a:t>2°) La Fiscalité transférée</a:t>
            </a:r>
          </a:p>
        </p:txBody>
      </p:sp>
    </p:spTree>
    <p:extLst>
      <p:ext uri="{BB962C8B-B14F-4D97-AF65-F5344CB8AC3E}">
        <p14:creationId xmlns:p14="http://schemas.microsoft.com/office/powerpoint/2010/main" val="2221356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F01B98-1708-4202-8627-8847C3EC5AF9}"/>
              </a:ext>
            </a:extLst>
          </p:cNvPr>
          <p:cNvSpPr>
            <a:spLocks noGrp="1"/>
          </p:cNvSpPr>
          <p:nvPr>
            <p:ph type="title"/>
          </p:nvPr>
        </p:nvSpPr>
        <p:spPr>
          <a:xfrm>
            <a:off x="0" y="365125"/>
            <a:ext cx="11993880" cy="1325563"/>
          </a:xfrm>
        </p:spPr>
        <p:txBody>
          <a:bodyPr/>
          <a:lstStyle/>
          <a:p>
            <a:pPr algn="ctr"/>
            <a:r>
              <a:rPr lang="fr-FR" dirty="0"/>
              <a:t>De plus, c’est l’Etat qui avance les impôts locaux</a:t>
            </a:r>
          </a:p>
        </p:txBody>
      </p:sp>
      <p:sp>
        <p:nvSpPr>
          <p:cNvPr id="3" name="Espace réservé du contenu 2">
            <a:extLst>
              <a:ext uri="{FF2B5EF4-FFF2-40B4-BE49-F238E27FC236}">
                <a16:creationId xmlns:a16="http://schemas.microsoft.com/office/drawing/2014/main" id="{BA11BE03-B82F-4013-9C22-BF00B7B96538}"/>
              </a:ext>
            </a:extLst>
          </p:cNvPr>
          <p:cNvSpPr>
            <a:spLocks noGrp="1"/>
          </p:cNvSpPr>
          <p:nvPr>
            <p:ph idx="1"/>
          </p:nvPr>
        </p:nvSpPr>
        <p:spPr/>
        <p:txBody>
          <a:bodyPr>
            <a:normAutofit lnSpcReduction="10000"/>
          </a:bodyPr>
          <a:lstStyle/>
          <a:p>
            <a:r>
              <a:rPr lang="fr-FR" dirty="0"/>
              <a:t>Les services de la DGFIP calculent et procèdent au recouvrement des impôts locaux.</a:t>
            </a:r>
          </a:p>
          <a:p>
            <a:r>
              <a:rPr lang="fr-FR" dirty="0"/>
              <a:t>Puis le 25 de chaque mois, dès le mois de janvier, l’Etat avance à chaque CT sa mensualité d’impôts directs locaux.</a:t>
            </a:r>
          </a:p>
          <a:p>
            <a:r>
              <a:rPr lang="fr-FR" dirty="0"/>
              <a:t>En fin d’exercice, l’Etat encaisse les impôts locaux payés par les contribuables et opère une régularisation.</a:t>
            </a:r>
          </a:p>
          <a:p>
            <a:r>
              <a:rPr lang="fr-FR" dirty="0"/>
              <a:t>Les collectivités territoriales sont donc garanties d’être payées car l’Etat leur avance les produits fiscaux.</a:t>
            </a:r>
          </a:p>
          <a:p>
            <a:r>
              <a:rPr lang="fr-FR" dirty="0"/>
              <a:t>L’Etat met aussi le paquet pour financer les CT en leur versant les transferts financiers dont le volume est significatif.</a:t>
            </a:r>
          </a:p>
        </p:txBody>
      </p:sp>
    </p:spTree>
    <p:extLst>
      <p:ext uri="{BB962C8B-B14F-4D97-AF65-F5344CB8AC3E}">
        <p14:creationId xmlns:p14="http://schemas.microsoft.com/office/powerpoint/2010/main" val="931286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25F1C9-CA8B-7E48-BDFA-DAF7D5206A76}"/>
              </a:ext>
            </a:extLst>
          </p:cNvPr>
          <p:cNvSpPr>
            <a:spLocks noGrp="1"/>
          </p:cNvSpPr>
          <p:nvPr>
            <p:ph type="title"/>
          </p:nvPr>
        </p:nvSpPr>
        <p:spPr/>
        <p:txBody>
          <a:bodyPr/>
          <a:lstStyle/>
          <a:p>
            <a:r>
              <a:rPr lang="fr-FR" dirty="0"/>
              <a:t>VUE GÉNÉRALE : TABLEAU D’ENSEMBLE 2020</a:t>
            </a:r>
          </a:p>
        </p:txBody>
      </p:sp>
      <p:sp>
        <p:nvSpPr>
          <p:cNvPr id="3" name="Espace réservé du contenu 2">
            <a:extLst>
              <a:ext uri="{FF2B5EF4-FFF2-40B4-BE49-F238E27FC236}">
                <a16:creationId xmlns:a16="http://schemas.microsoft.com/office/drawing/2014/main" id="{6C873F6D-BC7D-384F-8B49-5964622E4DFA}"/>
              </a:ext>
            </a:extLst>
          </p:cNvPr>
          <p:cNvSpPr>
            <a:spLocks noGrp="1"/>
          </p:cNvSpPr>
          <p:nvPr>
            <p:ph idx="1"/>
          </p:nvPr>
        </p:nvSpPr>
        <p:spPr>
          <a:xfrm>
            <a:off x="622441" y="1468581"/>
            <a:ext cx="10966807" cy="5024293"/>
          </a:xfrm>
        </p:spPr>
        <p:txBody>
          <a:bodyPr>
            <a:normAutofit lnSpcReduction="10000"/>
          </a:bodyPr>
          <a:lstStyle/>
          <a:p>
            <a:r>
              <a:rPr lang="fr-FR" dirty="0"/>
              <a:t>QUELS SONT LES RÉSULTATS DE 2020 ?</a:t>
            </a:r>
          </a:p>
          <a:p>
            <a:r>
              <a:rPr lang="fr-FR" dirty="0"/>
              <a:t>TOTAL DES TRANSFERTS FINANCIERS DE L’ÉTAT AUX CT = 115,4 Mds d’euros</a:t>
            </a:r>
          </a:p>
          <a:p>
            <a:pPr marL="0" indent="0">
              <a:buNone/>
            </a:pPr>
            <a:r>
              <a:rPr lang="fr-FR" dirty="0"/>
              <a:t> </a:t>
            </a:r>
          </a:p>
          <a:p>
            <a:r>
              <a:rPr lang="fr-FR" dirty="0"/>
              <a:t>1</a:t>
            </a:r>
            <a:r>
              <a:rPr lang="fr-FR" baseline="30000" dirty="0"/>
              <a:t>er</a:t>
            </a:r>
            <a:r>
              <a:rPr lang="fr-FR" dirty="0"/>
              <a:t> élément les Prélèvements sur recettes = </a:t>
            </a:r>
            <a:r>
              <a:rPr lang="fr-FR" b="1" dirty="0"/>
              <a:t>42 Mds €</a:t>
            </a:r>
          </a:p>
          <a:p>
            <a:r>
              <a:rPr lang="fr-FR" dirty="0"/>
              <a:t>2</a:t>
            </a:r>
            <a:r>
              <a:rPr lang="fr-FR" baseline="30000" dirty="0"/>
              <a:t>ème</a:t>
            </a:r>
            <a:r>
              <a:rPr lang="fr-FR" dirty="0"/>
              <a:t> élément, la fiscalité transférée = </a:t>
            </a:r>
            <a:r>
              <a:rPr lang="fr-FR" b="1" dirty="0"/>
              <a:t>37,8 Mds €</a:t>
            </a:r>
          </a:p>
          <a:p>
            <a:r>
              <a:rPr lang="fr-FR" dirty="0"/>
              <a:t>3</a:t>
            </a:r>
            <a:r>
              <a:rPr lang="fr-FR" baseline="30000" dirty="0"/>
              <a:t>ème </a:t>
            </a:r>
            <a:r>
              <a:rPr lang="fr-FR" dirty="0"/>
              <a:t>élément les crédits budgétaires = </a:t>
            </a:r>
            <a:r>
              <a:rPr lang="fr-FR" b="1" dirty="0"/>
              <a:t>31,4 Mds €</a:t>
            </a:r>
          </a:p>
          <a:p>
            <a:r>
              <a:rPr lang="fr-FR" dirty="0"/>
              <a:t>4</a:t>
            </a:r>
            <a:r>
              <a:rPr lang="fr-FR" baseline="30000" dirty="0"/>
              <a:t>ème</a:t>
            </a:r>
            <a:r>
              <a:rPr lang="fr-FR" dirty="0"/>
              <a:t> élément, la TVA des régions = </a:t>
            </a:r>
            <a:r>
              <a:rPr lang="fr-FR" b="1" dirty="0"/>
              <a:t>4,2 €</a:t>
            </a:r>
          </a:p>
          <a:p>
            <a:endParaRPr lang="fr-FR" dirty="0"/>
          </a:p>
          <a:p>
            <a:r>
              <a:rPr lang="fr-FR" dirty="0"/>
              <a:t>Bilan 46,7% des Finances locales viennent de l’État soit 47%</a:t>
            </a:r>
          </a:p>
          <a:p>
            <a:r>
              <a:rPr lang="fr-FR" dirty="0"/>
              <a:t>Ce niveau est juste en dessous de 50% du total des ressources.</a:t>
            </a:r>
          </a:p>
          <a:p>
            <a:endParaRPr lang="fr-FR" dirty="0"/>
          </a:p>
        </p:txBody>
      </p:sp>
    </p:spTree>
    <p:extLst>
      <p:ext uri="{BB962C8B-B14F-4D97-AF65-F5344CB8AC3E}">
        <p14:creationId xmlns:p14="http://schemas.microsoft.com/office/powerpoint/2010/main" val="306321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397109-B114-4F4E-A2D4-C0905BB3B722}"/>
              </a:ext>
            </a:extLst>
          </p:cNvPr>
          <p:cNvSpPr>
            <a:spLocks noGrp="1"/>
          </p:cNvSpPr>
          <p:nvPr>
            <p:ph type="title"/>
          </p:nvPr>
        </p:nvSpPr>
        <p:spPr>
          <a:xfrm>
            <a:off x="838200" y="186267"/>
            <a:ext cx="10515600" cy="1134533"/>
          </a:xfrm>
        </p:spPr>
        <p:txBody>
          <a:bodyPr/>
          <a:lstStyle/>
          <a:p>
            <a:r>
              <a:rPr lang="fr-FR" dirty="0"/>
              <a:t>VUE GÉNÉRALE : TABLEAU D’ENSEMBLE 2021</a:t>
            </a:r>
          </a:p>
        </p:txBody>
      </p:sp>
      <p:sp>
        <p:nvSpPr>
          <p:cNvPr id="3" name="Espace réservé du contenu 2">
            <a:extLst>
              <a:ext uri="{FF2B5EF4-FFF2-40B4-BE49-F238E27FC236}">
                <a16:creationId xmlns:a16="http://schemas.microsoft.com/office/drawing/2014/main" id="{D269E8BE-CA18-6842-830F-68358B6C3645}"/>
              </a:ext>
            </a:extLst>
          </p:cNvPr>
          <p:cNvSpPr>
            <a:spLocks noGrp="1"/>
          </p:cNvSpPr>
          <p:nvPr>
            <p:ph idx="1"/>
          </p:nvPr>
        </p:nvSpPr>
        <p:spPr>
          <a:xfrm>
            <a:off x="534256" y="1524000"/>
            <a:ext cx="11198832" cy="4652963"/>
          </a:xfrm>
        </p:spPr>
        <p:txBody>
          <a:bodyPr>
            <a:normAutofit lnSpcReduction="10000"/>
          </a:bodyPr>
          <a:lstStyle/>
          <a:p>
            <a:r>
              <a:rPr lang="fr-FR" dirty="0"/>
              <a:t>QUE PRÉVOIT LA LOI DE FINANCES POUR 2021 ?</a:t>
            </a:r>
          </a:p>
          <a:p>
            <a:r>
              <a:rPr lang="fr-FR" dirty="0"/>
              <a:t>TOTAL DES TRANSFERTS FINANCIERS DE L’ÉTAT AUX CT = 137,2 Mds</a:t>
            </a:r>
          </a:p>
          <a:p>
            <a:pPr marL="0" indent="0">
              <a:buNone/>
            </a:pPr>
            <a:r>
              <a:rPr lang="fr-FR" sz="1600" dirty="0"/>
              <a:t> </a:t>
            </a:r>
          </a:p>
          <a:p>
            <a:r>
              <a:rPr lang="fr-FR" dirty="0"/>
              <a:t>1</a:t>
            </a:r>
            <a:r>
              <a:rPr lang="fr-FR" baseline="30000" dirty="0"/>
              <a:t>er</a:t>
            </a:r>
            <a:r>
              <a:rPr lang="fr-FR" dirty="0"/>
              <a:t> élément les Prélèvements sur recettes = 43,4 Mds €</a:t>
            </a:r>
          </a:p>
          <a:p>
            <a:r>
              <a:rPr lang="fr-FR" dirty="0"/>
              <a:t>2</a:t>
            </a:r>
            <a:r>
              <a:rPr lang="fr-FR" baseline="30000" dirty="0"/>
              <a:t>ème</a:t>
            </a:r>
            <a:r>
              <a:rPr lang="fr-FR" dirty="0"/>
              <a:t> élément, la fiscalité transférée = 38,2 Mds €</a:t>
            </a:r>
          </a:p>
          <a:p>
            <a:r>
              <a:rPr lang="fr-FR" dirty="0"/>
              <a:t>3</a:t>
            </a:r>
            <a:r>
              <a:rPr lang="fr-FR" baseline="30000" dirty="0"/>
              <a:t>ème </a:t>
            </a:r>
            <a:r>
              <a:rPr lang="fr-FR" dirty="0"/>
              <a:t>élément les crédits budgétaires = 18,4 Mds €</a:t>
            </a:r>
          </a:p>
          <a:p>
            <a:r>
              <a:rPr lang="fr-FR" dirty="0"/>
              <a:t>4</a:t>
            </a:r>
            <a:r>
              <a:rPr lang="fr-FR" baseline="30000" dirty="0"/>
              <a:t>ème</a:t>
            </a:r>
            <a:r>
              <a:rPr lang="fr-FR" dirty="0"/>
              <a:t> élément, la TVA des régions = 4,3 Mds €</a:t>
            </a:r>
          </a:p>
          <a:p>
            <a:r>
              <a:rPr lang="fr-FR" dirty="0">
                <a:highlight>
                  <a:srgbClr val="FF00FF"/>
                </a:highlight>
              </a:rPr>
              <a:t>5ème élément, la TVA ajoutée en 2021 </a:t>
            </a:r>
            <a:r>
              <a:rPr lang="fr-FR">
                <a:highlight>
                  <a:srgbClr val="FF00FF"/>
                </a:highlight>
              </a:rPr>
              <a:t>= 32,9 </a:t>
            </a:r>
            <a:r>
              <a:rPr lang="fr-FR" dirty="0">
                <a:highlight>
                  <a:srgbClr val="FF00FF"/>
                </a:highlight>
              </a:rPr>
              <a:t>Mds €</a:t>
            </a:r>
          </a:p>
          <a:p>
            <a:r>
              <a:rPr lang="fr-FR" dirty="0"/>
              <a:t>Total = 137,2 Mds pour 2021</a:t>
            </a:r>
          </a:p>
          <a:p>
            <a:r>
              <a:rPr lang="fr-FR" dirty="0"/>
              <a:t>Bilan, la part de l’État va dépasser 50% des finances locales en 2021 : 55%</a:t>
            </a:r>
          </a:p>
        </p:txBody>
      </p:sp>
    </p:spTree>
    <p:extLst>
      <p:ext uri="{BB962C8B-B14F-4D97-AF65-F5344CB8AC3E}">
        <p14:creationId xmlns:p14="http://schemas.microsoft.com/office/powerpoint/2010/main" val="1247781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1770A-A2CA-468C-842C-0042DC278E5B}"/>
              </a:ext>
            </a:extLst>
          </p:cNvPr>
          <p:cNvSpPr>
            <a:spLocks noGrp="1"/>
          </p:cNvSpPr>
          <p:nvPr>
            <p:ph type="title"/>
          </p:nvPr>
        </p:nvSpPr>
        <p:spPr/>
        <p:txBody>
          <a:bodyPr/>
          <a:lstStyle/>
          <a:p>
            <a:r>
              <a:rPr lang="fr-FR" dirty="0"/>
              <a:t>Notre plan sera divisé en deux chapitres</a:t>
            </a:r>
          </a:p>
        </p:txBody>
      </p:sp>
      <p:sp>
        <p:nvSpPr>
          <p:cNvPr id="3" name="Espace réservé du contenu 2">
            <a:extLst>
              <a:ext uri="{FF2B5EF4-FFF2-40B4-BE49-F238E27FC236}">
                <a16:creationId xmlns:a16="http://schemas.microsoft.com/office/drawing/2014/main" id="{974B2511-4F75-49C1-BAF5-38EAC55A1112}"/>
              </a:ext>
            </a:extLst>
          </p:cNvPr>
          <p:cNvSpPr>
            <a:spLocks noGrp="1"/>
          </p:cNvSpPr>
          <p:nvPr>
            <p:ph idx="1"/>
          </p:nvPr>
        </p:nvSpPr>
        <p:spPr>
          <a:xfrm>
            <a:off x="263235" y="1690688"/>
            <a:ext cx="11707091" cy="4802187"/>
          </a:xfrm>
        </p:spPr>
        <p:txBody>
          <a:bodyPr>
            <a:normAutofit/>
          </a:bodyPr>
          <a:lstStyle/>
          <a:p>
            <a:r>
              <a:rPr lang="fr-FR" b="1" dirty="0">
                <a:solidFill>
                  <a:srgbClr val="FF0000"/>
                </a:solidFill>
                <a:latin typeface="Arial Black" panose="020B0A04020102020204" pitchFamily="34" charset="0"/>
              </a:rPr>
              <a:t>CHAP 1 : </a:t>
            </a:r>
            <a:r>
              <a:rPr lang="fr-FR" b="1" u="sng" dirty="0">
                <a:solidFill>
                  <a:srgbClr val="FF0000"/>
                </a:solidFill>
                <a:latin typeface="Arial Black" panose="020B0A04020102020204" pitchFamily="34" charset="0"/>
              </a:rPr>
              <a:t>Les versements du budget de l’Etat aux CT</a:t>
            </a:r>
          </a:p>
          <a:p>
            <a:r>
              <a:rPr lang="fr-FR" dirty="0">
                <a:solidFill>
                  <a:srgbClr val="00B050"/>
                </a:solidFill>
              </a:rPr>
              <a:t>Section 1 : La DGF</a:t>
            </a:r>
          </a:p>
          <a:p>
            <a:r>
              <a:rPr lang="fr-FR" dirty="0">
                <a:solidFill>
                  <a:srgbClr val="00B050"/>
                </a:solidFill>
              </a:rPr>
              <a:t>Section 2 : Les autres PSR</a:t>
            </a:r>
          </a:p>
          <a:p>
            <a:r>
              <a:rPr lang="fr-FR" dirty="0">
                <a:solidFill>
                  <a:srgbClr val="00B050"/>
                </a:solidFill>
              </a:rPr>
              <a:t>Section 3 : Les crédits budgétaires</a:t>
            </a:r>
          </a:p>
          <a:p>
            <a:endParaRPr lang="fr-FR" dirty="0"/>
          </a:p>
          <a:p>
            <a:r>
              <a:rPr lang="fr-FR" b="1" dirty="0">
                <a:solidFill>
                  <a:srgbClr val="FF0000"/>
                </a:solidFill>
                <a:latin typeface="Arial Black" panose="020B0A04020102020204" pitchFamily="34" charset="0"/>
              </a:rPr>
              <a:t>CHAPITRE 2 : </a:t>
            </a:r>
            <a:r>
              <a:rPr lang="fr-FR" b="1" u="sng" dirty="0">
                <a:solidFill>
                  <a:srgbClr val="FF0000"/>
                </a:solidFill>
                <a:latin typeface="Arial Black" panose="020B0A04020102020204" pitchFamily="34" charset="0"/>
              </a:rPr>
              <a:t>Les versements à caractère fiscal</a:t>
            </a:r>
          </a:p>
          <a:p>
            <a:r>
              <a:rPr lang="fr-FR" dirty="0">
                <a:solidFill>
                  <a:srgbClr val="00B050"/>
                </a:solidFill>
              </a:rPr>
              <a:t>Section 1 : L’Etat premier contribuable local</a:t>
            </a:r>
          </a:p>
          <a:p>
            <a:r>
              <a:rPr lang="fr-FR" dirty="0">
                <a:solidFill>
                  <a:srgbClr val="00B050"/>
                </a:solidFill>
              </a:rPr>
              <a:t>Section 2 : La fiscalité transférée</a:t>
            </a:r>
          </a:p>
        </p:txBody>
      </p:sp>
    </p:spTree>
    <p:extLst>
      <p:ext uri="{BB962C8B-B14F-4D97-AF65-F5344CB8AC3E}">
        <p14:creationId xmlns:p14="http://schemas.microsoft.com/office/powerpoint/2010/main" val="2839424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779D4C-5485-B248-82B1-E0B0AC0683B3}"/>
              </a:ext>
            </a:extLst>
          </p:cNvPr>
          <p:cNvSpPr>
            <a:spLocks noGrp="1"/>
          </p:cNvSpPr>
          <p:nvPr>
            <p:ph type="title"/>
          </p:nvPr>
        </p:nvSpPr>
        <p:spPr>
          <a:xfrm>
            <a:off x="138545" y="180109"/>
            <a:ext cx="11901055" cy="1645516"/>
          </a:xfrm>
        </p:spPr>
        <p:txBody>
          <a:bodyPr>
            <a:normAutofit fontScale="90000"/>
          </a:bodyPr>
          <a:lstStyle/>
          <a:p>
            <a:r>
              <a:rPr lang="fr-FR" b="1" dirty="0">
                <a:solidFill>
                  <a:srgbClr val="FF0000"/>
                </a:solidFill>
                <a:latin typeface="Arial Black" panose="020B0A04020102020204" pitchFamily="34" charset="0"/>
              </a:rPr>
              <a:t>CHAP 1 : </a:t>
            </a:r>
            <a:r>
              <a:rPr lang="fr-FR" b="1" u="sng" dirty="0">
                <a:solidFill>
                  <a:srgbClr val="FF0000"/>
                </a:solidFill>
                <a:latin typeface="Arial Black" panose="020B0A04020102020204" pitchFamily="34" charset="0"/>
              </a:rPr>
              <a:t>Les versements du budget de l’Etat aux Collectivités territoriales</a:t>
            </a:r>
            <a:br>
              <a:rPr lang="fr-FR" b="1" u="sng" dirty="0">
                <a:solidFill>
                  <a:srgbClr val="FF0000"/>
                </a:solidFill>
                <a:latin typeface="Arial Black" panose="020B0A04020102020204" pitchFamily="34" charset="0"/>
              </a:rPr>
            </a:br>
            <a:endParaRPr lang="fr-FR" dirty="0"/>
          </a:p>
        </p:txBody>
      </p:sp>
      <p:sp>
        <p:nvSpPr>
          <p:cNvPr id="3" name="Espace réservé du contenu 2">
            <a:extLst>
              <a:ext uri="{FF2B5EF4-FFF2-40B4-BE49-F238E27FC236}">
                <a16:creationId xmlns:a16="http://schemas.microsoft.com/office/drawing/2014/main" id="{8EAF526A-502E-1F48-81CE-0E13A9252371}"/>
              </a:ext>
            </a:extLst>
          </p:cNvPr>
          <p:cNvSpPr>
            <a:spLocks noGrp="1"/>
          </p:cNvSpPr>
          <p:nvPr>
            <p:ph idx="1"/>
          </p:nvPr>
        </p:nvSpPr>
        <p:spPr/>
        <p:txBody>
          <a:bodyPr>
            <a:normAutofit/>
          </a:bodyPr>
          <a:lstStyle/>
          <a:p>
            <a:r>
              <a:rPr lang="fr-FR" dirty="0"/>
              <a:t>On trouve dans ce chapitre les Prélèvements Sur Recettes et les crédits budgétaires.</a:t>
            </a:r>
          </a:p>
          <a:p>
            <a:endParaRPr lang="fr-FR" dirty="0"/>
          </a:p>
          <a:p>
            <a:pPr marL="0" indent="0">
              <a:buNone/>
            </a:pPr>
            <a:r>
              <a:rPr lang="fr-FR" b="1" dirty="0">
                <a:solidFill>
                  <a:srgbClr val="00B050"/>
                </a:solidFill>
                <a:latin typeface="Arial Black" panose="020B0A04020102020204" pitchFamily="34" charset="0"/>
              </a:rPr>
              <a:t>Section 1 : La Dotation Globale de Fonctionnement </a:t>
            </a:r>
          </a:p>
          <a:p>
            <a:pPr marL="0" indent="0">
              <a:buNone/>
            </a:pPr>
            <a:endParaRPr lang="fr-FR" b="1" dirty="0">
              <a:solidFill>
                <a:srgbClr val="00B050"/>
              </a:solidFill>
              <a:latin typeface="Arial Black" panose="020B0A04020102020204" pitchFamily="34" charset="0"/>
            </a:endParaRPr>
          </a:p>
          <a:p>
            <a:pPr marL="0" indent="0">
              <a:buNone/>
            </a:pPr>
            <a:r>
              <a:rPr lang="fr-FR" b="1" dirty="0">
                <a:solidFill>
                  <a:srgbClr val="00B050"/>
                </a:solidFill>
                <a:latin typeface="Arial Black" panose="020B0A04020102020204" pitchFamily="34" charset="0"/>
              </a:rPr>
              <a:t>Section 2 : Les autres PSR</a:t>
            </a:r>
          </a:p>
          <a:p>
            <a:pPr marL="0" indent="0">
              <a:buNone/>
            </a:pPr>
            <a:endParaRPr lang="fr-FR" b="1" dirty="0">
              <a:solidFill>
                <a:srgbClr val="00B050"/>
              </a:solidFill>
              <a:latin typeface="Arial Black" panose="020B0A04020102020204" pitchFamily="34" charset="0"/>
            </a:endParaRPr>
          </a:p>
          <a:p>
            <a:pPr marL="0" indent="0">
              <a:buNone/>
            </a:pPr>
            <a:r>
              <a:rPr lang="fr-FR" b="1" dirty="0">
                <a:solidFill>
                  <a:srgbClr val="00B050"/>
                </a:solidFill>
                <a:latin typeface="Arial Black" panose="020B0A04020102020204" pitchFamily="34" charset="0"/>
              </a:rPr>
              <a:t>Section 3 : Les crédits budgétaires</a:t>
            </a:r>
          </a:p>
        </p:txBody>
      </p:sp>
    </p:spTree>
    <p:extLst>
      <p:ext uri="{BB962C8B-B14F-4D97-AF65-F5344CB8AC3E}">
        <p14:creationId xmlns:p14="http://schemas.microsoft.com/office/powerpoint/2010/main" val="278393059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3085</TotalTime>
  <Words>4277</Words>
  <Application>Microsoft Office PowerPoint</Application>
  <PresentationFormat>Grand écran</PresentationFormat>
  <Paragraphs>434</Paragraphs>
  <Slides>48</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48</vt:i4>
      </vt:variant>
    </vt:vector>
  </HeadingPairs>
  <TitlesOfParts>
    <vt:vector size="53" baseType="lpstr">
      <vt:lpstr>Arial</vt:lpstr>
      <vt:lpstr>Arial Black</vt:lpstr>
      <vt:lpstr>Calibri</vt:lpstr>
      <vt:lpstr>Calibri Light</vt:lpstr>
      <vt:lpstr>Thème Office</vt:lpstr>
      <vt:lpstr>LES RELATIONS FINANCIÈRES   ÉTAT-COLLECTIVITÉS TERRITORIALES</vt:lpstr>
      <vt:lpstr>INTRODUCTION </vt:lpstr>
      <vt:lpstr>Présentation PowerPoint</vt:lpstr>
      <vt:lpstr>ZOOM SUR LES RECETTES EN 2020</vt:lpstr>
      <vt:lpstr>De plus, c’est l’Etat qui avance les impôts locaux</vt:lpstr>
      <vt:lpstr>VUE GÉNÉRALE : TABLEAU D’ENSEMBLE 2020</vt:lpstr>
      <vt:lpstr>VUE GÉNÉRALE : TABLEAU D’ENSEMBLE 2021</vt:lpstr>
      <vt:lpstr>Notre plan sera divisé en deux chapitres</vt:lpstr>
      <vt:lpstr>CHAP 1 : Les versements du budget de l’Etat aux Collectivités territoriales </vt:lpstr>
      <vt:lpstr>Section 1 : La Dotation Globale de Fonctionnement (DGF) </vt:lpstr>
      <vt:lpstr>B/ L’évolution de la DGF   </vt:lpstr>
      <vt:lpstr>§2 Le gel de la DGF à partir de 2008</vt:lpstr>
      <vt:lpstr>§3 La baisse de la DGF à partir de 2014</vt:lpstr>
      <vt:lpstr>C/ La répartition de la DGF par le Comité des Finances locales (février)</vt:lpstr>
      <vt:lpstr>Présentation PowerPoint</vt:lpstr>
      <vt:lpstr>§2 Les trois parts de la DGF</vt:lpstr>
      <vt:lpstr>CALCUL DE LA PART FORFAITAIRE</vt:lpstr>
      <vt:lpstr>CALCUL DE LA PART DE COMPENSATION</vt:lpstr>
      <vt:lpstr>CALCUL DE LA PART DE PÉRÉQUATION</vt:lpstr>
      <vt:lpstr>CALCUL DE LA PÉRÉQUATION DES EPCI</vt:lpstr>
      <vt:lpstr>§3 POIDS DE LA PÉRÉQUATION DANS LA DGF</vt:lpstr>
      <vt:lpstr>RETENONS BIEN LA PART DE PEREQUATION AU SEIN DE LA DGF</vt:lpstr>
      <vt:lpstr>Exercice pratique sur internet</vt:lpstr>
      <vt:lpstr>§4 La place de la DGF au sein des ressources des budget locaux en 2020</vt:lpstr>
      <vt:lpstr>Section 2 : Les autres PSR</vt:lpstr>
      <vt:lpstr>EXEMPLE : DCRTP &amp; FNGIR DES RÉGIONS</vt:lpstr>
      <vt:lpstr>B/ LES PETITS PSR  (TOTAL 2,8 MDS)</vt:lpstr>
      <vt:lpstr>Section 3 :  Les crédits budgétaires : </vt:lpstr>
      <vt:lpstr>B/ Les autres missions du budget de l’Etat</vt:lpstr>
      <vt:lpstr>Les 10 autres missions qui financent les CT</vt:lpstr>
      <vt:lpstr>CHAPITRE 2 :  Les versements à caractère fiscal </vt:lpstr>
      <vt:lpstr>B/ Les dégrèvements législatifs</vt:lpstr>
      <vt:lpstr>D/ L’analyse par impôt </vt:lpstr>
      <vt:lpstr>ZOOM SUR CHAQUE IMPÔT</vt:lpstr>
      <vt:lpstr>Section 2 : La fiscalité transférée :</vt:lpstr>
      <vt:lpstr>§2 L’acte 2 de la décentralisation </vt:lpstr>
      <vt:lpstr>§3 La réforme de la fiscalité locale</vt:lpstr>
      <vt:lpstr>§4 Depuis la Loi de Finances pour 2010</vt:lpstr>
      <vt:lpstr>B/ Les ressources de la fiscalité transférée</vt:lpstr>
      <vt:lpstr>Présentation PowerPoint</vt:lpstr>
      <vt:lpstr>§2 Les petites</vt:lpstr>
      <vt:lpstr>§3 La TVA</vt:lpstr>
      <vt:lpstr>TABLEAU DE PARTAGE DE LA TVA EN 2021</vt:lpstr>
      <vt:lpstr>ZOOM SUR LA TVA TRANSFEREE AUX COLLECTIVITES LOCALES</vt:lpstr>
      <vt:lpstr>C/ La distribution de la fiscalité transférée</vt:lpstr>
      <vt:lpstr>§2 Avec la TVA, tous les niveaux y gagnent</vt:lpstr>
      <vt:lpstr>CONCLUSION</vt:lpstr>
      <vt:lpstr>Sujets d’examen sur cette leçon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RELATIONS FINANCIÈRES ÉTAT-COLLECTIVITÉS TERRITORIALES</dc:title>
  <dc:creator>Douat Hélène</dc:creator>
  <cp:lastModifiedBy>Etienne Douat</cp:lastModifiedBy>
  <cp:revision>156</cp:revision>
  <dcterms:created xsi:type="dcterms:W3CDTF">2021-01-10T16:08:29Z</dcterms:created>
  <dcterms:modified xsi:type="dcterms:W3CDTF">2022-03-22T01:24:48Z</dcterms:modified>
</cp:coreProperties>
</file>