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8"/>
  </p:handoutMasterIdLst>
  <p:sldIdLst>
    <p:sldId id="257" r:id="rId2"/>
    <p:sldId id="263" r:id="rId3"/>
    <p:sldId id="264" r:id="rId4"/>
    <p:sldId id="291" r:id="rId5"/>
    <p:sldId id="267" r:id="rId6"/>
    <p:sldId id="290" r:id="rId7"/>
    <p:sldId id="268" r:id="rId8"/>
    <p:sldId id="269" r:id="rId9"/>
    <p:sldId id="306" r:id="rId10"/>
    <p:sldId id="271" r:id="rId11"/>
    <p:sldId id="307" r:id="rId12"/>
    <p:sldId id="278" r:id="rId13"/>
    <p:sldId id="279" r:id="rId14"/>
    <p:sldId id="308" r:id="rId15"/>
    <p:sldId id="288" r:id="rId16"/>
    <p:sldId id="280" r:id="rId17"/>
    <p:sldId id="309" r:id="rId18"/>
    <p:sldId id="293" r:id="rId19"/>
    <p:sldId id="294" r:id="rId20"/>
    <p:sldId id="296" r:id="rId21"/>
    <p:sldId id="295" r:id="rId22"/>
    <p:sldId id="297" r:id="rId23"/>
    <p:sldId id="299" r:id="rId24"/>
    <p:sldId id="310" r:id="rId25"/>
    <p:sldId id="284" r:id="rId26"/>
    <p:sldId id="285" r:id="rId27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wlett-Packard Company" initials="HC" lastIdx="1" clrIdx="0">
    <p:extLst>
      <p:ext uri="{19B8F6BF-5375-455C-9EA6-DF929625EA0E}">
        <p15:presenceInfo xmlns:p15="http://schemas.microsoft.com/office/powerpoint/2012/main" userId="Hewlett-Packard Compan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  <a:prstGeom prst="rect">
            <a:avLst/>
          </a:prstGeom>
        </p:spPr>
        <p:txBody>
          <a:bodyPr vert="horz" lIns="92153" tIns="46077" rIns="92153" bIns="4607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6"/>
          </a:xfrm>
          <a:prstGeom prst="rect">
            <a:avLst/>
          </a:prstGeom>
        </p:spPr>
        <p:txBody>
          <a:bodyPr vert="horz" lIns="92153" tIns="46077" rIns="92153" bIns="46077" rtlCol="0"/>
          <a:lstStyle>
            <a:lvl1pPr algn="r">
              <a:defRPr sz="1200"/>
            </a:lvl1pPr>
          </a:lstStyle>
          <a:p>
            <a:fld id="{02067249-A555-46F2-A0D2-C3AF2AFE020D}" type="datetimeFigureOut">
              <a:rPr lang="fr-FR" smtClean="0"/>
              <a:t>27/12/2023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0092"/>
            <a:ext cx="2945659" cy="498135"/>
          </a:xfrm>
          <a:prstGeom prst="rect">
            <a:avLst/>
          </a:prstGeom>
        </p:spPr>
        <p:txBody>
          <a:bodyPr vert="horz" lIns="92153" tIns="46077" rIns="92153" bIns="4607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30092"/>
            <a:ext cx="2945659" cy="498135"/>
          </a:xfrm>
          <a:prstGeom prst="rect">
            <a:avLst/>
          </a:prstGeom>
        </p:spPr>
        <p:txBody>
          <a:bodyPr vert="horz" lIns="92153" tIns="46077" rIns="92153" bIns="46077" rtlCol="0" anchor="b"/>
          <a:lstStyle>
            <a:lvl1pPr algn="r">
              <a:defRPr sz="1200"/>
            </a:lvl1pPr>
          </a:lstStyle>
          <a:p>
            <a:fld id="{C33FFE47-7E0C-4B44-AC76-9A39CD650B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81816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452-7B24-4409-B00B-01F0415084EA}" type="datetimeFigureOut">
              <a:rPr lang="fr-FR" smtClean="0"/>
              <a:t>27/12/2023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7E9B-E915-402A-B189-7DFDD667BC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65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452-7B24-4409-B00B-01F0415084EA}" type="datetimeFigureOut">
              <a:rPr lang="fr-FR" smtClean="0"/>
              <a:t>27/12/2023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7E9B-E915-402A-B189-7DFDD667BC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4831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452-7B24-4409-B00B-01F0415084EA}" type="datetimeFigureOut">
              <a:rPr lang="fr-FR" smtClean="0"/>
              <a:t>27/12/2023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7E9B-E915-402A-B189-7DFDD667BC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720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452-7B24-4409-B00B-01F0415084EA}" type="datetimeFigureOut">
              <a:rPr lang="fr-FR" smtClean="0"/>
              <a:t>27/12/2023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7E9B-E915-402A-B189-7DFDD667BC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2355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452-7B24-4409-B00B-01F0415084EA}" type="datetimeFigureOut">
              <a:rPr lang="fr-FR" smtClean="0"/>
              <a:t>27/12/2023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7E9B-E915-402A-B189-7DFDD667BC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3952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452-7B24-4409-B00B-01F0415084EA}" type="datetimeFigureOut">
              <a:rPr lang="fr-FR" smtClean="0"/>
              <a:t>27/12/2023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7E9B-E915-402A-B189-7DFDD667BC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2896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452-7B24-4409-B00B-01F0415084EA}" type="datetimeFigureOut">
              <a:rPr lang="fr-FR" smtClean="0"/>
              <a:t>27/12/2023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7E9B-E915-402A-B189-7DFDD667BC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077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452-7B24-4409-B00B-01F0415084EA}" type="datetimeFigureOut">
              <a:rPr lang="fr-FR" smtClean="0"/>
              <a:t>27/12/2023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7E9B-E915-402A-B189-7DFDD667BC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9644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452-7B24-4409-B00B-01F0415084EA}" type="datetimeFigureOut">
              <a:rPr lang="fr-FR" smtClean="0"/>
              <a:t>27/12/2023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7E9B-E915-402A-B189-7DFDD667BC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726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452-7B24-4409-B00B-01F0415084EA}" type="datetimeFigureOut">
              <a:rPr lang="fr-FR" smtClean="0"/>
              <a:t>27/12/2023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7E9B-E915-402A-B189-7DFDD667BC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865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452-7B24-4409-B00B-01F0415084EA}" type="datetimeFigureOut">
              <a:rPr lang="fr-FR" smtClean="0"/>
              <a:t>27/12/2023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7E9B-E915-402A-B189-7DFDD667BC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0296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25452-7B24-4409-B00B-01F0415084EA}" type="datetimeFigureOut">
              <a:rPr lang="fr-FR" smtClean="0"/>
              <a:t>27/12/2023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A7E9B-E915-402A-B189-7DFDD667BC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42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3.xml"/><Relationship Id="rId1" Type="http://schemas.openxmlformats.org/officeDocument/2006/relationships/tags" Target="../tags/tag3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4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8.xml"/><Relationship Id="rId1" Type="http://schemas.openxmlformats.org/officeDocument/2006/relationships/tags" Target="../tags/tag3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4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4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5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5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5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64.xml"/><Relationship Id="rId4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72.xml"/><Relationship Id="rId13" Type="http://schemas.openxmlformats.org/officeDocument/2006/relationships/tags" Target="../tags/tag77.xml"/><Relationship Id="rId3" Type="http://schemas.openxmlformats.org/officeDocument/2006/relationships/tags" Target="../tags/tag67.xml"/><Relationship Id="rId7" Type="http://schemas.openxmlformats.org/officeDocument/2006/relationships/tags" Target="../tags/tag71.xml"/><Relationship Id="rId12" Type="http://schemas.openxmlformats.org/officeDocument/2006/relationships/tags" Target="../tags/tag76.xml"/><Relationship Id="rId17" Type="http://schemas.openxmlformats.org/officeDocument/2006/relationships/slideLayout" Target="../slideLayouts/slideLayout7.xml"/><Relationship Id="rId2" Type="http://schemas.openxmlformats.org/officeDocument/2006/relationships/tags" Target="../tags/tag66.xml"/><Relationship Id="rId16" Type="http://schemas.openxmlformats.org/officeDocument/2006/relationships/tags" Target="../tags/tag80.xml"/><Relationship Id="rId1" Type="http://schemas.openxmlformats.org/officeDocument/2006/relationships/tags" Target="../tags/tag65.xml"/><Relationship Id="rId6" Type="http://schemas.openxmlformats.org/officeDocument/2006/relationships/tags" Target="../tags/tag70.xml"/><Relationship Id="rId11" Type="http://schemas.openxmlformats.org/officeDocument/2006/relationships/tags" Target="../tags/tag75.xml"/><Relationship Id="rId5" Type="http://schemas.openxmlformats.org/officeDocument/2006/relationships/tags" Target="../tags/tag69.xml"/><Relationship Id="rId15" Type="http://schemas.openxmlformats.org/officeDocument/2006/relationships/tags" Target="../tags/tag79.xml"/><Relationship Id="rId10" Type="http://schemas.openxmlformats.org/officeDocument/2006/relationships/tags" Target="../tags/tag74.xml"/><Relationship Id="rId4" Type="http://schemas.openxmlformats.org/officeDocument/2006/relationships/tags" Target="../tags/tag68.xml"/><Relationship Id="rId9" Type="http://schemas.openxmlformats.org/officeDocument/2006/relationships/tags" Target="../tags/tag73.xml"/><Relationship Id="rId14" Type="http://schemas.openxmlformats.org/officeDocument/2006/relationships/tags" Target="../tags/tag7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13" Type="http://schemas.openxmlformats.org/officeDocument/2006/relationships/tags" Target="../tags/tag93.xml"/><Relationship Id="rId18" Type="http://schemas.openxmlformats.org/officeDocument/2006/relationships/tags" Target="../tags/tag9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12" Type="http://schemas.openxmlformats.org/officeDocument/2006/relationships/tags" Target="../tags/tag92.xml"/><Relationship Id="rId17" Type="http://schemas.openxmlformats.org/officeDocument/2006/relationships/tags" Target="../tags/tag97.xml"/><Relationship Id="rId2" Type="http://schemas.openxmlformats.org/officeDocument/2006/relationships/tags" Target="../tags/tag82.xml"/><Relationship Id="rId16" Type="http://schemas.openxmlformats.org/officeDocument/2006/relationships/tags" Target="../tags/tag96.xml"/><Relationship Id="rId20" Type="http://schemas.openxmlformats.org/officeDocument/2006/relationships/slideLayout" Target="../slideLayouts/slideLayout7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tags" Target="../tags/tag91.xml"/><Relationship Id="rId5" Type="http://schemas.openxmlformats.org/officeDocument/2006/relationships/tags" Target="../tags/tag85.xml"/><Relationship Id="rId15" Type="http://schemas.openxmlformats.org/officeDocument/2006/relationships/tags" Target="../tags/tag95.xml"/><Relationship Id="rId10" Type="http://schemas.openxmlformats.org/officeDocument/2006/relationships/tags" Target="../tags/tag90.xml"/><Relationship Id="rId19" Type="http://schemas.openxmlformats.org/officeDocument/2006/relationships/tags" Target="../tags/tag99.xml"/><Relationship Id="rId4" Type="http://schemas.openxmlformats.org/officeDocument/2006/relationships/tags" Target="../tags/tag84.xml"/><Relationship Id="rId9" Type="http://schemas.openxmlformats.org/officeDocument/2006/relationships/tags" Target="../tags/tag89.xml"/><Relationship Id="rId14" Type="http://schemas.openxmlformats.org/officeDocument/2006/relationships/tags" Target="../tags/tag9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1.xml"/><Relationship Id="rId1" Type="http://schemas.openxmlformats.org/officeDocument/2006/relationships/tags" Target="../tags/tag10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5.xml"/><Relationship Id="rId1" Type="http://schemas.openxmlformats.org/officeDocument/2006/relationships/tags" Target="../tags/tag10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7.xml"/><Relationship Id="rId1" Type="http://schemas.openxmlformats.org/officeDocument/2006/relationships/tags" Target="../tags/tag10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3" Type="http://schemas.openxmlformats.org/officeDocument/2006/relationships/tags" Target="../tags/tag22.xml"/><Relationship Id="rId7" Type="http://schemas.openxmlformats.org/officeDocument/2006/relationships/tags" Target="../tags/tag26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9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31.xml"/><Relationship Id="rId4" Type="http://schemas.openxmlformats.org/officeDocument/2006/relationships/tags" Target="../tags/tag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817296" y="116632"/>
            <a:ext cx="7772400" cy="1470025"/>
          </a:xfr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Comptabilité de gestion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817296" y="1340768"/>
            <a:ext cx="7854696" cy="5112568"/>
          </a:xfrm>
        </p:spPr>
        <p:txBody>
          <a:bodyPr>
            <a:norm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MOMA</a:t>
            </a:r>
          </a:p>
          <a:p>
            <a:pPr algn="ctr"/>
            <a:r>
              <a:rPr lang="fr-FR" dirty="0" smtClean="0">
                <a:solidFill>
                  <a:srgbClr val="FF0000"/>
                </a:solidFill>
              </a:rPr>
              <a:t>Chapitre 2 : Méthode des couts variables</a:t>
            </a:r>
          </a:p>
          <a:p>
            <a:endParaRPr lang="fr-FR" sz="2400" b="1" dirty="0">
              <a:solidFill>
                <a:srgbClr val="FF0000"/>
              </a:solidFill>
            </a:endParaRPr>
          </a:p>
          <a:p>
            <a:r>
              <a:rPr lang="fr-FR" sz="2400" b="1" dirty="0" smtClean="0">
                <a:solidFill>
                  <a:srgbClr val="0070C0"/>
                </a:solidFill>
              </a:rPr>
              <a:t>0. Cas introductif</a:t>
            </a:r>
          </a:p>
          <a:p>
            <a:r>
              <a:rPr lang="fr-FR" sz="2400" b="1" dirty="0" smtClean="0">
                <a:solidFill>
                  <a:srgbClr val="0070C0"/>
                </a:solidFill>
              </a:rPr>
              <a:t>1. Marge </a:t>
            </a:r>
            <a:r>
              <a:rPr lang="fr-FR" sz="2400" b="1" dirty="0">
                <a:solidFill>
                  <a:srgbClr val="0070C0"/>
                </a:solidFill>
              </a:rPr>
              <a:t>sur coûts variables</a:t>
            </a:r>
          </a:p>
          <a:p>
            <a:r>
              <a:rPr lang="fr-FR" sz="2400" b="1" dirty="0" smtClean="0">
                <a:solidFill>
                  <a:srgbClr val="0070C0"/>
                </a:solidFill>
              </a:rPr>
              <a:t>2. </a:t>
            </a:r>
            <a:r>
              <a:rPr lang="fr-FR" sz="2400" b="1" dirty="0">
                <a:solidFill>
                  <a:srgbClr val="0070C0"/>
                </a:solidFill>
              </a:rPr>
              <a:t>Analyse de la rentabilité</a:t>
            </a:r>
          </a:p>
          <a:p>
            <a:r>
              <a:rPr lang="fr-FR" sz="2400" b="1" dirty="0" smtClean="0">
                <a:solidFill>
                  <a:srgbClr val="0070C0"/>
                </a:solidFill>
              </a:rPr>
              <a:t>3. </a:t>
            </a:r>
            <a:r>
              <a:rPr lang="fr-FR" sz="2400" b="1" dirty="0">
                <a:solidFill>
                  <a:srgbClr val="0070C0"/>
                </a:solidFill>
              </a:rPr>
              <a:t>Marge sur coût spécifiques</a:t>
            </a:r>
          </a:p>
          <a:p>
            <a:r>
              <a:rPr lang="fr-FR" sz="2400" b="1" dirty="0" smtClean="0">
                <a:solidFill>
                  <a:srgbClr val="0070C0"/>
                </a:solidFill>
              </a:rPr>
              <a:t>4. </a:t>
            </a:r>
            <a:r>
              <a:rPr lang="fr-FR" sz="2400" b="1" dirty="0">
                <a:solidFill>
                  <a:srgbClr val="0070C0"/>
                </a:solidFill>
              </a:rPr>
              <a:t>Acceptabilité d’une nouvelle : le coût marginal </a:t>
            </a:r>
          </a:p>
          <a:p>
            <a:r>
              <a:rPr lang="fr-FR" sz="2400" b="1" dirty="0" smtClean="0">
                <a:solidFill>
                  <a:srgbClr val="0070C0"/>
                </a:solidFill>
              </a:rPr>
              <a:t>5. Conclusion </a:t>
            </a:r>
            <a:endParaRPr lang="fr-FR" sz="2400" b="1" dirty="0">
              <a:solidFill>
                <a:srgbClr val="0070C0"/>
              </a:solidFill>
            </a:endParaRPr>
          </a:p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10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>
            <p:custDataLst>
              <p:tags r:id="rId1"/>
            </p:custDataLst>
          </p:nvPr>
        </p:nvSpPr>
        <p:spPr>
          <a:xfrm>
            <a:off x="611560" y="616124"/>
            <a:ext cx="8208912" cy="61555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+mj-lt"/>
              </a:rPr>
              <a:t>Marge de sécurité</a:t>
            </a:r>
          </a:p>
          <a:p>
            <a:r>
              <a:rPr lang="fr-FR" sz="1700" u="sng" dirty="0" smtClean="0">
                <a:latin typeface="+mj-lt"/>
              </a:rPr>
              <a:t>Définition</a:t>
            </a:r>
            <a:r>
              <a:rPr lang="fr-FR" sz="1700" dirty="0" smtClean="0">
                <a:latin typeface="+mj-lt"/>
              </a:rPr>
              <a:t> : Montant du CA qu’il est possible de perdre avant de faire une perte. </a:t>
            </a:r>
          </a:p>
          <a:p>
            <a:r>
              <a:rPr lang="fr-FR" u="sng" dirty="0" smtClean="0">
                <a:latin typeface="+mj-lt"/>
              </a:rPr>
              <a:t>Calcul </a:t>
            </a:r>
            <a:r>
              <a:rPr lang="fr-FR" dirty="0" smtClean="0">
                <a:latin typeface="+mj-lt"/>
              </a:rPr>
              <a:t>= ( CA – SR )</a:t>
            </a:r>
          </a:p>
          <a:p>
            <a:r>
              <a:rPr lang="fr-FR" u="sng" dirty="0" smtClean="0"/>
              <a:t>Commentaire</a:t>
            </a:r>
            <a:r>
              <a:rPr lang="fr-FR" dirty="0" smtClean="0"/>
              <a:t> : ……………………………………………………………………………………………….</a:t>
            </a:r>
            <a:endParaRPr lang="fr-FR" dirty="0" smtClean="0">
              <a:latin typeface="+mj-lt"/>
            </a:endParaRPr>
          </a:p>
          <a:p>
            <a:pPr algn="ctr"/>
            <a:r>
              <a:rPr lang="fr-FR" sz="2000" b="1" dirty="0" smtClean="0">
                <a:latin typeface="+mj-lt"/>
              </a:rPr>
              <a:t>Indice de sécurité</a:t>
            </a:r>
          </a:p>
          <a:p>
            <a:r>
              <a:rPr lang="fr-FR" u="sng" dirty="0" smtClean="0">
                <a:latin typeface="+mj-lt"/>
              </a:rPr>
              <a:t>Définition</a:t>
            </a:r>
            <a:r>
              <a:rPr lang="fr-FR" dirty="0" smtClean="0">
                <a:latin typeface="+mj-lt"/>
              </a:rPr>
              <a:t> </a:t>
            </a:r>
            <a:r>
              <a:rPr lang="fr-FR" dirty="0">
                <a:latin typeface="+mj-lt"/>
              </a:rPr>
              <a:t>: </a:t>
            </a:r>
            <a:r>
              <a:rPr lang="fr-FR" dirty="0" smtClean="0">
                <a:latin typeface="+mj-lt"/>
              </a:rPr>
              <a:t>Pourcentage du CA qu’il est </a:t>
            </a:r>
            <a:r>
              <a:rPr lang="fr-FR" dirty="0">
                <a:latin typeface="+mj-lt"/>
              </a:rPr>
              <a:t>possible de perdre avant de faire une perte. </a:t>
            </a:r>
            <a:endParaRPr lang="fr-FR" dirty="0" smtClean="0">
              <a:latin typeface="+mj-lt"/>
            </a:endParaRPr>
          </a:p>
          <a:p>
            <a:r>
              <a:rPr lang="fr-FR" u="sng" dirty="0" smtClean="0">
                <a:latin typeface="+mj-lt"/>
              </a:rPr>
              <a:t>Calcul </a:t>
            </a:r>
            <a:r>
              <a:rPr lang="fr-FR" dirty="0" smtClean="0">
                <a:latin typeface="+mj-lt"/>
              </a:rPr>
              <a:t>= ( </a:t>
            </a:r>
            <a:r>
              <a:rPr lang="fr-FR" dirty="0">
                <a:latin typeface="+mj-lt"/>
              </a:rPr>
              <a:t>CA – SR ) / </a:t>
            </a:r>
            <a:r>
              <a:rPr lang="fr-FR" dirty="0" smtClean="0">
                <a:latin typeface="+mj-lt"/>
              </a:rPr>
              <a:t>CA</a:t>
            </a:r>
          </a:p>
          <a:p>
            <a:r>
              <a:rPr lang="fr-FR" u="sng" dirty="0"/>
              <a:t>Commentaire</a:t>
            </a:r>
            <a:r>
              <a:rPr lang="fr-FR" dirty="0"/>
              <a:t> : </a:t>
            </a:r>
            <a:r>
              <a:rPr lang="fr-FR" dirty="0" smtClean="0"/>
              <a:t>……………………………………………………………………………………………….</a:t>
            </a:r>
            <a:endParaRPr lang="fr-FR" dirty="0" smtClean="0">
              <a:latin typeface="+mj-lt"/>
            </a:endParaRPr>
          </a:p>
          <a:p>
            <a:endParaRPr lang="fr-FR" sz="100" dirty="0" smtClean="0">
              <a:latin typeface="+mj-lt"/>
            </a:endParaRPr>
          </a:p>
          <a:p>
            <a:pPr algn="ctr"/>
            <a:r>
              <a:rPr lang="fr-FR" sz="2000" b="1" dirty="0" smtClean="0">
                <a:latin typeface="+mj-lt"/>
              </a:rPr>
              <a:t>Levier opérationnel (ou sensibilité du résultat)</a:t>
            </a:r>
          </a:p>
          <a:p>
            <a:r>
              <a:rPr lang="fr-FR" u="sng" dirty="0" smtClean="0">
                <a:latin typeface="+mj-lt"/>
              </a:rPr>
              <a:t>Définition</a:t>
            </a:r>
            <a:r>
              <a:rPr lang="fr-FR" dirty="0" smtClean="0">
                <a:latin typeface="+mj-lt"/>
              </a:rPr>
              <a:t> : Si le chiffre d’affaires varie d’1 %, de combien variera le résultat (en %).</a:t>
            </a:r>
          </a:p>
          <a:p>
            <a:r>
              <a:rPr lang="fr-FR" u="sng" dirty="0" smtClean="0">
                <a:latin typeface="+mj-lt"/>
              </a:rPr>
              <a:t>Calcul</a:t>
            </a:r>
            <a:r>
              <a:rPr lang="fr-FR" dirty="0" smtClean="0">
                <a:latin typeface="+mj-lt"/>
              </a:rPr>
              <a:t>  	= [ ∆R / R ] / [ ∆CA / CA ]</a:t>
            </a:r>
          </a:p>
          <a:p>
            <a:r>
              <a:rPr lang="fr-FR" dirty="0">
                <a:latin typeface="+mj-lt"/>
              </a:rPr>
              <a:t>	</a:t>
            </a:r>
            <a:r>
              <a:rPr lang="fr-FR" dirty="0" smtClean="0">
                <a:latin typeface="+mj-lt"/>
              </a:rPr>
              <a:t>= MCV / Résultat</a:t>
            </a:r>
          </a:p>
          <a:p>
            <a:r>
              <a:rPr lang="fr-FR" u="sng" dirty="0"/>
              <a:t>Commentaire </a:t>
            </a:r>
            <a:r>
              <a:rPr lang="fr-FR" dirty="0"/>
              <a:t>: ……………………………………………………………………………………………….</a:t>
            </a:r>
          </a:p>
          <a:p>
            <a:pPr algn="ctr"/>
            <a:r>
              <a:rPr lang="fr-FR" sz="2000" b="1" dirty="0" smtClean="0">
                <a:latin typeface="+mj-lt"/>
              </a:rPr>
              <a:t>Point </a:t>
            </a:r>
            <a:r>
              <a:rPr lang="fr-FR" sz="2000" b="1" dirty="0">
                <a:latin typeface="+mj-lt"/>
              </a:rPr>
              <a:t>mort</a:t>
            </a:r>
          </a:p>
          <a:p>
            <a:endParaRPr lang="fr-FR" sz="400" dirty="0">
              <a:latin typeface="+mj-lt"/>
            </a:endParaRPr>
          </a:p>
          <a:p>
            <a:r>
              <a:rPr lang="fr-FR" u="sng" dirty="0">
                <a:latin typeface="+mj-lt"/>
              </a:rPr>
              <a:t>Définition</a:t>
            </a:r>
            <a:r>
              <a:rPr lang="fr-FR" dirty="0">
                <a:latin typeface="+mj-lt"/>
              </a:rPr>
              <a:t> : Date à laquelle le seuil de rentabilité est atteint</a:t>
            </a:r>
            <a:r>
              <a:rPr lang="fr-FR" dirty="0" smtClean="0">
                <a:latin typeface="+mj-lt"/>
              </a:rPr>
              <a:t>.</a:t>
            </a:r>
          </a:p>
          <a:p>
            <a:r>
              <a:rPr lang="fr-FR" dirty="0" smtClean="0">
                <a:latin typeface="+mj-lt"/>
              </a:rPr>
              <a:t>Si les ventes sont lissées sur l’année : (SR / CA) </a:t>
            </a:r>
            <a:r>
              <a:rPr lang="fr-FR" dirty="0">
                <a:latin typeface="+mj-lt"/>
              </a:rPr>
              <a:t>*</a:t>
            </a:r>
            <a:r>
              <a:rPr lang="fr-FR" dirty="0" smtClean="0">
                <a:latin typeface="+mj-lt"/>
              </a:rPr>
              <a:t> 365</a:t>
            </a:r>
          </a:p>
          <a:p>
            <a:r>
              <a:rPr lang="fr-FR" dirty="0" smtClean="0">
                <a:latin typeface="+mj-lt"/>
              </a:rPr>
              <a:t>Si les ventes ne sont pas lissées</a:t>
            </a:r>
            <a:endParaRPr lang="fr-FR" dirty="0">
              <a:latin typeface="+mj-lt"/>
            </a:endParaRPr>
          </a:p>
          <a:p>
            <a:endParaRPr lang="fr-FR" sz="400" dirty="0">
              <a:latin typeface="+mj-lt"/>
            </a:endParaRPr>
          </a:p>
          <a:p>
            <a:r>
              <a:rPr lang="fr-FR" u="sng" dirty="0">
                <a:latin typeface="+mj-lt"/>
              </a:rPr>
              <a:t>Méthode </a:t>
            </a:r>
            <a:r>
              <a:rPr lang="fr-FR" dirty="0">
                <a:latin typeface="+mj-lt"/>
              </a:rPr>
              <a:t>: 	- Calcul du CA mensuel (si pas donné)</a:t>
            </a:r>
          </a:p>
          <a:p>
            <a:r>
              <a:rPr lang="fr-FR" dirty="0">
                <a:latin typeface="+mj-lt"/>
              </a:rPr>
              <a:t>		- Déterminer le mois dans lequel le CA dépasse le SR</a:t>
            </a:r>
          </a:p>
          <a:p>
            <a:r>
              <a:rPr lang="fr-FR" dirty="0">
                <a:latin typeface="+mj-lt"/>
              </a:rPr>
              <a:t>		- [ (SR – CA début de mois) / CA mensuel ] * </a:t>
            </a:r>
            <a:r>
              <a:rPr lang="fr-FR" dirty="0" smtClean="0">
                <a:latin typeface="+mj-lt"/>
              </a:rPr>
              <a:t>30</a:t>
            </a:r>
          </a:p>
          <a:p>
            <a:r>
              <a:rPr lang="fr-FR" u="sng" dirty="0"/>
              <a:t>Commentaire </a:t>
            </a:r>
            <a:r>
              <a:rPr lang="fr-FR" dirty="0"/>
              <a:t>: </a:t>
            </a:r>
            <a:r>
              <a:rPr lang="fr-FR" dirty="0" smtClean="0"/>
              <a:t>……………………………………………………………………………………………….</a:t>
            </a:r>
            <a:endParaRPr lang="fr-FR" dirty="0"/>
          </a:p>
        </p:txBody>
      </p:sp>
      <p:sp>
        <p:nvSpPr>
          <p:cNvPr id="5" name="Titr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457200" indent="-457200" algn="ctr"/>
            <a:r>
              <a:rPr lang="fr-FR" sz="3200" b="1" dirty="0">
                <a:solidFill>
                  <a:srgbClr val="0070C0"/>
                </a:solidFill>
              </a:rPr>
              <a:t>B</a:t>
            </a:r>
            <a:r>
              <a:rPr lang="fr-FR" sz="3200" b="1" dirty="0" smtClean="0">
                <a:solidFill>
                  <a:srgbClr val="0070C0"/>
                </a:solidFill>
              </a:rPr>
              <a:t>. Analyse de la rentabilité</a:t>
            </a:r>
            <a:br>
              <a:rPr lang="fr-FR" sz="3200" b="1" dirty="0" smtClean="0">
                <a:solidFill>
                  <a:srgbClr val="0070C0"/>
                </a:solidFill>
              </a:rPr>
            </a:b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32103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>
            <p:custDataLst>
              <p:tags r:id="rId1"/>
            </p:custDataLst>
          </p:nvPr>
        </p:nvSpPr>
        <p:spPr>
          <a:xfrm>
            <a:off x="143508" y="3140968"/>
            <a:ext cx="8856984" cy="37394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+mj-lt"/>
              </a:rPr>
              <a:t>Marge de sécurité</a:t>
            </a:r>
          </a:p>
          <a:p>
            <a:r>
              <a:rPr lang="fr-FR" u="sng" dirty="0" smtClean="0">
                <a:latin typeface="+mj-lt"/>
              </a:rPr>
              <a:t>Calcul </a:t>
            </a:r>
            <a:r>
              <a:rPr lang="fr-FR" dirty="0" smtClean="0">
                <a:latin typeface="+mj-lt"/>
              </a:rPr>
              <a:t>= ( CA – SR ) </a:t>
            </a:r>
          </a:p>
          <a:p>
            <a:pPr algn="ctr"/>
            <a:r>
              <a:rPr lang="fr-FR" sz="2000" b="1" dirty="0" smtClean="0">
                <a:latin typeface="+mj-lt"/>
              </a:rPr>
              <a:t>Indice </a:t>
            </a:r>
            <a:r>
              <a:rPr lang="fr-FR" sz="2000" b="1" dirty="0">
                <a:latin typeface="+mj-lt"/>
              </a:rPr>
              <a:t>de sécurité</a:t>
            </a:r>
          </a:p>
          <a:p>
            <a:r>
              <a:rPr lang="fr-FR" u="sng" dirty="0" smtClean="0">
                <a:latin typeface="+mj-lt"/>
              </a:rPr>
              <a:t>Calcul </a:t>
            </a:r>
            <a:r>
              <a:rPr lang="fr-FR" dirty="0" smtClean="0">
                <a:latin typeface="+mj-lt"/>
              </a:rPr>
              <a:t>= ( </a:t>
            </a:r>
            <a:r>
              <a:rPr lang="fr-FR" dirty="0">
                <a:latin typeface="+mj-lt"/>
              </a:rPr>
              <a:t>CA – SR ) / </a:t>
            </a:r>
            <a:r>
              <a:rPr lang="fr-FR" dirty="0" smtClean="0">
                <a:latin typeface="+mj-lt"/>
              </a:rPr>
              <a:t>CA = </a:t>
            </a:r>
          </a:p>
          <a:p>
            <a:endParaRPr lang="fr-FR" dirty="0" smtClean="0">
              <a:latin typeface="+mj-lt"/>
            </a:endParaRPr>
          </a:p>
          <a:p>
            <a:endParaRPr lang="fr-FR" sz="100" dirty="0" smtClean="0">
              <a:latin typeface="+mj-lt"/>
            </a:endParaRPr>
          </a:p>
          <a:p>
            <a:pPr algn="ctr"/>
            <a:r>
              <a:rPr lang="fr-FR" sz="2000" b="1" dirty="0" smtClean="0">
                <a:latin typeface="+mj-lt"/>
              </a:rPr>
              <a:t>Levier opérationnel (ou sensibilité du résultat)</a:t>
            </a:r>
          </a:p>
          <a:p>
            <a:r>
              <a:rPr lang="fr-FR" u="sng" dirty="0" smtClean="0">
                <a:latin typeface="+mj-lt"/>
              </a:rPr>
              <a:t>Calcul</a:t>
            </a:r>
            <a:r>
              <a:rPr lang="fr-FR" dirty="0" smtClean="0">
                <a:latin typeface="+mj-lt"/>
              </a:rPr>
              <a:t>  	= [ ∆R / R ] / [ ∆CA / CA ]</a:t>
            </a:r>
          </a:p>
          <a:p>
            <a:r>
              <a:rPr lang="fr-FR" dirty="0">
                <a:latin typeface="+mj-lt"/>
              </a:rPr>
              <a:t>	</a:t>
            </a:r>
            <a:r>
              <a:rPr lang="fr-FR" dirty="0" smtClean="0">
                <a:latin typeface="+mj-lt"/>
              </a:rPr>
              <a:t>= MCV / Résultat </a:t>
            </a:r>
          </a:p>
          <a:p>
            <a:endParaRPr lang="fr-FR" sz="800" dirty="0">
              <a:latin typeface="+mj-lt"/>
            </a:endParaRPr>
          </a:p>
          <a:p>
            <a:pPr algn="ctr"/>
            <a:r>
              <a:rPr lang="fr-FR" sz="2000" b="1" dirty="0">
                <a:latin typeface="+mj-lt"/>
              </a:rPr>
              <a:t>Point mort</a:t>
            </a:r>
          </a:p>
          <a:p>
            <a:endParaRPr lang="fr-FR" sz="400" dirty="0">
              <a:latin typeface="+mj-lt"/>
            </a:endParaRPr>
          </a:p>
          <a:p>
            <a:r>
              <a:rPr lang="fr-FR" u="sng" dirty="0" smtClean="0"/>
              <a:t>Calcul : </a:t>
            </a:r>
            <a:r>
              <a:rPr lang="fr-FR" dirty="0" smtClean="0">
                <a:latin typeface="+mj-lt"/>
              </a:rPr>
              <a:t>(SR / CA) </a:t>
            </a:r>
            <a:r>
              <a:rPr lang="fr-FR" dirty="0">
                <a:latin typeface="+mj-lt"/>
              </a:rPr>
              <a:t>*</a:t>
            </a:r>
            <a:r>
              <a:rPr lang="fr-FR" dirty="0" smtClean="0">
                <a:latin typeface="+mj-lt"/>
              </a:rPr>
              <a:t> 365 = (240 / 320) * 365 = </a:t>
            </a:r>
            <a:endParaRPr lang="fr-FR" dirty="0">
              <a:latin typeface="+mj-lt"/>
            </a:endParaRPr>
          </a:p>
          <a:p>
            <a:endParaRPr lang="fr-FR" dirty="0" smtClean="0">
              <a:latin typeface="+mj-lt"/>
            </a:endParaRPr>
          </a:p>
          <a:p>
            <a:endParaRPr lang="fr-FR" dirty="0" smtClean="0">
              <a:latin typeface="+mj-lt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06925753"/>
              </p:ext>
            </p:extLst>
          </p:nvPr>
        </p:nvGraphicFramePr>
        <p:xfrm>
          <a:off x="4860032" y="332656"/>
          <a:ext cx="4176464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7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8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3815">
                <a:tc gridSpan="2"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tableau de résultat</a:t>
                      </a:r>
                      <a:r>
                        <a:rPr lang="fr-FR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en fonction de la variabilité des charges (exercice n)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Chiffre d’affaires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320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variables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280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MCV 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(Taux de MCV)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40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(12,5%)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fixes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Résultat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10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611560" y="1386607"/>
            <a:ext cx="3528392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 partir du compte de résultat ci-contre, calculez les différentes indices de rentabilité ci dessous</a:t>
            </a:r>
            <a:endParaRPr lang="fr-FR" dirty="0"/>
          </a:p>
        </p:txBody>
      </p:sp>
      <p:sp>
        <p:nvSpPr>
          <p:cNvPr id="5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457200" indent="-457200" algn="ctr"/>
            <a:r>
              <a:rPr lang="fr-FR" sz="3200" b="1" dirty="0">
                <a:solidFill>
                  <a:srgbClr val="0070C0"/>
                </a:solidFill>
              </a:rPr>
              <a:t>B</a:t>
            </a:r>
            <a:r>
              <a:rPr lang="fr-FR" sz="3200" b="1" dirty="0" smtClean="0">
                <a:solidFill>
                  <a:srgbClr val="0070C0"/>
                </a:solidFill>
              </a:rPr>
              <a:t>. Analyse de la rentabilité</a:t>
            </a:r>
            <a:br>
              <a:rPr lang="fr-FR" sz="3200" b="1" dirty="0" smtClean="0">
                <a:solidFill>
                  <a:srgbClr val="0070C0"/>
                </a:solidFill>
              </a:rPr>
            </a:b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75593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39552" y="18864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4000" smtClean="0">
                <a:solidFill>
                  <a:schemeClr val="tx1"/>
                </a:solidFill>
              </a:rPr>
              <a:t>L’approche en coûts partiels </a:t>
            </a:r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6856" y="908720"/>
            <a:ext cx="8229600" cy="568863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ctr">
              <a:buFont typeface="Arial" panose="020B0604020202020204" pitchFamily="34" charset="0"/>
              <a:buAutoNum type="alphaUcPeriod"/>
            </a:pP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Marge sur coûts variables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fr-FR" sz="1800" dirty="0" smtClean="0">
              <a:solidFill>
                <a:schemeClr val="bg1">
                  <a:lumMod val="85000"/>
                </a:schemeClr>
              </a:solidFill>
              <a:latin typeface="+mj-lt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B. Analyse de la rentabilité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sz="2400" b="1" dirty="0" smtClean="0">
              <a:solidFill>
                <a:srgbClr val="0070C0"/>
              </a:solidFill>
              <a:latin typeface="+mj-lt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2400" b="1" dirty="0" smtClean="0">
                <a:solidFill>
                  <a:srgbClr val="0070C0"/>
                </a:solidFill>
                <a:latin typeface="+mj-lt"/>
              </a:rPr>
              <a:t>C. Marge sur coût spécifiques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sz="2400" b="1" dirty="0" smtClean="0">
              <a:solidFill>
                <a:srgbClr val="0070C0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D</a:t>
            </a:r>
            <a:r>
              <a:rPr lang="fr-FR" sz="2400" b="1" dirty="0">
                <a:solidFill>
                  <a:schemeClr val="bg1">
                    <a:lumMod val="85000"/>
                  </a:schemeClr>
                </a:solidFill>
                <a:latin typeface="+mj-lt"/>
              </a:rPr>
              <a:t>. </a:t>
            </a: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Acceptabilité </a:t>
            </a:r>
            <a:r>
              <a:rPr lang="fr-FR" sz="2400" b="1" dirty="0">
                <a:solidFill>
                  <a:schemeClr val="bg1">
                    <a:lumMod val="85000"/>
                  </a:schemeClr>
                </a:solidFill>
                <a:latin typeface="+mj-lt"/>
              </a:rPr>
              <a:t>d’une nouvelle : le coût marginal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sz="2400" b="1" dirty="0" smtClean="0">
              <a:solidFill>
                <a:schemeClr val="bg1">
                  <a:lumMod val="85000"/>
                </a:schemeClr>
              </a:solidFill>
              <a:latin typeface="+mj-lt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E. Conclusion 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fr-FR" sz="400" dirty="0" smtClean="0">
              <a:latin typeface="+mj-lt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400" dirty="0" smtClean="0">
                <a:latin typeface="+mj-lt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6998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>
            <p:custDataLst>
              <p:tags r:id="rId1"/>
            </p:custDataLst>
          </p:nvPr>
        </p:nvSpPr>
        <p:spPr>
          <a:xfrm>
            <a:off x="723330" y="1379079"/>
            <a:ext cx="8097141" cy="30162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  <a:latin typeface="+mj-lt"/>
              </a:rPr>
              <a:t>Tableau de résultat en fonction de la variabilité des charges (période X)</a:t>
            </a:r>
          </a:p>
          <a:p>
            <a:pPr algn="ctr"/>
            <a:endParaRPr lang="fr-FR" sz="1000" b="1" dirty="0" smtClean="0">
              <a:solidFill>
                <a:srgbClr val="C00000"/>
              </a:solidFill>
            </a:endParaRPr>
          </a:p>
          <a:p>
            <a:pPr algn="ctr"/>
            <a:endParaRPr lang="fr-FR" b="1" dirty="0">
              <a:solidFill>
                <a:srgbClr val="C00000"/>
              </a:solidFill>
            </a:endParaRPr>
          </a:p>
          <a:p>
            <a:pPr algn="ctr"/>
            <a:endParaRPr lang="fr-FR" b="1" dirty="0" smtClean="0">
              <a:solidFill>
                <a:srgbClr val="C00000"/>
              </a:solidFill>
            </a:endParaRPr>
          </a:p>
          <a:p>
            <a:pPr algn="ctr"/>
            <a:endParaRPr lang="fr-FR" b="1" dirty="0" smtClean="0">
              <a:solidFill>
                <a:srgbClr val="C00000"/>
              </a:solidFill>
            </a:endParaRPr>
          </a:p>
          <a:p>
            <a:pPr algn="ctr"/>
            <a:endParaRPr lang="fr-FR" b="1" dirty="0">
              <a:solidFill>
                <a:srgbClr val="C00000"/>
              </a:solidFill>
            </a:endParaRPr>
          </a:p>
          <a:p>
            <a:pPr algn="ctr"/>
            <a:endParaRPr lang="fr-FR" b="1" dirty="0" smtClean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00287494"/>
              </p:ext>
            </p:extLst>
          </p:nvPr>
        </p:nvGraphicFramePr>
        <p:xfrm>
          <a:off x="827583" y="1824216"/>
          <a:ext cx="7859217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5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1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8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039">
                <a:tc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Prod</a:t>
                      </a:r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.</a:t>
                      </a:r>
                      <a:r>
                        <a:rPr lang="fr-FR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A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Prod</a:t>
                      </a:r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. B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Chiffre d’affaires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variables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068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Marge sur coûts variables 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(taux de MCV)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0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fixes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Résultat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57200" y="197768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457200" indent="-457200" algn="ctr"/>
            <a:r>
              <a:rPr lang="fr-FR" sz="3200" b="1" dirty="0" smtClean="0">
                <a:solidFill>
                  <a:srgbClr val="0070C0"/>
                </a:solidFill>
              </a:rPr>
              <a:t>C. </a:t>
            </a:r>
            <a:r>
              <a:rPr lang="fr-FR" sz="3200" b="1" dirty="0">
                <a:solidFill>
                  <a:srgbClr val="0070C0"/>
                </a:solidFill>
              </a:rPr>
              <a:t>Comment raffiner le modèle « de base »</a:t>
            </a:r>
          </a:p>
          <a:p>
            <a:pPr marL="457200" indent="-457200" algn="ctr"/>
            <a:r>
              <a:rPr lang="fr-FR" sz="2300" dirty="0" smtClean="0">
                <a:solidFill>
                  <a:schemeClr val="tx1"/>
                </a:solidFill>
              </a:rPr>
              <a:t>1. </a:t>
            </a:r>
            <a:r>
              <a:rPr lang="fr-FR" sz="2400" dirty="0">
                <a:solidFill>
                  <a:schemeClr val="tx1"/>
                </a:solidFill>
              </a:rPr>
              <a:t>Répartition des coûts fixes et </a:t>
            </a:r>
            <a:r>
              <a:rPr lang="fr-FR" sz="2400" dirty="0" smtClean="0">
                <a:solidFill>
                  <a:schemeClr val="tx1"/>
                </a:solidFill>
              </a:rPr>
              <a:t>coûts </a:t>
            </a:r>
            <a:r>
              <a:rPr lang="fr-FR" sz="2400" dirty="0">
                <a:solidFill>
                  <a:schemeClr val="tx1"/>
                </a:solidFill>
              </a:rPr>
              <a:t>fixes </a:t>
            </a:r>
            <a:r>
              <a:rPr lang="fr-FR" sz="2400" dirty="0" smtClean="0">
                <a:solidFill>
                  <a:schemeClr val="tx1"/>
                </a:solidFill>
              </a:rPr>
              <a:t>spécifiques</a:t>
            </a:r>
            <a:endParaRPr lang="fr-FR" sz="2400" dirty="0">
              <a:solidFill>
                <a:schemeClr val="tx1"/>
              </a:solidFill>
            </a:endParaRPr>
          </a:p>
          <a:p>
            <a:pPr marL="457200" indent="-457200" algn="ctr"/>
            <a:endParaRPr lang="fr-FR" sz="2400" dirty="0"/>
          </a:p>
        </p:txBody>
      </p:sp>
      <p:sp>
        <p:nvSpPr>
          <p:cNvPr id="6" name="ZoneTexte 5"/>
          <p:cNvSpPr txBox="1"/>
          <p:nvPr>
            <p:custDataLst>
              <p:tags r:id="rId4"/>
            </p:custDataLst>
          </p:nvPr>
        </p:nvSpPr>
        <p:spPr>
          <a:xfrm>
            <a:off x="738311" y="4581128"/>
            <a:ext cx="8085584" cy="120032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u="sng" dirty="0" smtClean="0">
                <a:latin typeface="+mj-lt"/>
              </a:rPr>
              <a:t>Possibilité de répartir les coûts fixes </a:t>
            </a:r>
            <a:r>
              <a:rPr lang="fr-FR" dirty="0" smtClean="0">
                <a:latin typeface="+mj-lt"/>
              </a:rPr>
              <a:t>: </a:t>
            </a:r>
          </a:p>
          <a:p>
            <a:pPr algn="just"/>
            <a:r>
              <a:rPr lang="fr-FR" dirty="0" smtClean="0">
                <a:latin typeface="+mj-lt"/>
              </a:rPr>
              <a:t>Utiliser une unité (clé de répartition) permettant de répartir « logiquement » ces coûts (temps, unité, surface, volume de charges variables, volume de production ou de chiffre d’affaires).</a:t>
            </a:r>
          </a:p>
        </p:txBody>
      </p:sp>
    </p:spTree>
    <p:extLst>
      <p:ext uri="{BB962C8B-B14F-4D97-AF65-F5344CB8AC3E}">
        <p14:creationId xmlns:p14="http://schemas.microsoft.com/office/powerpoint/2010/main" val="410070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>
            <p:custDataLst>
              <p:tags r:id="rId1"/>
            </p:custDataLst>
          </p:nvPr>
        </p:nvSpPr>
        <p:spPr>
          <a:xfrm>
            <a:off x="723330" y="1379079"/>
            <a:ext cx="8097141" cy="30162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  <a:latin typeface="+mj-lt"/>
              </a:rPr>
              <a:t>Tableau de résultat en fonction de la variabilité des charges (période X)</a:t>
            </a:r>
          </a:p>
          <a:p>
            <a:pPr algn="ctr"/>
            <a:endParaRPr lang="fr-FR" sz="1000" b="1" dirty="0" smtClean="0">
              <a:solidFill>
                <a:srgbClr val="C00000"/>
              </a:solidFill>
            </a:endParaRPr>
          </a:p>
          <a:p>
            <a:pPr algn="ctr"/>
            <a:endParaRPr lang="fr-FR" b="1" dirty="0">
              <a:solidFill>
                <a:srgbClr val="C00000"/>
              </a:solidFill>
            </a:endParaRPr>
          </a:p>
          <a:p>
            <a:pPr algn="ctr"/>
            <a:endParaRPr lang="fr-FR" b="1" dirty="0" smtClean="0">
              <a:solidFill>
                <a:srgbClr val="C00000"/>
              </a:solidFill>
            </a:endParaRPr>
          </a:p>
          <a:p>
            <a:pPr algn="ctr"/>
            <a:endParaRPr lang="fr-FR" b="1" dirty="0" smtClean="0">
              <a:solidFill>
                <a:srgbClr val="C00000"/>
              </a:solidFill>
            </a:endParaRPr>
          </a:p>
          <a:p>
            <a:pPr algn="ctr"/>
            <a:endParaRPr lang="fr-FR" b="1" dirty="0">
              <a:solidFill>
                <a:srgbClr val="C00000"/>
              </a:solidFill>
            </a:endParaRPr>
          </a:p>
          <a:p>
            <a:pPr algn="ctr"/>
            <a:endParaRPr lang="fr-FR" b="1" dirty="0" smtClean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custDataLst>
              <p:tags r:id="rId2"/>
            </p:custDataLst>
            <p:extLst/>
          </p:nvPr>
        </p:nvGraphicFramePr>
        <p:xfrm>
          <a:off x="827583" y="1824216"/>
          <a:ext cx="7859217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5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1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8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039">
                <a:tc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Tee-shirts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Sweets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Chiffre d’affaires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320 (40 * 8€)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320 (20 * 16€)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variables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-280 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-340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068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Marge sur coûts variables 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(taux de MCV)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40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-20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0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fixes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fr-FR" dirty="0" smtClean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Résultat (-10)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57200" y="197768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457200" indent="-457200" algn="ctr"/>
            <a:r>
              <a:rPr lang="fr-FR" sz="3200" b="1" dirty="0" smtClean="0">
                <a:solidFill>
                  <a:srgbClr val="0070C0"/>
                </a:solidFill>
              </a:rPr>
              <a:t>C. </a:t>
            </a:r>
            <a:r>
              <a:rPr lang="fr-FR" sz="3200" b="1" dirty="0">
                <a:solidFill>
                  <a:srgbClr val="0070C0"/>
                </a:solidFill>
              </a:rPr>
              <a:t>Comment raffiner le modèle « de base »</a:t>
            </a:r>
          </a:p>
          <a:p>
            <a:pPr marL="457200" indent="-457200" algn="ctr"/>
            <a:r>
              <a:rPr lang="fr-FR" sz="2300" dirty="0" smtClean="0">
                <a:solidFill>
                  <a:schemeClr val="tx1"/>
                </a:solidFill>
              </a:rPr>
              <a:t>1. </a:t>
            </a:r>
            <a:r>
              <a:rPr lang="fr-FR" sz="2400" dirty="0">
                <a:solidFill>
                  <a:schemeClr val="tx1"/>
                </a:solidFill>
              </a:rPr>
              <a:t>Répartition des coûts fixes et </a:t>
            </a:r>
            <a:r>
              <a:rPr lang="fr-FR" sz="2400" dirty="0" smtClean="0">
                <a:solidFill>
                  <a:schemeClr val="tx1"/>
                </a:solidFill>
              </a:rPr>
              <a:t>coûts </a:t>
            </a:r>
            <a:r>
              <a:rPr lang="fr-FR" sz="2400" dirty="0">
                <a:solidFill>
                  <a:schemeClr val="tx1"/>
                </a:solidFill>
              </a:rPr>
              <a:t>fixes </a:t>
            </a:r>
            <a:r>
              <a:rPr lang="fr-FR" sz="2400" dirty="0" smtClean="0">
                <a:solidFill>
                  <a:schemeClr val="tx1"/>
                </a:solidFill>
              </a:rPr>
              <a:t>spécifiques</a:t>
            </a:r>
            <a:endParaRPr lang="fr-FR" sz="2400" dirty="0">
              <a:solidFill>
                <a:schemeClr val="tx1"/>
              </a:solidFill>
            </a:endParaRPr>
          </a:p>
          <a:p>
            <a:pPr marL="457200" indent="-457200" algn="ctr"/>
            <a:endParaRPr lang="fr-FR" sz="2400" dirty="0"/>
          </a:p>
        </p:txBody>
      </p:sp>
      <p:sp>
        <p:nvSpPr>
          <p:cNvPr id="5" name="ZoneTexte 4"/>
          <p:cNvSpPr txBox="1"/>
          <p:nvPr>
            <p:custDataLst>
              <p:tags r:id="rId4"/>
            </p:custDataLst>
          </p:nvPr>
        </p:nvSpPr>
        <p:spPr>
          <a:xfrm>
            <a:off x="738311" y="4581128"/>
            <a:ext cx="8085584" cy="86177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u="sng" dirty="0" smtClean="0">
                <a:latin typeface="+mj-lt"/>
              </a:rPr>
              <a:t>Possibilité de répartir les coûts fixes </a:t>
            </a:r>
            <a:r>
              <a:rPr lang="fr-FR" dirty="0" smtClean="0">
                <a:latin typeface="+mj-lt"/>
              </a:rPr>
              <a:t>: </a:t>
            </a:r>
          </a:p>
          <a:p>
            <a:pPr algn="just"/>
            <a:r>
              <a:rPr lang="fr-FR" sz="1600" dirty="0" smtClean="0">
                <a:latin typeface="+mj-lt"/>
              </a:rPr>
              <a:t>Utiliser une unité (clé de répartition) permettant de répartir « logiquement » ces coûts (surface, volume de charges variables, volume de production ou de chiffre d’affaires).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32532" y="5589240"/>
            <a:ext cx="80971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Répartition des coûts fixe (forfait de 30 euros) sur les tee-shirts et les </a:t>
            </a:r>
            <a:r>
              <a:rPr lang="fr-FR" b="1" dirty="0" err="1" smtClean="0"/>
              <a:t>sweets</a:t>
            </a:r>
            <a:r>
              <a:rPr lang="fr-FR" b="1" dirty="0"/>
              <a:t> </a:t>
            </a:r>
            <a:r>
              <a:rPr lang="fr-FR" b="1" dirty="0" smtClean="0"/>
              <a:t>:</a:t>
            </a:r>
          </a:p>
          <a:p>
            <a:pPr marL="342900" indent="-342900">
              <a:buAutoNum type="alphaLcParenR"/>
            </a:pPr>
            <a:r>
              <a:rPr lang="fr-FR" dirty="0" smtClean="0">
                <a:solidFill>
                  <a:srgbClr val="0070C0"/>
                </a:solidFill>
              </a:rPr>
              <a:t>Au </a:t>
            </a:r>
            <a:r>
              <a:rPr lang="fr-FR" dirty="0">
                <a:solidFill>
                  <a:srgbClr val="0070C0"/>
                </a:solidFill>
              </a:rPr>
              <a:t>nombre de pièces (</a:t>
            </a:r>
            <a:r>
              <a:rPr lang="fr-FR" dirty="0" smtClean="0">
                <a:solidFill>
                  <a:srgbClr val="0070C0"/>
                </a:solidFill>
              </a:rPr>
              <a:t>40 tee-shirts </a:t>
            </a:r>
            <a:r>
              <a:rPr lang="fr-FR" dirty="0">
                <a:solidFill>
                  <a:srgbClr val="0070C0"/>
                </a:solidFill>
              </a:rPr>
              <a:t>et </a:t>
            </a:r>
            <a:r>
              <a:rPr lang="fr-FR" dirty="0" smtClean="0">
                <a:solidFill>
                  <a:srgbClr val="0070C0"/>
                </a:solidFill>
              </a:rPr>
              <a:t>20 </a:t>
            </a:r>
            <a:r>
              <a:rPr lang="fr-FR" dirty="0" err="1">
                <a:solidFill>
                  <a:srgbClr val="0070C0"/>
                </a:solidFill>
              </a:rPr>
              <a:t>sweets</a:t>
            </a:r>
            <a:r>
              <a:rPr lang="fr-FR" dirty="0" smtClean="0">
                <a:solidFill>
                  <a:srgbClr val="0070C0"/>
                </a:solidFill>
              </a:rPr>
              <a:t>) ;</a:t>
            </a:r>
          </a:p>
          <a:p>
            <a:endParaRPr lang="fr-F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25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>
            <p:custDataLst>
              <p:tags r:id="rId1"/>
            </p:custDataLst>
          </p:nvPr>
        </p:nvSpPr>
        <p:spPr>
          <a:xfrm>
            <a:off x="723330" y="1379079"/>
            <a:ext cx="8097141" cy="30162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  <a:latin typeface="+mj-lt"/>
              </a:rPr>
              <a:t>Tableau de résultat en fonction de la variabilité des charges (période X)</a:t>
            </a:r>
          </a:p>
          <a:p>
            <a:pPr algn="ctr"/>
            <a:endParaRPr lang="fr-FR" sz="1000" b="1" dirty="0" smtClean="0">
              <a:solidFill>
                <a:srgbClr val="C00000"/>
              </a:solidFill>
            </a:endParaRPr>
          </a:p>
          <a:p>
            <a:pPr algn="ctr"/>
            <a:endParaRPr lang="fr-FR" b="1" dirty="0">
              <a:solidFill>
                <a:srgbClr val="C00000"/>
              </a:solidFill>
            </a:endParaRPr>
          </a:p>
          <a:p>
            <a:pPr algn="ctr"/>
            <a:endParaRPr lang="fr-FR" b="1" dirty="0" smtClean="0">
              <a:solidFill>
                <a:srgbClr val="C00000"/>
              </a:solidFill>
            </a:endParaRPr>
          </a:p>
          <a:p>
            <a:pPr algn="ctr"/>
            <a:endParaRPr lang="fr-FR" b="1" dirty="0" smtClean="0">
              <a:solidFill>
                <a:srgbClr val="C00000"/>
              </a:solidFill>
            </a:endParaRPr>
          </a:p>
          <a:p>
            <a:pPr algn="ctr"/>
            <a:endParaRPr lang="fr-FR" b="1" dirty="0">
              <a:solidFill>
                <a:srgbClr val="C00000"/>
              </a:solidFill>
            </a:endParaRPr>
          </a:p>
          <a:p>
            <a:pPr algn="ctr"/>
            <a:endParaRPr lang="fr-FR" b="1" dirty="0" smtClean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78887206"/>
              </p:ext>
            </p:extLst>
          </p:nvPr>
        </p:nvGraphicFramePr>
        <p:xfrm>
          <a:off x="827583" y="1824216"/>
          <a:ext cx="7859217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5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1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8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039">
                <a:tc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Tee-shirts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Sweets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Chiffre d’affaires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320 (40 * 8€)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320 (20 * 16€)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variables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-280 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-340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068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Marge sur coûts variables 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(taux de MCV)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40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-20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0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fixes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dirty="0" smtClean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fr-FR" dirty="0" smtClean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Résultat (-10)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57200" y="197768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457200" indent="-457200" algn="ctr"/>
            <a:r>
              <a:rPr lang="fr-FR" sz="3200" b="1" dirty="0" smtClean="0">
                <a:solidFill>
                  <a:srgbClr val="0070C0"/>
                </a:solidFill>
              </a:rPr>
              <a:t>C. </a:t>
            </a:r>
            <a:r>
              <a:rPr lang="fr-FR" sz="3200" b="1" dirty="0">
                <a:solidFill>
                  <a:srgbClr val="0070C0"/>
                </a:solidFill>
              </a:rPr>
              <a:t>Comment raffiner le modèle « de base »</a:t>
            </a:r>
          </a:p>
          <a:p>
            <a:pPr marL="457200" indent="-457200" algn="ctr"/>
            <a:r>
              <a:rPr lang="fr-FR" sz="2300" dirty="0" smtClean="0">
                <a:solidFill>
                  <a:schemeClr val="tx1"/>
                </a:solidFill>
              </a:rPr>
              <a:t>1. </a:t>
            </a:r>
            <a:r>
              <a:rPr lang="fr-FR" sz="2400" dirty="0">
                <a:solidFill>
                  <a:schemeClr val="tx1"/>
                </a:solidFill>
              </a:rPr>
              <a:t>Répartition des coûts fixes et </a:t>
            </a:r>
            <a:r>
              <a:rPr lang="fr-FR" sz="2400" dirty="0" smtClean="0">
                <a:solidFill>
                  <a:schemeClr val="tx1"/>
                </a:solidFill>
              </a:rPr>
              <a:t>coûts </a:t>
            </a:r>
            <a:r>
              <a:rPr lang="fr-FR" sz="2400" dirty="0">
                <a:solidFill>
                  <a:schemeClr val="tx1"/>
                </a:solidFill>
              </a:rPr>
              <a:t>fixes </a:t>
            </a:r>
            <a:r>
              <a:rPr lang="fr-FR" sz="2400" dirty="0" smtClean="0">
                <a:solidFill>
                  <a:schemeClr val="tx1"/>
                </a:solidFill>
              </a:rPr>
              <a:t>spécifiques</a:t>
            </a:r>
            <a:endParaRPr lang="fr-FR" sz="2400" dirty="0">
              <a:solidFill>
                <a:schemeClr val="tx1"/>
              </a:solidFill>
            </a:endParaRPr>
          </a:p>
          <a:p>
            <a:pPr marL="457200" indent="-457200" algn="ctr"/>
            <a:endParaRPr lang="fr-FR" sz="2400" dirty="0"/>
          </a:p>
        </p:txBody>
      </p:sp>
      <p:sp>
        <p:nvSpPr>
          <p:cNvPr id="5" name="ZoneTexte 4"/>
          <p:cNvSpPr txBox="1"/>
          <p:nvPr>
            <p:custDataLst>
              <p:tags r:id="rId4"/>
            </p:custDataLst>
          </p:nvPr>
        </p:nvSpPr>
        <p:spPr>
          <a:xfrm>
            <a:off x="738311" y="4581128"/>
            <a:ext cx="8085584" cy="86177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u="sng" dirty="0" smtClean="0">
                <a:latin typeface="+mj-lt"/>
              </a:rPr>
              <a:t>Possibilité de répartir les coûts fixes </a:t>
            </a:r>
            <a:r>
              <a:rPr lang="fr-FR" dirty="0" smtClean="0">
                <a:latin typeface="+mj-lt"/>
              </a:rPr>
              <a:t>: </a:t>
            </a:r>
          </a:p>
          <a:p>
            <a:pPr algn="just"/>
            <a:r>
              <a:rPr lang="fr-FR" sz="1600" dirty="0" smtClean="0">
                <a:latin typeface="+mj-lt"/>
              </a:rPr>
              <a:t>Utiliser une unité (clé de répartition) permettant de répartir « logiquement » ces coûts (surface, volume de charges variables, volume de production ou de chiffre d’affaires).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32532" y="5589240"/>
            <a:ext cx="80971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Répartition des coûts fixe (forfait de 30 euros) sur les tee-shirts et les </a:t>
            </a:r>
            <a:r>
              <a:rPr lang="fr-FR" b="1" dirty="0" err="1" smtClean="0"/>
              <a:t>sweets</a:t>
            </a:r>
            <a:r>
              <a:rPr lang="fr-FR" b="1" dirty="0"/>
              <a:t> </a:t>
            </a:r>
            <a:r>
              <a:rPr lang="fr-FR" b="1" dirty="0" smtClean="0"/>
              <a:t>:</a:t>
            </a:r>
          </a:p>
          <a:p>
            <a:endParaRPr lang="fr-FR" dirty="0" smtClean="0"/>
          </a:p>
          <a:p>
            <a:r>
              <a:rPr lang="fr-FR" dirty="0" smtClean="0">
                <a:solidFill>
                  <a:srgbClr val="0070C0"/>
                </a:solidFill>
              </a:rPr>
              <a:t>b) Moitié sur les tee-shirts et moitié sur </a:t>
            </a:r>
            <a:r>
              <a:rPr lang="fr-FR" dirty="0" err="1" smtClean="0">
                <a:solidFill>
                  <a:srgbClr val="0070C0"/>
                </a:solidFill>
              </a:rPr>
              <a:t>sweets</a:t>
            </a:r>
            <a:r>
              <a:rPr lang="fr-FR" dirty="0" smtClean="0">
                <a:solidFill>
                  <a:srgbClr val="0070C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2931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>
            <p:custDataLst>
              <p:tags r:id="rId1"/>
            </p:custDataLst>
          </p:nvPr>
        </p:nvSpPr>
        <p:spPr>
          <a:xfrm>
            <a:off x="611560" y="908720"/>
            <a:ext cx="8085584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1700" dirty="0" smtClean="0">
                <a:solidFill>
                  <a:schemeClr val="tx1"/>
                </a:solidFill>
                <a:latin typeface="+mj-lt"/>
              </a:rPr>
              <a:t>Il existe des charges fixes (c.à.d. qui ne varient pas en fonction de la production), et directs (c’est-à-dire directement affectable à l’objet de coûts) : </a:t>
            </a:r>
            <a:r>
              <a:rPr lang="fr-FR" sz="1700" b="1" dirty="0">
                <a:solidFill>
                  <a:schemeClr val="tx1"/>
                </a:solidFill>
                <a:latin typeface="+mj-lt"/>
              </a:rPr>
              <a:t>c</a:t>
            </a:r>
            <a:r>
              <a:rPr lang="fr-FR" sz="1700" b="1" dirty="0" smtClean="0">
                <a:solidFill>
                  <a:schemeClr val="tx1"/>
                </a:solidFill>
                <a:latin typeface="+mj-lt"/>
              </a:rPr>
              <a:t>oûts fixes spécifiques</a:t>
            </a:r>
            <a:r>
              <a:rPr lang="fr-FR" sz="1700" dirty="0" smtClean="0">
                <a:solidFill>
                  <a:schemeClr val="tx1"/>
                </a:solidFill>
                <a:latin typeface="+mj-lt"/>
              </a:rPr>
              <a:t>. </a:t>
            </a:r>
          </a:p>
          <a:p>
            <a:pPr algn="just"/>
            <a:endParaRPr lang="fr-FR" sz="300" dirty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fr-FR" sz="1700" dirty="0" smtClean="0">
                <a:solidFill>
                  <a:schemeClr val="tx1"/>
                </a:solidFill>
                <a:latin typeface="+mj-lt"/>
              </a:rPr>
              <a:t>Cela permet de déterminer une </a:t>
            </a:r>
            <a:r>
              <a:rPr lang="fr-FR" sz="1700" b="1" dirty="0" smtClean="0">
                <a:solidFill>
                  <a:schemeClr val="tx1"/>
                </a:solidFill>
                <a:latin typeface="+mj-lt"/>
              </a:rPr>
              <a:t>contribution</a:t>
            </a:r>
            <a:r>
              <a:rPr lang="fr-FR" sz="1700" dirty="0" smtClean="0">
                <a:solidFill>
                  <a:schemeClr val="tx1"/>
                </a:solidFill>
                <a:latin typeface="+mj-lt"/>
              </a:rPr>
              <a:t> (ou marge sur coûts spécifiques). </a:t>
            </a:r>
            <a:endParaRPr lang="fr-FR" b="1" dirty="0">
              <a:latin typeface="+mj-lt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78984842"/>
              </p:ext>
            </p:extLst>
          </p:nvPr>
        </p:nvGraphicFramePr>
        <p:xfrm>
          <a:off x="611559" y="1844824"/>
          <a:ext cx="8085586" cy="3442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7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1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7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4016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kern="1200" dirty="0" smtClean="0">
                          <a:solidFill>
                            <a:srgbClr val="0070C0"/>
                          </a:solidFill>
                          <a:latin typeface="+mj-lt"/>
                          <a:ea typeface="+mn-ea"/>
                          <a:cs typeface="+mn-cs"/>
                        </a:rPr>
                        <a:t>Tableau de résultat en fonction de la variabilité des charges (période x)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7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7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/>
                      <a:endParaRPr lang="fr-FR" sz="17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7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Prod</a:t>
                      </a:r>
                      <a:r>
                        <a:rPr lang="fr-FR" sz="17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.</a:t>
                      </a:r>
                      <a:r>
                        <a:rPr lang="fr-FR" sz="1700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A</a:t>
                      </a:r>
                      <a:endParaRPr lang="fr-FR" sz="17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7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Prod</a:t>
                      </a:r>
                      <a:r>
                        <a:rPr lang="fr-FR" sz="17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. B</a:t>
                      </a:r>
                      <a:endParaRPr lang="fr-FR" sz="17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241">
                <a:tc>
                  <a:txBody>
                    <a:bodyPr/>
                    <a:lstStyle/>
                    <a:p>
                      <a:pPr algn="ctr"/>
                      <a:r>
                        <a:rPr lang="fr-FR" sz="17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Chiffre d’affaires</a:t>
                      </a:r>
                      <a:endParaRPr lang="fr-FR" sz="17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7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7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474">
                <a:tc>
                  <a:txBody>
                    <a:bodyPr/>
                    <a:lstStyle/>
                    <a:p>
                      <a:pPr algn="ctr"/>
                      <a:r>
                        <a:rPr lang="fr-FR" sz="1700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variables</a:t>
                      </a:r>
                      <a:endParaRPr lang="fr-FR" sz="17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7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7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8904">
                <a:tc>
                  <a:txBody>
                    <a:bodyPr/>
                    <a:lstStyle/>
                    <a:p>
                      <a:pPr algn="ctr"/>
                      <a:r>
                        <a:rPr lang="fr-FR" sz="17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Marge sur coûts variables </a:t>
                      </a:r>
                    </a:p>
                    <a:p>
                      <a:pPr algn="ctr"/>
                      <a:r>
                        <a:rPr lang="fr-FR" sz="17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(taux de MCV)</a:t>
                      </a:r>
                      <a:endParaRPr lang="fr-FR" sz="17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7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7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700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fixes spécifiques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7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7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7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Contributions ( MCV – CFS)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7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7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700" dirty="0" smtClean="0">
                          <a:solidFill>
                            <a:schemeClr val="tx1"/>
                          </a:solidFill>
                          <a:latin typeface="+mj-lt"/>
                        </a:rPr>
                        <a:t>- Autres coûts fixes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7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sz="17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</a:t>
                      </a:r>
                      <a:r>
                        <a:rPr lang="fr-FR" sz="1700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Résultat</a:t>
                      </a:r>
                      <a:endParaRPr lang="fr-FR" sz="17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fr-FR" sz="17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57200" y="-27384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457200" indent="-457200" algn="ctr"/>
            <a:r>
              <a:rPr lang="fr-FR" sz="3200" b="1" dirty="0" smtClean="0">
                <a:solidFill>
                  <a:srgbClr val="0070C0"/>
                </a:solidFill>
              </a:rPr>
              <a:t>C. </a:t>
            </a:r>
            <a:r>
              <a:rPr lang="fr-FR" sz="3200" b="1" dirty="0">
                <a:solidFill>
                  <a:srgbClr val="0070C0"/>
                </a:solidFill>
              </a:rPr>
              <a:t>Comment raffiner le modèle « de base »</a:t>
            </a:r>
          </a:p>
          <a:p>
            <a:pPr marL="457200" indent="-457200" algn="ctr"/>
            <a:r>
              <a:rPr lang="fr-FR" sz="2300" dirty="0" smtClean="0">
                <a:solidFill>
                  <a:schemeClr val="tx1"/>
                </a:solidFill>
              </a:rPr>
              <a:t>1. </a:t>
            </a:r>
            <a:r>
              <a:rPr lang="fr-FR" sz="2400" dirty="0">
                <a:solidFill>
                  <a:schemeClr val="tx1"/>
                </a:solidFill>
              </a:rPr>
              <a:t>Répartition des coûts fixes et </a:t>
            </a:r>
            <a:r>
              <a:rPr lang="fr-FR" sz="2400" dirty="0" smtClean="0">
                <a:solidFill>
                  <a:schemeClr val="tx1"/>
                </a:solidFill>
              </a:rPr>
              <a:t>coûts </a:t>
            </a:r>
            <a:r>
              <a:rPr lang="fr-FR" sz="2400" dirty="0">
                <a:solidFill>
                  <a:schemeClr val="tx1"/>
                </a:solidFill>
              </a:rPr>
              <a:t>fixes </a:t>
            </a:r>
            <a:r>
              <a:rPr lang="fr-FR" sz="2400" dirty="0" smtClean="0">
                <a:solidFill>
                  <a:schemeClr val="tx1"/>
                </a:solidFill>
              </a:rPr>
              <a:t>spécifiques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>
            <p:custDataLst>
              <p:tags r:id="rId4"/>
            </p:custDataLst>
          </p:nvPr>
        </p:nvSpPr>
        <p:spPr>
          <a:xfrm>
            <a:off x="611560" y="5336048"/>
            <a:ext cx="8085584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Interprétation</a:t>
            </a:r>
          </a:p>
          <a:p>
            <a:pPr marL="342900" indent="-342900">
              <a:buAutoNum type="arabicPeriod"/>
            </a:pPr>
            <a:r>
              <a:rPr lang="fr-FR" sz="1600" dirty="0" smtClean="0">
                <a:solidFill>
                  <a:schemeClr val="tx1"/>
                </a:solidFill>
              </a:rPr>
              <a:t>Etat </a:t>
            </a:r>
            <a:r>
              <a:rPr lang="fr-FR" sz="1600" dirty="0">
                <a:solidFill>
                  <a:schemeClr val="tx1"/>
                </a:solidFill>
              </a:rPr>
              <a:t>du résultat global (et résultat par produits si possible).</a:t>
            </a:r>
          </a:p>
          <a:p>
            <a:pPr marL="342900" indent="-342900">
              <a:buAutoNum type="arabicPeriod"/>
            </a:pPr>
            <a:r>
              <a:rPr lang="fr-FR" sz="1600" dirty="0">
                <a:solidFill>
                  <a:schemeClr val="tx1"/>
                </a:solidFill>
              </a:rPr>
              <a:t>Etat de la </a:t>
            </a:r>
            <a:r>
              <a:rPr lang="fr-FR" sz="1600" dirty="0" smtClean="0">
                <a:solidFill>
                  <a:schemeClr val="tx1"/>
                </a:solidFill>
              </a:rPr>
              <a:t>marge et de la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contribution</a:t>
            </a:r>
            <a:r>
              <a:rPr lang="fr-FR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1600" dirty="0">
                <a:solidFill>
                  <a:schemeClr val="tx1"/>
                </a:solidFill>
              </a:rPr>
              <a:t>(positive, négative ?) </a:t>
            </a:r>
          </a:p>
          <a:p>
            <a:pPr marL="342900" indent="-342900">
              <a:buAutoNum type="arabicPeriod"/>
            </a:pPr>
            <a:r>
              <a:rPr lang="fr-FR" sz="1600" dirty="0">
                <a:solidFill>
                  <a:schemeClr val="tx1"/>
                </a:solidFill>
              </a:rPr>
              <a:t>Si </a:t>
            </a:r>
            <a:r>
              <a:rPr lang="fr-FR" sz="1600" dirty="0" smtClean="0">
                <a:solidFill>
                  <a:schemeClr val="tx1"/>
                </a:solidFill>
              </a:rPr>
              <a:t>marge/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contribution</a:t>
            </a:r>
            <a:r>
              <a:rPr lang="fr-FR" sz="1600" dirty="0" smtClean="0">
                <a:solidFill>
                  <a:schemeClr val="tx1"/>
                </a:solidFill>
              </a:rPr>
              <a:t> </a:t>
            </a:r>
            <a:r>
              <a:rPr lang="fr-FR" sz="1600" dirty="0">
                <a:solidFill>
                  <a:schemeClr val="tx1"/>
                </a:solidFill>
              </a:rPr>
              <a:t>&gt; 0, est-elle suffisante pour couvrir les coûts </a:t>
            </a:r>
            <a:r>
              <a:rPr lang="fr-FR" sz="1600" dirty="0" smtClean="0">
                <a:solidFill>
                  <a:schemeClr val="tx1"/>
                </a:solidFill>
              </a:rPr>
              <a:t>fixes/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CF spécifiques </a:t>
            </a:r>
            <a:r>
              <a:rPr lang="fr-FR" sz="1600" dirty="0">
                <a:solidFill>
                  <a:schemeClr val="tx1"/>
                </a:solidFill>
              </a:rPr>
              <a:t>? </a:t>
            </a:r>
          </a:p>
          <a:p>
            <a:pPr marL="342900" indent="-342900">
              <a:buAutoNum type="arabicPeriod"/>
            </a:pPr>
            <a:r>
              <a:rPr lang="fr-FR" sz="1600" dirty="0">
                <a:solidFill>
                  <a:schemeClr val="tx1"/>
                </a:solidFill>
              </a:rPr>
              <a:t>Comment améliorer la situation (diminution des charges ou augmentation du CA) ?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52982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>
            <p:custDataLst>
              <p:tags r:id="rId1"/>
            </p:custDataLst>
          </p:nvPr>
        </p:nvSpPr>
        <p:spPr>
          <a:xfrm>
            <a:off x="611560" y="908720"/>
            <a:ext cx="8085584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1700" dirty="0" smtClean="0">
                <a:solidFill>
                  <a:schemeClr val="tx1"/>
                </a:solidFill>
                <a:latin typeface="+mj-lt"/>
              </a:rPr>
              <a:t>Il existe des charges fixes (c.à.d. qui ne varient pas en fonction de la production), et directs (c’est-à-dire directement affectable à l’objet de coûts) : </a:t>
            </a:r>
            <a:r>
              <a:rPr lang="fr-FR" sz="1700" b="1" dirty="0">
                <a:solidFill>
                  <a:schemeClr val="tx1"/>
                </a:solidFill>
                <a:latin typeface="+mj-lt"/>
              </a:rPr>
              <a:t>c</a:t>
            </a:r>
            <a:r>
              <a:rPr lang="fr-FR" sz="1700" b="1" dirty="0" smtClean="0">
                <a:solidFill>
                  <a:schemeClr val="tx1"/>
                </a:solidFill>
                <a:latin typeface="+mj-lt"/>
              </a:rPr>
              <a:t>oûts fixes spécifiques</a:t>
            </a:r>
            <a:r>
              <a:rPr lang="fr-FR" sz="1700" dirty="0" smtClean="0">
                <a:solidFill>
                  <a:schemeClr val="tx1"/>
                </a:solidFill>
                <a:latin typeface="+mj-lt"/>
              </a:rPr>
              <a:t>. </a:t>
            </a:r>
          </a:p>
          <a:p>
            <a:pPr algn="just"/>
            <a:endParaRPr lang="fr-FR" sz="300" dirty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fr-FR" sz="1700" dirty="0" smtClean="0">
                <a:solidFill>
                  <a:schemeClr val="tx1"/>
                </a:solidFill>
                <a:latin typeface="+mj-lt"/>
              </a:rPr>
              <a:t>Cela permet de déterminer une </a:t>
            </a:r>
            <a:r>
              <a:rPr lang="fr-FR" sz="1700" b="1" dirty="0" smtClean="0">
                <a:solidFill>
                  <a:schemeClr val="tx1"/>
                </a:solidFill>
                <a:latin typeface="+mj-lt"/>
              </a:rPr>
              <a:t>contribution</a:t>
            </a:r>
            <a:r>
              <a:rPr lang="fr-FR" sz="1700" dirty="0" smtClean="0">
                <a:solidFill>
                  <a:schemeClr val="tx1"/>
                </a:solidFill>
                <a:latin typeface="+mj-lt"/>
              </a:rPr>
              <a:t> (ou marge sur coûts spécifiques). </a:t>
            </a:r>
            <a:endParaRPr lang="fr-FR" b="1" dirty="0">
              <a:latin typeface="+mj-lt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custDataLst>
              <p:tags r:id="rId2"/>
            </p:custDataLst>
            <p:extLst/>
          </p:nvPr>
        </p:nvGraphicFramePr>
        <p:xfrm>
          <a:off x="611559" y="1844824"/>
          <a:ext cx="8085586" cy="3442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7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1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7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4016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kern="1200" dirty="0" smtClean="0">
                          <a:solidFill>
                            <a:srgbClr val="0070C0"/>
                          </a:solidFill>
                          <a:latin typeface="+mj-lt"/>
                          <a:ea typeface="+mn-ea"/>
                          <a:cs typeface="+mn-cs"/>
                        </a:rPr>
                        <a:t>Tableau de résultat en fonction de la variabilité des charges (période x)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7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7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/>
                      <a:endParaRPr lang="fr-FR" sz="17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7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Prod</a:t>
                      </a:r>
                      <a:r>
                        <a:rPr lang="fr-FR" sz="17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.</a:t>
                      </a:r>
                      <a:r>
                        <a:rPr lang="fr-FR" sz="1700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A</a:t>
                      </a:r>
                      <a:endParaRPr lang="fr-FR" sz="17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700" b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Prod</a:t>
                      </a:r>
                      <a:r>
                        <a:rPr lang="fr-FR" sz="17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. B</a:t>
                      </a:r>
                      <a:endParaRPr lang="fr-FR" sz="17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241">
                <a:tc>
                  <a:txBody>
                    <a:bodyPr/>
                    <a:lstStyle/>
                    <a:p>
                      <a:pPr algn="ctr"/>
                      <a:r>
                        <a:rPr lang="fr-FR" sz="17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Chiffre d’affaires</a:t>
                      </a:r>
                      <a:endParaRPr lang="fr-FR" sz="17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7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7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474">
                <a:tc>
                  <a:txBody>
                    <a:bodyPr/>
                    <a:lstStyle/>
                    <a:p>
                      <a:pPr algn="ctr"/>
                      <a:r>
                        <a:rPr lang="fr-FR" sz="1700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variables</a:t>
                      </a:r>
                      <a:endParaRPr lang="fr-FR" sz="17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7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7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8904">
                <a:tc>
                  <a:txBody>
                    <a:bodyPr/>
                    <a:lstStyle/>
                    <a:p>
                      <a:pPr algn="ctr"/>
                      <a:r>
                        <a:rPr lang="fr-FR" sz="17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Marge sur coûts variables </a:t>
                      </a:r>
                    </a:p>
                    <a:p>
                      <a:pPr algn="ctr"/>
                      <a:r>
                        <a:rPr lang="fr-FR" sz="17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(taux de MCV)</a:t>
                      </a:r>
                      <a:endParaRPr lang="fr-FR" sz="17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7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7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700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fixes spécifiques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7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7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7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Contributions ( MCV – CFS)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7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7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700" dirty="0" smtClean="0">
                          <a:solidFill>
                            <a:schemeClr val="tx1"/>
                          </a:solidFill>
                          <a:latin typeface="+mj-lt"/>
                        </a:rPr>
                        <a:t>- Autres coûts fixes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7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sz="17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</a:t>
                      </a:r>
                      <a:r>
                        <a:rPr lang="fr-FR" sz="1700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Résultat</a:t>
                      </a:r>
                      <a:endParaRPr lang="fr-FR" sz="17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fr-FR" sz="17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57200" y="-27384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457200" indent="-457200" algn="ctr"/>
            <a:r>
              <a:rPr lang="fr-FR" sz="3200" b="1" dirty="0" smtClean="0">
                <a:solidFill>
                  <a:srgbClr val="0070C0"/>
                </a:solidFill>
              </a:rPr>
              <a:t>C. </a:t>
            </a:r>
            <a:r>
              <a:rPr lang="fr-FR" sz="3200" b="1" dirty="0">
                <a:solidFill>
                  <a:srgbClr val="0070C0"/>
                </a:solidFill>
              </a:rPr>
              <a:t>Comment raffiner le modèle « de base »</a:t>
            </a:r>
          </a:p>
          <a:p>
            <a:pPr marL="457200" indent="-457200" algn="ctr"/>
            <a:r>
              <a:rPr lang="fr-FR" sz="2300" dirty="0" smtClean="0">
                <a:solidFill>
                  <a:schemeClr val="tx1"/>
                </a:solidFill>
              </a:rPr>
              <a:t>1. </a:t>
            </a:r>
            <a:r>
              <a:rPr lang="fr-FR" sz="2400" dirty="0">
                <a:solidFill>
                  <a:schemeClr val="tx1"/>
                </a:solidFill>
              </a:rPr>
              <a:t>Répartition des coûts fixes et </a:t>
            </a:r>
            <a:r>
              <a:rPr lang="fr-FR" sz="2400" dirty="0" smtClean="0">
                <a:solidFill>
                  <a:schemeClr val="tx1"/>
                </a:solidFill>
              </a:rPr>
              <a:t>coûts </a:t>
            </a:r>
            <a:r>
              <a:rPr lang="fr-FR" sz="2400" dirty="0">
                <a:solidFill>
                  <a:schemeClr val="tx1"/>
                </a:solidFill>
              </a:rPr>
              <a:t>fixes </a:t>
            </a:r>
            <a:r>
              <a:rPr lang="fr-FR" sz="2400" dirty="0" smtClean="0">
                <a:solidFill>
                  <a:schemeClr val="tx1"/>
                </a:solidFill>
              </a:rPr>
              <a:t>spécifiques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>
            <p:custDataLst>
              <p:tags r:id="rId4"/>
            </p:custDataLst>
          </p:nvPr>
        </p:nvSpPr>
        <p:spPr>
          <a:xfrm>
            <a:off x="611560" y="5336048"/>
            <a:ext cx="8085584" cy="14875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Remarque </a:t>
            </a:r>
          </a:p>
          <a:p>
            <a:r>
              <a:rPr lang="fr-FR" sz="1600" dirty="0" smtClean="0">
                <a:solidFill>
                  <a:schemeClr val="tx1"/>
                </a:solidFill>
              </a:rPr>
              <a:t>Il est possible de calculer un seuil de rentabilité par produit en faisant = Taux de MCV </a:t>
            </a:r>
            <a:r>
              <a:rPr lang="fr-FR" sz="1600" baseline="-25000" dirty="0" smtClean="0">
                <a:solidFill>
                  <a:schemeClr val="tx1"/>
                </a:solidFill>
              </a:rPr>
              <a:t>(</a:t>
            </a:r>
            <a:r>
              <a:rPr lang="fr-FR" sz="1600" baseline="-25000" dirty="0" err="1" smtClean="0">
                <a:solidFill>
                  <a:schemeClr val="tx1"/>
                </a:solidFill>
              </a:rPr>
              <a:t>prod</a:t>
            </a:r>
            <a:r>
              <a:rPr lang="fr-FR" sz="1600" baseline="-25000" dirty="0" smtClean="0">
                <a:solidFill>
                  <a:schemeClr val="tx1"/>
                </a:solidFill>
              </a:rPr>
              <a:t> A) </a:t>
            </a:r>
            <a:r>
              <a:rPr lang="fr-FR" sz="1600" dirty="0" smtClean="0">
                <a:solidFill>
                  <a:schemeClr val="tx1"/>
                </a:solidFill>
              </a:rPr>
              <a:t>/ Couts fixes spécifiques </a:t>
            </a:r>
            <a:r>
              <a:rPr lang="fr-FR" sz="1600" baseline="-25000" dirty="0">
                <a:solidFill>
                  <a:schemeClr val="tx1"/>
                </a:solidFill>
              </a:rPr>
              <a:t>(</a:t>
            </a:r>
            <a:r>
              <a:rPr lang="fr-FR" sz="1600" baseline="-25000" dirty="0" err="1">
                <a:solidFill>
                  <a:schemeClr val="tx1"/>
                </a:solidFill>
              </a:rPr>
              <a:t>prod</a:t>
            </a:r>
            <a:r>
              <a:rPr lang="fr-FR" sz="1600" baseline="-25000" dirty="0">
                <a:solidFill>
                  <a:schemeClr val="tx1"/>
                </a:solidFill>
              </a:rPr>
              <a:t> A) </a:t>
            </a:r>
            <a:endParaRPr lang="fr-FR" sz="1600" baseline="-25000" dirty="0" smtClean="0">
              <a:solidFill>
                <a:schemeClr val="tx1"/>
              </a:solidFill>
            </a:endParaRPr>
          </a:p>
          <a:p>
            <a:endParaRPr lang="fr-FR" sz="1600" baseline="-25000" dirty="0" smtClean="0">
              <a:solidFill>
                <a:schemeClr val="tx1"/>
              </a:solidFill>
            </a:endParaRPr>
          </a:p>
          <a:p>
            <a:r>
              <a:rPr lang="fr-FR" sz="1600" u="sng" dirty="0" smtClean="0">
                <a:solidFill>
                  <a:schemeClr val="tx1"/>
                </a:solidFill>
              </a:rPr>
              <a:t>/!\</a:t>
            </a:r>
            <a:r>
              <a:rPr lang="fr-FR" sz="1600" dirty="0" smtClean="0">
                <a:solidFill>
                  <a:schemeClr val="tx1"/>
                </a:solidFill>
              </a:rPr>
              <a:t> Ce seuil de rentabilité sera seulement « partiel » car il ne prendra pas en compte les autres couts fixes (non spécifiques).</a:t>
            </a:r>
            <a:endParaRPr lang="fr-F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23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6856" y="908720"/>
            <a:ext cx="8229600" cy="568863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ctr">
              <a:buFont typeface="Arial" panose="020B0604020202020204" pitchFamily="34" charset="0"/>
              <a:buAutoNum type="alphaUcPeriod"/>
            </a:pP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Marge sur coûts variables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fr-FR" sz="1800" dirty="0" smtClean="0">
              <a:solidFill>
                <a:schemeClr val="bg1">
                  <a:lumMod val="85000"/>
                </a:schemeClr>
              </a:solidFill>
              <a:latin typeface="+mj-lt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B. Analyse de la rentabilité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sz="2400" b="1" dirty="0" smtClean="0">
              <a:solidFill>
                <a:srgbClr val="0070C0"/>
              </a:solidFill>
              <a:latin typeface="+mj-lt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C. Marge sur coût spécifiques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sz="2400" b="1" dirty="0" smtClean="0">
              <a:solidFill>
                <a:srgbClr val="0070C0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fr-FR" sz="2400" b="1" dirty="0" smtClean="0">
                <a:solidFill>
                  <a:srgbClr val="0070C0"/>
                </a:solidFill>
                <a:latin typeface="+mj-lt"/>
              </a:rPr>
              <a:t>D</a:t>
            </a:r>
            <a:r>
              <a:rPr lang="fr-FR" sz="2400" b="1" dirty="0">
                <a:solidFill>
                  <a:srgbClr val="0070C0"/>
                </a:solidFill>
                <a:latin typeface="+mj-lt"/>
              </a:rPr>
              <a:t>. </a:t>
            </a:r>
            <a:r>
              <a:rPr lang="fr-FR" sz="2400" b="1" dirty="0" smtClean="0">
                <a:solidFill>
                  <a:srgbClr val="0070C0"/>
                </a:solidFill>
                <a:latin typeface="+mj-lt"/>
              </a:rPr>
              <a:t>Acceptabilité </a:t>
            </a:r>
            <a:r>
              <a:rPr lang="fr-FR" sz="2400" b="1" dirty="0">
                <a:solidFill>
                  <a:srgbClr val="0070C0"/>
                </a:solidFill>
                <a:latin typeface="+mj-lt"/>
              </a:rPr>
              <a:t>d’une nouvelle : le coût marginal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sz="2400" b="1" dirty="0" smtClean="0">
              <a:solidFill>
                <a:schemeClr val="bg1">
                  <a:lumMod val="85000"/>
                </a:schemeClr>
              </a:solidFill>
              <a:latin typeface="+mj-lt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E. Conclusion 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fr-FR" sz="400" dirty="0" smtClean="0">
              <a:latin typeface="+mj-lt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400" dirty="0" smtClean="0">
                <a:latin typeface="+mj-lt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44801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èche vers le bas 1"/>
          <p:cNvSpPr/>
          <p:nvPr>
            <p:custDataLst>
              <p:tags r:id="rId1"/>
            </p:custDataLst>
          </p:nvPr>
        </p:nvSpPr>
        <p:spPr>
          <a:xfrm rot="1934346">
            <a:off x="3140732" y="3298216"/>
            <a:ext cx="276175" cy="655868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>
              <a:latin typeface="+mj-lt"/>
            </a:endParaRPr>
          </a:p>
        </p:txBody>
      </p:sp>
      <p:sp>
        <p:nvSpPr>
          <p:cNvPr id="4" name="Rectangle 3"/>
          <p:cNvSpPr/>
          <p:nvPr>
            <p:custDataLst>
              <p:tags r:id="rId2"/>
            </p:custDataLst>
          </p:nvPr>
        </p:nvSpPr>
        <p:spPr>
          <a:xfrm>
            <a:off x="1791192" y="3977190"/>
            <a:ext cx="2762064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350" b="1" dirty="0">
                <a:latin typeface="+mj-lt"/>
              </a:rPr>
              <a:t>Situation 1</a:t>
            </a:r>
          </a:p>
          <a:p>
            <a:pPr algn="ctr"/>
            <a:r>
              <a:rPr lang="fr-FR" sz="1350" dirty="0">
                <a:latin typeface="+mj-lt"/>
              </a:rPr>
              <a:t>Pas d’augmentation des coûts fixes</a:t>
            </a:r>
          </a:p>
        </p:txBody>
      </p:sp>
      <p:sp>
        <p:nvSpPr>
          <p:cNvPr id="18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12046" y="131746"/>
            <a:ext cx="8336418" cy="85725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342900" indent="-342900" algn="ctr"/>
            <a:r>
              <a:rPr lang="fr-FR" sz="2400" b="1" dirty="0" smtClean="0">
                <a:solidFill>
                  <a:srgbClr val="0070C0"/>
                </a:solidFill>
              </a:rPr>
              <a:t>D. </a:t>
            </a:r>
            <a:r>
              <a:rPr lang="fr-FR" sz="2400" b="1" dirty="0">
                <a:solidFill>
                  <a:srgbClr val="0070C0"/>
                </a:solidFill>
              </a:rPr>
              <a:t>Acceptabilité d’une nouvelle : le coût marginal </a:t>
            </a:r>
            <a:endParaRPr lang="fr-FR" sz="1800" dirty="0"/>
          </a:p>
        </p:txBody>
      </p:sp>
      <p:sp>
        <p:nvSpPr>
          <p:cNvPr id="19" name="Flèche vers le bas 18"/>
          <p:cNvSpPr/>
          <p:nvPr>
            <p:custDataLst>
              <p:tags r:id="rId4"/>
            </p:custDataLst>
          </p:nvPr>
        </p:nvSpPr>
        <p:spPr>
          <a:xfrm rot="19424588">
            <a:off x="6251373" y="3303152"/>
            <a:ext cx="276175" cy="655868"/>
          </a:xfrm>
          <a:prstGeom prst="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>
              <a:latin typeface="+mj-lt"/>
            </a:endParaRPr>
          </a:p>
        </p:txBody>
      </p:sp>
      <p:sp>
        <p:nvSpPr>
          <p:cNvPr id="20" name="Rectangle 19"/>
          <p:cNvSpPr/>
          <p:nvPr>
            <p:custDataLst>
              <p:tags r:id="rId5"/>
            </p:custDataLst>
          </p:nvPr>
        </p:nvSpPr>
        <p:spPr>
          <a:xfrm>
            <a:off x="5193570" y="3977188"/>
            <a:ext cx="2762064" cy="64807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350" b="1" dirty="0">
                <a:latin typeface="+mj-lt"/>
              </a:rPr>
              <a:t>Situation 2</a:t>
            </a:r>
          </a:p>
          <a:p>
            <a:pPr algn="ctr"/>
            <a:r>
              <a:rPr lang="fr-FR" sz="1350" dirty="0">
                <a:latin typeface="+mj-lt"/>
              </a:rPr>
              <a:t>Augmentation des coûts fixes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755576" y="783135"/>
            <a:ext cx="806489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u="sng" dirty="0" smtClean="0"/>
              <a:t>Définition coût marginal </a:t>
            </a:r>
            <a:r>
              <a:rPr lang="fr-FR" sz="2000" dirty="0" smtClean="0"/>
              <a:t>: </a:t>
            </a:r>
          </a:p>
          <a:p>
            <a:r>
              <a:rPr lang="fr-FR" dirty="0" smtClean="0"/>
              <a:t>Variation des charges suite à une nouvelle commande ou à une augmentation du volume de production. </a:t>
            </a:r>
          </a:p>
          <a:p>
            <a:endParaRPr lang="fr-FR" dirty="0"/>
          </a:p>
          <a:p>
            <a:r>
              <a:rPr lang="fr-FR" sz="2000" b="1" u="sng" dirty="0" smtClean="0"/>
              <a:t>Principe</a:t>
            </a:r>
            <a:r>
              <a:rPr lang="fr-FR" dirty="0" smtClean="0"/>
              <a:t> : Calculer le coût (et le résultat) de la nouvelle commande afin de déterminer si l’on accepte ou non cette nouvelle commande. </a:t>
            </a:r>
          </a:p>
          <a:p>
            <a:endParaRPr lang="fr-FR" dirty="0"/>
          </a:p>
          <a:p>
            <a:pPr algn="ctr"/>
            <a:r>
              <a:rPr lang="fr-FR" b="1" u="sng" dirty="0" smtClean="0"/>
              <a:t>Deux situations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391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83568" y="0"/>
            <a:ext cx="7941568" cy="11430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600" b="1" dirty="0" smtClean="0">
                <a:solidFill>
                  <a:srgbClr val="0070C0"/>
                </a:solidFill>
              </a:rPr>
              <a:t>Introduction à la méthode des  coûts variables</a:t>
            </a:r>
          </a:p>
        </p:txBody>
      </p:sp>
      <p:sp>
        <p:nvSpPr>
          <p:cNvPr id="3" name="Rectangle 2"/>
          <p:cNvSpPr/>
          <p:nvPr>
            <p:custDataLst>
              <p:tags r:id="rId2"/>
            </p:custDataLst>
          </p:nvPr>
        </p:nvSpPr>
        <p:spPr>
          <a:xfrm>
            <a:off x="601216" y="1340768"/>
            <a:ext cx="8208912" cy="15841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fr-FR" dirty="0" smtClean="0"/>
              <a:t>Le BDE de MOMA souhaite vendre des </a:t>
            </a:r>
            <a:r>
              <a:rPr lang="fr-FR" i="1" dirty="0" err="1" smtClean="0"/>
              <a:t>sweets</a:t>
            </a:r>
            <a:r>
              <a:rPr lang="fr-FR" dirty="0" smtClean="0"/>
              <a:t> et des </a:t>
            </a:r>
            <a:r>
              <a:rPr lang="fr-FR" i="1" dirty="0" smtClean="0"/>
              <a:t>tee-shirts</a:t>
            </a:r>
            <a:r>
              <a:rPr lang="fr-FR" dirty="0" smtClean="0"/>
              <a:t> en vue de financer une partie du gala. L’étude de marché prédit la vente de 40 tee-shirts au prix 8 € et 20 </a:t>
            </a:r>
            <a:r>
              <a:rPr lang="fr-FR" i="1" dirty="0" err="1" smtClean="0"/>
              <a:t>sweets</a:t>
            </a:r>
            <a:r>
              <a:rPr lang="fr-FR" dirty="0" smtClean="0"/>
              <a:t> au prix de 16 €. Ils reçoivent un devis du fournisseur Mr tee-shirt : 7€ par tee-shirt et 340 € pour le lot de </a:t>
            </a:r>
            <a:r>
              <a:rPr lang="fr-FR" dirty="0" err="1" smtClean="0"/>
              <a:t>sweets</a:t>
            </a:r>
            <a:r>
              <a:rPr lang="fr-FR" dirty="0" smtClean="0"/>
              <a:t>. Il y a des frais postaux (forfait de 30 €). </a:t>
            </a:r>
          </a:p>
          <a:p>
            <a:pPr algn="just"/>
            <a:r>
              <a:rPr lang="fr-FR" dirty="0" smtClean="0"/>
              <a:t>Calculez le résultat de l’opération</a:t>
            </a:r>
            <a:r>
              <a:rPr lang="fr-FR" dirty="0"/>
              <a:t>.</a:t>
            </a:r>
            <a:endParaRPr lang="fr-FR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518082"/>
              </p:ext>
            </p:extLst>
          </p:nvPr>
        </p:nvGraphicFramePr>
        <p:xfrm>
          <a:off x="601216" y="3429000"/>
          <a:ext cx="8208912" cy="22391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67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Tee-shirts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strike="noStrike" dirty="0" err="1" smtClean="0"/>
                        <a:t>Sweets</a:t>
                      </a:r>
                      <a:endParaRPr lang="fr-FR" b="1" strike="noStrik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671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Chiffre d’affaires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trike="noStrik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671">
                <a:tc>
                  <a:txBody>
                    <a:bodyPr/>
                    <a:lstStyle/>
                    <a:p>
                      <a:r>
                        <a:rPr lang="fr-FR" b="1" dirty="0" smtClean="0"/>
                        <a:t> - coûts</a:t>
                      </a:r>
                      <a:r>
                        <a:rPr lang="fr-FR" b="1" baseline="0" dirty="0" smtClean="0"/>
                        <a:t> variable de </a:t>
                      </a:r>
                      <a:r>
                        <a:rPr lang="fr-FR" b="1" baseline="0" dirty="0" err="1" smtClean="0"/>
                        <a:t>prod</a:t>
                      </a:r>
                      <a:r>
                        <a:rPr lang="fr-FR" b="1" baseline="0" dirty="0" smtClean="0"/>
                        <a:t>.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trike="noStrik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671">
                <a:tc>
                  <a:txBody>
                    <a:bodyPr/>
                    <a:lstStyle/>
                    <a:p>
                      <a:r>
                        <a:rPr lang="fr-FR" b="1" dirty="0" smtClean="0"/>
                        <a:t>Marge sur coûts</a:t>
                      </a:r>
                      <a:r>
                        <a:rPr lang="fr-FR" b="1" baseline="0" dirty="0" smtClean="0"/>
                        <a:t> variables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trike="noStrik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671">
                <a:tc>
                  <a:txBody>
                    <a:bodyPr/>
                    <a:lstStyle/>
                    <a:p>
                      <a:r>
                        <a:rPr lang="fr-FR" b="1" dirty="0" smtClean="0"/>
                        <a:t> - coûts</a:t>
                      </a:r>
                      <a:r>
                        <a:rPr lang="fr-FR" b="1" baseline="0" dirty="0" smtClean="0"/>
                        <a:t> fixes (postaux)</a:t>
                      </a:r>
                      <a:endParaRPr lang="fr-FR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75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Résultats</a:t>
                      </a:r>
                      <a:endParaRPr lang="fr-FR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195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èche vers le bas 1"/>
          <p:cNvSpPr/>
          <p:nvPr>
            <p:custDataLst>
              <p:tags r:id="rId1"/>
            </p:custDataLst>
          </p:nvPr>
        </p:nvSpPr>
        <p:spPr>
          <a:xfrm rot="1934346">
            <a:off x="2310250" y="661062"/>
            <a:ext cx="276175" cy="655868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>
              <a:latin typeface="+mj-lt"/>
            </a:endParaRPr>
          </a:p>
        </p:txBody>
      </p:sp>
      <p:sp>
        <p:nvSpPr>
          <p:cNvPr id="4" name="Rectangle 3"/>
          <p:cNvSpPr/>
          <p:nvPr>
            <p:custDataLst>
              <p:tags r:id="rId2"/>
            </p:custDataLst>
          </p:nvPr>
        </p:nvSpPr>
        <p:spPr>
          <a:xfrm>
            <a:off x="960710" y="1340036"/>
            <a:ext cx="2762064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350" b="1" dirty="0">
                <a:latin typeface="+mj-lt"/>
              </a:rPr>
              <a:t>Situation 1</a:t>
            </a:r>
          </a:p>
          <a:p>
            <a:pPr algn="ctr"/>
            <a:r>
              <a:rPr lang="fr-FR" sz="1350" dirty="0">
                <a:latin typeface="+mj-lt"/>
              </a:rPr>
              <a:t>Pas d’augmentation des coûts fixes</a:t>
            </a:r>
          </a:p>
        </p:txBody>
      </p:sp>
      <p:cxnSp>
        <p:nvCxnSpPr>
          <p:cNvPr id="5" name="Connecteur droit 4"/>
          <p:cNvCxnSpPr/>
          <p:nvPr>
            <p:custDataLst>
              <p:tags r:id="rId3"/>
            </p:custDataLst>
          </p:nvPr>
        </p:nvCxnSpPr>
        <p:spPr>
          <a:xfrm>
            <a:off x="960710" y="2258136"/>
            <a:ext cx="0" cy="19442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>
            <p:custDataLst>
              <p:tags r:id="rId4"/>
            </p:custDataLst>
          </p:nvPr>
        </p:nvCxnSpPr>
        <p:spPr>
          <a:xfrm flipH="1">
            <a:off x="968468" y="4202352"/>
            <a:ext cx="28623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>
            <p:custDataLst>
              <p:tags r:id="rId5"/>
            </p:custDataLst>
          </p:nvPr>
        </p:nvSpPr>
        <p:spPr>
          <a:xfrm>
            <a:off x="3830786" y="4040334"/>
            <a:ext cx="97210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>
                <a:latin typeface="+mj-lt"/>
              </a:rPr>
              <a:t>Quantité</a:t>
            </a:r>
          </a:p>
        </p:txBody>
      </p:sp>
      <p:sp>
        <p:nvSpPr>
          <p:cNvPr id="8" name="ZoneTexte 7"/>
          <p:cNvSpPr txBox="1"/>
          <p:nvPr>
            <p:custDataLst>
              <p:tags r:id="rId6"/>
            </p:custDataLst>
          </p:nvPr>
        </p:nvSpPr>
        <p:spPr>
          <a:xfrm>
            <a:off x="644432" y="2258136"/>
            <a:ext cx="31627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>
                <a:latin typeface="+mj-lt"/>
              </a:rPr>
              <a:t>€</a:t>
            </a:r>
          </a:p>
        </p:txBody>
      </p:sp>
      <p:sp>
        <p:nvSpPr>
          <p:cNvPr id="10" name="Arc 9"/>
          <p:cNvSpPr/>
          <p:nvPr>
            <p:custDataLst>
              <p:tags r:id="rId7"/>
            </p:custDataLst>
          </p:nvPr>
        </p:nvSpPr>
        <p:spPr>
          <a:xfrm rot="10800000">
            <a:off x="982492" y="1698041"/>
            <a:ext cx="5076564" cy="2504310"/>
          </a:xfrm>
          <a:prstGeom prst="arc">
            <a:avLst/>
          </a:prstGeom>
          <a:ln w="2857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sz="1350">
              <a:latin typeface="+mj-lt"/>
            </a:endParaRPr>
          </a:p>
        </p:txBody>
      </p:sp>
      <p:cxnSp>
        <p:nvCxnSpPr>
          <p:cNvPr id="11" name="Connecteur droit 10"/>
          <p:cNvCxnSpPr/>
          <p:nvPr>
            <p:custDataLst>
              <p:tags r:id="rId8"/>
            </p:custDataLst>
          </p:nvPr>
        </p:nvCxnSpPr>
        <p:spPr>
          <a:xfrm>
            <a:off x="982491" y="3284250"/>
            <a:ext cx="2740283" cy="0"/>
          </a:xfrm>
          <a:prstGeom prst="line">
            <a:avLst/>
          </a:prstGeom>
          <a:ln w="28575">
            <a:solidFill>
              <a:srgbClr val="C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>
            <p:custDataLst>
              <p:tags r:id="rId9"/>
            </p:custDataLst>
          </p:nvPr>
        </p:nvSpPr>
        <p:spPr>
          <a:xfrm>
            <a:off x="2341742" y="3331287"/>
            <a:ext cx="175519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>
                <a:solidFill>
                  <a:srgbClr val="C00000"/>
                </a:solidFill>
                <a:latin typeface="+mj-lt"/>
              </a:rPr>
              <a:t>Coût variable unitaire</a:t>
            </a:r>
          </a:p>
        </p:txBody>
      </p:sp>
      <p:sp>
        <p:nvSpPr>
          <p:cNvPr id="13" name="ZoneTexte 12"/>
          <p:cNvSpPr txBox="1"/>
          <p:nvPr>
            <p:custDataLst>
              <p:tags r:id="rId10"/>
            </p:custDataLst>
          </p:nvPr>
        </p:nvSpPr>
        <p:spPr>
          <a:xfrm rot="1444348">
            <a:off x="894631" y="3780647"/>
            <a:ext cx="175519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Coût fixe unitaire</a:t>
            </a:r>
          </a:p>
        </p:txBody>
      </p:sp>
      <p:sp>
        <p:nvSpPr>
          <p:cNvPr id="14" name="Arc 13"/>
          <p:cNvSpPr/>
          <p:nvPr>
            <p:custDataLst>
              <p:tags r:id="rId11"/>
            </p:custDataLst>
          </p:nvPr>
        </p:nvSpPr>
        <p:spPr>
          <a:xfrm rot="10800000">
            <a:off x="1022474" y="1698042"/>
            <a:ext cx="5076564" cy="1498231"/>
          </a:xfrm>
          <a:prstGeom prst="arc">
            <a:avLst/>
          </a:prstGeom>
          <a:ln w="28575">
            <a:solidFill>
              <a:schemeClr val="accent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sz="1350">
              <a:latin typeface="+mj-lt"/>
            </a:endParaRPr>
          </a:p>
        </p:txBody>
      </p:sp>
      <p:sp>
        <p:nvSpPr>
          <p:cNvPr id="15" name="ZoneTexte 14"/>
          <p:cNvSpPr txBox="1"/>
          <p:nvPr>
            <p:custDataLst>
              <p:tags r:id="rId12"/>
            </p:custDataLst>
          </p:nvPr>
        </p:nvSpPr>
        <p:spPr>
          <a:xfrm rot="688474">
            <a:off x="1943979" y="2850458"/>
            <a:ext cx="175519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>
                <a:solidFill>
                  <a:schemeClr val="accent4"/>
                </a:solidFill>
                <a:latin typeface="+mj-lt"/>
              </a:rPr>
              <a:t>Coût total unitaire</a:t>
            </a:r>
          </a:p>
        </p:txBody>
      </p:sp>
      <p:sp>
        <p:nvSpPr>
          <p:cNvPr id="16" name="ZoneTexte 15"/>
          <p:cNvSpPr txBox="1"/>
          <p:nvPr>
            <p:custDataLst>
              <p:tags r:id="rId13"/>
            </p:custDataLst>
          </p:nvPr>
        </p:nvSpPr>
        <p:spPr>
          <a:xfrm>
            <a:off x="2318618" y="3716298"/>
            <a:ext cx="210623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>
                <a:latin typeface="+mj-lt"/>
              </a:rPr>
              <a:t>Plus de volume commandé</a:t>
            </a:r>
          </a:p>
        </p:txBody>
      </p:sp>
      <p:cxnSp>
        <p:nvCxnSpPr>
          <p:cNvPr id="17" name="Connecteur droit avec flèche 16"/>
          <p:cNvCxnSpPr/>
          <p:nvPr>
            <p:custDataLst>
              <p:tags r:id="rId14"/>
            </p:custDataLst>
          </p:nvPr>
        </p:nvCxnSpPr>
        <p:spPr>
          <a:xfrm>
            <a:off x="2318618" y="3716298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itre 1"/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412046" y="131746"/>
            <a:ext cx="8336418" cy="85725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342900" indent="-342900" algn="ctr"/>
            <a:r>
              <a:rPr lang="fr-FR" sz="2400" b="1" dirty="0" smtClean="0">
                <a:solidFill>
                  <a:srgbClr val="0070C0"/>
                </a:solidFill>
              </a:rPr>
              <a:t>D. </a:t>
            </a:r>
            <a:r>
              <a:rPr lang="fr-FR" sz="2400" b="1" dirty="0">
                <a:solidFill>
                  <a:srgbClr val="0070C0"/>
                </a:solidFill>
              </a:rPr>
              <a:t>Acceptabilité d’une nouvelle : le coût marginal </a:t>
            </a:r>
            <a:endParaRPr lang="fr-FR" sz="1800" dirty="0"/>
          </a:p>
        </p:txBody>
      </p:sp>
      <p:graphicFrame>
        <p:nvGraphicFramePr>
          <p:cNvPr id="19" name="Tableau 18"/>
          <p:cNvGraphicFramePr>
            <a:graphicFrameLocks noGrp="1"/>
          </p:cNvGraphicFramePr>
          <p:nvPr>
            <p:custDataLst>
              <p:tags r:id="rId16"/>
            </p:custDataLst>
            <p:extLst>
              <p:ext uri="{D42A27DB-BD31-4B8C-83A1-F6EECF244321}">
                <p14:modId xmlns:p14="http://schemas.microsoft.com/office/powerpoint/2010/main" val="3129745064"/>
              </p:ext>
            </p:extLst>
          </p:nvPr>
        </p:nvGraphicFramePr>
        <p:xfrm>
          <a:off x="4716016" y="616124"/>
          <a:ext cx="4176464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7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8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3815">
                <a:tc gridSpan="2"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tableau de résultat</a:t>
                      </a:r>
                      <a:r>
                        <a:rPr lang="fr-FR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en fonction de la variabilité des charges (exercice n)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Chiffre d’affaires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320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variables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280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MCV 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(Taux de MCV)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40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(12,5%)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fixes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Résultat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10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" name="ZoneTexte 19"/>
          <p:cNvSpPr txBox="1"/>
          <p:nvPr/>
        </p:nvSpPr>
        <p:spPr>
          <a:xfrm>
            <a:off x="755576" y="4653136"/>
            <a:ext cx="79928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Effet de la nouvelle commande </a:t>
            </a:r>
            <a:r>
              <a:rPr lang="fr-FR" dirty="0" smtClean="0"/>
              <a:t>: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La marge augmente (chaque nouvelle vente augmente le CA donc la MCV totale)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Baisse du coût fixe unitaire (économie d’échelle) : baisse du coût total unitaire.  Cela augmente la rentabilité (résultat / CA).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r>
              <a:rPr lang="fr-FR" dirty="0" smtClean="0"/>
              <a:t>Si nouvelle commande sans augmentation des coûts fixes : acceptation quasiment systématique de la nouvelle commande (sauf si le taux de MCV est négatif).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43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 animBg="1"/>
      <p:bldP spid="12" grpId="0"/>
      <p:bldP spid="13" grpId="0"/>
      <p:bldP spid="14" grpId="0" animBg="1"/>
      <p:bldP spid="15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èche vers le bas 2"/>
          <p:cNvSpPr/>
          <p:nvPr>
            <p:custDataLst>
              <p:tags r:id="rId1"/>
            </p:custDataLst>
          </p:nvPr>
        </p:nvSpPr>
        <p:spPr>
          <a:xfrm rot="19424588">
            <a:off x="6637915" y="738740"/>
            <a:ext cx="276175" cy="655868"/>
          </a:xfrm>
          <a:prstGeom prst="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>
              <a:latin typeface="+mj-lt"/>
            </a:endParaRPr>
          </a:p>
        </p:txBody>
      </p:sp>
      <p:cxnSp>
        <p:nvCxnSpPr>
          <p:cNvPr id="5" name="Connecteur droit 4"/>
          <p:cNvCxnSpPr/>
          <p:nvPr>
            <p:custDataLst>
              <p:tags r:id="rId2"/>
            </p:custDataLst>
          </p:nvPr>
        </p:nvCxnSpPr>
        <p:spPr>
          <a:xfrm>
            <a:off x="5526106" y="2330878"/>
            <a:ext cx="0" cy="19442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>
            <p:custDataLst>
              <p:tags r:id="rId3"/>
            </p:custDataLst>
          </p:nvPr>
        </p:nvCxnSpPr>
        <p:spPr>
          <a:xfrm flipH="1">
            <a:off x="5533864" y="4275094"/>
            <a:ext cx="28623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>
            <p:custDataLst>
              <p:tags r:id="rId4"/>
            </p:custDataLst>
          </p:nvPr>
        </p:nvSpPr>
        <p:spPr>
          <a:xfrm>
            <a:off x="7586092" y="4275094"/>
            <a:ext cx="97210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>
                <a:latin typeface="+mj-lt"/>
              </a:rPr>
              <a:t>Quantité</a:t>
            </a:r>
          </a:p>
        </p:txBody>
      </p:sp>
      <p:sp>
        <p:nvSpPr>
          <p:cNvPr id="8" name="ZoneTexte 7"/>
          <p:cNvSpPr txBox="1"/>
          <p:nvPr>
            <p:custDataLst>
              <p:tags r:id="rId5"/>
            </p:custDataLst>
          </p:nvPr>
        </p:nvSpPr>
        <p:spPr>
          <a:xfrm>
            <a:off x="5209828" y="2330878"/>
            <a:ext cx="31627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>
                <a:latin typeface="+mj-lt"/>
              </a:rPr>
              <a:t>€</a:t>
            </a:r>
          </a:p>
        </p:txBody>
      </p:sp>
      <p:sp>
        <p:nvSpPr>
          <p:cNvPr id="9" name="Arc 8"/>
          <p:cNvSpPr/>
          <p:nvPr>
            <p:custDataLst>
              <p:tags r:id="rId6"/>
            </p:custDataLst>
          </p:nvPr>
        </p:nvSpPr>
        <p:spPr>
          <a:xfrm rot="10800000">
            <a:off x="5547889" y="1770783"/>
            <a:ext cx="3144946" cy="2504310"/>
          </a:xfrm>
          <a:prstGeom prst="arc">
            <a:avLst/>
          </a:prstGeom>
          <a:ln w="2857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sz="1350">
              <a:latin typeface="+mj-lt"/>
            </a:endParaRPr>
          </a:p>
        </p:txBody>
      </p:sp>
      <p:cxnSp>
        <p:nvCxnSpPr>
          <p:cNvPr id="10" name="Connecteur droit 9"/>
          <p:cNvCxnSpPr/>
          <p:nvPr>
            <p:custDataLst>
              <p:tags r:id="rId7"/>
            </p:custDataLst>
          </p:nvPr>
        </p:nvCxnSpPr>
        <p:spPr>
          <a:xfrm>
            <a:off x="5547887" y="3356992"/>
            <a:ext cx="3132017" cy="0"/>
          </a:xfrm>
          <a:prstGeom prst="line">
            <a:avLst/>
          </a:prstGeom>
          <a:ln w="28575">
            <a:solidFill>
              <a:srgbClr val="C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>
            <p:custDataLst>
              <p:tags r:id="rId8"/>
            </p:custDataLst>
          </p:nvPr>
        </p:nvSpPr>
        <p:spPr>
          <a:xfrm>
            <a:off x="3643654" y="3194974"/>
            <a:ext cx="175519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>
                <a:solidFill>
                  <a:srgbClr val="C00000"/>
                </a:solidFill>
                <a:latin typeface="+mj-lt"/>
              </a:rPr>
              <a:t>Coût variable unitaire</a:t>
            </a:r>
          </a:p>
        </p:txBody>
      </p:sp>
      <p:sp>
        <p:nvSpPr>
          <p:cNvPr id="12" name="ZoneTexte 11"/>
          <p:cNvSpPr txBox="1"/>
          <p:nvPr>
            <p:custDataLst>
              <p:tags r:id="rId9"/>
            </p:custDataLst>
          </p:nvPr>
        </p:nvSpPr>
        <p:spPr>
          <a:xfrm rot="1444348">
            <a:off x="5460027" y="3853389"/>
            <a:ext cx="175519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Coût fixe unitaire</a:t>
            </a:r>
          </a:p>
        </p:txBody>
      </p:sp>
      <p:sp>
        <p:nvSpPr>
          <p:cNvPr id="13" name="Arc 12"/>
          <p:cNvSpPr/>
          <p:nvPr>
            <p:custDataLst>
              <p:tags r:id="rId10"/>
            </p:custDataLst>
          </p:nvPr>
        </p:nvSpPr>
        <p:spPr>
          <a:xfrm rot="10800000">
            <a:off x="5587870" y="1770783"/>
            <a:ext cx="3104964" cy="1498231"/>
          </a:xfrm>
          <a:prstGeom prst="arc">
            <a:avLst/>
          </a:prstGeom>
          <a:ln w="28575">
            <a:solidFill>
              <a:schemeClr val="accent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sz="1350">
              <a:latin typeface="+mj-lt"/>
            </a:endParaRPr>
          </a:p>
        </p:txBody>
      </p:sp>
      <p:sp>
        <p:nvSpPr>
          <p:cNvPr id="14" name="ZoneTexte 13"/>
          <p:cNvSpPr txBox="1"/>
          <p:nvPr>
            <p:custDataLst>
              <p:tags r:id="rId11"/>
            </p:custDataLst>
          </p:nvPr>
        </p:nvSpPr>
        <p:spPr>
          <a:xfrm rot="688474">
            <a:off x="7221342" y="2650661"/>
            <a:ext cx="175519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>
                <a:solidFill>
                  <a:schemeClr val="accent4"/>
                </a:solidFill>
                <a:latin typeface="+mj-lt"/>
              </a:rPr>
              <a:t>Coût total unitaire</a:t>
            </a:r>
          </a:p>
        </p:txBody>
      </p:sp>
      <p:sp>
        <p:nvSpPr>
          <p:cNvPr id="15" name="Rectangle 14"/>
          <p:cNvSpPr/>
          <p:nvPr>
            <p:custDataLst>
              <p:tags r:id="rId12"/>
            </p:custDataLst>
          </p:nvPr>
        </p:nvSpPr>
        <p:spPr>
          <a:xfrm>
            <a:off x="5580112" y="1412776"/>
            <a:ext cx="2762064" cy="64807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350" b="1" dirty="0">
                <a:latin typeface="+mj-lt"/>
              </a:rPr>
              <a:t>Situation 2</a:t>
            </a:r>
          </a:p>
          <a:p>
            <a:pPr algn="ctr"/>
            <a:r>
              <a:rPr lang="fr-FR" sz="1350" dirty="0">
                <a:latin typeface="+mj-lt"/>
              </a:rPr>
              <a:t>Augmentation des coûts fixes</a:t>
            </a:r>
          </a:p>
        </p:txBody>
      </p:sp>
      <p:cxnSp>
        <p:nvCxnSpPr>
          <p:cNvPr id="16" name="Connecteur droit 15"/>
          <p:cNvCxnSpPr/>
          <p:nvPr>
            <p:custDataLst>
              <p:tags r:id="rId13"/>
            </p:custDataLst>
          </p:nvPr>
        </p:nvCxnSpPr>
        <p:spPr>
          <a:xfrm flipH="1">
            <a:off x="7146743" y="3465685"/>
            <a:ext cx="7301" cy="863415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c 16"/>
          <p:cNvSpPr/>
          <p:nvPr>
            <p:custDataLst>
              <p:tags r:id="rId14"/>
            </p:custDataLst>
          </p:nvPr>
        </p:nvSpPr>
        <p:spPr>
          <a:xfrm rot="10800000">
            <a:off x="7127422" y="1790819"/>
            <a:ext cx="3104964" cy="1498231"/>
          </a:xfrm>
          <a:prstGeom prst="arc">
            <a:avLst/>
          </a:prstGeom>
          <a:ln w="28575">
            <a:solidFill>
              <a:schemeClr val="accent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sz="1350">
              <a:latin typeface="+mj-lt"/>
            </a:endParaRPr>
          </a:p>
        </p:txBody>
      </p:sp>
      <p:sp>
        <p:nvSpPr>
          <p:cNvPr id="18" name="Arc 17"/>
          <p:cNvSpPr/>
          <p:nvPr>
            <p:custDataLst>
              <p:tags r:id="rId15"/>
            </p:custDataLst>
          </p:nvPr>
        </p:nvSpPr>
        <p:spPr>
          <a:xfrm rot="10800000">
            <a:off x="7154043" y="2600908"/>
            <a:ext cx="2646295" cy="1589691"/>
          </a:xfrm>
          <a:prstGeom prst="arc">
            <a:avLst/>
          </a:prstGeom>
          <a:ln w="2857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sz="1350">
              <a:latin typeface="+mj-lt"/>
            </a:endParaRPr>
          </a:p>
        </p:txBody>
      </p:sp>
      <p:cxnSp>
        <p:nvCxnSpPr>
          <p:cNvPr id="19" name="Connecteur droit 18"/>
          <p:cNvCxnSpPr/>
          <p:nvPr>
            <p:custDataLst>
              <p:tags r:id="rId16"/>
            </p:custDataLst>
          </p:nvPr>
        </p:nvCxnSpPr>
        <p:spPr>
          <a:xfrm>
            <a:off x="7127422" y="2492896"/>
            <a:ext cx="19322" cy="763053"/>
          </a:xfrm>
          <a:prstGeom prst="line">
            <a:avLst/>
          </a:prstGeom>
          <a:ln w="28575">
            <a:solidFill>
              <a:schemeClr val="accent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>
            <p:custDataLst>
              <p:tags r:id="rId17"/>
            </p:custDataLst>
          </p:nvPr>
        </p:nvSpPr>
        <p:spPr>
          <a:xfrm>
            <a:off x="6343954" y="3519010"/>
            <a:ext cx="167418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>
                <a:latin typeface="+mj-lt"/>
              </a:rPr>
              <a:t>Nouvelle commande</a:t>
            </a:r>
          </a:p>
        </p:txBody>
      </p:sp>
      <p:cxnSp>
        <p:nvCxnSpPr>
          <p:cNvPr id="21" name="Connecteur droit avec flèche 20"/>
          <p:cNvCxnSpPr>
            <a:endCxn id="20" idx="0"/>
          </p:cNvCxnSpPr>
          <p:nvPr>
            <p:custDataLst>
              <p:tags r:id="rId18"/>
            </p:custDataLst>
          </p:nvPr>
        </p:nvCxnSpPr>
        <p:spPr>
          <a:xfrm>
            <a:off x="6343954" y="3519010"/>
            <a:ext cx="837093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itre 1"/>
          <p:cNvSpPr txBox="1">
            <a:spLocks/>
          </p:cNvSpPr>
          <p:nvPr>
            <p:custDataLst>
              <p:tags r:id="rId19"/>
            </p:custDataLst>
          </p:nvPr>
        </p:nvSpPr>
        <p:spPr>
          <a:xfrm>
            <a:off x="412046" y="131746"/>
            <a:ext cx="8336418" cy="85725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342900" indent="-342900" algn="ctr"/>
            <a:r>
              <a:rPr lang="fr-FR" sz="2400" b="1" dirty="0" smtClean="0">
                <a:solidFill>
                  <a:srgbClr val="0070C0"/>
                </a:solidFill>
              </a:rPr>
              <a:t>D. </a:t>
            </a:r>
            <a:r>
              <a:rPr lang="fr-FR" sz="2400" b="1" dirty="0">
                <a:solidFill>
                  <a:srgbClr val="0070C0"/>
                </a:solidFill>
              </a:rPr>
              <a:t>Acceptabilité d’une nouvelle : le coût marginal </a:t>
            </a:r>
            <a:endParaRPr lang="fr-FR" sz="1800" dirty="0"/>
          </a:p>
        </p:txBody>
      </p:sp>
      <p:sp>
        <p:nvSpPr>
          <p:cNvPr id="24" name="ZoneTexte 23"/>
          <p:cNvSpPr txBox="1"/>
          <p:nvPr/>
        </p:nvSpPr>
        <p:spPr>
          <a:xfrm>
            <a:off x="755576" y="4653136"/>
            <a:ext cx="79928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Effet de la nouvelle commande </a:t>
            </a:r>
            <a:r>
              <a:rPr lang="fr-FR" dirty="0" smtClean="0"/>
              <a:t>: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Augmentation des coûts fixes =&gt; Le coût total augmente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r>
              <a:rPr lang="fr-FR" b="1" dirty="0" smtClean="0"/>
              <a:t>Remarque</a:t>
            </a:r>
            <a:r>
              <a:rPr lang="fr-FR" dirty="0" smtClean="0"/>
              <a:t> : Il est nécessaire de calculer le résultat de la nouvelle commande</a:t>
            </a:r>
            <a:r>
              <a:rPr lang="fr-FR" dirty="0"/>
              <a:t> </a:t>
            </a:r>
            <a:r>
              <a:rPr lang="fr-FR" dirty="0" smtClean="0"/>
              <a:t>pour déterminer son acceptabilité en cas d’augmentation des coûts fixes. 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0051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12046" y="131746"/>
            <a:ext cx="8336418" cy="85725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342900" indent="-342900" algn="ctr"/>
            <a:r>
              <a:rPr lang="fr-FR" sz="2400" b="1" dirty="0" smtClean="0">
                <a:solidFill>
                  <a:srgbClr val="0070C0"/>
                </a:solidFill>
              </a:rPr>
              <a:t>D. </a:t>
            </a:r>
            <a:r>
              <a:rPr lang="fr-FR" sz="2400" b="1" dirty="0">
                <a:solidFill>
                  <a:srgbClr val="0070C0"/>
                </a:solidFill>
              </a:rPr>
              <a:t>Acceptabilité d’une nouvelle : le coût marginal </a:t>
            </a:r>
            <a:endParaRPr lang="fr-FR" sz="18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028554590"/>
              </p:ext>
            </p:extLst>
          </p:nvPr>
        </p:nvGraphicFramePr>
        <p:xfrm>
          <a:off x="4716016" y="616124"/>
          <a:ext cx="4176464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7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8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3815">
                <a:tc gridSpan="2"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tableau de résultat</a:t>
                      </a:r>
                      <a:r>
                        <a:rPr lang="fr-FR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en fonction de la variabilité des charges (exercice n)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Chiffre d’affaires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320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variables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280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MCV 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(Taux de MCV)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40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(12,5%)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fixes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Résultat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10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869333" y="616124"/>
            <a:ext cx="3600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Exercice </a:t>
            </a:r>
            <a:r>
              <a:rPr lang="fr-FR" dirty="0" smtClean="0"/>
              <a:t>: </a:t>
            </a:r>
          </a:p>
          <a:p>
            <a:r>
              <a:rPr lang="fr-FR" dirty="0" smtClean="0"/>
              <a:t>Suite à une première vague de commande (le 10/01), le résultat prévisionnel de la vente de tee </a:t>
            </a:r>
            <a:r>
              <a:rPr lang="fr-FR" dirty="0" err="1" smtClean="0"/>
              <a:t>shirt</a:t>
            </a:r>
            <a:r>
              <a:rPr lang="fr-FR" dirty="0" smtClean="0"/>
              <a:t> se retrouve ci contre. </a:t>
            </a:r>
          </a:p>
          <a:p>
            <a:endParaRPr lang="fr-FR" dirty="0"/>
          </a:p>
          <a:p>
            <a:r>
              <a:rPr lang="fr-FR" b="1" dirty="0" smtClean="0">
                <a:solidFill>
                  <a:srgbClr val="00B050"/>
                </a:solidFill>
              </a:rPr>
              <a:t>Cas 1</a:t>
            </a:r>
            <a:r>
              <a:rPr lang="fr-FR" dirty="0" smtClean="0">
                <a:solidFill>
                  <a:srgbClr val="00B050"/>
                </a:solidFill>
              </a:rPr>
              <a:t> : 4 étudiants se manifestent pour acheter 1 tee </a:t>
            </a:r>
            <a:r>
              <a:rPr lang="fr-FR" dirty="0" err="1" smtClean="0">
                <a:solidFill>
                  <a:srgbClr val="00B050"/>
                </a:solidFill>
              </a:rPr>
              <a:t>shirt</a:t>
            </a:r>
            <a:r>
              <a:rPr lang="fr-FR" dirty="0" smtClean="0">
                <a:solidFill>
                  <a:srgbClr val="00B050"/>
                </a:solidFill>
              </a:rPr>
              <a:t> chacun le 11/01. Ces commandes n’entrainent pas d’augmentation des coûts fixes.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69333" y="3469637"/>
            <a:ext cx="79928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Cas 2 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dirty="0" smtClean="0">
                <a:solidFill>
                  <a:srgbClr val="0070C0"/>
                </a:solidFill>
              </a:rPr>
              <a:t>Une seconde vague de commande est envisagée le 01/02. 15 tee </a:t>
            </a:r>
            <a:r>
              <a:rPr lang="fr-FR" dirty="0" err="1" smtClean="0">
                <a:solidFill>
                  <a:srgbClr val="0070C0"/>
                </a:solidFill>
              </a:rPr>
              <a:t>shirts</a:t>
            </a:r>
            <a:r>
              <a:rPr lang="fr-FR" dirty="0" smtClean="0">
                <a:solidFill>
                  <a:srgbClr val="0070C0"/>
                </a:solidFill>
              </a:rPr>
              <a:t> seraient vendus. Cela génèrerait un nouvel envoi postal (30 €). </a:t>
            </a:r>
          </a:p>
          <a:p>
            <a:endParaRPr lang="fr-FR" dirty="0" smtClean="0"/>
          </a:p>
          <a:p>
            <a:r>
              <a:rPr lang="fr-FR" b="1" dirty="0"/>
              <a:t>P</a:t>
            </a:r>
            <a:r>
              <a:rPr lang="fr-FR" b="1" dirty="0" smtClean="0"/>
              <a:t>our rappel </a:t>
            </a:r>
            <a:r>
              <a:rPr lang="fr-FR" dirty="0" smtClean="0"/>
              <a:t>: prix de vente des tee </a:t>
            </a:r>
            <a:r>
              <a:rPr lang="fr-FR" dirty="0" err="1" smtClean="0"/>
              <a:t>shirt</a:t>
            </a:r>
            <a:r>
              <a:rPr lang="fr-FR" dirty="0" smtClean="0"/>
              <a:t>  8 €, coût d’achat 7 € par tee </a:t>
            </a:r>
            <a:r>
              <a:rPr lang="fr-FR" dirty="0" err="1" smtClean="0"/>
              <a:t>shirt</a:t>
            </a:r>
            <a:r>
              <a:rPr lang="fr-FR" dirty="0" smtClean="0"/>
              <a:t> et 30 € de frais postaux. </a:t>
            </a:r>
          </a:p>
          <a:p>
            <a:endParaRPr lang="fr-FR" dirty="0"/>
          </a:p>
          <a:p>
            <a:r>
              <a:rPr lang="fr-FR" b="1" dirty="0" smtClean="0"/>
              <a:t>Question</a:t>
            </a:r>
            <a:r>
              <a:rPr lang="fr-FR" dirty="0" smtClean="0"/>
              <a:t> : Calculez les coûts (et résultats) marginaux dans ces 2 cas. Déterminez ensuite le résultat global (anciennes + nouvelles commandes). Déduisez s’il est opportun d’accepter une, l’autre ou les nouvelles commandes.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6720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41192459"/>
              </p:ext>
            </p:extLst>
          </p:nvPr>
        </p:nvGraphicFramePr>
        <p:xfrm>
          <a:off x="683568" y="404664"/>
          <a:ext cx="8208914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1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9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107">
                  <a:extLst>
                    <a:ext uri="{9D8B030D-6E8A-4147-A177-3AD203B41FA5}">
                      <a16:colId xmlns:a16="http://schemas.microsoft.com/office/drawing/2014/main" val="4254334330"/>
                    </a:ext>
                  </a:extLst>
                </a:gridCol>
                <a:gridCol w="1829107">
                  <a:extLst>
                    <a:ext uri="{9D8B030D-6E8A-4147-A177-3AD203B41FA5}">
                      <a16:colId xmlns:a16="http://schemas.microsoft.com/office/drawing/2014/main" val="2418688437"/>
                    </a:ext>
                  </a:extLst>
                </a:gridCol>
              </a:tblGrid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B050"/>
                          </a:solidFill>
                          <a:latin typeface="+mj-lt"/>
                        </a:rPr>
                        <a:t> Cas 1</a:t>
                      </a:r>
                      <a:endParaRPr lang="fr-FR" b="1" dirty="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</a:rPr>
                        <a:t>Ancienne commande</a:t>
                      </a:r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B050"/>
                          </a:solidFill>
                          <a:latin typeface="+mj-lt"/>
                        </a:rPr>
                        <a:t>Nouvelle commande</a:t>
                      </a:r>
                      <a:endParaRPr lang="fr-FR" b="1" dirty="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B050"/>
                          </a:solidFill>
                          <a:latin typeface="+mj-lt"/>
                        </a:rPr>
                        <a:t>Total</a:t>
                      </a:r>
                      <a:endParaRPr lang="fr-FR" b="1" dirty="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Chiffre d’affaires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320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variables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280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MCV (Taux de MCV)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40 (12,5%)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fixes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Résultat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10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670173" y="2873544"/>
            <a:ext cx="820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Analyse de la rentabilité (résultat / CA</a:t>
            </a:r>
            <a:r>
              <a:rPr lang="fr-FR" dirty="0" smtClean="0"/>
              <a:t>) et des couts totaux unitaires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4320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54009687"/>
              </p:ext>
            </p:extLst>
          </p:nvPr>
        </p:nvGraphicFramePr>
        <p:xfrm>
          <a:off x="539552" y="260648"/>
          <a:ext cx="8208914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1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9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107">
                  <a:extLst>
                    <a:ext uri="{9D8B030D-6E8A-4147-A177-3AD203B41FA5}">
                      <a16:colId xmlns:a16="http://schemas.microsoft.com/office/drawing/2014/main" val="4254334330"/>
                    </a:ext>
                  </a:extLst>
                </a:gridCol>
                <a:gridCol w="1829107">
                  <a:extLst>
                    <a:ext uri="{9D8B030D-6E8A-4147-A177-3AD203B41FA5}">
                      <a16:colId xmlns:a16="http://schemas.microsoft.com/office/drawing/2014/main" val="2418688437"/>
                    </a:ext>
                  </a:extLst>
                </a:gridCol>
              </a:tblGrid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70C0"/>
                          </a:solidFill>
                          <a:latin typeface="+mj-lt"/>
                        </a:rPr>
                        <a:t> Cas 2</a:t>
                      </a:r>
                      <a:endParaRPr lang="fr-FR" b="1" dirty="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</a:rPr>
                        <a:t>Ancienne commande</a:t>
                      </a:r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70C0"/>
                          </a:solidFill>
                          <a:latin typeface="+mj-lt"/>
                        </a:rPr>
                        <a:t>Nouvelle commande</a:t>
                      </a:r>
                      <a:endParaRPr lang="fr-FR" b="1" dirty="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70C0"/>
                          </a:solidFill>
                          <a:latin typeface="+mj-lt"/>
                        </a:rPr>
                        <a:t>Total</a:t>
                      </a:r>
                      <a:endParaRPr lang="fr-FR" b="1" dirty="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Chiffre d’affaires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320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variables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280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MCV (Taux de MCV)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40 (12,5%)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fixes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Résultat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10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2699" y="2843644"/>
            <a:ext cx="820891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Analyse de la rentabilité (résultat / CA) et des couts totaux unitaires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Sachant : Que la MCV de la nouvelle commande doit couvrir les couts fixes de la nouvelles commandes (CF = </a:t>
            </a:r>
            <a:r>
              <a:rPr lang="fr-FR" dirty="0" err="1" smtClean="0"/>
              <a:t>Qté</a:t>
            </a:r>
            <a:r>
              <a:rPr lang="fr-FR" dirty="0" smtClean="0"/>
              <a:t> * (</a:t>
            </a:r>
            <a:r>
              <a:rPr lang="fr-FR" dirty="0" err="1" smtClean="0"/>
              <a:t>CA</a:t>
            </a:r>
            <a:r>
              <a:rPr lang="fr-FR" baseline="-25000" dirty="0" err="1" smtClean="0"/>
              <a:t>u</a:t>
            </a:r>
            <a:r>
              <a:rPr lang="fr-FR" dirty="0" smtClean="0"/>
              <a:t> – </a:t>
            </a:r>
            <a:r>
              <a:rPr lang="fr-FR" dirty="0" err="1" smtClean="0"/>
              <a:t>CV</a:t>
            </a:r>
            <a:r>
              <a:rPr lang="fr-FR" baseline="-25000" dirty="0" err="1" smtClean="0"/>
              <a:t>u</a:t>
            </a:r>
            <a:r>
              <a:rPr lang="fr-FR" dirty="0" smtClean="0"/>
              <a:t>), déterminez :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Le prix unitaire de vente qu’il faudrait faire pour atteindre le SR (nouvelle commande)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La quantité à vendre dans la nouvelle commande pour atteindre le SR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Le montant des CV unitaire </a:t>
            </a:r>
            <a:r>
              <a:rPr lang="fr-FR" smtClean="0"/>
              <a:t>maximal </a:t>
            </a:r>
            <a:r>
              <a:rPr lang="fr-FR" smtClean="0"/>
              <a:t>acceptable </a:t>
            </a:r>
            <a:r>
              <a:rPr lang="fr-FR" smtClean="0"/>
              <a:t>pour </a:t>
            </a:r>
            <a:r>
              <a:rPr lang="fr-FR" dirty="0" smtClean="0"/>
              <a:t>atteindre le SR</a:t>
            </a:r>
            <a:endParaRPr lang="fr-FR" dirty="0"/>
          </a:p>
          <a:p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996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39552" y="188640"/>
            <a:ext cx="8229600" cy="648072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4000" dirty="0" smtClean="0">
                <a:solidFill>
                  <a:schemeClr val="tx1"/>
                </a:solidFill>
              </a:rPr>
              <a:t>L’approche en coûts partiels </a:t>
            </a:r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5" name="Espace réservé du contenu 2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6856" y="908720"/>
            <a:ext cx="8229600" cy="568863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ctr">
              <a:buFont typeface="Arial" panose="020B0604020202020204" pitchFamily="34" charset="0"/>
              <a:buAutoNum type="alphaUcPeriod"/>
            </a:pP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Marge sur coûts variables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fr-FR" sz="1800" dirty="0" smtClean="0">
              <a:solidFill>
                <a:schemeClr val="bg1">
                  <a:lumMod val="85000"/>
                </a:schemeClr>
              </a:solidFill>
              <a:latin typeface="+mj-lt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B. Analyse de la rentabilité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sz="2400" b="1" dirty="0" smtClean="0">
              <a:solidFill>
                <a:srgbClr val="0070C0"/>
              </a:solidFill>
              <a:latin typeface="+mj-lt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C. Marge sur coût spécifiques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sz="2400" b="1" dirty="0" smtClean="0">
              <a:solidFill>
                <a:srgbClr val="0070C0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D</a:t>
            </a:r>
            <a:r>
              <a:rPr lang="fr-FR" sz="2400" b="1" dirty="0">
                <a:solidFill>
                  <a:schemeClr val="bg1">
                    <a:lumMod val="85000"/>
                  </a:schemeClr>
                </a:solidFill>
                <a:latin typeface="+mj-lt"/>
              </a:rPr>
              <a:t>. </a:t>
            </a: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Acceptabilité </a:t>
            </a:r>
            <a:r>
              <a:rPr lang="fr-FR" sz="2400" b="1" dirty="0">
                <a:solidFill>
                  <a:schemeClr val="bg1">
                    <a:lumMod val="85000"/>
                  </a:schemeClr>
                </a:solidFill>
                <a:latin typeface="+mj-lt"/>
              </a:rPr>
              <a:t>d’une nouvelle : le coût marginal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sz="2400" b="1" dirty="0" smtClean="0">
              <a:solidFill>
                <a:schemeClr val="bg1">
                  <a:lumMod val="85000"/>
                </a:schemeClr>
              </a:solidFill>
              <a:latin typeface="+mj-lt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2400" b="1" dirty="0" smtClean="0">
                <a:solidFill>
                  <a:srgbClr val="0070C0"/>
                </a:solidFill>
                <a:latin typeface="+mj-lt"/>
              </a:rPr>
              <a:t>E. Conclusion 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fr-FR" sz="400" dirty="0" smtClean="0">
              <a:latin typeface="+mj-lt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400" dirty="0" smtClean="0">
                <a:latin typeface="+mj-lt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6036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>
            <p:custDataLst>
              <p:tags r:id="rId1"/>
            </p:custDataLst>
          </p:nvPr>
        </p:nvSpPr>
        <p:spPr>
          <a:xfrm>
            <a:off x="515960" y="1484784"/>
            <a:ext cx="8085584" cy="4470455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fr-FR" sz="1050" b="1" dirty="0" smtClean="0">
              <a:solidFill>
                <a:srgbClr val="C00000"/>
              </a:solidFill>
              <a:latin typeface="+mj-lt"/>
            </a:endParaRPr>
          </a:p>
          <a:p>
            <a:pPr algn="just"/>
            <a:r>
              <a:rPr lang="fr-FR" sz="2400" b="1" u="sng" dirty="0" smtClean="0">
                <a:solidFill>
                  <a:srgbClr val="0070C0"/>
                </a:solidFill>
                <a:latin typeface="+mj-lt"/>
              </a:rPr>
              <a:t>Intérêts </a:t>
            </a:r>
            <a:r>
              <a:rPr lang="fr-FR" sz="2400" b="1" u="sng" dirty="0">
                <a:solidFill>
                  <a:srgbClr val="0070C0"/>
                </a:solidFill>
                <a:latin typeface="+mj-lt"/>
              </a:rPr>
              <a:t>de la méthode </a:t>
            </a:r>
            <a:endParaRPr lang="fr-FR" sz="24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fr-FR" dirty="0">
                <a:latin typeface="+mj-lt"/>
              </a:rPr>
              <a:t>	</a:t>
            </a:r>
            <a:r>
              <a:rPr lang="fr-FR" dirty="0" smtClean="0">
                <a:latin typeface="+mj-lt"/>
              </a:rPr>
              <a:t>- La </a:t>
            </a:r>
            <a:r>
              <a:rPr lang="fr-FR" dirty="0">
                <a:latin typeface="+mj-lt"/>
              </a:rPr>
              <a:t>m</a:t>
            </a:r>
            <a:r>
              <a:rPr lang="fr-FR" dirty="0" smtClean="0">
                <a:latin typeface="+mj-lt"/>
              </a:rPr>
              <a:t>éthode est simple</a:t>
            </a:r>
            <a:r>
              <a:rPr lang="fr-FR" dirty="0">
                <a:latin typeface="+mj-lt"/>
              </a:rPr>
              <a:t>, rapide, peu </a:t>
            </a:r>
            <a:r>
              <a:rPr lang="fr-FR" dirty="0" smtClean="0">
                <a:latin typeface="+mj-lt"/>
              </a:rPr>
              <a:t>coûteuse : l’intégration des coûts </a:t>
            </a:r>
          </a:p>
          <a:p>
            <a:pPr algn="just"/>
            <a:r>
              <a:rPr lang="fr-FR" dirty="0">
                <a:latin typeface="+mj-lt"/>
              </a:rPr>
              <a:t>	</a:t>
            </a:r>
            <a:r>
              <a:rPr lang="fr-FR" dirty="0" smtClean="0">
                <a:latin typeface="+mj-lt"/>
              </a:rPr>
              <a:t>spécifiques « raffine » la méthode qui reste cependant simple</a:t>
            </a:r>
          </a:p>
          <a:p>
            <a:pPr algn="just"/>
            <a:r>
              <a:rPr lang="fr-FR" dirty="0">
                <a:latin typeface="+mj-lt"/>
              </a:rPr>
              <a:t>	</a:t>
            </a:r>
            <a:r>
              <a:rPr lang="fr-FR" dirty="0" smtClean="0">
                <a:latin typeface="+mj-lt"/>
              </a:rPr>
              <a:t>- Permet de réaliser une analyse de la rentabilité/risque de l’entreprise.</a:t>
            </a:r>
          </a:p>
          <a:p>
            <a:pPr algn="just"/>
            <a:r>
              <a:rPr lang="fr-FR" dirty="0" smtClean="0">
                <a:latin typeface="+mj-lt"/>
              </a:rPr>
              <a:t>	- Permet de déterminer l’acceptabilité d’une nouvelle commande.</a:t>
            </a:r>
          </a:p>
          <a:p>
            <a:pPr algn="just"/>
            <a:endParaRPr lang="fr-FR" sz="12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fr-FR" sz="2400" b="1" u="sng" dirty="0">
                <a:solidFill>
                  <a:srgbClr val="0070C0"/>
                </a:solidFill>
                <a:latin typeface="+mj-lt"/>
              </a:rPr>
              <a:t>Difficulté de la </a:t>
            </a:r>
            <a:r>
              <a:rPr lang="fr-FR" sz="2400" b="1" u="sng" dirty="0" smtClean="0">
                <a:solidFill>
                  <a:srgbClr val="0070C0"/>
                </a:solidFill>
                <a:latin typeface="+mj-lt"/>
              </a:rPr>
              <a:t>méthode</a:t>
            </a:r>
            <a:r>
              <a:rPr lang="fr-FR" sz="2400" b="1" dirty="0" smtClean="0">
                <a:solidFill>
                  <a:srgbClr val="0070C0"/>
                </a:solidFill>
                <a:latin typeface="+mj-lt"/>
              </a:rPr>
              <a:t> </a:t>
            </a:r>
          </a:p>
          <a:p>
            <a:pPr algn="just"/>
            <a:r>
              <a:rPr lang="fr-FR" dirty="0">
                <a:latin typeface="+mj-lt"/>
              </a:rPr>
              <a:t>	</a:t>
            </a:r>
            <a:r>
              <a:rPr lang="fr-FR" dirty="0" smtClean="0">
                <a:latin typeface="+mj-lt"/>
              </a:rPr>
              <a:t>- choisir </a:t>
            </a:r>
            <a:r>
              <a:rPr lang="fr-FR" dirty="0">
                <a:latin typeface="+mj-lt"/>
              </a:rPr>
              <a:t>ce qui relève des charges fixes et </a:t>
            </a:r>
            <a:r>
              <a:rPr lang="fr-FR" dirty="0" smtClean="0">
                <a:latin typeface="+mj-lt"/>
              </a:rPr>
              <a:t>variables</a:t>
            </a:r>
            <a:r>
              <a:rPr lang="fr-FR" dirty="0">
                <a:latin typeface="+mj-lt"/>
              </a:rPr>
              <a:t> </a:t>
            </a:r>
            <a:endParaRPr lang="fr-FR" dirty="0" smtClean="0">
              <a:latin typeface="+mj-lt"/>
            </a:endParaRPr>
          </a:p>
          <a:p>
            <a:pPr algn="just"/>
            <a:r>
              <a:rPr lang="fr-FR" dirty="0">
                <a:latin typeface="+mj-lt"/>
              </a:rPr>
              <a:t>	</a:t>
            </a:r>
            <a:r>
              <a:rPr lang="fr-FR" dirty="0" smtClean="0">
                <a:latin typeface="+mj-lt"/>
              </a:rPr>
              <a:t>- Et dans les charges fixes celles qui sont spécifiques ou non.</a:t>
            </a:r>
          </a:p>
          <a:p>
            <a:pPr algn="just"/>
            <a:r>
              <a:rPr lang="fr-FR" dirty="0">
                <a:latin typeface="+mj-lt"/>
              </a:rPr>
              <a:t>	</a:t>
            </a:r>
            <a:r>
              <a:rPr lang="fr-FR" dirty="0" smtClean="0">
                <a:latin typeface="+mj-lt"/>
              </a:rPr>
              <a:t>- Si l’entreprise a plusieurs produits, la méthode est beaucoup moins 	adaptée.</a:t>
            </a:r>
          </a:p>
          <a:p>
            <a:pPr algn="just"/>
            <a:endParaRPr lang="fr-FR" sz="1000" dirty="0">
              <a:latin typeface="+mj-lt"/>
            </a:endParaRPr>
          </a:p>
          <a:p>
            <a:pPr algn="just"/>
            <a:r>
              <a:rPr lang="fr-FR" sz="2400" b="1" u="sng" dirty="0" smtClean="0">
                <a:solidFill>
                  <a:srgbClr val="0070C0"/>
                </a:solidFill>
                <a:latin typeface="+mj-lt"/>
              </a:rPr>
              <a:t>Limites </a:t>
            </a:r>
            <a:r>
              <a:rPr lang="fr-FR" sz="2400" b="1" u="sng" dirty="0">
                <a:solidFill>
                  <a:srgbClr val="0070C0"/>
                </a:solidFill>
                <a:latin typeface="+mj-lt"/>
              </a:rPr>
              <a:t>de la méthode </a:t>
            </a:r>
            <a:endParaRPr lang="fr-FR" sz="24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fr-FR" dirty="0">
                <a:latin typeface="+mj-lt"/>
              </a:rPr>
              <a:t>	</a:t>
            </a:r>
            <a:r>
              <a:rPr lang="fr-FR" dirty="0" smtClean="0">
                <a:latin typeface="+mj-lt"/>
              </a:rPr>
              <a:t>- Pas </a:t>
            </a:r>
            <a:r>
              <a:rPr lang="fr-FR" dirty="0">
                <a:latin typeface="+mj-lt"/>
              </a:rPr>
              <a:t>adaptée </a:t>
            </a:r>
            <a:r>
              <a:rPr lang="fr-FR" dirty="0" smtClean="0">
                <a:latin typeface="+mj-lt"/>
              </a:rPr>
              <a:t>aux </a:t>
            </a:r>
            <a:r>
              <a:rPr lang="fr-FR" dirty="0">
                <a:latin typeface="+mj-lt"/>
              </a:rPr>
              <a:t>grandes structures avec de multiples services et de </a:t>
            </a:r>
            <a:r>
              <a:rPr lang="fr-FR" dirty="0" smtClean="0">
                <a:latin typeface="+mj-lt"/>
              </a:rPr>
              <a:t>	multiples </a:t>
            </a:r>
            <a:r>
              <a:rPr lang="fr-FR" dirty="0">
                <a:latin typeface="+mj-lt"/>
              </a:rPr>
              <a:t>produits</a:t>
            </a:r>
            <a:r>
              <a:rPr lang="fr-FR" dirty="0" smtClean="0">
                <a:latin typeface="+mj-lt"/>
              </a:rPr>
              <a:t>.</a:t>
            </a:r>
          </a:p>
        </p:txBody>
      </p:sp>
      <p:sp>
        <p:nvSpPr>
          <p:cNvPr id="6" name="Titr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57200" y="-27384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457200" indent="-457200" algn="ctr"/>
            <a:r>
              <a:rPr lang="fr-FR" sz="3200" b="1" dirty="0" smtClean="0">
                <a:solidFill>
                  <a:srgbClr val="0070C0"/>
                </a:solidFill>
              </a:rPr>
              <a:t>E. Conclusion</a:t>
            </a:r>
            <a:endParaRPr lang="fr-FR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09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39552" y="188640"/>
            <a:ext cx="8229600" cy="648072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smtClean="0"/>
              <a:t>L’approche en coûts partiels </a:t>
            </a:r>
            <a:endParaRPr lang="fr-FR" sz="4000" dirty="0"/>
          </a:p>
        </p:txBody>
      </p:sp>
      <p:sp>
        <p:nvSpPr>
          <p:cNvPr id="3" name="Espace réservé du contenu 2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6856" y="908720"/>
            <a:ext cx="8229600" cy="568863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ctr">
              <a:buFont typeface="Arial" panose="020B0604020202020204" pitchFamily="34" charset="0"/>
              <a:buAutoNum type="alphaUcPeriod"/>
            </a:pPr>
            <a:r>
              <a:rPr lang="fr-FR" sz="2400" b="1" dirty="0" smtClean="0">
                <a:solidFill>
                  <a:srgbClr val="0070C0"/>
                </a:solidFill>
                <a:latin typeface="+mj-lt"/>
              </a:rPr>
              <a:t>Marge sur coûts variables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fr-FR" sz="1800" dirty="0" smtClean="0">
              <a:latin typeface="+mj-lt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2400" b="1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B. Analyse de la rentabilité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sz="2400" b="1" dirty="0" smtClean="0">
              <a:solidFill>
                <a:schemeClr val="bg1">
                  <a:lumMod val="75000"/>
                </a:schemeClr>
              </a:solidFill>
              <a:latin typeface="+mj-lt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2400" b="1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C. Marge sur coût spécifiques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sz="2400" b="1" dirty="0" smtClean="0">
              <a:solidFill>
                <a:schemeClr val="bg1">
                  <a:lumMod val="75000"/>
                </a:schemeClr>
              </a:solidFill>
              <a:latin typeface="+mj-lt"/>
            </a:endParaRPr>
          </a:p>
          <a:p>
            <a:pPr marL="0" indent="0" algn="ctr">
              <a:buNone/>
            </a:pPr>
            <a:r>
              <a:rPr lang="fr-FR" sz="2400" b="1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D</a:t>
            </a:r>
            <a:r>
              <a:rPr lang="fr-FR" sz="2400" b="1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. </a:t>
            </a:r>
            <a:r>
              <a:rPr lang="fr-FR" sz="2400" b="1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Acceptabilité </a:t>
            </a:r>
            <a:r>
              <a:rPr lang="fr-FR" sz="2400" b="1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d’une nouvelle : le coût marginal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sz="2400" b="1" dirty="0" smtClean="0">
              <a:solidFill>
                <a:schemeClr val="bg1">
                  <a:lumMod val="75000"/>
                </a:schemeClr>
              </a:solidFill>
              <a:latin typeface="+mj-lt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2400" b="1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E. Conclusion 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fr-FR" sz="400" dirty="0" smtClean="0">
              <a:latin typeface="+mj-lt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400" dirty="0" smtClean="0">
                <a:latin typeface="+mj-lt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180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57200" y="-27384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/>
            <a:r>
              <a:rPr lang="fr-FR" sz="3200" b="1" dirty="0" smtClean="0">
                <a:solidFill>
                  <a:srgbClr val="0070C0"/>
                </a:solidFill>
              </a:rPr>
              <a:t>A. Modèle de « base » </a:t>
            </a:r>
            <a:br>
              <a:rPr lang="fr-FR" sz="3200" b="1" dirty="0" smtClean="0">
                <a:solidFill>
                  <a:srgbClr val="0070C0"/>
                </a:solidFill>
              </a:rPr>
            </a:br>
            <a:r>
              <a:rPr lang="fr-FR" sz="2300" dirty="0" smtClean="0"/>
              <a:t>1. </a:t>
            </a:r>
            <a:r>
              <a:rPr lang="fr-FR" sz="2400" dirty="0" smtClean="0"/>
              <a:t>Définition des coûts fixes et variables</a:t>
            </a:r>
            <a:endParaRPr lang="fr-FR" sz="2400" dirty="0"/>
          </a:p>
        </p:txBody>
      </p:sp>
      <p:sp>
        <p:nvSpPr>
          <p:cNvPr id="3" name="ZoneTexte 2"/>
          <p:cNvSpPr txBox="1"/>
          <p:nvPr>
            <p:custDataLst>
              <p:tags r:id="rId2"/>
            </p:custDataLst>
          </p:nvPr>
        </p:nvSpPr>
        <p:spPr>
          <a:xfrm>
            <a:off x="749530" y="908720"/>
            <a:ext cx="7632848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  <a:latin typeface="+mj-lt"/>
              </a:rPr>
              <a:t>Définitions</a:t>
            </a:r>
          </a:p>
          <a:p>
            <a:pPr algn="just"/>
            <a:r>
              <a:rPr lang="fr-FR" b="1" dirty="0" smtClean="0">
                <a:latin typeface="+mj-lt"/>
              </a:rPr>
              <a:t>Coûts fixes </a:t>
            </a:r>
            <a:r>
              <a:rPr lang="fr-FR" dirty="0" smtClean="0">
                <a:latin typeface="+mj-lt"/>
              </a:rPr>
              <a:t>: coûts indépendants du niveau d’activité de l’entreprise (niveau d’activité : volume de production ou volume de ventes).</a:t>
            </a:r>
          </a:p>
          <a:p>
            <a:pPr algn="just"/>
            <a:r>
              <a:rPr lang="fr-FR" b="1" dirty="0" smtClean="0">
                <a:latin typeface="+mj-lt"/>
              </a:rPr>
              <a:t>Coûts variables </a:t>
            </a:r>
            <a:r>
              <a:rPr lang="fr-FR" dirty="0" smtClean="0">
                <a:latin typeface="+mj-lt"/>
              </a:rPr>
              <a:t>: coûts qui varient en fonction de l’activité de l’entreprise. Par simplification, elles sont souvent proportionnelles au chiffre d’affaires.</a:t>
            </a:r>
            <a:endParaRPr lang="fr-FR" dirty="0">
              <a:latin typeface="+mj-lt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060242371"/>
              </p:ext>
            </p:extLst>
          </p:nvPr>
        </p:nvGraphicFramePr>
        <p:xfrm>
          <a:off x="749530" y="2537415"/>
          <a:ext cx="7638894" cy="4105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49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46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46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56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fr-FR" sz="2000" b="1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Tableau</a:t>
                      </a:r>
                      <a:r>
                        <a:rPr lang="fr-FR" sz="2000" b="1" u="none" strike="noStrike" baseline="0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 de charges </a:t>
                      </a:r>
                    </a:p>
                    <a:p>
                      <a:pPr algn="ctr" rtl="0" fontAlgn="ctr"/>
                      <a:r>
                        <a:rPr lang="fr-FR" sz="2000" b="1" u="none" strike="noStrike" baseline="0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Exercice : les coûts sont-ils fixes ou variables ?</a:t>
                      </a:r>
                      <a:endParaRPr lang="fr-FR" sz="20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fr-FR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onstantia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970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Type de coûts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baseline="0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Fixe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Variable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97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fr-FR" sz="16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Charges de personnel</a:t>
                      </a:r>
                      <a:endParaRPr lang="fr-FR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CDI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197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Personnel </a:t>
                      </a:r>
                      <a:r>
                        <a:rPr lang="fr-FR" sz="16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intérimaire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197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fr-FR" sz="16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Impôts, taxes</a:t>
                      </a:r>
                      <a:endParaRPr lang="fr-FR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TVA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197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Impôts locaux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720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achat de </a:t>
                      </a:r>
                      <a:r>
                        <a:rPr lang="fr-FR" sz="1600" b="1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matières premières</a:t>
                      </a:r>
                      <a:endParaRPr lang="fr-FR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197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autres charges</a:t>
                      </a:r>
                      <a:endParaRPr lang="fr-FR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Electricité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197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Loyer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197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Sécurité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19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Amortissements</a:t>
                      </a:r>
                      <a:endParaRPr lang="fr-FR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Bâtiment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1970">
                <a:tc vMerge="1"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Machine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1970">
                <a:tc gridSpan="4"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 smtClean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endParaRPr lang="fr-FR" sz="1600" b="0" i="0" u="none" strike="noStrike" dirty="0" smtClean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635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>
            <p:custDataLst>
              <p:tags r:id="rId1"/>
            </p:custDataLst>
          </p:nvPr>
        </p:nvSpPr>
        <p:spPr>
          <a:xfrm>
            <a:off x="899592" y="980728"/>
            <a:ext cx="7632848" cy="39703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  <a:latin typeface="+mj-lt"/>
              </a:rPr>
              <a:t>Méthode de calcul </a:t>
            </a:r>
            <a:endParaRPr lang="fr-FR" b="1" dirty="0" smtClean="0">
              <a:solidFill>
                <a:srgbClr val="C00000"/>
              </a:solidFill>
              <a:latin typeface="+mj-lt"/>
            </a:endParaRPr>
          </a:p>
          <a:p>
            <a:pPr algn="ctr"/>
            <a:r>
              <a:rPr lang="fr-FR" b="1" dirty="0" smtClean="0">
                <a:solidFill>
                  <a:schemeClr val="tx1"/>
                </a:solidFill>
                <a:latin typeface="+mj-lt"/>
              </a:rPr>
              <a:t>Tableau de résultat en fonction de la variabilité des charges</a:t>
            </a:r>
          </a:p>
          <a:p>
            <a:pPr algn="ctr"/>
            <a:endParaRPr lang="fr-FR" b="1" dirty="0">
              <a:solidFill>
                <a:schemeClr val="tx1"/>
              </a:solidFill>
              <a:latin typeface="+mj-lt"/>
            </a:endParaRPr>
          </a:p>
          <a:p>
            <a:pPr algn="ctr"/>
            <a:endParaRPr lang="fr-FR" b="1" dirty="0" smtClean="0">
              <a:solidFill>
                <a:schemeClr val="tx1"/>
              </a:solidFill>
              <a:latin typeface="+mj-lt"/>
            </a:endParaRPr>
          </a:p>
          <a:p>
            <a:pPr algn="ctr"/>
            <a:endParaRPr lang="fr-FR" b="1" dirty="0">
              <a:solidFill>
                <a:schemeClr val="tx1"/>
              </a:solidFill>
              <a:latin typeface="+mj-lt"/>
            </a:endParaRPr>
          </a:p>
          <a:p>
            <a:pPr algn="ctr"/>
            <a:endParaRPr lang="fr-FR" b="1" dirty="0" smtClean="0">
              <a:solidFill>
                <a:schemeClr val="tx1"/>
              </a:solidFill>
              <a:latin typeface="+mj-lt"/>
            </a:endParaRPr>
          </a:p>
          <a:p>
            <a:pPr algn="ctr"/>
            <a:endParaRPr lang="fr-FR" b="1" dirty="0">
              <a:solidFill>
                <a:srgbClr val="C00000"/>
              </a:solidFill>
              <a:latin typeface="+mj-lt"/>
            </a:endParaRPr>
          </a:p>
          <a:p>
            <a:pPr algn="ctr"/>
            <a:endParaRPr lang="fr-FR" b="1" dirty="0" smtClean="0">
              <a:latin typeface="+mj-lt"/>
            </a:endParaRPr>
          </a:p>
          <a:p>
            <a:endParaRPr lang="fr-FR" b="1" dirty="0" smtClean="0">
              <a:latin typeface="+mj-lt"/>
            </a:endParaRPr>
          </a:p>
          <a:p>
            <a:endParaRPr lang="fr-FR" b="1" dirty="0">
              <a:latin typeface="+mj-lt"/>
            </a:endParaRPr>
          </a:p>
          <a:p>
            <a:endParaRPr lang="fr-FR" b="1" dirty="0" smtClean="0">
              <a:latin typeface="+mj-lt"/>
            </a:endParaRPr>
          </a:p>
          <a:p>
            <a:endParaRPr lang="fr-FR" b="1" dirty="0">
              <a:latin typeface="+mj-lt"/>
            </a:endParaRPr>
          </a:p>
          <a:p>
            <a:endParaRPr lang="fr-FR" b="1" dirty="0" smtClean="0">
              <a:latin typeface="+mj-lt"/>
            </a:endParaRPr>
          </a:p>
          <a:p>
            <a:r>
              <a:rPr lang="fr-FR" dirty="0" smtClean="0">
                <a:latin typeface="+mj-lt"/>
              </a:rPr>
              <a:t>Remarque : Taux de MCV = MCV / CA. Il s’exprime en pourcentage.</a:t>
            </a:r>
            <a:endParaRPr lang="fr-FR" dirty="0">
              <a:latin typeface="+mj-lt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78327181"/>
              </p:ext>
            </p:extLst>
          </p:nvPr>
        </p:nvGraphicFramePr>
        <p:xfrm>
          <a:off x="971600" y="1824216"/>
          <a:ext cx="7488832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22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3815">
                <a:tc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Acronyme</a:t>
                      </a:r>
                      <a:endParaRPr lang="fr-FR" b="0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Chiffre d’affaires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CA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variables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CV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Marge sur coûts variables 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(Taux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de marge sur coûts variables)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MCV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(Taux de MCV)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fixes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CF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Résultat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R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457200" indent="-457200" algn="ctr"/>
            <a:r>
              <a:rPr lang="fr-FR" sz="3200" b="1" dirty="0" smtClean="0">
                <a:solidFill>
                  <a:srgbClr val="0070C0"/>
                </a:solidFill>
              </a:rPr>
              <a:t>A. Modèle de « base » </a:t>
            </a:r>
            <a:br>
              <a:rPr lang="fr-FR" sz="3200" b="1" dirty="0" smtClean="0">
                <a:solidFill>
                  <a:srgbClr val="0070C0"/>
                </a:solidFill>
              </a:rPr>
            </a:br>
            <a:r>
              <a:rPr lang="fr-FR" sz="2300" dirty="0" smtClean="0">
                <a:solidFill>
                  <a:schemeClr val="tx1"/>
                </a:solidFill>
              </a:rPr>
              <a:t>2. </a:t>
            </a:r>
            <a:r>
              <a:rPr lang="fr-FR" sz="2400" dirty="0" smtClean="0">
                <a:solidFill>
                  <a:schemeClr val="tx1"/>
                </a:solidFill>
              </a:rPr>
              <a:t>Application </a:t>
            </a:r>
            <a:r>
              <a:rPr lang="fr-FR" sz="2400" dirty="0">
                <a:solidFill>
                  <a:schemeClr val="tx1"/>
                </a:solidFill>
              </a:rPr>
              <a:t>du modèle de base</a:t>
            </a:r>
          </a:p>
          <a:p>
            <a:pPr marL="457200" indent="-457200" algn="ctr"/>
            <a:endParaRPr lang="fr-FR" sz="2400" dirty="0"/>
          </a:p>
        </p:txBody>
      </p:sp>
      <p:sp>
        <p:nvSpPr>
          <p:cNvPr id="5" name="ZoneTexte 4"/>
          <p:cNvSpPr txBox="1"/>
          <p:nvPr>
            <p:custDataLst>
              <p:tags r:id="rId4"/>
            </p:custDataLst>
          </p:nvPr>
        </p:nvSpPr>
        <p:spPr>
          <a:xfrm>
            <a:off x="899592" y="5085184"/>
            <a:ext cx="7632848" cy="16004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  <a:latin typeface="+mj-lt"/>
              </a:rPr>
              <a:t>Interprétation</a:t>
            </a:r>
            <a:r>
              <a:rPr lang="fr-FR" b="1" dirty="0" smtClean="0">
                <a:solidFill>
                  <a:srgbClr val="C00000"/>
                </a:solidFill>
                <a:latin typeface="+mj-lt"/>
              </a:rPr>
              <a:t> </a:t>
            </a:r>
          </a:p>
          <a:p>
            <a:pPr marL="342900" indent="-342900">
              <a:buAutoNum type="arabicPeriod"/>
            </a:pPr>
            <a:r>
              <a:rPr lang="fr-FR" sz="1600" b="1" dirty="0" smtClean="0">
                <a:solidFill>
                  <a:schemeClr val="tx1"/>
                </a:solidFill>
                <a:latin typeface="+mj-lt"/>
              </a:rPr>
              <a:t>Etat du résultat global (et résultat par produits si possible) : ……………………………………</a:t>
            </a:r>
          </a:p>
          <a:p>
            <a:pPr marL="342900" indent="-342900">
              <a:buAutoNum type="arabicPeriod"/>
            </a:pPr>
            <a:r>
              <a:rPr lang="fr-FR" sz="1600" b="1" dirty="0" smtClean="0">
                <a:solidFill>
                  <a:schemeClr val="tx1"/>
                </a:solidFill>
                <a:latin typeface="+mj-lt"/>
              </a:rPr>
              <a:t>Etat de la marge (positive, négative ?)  …………………………………………………………………….</a:t>
            </a:r>
          </a:p>
          <a:p>
            <a:pPr marL="342900" indent="-342900">
              <a:buAutoNum type="arabicPeriod"/>
            </a:pPr>
            <a:r>
              <a:rPr lang="fr-FR" sz="1600" b="1" dirty="0" smtClean="0">
                <a:solidFill>
                  <a:schemeClr val="tx1"/>
                </a:solidFill>
                <a:latin typeface="+mj-lt"/>
              </a:rPr>
              <a:t>Si marge &gt; 0, est-elle suffisante pour couvrir les coûts fixes ? …………………………………..</a:t>
            </a:r>
          </a:p>
          <a:p>
            <a:pPr marL="342900" indent="-342900">
              <a:buAutoNum type="arabicPeriod"/>
            </a:pPr>
            <a:r>
              <a:rPr lang="fr-FR" sz="1600" b="1" dirty="0" smtClean="0">
                <a:solidFill>
                  <a:schemeClr val="tx1"/>
                </a:solidFill>
                <a:latin typeface="+mj-lt"/>
              </a:rPr>
              <a:t>Comment améliorer la situation (diminution des charges ou augmentation du CA) ?</a:t>
            </a:r>
          </a:p>
          <a:p>
            <a:r>
              <a:rPr lang="fr-FR" sz="1600" dirty="0" smtClean="0">
                <a:latin typeface="+mj-lt"/>
              </a:rPr>
              <a:t>…...............................................................................................................................................</a:t>
            </a:r>
            <a:endParaRPr lang="fr-FR" sz="16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9828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>
            <p:custDataLst>
              <p:tags r:id="rId1"/>
            </p:custDataLst>
          </p:nvPr>
        </p:nvSpPr>
        <p:spPr>
          <a:xfrm>
            <a:off x="899592" y="980728"/>
            <a:ext cx="7632848" cy="39703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  <a:latin typeface="+mj-lt"/>
              </a:rPr>
              <a:t>Méthode de calcul </a:t>
            </a:r>
            <a:endParaRPr lang="fr-FR" b="1" dirty="0" smtClean="0">
              <a:solidFill>
                <a:srgbClr val="C00000"/>
              </a:solidFill>
              <a:latin typeface="+mj-lt"/>
            </a:endParaRPr>
          </a:p>
          <a:p>
            <a:pPr algn="ctr"/>
            <a:r>
              <a:rPr lang="fr-FR" b="1" dirty="0" smtClean="0">
                <a:solidFill>
                  <a:schemeClr val="tx1"/>
                </a:solidFill>
                <a:latin typeface="+mj-lt"/>
              </a:rPr>
              <a:t>Tableau de résultat en fonction de la variabilité des charges</a:t>
            </a:r>
          </a:p>
          <a:p>
            <a:pPr algn="ctr"/>
            <a:endParaRPr lang="fr-FR" b="1" dirty="0">
              <a:solidFill>
                <a:schemeClr val="tx1"/>
              </a:solidFill>
              <a:latin typeface="+mj-lt"/>
            </a:endParaRPr>
          </a:p>
          <a:p>
            <a:pPr algn="ctr"/>
            <a:endParaRPr lang="fr-FR" b="1" dirty="0" smtClean="0">
              <a:solidFill>
                <a:schemeClr val="tx1"/>
              </a:solidFill>
              <a:latin typeface="+mj-lt"/>
            </a:endParaRPr>
          </a:p>
          <a:p>
            <a:pPr algn="ctr"/>
            <a:endParaRPr lang="fr-FR" b="1" dirty="0">
              <a:solidFill>
                <a:schemeClr val="tx1"/>
              </a:solidFill>
              <a:latin typeface="+mj-lt"/>
            </a:endParaRPr>
          </a:p>
          <a:p>
            <a:pPr algn="ctr"/>
            <a:endParaRPr lang="fr-FR" b="1" dirty="0" smtClean="0">
              <a:solidFill>
                <a:schemeClr val="tx1"/>
              </a:solidFill>
              <a:latin typeface="+mj-lt"/>
            </a:endParaRPr>
          </a:p>
          <a:p>
            <a:pPr algn="ctr"/>
            <a:endParaRPr lang="fr-FR" b="1" dirty="0">
              <a:solidFill>
                <a:srgbClr val="C00000"/>
              </a:solidFill>
              <a:latin typeface="+mj-lt"/>
            </a:endParaRPr>
          </a:p>
          <a:p>
            <a:pPr algn="ctr"/>
            <a:endParaRPr lang="fr-FR" b="1" dirty="0" smtClean="0">
              <a:latin typeface="+mj-lt"/>
            </a:endParaRPr>
          </a:p>
          <a:p>
            <a:endParaRPr lang="fr-FR" b="1" dirty="0" smtClean="0">
              <a:latin typeface="+mj-lt"/>
            </a:endParaRPr>
          </a:p>
          <a:p>
            <a:endParaRPr lang="fr-FR" b="1" dirty="0">
              <a:latin typeface="+mj-lt"/>
            </a:endParaRPr>
          </a:p>
          <a:p>
            <a:endParaRPr lang="fr-FR" b="1" dirty="0" smtClean="0">
              <a:latin typeface="+mj-lt"/>
            </a:endParaRPr>
          </a:p>
          <a:p>
            <a:endParaRPr lang="fr-FR" b="1" dirty="0">
              <a:latin typeface="+mj-lt"/>
            </a:endParaRPr>
          </a:p>
          <a:p>
            <a:endParaRPr lang="fr-FR" b="1" dirty="0" smtClean="0">
              <a:latin typeface="+mj-lt"/>
            </a:endParaRPr>
          </a:p>
          <a:p>
            <a:r>
              <a:rPr lang="fr-FR" dirty="0" smtClean="0">
                <a:latin typeface="+mj-lt"/>
              </a:rPr>
              <a:t>Remarque : Taux de MCV = MCV / CA. Il s’exprime en pourcentage.</a:t>
            </a:r>
            <a:endParaRPr lang="fr-FR" dirty="0">
              <a:latin typeface="+mj-lt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37391491"/>
              </p:ext>
            </p:extLst>
          </p:nvPr>
        </p:nvGraphicFramePr>
        <p:xfrm>
          <a:off x="971600" y="1824216"/>
          <a:ext cx="7488833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3815">
                <a:tc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Tee-shirts</a:t>
                      </a:r>
                      <a:endParaRPr lang="fr-FR" b="0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Sweets</a:t>
                      </a:r>
                      <a:endParaRPr lang="fr-FR" b="0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Chiffre d’affaires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320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320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variables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-280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-340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Marge sur coûts variables 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(Taux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de marge sur coûts variables)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40</a:t>
                      </a:r>
                    </a:p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(12,5%)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-20</a:t>
                      </a:r>
                    </a:p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(-6,25 %)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fixes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-30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Résultat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-10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457200" indent="-457200" algn="ctr"/>
            <a:r>
              <a:rPr lang="fr-FR" sz="3200" b="1" dirty="0" smtClean="0">
                <a:solidFill>
                  <a:srgbClr val="0070C0"/>
                </a:solidFill>
              </a:rPr>
              <a:t>A. Modèle de « base » </a:t>
            </a:r>
            <a:br>
              <a:rPr lang="fr-FR" sz="3200" b="1" dirty="0" smtClean="0">
                <a:solidFill>
                  <a:srgbClr val="0070C0"/>
                </a:solidFill>
              </a:rPr>
            </a:br>
            <a:r>
              <a:rPr lang="fr-FR" sz="2300" dirty="0" smtClean="0">
                <a:solidFill>
                  <a:schemeClr val="tx1"/>
                </a:solidFill>
              </a:rPr>
              <a:t>2. </a:t>
            </a:r>
            <a:r>
              <a:rPr lang="fr-FR" sz="2400" dirty="0" smtClean="0">
                <a:solidFill>
                  <a:schemeClr val="tx1"/>
                </a:solidFill>
              </a:rPr>
              <a:t>Application </a:t>
            </a:r>
            <a:r>
              <a:rPr lang="fr-FR" sz="2400" dirty="0">
                <a:solidFill>
                  <a:schemeClr val="tx1"/>
                </a:solidFill>
              </a:rPr>
              <a:t>du modèle de base</a:t>
            </a:r>
          </a:p>
          <a:p>
            <a:pPr marL="457200" indent="-457200" algn="ctr"/>
            <a:endParaRPr lang="fr-FR" sz="2400" dirty="0"/>
          </a:p>
        </p:txBody>
      </p:sp>
      <p:sp>
        <p:nvSpPr>
          <p:cNvPr id="8" name="ZoneTexte 7"/>
          <p:cNvSpPr txBox="1"/>
          <p:nvPr>
            <p:custDataLst>
              <p:tags r:id="rId4"/>
            </p:custDataLst>
          </p:nvPr>
        </p:nvSpPr>
        <p:spPr>
          <a:xfrm>
            <a:off x="899592" y="5085184"/>
            <a:ext cx="7632848" cy="16004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  <a:latin typeface="+mj-lt"/>
              </a:rPr>
              <a:t>Interprétation</a:t>
            </a:r>
            <a:r>
              <a:rPr lang="fr-FR" b="1" dirty="0" smtClean="0">
                <a:solidFill>
                  <a:srgbClr val="C00000"/>
                </a:solidFill>
                <a:latin typeface="+mj-lt"/>
              </a:rPr>
              <a:t> </a:t>
            </a:r>
          </a:p>
          <a:p>
            <a:pPr marL="342900" indent="-342900">
              <a:buAutoNum type="arabicPeriod"/>
            </a:pPr>
            <a:r>
              <a:rPr lang="fr-FR" sz="1600" b="1" dirty="0" smtClean="0">
                <a:solidFill>
                  <a:schemeClr val="tx1"/>
                </a:solidFill>
                <a:latin typeface="+mj-lt"/>
              </a:rPr>
              <a:t>Etat du résultat global (et résultat par produits si possible) : </a:t>
            </a:r>
            <a:r>
              <a:rPr lang="fr-FR" sz="1600" b="1" dirty="0" smtClean="0">
                <a:solidFill>
                  <a:srgbClr val="FF0000"/>
                </a:solidFill>
                <a:latin typeface="+mj-lt"/>
              </a:rPr>
              <a:t>……</a:t>
            </a:r>
          </a:p>
          <a:p>
            <a:pPr marL="342900" indent="-342900">
              <a:buAutoNum type="arabicPeriod"/>
            </a:pPr>
            <a:r>
              <a:rPr lang="fr-FR" sz="1600" b="1" dirty="0" smtClean="0">
                <a:solidFill>
                  <a:schemeClr val="tx1"/>
                </a:solidFill>
                <a:latin typeface="+mj-lt"/>
              </a:rPr>
              <a:t>Etat de la marge (positive, négative ?)  </a:t>
            </a:r>
            <a:r>
              <a:rPr lang="fr-FR" sz="1600" b="1" dirty="0" smtClean="0">
                <a:solidFill>
                  <a:srgbClr val="FF0000"/>
                </a:solidFill>
                <a:latin typeface="+mj-lt"/>
              </a:rPr>
              <a:t>…………………………………………………………………….</a:t>
            </a:r>
          </a:p>
          <a:p>
            <a:pPr marL="342900" indent="-342900">
              <a:buAutoNum type="arabicPeriod"/>
            </a:pPr>
            <a:r>
              <a:rPr lang="fr-FR" sz="1600" b="1" dirty="0" smtClean="0">
                <a:solidFill>
                  <a:schemeClr val="tx1"/>
                </a:solidFill>
                <a:latin typeface="+mj-lt"/>
              </a:rPr>
              <a:t>Si marge &gt; 0, est-elle suffisante pour couvrir les coûts fixes ? </a:t>
            </a:r>
            <a:r>
              <a:rPr lang="fr-FR" sz="1600" b="1" dirty="0" smtClean="0">
                <a:solidFill>
                  <a:srgbClr val="FF0000"/>
                </a:solidFill>
                <a:latin typeface="+mj-lt"/>
              </a:rPr>
              <a:t>…………………………………..</a:t>
            </a:r>
          </a:p>
          <a:p>
            <a:pPr marL="342900" indent="-342900">
              <a:buAutoNum type="arabicPeriod"/>
            </a:pPr>
            <a:r>
              <a:rPr lang="fr-FR" sz="1600" b="1" dirty="0" smtClean="0">
                <a:solidFill>
                  <a:schemeClr val="tx1"/>
                </a:solidFill>
                <a:latin typeface="+mj-lt"/>
              </a:rPr>
              <a:t>Comment améliorer la situation (diminution des charges ou augmentation du CA) ?</a:t>
            </a:r>
          </a:p>
          <a:p>
            <a:r>
              <a:rPr lang="fr-FR" sz="1600" dirty="0" smtClean="0">
                <a:solidFill>
                  <a:srgbClr val="FF0000"/>
                </a:solidFill>
                <a:latin typeface="+mj-lt"/>
              </a:rPr>
              <a:t>…...............................................................................................................................................</a:t>
            </a:r>
            <a:endParaRPr lang="fr-FR" sz="16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9366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39552" y="18864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4000" dirty="0" smtClean="0">
                <a:solidFill>
                  <a:schemeClr val="tx1"/>
                </a:solidFill>
              </a:rPr>
              <a:t>L’approche en coûts partiels </a:t>
            </a:r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6856" y="908720"/>
            <a:ext cx="8229600" cy="568863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ctr">
              <a:buFont typeface="Arial" panose="020B0604020202020204" pitchFamily="34" charset="0"/>
              <a:buAutoNum type="alphaUcPeriod"/>
            </a:pP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Marge sur coûts variables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fr-FR" sz="1800" dirty="0" smtClean="0">
              <a:latin typeface="+mj-lt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2400" b="1" dirty="0" smtClean="0">
                <a:solidFill>
                  <a:srgbClr val="0070C0"/>
                </a:solidFill>
                <a:latin typeface="+mj-lt"/>
              </a:rPr>
              <a:t>B. Analyse de la rentabilité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sz="2400" b="1" dirty="0" smtClean="0">
              <a:solidFill>
                <a:srgbClr val="0070C0"/>
              </a:solidFill>
              <a:latin typeface="+mj-lt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C. Marge sur coût spécifiques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sz="2400" b="1" dirty="0" smtClean="0">
              <a:solidFill>
                <a:schemeClr val="bg1">
                  <a:lumMod val="85000"/>
                </a:schemeClr>
              </a:solidFill>
              <a:latin typeface="+mj-lt"/>
            </a:endParaRPr>
          </a:p>
          <a:p>
            <a:pPr marL="0" indent="0" algn="ctr">
              <a:buNone/>
            </a:pP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D</a:t>
            </a:r>
            <a:r>
              <a:rPr lang="fr-FR" sz="2400" b="1" dirty="0">
                <a:solidFill>
                  <a:schemeClr val="bg1">
                    <a:lumMod val="85000"/>
                  </a:schemeClr>
                </a:solidFill>
                <a:latin typeface="+mj-lt"/>
              </a:rPr>
              <a:t>. </a:t>
            </a: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Acceptabilité </a:t>
            </a:r>
            <a:r>
              <a:rPr lang="fr-FR" sz="2400" b="1" dirty="0">
                <a:solidFill>
                  <a:schemeClr val="bg1">
                    <a:lumMod val="85000"/>
                  </a:schemeClr>
                </a:solidFill>
                <a:latin typeface="+mj-lt"/>
              </a:rPr>
              <a:t>d’une nouvelle : le coût marginal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sz="2400" b="1" dirty="0" smtClean="0">
              <a:solidFill>
                <a:schemeClr val="bg1">
                  <a:lumMod val="85000"/>
                </a:schemeClr>
              </a:solidFill>
              <a:latin typeface="+mj-lt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sz="2400" b="1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E. Conclusion 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fr-FR" sz="400" dirty="0" smtClean="0">
              <a:latin typeface="+mj-lt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400" dirty="0" smtClean="0">
                <a:latin typeface="+mj-lt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5818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>
            <p:custDataLst>
              <p:tags r:id="rId1"/>
            </p:custDataLst>
          </p:nvPr>
        </p:nvSpPr>
        <p:spPr>
          <a:xfrm>
            <a:off x="755576" y="616124"/>
            <a:ext cx="7632848" cy="160043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>
                <a:latin typeface="+mj-lt"/>
              </a:rPr>
              <a:t>Seuil de rentabilité (SR)</a:t>
            </a:r>
          </a:p>
          <a:p>
            <a:endParaRPr lang="fr-FR" sz="400" dirty="0">
              <a:latin typeface="+mj-lt"/>
            </a:endParaRPr>
          </a:p>
          <a:p>
            <a:pPr algn="just"/>
            <a:r>
              <a:rPr lang="fr-FR" u="sng" dirty="0" smtClean="0">
                <a:latin typeface="+mj-lt"/>
              </a:rPr>
              <a:t>Définition</a:t>
            </a:r>
            <a:r>
              <a:rPr lang="fr-FR" dirty="0" smtClean="0">
                <a:latin typeface="+mj-lt"/>
              </a:rPr>
              <a:t> : Le niveau d’activité pour lequel le résultat est égal à zéro. Il s’exprime en quantité vendue ou en chiffre d’affaires.</a:t>
            </a:r>
          </a:p>
          <a:p>
            <a:endParaRPr lang="fr-FR" sz="400" dirty="0">
              <a:latin typeface="+mj-lt"/>
            </a:endParaRPr>
          </a:p>
          <a:p>
            <a:r>
              <a:rPr lang="fr-FR" u="sng" dirty="0" smtClean="0">
                <a:latin typeface="+mj-lt"/>
              </a:rPr>
              <a:t>Calcul</a:t>
            </a:r>
            <a:r>
              <a:rPr lang="fr-FR" dirty="0" smtClean="0">
                <a:latin typeface="+mj-lt"/>
              </a:rPr>
              <a:t> : 	(en CA)  		=</a:t>
            </a:r>
            <a:r>
              <a:rPr lang="fr-FR" dirty="0">
                <a:latin typeface="+mj-lt"/>
              </a:rPr>
              <a:t> </a:t>
            </a:r>
            <a:r>
              <a:rPr lang="fr-FR" dirty="0" smtClean="0">
                <a:latin typeface="+mj-lt"/>
              </a:rPr>
              <a:t>CF / Taux de MCV</a:t>
            </a:r>
          </a:p>
          <a:p>
            <a:r>
              <a:rPr lang="fr-FR" dirty="0">
                <a:latin typeface="+mj-lt"/>
              </a:rPr>
              <a:t>	</a:t>
            </a:r>
            <a:r>
              <a:rPr lang="fr-FR" dirty="0" smtClean="0">
                <a:latin typeface="+mj-lt"/>
              </a:rPr>
              <a:t>(en quantité) 	</a:t>
            </a:r>
            <a:r>
              <a:rPr lang="fr-FR" dirty="0" smtClean="0">
                <a:latin typeface="+mj-lt"/>
              </a:rPr>
              <a:t>SR (en CA) / Prix unitaire de vente</a:t>
            </a:r>
            <a:endParaRPr lang="fr-FR" dirty="0">
              <a:latin typeface="+mj-lt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05211560"/>
              </p:ext>
            </p:extLst>
          </p:nvPr>
        </p:nvGraphicFramePr>
        <p:xfrm>
          <a:off x="179512" y="2430861"/>
          <a:ext cx="4176464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7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8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3815">
                <a:tc gridSpan="2"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tableau de résultat</a:t>
                      </a:r>
                      <a:r>
                        <a:rPr lang="fr-FR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en fonction de la variabilité des charges (exercice n)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Chiffre d’affaires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320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variables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280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MCV 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(Taux de MCV)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40 </a:t>
                      </a:r>
                      <a:endParaRPr lang="fr-FR" b="1" dirty="0" smtClean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(12,5%)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fixes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30 </a:t>
                      </a:r>
                      <a:endParaRPr lang="fr-FR" dirty="0" smtClean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Résultat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10 </a:t>
                      </a:r>
                      <a:endParaRPr lang="fr-FR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2745" y="3599483"/>
            <a:ext cx="4891255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necteur droit avec flèche 4"/>
          <p:cNvCxnSpPr/>
          <p:nvPr>
            <p:custDataLst>
              <p:tags r:id="rId4"/>
            </p:custDataLst>
          </p:nvPr>
        </p:nvCxnSpPr>
        <p:spPr>
          <a:xfrm>
            <a:off x="6804248" y="4653136"/>
            <a:ext cx="0" cy="115212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>
            <p:custDataLst>
              <p:tags r:id="rId5"/>
            </p:custDataLst>
          </p:nvPr>
        </p:nvSpPr>
        <p:spPr>
          <a:xfrm>
            <a:off x="6156176" y="5877272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+mj-lt"/>
              </a:rPr>
              <a:t>Seuil de rentabilité</a:t>
            </a:r>
            <a:endParaRPr lang="fr-FR" dirty="0">
              <a:latin typeface="+mj-lt"/>
            </a:endParaRPr>
          </a:p>
        </p:txBody>
      </p:sp>
      <p:sp>
        <p:nvSpPr>
          <p:cNvPr id="7" name="ZoneTexte 6"/>
          <p:cNvSpPr txBox="1"/>
          <p:nvPr>
            <p:custDataLst>
              <p:tags r:id="rId6"/>
            </p:custDataLst>
          </p:nvPr>
        </p:nvSpPr>
        <p:spPr>
          <a:xfrm>
            <a:off x="452448" y="6450468"/>
            <a:ext cx="8147248" cy="33855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latin typeface="+mj-lt"/>
              </a:rPr>
              <a:t>Question : Calculer le seuil de rentabilité en tee-shirts et en euros</a:t>
            </a:r>
            <a:endParaRPr lang="fr-FR" sz="1600" dirty="0">
              <a:latin typeface="+mj-lt"/>
            </a:endParaRPr>
          </a:p>
        </p:txBody>
      </p:sp>
      <p:sp>
        <p:nvSpPr>
          <p:cNvPr id="8" name="Titre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457200" indent="-457200" algn="ctr"/>
            <a:r>
              <a:rPr lang="fr-FR" sz="3200" b="1" dirty="0">
                <a:solidFill>
                  <a:srgbClr val="0070C0"/>
                </a:solidFill>
              </a:rPr>
              <a:t>B</a:t>
            </a:r>
            <a:r>
              <a:rPr lang="fr-FR" sz="3200" b="1" dirty="0" smtClean="0">
                <a:solidFill>
                  <a:srgbClr val="0070C0"/>
                </a:solidFill>
              </a:rPr>
              <a:t>. Analyse de la rentabilité</a:t>
            </a:r>
            <a:br>
              <a:rPr lang="fr-FR" sz="3200" b="1" dirty="0" smtClean="0">
                <a:solidFill>
                  <a:srgbClr val="0070C0"/>
                </a:solidFill>
              </a:rPr>
            </a:b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641085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>
            <p:custDataLst>
              <p:tags r:id="rId1"/>
            </p:custDataLst>
          </p:nvPr>
        </p:nvSpPr>
        <p:spPr>
          <a:xfrm>
            <a:off x="570384" y="1844824"/>
            <a:ext cx="8147248" cy="278537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rgbClr val="C00000"/>
                </a:solidFill>
                <a:latin typeface="+mj-lt"/>
              </a:rPr>
              <a:t>Réponse</a:t>
            </a:r>
            <a:r>
              <a:rPr lang="fr-FR" sz="2000" b="1" dirty="0" smtClean="0">
                <a:latin typeface="+mj-lt"/>
              </a:rPr>
              <a:t> :</a:t>
            </a:r>
          </a:p>
          <a:p>
            <a:pPr algn="ctr"/>
            <a:endParaRPr lang="fr-FR" sz="1100" b="1" dirty="0">
              <a:latin typeface="+mj-lt"/>
            </a:endParaRPr>
          </a:p>
          <a:p>
            <a:pPr algn="ctr"/>
            <a:r>
              <a:rPr lang="fr-FR" sz="2000" dirty="0" smtClean="0">
                <a:latin typeface="+mj-lt"/>
              </a:rPr>
              <a:t>Seuil de rentabilité (en chiffre d’affaires) : </a:t>
            </a:r>
          </a:p>
          <a:p>
            <a:pPr algn="ctr"/>
            <a:r>
              <a:rPr lang="fr-FR" sz="2000" dirty="0" smtClean="0">
                <a:latin typeface="+mj-lt"/>
              </a:rPr>
              <a:t>35.000 / 0,12566 = 278.529 </a:t>
            </a:r>
            <a:r>
              <a:rPr lang="fr-FR" sz="2000" b="1" u="sng" dirty="0" smtClean="0">
                <a:latin typeface="+mj-lt"/>
              </a:rPr>
              <a:t>€</a:t>
            </a:r>
          </a:p>
          <a:p>
            <a:pPr algn="ctr"/>
            <a:endParaRPr lang="fr-FR" sz="1200" b="1" u="sng" dirty="0" smtClean="0">
              <a:latin typeface="+mj-lt"/>
            </a:endParaRPr>
          </a:p>
          <a:p>
            <a:pPr algn="ctr"/>
            <a:r>
              <a:rPr lang="fr-FR" sz="2000" dirty="0" smtClean="0">
                <a:latin typeface="+mj-lt"/>
              </a:rPr>
              <a:t>Seuil de rentabilité (en unité)</a:t>
            </a:r>
          </a:p>
          <a:p>
            <a:pPr algn="ctr"/>
            <a:r>
              <a:rPr lang="fr-FR" sz="2000" dirty="0" smtClean="0">
                <a:latin typeface="+mj-lt"/>
              </a:rPr>
              <a:t>35.000 / 26,39 = 1.326 </a:t>
            </a:r>
            <a:r>
              <a:rPr lang="fr-FR" sz="2000" b="1" u="sng" dirty="0" smtClean="0">
                <a:latin typeface="+mj-lt"/>
              </a:rPr>
              <a:t>cochons</a:t>
            </a:r>
            <a:endParaRPr lang="fr-FR" sz="2000" b="1" u="sng" dirty="0">
              <a:latin typeface="+mj-lt"/>
            </a:endParaRPr>
          </a:p>
          <a:p>
            <a:pPr algn="ctr"/>
            <a:endParaRPr lang="fr-FR" sz="1200" dirty="0" smtClean="0">
              <a:latin typeface="+mj-lt"/>
            </a:endParaRPr>
          </a:p>
          <a:p>
            <a:pPr algn="ctr"/>
            <a:r>
              <a:rPr lang="fr-FR" sz="2000" dirty="0" smtClean="0">
                <a:latin typeface="+mj-lt"/>
              </a:rPr>
              <a:t>Avec : taux de marge sur coûts variables unitaire (par cochon):</a:t>
            </a:r>
          </a:p>
          <a:p>
            <a:pPr algn="ctr"/>
            <a:r>
              <a:rPr lang="fr-FR" sz="2000" dirty="0" smtClean="0">
                <a:latin typeface="+mj-lt"/>
              </a:rPr>
              <a:t>150 (kg) * 1,40 (€/kg) * 0,12566 = 26,39 </a:t>
            </a:r>
            <a:r>
              <a:rPr lang="fr-FR" sz="2000" b="1" u="sng" dirty="0" smtClean="0">
                <a:latin typeface="+mj-lt"/>
              </a:rPr>
              <a:t>€ de MCV / cochon</a:t>
            </a:r>
          </a:p>
        </p:txBody>
      </p:sp>
      <p:sp>
        <p:nvSpPr>
          <p:cNvPr id="3" name="ZoneTexte 2"/>
          <p:cNvSpPr txBox="1"/>
          <p:nvPr>
            <p:custDataLst>
              <p:tags r:id="rId2"/>
            </p:custDataLst>
          </p:nvPr>
        </p:nvSpPr>
        <p:spPr>
          <a:xfrm>
            <a:off x="539552" y="5229200"/>
            <a:ext cx="8208912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  <a:latin typeface="+mj-lt"/>
              </a:rPr>
              <a:t>Interprétation</a:t>
            </a:r>
            <a:r>
              <a:rPr lang="fr-FR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fr-FR" b="1" dirty="0" smtClean="0">
                <a:latin typeface="+mj-lt"/>
              </a:rPr>
              <a:t>: </a:t>
            </a:r>
          </a:p>
          <a:p>
            <a:pPr algn="just"/>
            <a:endParaRPr lang="fr-FR" b="1" u="sng" dirty="0">
              <a:latin typeface="+mj-lt"/>
            </a:endParaRPr>
          </a:p>
          <a:p>
            <a:pPr algn="just"/>
            <a:endParaRPr lang="fr-FR" u="sng" dirty="0" smtClean="0">
              <a:latin typeface="+mj-lt"/>
            </a:endParaRPr>
          </a:p>
          <a:p>
            <a:pPr algn="just"/>
            <a:endParaRPr lang="fr-FR" u="sng" dirty="0">
              <a:latin typeface="+mj-lt"/>
            </a:endParaRPr>
          </a:p>
          <a:p>
            <a:pPr algn="just"/>
            <a:endParaRPr lang="fr-FR" dirty="0" smtClean="0">
              <a:latin typeface="+mj-lt"/>
            </a:endParaRPr>
          </a:p>
        </p:txBody>
      </p:sp>
      <p:sp>
        <p:nvSpPr>
          <p:cNvPr id="4" name="ZoneTexte 3"/>
          <p:cNvSpPr txBox="1"/>
          <p:nvPr>
            <p:custDataLst>
              <p:tags r:id="rId3"/>
            </p:custDataLst>
          </p:nvPr>
        </p:nvSpPr>
        <p:spPr>
          <a:xfrm>
            <a:off x="558187" y="836712"/>
            <a:ext cx="8208912" cy="40164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rgbClr val="0070C0"/>
                </a:solidFill>
                <a:latin typeface="+mj-lt"/>
              </a:rPr>
              <a:t>Réponse</a:t>
            </a:r>
          </a:p>
          <a:p>
            <a:pPr algn="ctr"/>
            <a:endParaRPr lang="fr-FR" sz="1100" b="1" dirty="0">
              <a:latin typeface="+mj-lt"/>
            </a:endParaRPr>
          </a:p>
          <a:p>
            <a:pPr algn="ctr"/>
            <a:r>
              <a:rPr lang="fr-FR" sz="2000" b="1" dirty="0" smtClean="0">
                <a:latin typeface="+mj-lt"/>
              </a:rPr>
              <a:t>Seuil de rentabilité (en chiffre d’affaires) : </a:t>
            </a:r>
          </a:p>
          <a:p>
            <a:pPr algn="ctr"/>
            <a:endParaRPr lang="fr-FR" sz="2000" dirty="0" smtClean="0">
              <a:latin typeface="+mj-lt"/>
            </a:endParaRPr>
          </a:p>
          <a:p>
            <a:pPr algn="ctr"/>
            <a:endParaRPr lang="fr-FR" sz="1200" b="1" u="sng" dirty="0">
              <a:latin typeface="+mj-lt"/>
            </a:endParaRPr>
          </a:p>
          <a:p>
            <a:pPr algn="ctr"/>
            <a:r>
              <a:rPr lang="fr-FR" sz="2000" b="1" dirty="0" smtClean="0">
                <a:latin typeface="+mj-lt"/>
              </a:rPr>
              <a:t>Seuil de rentabilité (en unité) </a:t>
            </a:r>
            <a:r>
              <a:rPr lang="fr-FR" sz="2000" b="1" dirty="0" smtClean="0">
                <a:latin typeface="+mj-lt"/>
              </a:rPr>
              <a:t>:</a:t>
            </a:r>
          </a:p>
          <a:p>
            <a:pPr algn="ctr"/>
            <a:endParaRPr lang="fr-FR" sz="2000" b="1" dirty="0">
              <a:latin typeface="+mj-lt"/>
            </a:endParaRPr>
          </a:p>
          <a:p>
            <a:pPr algn="ctr"/>
            <a:endParaRPr lang="fr-FR" sz="2000" dirty="0">
              <a:latin typeface="+mj-lt"/>
            </a:endParaRPr>
          </a:p>
          <a:p>
            <a:pPr algn="ctr"/>
            <a:endParaRPr lang="fr-FR" sz="1200" dirty="0" smtClean="0">
              <a:latin typeface="+mj-lt"/>
            </a:endParaRPr>
          </a:p>
          <a:p>
            <a:pPr algn="ctr"/>
            <a:endParaRPr lang="fr-FR" sz="2000" b="1" i="1" dirty="0" smtClean="0">
              <a:latin typeface="+mj-lt"/>
            </a:endParaRPr>
          </a:p>
          <a:p>
            <a:pPr algn="ctr"/>
            <a:endParaRPr lang="fr-FR" sz="2000" b="1" i="1" dirty="0">
              <a:latin typeface="+mj-lt"/>
            </a:endParaRPr>
          </a:p>
          <a:p>
            <a:pPr algn="ctr"/>
            <a:endParaRPr lang="fr-FR" sz="2000" b="1" i="1" dirty="0" smtClean="0">
              <a:latin typeface="+mj-lt"/>
            </a:endParaRPr>
          </a:p>
          <a:p>
            <a:pPr algn="ctr"/>
            <a:endParaRPr lang="fr-FR" sz="2000" dirty="0" smtClean="0">
              <a:latin typeface="+mj-lt"/>
            </a:endParaRPr>
          </a:p>
          <a:p>
            <a:pPr algn="ctr"/>
            <a:endParaRPr lang="fr-FR" sz="2000" dirty="0" smtClean="0">
              <a:latin typeface="+mj-lt"/>
            </a:endParaRPr>
          </a:p>
        </p:txBody>
      </p:sp>
      <p:sp>
        <p:nvSpPr>
          <p:cNvPr id="5" name="Titre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457200" indent="-457200" algn="ctr"/>
            <a:endParaRPr lang="fr-FR" sz="2400" dirty="0"/>
          </a:p>
        </p:txBody>
      </p:sp>
      <p:sp>
        <p:nvSpPr>
          <p:cNvPr id="10" name="Titre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609600" y="197024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457200" indent="-457200" algn="ctr"/>
            <a:r>
              <a:rPr lang="fr-FR" sz="3200" b="1" dirty="0">
                <a:solidFill>
                  <a:srgbClr val="0070C0"/>
                </a:solidFill>
              </a:rPr>
              <a:t>B</a:t>
            </a:r>
            <a:r>
              <a:rPr lang="fr-FR" sz="3200" b="1" dirty="0" smtClean="0">
                <a:solidFill>
                  <a:srgbClr val="0070C0"/>
                </a:solidFill>
              </a:rPr>
              <a:t>. Analyse de la rentabilité</a:t>
            </a:r>
            <a:br>
              <a:rPr lang="fr-FR" sz="3200" b="1" dirty="0" smtClean="0">
                <a:solidFill>
                  <a:srgbClr val="0070C0"/>
                </a:solidFill>
              </a:rPr>
            </a:b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077932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2276</Words>
  <Application>Microsoft Office PowerPoint</Application>
  <PresentationFormat>Affichage à l'écran (4:3)</PresentationFormat>
  <Paragraphs>529</Paragraphs>
  <Slides>26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9" baseType="lpstr">
      <vt:lpstr>Arial</vt:lpstr>
      <vt:lpstr>Calibri</vt:lpstr>
      <vt:lpstr>Thème Office</vt:lpstr>
      <vt:lpstr>Comptabilité de gestion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Analyse et calcul de coûts</dc:title>
  <dc:creator>Utilisateur Windows</dc:creator>
  <cp:lastModifiedBy>n.a.</cp:lastModifiedBy>
  <cp:revision>85</cp:revision>
  <cp:lastPrinted>2022-02-04T08:34:13Z</cp:lastPrinted>
  <dcterms:created xsi:type="dcterms:W3CDTF">2017-04-26T13:55:02Z</dcterms:created>
  <dcterms:modified xsi:type="dcterms:W3CDTF">2023-12-27T16:05:27Z</dcterms:modified>
</cp:coreProperties>
</file>