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9.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74.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2"/>
  </p:notesMasterIdLst>
  <p:sldIdLst>
    <p:sldId id="397" r:id="rId2"/>
    <p:sldId id="256" r:id="rId3"/>
    <p:sldId id="334" r:id="rId4"/>
    <p:sldId id="346" r:id="rId5"/>
    <p:sldId id="276" r:id="rId6"/>
    <p:sldId id="807" r:id="rId7"/>
    <p:sldId id="277" r:id="rId8"/>
    <p:sldId id="278" r:id="rId9"/>
    <p:sldId id="281" r:id="rId10"/>
    <p:sldId id="279" r:id="rId11"/>
    <p:sldId id="261" r:id="rId12"/>
    <p:sldId id="262" r:id="rId13"/>
    <p:sldId id="258" r:id="rId14"/>
    <p:sldId id="343" r:id="rId15"/>
    <p:sldId id="341" r:id="rId16"/>
    <p:sldId id="749" r:id="rId17"/>
    <p:sldId id="398" r:id="rId18"/>
    <p:sldId id="399" r:id="rId19"/>
    <p:sldId id="400" r:id="rId20"/>
    <p:sldId id="403" r:id="rId21"/>
    <p:sldId id="401" r:id="rId22"/>
    <p:sldId id="402" r:id="rId23"/>
    <p:sldId id="404" r:id="rId24"/>
    <p:sldId id="405" r:id="rId25"/>
    <p:sldId id="406" r:id="rId26"/>
    <p:sldId id="407" r:id="rId27"/>
    <p:sldId id="408" r:id="rId28"/>
    <p:sldId id="750" r:id="rId29"/>
    <p:sldId id="342" r:id="rId30"/>
    <p:sldId id="349" r:id="rId31"/>
    <p:sldId id="409" r:id="rId32"/>
    <p:sldId id="411" r:id="rId33"/>
    <p:sldId id="414" r:id="rId34"/>
    <p:sldId id="410" r:id="rId35"/>
    <p:sldId id="352" r:id="rId36"/>
    <p:sldId id="348" r:id="rId37"/>
    <p:sldId id="751" r:id="rId38"/>
    <p:sldId id="752" r:id="rId39"/>
    <p:sldId id="350" r:id="rId40"/>
    <p:sldId id="505" r:id="rId41"/>
    <p:sldId id="753" r:id="rId42"/>
    <p:sldId id="810" r:id="rId43"/>
    <p:sldId id="811" r:id="rId44"/>
    <p:sldId id="814" r:id="rId45"/>
    <p:sldId id="812" r:id="rId46"/>
    <p:sldId id="815" r:id="rId47"/>
    <p:sldId id="813" r:id="rId48"/>
    <p:sldId id="351" r:id="rId49"/>
    <p:sldId id="808" r:id="rId50"/>
    <p:sldId id="809" r:id="rId51"/>
    <p:sldId id="765" r:id="rId52"/>
    <p:sldId id="754" r:id="rId53"/>
    <p:sldId id="413" r:id="rId54"/>
    <p:sldId id="578" r:id="rId55"/>
    <p:sldId id="577" r:id="rId56"/>
    <p:sldId id="763" r:id="rId57"/>
    <p:sldId id="766" r:id="rId58"/>
    <p:sldId id="584" r:id="rId59"/>
    <p:sldId id="585" r:id="rId60"/>
    <p:sldId id="586" r:id="rId61"/>
    <p:sldId id="587" r:id="rId62"/>
    <p:sldId id="588" r:id="rId63"/>
    <p:sldId id="768" r:id="rId64"/>
    <p:sldId id="767" r:id="rId65"/>
    <p:sldId id="388" r:id="rId66"/>
    <p:sldId id="769" r:id="rId67"/>
    <p:sldId id="770" r:id="rId68"/>
    <p:sldId id="695" r:id="rId69"/>
    <p:sldId id="761" r:id="rId70"/>
    <p:sldId id="696" r:id="rId71"/>
    <p:sldId id="697" r:id="rId72"/>
    <p:sldId id="698" r:id="rId73"/>
    <p:sldId id="353" r:id="rId74"/>
    <p:sldId id="357" r:id="rId75"/>
    <p:sldId id="599" r:id="rId76"/>
    <p:sldId id="742" r:id="rId77"/>
    <p:sldId id="610" r:id="rId78"/>
    <p:sldId id="600" r:id="rId79"/>
    <p:sldId id="601" r:id="rId80"/>
    <p:sldId id="602" r:id="rId81"/>
    <p:sldId id="603" r:id="rId82"/>
    <p:sldId id="604" r:id="rId83"/>
    <p:sldId id="605" r:id="rId84"/>
    <p:sldId id="606" r:id="rId85"/>
    <p:sldId id="607" r:id="rId86"/>
    <p:sldId id="743" r:id="rId87"/>
    <p:sldId id="744" r:id="rId88"/>
    <p:sldId id="745" r:id="rId89"/>
    <p:sldId id="746" r:id="rId90"/>
    <p:sldId id="523" r:id="rId91"/>
    <p:sldId id="608" r:id="rId92"/>
    <p:sldId id="678" r:id="rId93"/>
    <p:sldId id="679" r:id="rId94"/>
    <p:sldId id="680" r:id="rId95"/>
    <p:sldId id="681" r:id="rId96"/>
    <p:sldId id="682" r:id="rId97"/>
    <p:sldId id="683" r:id="rId98"/>
    <p:sldId id="684" r:id="rId99"/>
    <p:sldId id="685" r:id="rId100"/>
    <p:sldId id="686" r:id="rId101"/>
    <p:sldId id="609" r:id="rId102"/>
    <p:sldId id="532" r:id="rId103"/>
    <p:sldId id="530" r:id="rId104"/>
    <p:sldId id="524" r:id="rId105"/>
    <p:sldId id="691" r:id="rId106"/>
    <p:sldId id="692" r:id="rId107"/>
    <p:sldId id="531" r:id="rId108"/>
    <p:sldId id="525" r:id="rId109"/>
    <p:sldId id="526" r:id="rId110"/>
    <p:sldId id="527" r:id="rId111"/>
    <p:sldId id="528" r:id="rId112"/>
    <p:sldId id="687" r:id="rId113"/>
    <p:sldId id="688" r:id="rId114"/>
    <p:sldId id="689" r:id="rId115"/>
    <p:sldId id="690" r:id="rId116"/>
    <p:sldId id="462" r:id="rId117"/>
    <p:sldId id="764" r:id="rId118"/>
    <p:sldId id="463" r:id="rId119"/>
    <p:sldId id="506" r:id="rId120"/>
    <p:sldId id="464" r:id="rId121"/>
    <p:sldId id="465" r:id="rId122"/>
    <p:sldId id="466" r:id="rId123"/>
    <p:sldId id="467" r:id="rId124"/>
    <p:sldId id="611" r:id="rId125"/>
    <p:sldId id="468" r:id="rId126"/>
    <p:sldId id="469" r:id="rId127"/>
    <p:sldId id="470" r:id="rId128"/>
    <p:sldId id="621" r:id="rId129"/>
    <p:sldId id="473" r:id="rId130"/>
    <p:sldId id="622" r:id="rId131"/>
    <p:sldId id="771" r:id="rId132"/>
    <p:sldId id="471" r:id="rId133"/>
    <p:sldId id="472" r:id="rId134"/>
    <p:sldId id="612" r:id="rId135"/>
    <p:sldId id="613" r:id="rId136"/>
    <p:sldId id="662" r:id="rId137"/>
    <p:sldId id="663" r:id="rId138"/>
    <p:sldId id="664" r:id="rId139"/>
    <p:sldId id="666" r:id="rId140"/>
    <p:sldId id="667" r:id="rId141"/>
    <p:sldId id="668" r:id="rId142"/>
    <p:sldId id="618" r:id="rId143"/>
    <p:sldId id="619" r:id="rId144"/>
    <p:sldId id="620" r:id="rId145"/>
    <p:sldId id="623" r:id="rId146"/>
    <p:sldId id="624" r:id="rId147"/>
    <p:sldId id="625" r:id="rId148"/>
    <p:sldId id="626" r:id="rId149"/>
    <p:sldId id="627" r:id="rId150"/>
    <p:sldId id="628" r:id="rId151"/>
    <p:sldId id="629" r:id="rId152"/>
    <p:sldId id="706" r:id="rId153"/>
    <p:sldId id="707" r:id="rId154"/>
    <p:sldId id="415" r:id="rId155"/>
    <p:sldId id="416" r:id="rId156"/>
    <p:sldId id="421" r:id="rId157"/>
    <p:sldId id="423" r:id="rId158"/>
    <p:sldId id="424" r:id="rId159"/>
    <p:sldId id="417" r:id="rId160"/>
    <p:sldId id="418" r:id="rId161"/>
    <p:sldId id="419" r:id="rId162"/>
    <p:sldId id="420" r:id="rId163"/>
    <p:sldId id="425" r:id="rId164"/>
    <p:sldId id="426" r:id="rId165"/>
    <p:sldId id="427" r:id="rId166"/>
    <p:sldId id="428" r:id="rId167"/>
    <p:sldId id="429" r:id="rId168"/>
    <p:sldId id="430" r:id="rId169"/>
    <p:sldId id="431" r:id="rId170"/>
    <p:sldId id="432" r:id="rId171"/>
    <p:sldId id="433" r:id="rId172"/>
    <p:sldId id="434" r:id="rId173"/>
    <p:sldId id="436" r:id="rId174"/>
    <p:sldId id="435" r:id="rId175"/>
    <p:sldId id="437" r:id="rId176"/>
    <p:sldId id="441" r:id="rId177"/>
    <p:sldId id="442" r:id="rId178"/>
    <p:sldId id="446" r:id="rId179"/>
    <p:sldId id="447" r:id="rId180"/>
    <p:sldId id="448" r:id="rId181"/>
    <p:sldId id="438" r:id="rId182"/>
    <p:sldId id="439" r:id="rId183"/>
    <p:sldId id="440" r:id="rId184"/>
    <p:sldId id="443" r:id="rId185"/>
    <p:sldId id="444" r:id="rId186"/>
    <p:sldId id="445" r:id="rId187"/>
    <p:sldId id="474" r:id="rId188"/>
    <p:sldId id="450" r:id="rId189"/>
    <p:sldId id="451" r:id="rId190"/>
    <p:sldId id="762" r:id="rId191"/>
    <p:sldId id="701" r:id="rId192"/>
    <p:sldId id="702" r:id="rId193"/>
    <p:sldId id="703" r:id="rId194"/>
    <p:sldId id="704" r:id="rId195"/>
    <p:sldId id="705" r:id="rId196"/>
    <p:sldId id="452" r:id="rId197"/>
    <p:sldId id="453" r:id="rId198"/>
    <p:sldId id="454" r:id="rId199"/>
    <p:sldId id="455" r:id="rId200"/>
    <p:sldId id="456" r:id="rId201"/>
    <p:sldId id="457" r:id="rId202"/>
    <p:sldId id="459" r:id="rId203"/>
    <p:sldId id="458" r:id="rId204"/>
    <p:sldId id="460" r:id="rId205"/>
    <p:sldId id="461" r:id="rId206"/>
    <p:sldId id="382" r:id="rId207"/>
    <p:sldId id="377" r:id="rId208"/>
    <p:sldId id="394" r:id="rId209"/>
    <p:sldId id="478" r:id="rId210"/>
    <p:sldId id="479" r:id="rId211"/>
    <p:sldId id="483" r:id="rId212"/>
    <p:sldId id="481" r:id="rId213"/>
    <p:sldId id="484" r:id="rId214"/>
    <p:sldId id="485" r:id="rId215"/>
    <p:sldId id="786" r:id="rId216"/>
    <p:sldId id="782" r:id="rId217"/>
    <p:sldId id="783" r:id="rId218"/>
    <p:sldId id="784" r:id="rId219"/>
    <p:sldId id="785" r:id="rId220"/>
    <p:sldId id="396" r:id="rId221"/>
    <p:sldId id="363" r:id="rId222"/>
    <p:sldId id="775" r:id="rId223"/>
    <p:sldId id="372" r:id="rId224"/>
    <p:sldId id="475" r:id="rId225"/>
    <p:sldId id="798" r:id="rId226"/>
    <p:sldId id="799" r:id="rId227"/>
    <p:sldId id="800" r:id="rId228"/>
    <p:sldId id="801" r:id="rId229"/>
    <p:sldId id="802" r:id="rId230"/>
    <p:sldId id="772" r:id="rId231"/>
    <p:sldId id="776" r:id="rId232"/>
    <p:sldId id="777" r:id="rId233"/>
    <p:sldId id="778" r:id="rId234"/>
    <p:sldId id="779" r:id="rId235"/>
    <p:sldId id="780" r:id="rId236"/>
    <p:sldId id="781" r:id="rId237"/>
    <p:sldId id="738" r:id="rId238"/>
    <p:sldId id="723" r:id="rId239"/>
    <p:sldId id="724" r:id="rId240"/>
    <p:sldId id="725" r:id="rId241"/>
    <p:sldId id="726" r:id="rId242"/>
    <p:sldId id="727" r:id="rId243"/>
    <p:sldId id="728" r:id="rId244"/>
    <p:sldId id="729" r:id="rId245"/>
    <p:sldId id="730" r:id="rId246"/>
    <p:sldId id="731" r:id="rId247"/>
    <p:sldId id="732" r:id="rId248"/>
    <p:sldId id="733" r:id="rId249"/>
    <p:sldId id="734" r:id="rId250"/>
    <p:sldId id="735" r:id="rId251"/>
    <p:sldId id="736" r:id="rId252"/>
    <p:sldId id="737" r:id="rId253"/>
    <p:sldId id="330" r:id="rId254"/>
    <p:sldId id="774" r:id="rId255"/>
    <p:sldId id="787" r:id="rId256"/>
    <p:sldId id="788" r:id="rId257"/>
    <p:sldId id="789" r:id="rId258"/>
    <p:sldId id="790" r:id="rId259"/>
    <p:sldId id="791" r:id="rId260"/>
    <p:sldId id="792" r:id="rId261"/>
    <p:sldId id="793" r:id="rId262"/>
    <p:sldId id="794" r:id="rId263"/>
    <p:sldId id="795" r:id="rId264"/>
    <p:sldId id="796" r:id="rId265"/>
    <p:sldId id="797" r:id="rId266"/>
    <p:sldId id="371" r:id="rId267"/>
    <p:sldId id="803" r:id="rId268"/>
    <p:sldId id="804" r:id="rId269"/>
    <p:sldId id="805" r:id="rId270"/>
    <p:sldId id="806" r:id="rId27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5050"/>
    <a:srgbClr val="FF56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2D2415-90B8-4D4A-853E-2775D0BF29A9}" v="15" dt="2024-12-18T10:49:36.41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84174" autoAdjust="0"/>
  </p:normalViewPr>
  <p:slideViewPr>
    <p:cSldViewPr snapToGrid="0">
      <p:cViewPr>
        <p:scale>
          <a:sx n="66" d="100"/>
          <a:sy n="66" d="100"/>
        </p:scale>
        <p:origin x="1022" y="293"/>
      </p:cViewPr>
      <p:guideLst/>
    </p:cSldViewPr>
  </p:slideViewPr>
  <p:notesTextViewPr>
    <p:cViewPr>
      <p:scale>
        <a:sx n="125" d="100"/>
        <a:sy n="125" d="100"/>
      </p:scale>
      <p:origin x="0" y="0"/>
    </p:cViewPr>
  </p:notesTextViewPr>
  <p:sorterViewPr>
    <p:cViewPr>
      <p:scale>
        <a:sx n="150" d="100"/>
        <a:sy n="150" d="100"/>
      </p:scale>
      <p:origin x="0" y="-199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microsoft.com/office/2016/11/relationships/changesInfo" Target="changesInfos/changesInfo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microsoft.com/office/2015/10/relationships/revisionInfo" Target="revisionInfo.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ir Delimi" userId="6bd1d818-6613-418a-bb48-5c4da6e81011" providerId="ADAL" clId="{CF2D2415-90B8-4D4A-853E-2775D0BF29A9}"/>
    <pc:docChg chg="undo custSel addSld delSld modSld sldOrd">
      <pc:chgData name="Samir Delimi" userId="6bd1d818-6613-418a-bb48-5c4da6e81011" providerId="ADAL" clId="{CF2D2415-90B8-4D4A-853E-2775D0BF29A9}" dt="2024-12-18T14:26:27.720" v="395" actId="20577"/>
      <pc:docMkLst>
        <pc:docMk/>
      </pc:docMkLst>
      <pc:sldChg chg="modSp mod">
        <pc:chgData name="Samir Delimi" userId="6bd1d818-6613-418a-bb48-5c4da6e81011" providerId="ADAL" clId="{CF2D2415-90B8-4D4A-853E-2775D0BF29A9}" dt="2024-12-18T10:37:12.291" v="45" actId="27636"/>
        <pc:sldMkLst>
          <pc:docMk/>
          <pc:sldMk cId="1962489835" sldId="256"/>
        </pc:sldMkLst>
        <pc:spChg chg="mod">
          <ac:chgData name="Samir Delimi" userId="6bd1d818-6613-418a-bb48-5c4da6e81011" providerId="ADAL" clId="{CF2D2415-90B8-4D4A-853E-2775D0BF29A9}" dt="2024-12-18T10:37:12.291" v="45" actId="27636"/>
          <ac:spMkLst>
            <pc:docMk/>
            <pc:sldMk cId="1962489835" sldId="256"/>
            <ac:spMk id="3" creationId="{07383E19-84B1-43AE-8467-6E11BF7D2E4E}"/>
          </ac:spMkLst>
        </pc:spChg>
      </pc:sldChg>
      <pc:sldChg chg="mod modShow">
        <pc:chgData name="Samir Delimi" userId="6bd1d818-6613-418a-bb48-5c4da6e81011" providerId="ADAL" clId="{CF2D2415-90B8-4D4A-853E-2775D0BF29A9}" dt="2024-12-18T10:25:52.991" v="7" actId="729"/>
        <pc:sldMkLst>
          <pc:docMk/>
          <pc:sldMk cId="4188961143" sldId="261"/>
        </pc:sldMkLst>
      </pc:sldChg>
      <pc:sldChg chg="mod modShow">
        <pc:chgData name="Samir Delimi" userId="6bd1d818-6613-418a-bb48-5c4da6e81011" providerId="ADAL" clId="{CF2D2415-90B8-4D4A-853E-2775D0BF29A9}" dt="2024-12-18T10:26:34.899" v="8" actId="729"/>
        <pc:sldMkLst>
          <pc:docMk/>
          <pc:sldMk cId="3886254581" sldId="262"/>
        </pc:sldMkLst>
      </pc:sldChg>
      <pc:sldChg chg="modSp mod modShow">
        <pc:chgData name="Samir Delimi" userId="6bd1d818-6613-418a-bb48-5c4da6e81011" providerId="ADAL" clId="{CF2D2415-90B8-4D4A-853E-2775D0BF29A9}" dt="2024-12-18T10:37:12.318" v="46" actId="27636"/>
        <pc:sldMkLst>
          <pc:docMk/>
          <pc:sldMk cId="1480747770" sldId="277"/>
        </pc:sldMkLst>
        <pc:spChg chg="mod">
          <ac:chgData name="Samir Delimi" userId="6bd1d818-6613-418a-bb48-5c4da6e81011" providerId="ADAL" clId="{CF2D2415-90B8-4D4A-853E-2775D0BF29A9}" dt="2024-12-18T10:37:12.318" v="46" actId="27636"/>
          <ac:spMkLst>
            <pc:docMk/>
            <pc:sldMk cId="1480747770" sldId="277"/>
            <ac:spMk id="7" creationId="{4E8FB5CF-4424-47DD-B03A-C1418B237CA2}"/>
          </ac:spMkLst>
        </pc:spChg>
      </pc:sldChg>
      <pc:sldChg chg="mod modShow">
        <pc:chgData name="Samir Delimi" userId="6bd1d818-6613-418a-bb48-5c4da6e81011" providerId="ADAL" clId="{CF2D2415-90B8-4D4A-853E-2775D0BF29A9}" dt="2024-12-18T10:25:44.580" v="6" actId="729"/>
        <pc:sldMkLst>
          <pc:docMk/>
          <pc:sldMk cId="3729511890" sldId="278"/>
        </pc:sldMkLst>
      </pc:sldChg>
      <pc:sldChg chg="mod modShow">
        <pc:chgData name="Samir Delimi" userId="6bd1d818-6613-418a-bb48-5c4da6e81011" providerId="ADAL" clId="{CF2D2415-90B8-4D4A-853E-2775D0BF29A9}" dt="2024-12-18T10:25:44.580" v="6" actId="729"/>
        <pc:sldMkLst>
          <pc:docMk/>
          <pc:sldMk cId="2105871624" sldId="279"/>
        </pc:sldMkLst>
      </pc:sldChg>
      <pc:sldChg chg="mod modShow">
        <pc:chgData name="Samir Delimi" userId="6bd1d818-6613-418a-bb48-5c4da6e81011" providerId="ADAL" clId="{CF2D2415-90B8-4D4A-853E-2775D0BF29A9}" dt="2024-12-18T10:25:44.580" v="6" actId="729"/>
        <pc:sldMkLst>
          <pc:docMk/>
          <pc:sldMk cId="1338703845" sldId="281"/>
        </pc:sldMkLst>
      </pc:sldChg>
      <pc:sldChg chg="mod modShow">
        <pc:chgData name="Samir Delimi" userId="6bd1d818-6613-418a-bb48-5c4da6e81011" providerId="ADAL" clId="{CF2D2415-90B8-4D4A-853E-2775D0BF29A9}" dt="2024-12-18T10:25:22.224" v="3" actId="729"/>
        <pc:sldMkLst>
          <pc:docMk/>
          <pc:sldMk cId="1007942346" sldId="330"/>
        </pc:sldMkLst>
      </pc:sldChg>
      <pc:sldChg chg="mod modShow">
        <pc:chgData name="Samir Delimi" userId="6bd1d818-6613-418a-bb48-5c4da6e81011" providerId="ADAL" clId="{CF2D2415-90B8-4D4A-853E-2775D0BF29A9}" dt="2024-12-18T10:25:22.224" v="3" actId="729"/>
        <pc:sldMkLst>
          <pc:docMk/>
          <pc:sldMk cId="3479288615" sldId="334"/>
        </pc:sldMkLst>
      </pc:sldChg>
      <pc:sldChg chg="mod modShow">
        <pc:chgData name="Samir Delimi" userId="6bd1d818-6613-418a-bb48-5c4da6e81011" providerId="ADAL" clId="{CF2D2415-90B8-4D4A-853E-2775D0BF29A9}" dt="2024-12-18T10:26:47.840" v="9" actId="729"/>
        <pc:sldMkLst>
          <pc:docMk/>
          <pc:sldMk cId="1015735211" sldId="341"/>
        </pc:sldMkLst>
      </pc:sldChg>
      <pc:sldChg chg="mod ord modShow">
        <pc:chgData name="Samir Delimi" userId="6bd1d818-6613-418a-bb48-5c4da6e81011" providerId="ADAL" clId="{CF2D2415-90B8-4D4A-853E-2775D0BF29A9}" dt="2024-12-18T10:28:47.630" v="20"/>
        <pc:sldMkLst>
          <pc:docMk/>
          <pc:sldMk cId="2459386890" sldId="342"/>
        </pc:sldMkLst>
      </pc:sldChg>
      <pc:sldChg chg="mod modShow">
        <pc:chgData name="Samir Delimi" userId="6bd1d818-6613-418a-bb48-5c4da6e81011" providerId="ADAL" clId="{CF2D2415-90B8-4D4A-853E-2775D0BF29A9}" dt="2024-12-18T10:25:22.224" v="3" actId="729"/>
        <pc:sldMkLst>
          <pc:docMk/>
          <pc:sldMk cId="2052451949" sldId="343"/>
        </pc:sldMkLst>
      </pc:sldChg>
      <pc:sldChg chg="mod modShow">
        <pc:chgData name="Samir Delimi" userId="6bd1d818-6613-418a-bb48-5c4da6e81011" providerId="ADAL" clId="{CF2D2415-90B8-4D4A-853E-2775D0BF29A9}" dt="2024-12-18T10:30:26.034" v="26" actId="729"/>
        <pc:sldMkLst>
          <pc:docMk/>
          <pc:sldMk cId="4252580774" sldId="348"/>
        </pc:sldMkLst>
      </pc:sldChg>
      <pc:sldChg chg="mod modShow">
        <pc:chgData name="Samir Delimi" userId="6bd1d818-6613-418a-bb48-5c4da6e81011" providerId="ADAL" clId="{CF2D2415-90B8-4D4A-853E-2775D0BF29A9}" dt="2024-12-18T10:27:22.622" v="12" actId="729"/>
        <pc:sldMkLst>
          <pc:docMk/>
          <pc:sldMk cId="780229784" sldId="349"/>
        </pc:sldMkLst>
      </pc:sldChg>
      <pc:sldChg chg="mod modShow">
        <pc:chgData name="Samir Delimi" userId="6bd1d818-6613-418a-bb48-5c4da6e81011" providerId="ADAL" clId="{CF2D2415-90B8-4D4A-853E-2775D0BF29A9}" dt="2024-12-18T10:30:46.154" v="28" actId="729"/>
        <pc:sldMkLst>
          <pc:docMk/>
          <pc:sldMk cId="2669181206" sldId="350"/>
        </pc:sldMkLst>
      </pc:sldChg>
      <pc:sldChg chg="modSp mod modShow">
        <pc:chgData name="Samir Delimi" userId="6bd1d818-6613-418a-bb48-5c4da6e81011" providerId="ADAL" clId="{CF2D2415-90B8-4D4A-853E-2775D0BF29A9}" dt="2024-12-18T10:31:55.280" v="37" actId="729"/>
        <pc:sldMkLst>
          <pc:docMk/>
          <pc:sldMk cId="2409254350" sldId="351"/>
        </pc:sldMkLst>
        <pc:spChg chg="mod">
          <ac:chgData name="Samir Delimi" userId="6bd1d818-6613-418a-bb48-5c4da6e81011" providerId="ADAL" clId="{CF2D2415-90B8-4D4A-853E-2775D0BF29A9}" dt="2024-12-18T10:31:17.865" v="35" actId="20577"/>
          <ac:spMkLst>
            <pc:docMk/>
            <pc:sldMk cId="2409254350" sldId="351"/>
            <ac:spMk id="2" creationId="{A65EA5BD-C625-0DC0-7EF4-BCAB44BB86AE}"/>
          </ac:spMkLst>
        </pc:spChg>
      </pc:sldChg>
      <pc:sldChg chg="mod modShow">
        <pc:chgData name="Samir Delimi" userId="6bd1d818-6613-418a-bb48-5c4da6e81011" providerId="ADAL" clId="{CF2D2415-90B8-4D4A-853E-2775D0BF29A9}" dt="2024-12-18T10:29:33.560" v="25" actId="729"/>
        <pc:sldMkLst>
          <pc:docMk/>
          <pc:sldMk cId="1978624249" sldId="352"/>
        </pc:sldMkLst>
      </pc:sldChg>
      <pc:sldChg chg="mod modShow">
        <pc:chgData name="Samir Delimi" userId="6bd1d818-6613-418a-bb48-5c4da6e81011" providerId="ADAL" clId="{CF2D2415-90B8-4D4A-853E-2775D0BF29A9}" dt="2024-12-18T10:25:22.224" v="3" actId="729"/>
        <pc:sldMkLst>
          <pc:docMk/>
          <pc:sldMk cId="1738433668" sldId="353"/>
        </pc:sldMkLst>
      </pc:sldChg>
      <pc:sldChg chg="mod modShow">
        <pc:chgData name="Samir Delimi" userId="6bd1d818-6613-418a-bb48-5c4da6e81011" providerId="ADAL" clId="{CF2D2415-90B8-4D4A-853E-2775D0BF29A9}" dt="2024-12-18T10:25:22.224" v="3" actId="729"/>
        <pc:sldMkLst>
          <pc:docMk/>
          <pc:sldMk cId="437893901" sldId="357"/>
        </pc:sldMkLst>
      </pc:sldChg>
      <pc:sldChg chg="mod modShow">
        <pc:chgData name="Samir Delimi" userId="6bd1d818-6613-418a-bb48-5c4da6e81011" providerId="ADAL" clId="{CF2D2415-90B8-4D4A-853E-2775D0BF29A9}" dt="2024-12-18T10:25:22.224" v="3" actId="729"/>
        <pc:sldMkLst>
          <pc:docMk/>
          <pc:sldMk cId="2575508507" sldId="363"/>
        </pc:sldMkLst>
      </pc:sldChg>
      <pc:sldChg chg="mod modShow">
        <pc:chgData name="Samir Delimi" userId="6bd1d818-6613-418a-bb48-5c4da6e81011" providerId="ADAL" clId="{CF2D2415-90B8-4D4A-853E-2775D0BF29A9}" dt="2024-12-18T10:25:22.224" v="3" actId="729"/>
        <pc:sldMkLst>
          <pc:docMk/>
          <pc:sldMk cId="2967553377" sldId="372"/>
        </pc:sldMkLst>
      </pc:sldChg>
      <pc:sldChg chg="mod modShow">
        <pc:chgData name="Samir Delimi" userId="6bd1d818-6613-418a-bb48-5c4da6e81011" providerId="ADAL" clId="{CF2D2415-90B8-4D4A-853E-2775D0BF29A9}" dt="2024-12-18T10:25:22.224" v="3" actId="729"/>
        <pc:sldMkLst>
          <pc:docMk/>
          <pc:sldMk cId="4196330665" sldId="377"/>
        </pc:sldMkLst>
      </pc:sldChg>
      <pc:sldChg chg="mod modShow">
        <pc:chgData name="Samir Delimi" userId="6bd1d818-6613-418a-bb48-5c4da6e81011" providerId="ADAL" clId="{CF2D2415-90B8-4D4A-853E-2775D0BF29A9}" dt="2024-12-18T10:25:22.224" v="3" actId="729"/>
        <pc:sldMkLst>
          <pc:docMk/>
          <pc:sldMk cId="2601113802" sldId="382"/>
        </pc:sldMkLst>
      </pc:sldChg>
      <pc:sldChg chg="mod modShow">
        <pc:chgData name="Samir Delimi" userId="6bd1d818-6613-418a-bb48-5c4da6e81011" providerId="ADAL" clId="{CF2D2415-90B8-4D4A-853E-2775D0BF29A9}" dt="2024-12-18T10:25:22.224" v="3" actId="729"/>
        <pc:sldMkLst>
          <pc:docMk/>
          <pc:sldMk cId="409144966" sldId="388"/>
        </pc:sldMkLst>
      </pc:sldChg>
      <pc:sldChg chg="mod modShow">
        <pc:chgData name="Samir Delimi" userId="6bd1d818-6613-418a-bb48-5c4da6e81011" providerId="ADAL" clId="{CF2D2415-90B8-4D4A-853E-2775D0BF29A9}" dt="2024-12-18T10:25:22.224" v="3" actId="729"/>
        <pc:sldMkLst>
          <pc:docMk/>
          <pc:sldMk cId="3445233099" sldId="394"/>
        </pc:sldMkLst>
      </pc:sldChg>
      <pc:sldChg chg="del">
        <pc:chgData name="Samir Delimi" userId="6bd1d818-6613-418a-bb48-5c4da6e81011" providerId="ADAL" clId="{CF2D2415-90B8-4D4A-853E-2775D0BF29A9}" dt="2024-12-18T10:24:41.724" v="2" actId="47"/>
        <pc:sldMkLst>
          <pc:docMk/>
          <pc:sldMk cId="2863761642" sldId="395"/>
        </pc:sldMkLst>
      </pc:sldChg>
      <pc:sldChg chg="mod modShow">
        <pc:chgData name="Samir Delimi" userId="6bd1d818-6613-418a-bb48-5c4da6e81011" providerId="ADAL" clId="{CF2D2415-90B8-4D4A-853E-2775D0BF29A9}" dt="2024-12-18T10:25:22.224" v="3" actId="729"/>
        <pc:sldMkLst>
          <pc:docMk/>
          <pc:sldMk cId="3271600811" sldId="396"/>
        </pc:sldMkLst>
      </pc:sldChg>
      <pc:sldChg chg="mod modShow">
        <pc:chgData name="Samir Delimi" userId="6bd1d818-6613-418a-bb48-5c4da6e81011" providerId="ADAL" clId="{CF2D2415-90B8-4D4A-853E-2775D0BF29A9}" dt="2024-12-18T10:25:27.811" v="4" actId="729"/>
        <pc:sldMkLst>
          <pc:docMk/>
          <pc:sldMk cId="2024342511" sldId="397"/>
        </pc:sldMkLst>
      </pc:sldChg>
      <pc:sldChg chg="mod modShow">
        <pc:chgData name="Samir Delimi" userId="6bd1d818-6613-418a-bb48-5c4da6e81011" providerId="ADAL" clId="{CF2D2415-90B8-4D4A-853E-2775D0BF29A9}" dt="2024-12-18T10:27:08.682" v="11" actId="729"/>
        <pc:sldMkLst>
          <pc:docMk/>
          <pc:sldMk cId="909847356" sldId="398"/>
        </pc:sldMkLst>
      </pc:sldChg>
      <pc:sldChg chg="mod modShow">
        <pc:chgData name="Samir Delimi" userId="6bd1d818-6613-418a-bb48-5c4da6e81011" providerId="ADAL" clId="{CF2D2415-90B8-4D4A-853E-2775D0BF29A9}" dt="2024-12-18T10:27:08.682" v="11" actId="729"/>
        <pc:sldMkLst>
          <pc:docMk/>
          <pc:sldMk cId="528659958" sldId="399"/>
        </pc:sldMkLst>
      </pc:sldChg>
      <pc:sldChg chg="mod modShow">
        <pc:chgData name="Samir Delimi" userId="6bd1d818-6613-418a-bb48-5c4da6e81011" providerId="ADAL" clId="{CF2D2415-90B8-4D4A-853E-2775D0BF29A9}" dt="2024-12-18T10:27:08.682" v="11" actId="729"/>
        <pc:sldMkLst>
          <pc:docMk/>
          <pc:sldMk cId="3429564828" sldId="400"/>
        </pc:sldMkLst>
      </pc:sldChg>
      <pc:sldChg chg="mod modShow">
        <pc:chgData name="Samir Delimi" userId="6bd1d818-6613-418a-bb48-5c4da6e81011" providerId="ADAL" clId="{CF2D2415-90B8-4D4A-853E-2775D0BF29A9}" dt="2024-12-18T10:27:08.682" v="11" actId="729"/>
        <pc:sldMkLst>
          <pc:docMk/>
          <pc:sldMk cId="96933112" sldId="401"/>
        </pc:sldMkLst>
      </pc:sldChg>
      <pc:sldChg chg="mod modShow">
        <pc:chgData name="Samir Delimi" userId="6bd1d818-6613-418a-bb48-5c4da6e81011" providerId="ADAL" clId="{CF2D2415-90B8-4D4A-853E-2775D0BF29A9}" dt="2024-12-18T10:27:08.682" v="11" actId="729"/>
        <pc:sldMkLst>
          <pc:docMk/>
          <pc:sldMk cId="2199373719" sldId="402"/>
        </pc:sldMkLst>
      </pc:sldChg>
      <pc:sldChg chg="mod modShow">
        <pc:chgData name="Samir Delimi" userId="6bd1d818-6613-418a-bb48-5c4da6e81011" providerId="ADAL" clId="{CF2D2415-90B8-4D4A-853E-2775D0BF29A9}" dt="2024-12-18T10:27:08.682" v="11" actId="729"/>
        <pc:sldMkLst>
          <pc:docMk/>
          <pc:sldMk cId="3511106423" sldId="403"/>
        </pc:sldMkLst>
      </pc:sldChg>
      <pc:sldChg chg="mod modShow">
        <pc:chgData name="Samir Delimi" userId="6bd1d818-6613-418a-bb48-5c4da6e81011" providerId="ADAL" clId="{CF2D2415-90B8-4D4A-853E-2775D0BF29A9}" dt="2024-12-18T10:27:08.682" v="11" actId="729"/>
        <pc:sldMkLst>
          <pc:docMk/>
          <pc:sldMk cId="2149182526" sldId="404"/>
        </pc:sldMkLst>
      </pc:sldChg>
      <pc:sldChg chg="mod modShow">
        <pc:chgData name="Samir Delimi" userId="6bd1d818-6613-418a-bb48-5c4da6e81011" providerId="ADAL" clId="{CF2D2415-90B8-4D4A-853E-2775D0BF29A9}" dt="2024-12-18T10:27:08.682" v="11" actId="729"/>
        <pc:sldMkLst>
          <pc:docMk/>
          <pc:sldMk cId="478760342" sldId="405"/>
        </pc:sldMkLst>
      </pc:sldChg>
      <pc:sldChg chg="mod modShow">
        <pc:chgData name="Samir Delimi" userId="6bd1d818-6613-418a-bb48-5c4da6e81011" providerId="ADAL" clId="{CF2D2415-90B8-4D4A-853E-2775D0BF29A9}" dt="2024-12-18T10:27:08.682" v="11" actId="729"/>
        <pc:sldMkLst>
          <pc:docMk/>
          <pc:sldMk cId="3841724151" sldId="406"/>
        </pc:sldMkLst>
      </pc:sldChg>
      <pc:sldChg chg="mod modShow">
        <pc:chgData name="Samir Delimi" userId="6bd1d818-6613-418a-bb48-5c4da6e81011" providerId="ADAL" clId="{CF2D2415-90B8-4D4A-853E-2775D0BF29A9}" dt="2024-12-18T10:27:08.682" v="11" actId="729"/>
        <pc:sldMkLst>
          <pc:docMk/>
          <pc:sldMk cId="527811713" sldId="407"/>
        </pc:sldMkLst>
      </pc:sldChg>
      <pc:sldChg chg="mod modShow">
        <pc:chgData name="Samir Delimi" userId="6bd1d818-6613-418a-bb48-5c4da6e81011" providerId="ADAL" clId="{CF2D2415-90B8-4D4A-853E-2775D0BF29A9}" dt="2024-12-18T10:27:08.682" v="11" actId="729"/>
        <pc:sldMkLst>
          <pc:docMk/>
          <pc:sldMk cId="2650132312" sldId="408"/>
        </pc:sldMkLst>
      </pc:sldChg>
      <pc:sldChg chg="mod modShow">
        <pc:chgData name="Samir Delimi" userId="6bd1d818-6613-418a-bb48-5c4da6e81011" providerId="ADAL" clId="{CF2D2415-90B8-4D4A-853E-2775D0BF29A9}" dt="2024-12-18T10:29:02.387" v="21" actId="729"/>
        <pc:sldMkLst>
          <pc:docMk/>
          <pc:sldMk cId="540833151" sldId="409"/>
        </pc:sldMkLst>
      </pc:sldChg>
      <pc:sldChg chg="mod modShow">
        <pc:chgData name="Samir Delimi" userId="6bd1d818-6613-418a-bb48-5c4da6e81011" providerId="ADAL" clId="{CF2D2415-90B8-4D4A-853E-2775D0BF29A9}" dt="2024-12-18T10:29:26.771" v="24" actId="729"/>
        <pc:sldMkLst>
          <pc:docMk/>
          <pc:sldMk cId="1773992259" sldId="410"/>
        </pc:sldMkLst>
      </pc:sldChg>
      <pc:sldChg chg="mod modShow">
        <pc:chgData name="Samir Delimi" userId="6bd1d818-6613-418a-bb48-5c4da6e81011" providerId="ADAL" clId="{CF2D2415-90B8-4D4A-853E-2775D0BF29A9}" dt="2024-12-18T10:29:17.792" v="22" actId="729"/>
        <pc:sldMkLst>
          <pc:docMk/>
          <pc:sldMk cId="1401807422" sldId="411"/>
        </pc:sldMkLst>
      </pc:sldChg>
      <pc:sldChg chg="mod modShow">
        <pc:chgData name="Samir Delimi" userId="6bd1d818-6613-418a-bb48-5c4da6e81011" providerId="ADAL" clId="{CF2D2415-90B8-4D4A-853E-2775D0BF29A9}" dt="2024-12-18T10:25:22.224" v="3" actId="729"/>
        <pc:sldMkLst>
          <pc:docMk/>
          <pc:sldMk cId="137516148" sldId="413"/>
        </pc:sldMkLst>
      </pc:sldChg>
      <pc:sldChg chg="mod modShow">
        <pc:chgData name="Samir Delimi" userId="6bd1d818-6613-418a-bb48-5c4da6e81011" providerId="ADAL" clId="{CF2D2415-90B8-4D4A-853E-2775D0BF29A9}" dt="2024-12-18T10:29:22.546" v="23" actId="729"/>
        <pc:sldMkLst>
          <pc:docMk/>
          <pc:sldMk cId="2952153509" sldId="414"/>
        </pc:sldMkLst>
      </pc:sldChg>
      <pc:sldChg chg="mod modShow">
        <pc:chgData name="Samir Delimi" userId="6bd1d818-6613-418a-bb48-5c4da6e81011" providerId="ADAL" clId="{CF2D2415-90B8-4D4A-853E-2775D0BF29A9}" dt="2024-12-18T10:25:22.224" v="3" actId="729"/>
        <pc:sldMkLst>
          <pc:docMk/>
          <pc:sldMk cId="1458907687" sldId="415"/>
        </pc:sldMkLst>
      </pc:sldChg>
      <pc:sldChg chg="mod modShow">
        <pc:chgData name="Samir Delimi" userId="6bd1d818-6613-418a-bb48-5c4da6e81011" providerId="ADAL" clId="{CF2D2415-90B8-4D4A-853E-2775D0BF29A9}" dt="2024-12-18T10:25:22.224" v="3" actId="729"/>
        <pc:sldMkLst>
          <pc:docMk/>
          <pc:sldMk cId="1029665128" sldId="416"/>
        </pc:sldMkLst>
      </pc:sldChg>
      <pc:sldChg chg="mod modShow">
        <pc:chgData name="Samir Delimi" userId="6bd1d818-6613-418a-bb48-5c4da6e81011" providerId="ADAL" clId="{CF2D2415-90B8-4D4A-853E-2775D0BF29A9}" dt="2024-12-18T10:25:22.224" v="3" actId="729"/>
        <pc:sldMkLst>
          <pc:docMk/>
          <pc:sldMk cId="3873433341" sldId="417"/>
        </pc:sldMkLst>
      </pc:sldChg>
      <pc:sldChg chg="mod modShow">
        <pc:chgData name="Samir Delimi" userId="6bd1d818-6613-418a-bb48-5c4da6e81011" providerId="ADAL" clId="{CF2D2415-90B8-4D4A-853E-2775D0BF29A9}" dt="2024-12-18T10:25:22.224" v="3" actId="729"/>
        <pc:sldMkLst>
          <pc:docMk/>
          <pc:sldMk cId="3044315296" sldId="418"/>
        </pc:sldMkLst>
      </pc:sldChg>
      <pc:sldChg chg="mod modShow">
        <pc:chgData name="Samir Delimi" userId="6bd1d818-6613-418a-bb48-5c4da6e81011" providerId="ADAL" clId="{CF2D2415-90B8-4D4A-853E-2775D0BF29A9}" dt="2024-12-18T10:25:22.224" v="3" actId="729"/>
        <pc:sldMkLst>
          <pc:docMk/>
          <pc:sldMk cId="3946044803" sldId="419"/>
        </pc:sldMkLst>
      </pc:sldChg>
      <pc:sldChg chg="mod modShow">
        <pc:chgData name="Samir Delimi" userId="6bd1d818-6613-418a-bb48-5c4da6e81011" providerId="ADAL" clId="{CF2D2415-90B8-4D4A-853E-2775D0BF29A9}" dt="2024-12-18T10:25:22.224" v="3" actId="729"/>
        <pc:sldMkLst>
          <pc:docMk/>
          <pc:sldMk cId="13896994" sldId="420"/>
        </pc:sldMkLst>
      </pc:sldChg>
      <pc:sldChg chg="mod modShow">
        <pc:chgData name="Samir Delimi" userId="6bd1d818-6613-418a-bb48-5c4da6e81011" providerId="ADAL" clId="{CF2D2415-90B8-4D4A-853E-2775D0BF29A9}" dt="2024-12-18T10:25:22.224" v="3" actId="729"/>
        <pc:sldMkLst>
          <pc:docMk/>
          <pc:sldMk cId="779470948" sldId="421"/>
        </pc:sldMkLst>
      </pc:sldChg>
      <pc:sldChg chg="mod modShow">
        <pc:chgData name="Samir Delimi" userId="6bd1d818-6613-418a-bb48-5c4da6e81011" providerId="ADAL" clId="{CF2D2415-90B8-4D4A-853E-2775D0BF29A9}" dt="2024-12-18T10:25:22.224" v="3" actId="729"/>
        <pc:sldMkLst>
          <pc:docMk/>
          <pc:sldMk cId="705461739" sldId="423"/>
        </pc:sldMkLst>
      </pc:sldChg>
      <pc:sldChg chg="mod modShow">
        <pc:chgData name="Samir Delimi" userId="6bd1d818-6613-418a-bb48-5c4da6e81011" providerId="ADAL" clId="{CF2D2415-90B8-4D4A-853E-2775D0BF29A9}" dt="2024-12-18T10:25:22.224" v="3" actId="729"/>
        <pc:sldMkLst>
          <pc:docMk/>
          <pc:sldMk cId="1282088024" sldId="424"/>
        </pc:sldMkLst>
      </pc:sldChg>
      <pc:sldChg chg="mod modShow">
        <pc:chgData name="Samir Delimi" userId="6bd1d818-6613-418a-bb48-5c4da6e81011" providerId="ADAL" clId="{CF2D2415-90B8-4D4A-853E-2775D0BF29A9}" dt="2024-12-18T10:25:22.224" v="3" actId="729"/>
        <pc:sldMkLst>
          <pc:docMk/>
          <pc:sldMk cId="4247607399" sldId="425"/>
        </pc:sldMkLst>
      </pc:sldChg>
      <pc:sldChg chg="mod modShow">
        <pc:chgData name="Samir Delimi" userId="6bd1d818-6613-418a-bb48-5c4da6e81011" providerId="ADAL" clId="{CF2D2415-90B8-4D4A-853E-2775D0BF29A9}" dt="2024-12-18T10:25:22.224" v="3" actId="729"/>
        <pc:sldMkLst>
          <pc:docMk/>
          <pc:sldMk cId="3597760607" sldId="426"/>
        </pc:sldMkLst>
      </pc:sldChg>
      <pc:sldChg chg="mod modShow">
        <pc:chgData name="Samir Delimi" userId="6bd1d818-6613-418a-bb48-5c4da6e81011" providerId="ADAL" clId="{CF2D2415-90B8-4D4A-853E-2775D0BF29A9}" dt="2024-12-18T10:25:22.224" v="3" actId="729"/>
        <pc:sldMkLst>
          <pc:docMk/>
          <pc:sldMk cId="1365066906" sldId="427"/>
        </pc:sldMkLst>
      </pc:sldChg>
      <pc:sldChg chg="mod modShow">
        <pc:chgData name="Samir Delimi" userId="6bd1d818-6613-418a-bb48-5c4da6e81011" providerId="ADAL" clId="{CF2D2415-90B8-4D4A-853E-2775D0BF29A9}" dt="2024-12-18T10:25:22.224" v="3" actId="729"/>
        <pc:sldMkLst>
          <pc:docMk/>
          <pc:sldMk cId="3970775260" sldId="428"/>
        </pc:sldMkLst>
      </pc:sldChg>
      <pc:sldChg chg="mod modShow">
        <pc:chgData name="Samir Delimi" userId="6bd1d818-6613-418a-bb48-5c4da6e81011" providerId="ADAL" clId="{CF2D2415-90B8-4D4A-853E-2775D0BF29A9}" dt="2024-12-18T10:25:22.224" v="3" actId="729"/>
        <pc:sldMkLst>
          <pc:docMk/>
          <pc:sldMk cId="2312553657" sldId="429"/>
        </pc:sldMkLst>
      </pc:sldChg>
      <pc:sldChg chg="mod modShow">
        <pc:chgData name="Samir Delimi" userId="6bd1d818-6613-418a-bb48-5c4da6e81011" providerId="ADAL" clId="{CF2D2415-90B8-4D4A-853E-2775D0BF29A9}" dt="2024-12-18T10:25:22.224" v="3" actId="729"/>
        <pc:sldMkLst>
          <pc:docMk/>
          <pc:sldMk cId="4185371104" sldId="430"/>
        </pc:sldMkLst>
      </pc:sldChg>
      <pc:sldChg chg="mod modShow">
        <pc:chgData name="Samir Delimi" userId="6bd1d818-6613-418a-bb48-5c4da6e81011" providerId="ADAL" clId="{CF2D2415-90B8-4D4A-853E-2775D0BF29A9}" dt="2024-12-18T10:25:22.224" v="3" actId="729"/>
        <pc:sldMkLst>
          <pc:docMk/>
          <pc:sldMk cId="2198328456" sldId="431"/>
        </pc:sldMkLst>
      </pc:sldChg>
      <pc:sldChg chg="mod modShow">
        <pc:chgData name="Samir Delimi" userId="6bd1d818-6613-418a-bb48-5c4da6e81011" providerId="ADAL" clId="{CF2D2415-90B8-4D4A-853E-2775D0BF29A9}" dt="2024-12-18T10:25:22.224" v="3" actId="729"/>
        <pc:sldMkLst>
          <pc:docMk/>
          <pc:sldMk cId="674986872" sldId="432"/>
        </pc:sldMkLst>
      </pc:sldChg>
      <pc:sldChg chg="mod modShow">
        <pc:chgData name="Samir Delimi" userId="6bd1d818-6613-418a-bb48-5c4da6e81011" providerId="ADAL" clId="{CF2D2415-90B8-4D4A-853E-2775D0BF29A9}" dt="2024-12-18T10:25:22.224" v="3" actId="729"/>
        <pc:sldMkLst>
          <pc:docMk/>
          <pc:sldMk cId="3949986718" sldId="433"/>
        </pc:sldMkLst>
      </pc:sldChg>
      <pc:sldChg chg="mod modShow">
        <pc:chgData name="Samir Delimi" userId="6bd1d818-6613-418a-bb48-5c4da6e81011" providerId="ADAL" clId="{CF2D2415-90B8-4D4A-853E-2775D0BF29A9}" dt="2024-12-18T10:25:22.224" v="3" actId="729"/>
        <pc:sldMkLst>
          <pc:docMk/>
          <pc:sldMk cId="3619867555" sldId="434"/>
        </pc:sldMkLst>
      </pc:sldChg>
      <pc:sldChg chg="mod modShow">
        <pc:chgData name="Samir Delimi" userId="6bd1d818-6613-418a-bb48-5c4da6e81011" providerId="ADAL" clId="{CF2D2415-90B8-4D4A-853E-2775D0BF29A9}" dt="2024-12-18T10:25:22.224" v="3" actId="729"/>
        <pc:sldMkLst>
          <pc:docMk/>
          <pc:sldMk cId="1768695063" sldId="435"/>
        </pc:sldMkLst>
      </pc:sldChg>
      <pc:sldChg chg="mod modShow">
        <pc:chgData name="Samir Delimi" userId="6bd1d818-6613-418a-bb48-5c4da6e81011" providerId="ADAL" clId="{CF2D2415-90B8-4D4A-853E-2775D0BF29A9}" dt="2024-12-18T10:25:22.224" v="3" actId="729"/>
        <pc:sldMkLst>
          <pc:docMk/>
          <pc:sldMk cId="802095611" sldId="436"/>
        </pc:sldMkLst>
      </pc:sldChg>
      <pc:sldChg chg="mod modShow">
        <pc:chgData name="Samir Delimi" userId="6bd1d818-6613-418a-bb48-5c4da6e81011" providerId="ADAL" clId="{CF2D2415-90B8-4D4A-853E-2775D0BF29A9}" dt="2024-12-18T10:25:22.224" v="3" actId="729"/>
        <pc:sldMkLst>
          <pc:docMk/>
          <pc:sldMk cId="90972127" sldId="437"/>
        </pc:sldMkLst>
      </pc:sldChg>
      <pc:sldChg chg="mod modShow">
        <pc:chgData name="Samir Delimi" userId="6bd1d818-6613-418a-bb48-5c4da6e81011" providerId="ADAL" clId="{CF2D2415-90B8-4D4A-853E-2775D0BF29A9}" dt="2024-12-18T10:25:22.224" v="3" actId="729"/>
        <pc:sldMkLst>
          <pc:docMk/>
          <pc:sldMk cId="127733647" sldId="441"/>
        </pc:sldMkLst>
      </pc:sldChg>
      <pc:sldChg chg="mod modShow">
        <pc:chgData name="Samir Delimi" userId="6bd1d818-6613-418a-bb48-5c4da6e81011" providerId="ADAL" clId="{CF2D2415-90B8-4D4A-853E-2775D0BF29A9}" dt="2024-12-18T10:25:22.224" v="3" actId="729"/>
        <pc:sldMkLst>
          <pc:docMk/>
          <pc:sldMk cId="3847698119" sldId="442"/>
        </pc:sldMkLst>
      </pc:sldChg>
      <pc:sldChg chg="mod modShow">
        <pc:chgData name="Samir Delimi" userId="6bd1d818-6613-418a-bb48-5c4da6e81011" providerId="ADAL" clId="{CF2D2415-90B8-4D4A-853E-2775D0BF29A9}" dt="2024-12-18T10:25:22.224" v="3" actId="729"/>
        <pc:sldMkLst>
          <pc:docMk/>
          <pc:sldMk cId="1342450944" sldId="443"/>
        </pc:sldMkLst>
      </pc:sldChg>
      <pc:sldChg chg="mod modShow">
        <pc:chgData name="Samir Delimi" userId="6bd1d818-6613-418a-bb48-5c4da6e81011" providerId="ADAL" clId="{CF2D2415-90B8-4D4A-853E-2775D0BF29A9}" dt="2024-12-18T10:25:22.224" v="3" actId="729"/>
        <pc:sldMkLst>
          <pc:docMk/>
          <pc:sldMk cId="973191460" sldId="444"/>
        </pc:sldMkLst>
      </pc:sldChg>
      <pc:sldChg chg="mod modShow">
        <pc:chgData name="Samir Delimi" userId="6bd1d818-6613-418a-bb48-5c4da6e81011" providerId="ADAL" clId="{CF2D2415-90B8-4D4A-853E-2775D0BF29A9}" dt="2024-12-18T10:25:22.224" v="3" actId="729"/>
        <pc:sldMkLst>
          <pc:docMk/>
          <pc:sldMk cId="2567623825" sldId="445"/>
        </pc:sldMkLst>
      </pc:sldChg>
      <pc:sldChg chg="mod modShow">
        <pc:chgData name="Samir Delimi" userId="6bd1d818-6613-418a-bb48-5c4da6e81011" providerId="ADAL" clId="{CF2D2415-90B8-4D4A-853E-2775D0BF29A9}" dt="2024-12-18T10:25:22.224" v="3" actId="729"/>
        <pc:sldMkLst>
          <pc:docMk/>
          <pc:sldMk cId="749588419" sldId="446"/>
        </pc:sldMkLst>
      </pc:sldChg>
      <pc:sldChg chg="mod modShow">
        <pc:chgData name="Samir Delimi" userId="6bd1d818-6613-418a-bb48-5c4da6e81011" providerId="ADAL" clId="{CF2D2415-90B8-4D4A-853E-2775D0BF29A9}" dt="2024-12-18T10:25:22.224" v="3" actId="729"/>
        <pc:sldMkLst>
          <pc:docMk/>
          <pc:sldMk cId="3544797770" sldId="447"/>
        </pc:sldMkLst>
      </pc:sldChg>
      <pc:sldChg chg="mod modShow">
        <pc:chgData name="Samir Delimi" userId="6bd1d818-6613-418a-bb48-5c4da6e81011" providerId="ADAL" clId="{CF2D2415-90B8-4D4A-853E-2775D0BF29A9}" dt="2024-12-18T10:25:22.224" v="3" actId="729"/>
        <pc:sldMkLst>
          <pc:docMk/>
          <pc:sldMk cId="3194667731" sldId="448"/>
        </pc:sldMkLst>
      </pc:sldChg>
      <pc:sldChg chg="mod modShow">
        <pc:chgData name="Samir Delimi" userId="6bd1d818-6613-418a-bb48-5c4da6e81011" providerId="ADAL" clId="{CF2D2415-90B8-4D4A-853E-2775D0BF29A9}" dt="2024-12-18T10:25:22.224" v="3" actId="729"/>
        <pc:sldMkLst>
          <pc:docMk/>
          <pc:sldMk cId="2895108897" sldId="450"/>
        </pc:sldMkLst>
      </pc:sldChg>
      <pc:sldChg chg="mod modShow">
        <pc:chgData name="Samir Delimi" userId="6bd1d818-6613-418a-bb48-5c4da6e81011" providerId="ADAL" clId="{CF2D2415-90B8-4D4A-853E-2775D0BF29A9}" dt="2024-12-18T10:25:22.224" v="3" actId="729"/>
        <pc:sldMkLst>
          <pc:docMk/>
          <pc:sldMk cId="2644235366" sldId="451"/>
        </pc:sldMkLst>
      </pc:sldChg>
      <pc:sldChg chg="mod modShow">
        <pc:chgData name="Samir Delimi" userId="6bd1d818-6613-418a-bb48-5c4da6e81011" providerId="ADAL" clId="{CF2D2415-90B8-4D4A-853E-2775D0BF29A9}" dt="2024-12-18T10:52:04.881" v="352" actId="729"/>
        <pc:sldMkLst>
          <pc:docMk/>
          <pc:sldMk cId="177121718" sldId="452"/>
        </pc:sldMkLst>
      </pc:sldChg>
      <pc:sldChg chg="mod modShow">
        <pc:chgData name="Samir Delimi" userId="6bd1d818-6613-418a-bb48-5c4da6e81011" providerId="ADAL" clId="{CF2D2415-90B8-4D4A-853E-2775D0BF29A9}" dt="2024-12-18T10:52:08.994" v="353" actId="729"/>
        <pc:sldMkLst>
          <pc:docMk/>
          <pc:sldMk cId="4225279593" sldId="453"/>
        </pc:sldMkLst>
      </pc:sldChg>
      <pc:sldChg chg="mod modShow">
        <pc:chgData name="Samir Delimi" userId="6bd1d818-6613-418a-bb48-5c4da6e81011" providerId="ADAL" clId="{CF2D2415-90B8-4D4A-853E-2775D0BF29A9}" dt="2024-12-18T10:25:22.224" v="3" actId="729"/>
        <pc:sldMkLst>
          <pc:docMk/>
          <pc:sldMk cId="483147092" sldId="454"/>
        </pc:sldMkLst>
      </pc:sldChg>
      <pc:sldChg chg="mod modShow">
        <pc:chgData name="Samir Delimi" userId="6bd1d818-6613-418a-bb48-5c4da6e81011" providerId="ADAL" clId="{CF2D2415-90B8-4D4A-853E-2775D0BF29A9}" dt="2024-12-18T10:25:22.224" v="3" actId="729"/>
        <pc:sldMkLst>
          <pc:docMk/>
          <pc:sldMk cId="1888011829" sldId="455"/>
        </pc:sldMkLst>
      </pc:sldChg>
      <pc:sldChg chg="mod modShow">
        <pc:chgData name="Samir Delimi" userId="6bd1d818-6613-418a-bb48-5c4da6e81011" providerId="ADAL" clId="{CF2D2415-90B8-4D4A-853E-2775D0BF29A9}" dt="2024-12-18T10:25:22.224" v="3" actId="729"/>
        <pc:sldMkLst>
          <pc:docMk/>
          <pc:sldMk cId="3329747317" sldId="456"/>
        </pc:sldMkLst>
      </pc:sldChg>
      <pc:sldChg chg="mod modShow">
        <pc:chgData name="Samir Delimi" userId="6bd1d818-6613-418a-bb48-5c4da6e81011" providerId="ADAL" clId="{CF2D2415-90B8-4D4A-853E-2775D0BF29A9}" dt="2024-12-18T10:25:22.224" v="3" actId="729"/>
        <pc:sldMkLst>
          <pc:docMk/>
          <pc:sldMk cId="2353839475" sldId="457"/>
        </pc:sldMkLst>
      </pc:sldChg>
      <pc:sldChg chg="mod modShow">
        <pc:chgData name="Samir Delimi" userId="6bd1d818-6613-418a-bb48-5c4da6e81011" providerId="ADAL" clId="{CF2D2415-90B8-4D4A-853E-2775D0BF29A9}" dt="2024-12-18T10:25:22.224" v="3" actId="729"/>
        <pc:sldMkLst>
          <pc:docMk/>
          <pc:sldMk cId="4200493373" sldId="458"/>
        </pc:sldMkLst>
      </pc:sldChg>
      <pc:sldChg chg="mod modShow">
        <pc:chgData name="Samir Delimi" userId="6bd1d818-6613-418a-bb48-5c4da6e81011" providerId="ADAL" clId="{CF2D2415-90B8-4D4A-853E-2775D0BF29A9}" dt="2024-12-18T10:25:22.224" v="3" actId="729"/>
        <pc:sldMkLst>
          <pc:docMk/>
          <pc:sldMk cId="2665793360" sldId="459"/>
        </pc:sldMkLst>
      </pc:sldChg>
      <pc:sldChg chg="mod modShow">
        <pc:chgData name="Samir Delimi" userId="6bd1d818-6613-418a-bb48-5c4da6e81011" providerId="ADAL" clId="{CF2D2415-90B8-4D4A-853E-2775D0BF29A9}" dt="2024-12-18T10:25:22.224" v="3" actId="729"/>
        <pc:sldMkLst>
          <pc:docMk/>
          <pc:sldMk cId="1289413972" sldId="460"/>
        </pc:sldMkLst>
      </pc:sldChg>
      <pc:sldChg chg="mod modShow">
        <pc:chgData name="Samir Delimi" userId="6bd1d818-6613-418a-bb48-5c4da6e81011" providerId="ADAL" clId="{CF2D2415-90B8-4D4A-853E-2775D0BF29A9}" dt="2024-12-18T10:25:22.224" v="3" actId="729"/>
        <pc:sldMkLst>
          <pc:docMk/>
          <pc:sldMk cId="2796944081" sldId="461"/>
        </pc:sldMkLst>
      </pc:sldChg>
      <pc:sldChg chg="mod modShow">
        <pc:chgData name="Samir Delimi" userId="6bd1d818-6613-418a-bb48-5c4da6e81011" providerId="ADAL" clId="{CF2D2415-90B8-4D4A-853E-2775D0BF29A9}" dt="2024-12-18T10:51:01.174" v="347" actId="729"/>
        <pc:sldMkLst>
          <pc:docMk/>
          <pc:sldMk cId="1714834849" sldId="462"/>
        </pc:sldMkLst>
      </pc:sldChg>
      <pc:sldChg chg="mod modShow">
        <pc:chgData name="Samir Delimi" userId="6bd1d818-6613-418a-bb48-5c4da6e81011" providerId="ADAL" clId="{CF2D2415-90B8-4D4A-853E-2775D0BF29A9}" dt="2024-12-18T10:51:08.407" v="348" actId="729"/>
        <pc:sldMkLst>
          <pc:docMk/>
          <pc:sldMk cId="2562635668" sldId="463"/>
        </pc:sldMkLst>
      </pc:sldChg>
      <pc:sldChg chg="mod modShow">
        <pc:chgData name="Samir Delimi" userId="6bd1d818-6613-418a-bb48-5c4da6e81011" providerId="ADAL" clId="{CF2D2415-90B8-4D4A-853E-2775D0BF29A9}" dt="2024-12-18T10:51:14.319" v="349" actId="729"/>
        <pc:sldMkLst>
          <pc:docMk/>
          <pc:sldMk cId="3767677974" sldId="464"/>
        </pc:sldMkLst>
      </pc:sldChg>
      <pc:sldChg chg="mod modShow">
        <pc:chgData name="Samir Delimi" userId="6bd1d818-6613-418a-bb48-5c4da6e81011" providerId="ADAL" clId="{CF2D2415-90B8-4D4A-853E-2775D0BF29A9}" dt="2024-12-18T10:25:22.224" v="3" actId="729"/>
        <pc:sldMkLst>
          <pc:docMk/>
          <pc:sldMk cId="3863527024" sldId="465"/>
        </pc:sldMkLst>
      </pc:sldChg>
      <pc:sldChg chg="mod modShow">
        <pc:chgData name="Samir Delimi" userId="6bd1d818-6613-418a-bb48-5c4da6e81011" providerId="ADAL" clId="{CF2D2415-90B8-4D4A-853E-2775D0BF29A9}" dt="2024-12-18T10:25:22.224" v="3" actId="729"/>
        <pc:sldMkLst>
          <pc:docMk/>
          <pc:sldMk cId="407343291" sldId="466"/>
        </pc:sldMkLst>
      </pc:sldChg>
      <pc:sldChg chg="mod modShow">
        <pc:chgData name="Samir Delimi" userId="6bd1d818-6613-418a-bb48-5c4da6e81011" providerId="ADAL" clId="{CF2D2415-90B8-4D4A-853E-2775D0BF29A9}" dt="2024-12-18T10:25:22.224" v="3" actId="729"/>
        <pc:sldMkLst>
          <pc:docMk/>
          <pc:sldMk cId="3533924154" sldId="468"/>
        </pc:sldMkLst>
      </pc:sldChg>
      <pc:sldChg chg="mod modShow">
        <pc:chgData name="Samir Delimi" userId="6bd1d818-6613-418a-bb48-5c4da6e81011" providerId="ADAL" clId="{CF2D2415-90B8-4D4A-853E-2775D0BF29A9}" dt="2024-12-18T10:25:22.224" v="3" actId="729"/>
        <pc:sldMkLst>
          <pc:docMk/>
          <pc:sldMk cId="643067180" sldId="469"/>
        </pc:sldMkLst>
      </pc:sldChg>
      <pc:sldChg chg="mod modShow">
        <pc:chgData name="Samir Delimi" userId="6bd1d818-6613-418a-bb48-5c4da6e81011" providerId="ADAL" clId="{CF2D2415-90B8-4D4A-853E-2775D0BF29A9}" dt="2024-12-18T10:25:22.224" v="3" actId="729"/>
        <pc:sldMkLst>
          <pc:docMk/>
          <pc:sldMk cId="2472552454" sldId="470"/>
        </pc:sldMkLst>
      </pc:sldChg>
      <pc:sldChg chg="mod modShow">
        <pc:chgData name="Samir Delimi" userId="6bd1d818-6613-418a-bb48-5c4da6e81011" providerId="ADAL" clId="{CF2D2415-90B8-4D4A-853E-2775D0BF29A9}" dt="2024-12-18T10:25:22.224" v="3" actId="729"/>
        <pc:sldMkLst>
          <pc:docMk/>
          <pc:sldMk cId="340466888" sldId="471"/>
        </pc:sldMkLst>
      </pc:sldChg>
      <pc:sldChg chg="mod modShow">
        <pc:chgData name="Samir Delimi" userId="6bd1d818-6613-418a-bb48-5c4da6e81011" providerId="ADAL" clId="{CF2D2415-90B8-4D4A-853E-2775D0BF29A9}" dt="2024-12-18T10:25:22.224" v="3" actId="729"/>
        <pc:sldMkLst>
          <pc:docMk/>
          <pc:sldMk cId="2280203582" sldId="472"/>
        </pc:sldMkLst>
      </pc:sldChg>
      <pc:sldChg chg="mod modShow">
        <pc:chgData name="Samir Delimi" userId="6bd1d818-6613-418a-bb48-5c4da6e81011" providerId="ADAL" clId="{CF2D2415-90B8-4D4A-853E-2775D0BF29A9}" dt="2024-12-18T10:25:22.224" v="3" actId="729"/>
        <pc:sldMkLst>
          <pc:docMk/>
          <pc:sldMk cId="4149505343" sldId="473"/>
        </pc:sldMkLst>
      </pc:sldChg>
      <pc:sldChg chg="mod modShow">
        <pc:chgData name="Samir Delimi" userId="6bd1d818-6613-418a-bb48-5c4da6e81011" providerId="ADAL" clId="{CF2D2415-90B8-4D4A-853E-2775D0BF29A9}" dt="2024-12-18T10:25:22.224" v="3" actId="729"/>
        <pc:sldMkLst>
          <pc:docMk/>
          <pc:sldMk cId="3379763598" sldId="474"/>
        </pc:sldMkLst>
      </pc:sldChg>
      <pc:sldChg chg="mod modShow">
        <pc:chgData name="Samir Delimi" userId="6bd1d818-6613-418a-bb48-5c4da6e81011" providerId="ADAL" clId="{CF2D2415-90B8-4D4A-853E-2775D0BF29A9}" dt="2024-12-18T10:25:22.224" v="3" actId="729"/>
        <pc:sldMkLst>
          <pc:docMk/>
          <pc:sldMk cId="1794352310" sldId="475"/>
        </pc:sldMkLst>
      </pc:sldChg>
      <pc:sldChg chg="mod modShow">
        <pc:chgData name="Samir Delimi" userId="6bd1d818-6613-418a-bb48-5c4da6e81011" providerId="ADAL" clId="{CF2D2415-90B8-4D4A-853E-2775D0BF29A9}" dt="2024-12-18T10:25:22.224" v="3" actId="729"/>
        <pc:sldMkLst>
          <pc:docMk/>
          <pc:sldMk cId="1192401670" sldId="478"/>
        </pc:sldMkLst>
      </pc:sldChg>
      <pc:sldChg chg="mod modShow">
        <pc:chgData name="Samir Delimi" userId="6bd1d818-6613-418a-bb48-5c4da6e81011" providerId="ADAL" clId="{CF2D2415-90B8-4D4A-853E-2775D0BF29A9}" dt="2024-12-18T10:25:22.224" v="3" actId="729"/>
        <pc:sldMkLst>
          <pc:docMk/>
          <pc:sldMk cId="2879716023" sldId="479"/>
        </pc:sldMkLst>
      </pc:sldChg>
      <pc:sldChg chg="mod modShow">
        <pc:chgData name="Samir Delimi" userId="6bd1d818-6613-418a-bb48-5c4da6e81011" providerId="ADAL" clId="{CF2D2415-90B8-4D4A-853E-2775D0BF29A9}" dt="2024-12-18T10:25:22.224" v="3" actId="729"/>
        <pc:sldMkLst>
          <pc:docMk/>
          <pc:sldMk cId="2363861323" sldId="481"/>
        </pc:sldMkLst>
      </pc:sldChg>
      <pc:sldChg chg="mod modShow">
        <pc:chgData name="Samir Delimi" userId="6bd1d818-6613-418a-bb48-5c4da6e81011" providerId="ADAL" clId="{CF2D2415-90B8-4D4A-853E-2775D0BF29A9}" dt="2024-12-18T10:25:22.224" v="3" actId="729"/>
        <pc:sldMkLst>
          <pc:docMk/>
          <pc:sldMk cId="693566530" sldId="483"/>
        </pc:sldMkLst>
      </pc:sldChg>
      <pc:sldChg chg="mod modShow">
        <pc:chgData name="Samir Delimi" userId="6bd1d818-6613-418a-bb48-5c4da6e81011" providerId="ADAL" clId="{CF2D2415-90B8-4D4A-853E-2775D0BF29A9}" dt="2024-12-18T10:25:22.224" v="3" actId="729"/>
        <pc:sldMkLst>
          <pc:docMk/>
          <pc:sldMk cId="3249717743" sldId="484"/>
        </pc:sldMkLst>
      </pc:sldChg>
      <pc:sldChg chg="mod modShow">
        <pc:chgData name="Samir Delimi" userId="6bd1d818-6613-418a-bb48-5c4da6e81011" providerId="ADAL" clId="{CF2D2415-90B8-4D4A-853E-2775D0BF29A9}" dt="2024-12-18T10:25:22.224" v="3" actId="729"/>
        <pc:sldMkLst>
          <pc:docMk/>
          <pc:sldMk cId="2505022728" sldId="485"/>
        </pc:sldMkLst>
      </pc:sldChg>
      <pc:sldChg chg="modSp add mod">
        <pc:chgData name="Samir Delimi" userId="6bd1d818-6613-418a-bb48-5c4da6e81011" providerId="ADAL" clId="{CF2D2415-90B8-4D4A-853E-2775D0BF29A9}" dt="2024-12-18T11:12:18.261" v="382" actId="6549"/>
        <pc:sldMkLst>
          <pc:docMk/>
          <pc:sldMk cId="731357826" sldId="505"/>
        </pc:sldMkLst>
        <pc:spChg chg="mod">
          <ac:chgData name="Samir Delimi" userId="6bd1d818-6613-418a-bb48-5c4da6e81011" providerId="ADAL" clId="{CF2D2415-90B8-4D4A-853E-2775D0BF29A9}" dt="2024-12-18T11:12:18.261" v="382" actId="6549"/>
          <ac:spMkLst>
            <pc:docMk/>
            <pc:sldMk cId="731357826" sldId="505"/>
            <ac:spMk id="2" creationId="{98843296-E55E-D64F-218B-DF890E1BF026}"/>
          </ac:spMkLst>
        </pc:spChg>
      </pc:sldChg>
      <pc:sldChg chg="del mod modShow">
        <pc:chgData name="Samir Delimi" userId="6bd1d818-6613-418a-bb48-5c4da6e81011" providerId="ADAL" clId="{CF2D2415-90B8-4D4A-853E-2775D0BF29A9}" dt="2024-12-18T10:49:05.701" v="336" actId="2696"/>
        <pc:sldMkLst>
          <pc:docMk/>
          <pc:sldMk cId="989843220" sldId="505"/>
        </pc:sldMkLst>
      </pc:sldChg>
      <pc:sldChg chg="add del">
        <pc:chgData name="Samir Delimi" userId="6bd1d818-6613-418a-bb48-5c4da6e81011" providerId="ADAL" clId="{CF2D2415-90B8-4D4A-853E-2775D0BF29A9}" dt="2024-12-18T10:49:23.165" v="338" actId="2696"/>
        <pc:sldMkLst>
          <pc:docMk/>
          <pc:sldMk cId="3198432773" sldId="505"/>
        </pc:sldMkLst>
      </pc:sldChg>
      <pc:sldChg chg="mod modShow">
        <pc:chgData name="Samir Delimi" userId="6bd1d818-6613-418a-bb48-5c4da6e81011" providerId="ADAL" clId="{CF2D2415-90B8-4D4A-853E-2775D0BF29A9}" dt="2024-12-18T10:25:22.224" v="3" actId="729"/>
        <pc:sldMkLst>
          <pc:docMk/>
          <pc:sldMk cId="3789015314" sldId="506"/>
        </pc:sldMkLst>
      </pc:sldChg>
      <pc:sldChg chg="mod modShow">
        <pc:chgData name="Samir Delimi" userId="6bd1d818-6613-418a-bb48-5c4da6e81011" providerId="ADAL" clId="{CF2D2415-90B8-4D4A-853E-2775D0BF29A9}" dt="2024-12-18T10:25:22.224" v="3" actId="729"/>
        <pc:sldMkLst>
          <pc:docMk/>
          <pc:sldMk cId="867389134" sldId="523"/>
        </pc:sldMkLst>
      </pc:sldChg>
      <pc:sldChg chg="mod modShow">
        <pc:chgData name="Samir Delimi" userId="6bd1d818-6613-418a-bb48-5c4da6e81011" providerId="ADAL" clId="{CF2D2415-90B8-4D4A-853E-2775D0BF29A9}" dt="2024-12-18T10:25:22.224" v="3" actId="729"/>
        <pc:sldMkLst>
          <pc:docMk/>
          <pc:sldMk cId="137442779" sldId="524"/>
        </pc:sldMkLst>
      </pc:sldChg>
      <pc:sldChg chg="mod modShow">
        <pc:chgData name="Samir Delimi" userId="6bd1d818-6613-418a-bb48-5c4da6e81011" providerId="ADAL" clId="{CF2D2415-90B8-4D4A-853E-2775D0BF29A9}" dt="2024-12-18T10:25:22.224" v="3" actId="729"/>
        <pc:sldMkLst>
          <pc:docMk/>
          <pc:sldMk cId="188803273" sldId="525"/>
        </pc:sldMkLst>
      </pc:sldChg>
      <pc:sldChg chg="mod modShow">
        <pc:chgData name="Samir Delimi" userId="6bd1d818-6613-418a-bb48-5c4da6e81011" providerId="ADAL" clId="{CF2D2415-90B8-4D4A-853E-2775D0BF29A9}" dt="2024-12-18T10:25:22.224" v="3" actId="729"/>
        <pc:sldMkLst>
          <pc:docMk/>
          <pc:sldMk cId="3774806132" sldId="526"/>
        </pc:sldMkLst>
      </pc:sldChg>
      <pc:sldChg chg="mod modShow">
        <pc:chgData name="Samir Delimi" userId="6bd1d818-6613-418a-bb48-5c4da6e81011" providerId="ADAL" clId="{CF2D2415-90B8-4D4A-853E-2775D0BF29A9}" dt="2024-12-18T10:25:22.224" v="3" actId="729"/>
        <pc:sldMkLst>
          <pc:docMk/>
          <pc:sldMk cId="3547092525" sldId="527"/>
        </pc:sldMkLst>
      </pc:sldChg>
      <pc:sldChg chg="mod modShow">
        <pc:chgData name="Samir Delimi" userId="6bd1d818-6613-418a-bb48-5c4da6e81011" providerId="ADAL" clId="{CF2D2415-90B8-4D4A-853E-2775D0BF29A9}" dt="2024-12-18T10:25:22.224" v="3" actId="729"/>
        <pc:sldMkLst>
          <pc:docMk/>
          <pc:sldMk cId="2268067830" sldId="528"/>
        </pc:sldMkLst>
      </pc:sldChg>
      <pc:sldChg chg="mod modShow">
        <pc:chgData name="Samir Delimi" userId="6bd1d818-6613-418a-bb48-5c4da6e81011" providerId="ADAL" clId="{CF2D2415-90B8-4D4A-853E-2775D0BF29A9}" dt="2024-12-18T10:25:22.224" v="3" actId="729"/>
        <pc:sldMkLst>
          <pc:docMk/>
          <pc:sldMk cId="2252920481" sldId="530"/>
        </pc:sldMkLst>
      </pc:sldChg>
      <pc:sldChg chg="mod modShow">
        <pc:chgData name="Samir Delimi" userId="6bd1d818-6613-418a-bb48-5c4da6e81011" providerId="ADAL" clId="{CF2D2415-90B8-4D4A-853E-2775D0BF29A9}" dt="2024-12-18T10:50:36.152" v="346" actId="729"/>
        <pc:sldMkLst>
          <pc:docMk/>
          <pc:sldMk cId="1206079614" sldId="531"/>
        </pc:sldMkLst>
      </pc:sldChg>
      <pc:sldChg chg="mod modShow">
        <pc:chgData name="Samir Delimi" userId="6bd1d818-6613-418a-bb48-5c4da6e81011" providerId="ADAL" clId="{CF2D2415-90B8-4D4A-853E-2775D0BF29A9}" dt="2024-12-18T10:50:28.578" v="344" actId="729"/>
        <pc:sldMkLst>
          <pc:docMk/>
          <pc:sldMk cId="1517477413" sldId="532"/>
        </pc:sldMkLst>
      </pc:sldChg>
      <pc:sldChg chg="mod modShow">
        <pc:chgData name="Samir Delimi" userId="6bd1d818-6613-418a-bb48-5c4da6e81011" providerId="ADAL" clId="{CF2D2415-90B8-4D4A-853E-2775D0BF29A9}" dt="2024-12-18T10:25:22.224" v="3" actId="729"/>
        <pc:sldMkLst>
          <pc:docMk/>
          <pc:sldMk cId="659227122" sldId="577"/>
        </pc:sldMkLst>
      </pc:sldChg>
      <pc:sldChg chg="mod modShow">
        <pc:chgData name="Samir Delimi" userId="6bd1d818-6613-418a-bb48-5c4da6e81011" providerId="ADAL" clId="{CF2D2415-90B8-4D4A-853E-2775D0BF29A9}" dt="2024-12-18T10:25:22.224" v="3" actId="729"/>
        <pc:sldMkLst>
          <pc:docMk/>
          <pc:sldMk cId="3132979137" sldId="578"/>
        </pc:sldMkLst>
      </pc:sldChg>
      <pc:sldChg chg="mod modShow">
        <pc:chgData name="Samir Delimi" userId="6bd1d818-6613-418a-bb48-5c4da6e81011" providerId="ADAL" clId="{CF2D2415-90B8-4D4A-853E-2775D0BF29A9}" dt="2024-12-18T10:25:22.224" v="3" actId="729"/>
        <pc:sldMkLst>
          <pc:docMk/>
          <pc:sldMk cId="2105400291" sldId="584"/>
        </pc:sldMkLst>
      </pc:sldChg>
      <pc:sldChg chg="mod modShow">
        <pc:chgData name="Samir Delimi" userId="6bd1d818-6613-418a-bb48-5c4da6e81011" providerId="ADAL" clId="{CF2D2415-90B8-4D4A-853E-2775D0BF29A9}" dt="2024-12-18T10:25:22.224" v="3" actId="729"/>
        <pc:sldMkLst>
          <pc:docMk/>
          <pc:sldMk cId="3138587505" sldId="585"/>
        </pc:sldMkLst>
      </pc:sldChg>
      <pc:sldChg chg="mod modShow">
        <pc:chgData name="Samir Delimi" userId="6bd1d818-6613-418a-bb48-5c4da6e81011" providerId="ADAL" clId="{CF2D2415-90B8-4D4A-853E-2775D0BF29A9}" dt="2024-12-18T10:25:22.224" v="3" actId="729"/>
        <pc:sldMkLst>
          <pc:docMk/>
          <pc:sldMk cId="1776518969" sldId="586"/>
        </pc:sldMkLst>
      </pc:sldChg>
      <pc:sldChg chg="mod modShow">
        <pc:chgData name="Samir Delimi" userId="6bd1d818-6613-418a-bb48-5c4da6e81011" providerId="ADAL" clId="{CF2D2415-90B8-4D4A-853E-2775D0BF29A9}" dt="2024-12-18T10:25:22.224" v="3" actId="729"/>
        <pc:sldMkLst>
          <pc:docMk/>
          <pc:sldMk cId="4112293295" sldId="587"/>
        </pc:sldMkLst>
      </pc:sldChg>
      <pc:sldChg chg="mod modShow">
        <pc:chgData name="Samir Delimi" userId="6bd1d818-6613-418a-bb48-5c4da6e81011" providerId="ADAL" clId="{CF2D2415-90B8-4D4A-853E-2775D0BF29A9}" dt="2024-12-18T10:25:22.224" v="3" actId="729"/>
        <pc:sldMkLst>
          <pc:docMk/>
          <pc:sldMk cId="1501078215" sldId="588"/>
        </pc:sldMkLst>
      </pc:sldChg>
      <pc:sldChg chg="mod modShow">
        <pc:chgData name="Samir Delimi" userId="6bd1d818-6613-418a-bb48-5c4da6e81011" providerId="ADAL" clId="{CF2D2415-90B8-4D4A-853E-2775D0BF29A9}" dt="2024-12-18T10:50:06.707" v="343" actId="729"/>
        <pc:sldMkLst>
          <pc:docMk/>
          <pc:sldMk cId="2603324386" sldId="599"/>
        </pc:sldMkLst>
      </pc:sldChg>
      <pc:sldChg chg="mod modShow">
        <pc:chgData name="Samir Delimi" userId="6bd1d818-6613-418a-bb48-5c4da6e81011" providerId="ADAL" clId="{CF2D2415-90B8-4D4A-853E-2775D0BF29A9}" dt="2024-12-18T10:25:22.224" v="3" actId="729"/>
        <pc:sldMkLst>
          <pc:docMk/>
          <pc:sldMk cId="3083921847" sldId="600"/>
        </pc:sldMkLst>
      </pc:sldChg>
      <pc:sldChg chg="mod modShow">
        <pc:chgData name="Samir Delimi" userId="6bd1d818-6613-418a-bb48-5c4da6e81011" providerId="ADAL" clId="{CF2D2415-90B8-4D4A-853E-2775D0BF29A9}" dt="2024-12-18T10:25:22.224" v="3" actId="729"/>
        <pc:sldMkLst>
          <pc:docMk/>
          <pc:sldMk cId="822524866" sldId="601"/>
        </pc:sldMkLst>
      </pc:sldChg>
      <pc:sldChg chg="mod modShow">
        <pc:chgData name="Samir Delimi" userId="6bd1d818-6613-418a-bb48-5c4da6e81011" providerId="ADAL" clId="{CF2D2415-90B8-4D4A-853E-2775D0BF29A9}" dt="2024-12-18T10:25:22.224" v="3" actId="729"/>
        <pc:sldMkLst>
          <pc:docMk/>
          <pc:sldMk cId="3482087960" sldId="602"/>
        </pc:sldMkLst>
      </pc:sldChg>
      <pc:sldChg chg="mod modShow">
        <pc:chgData name="Samir Delimi" userId="6bd1d818-6613-418a-bb48-5c4da6e81011" providerId="ADAL" clId="{CF2D2415-90B8-4D4A-853E-2775D0BF29A9}" dt="2024-12-18T10:25:22.224" v="3" actId="729"/>
        <pc:sldMkLst>
          <pc:docMk/>
          <pc:sldMk cId="71857202" sldId="603"/>
        </pc:sldMkLst>
      </pc:sldChg>
      <pc:sldChg chg="mod modShow">
        <pc:chgData name="Samir Delimi" userId="6bd1d818-6613-418a-bb48-5c4da6e81011" providerId="ADAL" clId="{CF2D2415-90B8-4D4A-853E-2775D0BF29A9}" dt="2024-12-18T10:25:22.224" v="3" actId="729"/>
        <pc:sldMkLst>
          <pc:docMk/>
          <pc:sldMk cId="2632886286" sldId="604"/>
        </pc:sldMkLst>
      </pc:sldChg>
      <pc:sldChg chg="mod modShow">
        <pc:chgData name="Samir Delimi" userId="6bd1d818-6613-418a-bb48-5c4da6e81011" providerId="ADAL" clId="{CF2D2415-90B8-4D4A-853E-2775D0BF29A9}" dt="2024-12-18T10:25:22.224" v="3" actId="729"/>
        <pc:sldMkLst>
          <pc:docMk/>
          <pc:sldMk cId="2989016341" sldId="605"/>
        </pc:sldMkLst>
      </pc:sldChg>
      <pc:sldChg chg="mod modShow">
        <pc:chgData name="Samir Delimi" userId="6bd1d818-6613-418a-bb48-5c4da6e81011" providerId="ADAL" clId="{CF2D2415-90B8-4D4A-853E-2775D0BF29A9}" dt="2024-12-18T10:25:22.224" v="3" actId="729"/>
        <pc:sldMkLst>
          <pc:docMk/>
          <pc:sldMk cId="131350763" sldId="606"/>
        </pc:sldMkLst>
      </pc:sldChg>
      <pc:sldChg chg="mod modShow">
        <pc:chgData name="Samir Delimi" userId="6bd1d818-6613-418a-bb48-5c4da6e81011" providerId="ADAL" clId="{CF2D2415-90B8-4D4A-853E-2775D0BF29A9}" dt="2024-12-18T10:25:22.224" v="3" actId="729"/>
        <pc:sldMkLst>
          <pc:docMk/>
          <pc:sldMk cId="470909306" sldId="607"/>
        </pc:sldMkLst>
      </pc:sldChg>
      <pc:sldChg chg="mod modShow">
        <pc:chgData name="Samir Delimi" userId="6bd1d818-6613-418a-bb48-5c4da6e81011" providerId="ADAL" clId="{CF2D2415-90B8-4D4A-853E-2775D0BF29A9}" dt="2024-12-18T10:25:22.224" v="3" actId="729"/>
        <pc:sldMkLst>
          <pc:docMk/>
          <pc:sldMk cId="183695954" sldId="608"/>
        </pc:sldMkLst>
      </pc:sldChg>
      <pc:sldChg chg="mod modShow">
        <pc:chgData name="Samir Delimi" userId="6bd1d818-6613-418a-bb48-5c4da6e81011" providerId="ADAL" clId="{CF2D2415-90B8-4D4A-853E-2775D0BF29A9}" dt="2024-12-18T10:25:22.224" v="3" actId="729"/>
        <pc:sldMkLst>
          <pc:docMk/>
          <pc:sldMk cId="1018529862" sldId="609"/>
        </pc:sldMkLst>
      </pc:sldChg>
      <pc:sldChg chg="mod modShow">
        <pc:chgData name="Samir Delimi" userId="6bd1d818-6613-418a-bb48-5c4da6e81011" providerId="ADAL" clId="{CF2D2415-90B8-4D4A-853E-2775D0BF29A9}" dt="2024-12-18T10:25:22.224" v="3" actId="729"/>
        <pc:sldMkLst>
          <pc:docMk/>
          <pc:sldMk cId="2255466576" sldId="610"/>
        </pc:sldMkLst>
      </pc:sldChg>
      <pc:sldChg chg="mod modShow">
        <pc:chgData name="Samir Delimi" userId="6bd1d818-6613-418a-bb48-5c4da6e81011" providerId="ADAL" clId="{CF2D2415-90B8-4D4A-853E-2775D0BF29A9}" dt="2024-12-18T10:25:22.224" v="3" actId="729"/>
        <pc:sldMkLst>
          <pc:docMk/>
          <pc:sldMk cId="4211255809" sldId="611"/>
        </pc:sldMkLst>
      </pc:sldChg>
      <pc:sldChg chg="mod modShow">
        <pc:chgData name="Samir Delimi" userId="6bd1d818-6613-418a-bb48-5c4da6e81011" providerId="ADAL" clId="{CF2D2415-90B8-4D4A-853E-2775D0BF29A9}" dt="2024-12-18T10:25:22.224" v="3" actId="729"/>
        <pc:sldMkLst>
          <pc:docMk/>
          <pc:sldMk cId="1376175577" sldId="612"/>
        </pc:sldMkLst>
      </pc:sldChg>
      <pc:sldChg chg="mod modShow">
        <pc:chgData name="Samir Delimi" userId="6bd1d818-6613-418a-bb48-5c4da6e81011" providerId="ADAL" clId="{CF2D2415-90B8-4D4A-853E-2775D0BF29A9}" dt="2024-12-18T10:25:22.224" v="3" actId="729"/>
        <pc:sldMkLst>
          <pc:docMk/>
          <pc:sldMk cId="2868028384" sldId="613"/>
        </pc:sldMkLst>
      </pc:sldChg>
      <pc:sldChg chg="mod modShow">
        <pc:chgData name="Samir Delimi" userId="6bd1d818-6613-418a-bb48-5c4da6e81011" providerId="ADAL" clId="{CF2D2415-90B8-4D4A-853E-2775D0BF29A9}" dt="2024-12-18T10:25:22.224" v="3" actId="729"/>
        <pc:sldMkLst>
          <pc:docMk/>
          <pc:sldMk cId="2433921201" sldId="618"/>
        </pc:sldMkLst>
      </pc:sldChg>
      <pc:sldChg chg="mod modShow">
        <pc:chgData name="Samir Delimi" userId="6bd1d818-6613-418a-bb48-5c4da6e81011" providerId="ADAL" clId="{CF2D2415-90B8-4D4A-853E-2775D0BF29A9}" dt="2024-12-18T10:25:22.224" v="3" actId="729"/>
        <pc:sldMkLst>
          <pc:docMk/>
          <pc:sldMk cId="528036520" sldId="619"/>
        </pc:sldMkLst>
      </pc:sldChg>
      <pc:sldChg chg="mod modShow">
        <pc:chgData name="Samir Delimi" userId="6bd1d818-6613-418a-bb48-5c4da6e81011" providerId="ADAL" clId="{CF2D2415-90B8-4D4A-853E-2775D0BF29A9}" dt="2024-12-18T10:25:22.224" v="3" actId="729"/>
        <pc:sldMkLst>
          <pc:docMk/>
          <pc:sldMk cId="3231384311" sldId="620"/>
        </pc:sldMkLst>
      </pc:sldChg>
      <pc:sldChg chg="mod modShow">
        <pc:chgData name="Samir Delimi" userId="6bd1d818-6613-418a-bb48-5c4da6e81011" providerId="ADAL" clId="{CF2D2415-90B8-4D4A-853E-2775D0BF29A9}" dt="2024-12-18T10:25:22.224" v="3" actId="729"/>
        <pc:sldMkLst>
          <pc:docMk/>
          <pc:sldMk cId="1966722111" sldId="621"/>
        </pc:sldMkLst>
      </pc:sldChg>
      <pc:sldChg chg="mod modShow">
        <pc:chgData name="Samir Delimi" userId="6bd1d818-6613-418a-bb48-5c4da6e81011" providerId="ADAL" clId="{CF2D2415-90B8-4D4A-853E-2775D0BF29A9}" dt="2024-12-18T10:25:22.224" v="3" actId="729"/>
        <pc:sldMkLst>
          <pc:docMk/>
          <pc:sldMk cId="941765424" sldId="622"/>
        </pc:sldMkLst>
      </pc:sldChg>
      <pc:sldChg chg="mod modShow">
        <pc:chgData name="Samir Delimi" userId="6bd1d818-6613-418a-bb48-5c4da6e81011" providerId="ADAL" clId="{CF2D2415-90B8-4D4A-853E-2775D0BF29A9}" dt="2024-12-18T10:25:22.224" v="3" actId="729"/>
        <pc:sldMkLst>
          <pc:docMk/>
          <pc:sldMk cId="2999745413" sldId="623"/>
        </pc:sldMkLst>
      </pc:sldChg>
      <pc:sldChg chg="mod modShow">
        <pc:chgData name="Samir Delimi" userId="6bd1d818-6613-418a-bb48-5c4da6e81011" providerId="ADAL" clId="{CF2D2415-90B8-4D4A-853E-2775D0BF29A9}" dt="2024-12-18T10:25:22.224" v="3" actId="729"/>
        <pc:sldMkLst>
          <pc:docMk/>
          <pc:sldMk cId="2892324053" sldId="624"/>
        </pc:sldMkLst>
      </pc:sldChg>
      <pc:sldChg chg="mod modShow">
        <pc:chgData name="Samir Delimi" userId="6bd1d818-6613-418a-bb48-5c4da6e81011" providerId="ADAL" clId="{CF2D2415-90B8-4D4A-853E-2775D0BF29A9}" dt="2024-12-18T10:25:22.224" v="3" actId="729"/>
        <pc:sldMkLst>
          <pc:docMk/>
          <pc:sldMk cId="2278905322" sldId="625"/>
        </pc:sldMkLst>
      </pc:sldChg>
      <pc:sldChg chg="mod modShow">
        <pc:chgData name="Samir Delimi" userId="6bd1d818-6613-418a-bb48-5c4da6e81011" providerId="ADAL" clId="{CF2D2415-90B8-4D4A-853E-2775D0BF29A9}" dt="2024-12-18T10:51:35.965" v="350" actId="729"/>
        <pc:sldMkLst>
          <pc:docMk/>
          <pc:sldMk cId="4021513213" sldId="626"/>
        </pc:sldMkLst>
      </pc:sldChg>
      <pc:sldChg chg="mod modShow">
        <pc:chgData name="Samir Delimi" userId="6bd1d818-6613-418a-bb48-5c4da6e81011" providerId="ADAL" clId="{CF2D2415-90B8-4D4A-853E-2775D0BF29A9}" dt="2024-12-18T10:25:22.224" v="3" actId="729"/>
        <pc:sldMkLst>
          <pc:docMk/>
          <pc:sldMk cId="2459971121" sldId="627"/>
        </pc:sldMkLst>
      </pc:sldChg>
      <pc:sldChg chg="mod modShow">
        <pc:chgData name="Samir Delimi" userId="6bd1d818-6613-418a-bb48-5c4da6e81011" providerId="ADAL" clId="{CF2D2415-90B8-4D4A-853E-2775D0BF29A9}" dt="2024-12-18T10:25:22.224" v="3" actId="729"/>
        <pc:sldMkLst>
          <pc:docMk/>
          <pc:sldMk cId="1712488024" sldId="628"/>
        </pc:sldMkLst>
      </pc:sldChg>
      <pc:sldChg chg="mod modShow">
        <pc:chgData name="Samir Delimi" userId="6bd1d818-6613-418a-bb48-5c4da6e81011" providerId="ADAL" clId="{CF2D2415-90B8-4D4A-853E-2775D0BF29A9}" dt="2024-12-18T10:25:22.224" v="3" actId="729"/>
        <pc:sldMkLst>
          <pc:docMk/>
          <pc:sldMk cId="151148182" sldId="629"/>
        </pc:sldMkLst>
      </pc:sldChg>
      <pc:sldChg chg="mod modShow">
        <pc:chgData name="Samir Delimi" userId="6bd1d818-6613-418a-bb48-5c4da6e81011" providerId="ADAL" clId="{CF2D2415-90B8-4D4A-853E-2775D0BF29A9}" dt="2024-12-18T10:25:22.224" v="3" actId="729"/>
        <pc:sldMkLst>
          <pc:docMk/>
          <pc:sldMk cId="710253724" sldId="662"/>
        </pc:sldMkLst>
      </pc:sldChg>
      <pc:sldChg chg="mod modShow">
        <pc:chgData name="Samir Delimi" userId="6bd1d818-6613-418a-bb48-5c4da6e81011" providerId="ADAL" clId="{CF2D2415-90B8-4D4A-853E-2775D0BF29A9}" dt="2024-12-18T10:25:22.224" v="3" actId="729"/>
        <pc:sldMkLst>
          <pc:docMk/>
          <pc:sldMk cId="3517413114" sldId="663"/>
        </pc:sldMkLst>
      </pc:sldChg>
      <pc:sldChg chg="mod modShow">
        <pc:chgData name="Samir Delimi" userId="6bd1d818-6613-418a-bb48-5c4da6e81011" providerId="ADAL" clId="{CF2D2415-90B8-4D4A-853E-2775D0BF29A9}" dt="2024-12-18T10:25:22.224" v="3" actId="729"/>
        <pc:sldMkLst>
          <pc:docMk/>
          <pc:sldMk cId="1175501598" sldId="664"/>
        </pc:sldMkLst>
      </pc:sldChg>
      <pc:sldChg chg="mod modShow">
        <pc:chgData name="Samir Delimi" userId="6bd1d818-6613-418a-bb48-5c4da6e81011" providerId="ADAL" clId="{CF2D2415-90B8-4D4A-853E-2775D0BF29A9}" dt="2024-12-18T10:25:22.224" v="3" actId="729"/>
        <pc:sldMkLst>
          <pc:docMk/>
          <pc:sldMk cId="2618629615" sldId="666"/>
        </pc:sldMkLst>
      </pc:sldChg>
      <pc:sldChg chg="mod modShow">
        <pc:chgData name="Samir Delimi" userId="6bd1d818-6613-418a-bb48-5c4da6e81011" providerId="ADAL" clId="{CF2D2415-90B8-4D4A-853E-2775D0BF29A9}" dt="2024-12-18T10:25:22.224" v="3" actId="729"/>
        <pc:sldMkLst>
          <pc:docMk/>
          <pc:sldMk cId="2113972828" sldId="667"/>
        </pc:sldMkLst>
      </pc:sldChg>
      <pc:sldChg chg="mod modShow">
        <pc:chgData name="Samir Delimi" userId="6bd1d818-6613-418a-bb48-5c4da6e81011" providerId="ADAL" clId="{CF2D2415-90B8-4D4A-853E-2775D0BF29A9}" dt="2024-12-18T10:25:22.224" v="3" actId="729"/>
        <pc:sldMkLst>
          <pc:docMk/>
          <pc:sldMk cId="3587735276" sldId="668"/>
        </pc:sldMkLst>
      </pc:sldChg>
      <pc:sldChg chg="mod modShow">
        <pc:chgData name="Samir Delimi" userId="6bd1d818-6613-418a-bb48-5c4da6e81011" providerId="ADAL" clId="{CF2D2415-90B8-4D4A-853E-2775D0BF29A9}" dt="2024-12-18T10:25:22.224" v="3" actId="729"/>
        <pc:sldMkLst>
          <pc:docMk/>
          <pc:sldMk cId="2349378191" sldId="678"/>
        </pc:sldMkLst>
      </pc:sldChg>
      <pc:sldChg chg="mod modShow">
        <pc:chgData name="Samir Delimi" userId="6bd1d818-6613-418a-bb48-5c4da6e81011" providerId="ADAL" clId="{CF2D2415-90B8-4D4A-853E-2775D0BF29A9}" dt="2024-12-18T10:25:22.224" v="3" actId="729"/>
        <pc:sldMkLst>
          <pc:docMk/>
          <pc:sldMk cId="1719764941" sldId="680"/>
        </pc:sldMkLst>
      </pc:sldChg>
      <pc:sldChg chg="mod modShow">
        <pc:chgData name="Samir Delimi" userId="6bd1d818-6613-418a-bb48-5c4da6e81011" providerId="ADAL" clId="{CF2D2415-90B8-4D4A-853E-2775D0BF29A9}" dt="2024-12-18T10:25:22.224" v="3" actId="729"/>
        <pc:sldMkLst>
          <pc:docMk/>
          <pc:sldMk cId="2384521842" sldId="681"/>
        </pc:sldMkLst>
      </pc:sldChg>
      <pc:sldChg chg="mod modShow">
        <pc:chgData name="Samir Delimi" userId="6bd1d818-6613-418a-bb48-5c4da6e81011" providerId="ADAL" clId="{CF2D2415-90B8-4D4A-853E-2775D0BF29A9}" dt="2024-12-18T10:25:22.224" v="3" actId="729"/>
        <pc:sldMkLst>
          <pc:docMk/>
          <pc:sldMk cId="3190791832" sldId="682"/>
        </pc:sldMkLst>
      </pc:sldChg>
      <pc:sldChg chg="mod modShow">
        <pc:chgData name="Samir Delimi" userId="6bd1d818-6613-418a-bb48-5c4da6e81011" providerId="ADAL" clId="{CF2D2415-90B8-4D4A-853E-2775D0BF29A9}" dt="2024-12-18T10:25:22.224" v="3" actId="729"/>
        <pc:sldMkLst>
          <pc:docMk/>
          <pc:sldMk cId="1626248918" sldId="683"/>
        </pc:sldMkLst>
      </pc:sldChg>
      <pc:sldChg chg="mod modShow">
        <pc:chgData name="Samir Delimi" userId="6bd1d818-6613-418a-bb48-5c4da6e81011" providerId="ADAL" clId="{CF2D2415-90B8-4D4A-853E-2775D0BF29A9}" dt="2024-12-18T10:25:22.224" v="3" actId="729"/>
        <pc:sldMkLst>
          <pc:docMk/>
          <pc:sldMk cId="2221424671" sldId="684"/>
        </pc:sldMkLst>
      </pc:sldChg>
      <pc:sldChg chg="mod modShow">
        <pc:chgData name="Samir Delimi" userId="6bd1d818-6613-418a-bb48-5c4da6e81011" providerId="ADAL" clId="{CF2D2415-90B8-4D4A-853E-2775D0BF29A9}" dt="2024-12-18T10:25:22.224" v="3" actId="729"/>
        <pc:sldMkLst>
          <pc:docMk/>
          <pc:sldMk cId="1493042201" sldId="685"/>
        </pc:sldMkLst>
      </pc:sldChg>
      <pc:sldChg chg="mod modShow">
        <pc:chgData name="Samir Delimi" userId="6bd1d818-6613-418a-bb48-5c4da6e81011" providerId="ADAL" clId="{CF2D2415-90B8-4D4A-853E-2775D0BF29A9}" dt="2024-12-18T10:25:22.224" v="3" actId="729"/>
        <pc:sldMkLst>
          <pc:docMk/>
          <pc:sldMk cId="1076496216" sldId="686"/>
        </pc:sldMkLst>
      </pc:sldChg>
      <pc:sldChg chg="mod modShow">
        <pc:chgData name="Samir Delimi" userId="6bd1d818-6613-418a-bb48-5c4da6e81011" providerId="ADAL" clId="{CF2D2415-90B8-4D4A-853E-2775D0BF29A9}" dt="2024-12-18T10:25:22.224" v="3" actId="729"/>
        <pc:sldMkLst>
          <pc:docMk/>
          <pc:sldMk cId="4231434705" sldId="687"/>
        </pc:sldMkLst>
      </pc:sldChg>
      <pc:sldChg chg="mod modShow">
        <pc:chgData name="Samir Delimi" userId="6bd1d818-6613-418a-bb48-5c4da6e81011" providerId="ADAL" clId="{CF2D2415-90B8-4D4A-853E-2775D0BF29A9}" dt="2024-12-18T10:25:22.224" v="3" actId="729"/>
        <pc:sldMkLst>
          <pc:docMk/>
          <pc:sldMk cId="2182708031" sldId="688"/>
        </pc:sldMkLst>
      </pc:sldChg>
      <pc:sldChg chg="mod modShow">
        <pc:chgData name="Samir Delimi" userId="6bd1d818-6613-418a-bb48-5c4da6e81011" providerId="ADAL" clId="{CF2D2415-90B8-4D4A-853E-2775D0BF29A9}" dt="2024-12-18T10:25:22.224" v="3" actId="729"/>
        <pc:sldMkLst>
          <pc:docMk/>
          <pc:sldMk cId="2472883877" sldId="689"/>
        </pc:sldMkLst>
      </pc:sldChg>
      <pc:sldChg chg="mod modShow">
        <pc:chgData name="Samir Delimi" userId="6bd1d818-6613-418a-bb48-5c4da6e81011" providerId="ADAL" clId="{CF2D2415-90B8-4D4A-853E-2775D0BF29A9}" dt="2024-12-18T10:25:22.224" v="3" actId="729"/>
        <pc:sldMkLst>
          <pc:docMk/>
          <pc:sldMk cId="423784135" sldId="690"/>
        </pc:sldMkLst>
      </pc:sldChg>
      <pc:sldChg chg="mod modShow">
        <pc:chgData name="Samir Delimi" userId="6bd1d818-6613-418a-bb48-5c4da6e81011" providerId="ADAL" clId="{CF2D2415-90B8-4D4A-853E-2775D0BF29A9}" dt="2024-12-18T10:50:32.389" v="345" actId="729"/>
        <pc:sldMkLst>
          <pc:docMk/>
          <pc:sldMk cId="1845225100" sldId="691"/>
        </pc:sldMkLst>
      </pc:sldChg>
      <pc:sldChg chg="mod modShow">
        <pc:chgData name="Samir Delimi" userId="6bd1d818-6613-418a-bb48-5c4da6e81011" providerId="ADAL" clId="{CF2D2415-90B8-4D4A-853E-2775D0BF29A9}" dt="2024-12-18T10:25:22.224" v="3" actId="729"/>
        <pc:sldMkLst>
          <pc:docMk/>
          <pc:sldMk cId="1396838570" sldId="692"/>
        </pc:sldMkLst>
      </pc:sldChg>
      <pc:sldChg chg="mod modShow">
        <pc:chgData name="Samir Delimi" userId="6bd1d818-6613-418a-bb48-5c4da6e81011" providerId="ADAL" clId="{CF2D2415-90B8-4D4A-853E-2775D0BF29A9}" dt="2024-12-18T10:49:48.741" v="340" actId="729"/>
        <pc:sldMkLst>
          <pc:docMk/>
          <pc:sldMk cId="888759285" sldId="695"/>
        </pc:sldMkLst>
      </pc:sldChg>
      <pc:sldChg chg="mod modShow">
        <pc:chgData name="Samir Delimi" userId="6bd1d818-6613-418a-bb48-5c4da6e81011" providerId="ADAL" clId="{CF2D2415-90B8-4D4A-853E-2775D0BF29A9}" dt="2024-12-18T10:25:22.224" v="3" actId="729"/>
        <pc:sldMkLst>
          <pc:docMk/>
          <pc:sldMk cId="3546543450" sldId="696"/>
        </pc:sldMkLst>
      </pc:sldChg>
      <pc:sldChg chg="mod modShow">
        <pc:chgData name="Samir Delimi" userId="6bd1d818-6613-418a-bb48-5c4da6e81011" providerId="ADAL" clId="{CF2D2415-90B8-4D4A-853E-2775D0BF29A9}" dt="2024-12-18T10:50:00.424" v="342" actId="729"/>
        <pc:sldMkLst>
          <pc:docMk/>
          <pc:sldMk cId="1993705373" sldId="697"/>
        </pc:sldMkLst>
      </pc:sldChg>
      <pc:sldChg chg="mod modShow">
        <pc:chgData name="Samir Delimi" userId="6bd1d818-6613-418a-bb48-5c4da6e81011" providerId="ADAL" clId="{CF2D2415-90B8-4D4A-853E-2775D0BF29A9}" dt="2024-12-18T10:25:22.224" v="3" actId="729"/>
        <pc:sldMkLst>
          <pc:docMk/>
          <pc:sldMk cId="3198191748" sldId="698"/>
        </pc:sldMkLst>
      </pc:sldChg>
      <pc:sldChg chg="mod modShow">
        <pc:chgData name="Samir Delimi" userId="6bd1d818-6613-418a-bb48-5c4da6e81011" providerId="ADAL" clId="{CF2D2415-90B8-4D4A-853E-2775D0BF29A9}" dt="2024-12-18T10:25:22.224" v="3" actId="729"/>
        <pc:sldMkLst>
          <pc:docMk/>
          <pc:sldMk cId="2973343510" sldId="701"/>
        </pc:sldMkLst>
      </pc:sldChg>
      <pc:sldChg chg="mod modShow">
        <pc:chgData name="Samir Delimi" userId="6bd1d818-6613-418a-bb48-5c4da6e81011" providerId="ADAL" clId="{CF2D2415-90B8-4D4A-853E-2775D0BF29A9}" dt="2024-12-18T10:25:22.224" v="3" actId="729"/>
        <pc:sldMkLst>
          <pc:docMk/>
          <pc:sldMk cId="1129797220" sldId="702"/>
        </pc:sldMkLst>
      </pc:sldChg>
      <pc:sldChg chg="mod modShow">
        <pc:chgData name="Samir Delimi" userId="6bd1d818-6613-418a-bb48-5c4da6e81011" providerId="ADAL" clId="{CF2D2415-90B8-4D4A-853E-2775D0BF29A9}" dt="2024-12-18T10:25:22.224" v="3" actId="729"/>
        <pc:sldMkLst>
          <pc:docMk/>
          <pc:sldMk cId="2367463771" sldId="703"/>
        </pc:sldMkLst>
      </pc:sldChg>
      <pc:sldChg chg="mod modShow">
        <pc:chgData name="Samir Delimi" userId="6bd1d818-6613-418a-bb48-5c4da6e81011" providerId="ADAL" clId="{CF2D2415-90B8-4D4A-853E-2775D0BF29A9}" dt="2024-12-18T10:25:22.224" v="3" actId="729"/>
        <pc:sldMkLst>
          <pc:docMk/>
          <pc:sldMk cId="1772348731" sldId="704"/>
        </pc:sldMkLst>
      </pc:sldChg>
      <pc:sldChg chg="mod modShow">
        <pc:chgData name="Samir Delimi" userId="6bd1d818-6613-418a-bb48-5c4da6e81011" providerId="ADAL" clId="{CF2D2415-90B8-4D4A-853E-2775D0BF29A9}" dt="2024-12-18T10:25:22.224" v="3" actId="729"/>
        <pc:sldMkLst>
          <pc:docMk/>
          <pc:sldMk cId="2062847207" sldId="705"/>
        </pc:sldMkLst>
      </pc:sldChg>
      <pc:sldChg chg="mod modShow">
        <pc:chgData name="Samir Delimi" userId="6bd1d818-6613-418a-bb48-5c4da6e81011" providerId="ADAL" clId="{CF2D2415-90B8-4D4A-853E-2775D0BF29A9}" dt="2024-12-18T10:25:22.224" v="3" actId="729"/>
        <pc:sldMkLst>
          <pc:docMk/>
          <pc:sldMk cId="1111569645" sldId="706"/>
        </pc:sldMkLst>
      </pc:sldChg>
      <pc:sldChg chg="mod modShow">
        <pc:chgData name="Samir Delimi" userId="6bd1d818-6613-418a-bb48-5c4da6e81011" providerId="ADAL" clId="{CF2D2415-90B8-4D4A-853E-2775D0BF29A9}" dt="2024-12-18T10:25:22.224" v="3" actId="729"/>
        <pc:sldMkLst>
          <pc:docMk/>
          <pc:sldMk cId="2697125194" sldId="707"/>
        </pc:sldMkLst>
      </pc:sldChg>
      <pc:sldChg chg="mod modShow">
        <pc:chgData name="Samir Delimi" userId="6bd1d818-6613-418a-bb48-5c4da6e81011" providerId="ADAL" clId="{CF2D2415-90B8-4D4A-853E-2775D0BF29A9}" dt="2024-12-18T10:25:22.224" v="3" actId="729"/>
        <pc:sldMkLst>
          <pc:docMk/>
          <pc:sldMk cId="542313830" sldId="723"/>
        </pc:sldMkLst>
      </pc:sldChg>
      <pc:sldChg chg="mod modShow">
        <pc:chgData name="Samir Delimi" userId="6bd1d818-6613-418a-bb48-5c4da6e81011" providerId="ADAL" clId="{CF2D2415-90B8-4D4A-853E-2775D0BF29A9}" dt="2024-12-18T10:25:22.224" v="3" actId="729"/>
        <pc:sldMkLst>
          <pc:docMk/>
          <pc:sldMk cId="1393031675" sldId="724"/>
        </pc:sldMkLst>
      </pc:sldChg>
      <pc:sldChg chg="mod modShow">
        <pc:chgData name="Samir Delimi" userId="6bd1d818-6613-418a-bb48-5c4da6e81011" providerId="ADAL" clId="{CF2D2415-90B8-4D4A-853E-2775D0BF29A9}" dt="2024-12-18T10:25:22.224" v="3" actId="729"/>
        <pc:sldMkLst>
          <pc:docMk/>
          <pc:sldMk cId="1321750377" sldId="725"/>
        </pc:sldMkLst>
      </pc:sldChg>
      <pc:sldChg chg="mod modShow">
        <pc:chgData name="Samir Delimi" userId="6bd1d818-6613-418a-bb48-5c4da6e81011" providerId="ADAL" clId="{CF2D2415-90B8-4D4A-853E-2775D0BF29A9}" dt="2024-12-18T10:25:22.224" v="3" actId="729"/>
        <pc:sldMkLst>
          <pc:docMk/>
          <pc:sldMk cId="3186868848" sldId="726"/>
        </pc:sldMkLst>
      </pc:sldChg>
      <pc:sldChg chg="mod modShow">
        <pc:chgData name="Samir Delimi" userId="6bd1d818-6613-418a-bb48-5c4da6e81011" providerId="ADAL" clId="{CF2D2415-90B8-4D4A-853E-2775D0BF29A9}" dt="2024-12-18T10:25:22.224" v="3" actId="729"/>
        <pc:sldMkLst>
          <pc:docMk/>
          <pc:sldMk cId="2891618153" sldId="727"/>
        </pc:sldMkLst>
      </pc:sldChg>
      <pc:sldChg chg="mod modShow">
        <pc:chgData name="Samir Delimi" userId="6bd1d818-6613-418a-bb48-5c4da6e81011" providerId="ADAL" clId="{CF2D2415-90B8-4D4A-853E-2775D0BF29A9}" dt="2024-12-18T10:25:22.224" v="3" actId="729"/>
        <pc:sldMkLst>
          <pc:docMk/>
          <pc:sldMk cId="821518747" sldId="728"/>
        </pc:sldMkLst>
      </pc:sldChg>
      <pc:sldChg chg="mod modShow">
        <pc:chgData name="Samir Delimi" userId="6bd1d818-6613-418a-bb48-5c4da6e81011" providerId="ADAL" clId="{CF2D2415-90B8-4D4A-853E-2775D0BF29A9}" dt="2024-12-18T10:25:22.224" v="3" actId="729"/>
        <pc:sldMkLst>
          <pc:docMk/>
          <pc:sldMk cId="3870514940" sldId="729"/>
        </pc:sldMkLst>
      </pc:sldChg>
      <pc:sldChg chg="mod modShow">
        <pc:chgData name="Samir Delimi" userId="6bd1d818-6613-418a-bb48-5c4da6e81011" providerId="ADAL" clId="{CF2D2415-90B8-4D4A-853E-2775D0BF29A9}" dt="2024-12-18T10:25:22.224" v="3" actId="729"/>
        <pc:sldMkLst>
          <pc:docMk/>
          <pc:sldMk cId="737535985" sldId="730"/>
        </pc:sldMkLst>
      </pc:sldChg>
      <pc:sldChg chg="mod modShow">
        <pc:chgData name="Samir Delimi" userId="6bd1d818-6613-418a-bb48-5c4da6e81011" providerId="ADAL" clId="{CF2D2415-90B8-4D4A-853E-2775D0BF29A9}" dt="2024-12-18T10:25:22.224" v="3" actId="729"/>
        <pc:sldMkLst>
          <pc:docMk/>
          <pc:sldMk cId="4012794373" sldId="731"/>
        </pc:sldMkLst>
      </pc:sldChg>
      <pc:sldChg chg="mod modShow">
        <pc:chgData name="Samir Delimi" userId="6bd1d818-6613-418a-bb48-5c4da6e81011" providerId="ADAL" clId="{CF2D2415-90B8-4D4A-853E-2775D0BF29A9}" dt="2024-12-18T10:25:22.224" v="3" actId="729"/>
        <pc:sldMkLst>
          <pc:docMk/>
          <pc:sldMk cId="2521214818" sldId="732"/>
        </pc:sldMkLst>
      </pc:sldChg>
      <pc:sldChg chg="mod modShow">
        <pc:chgData name="Samir Delimi" userId="6bd1d818-6613-418a-bb48-5c4da6e81011" providerId="ADAL" clId="{CF2D2415-90B8-4D4A-853E-2775D0BF29A9}" dt="2024-12-18T10:25:22.224" v="3" actId="729"/>
        <pc:sldMkLst>
          <pc:docMk/>
          <pc:sldMk cId="3697429584" sldId="733"/>
        </pc:sldMkLst>
      </pc:sldChg>
      <pc:sldChg chg="mod modShow">
        <pc:chgData name="Samir Delimi" userId="6bd1d818-6613-418a-bb48-5c4da6e81011" providerId="ADAL" clId="{CF2D2415-90B8-4D4A-853E-2775D0BF29A9}" dt="2024-12-18T10:25:22.224" v="3" actId="729"/>
        <pc:sldMkLst>
          <pc:docMk/>
          <pc:sldMk cId="626600082" sldId="734"/>
        </pc:sldMkLst>
      </pc:sldChg>
      <pc:sldChg chg="mod modShow">
        <pc:chgData name="Samir Delimi" userId="6bd1d818-6613-418a-bb48-5c4da6e81011" providerId="ADAL" clId="{CF2D2415-90B8-4D4A-853E-2775D0BF29A9}" dt="2024-12-18T10:25:22.224" v="3" actId="729"/>
        <pc:sldMkLst>
          <pc:docMk/>
          <pc:sldMk cId="935267699" sldId="735"/>
        </pc:sldMkLst>
      </pc:sldChg>
      <pc:sldChg chg="mod modShow">
        <pc:chgData name="Samir Delimi" userId="6bd1d818-6613-418a-bb48-5c4da6e81011" providerId="ADAL" clId="{CF2D2415-90B8-4D4A-853E-2775D0BF29A9}" dt="2024-12-18T10:25:22.224" v="3" actId="729"/>
        <pc:sldMkLst>
          <pc:docMk/>
          <pc:sldMk cId="1788638375" sldId="736"/>
        </pc:sldMkLst>
      </pc:sldChg>
      <pc:sldChg chg="mod modShow">
        <pc:chgData name="Samir Delimi" userId="6bd1d818-6613-418a-bb48-5c4da6e81011" providerId="ADAL" clId="{CF2D2415-90B8-4D4A-853E-2775D0BF29A9}" dt="2024-12-18T10:25:22.224" v="3" actId="729"/>
        <pc:sldMkLst>
          <pc:docMk/>
          <pc:sldMk cId="2430710411" sldId="737"/>
        </pc:sldMkLst>
      </pc:sldChg>
      <pc:sldChg chg="mod modShow">
        <pc:chgData name="Samir Delimi" userId="6bd1d818-6613-418a-bb48-5c4da6e81011" providerId="ADAL" clId="{CF2D2415-90B8-4D4A-853E-2775D0BF29A9}" dt="2024-12-18T10:25:22.224" v="3" actId="729"/>
        <pc:sldMkLst>
          <pc:docMk/>
          <pc:sldMk cId="2744701052" sldId="738"/>
        </pc:sldMkLst>
      </pc:sldChg>
      <pc:sldChg chg="mod modShow">
        <pc:chgData name="Samir Delimi" userId="6bd1d818-6613-418a-bb48-5c4da6e81011" providerId="ADAL" clId="{CF2D2415-90B8-4D4A-853E-2775D0BF29A9}" dt="2024-12-18T10:25:22.224" v="3" actId="729"/>
        <pc:sldMkLst>
          <pc:docMk/>
          <pc:sldMk cId="3538854687" sldId="742"/>
        </pc:sldMkLst>
      </pc:sldChg>
      <pc:sldChg chg="mod modShow">
        <pc:chgData name="Samir Delimi" userId="6bd1d818-6613-418a-bb48-5c4da6e81011" providerId="ADAL" clId="{CF2D2415-90B8-4D4A-853E-2775D0BF29A9}" dt="2024-12-18T10:25:22.224" v="3" actId="729"/>
        <pc:sldMkLst>
          <pc:docMk/>
          <pc:sldMk cId="3514813883" sldId="743"/>
        </pc:sldMkLst>
      </pc:sldChg>
      <pc:sldChg chg="mod modShow">
        <pc:chgData name="Samir Delimi" userId="6bd1d818-6613-418a-bb48-5c4da6e81011" providerId="ADAL" clId="{CF2D2415-90B8-4D4A-853E-2775D0BF29A9}" dt="2024-12-18T10:25:22.224" v="3" actId="729"/>
        <pc:sldMkLst>
          <pc:docMk/>
          <pc:sldMk cId="1023198789" sldId="744"/>
        </pc:sldMkLst>
      </pc:sldChg>
      <pc:sldChg chg="mod modShow">
        <pc:chgData name="Samir Delimi" userId="6bd1d818-6613-418a-bb48-5c4da6e81011" providerId="ADAL" clId="{CF2D2415-90B8-4D4A-853E-2775D0BF29A9}" dt="2024-12-18T10:25:22.224" v="3" actId="729"/>
        <pc:sldMkLst>
          <pc:docMk/>
          <pc:sldMk cId="1113984347" sldId="745"/>
        </pc:sldMkLst>
      </pc:sldChg>
      <pc:sldChg chg="mod modShow">
        <pc:chgData name="Samir Delimi" userId="6bd1d818-6613-418a-bb48-5c4da6e81011" providerId="ADAL" clId="{CF2D2415-90B8-4D4A-853E-2775D0BF29A9}" dt="2024-12-18T10:25:22.224" v="3" actId="729"/>
        <pc:sldMkLst>
          <pc:docMk/>
          <pc:sldMk cId="198512249" sldId="746"/>
        </pc:sldMkLst>
      </pc:sldChg>
      <pc:sldChg chg="mod modShow">
        <pc:chgData name="Samir Delimi" userId="6bd1d818-6613-418a-bb48-5c4da6e81011" providerId="ADAL" clId="{CF2D2415-90B8-4D4A-853E-2775D0BF29A9}" dt="2024-12-18T10:26:54.510" v="10" actId="729"/>
        <pc:sldMkLst>
          <pc:docMk/>
          <pc:sldMk cId="3353902069" sldId="749"/>
        </pc:sldMkLst>
      </pc:sldChg>
      <pc:sldChg chg="mod ord modShow">
        <pc:chgData name="Samir Delimi" userId="6bd1d818-6613-418a-bb48-5c4da6e81011" providerId="ADAL" clId="{CF2D2415-90B8-4D4A-853E-2775D0BF29A9}" dt="2024-12-18T10:28:15.294" v="17" actId="729"/>
        <pc:sldMkLst>
          <pc:docMk/>
          <pc:sldMk cId="3930727471" sldId="750"/>
        </pc:sldMkLst>
      </pc:sldChg>
      <pc:sldChg chg="mod modShow">
        <pc:chgData name="Samir Delimi" userId="6bd1d818-6613-418a-bb48-5c4da6e81011" providerId="ADAL" clId="{CF2D2415-90B8-4D4A-853E-2775D0BF29A9}" dt="2024-12-18T10:30:37.880" v="27" actId="729"/>
        <pc:sldMkLst>
          <pc:docMk/>
          <pc:sldMk cId="2842051271" sldId="751"/>
        </pc:sldMkLst>
      </pc:sldChg>
      <pc:sldChg chg="mod modShow">
        <pc:chgData name="Samir Delimi" userId="6bd1d818-6613-418a-bb48-5c4da6e81011" providerId="ADAL" clId="{CF2D2415-90B8-4D4A-853E-2775D0BF29A9}" dt="2024-12-18T10:30:54.811" v="29" actId="729"/>
        <pc:sldMkLst>
          <pc:docMk/>
          <pc:sldMk cId="2011024956" sldId="753"/>
        </pc:sldMkLst>
      </pc:sldChg>
      <pc:sldChg chg="mod modShow">
        <pc:chgData name="Samir Delimi" userId="6bd1d818-6613-418a-bb48-5c4da6e81011" providerId="ADAL" clId="{CF2D2415-90B8-4D4A-853E-2775D0BF29A9}" dt="2024-12-18T10:25:22.224" v="3" actId="729"/>
        <pc:sldMkLst>
          <pc:docMk/>
          <pc:sldMk cId="1633366709" sldId="754"/>
        </pc:sldMkLst>
      </pc:sldChg>
      <pc:sldChg chg="mod modShow">
        <pc:chgData name="Samir Delimi" userId="6bd1d818-6613-418a-bb48-5c4da6e81011" providerId="ADAL" clId="{CF2D2415-90B8-4D4A-853E-2775D0BF29A9}" dt="2024-12-18T10:49:53.625" v="341" actId="729"/>
        <pc:sldMkLst>
          <pc:docMk/>
          <pc:sldMk cId="1376425603" sldId="761"/>
        </pc:sldMkLst>
      </pc:sldChg>
      <pc:sldChg chg="mod modShow">
        <pc:chgData name="Samir Delimi" userId="6bd1d818-6613-418a-bb48-5c4da6e81011" providerId="ADAL" clId="{CF2D2415-90B8-4D4A-853E-2775D0BF29A9}" dt="2024-12-18T10:51:53.836" v="351" actId="729"/>
        <pc:sldMkLst>
          <pc:docMk/>
          <pc:sldMk cId="2962909027" sldId="762"/>
        </pc:sldMkLst>
      </pc:sldChg>
      <pc:sldChg chg="mod modShow">
        <pc:chgData name="Samir Delimi" userId="6bd1d818-6613-418a-bb48-5c4da6e81011" providerId="ADAL" clId="{CF2D2415-90B8-4D4A-853E-2775D0BF29A9}" dt="2024-12-18T10:25:22.224" v="3" actId="729"/>
        <pc:sldMkLst>
          <pc:docMk/>
          <pc:sldMk cId="462171818" sldId="763"/>
        </pc:sldMkLst>
      </pc:sldChg>
      <pc:sldChg chg="mod modShow">
        <pc:chgData name="Samir Delimi" userId="6bd1d818-6613-418a-bb48-5c4da6e81011" providerId="ADAL" clId="{CF2D2415-90B8-4D4A-853E-2775D0BF29A9}" dt="2024-12-18T10:25:22.224" v="3" actId="729"/>
        <pc:sldMkLst>
          <pc:docMk/>
          <pc:sldMk cId="143966816" sldId="764"/>
        </pc:sldMkLst>
      </pc:sldChg>
      <pc:sldChg chg="mod modShow">
        <pc:chgData name="Samir Delimi" userId="6bd1d818-6613-418a-bb48-5c4da6e81011" providerId="ADAL" clId="{CF2D2415-90B8-4D4A-853E-2775D0BF29A9}" dt="2024-12-18T10:25:22.224" v="3" actId="729"/>
        <pc:sldMkLst>
          <pc:docMk/>
          <pc:sldMk cId="547371817" sldId="765"/>
        </pc:sldMkLst>
      </pc:sldChg>
      <pc:sldChg chg="mod modShow">
        <pc:chgData name="Samir Delimi" userId="6bd1d818-6613-418a-bb48-5c4da6e81011" providerId="ADAL" clId="{CF2D2415-90B8-4D4A-853E-2775D0BF29A9}" dt="2024-12-18T10:25:22.224" v="3" actId="729"/>
        <pc:sldMkLst>
          <pc:docMk/>
          <pc:sldMk cId="730782071" sldId="766"/>
        </pc:sldMkLst>
      </pc:sldChg>
      <pc:sldChg chg="mod modShow">
        <pc:chgData name="Samir Delimi" userId="6bd1d818-6613-418a-bb48-5c4da6e81011" providerId="ADAL" clId="{CF2D2415-90B8-4D4A-853E-2775D0BF29A9}" dt="2024-12-18T10:25:22.224" v="3" actId="729"/>
        <pc:sldMkLst>
          <pc:docMk/>
          <pc:sldMk cId="4282538412" sldId="767"/>
        </pc:sldMkLst>
      </pc:sldChg>
      <pc:sldChg chg="mod modShow">
        <pc:chgData name="Samir Delimi" userId="6bd1d818-6613-418a-bb48-5c4da6e81011" providerId="ADAL" clId="{CF2D2415-90B8-4D4A-853E-2775D0BF29A9}" dt="2024-12-18T10:25:22.224" v="3" actId="729"/>
        <pc:sldMkLst>
          <pc:docMk/>
          <pc:sldMk cId="3448942846" sldId="768"/>
        </pc:sldMkLst>
      </pc:sldChg>
      <pc:sldChg chg="mod modShow">
        <pc:chgData name="Samir Delimi" userId="6bd1d818-6613-418a-bb48-5c4da6e81011" providerId="ADAL" clId="{CF2D2415-90B8-4D4A-853E-2775D0BF29A9}" dt="2024-12-18T10:25:22.224" v="3" actId="729"/>
        <pc:sldMkLst>
          <pc:docMk/>
          <pc:sldMk cId="851800779" sldId="769"/>
        </pc:sldMkLst>
      </pc:sldChg>
      <pc:sldChg chg="mod modShow">
        <pc:chgData name="Samir Delimi" userId="6bd1d818-6613-418a-bb48-5c4da6e81011" providerId="ADAL" clId="{CF2D2415-90B8-4D4A-853E-2775D0BF29A9}" dt="2024-12-18T10:25:22.224" v="3" actId="729"/>
        <pc:sldMkLst>
          <pc:docMk/>
          <pc:sldMk cId="1269398165" sldId="771"/>
        </pc:sldMkLst>
      </pc:sldChg>
      <pc:sldChg chg="mod modShow">
        <pc:chgData name="Samir Delimi" userId="6bd1d818-6613-418a-bb48-5c4da6e81011" providerId="ADAL" clId="{CF2D2415-90B8-4D4A-853E-2775D0BF29A9}" dt="2024-12-18T10:25:22.224" v="3" actId="729"/>
        <pc:sldMkLst>
          <pc:docMk/>
          <pc:sldMk cId="101399199" sldId="772"/>
        </pc:sldMkLst>
      </pc:sldChg>
      <pc:sldChg chg="mod modShow">
        <pc:chgData name="Samir Delimi" userId="6bd1d818-6613-418a-bb48-5c4da6e81011" providerId="ADAL" clId="{CF2D2415-90B8-4D4A-853E-2775D0BF29A9}" dt="2024-12-18T10:25:22.224" v="3" actId="729"/>
        <pc:sldMkLst>
          <pc:docMk/>
          <pc:sldMk cId="2681375737" sldId="774"/>
        </pc:sldMkLst>
      </pc:sldChg>
      <pc:sldChg chg="mod modShow">
        <pc:chgData name="Samir Delimi" userId="6bd1d818-6613-418a-bb48-5c4da6e81011" providerId="ADAL" clId="{CF2D2415-90B8-4D4A-853E-2775D0BF29A9}" dt="2024-12-18T10:25:22.224" v="3" actId="729"/>
        <pc:sldMkLst>
          <pc:docMk/>
          <pc:sldMk cId="1067648299" sldId="776"/>
        </pc:sldMkLst>
      </pc:sldChg>
      <pc:sldChg chg="mod modShow">
        <pc:chgData name="Samir Delimi" userId="6bd1d818-6613-418a-bb48-5c4da6e81011" providerId="ADAL" clId="{CF2D2415-90B8-4D4A-853E-2775D0BF29A9}" dt="2024-12-18T10:25:22.224" v="3" actId="729"/>
        <pc:sldMkLst>
          <pc:docMk/>
          <pc:sldMk cId="82406415" sldId="777"/>
        </pc:sldMkLst>
      </pc:sldChg>
      <pc:sldChg chg="mod modShow">
        <pc:chgData name="Samir Delimi" userId="6bd1d818-6613-418a-bb48-5c4da6e81011" providerId="ADAL" clId="{CF2D2415-90B8-4D4A-853E-2775D0BF29A9}" dt="2024-12-18T10:25:22.224" v="3" actId="729"/>
        <pc:sldMkLst>
          <pc:docMk/>
          <pc:sldMk cId="120460304" sldId="778"/>
        </pc:sldMkLst>
      </pc:sldChg>
      <pc:sldChg chg="mod modShow">
        <pc:chgData name="Samir Delimi" userId="6bd1d818-6613-418a-bb48-5c4da6e81011" providerId="ADAL" clId="{CF2D2415-90B8-4D4A-853E-2775D0BF29A9}" dt="2024-12-18T10:25:22.224" v="3" actId="729"/>
        <pc:sldMkLst>
          <pc:docMk/>
          <pc:sldMk cId="4259531993" sldId="779"/>
        </pc:sldMkLst>
      </pc:sldChg>
      <pc:sldChg chg="mod modShow">
        <pc:chgData name="Samir Delimi" userId="6bd1d818-6613-418a-bb48-5c4da6e81011" providerId="ADAL" clId="{CF2D2415-90B8-4D4A-853E-2775D0BF29A9}" dt="2024-12-18T10:25:22.224" v="3" actId="729"/>
        <pc:sldMkLst>
          <pc:docMk/>
          <pc:sldMk cId="3729917031" sldId="780"/>
        </pc:sldMkLst>
      </pc:sldChg>
      <pc:sldChg chg="mod modShow">
        <pc:chgData name="Samir Delimi" userId="6bd1d818-6613-418a-bb48-5c4da6e81011" providerId="ADAL" clId="{CF2D2415-90B8-4D4A-853E-2775D0BF29A9}" dt="2024-12-18T10:25:22.224" v="3" actId="729"/>
        <pc:sldMkLst>
          <pc:docMk/>
          <pc:sldMk cId="2645631634" sldId="781"/>
        </pc:sldMkLst>
      </pc:sldChg>
      <pc:sldChg chg="mod modShow">
        <pc:chgData name="Samir Delimi" userId="6bd1d818-6613-418a-bb48-5c4da6e81011" providerId="ADAL" clId="{CF2D2415-90B8-4D4A-853E-2775D0BF29A9}" dt="2024-12-18T10:25:22.224" v="3" actId="729"/>
        <pc:sldMkLst>
          <pc:docMk/>
          <pc:sldMk cId="639952571" sldId="782"/>
        </pc:sldMkLst>
      </pc:sldChg>
      <pc:sldChg chg="mod modShow">
        <pc:chgData name="Samir Delimi" userId="6bd1d818-6613-418a-bb48-5c4da6e81011" providerId="ADAL" clId="{CF2D2415-90B8-4D4A-853E-2775D0BF29A9}" dt="2024-12-18T10:25:22.224" v="3" actId="729"/>
        <pc:sldMkLst>
          <pc:docMk/>
          <pc:sldMk cId="3339476704" sldId="783"/>
        </pc:sldMkLst>
      </pc:sldChg>
      <pc:sldChg chg="mod modShow">
        <pc:chgData name="Samir Delimi" userId="6bd1d818-6613-418a-bb48-5c4da6e81011" providerId="ADAL" clId="{CF2D2415-90B8-4D4A-853E-2775D0BF29A9}" dt="2024-12-18T10:25:22.224" v="3" actId="729"/>
        <pc:sldMkLst>
          <pc:docMk/>
          <pc:sldMk cId="4271445272" sldId="784"/>
        </pc:sldMkLst>
      </pc:sldChg>
      <pc:sldChg chg="mod modShow">
        <pc:chgData name="Samir Delimi" userId="6bd1d818-6613-418a-bb48-5c4da6e81011" providerId="ADAL" clId="{CF2D2415-90B8-4D4A-853E-2775D0BF29A9}" dt="2024-12-18T10:25:22.224" v="3" actId="729"/>
        <pc:sldMkLst>
          <pc:docMk/>
          <pc:sldMk cId="1604747991" sldId="785"/>
        </pc:sldMkLst>
      </pc:sldChg>
      <pc:sldChg chg="mod modShow">
        <pc:chgData name="Samir Delimi" userId="6bd1d818-6613-418a-bb48-5c4da6e81011" providerId="ADAL" clId="{CF2D2415-90B8-4D4A-853E-2775D0BF29A9}" dt="2024-12-18T10:25:22.224" v="3" actId="729"/>
        <pc:sldMkLst>
          <pc:docMk/>
          <pc:sldMk cId="3398840397" sldId="786"/>
        </pc:sldMkLst>
      </pc:sldChg>
      <pc:sldChg chg="mod modShow">
        <pc:chgData name="Samir Delimi" userId="6bd1d818-6613-418a-bb48-5c4da6e81011" providerId="ADAL" clId="{CF2D2415-90B8-4D4A-853E-2775D0BF29A9}" dt="2024-12-18T10:25:22.224" v="3" actId="729"/>
        <pc:sldMkLst>
          <pc:docMk/>
          <pc:sldMk cId="3922657493" sldId="798"/>
        </pc:sldMkLst>
      </pc:sldChg>
      <pc:sldChg chg="mod modShow">
        <pc:chgData name="Samir Delimi" userId="6bd1d818-6613-418a-bb48-5c4da6e81011" providerId="ADAL" clId="{CF2D2415-90B8-4D4A-853E-2775D0BF29A9}" dt="2024-12-18T10:25:22.224" v="3" actId="729"/>
        <pc:sldMkLst>
          <pc:docMk/>
          <pc:sldMk cId="4278141067" sldId="799"/>
        </pc:sldMkLst>
      </pc:sldChg>
      <pc:sldChg chg="mod modShow">
        <pc:chgData name="Samir Delimi" userId="6bd1d818-6613-418a-bb48-5c4da6e81011" providerId="ADAL" clId="{CF2D2415-90B8-4D4A-853E-2775D0BF29A9}" dt="2024-12-18T10:25:22.224" v="3" actId="729"/>
        <pc:sldMkLst>
          <pc:docMk/>
          <pc:sldMk cId="2897314924" sldId="800"/>
        </pc:sldMkLst>
      </pc:sldChg>
      <pc:sldChg chg="mod modShow">
        <pc:chgData name="Samir Delimi" userId="6bd1d818-6613-418a-bb48-5c4da6e81011" providerId="ADAL" clId="{CF2D2415-90B8-4D4A-853E-2775D0BF29A9}" dt="2024-12-18T10:25:22.224" v="3" actId="729"/>
        <pc:sldMkLst>
          <pc:docMk/>
          <pc:sldMk cId="4081589592" sldId="801"/>
        </pc:sldMkLst>
      </pc:sldChg>
      <pc:sldChg chg="mod modShow">
        <pc:chgData name="Samir Delimi" userId="6bd1d818-6613-418a-bb48-5c4da6e81011" providerId="ADAL" clId="{CF2D2415-90B8-4D4A-853E-2775D0BF29A9}" dt="2024-12-18T10:25:22.224" v="3" actId="729"/>
        <pc:sldMkLst>
          <pc:docMk/>
          <pc:sldMk cId="3379662670" sldId="802"/>
        </pc:sldMkLst>
      </pc:sldChg>
      <pc:sldChg chg="mod modShow">
        <pc:chgData name="Samir Delimi" userId="6bd1d818-6613-418a-bb48-5c4da6e81011" providerId="ADAL" clId="{CF2D2415-90B8-4D4A-853E-2775D0BF29A9}" dt="2024-12-18T10:25:22.224" v="3" actId="729"/>
        <pc:sldMkLst>
          <pc:docMk/>
          <pc:sldMk cId="2342142701" sldId="803"/>
        </pc:sldMkLst>
      </pc:sldChg>
      <pc:sldChg chg="mod modShow">
        <pc:chgData name="Samir Delimi" userId="6bd1d818-6613-418a-bb48-5c4da6e81011" providerId="ADAL" clId="{CF2D2415-90B8-4D4A-853E-2775D0BF29A9}" dt="2024-12-18T10:25:22.224" v="3" actId="729"/>
        <pc:sldMkLst>
          <pc:docMk/>
          <pc:sldMk cId="2870765388" sldId="804"/>
        </pc:sldMkLst>
      </pc:sldChg>
      <pc:sldChg chg="mod modShow">
        <pc:chgData name="Samir Delimi" userId="6bd1d818-6613-418a-bb48-5c4da6e81011" providerId="ADAL" clId="{CF2D2415-90B8-4D4A-853E-2775D0BF29A9}" dt="2024-12-18T10:25:22.224" v="3" actId="729"/>
        <pc:sldMkLst>
          <pc:docMk/>
          <pc:sldMk cId="3316604336" sldId="805"/>
        </pc:sldMkLst>
      </pc:sldChg>
      <pc:sldChg chg="mod modShow">
        <pc:chgData name="Samir Delimi" userId="6bd1d818-6613-418a-bb48-5c4da6e81011" providerId="ADAL" clId="{CF2D2415-90B8-4D4A-853E-2775D0BF29A9}" dt="2024-12-18T10:25:22.224" v="3" actId="729"/>
        <pc:sldMkLst>
          <pc:docMk/>
          <pc:sldMk cId="1548009720" sldId="806"/>
        </pc:sldMkLst>
      </pc:sldChg>
      <pc:sldChg chg="addSp delSp modSp new mod">
        <pc:chgData name="Samir Delimi" userId="6bd1d818-6613-418a-bb48-5c4da6e81011" providerId="ADAL" clId="{CF2D2415-90B8-4D4A-853E-2775D0BF29A9}" dt="2024-12-18T10:38:19.927" v="82" actId="20577"/>
        <pc:sldMkLst>
          <pc:docMk/>
          <pc:sldMk cId="4151894319" sldId="808"/>
        </pc:sldMkLst>
        <pc:spChg chg="mod">
          <ac:chgData name="Samir Delimi" userId="6bd1d818-6613-418a-bb48-5c4da6e81011" providerId="ADAL" clId="{CF2D2415-90B8-4D4A-853E-2775D0BF29A9}" dt="2024-12-18T10:38:19.927" v="82" actId="20577"/>
          <ac:spMkLst>
            <pc:docMk/>
            <pc:sldMk cId="4151894319" sldId="808"/>
            <ac:spMk id="2" creationId="{1A88C5D8-ACB9-3FEB-51E0-0F5380B978A8}"/>
          </ac:spMkLst>
        </pc:spChg>
        <pc:spChg chg="add del mod">
          <ac:chgData name="Samir Delimi" userId="6bd1d818-6613-418a-bb48-5c4da6e81011" providerId="ADAL" clId="{CF2D2415-90B8-4D4A-853E-2775D0BF29A9}" dt="2024-12-18T10:37:51.501" v="58" actId="403"/>
          <ac:spMkLst>
            <pc:docMk/>
            <pc:sldMk cId="4151894319" sldId="808"/>
            <ac:spMk id="3" creationId="{7268FEA9-174E-BE51-5E16-08A004031057}"/>
          </ac:spMkLst>
        </pc:spChg>
        <pc:spChg chg="add mod">
          <ac:chgData name="Samir Delimi" userId="6bd1d818-6613-418a-bb48-5c4da6e81011" providerId="ADAL" clId="{CF2D2415-90B8-4D4A-853E-2775D0BF29A9}" dt="2024-12-18T10:37:10.079" v="42"/>
          <ac:spMkLst>
            <pc:docMk/>
            <pc:sldMk cId="4151894319" sldId="808"/>
            <ac:spMk id="4" creationId="{C6343BFD-9FB9-E5FE-C75B-45EDD3325471}"/>
          </ac:spMkLst>
        </pc:spChg>
      </pc:sldChg>
      <pc:sldChg chg="add">
        <pc:chgData name="Samir Delimi" userId="6bd1d818-6613-418a-bb48-5c4da6e81011" providerId="ADAL" clId="{CF2D2415-90B8-4D4A-853E-2775D0BF29A9}" dt="2024-12-18T10:38:27.886" v="83" actId="2890"/>
        <pc:sldMkLst>
          <pc:docMk/>
          <pc:sldMk cId="2661465725" sldId="809"/>
        </pc:sldMkLst>
      </pc:sldChg>
      <pc:sldChg chg="modSp new mod">
        <pc:chgData name="Samir Delimi" userId="6bd1d818-6613-418a-bb48-5c4da6e81011" providerId="ADAL" clId="{CF2D2415-90B8-4D4A-853E-2775D0BF29A9}" dt="2024-12-18T10:41:04.592" v="178" actId="207"/>
        <pc:sldMkLst>
          <pc:docMk/>
          <pc:sldMk cId="3435642799" sldId="810"/>
        </pc:sldMkLst>
        <pc:spChg chg="mod">
          <ac:chgData name="Samir Delimi" userId="6bd1d818-6613-418a-bb48-5c4da6e81011" providerId="ADAL" clId="{CF2D2415-90B8-4D4A-853E-2775D0BF29A9}" dt="2024-12-18T10:40:55.206" v="176" actId="207"/>
          <ac:spMkLst>
            <pc:docMk/>
            <pc:sldMk cId="3435642799" sldId="810"/>
            <ac:spMk id="2" creationId="{F04DE683-8B50-B8B2-313D-FC1B8FC2FBF7}"/>
          </ac:spMkLst>
        </pc:spChg>
        <pc:spChg chg="mod">
          <ac:chgData name="Samir Delimi" userId="6bd1d818-6613-418a-bb48-5c4da6e81011" providerId="ADAL" clId="{CF2D2415-90B8-4D4A-853E-2775D0BF29A9}" dt="2024-12-18T10:41:04.592" v="178" actId="207"/>
          <ac:spMkLst>
            <pc:docMk/>
            <pc:sldMk cId="3435642799" sldId="810"/>
            <ac:spMk id="3" creationId="{95A0079C-565C-0454-F321-56D4EA3859CB}"/>
          </ac:spMkLst>
        </pc:spChg>
      </pc:sldChg>
      <pc:sldChg chg="addSp delSp modSp new mod">
        <pc:chgData name="Samir Delimi" userId="6bd1d818-6613-418a-bb48-5c4da6e81011" providerId="ADAL" clId="{CF2D2415-90B8-4D4A-853E-2775D0BF29A9}" dt="2024-12-18T14:26:27.720" v="395" actId="20577"/>
        <pc:sldMkLst>
          <pc:docMk/>
          <pc:sldMk cId="3198829075" sldId="811"/>
        </pc:sldMkLst>
        <pc:spChg chg="mod">
          <ac:chgData name="Samir Delimi" userId="6bd1d818-6613-418a-bb48-5c4da6e81011" providerId="ADAL" clId="{CF2D2415-90B8-4D4A-853E-2775D0BF29A9}" dt="2024-12-18T10:42:57.732" v="247" actId="20577"/>
          <ac:spMkLst>
            <pc:docMk/>
            <pc:sldMk cId="3198829075" sldId="811"/>
            <ac:spMk id="2" creationId="{3067F03A-2347-7CE1-5DE8-ABF7793F25D6}"/>
          </ac:spMkLst>
        </pc:spChg>
        <pc:spChg chg="add del mod">
          <ac:chgData name="Samir Delimi" userId="6bd1d818-6613-418a-bb48-5c4da6e81011" providerId="ADAL" clId="{CF2D2415-90B8-4D4A-853E-2775D0BF29A9}" dt="2024-12-18T14:26:27.720" v="395" actId="20577"/>
          <ac:spMkLst>
            <pc:docMk/>
            <pc:sldMk cId="3198829075" sldId="811"/>
            <ac:spMk id="3" creationId="{195FA5DE-F29C-FD83-DD80-25D5EDCA82B1}"/>
          </ac:spMkLst>
        </pc:spChg>
        <pc:spChg chg="add mod">
          <ac:chgData name="Samir Delimi" userId="6bd1d818-6613-418a-bb48-5c4da6e81011" providerId="ADAL" clId="{CF2D2415-90B8-4D4A-853E-2775D0BF29A9}" dt="2024-12-18T10:41:54.018" v="231"/>
          <ac:spMkLst>
            <pc:docMk/>
            <pc:sldMk cId="3198829075" sldId="811"/>
            <ac:spMk id="4" creationId="{73BC335A-9973-1159-75A8-E9D06B1C44AA}"/>
          </ac:spMkLst>
        </pc:spChg>
        <pc:spChg chg="add">
          <ac:chgData name="Samir Delimi" userId="6bd1d818-6613-418a-bb48-5c4da6e81011" providerId="ADAL" clId="{CF2D2415-90B8-4D4A-853E-2775D0BF29A9}" dt="2024-12-18T10:44:48.069" v="303"/>
          <ac:spMkLst>
            <pc:docMk/>
            <pc:sldMk cId="3198829075" sldId="811"/>
            <ac:spMk id="5" creationId="{01171461-66BA-A7E2-5B16-0DCE11945190}"/>
          </ac:spMkLst>
        </pc:spChg>
      </pc:sldChg>
      <pc:sldChg chg="addSp delSp modSp new mod ord">
        <pc:chgData name="Samir Delimi" userId="6bd1d818-6613-418a-bb48-5c4da6e81011" providerId="ADAL" clId="{CF2D2415-90B8-4D4A-853E-2775D0BF29A9}" dt="2024-12-18T10:47:47.655" v="325"/>
        <pc:sldMkLst>
          <pc:docMk/>
          <pc:sldMk cId="1332561708" sldId="812"/>
        </pc:sldMkLst>
        <pc:spChg chg="mod">
          <ac:chgData name="Samir Delimi" userId="6bd1d818-6613-418a-bb48-5c4da6e81011" providerId="ADAL" clId="{CF2D2415-90B8-4D4A-853E-2775D0BF29A9}" dt="2024-12-18T10:47:35.990" v="323" actId="404"/>
          <ac:spMkLst>
            <pc:docMk/>
            <pc:sldMk cId="1332561708" sldId="812"/>
            <ac:spMk id="2" creationId="{B856A208-A2B9-A1E4-1F7E-2AB22F387128}"/>
          </ac:spMkLst>
        </pc:spChg>
        <pc:spChg chg="del">
          <ac:chgData name="Samir Delimi" userId="6bd1d818-6613-418a-bb48-5c4da6e81011" providerId="ADAL" clId="{CF2D2415-90B8-4D4A-853E-2775D0BF29A9}" dt="2024-12-18T10:46:53.437" v="313"/>
          <ac:spMkLst>
            <pc:docMk/>
            <pc:sldMk cId="1332561708" sldId="812"/>
            <ac:spMk id="3" creationId="{58746450-51C9-FD62-C9F6-A1AF4EEC9598}"/>
          </ac:spMkLst>
        </pc:spChg>
        <pc:graphicFrameChg chg="add mod modGraphic">
          <ac:chgData name="Samir Delimi" userId="6bd1d818-6613-418a-bb48-5c4da6e81011" providerId="ADAL" clId="{CF2D2415-90B8-4D4A-853E-2775D0BF29A9}" dt="2024-12-18T10:47:03.904" v="315" actId="14100"/>
          <ac:graphicFrameMkLst>
            <pc:docMk/>
            <pc:sldMk cId="1332561708" sldId="812"/>
            <ac:graphicFrameMk id="4" creationId="{1C1C4E99-CEBD-3E09-E687-CF6D71EABC4A}"/>
          </ac:graphicFrameMkLst>
        </pc:graphicFrameChg>
      </pc:sldChg>
      <pc:sldChg chg="modSp new mod">
        <pc:chgData name="Samir Delimi" userId="6bd1d818-6613-418a-bb48-5c4da6e81011" providerId="ADAL" clId="{CF2D2415-90B8-4D4A-853E-2775D0BF29A9}" dt="2024-12-18T10:43:23.565" v="254" actId="1076"/>
        <pc:sldMkLst>
          <pc:docMk/>
          <pc:sldMk cId="2016022355" sldId="813"/>
        </pc:sldMkLst>
        <pc:spChg chg="mod">
          <ac:chgData name="Samir Delimi" userId="6bd1d818-6613-418a-bb48-5c4da6e81011" providerId="ADAL" clId="{CF2D2415-90B8-4D4A-853E-2775D0BF29A9}" dt="2024-12-18T10:43:23.565" v="254" actId="1076"/>
          <ac:spMkLst>
            <pc:docMk/>
            <pc:sldMk cId="2016022355" sldId="813"/>
            <ac:spMk id="2" creationId="{E0F796AF-3388-C30E-7D0E-7C7CECF314BB}"/>
          </ac:spMkLst>
        </pc:spChg>
      </pc:sldChg>
      <pc:sldChg chg="modSp new mod">
        <pc:chgData name="Samir Delimi" userId="6bd1d818-6613-418a-bb48-5c4da6e81011" providerId="ADAL" clId="{CF2D2415-90B8-4D4A-853E-2775D0BF29A9}" dt="2024-12-18T10:43:02.783" v="249" actId="14100"/>
        <pc:sldMkLst>
          <pc:docMk/>
          <pc:sldMk cId="1217557968" sldId="814"/>
        </pc:sldMkLst>
        <pc:spChg chg="mod">
          <ac:chgData name="Samir Delimi" userId="6bd1d818-6613-418a-bb48-5c4da6e81011" providerId="ADAL" clId="{CF2D2415-90B8-4D4A-853E-2775D0BF29A9}" dt="2024-12-18T10:43:02.783" v="249" actId="14100"/>
          <ac:spMkLst>
            <pc:docMk/>
            <pc:sldMk cId="1217557968" sldId="814"/>
            <ac:spMk id="2" creationId="{8F7FB856-5F91-96B9-2BA2-F45ED4E81886}"/>
          </ac:spMkLst>
        </pc:spChg>
      </pc:sldChg>
      <pc:sldChg chg="addSp delSp modSp new mod">
        <pc:chgData name="Samir Delimi" userId="6bd1d818-6613-418a-bb48-5c4da6e81011" providerId="ADAL" clId="{CF2D2415-90B8-4D4A-853E-2775D0BF29A9}" dt="2024-12-18T10:48:55.887" v="335" actId="403"/>
        <pc:sldMkLst>
          <pc:docMk/>
          <pc:sldMk cId="4188633334" sldId="815"/>
        </pc:sldMkLst>
        <pc:spChg chg="mod">
          <ac:chgData name="Samir Delimi" userId="6bd1d818-6613-418a-bb48-5c4da6e81011" providerId="ADAL" clId="{CF2D2415-90B8-4D4A-853E-2775D0BF29A9}" dt="2024-12-18T10:48:55.887" v="335" actId="403"/>
          <ac:spMkLst>
            <pc:docMk/>
            <pc:sldMk cId="4188633334" sldId="815"/>
            <ac:spMk id="2" creationId="{DF0B36F1-4F74-321D-6891-57A91BEFCA1F}"/>
          </ac:spMkLst>
        </pc:spChg>
        <pc:spChg chg="del">
          <ac:chgData name="Samir Delimi" userId="6bd1d818-6613-418a-bb48-5c4da6e81011" providerId="ADAL" clId="{CF2D2415-90B8-4D4A-853E-2775D0BF29A9}" dt="2024-12-18T10:48:16.107" v="327"/>
          <ac:spMkLst>
            <pc:docMk/>
            <pc:sldMk cId="4188633334" sldId="815"/>
            <ac:spMk id="3" creationId="{03482B13-49F0-5BD1-8AC1-03FD43AEA125}"/>
          </ac:spMkLst>
        </pc:spChg>
        <pc:graphicFrameChg chg="add mod modGraphic">
          <ac:chgData name="Samir Delimi" userId="6bd1d818-6613-418a-bb48-5c4da6e81011" providerId="ADAL" clId="{CF2D2415-90B8-4D4A-853E-2775D0BF29A9}" dt="2024-12-18T10:48:27.532" v="330" actId="403"/>
          <ac:graphicFrameMkLst>
            <pc:docMk/>
            <pc:sldMk cId="4188633334" sldId="815"/>
            <ac:graphicFrameMk id="4" creationId="{933C2D41-3439-D42B-F92C-9AE143254306}"/>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BBAEBE-DFDC-441E-9613-6D4249F64B0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FR"/>
        </a:p>
      </dgm:t>
    </dgm:pt>
    <dgm:pt modelId="{5BB8D59D-202E-4808-B478-83935C99BE65}">
      <dgm:prSet phldrT="[Texte]"/>
      <dgm:spPr/>
      <dgm:t>
        <a:bodyPr/>
        <a:lstStyle/>
        <a:p>
          <a:r>
            <a:rPr lang="fr-FR" dirty="0"/>
            <a:t>La maitrise du tableur</a:t>
          </a:r>
        </a:p>
      </dgm:t>
    </dgm:pt>
    <dgm:pt modelId="{D1B8C675-57E6-4341-B090-498BCBD70643}" type="parTrans" cxnId="{93D75B92-E09A-41D6-AE7E-9C82949BAB71}">
      <dgm:prSet/>
      <dgm:spPr/>
      <dgm:t>
        <a:bodyPr/>
        <a:lstStyle/>
        <a:p>
          <a:endParaRPr lang="fr-FR"/>
        </a:p>
      </dgm:t>
    </dgm:pt>
    <dgm:pt modelId="{77D102C9-32AB-4F53-ADA1-59E51719CBA2}" type="sibTrans" cxnId="{93D75B92-E09A-41D6-AE7E-9C82949BAB71}">
      <dgm:prSet/>
      <dgm:spPr/>
      <dgm:t>
        <a:bodyPr/>
        <a:lstStyle/>
        <a:p>
          <a:endParaRPr lang="fr-FR"/>
        </a:p>
      </dgm:t>
    </dgm:pt>
    <dgm:pt modelId="{1675F2A9-C9FF-4D7C-82D2-8E9714ADBD5F}">
      <dgm:prSet phldrT="[Texte]"/>
      <dgm:spPr/>
      <dgm:t>
        <a:bodyPr/>
        <a:lstStyle/>
        <a:p>
          <a:r>
            <a:rPr lang="fr-FR" dirty="0"/>
            <a:t>Présentation du tableur</a:t>
          </a:r>
        </a:p>
      </dgm:t>
    </dgm:pt>
    <dgm:pt modelId="{F380E5F3-6C8E-4CB1-8378-AF59001070C0}" type="parTrans" cxnId="{2A9D8E29-B980-4FB4-97BF-156CB1D5F78F}">
      <dgm:prSet/>
      <dgm:spPr/>
      <dgm:t>
        <a:bodyPr/>
        <a:lstStyle/>
        <a:p>
          <a:endParaRPr lang="fr-FR"/>
        </a:p>
      </dgm:t>
    </dgm:pt>
    <dgm:pt modelId="{E37DBC72-4E93-4200-B71D-BAA6095435D0}" type="sibTrans" cxnId="{2A9D8E29-B980-4FB4-97BF-156CB1D5F78F}">
      <dgm:prSet/>
      <dgm:spPr/>
      <dgm:t>
        <a:bodyPr/>
        <a:lstStyle/>
        <a:p>
          <a:endParaRPr lang="fr-FR"/>
        </a:p>
      </dgm:t>
    </dgm:pt>
    <dgm:pt modelId="{F70E526C-782B-4A82-9E2F-A050984C3CC3}">
      <dgm:prSet phldrT="[Texte]"/>
      <dgm:spPr/>
      <dgm:t>
        <a:bodyPr/>
        <a:lstStyle/>
        <a:p>
          <a:r>
            <a:rPr lang="fr-FR" dirty="0"/>
            <a:t>Les formules de calcul</a:t>
          </a:r>
        </a:p>
      </dgm:t>
    </dgm:pt>
    <dgm:pt modelId="{970A750C-0AE8-469E-A0E1-093AAA46C8C9}" type="parTrans" cxnId="{C04E7DA5-9686-40BD-B7A1-2E2B378DE15C}">
      <dgm:prSet/>
      <dgm:spPr/>
      <dgm:t>
        <a:bodyPr/>
        <a:lstStyle/>
        <a:p>
          <a:endParaRPr lang="fr-FR"/>
        </a:p>
      </dgm:t>
    </dgm:pt>
    <dgm:pt modelId="{B2FE3F63-2BDC-46BB-9940-1A796223E5F2}" type="sibTrans" cxnId="{C04E7DA5-9686-40BD-B7A1-2E2B378DE15C}">
      <dgm:prSet/>
      <dgm:spPr/>
      <dgm:t>
        <a:bodyPr/>
        <a:lstStyle/>
        <a:p>
          <a:endParaRPr lang="fr-FR"/>
        </a:p>
      </dgm:t>
    </dgm:pt>
    <dgm:pt modelId="{C9397699-5A54-488C-898C-26D32CB59BCC}">
      <dgm:prSet phldrT="[Texte]"/>
      <dgm:spPr/>
      <dgm:t>
        <a:bodyPr/>
        <a:lstStyle/>
        <a:p>
          <a:r>
            <a:rPr lang="fr-FR" dirty="0"/>
            <a:t>Les outils de RECHERCHV et RECHERCHEH</a:t>
          </a:r>
        </a:p>
      </dgm:t>
    </dgm:pt>
    <dgm:pt modelId="{7ED2AFD5-9E1F-4B01-88E6-706AEDB7CD3E}" type="parTrans" cxnId="{126D2777-0410-4C58-8662-4C7C962ED27D}">
      <dgm:prSet/>
      <dgm:spPr/>
      <dgm:t>
        <a:bodyPr/>
        <a:lstStyle/>
        <a:p>
          <a:endParaRPr lang="fr-FR"/>
        </a:p>
      </dgm:t>
    </dgm:pt>
    <dgm:pt modelId="{EC30E37D-25A1-4D72-AF41-09E0BD71FB55}" type="sibTrans" cxnId="{126D2777-0410-4C58-8662-4C7C962ED27D}">
      <dgm:prSet/>
      <dgm:spPr/>
      <dgm:t>
        <a:bodyPr/>
        <a:lstStyle/>
        <a:p>
          <a:endParaRPr lang="fr-FR"/>
        </a:p>
      </dgm:t>
    </dgm:pt>
    <dgm:pt modelId="{8F971788-0995-4B97-A430-A3CE7AA9A09C}">
      <dgm:prSet phldrT="[Texte]"/>
      <dgm:spPr/>
      <dgm:t>
        <a:bodyPr/>
        <a:lstStyle/>
        <a:p>
          <a:r>
            <a:rPr lang="fr-FR" dirty="0"/>
            <a:t>Les tableaux croisés dynamiques</a:t>
          </a:r>
        </a:p>
      </dgm:t>
    </dgm:pt>
    <dgm:pt modelId="{076A9AF7-02E0-4C1A-B04A-C0BFE11A4795}" type="parTrans" cxnId="{19706B72-FF16-4099-9B1E-0AAE9A01CFA5}">
      <dgm:prSet/>
      <dgm:spPr/>
      <dgm:t>
        <a:bodyPr/>
        <a:lstStyle/>
        <a:p>
          <a:endParaRPr lang="fr-FR"/>
        </a:p>
      </dgm:t>
    </dgm:pt>
    <dgm:pt modelId="{8F2B9D44-B5AC-4C81-A1A5-3186A028BDC3}" type="sibTrans" cxnId="{19706B72-FF16-4099-9B1E-0AAE9A01CFA5}">
      <dgm:prSet/>
      <dgm:spPr/>
      <dgm:t>
        <a:bodyPr/>
        <a:lstStyle/>
        <a:p>
          <a:endParaRPr lang="fr-FR"/>
        </a:p>
      </dgm:t>
    </dgm:pt>
    <dgm:pt modelId="{3E536FE9-741C-4B8E-9DF1-BCF3E9EA989E}">
      <dgm:prSet phldrT="[Texte]"/>
      <dgm:spPr/>
      <dgm:t>
        <a:bodyPr/>
        <a:lstStyle/>
        <a:p>
          <a:r>
            <a:rPr lang="fr-FR" dirty="0"/>
            <a:t>La valeur cible</a:t>
          </a:r>
        </a:p>
      </dgm:t>
    </dgm:pt>
    <dgm:pt modelId="{A6C54E66-2F62-41F6-AB52-9C09295F5222}" type="parTrans" cxnId="{D1C3DC0B-17DE-4C24-8734-FA20DFDCF950}">
      <dgm:prSet/>
      <dgm:spPr/>
      <dgm:t>
        <a:bodyPr/>
        <a:lstStyle/>
        <a:p>
          <a:endParaRPr lang="fr-FR"/>
        </a:p>
      </dgm:t>
    </dgm:pt>
    <dgm:pt modelId="{DE01A4D5-80E5-47D2-8D00-414A2A0C32A9}" type="sibTrans" cxnId="{D1C3DC0B-17DE-4C24-8734-FA20DFDCF950}">
      <dgm:prSet/>
      <dgm:spPr/>
      <dgm:t>
        <a:bodyPr/>
        <a:lstStyle/>
        <a:p>
          <a:endParaRPr lang="fr-FR"/>
        </a:p>
      </dgm:t>
    </dgm:pt>
    <dgm:pt modelId="{5676AA47-EC61-4D26-8D23-7B02C800737D}">
      <dgm:prSet phldrT="[Texte]"/>
      <dgm:spPr/>
      <dgm:t>
        <a:bodyPr/>
        <a:lstStyle/>
        <a:p>
          <a:r>
            <a:rPr lang="fr-FR" dirty="0"/>
            <a:t>L’Algorithme</a:t>
          </a:r>
        </a:p>
      </dgm:t>
    </dgm:pt>
    <dgm:pt modelId="{63DCFD33-87C4-4B9B-B4AC-DFA87B5D61A2}" type="parTrans" cxnId="{1359C6BF-9F6D-496C-A6C4-F67A9B529851}">
      <dgm:prSet/>
      <dgm:spPr/>
      <dgm:t>
        <a:bodyPr/>
        <a:lstStyle/>
        <a:p>
          <a:endParaRPr lang="fr-FR"/>
        </a:p>
      </dgm:t>
    </dgm:pt>
    <dgm:pt modelId="{1CED0413-0D92-43C9-96F0-8C8E0D565075}" type="sibTrans" cxnId="{1359C6BF-9F6D-496C-A6C4-F67A9B529851}">
      <dgm:prSet/>
      <dgm:spPr/>
      <dgm:t>
        <a:bodyPr/>
        <a:lstStyle/>
        <a:p>
          <a:endParaRPr lang="fr-FR"/>
        </a:p>
      </dgm:t>
    </dgm:pt>
    <dgm:pt modelId="{20817D3A-0F0D-4B43-AFF8-CB67A7585767}">
      <dgm:prSet phldrT="[Texte]"/>
      <dgm:spPr/>
      <dgm:t>
        <a:bodyPr/>
        <a:lstStyle/>
        <a:p>
          <a:r>
            <a:rPr lang="fr-FR" dirty="0"/>
            <a:t>La programmation Orientée Objet</a:t>
          </a:r>
        </a:p>
      </dgm:t>
    </dgm:pt>
    <dgm:pt modelId="{AF0026BA-B005-498C-90C6-B8167C3F624D}" type="parTrans" cxnId="{5B18058F-F04A-4101-BA46-5A4502B3D4C0}">
      <dgm:prSet/>
      <dgm:spPr/>
      <dgm:t>
        <a:bodyPr/>
        <a:lstStyle/>
        <a:p>
          <a:endParaRPr lang="fr-FR"/>
        </a:p>
      </dgm:t>
    </dgm:pt>
    <dgm:pt modelId="{74B74A7A-A186-4B0F-9DC0-89CB331F48E6}" type="sibTrans" cxnId="{5B18058F-F04A-4101-BA46-5A4502B3D4C0}">
      <dgm:prSet/>
      <dgm:spPr/>
      <dgm:t>
        <a:bodyPr/>
        <a:lstStyle/>
        <a:p>
          <a:endParaRPr lang="fr-FR"/>
        </a:p>
      </dgm:t>
    </dgm:pt>
    <dgm:pt modelId="{87F25E42-4850-451E-9C2F-18C408F5C9D2}">
      <dgm:prSet phldrT="[Texte]"/>
      <dgm:spPr/>
      <dgm:t>
        <a:bodyPr/>
        <a:lstStyle/>
        <a:p>
          <a:r>
            <a:rPr lang="fr-FR" dirty="0"/>
            <a:t>Fonctionnement d’un Classeur</a:t>
          </a:r>
        </a:p>
      </dgm:t>
    </dgm:pt>
    <dgm:pt modelId="{156BBB47-A29A-440D-A1AD-BAB29A682B1F}" type="parTrans" cxnId="{ADCF2717-C80B-4B03-8812-0ED7F36DCDB1}">
      <dgm:prSet/>
      <dgm:spPr/>
      <dgm:t>
        <a:bodyPr/>
        <a:lstStyle/>
        <a:p>
          <a:endParaRPr lang="fr-FR"/>
        </a:p>
      </dgm:t>
    </dgm:pt>
    <dgm:pt modelId="{1EC6FA21-BAD8-4067-886B-BD82BC388E3E}" type="sibTrans" cxnId="{ADCF2717-C80B-4B03-8812-0ED7F36DCDB1}">
      <dgm:prSet/>
      <dgm:spPr/>
      <dgm:t>
        <a:bodyPr/>
        <a:lstStyle/>
        <a:p>
          <a:endParaRPr lang="fr-FR"/>
        </a:p>
      </dgm:t>
    </dgm:pt>
    <dgm:pt modelId="{B45301BB-481E-4925-9DC3-C5411A6AB297}">
      <dgm:prSet phldrT="[Texte]"/>
      <dgm:spPr/>
      <dgm:t>
        <a:bodyPr/>
        <a:lstStyle/>
        <a:p>
          <a:r>
            <a:rPr lang="fr-FR"/>
            <a:t>Le contenu d’une Feuille Excel</a:t>
          </a:r>
          <a:endParaRPr lang="fr-FR" dirty="0"/>
        </a:p>
      </dgm:t>
    </dgm:pt>
    <dgm:pt modelId="{F2AC6644-CD44-46C7-A64B-BF0A87ACCD13}" type="parTrans" cxnId="{841B2E71-3BBE-4D50-8D99-AE7C2C47E1FA}">
      <dgm:prSet/>
      <dgm:spPr/>
      <dgm:t>
        <a:bodyPr/>
        <a:lstStyle/>
        <a:p>
          <a:endParaRPr lang="fr-FR"/>
        </a:p>
      </dgm:t>
    </dgm:pt>
    <dgm:pt modelId="{173E8115-E3A7-4D89-A13B-4696000A5CD7}" type="sibTrans" cxnId="{841B2E71-3BBE-4D50-8D99-AE7C2C47E1FA}">
      <dgm:prSet/>
      <dgm:spPr/>
      <dgm:t>
        <a:bodyPr/>
        <a:lstStyle/>
        <a:p>
          <a:endParaRPr lang="fr-FR"/>
        </a:p>
      </dgm:t>
    </dgm:pt>
    <dgm:pt modelId="{3109AFC9-900B-4A64-A7EC-A68682CF6AF5}">
      <dgm:prSet phldrT="[Texte]"/>
      <dgm:spPr/>
      <dgm:t>
        <a:bodyPr/>
        <a:lstStyle/>
        <a:p>
          <a:r>
            <a:rPr lang="fr-FR" dirty="0"/>
            <a:t>Cellule</a:t>
          </a:r>
        </a:p>
      </dgm:t>
    </dgm:pt>
    <dgm:pt modelId="{03CA892D-BE3F-4EA6-A907-B643642B864E}" type="parTrans" cxnId="{E5CE371A-EEB5-467F-B4DC-A1272D4BF6FE}">
      <dgm:prSet/>
      <dgm:spPr/>
      <dgm:t>
        <a:bodyPr/>
        <a:lstStyle/>
        <a:p>
          <a:endParaRPr lang="fr-FR"/>
        </a:p>
      </dgm:t>
    </dgm:pt>
    <dgm:pt modelId="{2AE210CE-7A86-42F0-922D-A92CC63AD8DC}" type="sibTrans" cxnId="{E5CE371A-EEB5-467F-B4DC-A1272D4BF6FE}">
      <dgm:prSet/>
      <dgm:spPr/>
      <dgm:t>
        <a:bodyPr/>
        <a:lstStyle/>
        <a:p>
          <a:endParaRPr lang="fr-FR"/>
        </a:p>
      </dgm:t>
    </dgm:pt>
    <dgm:pt modelId="{3DDF79A1-61A8-473A-972F-1F2DA1649295}">
      <dgm:prSet phldrT="[Texte]"/>
      <dgm:spPr/>
      <dgm:t>
        <a:bodyPr/>
        <a:lstStyle/>
        <a:p>
          <a:r>
            <a:rPr lang="fr-FR" dirty="0"/>
            <a:t>Plage</a:t>
          </a:r>
        </a:p>
      </dgm:t>
    </dgm:pt>
    <dgm:pt modelId="{C5973300-7650-4E20-9425-853CF560FCC9}" type="parTrans" cxnId="{3BEDFA36-6D4C-4D58-8D5A-E28CDD0D6E63}">
      <dgm:prSet/>
      <dgm:spPr/>
      <dgm:t>
        <a:bodyPr/>
        <a:lstStyle/>
        <a:p>
          <a:endParaRPr lang="fr-FR"/>
        </a:p>
      </dgm:t>
    </dgm:pt>
    <dgm:pt modelId="{D18AAD70-A8C3-467C-A13C-15319EAE4054}" type="sibTrans" cxnId="{3BEDFA36-6D4C-4D58-8D5A-E28CDD0D6E63}">
      <dgm:prSet/>
      <dgm:spPr/>
      <dgm:t>
        <a:bodyPr/>
        <a:lstStyle/>
        <a:p>
          <a:endParaRPr lang="fr-FR"/>
        </a:p>
      </dgm:t>
    </dgm:pt>
    <dgm:pt modelId="{F15C8608-57DA-496D-8BAC-CD0B8A58410A}">
      <dgm:prSet phldrT="[Texte]"/>
      <dgm:spPr/>
      <dgm:t>
        <a:bodyPr/>
        <a:lstStyle/>
        <a:p>
          <a:r>
            <a:rPr lang="fr-FR" dirty="0"/>
            <a:t>Adresse  d’une Cellule</a:t>
          </a:r>
        </a:p>
      </dgm:t>
    </dgm:pt>
    <dgm:pt modelId="{CF19F838-899B-4F95-9FF5-5D01236A58B1}" type="parTrans" cxnId="{79A07BDE-1C9D-4850-B652-67B58BB0E1E2}">
      <dgm:prSet/>
      <dgm:spPr/>
      <dgm:t>
        <a:bodyPr/>
        <a:lstStyle/>
        <a:p>
          <a:endParaRPr lang="fr-FR"/>
        </a:p>
      </dgm:t>
    </dgm:pt>
    <dgm:pt modelId="{36F71A5B-530F-4780-A151-C9264D499A1C}" type="sibTrans" cxnId="{79A07BDE-1C9D-4850-B652-67B58BB0E1E2}">
      <dgm:prSet/>
      <dgm:spPr/>
      <dgm:t>
        <a:bodyPr/>
        <a:lstStyle/>
        <a:p>
          <a:endParaRPr lang="fr-FR"/>
        </a:p>
      </dgm:t>
    </dgm:pt>
    <dgm:pt modelId="{3284EE32-2A71-4360-B521-93160E64B7FF}">
      <dgm:prSet phldrT="[Texte]"/>
      <dgm:spPr/>
      <dgm:t>
        <a:bodyPr/>
        <a:lstStyle/>
        <a:p>
          <a:r>
            <a:rPr lang="fr-FR" dirty="0"/>
            <a:t>Contenu </a:t>
          </a:r>
        </a:p>
      </dgm:t>
    </dgm:pt>
    <dgm:pt modelId="{37CF8591-D992-44EF-8A9A-D94A921B1A1C}" type="parTrans" cxnId="{A1752171-1EE9-4372-AB7F-D44983749095}">
      <dgm:prSet/>
      <dgm:spPr/>
      <dgm:t>
        <a:bodyPr/>
        <a:lstStyle/>
        <a:p>
          <a:endParaRPr lang="fr-FR"/>
        </a:p>
      </dgm:t>
    </dgm:pt>
    <dgm:pt modelId="{D6F598A8-35BF-41FE-9F83-BE8D5EBF7452}" type="sibTrans" cxnId="{A1752171-1EE9-4372-AB7F-D44983749095}">
      <dgm:prSet/>
      <dgm:spPr/>
      <dgm:t>
        <a:bodyPr/>
        <a:lstStyle/>
        <a:p>
          <a:endParaRPr lang="fr-FR"/>
        </a:p>
      </dgm:t>
    </dgm:pt>
    <dgm:pt modelId="{65D68235-67A6-47C6-8BDB-0202EE4D8CFD}">
      <dgm:prSet phldrT="[Texte]"/>
      <dgm:spPr/>
      <dgm:t>
        <a:bodyPr/>
        <a:lstStyle/>
        <a:p>
          <a:r>
            <a:rPr lang="fr-FR" dirty="0"/>
            <a:t>Texte</a:t>
          </a:r>
        </a:p>
      </dgm:t>
    </dgm:pt>
    <dgm:pt modelId="{BEC7FD38-A719-4397-8B92-2B9DC2B45EB8}" type="parTrans" cxnId="{011FF3E2-CC0B-421C-92B5-3201E91EF81D}">
      <dgm:prSet/>
      <dgm:spPr/>
      <dgm:t>
        <a:bodyPr/>
        <a:lstStyle/>
        <a:p>
          <a:endParaRPr lang="fr-FR"/>
        </a:p>
      </dgm:t>
    </dgm:pt>
    <dgm:pt modelId="{0FF77535-007D-4AD8-9416-2A78205E2434}" type="sibTrans" cxnId="{011FF3E2-CC0B-421C-92B5-3201E91EF81D}">
      <dgm:prSet/>
      <dgm:spPr/>
      <dgm:t>
        <a:bodyPr/>
        <a:lstStyle/>
        <a:p>
          <a:endParaRPr lang="fr-FR"/>
        </a:p>
      </dgm:t>
    </dgm:pt>
    <dgm:pt modelId="{9433C389-ED4F-45F2-A871-43B210322B93}">
      <dgm:prSet phldrT="[Texte]"/>
      <dgm:spPr/>
      <dgm:t>
        <a:bodyPr/>
        <a:lstStyle/>
        <a:p>
          <a:r>
            <a:rPr lang="fr-FR" dirty="0"/>
            <a:t>Nombre</a:t>
          </a:r>
        </a:p>
      </dgm:t>
    </dgm:pt>
    <dgm:pt modelId="{C00770B7-F777-4FCA-8F11-E9FBF0701406}" type="parTrans" cxnId="{129561D6-0902-4B0D-9CEF-E7C6CB51804D}">
      <dgm:prSet/>
      <dgm:spPr/>
      <dgm:t>
        <a:bodyPr/>
        <a:lstStyle/>
        <a:p>
          <a:endParaRPr lang="fr-FR"/>
        </a:p>
      </dgm:t>
    </dgm:pt>
    <dgm:pt modelId="{7D1C1C4F-7C47-47EE-B7AC-3D7420BCED22}" type="sibTrans" cxnId="{129561D6-0902-4B0D-9CEF-E7C6CB51804D}">
      <dgm:prSet/>
      <dgm:spPr/>
      <dgm:t>
        <a:bodyPr/>
        <a:lstStyle/>
        <a:p>
          <a:endParaRPr lang="fr-FR"/>
        </a:p>
      </dgm:t>
    </dgm:pt>
    <dgm:pt modelId="{F8DA4F31-10D9-46E5-BD09-9EB40A70E82C}">
      <dgm:prSet phldrT="[Texte]"/>
      <dgm:spPr/>
      <dgm:t>
        <a:bodyPr/>
        <a:lstStyle/>
        <a:p>
          <a:r>
            <a:rPr lang="fr-FR" dirty="0"/>
            <a:t>Formule</a:t>
          </a:r>
        </a:p>
      </dgm:t>
    </dgm:pt>
    <dgm:pt modelId="{7BD79234-F075-4029-B025-A44B1E2223C6}" type="parTrans" cxnId="{0122316D-E04C-4A2A-B33C-3FFD97B5FB6D}">
      <dgm:prSet/>
      <dgm:spPr/>
      <dgm:t>
        <a:bodyPr/>
        <a:lstStyle/>
        <a:p>
          <a:endParaRPr lang="fr-FR"/>
        </a:p>
      </dgm:t>
    </dgm:pt>
    <dgm:pt modelId="{C024E8FC-8205-495F-83F6-6E095478BEF2}" type="sibTrans" cxnId="{0122316D-E04C-4A2A-B33C-3FFD97B5FB6D}">
      <dgm:prSet/>
      <dgm:spPr/>
      <dgm:t>
        <a:bodyPr/>
        <a:lstStyle/>
        <a:p>
          <a:endParaRPr lang="fr-FR"/>
        </a:p>
      </dgm:t>
    </dgm:pt>
    <dgm:pt modelId="{04A3A7F1-4D47-4D96-92DE-1CC7153B92CB}">
      <dgm:prSet phldrT="[Texte]"/>
      <dgm:spPr/>
      <dgm:t>
        <a:bodyPr/>
        <a:lstStyle/>
        <a:p>
          <a:r>
            <a:rPr lang="fr-FR"/>
            <a:t>Contenu </a:t>
          </a:r>
          <a:endParaRPr lang="fr-FR" dirty="0"/>
        </a:p>
      </dgm:t>
    </dgm:pt>
    <dgm:pt modelId="{F3170080-CCA1-470B-B771-F1A471B7F221}" type="parTrans" cxnId="{33E463A6-D63F-42C3-A9F9-47148661DCDE}">
      <dgm:prSet/>
      <dgm:spPr/>
      <dgm:t>
        <a:bodyPr/>
        <a:lstStyle/>
        <a:p>
          <a:endParaRPr lang="fr-FR"/>
        </a:p>
      </dgm:t>
    </dgm:pt>
    <dgm:pt modelId="{D326D0B7-8C5A-4552-A6BF-BB2322219C78}" type="sibTrans" cxnId="{33E463A6-D63F-42C3-A9F9-47148661DCDE}">
      <dgm:prSet/>
      <dgm:spPr/>
      <dgm:t>
        <a:bodyPr/>
        <a:lstStyle/>
        <a:p>
          <a:endParaRPr lang="fr-FR"/>
        </a:p>
      </dgm:t>
    </dgm:pt>
    <dgm:pt modelId="{251AE172-42EA-45C3-A0EC-0D9093C85E3C}">
      <dgm:prSet phldrT="[Texte]"/>
      <dgm:spPr/>
      <dgm:t>
        <a:bodyPr/>
        <a:lstStyle/>
        <a:p>
          <a:r>
            <a:rPr lang="fr-FR" dirty="0"/>
            <a:t>Texte</a:t>
          </a:r>
        </a:p>
      </dgm:t>
    </dgm:pt>
    <dgm:pt modelId="{48F53F3C-2E4C-47F7-8D56-044CB0F556E5}" type="parTrans" cxnId="{8785519F-A7B0-4311-855D-495A24024E16}">
      <dgm:prSet/>
      <dgm:spPr/>
      <dgm:t>
        <a:bodyPr/>
        <a:lstStyle/>
        <a:p>
          <a:endParaRPr lang="fr-FR"/>
        </a:p>
      </dgm:t>
    </dgm:pt>
    <dgm:pt modelId="{52461F48-4967-4947-AAB8-0273F3DE8BF1}" type="sibTrans" cxnId="{8785519F-A7B0-4311-855D-495A24024E16}">
      <dgm:prSet/>
      <dgm:spPr/>
      <dgm:t>
        <a:bodyPr/>
        <a:lstStyle/>
        <a:p>
          <a:endParaRPr lang="fr-FR"/>
        </a:p>
      </dgm:t>
    </dgm:pt>
    <dgm:pt modelId="{E69FD830-47E5-4760-9D5B-BDAC2C0762E6}">
      <dgm:prSet phldrT="[Texte]"/>
      <dgm:spPr/>
      <dgm:t>
        <a:bodyPr/>
        <a:lstStyle/>
        <a:p>
          <a:r>
            <a:rPr lang="fr-FR" dirty="0"/>
            <a:t>Nombre</a:t>
          </a:r>
        </a:p>
      </dgm:t>
    </dgm:pt>
    <dgm:pt modelId="{A54A5B70-61C5-4D27-A5EA-3F22CF3249C7}" type="parTrans" cxnId="{AC925367-48A4-4DAD-A4F9-B10495853442}">
      <dgm:prSet/>
      <dgm:spPr/>
      <dgm:t>
        <a:bodyPr/>
        <a:lstStyle/>
        <a:p>
          <a:endParaRPr lang="fr-FR"/>
        </a:p>
      </dgm:t>
    </dgm:pt>
    <dgm:pt modelId="{E8808958-2A7D-496D-B52A-D4619853160A}" type="sibTrans" cxnId="{AC925367-48A4-4DAD-A4F9-B10495853442}">
      <dgm:prSet/>
      <dgm:spPr/>
      <dgm:t>
        <a:bodyPr/>
        <a:lstStyle/>
        <a:p>
          <a:endParaRPr lang="fr-FR"/>
        </a:p>
      </dgm:t>
    </dgm:pt>
    <dgm:pt modelId="{98766913-5CDF-4501-9105-6EB70931C1F3}">
      <dgm:prSet phldrT="[Texte]"/>
      <dgm:spPr/>
      <dgm:t>
        <a:bodyPr/>
        <a:lstStyle/>
        <a:p>
          <a:r>
            <a:rPr lang="fr-FR" dirty="0"/>
            <a:t>Formule</a:t>
          </a:r>
        </a:p>
      </dgm:t>
    </dgm:pt>
    <dgm:pt modelId="{7CA5A010-B489-4B85-97F9-AC85EB305DC7}" type="parTrans" cxnId="{D6AE625D-AA06-42D7-8ED0-CD51A2D1E500}">
      <dgm:prSet/>
      <dgm:spPr/>
      <dgm:t>
        <a:bodyPr/>
        <a:lstStyle/>
        <a:p>
          <a:endParaRPr lang="fr-FR"/>
        </a:p>
      </dgm:t>
    </dgm:pt>
    <dgm:pt modelId="{418009F8-0400-4C98-B04C-C5D9C99854D2}" type="sibTrans" cxnId="{D6AE625D-AA06-42D7-8ED0-CD51A2D1E500}">
      <dgm:prSet/>
      <dgm:spPr/>
      <dgm:t>
        <a:bodyPr/>
        <a:lstStyle/>
        <a:p>
          <a:endParaRPr lang="fr-FR"/>
        </a:p>
      </dgm:t>
    </dgm:pt>
    <dgm:pt modelId="{E0DC88DB-7C47-4D30-AB4D-102B97EAA303}">
      <dgm:prSet phldrT="[Texte]"/>
      <dgm:spPr/>
      <dgm:t>
        <a:bodyPr/>
        <a:lstStyle/>
        <a:p>
          <a:r>
            <a:rPr lang="fr-FR" dirty="0"/>
            <a:t>Adresse</a:t>
          </a:r>
        </a:p>
      </dgm:t>
    </dgm:pt>
    <dgm:pt modelId="{902B8B59-A2C8-4299-892F-BE292D9699AA}" type="parTrans" cxnId="{B1E53C41-0E13-41C1-9E31-337B6D112A00}">
      <dgm:prSet/>
      <dgm:spPr/>
      <dgm:t>
        <a:bodyPr/>
        <a:lstStyle/>
        <a:p>
          <a:endParaRPr lang="fr-FR"/>
        </a:p>
      </dgm:t>
    </dgm:pt>
    <dgm:pt modelId="{D3AD75F5-ED75-460C-9D6F-EBDBA5B576DB}" type="sibTrans" cxnId="{B1E53C41-0E13-41C1-9E31-337B6D112A00}">
      <dgm:prSet/>
      <dgm:spPr/>
      <dgm:t>
        <a:bodyPr/>
        <a:lstStyle/>
        <a:p>
          <a:endParaRPr lang="fr-FR"/>
        </a:p>
      </dgm:t>
    </dgm:pt>
    <dgm:pt modelId="{22479860-B612-4028-BCA5-7DD35AB6E3EA}">
      <dgm:prSet phldrT="[Texte]"/>
      <dgm:spPr/>
      <dgm:t>
        <a:bodyPr/>
        <a:lstStyle/>
        <a:p>
          <a:r>
            <a:rPr lang="fr-FR" dirty="0" err="1"/>
            <a:t>NumLigneNumColonne</a:t>
          </a:r>
          <a:endParaRPr lang="fr-FR" dirty="0"/>
        </a:p>
      </dgm:t>
    </dgm:pt>
    <dgm:pt modelId="{B7B45896-86EE-4DBA-AA91-11A9144811C7}" type="parTrans" cxnId="{691BF6CE-A5F5-4CE8-B14B-A7F566C40CEC}">
      <dgm:prSet/>
      <dgm:spPr/>
      <dgm:t>
        <a:bodyPr/>
        <a:lstStyle/>
        <a:p>
          <a:endParaRPr lang="fr-FR"/>
        </a:p>
      </dgm:t>
    </dgm:pt>
    <dgm:pt modelId="{CFF9B526-6B75-4CF2-A307-A21429CA76A1}" type="sibTrans" cxnId="{691BF6CE-A5F5-4CE8-B14B-A7F566C40CEC}">
      <dgm:prSet/>
      <dgm:spPr/>
      <dgm:t>
        <a:bodyPr/>
        <a:lstStyle/>
        <a:p>
          <a:endParaRPr lang="fr-FR"/>
        </a:p>
      </dgm:t>
    </dgm:pt>
    <dgm:pt modelId="{703FA896-56B9-4889-B051-F426DA180321}">
      <dgm:prSet phldrT="[Texte]"/>
      <dgm:spPr/>
      <dgm:t>
        <a:bodyPr/>
        <a:lstStyle/>
        <a:p>
          <a:r>
            <a:rPr lang="fr-FR" dirty="0"/>
            <a:t>Exemple: A3</a:t>
          </a:r>
        </a:p>
      </dgm:t>
    </dgm:pt>
    <dgm:pt modelId="{2EF49C33-2E6C-400D-BBEE-6563D85BE20A}" type="parTrans" cxnId="{BCBD3E24-3420-4045-A2B3-ADD3865BC222}">
      <dgm:prSet/>
      <dgm:spPr/>
      <dgm:t>
        <a:bodyPr/>
        <a:lstStyle/>
        <a:p>
          <a:endParaRPr lang="fr-FR"/>
        </a:p>
      </dgm:t>
    </dgm:pt>
    <dgm:pt modelId="{E7396989-AF40-460E-8D3E-1FAA0EC0B772}" type="sibTrans" cxnId="{BCBD3E24-3420-4045-A2B3-ADD3865BC222}">
      <dgm:prSet/>
      <dgm:spPr/>
      <dgm:t>
        <a:bodyPr/>
        <a:lstStyle/>
        <a:p>
          <a:endParaRPr lang="fr-FR"/>
        </a:p>
      </dgm:t>
    </dgm:pt>
    <dgm:pt modelId="{14F88EC4-D922-4B06-BC87-8E0E726C0523}">
      <dgm:prSet phldrT="[Texte]"/>
      <dgm:spPr/>
      <dgm:t>
        <a:bodyPr/>
        <a:lstStyle/>
        <a:p>
          <a:r>
            <a:rPr lang="fr-FR" dirty="0"/>
            <a:t>(</a:t>
          </a:r>
          <a:r>
            <a:rPr lang="fr-FR" dirty="0" err="1"/>
            <a:t>NumLigneNumCol</a:t>
          </a:r>
          <a:r>
            <a:rPr lang="fr-FR" dirty="0"/>
            <a:t>: </a:t>
          </a:r>
          <a:r>
            <a:rPr lang="fr-FR" dirty="0" err="1"/>
            <a:t>NumLigneNumCo</a:t>
          </a:r>
          <a:r>
            <a:rPr lang="fr-FR" dirty="0"/>
            <a:t>)</a:t>
          </a:r>
        </a:p>
      </dgm:t>
    </dgm:pt>
    <dgm:pt modelId="{54B02134-942C-49D4-9C9E-12F89144E9F4}" type="parTrans" cxnId="{2E445223-CB74-45A5-B3E2-831BD0F0ADFD}">
      <dgm:prSet/>
      <dgm:spPr/>
      <dgm:t>
        <a:bodyPr/>
        <a:lstStyle/>
        <a:p>
          <a:endParaRPr lang="fr-FR"/>
        </a:p>
      </dgm:t>
    </dgm:pt>
    <dgm:pt modelId="{957BA8B9-C1B0-4F42-87A4-A83709CF1062}" type="sibTrans" cxnId="{2E445223-CB74-45A5-B3E2-831BD0F0ADFD}">
      <dgm:prSet/>
      <dgm:spPr/>
      <dgm:t>
        <a:bodyPr/>
        <a:lstStyle/>
        <a:p>
          <a:endParaRPr lang="fr-FR"/>
        </a:p>
      </dgm:t>
    </dgm:pt>
    <dgm:pt modelId="{6FBADBBB-C994-4FC0-839E-4DC4362152CB}">
      <dgm:prSet phldrT="[Texte]"/>
      <dgm:spPr/>
      <dgm:t>
        <a:bodyPr/>
        <a:lstStyle/>
        <a:p>
          <a:r>
            <a:rPr lang="fr-FR" dirty="0"/>
            <a:t>(Exemple: (B3:C5)</a:t>
          </a:r>
        </a:p>
      </dgm:t>
    </dgm:pt>
    <dgm:pt modelId="{9FC9937F-AB8E-4F38-B504-C22B440968D8}" type="parTrans" cxnId="{69416850-23E7-46F9-A76B-CE99B57BC694}">
      <dgm:prSet/>
      <dgm:spPr/>
      <dgm:t>
        <a:bodyPr/>
        <a:lstStyle/>
        <a:p>
          <a:endParaRPr lang="fr-FR"/>
        </a:p>
      </dgm:t>
    </dgm:pt>
    <dgm:pt modelId="{FAF26990-60AA-44D0-AEB3-54457EF5BE8C}" type="sibTrans" cxnId="{69416850-23E7-46F9-A76B-CE99B57BC694}">
      <dgm:prSet/>
      <dgm:spPr/>
      <dgm:t>
        <a:bodyPr/>
        <a:lstStyle/>
        <a:p>
          <a:endParaRPr lang="fr-FR"/>
        </a:p>
      </dgm:t>
    </dgm:pt>
    <dgm:pt modelId="{87040908-2A76-4709-BEA0-B73E4E07AECB}">
      <dgm:prSet phldrT="[Texte]"/>
      <dgm:spPr/>
      <dgm:t>
        <a:bodyPr/>
        <a:lstStyle/>
        <a:p>
          <a:r>
            <a:rPr lang="fr-FR" dirty="0"/>
            <a:t>La Présentation Graphique</a:t>
          </a:r>
        </a:p>
      </dgm:t>
    </dgm:pt>
    <dgm:pt modelId="{A9344C28-6481-4CCF-A3BC-5AACF5A2D09C}" type="parTrans" cxnId="{E3E68D14-B8A3-417C-A47B-9BBB9FEB0841}">
      <dgm:prSet/>
      <dgm:spPr/>
      <dgm:t>
        <a:bodyPr/>
        <a:lstStyle/>
        <a:p>
          <a:endParaRPr lang="fr-FR"/>
        </a:p>
      </dgm:t>
    </dgm:pt>
    <dgm:pt modelId="{0E5B669F-F9C0-425A-B3FA-430B9324ADB6}" type="sibTrans" cxnId="{E3E68D14-B8A3-417C-A47B-9BBB9FEB0841}">
      <dgm:prSet/>
      <dgm:spPr/>
      <dgm:t>
        <a:bodyPr/>
        <a:lstStyle/>
        <a:p>
          <a:endParaRPr lang="fr-FR"/>
        </a:p>
      </dgm:t>
    </dgm:pt>
    <dgm:pt modelId="{38814BB6-7791-4DB8-B5A3-FD135B757474}">
      <dgm:prSet phldrT="[Texte]"/>
      <dgm:spPr/>
      <dgm:t>
        <a:bodyPr/>
        <a:lstStyle/>
        <a:p>
          <a:r>
            <a:rPr lang="fr-FR" dirty="0"/>
            <a:t>Choisir le type de graphique adapté aux données du tableau</a:t>
          </a:r>
        </a:p>
      </dgm:t>
    </dgm:pt>
    <dgm:pt modelId="{84A22C3D-1422-4DC8-8114-1B8F4B0005B0}" type="parTrans" cxnId="{FB39D87E-FE68-4EE2-8B58-9095473F4F17}">
      <dgm:prSet/>
      <dgm:spPr/>
      <dgm:t>
        <a:bodyPr/>
        <a:lstStyle/>
        <a:p>
          <a:endParaRPr lang="fr-FR"/>
        </a:p>
      </dgm:t>
    </dgm:pt>
    <dgm:pt modelId="{B5AC1835-40A4-4DEC-A4E4-2D5015C9E119}" type="sibTrans" cxnId="{FB39D87E-FE68-4EE2-8B58-9095473F4F17}">
      <dgm:prSet/>
      <dgm:spPr/>
      <dgm:t>
        <a:bodyPr/>
        <a:lstStyle/>
        <a:p>
          <a:endParaRPr lang="fr-FR"/>
        </a:p>
      </dgm:t>
    </dgm:pt>
    <dgm:pt modelId="{C978EF16-5993-4477-999C-EBC64EAAF23B}">
      <dgm:prSet phldrT="[Texte]"/>
      <dgm:spPr/>
      <dgm:t>
        <a:bodyPr/>
        <a:lstStyle/>
        <a:p>
          <a:r>
            <a:rPr lang="fr-FR" dirty="0"/>
            <a:t>Choisir l’ordre de traçage des informations</a:t>
          </a:r>
        </a:p>
      </dgm:t>
    </dgm:pt>
    <dgm:pt modelId="{58616680-3F1F-4239-B724-5B2B60B92D7C}" type="parTrans" cxnId="{1FC77259-2B06-4314-BF97-390F8092CE71}">
      <dgm:prSet/>
      <dgm:spPr/>
      <dgm:t>
        <a:bodyPr/>
        <a:lstStyle/>
        <a:p>
          <a:endParaRPr lang="fr-FR"/>
        </a:p>
      </dgm:t>
    </dgm:pt>
    <dgm:pt modelId="{762F3B69-C665-4A37-A956-4F128EF22F72}" type="sibTrans" cxnId="{1FC77259-2B06-4314-BF97-390F8092CE71}">
      <dgm:prSet/>
      <dgm:spPr/>
      <dgm:t>
        <a:bodyPr/>
        <a:lstStyle/>
        <a:p>
          <a:endParaRPr lang="fr-FR"/>
        </a:p>
      </dgm:t>
    </dgm:pt>
    <dgm:pt modelId="{78189290-A371-4DD4-A651-BBFAA6EA4654}">
      <dgm:prSet phldrT="[Texte]"/>
      <dgm:spPr/>
      <dgm:t>
        <a:bodyPr/>
        <a:lstStyle/>
        <a:p>
          <a:r>
            <a:rPr lang="fr-FR" dirty="0"/>
            <a:t>Mise en forme graphique</a:t>
          </a:r>
        </a:p>
      </dgm:t>
    </dgm:pt>
    <dgm:pt modelId="{B6C78DC5-D6ED-49EB-896D-2E00A27E951E}" type="parTrans" cxnId="{A6635B02-F983-4828-8DE1-7EE9D703C65E}">
      <dgm:prSet/>
      <dgm:spPr/>
      <dgm:t>
        <a:bodyPr/>
        <a:lstStyle/>
        <a:p>
          <a:endParaRPr lang="fr-FR"/>
        </a:p>
      </dgm:t>
    </dgm:pt>
    <dgm:pt modelId="{1E3CA8CD-D77E-44F3-A496-6B684F3E1237}" type="sibTrans" cxnId="{A6635B02-F983-4828-8DE1-7EE9D703C65E}">
      <dgm:prSet/>
      <dgm:spPr/>
      <dgm:t>
        <a:bodyPr/>
        <a:lstStyle/>
        <a:p>
          <a:endParaRPr lang="fr-FR"/>
        </a:p>
      </dgm:t>
    </dgm:pt>
    <dgm:pt modelId="{752F6796-05EB-4442-9D84-291FB5673329}">
      <dgm:prSet phldrT="[Texte]"/>
      <dgm:spPr/>
      <dgm:t>
        <a:bodyPr/>
        <a:lstStyle/>
        <a:p>
          <a:r>
            <a:rPr lang="fr-FR" dirty="0"/>
            <a:t>Choix d’emplacement du graphique</a:t>
          </a:r>
        </a:p>
      </dgm:t>
    </dgm:pt>
    <dgm:pt modelId="{5E3926E8-0B5F-4187-BA95-B6E6123EB041}" type="parTrans" cxnId="{20888F4F-A4A2-4292-BAFF-4E4BD03C6CB6}">
      <dgm:prSet/>
      <dgm:spPr/>
      <dgm:t>
        <a:bodyPr/>
        <a:lstStyle/>
        <a:p>
          <a:endParaRPr lang="fr-FR"/>
        </a:p>
      </dgm:t>
    </dgm:pt>
    <dgm:pt modelId="{2B8BF9D1-904D-443E-A2EB-DC52C07AF51B}" type="sibTrans" cxnId="{20888F4F-A4A2-4292-BAFF-4E4BD03C6CB6}">
      <dgm:prSet/>
      <dgm:spPr/>
      <dgm:t>
        <a:bodyPr/>
        <a:lstStyle/>
        <a:p>
          <a:endParaRPr lang="fr-FR"/>
        </a:p>
      </dgm:t>
    </dgm:pt>
    <dgm:pt modelId="{147D57B6-685B-4400-B4F2-F18457739699}">
      <dgm:prSet phldrT="[Texte]"/>
      <dgm:spPr/>
      <dgm:t>
        <a:bodyPr/>
        <a:lstStyle/>
        <a:p>
          <a:r>
            <a:rPr lang="fr-FR" dirty="0"/>
            <a:t>Déclaration des variables</a:t>
          </a:r>
        </a:p>
      </dgm:t>
    </dgm:pt>
    <dgm:pt modelId="{2519872D-1465-4711-8CF5-AC4494613807}" type="parTrans" cxnId="{D94A3846-7340-4C9B-9C6A-F7BFFC9D1CA2}">
      <dgm:prSet/>
      <dgm:spPr/>
      <dgm:t>
        <a:bodyPr/>
        <a:lstStyle/>
        <a:p>
          <a:endParaRPr lang="fr-FR"/>
        </a:p>
      </dgm:t>
    </dgm:pt>
    <dgm:pt modelId="{1A7AA178-1D79-4372-8345-03DF5C6D0106}" type="sibTrans" cxnId="{D94A3846-7340-4C9B-9C6A-F7BFFC9D1CA2}">
      <dgm:prSet/>
      <dgm:spPr/>
      <dgm:t>
        <a:bodyPr/>
        <a:lstStyle/>
        <a:p>
          <a:endParaRPr lang="fr-FR"/>
        </a:p>
      </dgm:t>
    </dgm:pt>
    <dgm:pt modelId="{C59E2F40-F3EA-4AE4-8C66-4DE2AB645F89}">
      <dgm:prSet phldrT="[Texte]"/>
      <dgm:spPr/>
      <dgm:t>
        <a:bodyPr/>
        <a:lstStyle/>
        <a:p>
          <a:r>
            <a:rPr lang="fr-FR" dirty="0"/>
            <a:t>Les instructions élémentaires</a:t>
          </a:r>
        </a:p>
      </dgm:t>
    </dgm:pt>
    <dgm:pt modelId="{80250BA2-CCDC-4284-83BE-3011BB6D7A9A}" type="parTrans" cxnId="{C4C94771-B466-43B6-A1CA-EB83ED8F63A2}">
      <dgm:prSet/>
      <dgm:spPr/>
      <dgm:t>
        <a:bodyPr/>
        <a:lstStyle/>
        <a:p>
          <a:endParaRPr lang="fr-FR"/>
        </a:p>
      </dgm:t>
    </dgm:pt>
    <dgm:pt modelId="{A35D4DE6-38DE-4DA4-85C1-A778301180F8}" type="sibTrans" cxnId="{C4C94771-B466-43B6-A1CA-EB83ED8F63A2}">
      <dgm:prSet/>
      <dgm:spPr/>
      <dgm:t>
        <a:bodyPr/>
        <a:lstStyle/>
        <a:p>
          <a:endParaRPr lang="fr-FR"/>
        </a:p>
      </dgm:t>
    </dgm:pt>
    <dgm:pt modelId="{1BCBED70-2E12-4BB4-8ED3-54ADBB3585F6}">
      <dgm:prSet phldrT="[Texte]"/>
      <dgm:spPr/>
      <dgm:t>
        <a:bodyPr/>
        <a:lstStyle/>
        <a:p>
          <a:r>
            <a:rPr lang="fr-FR" dirty="0"/>
            <a:t>La </a:t>
          </a:r>
          <a:r>
            <a:rPr lang="fr-FR" dirty="0" err="1"/>
            <a:t>sstructuration</a:t>
          </a:r>
          <a:r>
            <a:rPr lang="fr-FR" dirty="0"/>
            <a:t> d’un algorithme</a:t>
          </a:r>
        </a:p>
      </dgm:t>
    </dgm:pt>
    <dgm:pt modelId="{9685FA61-D186-4947-9513-A2E49AAB2326}" type="parTrans" cxnId="{5AEB4AA3-151D-4407-BD6B-2ADCFC9EC1B8}">
      <dgm:prSet/>
      <dgm:spPr/>
      <dgm:t>
        <a:bodyPr/>
        <a:lstStyle/>
        <a:p>
          <a:endParaRPr lang="fr-FR"/>
        </a:p>
      </dgm:t>
    </dgm:pt>
    <dgm:pt modelId="{7500783F-4BD6-4ECB-9DB6-9CBC834AB5C5}" type="sibTrans" cxnId="{5AEB4AA3-151D-4407-BD6B-2ADCFC9EC1B8}">
      <dgm:prSet/>
      <dgm:spPr/>
      <dgm:t>
        <a:bodyPr/>
        <a:lstStyle/>
        <a:p>
          <a:endParaRPr lang="fr-FR"/>
        </a:p>
      </dgm:t>
    </dgm:pt>
    <dgm:pt modelId="{21256A68-38B2-4892-B5E9-F5242B73477C}">
      <dgm:prSet phldrT="[Texte]"/>
      <dgm:spPr/>
      <dgm:t>
        <a:bodyPr/>
        <a:lstStyle/>
        <a:p>
          <a:r>
            <a:rPr lang="fr-FR" dirty="0"/>
            <a:t>La programmation sous VBA</a:t>
          </a:r>
        </a:p>
      </dgm:t>
    </dgm:pt>
    <dgm:pt modelId="{89B614B6-66F1-4E21-BC7B-D052F64B7E04}" type="parTrans" cxnId="{0E2E65AF-98FD-4938-969B-19FE69153ED7}">
      <dgm:prSet/>
      <dgm:spPr/>
      <dgm:t>
        <a:bodyPr/>
        <a:lstStyle/>
        <a:p>
          <a:endParaRPr lang="fr-FR"/>
        </a:p>
      </dgm:t>
    </dgm:pt>
    <dgm:pt modelId="{1892037F-A8AC-471A-95A7-5B9A049F8E3D}" type="sibTrans" cxnId="{0E2E65AF-98FD-4938-969B-19FE69153ED7}">
      <dgm:prSet/>
      <dgm:spPr/>
      <dgm:t>
        <a:bodyPr/>
        <a:lstStyle/>
        <a:p>
          <a:endParaRPr lang="fr-FR"/>
        </a:p>
      </dgm:t>
    </dgm:pt>
    <dgm:pt modelId="{A9882B2F-6E01-4918-8781-75B088B2FFF5}">
      <dgm:prSet phldrT="[Texte]"/>
      <dgm:spPr/>
      <dgm:t>
        <a:bodyPr/>
        <a:lstStyle/>
        <a:p>
          <a:r>
            <a:rPr lang="fr-FR" dirty="0"/>
            <a:t>Python</a:t>
          </a:r>
        </a:p>
      </dgm:t>
    </dgm:pt>
    <dgm:pt modelId="{D94F0D36-97AC-4DD8-BE0F-29AA5EFF31CC}" type="parTrans" cxnId="{F1C3C825-ABFD-430B-ADF9-C434F87E7679}">
      <dgm:prSet/>
      <dgm:spPr/>
      <dgm:t>
        <a:bodyPr/>
        <a:lstStyle/>
        <a:p>
          <a:endParaRPr lang="fr-FR"/>
        </a:p>
      </dgm:t>
    </dgm:pt>
    <dgm:pt modelId="{CF05BFE8-A378-4C1F-93ED-E7A730505256}" type="sibTrans" cxnId="{F1C3C825-ABFD-430B-ADF9-C434F87E7679}">
      <dgm:prSet/>
      <dgm:spPr/>
      <dgm:t>
        <a:bodyPr/>
        <a:lstStyle/>
        <a:p>
          <a:endParaRPr lang="fr-FR"/>
        </a:p>
      </dgm:t>
    </dgm:pt>
    <dgm:pt modelId="{E5618B22-B4D6-4D37-A362-0D792AAF151D}">
      <dgm:prSet phldrT="[Texte]"/>
      <dgm:spPr/>
      <dgm:t>
        <a:bodyPr/>
        <a:lstStyle/>
        <a:p>
          <a:r>
            <a:rPr lang="fr-FR" dirty="0"/>
            <a:t>Python et VBA</a:t>
          </a:r>
        </a:p>
      </dgm:t>
    </dgm:pt>
    <dgm:pt modelId="{BAE42242-0107-40F9-B584-66B8F2A29482}" type="parTrans" cxnId="{F31F6691-10CC-471E-B66D-88607AC2B4C0}">
      <dgm:prSet/>
      <dgm:spPr/>
      <dgm:t>
        <a:bodyPr/>
        <a:lstStyle/>
        <a:p>
          <a:endParaRPr lang="fr-FR"/>
        </a:p>
      </dgm:t>
    </dgm:pt>
    <dgm:pt modelId="{0028DECF-1CBB-4388-A125-4B266E8447CF}" type="sibTrans" cxnId="{F31F6691-10CC-471E-B66D-88607AC2B4C0}">
      <dgm:prSet/>
      <dgm:spPr/>
      <dgm:t>
        <a:bodyPr/>
        <a:lstStyle/>
        <a:p>
          <a:endParaRPr lang="fr-FR"/>
        </a:p>
      </dgm:t>
    </dgm:pt>
    <dgm:pt modelId="{F50FA9B2-8EE4-4FFC-A9AB-214A07774281}">
      <dgm:prSet phldrT="[Texte]"/>
      <dgm:spPr/>
      <dgm:t>
        <a:bodyPr/>
        <a:lstStyle/>
        <a:p>
          <a:r>
            <a:rPr lang="fr-FR" dirty="0"/>
            <a:t>Excel et l’IA</a:t>
          </a:r>
        </a:p>
      </dgm:t>
    </dgm:pt>
    <dgm:pt modelId="{C02C29D1-08C7-4AF5-AD4C-C5EC6596ECAA}" type="parTrans" cxnId="{B01B60F7-9459-4180-A290-AC9E8B64E374}">
      <dgm:prSet/>
      <dgm:spPr/>
      <dgm:t>
        <a:bodyPr/>
        <a:lstStyle/>
        <a:p>
          <a:endParaRPr lang="fr-FR"/>
        </a:p>
      </dgm:t>
    </dgm:pt>
    <dgm:pt modelId="{F394B0C3-ADC9-4467-ABA9-441C6B13662A}" type="sibTrans" cxnId="{B01B60F7-9459-4180-A290-AC9E8B64E374}">
      <dgm:prSet/>
      <dgm:spPr/>
      <dgm:t>
        <a:bodyPr/>
        <a:lstStyle/>
        <a:p>
          <a:endParaRPr lang="fr-FR"/>
        </a:p>
      </dgm:t>
    </dgm:pt>
    <dgm:pt modelId="{6A1FA058-99A2-4E2D-9AD8-5A72C24A450F}" type="pres">
      <dgm:prSet presAssocID="{D3BBAEBE-DFDC-441E-9613-6D4249F64B04}" presName="hierChild1" presStyleCnt="0">
        <dgm:presLayoutVars>
          <dgm:orgChart val="1"/>
          <dgm:chPref val="1"/>
          <dgm:dir/>
          <dgm:animOne val="branch"/>
          <dgm:animLvl val="lvl"/>
          <dgm:resizeHandles/>
        </dgm:presLayoutVars>
      </dgm:prSet>
      <dgm:spPr/>
    </dgm:pt>
    <dgm:pt modelId="{7C95294F-D3DA-41BF-A3F9-38D42C8201FE}" type="pres">
      <dgm:prSet presAssocID="{5BB8D59D-202E-4808-B478-83935C99BE65}" presName="hierRoot1" presStyleCnt="0">
        <dgm:presLayoutVars>
          <dgm:hierBranch val="init"/>
        </dgm:presLayoutVars>
      </dgm:prSet>
      <dgm:spPr/>
    </dgm:pt>
    <dgm:pt modelId="{0AE4394F-C3B1-43FB-AD03-E2AEB77C4ECF}" type="pres">
      <dgm:prSet presAssocID="{5BB8D59D-202E-4808-B478-83935C99BE65}" presName="rootComposite1" presStyleCnt="0"/>
      <dgm:spPr/>
    </dgm:pt>
    <dgm:pt modelId="{D73F87E7-0A88-435A-B50A-4B01DC155B6B}" type="pres">
      <dgm:prSet presAssocID="{5BB8D59D-202E-4808-B478-83935C99BE65}" presName="rootText1" presStyleLbl="node0" presStyleIdx="0" presStyleCnt="1">
        <dgm:presLayoutVars>
          <dgm:chPref val="3"/>
        </dgm:presLayoutVars>
      </dgm:prSet>
      <dgm:spPr/>
    </dgm:pt>
    <dgm:pt modelId="{DFDC09C9-C8A9-4785-97A0-11983ED4CFC4}" type="pres">
      <dgm:prSet presAssocID="{5BB8D59D-202E-4808-B478-83935C99BE65}" presName="rootConnector1" presStyleLbl="node1" presStyleIdx="0" presStyleCnt="0"/>
      <dgm:spPr/>
    </dgm:pt>
    <dgm:pt modelId="{4FC68DFC-EB40-47B9-9180-F35B0B4295E1}" type="pres">
      <dgm:prSet presAssocID="{5BB8D59D-202E-4808-B478-83935C99BE65}" presName="hierChild2" presStyleCnt="0"/>
      <dgm:spPr/>
    </dgm:pt>
    <dgm:pt modelId="{465E47D9-84AF-4DA0-A6EE-E2B4764E2635}" type="pres">
      <dgm:prSet presAssocID="{F380E5F3-6C8E-4CB1-8378-AF59001070C0}" presName="Name37" presStyleLbl="parChTrans1D2" presStyleIdx="0" presStyleCnt="9"/>
      <dgm:spPr/>
    </dgm:pt>
    <dgm:pt modelId="{3BF2417A-1DC6-4729-A8E3-EEA9A34F5D72}" type="pres">
      <dgm:prSet presAssocID="{1675F2A9-C9FF-4D7C-82D2-8E9714ADBD5F}" presName="hierRoot2" presStyleCnt="0">
        <dgm:presLayoutVars>
          <dgm:hierBranch val="init"/>
        </dgm:presLayoutVars>
      </dgm:prSet>
      <dgm:spPr/>
    </dgm:pt>
    <dgm:pt modelId="{153D661B-21D7-4052-BDFD-0B44E30F086D}" type="pres">
      <dgm:prSet presAssocID="{1675F2A9-C9FF-4D7C-82D2-8E9714ADBD5F}" presName="rootComposite" presStyleCnt="0"/>
      <dgm:spPr/>
    </dgm:pt>
    <dgm:pt modelId="{828A6616-F296-4860-BC6F-89CF4CDC21B8}" type="pres">
      <dgm:prSet presAssocID="{1675F2A9-C9FF-4D7C-82D2-8E9714ADBD5F}" presName="rootText" presStyleLbl="node2" presStyleIdx="0" presStyleCnt="9">
        <dgm:presLayoutVars>
          <dgm:chPref val="3"/>
        </dgm:presLayoutVars>
      </dgm:prSet>
      <dgm:spPr/>
    </dgm:pt>
    <dgm:pt modelId="{B1B7E46A-DE8C-4525-B28E-7D673BEF7B3E}" type="pres">
      <dgm:prSet presAssocID="{1675F2A9-C9FF-4D7C-82D2-8E9714ADBD5F}" presName="rootConnector" presStyleLbl="node2" presStyleIdx="0" presStyleCnt="9"/>
      <dgm:spPr/>
    </dgm:pt>
    <dgm:pt modelId="{63B16DC3-C18F-4090-A513-92490D802A75}" type="pres">
      <dgm:prSet presAssocID="{1675F2A9-C9FF-4D7C-82D2-8E9714ADBD5F}" presName="hierChild4" presStyleCnt="0"/>
      <dgm:spPr/>
    </dgm:pt>
    <dgm:pt modelId="{0D8F6631-1033-454D-A5B2-1AA1D7B92760}" type="pres">
      <dgm:prSet presAssocID="{156BBB47-A29A-440D-A1AD-BAB29A682B1F}" presName="Name37" presStyleLbl="parChTrans1D3" presStyleIdx="0" presStyleCnt="12"/>
      <dgm:spPr/>
    </dgm:pt>
    <dgm:pt modelId="{77A91321-8446-4B53-A0D6-CF31C337E606}" type="pres">
      <dgm:prSet presAssocID="{87F25E42-4850-451E-9C2F-18C408F5C9D2}" presName="hierRoot2" presStyleCnt="0">
        <dgm:presLayoutVars>
          <dgm:hierBranch val="init"/>
        </dgm:presLayoutVars>
      </dgm:prSet>
      <dgm:spPr/>
    </dgm:pt>
    <dgm:pt modelId="{E676F405-2A73-4BD9-BAC1-4E0692AD6649}" type="pres">
      <dgm:prSet presAssocID="{87F25E42-4850-451E-9C2F-18C408F5C9D2}" presName="rootComposite" presStyleCnt="0"/>
      <dgm:spPr/>
    </dgm:pt>
    <dgm:pt modelId="{4AAAF4F1-F244-4D9A-B85C-457F48159F8B}" type="pres">
      <dgm:prSet presAssocID="{87F25E42-4850-451E-9C2F-18C408F5C9D2}" presName="rootText" presStyleLbl="node3" presStyleIdx="0" presStyleCnt="12">
        <dgm:presLayoutVars>
          <dgm:chPref val="3"/>
        </dgm:presLayoutVars>
      </dgm:prSet>
      <dgm:spPr/>
    </dgm:pt>
    <dgm:pt modelId="{CC7E9AF7-8D5A-4446-9F6A-E7BAEAB3EA90}" type="pres">
      <dgm:prSet presAssocID="{87F25E42-4850-451E-9C2F-18C408F5C9D2}" presName="rootConnector" presStyleLbl="node3" presStyleIdx="0" presStyleCnt="12"/>
      <dgm:spPr/>
    </dgm:pt>
    <dgm:pt modelId="{C0717F3A-5656-4491-BED7-2DD8216B0791}" type="pres">
      <dgm:prSet presAssocID="{87F25E42-4850-451E-9C2F-18C408F5C9D2}" presName="hierChild4" presStyleCnt="0"/>
      <dgm:spPr/>
    </dgm:pt>
    <dgm:pt modelId="{21DE6706-692F-4FB8-B054-E94CCB2DFE0C}" type="pres">
      <dgm:prSet presAssocID="{87F25E42-4850-451E-9C2F-18C408F5C9D2}" presName="hierChild5" presStyleCnt="0"/>
      <dgm:spPr/>
    </dgm:pt>
    <dgm:pt modelId="{7F8200F9-E59A-4EDB-BBEC-1F0CB51A3C16}" type="pres">
      <dgm:prSet presAssocID="{F2AC6644-CD44-46C7-A64B-BF0A87ACCD13}" presName="Name37" presStyleLbl="parChTrans1D3" presStyleIdx="1" presStyleCnt="12"/>
      <dgm:spPr/>
    </dgm:pt>
    <dgm:pt modelId="{1056501B-E7CC-49D9-9823-F2B98704B46C}" type="pres">
      <dgm:prSet presAssocID="{B45301BB-481E-4925-9DC3-C5411A6AB297}" presName="hierRoot2" presStyleCnt="0">
        <dgm:presLayoutVars>
          <dgm:hierBranch val="init"/>
        </dgm:presLayoutVars>
      </dgm:prSet>
      <dgm:spPr/>
    </dgm:pt>
    <dgm:pt modelId="{C34FC301-129A-4D75-92E0-ACD63244DCB1}" type="pres">
      <dgm:prSet presAssocID="{B45301BB-481E-4925-9DC3-C5411A6AB297}" presName="rootComposite" presStyleCnt="0"/>
      <dgm:spPr/>
    </dgm:pt>
    <dgm:pt modelId="{98F922EA-8FA6-4CA9-B9AF-1182523AE983}" type="pres">
      <dgm:prSet presAssocID="{B45301BB-481E-4925-9DC3-C5411A6AB297}" presName="rootText" presStyleLbl="node3" presStyleIdx="1" presStyleCnt="12">
        <dgm:presLayoutVars>
          <dgm:chPref val="3"/>
        </dgm:presLayoutVars>
      </dgm:prSet>
      <dgm:spPr/>
    </dgm:pt>
    <dgm:pt modelId="{79D51925-003E-4E19-A788-F429260779D4}" type="pres">
      <dgm:prSet presAssocID="{B45301BB-481E-4925-9DC3-C5411A6AB297}" presName="rootConnector" presStyleLbl="node3" presStyleIdx="1" presStyleCnt="12"/>
      <dgm:spPr/>
    </dgm:pt>
    <dgm:pt modelId="{5275187B-F1BC-44F5-9BE0-9D330D90A9B9}" type="pres">
      <dgm:prSet presAssocID="{B45301BB-481E-4925-9DC3-C5411A6AB297}" presName="hierChild4" presStyleCnt="0"/>
      <dgm:spPr/>
    </dgm:pt>
    <dgm:pt modelId="{B345F264-C64F-4E4C-BD2D-586ECCF25B68}" type="pres">
      <dgm:prSet presAssocID="{03CA892D-BE3F-4EA6-A907-B643642B864E}" presName="Name37" presStyleLbl="parChTrans1D4" presStyleIdx="0" presStyleCnt="16"/>
      <dgm:spPr/>
    </dgm:pt>
    <dgm:pt modelId="{1C22D746-2C25-48CD-AD5D-3E03A7E1525F}" type="pres">
      <dgm:prSet presAssocID="{3109AFC9-900B-4A64-A7EC-A68682CF6AF5}" presName="hierRoot2" presStyleCnt="0">
        <dgm:presLayoutVars>
          <dgm:hierBranch val="init"/>
        </dgm:presLayoutVars>
      </dgm:prSet>
      <dgm:spPr/>
    </dgm:pt>
    <dgm:pt modelId="{203DD63D-DB6A-4DAA-977E-22F13AF6B946}" type="pres">
      <dgm:prSet presAssocID="{3109AFC9-900B-4A64-A7EC-A68682CF6AF5}" presName="rootComposite" presStyleCnt="0"/>
      <dgm:spPr/>
    </dgm:pt>
    <dgm:pt modelId="{8B481DC3-0471-4A0A-BAF5-82ED01359032}" type="pres">
      <dgm:prSet presAssocID="{3109AFC9-900B-4A64-A7EC-A68682CF6AF5}" presName="rootText" presStyleLbl="node4" presStyleIdx="0" presStyleCnt="16">
        <dgm:presLayoutVars>
          <dgm:chPref val="3"/>
        </dgm:presLayoutVars>
      </dgm:prSet>
      <dgm:spPr/>
    </dgm:pt>
    <dgm:pt modelId="{CEA8BF69-0446-467E-A45A-FD6FAE0B95ED}" type="pres">
      <dgm:prSet presAssocID="{3109AFC9-900B-4A64-A7EC-A68682CF6AF5}" presName="rootConnector" presStyleLbl="node4" presStyleIdx="0" presStyleCnt="16"/>
      <dgm:spPr/>
    </dgm:pt>
    <dgm:pt modelId="{BD12AE08-EF56-4890-8A24-AAD7A4AA6F6A}" type="pres">
      <dgm:prSet presAssocID="{3109AFC9-900B-4A64-A7EC-A68682CF6AF5}" presName="hierChild4" presStyleCnt="0"/>
      <dgm:spPr/>
    </dgm:pt>
    <dgm:pt modelId="{922CA2FB-35CF-4E0F-B0FE-4070034A3EDC}" type="pres">
      <dgm:prSet presAssocID="{CF19F838-899B-4F95-9FF5-5D01236A58B1}" presName="Name37" presStyleLbl="parChTrans1D4" presStyleIdx="1" presStyleCnt="16"/>
      <dgm:spPr/>
    </dgm:pt>
    <dgm:pt modelId="{B9FD2042-3511-4CA9-A951-4E7C07B897D3}" type="pres">
      <dgm:prSet presAssocID="{F15C8608-57DA-496D-8BAC-CD0B8A58410A}" presName="hierRoot2" presStyleCnt="0">
        <dgm:presLayoutVars>
          <dgm:hierBranch val="init"/>
        </dgm:presLayoutVars>
      </dgm:prSet>
      <dgm:spPr/>
    </dgm:pt>
    <dgm:pt modelId="{401FC351-5465-42D3-8BCE-DF3FAF75D7B7}" type="pres">
      <dgm:prSet presAssocID="{F15C8608-57DA-496D-8BAC-CD0B8A58410A}" presName="rootComposite" presStyleCnt="0"/>
      <dgm:spPr/>
    </dgm:pt>
    <dgm:pt modelId="{3DC4E147-CFEE-42C1-823D-97401094889D}" type="pres">
      <dgm:prSet presAssocID="{F15C8608-57DA-496D-8BAC-CD0B8A58410A}" presName="rootText" presStyleLbl="node4" presStyleIdx="1" presStyleCnt="16">
        <dgm:presLayoutVars>
          <dgm:chPref val="3"/>
        </dgm:presLayoutVars>
      </dgm:prSet>
      <dgm:spPr/>
    </dgm:pt>
    <dgm:pt modelId="{36A1F259-F84A-451D-B4EC-B1A44D963D3D}" type="pres">
      <dgm:prSet presAssocID="{F15C8608-57DA-496D-8BAC-CD0B8A58410A}" presName="rootConnector" presStyleLbl="node4" presStyleIdx="1" presStyleCnt="16"/>
      <dgm:spPr/>
    </dgm:pt>
    <dgm:pt modelId="{430CDFAF-C619-43B6-8F75-B1EB3CF8935C}" type="pres">
      <dgm:prSet presAssocID="{F15C8608-57DA-496D-8BAC-CD0B8A58410A}" presName="hierChild4" presStyleCnt="0"/>
      <dgm:spPr/>
    </dgm:pt>
    <dgm:pt modelId="{304F06E3-449C-4980-8E45-19263F61D97B}" type="pres">
      <dgm:prSet presAssocID="{B7B45896-86EE-4DBA-AA91-11A9144811C7}" presName="Name37" presStyleLbl="parChTrans1D4" presStyleIdx="2" presStyleCnt="16"/>
      <dgm:spPr/>
    </dgm:pt>
    <dgm:pt modelId="{805126E5-F87E-4836-B23D-2179AAFD4CBE}" type="pres">
      <dgm:prSet presAssocID="{22479860-B612-4028-BCA5-7DD35AB6E3EA}" presName="hierRoot2" presStyleCnt="0">
        <dgm:presLayoutVars>
          <dgm:hierBranch val="init"/>
        </dgm:presLayoutVars>
      </dgm:prSet>
      <dgm:spPr/>
    </dgm:pt>
    <dgm:pt modelId="{74768A9A-FBAB-458F-A908-D11D7EC0A90C}" type="pres">
      <dgm:prSet presAssocID="{22479860-B612-4028-BCA5-7DD35AB6E3EA}" presName="rootComposite" presStyleCnt="0"/>
      <dgm:spPr/>
    </dgm:pt>
    <dgm:pt modelId="{8BDC7A3C-98C1-4D1B-9F84-7DF7B7DB7AF1}" type="pres">
      <dgm:prSet presAssocID="{22479860-B612-4028-BCA5-7DD35AB6E3EA}" presName="rootText" presStyleLbl="node4" presStyleIdx="2" presStyleCnt="16">
        <dgm:presLayoutVars>
          <dgm:chPref val="3"/>
        </dgm:presLayoutVars>
      </dgm:prSet>
      <dgm:spPr/>
    </dgm:pt>
    <dgm:pt modelId="{23A65186-124C-477E-9531-C6C67052C91D}" type="pres">
      <dgm:prSet presAssocID="{22479860-B612-4028-BCA5-7DD35AB6E3EA}" presName="rootConnector" presStyleLbl="node4" presStyleIdx="2" presStyleCnt="16"/>
      <dgm:spPr/>
    </dgm:pt>
    <dgm:pt modelId="{A4DEBB37-5519-48D4-BA6F-776F943BEE91}" type="pres">
      <dgm:prSet presAssocID="{22479860-B612-4028-BCA5-7DD35AB6E3EA}" presName="hierChild4" presStyleCnt="0"/>
      <dgm:spPr/>
    </dgm:pt>
    <dgm:pt modelId="{8623CF32-9388-4B9B-B09C-6B2F76FF8C74}" type="pres">
      <dgm:prSet presAssocID="{22479860-B612-4028-BCA5-7DD35AB6E3EA}" presName="hierChild5" presStyleCnt="0"/>
      <dgm:spPr/>
    </dgm:pt>
    <dgm:pt modelId="{4D2BCD40-3D55-4888-A832-8678BCAF619E}" type="pres">
      <dgm:prSet presAssocID="{2EF49C33-2E6C-400D-BBEE-6563D85BE20A}" presName="Name37" presStyleLbl="parChTrans1D4" presStyleIdx="3" presStyleCnt="16"/>
      <dgm:spPr/>
    </dgm:pt>
    <dgm:pt modelId="{C8C41F74-98E7-4806-A1A2-B54B4DC9C4CA}" type="pres">
      <dgm:prSet presAssocID="{703FA896-56B9-4889-B051-F426DA180321}" presName="hierRoot2" presStyleCnt="0">
        <dgm:presLayoutVars>
          <dgm:hierBranch val="init"/>
        </dgm:presLayoutVars>
      </dgm:prSet>
      <dgm:spPr/>
    </dgm:pt>
    <dgm:pt modelId="{74621E9A-9ABE-41D9-9B55-0EF9833DD52D}" type="pres">
      <dgm:prSet presAssocID="{703FA896-56B9-4889-B051-F426DA180321}" presName="rootComposite" presStyleCnt="0"/>
      <dgm:spPr/>
    </dgm:pt>
    <dgm:pt modelId="{7F719F82-7284-4937-9FA1-323E5542840E}" type="pres">
      <dgm:prSet presAssocID="{703FA896-56B9-4889-B051-F426DA180321}" presName="rootText" presStyleLbl="node4" presStyleIdx="3" presStyleCnt="16">
        <dgm:presLayoutVars>
          <dgm:chPref val="3"/>
        </dgm:presLayoutVars>
      </dgm:prSet>
      <dgm:spPr/>
    </dgm:pt>
    <dgm:pt modelId="{29F6F362-E985-4DCF-A85D-DB195AF24EEA}" type="pres">
      <dgm:prSet presAssocID="{703FA896-56B9-4889-B051-F426DA180321}" presName="rootConnector" presStyleLbl="node4" presStyleIdx="3" presStyleCnt="16"/>
      <dgm:spPr/>
    </dgm:pt>
    <dgm:pt modelId="{DACFB449-D02B-4437-976F-7FD6D795B787}" type="pres">
      <dgm:prSet presAssocID="{703FA896-56B9-4889-B051-F426DA180321}" presName="hierChild4" presStyleCnt="0"/>
      <dgm:spPr/>
    </dgm:pt>
    <dgm:pt modelId="{FAAE5359-6144-4525-8227-775B1AAEB718}" type="pres">
      <dgm:prSet presAssocID="{703FA896-56B9-4889-B051-F426DA180321}" presName="hierChild5" presStyleCnt="0"/>
      <dgm:spPr/>
    </dgm:pt>
    <dgm:pt modelId="{80E78A45-2CDD-4487-8C41-51BE9DA564D8}" type="pres">
      <dgm:prSet presAssocID="{F15C8608-57DA-496D-8BAC-CD0B8A58410A}" presName="hierChild5" presStyleCnt="0"/>
      <dgm:spPr/>
    </dgm:pt>
    <dgm:pt modelId="{6A7D4D4B-A081-4FC6-98EF-67022FBE7DB2}" type="pres">
      <dgm:prSet presAssocID="{37CF8591-D992-44EF-8A9A-D94A921B1A1C}" presName="Name37" presStyleLbl="parChTrans1D4" presStyleIdx="4" presStyleCnt="16"/>
      <dgm:spPr/>
    </dgm:pt>
    <dgm:pt modelId="{799EF6D8-334E-44BB-918E-213BC6B8330C}" type="pres">
      <dgm:prSet presAssocID="{3284EE32-2A71-4360-B521-93160E64B7FF}" presName="hierRoot2" presStyleCnt="0">
        <dgm:presLayoutVars>
          <dgm:hierBranch val="init"/>
        </dgm:presLayoutVars>
      </dgm:prSet>
      <dgm:spPr/>
    </dgm:pt>
    <dgm:pt modelId="{8455BA3F-01F1-48C4-BF94-10FD9001A5F8}" type="pres">
      <dgm:prSet presAssocID="{3284EE32-2A71-4360-B521-93160E64B7FF}" presName="rootComposite" presStyleCnt="0"/>
      <dgm:spPr/>
    </dgm:pt>
    <dgm:pt modelId="{F100E30A-E3EF-4305-8813-10DD9DC3ADE9}" type="pres">
      <dgm:prSet presAssocID="{3284EE32-2A71-4360-B521-93160E64B7FF}" presName="rootText" presStyleLbl="node4" presStyleIdx="4" presStyleCnt="16">
        <dgm:presLayoutVars>
          <dgm:chPref val="3"/>
        </dgm:presLayoutVars>
      </dgm:prSet>
      <dgm:spPr/>
    </dgm:pt>
    <dgm:pt modelId="{15C627E5-6F9A-4C8A-90BB-A18B3637FF0D}" type="pres">
      <dgm:prSet presAssocID="{3284EE32-2A71-4360-B521-93160E64B7FF}" presName="rootConnector" presStyleLbl="node4" presStyleIdx="4" presStyleCnt="16"/>
      <dgm:spPr/>
    </dgm:pt>
    <dgm:pt modelId="{AE8ABD43-FD4F-4747-B993-C724BC8965F2}" type="pres">
      <dgm:prSet presAssocID="{3284EE32-2A71-4360-B521-93160E64B7FF}" presName="hierChild4" presStyleCnt="0"/>
      <dgm:spPr/>
    </dgm:pt>
    <dgm:pt modelId="{43D70EC0-3680-453B-B165-5E3F1016EDE5}" type="pres">
      <dgm:prSet presAssocID="{BEC7FD38-A719-4397-8B92-2B9DC2B45EB8}" presName="Name37" presStyleLbl="parChTrans1D4" presStyleIdx="5" presStyleCnt="16"/>
      <dgm:spPr/>
    </dgm:pt>
    <dgm:pt modelId="{4A50FCAE-9319-4C80-9C0F-8F73D5D0BE86}" type="pres">
      <dgm:prSet presAssocID="{65D68235-67A6-47C6-8BDB-0202EE4D8CFD}" presName="hierRoot2" presStyleCnt="0">
        <dgm:presLayoutVars>
          <dgm:hierBranch val="init"/>
        </dgm:presLayoutVars>
      </dgm:prSet>
      <dgm:spPr/>
    </dgm:pt>
    <dgm:pt modelId="{EE4E8007-0CC2-4BD3-961F-C76039528EFB}" type="pres">
      <dgm:prSet presAssocID="{65D68235-67A6-47C6-8BDB-0202EE4D8CFD}" presName="rootComposite" presStyleCnt="0"/>
      <dgm:spPr/>
    </dgm:pt>
    <dgm:pt modelId="{A6A83CDF-7933-46FA-9E14-F1D147349D8C}" type="pres">
      <dgm:prSet presAssocID="{65D68235-67A6-47C6-8BDB-0202EE4D8CFD}" presName="rootText" presStyleLbl="node4" presStyleIdx="5" presStyleCnt="16">
        <dgm:presLayoutVars>
          <dgm:chPref val="3"/>
        </dgm:presLayoutVars>
      </dgm:prSet>
      <dgm:spPr/>
    </dgm:pt>
    <dgm:pt modelId="{BFB38298-C7AB-450B-9BEA-72AAFEC7A193}" type="pres">
      <dgm:prSet presAssocID="{65D68235-67A6-47C6-8BDB-0202EE4D8CFD}" presName="rootConnector" presStyleLbl="node4" presStyleIdx="5" presStyleCnt="16"/>
      <dgm:spPr/>
    </dgm:pt>
    <dgm:pt modelId="{CD4EDB57-0AD6-4E8F-94B8-18FE1A18B4D5}" type="pres">
      <dgm:prSet presAssocID="{65D68235-67A6-47C6-8BDB-0202EE4D8CFD}" presName="hierChild4" presStyleCnt="0"/>
      <dgm:spPr/>
    </dgm:pt>
    <dgm:pt modelId="{5A58F344-715B-46C7-ACA1-A37FF388E9DA}" type="pres">
      <dgm:prSet presAssocID="{65D68235-67A6-47C6-8BDB-0202EE4D8CFD}" presName="hierChild5" presStyleCnt="0"/>
      <dgm:spPr/>
    </dgm:pt>
    <dgm:pt modelId="{33344D8F-5890-4D16-9C5D-BC8D03F5334E}" type="pres">
      <dgm:prSet presAssocID="{C00770B7-F777-4FCA-8F11-E9FBF0701406}" presName="Name37" presStyleLbl="parChTrans1D4" presStyleIdx="6" presStyleCnt="16"/>
      <dgm:spPr/>
    </dgm:pt>
    <dgm:pt modelId="{A8598E2D-F38A-4B9E-B473-CF6601BBD761}" type="pres">
      <dgm:prSet presAssocID="{9433C389-ED4F-45F2-A871-43B210322B93}" presName="hierRoot2" presStyleCnt="0">
        <dgm:presLayoutVars>
          <dgm:hierBranch val="init"/>
        </dgm:presLayoutVars>
      </dgm:prSet>
      <dgm:spPr/>
    </dgm:pt>
    <dgm:pt modelId="{F31A79E8-7DFD-4610-9FC2-282F7F3FABAB}" type="pres">
      <dgm:prSet presAssocID="{9433C389-ED4F-45F2-A871-43B210322B93}" presName="rootComposite" presStyleCnt="0"/>
      <dgm:spPr/>
    </dgm:pt>
    <dgm:pt modelId="{2499C7B6-0FBA-4120-BA8E-003CD7FD7DD8}" type="pres">
      <dgm:prSet presAssocID="{9433C389-ED4F-45F2-A871-43B210322B93}" presName="rootText" presStyleLbl="node4" presStyleIdx="6" presStyleCnt="16">
        <dgm:presLayoutVars>
          <dgm:chPref val="3"/>
        </dgm:presLayoutVars>
      </dgm:prSet>
      <dgm:spPr/>
    </dgm:pt>
    <dgm:pt modelId="{01331C49-C1AB-45B7-B743-47E11415B3C8}" type="pres">
      <dgm:prSet presAssocID="{9433C389-ED4F-45F2-A871-43B210322B93}" presName="rootConnector" presStyleLbl="node4" presStyleIdx="6" presStyleCnt="16"/>
      <dgm:spPr/>
    </dgm:pt>
    <dgm:pt modelId="{7EA23B1F-01FF-4918-B6EE-575E3E7A5E85}" type="pres">
      <dgm:prSet presAssocID="{9433C389-ED4F-45F2-A871-43B210322B93}" presName="hierChild4" presStyleCnt="0"/>
      <dgm:spPr/>
    </dgm:pt>
    <dgm:pt modelId="{FA4ED79E-DFDC-4C41-AAAA-548350D009C3}" type="pres">
      <dgm:prSet presAssocID="{9433C389-ED4F-45F2-A871-43B210322B93}" presName="hierChild5" presStyleCnt="0"/>
      <dgm:spPr/>
    </dgm:pt>
    <dgm:pt modelId="{8E0C1838-75F1-4211-BCF7-D1BD27BDF8B2}" type="pres">
      <dgm:prSet presAssocID="{7BD79234-F075-4029-B025-A44B1E2223C6}" presName="Name37" presStyleLbl="parChTrans1D4" presStyleIdx="7" presStyleCnt="16"/>
      <dgm:spPr/>
    </dgm:pt>
    <dgm:pt modelId="{F87EBA6A-2355-4FA1-AE05-6C33E2D98818}" type="pres">
      <dgm:prSet presAssocID="{F8DA4F31-10D9-46E5-BD09-9EB40A70E82C}" presName="hierRoot2" presStyleCnt="0">
        <dgm:presLayoutVars>
          <dgm:hierBranch val="init"/>
        </dgm:presLayoutVars>
      </dgm:prSet>
      <dgm:spPr/>
    </dgm:pt>
    <dgm:pt modelId="{0873D3C2-D09C-44B9-8F1E-225A0880FB49}" type="pres">
      <dgm:prSet presAssocID="{F8DA4F31-10D9-46E5-BD09-9EB40A70E82C}" presName="rootComposite" presStyleCnt="0"/>
      <dgm:spPr/>
    </dgm:pt>
    <dgm:pt modelId="{D7B8B1BA-FEC1-4EFF-B533-6E7282603A12}" type="pres">
      <dgm:prSet presAssocID="{F8DA4F31-10D9-46E5-BD09-9EB40A70E82C}" presName="rootText" presStyleLbl="node4" presStyleIdx="7" presStyleCnt="16">
        <dgm:presLayoutVars>
          <dgm:chPref val="3"/>
        </dgm:presLayoutVars>
      </dgm:prSet>
      <dgm:spPr/>
    </dgm:pt>
    <dgm:pt modelId="{D503B620-08D0-4423-917E-CC07B697FE06}" type="pres">
      <dgm:prSet presAssocID="{F8DA4F31-10D9-46E5-BD09-9EB40A70E82C}" presName="rootConnector" presStyleLbl="node4" presStyleIdx="7" presStyleCnt="16"/>
      <dgm:spPr/>
    </dgm:pt>
    <dgm:pt modelId="{5A858476-CE2C-4703-B808-F632EA00ABE6}" type="pres">
      <dgm:prSet presAssocID="{F8DA4F31-10D9-46E5-BD09-9EB40A70E82C}" presName="hierChild4" presStyleCnt="0"/>
      <dgm:spPr/>
    </dgm:pt>
    <dgm:pt modelId="{09A0C156-C09B-4BC8-A72E-9AF7CACC29C8}" type="pres">
      <dgm:prSet presAssocID="{F8DA4F31-10D9-46E5-BD09-9EB40A70E82C}" presName="hierChild5" presStyleCnt="0"/>
      <dgm:spPr/>
    </dgm:pt>
    <dgm:pt modelId="{764F640D-9E2A-4F6C-BA8A-CF135D9B412E}" type="pres">
      <dgm:prSet presAssocID="{3284EE32-2A71-4360-B521-93160E64B7FF}" presName="hierChild5" presStyleCnt="0"/>
      <dgm:spPr/>
    </dgm:pt>
    <dgm:pt modelId="{6620000A-D9DE-4B25-A07B-983CE821525F}" type="pres">
      <dgm:prSet presAssocID="{3109AFC9-900B-4A64-A7EC-A68682CF6AF5}" presName="hierChild5" presStyleCnt="0"/>
      <dgm:spPr/>
    </dgm:pt>
    <dgm:pt modelId="{A34BA4C8-18F7-498C-96A6-E94BCFD44612}" type="pres">
      <dgm:prSet presAssocID="{C5973300-7650-4E20-9425-853CF560FCC9}" presName="Name37" presStyleLbl="parChTrans1D4" presStyleIdx="8" presStyleCnt="16"/>
      <dgm:spPr/>
    </dgm:pt>
    <dgm:pt modelId="{16651BDA-D02F-493A-BF20-931F2E221DA6}" type="pres">
      <dgm:prSet presAssocID="{3DDF79A1-61A8-473A-972F-1F2DA1649295}" presName="hierRoot2" presStyleCnt="0">
        <dgm:presLayoutVars>
          <dgm:hierBranch val="init"/>
        </dgm:presLayoutVars>
      </dgm:prSet>
      <dgm:spPr/>
    </dgm:pt>
    <dgm:pt modelId="{B28153E0-ECEC-457E-9582-A7E1CFECB562}" type="pres">
      <dgm:prSet presAssocID="{3DDF79A1-61A8-473A-972F-1F2DA1649295}" presName="rootComposite" presStyleCnt="0"/>
      <dgm:spPr/>
    </dgm:pt>
    <dgm:pt modelId="{4C777103-9C0A-4C6F-A0E5-6A5904182096}" type="pres">
      <dgm:prSet presAssocID="{3DDF79A1-61A8-473A-972F-1F2DA1649295}" presName="rootText" presStyleLbl="node4" presStyleIdx="8" presStyleCnt="16">
        <dgm:presLayoutVars>
          <dgm:chPref val="3"/>
        </dgm:presLayoutVars>
      </dgm:prSet>
      <dgm:spPr/>
    </dgm:pt>
    <dgm:pt modelId="{A8C46AE7-E4D2-4377-A0A3-743FF5A25503}" type="pres">
      <dgm:prSet presAssocID="{3DDF79A1-61A8-473A-972F-1F2DA1649295}" presName="rootConnector" presStyleLbl="node4" presStyleIdx="8" presStyleCnt="16"/>
      <dgm:spPr/>
    </dgm:pt>
    <dgm:pt modelId="{D6AB226D-54C9-422D-9815-2E058F1BBDA6}" type="pres">
      <dgm:prSet presAssocID="{3DDF79A1-61A8-473A-972F-1F2DA1649295}" presName="hierChild4" presStyleCnt="0"/>
      <dgm:spPr/>
    </dgm:pt>
    <dgm:pt modelId="{DED8A321-43BA-4FB9-8676-AF561FF71F0E}" type="pres">
      <dgm:prSet presAssocID="{902B8B59-A2C8-4299-892F-BE292D9699AA}" presName="Name37" presStyleLbl="parChTrans1D4" presStyleIdx="9" presStyleCnt="16"/>
      <dgm:spPr/>
    </dgm:pt>
    <dgm:pt modelId="{BA60A67A-CA85-4385-884E-78755A8BB122}" type="pres">
      <dgm:prSet presAssocID="{E0DC88DB-7C47-4D30-AB4D-102B97EAA303}" presName="hierRoot2" presStyleCnt="0">
        <dgm:presLayoutVars>
          <dgm:hierBranch val="init"/>
        </dgm:presLayoutVars>
      </dgm:prSet>
      <dgm:spPr/>
    </dgm:pt>
    <dgm:pt modelId="{2D05F6DE-4BAC-4450-A11F-099EBCEEF981}" type="pres">
      <dgm:prSet presAssocID="{E0DC88DB-7C47-4D30-AB4D-102B97EAA303}" presName="rootComposite" presStyleCnt="0"/>
      <dgm:spPr/>
    </dgm:pt>
    <dgm:pt modelId="{F439EEB9-CD17-4E7F-9FAB-929BFEE48A2E}" type="pres">
      <dgm:prSet presAssocID="{E0DC88DB-7C47-4D30-AB4D-102B97EAA303}" presName="rootText" presStyleLbl="node4" presStyleIdx="9" presStyleCnt="16">
        <dgm:presLayoutVars>
          <dgm:chPref val="3"/>
        </dgm:presLayoutVars>
      </dgm:prSet>
      <dgm:spPr/>
    </dgm:pt>
    <dgm:pt modelId="{012E50BF-66C3-4350-B742-92A9493A33FC}" type="pres">
      <dgm:prSet presAssocID="{E0DC88DB-7C47-4D30-AB4D-102B97EAA303}" presName="rootConnector" presStyleLbl="node4" presStyleIdx="9" presStyleCnt="16"/>
      <dgm:spPr/>
    </dgm:pt>
    <dgm:pt modelId="{EDFA569B-4E39-47A2-80AF-F684AA4BAEB8}" type="pres">
      <dgm:prSet presAssocID="{E0DC88DB-7C47-4D30-AB4D-102B97EAA303}" presName="hierChild4" presStyleCnt="0"/>
      <dgm:spPr/>
    </dgm:pt>
    <dgm:pt modelId="{E0F1E70B-8B04-43A4-B536-885047F733C1}" type="pres">
      <dgm:prSet presAssocID="{54B02134-942C-49D4-9C9E-12F89144E9F4}" presName="Name37" presStyleLbl="parChTrans1D4" presStyleIdx="10" presStyleCnt="16"/>
      <dgm:spPr/>
    </dgm:pt>
    <dgm:pt modelId="{52AF0417-065F-422C-9015-0EF6663A6B7F}" type="pres">
      <dgm:prSet presAssocID="{14F88EC4-D922-4B06-BC87-8E0E726C0523}" presName="hierRoot2" presStyleCnt="0">
        <dgm:presLayoutVars>
          <dgm:hierBranch val="init"/>
        </dgm:presLayoutVars>
      </dgm:prSet>
      <dgm:spPr/>
    </dgm:pt>
    <dgm:pt modelId="{031BA064-F9A4-4570-AF53-5CECBBB6D7F8}" type="pres">
      <dgm:prSet presAssocID="{14F88EC4-D922-4B06-BC87-8E0E726C0523}" presName="rootComposite" presStyleCnt="0"/>
      <dgm:spPr/>
    </dgm:pt>
    <dgm:pt modelId="{8C449FEC-40D3-4580-B8F7-F600D8796958}" type="pres">
      <dgm:prSet presAssocID="{14F88EC4-D922-4B06-BC87-8E0E726C0523}" presName="rootText" presStyleLbl="node4" presStyleIdx="10" presStyleCnt="16">
        <dgm:presLayoutVars>
          <dgm:chPref val="3"/>
        </dgm:presLayoutVars>
      </dgm:prSet>
      <dgm:spPr/>
    </dgm:pt>
    <dgm:pt modelId="{0F394B4B-C971-4F79-83EF-DAAB2DBB0636}" type="pres">
      <dgm:prSet presAssocID="{14F88EC4-D922-4B06-BC87-8E0E726C0523}" presName="rootConnector" presStyleLbl="node4" presStyleIdx="10" presStyleCnt="16"/>
      <dgm:spPr/>
    </dgm:pt>
    <dgm:pt modelId="{A83F52D2-6FBC-45B3-82FB-8C672916698F}" type="pres">
      <dgm:prSet presAssocID="{14F88EC4-D922-4B06-BC87-8E0E726C0523}" presName="hierChild4" presStyleCnt="0"/>
      <dgm:spPr/>
    </dgm:pt>
    <dgm:pt modelId="{3B81D24D-79FE-41C2-8EF8-A40BE37F037C}" type="pres">
      <dgm:prSet presAssocID="{9FC9937F-AB8E-4F38-B504-C22B440968D8}" presName="Name37" presStyleLbl="parChTrans1D4" presStyleIdx="11" presStyleCnt="16"/>
      <dgm:spPr/>
    </dgm:pt>
    <dgm:pt modelId="{9A6950DE-193A-45CF-AFCC-5F64468B29C1}" type="pres">
      <dgm:prSet presAssocID="{6FBADBBB-C994-4FC0-839E-4DC4362152CB}" presName="hierRoot2" presStyleCnt="0">
        <dgm:presLayoutVars>
          <dgm:hierBranch val="init"/>
        </dgm:presLayoutVars>
      </dgm:prSet>
      <dgm:spPr/>
    </dgm:pt>
    <dgm:pt modelId="{6F4A37EC-66F5-47CB-8E6E-8732D857B6CA}" type="pres">
      <dgm:prSet presAssocID="{6FBADBBB-C994-4FC0-839E-4DC4362152CB}" presName="rootComposite" presStyleCnt="0"/>
      <dgm:spPr/>
    </dgm:pt>
    <dgm:pt modelId="{0F654022-BBF7-487F-9C23-445160516599}" type="pres">
      <dgm:prSet presAssocID="{6FBADBBB-C994-4FC0-839E-4DC4362152CB}" presName="rootText" presStyleLbl="node4" presStyleIdx="11" presStyleCnt="16">
        <dgm:presLayoutVars>
          <dgm:chPref val="3"/>
        </dgm:presLayoutVars>
      </dgm:prSet>
      <dgm:spPr/>
    </dgm:pt>
    <dgm:pt modelId="{D8E78943-EC52-4BF3-BB6A-2F65822C26F6}" type="pres">
      <dgm:prSet presAssocID="{6FBADBBB-C994-4FC0-839E-4DC4362152CB}" presName="rootConnector" presStyleLbl="node4" presStyleIdx="11" presStyleCnt="16"/>
      <dgm:spPr/>
    </dgm:pt>
    <dgm:pt modelId="{F8E370B1-4831-418F-A8BE-3ED578605AD7}" type="pres">
      <dgm:prSet presAssocID="{6FBADBBB-C994-4FC0-839E-4DC4362152CB}" presName="hierChild4" presStyleCnt="0"/>
      <dgm:spPr/>
    </dgm:pt>
    <dgm:pt modelId="{9F36B836-E6B1-4723-AC4E-E51692B2D795}" type="pres">
      <dgm:prSet presAssocID="{6FBADBBB-C994-4FC0-839E-4DC4362152CB}" presName="hierChild5" presStyleCnt="0"/>
      <dgm:spPr/>
    </dgm:pt>
    <dgm:pt modelId="{218D55CC-2D1E-4091-AF09-1F4DBFE751C5}" type="pres">
      <dgm:prSet presAssocID="{14F88EC4-D922-4B06-BC87-8E0E726C0523}" presName="hierChild5" presStyleCnt="0"/>
      <dgm:spPr/>
    </dgm:pt>
    <dgm:pt modelId="{39E1B756-FF3D-4D1B-A75F-0B20B6CD5224}" type="pres">
      <dgm:prSet presAssocID="{E0DC88DB-7C47-4D30-AB4D-102B97EAA303}" presName="hierChild5" presStyleCnt="0"/>
      <dgm:spPr/>
    </dgm:pt>
    <dgm:pt modelId="{49B5A61F-D3C1-4153-A462-461FEBBFFE61}" type="pres">
      <dgm:prSet presAssocID="{F3170080-CCA1-470B-B771-F1A471B7F221}" presName="Name37" presStyleLbl="parChTrans1D4" presStyleIdx="12" presStyleCnt="16"/>
      <dgm:spPr/>
    </dgm:pt>
    <dgm:pt modelId="{76979D2E-B56D-4753-A1A9-A6AC0B182E2D}" type="pres">
      <dgm:prSet presAssocID="{04A3A7F1-4D47-4D96-92DE-1CC7153B92CB}" presName="hierRoot2" presStyleCnt="0">
        <dgm:presLayoutVars>
          <dgm:hierBranch val="init"/>
        </dgm:presLayoutVars>
      </dgm:prSet>
      <dgm:spPr/>
    </dgm:pt>
    <dgm:pt modelId="{8CB12D01-8DD5-48BA-83B3-8AC02911D970}" type="pres">
      <dgm:prSet presAssocID="{04A3A7F1-4D47-4D96-92DE-1CC7153B92CB}" presName="rootComposite" presStyleCnt="0"/>
      <dgm:spPr/>
    </dgm:pt>
    <dgm:pt modelId="{E5D0F54D-6BE9-45D9-B7C0-5932FDD355F8}" type="pres">
      <dgm:prSet presAssocID="{04A3A7F1-4D47-4D96-92DE-1CC7153B92CB}" presName="rootText" presStyleLbl="node4" presStyleIdx="12" presStyleCnt="16">
        <dgm:presLayoutVars>
          <dgm:chPref val="3"/>
        </dgm:presLayoutVars>
      </dgm:prSet>
      <dgm:spPr/>
    </dgm:pt>
    <dgm:pt modelId="{0AF33472-5944-4FB2-BB3C-541188F88E72}" type="pres">
      <dgm:prSet presAssocID="{04A3A7F1-4D47-4D96-92DE-1CC7153B92CB}" presName="rootConnector" presStyleLbl="node4" presStyleIdx="12" presStyleCnt="16"/>
      <dgm:spPr/>
    </dgm:pt>
    <dgm:pt modelId="{C471E99D-4AB3-4B8F-AE88-F2351C10C350}" type="pres">
      <dgm:prSet presAssocID="{04A3A7F1-4D47-4D96-92DE-1CC7153B92CB}" presName="hierChild4" presStyleCnt="0"/>
      <dgm:spPr/>
    </dgm:pt>
    <dgm:pt modelId="{D130C103-5EB7-4E94-A814-D487A367477A}" type="pres">
      <dgm:prSet presAssocID="{48F53F3C-2E4C-47F7-8D56-044CB0F556E5}" presName="Name37" presStyleLbl="parChTrans1D4" presStyleIdx="13" presStyleCnt="16"/>
      <dgm:spPr/>
    </dgm:pt>
    <dgm:pt modelId="{7DD730B2-7658-4174-9AE1-50C19873F88D}" type="pres">
      <dgm:prSet presAssocID="{251AE172-42EA-45C3-A0EC-0D9093C85E3C}" presName="hierRoot2" presStyleCnt="0">
        <dgm:presLayoutVars>
          <dgm:hierBranch val="init"/>
        </dgm:presLayoutVars>
      </dgm:prSet>
      <dgm:spPr/>
    </dgm:pt>
    <dgm:pt modelId="{F942B9BD-5492-4E06-9951-6DDB1934E5D5}" type="pres">
      <dgm:prSet presAssocID="{251AE172-42EA-45C3-A0EC-0D9093C85E3C}" presName="rootComposite" presStyleCnt="0"/>
      <dgm:spPr/>
    </dgm:pt>
    <dgm:pt modelId="{13E07414-0B7A-4B6D-811A-8922EF4A81FC}" type="pres">
      <dgm:prSet presAssocID="{251AE172-42EA-45C3-A0EC-0D9093C85E3C}" presName="rootText" presStyleLbl="node4" presStyleIdx="13" presStyleCnt="16">
        <dgm:presLayoutVars>
          <dgm:chPref val="3"/>
        </dgm:presLayoutVars>
      </dgm:prSet>
      <dgm:spPr/>
    </dgm:pt>
    <dgm:pt modelId="{8AAEF127-C3F7-4C65-AE3D-360C21F594C7}" type="pres">
      <dgm:prSet presAssocID="{251AE172-42EA-45C3-A0EC-0D9093C85E3C}" presName="rootConnector" presStyleLbl="node4" presStyleIdx="13" presStyleCnt="16"/>
      <dgm:spPr/>
    </dgm:pt>
    <dgm:pt modelId="{31406F98-74FF-4DC9-8010-C3D1113BC8B9}" type="pres">
      <dgm:prSet presAssocID="{251AE172-42EA-45C3-A0EC-0D9093C85E3C}" presName="hierChild4" presStyleCnt="0"/>
      <dgm:spPr/>
    </dgm:pt>
    <dgm:pt modelId="{DEF429A9-DD22-40D2-8215-CC4F13563712}" type="pres">
      <dgm:prSet presAssocID="{251AE172-42EA-45C3-A0EC-0D9093C85E3C}" presName="hierChild5" presStyleCnt="0"/>
      <dgm:spPr/>
    </dgm:pt>
    <dgm:pt modelId="{D671174D-EF03-43CE-B0CB-A95E1357A32B}" type="pres">
      <dgm:prSet presAssocID="{A54A5B70-61C5-4D27-A5EA-3F22CF3249C7}" presName="Name37" presStyleLbl="parChTrans1D4" presStyleIdx="14" presStyleCnt="16"/>
      <dgm:spPr/>
    </dgm:pt>
    <dgm:pt modelId="{6004EF85-7DC1-4F09-AAA8-AAD94A2D1A42}" type="pres">
      <dgm:prSet presAssocID="{E69FD830-47E5-4760-9D5B-BDAC2C0762E6}" presName="hierRoot2" presStyleCnt="0">
        <dgm:presLayoutVars>
          <dgm:hierBranch val="init"/>
        </dgm:presLayoutVars>
      </dgm:prSet>
      <dgm:spPr/>
    </dgm:pt>
    <dgm:pt modelId="{53235901-5448-4E24-B7BD-07515C9B52AE}" type="pres">
      <dgm:prSet presAssocID="{E69FD830-47E5-4760-9D5B-BDAC2C0762E6}" presName="rootComposite" presStyleCnt="0"/>
      <dgm:spPr/>
    </dgm:pt>
    <dgm:pt modelId="{6C54D6CB-542F-4CF1-8B32-7135653FD88F}" type="pres">
      <dgm:prSet presAssocID="{E69FD830-47E5-4760-9D5B-BDAC2C0762E6}" presName="rootText" presStyleLbl="node4" presStyleIdx="14" presStyleCnt="16">
        <dgm:presLayoutVars>
          <dgm:chPref val="3"/>
        </dgm:presLayoutVars>
      </dgm:prSet>
      <dgm:spPr/>
    </dgm:pt>
    <dgm:pt modelId="{C0B95DE0-4874-496C-A4B4-848201BCE169}" type="pres">
      <dgm:prSet presAssocID="{E69FD830-47E5-4760-9D5B-BDAC2C0762E6}" presName="rootConnector" presStyleLbl="node4" presStyleIdx="14" presStyleCnt="16"/>
      <dgm:spPr/>
    </dgm:pt>
    <dgm:pt modelId="{26716BD1-5934-4652-971F-19B4ABF50622}" type="pres">
      <dgm:prSet presAssocID="{E69FD830-47E5-4760-9D5B-BDAC2C0762E6}" presName="hierChild4" presStyleCnt="0"/>
      <dgm:spPr/>
    </dgm:pt>
    <dgm:pt modelId="{7762610A-0327-44C9-993A-4D342BC0415F}" type="pres">
      <dgm:prSet presAssocID="{E69FD830-47E5-4760-9D5B-BDAC2C0762E6}" presName="hierChild5" presStyleCnt="0"/>
      <dgm:spPr/>
    </dgm:pt>
    <dgm:pt modelId="{6D8EB4C8-79C0-4BA7-9A88-71DA16ADF2CA}" type="pres">
      <dgm:prSet presAssocID="{7CA5A010-B489-4B85-97F9-AC85EB305DC7}" presName="Name37" presStyleLbl="parChTrans1D4" presStyleIdx="15" presStyleCnt="16"/>
      <dgm:spPr/>
    </dgm:pt>
    <dgm:pt modelId="{E6890F4B-28E0-423B-8FAD-E048E9536DB8}" type="pres">
      <dgm:prSet presAssocID="{98766913-5CDF-4501-9105-6EB70931C1F3}" presName="hierRoot2" presStyleCnt="0">
        <dgm:presLayoutVars>
          <dgm:hierBranch val="init"/>
        </dgm:presLayoutVars>
      </dgm:prSet>
      <dgm:spPr/>
    </dgm:pt>
    <dgm:pt modelId="{A9C12173-E9C2-474E-B91C-3511F5BAB7BD}" type="pres">
      <dgm:prSet presAssocID="{98766913-5CDF-4501-9105-6EB70931C1F3}" presName="rootComposite" presStyleCnt="0"/>
      <dgm:spPr/>
    </dgm:pt>
    <dgm:pt modelId="{A189DA6D-29E4-4493-9BA8-4CB0201CC779}" type="pres">
      <dgm:prSet presAssocID="{98766913-5CDF-4501-9105-6EB70931C1F3}" presName="rootText" presStyleLbl="node4" presStyleIdx="15" presStyleCnt="16">
        <dgm:presLayoutVars>
          <dgm:chPref val="3"/>
        </dgm:presLayoutVars>
      </dgm:prSet>
      <dgm:spPr/>
    </dgm:pt>
    <dgm:pt modelId="{C7819CA1-7A0D-474D-ACA6-07CE7DE3E701}" type="pres">
      <dgm:prSet presAssocID="{98766913-5CDF-4501-9105-6EB70931C1F3}" presName="rootConnector" presStyleLbl="node4" presStyleIdx="15" presStyleCnt="16"/>
      <dgm:spPr/>
    </dgm:pt>
    <dgm:pt modelId="{811AEC49-B170-47A5-8036-FD2175404D18}" type="pres">
      <dgm:prSet presAssocID="{98766913-5CDF-4501-9105-6EB70931C1F3}" presName="hierChild4" presStyleCnt="0"/>
      <dgm:spPr/>
    </dgm:pt>
    <dgm:pt modelId="{98E80756-C410-424B-B640-F6E58496B743}" type="pres">
      <dgm:prSet presAssocID="{98766913-5CDF-4501-9105-6EB70931C1F3}" presName="hierChild5" presStyleCnt="0"/>
      <dgm:spPr/>
    </dgm:pt>
    <dgm:pt modelId="{F8BFC805-9ABD-4967-968B-0B90F9FC28EF}" type="pres">
      <dgm:prSet presAssocID="{04A3A7F1-4D47-4D96-92DE-1CC7153B92CB}" presName="hierChild5" presStyleCnt="0"/>
      <dgm:spPr/>
    </dgm:pt>
    <dgm:pt modelId="{66145C9A-65FE-42C5-9566-DF9B5AFDAF55}" type="pres">
      <dgm:prSet presAssocID="{3DDF79A1-61A8-473A-972F-1F2DA1649295}" presName="hierChild5" presStyleCnt="0"/>
      <dgm:spPr/>
    </dgm:pt>
    <dgm:pt modelId="{B3522BDB-120C-4AE0-9292-70EBF2121EA4}" type="pres">
      <dgm:prSet presAssocID="{B45301BB-481E-4925-9DC3-C5411A6AB297}" presName="hierChild5" presStyleCnt="0"/>
      <dgm:spPr/>
    </dgm:pt>
    <dgm:pt modelId="{DA186120-FE1B-409B-BDDD-9ABBB1787411}" type="pres">
      <dgm:prSet presAssocID="{1675F2A9-C9FF-4D7C-82D2-8E9714ADBD5F}" presName="hierChild5" presStyleCnt="0"/>
      <dgm:spPr/>
    </dgm:pt>
    <dgm:pt modelId="{B55C9B88-F644-45B1-B4AC-186DA999D503}" type="pres">
      <dgm:prSet presAssocID="{970A750C-0AE8-469E-A0E1-093AAA46C8C9}" presName="Name37" presStyleLbl="parChTrans1D2" presStyleIdx="1" presStyleCnt="9"/>
      <dgm:spPr/>
    </dgm:pt>
    <dgm:pt modelId="{0763DDD5-1773-42FA-8E73-1EC1FFD0C0B3}" type="pres">
      <dgm:prSet presAssocID="{F70E526C-782B-4A82-9E2F-A050984C3CC3}" presName="hierRoot2" presStyleCnt="0">
        <dgm:presLayoutVars>
          <dgm:hierBranch val="init"/>
        </dgm:presLayoutVars>
      </dgm:prSet>
      <dgm:spPr/>
    </dgm:pt>
    <dgm:pt modelId="{B715B890-EE72-453B-A14D-12DC07E18853}" type="pres">
      <dgm:prSet presAssocID="{F70E526C-782B-4A82-9E2F-A050984C3CC3}" presName="rootComposite" presStyleCnt="0"/>
      <dgm:spPr/>
    </dgm:pt>
    <dgm:pt modelId="{5BE84455-15A2-4B7E-B945-0BE39D8F5617}" type="pres">
      <dgm:prSet presAssocID="{F70E526C-782B-4A82-9E2F-A050984C3CC3}" presName="rootText" presStyleLbl="node2" presStyleIdx="1" presStyleCnt="9">
        <dgm:presLayoutVars>
          <dgm:chPref val="3"/>
        </dgm:presLayoutVars>
      </dgm:prSet>
      <dgm:spPr/>
    </dgm:pt>
    <dgm:pt modelId="{B73CF1CE-3D7D-4F3E-AB46-7A9C4B7A9AAF}" type="pres">
      <dgm:prSet presAssocID="{F70E526C-782B-4A82-9E2F-A050984C3CC3}" presName="rootConnector" presStyleLbl="node2" presStyleIdx="1" presStyleCnt="9"/>
      <dgm:spPr/>
    </dgm:pt>
    <dgm:pt modelId="{9FFEFCAD-910E-43DB-A7BF-09C0E64CC7BC}" type="pres">
      <dgm:prSet presAssocID="{F70E526C-782B-4A82-9E2F-A050984C3CC3}" presName="hierChild4" presStyleCnt="0"/>
      <dgm:spPr/>
    </dgm:pt>
    <dgm:pt modelId="{D878BDCA-8033-4A19-BE8A-4CEEC66E1434}" type="pres">
      <dgm:prSet presAssocID="{F70E526C-782B-4A82-9E2F-A050984C3CC3}" presName="hierChild5" presStyleCnt="0"/>
      <dgm:spPr/>
    </dgm:pt>
    <dgm:pt modelId="{98086F25-D56B-4B14-9E7D-3212FF00D881}" type="pres">
      <dgm:prSet presAssocID="{7ED2AFD5-9E1F-4B01-88E6-706AEDB7CD3E}" presName="Name37" presStyleLbl="parChTrans1D2" presStyleIdx="2" presStyleCnt="9"/>
      <dgm:spPr/>
    </dgm:pt>
    <dgm:pt modelId="{B9059BA7-3AD8-4A4F-93F1-8F466C60101E}" type="pres">
      <dgm:prSet presAssocID="{C9397699-5A54-488C-898C-26D32CB59BCC}" presName="hierRoot2" presStyleCnt="0">
        <dgm:presLayoutVars>
          <dgm:hierBranch val="init"/>
        </dgm:presLayoutVars>
      </dgm:prSet>
      <dgm:spPr/>
    </dgm:pt>
    <dgm:pt modelId="{92847659-07F8-4309-A1E0-57118A60D4B5}" type="pres">
      <dgm:prSet presAssocID="{C9397699-5A54-488C-898C-26D32CB59BCC}" presName="rootComposite" presStyleCnt="0"/>
      <dgm:spPr/>
    </dgm:pt>
    <dgm:pt modelId="{6C479A52-CD1B-4AF1-9223-B946CC43FB33}" type="pres">
      <dgm:prSet presAssocID="{C9397699-5A54-488C-898C-26D32CB59BCC}" presName="rootText" presStyleLbl="node2" presStyleIdx="2" presStyleCnt="9">
        <dgm:presLayoutVars>
          <dgm:chPref val="3"/>
        </dgm:presLayoutVars>
      </dgm:prSet>
      <dgm:spPr/>
    </dgm:pt>
    <dgm:pt modelId="{09B83DFC-54BC-443F-956A-E0B6058122E9}" type="pres">
      <dgm:prSet presAssocID="{C9397699-5A54-488C-898C-26D32CB59BCC}" presName="rootConnector" presStyleLbl="node2" presStyleIdx="2" presStyleCnt="9"/>
      <dgm:spPr/>
    </dgm:pt>
    <dgm:pt modelId="{13578BC1-1FD0-41E3-BDC3-8C669C157BB9}" type="pres">
      <dgm:prSet presAssocID="{C9397699-5A54-488C-898C-26D32CB59BCC}" presName="hierChild4" presStyleCnt="0"/>
      <dgm:spPr/>
    </dgm:pt>
    <dgm:pt modelId="{B726102A-79C7-418E-83C5-47AD6ECCDD44}" type="pres">
      <dgm:prSet presAssocID="{C9397699-5A54-488C-898C-26D32CB59BCC}" presName="hierChild5" presStyleCnt="0"/>
      <dgm:spPr/>
    </dgm:pt>
    <dgm:pt modelId="{39EB1904-426C-4302-BC6A-9B6A4634BE02}" type="pres">
      <dgm:prSet presAssocID="{A9344C28-6481-4CCF-A3BC-5AACF5A2D09C}" presName="Name37" presStyleLbl="parChTrans1D2" presStyleIdx="3" presStyleCnt="9"/>
      <dgm:spPr/>
    </dgm:pt>
    <dgm:pt modelId="{6AAADC18-3DEC-49C1-88B9-D121901D35A4}" type="pres">
      <dgm:prSet presAssocID="{87040908-2A76-4709-BEA0-B73E4E07AECB}" presName="hierRoot2" presStyleCnt="0">
        <dgm:presLayoutVars>
          <dgm:hierBranch val="init"/>
        </dgm:presLayoutVars>
      </dgm:prSet>
      <dgm:spPr/>
    </dgm:pt>
    <dgm:pt modelId="{BCB291B1-61C1-4DB0-8262-0361628A96C7}" type="pres">
      <dgm:prSet presAssocID="{87040908-2A76-4709-BEA0-B73E4E07AECB}" presName="rootComposite" presStyleCnt="0"/>
      <dgm:spPr/>
    </dgm:pt>
    <dgm:pt modelId="{BC9FC29D-5DA4-43BE-B27A-AAEEFADD8EA4}" type="pres">
      <dgm:prSet presAssocID="{87040908-2A76-4709-BEA0-B73E4E07AECB}" presName="rootText" presStyleLbl="node2" presStyleIdx="3" presStyleCnt="9">
        <dgm:presLayoutVars>
          <dgm:chPref val="3"/>
        </dgm:presLayoutVars>
      </dgm:prSet>
      <dgm:spPr/>
    </dgm:pt>
    <dgm:pt modelId="{FAE18A69-A4AB-4B9F-B7C0-F37935C2063F}" type="pres">
      <dgm:prSet presAssocID="{87040908-2A76-4709-BEA0-B73E4E07AECB}" presName="rootConnector" presStyleLbl="node2" presStyleIdx="3" presStyleCnt="9"/>
      <dgm:spPr/>
    </dgm:pt>
    <dgm:pt modelId="{3F208F71-DFC1-4417-80E3-E0B9B73950F7}" type="pres">
      <dgm:prSet presAssocID="{87040908-2A76-4709-BEA0-B73E4E07AECB}" presName="hierChild4" presStyleCnt="0"/>
      <dgm:spPr/>
    </dgm:pt>
    <dgm:pt modelId="{31101D83-919D-4E56-88DA-13E9EA221F45}" type="pres">
      <dgm:prSet presAssocID="{84A22C3D-1422-4DC8-8114-1B8F4B0005B0}" presName="Name37" presStyleLbl="parChTrans1D3" presStyleIdx="2" presStyleCnt="12"/>
      <dgm:spPr/>
    </dgm:pt>
    <dgm:pt modelId="{FBDF272E-0F51-48BE-9F88-705C1CF88B54}" type="pres">
      <dgm:prSet presAssocID="{38814BB6-7791-4DB8-B5A3-FD135B757474}" presName="hierRoot2" presStyleCnt="0">
        <dgm:presLayoutVars>
          <dgm:hierBranch val="init"/>
        </dgm:presLayoutVars>
      </dgm:prSet>
      <dgm:spPr/>
    </dgm:pt>
    <dgm:pt modelId="{8BB20258-B5AF-47D1-BF1A-0370BA8B6955}" type="pres">
      <dgm:prSet presAssocID="{38814BB6-7791-4DB8-B5A3-FD135B757474}" presName="rootComposite" presStyleCnt="0"/>
      <dgm:spPr/>
    </dgm:pt>
    <dgm:pt modelId="{B7D64CEE-E334-40DB-898D-CC4C4C247F46}" type="pres">
      <dgm:prSet presAssocID="{38814BB6-7791-4DB8-B5A3-FD135B757474}" presName="rootText" presStyleLbl="node3" presStyleIdx="2" presStyleCnt="12">
        <dgm:presLayoutVars>
          <dgm:chPref val="3"/>
        </dgm:presLayoutVars>
      </dgm:prSet>
      <dgm:spPr/>
    </dgm:pt>
    <dgm:pt modelId="{E5957CB4-0629-445F-A6F8-72923100528E}" type="pres">
      <dgm:prSet presAssocID="{38814BB6-7791-4DB8-B5A3-FD135B757474}" presName="rootConnector" presStyleLbl="node3" presStyleIdx="2" presStyleCnt="12"/>
      <dgm:spPr/>
    </dgm:pt>
    <dgm:pt modelId="{28BE413D-7BCE-4490-ADE2-FB1D6A561D55}" type="pres">
      <dgm:prSet presAssocID="{38814BB6-7791-4DB8-B5A3-FD135B757474}" presName="hierChild4" presStyleCnt="0"/>
      <dgm:spPr/>
    </dgm:pt>
    <dgm:pt modelId="{666F5390-195A-467D-875F-84C696891677}" type="pres">
      <dgm:prSet presAssocID="{38814BB6-7791-4DB8-B5A3-FD135B757474}" presName="hierChild5" presStyleCnt="0"/>
      <dgm:spPr/>
    </dgm:pt>
    <dgm:pt modelId="{EE064FB3-98BB-4E1E-B949-588E2906CB73}" type="pres">
      <dgm:prSet presAssocID="{58616680-3F1F-4239-B724-5B2B60B92D7C}" presName="Name37" presStyleLbl="parChTrans1D3" presStyleIdx="3" presStyleCnt="12"/>
      <dgm:spPr/>
    </dgm:pt>
    <dgm:pt modelId="{EAB51DD9-C964-429D-A9F1-814F973D182F}" type="pres">
      <dgm:prSet presAssocID="{C978EF16-5993-4477-999C-EBC64EAAF23B}" presName="hierRoot2" presStyleCnt="0">
        <dgm:presLayoutVars>
          <dgm:hierBranch val="init"/>
        </dgm:presLayoutVars>
      </dgm:prSet>
      <dgm:spPr/>
    </dgm:pt>
    <dgm:pt modelId="{3599BFC9-91D7-43C7-B862-FBB32443B1B6}" type="pres">
      <dgm:prSet presAssocID="{C978EF16-5993-4477-999C-EBC64EAAF23B}" presName="rootComposite" presStyleCnt="0"/>
      <dgm:spPr/>
    </dgm:pt>
    <dgm:pt modelId="{8F96E35B-3DD4-43C3-9197-50D6EEBC53C2}" type="pres">
      <dgm:prSet presAssocID="{C978EF16-5993-4477-999C-EBC64EAAF23B}" presName="rootText" presStyleLbl="node3" presStyleIdx="3" presStyleCnt="12">
        <dgm:presLayoutVars>
          <dgm:chPref val="3"/>
        </dgm:presLayoutVars>
      </dgm:prSet>
      <dgm:spPr/>
    </dgm:pt>
    <dgm:pt modelId="{3B3E6FEE-8758-4580-BB04-EF259B754803}" type="pres">
      <dgm:prSet presAssocID="{C978EF16-5993-4477-999C-EBC64EAAF23B}" presName="rootConnector" presStyleLbl="node3" presStyleIdx="3" presStyleCnt="12"/>
      <dgm:spPr/>
    </dgm:pt>
    <dgm:pt modelId="{C54D6FC1-66F2-4A1D-B98B-76182A8A742C}" type="pres">
      <dgm:prSet presAssocID="{C978EF16-5993-4477-999C-EBC64EAAF23B}" presName="hierChild4" presStyleCnt="0"/>
      <dgm:spPr/>
    </dgm:pt>
    <dgm:pt modelId="{FD160C15-7491-4473-85EC-A04AAC19B42F}" type="pres">
      <dgm:prSet presAssocID="{C978EF16-5993-4477-999C-EBC64EAAF23B}" presName="hierChild5" presStyleCnt="0"/>
      <dgm:spPr/>
    </dgm:pt>
    <dgm:pt modelId="{DD8DFC92-D06F-42DB-876C-E1170F9BB6AF}" type="pres">
      <dgm:prSet presAssocID="{B6C78DC5-D6ED-49EB-896D-2E00A27E951E}" presName="Name37" presStyleLbl="parChTrans1D3" presStyleIdx="4" presStyleCnt="12"/>
      <dgm:spPr/>
    </dgm:pt>
    <dgm:pt modelId="{80663A91-C121-4FE8-A7EB-5A34ADF253A9}" type="pres">
      <dgm:prSet presAssocID="{78189290-A371-4DD4-A651-BBFAA6EA4654}" presName="hierRoot2" presStyleCnt="0">
        <dgm:presLayoutVars>
          <dgm:hierBranch val="init"/>
        </dgm:presLayoutVars>
      </dgm:prSet>
      <dgm:spPr/>
    </dgm:pt>
    <dgm:pt modelId="{2AA93AD6-3D0C-473A-80D2-06795EBB4988}" type="pres">
      <dgm:prSet presAssocID="{78189290-A371-4DD4-A651-BBFAA6EA4654}" presName="rootComposite" presStyleCnt="0"/>
      <dgm:spPr/>
    </dgm:pt>
    <dgm:pt modelId="{19AC05CD-2B07-42B4-AF13-E079E54C80A5}" type="pres">
      <dgm:prSet presAssocID="{78189290-A371-4DD4-A651-BBFAA6EA4654}" presName="rootText" presStyleLbl="node3" presStyleIdx="4" presStyleCnt="12">
        <dgm:presLayoutVars>
          <dgm:chPref val="3"/>
        </dgm:presLayoutVars>
      </dgm:prSet>
      <dgm:spPr/>
    </dgm:pt>
    <dgm:pt modelId="{DA5E38F1-C325-4F68-9D33-8691F99C5EBD}" type="pres">
      <dgm:prSet presAssocID="{78189290-A371-4DD4-A651-BBFAA6EA4654}" presName="rootConnector" presStyleLbl="node3" presStyleIdx="4" presStyleCnt="12"/>
      <dgm:spPr/>
    </dgm:pt>
    <dgm:pt modelId="{39BB08DB-7EDE-4B15-BDFD-C691F3850E8D}" type="pres">
      <dgm:prSet presAssocID="{78189290-A371-4DD4-A651-BBFAA6EA4654}" presName="hierChild4" presStyleCnt="0"/>
      <dgm:spPr/>
    </dgm:pt>
    <dgm:pt modelId="{9E474A12-23A3-4094-81FF-CD3D6D13EFA8}" type="pres">
      <dgm:prSet presAssocID="{78189290-A371-4DD4-A651-BBFAA6EA4654}" presName="hierChild5" presStyleCnt="0"/>
      <dgm:spPr/>
    </dgm:pt>
    <dgm:pt modelId="{E199584F-6CF6-42E7-B83E-3DA8979030CC}" type="pres">
      <dgm:prSet presAssocID="{5E3926E8-0B5F-4187-BA95-B6E6123EB041}" presName="Name37" presStyleLbl="parChTrans1D3" presStyleIdx="5" presStyleCnt="12"/>
      <dgm:spPr/>
    </dgm:pt>
    <dgm:pt modelId="{F359AD2D-92EE-4079-987B-F9BBD5C8A9DA}" type="pres">
      <dgm:prSet presAssocID="{752F6796-05EB-4442-9D84-291FB5673329}" presName="hierRoot2" presStyleCnt="0">
        <dgm:presLayoutVars>
          <dgm:hierBranch val="init"/>
        </dgm:presLayoutVars>
      </dgm:prSet>
      <dgm:spPr/>
    </dgm:pt>
    <dgm:pt modelId="{AD1D73D3-F9E6-4BBE-A526-1D40B9B33DB0}" type="pres">
      <dgm:prSet presAssocID="{752F6796-05EB-4442-9D84-291FB5673329}" presName="rootComposite" presStyleCnt="0"/>
      <dgm:spPr/>
    </dgm:pt>
    <dgm:pt modelId="{DB0FF846-F512-4740-ABC3-F1FD2C4BC8D4}" type="pres">
      <dgm:prSet presAssocID="{752F6796-05EB-4442-9D84-291FB5673329}" presName="rootText" presStyleLbl="node3" presStyleIdx="5" presStyleCnt="12">
        <dgm:presLayoutVars>
          <dgm:chPref val="3"/>
        </dgm:presLayoutVars>
      </dgm:prSet>
      <dgm:spPr/>
    </dgm:pt>
    <dgm:pt modelId="{B0BA044F-4798-404F-A295-65976440794E}" type="pres">
      <dgm:prSet presAssocID="{752F6796-05EB-4442-9D84-291FB5673329}" presName="rootConnector" presStyleLbl="node3" presStyleIdx="5" presStyleCnt="12"/>
      <dgm:spPr/>
    </dgm:pt>
    <dgm:pt modelId="{A12C3C46-D3D2-4DA4-9C11-4F73C4A5A137}" type="pres">
      <dgm:prSet presAssocID="{752F6796-05EB-4442-9D84-291FB5673329}" presName="hierChild4" presStyleCnt="0"/>
      <dgm:spPr/>
    </dgm:pt>
    <dgm:pt modelId="{AF56A9F5-3237-4321-A66C-10DAD81D4086}" type="pres">
      <dgm:prSet presAssocID="{752F6796-05EB-4442-9D84-291FB5673329}" presName="hierChild5" presStyleCnt="0"/>
      <dgm:spPr/>
    </dgm:pt>
    <dgm:pt modelId="{60FFDCDD-F3E6-4841-9BCA-6CA7D4A5F905}" type="pres">
      <dgm:prSet presAssocID="{87040908-2A76-4709-BEA0-B73E4E07AECB}" presName="hierChild5" presStyleCnt="0"/>
      <dgm:spPr/>
    </dgm:pt>
    <dgm:pt modelId="{B968D802-2E3B-4D13-B15B-0CDF3DF63037}" type="pres">
      <dgm:prSet presAssocID="{076A9AF7-02E0-4C1A-B04A-C0BFE11A4795}" presName="Name37" presStyleLbl="parChTrans1D2" presStyleIdx="4" presStyleCnt="9"/>
      <dgm:spPr/>
    </dgm:pt>
    <dgm:pt modelId="{5F30E8BA-2404-402B-8F98-1A4D630E0BD7}" type="pres">
      <dgm:prSet presAssocID="{8F971788-0995-4B97-A430-A3CE7AA9A09C}" presName="hierRoot2" presStyleCnt="0">
        <dgm:presLayoutVars>
          <dgm:hierBranch val="init"/>
        </dgm:presLayoutVars>
      </dgm:prSet>
      <dgm:spPr/>
    </dgm:pt>
    <dgm:pt modelId="{6017B027-6CAA-4201-9312-9000CED5DAA2}" type="pres">
      <dgm:prSet presAssocID="{8F971788-0995-4B97-A430-A3CE7AA9A09C}" presName="rootComposite" presStyleCnt="0"/>
      <dgm:spPr/>
    </dgm:pt>
    <dgm:pt modelId="{547EC13C-B166-4C35-8406-CC64BF096638}" type="pres">
      <dgm:prSet presAssocID="{8F971788-0995-4B97-A430-A3CE7AA9A09C}" presName="rootText" presStyleLbl="node2" presStyleIdx="4" presStyleCnt="9">
        <dgm:presLayoutVars>
          <dgm:chPref val="3"/>
        </dgm:presLayoutVars>
      </dgm:prSet>
      <dgm:spPr/>
    </dgm:pt>
    <dgm:pt modelId="{1A99C665-1B76-44F4-9F43-137B520E83C4}" type="pres">
      <dgm:prSet presAssocID="{8F971788-0995-4B97-A430-A3CE7AA9A09C}" presName="rootConnector" presStyleLbl="node2" presStyleIdx="4" presStyleCnt="9"/>
      <dgm:spPr/>
    </dgm:pt>
    <dgm:pt modelId="{CD1A5F5F-26EF-4460-9237-7F1DFE2602AB}" type="pres">
      <dgm:prSet presAssocID="{8F971788-0995-4B97-A430-A3CE7AA9A09C}" presName="hierChild4" presStyleCnt="0"/>
      <dgm:spPr/>
    </dgm:pt>
    <dgm:pt modelId="{D4EC9388-C594-436D-8625-7261A5B7C10F}" type="pres">
      <dgm:prSet presAssocID="{8F971788-0995-4B97-A430-A3CE7AA9A09C}" presName="hierChild5" presStyleCnt="0"/>
      <dgm:spPr/>
    </dgm:pt>
    <dgm:pt modelId="{1A5440E2-B852-4A99-AC8A-A4083112EBB1}" type="pres">
      <dgm:prSet presAssocID="{A6C54E66-2F62-41F6-AB52-9C09295F5222}" presName="Name37" presStyleLbl="parChTrans1D2" presStyleIdx="5" presStyleCnt="9"/>
      <dgm:spPr/>
    </dgm:pt>
    <dgm:pt modelId="{ABE0DC41-B42A-4EB5-B537-712758CB9241}" type="pres">
      <dgm:prSet presAssocID="{3E536FE9-741C-4B8E-9DF1-BCF3E9EA989E}" presName="hierRoot2" presStyleCnt="0">
        <dgm:presLayoutVars>
          <dgm:hierBranch val="init"/>
        </dgm:presLayoutVars>
      </dgm:prSet>
      <dgm:spPr/>
    </dgm:pt>
    <dgm:pt modelId="{37B2FB44-835E-47DE-AA3F-00C4EAA1D0FD}" type="pres">
      <dgm:prSet presAssocID="{3E536FE9-741C-4B8E-9DF1-BCF3E9EA989E}" presName="rootComposite" presStyleCnt="0"/>
      <dgm:spPr/>
    </dgm:pt>
    <dgm:pt modelId="{C92C77CC-B634-4236-A96F-1F0AEEB7E95D}" type="pres">
      <dgm:prSet presAssocID="{3E536FE9-741C-4B8E-9DF1-BCF3E9EA989E}" presName="rootText" presStyleLbl="node2" presStyleIdx="5" presStyleCnt="9">
        <dgm:presLayoutVars>
          <dgm:chPref val="3"/>
        </dgm:presLayoutVars>
      </dgm:prSet>
      <dgm:spPr/>
    </dgm:pt>
    <dgm:pt modelId="{A76B1859-0442-43FA-84AA-DC31992A42E3}" type="pres">
      <dgm:prSet presAssocID="{3E536FE9-741C-4B8E-9DF1-BCF3E9EA989E}" presName="rootConnector" presStyleLbl="node2" presStyleIdx="5" presStyleCnt="9"/>
      <dgm:spPr/>
    </dgm:pt>
    <dgm:pt modelId="{701287B9-AF51-4DA3-8268-B5E0976C8074}" type="pres">
      <dgm:prSet presAssocID="{3E536FE9-741C-4B8E-9DF1-BCF3E9EA989E}" presName="hierChild4" presStyleCnt="0"/>
      <dgm:spPr/>
    </dgm:pt>
    <dgm:pt modelId="{EF3E46E8-44C1-4FBF-98DF-EAB95E696B86}" type="pres">
      <dgm:prSet presAssocID="{3E536FE9-741C-4B8E-9DF1-BCF3E9EA989E}" presName="hierChild5" presStyleCnt="0"/>
      <dgm:spPr/>
    </dgm:pt>
    <dgm:pt modelId="{3D2B67AD-11D5-4BE3-82EC-7957FD66B6B3}" type="pres">
      <dgm:prSet presAssocID="{63DCFD33-87C4-4B9B-B4AC-DFA87B5D61A2}" presName="Name37" presStyleLbl="parChTrans1D2" presStyleIdx="6" presStyleCnt="9"/>
      <dgm:spPr/>
    </dgm:pt>
    <dgm:pt modelId="{CF633F5C-0762-40AF-A794-3E843E2702FA}" type="pres">
      <dgm:prSet presAssocID="{5676AA47-EC61-4D26-8D23-7B02C800737D}" presName="hierRoot2" presStyleCnt="0">
        <dgm:presLayoutVars>
          <dgm:hierBranch val="init"/>
        </dgm:presLayoutVars>
      </dgm:prSet>
      <dgm:spPr/>
    </dgm:pt>
    <dgm:pt modelId="{B4AA50B6-531A-4372-B434-B36B67F585BA}" type="pres">
      <dgm:prSet presAssocID="{5676AA47-EC61-4D26-8D23-7B02C800737D}" presName="rootComposite" presStyleCnt="0"/>
      <dgm:spPr/>
    </dgm:pt>
    <dgm:pt modelId="{8E5D44CD-8F36-4D69-A778-8B2D2AC3BD1C}" type="pres">
      <dgm:prSet presAssocID="{5676AA47-EC61-4D26-8D23-7B02C800737D}" presName="rootText" presStyleLbl="node2" presStyleIdx="6" presStyleCnt="9">
        <dgm:presLayoutVars>
          <dgm:chPref val="3"/>
        </dgm:presLayoutVars>
      </dgm:prSet>
      <dgm:spPr/>
    </dgm:pt>
    <dgm:pt modelId="{DAB58734-AE94-4D67-A76B-4C9C3D516D98}" type="pres">
      <dgm:prSet presAssocID="{5676AA47-EC61-4D26-8D23-7B02C800737D}" presName="rootConnector" presStyleLbl="node2" presStyleIdx="6" presStyleCnt="9"/>
      <dgm:spPr/>
    </dgm:pt>
    <dgm:pt modelId="{C86F0DEB-E888-47BB-BB05-26B40622084B}" type="pres">
      <dgm:prSet presAssocID="{5676AA47-EC61-4D26-8D23-7B02C800737D}" presName="hierChild4" presStyleCnt="0"/>
      <dgm:spPr/>
    </dgm:pt>
    <dgm:pt modelId="{9D221459-5156-42A2-8D49-D6530E1D4D39}" type="pres">
      <dgm:prSet presAssocID="{2519872D-1465-4711-8CF5-AC4494613807}" presName="Name37" presStyleLbl="parChTrans1D3" presStyleIdx="6" presStyleCnt="12"/>
      <dgm:spPr/>
    </dgm:pt>
    <dgm:pt modelId="{F4E9246A-E14E-414C-9BA1-D9670C0CAF2D}" type="pres">
      <dgm:prSet presAssocID="{147D57B6-685B-4400-B4F2-F18457739699}" presName="hierRoot2" presStyleCnt="0">
        <dgm:presLayoutVars>
          <dgm:hierBranch val="init"/>
        </dgm:presLayoutVars>
      </dgm:prSet>
      <dgm:spPr/>
    </dgm:pt>
    <dgm:pt modelId="{82B26148-E386-401B-8423-AA69F22A14A4}" type="pres">
      <dgm:prSet presAssocID="{147D57B6-685B-4400-B4F2-F18457739699}" presName="rootComposite" presStyleCnt="0"/>
      <dgm:spPr/>
    </dgm:pt>
    <dgm:pt modelId="{E935BA97-3E6D-4CA6-98EF-E6AB6D2E3FBF}" type="pres">
      <dgm:prSet presAssocID="{147D57B6-685B-4400-B4F2-F18457739699}" presName="rootText" presStyleLbl="node3" presStyleIdx="6" presStyleCnt="12">
        <dgm:presLayoutVars>
          <dgm:chPref val="3"/>
        </dgm:presLayoutVars>
      </dgm:prSet>
      <dgm:spPr/>
    </dgm:pt>
    <dgm:pt modelId="{07B1B28F-A8FF-403A-884C-3D9C52C9A115}" type="pres">
      <dgm:prSet presAssocID="{147D57B6-685B-4400-B4F2-F18457739699}" presName="rootConnector" presStyleLbl="node3" presStyleIdx="6" presStyleCnt="12"/>
      <dgm:spPr/>
    </dgm:pt>
    <dgm:pt modelId="{32E67F2B-130D-472C-BDB6-115700F715D5}" type="pres">
      <dgm:prSet presAssocID="{147D57B6-685B-4400-B4F2-F18457739699}" presName="hierChild4" presStyleCnt="0"/>
      <dgm:spPr/>
    </dgm:pt>
    <dgm:pt modelId="{293A18CF-CC96-4828-BE5B-768D2FD89C1E}" type="pres">
      <dgm:prSet presAssocID="{147D57B6-685B-4400-B4F2-F18457739699}" presName="hierChild5" presStyleCnt="0"/>
      <dgm:spPr/>
    </dgm:pt>
    <dgm:pt modelId="{8A119F1F-58E8-4640-B72B-F9A717CFB9C2}" type="pres">
      <dgm:prSet presAssocID="{80250BA2-CCDC-4284-83BE-3011BB6D7A9A}" presName="Name37" presStyleLbl="parChTrans1D3" presStyleIdx="7" presStyleCnt="12"/>
      <dgm:spPr/>
    </dgm:pt>
    <dgm:pt modelId="{645A5E65-E3D4-46BC-AA6B-24EDFFE84963}" type="pres">
      <dgm:prSet presAssocID="{C59E2F40-F3EA-4AE4-8C66-4DE2AB645F89}" presName="hierRoot2" presStyleCnt="0">
        <dgm:presLayoutVars>
          <dgm:hierBranch val="init"/>
        </dgm:presLayoutVars>
      </dgm:prSet>
      <dgm:spPr/>
    </dgm:pt>
    <dgm:pt modelId="{9FB36064-ABF0-4F78-92A2-ED56563E8612}" type="pres">
      <dgm:prSet presAssocID="{C59E2F40-F3EA-4AE4-8C66-4DE2AB645F89}" presName="rootComposite" presStyleCnt="0"/>
      <dgm:spPr/>
    </dgm:pt>
    <dgm:pt modelId="{681C0320-C61A-44AC-B546-3CAD84CFDCA4}" type="pres">
      <dgm:prSet presAssocID="{C59E2F40-F3EA-4AE4-8C66-4DE2AB645F89}" presName="rootText" presStyleLbl="node3" presStyleIdx="7" presStyleCnt="12">
        <dgm:presLayoutVars>
          <dgm:chPref val="3"/>
        </dgm:presLayoutVars>
      </dgm:prSet>
      <dgm:spPr/>
    </dgm:pt>
    <dgm:pt modelId="{88219DEA-7804-401D-9236-81CB4906038C}" type="pres">
      <dgm:prSet presAssocID="{C59E2F40-F3EA-4AE4-8C66-4DE2AB645F89}" presName="rootConnector" presStyleLbl="node3" presStyleIdx="7" presStyleCnt="12"/>
      <dgm:spPr/>
    </dgm:pt>
    <dgm:pt modelId="{B0A41601-F8EE-4267-9093-5E5E32EE2497}" type="pres">
      <dgm:prSet presAssocID="{C59E2F40-F3EA-4AE4-8C66-4DE2AB645F89}" presName="hierChild4" presStyleCnt="0"/>
      <dgm:spPr/>
    </dgm:pt>
    <dgm:pt modelId="{6B19120A-C6FB-4FCD-9665-E838FF29DA35}" type="pres">
      <dgm:prSet presAssocID="{C59E2F40-F3EA-4AE4-8C66-4DE2AB645F89}" presName="hierChild5" presStyleCnt="0"/>
      <dgm:spPr/>
    </dgm:pt>
    <dgm:pt modelId="{33C51E75-1AEA-4287-B749-2266CF615D0E}" type="pres">
      <dgm:prSet presAssocID="{9685FA61-D186-4947-9513-A2E49AAB2326}" presName="Name37" presStyleLbl="parChTrans1D3" presStyleIdx="8" presStyleCnt="12"/>
      <dgm:spPr/>
    </dgm:pt>
    <dgm:pt modelId="{E151C18B-7E15-4DDB-8C04-EFED39C30F0E}" type="pres">
      <dgm:prSet presAssocID="{1BCBED70-2E12-4BB4-8ED3-54ADBB3585F6}" presName="hierRoot2" presStyleCnt="0">
        <dgm:presLayoutVars>
          <dgm:hierBranch val="init"/>
        </dgm:presLayoutVars>
      </dgm:prSet>
      <dgm:spPr/>
    </dgm:pt>
    <dgm:pt modelId="{DC80B102-FA04-41D3-8D4B-C8EA9A00E1C8}" type="pres">
      <dgm:prSet presAssocID="{1BCBED70-2E12-4BB4-8ED3-54ADBB3585F6}" presName="rootComposite" presStyleCnt="0"/>
      <dgm:spPr/>
    </dgm:pt>
    <dgm:pt modelId="{2ACF7E02-C670-4191-AE28-7EB5A84E9953}" type="pres">
      <dgm:prSet presAssocID="{1BCBED70-2E12-4BB4-8ED3-54ADBB3585F6}" presName="rootText" presStyleLbl="node3" presStyleIdx="8" presStyleCnt="12">
        <dgm:presLayoutVars>
          <dgm:chPref val="3"/>
        </dgm:presLayoutVars>
      </dgm:prSet>
      <dgm:spPr/>
    </dgm:pt>
    <dgm:pt modelId="{199C17AA-0827-4C0F-AA8B-E33D81C76D42}" type="pres">
      <dgm:prSet presAssocID="{1BCBED70-2E12-4BB4-8ED3-54ADBB3585F6}" presName="rootConnector" presStyleLbl="node3" presStyleIdx="8" presStyleCnt="12"/>
      <dgm:spPr/>
    </dgm:pt>
    <dgm:pt modelId="{87DE948F-078E-4A21-B45C-14D1AC25E01F}" type="pres">
      <dgm:prSet presAssocID="{1BCBED70-2E12-4BB4-8ED3-54ADBB3585F6}" presName="hierChild4" presStyleCnt="0"/>
      <dgm:spPr/>
    </dgm:pt>
    <dgm:pt modelId="{998853BE-15B5-4856-993C-9F0CADD5DACC}" type="pres">
      <dgm:prSet presAssocID="{1BCBED70-2E12-4BB4-8ED3-54ADBB3585F6}" presName="hierChild5" presStyleCnt="0"/>
      <dgm:spPr/>
    </dgm:pt>
    <dgm:pt modelId="{BB198C0A-7C7B-41A4-A6BC-ED92C8ED75BA}" type="pres">
      <dgm:prSet presAssocID="{5676AA47-EC61-4D26-8D23-7B02C800737D}" presName="hierChild5" presStyleCnt="0"/>
      <dgm:spPr/>
    </dgm:pt>
    <dgm:pt modelId="{140AFB31-9B20-44D1-B4C0-6952B1ADE0AC}" type="pres">
      <dgm:prSet presAssocID="{AF0026BA-B005-498C-90C6-B8167C3F624D}" presName="Name37" presStyleLbl="parChTrans1D2" presStyleIdx="7" presStyleCnt="9"/>
      <dgm:spPr/>
    </dgm:pt>
    <dgm:pt modelId="{97C67234-6298-4619-9C6D-58185F55C9B7}" type="pres">
      <dgm:prSet presAssocID="{20817D3A-0F0D-4B43-AFF8-CB67A7585767}" presName="hierRoot2" presStyleCnt="0">
        <dgm:presLayoutVars>
          <dgm:hierBranch val="init"/>
        </dgm:presLayoutVars>
      </dgm:prSet>
      <dgm:spPr/>
    </dgm:pt>
    <dgm:pt modelId="{113BCA6D-F493-46B5-AB28-FDD4C1E65D40}" type="pres">
      <dgm:prSet presAssocID="{20817D3A-0F0D-4B43-AFF8-CB67A7585767}" presName="rootComposite" presStyleCnt="0"/>
      <dgm:spPr/>
    </dgm:pt>
    <dgm:pt modelId="{B96ECBC3-191F-44FA-BD3E-9614780CF6A7}" type="pres">
      <dgm:prSet presAssocID="{20817D3A-0F0D-4B43-AFF8-CB67A7585767}" presName="rootText" presStyleLbl="node2" presStyleIdx="7" presStyleCnt="9">
        <dgm:presLayoutVars>
          <dgm:chPref val="3"/>
        </dgm:presLayoutVars>
      </dgm:prSet>
      <dgm:spPr/>
    </dgm:pt>
    <dgm:pt modelId="{72432F75-3765-4015-BB54-51FC74B1472A}" type="pres">
      <dgm:prSet presAssocID="{20817D3A-0F0D-4B43-AFF8-CB67A7585767}" presName="rootConnector" presStyleLbl="node2" presStyleIdx="7" presStyleCnt="9"/>
      <dgm:spPr/>
    </dgm:pt>
    <dgm:pt modelId="{64AD5C03-7553-4BEF-9466-2D49945EBF2D}" type="pres">
      <dgm:prSet presAssocID="{20817D3A-0F0D-4B43-AFF8-CB67A7585767}" presName="hierChild4" presStyleCnt="0"/>
      <dgm:spPr/>
    </dgm:pt>
    <dgm:pt modelId="{0BF53A2E-6288-410C-93D4-78E953E8A11E}" type="pres">
      <dgm:prSet presAssocID="{89B614B6-66F1-4E21-BC7B-D052F64B7E04}" presName="Name37" presStyleLbl="parChTrans1D3" presStyleIdx="9" presStyleCnt="12"/>
      <dgm:spPr/>
    </dgm:pt>
    <dgm:pt modelId="{B1FC1525-591D-4283-87AE-2644A5E04D1E}" type="pres">
      <dgm:prSet presAssocID="{21256A68-38B2-4892-B5E9-F5242B73477C}" presName="hierRoot2" presStyleCnt="0">
        <dgm:presLayoutVars>
          <dgm:hierBranch val="init"/>
        </dgm:presLayoutVars>
      </dgm:prSet>
      <dgm:spPr/>
    </dgm:pt>
    <dgm:pt modelId="{6FA3FD42-CF21-4E63-8E85-68DF80A73749}" type="pres">
      <dgm:prSet presAssocID="{21256A68-38B2-4892-B5E9-F5242B73477C}" presName="rootComposite" presStyleCnt="0"/>
      <dgm:spPr/>
    </dgm:pt>
    <dgm:pt modelId="{D1D15B68-02B1-4224-A959-5597B1283079}" type="pres">
      <dgm:prSet presAssocID="{21256A68-38B2-4892-B5E9-F5242B73477C}" presName="rootText" presStyleLbl="node3" presStyleIdx="9" presStyleCnt="12">
        <dgm:presLayoutVars>
          <dgm:chPref val="3"/>
        </dgm:presLayoutVars>
      </dgm:prSet>
      <dgm:spPr/>
    </dgm:pt>
    <dgm:pt modelId="{57B5E0C0-204D-4BD8-AC7D-7C2F616CD764}" type="pres">
      <dgm:prSet presAssocID="{21256A68-38B2-4892-B5E9-F5242B73477C}" presName="rootConnector" presStyleLbl="node3" presStyleIdx="9" presStyleCnt="12"/>
      <dgm:spPr/>
    </dgm:pt>
    <dgm:pt modelId="{0D35C9DF-1B82-43C4-9922-0EA88E274635}" type="pres">
      <dgm:prSet presAssocID="{21256A68-38B2-4892-B5E9-F5242B73477C}" presName="hierChild4" presStyleCnt="0"/>
      <dgm:spPr/>
    </dgm:pt>
    <dgm:pt modelId="{7B0E9091-0B00-43E2-8792-6B577AAC02F4}" type="pres">
      <dgm:prSet presAssocID="{21256A68-38B2-4892-B5E9-F5242B73477C}" presName="hierChild5" presStyleCnt="0"/>
      <dgm:spPr/>
    </dgm:pt>
    <dgm:pt modelId="{487E3516-EFDD-4117-A9F2-C6F99EDC88CF}" type="pres">
      <dgm:prSet presAssocID="{D94F0D36-97AC-4DD8-BE0F-29AA5EFF31CC}" presName="Name37" presStyleLbl="parChTrans1D3" presStyleIdx="10" presStyleCnt="12"/>
      <dgm:spPr/>
    </dgm:pt>
    <dgm:pt modelId="{C69D7FF8-5295-4D38-B377-38E31DCDBD80}" type="pres">
      <dgm:prSet presAssocID="{A9882B2F-6E01-4918-8781-75B088B2FFF5}" presName="hierRoot2" presStyleCnt="0">
        <dgm:presLayoutVars>
          <dgm:hierBranch val="init"/>
        </dgm:presLayoutVars>
      </dgm:prSet>
      <dgm:spPr/>
    </dgm:pt>
    <dgm:pt modelId="{B0D13DB0-2E34-483D-9FE0-EED5BBD69BE5}" type="pres">
      <dgm:prSet presAssocID="{A9882B2F-6E01-4918-8781-75B088B2FFF5}" presName="rootComposite" presStyleCnt="0"/>
      <dgm:spPr/>
    </dgm:pt>
    <dgm:pt modelId="{D9BF007A-749C-4D01-92E0-7DAD8446AB04}" type="pres">
      <dgm:prSet presAssocID="{A9882B2F-6E01-4918-8781-75B088B2FFF5}" presName="rootText" presStyleLbl="node3" presStyleIdx="10" presStyleCnt="12">
        <dgm:presLayoutVars>
          <dgm:chPref val="3"/>
        </dgm:presLayoutVars>
      </dgm:prSet>
      <dgm:spPr/>
    </dgm:pt>
    <dgm:pt modelId="{4FA6D905-0C40-4A5A-AA7F-2C07E4DA0D0F}" type="pres">
      <dgm:prSet presAssocID="{A9882B2F-6E01-4918-8781-75B088B2FFF5}" presName="rootConnector" presStyleLbl="node3" presStyleIdx="10" presStyleCnt="12"/>
      <dgm:spPr/>
    </dgm:pt>
    <dgm:pt modelId="{BA0539E5-E270-43B9-AF14-C7D0446279E5}" type="pres">
      <dgm:prSet presAssocID="{A9882B2F-6E01-4918-8781-75B088B2FFF5}" presName="hierChild4" presStyleCnt="0"/>
      <dgm:spPr/>
    </dgm:pt>
    <dgm:pt modelId="{B9387DAA-A051-4A95-A58B-08D1BD1A5933}" type="pres">
      <dgm:prSet presAssocID="{A9882B2F-6E01-4918-8781-75B088B2FFF5}" presName="hierChild5" presStyleCnt="0"/>
      <dgm:spPr/>
    </dgm:pt>
    <dgm:pt modelId="{C4AE71E4-C137-47FB-98B2-662FC43024E5}" type="pres">
      <dgm:prSet presAssocID="{BAE42242-0107-40F9-B584-66B8F2A29482}" presName="Name37" presStyleLbl="parChTrans1D3" presStyleIdx="11" presStyleCnt="12"/>
      <dgm:spPr/>
    </dgm:pt>
    <dgm:pt modelId="{E44C17D2-5ED0-481E-ACDF-52B51041F2BA}" type="pres">
      <dgm:prSet presAssocID="{E5618B22-B4D6-4D37-A362-0D792AAF151D}" presName="hierRoot2" presStyleCnt="0">
        <dgm:presLayoutVars>
          <dgm:hierBranch val="init"/>
        </dgm:presLayoutVars>
      </dgm:prSet>
      <dgm:spPr/>
    </dgm:pt>
    <dgm:pt modelId="{795CFDEF-7D63-4820-A02E-1B1E16E4F96C}" type="pres">
      <dgm:prSet presAssocID="{E5618B22-B4D6-4D37-A362-0D792AAF151D}" presName="rootComposite" presStyleCnt="0"/>
      <dgm:spPr/>
    </dgm:pt>
    <dgm:pt modelId="{C3A61F91-C7BA-4420-A4FE-1E6288B85CAC}" type="pres">
      <dgm:prSet presAssocID="{E5618B22-B4D6-4D37-A362-0D792AAF151D}" presName="rootText" presStyleLbl="node3" presStyleIdx="11" presStyleCnt="12">
        <dgm:presLayoutVars>
          <dgm:chPref val="3"/>
        </dgm:presLayoutVars>
      </dgm:prSet>
      <dgm:spPr/>
    </dgm:pt>
    <dgm:pt modelId="{E112534B-AD81-4103-AAEF-73786F293F02}" type="pres">
      <dgm:prSet presAssocID="{E5618B22-B4D6-4D37-A362-0D792AAF151D}" presName="rootConnector" presStyleLbl="node3" presStyleIdx="11" presStyleCnt="12"/>
      <dgm:spPr/>
    </dgm:pt>
    <dgm:pt modelId="{106FCB30-1807-4302-A24E-4BAC3C142BD2}" type="pres">
      <dgm:prSet presAssocID="{E5618B22-B4D6-4D37-A362-0D792AAF151D}" presName="hierChild4" presStyleCnt="0"/>
      <dgm:spPr/>
    </dgm:pt>
    <dgm:pt modelId="{6D0C4627-6417-4EBD-ADE7-E6A5D77F2EB2}" type="pres">
      <dgm:prSet presAssocID="{E5618B22-B4D6-4D37-A362-0D792AAF151D}" presName="hierChild5" presStyleCnt="0"/>
      <dgm:spPr/>
    </dgm:pt>
    <dgm:pt modelId="{B0DA6A94-CBF3-4647-B7AE-D8CE56C50DEE}" type="pres">
      <dgm:prSet presAssocID="{20817D3A-0F0D-4B43-AFF8-CB67A7585767}" presName="hierChild5" presStyleCnt="0"/>
      <dgm:spPr/>
    </dgm:pt>
    <dgm:pt modelId="{F62D20B9-2F3C-42D2-855E-1A39D40B7DF8}" type="pres">
      <dgm:prSet presAssocID="{C02C29D1-08C7-4AF5-AD4C-C5EC6596ECAA}" presName="Name37" presStyleLbl="parChTrans1D2" presStyleIdx="8" presStyleCnt="9"/>
      <dgm:spPr/>
    </dgm:pt>
    <dgm:pt modelId="{491ABAB3-D878-4963-936C-9B360CF618C8}" type="pres">
      <dgm:prSet presAssocID="{F50FA9B2-8EE4-4FFC-A9AB-214A07774281}" presName="hierRoot2" presStyleCnt="0">
        <dgm:presLayoutVars>
          <dgm:hierBranch val="init"/>
        </dgm:presLayoutVars>
      </dgm:prSet>
      <dgm:spPr/>
    </dgm:pt>
    <dgm:pt modelId="{878652BF-17F7-42F3-9BEC-E9B458A6355A}" type="pres">
      <dgm:prSet presAssocID="{F50FA9B2-8EE4-4FFC-A9AB-214A07774281}" presName="rootComposite" presStyleCnt="0"/>
      <dgm:spPr/>
    </dgm:pt>
    <dgm:pt modelId="{5F679722-4A05-4011-A2BE-AD365183FB6A}" type="pres">
      <dgm:prSet presAssocID="{F50FA9B2-8EE4-4FFC-A9AB-214A07774281}" presName="rootText" presStyleLbl="node2" presStyleIdx="8" presStyleCnt="9">
        <dgm:presLayoutVars>
          <dgm:chPref val="3"/>
        </dgm:presLayoutVars>
      </dgm:prSet>
      <dgm:spPr/>
    </dgm:pt>
    <dgm:pt modelId="{C6680EB3-A79F-4FBB-952B-82DA70D7B462}" type="pres">
      <dgm:prSet presAssocID="{F50FA9B2-8EE4-4FFC-A9AB-214A07774281}" presName="rootConnector" presStyleLbl="node2" presStyleIdx="8" presStyleCnt="9"/>
      <dgm:spPr/>
    </dgm:pt>
    <dgm:pt modelId="{CC2814F0-974C-447B-9ECF-796DF5EC8A54}" type="pres">
      <dgm:prSet presAssocID="{F50FA9B2-8EE4-4FFC-A9AB-214A07774281}" presName="hierChild4" presStyleCnt="0"/>
      <dgm:spPr/>
    </dgm:pt>
    <dgm:pt modelId="{ED44BA43-9188-4B56-87FE-040FC14E5417}" type="pres">
      <dgm:prSet presAssocID="{F50FA9B2-8EE4-4FFC-A9AB-214A07774281}" presName="hierChild5" presStyleCnt="0"/>
      <dgm:spPr/>
    </dgm:pt>
    <dgm:pt modelId="{D0F9822D-8B9D-4FC4-93D9-134FEC3C998C}" type="pres">
      <dgm:prSet presAssocID="{5BB8D59D-202E-4808-B478-83935C99BE65}" presName="hierChild3" presStyleCnt="0"/>
      <dgm:spPr/>
    </dgm:pt>
  </dgm:ptLst>
  <dgm:cxnLst>
    <dgm:cxn modelId="{9A164F00-42BD-4103-B6F0-BE2E811A5A20}" type="presOf" srcId="{9433C389-ED4F-45F2-A871-43B210322B93}" destId="{2499C7B6-0FBA-4120-BA8E-003CD7FD7DD8}" srcOrd="0" destOrd="0" presId="urn:microsoft.com/office/officeart/2005/8/layout/orgChart1"/>
    <dgm:cxn modelId="{A6635B02-F983-4828-8DE1-7EE9D703C65E}" srcId="{87040908-2A76-4709-BEA0-B73E4E07AECB}" destId="{78189290-A371-4DD4-A651-BBFAA6EA4654}" srcOrd="2" destOrd="0" parTransId="{B6C78DC5-D6ED-49EB-896D-2E00A27E951E}" sibTransId="{1E3CA8CD-D77E-44F3-A496-6B684F3E1237}"/>
    <dgm:cxn modelId="{9867AC02-4C91-4809-8CE4-DB427AB315DA}" type="presOf" srcId="{2519872D-1465-4711-8CF5-AC4494613807}" destId="{9D221459-5156-42A2-8D49-D6530E1D4D39}" srcOrd="0" destOrd="0" presId="urn:microsoft.com/office/officeart/2005/8/layout/orgChart1"/>
    <dgm:cxn modelId="{6203FC02-2BC7-4473-80C2-B78AB50AAC96}" type="presOf" srcId="{5BB8D59D-202E-4808-B478-83935C99BE65}" destId="{DFDC09C9-C8A9-4785-97A0-11983ED4CFC4}" srcOrd="1" destOrd="0" presId="urn:microsoft.com/office/officeart/2005/8/layout/orgChart1"/>
    <dgm:cxn modelId="{6AD60B07-3F35-4472-B32E-0898941B0C0B}" type="presOf" srcId="{C9397699-5A54-488C-898C-26D32CB59BCC}" destId="{09B83DFC-54BC-443F-956A-E0B6058122E9}" srcOrd="1" destOrd="0" presId="urn:microsoft.com/office/officeart/2005/8/layout/orgChart1"/>
    <dgm:cxn modelId="{3D634E0A-7186-4948-964D-687B3E1B47B1}" type="presOf" srcId="{65D68235-67A6-47C6-8BDB-0202EE4D8CFD}" destId="{BFB38298-C7AB-450B-9BEA-72AAFEC7A193}" srcOrd="1" destOrd="0" presId="urn:microsoft.com/office/officeart/2005/8/layout/orgChart1"/>
    <dgm:cxn modelId="{91AFAF0A-A42E-41A6-9609-1F1AE8989559}" type="presOf" srcId="{752F6796-05EB-4442-9D84-291FB5673329}" destId="{B0BA044F-4798-404F-A295-65976440794E}" srcOrd="1" destOrd="0" presId="urn:microsoft.com/office/officeart/2005/8/layout/orgChart1"/>
    <dgm:cxn modelId="{D1C3DC0B-17DE-4C24-8734-FA20DFDCF950}" srcId="{5BB8D59D-202E-4808-B478-83935C99BE65}" destId="{3E536FE9-741C-4B8E-9DF1-BCF3E9EA989E}" srcOrd="5" destOrd="0" parTransId="{A6C54E66-2F62-41F6-AB52-9C09295F5222}" sibTransId="{DE01A4D5-80E5-47D2-8D00-414A2A0C32A9}"/>
    <dgm:cxn modelId="{62CD450C-051D-44D5-A5C8-FFAF80F8A4A7}" type="presOf" srcId="{F380E5F3-6C8E-4CB1-8378-AF59001070C0}" destId="{465E47D9-84AF-4DA0-A6EE-E2B4764E2635}" srcOrd="0" destOrd="0" presId="urn:microsoft.com/office/officeart/2005/8/layout/orgChart1"/>
    <dgm:cxn modelId="{47B14910-DD82-441F-A5D1-C7505CD64909}" type="presOf" srcId="{B45301BB-481E-4925-9DC3-C5411A6AB297}" destId="{98F922EA-8FA6-4CA9-B9AF-1182523AE983}" srcOrd="0" destOrd="0" presId="urn:microsoft.com/office/officeart/2005/8/layout/orgChart1"/>
    <dgm:cxn modelId="{BF5CEA11-782E-4CAA-A1C3-CD6404FEA193}" type="presOf" srcId="{2EF49C33-2E6C-400D-BBEE-6563D85BE20A}" destId="{4D2BCD40-3D55-4888-A832-8678BCAF619E}" srcOrd="0" destOrd="0" presId="urn:microsoft.com/office/officeart/2005/8/layout/orgChart1"/>
    <dgm:cxn modelId="{E3E68D14-B8A3-417C-A47B-9BBB9FEB0841}" srcId="{5BB8D59D-202E-4808-B478-83935C99BE65}" destId="{87040908-2A76-4709-BEA0-B73E4E07AECB}" srcOrd="3" destOrd="0" parTransId="{A9344C28-6481-4CCF-A3BC-5AACF5A2D09C}" sibTransId="{0E5B669F-F9C0-425A-B3FA-430B9324ADB6}"/>
    <dgm:cxn modelId="{317A8A16-F941-43FF-A154-48B28EE6886C}" type="presOf" srcId="{3109AFC9-900B-4A64-A7EC-A68682CF6AF5}" destId="{8B481DC3-0471-4A0A-BAF5-82ED01359032}" srcOrd="0" destOrd="0" presId="urn:microsoft.com/office/officeart/2005/8/layout/orgChart1"/>
    <dgm:cxn modelId="{CF40AE16-95BB-4CEF-8275-A1ABD246580C}" type="presOf" srcId="{48F53F3C-2E4C-47F7-8D56-044CB0F556E5}" destId="{D130C103-5EB7-4E94-A814-D487A367477A}" srcOrd="0" destOrd="0" presId="urn:microsoft.com/office/officeart/2005/8/layout/orgChart1"/>
    <dgm:cxn modelId="{ADCF2717-C80B-4B03-8812-0ED7F36DCDB1}" srcId="{1675F2A9-C9FF-4D7C-82D2-8E9714ADBD5F}" destId="{87F25E42-4850-451E-9C2F-18C408F5C9D2}" srcOrd="0" destOrd="0" parTransId="{156BBB47-A29A-440D-A1AD-BAB29A682B1F}" sibTransId="{1EC6FA21-BAD8-4067-886B-BD82BC388E3E}"/>
    <dgm:cxn modelId="{9BDC5219-6F7A-4809-817D-38C9D8E6965E}" type="presOf" srcId="{BAE42242-0107-40F9-B584-66B8F2A29482}" destId="{C4AE71E4-C137-47FB-98B2-662FC43024E5}" srcOrd="0" destOrd="0" presId="urn:microsoft.com/office/officeart/2005/8/layout/orgChart1"/>
    <dgm:cxn modelId="{E5CE371A-EEB5-467F-B4DC-A1272D4BF6FE}" srcId="{B45301BB-481E-4925-9DC3-C5411A6AB297}" destId="{3109AFC9-900B-4A64-A7EC-A68682CF6AF5}" srcOrd="0" destOrd="0" parTransId="{03CA892D-BE3F-4EA6-A907-B643642B864E}" sibTransId="{2AE210CE-7A86-42F0-922D-A92CC63AD8DC}"/>
    <dgm:cxn modelId="{0AFC391D-409A-4BD9-B51D-77776F43997A}" type="presOf" srcId="{20817D3A-0F0D-4B43-AFF8-CB67A7585767}" destId="{72432F75-3765-4015-BB54-51FC74B1472A}" srcOrd="1" destOrd="0" presId="urn:microsoft.com/office/officeart/2005/8/layout/orgChart1"/>
    <dgm:cxn modelId="{F4456C1E-53DC-4E5F-B3C6-71B8B65607FC}" type="presOf" srcId="{04A3A7F1-4D47-4D96-92DE-1CC7153B92CB}" destId="{E5D0F54D-6BE9-45D9-B7C0-5932FDD355F8}" srcOrd="0" destOrd="0" presId="urn:microsoft.com/office/officeart/2005/8/layout/orgChart1"/>
    <dgm:cxn modelId="{C979CF20-D32B-4A6B-9AE0-61215B168078}" type="presOf" srcId="{78189290-A371-4DD4-A651-BBFAA6EA4654}" destId="{DA5E38F1-C325-4F68-9D33-8691F99C5EBD}" srcOrd="1" destOrd="0" presId="urn:microsoft.com/office/officeart/2005/8/layout/orgChart1"/>
    <dgm:cxn modelId="{23660823-4B9C-431B-9E2C-B14E950C5FEC}" type="presOf" srcId="{37CF8591-D992-44EF-8A9A-D94A921B1A1C}" destId="{6A7D4D4B-A081-4FC6-98EF-67022FBE7DB2}" srcOrd="0" destOrd="0" presId="urn:microsoft.com/office/officeart/2005/8/layout/orgChart1"/>
    <dgm:cxn modelId="{2E445223-CB74-45A5-B3E2-831BD0F0ADFD}" srcId="{E0DC88DB-7C47-4D30-AB4D-102B97EAA303}" destId="{14F88EC4-D922-4B06-BC87-8E0E726C0523}" srcOrd="0" destOrd="0" parTransId="{54B02134-942C-49D4-9C9E-12F89144E9F4}" sibTransId="{957BA8B9-C1B0-4F42-87A4-A83709CF1062}"/>
    <dgm:cxn modelId="{3F2E9523-90FA-47C0-82CA-B51613B00C99}" type="presOf" srcId="{78189290-A371-4DD4-A651-BBFAA6EA4654}" destId="{19AC05CD-2B07-42B4-AF13-E079E54C80A5}" srcOrd="0" destOrd="0" presId="urn:microsoft.com/office/officeart/2005/8/layout/orgChart1"/>
    <dgm:cxn modelId="{BCBD3E24-3420-4045-A2B3-ADD3865BC222}" srcId="{F15C8608-57DA-496D-8BAC-CD0B8A58410A}" destId="{703FA896-56B9-4889-B051-F426DA180321}" srcOrd="1" destOrd="0" parTransId="{2EF49C33-2E6C-400D-BBEE-6563D85BE20A}" sibTransId="{E7396989-AF40-460E-8D3E-1FAA0EC0B772}"/>
    <dgm:cxn modelId="{F1C3C825-ABFD-430B-ADF9-C434F87E7679}" srcId="{20817D3A-0F0D-4B43-AFF8-CB67A7585767}" destId="{A9882B2F-6E01-4918-8781-75B088B2FFF5}" srcOrd="1" destOrd="0" parTransId="{D94F0D36-97AC-4DD8-BE0F-29AA5EFF31CC}" sibTransId="{CF05BFE8-A378-4C1F-93ED-E7A730505256}"/>
    <dgm:cxn modelId="{F24DDC28-F835-4AE1-8F2A-CF527F7C0EF6}" type="presOf" srcId="{E5618B22-B4D6-4D37-A362-0D792AAF151D}" destId="{C3A61F91-C7BA-4420-A4FE-1E6288B85CAC}" srcOrd="0" destOrd="0" presId="urn:microsoft.com/office/officeart/2005/8/layout/orgChart1"/>
    <dgm:cxn modelId="{2C731029-F886-4AC8-9699-081CF0E631B9}" type="presOf" srcId="{251AE172-42EA-45C3-A0EC-0D9093C85E3C}" destId="{8AAEF127-C3F7-4C65-AE3D-360C21F594C7}" srcOrd="1" destOrd="0" presId="urn:microsoft.com/office/officeart/2005/8/layout/orgChart1"/>
    <dgm:cxn modelId="{2A9D8E29-B980-4FB4-97BF-156CB1D5F78F}" srcId="{5BB8D59D-202E-4808-B478-83935C99BE65}" destId="{1675F2A9-C9FF-4D7C-82D2-8E9714ADBD5F}" srcOrd="0" destOrd="0" parTransId="{F380E5F3-6C8E-4CB1-8378-AF59001070C0}" sibTransId="{E37DBC72-4E93-4200-B71D-BAA6095435D0}"/>
    <dgm:cxn modelId="{EF4EB32A-0F6F-4DF2-B758-1A1F619E3A6E}" type="presOf" srcId="{20817D3A-0F0D-4B43-AFF8-CB67A7585767}" destId="{B96ECBC3-191F-44FA-BD3E-9614780CF6A7}" srcOrd="0" destOrd="0" presId="urn:microsoft.com/office/officeart/2005/8/layout/orgChart1"/>
    <dgm:cxn modelId="{CC790330-615A-43A2-9E62-0D8A4DC26A48}" type="presOf" srcId="{38814BB6-7791-4DB8-B5A3-FD135B757474}" destId="{B7D64CEE-E334-40DB-898D-CC4C4C247F46}" srcOrd="0" destOrd="0" presId="urn:microsoft.com/office/officeart/2005/8/layout/orgChart1"/>
    <dgm:cxn modelId="{6CD20531-39CD-4F59-BCF5-73E25397E9C6}" type="presOf" srcId="{87F25E42-4850-451E-9C2F-18C408F5C9D2}" destId="{4AAAF4F1-F244-4D9A-B85C-457F48159F8B}" srcOrd="0" destOrd="0" presId="urn:microsoft.com/office/officeart/2005/8/layout/orgChart1"/>
    <dgm:cxn modelId="{7BAED235-A204-45C0-AA91-39002FF5BAAF}" type="presOf" srcId="{8F971788-0995-4B97-A430-A3CE7AA9A09C}" destId="{547EC13C-B166-4C35-8406-CC64BF096638}" srcOrd="0" destOrd="0" presId="urn:microsoft.com/office/officeart/2005/8/layout/orgChart1"/>
    <dgm:cxn modelId="{3BEDFA36-6D4C-4D58-8D5A-E28CDD0D6E63}" srcId="{B45301BB-481E-4925-9DC3-C5411A6AB297}" destId="{3DDF79A1-61A8-473A-972F-1F2DA1649295}" srcOrd="1" destOrd="0" parTransId="{C5973300-7650-4E20-9425-853CF560FCC9}" sibTransId="{D18AAD70-A8C3-467C-A13C-15319EAE4054}"/>
    <dgm:cxn modelId="{6EFF3938-DAC4-414E-9EDC-28D7656DE024}" type="presOf" srcId="{3E536FE9-741C-4B8E-9DF1-BCF3E9EA989E}" destId="{C92C77CC-B634-4236-A96F-1F0AEEB7E95D}" srcOrd="0" destOrd="0" presId="urn:microsoft.com/office/officeart/2005/8/layout/orgChart1"/>
    <dgm:cxn modelId="{DD5DC33A-B1AA-46B1-A538-123C9D43FA1A}" type="presOf" srcId="{E0DC88DB-7C47-4D30-AB4D-102B97EAA303}" destId="{F439EEB9-CD17-4E7F-9FAB-929BFEE48A2E}" srcOrd="0" destOrd="0" presId="urn:microsoft.com/office/officeart/2005/8/layout/orgChart1"/>
    <dgm:cxn modelId="{0B15CE3A-8500-4402-B698-662E8C0DE425}" type="presOf" srcId="{902B8B59-A2C8-4299-892F-BE292D9699AA}" destId="{DED8A321-43BA-4FB9-8676-AF561FF71F0E}" srcOrd="0" destOrd="0" presId="urn:microsoft.com/office/officeart/2005/8/layout/orgChart1"/>
    <dgm:cxn modelId="{D6E74A3F-7375-40D3-AC36-52A63FFD42F4}" type="presOf" srcId="{84A22C3D-1422-4DC8-8114-1B8F4B0005B0}" destId="{31101D83-919D-4E56-88DA-13E9EA221F45}" srcOrd="0" destOrd="0" presId="urn:microsoft.com/office/officeart/2005/8/layout/orgChart1"/>
    <dgm:cxn modelId="{FF3FE23F-9467-421D-94D8-BE317B3AE672}" type="presOf" srcId="{58616680-3F1F-4239-B724-5B2B60B92D7C}" destId="{EE064FB3-98BB-4E1E-B949-588E2906CB73}" srcOrd="0" destOrd="0" presId="urn:microsoft.com/office/officeart/2005/8/layout/orgChart1"/>
    <dgm:cxn modelId="{BED9F13F-562A-4BA9-8A33-E01107CBF91D}" type="presOf" srcId="{89B614B6-66F1-4E21-BC7B-D052F64B7E04}" destId="{0BF53A2E-6288-410C-93D4-78E953E8A11E}" srcOrd="0" destOrd="0" presId="urn:microsoft.com/office/officeart/2005/8/layout/orgChart1"/>
    <dgm:cxn modelId="{B234EB5C-5A48-4512-B821-AE2E2618A13A}" type="presOf" srcId="{F70E526C-782B-4A82-9E2F-A050984C3CC3}" destId="{B73CF1CE-3D7D-4F3E-AB46-7A9C4B7A9AAF}" srcOrd="1" destOrd="0" presId="urn:microsoft.com/office/officeart/2005/8/layout/orgChart1"/>
    <dgm:cxn modelId="{E7D3415D-A2F9-4361-A3C8-CD08E05FE2F1}" type="presOf" srcId="{F8DA4F31-10D9-46E5-BD09-9EB40A70E82C}" destId="{D7B8B1BA-FEC1-4EFF-B533-6E7282603A12}" srcOrd="0" destOrd="0" presId="urn:microsoft.com/office/officeart/2005/8/layout/orgChart1"/>
    <dgm:cxn modelId="{D6AE625D-AA06-42D7-8ED0-CD51A2D1E500}" srcId="{04A3A7F1-4D47-4D96-92DE-1CC7153B92CB}" destId="{98766913-5CDF-4501-9105-6EB70931C1F3}" srcOrd="2" destOrd="0" parTransId="{7CA5A010-B489-4B85-97F9-AC85EB305DC7}" sibTransId="{418009F8-0400-4C98-B04C-C5D9C99854D2}"/>
    <dgm:cxn modelId="{7520915D-904B-41CE-B167-E79C8E597BFF}" type="presOf" srcId="{80250BA2-CCDC-4284-83BE-3011BB6D7A9A}" destId="{8A119F1F-58E8-4640-B72B-F9A717CFB9C2}" srcOrd="0" destOrd="0" presId="urn:microsoft.com/office/officeart/2005/8/layout/orgChart1"/>
    <dgm:cxn modelId="{59C7265F-1114-421A-AFC0-40A45E4EBAA9}" type="presOf" srcId="{703FA896-56B9-4889-B051-F426DA180321}" destId="{29F6F362-E985-4DCF-A85D-DB195AF24EEA}" srcOrd="1" destOrd="0" presId="urn:microsoft.com/office/officeart/2005/8/layout/orgChart1"/>
    <dgm:cxn modelId="{96FAA35F-CE60-4F6A-AA03-FD1A095715FE}" type="presOf" srcId="{C978EF16-5993-4477-999C-EBC64EAAF23B}" destId="{3B3E6FEE-8758-4580-BB04-EF259B754803}" srcOrd="1" destOrd="0" presId="urn:microsoft.com/office/officeart/2005/8/layout/orgChart1"/>
    <dgm:cxn modelId="{B6401141-FB43-4D8A-9EE4-88EBB2EBE761}" type="presOf" srcId="{C5973300-7650-4E20-9425-853CF560FCC9}" destId="{A34BA4C8-18F7-498C-96A6-E94BCFD44612}" srcOrd="0" destOrd="0" presId="urn:microsoft.com/office/officeart/2005/8/layout/orgChart1"/>
    <dgm:cxn modelId="{B1E53C41-0E13-41C1-9E31-337B6D112A00}" srcId="{3DDF79A1-61A8-473A-972F-1F2DA1649295}" destId="{E0DC88DB-7C47-4D30-AB4D-102B97EAA303}" srcOrd="0" destOrd="0" parTransId="{902B8B59-A2C8-4299-892F-BE292D9699AA}" sibTransId="{D3AD75F5-ED75-460C-9D6F-EBDBA5B576DB}"/>
    <dgm:cxn modelId="{EAAB6841-B6C2-4542-930A-F64E42D96604}" type="presOf" srcId="{C59E2F40-F3EA-4AE4-8C66-4DE2AB645F89}" destId="{681C0320-C61A-44AC-B546-3CAD84CFDCA4}" srcOrd="0" destOrd="0" presId="urn:microsoft.com/office/officeart/2005/8/layout/orgChart1"/>
    <dgm:cxn modelId="{4D484D41-2B49-476B-97AF-199F5371E940}" type="presOf" srcId="{87040908-2A76-4709-BEA0-B73E4E07AECB}" destId="{FAE18A69-A4AB-4B9F-B7C0-F37935C2063F}" srcOrd="1" destOrd="0" presId="urn:microsoft.com/office/officeart/2005/8/layout/orgChart1"/>
    <dgm:cxn modelId="{15269861-0452-4D2E-ADEC-74D531B49A1E}" type="presOf" srcId="{E69FD830-47E5-4760-9D5B-BDAC2C0762E6}" destId="{C0B95DE0-4874-496C-A4B4-848201BCE169}" srcOrd="1" destOrd="0" presId="urn:microsoft.com/office/officeart/2005/8/layout/orgChart1"/>
    <dgm:cxn modelId="{BB083745-0435-4030-AE1D-073502EC4CDF}" type="presOf" srcId="{5676AA47-EC61-4D26-8D23-7B02C800737D}" destId="{DAB58734-AE94-4D67-A76B-4C9C3D516D98}" srcOrd="1" destOrd="0" presId="urn:microsoft.com/office/officeart/2005/8/layout/orgChart1"/>
    <dgm:cxn modelId="{376A5065-420A-4FDE-B088-49209545AE6C}" type="presOf" srcId="{C00770B7-F777-4FCA-8F11-E9FBF0701406}" destId="{33344D8F-5890-4D16-9C5D-BC8D03F5334E}" srcOrd="0" destOrd="0" presId="urn:microsoft.com/office/officeart/2005/8/layout/orgChart1"/>
    <dgm:cxn modelId="{D94A3846-7340-4C9B-9C6A-F7BFFC9D1CA2}" srcId="{5676AA47-EC61-4D26-8D23-7B02C800737D}" destId="{147D57B6-685B-4400-B4F2-F18457739699}" srcOrd="0" destOrd="0" parTransId="{2519872D-1465-4711-8CF5-AC4494613807}" sibTransId="{1A7AA178-1D79-4372-8345-03DF5C6D0106}"/>
    <dgm:cxn modelId="{AC1A4C47-E6B4-42EA-A9E6-5F84186D6C3B}" type="presOf" srcId="{6FBADBBB-C994-4FC0-839E-4DC4362152CB}" destId="{0F654022-BBF7-487F-9C23-445160516599}" srcOrd="0" destOrd="0" presId="urn:microsoft.com/office/officeart/2005/8/layout/orgChart1"/>
    <dgm:cxn modelId="{AC925367-48A4-4DAD-A4F9-B10495853442}" srcId="{04A3A7F1-4D47-4D96-92DE-1CC7153B92CB}" destId="{E69FD830-47E5-4760-9D5B-BDAC2C0762E6}" srcOrd="1" destOrd="0" parTransId="{A54A5B70-61C5-4D27-A5EA-3F22CF3249C7}" sibTransId="{E8808958-2A7D-496D-B52A-D4619853160A}"/>
    <dgm:cxn modelId="{1DFC3F4A-7C5F-40D8-990B-D6DDD541D416}" type="presOf" srcId="{87F25E42-4850-451E-9C2F-18C408F5C9D2}" destId="{CC7E9AF7-8D5A-4446-9F6A-E7BAEAB3EA90}" srcOrd="1" destOrd="0" presId="urn:microsoft.com/office/officeart/2005/8/layout/orgChart1"/>
    <dgm:cxn modelId="{310B4C4A-2D1D-46D1-97BC-D250A1207421}" type="presOf" srcId="{8F971788-0995-4B97-A430-A3CE7AA9A09C}" destId="{1A99C665-1B76-44F4-9F43-137B520E83C4}" srcOrd="1" destOrd="0" presId="urn:microsoft.com/office/officeart/2005/8/layout/orgChart1"/>
    <dgm:cxn modelId="{BD93E56A-2342-4609-943D-35F891CCFB81}" type="presOf" srcId="{A9882B2F-6E01-4918-8781-75B088B2FFF5}" destId="{D9BF007A-749C-4D01-92E0-7DAD8446AB04}" srcOrd="0" destOrd="0" presId="urn:microsoft.com/office/officeart/2005/8/layout/orgChart1"/>
    <dgm:cxn modelId="{4AAAC36B-04DB-44C3-8C5E-8F0678931606}" type="presOf" srcId="{D3BBAEBE-DFDC-441E-9613-6D4249F64B04}" destId="{6A1FA058-99A2-4E2D-9AD8-5A72C24A450F}" srcOrd="0" destOrd="0" presId="urn:microsoft.com/office/officeart/2005/8/layout/orgChart1"/>
    <dgm:cxn modelId="{B28F3E6C-6D54-4CEF-9ED0-F76859D0C081}" type="presOf" srcId="{14F88EC4-D922-4B06-BC87-8E0E726C0523}" destId="{8C449FEC-40D3-4580-B8F7-F600D8796958}" srcOrd="0" destOrd="0" presId="urn:microsoft.com/office/officeart/2005/8/layout/orgChart1"/>
    <dgm:cxn modelId="{0122316D-E04C-4A2A-B33C-3FFD97B5FB6D}" srcId="{3284EE32-2A71-4360-B521-93160E64B7FF}" destId="{F8DA4F31-10D9-46E5-BD09-9EB40A70E82C}" srcOrd="2" destOrd="0" parTransId="{7BD79234-F075-4029-B025-A44B1E2223C6}" sibTransId="{C024E8FC-8205-495F-83F6-6E095478BEF2}"/>
    <dgm:cxn modelId="{912ACB6D-2AFA-47CB-A309-92DEBBC14C15}" type="presOf" srcId="{14F88EC4-D922-4B06-BC87-8E0E726C0523}" destId="{0F394B4B-C971-4F79-83EF-DAAB2DBB0636}" srcOrd="1" destOrd="0" presId="urn:microsoft.com/office/officeart/2005/8/layout/orgChart1"/>
    <dgm:cxn modelId="{20888F4F-A4A2-4292-BAFF-4E4BD03C6CB6}" srcId="{87040908-2A76-4709-BEA0-B73E4E07AECB}" destId="{752F6796-05EB-4442-9D84-291FB5673329}" srcOrd="3" destOrd="0" parTransId="{5E3926E8-0B5F-4187-BA95-B6E6123EB041}" sibTransId="{2B8BF9D1-904D-443E-A2EB-DC52C07AF51B}"/>
    <dgm:cxn modelId="{69416850-23E7-46F9-A76B-CE99B57BC694}" srcId="{14F88EC4-D922-4B06-BC87-8E0E726C0523}" destId="{6FBADBBB-C994-4FC0-839E-4DC4362152CB}" srcOrd="0" destOrd="0" parTransId="{9FC9937F-AB8E-4F38-B504-C22B440968D8}" sibTransId="{FAF26990-60AA-44D0-AEB3-54457EF5BE8C}"/>
    <dgm:cxn modelId="{A1752171-1EE9-4372-AB7F-D44983749095}" srcId="{3109AFC9-900B-4A64-A7EC-A68682CF6AF5}" destId="{3284EE32-2A71-4360-B521-93160E64B7FF}" srcOrd="1" destOrd="0" parTransId="{37CF8591-D992-44EF-8A9A-D94A921B1A1C}" sibTransId="{D6F598A8-35BF-41FE-9F83-BE8D5EBF7452}"/>
    <dgm:cxn modelId="{841B2E71-3BBE-4D50-8D99-AE7C2C47E1FA}" srcId="{1675F2A9-C9FF-4D7C-82D2-8E9714ADBD5F}" destId="{B45301BB-481E-4925-9DC3-C5411A6AB297}" srcOrd="1" destOrd="0" parTransId="{F2AC6644-CD44-46C7-A64B-BF0A87ACCD13}" sibTransId="{173E8115-E3A7-4D89-A13B-4696000A5CD7}"/>
    <dgm:cxn modelId="{C4C94771-B466-43B6-A1CA-EB83ED8F63A2}" srcId="{5676AA47-EC61-4D26-8D23-7B02C800737D}" destId="{C59E2F40-F3EA-4AE4-8C66-4DE2AB645F89}" srcOrd="1" destOrd="0" parTransId="{80250BA2-CCDC-4284-83BE-3011BB6D7A9A}" sibTransId="{A35D4DE6-38DE-4DA4-85C1-A778301180F8}"/>
    <dgm:cxn modelId="{19706B72-FF16-4099-9B1E-0AAE9A01CFA5}" srcId="{5BB8D59D-202E-4808-B478-83935C99BE65}" destId="{8F971788-0995-4B97-A430-A3CE7AA9A09C}" srcOrd="4" destOrd="0" parTransId="{076A9AF7-02E0-4C1A-B04A-C0BFE11A4795}" sibTransId="{8F2B9D44-B5AC-4C81-A1A5-3186A028BDC3}"/>
    <dgm:cxn modelId="{0A021D73-6AA9-4E1B-B36F-62DDC9FC4984}" type="presOf" srcId="{6FBADBBB-C994-4FC0-839E-4DC4362152CB}" destId="{D8E78943-EC52-4BF3-BB6A-2F65822C26F6}" srcOrd="1" destOrd="0" presId="urn:microsoft.com/office/officeart/2005/8/layout/orgChart1"/>
    <dgm:cxn modelId="{8769E055-7868-4A3C-87FD-E88D5A66768C}" type="presOf" srcId="{C59E2F40-F3EA-4AE4-8C66-4DE2AB645F89}" destId="{88219DEA-7804-401D-9236-81CB4906038C}" srcOrd="1" destOrd="0" presId="urn:microsoft.com/office/officeart/2005/8/layout/orgChart1"/>
    <dgm:cxn modelId="{126D2777-0410-4C58-8662-4C7C962ED27D}" srcId="{5BB8D59D-202E-4808-B478-83935C99BE65}" destId="{C9397699-5A54-488C-898C-26D32CB59BCC}" srcOrd="2" destOrd="0" parTransId="{7ED2AFD5-9E1F-4B01-88E6-706AEDB7CD3E}" sibTransId="{EC30E37D-25A1-4D72-AF41-09E0BD71FB55}"/>
    <dgm:cxn modelId="{C8A53A77-0E7C-43B9-A36B-96207A8BCB90}" type="presOf" srcId="{5676AA47-EC61-4D26-8D23-7B02C800737D}" destId="{8E5D44CD-8F36-4D69-A778-8B2D2AC3BD1C}" srcOrd="0" destOrd="0" presId="urn:microsoft.com/office/officeart/2005/8/layout/orgChart1"/>
    <dgm:cxn modelId="{35B9EF58-A020-4C70-9711-3F2E115FEFDB}" type="presOf" srcId="{D94F0D36-97AC-4DD8-BE0F-29AA5EFF31CC}" destId="{487E3516-EFDD-4117-A9F2-C6F99EDC88CF}" srcOrd="0" destOrd="0" presId="urn:microsoft.com/office/officeart/2005/8/layout/orgChart1"/>
    <dgm:cxn modelId="{1FC77259-2B06-4314-BF97-390F8092CE71}" srcId="{87040908-2A76-4709-BEA0-B73E4E07AECB}" destId="{C978EF16-5993-4477-999C-EBC64EAAF23B}" srcOrd="1" destOrd="0" parTransId="{58616680-3F1F-4239-B724-5B2B60B92D7C}" sibTransId="{762F3B69-C665-4A37-A956-4F128EF22F72}"/>
    <dgm:cxn modelId="{FE8ABE7A-1BFE-4490-836E-00AD1F7CF4B4}" type="presOf" srcId="{1BCBED70-2E12-4BB4-8ED3-54ADBB3585F6}" destId="{2ACF7E02-C670-4191-AE28-7EB5A84E9953}" srcOrd="0" destOrd="0" presId="urn:microsoft.com/office/officeart/2005/8/layout/orgChart1"/>
    <dgm:cxn modelId="{A3CB8C7D-C589-4910-9C1D-B27E307E7F29}" type="presOf" srcId="{A9344C28-6481-4CCF-A3BC-5AACF5A2D09C}" destId="{39EB1904-426C-4302-BC6A-9B6A4634BE02}" srcOrd="0" destOrd="0" presId="urn:microsoft.com/office/officeart/2005/8/layout/orgChart1"/>
    <dgm:cxn modelId="{FB39D87E-FE68-4EE2-8B58-9095473F4F17}" srcId="{87040908-2A76-4709-BEA0-B73E4E07AECB}" destId="{38814BB6-7791-4DB8-B5A3-FD135B757474}" srcOrd="0" destOrd="0" parTransId="{84A22C3D-1422-4DC8-8114-1B8F4B0005B0}" sibTransId="{B5AC1835-40A4-4DEC-A4E4-2D5015C9E119}"/>
    <dgm:cxn modelId="{DCEC9B80-4E78-406B-96D8-FC8867B12A87}" type="presOf" srcId="{87040908-2A76-4709-BEA0-B73E4E07AECB}" destId="{BC9FC29D-5DA4-43BE-B27A-AAEEFADD8EA4}" srcOrd="0" destOrd="0" presId="urn:microsoft.com/office/officeart/2005/8/layout/orgChart1"/>
    <dgm:cxn modelId="{2561B782-0924-4B26-A1C1-FC3493C3F761}" type="presOf" srcId="{65D68235-67A6-47C6-8BDB-0202EE4D8CFD}" destId="{A6A83CDF-7933-46FA-9E14-F1D147349D8C}" srcOrd="0" destOrd="0" presId="urn:microsoft.com/office/officeart/2005/8/layout/orgChart1"/>
    <dgm:cxn modelId="{41624383-880C-4793-9B1A-FB3D1CD4167C}" type="presOf" srcId="{9433C389-ED4F-45F2-A871-43B210322B93}" destId="{01331C49-C1AB-45B7-B743-47E11415B3C8}" srcOrd="1" destOrd="0" presId="urn:microsoft.com/office/officeart/2005/8/layout/orgChart1"/>
    <dgm:cxn modelId="{9DD34F88-DFF7-4F04-869B-FFE962570496}" type="presOf" srcId="{F3170080-CCA1-470B-B771-F1A471B7F221}" destId="{49B5A61F-D3C1-4153-A462-461FEBBFFE61}" srcOrd="0" destOrd="0" presId="urn:microsoft.com/office/officeart/2005/8/layout/orgChart1"/>
    <dgm:cxn modelId="{EDAC7289-AED7-408C-98E9-C63DD79D6194}" type="presOf" srcId="{22479860-B612-4028-BCA5-7DD35AB6E3EA}" destId="{23A65186-124C-477E-9531-C6C67052C91D}" srcOrd="1" destOrd="0" presId="urn:microsoft.com/office/officeart/2005/8/layout/orgChart1"/>
    <dgm:cxn modelId="{8C43ED8A-F38F-4BCC-96B4-E8E4B821EC2B}" type="presOf" srcId="{9685FA61-D186-4947-9513-A2E49AAB2326}" destId="{33C51E75-1AEA-4287-B749-2266CF615D0E}" srcOrd="0" destOrd="0" presId="urn:microsoft.com/office/officeart/2005/8/layout/orgChart1"/>
    <dgm:cxn modelId="{A26CFB8B-F599-4AFC-B0F9-219930A3684F}" type="presOf" srcId="{251AE172-42EA-45C3-A0EC-0D9093C85E3C}" destId="{13E07414-0B7A-4B6D-811A-8922EF4A81FC}" srcOrd="0" destOrd="0" presId="urn:microsoft.com/office/officeart/2005/8/layout/orgChart1"/>
    <dgm:cxn modelId="{3D2FE68D-4B87-45E2-ABDA-96745B0FFCE4}" type="presOf" srcId="{F8DA4F31-10D9-46E5-BD09-9EB40A70E82C}" destId="{D503B620-08D0-4423-917E-CC07B697FE06}" srcOrd="1" destOrd="0" presId="urn:microsoft.com/office/officeart/2005/8/layout/orgChart1"/>
    <dgm:cxn modelId="{72493D8E-F25A-4B35-8F14-F00F54A883C3}" type="presOf" srcId="{F70E526C-782B-4A82-9E2F-A050984C3CC3}" destId="{5BE84455-15A2-4B7E-B945-0BE39D8F5617}" srcOrd="0" destOrd="0" presId="urn:microsoft.com/office/officeart/2005/8/layout/orgChart1"/>
    <dgm:cxn modelId="{A697AD8E-FF08-4C79-9CA1-0D4C2D8E35A6}" type="presOf" srcId="{3DDF79A1-61A8-473A-972F-1F2DA1649295}" destId="{4C777103-9C0A-4C6F-A0E5-6A5904182096}" srcOrd="0" destOrd="0" presId="urn:microsoft.com/office/officeart/2005/8/layout/orgChart1"/>
    <dgm:cxn modelId="{BB10FB8E-7094-4920-8CDD-55F100AB4E91}" type="presOf" srcId="{5BB8D59D-202E-4808-B478-83935C99BE65}" destId="{D73F87E7-0A88-435A-B50A-4B01DC155B6B}" srcOrd="0" destOrd="0" presId="urn:microsoft.com/office/officeart/2005/8/layout/orgChart1"/>
    <dgm:cxn modelId="{5B18058F-F04A-4101-BA46-5A4502B3D4C0}" srcId="{5BB8D59D-202E-4808-B478-83935C99BE65}" destId="{20817D3A-0F0D-4B43-AFF8-CB67A7585767}" srcOrd="7" destOrd="0" parTransId="{AF0026BA-B005-498C-90C6-B8167C3F624D}" sibTransId="{74B74A7A-A186-4B0F-9DC0-89CB331F48E6}"/>
    <dgm:cxn modelId="{7FF2EB8F-BF13-4643-A272-5516963E6F82}" type="presOf" srcId="{E5618B22-B4D6-4D37-A362-0D792AAF151D}" destId="{E112534B-AD81-4103-AAEF-73786F293F02}" srcOrd="1" destOrd="0" presId="urn:microsoft.com/office/officeart/2005/8/layout/orgChart1"/>
    <dgm:cxn modelId="{F31F6691-10CC-471E-B66D-88607AC2B4C0}" srcId="{20817D3A-0F0D-4B43-AFF8-CB67A7585767}" destId="{E5618B22-B4D6-4D37-A362-0D792AAF151D}" srcOrd="2" destOrd="0" parTransId="{BAE42242-0107-40F9-B584-66B8F2A29482}" sibTransId="{0028DECF-1CBB-4388-A125-4B266E8447CF}"/>
    <dgm:cxn modelId="{93D75B92-E09A-41D6-AE7E-9C82949BAB71}" srcId="{D3BBAEBE-DFDC-441E-9613-6D4249F64B04}" destId="{5BB8D59D-202E-4808-B478-83935C99BE65}" srcOrd="0" destOrd="0" parTransId="{D1B8C675-57E6-4341-B090-498BCBD70643}" sibTransId="{77D102C9-32AB-4F53-ADA1-59E51719CBA2}"/>
    <dgm:cxn modelId="{B70BF597-A04F-4BC0-AA7F-EE85F33D9565}" type="presOf" srcId="{3E536FE9-741C-4B8E-9DF1-BCF3E9EA989E}" destId="{A76B1859-0442-43FA-84AA-DC31992A42E3}" srcOrd="1" destOrd="0" presId="urn:microsoft.com/office/officeart/2005/8/layout/orgChart1"/>
    <dgm:cxn modelId="{A949FC98-091E-4B62-BE1C-179823CC1052}" type="presOf" srcId="{98766913-5CDF-4501-9105-6EB70931C1F3}" destId="{A189DA6D-29E4-4493-9BA8-4CB0201CC779}" srcOrd="0" destOrd="0" presId="urn:microsoft.com/office/officeart/2005/8/layout/orgChart1"/>
    <dgm:cxn modelId="{6D24B199-0F21-4E4F-8493-6F39830929F4}" type="presOf" srcId="{C9397699-5A54-488C-898C-26D32CB59BCC}" destId="{6C479A52-CD1B-4AF1-9223-B946CC43FB33}" srcOrd="0" destOrd="0" presId="urn:microsoft.com/office/officeart/2005/8/layout/orgChart1"/>
    <dgm:cxn modelId="{C9E6BF9A-29C5-4A71-A01C-296B0CCC74F6}" type="presOf" srcId="{1675F2A9-C9FF-4D7C-82D2-8E9714ADBD5F}" destId="{828A6616-F296-4860-BC6F-89CF4CDC21B8}" srcOrd="0" destOrd="0" presId="urn:microsoft.com/office/officeart/2005/8/layout/orgChart1"/>
    <dgm:cxn modelId="{8736CE9B-5B0E-4137-89EE-9AACB94BD797}" type="presOf" srcId="{BEC7FD38-A719-4397-8B92-2B9DC2B45EB8}" destId="{43D70EC0-3680-453B-B165-5E3F1016EDE5}" srcOrd="0" destOrd="0" presId="urn:microsoft.com/office/officeart/2005/8/layout/orgChart1"/>
    <dgm:cxn modelId="{8785519F-A7B0-4311-855D-495A24024E16}" srcId="{04A3A7F1-4D47-4D96-92DE-1CC7153B92CB}" destId="{251AE172-42EA-45C3-A0EC-0D9093C85E3C}" srcOrd="0" destOrd="0" parTransId="{48F53F3C-2E4C-47F7-8D56-044CB0F556E5}" sibTransId="{52461F48-4967-4947-AAB8-0273F3DE8BF1}"/>
    <dgm:cxn modelId="{18A5F19F-75E4-4258-8581-6968EB0727E9}" type="presOf" srcId="{3284EE32-2A71-4360-B521-93160E64B7FF}" destId="{F100E30A-E3EF-4305-8813-10DD9DC3ADE9}" srcOrd="0" destOrd="0" presId="urn:microsoft.com/office/officeart/2005/8/layout/orgChart1"/>
    <dgm:cxn modelId="{7F1DCCA1-B9E7-4015-B00B-8CC7D5A75BF1}" type="presOf" srcId="{B45301BB-481E-4925-9DC3-C5411A6AB297}" destId="{79D51925-003E-4E19-A788-F429260779D4}" srcOrd="1" destOrd="0" presId="urn:microsoft.com/office/officeart/2005/8/layout/orgChart1"/>
    <dgm:cxn modelId="{5AEB4AA3-151D-4407-BD6B-2ADCFC9EC1B8}" srcId="{5676AA47-EC61-4D26-8D23-7B02C800737D}" destId="{1BCBED70-2E12-4BB4-8ED3-54ADBB3585F6}" srcOrd="2" destOrd="0" parTransId="{9685FA61-D186-4947-9513-A2E49AAB2326}" sibTransId="{7500783F-4BD6-4ECB-9DB6-9CBC834AB5C5}"/>
    <dgm:cxn modelId="{C04E7DA5-9686-40BD-B7A1-2E2B378DE15C}" srcId="{5BB8D59D-202E-4808-B478-83935C99BE65}" destId="{F70E526C-782B-4A82-9E2F-A050984C3CC3}" srcOrd="1" destOrd="0" parTransId="{970A750C-0AE8-469E-A0E1-093AAA46C8C9}" sibTransId="{B2FE3F63-2BDC-46BB-9940-1A796223E5F2}"/>
    <dgm:cxn modelId="{33E463A6-D63F-42C3-A9F9-47148661DCDE}" srcId="{3DDF79A1-61A8-473A-972F-1F2DA1649295}" destId="{04A3A7F1-4D47-4D96-92DE-1CC7153B92CB}" srcOrd="1" destOrd="0" parTransId="{F3170080-CCA1-470B-B771-F1A471B7F221}" sibTransId="{D326D0B7-8C5A-4552-A6BF-BB2322219C78}"/>
    <dgm:cxn modelId="{4CD327A9-F72F-40BE-9FE0-9C6FE2FA823D}" type="presOf" srcId="{22479860-B612-4028-BCA5-7DD35AB6E3EA}" destId="{8BDC7A3C-98C1-4D1B-9F84-7DF7B7DB7AF1}" srcOrd="0" destOrd="0" presId="urn:microsoft.com/office/officeart/2005/8/layout/orgChart1"/>
    <dgm:cxn modelId="{108122AA-D15E-4297-956E-51FE8E0CEE05}" type="presOf" srcId="{A6C54E66-2F62-41F6-AB52-9C09295F5222}" destId="{1A5440E2-B852-4A99-AC8A-A4083112EBB1}" srcOrd="0" destOrd="0" presId="urn:microsoft.com/office/officeart/2005/8/layout/orgChart1"/>
    <dgm:cxn modelId="{B962A2AB-6FA8-4E74-86B7-BEBF7DD71982}" type="presOf" srcId="{3DDF79A1-61A8-473A-972F-1F2DA1649295}" destId="{A8C46AE7-E4D2-4377-A0A3-743FF5A25503}" srcOrd="1" destOrd="0" presId="urn:microsoft.com/office/officeart/2005/8/layout/orgChart1"/>
    <dgm:cxn modelId="{951859AD-9331-451D-A3DF-E8191D0A0806}" type="presOf" srcId="{C02C29D1-08C7-4AF5-AD4C-C5EC6596ECAA}" destId="{F62D20B9-2F3C-42D2-855E-1A39D40B7DF8}" srcOrd="0" destOrd="0" presId="urn:microsoft.com/office/officeart/2005/8/layout/orgChart1"/>
    <dgm:cxn modelId="{A70CC5AE-B18D-4ADA-B8AD-3D83960C45CA}" type="presOf" srcId="{C978EF16-5993-4477-999C-EBC64EAAF23B}" destId="{8F96E35B-3DD4-43C3-9197-50D6EEBC53C2}" srcOrd="0" destOrd="0" presId="urn:microsoft.com/office/officeart/2005/8/layout/orgChart1"/>
    <dgm:cxn modelId="{0E2E65AF-98FD-4938-969B-19FE69153ED7}" srcId="{20817D3A-0F0D-4B43-AFF8-CB67A7585767}" destId="{21256A68-38B2-4892-B5E9-F5242B73477C}" srcOrd="0" destOrd="0" parTransId="{89B614B6-66F1-4E21-BC7B-D052F64B7E04}" sibTransId="{1892037F-A8AC-471A-95A7-5B9A049F8E3D}"/>
    <dgm:cxn modelId="{C511D5B0-36A6-46FA-A81F-D7BCF53D5955}" type="presOf" srcId="{147D57B6-685B-4400-B4F2-F18457739699}" destId="{E935BA97-3E6D-4CA6-98EF-E6AB6D2E3FBF}" srcOrd="0" destOrd="0" presId="urn:microsoft.com/office/officeart/2005/8/layout/orgChart1"/>
    <dgm:cxn modelId="{573522B1-014E-4CDE-8263-A583ADC53496}" type="presOf" srcId="{F15C8608-57DA-496D-8BAC-CD0B8A58410A}" destId="{3DC4E147-CFEE-42C1-823D-97401094889D}" srcOrd="0" destOrd="0" presId="urn:microsoft.com/office/officeart/2005/8/layout/orgChart1"/>
    <dgm:cxn modelId="{13A644B2-0480-468E-B6B8-6B087E035A53}" type="presOf" srcId="{63DCFD33-87C4-4B9B-B4AC-DFA87B5D61A2}" destId="{3D2B67AD-11D5-4BE3-82EC-7957FD66B6B3}" srcOrd="0" destOrd="0" presId="urn:microsoft.com/office/officeart/2005/8/layout/orgChart1"/>
    <dgm:cxn modelId="{2E21BCB4-AEDB-4AEC-BC75-2F84A389581D}" type="presOf" srcId="{B6C78DC5-D6ED-49EB-896D-2E00A27E951E}" destId="{DD8DFC92-D06F-42DB-876C-E1170F9BB6AF}" srcOrd="0" destOrd="0" presId="urn:microsoft.com/office/officeart/2005/8/layout/orgChart1"/>
    <dgm:cxn modelId="{759D3ABE-47F7-4A8F-B505-AB17562A0361}" type="presOf" srcId="{04A3A7F1-4D47-4D96-92DE-1CC7153B92CB}" destId="{0AF33472-5944-4FB2-BB3C-541188F88E72}" srcOrd="1" destOrd="0" presId="urn:microsoft.com/office/officeart/2005/8/layout/orgChart1"/>
    <dgm:cxn modelId="{7200C2BE-D2AA-45E2-B3AD-1B703A93F741}" type="presOf" srcId="{F50FA9B2-8EE4-4FFC-A9AB-214A07774281}" destId="{C6680EB3-A79F-4FBB-952B-82DA70D7B462}" srcOrd="1" destOrd="0" presId="urn:microsoft.com/office/officeart/2005/8/layout/orgChart1"/>
    <dgm:cxn modelId="{1359C6BF-9F6D-496C-A6C4-F67A9B529851}" srcId="{5BB8D59D-202E-4808-B478-83935C99BE65}" destId="{5676AA47-EC61-4D26-8D23-7B02C800737D}" srcOrd="6" destOrd="0" parTransId="{63DCFD33-87C4-4B9B-B4AC-DFA87B5D61A2}" sibTransId="{1CED0413-0D92-43C9-96F0-8C8E0D565075}"/>
    <dgm:cxn modelId="{5FC6C3C1-6911-49ED-80DF-8860E050E7F6}" type="presOf" srcId="{7ED2AFD5-9E1F-4B01-88E6-706AEDB7CD3E}" destId="{98086F25-D56B-4B14-9E7D-3212FF00D881}" srcOrd="0" destOrd="0" presId="urn:microsoft.com/office/officeart/2005/8/layout/orgChart1"/>
    <dgm:cxn modelId="{97E4DBC4-5F6F-45B7-950A-BEDAF43DD06A}" type="presOf" srcId="{AF0026BA-B005-498C-90C6-B8167C3F624D}" destId="{140AFB31-9B20-44D1-B4C0-6952B1ADE0AC}" srcOrd="0" destOrd="0" presId="urn:microsoft.com/office/officeart/2005/8/layout/orgChart1"/>
    <dgm:cxn modelId="{955A28C6-6A2E-43CA-BE1C-A0136BD38850}" type="presOf" srcId="{A9882B2F-6E01-4918-8781-75B088B2FFF5}" destId="{4FA6D905-0C40-4A5A-AA7F-2C07E4DA0D0F}" srcOrd="1" destOrd="0" presId="urn:microsoft.com/office/officeart/2005/8/layout/orgChart1"/>
    <dgm:cxn modelId="{5A3810C7-E119-4504-A261-DF3305340480}" type="presOf" srcId="{54B02134-942C-49D4-9C9E-12F89144E9F4}" destId="{E0F1E70B-8B04-43A4-B536-885047F733C1}" srcOrd="0" destOrd="0" presId="urn:microsoft.com/office/officeart/2005/8/layout/orgChart1"/>
    <dgm:cxn modelId="{03EF97C8-FECD-45A3-9499-C531300A8820}" type="presOf" srcId="{03CA892D-BE3F-4EA6-A907-B643642B864E}" destId="{B345F264-C64F-4E4C-BD2D-586ECCF25B68}" srcOrd="0" destOrd="0" presId="urn:microsoft.com/office/officeart/2005/8/layout/orgChart1"/>
    <dgm:cxn modelId="{A78A2CC9-F6AD-4E14-B78F-44B93F49514E}" type="presOf" srcId="{21256A68-38B2-4892-B5E9-F5242B73477C}" destId="{57B5E0C0-204D-4BD8-AC7D-7C2F616CD764}" srcOrd="1" destOrd="0" presId="urn:microsoft.com/office/officeart/2005/8/layout/orgChart1"/>
    <dgm:cxn modelId="{C34D64C9-CBE3-425F-8385-C661C840F0BC}" type="presOf" srcId="{B7B45896-86EE-4DBA-AA91-11A9144811C7}" destId="{304F06E3-449C-4980-8E45-19263F61D97B}" srcOrd="0" destOrd="0" presId="urn:microsoft.com/office/officeart/2005/8/layout/orgChart1"/>
    <dgm:cxn modelId="{60789DC9-6E35-4D75-BC79-CDC116422953}" type="presOf" srcId="{156BBB47-A29A-440D-A1AD-BAB29A682B1F}" destId="{0D8F6631-1033-454D-A5B2-1AA1D7B92760}" srcOrd="0" destOrd="0" presId="urn:microsoft.com/office/officeart/2005/8/layout/orgChart1"/>
    <dgm:cxn modelId="{EB7881CB-DAF9-4F97-8FD9-4ADA78F9383E}" type="presOf" srcId="{E69FD830-47E5-4760-9D5B-BDAC2C0762E6}" destId="{6C54D6CB-542F-4CF1-8B32-7135653FD88F}" srcOrd="0" destOrd="0" presId="urn:microsoft.com/office/officeart/2005/8/layout/orgChart1"/>
    <dgm:cxn modelId="{A55F3ECE-EE18-4B28-8427-727DD35C176B}" type="presOf" srcId="{F2AC6644-CD44-46C7-A64B-BF0A87ACCD13}" destId="{7F8200F9-E59A-4EDB-BBEC-1F0CB51A3C16}" srcOrd="0" destOrd="0" presId="urn:microsoft.com/office/officeart/2005/8/layout/orgChart1"/>
    <dgm:cxn modelId="{691BF6CE-A5F5-4CE8-B14B-A7F566C40CEC}" srcId="{F15C8608-57DA-496D-8BAC-CD0B8A58410A}" destId="{22479860-B612-4028-BCA5-7DD35AB6E3EA}" srcOrd="0" destOrd="0" parTransId="{B7B45896-86EE-4DBA-AA91-11A9144811C7}" sibTransId="{CFF9B526-6B75-4CF2-A307-A21429CA76A1}"/>
    <dgm:cxn modelId="{70577DCF-FD32-4D59-968C-42C2F47EC940}" type="presOf" srcId="{7CA5A010-B489-4B85-97F9-AC85EB305DC7}" destId="{6D8EB4C8-79C0-4BA7-9A88-71DA16ADF2CA}" srcOrd="0" destOrd="0" presId="urn:microsoft.com/office/officeart/2005/8/layout/orgChart1"/>
    <dgm:cxn modelId="{370A66D2-E73A-446B-9F37-3915FA4B9C31}" type="presOf" srcId="{F50FA9B2-8EE4-4FFC-A9AB-214A07774281}" destId="{5F679722-4A05-4011-A2BE-AD365183FB6A}" srcOrd="0" destOrd="0" presId="urn:microsoft.com/office/officeart/2005/8/layout/orgChart1"/>
    <dgm:cxn modelId="{674FBFD4-6F11-44A3-BD1F-711336D8CE14}" type="presOf" srcId="{CF19F838-899B-4F95-9FF5-5D01236A58B1}" destId="{922CA2FB-35CF-4E0F-B0FE-4070034A3EDC}" srcOrd="0" destOrd="0" presId="urn:microsoft.com/office/officeart/2005/8/layout/orgChart1"/>
    <dgm:cxn modelId="{129561D6-0902-4B0D-9CEF-E7C6CB51804D}" srcId="{3284EE32-2A71-4360-B521-93160E64B7FF}" destId="{9433C389-ED4F-45F2-A871-43B210322B93}" srcOrd="1" destOrd="0" parTransId="{C00770B7-F777-4FCA-8F11-E9FBF0701406}" sibTransId="{7D1C1C4F-7C47-47EE-B7AC-3D7420BCED22}"/>
    <dgm:cxn modelId="{67FEECD8-3A83-48C4-8C43-4FD07A67AA70}" type="presOf" srcId="{98766913-5CDF-4501-9105-6EB70931C1F3}" destId="{C7819CA1-7A0D-474D-ACA6-07CE7DE3E701}" srcOrd="1" destOrd="0" presId="urn:microsoft.com/office/officeart/2005/8/layout/orgChart1"/>
    <dgm:cxn modelId="{4CA268DB-9F56-4BCF-9A48-1B2D21D168EF}" type="presOf" srcId="{21256A68-38B2-4892-B5E9-F5242B73477C}" destId="{D1D15B68-02B1-4224-A959-5597B1283079}" srcOrd="0" destOrd="0" presId="urn:microsoft.com/office/officeart/2005/8/layout/orgChart1"/>
    <dgm:cxn modelId="{79A07BDE-1C9D-4850-B652-67B58BB0E1E2}" srcId="{3109AFC9-900B-4A64-A7EC-A68682CF6AF5}" destId="{F15C8608-57DA-496D-8BAC-CD0B8A58410A}" srcOrd="0" destOrd="0" parTransId="{CF19F838-899B-4F95-9FF5-5D01236A58B1}" sibTransId="{36F71A5B-530F-4780-A151-C9264D499A1C}"/>
    <dgm:cxn modelId="{011FF3E2-CC0B-421C-92B5-3201E91EF81D}" srcId="{3284EE32-2A71-4360-B521-93160E64B7FF}" destId="{65D68235-67A6-47C6-8BDB-0202EE4D8CFD}" srcOrd="0" destOrd="0" parTransId="{BEC7FD38-A719-4397-8B92-2B9DC2B45EB8}" sibTransId="{0FF77535-007D-4AD8-9416-2A78205E2434}"/>
    <dgm:cxn modelId="{507788E3-9910-4C67-8AE1-7956873EC198}" type="presOf" srcId="{7BD79234-F075-4029-B025-A44B1E2223C6}" destId="{8E0C1838-75F1-4211-BCF7-D1BD27BDF8B2}" srcOrd="0" destOrd="0" presId="urn:microsoft.com/office/officeart/2005/8/layout/orgChart1"/>
    <dgm:cxn modelId="{955602E4-8412-4B3C-B4A3-406E561D2091}" type="presOf" srcId="{38814BB6-7791-4DB8-B5A3-FD135B757474}" destId="{E5957CB4-0629-445F-A6F8-72923100528E}" srcOrd="1" destOrd="0" presId="urn:microsoft.com/office/officeart/2005/8/layout/orgChart1"/>
    <dgm:cxn modelId="{FC5918E5-1A15-486C-A4BE-CB50FE02E3EF}" type="presOf" srcId="{5E3926E8-0B5F-4187-BA95-B6E6123EB041}" destId="{E199584F-6CF6-42E7-B83E-3DA8979030CC}" srcOrd="0" destOrd="0" presId="urn:microsoft.com/office/officeart/2005/8/layout/orgChart1"/>
    <dgm:cxn modelId="{899C6EE6-B500-40B9-B543-9DC6B100E37D}" type="presOf" srcId="{752F6796-05EB-4442-9D84-291FB5673329}" destId="{DB0FF846-F512-4740-ABC3-F1FD2C4BC8D4}" srcOrd="0" destOrd="0" presId="urn:microsoft.com/office/officeart/2005/8/layout/orgChart1"/>
    <dgm:cxn modelId="{3AC51CE8-E852-4B31-ACD8-CAE6F9104D1E}" type="presOf" srcId="{A54A5B70-61C5-4D27-A5EA-3F22CF3249C7}" destId="{D671174D-EF03-43CE-B0CB-A95E1357A32B}" srcOrd="0" destOrd="0" presId="urn:microsoft.com/office/officeart/2005/8/layout/orgChart1"/>
    <dgm:cxn modelId="{6C6EDDE9-E04A-4B5F-B069-F78AE12819E6}" type="presOf" srcId="{703FA896-56B9-4889-B051-F426DA180321}" destId="{7F719F82-7284-4937-9FA1-323E5542840E}" srcOrd="0" destOrd="0" presId="urn:microsoft.com/office/officeart/2005/8/layout/orgChart1"/>
    <dgm:cxn modelId="{5E3658EA-7CE7-449B-9B10-B1E5D08FA093}" type="presOf" srcId="{1BCBED70-2E12-4BB4-8ED3-54ADBB3585F6}" destId="{199C17AA-0827-4C0F-AA8B-E33D81C76D42}" srcOrd="1" destOrd="0" presId="urn:microsoft.com/office/officeart/2005/8/layout/orgChart1"/>
    <dgm:cxn modelId="{8A226AEC-A0DF-4852-8B1B-F4E4A8AC41C1}" type="presOf" srcId="{147D57B6-685B-4400-B4F2-F18457739699}" destId="{07B1B28F-A8FF-403A-884C-3D9C52C9A115}" srcOrd="1" destOrd="0" presId="urn:microsoft.com/office/officeart/2005/8/layout/orgChart1"/>
    <dgm:cxn modelId="{134604F0-0A7E-45EE-8769-F7B2B5CA4985}" type="presOf" srcId="{3284EE32-2A71-4360-B521-93160E64B7FF}" destId="{15C627E5-6F9A-4C8A-90BB-A18B3637FF0D}" srcOrd="1" destOrd="0" presId="urn:microsoft.com/office/officeart/2005/8/layout/orgChart1"/>
    <dgm:cxn modelId="{56E435F2-1340-47D7-8B35-B274DEAC67F1}" type="presOf" srcId="{3109AFC9-900B-4A64-A7EC-A68682CF6AF5}" destId="{CEA8BF69-0446-467E-A45A-FD6FAE0B95ED}" srcOrd="1" destOrd="0" presId="urn:microsoft.com/office/officeart/2005/8/layout/orgChart1"/>
    <dgm:cxn modelId="{2B485DF2-E0E0-4596-B5DC-46CCBEC033CB}" type="presOf" srcId="{E0DC88DB-7C47-4D30-AB4D-102B97EAA303}" destId="{012E50BF-66C3-4350-B742-92A9493A33FC}" srcOrd="1" destOrd="0" presId="urn:microsoft.com/office/officeart/2005/8/layout/orgChart1"/>
    <dgm:cxn modelId="{28C1B8F4-E8CB-43D2-806F-10A8C7C69BBA}" type="presOf" srcId="{1675F2A9-C9FF-4D7C-82D2-8E9714ADBD5F}" destId="{B1B7E46A-DE8C-4525-B28E-7D673BEF7B3E}" srcOrd="1" destOrd="0" presId="urn:microsoft.com/office/officeart/2005/8/layout/orgChart1"/>
    <dgm:cxn modelId="{B01B60F7-9459-4180-A290-AC9E8B64E374}" srcId="{5BB8D59D-202E-4808-B478-83935C99BE65}" destId="{F50FA9B2-8EE4-4FFC-A9AB-214A07774281}" srcOrd="8" destOrd="0" parTransId="{C02C29D1-08C7-4AF5-AD4C-C5EC6596ECAA}" sibTransId="{F394B0C3-ADC9-4467-ABA9-441C6B13662A}"/>
    <dgm:cxn modelId="{AE3911F8-F649-495D-A7A7-F342BA1A7CB4}" type="presOf" srcId="{9FC9937F-AB8E-4F38-B504-C22B440968D8}" destId="{3B81D24D-79FE-41C2-8EF8-A40BE37F037C}" srcOrd="0" destOrd="0" presId="urn:microsoft.com/office/officeart/2005/8/layout/orgChart1"/>
    <dgm:cxn modelId="{145965FA-44C4-4539-9F76-CDABADF246D9}" type="presOf" srcId="{F15C8608-57DA-496D-8BAC-CD0B8A58410A}" destId="{36A1F259-F84A-451D-B4EC-B1A44D963D3D}" srcOrd="1" destOrd="0" presId="urn:microsoft.com/office/officeart/2005/8/layout/orgChart1"/>
    <dgm:cxn modelId="{0765D3FC-0F60-47D8-8AAE-389908DCD6F5}" type="presOf" srcId="{076A9AF7-02E0-4C1A-B04A-C0BFE11A4795}" destId="{B968D802-2E3B-4D13-B15B-0CDF3DF63037}" srcOrd="0" destOrd="0" presId="urn:microsoft.com/office/officeart/2005/8/layout/orgChart1"/>
    <dgm:cxn modelId="{2F94CFFF-7899-4615-9479-EC266E3CD05D}" type="presOf" srcId="{970A750C-0AE8-469E-A0E1-093AAA46C8C9}" destId="{B55C9B88-F644-45B1-B4AC-186DA999D503}" srcOrd="0" destOrd="0" presId="urn:microsoft.com/office/officeart/2005/8/layout/orgChart1"/>
    <dgm:cxn modelId="{DC87CD86-EEB5-456D-BEDF-5B7388C3BD02}" type="presParOf" srcId="{6A1FA058-99A2-4E2D-9AD8-5A72C24A450F}" destId="{7C95294F-D3DA-41BF-A3F9-38D42C8201FE}" srcOrd="0" destOrd="0" presId="urn:microsoft.com/office/officeart/2005/8/layout/orgChart1"/>
    <dgm:cxn modelId="{BA390474-BB22-4AED-B54C-2A343531C9DB}" type="presParOf" srcId="{7C95294F-D3DA-41BF-A3F9-38D42C8201FE}" destId="{0AE4394F-C3B1-43FB-AD03-E2AEB77C4ECF}" srcOrd="0" destOrd="0" presId="urn:microsoft.com/office/officeart/2005/8/layout/orgChart1"/>
    <dgm:cxn modelId="{9E2F68A8-1BDB-4EB8-B105-0662F5C72101}" type="presParOf" srcId="{0AE4394F-C3B1-43FB-AD03-E2AEB77C4ECF}" destId="{D73F87E7-0A88-435A-B50A-4B01DC155B6B}" srcOrd="0" destOrd="0" presId="urn:microsoft.com/office/officeart/2005/8/layout/orgChart1"/>
    <dgm:cxn modelId="{DCFE2F87-5A85-49B5-A63E-B2C31B1ED7B4}" type="presParOf" srcId="{0AE4394F-C3B1-43FB-AD03-E2AEB77C4ECF}" destId="{DFDC09C9-C8A9-4785-97A0-11983ED4CFC4}" srcOrd="1" destOrd="0" presId="urn:microsoft.com/office/officeart/2005/8/layout/orgChart1"/>
    <dgm:cxn modelId="{BD95AF46-EC59-4644-9E71-8FE4A537C433}" type="presParOf" srcId="{7C95294F-D3DA-41BF-A3F9-38D42C8201FE}" destId="{4FC68DFC-EB40-47B9-9180-F35B0B4295E1}" srcOrd="1" destOrd="0" presId="urn:microsoft.com/office/officeart/2005/8/layout/orgChart1"/>
    <dgm:cxn modelId="{4F01711C-C3C9-4A6D-978C-1DF8AE2FBA26}" type="presParOf" srcId="{4FC68DFC-EB40-47B9-9180-F35B0B4295E1}" destId="{465E47D9-84AF-4DA0-A6EE-E2B4764E2635}" srcOrd="0" destOrd="0" presId="urn:microsoft.com/office/officeart/2005/8/layout/orgChart1"/>
    <dgm:cxn modelId="{9E17FBE8-2C1C-4C5C-B2C1-4DD653D9CBD1}" type="presParOf" srcId="{4FC68DFC-EB40-47B9-9180-F35B0B4295E1}" destId="{3BF2417A-1DC6-4729-A8E3-EEA9A34F5D72}" srcOrd="1" destOrd="0" presId="urn:microsoft.com/office/officeart/2005/8/layout/orgChart1"/>
    <dgm:cxn modelId="{B0100A61-4ECC-4F47-AE1C-C076602F6675}" type="presParOf" srcId="{3BF2417A-1DC6-4729-A8E3-EEA9A34F5D72}" destId="{153D661B-21D7-4052-BDFD-0B44E30F086D}" srcOrd="0" destOrd="0" presId="urn:microsoft.com/office/officeart/2005/8/layout/orgChart1"/>
    <dgm:cxn modelId="{18533F3D-153B-4FEC-B64A-DAA79FEAA352}" type="presParOf" srcId="{153D661B-21D7-4052-BDFD-0B44E30F086D}" destId="{828A6616-F296-4860-BC6F-89CF4CDC21B8}" srcOrd="0" destOrd="0" presId="urn:microsoft.com/office/officeart/2005/8/layout/orgChart1"/>
    <dgm:cxn modelId="{D3670D88-3BB0-4383-A0F9-FF9640DA364B}" type="presParOf" srcId="{153D661B-21D7-4052-BDFD-0B44E30F086D}" destId="{B1B7E46A-DE8C-4525-B28E-7D673BEF7B3E}" srcOrd="1" destOrd="0" presId="urn:microsoft.com/office/officeart/2005/8/layout/orgChart1"/>
    <dgm:cxn modelId="{DC896A7E-0509-43F5-A776-9C0FF8EF2294}" type="presParOf" srcId="{3BF2417A-1DC6-4729-A8E3-EEA9A34F5D72}" destId="{63B16DC3-C18F-4090-A513-92490D802A75}" srcOrd="1" destOrd="0" presId="urn:microsoft.com/office/officeart/2005/8/layout/orgChart1"/>
    <dgm:cxn modelId="{8E98E678-0AFB-4B9D-B212-45EE1422A6A7}" type="presParOf" srcId="{63B16DC3-C18F-4090-A513-92490D802A75}" destId="{0D8F6631-1033-454D-A5B2-1AA1D7B92760}" srcOrd="0" destOrd="0" presId="urn:microsoft.com/office/officeart/2005/8/layout/orgChart1"/>
    <dgm:cxn modelId="{01442F33-2470-4716-A58D-1F653B826778}" type="presParOf" srcId="{63B16DC3-C18F-4090-A513-92490D802A75}" destId="{77A91321-8446-4B53-A0D6-CF31C337E606}" srcOrd="1" destOrd="0" presId="urn:microsoft.com/office/officeart/2005/8/layout/orgChart1"/>
    <dgm:cxn modelId="{8C113A8B-E7B3-46F5-A23C-81FEEE13832B}" type="presParOf" srcId="{77A91321-8446-4B53-A0D6-CF31C337E606}" destId="{E676F405-2A73-4BD9-BAC1-4E0692AD6649}" srcOrd="0" destOrd="0" presId="urn:microsoft.com/office/officeart/2005/8/layout/orgChart1"/>
    <dgm:cxn modelId="{9CC0134C-6297-4FDA-8F3B-3658348934BF}" type="presParOf" srcId="{E676F405-2A73-4BD9-BAC1-4E0692AD6649}" destId="{4AAAF4F1-F244-4D9A-B85C-457F48159F8B}" srcOrd="0" destOrd="0" presId="urn:microsoft.com/office/officeart/2005/8/layout/orgChart1"/>
    <dgm:cxn modelId="{63DC2BB0-BEDA-49A3-8C28-E562DB183F1F}" type="presParOf" srcId="{E676F405-2A73-4BD9-BAC1-4E0692AD6649}" destId="{CC7E9AF7-8D5A-4446-9F6A-E7BAEAB3EA90}" srcOrd="1" destOrd="0" presId="urn:microsoft.com/office/officeart/2005/8/layout/orgChart1"/>
    <dgm:cxn modelId="{F835280A-33A1-4FD6-8528-03093BB05225}" type="presParOf" srcId="{77A91321-8446-4B53-A0D6-CF31C337E606}" destId="{C0717F3A-5656-4491-BED7-2DD8216B0791}" srcOrd="1" destOrd="0" presId="urn:microsoft.com/office/officeart/2005/8/layout/orgChart1"/>
    <dgm:cxn modelId="{395131B9-3AD0-44F2-89C3-7092D79F5BC7}" type="presParOf" srcId="{77A91321-8446-4B53-A0D6-CF31C337E606}" destId="{21DE6706-692F-4FB8-B054-E94CCB2DFE0C}" srcOrd="2" destOrd="0" presId="urn:microsoft.com/office/officeart/2005/8/layout/orgChart1"/>
    <dgm:cxn modelId="{5E352D66-EDB6-4D12-9644-62FF4577CC62}" type="presParOf" srcId="{63B16DC3-C18F-4090-A513-92490D802A75}" destId="{7F8200F9-E59A-4EDB-BBEC-1F0CB51A3C16}" srcOrd="2" destOrd="0" presId="urn:microsoft.com/office/officeart/2005/8/layout/orgChart1"/>
    <dgm:cxn modelId="{6AA035CA-4527-458D-BFB8-ED311F4EB098}" type="presParOf" srcId="{63B16DC3-C18F-4090-A513-92490D802A75}" destId="{1056501B-E7CC-49D9-9823-F2B98704B46C}" srcOrd="3" destOrd="0" presId="urn:microsoft.com/office/officeart/2005/8/layout/orgChart1"/>
    <dgm:cxn modelId="{4B813200-24A6-4A15-BFC9-265BB1755B33}" type="presParOf" srcId="{1056501B-E7CC-49D9-9823-F2B98704B46C}" destId="{C34FC301-129A-4D75-92E0-ACD63244DCB1}" srcOrd="0" destOrd="0" presId="urn:microsoft.com/office/officeart/2005/8/layout/orgChart1"/>
    <dgm:cxn modelId="{428B1494-5AC2-445E-9C98-93758D2CB73C}" type="presParOf" srcId="{C34FC301-129A-4D75-92E0-ACD63244DCB1}" destId="{98F922EA-8FA6-4CA9-B9AF-1182523AE983}" srcOrd="0" destOrd="0" presId="urn:microsoft.com/office/officeart/2005/8/layout/orgChart1"/>
    <dgm:cxn modelId="{C772FDB4-4E75-4E81-A5A3-551E19F4BCB9}" type="presParOf" srcId="{C34FC301-129A-4D75-92E0-ACD63244DCB1}" destId="{79D51925-003E-4E19-A788-F429260779D4}" srcOrd="1" destOrd="0" presId="urn:microsoft.com/office/officeart/2005/8/layout/orgChart1"/>
    <dgm:cxn modelId="{5DF79778-11EA-42D7-A28A-4F883846758C}" type="presParOf" srcId="{1056501B-E7CC-49D9-9823-F2B98704B46C}" destId="{5275187B-F1BC-44F5-9BE0-9D330D90A9B9}" srcOrd="1" destOrd="0" presId="urn:microsoft.com/office/officeart/2005/8/layout/orgChart1"/>
    <dgm:cxn modelId="{8A8E927D-97B8-4257-9753-E86A0725DB33}" type="presParOf" srcId="{5275187B-F1BC-44F5-9BE0-9D330D90A9B9}" destId="{B345F264-C64F-4E4C-BD2D-586ECCF25B68}" srcOrd="0" destOrd="0" presId="urn:microsoft.com/office/officeart/2005/8/layout/orgChart1"/>
    <dgm:cxn modelId="{FF5CA182-D04F-4960-9DAB-9BC975CDAD7F}" type="presParOf" srcId="{5275187B-F1BC-44F5-9BE0-9D330D90A9B9}" destId="{1C22D746-2C25-48CD-AD5D-3E03A7E1525F}" srcOrd="1" destOrd="0" presId="urn:microsoft.com/office/officeart/2005/8/layout/orgChart1"/>
    <dgm:cxn modelId="{776B96DA-39DB-4C2E-ADD1-0BAC97B0BA83}" type="presParOf" srcId="{1C22D746-2C25-48CD-AD5D-3E03A7E1525F}" destId="{203DD63D-DB6A-4DAA-977E-22F13AF6B946}" srcOrd="0" destOrd="0" presId="urn:microsoft.com/office/officeart/2005/8/layout/orgChart1"/>
    <dgm:cxn modelId="{DEC7748C-8504-4634-87FA-91C76C18DA71}" type="presParOf" srcId="{203DD63D-DB6A-4DAA-977E-22F13AF6B946}" destId="{8B481DC3-0471-4A0A-BAF5-82ED01359032}" srcOrd="0" destOrd="0" presId="urn:microsoft.com/office/officeart/2005/8/layout/orgChart1"/>
    <dgm:cxn modelId="{9385FE2C-7548-42AB-AFC8-AFB1AD7E21F8}" type="presParOf" srcId="{203DD63D-DB6A-4DAA-977E-22F13AF6B946}" destId="{CEA8BF69-0446-467E-A45A-FD6FAE0B95ED}" srcOrd="1" destOrd="0" presId="urn:microsoft.com/office/officeart/2005/8/layout/orgChart1"/>
    <dgm:cxn modelId="{67C16D3E-2B2E-4EE6-8F22-703DA260F6A5}" type="presParOf" srcId="{1C22D746-2C25-48CD-AD5D-3E03A7E1525F}" destId="{BD12AE08-EF56-4890-8A24-AAD7A4AA6F6A}" srcOrd="1" destOrd="0" presId="urn:microsoft.com/office/officeart/2005/8/layout/orgChart1"/>
    <dgm:cxn modelId="{B11D1587-181B-4EB1-84AA-A631417F06C5}" type="presParOf" srcId="{BD12AE08-EF56-4890-8A24-AAD7A4AA6F6A}" destId="{922CA2FB-35CF-4E0F-B0FE-4070034A3EDC}" srcOrd="0" destOrd="0" presId="urn:microsoft.com/office/officeart/2005/8/layout/orgChart1"/>
    <dgm:cxn modelId="{348391B1-6BE2-4044-8173-CC60355079E1}" type="presParOf" srcId="{BD12AE08-EF56-4890-8A24-AAD7A4AA6F6A}" destId="{B9FD2042-3511-4CA9-A951-4E7C07B897D3}" srcOrd="1" destOrd="0" presId="urn:microsoft.com/office/officeart/2005/8/layout/orgChart1"/>
    <dgm:cxn modelId="{200EA502-F1C7-4473-BE04-D1641DAD7A37}" type="presParOf" srcId="{B9FD2042-3511-4CA9-A951-4E7C07B897D3}" destId="{401FC351-5465-42D3-8BCE-DF3FAF75D7B7}" srcOrd="0" destOrd="0" presId="urn:microsoft.com/office/officeart/2005/8/layout/orgChart1"/>
    <dgm:cxn modelId="{F5EAE870-37CE-4479-ACE5-66FF11DAA34F}" type="presParOf" srcId="{401FC351-5465-42D3-8BCE-DF3FAF75D7B7}" destId="{3DC4E147-CFEE-42C1-823D-97401094889D}" srcOrd="0" destOrd="0" presId="urn:microsoft.com/office/officeart/2005/8/layout/orgChart1"/>
    <dgm:cxn modelId="{B629F537-D717-4B51-802E-61E74A6A2D40}" type="presParOf" srcId="{401FC351-5465-42D3-8BCE-DF3FAF75D7B7}" destId="{36A1F259-F84A-451D-B4EC-B1A44D963D3D}" srcOrd="1" destOrd="0" presId="urn:microsoft.com/office/officeart/2005/8/layout/orgChart1"/>
    <dgm:cxn modelId="{9FEB6DC2-D01B-476C-80F4-7C6616DFDC4A}" type="presParOf" srcId="{B9FD2042-3511-4CA9-A951-4E7C07B897D3}" destId="{430CDFAF-C619-43B6-8F75-B1EB3CF8935C}" srcOrd="1" destOrd="0" presId="urn:microsoft.com/office/officeart/2005/8/layout/orgChart1"/>
    <dgm:cxn modelId="{9914FA1E-DC88-4C07-9255-3DFC82534EA1}" type="presParOf" srcId="{430CDFAF-C619-43B6-8F75-B1EB3CF8935C}" destId="{304F06E3-449C-4980-8E45-19263F61D97B}" srcOrd="0" destOrd="0" presId="urn:microsoft.com/office/officeart/2005/8/layout/orgChart1"/>
    <dgm:cxn modelId="{4EEBEA6C-3065-454B-BF0F-DE78E3EFF04D}" type="presParOf" srcId="{430CDFAF-C619-43B6-8F75-B1EB3CF8935C}" destId="{805126E5-F87E-4836-B23D-2179AAFD4CBE}" srcOrd="1" destOrd="0" presId="urn:microsoft.com/office/officeart/2005/8/layout/orgChart1"/>
    <dgm:cxn modelId="{D6012E2C-39B1-485C-B7BF-AAFB6AEB5909}" type="presParOf" srcId="{805126E5-F87E-4836-B23D-2179AAFD4CBE}" destId="{74768A9A-FBAB-458F-A908-D11D7EC0A90C}" srcOrd="0" destOrd="0" presId="urn:microsoft.com/office/officeart/2005/8/layout/orgChart1"/>
    <dgm:cxn modelId="{C31C3D64-B240-4313-81EB-089FA1EF3B37}" type="presParOf" srcId="{74768A9A-FBAB-458F-A908-D11D7EC0A90C}" destId="{8BDC7A3C-98C1-4D1B-9F84-7DF7B7DB7AF1}" srcOrd="0" destOrd="0" presId="urn:microsoft.com/office/officeart/2005/8/layout/orgChart1"/>
    <dgm:cxn modelId="{84AC096F-1A06-4F91-B810-C8F0F696CB16}" type="presParOf" srcId="{74768A9A-FBAB-458F-A908-D11D7EC0A90C}" destId="{23A65186-124C-477E-9531-C6C67052C91D}" srcOrd="1" destOrd="0" presId="urn:microsoft.com/office/officeart/2005/8/layout/orgChart1"/>
    <dgm:cxn modelId="{C7DEF7B0-7ECD-42CD-A8EA-86EF3832B61F}" type="presParOf" srcId="{805126E5-F87E-4836-B23D-2179AAFD4CBE}" destId="{A4DEBB37-5519-48D4-BA6F-776F943BEE91}" srcOrd="1" destOrd="0" presId="urn:microsoft.com/office/officeart/2005/8/layout/orgChart1"/>
    <dgm:cxn modelId="{28651364-5186-41A4-81E6-601DF90BA050}" type="presParOf" srcId="{805126E5-F87E-4836-B23D-2179AAFD4CBE}" destId="{8623CF32-9388-4B9B-B09C-6B2F76FF8C74}" srcOrd="2" destOrd="0" presId="urn:microsoft.com/office/officeart/2005/8/layout/orgChart1"/>
    <dgm:cxn modelId="{E77417D2-0692-4D81-8C4E-05D0D37691F5}" type="presParOf" srcId="{430CDFAF-C619-43B6-8F75-B1EB3CF8935C}" destId="{4D2BCD40-3D55-4888-A832-8678BCAF619E}" srcOrd="2" destOrd="0" presId="urn:microsoft.com/office/officeart/2005/8/layout/orgChart1"/>
    <dgm:cxn modelId="{E8B74D3A-BE1F-48B6-A6B6-3DCF46FA5572}" type="presParOf" srcId="{430CDFAF-C619-43B6-8F75-B1EB3CF8935C}" destId="{C8C41F74-98E7-4806-A1A2-B54B4DC9C4CA}" srcOrd="3" destOrd="0" presId="urn:microsoft.com/office/officeart/2005/8/layout/orgChart1"/>
    <dgm:cxn modelId="{3A02CC41-1705-4CD1-8192-CEBFFA1B1B22}" type="presParOf" srcId="{C8C41F74-98E7-4806-A1A2-B54B4DC9C4CA}" destId="{74621E9A-9ABE-41D9-9B55-0EF9833DD52D}" srcOrd="0" destOrd="0" presId="urn:microsoft.com/office/officeart/2005/8/layout/orgChart1"/>
    <dgm:cxn modelId="{AFB3ECCB-14F6-4E0A-B10D-32566134F3FF}" type="presParOf" srcId="{74621E9A-9ABE-41D9-9B55-0EF9833DD52D}" destId="{7F719F82-7284-4937-9FA1-323E5542840E}" srcOrd="0" destOrd="0" presId="urn:microsoft.com/office/officeart/2005/8/layout/orgChart1"/>
    <dgm:cxn modelId="{A425D4EC-C760-41BA-B192-71B000957ADA}" type="presParOf" srcId="{74621E9A-9ABE-41D9-9B55-0EF9833DD52D}" destId="{29F6F362-E985-4DCF-A85D-DB195AF24EEA}" srcOrd="1" destOrd="0" presId="urn:microsoft.com/office/officeart/2005/8/layout/orgChart1"/>
    <dgm:cxn modelId="{9E2B89CD-19EA-4A85-9218-B663C4CC7A2C}" type="presParOf" srcId="{C8C41F74-98E7-4806-A1A2-B54B4DC9C4CA}" destId="{DACFB449-D02B-4437-976F-7FD6D795B787}" srcOrd="1" destOrd="0" presId="urn:microsoft.com/office/officeart/2005/8/layout/orgChart1"/>
    <dgm:cxn modelId="{138D7C94-18EF-4A4F-8534-C2CC3BB6DDE9}" type="presParOf" srcId="{C8C41F74-98E7-4806-A1A2-B54B4DC9C4CA}" destId="{FAAE5359-6144-4525-8227-775B1AAEB718}" srcOrd="2" destOrd="0" presId="urn:microsoft.com/office/officeart/2005/8/layout/orgChart1"/>
    <dgm:cxn modelId="{76CA13B9-40FD-42A7-8B24-24EE483CF087}" type="presParOf" srcId="{B9FD2042-3511-4CA9-A951-4E7C07B897D3}" destId="{80E78A45-2CDD-4487-8C41-51BE9DA564D8}" srcOrd="2" destOrd="0" presId="urn:microsoft.com/office/officeart/2005/8/layout/orgChart1"/>
    <dgm:cxn modelId="{8803BDC7-B013-4C2F-B8E9-A7C454ADA29E}" type="presParOf" srcId="{BD12AE08-EF56-4890-8A24-AAD7A4AA6F6A}" destId="{6A7D4D4B-A081-4FC6-98EF-67022FBE7DB2}" srcOrd="2" destOrd="0" presId="urn:microsoft.com/office/officeart/2005/8/layout/orgChart1"/>
    <dgm:cxn modelId="{646F5A96-AC1D-42E6-888A-366F41D795C1}" type="presParOf" srcId="{BD12AE08-EF56-4890-8A24-AAD7A4AA6F6A}" destId="{799EF6D8-334E-44BB-918E-213BC6B8330C}" srcOrd="3" destOrd="0" presId="urn:microsoft.com/office/officeart/2005/8/layout/orgChart1"/>
    <dgm:cxn modelId="{2C7F16A8-08BB-430C-9163-46A9CFB16264}" type="presParOf" srcId="{799EF6D8-334E-44BB-918E-213BC6B8330C}" destId="{8455BA3F-01F1-48C4-BF94-10FD9001A5F8}" srcOrd="0" destOrd="0" presId="urn:microsoft.com/office/officeart/2005/8/layout/orgChart1"/>
    <dgm:cxn modelId="{311ABC95-9B46-4E11-A474-9781AA765BB7}" type="presParOf" srcId="{8455BA3F-01F1-48C4-BF94-10FD9001A5F8}" destId="{F100E30A-E3EF-4305-8813-10DD9DC3ADE9}" srcOrd="0" destOrd="0" presId="urn:microsoft.com/office/officeart/2005/8/layout/orgChart1"/>
    <dgm:cxn modelId="{2004999E-6618-4D8A-A5B1-3F9B532B5C31}" type="presParOf" srcId="{8455BA3F-01F1-48C4-BF94-10FD9001A5F8}" destId="{15C627E5-6F9A-4C8A-90BB-A18B3637FF0D}" srcOrd="1" destOrd="0" presId="urn:microsoft.com/office/officeart/2005/8/layout/orgChart1"/>
    <dgm:cxn modelId="{3630B5DA-8BB7-44B4-96B5-BA8EDBEB16FD}" type="presParOf" srcId="{799EF6D8-334E-44BB-918E-213BC6B8330C}" destId="{AE8ABD43-FD4F-4747-B993-C724BC8965F2}" srcOrd="1" destOrd="0" presId="urn:microsoft.com/office/officeart/2005/8/layout/orgChart1"/>
    <dgm:cxn modelId="{B6195FAC-5ECC-43DB-AD8E-493B2085FA63}" type="presParOf" srcId="{AE8ABD43-FD4F-4747-B993-C724BC8965F2}" destId="{43D70EC0-3680-453B-B165-5E3F1016EDE5}" srcOrd="0" destOrd="0" presId="urn:microsoft.com/office/officeart/2005/8/layout/orgChart1"/>
    <dgm:cxn modelId="{94497BA2-7187-48BD-A6E5-85ACCE6A1AC6}" type="presParOf" srcId="{AE8ABD43-FD4F-4747-B993-C724BC8965F2}" destId="{4A50FCAE-9319-4C80-9C0F-8F73D5D0BE86}" srcOrd="1" destOrd="0" presId="urn:microsoft.com/office/officeart/2005/8/layout/orgChart1"/>
    <dgm:cxn modelId="{451E6D91-1C50-42F4-8BB1-9615549EE270}" type="presParOf" srcId="{4A50FCAE-9319-4C80-9C0F-8F73D5D0BE86}" destId="{EE4E8007-0CC2-4BD3-961F-C76039528EFB}" srcOrd="0" destOrd="0" presId="urn:microsoft.com/office/officeart/2005/8/layout/orgChart1"/>
    <dgm:cxn modelId="{F82A98E8-BD6E-4BA6-A20E-BA265C665A7E}" type="presParOf" srcId="{EE4E8007-0CC2-4BD3-961F-C76039528EFB}" destId="{A6A83CDF-7933-46FA-9E14-F1D147349D8C}" srcOrd="0" destOrd="0" presId="urn:microsoft.com/office/officeart/2005/8/layout/orgChart1"/>
    <dgm:cxn modelId="{56510BA6-6B17-49AD-B842-DEC8178BC516}" type="presParOf" srcId="{EE4E8007-0CC2-4BD3-961F-C76039528EFB}" destId="{BFB38298-C7AB-450B-9BEA-72AAFEC7A193}" srcOrd="1" destOrd="0" presId="urn:microsoft.com/office/officeart/2005/8/layout/orgChart1"/>
    <dgm:cxn modelId="{89474A72-C5C2-41A0-89A8-E686D65698E4}" type="presParOf" srcId="{4A50FCAE-9319-4C80-9C0F-8F73D5D0BE86}" destId="{CD4EDB57-0AD6-4E8F-94B8-18FE1A18B4D5}" srcOrd="1" destOrd="0" presId="urn:microsoft.com/office/officeart/2005/8/layout/orgChart1"/>
    <dgm:cxn modelId="{7D19067D-5763-4F41-82C8-62C015C3C5DE}" type="presParOf" srcId="{4A50FCAE-9319-4C80-9C0F-8F73D5D0BE86}" destId="{5A58F344-715B-46C7-ACA1-A37FF388E9DA}" srcOrd="2" destOrd="0" presId="urn:microsoft.com/office/officeart/2005/8/layout/orgChart1"/>
    <dgm:cxn modelId="{DDF84059-F08E-4C3F-A5F2-E57C29E89565}" type="presParOf" srcId="{AE8ABD43-FD4F-4747-B993-C724BC8965F2}" destId="{33344D8F-5890-4D16-9C5D-BC8D03F5334E}" srcOrd="2" destOrd="0" presId="urn:microsoft.com/office/officeart/2005/8/layout/orgChart1"/>
    <dgm:cxn modelId="{B215F655-01D7-4643-B4C2-E33FD0DA60CE}" type="presParOf" srcId="{AE8ABD43-FD4F-4747-B993-C724BC8965F2}" destId="{A8598E2D-F38A-4B9E-B473-CF6601BBD761}" srcOrd="3" destOrd="0" presId="urn:microsoft.com/office/officeart/2005/8/layout/orgChart1"/>
    <dgm:cxn modelId="{C129603B-ED76-4CF4-BFD2-D70D71D6E983}" type="presParOf" srcId="{A8598E2D-F38A-4B9E-B473-CF6601BBD761}" destId="{F31A79E8-7DFD-4610-9FC2-282F7F3FABAB}" srcOrd="0" destOrd="0" presId="urn:microsoft.com/office/officeart/2005/8/layout/orgChart1"/>
    <dgm:cxn modelId="{7AF04E24-CF4D-4313-842A-0ECB6BAA9A98}" type="presParOf" srcId="{F31A79E8-7DFD-4610-9FC2-282F7F3FABAB}" destId="{2499C7B6-0FBA-4120-BA8E-003CD7FD7DD8}" srcOrd="0" destOrd="0" presId="urn:microsoft.com/office/officeart/2005/8/layout/orgChart1"/>
    <dgm:cxn modelId="{62E2B4C7-1184-44A1-8920-B2ABF2E48AA8}" type="presParOf" srcId="{F31A79E8-7DFD-4610-9FC2-282F7F3FABAB}" destId="{01331C49-C1AB-45B7-B743-47E11415B3C8}" srcOrd="1" destOrd="0" presId="urn:microsoft.com/office/officeart/2005/8/layout/orgChart1"/>
    <dgm:cxn modelId="{57F94B8C-5FBE-4D77-8DBA-4564D8626158}" type="presParOf" srcId="{A8598E2D-F38A-4B9E-B473-CF6601BBD761}" destId="{7EA23B1F-01FF-4918-B6EE-575E3E7A5E85}" srcOrd="1" destOrd="0" presId="urn:microsoft.com/office/officeart/2005/8/layout/orgChart1"/>
    <dgm:cxn modelId="{78F944FE-6FAB-4F6A-AAF8-70A0EF4CBFBE}" type="presParOf" srcId="{A8598E2D-F38A-4B9E-B473-CF6601BBD761}" destId="{FA4ED79E-DFDC-4C41-AAAA-548350D009C3}" srcOrd="2" destOrd="0" presId="urn:microsoft.com/office/officeart/2005/8/layout/orgChart1"/>
    <dgm:cxn modelId="{26104269-D0C1-45DC-BB3F-9B645A32BF23}" type="presParOf" srcId="{AE8ABD43-FD4F-4747-B993-C724BC8965F2}" destId="{8E0C1838-75F1-4211-BCF7-D1BD27BDF8B2}" srcOrd="4" destOrd="0" presId="urn:microsoft.com/office/officeart/2005/8/layout/orgChart1"/>
    <dgm:cxn modelId="{8960BE4E-25CB-4A17-8D22-4A2F0BFFE0D3}" type="presParOf" srcId="{AE8ABD43-FD4F-4747-B993-C724BC8965F2}" destId="{F87EBA6A-2355-4FA1-AE05-6C33E2D98818}" srcOrd="5" destOrd="0" presId="urn:microsoft.com/office/officeart/2005/8/layout/orgChart1"/>
    <dgm:cxn modelId="{3E22E1F4-B35E-461C-A88B-059744F73AC0}" type="presParOf" srcId="{F87EBA6A-2355-4FA1-AE05-6C33E2D98818}" destId="{0873D3C2-D09C-44B9-8F1E-225A0880FB49}" srcOrd="0" destOrd="0" presId="urn:microsoft.com/office/officeart/2005/8/layout/orgChart1"/>
    <dgm:cxn modelId="{650500B7-F747-45E5-9870-3A0F9EA85791}" type="presParOf" srcId="{0873D3C2-D09C-44B9-8F1E-225A0880FB49}" destId="{D7B8B1BA-FEC1-4EFF-B533-6E7282603A12}" srcOrd="0" destOrd="0" presId="urn:microsoft.com/office/officeart/2005/8/layout/orgChart1"/>
    <dgm:cxn modelId="{9C5523C2-9AC1-42B4-A53C-1886DC4090F4}" type="presParOf" srcId="{0873D3C2-D09C-44B9-8F1E-225A0880FB49}" destId="{D503B620-08D0-4423-917E-CC07B697FE06}" srcOrd="1" destOrd="0" presId="urn:microsoft.com/office/officeart/2005/8/layout/orgChart1"/>
    <dgm:cxn modelId="{FDA559C7-E73C-4057-8236-DD8134D75707}" type="presParOf" srcId="{F87EBA6A-2355-4FA1-AE05-6C33E2D98818}" destId="{5A858476-CE2C-4703-B808-F632EA00ABE6}" srcOrd="1" destOrd="0" presId="urn:microsoft.com/office/officeart/2005/8/layout/orgChart1"/>
    <dgm:cxn modelId="{BABC7289-24C0-49D3-A91A-0A4EE753FC28}" type="presParOf" srcId="{F87EBA6A-2355-4FA1-AE05-6C33E2D98818}" destId="{09A0C156-C09B-4BC8-A72E-9AF7CACC29C8}" srcOrd="2" destOrd="0" presId="urn:microsoft.com/office/officeart/2005/8/layout/orgChart1"/>
    <dgm:cxn modelId="{57B58D1D-822F-47A1-9378-9DD20633DE09}" type="presParOf" srcId="{799EF6D8-334E-44BB-918E-213BC6B8330C}" destId="{764F640D-9E2A-4F6C-BA8A-CF135D9B412E}" srcOrd="2" destOrd="0" presId="urn:microsoft.com/office/officeart/2005/8/layout/orgChart1"/>
    <dgm:cxn modelId="{D5B65DE3-8D11-4478-8B9F-B72578A96ED5}" type="presParOf" srcId="{1C22D746-2C25-48CD-AD5D-3E03A7E1525F}" destId="{6620000A-D9DE-4B25-A07B-983CE821525F}" srcOrd="2" destOrd="0" presId="urn:microsoft.com/office/officeart/2005/8/layout/orgChart1"/>
    <dgm:cxn modelId="{77753A04-A43E-45AB-A64E-659430ED7D99}" type="presParOf" srcId="{5275187B-F1BC-44F5-9BE0-9D330D90A9B9}" destId="{A34BA4C8-18F7-498C-96A6-E94BCFD44612}" srcOrd="2" destOrd="0" presId="urn:microsoft.com/office/officeart/2005/8/layout/orgChart1"/>
    <dgm:cxn modelId="{CD213119-4D6D-4536-8836-1E5D7671D00B}" type="presParOf" srcId="{5275187B-F1BC-44F5-9BE0-9D330D90A9B9}" destId="{16651BDA-D02F-493A-BF20-931F2E221DA6}" srcOrd="3" destOrd="0" presId="urn:microsoft.com/office/officeart/2005/8/layout/orgChart1"/>
    <dgm:cxn modelId="{D2C54B98-21CC-4ED3-88CD-508EA1CA17E4}" type="presParOf" srcId="{16651BDA-D02F-493A-BF20-931F2E221DA6}" destId="{B28153E0-ECEC-457E-9582-A7E1CFECB562}" srcOrd="0" destOrd="0" presId="urn:microsoft.com/office/officeart/2005/8/layout/orgChart1"/>
    <dgm:cxn modelId="{3EB84F08-7686-4CE2-AEB4-F5AAA47A120F}" type="presParOf" srcId="{B28153E0-ECEC-457E-9582-A7E1CFECB562}" destId="{4C777103-9C0A-4C6F-A0E5-6A5904182096}" srcOrd="0" destOrd="0" presId="urn:microsoft.com/office/officeart/2005/8/layout/orgChart1"/>
    <dgm:cxn modelId="{F990F6DD-F488-491E-AC4C-B45574CB9206}" type="presParOf" srcId="{B28153E0-ECEC-457E-9582-A7E1CFECB562}" destId="{A8C46AE7-E4D2-4377-A0A3-743FF5A25503}" srcOrd="1" destOrd="0" presId="urn:microsoft.com/office/officeart/2005/8/layout/orgChart1"/>
    <dgm:cxn modelId="{3FF1AE03-A4CC-4AE7-9C9C-348F9F7CB20C}" type="presParOf" srcId="{16651BDA-D02F-493A-BF20-931F2E221DA6}" destId="{D6AB226D-54C9-422D-9815-2E058F1BBDA6}" srcOrd="1" destOrd="0" presId="urn:microsoft.com/office/officeart/2005/8/layout/orgChart1"/>
    <dgm:cxn modelId="{21D5B253-67D7-4B1B-A6C5-831DF5850224}" type="presParOf" srcId="{D6AB226D-54C9-422D-9815-2E058F1BBDA6}" destId="{DED8A321-43BA-4FB9-8676-AF561FF71F0E}" srcOrd="0" destOrd="0" presId="urn:microsoft.com/office/officeart/2005/8/layout/orgChart1"/>
    <dgm:cxn modelId="{6F785F66-598D-4A98-A902-B22C8901D9E9}" type="presParOf" srcId="{D6AB226D-54C9-422D-9815-2E058F1BBDA6}" destId="{BA60A67A-CA85-4385-884E-78755A8BB122}" srcOrd="1" destOrd="0" presId="urn:microsoft.com/office/officeart/2005/8/layout/orgChart1"/>
    <dgm:cxn modelId="{452E3B42-3F25-4C47-A9C7-B54C6F2FC40B}" type="presParOf" srcId="{BA60A67A-CA85-4385-884E-78755A8BB122}" destId="{2D05F6DE-4BAC-4450-A11F-099EBCEEF981}" srcOrd="0" destOrd="0" presId="urn:microsoft.com/office/officeart/2005/8/layout/orgChart1"/>
    <dgm:cxn modelId="{0C365A2E-9A69-4D97-9B62-71A7B35D7AE3}" type="presParOf" srcId="{2D05F6DE-4BAC-4450-A11F-099EBCEEF981}" destId="{F439EEB9-CD17-4E7F-9FAB-929BFEE48A2E}" srcOrd="0" destOrd="0" presId="urn:microsoft.com/office/officeart/2005/8/layout/orgChart1"/>
    <dgm:cxn modelId="{0C766A62-4C52-4D71-AB5A-950BE24A7943}" type="presParOf" srcId="{2D05F6DE-4BAC-4450-A11F-099EBCEEF981}" destId="{012E50BF-66C3-4350-B742-92A9493A33FC}" srcOrd="1" destOrd="0" presId="urn:microsoft.com/office/officeart/2005/8/layout/orgChart1"/>
    <dgm:cxn modelId="{278CEF37-DF9D-4DF7-A733-FA3F473DF14F}" type="presParOf" srcId="{BA60A67A-CA85-4385-884E-78755A8BB122}" destId="{EDFA569B-4E39-47A2-80AF-F684AA4BAEB8}" srcOrd="1" destOrd="0" presId="urn:microsoft.com/office/officeart/2005/8/layout/orgChart1"/>
    <dgm:cxn modelId="{83E9583E-4B81-448D-B972-610C9521DE05}" type="presParOf" srcId="{EDFA569B-4E39-47A2-80AF-F684AA4BAEB8}" destId="{E0F1E70B-8B04-43A4-B536-885047F733C1}" srcOrd="0" destOrd="0" presId="urn:microsoft.com/office/officeart/2005/8/layout/orgChart1"/>
    <dgm:cxn modelId="{D293378B-D287-4097-A942-E5407B01E3F9}" type="presParOf" srcId="{EDFA569B-4E39-47A2-80AF-F684AA4BAEB8}" destId="{52AF0417-065F-422C-9015-0EF6663A6B7F}" srcOrd="1" destOrd="0" presId="urn:microsoft.com/office/officeart/2005/8/layout/orgChart1"/>
    <dgm:cxn modelId="{C31F025C-1F2B-499A-9FBD-D72740712B75}" type="presParOf" srcId="{52AF0417-065F-422C-9015-0EF6663A6B7F}" destId="{031BA064-F9A4-4570-AF53-5CECBBB6D7F8}" srcOrd="0" destOrd="0" presId="urn:microsoft.com/office/officeart/2005/8/layout/orgChart1"/>
    <dgm:cxn modelId="{880D8CF6-939B-4B7A-A1D1-AB5C08CFBDD0}" type="presParOf" srcId="{031BA064-F9A4-4570-AF53-5CECBBB6D7F8}" destId="{8C449FEC-40D3-4580-B8F7-F600D8796958}" srcOrd="0" destOrd="0" presId="urn:microsoft.com/office/officeart/2005/8/layout/orgChart1"/>
    <dgm:cxn modelId="{C61847C0-6457-4AFB-9199-B2E8021FC90D}" type="presParOf" srcId="{031BA064-F9A4-4570-AF53-5CECBBB6D7F8}" destId="{0F394B4B-C971-4F79-83EF-DAAB2DBB0636}" srcOrd="1" destOrd="0" presId="urn:microsoft.com/office/officeart/2005/8/layout/orgChart1"/>
    <dgm:cxn modelId="{D2D2A834-855B-4C58-9AFA-36D3BD2DAE50}" type="presParOf" srcId="{52AF0417-065F-422C-9015-0EF6663A6B7F}" destId="{A83F52D2-6FBC-45B3-82FB-8C672916698F}" srcOrd="1" destOrd="0" presId="urn:microsoft.com/office/officeart/2005/8/layout/orgChart1"/>
    <dgm:cxn modelId="{7D068B0A-39F6-4860-9B16-4DDADB3AF863}" type="presParOf" srcId="{A83F52D2-6FBC-45B3-82FB-8C672916698F}" destId="{3B81D24D-79FE-41C2-8EF8-A40BE37F037C}" srcOrd="0" destOrd="0" presId="urn:microsoft.com/office/officeart/2005/8/layout/orgChart1"/>
    <dgm:cxn modelId="{93BBFC97-4C7E-459F-BD6F-0FE1558FB73F}" type="presParOf" srcId="{A83F52D2-6FBC-45B3-82FB-8C672916698F}" destId="{9A6950DE-193A-45CF-AFCC-5F64468B29C1}" srcOrd="1" destOrd="0" presId="urn:microsoft.com/office/officeart/2005/8/layout/orgChart1"/>
    <dgm:cxn modelId="{3A338E81-D306-4D03-9917-75E6FB7C5EB6}" type="presParOf" srcId="{9A6950DE-193A-45CF-AFCC-5F64468B29C1}" destId="{6F4A37EC-66F5-47CB-8E6E-8732D857B6CA}" srcOrd="0" destOrd="0" presId="urn:microsoft.com/office/officeart/2005/8/layout/orgChart1"/>
    <dgm:cxn modelId="{3C326B1B-111A-4F95-A4E6-E65FD6839363}" type="presParOf" srcId="{6F4A37EC-66F5-47CB-8E6E-8732D857B6CA}" destId="{0F654022-BBF7-487F-9C23-445160516599}" srcOrd="0" destOrd="0" presId="urn:microsoft.com/office/officeart/2005/8/layout/orgChart1"/>
    <dgm:cxn modelId="{F5739B7C-3622-43FB-B30C-8BA7118AD9D5}" type="presParOf" srcId="{6F4A37EC-66F5-47CB-8E6E-8732D857B6CA}" destId="{D8E78943-EC52-4BF3-BB6A-2F65822C26F6}" srcOrd="1" destOrd="0" presId="urn:microsoft.com/office/officeart/2005/8/layout/orgChart1"/>
    <dgm:cxn modelId="{A1F4D968-1F44-4C17-841F-7477B877EE6D}" type="presParOf" srcId="{9A6950DE-193A-45CF-AFCC-5F64468B29C1}" destId="{F8E370B1-4831-418F-A8BE-3ED578605AD7}" srcOrd="1" destOrd="0" presId="urn:microsoft.com/office/officeart/2005/8/layout/orgChart1"/>
    <dgm:cxn modelId="{A465432C-1C53-42BA-BF57-44A5F0B73AB2}" type="presParOf" srcId="{9A6950DE-193A-45CF-AFCC-5F64468B29C1}" destId="{9F36B836-E6B1-4723-AC4E-E51692B2D795}" srcOrd="2" destOrd="0" presId="urn:microsoft.com/office/officeart/2005/8/layout/orgChart1"/>
    <dgm:cxn modelId="{8FEB058D-D077-41E2-AA16-D74FA43C57D8}" type="presParOf" srcId="{52AF0417-065F-422C-9015-0EF6663A6B7F}" destId="{218D55CC-2D1E-4091-AF09-1F4DBFE751C5}" srcOrd="2" destOrd="0" presId="urn:microsoft.com/office/officeart/2005/8/layout/orgChart1"/>
    <dgm:cxn modelId="{4F854F5E-BBC7-4D28-8A06-EA59AA831824}" type="presParOf" srcId="{BA60A67A-CA85-4385-884E-78755A8BB122}" destId="{39E1B756-FF3D-4D1B-A75F-0B20B6CD5224}" srcOrd="2" destOrd="0" presId="urn:microsoft.com/office/officeart/2005/8/layout/orgChart1"/>
    <dgm:cxn modelId="{41AD3A1D-313B-4216-8880-40F60BF8D6A9}" type="presParOf" srcId="{D6AB226D-54C9-422D-9815-2E058F1BBDA6}" destId="{49B5A61F-D3C1-4153-A462-461FEBBFFE61}" srcOrd="2" destOrd="0" presId="urn:microsoft.com/office/officeart/2005/8/layout/orgChart1"/>
    <dgm:cxn modelId="{6E00F5A9-592D-41D6-962D-BBF303D24C04}" type="presParOf" srcId="{D6AB226D-54C9-422D-9815-2E058F1BBDA6}" destId="{76979D2E-B56D-4753-A1A9-A6AC0B182E2D}" srcOrd="3" destOrd="0" presId="urn:microsoft.com/office/officeart/2005/8/layout/orgChart1"/>
    <dgm:cxn modelId="{BBE5711B-9383-4D2C-BE55-54B0E09FAE15}" type="presParOf" srcId="{76979D2E-B56D-4753-A1A9-A6AC0B182E2D}" destId="{8CB12D01-8DD5-48BA-83B3-8AC02911D970}" srcOrd="0" destOrd="0" presId="urn:microsoft.com/office/officeart/2005/8/layout/orgChart1"/>
    <dgm:cxn modelId="{C2848F7C-441D-46AA-9BFD-64B72B04AE3A}" type="presParOf" srcId="{8CB12D01-8DD5-48BA-83B3-8AC02911D970}" destId="{E5D0F54D-6BE9-45D9-B7C0-5932FDD355F8}" srcOrd="0" destOrd="0" presId="urn:microsoft.com/office/officeart/2005/8/layout/orgChart1"/>
    <dgm:cxn modelId="{0F154E60-0550-433E-9FB7-9DD75CAA4B7F}" type="presParOf" srcId="{8CB12D01-8DD5-48BA-83B3-8AC02911D970}" destId="{0AF33472-5944-4FB2-BB3C-541188F88E72}" srcOrd="1" destOrd="0" presId="urn:microsoft.com/office/officeart/2005/8/layout/orgChart1"/>
    <dgm:cxn modelId="{DD36ACCE-E6FD-40C2-A153-03FE76118760}" type="presParOf" srcId="{76979D2E-B56D-4753-A1A9-A6AC0B182E2D}" destId="{C471E99D-4AB3-4B8F-AE88-F2351C10C350}" srcOrd="1" destOrd="0" presId="urn:microsoft.com/office/officeart/2005/8/layout/orgChart1"/>
    <dgm:cxn modelId="{2D7FBC09-7406-43C9-8458-404227F29F5D}" type="presParOf" srcId="{C471E99D-4AB3-4B8F-AE88-F2351C10C350}" destId="{D130C103-5EB7-4E94-A814-D487A367477A}" srcOrd="0" destOrd="0" presId="urn:microsoft.com/office/officeart/2005/8/layout/orgChart1"/>
    <dgm:cxn modelId="{6C6665FE-FF8E-48CB-B1FC-B09C421F45DD}" type="presParOf" srcId="{C471E99D-4AB3-4B8F-AE88-F2351C10C350}" destId="{7DD730B2-7658-4174-9AE1-50C19873F88D}" srcOrd="1" destOrd="0" presId="urn:microsoft.com/office/officeart/2005/8/layout/orgChart1"/>
    <dgm:cxn modelId="{D3DC6FFA-7F0D-4A8F-ACDA-9D4AF35EE579}" type="presParOf" srcId="{7DD730B2-7658-4174-9AE1-50C19873F88D}" destId="{F942B9BD-5492-4E06-9951-6DDB1934E5D5}" srcOrd="0" destOrd="0" presId="urn:microsoft.com/office/officeart/2005/8/layout/orgChart1"/>
    <dgm:cxn modelId="{38F1104A-6AA2-45DB-9269-253F1E258194}" type="presParOf" srcId="{F942B9BD-5492-4E06-9951-6DDB1934E5D5}" destId="{13E07414-0B7A-4B6D-811A-8922EF4A81FC}" srcOrd="0" destOrd="0" presId="urn:microsoft.com/office/officeart/2005/8/layout/orgChart1"/>
    <dgm:cxn modelId="{473B4D9F-200F-4C3B-9EA1-1C5466DDA90F}" type="presParOf" srcId="{F942B9BD-5492-4E06-9951-6DDB1934E5D5}" destId="{8AAEF127-C3F7-4C65-AE3D-360C21F594C7}" srcOrd="1" destOrd="0" presId="urn:microsoft.com/office/officeart/2005/8/layout/orgChart1"/>
    <dgm:cxn modelId="{F07F2ED8-3FBA-4B52-82DD-6B51D0324CF5}" type="presParOf" srcId="{7DD730B2-7658-4174-9AE1-50C19873F88D}" destId="{31406F98-74FF-4DC9-8010-C3D1113BC8B9}" srcOrd="1" destOrd="0" presId="urn:microsoft.com/office/officeart/2005/8/layout/orgChart1"/>
    <dgm:cxn modelId="{E62A8733-F775-4793-97B2-064AC569F8CC}" type="presParOf" srcId="{7DD730B2-7658-4174-9AE1-50C19873F88D}" destId="{DEF429A9-DD22-40D2-8215-CC4F13563712}" srcOrd="2" destOrd="0" presId="urn:microsoft.com/office/officeart/2005/8/layout/orgChart1"/>
    <dgm:cxn modelId="{3AB62228-5328-4551-B828-0B7A46A35042}" type="presParOf" srcId="{C471E99D-4AB3-4B8F-AE88-F2351C10C350}" destId="{D671174D-EF03-43CE-B0CB-A95E1357A32B}" srcOrd="2" destOrd="0" presId="urn:microsoft.com/office/officeart/2005/8/layout/orgChart1"/>
    <dgm:cxn modelId="{9600DDFC-904B-4346-AF86-8C53EA845D63}" type="presParOf" srcId="{C471E99D-4AB3-4B8F-AE88-F2351C10C350}" destId="{6004EF85-7DC1-4F09-AAA8-AAD94A2D1A42}" srcOrd="3" destOrd="0" presId="urn:microsoft.com/office/officeart/2005/8/layout/orgChart1"/>
    <dgm:cxn modelId="{C8194887-D942-4D1C-A543-81D4CBC9B73C}" type="presParOf" srcId="{6004EF85-7DC1-4F09-AAA8-AAD94A2D1A42}" destId="{53235901-5448-4E24-B7BD-07515C9B52AE}" srcOrd="0" destOrd="0" presId="urn:microsoft.com/office/officeart/2005/8/layout/orgChart1"/>
    <dgm:cxn modelId="{A85FA1AB-4E1F-43A1-8E82-73F8899560AE}" type="presParOf" srcId="{53235901-5448-4E24-B7BD-07515C9B52AE}" destId="{6C54D6CB-542F-4CF1-8B32-7135653FD88F}" srcOrd="0" destOrd="0" presId="urn:microsoft.com/office/officeart/2005/8/layout/orgChart1"/>
    <dgm:cxn modelId="{5E64CCB3-BB63-4FCF-BF63-9A8D27448BDE}" type="presParOf" srcId="{53235901-5448-4E24-B7BD-07515C9B52AE}" destId="{C0B95DE0-4874-496C-A4B4-848201BCE169}" srcOrd="1" destOrd="0" presId="urn:microsoft.com/office/officeart/2005/8/layout/orgChart1"/>
    <dgm:cxn modelId="{98B4F556-8895-4760-B8B6-EB0B5D9F96A5}" type="presParOf" srcId="{6004EF85-7DC1-4F09-AAA8-AAD94A2D1A42}" destId="{26716BD1-5934-4652-971F-19B4ABF50622}" srcOrd="1" destOrd="0" presId="urn:microsoft.com/office/officeart/2005/8/layout/orgChart1"/>
    <dgm:cxn modelId="{B303A5E8-7EC3-419E-A3D5-FD2205638F62}" type="presParOf" srcId="{6004EF85-7DC1-4F09-AAA8-AAD94A2D1A42}" destId="{7762610A-0327-44C9-993A-4D342BC0415F}" srcOrd="2" destOrd="0" presId="urn:microsoft.com/office/officeart/2005/8/layout/orgChart1"/>
    <dgm:cxn modelId="{ADB76746-3750-4770-9F1A-26D5E4F79CD3}" type="presParOf" srcId="{C471E99D-4AB3-4B8F-AE88-F2351C10C350}" destId="{6D8EB4C8-79C0-4BA7-9A88-71DA16ADF2CA}" srcOrd="4" destOrd="0" presId="urn:microsoft.com/office/officeart/2005/8/layout/orgChart1"/>
    <dgm:cxn modelId="{6D28162B-69AE-4210-B5B5-535360CF3B81}" type="presParOf" srcId="{C471E99D-4AB3-4B8F-AE88-F2351C10C350}" destId="{E6890F4B-28E0-423B-8FAD-E048E9536DB8}" srcOrd="5" destOrd="0" presId="urn:microsoft.com/office/officeart/2005/8/layout/orgChart1"/>
    <dgm:cxn modelId="{71AC6968-CA2F-4ED4-B42A-A16BD4298930}" type="presParOf" srcId="{E6890F4B-28E0-423B-8FAD-E048E9536DB8}" destId="{A9C12173-E9C2-474E-B91C-3511F5BAB7BD}" srcOrd="0" destOrd="0" presId="urn:microsoft.com/office/officeart/2005/8/layout/orgChart1"/>
    <dgm:cxn modelId="{ABF1D237-C92E-4B93-BAAA-00EE4AF30735}" type="presParOf" srcId="{A9C12173-E9C2-474E-B91C-3511F5BAB7BD}" destId="{A189DA6D-29E4-4493-9BA8-4CB0201CC779}" srcOrd="0" destOrd="0" presId="urn:microsoft.com/office/officeart/2005/8/layout/orgChart1"/>
    <dgm:cxn modelId="{D9189A80-4D02-466E-8738-CAD2191C34B5}" type="presParOf" srcId="{A9C12173-E9C2-474E-B91C-3511F5BAB7BD}" destId="{C7819CA1-7A0D-474D-ACA6-07CE7DE3E701}" srcOrd="1" destOrd="0" presId="urn:microsoft.com/office/officeart/2005/8/layout/orgChart1"/>
    <dgm:cxn modelId="{02395A14-6C94-4133-BC54-D6BD464B93C9}" type="presParOf" srcId="{E6890F4B-28E0-423B-8FAD-E048E9536DB8}" destId="{811AEC49-B170-47A5-8036-FD2175404D18}" srcOrd="1" destOrd="0" presId="urn:microsoft.com/office/officeart/2005/8/layout/orgChart1"/>
    <dgm:cxn modelId="{5C89A27A-2771-490C-ADAB-9ED872DE416E}" type="presParOf" srcId="{E6890F4B-28E0-423B-8FAD-E048E9536DB8}" destId="{98E80756-C410-424B-B640-F6E58496B743}" srcOrd="2" destOrd="0" presId="urn:microsoft.com/office/officeart/2005/8/layout/orgChart1"/>
    <dgm:cxn modelId="{0DBEB843-25BD-47C3-9AD2-D76BAE574BFC}" type="presParOf" srcId="{76979D2E-B56D-4753-A1A9-A6AC0B182E2D}" destId="{F8BFC805-9ABD-4967-968B-0B90F9FC28EF}" srcOrd="2" destOrd="0" presId="urn:microsoft.com/office/officeart/2005/8/layout/orgChart1"/>
    <dgm:cxn modelId="{929346B9-F35D-413F-8487-1E70B3FBBCB2}" type="presParOf" srcId="{16651BDA-D02F-493A-BF20-931F2E221DA6}" destId="{66145C9A-65FE-42C5-9566-DF9B5AFDAF55}" srcOrd="2" destOrd="0" presId="urn:microsoft.com/office/officeart/2005/8/layout/orgChart1"/>
    <dgm:cxn modelId="{57A7AF79-813B-4332-83F3-FC189D501D9D}" type="presParOf" srcId="{1056501B-E7CC-49D9-9823-F2B98704B46C}" destId="{B3522BDB-120C-4AE0-9292-70EBF2121EA4}" srcOrd="2" destOrd="0" presId="urn:microsoft.com/office/officeart/2005/8/layout/orgChart1"/>
    <dgm:cxn modelId="{6E3050C6-D6C7-49F6-8382-2057E51E9CA1}" type="presParOf" srcId="{3BF2417A-1DC6-4729-A8E3-EEA9A34F5D72}" destId="{DA186120-FE1B-409B-BDDD-9ABBB1787411}" srcOrd="2" destOrd="0" presId="urn:microsoft.com/office/officeart/2005/8/layout/orgChart1"/>
    <dgm:cxn modelId="{F8EAA832-115A-44A4-A844-AF35597422E9}" type="presParOf" srcId="{4FC68DFC-EB40-47B9-9180-F35B0B4295E1}" destId="{B55C9B88-F644-45B1-B4AC-186DA999D503}" srcOrd="2" destOrd="0" presId="urn:microsoft.com/office/officeart/2005/8/layout/orgChart1"/>
    <dgm:cxn modelId="{98983C88-17C2-445F-BC0C-8A124C140F56}" type="presParOf" srcId="{4FC68DFC-EB40-47B9-9180-F35B0B4295E1}" destId="{0763DDD5-1773-42FA-8E73-1EC1FFD0C0B3}" srcOrd="3" destOrd="0" presId="urn:microsoft.com/office/officeart/2005/8/layout/orgChart1"/>
    <dgm:cxn modelId="{00FD2D6E-3655-4B70-B38D-8880B289440C}" type="presParOf" srcId="{0763DDD5-1773-42FA-8E73-1EC1FFD0C0B3}" destId="{B715B890-EE72-453B-A14D-12DC07E18853}" srcOrd="0" destOrd="0" presId="urn:microsoft.com/office/officeart/2005/8/layout/orgChart1"/>
    <dgm:cxn modelId="{C0176087-2553-4FCB-93D7-9C05CB18BE4A}" type="presParOf" srcId="{B715B890-EE72-453B-A14D-12DC07E18853}" destId="{5BE84455-15A2-4B7E-B945-0BE39D8F5617}" srcOrd="0" destOrd="0" presId="urn:microsoft.com/office/officeart/2005/8/layout/orgChart1"/>
    <dgm:cxn modelId="{51FB95ED-A37B-4233-9C24-D20D8CFAFC47}" type="presParOf" srcId="{B715B890-EE72-453B-A14D-12DC07E18853}" destId="{B73CF1CE-3D7D-4F3E-AB46-7A9C4B7A9AAF}" srcOrd="1" destOrd="0" presId="urn:microsoft.com/office/officeart/2005/8/layout/orgChart1"/>
    <dgm:cxn modelId="{743EDBC0-5A5F-49B8-8382-0201906E0BEE}" type="presParOf" srcId="{0763DDD5-1773-42FA-8E73-1EC1FFD0C0B3}" destId="{9FFEFCAD-910E-43DB-A7BF-09C0E64CC7BC}" srcOrd="1" destOrd="0" presId="urn:microsoft.com/office/officeart/2005/8/layout/orgChart1"/>
    <dgm:cxn modelId="{9485E788-3EED-4967-9941-29ECD157D378}" type="presParOf" srcId="{0763DDD5-1773-42FA-8E73-1EC1FFD0C0B3}" destId="{D878BDCA-8033-4A19-BE8A-4CEEC66E1434}" srcOrd="2" destOrd="0" presId="urn:microsoft.com/office/officeart/2005/8/layout/orgChart1"/>
    <dgm:cxn modelId="{0E707842-8E90-42E1-9889-8EF82D5A685D}" type="presParOf" srcId="{4FC68DFC-EB40-47B9-9180-F35B0B4295E1}" destId="{98086F25-D56B-4B14-9E7D-3212FF00D881}" srcOrd="4" destOrd="0" presId="urn:microsoft.com/office/officeart/2005/8/layout/orgChart1"/>
    <dgm:cxn modelId="{ACC8CF42-27E4-4D5C-8D84-2E855B0D16F5}" type="presParOf" srcId="{4FC68DFC-EB40-47B9-9180-F35B0B4295E1}" destId="{B9059BA7-3AD8-4A4F-93F1-8F466C60101E}" srcOrd="5" destOrd="0" presId="urn:microsoft.com/office/officeart/2005/8/layout/orgChart1"/>
    <dgm:cxn modelId="{19326DC9-A341-4F35-BE71-42CAABEF028F}" type="presParOf" srcId="{B9059BA7-3AD8-4A4F-93F1-8F466C60101E}" destId="{92847659-07F8-4309-A1E0-57118A60D4B5}" srcOrd="0" destOrd="0" presId="urn:microsoft.com/office/officeart/2005/8/layout/orgChart1"/>
    <dgm:cxn modelId="{EB3F4CA2-5451-4010-9B8F-10A4642B093A}" type="presParOf" srcId="{92847659-07F8-4309-A1E0-57118A60D4B5}" destId="{6C479A52-CD1B-4AF1-9223-B946CC43FB33}" srcOrd="0" destOrd="0" presId="urn:microsoft.com/office/officeart/2005/8/layout/orgChart1"/>
    <dgm:cxn modelId="{EDB6C7C4-4517-45A3-971A-0E3119FB76E9}" type="presParOf" srcId="{92847659-07F8-4309-A1E0-57118A60D4B5}" destId="{09B83DFC-54BC-443F-956A-E0B6058122E9}" srcOrd="1" destOrd="0" presId="urn:microsoft.com/office/officeart/2005/8/layout/orgChart1"/>
    <dgm:cxn modelId="{8927BDD3-B55E-49A1-AF79-FBA6DC8379F8}" type="presParOf" srcId="{B9059BA7-3AD8-4A4F-93F1-8F466C60101E}" destId="{13578BC1-1FD0-41E3-BDC3-8C669C157BB9}" srcOrd="1" destOrd="0" presId="urn:microsoft.com/office/officeart/2005/8/layout/orgChart1"/>
    <dgm:cxn modelId="{DC298C27-1DB0-429A-9A3D-07800F78B3A0}" type="presParOf" srcId="{B9059BA7-3AD8-4A4F-93F1-8F466C60101E}" destId="{B726102A-79C7-418E-83C5-47AD6ECCDD44}" srcOrd="2" destOrd="0" presId="urn:microsoft.com/office/officeart/2005/8/layout/orgChart1"/>
    <dgm:cxn modelId="{4D610B0E-D967-427B-86F2-DBB3AC86724E}" type="presParOf" srcId="{4FC68DFC-EB40-47B9-9180-F35B0B4295E1}" destId="{39EB1904-426C-4302-BC6A-9B6A4634BE02}" srcOrd="6" destOrd="0" presId="urn:microsoft.com/office/officeart/2005/8/layout/orgChart1"/>
    <dgm:cxn modelId="{AF37E68D-DAE8-4D3E-983E-2A73F2D6B768}" type="presParOf" srcId="{4FC68DFC-EB40-47B9-9180-F35B0B4295E1}" destId="{6AAADC18-3DEC-49C1-88B9-D121901D35A4}" srcOrd="7" destOrd="0" presId="urn:microsoft.com/office/officeart/2005/8/layout/orgChart1"/>
    <dgm:cxn modelId="{DD25B3F2-7CEB-4A27-8EE5-71758C9178FA}" type="presParOf" srcId="{6AAADC18-3DEC-49C1-88B9-D121901D35A4}" destId="{BCB291B1-61C1-4DB0-8262-0361628A96C7}" srcOrd="0" destOrd="0" presId="urn:microsoft.com/office/officeart/2005/8/layout/orgChart1"/>
    <dgm:cxn modelId="{2604412D-E3FC-451A-9EBF-016578C48C7B}" type="presParOf" srcId="{BCB291B1-61C1-4DB0-8262-0361628A96C7}" destId="{BC9FC29D-5DA4-43BE-B27A-AAEEFADD8EA4}" srcOrd="0" destOrd="0" presId="urn:microsoft.com/office/officeart/2005/8/layout/orgChart1"/>
    <dgm:cxn modelId="{8AFBACC1-39E4-41AF-9E2B-4304BD51321D}" type="presParOf" srcId="{BCB291B1-61C1-4DB0-8262-0361628A96C7}" destId="{FAE18A69-A4AB-4B9F-B7C0-F37935C2063F}" srcOrd="1" destOrd="0" presId="urn:microsoft.com/office/officeart/2005/8/layout/orgChart1"/>
    <dgm:cxn modelId="{91183A09-3F49-477C-8961-7A90842242DA}" type="presParOf" srcId="{6AAADC18-3DEC-49C1-88B9-D121901D35A4}" destId="{3F208F71-DFC1-4417-80E3-E0B9B73950F7}" srcOrd="1" destOrd="0" presId="urn:microsoft.com/office/officeart/2005/8/layout/orgChart1"/>
    <dgm:cxn modelId="{25050CE6-5E14-486C-A4D7-735036AB345A}" type="presParOf" srcId="{3F208F71-DFC1-4417-80E3-E0B9B73950F7}" destId="{31101D83-919D-4E56-88DA-13E9EA221F45}" srcOrd="0" destOrd="0" presId="urn:microsoft.com/office/officeart/2005/8/layout/orgChart1"/>
    <dgm:cxn modelId="{327B6F5F-436F-48D9-BEDC-74DD0FE66009}" type="presParOf" srcId="{3F208F71-DFC1-4417-80E3-E0B9B73950F7}" destId="{FBDF272E-0F51-48BE-9F88-705C1CF88B54}" srcOrd="1" destOrd="0" presId="urn:microsoft.com/office/officeart/2005/8/layout/orgChart1"/>
    <dgm:cxn modelId="{96CCDBBB-CE6B-4026-95FC-AE82EA7DA6C6}" type="presParOf" srcId="{FBDF272E-0F51-48BE-9F88-705C1CF88B54}" destId="{8BB20258-B5AF-47D1-BF1A-0370BA8B6955}" srcOrd="0" destOrd="0" presId="urn:microsoft.com/office/officeart/2005/8/layout/orgChart1"/>
    <dgm:cxn modelId="{3B6D064E-97A3-46F3-A78F-90EFC5272C96}" type="presParOf" srcId="{8BB20258-B5AF-47D1-BF1A-0370BA8B6955}" destId="{B7D64CEE-E334-40DB-898D-CC4C4C247F46}" srcOrd="0" destOrd="0" presId="urn:microsoft.com/office/officeart/2005/8/layout/orgChart1"/>
    <dgm:cxn modelId="{6A177DE2-4AE7-4B73-985A-B127BBC6F80F}" type="presParOf" srcId="{8BB20258-B5AF-47D1-BF1A-0370BA8B6955}" destId="{E5957CB4-0629-445F-A6F8-72923100528E}" srcOrd="1" destOrd="0" presId="urn:microsoft.com/office/officeart/2005/8/layout/orgChart1"/>
    <dgm:cxn modelId="{74E18C3C-E173-4ACD-9A36-B9BCDE6033D6}" type="presParOf" srcId="{FBDF272E-0F51-48BE-9F88-705C1CF88B54}" destId="{28BE413D-7BCE-4490-ADE2-FB1D6A561D55}" srcOrd="1" destOrd="0" presId="urn:microsoft.com/office/officeart/2005/8/layout/orgChart1"/>
    <dgm:cxn modelId="{1B73FC34-82F1-4634-87D4-6FEC1A62CBC7}" type="presParOf" srcId="{FBDF272E-0F51-48BE-9F88-705C1CF88B54}" destId="{666F5390-195A-467D-875F-84C696891677}" srcOrd="2" destOrd="0" presId="urn:microsoft.com/office/officeart/2005/8/layout/orgChart1"/>
    <dgm:cxn modelId="{FB447FD4-BC47-4A8C-BA36-0E9E7C6EC963}" type="presParOf" srcId="{3F208F71-DFC1-4417-80E3-E0B9B73950F7}" destId="{EE064FB3-98BB-4E1E-B949-588E2906CB73}" srcOrd="2" destOrd="0" presId="urn:microsoft.com/office/officeart/2005/8/layout/orgChart1"/>
    <dgm:cxn modelId="{4B2ACED9-7228-4992-98DF-FF353CE4CD87}" type="presParOf" srcId="{3F208F71-DFC1-4417-80E3-E0B9B73950F7}" destId="{EAB51DD9-C964-429D-A9F1-814F973D182F}" srcOrd="3" destOrd="0" presId="urn:microsoft.com/office/officeart/2005/8/layout/orgChart1"/>
    <dgm:cxn modelId="{301EC533-88C4-459E-8935-28B7E1AF97F3}" type="presParOf" srcId="{EAB51DD9-C964-429D-A9F1-814F973D182F}" destId="{3599BFC9-91D7-43C7-B862-FBB32443B1B6}" srcOrd="0" destOrd="0" presId="urn:microsoft.com/office/officeart/2005/8/layout/orgChart1"/>
    <dgm:cxn modelId="{A63F6CCE-B731-4C75-A0A6-602678556117}" type="presParOf" srcId="{3599BFC9-91D7-43C7-B862-FBB32443B1B6}" destId="{8F96E35B-3DD4-43C3-9197-50D6EEBC53C2}" srcOrd="0" destOrd="0" presId="urn:microsoft.com/office/officeart/2005/8/layout/orgChart1"/>
    <dgm:cxn modelId="{C1A81944-555A-45EF-BE11-1CA1CEB57620}" type="presParOf" srcId="{3599BFC9-91D7-43C7-B862-FBB32443B1B6}" destId="{3B3E6FEE-8758-4580-BB04-EF259B754803}" srcOrd="1" destOrd="0" presId="urn:microsoft.com/office/officeart/2005/8/layout/orgChart1"/>
    <dgm:cxn modelId="{E2FF2462-BB08-4D79-A92A-9B9F48DA54AB}" type="presParOf" srcId="{EAB51DD9-C964-429D-A9F1-814F973D182F}" destId="{C54D6FC1-66F2-4A1D-B98B-76182A8A742C}" srcOrd="1" destOrd="0" presId="urn:microsoft.com/office/officeart/2005/8/layout/orgChart1"/>
    <dgm:cxn modelId="{0E0DCA24-16D7-4FC6-9A00-020F71CD1BF7}" type="presParOf" srcId="{EAB51DD9-C964-429D-A9F1-814F973D182F}" destId="{FD160C15-7491-4473-85EC-A04AAC19B42F}" srcOrd="2" destOrd="0" presId="urn:microsoft.com/office/officeart/2005/8/layout/orgChart1"/>
    <dgm:cxn modelId="{92DDE8D9-8069-4632-82A9-A1E864DE7D89}" type="presParOf" srcId="{3F208F71-DFC1-4417-80E3-E0B9B73950F7}" destId="{DD8DFC92-D06F-42DB-876C-E1170F9BB6AF}" srcOrd="4" destOrd="0" presId="urn:microsoft.com/office/officeart/2005/8/layout/orgChart1"/>
    <dgm:cxn modelId="{508AA12A-507F-4CC7-9739-74F885698F88}" type="presParOf" srcId="{3F208F71-DFC1-4417-80E3-E0B9B73950F7}" destId="{80663A91-C121-4FE8-A7EB-5A34ADF253A9}" srcOrd="5" destOrd="0" presId="urn:microsoft.com/office/officeart/2005/8/layout/orgChart1"/>
    <dgm:cxn modelId="{F0DD4973-175D-4F39-B576-AB80A6C7E122}" type="presParOf" srcId="{80663A91-C121-4FE8-A7EB-5A34ADF253A9}" destId="{2AA93AD6-3D0C-473A-80D2-06795EBB4988}" srcOrd="0" destOrd="0" presId="urn:microsoft.com/office/officeart/2005/8/layout/orgChart1"/>
    <dgm:cxn modelId="{511F9891-D2F0-4C5B-A86D-FFF4639C28EF}" type="presParOf" srcId="{2AA93AD6-3D0C-473A-80D2-06795EBB4988}" destId="{19AC05CD-2B07-42B4-AF13-E079E54C80A5}" srcOrd="0" destOrd="0" presId="urn:microsoft.com/office/officeart/2005/8/layout/orgChart1"/>
    <dgm:cxn modelId="{63B9363A-71E0-4CBC-9766-DF59E60DB682}" type="presParOf" srcId="{2AA93AD6-3D0C-473A-80D2-06795EBB4988}" destId="{DA5E38F1-C325-4F68-9D33-8691F99C5EBD}" srcOrd="1" destOrd="0" presId="urn:microsoft.com/office/officeart/2005/8/layout/orgChart1"/>
    <dgm:cxn modelId="{2C0C2691-2618-4DD4-A574-0298032A86A6}" type="presParOf" srcId="{80663A91-C121-4FE8-A7EB-5A34ADF253A9}" destId="{39BB08DB-7EDE-4B15-BDFD-C691F3850E8D}" srcOrd="1" destOrd="0" presId="urn:microsoft.com/office/officeart/2005/8/layout/orgChart1"/>
    <dgm:cxn modelId="{A72EF0BB-67A8-4093-88D5-70697F87FA93}" type="presParOf" srcId="{80663A91-C121-4FE8-A7EB-5A34ADF253A9}" destId="{9E474A12-23A3-4094-81FF-CD3D6D13EFA8}" srcOrd="2" destOrd="0" presId="urn:microsoft.com/office/officeart/2005/8/layout/orgChart1"/>
    <dgm:cxn modelId="{31CEC9A5-FBCD-41FC-9AD1-EAE9D2437514}" type="presParOf" srcId="{3F208F71-DFC1-4417-80E3-E0B9B73950F7}" destId="{E199584F-6CF6-42E7-B83E-3DA8979030CC}" srcOrd="6" destOrd="0" presId="urn:microsoft.com/office/officeart/2005/8/layout/orgChart1"/>
    <dgm:cxn modelId="{45FA5817-4D26-4CEA-A7F8-19C2F2747BBF}" type="presParOf" srcId="{3F208F71-DFC1-4417-80E3-E0B9B73950F7}" destId="{F359AD2D-92EE-4079-987B-F9BBD5C8A9DA}" srcOrd="7" destOrd="0" presId="urn:microsoft.com/office/officeart/2005/8/layout/orgChart1"/>
    <dgm:cxn modelId="{A48172D4-6CA2-467A-A595-430CB5F06A3F}" type="presParOf" srcId="{F359AD2D-92EE-4079-987B-F9BBD5C8A9DA}" destId="{AD1D73D3-F9E6-4BBE-A526-1D40B9B33DB0}" srcOrd="0" destOrd="0" presId="urn:microsoft.com/office/officeart/2005/8/layout/orgChart1"/>
    <dgm:cxn modelId="{29D2B7FC-00BE-454C-8B6C-9C180E40E6BE}" type="presParOf" srcId="{AD1D73D3-F9E6-4BBE-A526-1D40B9B33DB0}" destId="{DB0FF846-F512-4740-ABC3-F1FD2C4BC8D4}" srcOrd="0" destOrd="0" presId="urn:microsoft.com/office/officeart/2005/8/layout/orgChart1"/>
    <dgm:cxn modelId="{E543A856-6F7E-45DE-9F72-F6DDA1F68EE9}" type="presParOf" srcId="{AD1D73D3-F9E6-4BBE-A526-1D40B9B33DB0}" destId="{B0BA044F-4798-404F-A295-65976440794E}" srcOrd="1" destOrd="0" presId="urn:microsoft.com/office/officeart/2005/8/layout/orgChart1"/>
    <dgm:cxn modelId="{6F2676DA-D530-4393-A052-E687D57336CE}" type="presParOf" srcId="{F359AD2D-92EE-4079-987B-F9BBD5C8A9DA}" destId="{A12C3C46-D3D2-4DA4-9C11-4F73C4A5A137}" srcOrd="1" destOrd="0" presId="urn:microsoft.com/office/officeart/2005/8/layout/orgChart1"/>
    <dgm:cxn modelId="{5D391078-CF7F-44D9-81A5-10A45B4187C6}" type="presParOf" srcId="{F359AD2D-92EE-4079-987B-F9BBD5C8A9DA}" destId="{AF56A9F5-3237-4321-A66C-10DAD81D4086}" srcOrd="2" destOrd="0" presId="urn:microsoft.com/office/officeart/2005/8/layout/orgChart1"/>
    <dgm:cxn modelId="{455E00D1-8A62-4AFE-B156-AEE215FF6F2F}" type="presParOf" srcId="{6AAADC18-3DEC-49C1-88B9-D121901D35A4}" destId="{60FFDCDD-F3E6-4841-9BCA-6CA7D4A5F905}" srcOrd="2" destOrd="0" presId="urn:microsoft.com/office/officeart/2005/8/layout/orgChart1"/>
    <dgm:cxn modelId="{54EAAF26-BD09-43BC-A122-853E71587881}" type="presParOf" srcId="{4FC68DFC-EB40-47B9-9180-F35B0B4295E1}" destId="{B968D802-2E3B-4D13-B15B-0CDF3DF63037}" srcOrd="8" destOrd="0" presId="urn:microsoft.com/office/officeart/2005/8/layout/orgChart1"/>
    <dgm:cxn modelId="{0B71FFAF-7718-4DD1-AA93-80557B1766FD}" type="presParOf" srcId="{4FC68DFC-EB40-47B9-9180-F35B0B4295E1}" destId="{5F30E8BA-2404-402B-8F98-1A4D630E0BD7}" srcOrd="9" destOrd="0" presId="urn:microsoft.com/office/officeart/2005/8/layout/orgChart1"/>
    <dgm:cxn modelId="{3C253646-E2BD-43DB-AAFB-A11A3656A810}" type="presParOf" srcId="{5F30E8BA-2404-402B-8F98-1A4D630E0BD7}" destId="{6017B027-6CAA-4201-9312-9000CED5DAA2}" srcOrd="0" destOrd="0" presId="urn:microsoft.com/office/officeart/2005/8/layout/orgChart1"/>
    <dgm:cxn modelId="{3943DFF2-BCA9-434A-BB55-469C864F6F60}" type="presParOf" srcId="{6017B027-6CAA-4201-9312-9000CED5DAA2}" destId="{547EC13C-B166-4C35-8406-CC64BF096638}" srcOrd="0" destOrd="0" presId="urn:microsoft.com/office/officeart/2005/8/layout/orgChart1"/>
    <dgm:cxn modelId="{B3956CB4-F20A-4B49-A657-0FE72CF57CAB}" type="presParOf" srcId="{6017B027-6CAA-4201-9312-9000CED5DAA2}" destId="{1A99C665-1B76-44F4-9F43-137B520E83C4}" srcOrd="1" destOrd="0" presId="urn:microsoft.com/office/officeart/2005/8/layout/orgChart1"/>
    <dgm:cxn modelId="{21E4FC83-F0DF-47F8-B323-37508493B8DD}" type="presParOf" srcId="{5F30E8BA-2404-402B-8F98-1A4D630E0BD7}" destId="{CD1A5F5F-26EF-4460-9237-7F1DFE2602AB}" srcOrd="1" destOrd="0" presId="urn:microsoft.com/office/officeart/2005/8/layout/orgChart1"/>
    <dgm:cxn modelId="{372A862A-1846-4EE4-A93C-4B7AC08D798E}" type="presParOf" srcId="{5F30E8BA-2404-402B-8F98-1A4D630E0BD7}" destId="{D4EC9388-C594-436D-8625-7261A5B7C10F}" srcOrd="2" destOrd="0" presId="urn:microsoft.com/office/officeart/2005/8/layout/orgChart1"/>
    <dgm:cxn modelId="{42EDC751-895B-4D44-AF21-E55BE663755D}" type="presParOf" srcId="{4FC68DFC-EB40-47B9-9180-F35B0B4295E1}" destId="{1A5440E2-B852-4A99-AC8A-A4083112EBB1}" srcOrd="10" destOrd="0" presId="urn:microsoft.com/office/officeart/2005/8/layout/orgChart1"/>
    <dgm:cxn modelId="{D7D8D181-BA8A-4177-823E-59A13FFC2A8F}" type="presParOf" srcId="{4FC68DFC-EB40-47B9-9180-F35B0B4295E1}" destId="{ABE0DC41-B42A-4EB5-B537-712758CB9241}" srcOrd="11" destOrd="0" presId="urn:microsoft.com/office/officeart/2005/8/layout/orgChart1"/>
    <dgm:cxn modelId="{EFAAB12C-89D1-4F56-BEF9-4F38B635ECAA}" type="presParOf" srcId="{ABE0DC41-B42A-4EB5-B537-712758CB9241}" destId="{37B2FB44-835E-47DE-AA3F-00C4EAA1D0FD}" srcOrd="0" destOrd="0" presId="urn:microsoft.com/office/officeart/2005/8/layout/orgChart1"/>
    <dgm:cxn modelId="{B47EBB60-6BFF-4098-9B33-75382FA01F9A}" type="presParOf" srcId="{37B2FB44-835E-47DE-AA3F-00C4EAA1D0FD}" destId="{C92C77CC-B634-4236-A96F-1F0AEEB7E95D}" srcOrd="0" destOrd="0" presId="urn:microsoft.com/office/officeart/2005/8/layout/orgChart1"/>
    <dgm:cxn modelId="{B1DA6A8F-2353-4C28-8792-49F26732FA00}" type="presParOf" srcId="{37B2FB44-835E-47DE-AA3F-00C4EAA1D0FD}" destId="{A76B1859-0442-43FA-84AA-DC31992A42E3}" srcOrd="1" destOrd="0" presId="urn:microsoft.com/office/officeart/2005/8/layout/orgChart1"/>
    <dgm:cxn modelId="{9EF4164A-249F-4E7D-BB0D-A70FBE1F35EF}" type="presParOf" srcId="{ABE0DC41-B42A-4EB5-B537-712758CB9241}" destId="{701287B9-AF51-4DA3-8268-B5E0976C8074}" srcOrd="1" destOrd="0" presId="urn:microsoft.com/office/officeart/2005/8/layout/orgChart1"/>
    <dgm:cxn modelId="{DA2FAD8A-155F-40ED-A9EF-A63A84A76CE6}" type="presParOf" srcId="{ABE0DC41-B42A-4EB5-B537-712758CB9241}" destId="{EF3E46E8-44C1-4FBF-98DF-EAB95E696B86}" srcOrd="2" destOrd="0" presId="urn:microsoft.com/office/officeart/2005/8/layout/orgChart1"/>
    <dgm:cxn modelId="{8FB954DE-8FA7-48AF-9BB5-249130F22D5C}" type="presParOf" srcId="{4FC68DFC-EB40-47B9-9180-F35B0B4295E1}" destId="{3D2B67AD-11D5-4BE3-82EC-7957FD66B6B3}" srcOrd="12" destOrd="0" presId="urn:microsoft.com/office/officeart/2005/8/layout/orgChart1"/>
    <dgm:cxn modelId="{56A7F9AA-655D-41AC-A61C-EE1D40181F0D}" type="presParOf" srcId="{4FC68DFC-EB40-47B9-9180-F35B0B4295E1}" destId="{CF633F5C-0762-40AF-A794-3E843E2702FA}" srcOrd="13" destOrd="0" presId="urn:microsoft.com/office/officeart/2005/8/layout/orgChart1"/>
    <dgm:cxn modelId="{48BC8CCE-134C-4B97-AEAB-B4C6590920C8}" type="presParOf" srcId="{CF633F5C-0762-40AF-A794-3E843E2702FA}" destId="{B4AA50B6-531A-4372-B434-B36B67F585BA}" srcOrd="0" destOrd="0" presId="urn:microsoft.com/office/officeart/2005/8/layout/orgChart1"/>
    <dgm:cxn modelId="{438DDCAF-45AF-4D75-AEF4-FE91BBF43912}" type="presParOf" srcId="{B4AA50B6-531A-4372-B434-B36B67F585BA}" destId="{8E5D44CD-8F36-4D69-A778-8B2D2AC3BD1C}" srcOrd="0" destOrd="0" presId="urn:microsoft.com/office/officeart/2005/8/layout/orgChart1"/>
    <dgm:cxn modelId="{7CD4F9F9-C41E-4BEF-BC88-920928D5E32C}" type="presParOf" srcId="{B4AA50B6-531A-4372-B434-B36B67F585BA}" destId="{DAB58734-AE94-4D67-A76B-4C9C3D516D98}" srcOrd="1" destOrd="0" presId="urn:microsoft.com/office/officeart/2005/8/layout/orgChart1"/>
    <dgm:cxn modelId="{E4275265-51AE-4E21-939F-1F01CC7D6E4C}" type="presParOf" srcId="{CF633F5C-0762-40AF-A794-3E843E2702FA}" destId="{C86F0DEB-E888-47BB-BB05-26B40622084B}" srcOrd="1" destOrd="0" presId="urn:microsoft.com/office/officeart/2005/8/layout/orgChart1"/>
    <dgm:cxn modelId="{1C84F52B-8A61-405E-9275-EDBFE09068F3}" type="presParOf" srcId="{C86F0DEB-E888-47BB-BB05-26B40622084B}" destId="{9D221459-5156-42A2-8D49-D6530E1D4D39}" srcOrd="0" destOrd="0" presId="urn:microsoft.com/office/officeart/2005/8/layout/orgChart1"/>
    <dgm:cxn modelId="{A603ADDF-4A94-4D2A-9419-165FEB97B3B6}" type="presParOf" srcId="{C86F0DEB-E888-47BB-BB05-26B40622084B}" destId="{F4E9246A-E14E-414C-9BA1-D9670C0CAF2D}" srcOrd="1" destOrd="0" presId="urn:microsoft.com/office/officeart/2005/8/layout/orgChart1"/>
    <dgm:cxn modelId="{EA4CEA85-A4DA-48EF-AC3D-5712863EF3DD}" type="presParOf" srcId="{F4E9246A-E14E-414C-9BA1-D9670C0CAF2D}" destId="{82B26148-E386-401B-8423-AA69F22A14A4}" srcOrd="0" destOrd="0" presId="urn:microsoft.com/office/officeart/2005/8/layout/orgChart1"/>
    <dgm:cxn modelId="{97B34429-DD52-41AE-BD4F-FB5356450EB2}" type="presParOf" srcId="{82B26148-E386-401B-8423-AA69F22A14A4}" destId="{E935BA97-3E6D-4CA6-98EF-E6AB6D2E3FBF}" srcOrd="0" destOrd="0" presId="urn:microsoft.com/office/officeart/2005/8/layout/orgChart1"/>
    <dgm:cxn modelId="{68E51C4A-8832-4822-94CD-36403141D15F}" type="presParOf" srcId="{82B26148-E386-401B-8423-AA69F22A14A4}" destId="{07B1B28F-A8FF-403A-884C-3D9C52C9A115}" srcOrd="1" destOrd="0" presId="urn:microsoft.com/office/officeart/2005/8/layout/orgChart1"/>
    <dgm:cxn modelId="{1E8EF68F-C688-49BA-8AD6-0ED6CEEA1231}" type="presParOf" srcId="{F4E9246A-E14E-414C-9BA1-D9670C0CAF2D}" destId="{32E67F2B-130D-472C-BDB6-115700F715D5}" srcOrd="1" destOrd="0" presId="urn:microsoft.com/office/officeart/2005/8/layout/orgChart1"/>
    <dgm:cxn modelId="{4D3F8446-F155-4550-8CB3-FB50E7D40D8A}" type="presParOf" srcId="{F4E9246A-E14E-414C-9BA1-D9670C0CAF2D}" destId="{293A18CF-CC96-4828-BE5B-768D2FD89C1E}" srcOrd="2" destOrd="0" presId="urn:microsoft.com/office/officeart/2005/8/layout/orgChart1"/>
    <dgm:cxn modelId="{1D4024D2-C21E-49F5-BC0E-55B4F9E38C24}" type="presParOf" srcId="{C86F0DEB-E888-47BB-BB05-26B40622084B}" destId="{8A119F1F-58E8-4640-B72B-F9A717CFB9C2}" srcOrd="2" destOrd="0" presId="urn:microsoft.com/office/officeart/2005/8/layout/orgChart1"/>
    <dgm:cxn modelId="{8D81BBD3-6F5A-47C5-ACEB-CADA6F7EBA65}" type="presParOf" srcId="{C86F0DEB-E888-47BB-BB05-26B40622084B}" destId="{645A5E65-E3D4-46BC-AA6B-24EDFFE84963}" srcOrd="3" destOrd="0" presId="urn:microsoft.com/office/officeart/2005/8/layout/orgChart1"/>
    <dgm:cxn modelId="{E19E239C-A984-4C0A-A2D6-07E08F040B2E}" type="presParOf" srcId="{645A5E65-E3D4-46BC-AA6B-24EDFFE84963}" destId="{9FB36064-ABF0-4F78-92A2-ED56563E8612}" srcOrd="0" destOrd="0" presId="urn:microsoft.com/office/officeart/2005/8/layout/orgChart1"/>
    <dgm:cxn modelId="{061CF903-E378-4740-8A23-C54B7A0AC01E}" type="presParOf" srcId="{9FB36064-ABF0-4F78-92A2-ED56563E8612}" destId="{681C0320-C61A-44AC-B546-3CAD84CFDCA4}" srcOrd="0" destOrd="0" presId="urn:microsoft.com/office/officeart/2005/8/layout/orgChart1"/>
    <dgm:cxn modelId="{C61EB5BC-0B1A-411B-A9AF-63349EFD835F}" type="presParOf" srcId="{9FB36064-ABF0-4F78-92A2-ED56563E8612}" destId="{88219DEA-7804-401D-9236-81CB4906038C}" srcOrd="1" destOrd="0" presId="urn:microsoft.com/office/officeart/2005/8/layout/orgChart1"/>
    <dgm:cxn modelId="{5000BB35-CC8E-4312-8CBB-8623FE0F1EF5}" type="presParOf" srcId="{645A5E65-E3D4-46BC-AA6B-24EDFFE84963}" destId="{B0A41601-F8EE-4267-9093-5E5E32EE2497}" srcOrd="1" destOrd="0" presId="urn:microsoft.com/office/officeart/2005/8/layout/orgChart1"/>
    <dgm:cxn modelId="{FF95C205-032E-4C05-9335-F0EB47C050F4}" type="presParOf" srcId="{645A5E65-E3D4-46BC-AA6B-24EDFFE84963}" destId="{6B19120A-C6FB-4FCD-9665-E838FF29DA35}" srcOrd="2" destOrd="0" presId="urn:microsoft.com/office/officeart/2005/8/layout/orgChart1"/>
    <dgm:cxn modelId="{D2DFDBBA-725C-4336-929E-E76B6837AD59}" type="presParOf" srcId="{C86F0DEB-E888-47BB-BB05-26B40622084B}" destId="{33C51E75-1AEA-4287-B749-2266CF615D0E}" srcOrd="4" destOrd="0" presId="urn:microsoft.com/office/officeart/2005/8/layout/orgChart1"/>
    <dgm:cxn modelId="{F8230B41-4855-4228-AB8E-8229CFFA07DF}" type="presParOf" srcId="{C86F0DEB-E888-47BB-BB05-26B40622084B}" destId="{E151C18B-7E15-4DDB-8C04-EFED39C30F0E}" srcOrd="5" destOrd="0" presId="urn:microsoft.com/office/officeart/2005/8/layout/orgChart1"/>
    <dgm:cxn modelId="{A8886B9C-8931-43B6-B6E1-B747CDB154CD}" type="presParOf" srcId="{E151C18B-7E15-4DDB-8C04-EFED39C30F0E}" destId="{DC80B102-FA04-41D3-8D4B-C8EA9A00E1C8}" srcOrd="0" destOrd="0" presId="urn:microsoft.com/office/officeart/2005/8/layout/orgChart1"/>
    <dgm:cxn modelId="{7A4B544C-E03B-4BD9-BEE8-C63794013E58}" type="presParOf" srcId="{DC80B102-FA04-41D3-8D4B-C8EA9A00E1C8}" destId="{2ACF7E02-C670-4191-AE28-7EB5A84E9953}" srcOrd="0" destOrd="0" presId="urn:microsoft.com/office/officeart/2005/8/layout/orgChart1"/>
    <dgm:cxn modelId="{A8EEB327-CC91-4CAF-BA59-200E8F42B78B}" type="presParOf" srcId="{DC80B102-FA04-41D3-8D4B-C8EA9A00E1C8}" destId="{199C17AA-0827-4C0F-AA8B-E33D81C76D42}" srcOrd="1" destOrd="0" presId="urn:microsoft.com/office/officeart/2005/8/layout/orgChart1"/>
    <dgm:cxn modelId="{C47CDFA7-A85D-4C73-B734-4257ED396C53}" type="presParOf" srcId="{E151C18B-7E15-4DDB-8C04-EFED39C30F0E}" destId="{87DE948F-078E-4A21-B45C-14D1AC25E01F}" srcOrd="1" destOrd="0" presId="urn:microsoft.com/office/officeart/2005/8/layout/orgChart1"/>
    <dgm:cxn modelId="{74F08A57-43C7-477F-860B-949EFCA77762}" type="presParOf" srcId="{E151C18B-7E15-4DDB-8C04-EFED39C30F0E}" destId="{998853BE-15B5-4856-993C-9F0CADD5DACC}" srcOrd="2" destOrd="0" presId="urn:microsoft.com/office/officeart/2005/8/layout/orgChart1"/>
    <dgm:cxn modelId="{D5786C33-D2A0-4AA2-A19B-077E1BDE52B8}" type="presParOf" srcId="{CF633F5C-0762-40AF-A794-3E843E2702FA}" destId="{BB198C0A-7C7B-41A4-A6BC-ED92C8ED75BA}" srcOrd="2" destOrd="0" presId="urn:microsoft.com/office/officeart/2005/8/layout/orgChart1"/>
    <dgm:cxn modelId="{A0230F54-81E7-44B7-A18C-0D2FC1F716A5}" type="presParOf" srcId="{4FC68DFC-EB40-47B9-9180-F35B0B4295E1}" destId="{140AFB31-9B20-44D1-B4C0-6952B1ADE0AC}" srcOrd="14" destOrd="0" presId="urn:microsoft.com/office/officeart/2005/8/layout/orgChart1"/>
    <dgm:cxn modelId="{44A30A4B-4CED-4AB3-B5A0-F01C6B78CB7F}" type="presParOf" srcId="{4FC68DFC-EB40-47B9-9180-F35B0B4295E1}" destId="{97C67234-6298-4619-9C6D-58185F55C9B7}" srcOrd="15" destOrd="0" presId="urn:microsoft.com/office/officeart/2005/8/layout/orgChart1"/>
    <dgm:cxn modelId="{B16C4174-7D94-4AF4-83D2-11AD7CC142EB}" type="presParOf" srcId="{97C67234-6298-4619-9C6D-58185F55C9B7}" destId="{113BCA6D-F493-46B5-AB28-FDD4C1E65D40}" srcOrd="0" destOrd="0" presId="urn:microsoft.com/office/officeart/2005/8/layout/orgChart1"/>
    <dgm:cxn modelId="{BF62214D-C2F1-42F3-892E-30BF252243A2}" type="presParOf" srcId="{113BCA6D-F493-46B5-AB28-FDD4C1E65D40}" destId="{B96ECBC3-191F-44FA-BD3E-9614780CF6A7}" srcOrd="0" destOrd="0" presId="urn:microsoft.com/office/officeart/2005/8/layout/orgChart1"/>
    <dgm:cxn modelId="{8ABD2218-AD46-4F72-A585-A9A7773D6F5F}" type="presParOf" srcId="{113BCA6D-F493-46B5-AB28-FDD4C1E65D40}" destId="{72432F75-3765-4015-BB54-51FC74B1472A}" srcOrd="1" destOrd="0" presId="urn:microsoft.com/office/officeart/2005/8/layout/orgChart1"/>
    <dgm:cxn modelId="{6F2EA0AA-7A7D-4F2B-A577-68C961E83AC1}" type="presParOf" srcId="{97C67234-6298-4619-9C6D-58185F55C9B7}" destId="{64AD5C03-7553-4BEF-9466-2D49945EBF2D}" srcOrd="1" destOrd="0" presId="urn:microsoft.com/office/officeart/2005/8/layout/orgChart1"/>
    <dgm:cxn modelId="{3F23D9E0-7F2E-4B60-92F6-79E573C5F37C}" type="presParOf" srcId="{64AD5C03-7553-4BEF-9466-2D49945EBF2D}" destId="{0BF53A2E-6288-410C-93D4-78E953E8A11E}" srcOrd="0" destOrd="0" presId="urn:microsoft.com/office/officeart/2005/8/layout/orgChart1"/>
    <dgm:cxn modelId="{EDE7F720-9BFC-4763-BC3B-D42C1FB3C41B}" type="presParOf" srcId="{64AD5C03-7553-4BEF-9466-2D49945EBF2D}" destId="{B1FC1525-591D-4283-87AE-2644A5E04D1E}" srcOrd="1" destOrd="0" presId="urn:microsoft.com/office/officeart/2005/8/layout/orgChart1"/>
    <dgm:cxn modelId="{8DB8938E-BDAE-4F14-9CED-37C4876228E2}" type="presParOf" srcId="{B1FC1525-591D-4283-87AE-2644A5E04D1E}" destId="{6FA3FD42-CF21-4E63-8E85-68DF80A73749}" srcOrd="0" destOrd="0" presId="urn:microsoft.com/office/officeart/2005/8/layout/orgChart1"/>
    <dgm:cxn modelId="{C59BE882-7A90-453B-8917-A77F88A132E7}" type="presParOf" srcId="{6FA3FD42-CF21-4E63-8E85-68DF80A73749}" destId="{D1D15B68-02B1-4224-A959-5597B1283079}" srcOrd="0" destOrd="0" presId="urn:microsoft.com/office/officeart/2005/8/layout/orgChart1"/>
    <dgm:cxn modelId="{7038FB29-F830-429B-8B39-E74E5C8B78B3}" type="presParOf" srcId="{6FA3FD42-CF21-4E63-8E85-68DF80A73749}" destId="{57B5E0C0-204D-4BD8-AC7D-7C2F616CD764}" srcOrd="1" destOrd="0" presId="urn:microsoft.com/office/officeart/2005/8/layout/orgChart1"/>
    <dgm:cxn modelId="{23FE76A5-3B9C-4208-984D-3CC1ADAF54ED}" type="presParOf" srcId="{B1FC1525-591D-4283-87AE-2644A5E04D1E}" destId="{0D35C9DF-1B82-43C4-9922-0EA88E274635}" srcOrd="1" destOrd="0" presId="urn:microsoft.com/office/officeart/2005/8/layout/orgChart1"/>
    <dgm:cxn modelId="{0D344A63-1126-4DF6-9862-9E8207E30678}" type="presParOf" srcId="{B1FC1525-591D-4283-87AE-2644A5E04D1E}" destId="{7B0E9091-0B00-43E2-8792-6B577AAC02F4}" srcOrd="2" destOrd="0" presId="urn:microsoft.com/office/officeart/2005/8/layout/orgChart1"/>
    <dgm:cxn modelId="{2E0D997B-09ED-4CE2-AE33-212CD86D0DEE}" type="presParOf" srcId="{64AD5C03-7553-4BEF-9466-2D49945EBF2D}" destId="{487E3516-EFDD-4117-A9F2-C6F99EDC88CF}" srcOrd="2" destOrd="0" presId="urn:microsoft.com/office/officeart/2005/8/layout/orgChart1"/>
    <dgm:cxn modelId="{3EDE6E4D-8CC8-4DFF-B140-92CAF8E9ADC5}" type="presParOf" srcId="{64AD5C03-7553-4BEF-9466-2D49945EBF2D}" destId="{C69D7FF8-5295-4D38-B377-38E31DCDBD80}" srcOrd="3" destOrd="0" presId="urn:microsoft.com/office/officeart/2005/8/layout/orgChart1"/>
    <dgm:cxn modelId="{2A4E6299-A149-426A-9C53-51430A1F21CA}" type="presParOf" srcId="{C69D7FF8-5295-4D38-B377-38E31DCDBD80}" destId="{B0D13DB0-2E34-483D-9FE0-EED5BBD69BE5}" srcOrd="0" destOrd="0" presId="urn:microsoft.com/office/officeart/2005/8/layout/orgChart1"/>
    <dgm:cxn modelId="{77B4D428-6F59-47DF-8B00-B1A22B7777B9}" type="presParOf" srcId="{B0D13DB0-2E34-483D-9FE0-EED5BBD69BE5}" destId="{D9BF007A-749C-4D01-92E0-7DAD8446AB04}" srcOrd="0" destOrd="0" presId="urn:microsoft.com/office/officeart/2005/8/layout/orgChart1"/>
    <dgm:cxn modelId="{5C07906C-4199-4821-A192-ABC4E39A3268}" type="presParOf" srcId="{B0D13DB0-2E34-483D-9FE0-EED5BBD69BE5}" destId="{4FA6D905-0C40-4A5A-AA7F-2C07E4DA0D0F}" srcOrd="1" destOrd="0" presId="urn:microsoft.com/office/officeart/2005/8/layout/orgChart1"/>
    <dgm:cxn modelId="{6A82568A-63F0-4CE5-B34E-8F12BE70052E}" type="presParOf" srcId="{C69D7FF8-5295-4D38-B377-38E31DCDBD80}" destId="{BA0539E5-E270-43B9-AF14-C7D0446279E5}" srcOrd="1" destOrd="0" presId="urn:microsoft.com/office/officeart/2005/8/layout/orgChart1"/>
    <dgm:cxn modelId="{FF848E2A-8FA9-495D-AE96-7B562398B001}" type="presParOf" srcId="{C69D7FF8-5295-4D38-B377-38E31DCDBD80}" destId="{B9387DAA-A051-4A95-A58B-08D1BD1A5933}" srcOrd="2" destOrd="0" presId="urn:microsoft.com/office/officeart/2005/8/layout/orgChart1"/>
    <dgm:cxn modelId="{75DEC12A-B5E5-4D59-BEB5-FF4A9924A320}" type="presParOf" srcId="{64AD5C03-7553-4BEF-9466-2D49945EBF2D}" destId="{C4AE71E4-C137-47FB-98B2-662FC43024E5}" srcOrd="4" destOrd="0" presId="urn:microsoft.com/office/officeart/2005/8/layout/orgChart1"/>
    <dgm:cxn modelId="{86DD3A20-BCC2-4C00-A282-3E42ADE629D4}" type="presParOf" srcId="{64AD5C03-7553-4BEF-9466-2D49945EBF2D}" destId="{E44C17D2-5ED0-481E-ACDF-52B51041F2BA}" srcOrd="5" destOrd="0" presId="urn:microsoft.com/office/officeart/2005/8/layout/orgChart1"/>
    <dgm:cxn modelId="{01F512C4-F1BA-4B29-8163-F33521A51E2E}" type="presParOf" srcId="{E44C17D2-5ED0-481E-ACDF-52B51041F2BA}" destId="{795CFDEF-7D63-4820-A02E-1B1E16E4F96C}" srcOrd="0" destOrd="0" presId="urn:microsoft.com/office/officeart/2005/8/layout/orgChart1"/>
    <dgm:cxn modelId="{F05B5FA7-D3E3-4EE6-B2CC-42E4601887E6}" type="presParOf" srcId="{795CFDEF-7D63-4820-A02E-1B1E16E4F96C}" destId="{C3A61F91-C7BA-4420-A4FE-1E6288B85CAC}" srcOrd="0" destOrd="0" presId="urn:microsoft.com/office/officeart/2005/8/layout/orgChart1"/>
    <dgm:cxn modelId="{3D76893E-FC3A-4153-B22D-56B904C597BC}" type="presParOf" srcId="{795CFDEF-7D63-4820-A02E-1B1E16E4F96C}" destId="{E112534B-AD81-4103-AAEF-73786F293F02}" srcOrd="1" destOrd="0" presId="urn:microsoft.com/office/officeart/2005/8/layout/orgChart1"/>
    <dgm:cxn modelId="{6A5353BA-29E3-4D40-9871-55AF9DA3E796}" type="presParOf" srcId="{E44C17D2-5ED0-481E-ACDF-52B51041F2BA}" destId="{106FCB30-1807-4302-A24E-4BAC3C142BD2}" srcOrd="1" destOrd="0" presId="urn:microsoft.com/office/officeart/2005/8/layout/orgChart1"/>
    <dgm:cxn modelId="{DBCD41C1-276C-489E-A84C-C8D2040EE2E3}" type="presParOf" srcId="{E44C17D2-5ED0-481E-ACDF-52B51041F2BA}" destId="{6D0C4627-6417-4EBD-ADE7-E6A5D77F2EB2}" srcOrd="2" destOrd="0" presId="urn:microsoft.com/office/officeart/2005/8/layout/orgChart1"/>
    <dgm:cxn modelId="{DF8C9D86-03E4-473A-820B-9903B5314F74}" type="presParOf" srcId="{97C67234-6298-4619-9C6D-58185F55C9B7}" destId="{B0DA6A94-CBF3-4647-B7AE-D8CE56C50DEE}" srcOrd="2" destOrd="0" presId="urn:microsoft.com/office/officeart/2005/8/layout/orgChart1"/>
    <dgm:cxn modelId="{FB6AF4D6-B52D-4F98-B918-BBE4C8EFA356}" type="presParOf" srcId="{4FC68DFC-EB40-47B9-9180-F35B0B4295E1}" destId="{F62D20B9-2F3C-42D2-855E-1A39D40B7DF8}" srcOrd="16" destOrd="0" presId="urn:microsoft.com/office/officeart/2005/8/layout/orgChart1"/>
    <dgm:cxn modelId="{3EC72236-DAC2-4E7D-9A90-0159810F7396}" type="presParOf" srcId="{4FC68DFC-EB40-47B9-9180-F35B0B4295E1}" destId="{491ABAB3-D878-4963-936C-9B360CF618C8}" srcOrd="17" destOrd="0" presId="urn:microsoft.com/office/officeart/2005/8/layout/orgChart1"/>
    <dgm:cxn modelId="{D910C5D4-47D6-433C-ABB5-9465639FCFBA}" type="presParOf" srcId="{491ABAB3-D878-4963-936C-9B360CF618C8}" destId="{878652BF-17F7-42F3-9BEC-E9B458A6355A}" srcOrd="0" destOrd="0" presId="urn:microsoft.com/office/officeart/2005/8/layout/orgChart1"/>
    <dgm:cxn modelId="{59428C21-3675-4F0D-A5DD-D04AA9EB0950}" type="presParOf" srcId="{878652BF-17F7-42F3-9BEC-E9B458A6355A}" destId="{5F679722-4A05-4011-A2BE-AD365183FB6A}" srcOrd="0" destOrd="0" presId="urn:microsoft.com/office/officeart/2005/8/layout/orgChart1"/>
    <dgm:cxn modelId="{221D7335-CAE8-4355-9363-DACAF94B3CAA}" type="presParOf" srcId="{878652BF-17F7-42F3-9BEC-E9B458A6355A}" destId="{C6680EB3-A79F-4FBB-952B-82DA70D7B462}" srcOrd="1" destOrd="0" presId="urn:microsoft.com/office/officeart/2005/8/layout/orgChart1"/>
    <dgm:cxn modelId="{A15A5DF0-CECA-406A-9488-C6423E1A6415}" type="presParOf" srcId="{491ABAB3-D878-4963-936C-9B360CF618C8}" destId="{CC2814F0-974C-447B-9ECF-796DF5EC8A54}" srcOrd="1" destOrd="0" presId="urn:microsoft.com/office/officeart/2005/8/layout/orgChart1"/>
    <dgm:cxn modelId="{F05A5779-4FEA-40DE-8019-9F81CA5DE976}" type="presParOf" srcId="{491ABAB3-D878-4963-936C-9B360CF618C8}" destId="{ED44BA43-9188-4B56-87FE-040FC14E5417}" srcOrd="2" destOrd="0" presId="urn:microsoft.com/office/officeart/2005/8/layout/orgChart1"/>
    <dgm:cxn modelId="{90A68150-065B-4AB8-B71E-B0D3A41E0FAD}" type="presParOf" srcId="{7C95294F-D3DA-41BF-A3F9-38D42C8201FE}" destId="{D0F9822D-8B9D-4FC4-93D9-134FEC3C998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D20B9-2F3C-42D2-855E-1A39D40B7DF8}">
      <dsp:nvSpPr>
        <dsp:cNvPr id="0" name=""/>
        <dsp:cNvSpPr/>
      </dsp:nvSpPr>
      <dsp:spPr>
        <a:xfrm>
          <a:off x="6127305" y="712895"/>
          <a:ext cx="4452279" cy="190714"/>
        </a:xfrm>
        <a:custGeom>
          <a:avLst/>
          <a:gdLst/>
          <a:ahLst/>
          <a:cxnLst/>
          <a:rect l="0" t="0" r="0" b="0"/>
          <a:pathLst>
            <a:path>
              <a:moveTo>
                <a:pt x="0" y="0"/>
              </a:moveTo>
              <a:lnTo>
                <a:pt x="0" y="95357"/>
              </a:lnTo>
              <a:lnTo>
                <a:pt x="4452279" y="95357"/>
              </a:lnTo>
              <a:lnTo>
                <a:pt x="4452279" y="190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AE71E4-C137-47FB-98B2-662FC43024E5}">
      <dsp:nvSpPr>
        <dsp:cNvPr id="0" name=""/>
        <dsp:cNvSpPr/>
      </dsp:nvSpPr>
      <dsp:spPr>
        <a:xfrm>
          <a:off x="9117439" y="1357692"/>
          <a:ext cx="136224" cy="1707350"/>
        </a:xfrm>
        <a:custGeom>
          <a:avLst/>
          <a:gdLst/>
          <a:ahLst/>
          <a:cxnLst/>
          <a:rect l="0" t="0" r="0" b="0"/>
          <a:pathLst>
            <a:path>
              <a:moveTo>
                <a:pt x="0" y="0"/>
              </a:moveTo>
              <a:lnTo>
                <a:pt x="0" y="1707350"/>
              </a:lnTo>
              <a:lnTo>
                <a:pt x="136224" y="17073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7E3516-EFDD-4117-A9F2-C6F99EDC88CF}">
      <dsp:nvSpPr>
        <dsp:cNvPr id="0" name=""/>
        <dsp:cNvSpPr/>
      </dsp:nvSpPr>
      <dsp:spPr>
        <a:xfrm>
          <a:off x="9117439" y="1357692"/>
          <a:ext cx="136224" cy="1062553"/>
        </a:xfrm>
        <a:custGeom>
          <a:avLst/>
          <a:gdLst/>
          <a:ahLst/>
          <a:cxnLst/>
          <a:rect l="0" t="0" r="0" b="0"/>
          <a:pathLst>
            <a:path>
              <a:moveTo>
                <a:pt x="0" y="0"/>
              </a:moveTo>
              <a:lnTo>
                <a:pt x="0" y="1062553"/>
              </a:lnTo>
              <a:lnTo>
                <a:pt x="136224" y="10625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F53A2E-6288-410C-93D4-78E953E8A11E}">
      <dsp:nvSpPr>
        <dsp:cNvPr id="0" name=""/>
        <dsp:cNvSpPr/>
      </dsp:nvSpPr>
      <dsp:spPr>
        <a:xfrm>
          <a:off x="9117439" y="1357692"/>
          <a:ext cx="136224" cy="417755"/>
        </a:xfrm>
        <a:custGeom>
          <a:avLst/>
          <a:gdLst/>
          <a:ahLst/>
          <a:cxnLst/>
          <a:rect l="0" t="0" r="0" b="0"/>
          <a:pathLst>
            <a:path>
              <a:moveTo>
                <a:pt x="0" y="0"/>
              </a:moveTo>
              <a:lnTo>
                <a:pt x="0" y="417755"/>
              </a:lnTo>
              <a:lnTo>
                <a:pt x="136224" y="417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0AFB31-9B20-44D1-B4C0-6952B1ADE0AC}">
      <dsp:nvSpPr>
        <dsp:cNvPr id="0" name=""/>
        <dsp:cNvSpPr/>
      </dsp:nvSpPr>
      <dsp:spPr>
        <a:xfrm>
          <a:off x="6127305" y="712895"/>
          <a:ext cx="3353399" cy="190714"/>
        </a:xfrm>
        <a:custGeom>
          <a:avLst/>
          <a:gdLst/>
          <a:ahLst/>
          <a:cxnLst/>
          <a:rect l="0" t="0" r="0" b="0"/>
          <a:pathLst>
            <a:path>
              <a:moveTo>
                <a:pt x="0" y="0"/>
              </a:moveTo>
              <a:lnTo>
                <a:pt x="0" y="95357"/>
              </a:lnTo>
              <a:lnTo>
                <a:pt x="3353399" y="95357"/>
              </a:lnTo>
              <a:lnTo>
                <a:pt x="3353399" y="190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51E75-1AEA-4287-B749-2266CF615D0E}">
      <dsp:nvSpPr>
        <dsp:cNvPr id="0" name=""/>
        <dsp:cNvSpPr/>
      </dsp:nvSpPr>
      <dsp:spPr>
        <a:xfrm>
          <a:off x="8018559" y="1357692"/>
          <a:ext cx="136224" cy="1707350"/>
        </a:xfrm>
        <a:custGeom>
          <a:avLst/>
          <a:gdLst/>
          <a:ahLst/>
          <a:cxnLst/>
          <a:rect l="0" t="0" r="0" b="0"/>
          <a:pathLst>
            <a:path>
              <a:moveTo>
                <a:pt x="0" y="0"/>
              </a:moveTo>
              <a:lnTo>
                <a:pt x="0" y="1707350"/>
              </a:lnTo>
              <a:lnTo>
                <a:pt x="136224" y="17073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119F1F-58E8-4640-B72B-F9A717CFB9C2}">
      <dsp:nvSpPr>
        <dsp:cNvPr id="0" name=""/>
        <dsp:cNvSpPr/>
      </dsp:nvSpPr>
      <dsp:spPr>
        <a:xfrm>
          <a:off x="8018559" y="1357692"/>
          <a:ext cx="136224" cy="1062553"/>
        </a:xfrm>
        <a:custGeom>
          <a:avLst/>
          <a:gdLst/>
          <a:ahLst/>
          <a:cxnLst/>
          <a:rect l="0" t="0" r="0" b="0"/>
          <a:pathLst>
            <a:path>
              <a:moveTo>
                <a:pt x="0" y="0"/>
              </a:moveTo>
              <a:lnTo>
                <a:pt x="0" y="1062553"/>
              </a:lnTo>
              <a:lnTo>
                <a:pt x="136224" y="10625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221459-5156-42A2-8D49-D6530E1D4D39}">
      <dsp:nvSpPr>
        <dsp:cNvPr id="0" name=""/>
        <dsp:cNvSpPr/>
      </dsp:nvSpPr>
      <dsp:spPr>
        <a:xfrm>
          <a:off x="8018559" y="1357692"/>
          <a:ext cx="136224" cy="417755"/>
        </a:xfrm>
        <a:custGeom>
          <a:avLst/>
          <a:gdLst/>
          <a:ahLst/>
          <a:cxnLst/>
          <a:rect l="0" t="0" r="0" b="0"/>
          <a:pathLst>
            <a:path>
              <a:moveTo>
                <a:pt x="0" y="0"/>
              </a:moveTo>
              <a:lnTo>
                <a:pt x="0" y="417755"/>
              </a:lnTo>
              <a:lnTo>
                <a:pt x="136224" y="417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B67AD-11D5-4BE3-82EC-7957FD66B6B3}">
      <dsp:nvSpPr>
        <dsp:cNvPr id="0" name=""/>
        <dsp:cNvSpPr/>
      </dsp:nvSpPr>
      <dsp:spPr>
        <a:xfrm>
          <a:off x="6127305" y="712895"/>
          <a:ext cx="2254520" cy="190714"/>
        </a:xfrm>
        <a:custGeom>
          <a:avLst/>
          <a:gdLst/>
          <a:ahLst/>
          <a:cxnLst/>
          <a:rect l="0" t="0" r="0" b="0"/>
          <a:pathLst>
            <a:path>
              <a:moveTo>
                <a:pt x="0" y="0"/>
              </a:moveTo>
              <a:lnTo>
                <a:pt x="0" y="95357"/>
              </a:lnTo>
              <a:lnTo>
                <a:pt x="2254520" y="95357"/>
              </a:lnTo>
              <a:lnTo>
                <a:pt x="2254520" y="190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5440E2-B852-4A99-AC8A-A4083112EBB1}">
      <dsp:nvSpPr>
        <dsp:cNvPr id="0" name=""/>
        <dsp:cNvSpPr/>
      </dsp:nvSpPr>
      <dsp:spPr>
        <a:xfrm>
          <a:off x="6127305" y="712895"/>
          <a:ext cx="1155640" cy="190714"/>
        </a:xfrm>
        <a:custGeom>
          <a:avLst/>
          <a:gdLst/>
          <a:ahLst/>
          <a:cxnLst/>
          <a:rect l="0" t="0" r="0" b="0"/>
          <a:pathLst>
            <a:path>
              <a:moveTo>
                <a:pt x="0" y="0"/>
              </a:moveTo>
              <a:lnTo>
                <a:pt x="0" y="95357"/>
              </a:lnTo>
              <a:lnTo>
                <a:pt x="1155640" y="95357"/>
              </a:lnTo>
              <a:lnTo>
                <a:pt x="1155640" y="190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68D802-2E3B-4D13-B15B-0CDF3DF63037}">
      <dsp:nvSpPr>
        <dsp:cNvPr id="0" name=""/>
        <dsp:cNvSpPr/>
      </dsp:nvSpPr>
      <dsp:spPr>
        <a:xfrm>
          <a:off x="6081585" y="712895"/>
          <a:ext cx="91440" cy="190714"/>
        </a:xfrm>
        <a:custGeom>
          <a:avLst/>
          <a:gdLst/>
          <a:ahLst/>
          <a:cxnLst/>
          <a:rect l="0" t="0" r="0" b="0"/>
          <a:pathLst>
            <a:path>
              <a:moveTo>
                <a:pt x="45720" y="0"/>
              </a:moveTo>
              <a:lnTo>
                <a:pt x="45720" y="95357"/>
              </a:lnTo>
              <a:lnTo>
                <a:pt x="102480" y="95357"/>
              </a:lnTo>
              <a:lnTo>
                <a:pt x="102480" y="190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99584F-6CF6-42E7-B83E-3DA8979030CC}">
      <dsp:nvSpPr>
        <dsp:cNvPr id="0" name=""/>
        <dsp:cNvSpPr/>
      </dsp:nvSpPr>
      <dsp:spPr>
        <a:xfrm>
          <a:off x="4721919" y="1357692"/>
          <a:ext cx="136224" cy="2352147"/>
        </a:xfrm>
        <a:custGeom>
          <a:avLst/>
          <a:gdLst/>
          <a:ahLst/>
          <a:cxnLst/>
          <a:rect l="0" t="0" r="0" b="0"/>
          <a:pathLst>
            <a:path>
              <a:moveTo>
                <a:pt x="0" y="0"/>
              </a:moveTo>
              <a:lnTo>
                <a:pt x="0" y="2352147"/>
              </a:lnTo>
              <a:lnTo>
                <a:pt x="136224" y="23521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8DFC92-D06F-42DB-876C-E1170F9BB6AF}">
      <dsp:nvSpPr>
        <dsp:cNvPr id="0" name=""/>
        <dsp:cNvSpPr/>
      </dsp:nvSpPr>
      <dsp:spPr>
        <a:xfrm>
          <a:off x="4721919" y="1357692"/>
          <a:ext cx="136224" cy="1707350"/>
        </a:xfrm>
        <a:custGeom>
          <a:avLst/>
          <a:gdLst/>
          <a:ahLst/>
          <a:cxnLst/>
          <a:rect l="0" t="0" r="0" b="0"/>
          <a:pathLst>
            <a:path>
              <a:moveTo>
                <a:pt x="0" y="0"/>
              </a:moveTo>
              <a:lnTo>
                <a:pt x="0" y="1707350"/>
              </a:lnTo>
              <a:lnTo>
                <a:pt x="136224" y="17073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064FB3-98BB-4E1E-B949-588E2906CB73}">
      <dsp:nvSpPr>
        <dsp:cNvPr id="0" name=""/>
        <dsp:cNvSpPr/>
      </dsp:nvSpPr>
      <dsp:spPr>
        <a:xfrm>
          <a:off x="4721919" y="1357692"/>
          <a:ext cx="136224" cy="1062553"/>
        </a:xfrm>
        <a:custGeom>
          <a:avLst/>
          <a:gdLst/>
          <a:ahLst/>
          <a:cxnLst/>
          <a:rect l="0" t="0" r="0" b="0"/>
          <a:pathLst>
            <a:path>
              <a:moveTo>
                <a:pt x="0" y="0"/>
              </a:moveTo>
              <a:lnTo>
                <a:pt x="0" y="1062553"/>
              </a:lnTo>
              <a:lnTo>
                <a:pt x="136224" y="10625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101D83-919D-4E56-88DA-13E9EA221F45}">
      <dsp:nvSpPr>
        <dsp:cNvPr id="0" name=""/>
        <dsp:cNvSpPr/>
      </dsp:nvSpPr>
      <dsp:spPr>
        <a:xfrm>
          <a:off x="4721919" y="1357692"/>
          <a:ext cx="136224" cy="417755"/>
        </a:xfrm>
        <a:custGeom>
          <a:avLst/>
          <a:gdLst/>
          <a:ahLst/>
          <a:cxnLst/>
          <a:rect l="0" t="0" r="0" b="0"/>
          <a:pathLst>
            <a:path>
              <a:moveTo>
                <a:pt x="0" y="0"/>
              </a:moveTo>
              <a:lnTo>
                <a:pt x="0" y="417755"/>
              </a:lnTo>
              <a:lnTo>
                <a:pt x="136224" y="417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EB1904-426C-4302-BC6A-9B6A4634BE02}">
      <dsp:nvSpPr>
        <dsp:cNvPr id="0" name=""/>
        <dsp:cNvSpPr/>
      </dsp:nvSpPr>
      <dsp:spPr>
        <a:xfrm>
          <a:off x="5085185" y="712895"/>
          <a:ext cx="1042119" cy="190714"/>
        </a:xfrm>
        <a:custGeom>
          <a:avLst/>
          <a:gdLst/>
          <a:ahLst/>
          <a:cxnLst/>
          <a:rect l="0" t="0" r="0" b="0"/>
          <a:pathLst>
            <a:path>
              <a:moveTo>
                <a:pt x="1042119" y="0"/>
              </a:moveTo>
              <a:lnTo>
                <a:pt x="1042119" y="95357"/>
              </a:lnTo>
              <a:lnTo>
                <a:pt x="0" y="95357"/>
              </a:lnTo>
              <a:lnTo>
                <a:pt x="0" y="190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086F25-D56B-4B14-9E7D-3212FF00D881}">
      <dsp:nvSpPr>
        <dsp:cNvPr id="0" name=""/>
        <dsp:cNvSpPr/>
      </dsp:nvSpPr>
      <dsp:spPr>
        <a:xfrm>
          <a:off x="3872785" y="712895"/>
          <a:ext cx="2254520" cy="190714"/>
        </a:xfrm>
        <a:custGeom>
          <a:avLst/>
          <a:gdLst/>
          <a:ahLst/>
          <a:cxnLst/>
          <a:rect l="0" t="0" r="0" b="0"/>
          <a:pathLst>
            <a:path>
              <a:moveTo>
                <a:pt x="2254520" y="0"/>
              </a:moveTo>
              <a:lnTo>
                <a:pt x="2254520" y="95357"/>
              </a:lnTo>
              <a:lnTo>
                <a:pt x="0" y="95357"/>
              </a:lnTo>
              <a:lnTo>
                <a:pt x="0" y="190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5C9B88-F644-45B1-B4AC-186DA999D503}">
      <dsp:nvSpPr>
        <dsp:cNvPr id="0" name=""/>
        <dsp:cNvSpPr/>
      </dsp:nvSpPr>
      <dsp:spPr>
        <a:xfrm>
          <a:off x="2773905" y="712895"/>
          <a:ext cx="3353399" cy="190714"/>
        </a:xfrm>
        <a:custGeom>
          <a:avLst/>
          <a:gdLst/>
          <a:ahLst/>
          <a:cxnLst/>
          <a:rect l="0" t="0" r="0" b="0"/>
          <a:pathLst>
            <a:path>
              <a:moveTo>
                <a:pt x="3353399" y="0"/>
              </a:moveTo>
              <a:lnTo>
                <a:pt x="3353399" y="95357"/>
              </a:lnTo>
              <a:lnTo>
                <a:pt x="0" y="95357"/>
              </a:lnTo>
              <a:lnTo>
                <a:pt x="0" y="190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8EB4C8-79C0-4BA7-9A88-71DA16ADF2CA}">
      <dsp:nvSpPr>
        <dsp:cNvPr id="0" name=""/>
        <dsp:cNvSpPr/>
      </dsp:nvSpPr>
      <dsp:spPr>
        <a:xfrm>
          <a:off x="3623039" y="3292084"/>
          <a:ext cx="136224" cy="1707350"/>
        </a:xfrm>
        <a:custGeom>
          <a:avLst/>
          <a:gdLst/>
          <a:ahLst/>
          <a:cxnLst/>
          <a:rect l="0" t="0" r="0" b="0"/>
          <a:pathLst>
            <a:path>
              <a:moveTo>
                <a:pt x="0" y="0"/>
              </a:moveTo>
              <a:lnTo>
                <a:pt x="0" y="1707350"/>
              </a:lnTo>
              <a:lnTo>
                <a:pt x="136224" y="17073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71174D-EF03-43CE-B0CB-A95E1357A32B}">
      <dsp:nvSpPr>
        <dsp:cNvPr id="0" name=""/>
        <dsp:cNvSpPr/>
      </dsp:nvSpPr>
      <dsp:spPr>
        <a:xfrm>
          <a:off x="3623039" y="3292084"/>
          <a:ext cx="136224" cy="1062553"/>
        </a:xfrm>
        <a:custGeom>
          <a:avLst/>
          <a:gdLst/>
          <a:ahLst/>
          <a:cxnLst/>
          <a:rect l="0" t="0" r="0" b="0"/>
          <a:pathLst>
            <a:path>
              <a:moveTo>
                <a:pt x="0" y="0"/>
              </a:moveTo>
              <a:lnTo>
                <a:pt x="0" y="1062553"/>
              </a:lnTo>
              <a:lnTo>
                <a:pt x="136224" y="10625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30C103-5EB7-4E94-A814-D487A367477A}">
      <dsp:nvSpPr>
        <dsp:cNvPr id="0" name=""/>
        <dsp:cNvSpPr/>
      </dsp:nvSpPr>
      <dsp:spPr>
        <a:xfrm>
          <a:off x="3623039" y="3292084"/>
          <a:ext cx="136224" cy="417755"/>
        </a:xfrm>
        <a:custGeom>
          <a:avLst/>
          <a:gdLst/>
          <a:ahLst/>
          <a:cxnLst/>
          <a:rect l="0" t="0" r="0" b="0"/>
          <a:pathLst>
            <a:path>
              <a:moveTo>
                <a:pt x="0" y="0"/>
              </a:moveTo>
              <a:lnTo>
                <a:pt x="0" y="417755"/>
              </a:lnTo>
              <a:lnTo>
                <a:pt x="136224" y="417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B5A61F-D3C1-4153-A462-461FEBBFFE61}">
      <dsp:nvSpPr>
        <dsp:cNvPr id="0" name=""/>
        <dsp:cNvSpPr/>
      </dsp:nvSpPr>
      <dsp:spPr>
        <a:xfrm>
          <a:off x="3436865" y="2647287"/>
          <a:ext cx="549439" cy="190714"/>
        </a:xfrm>
        <a:custGeom>
          <a:avLst/>
          <a:gdLst/>
          <a:ahLst/>
          <a:cxnLst/>
          <a:rect l="0" t="0" r="0" b="0"/>
          <a:pathLst>
            <a:path>
              <a:moveTo>
                <a:pt x="0" y="0"/>
              </a:moveTo>
              <a:lnTo>
                <a:pt x="0" y="95357"/>
              </a:lnTo>
              <a:lnTo>
                <a:pt x="549439" y="95357"/>
              </a:lnTo>
              <a:lnTo>
                <a:pt x="549439" y="1907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D24D-79FE-41C2-8EF8-A40BE37F037C}">
      <dsp:nvSpPr>
        <dsp:cNvPr id="0" name=""/>
        <dsp:cNvSpPr/>
      </dsp:nvSpPr>
      <dsp:spPr>
        <a:xfrm>
          <a:off x="2524159" y="3936881"/>
          <a:ext cx="136224" cy="417755"/>
        </a:xfrm>
        <a:custGeom>
          <a:avLst/>
          <a:gdLst/>
          <a:ahLst/>
          <a:cxnLst/>
          <a:rect l="0" t="0" r="0" b="0"/>
          <a:pathLst>
            <a:path>
              <a:moveTo>
                <a:pt x="0" y="0"/>
              </a:moveTo>
              <a:lnTo>
                <a:pt x="0" y="417755"/>
              </a:lnTo>
              <a:lnTo>
                <a:pt x="136224" y="417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F1E70B-8B04-43A4-B536-885047F733C1}">
      <dsp:nvSpPr>
        <dsp:cNvPr id="0" name=""/>
        <dsp:cNvSpPr/>
      </dsp:nvSpPr>
      <dsp:spPr>
        <a:xfrm>
          <a:off x="2841706" y="3292084"/>
          <a:ext cx="91440" cy="190714"/>
        </a:xfrm>
        <a:custGeom>
          <a:avLst/>
          <a:gdLst/>
          <a:ahLst/>
          <a:cxnLst/>
          <a:rect l="0" t="0" r="0" b="0"/>
          <a:pathLst>
            <a:path>
              <a:moveTo>
                <a:pt x="45720" y="0"/>
              </a:moveTo>
              <a:lnTo>
                <a:pt x="45720" y="1907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8A321-43BA-4FB9-8676-AF561FF71F0E}">
      <dsp:nvSpPr>
        <dsp:cNvPr id="0" name=""/>
        <dsp:cNvSpPr/>
      </dsp:nvSpPr>
      <dsp:spPr>
        <a:xfrm>
          <a:off x="2887426" y="2647287"/>
          <a:ext cx="549439" cy="190714"/>
        </a:xfrm>
        <a:custGeom>
          <a:avLst/>
          <a:gdLst/>
          <a:ahLst/>
          <a:cxnLst/>
          <a:rect l="0" t="0" r="0" b="0"/>
          <a:pathLst>
            <a:path>
              <a:moveTo>
                <a:pt x="549439" y="0"/>
              </a:moveTo>
              <a:lnTo>
                <a:pt x="549439" y="95357"/>
              </a:lnTo>
              <a:lnTo>
                <a:pt x="0" y="95357"/>
              </a:lnTo>
              <a:lnTo>
                <a:pt x="0" y="1907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4BA4C8-18F7-498C-96A6-E94BCFD44612}">
      <dsp:nvSpPr>
        <dsp:cNvPr id="0" name=""/>
        <dsp:cNvSpPr/>
      </dsp:nvSpPr>
      <dsp:spPr>
        <a:xfrm>
          <a:off x="2224465" y="2002489"/>
          <a:ext cx="1212400" cy="190714"/>
        </a:xfrm>
        <a:custGeom>
          <a:avLst/>
          <a:gdLst/>
          <a:ahLst/>
          <a:cxnLst/>
          <a:rect l="0" t="0" r="0" b="0"/>
          <a:pathLst>
            <a:path>
              <a:moveTo>
                <a:pt x="0" y="0"/>
              </a:moveTo>
              <a:lnTo>
                <a:pt x="0" y="95357"/>
              </a:lnTo>
              <a:lnTo>
                <a:pt x="1212400" y="95357"/>
              </a:lnTo>
              <a:lnTo>
                <a:pt x="1212400" y="1907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0C1838-75F1-4211-BCF7-D1BD27BDF8B2}">
      <dsp:nvSpPr>
        <dsp:cNvPr id="0" name=""/>
        <dsp:cNvSpPr/>
      </dsp:nvSpPr>
      <dsp:spPr>
        <a:xfrm>
          <a:off x="1198238" y="3292084"/>
          <a:ext cx="136224" cy="1707350"/>
        </a:xfrm>
        <a:custGeom>
          <a:avLst/>
          <a:gdLst/>
          <a:ahLst/>
          <a:cxnLst/>
          <a:rect l="0" t="0" r="0" b="0"/>
          <a:pathLst>
            <a:path>
              <a:moveTo>
                <a:pt x="0" y="0"/>
              </a:moveTo>
              <a:lnTo>
                <a:pt x="0" y="1707350"/>
              </a:lnTo>
              <a:lnTo>
                <a:pt x="136224" y="17073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344D8F-5890-4D16-9C5D-BC8D03F5334E}">
      <dsp:nvSpPr>
        <dsp:cNvPr id="0" name=""/>
        <dsp:cNvSpPr/>
      </dsp:nvSpPr>
      <dsp:spPr>
        <a:xfrm>
          <a:off x="1198238" y="3292084"/>
          <a:ext cx="136224" cy="1062553"/>
        </a:xfrm>
        <a:custGeom>
          <a:avLst/>
          <a:gdLst/>
          <a:ahLst/>
          <a:cxnLst/>
          <a:rect l="0" t="0" r="0" b="0"/>
          <a:pathLst>
            <a:path>
              <a:moveTo>
                <a:pt x="0" y="0"/>
              </a:moveTo>
              <a:lnTo>
                <a:pt x="0" y="1062553"/>
              </a:lnTo>
              <a:lnTo>
                <a:pt x="136224" y="10625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D70EC0-3680-453B-B165-5E3F1016EDE5}">
      <dsp:nvSpPr>
        <dsp:cNvPr id="0" name=""/>
        <dsp:cNvSpPr/>
      </dsp:nvSpPr>
      <dsp:spPr>
        <a:xfrm>
          <a:off x="1198238" y="3292084"/>
          <a:ext cx="136224" cy="417755"/>
        </a:xfrm>
        <a:custGeom>
          <a:avLst/>
          <a:gdLst/>
          <a:ahLst/>
          <a:cxnLst/>
          <a:rect l="0" t="0" r="0" b="0"/>
          <a:pathLst>
            <a:path>
              <a:moveTo>
                <a:pt x="0" y="0"/>
              </a:moveTo>
              <a:lnTo>
                <a:pt x="0" y="417755"/>
              </a:lnTo>
              <a:lnTo>
                <a:pt x="136224" y="417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7D4D4B-A081-4FC6-98EF-67022FBE7DB2}">
      <dsp:nvSpPr>
        <dsp:cNvPr id="0" name=""/>
        <dsp:cNvSpPr/>
      </dsp:nvSpPr>
      <dsp:spPr>
        <a:xfrm>
          <a:off x="1012064" y="2647287"/>
          <a:ext cx="549439" cy="190714"/>
        </a:xfrm>
        <a:custGeom>
          <a:avLst/>
          <a:gdLst/>
          <a:ahLst/>
          <a:cxnLst/>
          <a:rect l="0" t="0" r="0" b="0"/>
          <a:pathLst>
            <a:path>
              <a:moveTo>
                <a:pt x="0" y="0"/>
              </a:moveTo>
              <a:lnTo>
                <a:pt x="0" y="95357"/>
              </a:lnTo>
              <a:lnTo>
                <a:pt x="549439" y="95357"/>
              </a:lnTo>
              <a:lnTo>
                <a:pt x="549439" y="1907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2BCD40-3D55-4888-A832-8678BCAF619E}">
      <dsp:nvSpPr>
        <dsp:cNvPr id="0" name=""/>
        <dsp:cNvSpPr/>
      </dsp:nvSpPr>
      <dsp:spPr>
        <a:xfrm>
          <a:off x="99358" y="3292084"/>
          <a:ext cx="136224" cy="1062553"/>
        </a:xfrm>
        <a:custGeom>
          <a:avLst/>
          <a:gdLst/>
          <a:ahLst/>
          <a:cxnLst/>
          <a:rect l="0" t="0" r="0" b="0"/>
          <a:pathLst>
            <a:path>
              <a:moveTo>
                <a:pt x="0" y="0"/>
              </a:moveTo>
              <a:lnTo>
                <a:pt x="0" y="1062553"/>
              </a:lnTo>
              <a:lnTo>
                <a:pt x="136224" y="10625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4F06E3-449C-4980-8E45-19263F61D97B}">
      <dsp:nvSpPr>
        <dsp:cNvPr id="0" name=""/>
        <dsp:cNvSpPr/>
      </dsp:nvSpPr>
      <dsp:spPr>
        <a:xfrm>
          <a:off x="99358" y="3292084"/>
          <a:ext cx="136224" cy="417755"/>
        </a:xfrm>
        <a:custGeom>
          <a:avLst/>
          <a:gdLst/>
          <a:ahLst/>
          <a:cxnLst/>
          <a:rect l="0" t="0" r="0" b="0"/>
          <a:pathLst>
            <a:path>
              <a:moveTo>
                <a:pt x="0" y="0"/>
              </a:moveTo>
              <a:lnTo>
                <a:pt x="0" y="417755"/>
              </a:lnTo>
              <a:lnTo>
                <a:pt x="136224" y="417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CA2FB-35CF-4E0F-B0FE-4070034A3EDC}">
      <dsp:nvSpPr>
        <dsp:cNvPr id="0" name=""/>
        <dsp:cNvSpPr/>
      </dsp:nvSpPr>
      <dsp:spPr>
        <a:xfrm>
          <a:off x="462625" y="2647287"/>
          <a:ext cx="549439" cy="190714"/>
        </a:xfrm>
        <a:custGeom>
          <a:avLst/>
          <a:gdLst/>
          <a:ahLst/>
          <a:cxnLst/>
          <a:rect l="0" t="0" r="0" b="0"/>
          <a:pathLst>
            <a:path>
              <a:moveTo>
                <a:pt x="549439" y="0"/>
              </a:moveTo>
              <a:lnTo>
                <a:pt x="549439" y="95357"/>
              </a:lnTo>
              <a:lnTo>
                <a:pt x="0" y="95357"/>
              </a:lnTo>
              <a:lnTo>
                <a:pt x="0" y="1907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45F264-C64F-4E4C-BD2D-586ECCF25B68}">
      <dsp:nvSpPr>
        <dsp:cNvPr id="0" name=""/>
        <dsp:cNvSpPr/>
      </dsp:nvSpPr>
      <dsp:spPr>
        <a:xfrm>
          <a:off x="1012064" y="2002489"/>
          <a:ext cx="1212400" cy="190714"/>
        </a:xfrm>
        <a:custGeom>
          <a:avLst/>
          <a:gdLst/>
          <a:ahLst/>
          <a:cxnLst/>
          <a:rect l="0" t="0" r="0" b="0"/>
          <a:pathLst>
            <a:path>
              <a:moveTo>
                <a:pt x="1212400" y="0"/>
              </a:moveTo>
              <a:lnTo>
                <a:pt x="1212400" y="95357"/>
              </a:lnTo>
              <a:lnTo>
                <a:pt x="0" y="95357"/>
              </a:lnTo>
              <a:lnTo>
                <a:pt x="0" y="1907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8200F9-E59A-4EDB-BBEC-1F0CB51A3C16}">
      <dsp:nvSpPr>
        <dsp:cNvPr id="0" name=""/>
        <dsp:cNvSpPr/>
      </dsp:nvSpPr>
      <dsp:spPr>
        <a:xfrm>
          <a:off x="1675025" y="1357692"/>
          <a:ext cx="549439" cy="190714"/>
        </a:xfrm>
        <a:custGeom>
          <a:avLst/>
          <a:gdLst/>
          <a:ahLst/>
          <a:cxnLst/>
          <a:rect l="0" t="0" r="0" b="0"/>
          <a:pathLst>
            <a:path>
              <a:moveTo>
                <a:pt x="0" y="0"/>
              </a:moveTo>
              <a:lnTo>
                <a:pt x="0" y="95357"/>
              </a:lnTo>
              <a:lnTo>
                <a:pt x="549439" y="95357"/>
              </a:lnTo>
              <a:lnTo>
                <a:pt x="549439" y="1907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F6631-1033-454D-A5B2-1AA1D7B92760}">
      <dsp:nvSpPr>
        <dsp:cNvPr id="0" name=""/>
        <dsp:cNvSpPr/>
      </dsp:nvSpPr>
      <dsp:spPr>
        <a:xfrm>
          <a:off x="1125585" y="1357692"/>
          <a:ext cx="549439" cy="190714"/>
        </a:xfrm>
        <a:custGeom>
          <a:avLst/>
          <a:gdLst/>
          <a:ahLst/>
          <a:cxnLst/>
          <a:rect l="0" t="0" r="0" b="0"/>
          <a:pathLst>
            <a:path>
              <a:moveTo>
                <a:pt x="549439" y="0"/>
              </a:moveTo>
              <a:lnTo>
                <a:pt x="549439" y="95357"/>
              </a:lnTo>
              <a:lnTo>
                <a:pt x="0" y="95357"/>
              </a:lnTo>
              <a:lnTo>
                <a:pt x="0" y="1907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5E47D9-84AF-4DA0-A6EE-E2B4764E2635}">
      <dsp:nvSpPr>
        <dsp:cNvPr id="0" name=""/>
        <dsp:cNvSpPr/>
      </dsp:nvSpPr>
      <dsp:spPr>
        <a:xfrm>
          <a:off x="1675025" y="712895"/>
          <a:ext cx="4452279" cy="190714"/>
        </a:xfrm>
        <a:custGeom>
          <a:avLst/>
          <a:gdLst/>
          <a:ahLst/>
          <a:cxnLst/>
          <a:rect l="0" t="0" r="0" b="0"/>
          <a:pathLst>
            <a:path>
              <a:moveTo>
                <a:pt x="4452279" y="0"/>
              </a:moveTo>
              <a:lnTo>
                <a:pt x="4452279" y="95357"/>
              </a:lnTo>
              <a:lnTo>
                <a:pt x="0" y="95357"/>
              </a:lnTo>
              <a:lnTo>
                <a:pt x="0" y="190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3F87E7-0A88-435A-B50A-4B01DC155B6B}">
      <dsp:nvSpPr>
        <dsp:cNvPr id="0" name=""/>
        <dsp:cNvSpPr/>
      </dsp:nvSpPr>
      <dsp:spPr>
        <a:xfrm>
          <a:off x="5673222" y="258812"/>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La maitrise du tableur</a:t>
          </a:r>
        </a:p>
      </dsp:txBody>
      <dsp:txXfrm>
        <a:off x="5673222" y="258812"/>
        <a:ext cx="908165" cy="454082"/>
      </dsp:txXfrm>
    </dsp:sp>
    <dsp:sp modelId="{828A6616-F296-4860-BC6F-89CF4CDC21B8}">
      <dsp:nvSpPr>
        <dsp:cNvPr id="0" name=""/>
        <dsp:cNvSpPr/>
      </dsp:nvSpPr>
      <dsp:spPr>
        <a:xfrm>
          <a:off x="1220942" y="903610"/>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Présentation du tableur</a:t>
          </a:r>
        </a:p>
      </dsp:txBody>
      <dsp:txXfrm>
        <a:off x="1220942" y="903610"/>
        <a:ext cx="908165" cy="454082"/>
      </dsp:txXfrm>
    </dsp:sp>
    <dsp:sp modelId="{4AAAF4F1-F244-4D9A-B85C-457F48159F8B}">
      <dsp:nvSpPr>
        <dsp:cNvPr id="0" name=""/>
        <dsp:cNvSpPr/>
      </dsp:nvSpPr>
      <dsp:spPr>
        <a:xfrm>
          <a:off x="671503" y="1548407"/>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Fonctionnement d’un Classeur</a:t>
          </a:r>
        </a:p>
      </dsp:txBody>
      <dsp:txXfrm>
        <a:off x="671503" y="1548407"/>
        <a:ext cx="908165" cy="454082"/>
      </dsp:txXfrm>
    </dsp:sp>
    <dsp:sp modelId="{98F922EA-8FA6-4CA9-B9AF-1182523AE983}">
      <dsp:nvSpPr>
        <dsp:cNvPr id="0" name=""/>
        <dsp:cNvSpPr/>
      </dsp:nvSpPr>
      <dsp:spPr>
        <a:xfrm>
          <a:off x="1770382" y="1548407"/>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a:t>Le contenu d’une Feuille Excel</a:t>
          </a:r>
          <a:endParaRPr lang="fr-FR" sz="700" kern="1200" dirty="0"/>
        </a:p>
      </dsp:txBody>
      <dsp:txXfrm>
        <a:off x="1770382" y="1548407"/>
        <a:ext cx="908165" cy="454082"/>
      </dsp:txXfrm>
    </dsp:sp>
    <dsp:sp modelId="{8B481DC3-0471-4A0A-BAF5-82ED01359032}">
      <dsp:nvSpPr>
        <dsp:cNvPr id="0" name=""/>
        <dsp:cNvSpPr/>
      </dsp:nvSpPr>
      <dsp:spPr>
        <a:xfrm>
          <a:off x="557982" y="2193204"/>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Cellule</a:t>
          </a:r>
        </a:p>
      </dsp:txBody>
      <dsp:txXfrm>
        <a:off x="557982" y="2193204"/>
        <a:ext cx="908165" cy="454082"/>
      </dsp:txXfrm>
    </dsp:sp>
    <dsp:sp modelId="{3DC4E147-CFEE-42C1-823D-97401094889D}">
      <dsp:nvSpPr>
        <dsp:cNvPr id="0" name=""/>
        <dsp:cNvSpPr/>
      </dsp:nvSpPr>
      <dsp:spPr>
        <a:xfrm>
          <a:off x="8542" y="2838001"/>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Adresse  d’une Cellule</a:t>
          </a:r>
        </a:p>
      </dsp:txBody>
      <dsp:txXfrm>
        <a:off x="8542" y="2838001"/>
        <a:ext cx="908165" cy="454082"/>
      </dsp:txXfrm>
    </dsp:sp>
    <dsp:sp modelId="{8BDC7A3C-98C1-4D1B-9F84-7DF7B7DB7AF1}">
      <dsp:nvSpPr>
        <dsp:cNvPr id="0" name=""/>
        <dsp:cNvSpPr/>
      </dsp:nvSpPr>
      <dsp:spPr>
        <a:xfrm>
          <a:off x="235583" y="3482799"/>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err="1"/>
            <a:t>NumLigneNumColonne</a:t>
          </a:r>
          <a:endParaRPr lang="fr-FR" sz="700" kern="1200" dirty="0"/>
        </a:p>
      </dsp:txBody>
      <dsp:txXfrm>
        <a:off x="235583" y="3482799"/>
        <a:ext cx="908165" cy="454082"/>
      </dsp:txXfrm>
    </dsp:sp>
    <dsp:sp modelId="{7F719F82-7284-4937-9FA1-323E5542840E}">
      <dsp:nvSpPr>
        <dsp:cNvPr id="0" name=""/>
        <dsp:cNvSpPr/>
      </dsp:nvSpPr>
      <dsp:spPr>
        <a:xfrm>
          <a:off x="235583" y="4127596"/>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Exemple: A3</a:t>
          </a:r>
        </a:p>
      </dsp:txBody>
      <dsp:txXfrm>
        <a:off x="235583" y="4127596"/>
        <a:ext cx="908165" cy="454082"/>
      </dsp:txXfrm>
    </dsp:sp>
    <dsp:sp modelId="{F100E30A-E3EF-4305-8813-10DD9DC3ADE9}">
      <dsp:nvSpPr>
        <dsp:cNvPr id="0" name=""/>
        <dsp:cNvSpPr/>
      </dsp:nvSpPr>
      <dsp:spPr>
        <a:xfrm>
          <a:off x="1107422" y="2838001"/>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Contenu </a:t>
          </a:r>
        </a:p>
      </dsp:txBody>
      <dsp:txXfrm>
        <a:off x="1107422" y="2838001"/>
        <a:ext cx="908165" cy="454082"/>
      </dsp:txXfrm>
    </dsp:sp>
    <dsp:sp modelId="{A6A83CDF-7933-46FA-9E14-F1D147349D8C}">
      <dsp:nvSpPr>
        <dsp:cNvPr id="0" name=""/>
        <dsp:cNvSpPr/>
      </dsp:nvSpPr>
      <dsp:spPr>
        <a:xfrm>
          <a:off x="1334463" y="3482799"/>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Texte</a:t>
          </a:r>
        </a:p>
      </dsp:txBody>
      <dsp:txXfrm>
        <a:off x="1334463" y="3482799"/>
        <a:ext cx="908165" cy="454082"/>
      </dsp:txXfrm>
    </dsp:sp>
    <dsp:sp modelId="{2499C7B6-0FBA-4120-BA8E-003CD7FD7DD8}">
      <dsp:nvSpPr>
        <dsp:cNvPr id="0" name=""/>
        <dsp:cNvSpPr/>
      </dsp:nvSpPr>
      <dsp:spPr>
        <a:xfrm>
          <a:off x="1334463" y="4127596"/>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Nombre</a:t>
          </a:r>
        </a:p>
      </dsp:txBody>
      <dsp:txXfrm>
        <a:off x="1334463" y="4127596"/>
        <a:ext cx="908165" cy="454082"/>
      </dsp:txXfrm>
    </dsp:sp>
    <dsp:sp modelId="{D7B8B1BA-FEC1-4EFF-B533-6E7282603A12}">
      <dsp:nvSpPr>
        <dsp:cNvPr id="0" name=""/>
        <dsp:cNvSpPr/>
      </dsp:nvSpPr>
      <dsp:spPr>
        <a:xfrm>
          <a:off x="1334463" y="4772393"/>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Formule</a:t>
          </a:r>
        </a:p>
      </dsp:txBody>
      <dsp:txXfrm>
        <a:off x="1334463" y="4772393"/>
        <a:ext cx="908165" cy="454082"/>
      </dsp:txXfrm>
    </dsp:sp>
    <dsp:sp modelId="{4C777103-9C0A-4C6F-A0E5-6A5904182096}">
      <dsp:nvSpPr>
        <dsp:cNvPr id="0" name=""/>
        <dsp:cNvSpPr/>
      </dsp:nvSpPr>
      <dsp:spPr>
        <a:xfrm>
          <a:off x="2982783" y="2193204"/>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Plage</a:t>
          </a:r>
        </a:p>
      </dsp:txBody>
      <dsp:txXfrm>
        <a:off x="2982783" y="2193204"/>
        <a:ext cx="908165" cy="454082"/>
      </dsp:txXfrm>
    </dsp:sp>
    <dsp:sp modelId="{F439EEB9-CD17-4E7F-9FAB-929BFEE48A2E}">
      <dsp:nvSpPr>
        <dsp:cNvPr id="0" name=""/>
        <dsp:cNvSpPr/>
      </dsp:nvSpPr>
      <dsp:spPr>
        <a:xfrm>
          <a:off x="2433343" y="2838001"/>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Adresse</a:t>
          </a:r>
        </a:p>
      </dsp:txBody>
      <dsp:txXfrm>
        <a:off x="2433343" y="2838001"/>
        <a:ext cx="908165" cy="454082"/>
      </dsp:txXfrm>
    </dsp:sp>
    <dsp:sp modelId="{8C449FEC-40D3-4580-B8F7-F600D8796958}">
      <dsp:nvSpPr>
        <dsp:cNvPr id="0" name=""/>
        <dsp:cNvSpPr/>
      </dsp:nvSpPr>
      <dsp:spPr>
        <a:xfrm>
          <a:off x="2433343" y="3482799"/>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a:t>
          </a:r>
          <a:r>
            <a:rPr lang="fr-FR" sz="700" kern="1200" dirty="0" err="1"/>
            <a:t>NumLigneNumCol</a:t>
          </a:r>
          <a:r>
            <a:rPr lang="fr-FR" sz="700" kern="1200" dirty="0"/>
            <a:t>: </a:t>
          </a:r>
          <a:r>
            <a:rPr lang="fr-FR" sz="700" kern="1200" dirty="0" err="1"/>
            <a:t>NumLigneNumCo</a:t>
          </a:r>
          <a:r>
            <a:rPr lang="fr-FR" sz="700" kern="1200" dirty="0"/>
            <a:t>)</a:t>
          </a:r>
        </a:p>
      </dsp:txBody>
      <dsp:txXfrm>
        <a:off x="2433343" y="3482799"/>
        <a:ext cx="908165" cy="454082"/>
      </dsp:txXfrm>
    </dsp:sp>
    <dsp:sp modelId="{0F654022-BBF7-487F-9C23-445160516599}">
      <dsp:nvSpPr>
        <dsp:cNvPr id="0" name=""/>
        <dsp:cNvSpPr/>
      </dsp:nvSpPr>
      <dsp:spPr>
        <a:xfrm>
          <a:off x="2660384" y="4127596"/>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(Exemple: (B3:C5)</a:t>
          </a:r>
        </a:p>
      </dsp:txBody>
      <dsp:txXfrm>
        <a:off x="2660384" y="4127596"/>
        <a:ext cx="908165" cy="454082"/>
      </dsp:txXfrm>
    </dsp:sp>
    <dsp:sp modelId="{E5D0F54D-6BE9-45D9-B7C0-5932FDD355F8}">
      <dsp:nvSpPr>
        <dsp:cNvPr id="0" name=""/>
        <dsp:cNvSpPr/>
      </dsp:nvSpPr>
      <dsp:spPr>
        <a:xfrm>
          <a:off x="3532223" y="2838001"/>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a:t>Contenu </a:t>
          </a:r>
          <a:endParaRPr lang="fr-FR" sz="700" kern="1200" dirty="0"/>
        </a:p>
      </dsp:txBody>
      <dsp:txXfrm>
        <a:off x="3532223" y="2838001"/>
        <a:ext cx="908165" cy="454082"/>
      </dsp:txXfrm>
    </dsp:sp>
    <dsp:sp modelId="{13E07414-0B7A-4B6D-811A-8922EF4A81FC}">
      <dsp:nvSpPr>
        <dsp:cNvPr id="0" name=""/>
        <dsp:cNvSpPr/>
      </dsp:nvSpPr>
      <dsp:spPr>
        <a:xfrm>
          <a:off x="3759264" y="3482799"/>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Texte</a:t>
          </a:r>
        </a:p>
      </dsp:txBody>
      <dsp:txXfrm>
        <a:off x="3759264" y="3482799"/>
        <a:ext cx="908165" cy="454082"/>
      </dsp:txXfrm>
    </dsp:sp>
    <dsp:sp modelId="{6C54D6CB-542F-4CF1-8B32-7135653FD88F}">
      <dsp:nvSpPr>
        <dsp:cNvPr id="0" name=""/>
        <dsp:cNvSpPr/>
      </dsp:nvSpPr>
      <dsp:spPr>
        <a:xfrm>
          <a:off x="3759264" y="4127596"/>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Nombre</a:t>
          </a:r>
        </a:p>
      </dsp:txBody>
      <dsp:txXfrm>
        <a:off x="3759264" y="4127596"/>
        <a:ext cx="908165" cy="454082"/>
      </dsp:txXfrm>
    </dsp:sp>
    <dsp:sp modelId="{A189DA6D-29E4-4493-9BA8-4CB0201CC779}">
      <dsp:nvSpPr>
        <dsp:cNvPr id="0" name=""/>
        <dsp:cNvSpPr/>
      </dsp:nvSpPr>
      <dsp:spPr>
        <a:xfrm>
          <a:off x="3759264" y="4772393"/>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Formule</a:t>
          </a:r>
        </a:p>
      </dsp:txBody>
      <dsp:txXfrm>
        <a:off x="3759264" y="4772393"/>
        <a:ext cx="908165" cy="454082"/>
      </dsp:txXfrm>
    </dsp:sp>
    <dsp:sp modelId="{5BE84455-15A2-4B7E-B945-0BE39D8F5617}">
      <dsp:nvSpPr>
        <dsp:cNvPr id="0" name=""/>
        <dsp:cNvSpPr/>
      </dsp:nvSpPr>
      <dsp:spPr>
        <a:xfrm>
          <a:off x="2319822" y="903610"/>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Les formules de calcul</a:t>
          </a:r>
        </a:p>
      </dsp:txBody>
      <dsp:txXfrm>
        <a:off x="2319822" y="903610"/>
        <a:ext cx="908165" cy="454082"/>
      </dsp:txXfrm>
    </dsp:sp>
    <dsp:sp modelId="{6C479A52-CD1B-4AF1-9223-B946CC43FB33}">
      <dsp:nvSpPr>
        <dsp:cNvPr id="0" name=""/>
        <dsp:cNvSpPr/>
      </dsp:nvSpPr>
      <dsp:spPr>
        <a:xfrm>
          <a:off x="3418702" y="903610"/>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Les outils de RECHERCHV et RECHERCHEH</a:t>
          </a:r>
        </a:p>
      </dsp:txBody>
      <dsp:txXfrm>
        <a:off x="3418702" y="903610"/>
        <a:ext cx="908165" cy="454082"/>
      </dsp:txXfrm>
    </dsp:sp>
    <dsp:sp modelId="{BC9FC29D-5DA4-43BE-B27A-AAEEFADD8EA4}">
      <dsp:nvSpPr>
        <dsp:cNvPr id="0" name=""/>
        <dsp:cNvSpPr/>
      </dsp:nvSpPr>
      <dsp:spPr>
        <a:xfrm>
          <a:off x="4631103" y="903610"/>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La Présentation Graphique</a:t>
          </a:r>
        </a:p>
      </dsp:txBody>
      <dsp:txXfrm>
        <a:off x="4631103" y="903610"/>
        <a:ext cx="908165" cy="454082"/>
      </dsp:txXfrm>
    </dsp:sp>
    <dsp:sp modelId="{B7D64CEE-E334-40DB-898D-CC4C4C247F46}">
      <dsp:nvSpPr>
        <dsp:cNvPr id="0" name=""/>
        <dsp:cNvSpPr/>
      </dsp:nvSpPr>
      <dsp:spPr>
        <a:xfrm>
          <a:off x="4858144" y="1548407"/>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Choisir le type de graphique adapté aux données du tableau</a:t>
          </a:r>
        </a:p>
      </dsp:txBody>
      <dsp:txXfrm>
        <a:off x="4858144" y="1548407"/>
        <a:ext cx="908165" cy="454082"/>
      </dsp:txXfrm>
    </dsp:sp>
    <dsp:sp modelId="{8F96E35B-3DD4-43C3-9197-50D6EEBC53C2}">
      <dsp:nvSpPr>
        <dsp:cNvPr id="0" name=""/>
        <dsp:cNvSpPr/>
      </dsp:nvSpPr>
      <dsp:spPr>
        <a:xfrm>
          <a:off x="4858144" y="2193204"/>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Choisir l’ordre de traçage des informations</a:t>
          </a:r>
        </a:p>
      </dsp:txBody>
      <dsp:txXfrm>
        <a:off x="4858144" y="2193204"/>
        <a:ext cx="908165" cy="454082"/>
      </dsp:txXfrm>
    </dsp:sp>
    <dsp:sp modelId="{19AC05CD-2B07-42B4-AF13-E079E54C80A5}">
      <dsp:nvSpPr>
        <dsp:cNvPr id="0" name=""/>
        <dsp:cNvSpPr/>
      </dsp:nvSpPr>
      <dsp:spPr>
        <a:xfrm>
          <a:off x="4858144" y="2838001"/>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Mise en forme graphique</a:t>
          </a:r>
        </a:p>
      </dsp:txBody>
      <dsp:txXfrm>
        <a:off x="4858144" y="2838001"/>
        <a:ext cx="908165" cy="454082"/>
      </dsp:txXfrm>
    </dsp:sp>
    <dsp:sp modelId="{DB0FF846-F512-4740-ABC3-F1FD2C4BC8D4}">
      <dsp:nvSpPr>
        <dsp:cNvPr id="0" name=""/>
        <dsp:cNvSpPr/>
      </dsp:nvSpPr>
      <dsp:spPr>
        <a:xfrm>
          <a:off x="4858144" y="3482799"/>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Choix d’emplacement du graphique</a:t>
          </a:r>
        </a:p>
      </dsp:txBody>
      <dsp:txXfrm>
        <a:off x="4858144" y="3482799"/>
        <a:ext cx="908165" cy="454082"/>
      </dsp:txXfrm>
    </dsp:sp>
    <dsp:sp modelId="{547EC13C-B166-4C35-8406-CC64BF096638}">
      <dsp:nvSpPr>
        <dsp:cNvPr id="0" name=""/>
        <dsp:cNvSpPr/>
      </dsp:nvSpPr>
      <dsp:spPr>
        <a:xfrm>
          <a:off x="5729982" y="903610"/>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Les tableaux croisés dynamiques</a:t>
          </a:r>
        </a:p>
      </dsp:txBody>
      <dsp:txXfrm>
        <a:off x="5729982" y="903610"/>
        <a:ext cx="908165" cy="454082"/>
      </dsp:txXfrm>
    </dsp:sp>
    <dsp:sp modelId="{C92C77CC-B634-4236-A96F-1F0AEEB7E95D}">
      <dsp:nvSpPr>
        <dsp:cNvPr id="0" name=""/>
        <dsp:cNvSpPr/>
      </dsp:nvSpPr>
      <dsp:spPr>
        <a:xfrm>
          <a:off x="6828862" y="903610"/>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La valeur cible</a:t>
          </a:r>
        </a:p>
      </dsp:txBody>
      <dsp:txXfrm>
        <a:off x="6828862" y="903610"/>
        <a:ext cx="908165" cy="454082"/>
      </dsp:txXfrm>
    </dsp:sp>
    <dsp:sp modelId="{8E5D44CD-8F36-4D69-A778-8B2D2AC3BD1C}">
      <dsp:nvSpPr>
        <dsp:cNvPr id="0" name=""/>
        <dsp:cNvSpPr/>
      </dsp:nvSpPr>
      <dsp:spPr>
        <a:xfrm>
          <a:off x="7927742" y="903610"/>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L’Algorithme</a:t>
          </a:r>
        </a:p>
      </dsp:txBody>
      <dsp:txXfrm>
        <a:off x="7927742" y="903610"/>
        <a:ext cx="908165" cy="454082"/>
      </dsp:txXfrm>
    </dsp:sp>
    <dsp:sp modelId="{E935BA97-3E6D-4CA6-98EF-E6AB6D2E3FBF}">
      <dsp:nvSpPr>
        <dsp:cNvPr id="0" name=""/>
        <dsp:cNvSpPr/>
      </dsp:nvSpPr>
      <dsp:spPr>
        <a:xfrm>
          <a:off x="8154783" y="1548407"/>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Déclaration des variables</a:t>
          </a:r>
        </a:p>
      </dsp:txBody>
      <dsp:txXfrm>
        <a:off x="8154783" y="1548407"/>
        <a:ext cx="908165" cy="454082"/>
      </dsp:txXfrm>
    </dsp:sp>
    <dsp:sp modelId="{681C0320-C61A-44AC-B546-3CAD84CFDCA4}">
      <dsp:nvSpPr>
        <dsp:cNvPr id="0" name=""/>
        <dsp:cNvSpPr/>
      </dsp:nvSpPr>
      <dsp:spPr>
        <a:xfrm>
          <a:off x="8154783" y="2193204"/>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Les instructions élémentaires</a:t>
          </a:r>
        </a:p>
      </dsp:txBody>
      <dsp:txXfrm>
        <a:off x="8154783" y="2193204"/>
        <a:ext cx="908165" cy="454082"/>
      </dsp:txXfrm>
    </dsp:sp>
    <dsp:sp modelId="{2ACF7E02-C670-4191-AE28-7EB5A84E9953}">
      <dsp:nvSpPr>
        <dsp:cNvPr id="0" name=""/>
        <dsp:cNvSpPr/>
      </dsp:nvSpPr>
      <dsp:spPr>
        <a:xfrm>
          <a:off x="8154783" y="2838001"/>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La </a:t>
          </a:r>
          <a:r>
            <a:rPr lang="fr-FR" sz="700" kern="1200" dirty="0" err="1"/>
            <a:t>sstructuration</a:t>
          </a:r>
          <a:r>
            <a:rPr lang="fr-FR" sz="700" kern="1200" dirty="0"/>
            <a:t> d’un algorithme</a:t>
          </a:r>
        </a:p>
      </dsp:txBody>
      <dsp:txXfrm>
        <a:off x="8154783" y="2838001"/>
        <a:ext cx="908165" cy="454082"/>
      </dsp:txXfrm>
    </dsp:sp>
    <dsp:sp modelId="{B96ECBC3-191F-44FA-BD3E-9614780CF6A7}">
      <dsp:nvSpPr>
        <dsp:cNvPr id="0" name=""/>
        <dsp:cNvSpPr/>
      </dsp:nvSpPr>
      <dsp:spPr>
        <a:xfrm>
          <a:off x="9026622" y="903610"/>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La programmation Orientée Objet</a:t>
          </a:r>
        </a:p>
      </dsp:txBody>
      <dsp:txXfrm>
        <a:off x="9026622" y="903610"/>
        <a:ext cx="908165" cy="454082"/>
      </dsp:txXfrm>
    </dsp:sp>
    <dsp:sp modelId="{D1D15B68-02B1-4224-A959-5597B1283079}">
      <dsp:nvSpPr>
        <dsp:cNvPr id="0" name=""/>
        <dsp:cNvSpPr/>
      </dsp:nvSpPr>
      <dsp:spPr>
        <a:xfrm>
          <a:off x="9253663" y="1548407"/>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La programmation sous VBA</a:t>
          </a:r>
        </a:p>
      </dsp:txBody>
      <dsp:txXfrm>
        <a:off x="9253663" y="1548407"/>
        <a:ext cx="908165" cy="454082"/>
      </dsp:txXfrm>
    </dsp:sp>
    <dsp:sp modelId="{D9BF007A-749C-4D01-92E0-7DAD8446AB04}">
      <dsp:nvSpPr>
        <dsp:cNvPr id="0" name=""/>
        <dsp:cNvSpPr/>
      </dsp:nvSpPr>
      <dsp:spPr>
        <a:xfrm>
          <a:off x="9253663" y="2193204"/>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Python</a:t>
          </a:r>
        </a:p>
      </dsp:txBody>
      <dsp:txXfrm>
        <a:off x="9253663" y="2193204"/>
        <a:ext cx="908165" cy="454082"/>
      </dsp:txXfrm>
    </dsp:sp>
    <dsp:sp modelId="{C3A61F91-C7BA-4420-A4FE-1E6288B85CAC}">
      <dsp:nvSpPr>
        <dsp:cNvPr id="0" name=""/>
        <dsp:cNvSpPr/>
      </dsp:nvSpPr>
      <dsp:spPr>
        <a:xfrm>
          <a:off x="9253663" y="2838001"/>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Python et VBA</a:t>
          </a:r>
        </a:p>
      </dsp:txBody>
      <dsp:txXfrm>
        <a:off x="9253663" y="2838001"/>
        <a:ext cx="908165" cy="454082"/>
      </dsp:txXfrm>
    </dsp:sp>
    <dsp:sp modelId="{5F679722-4A05-4011-A2BE-AD365183FB6A}">
      <dsp:nvSpPr>
        <dsp:cNvPr id="0" name=""/>
        <dsp:cNvSpPr/>
      </dsp:nvSpPr>
      <dsp:spPr>
        <a:xfrm>
          <a:off x="10125502" y="903610"/>
          <a:ext cx="908165" cy="454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Excel et l’IA</a:t>
          </a:r>
        </a:p>
      </dsp:txBody>
      <dsp:txXfrm>
        <a:off x="10125502" y="903610"/>
        <a:ext cx="908165" cy="45408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F2BE1-DC1C-4832-BCCC-3243E8003160}" type="datetimeFigureOut">
              <a:rPr lang="fr-FR" smtClean="0"/>
              <a:t>17/12/2024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E8CF7-9B72-4013-AA4A-8D111FE5FFB4}" type="slidenum">
              <a:rPr lang="fr-FR" smtClean="0"/>
              <a:t>‹N°›</a:t>
            </a:fld>
            <a:endParaRPr lang="fr-FR"/>
          </a:p>
        </p:txBody>
      </p:sp>
    </p:spTree>
    <p:extLst>
      <p:ext uri="{BB962C8B-B14F-4D97-AF65-F5344CB8AC3E}">
        <p14:creationId xmlns:p14="http://schemas.microsoft.com/office/powerpoint/2010/main" val="2776383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microsoft.com/fr-fr/office/vba/api/excel.workbooks" TargetMode="External"/><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https://docs.microsoft.com/fr-fr/office/vba/api/excel.application.thisworkbook"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ienmini.fr/dcg08-25" TargetMode="External"/><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ithub.com/cavo789" TargetMode="External"/><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ithub.com/cavo789" TargetMode="External"/><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r.wikipedia.org/wiki/Entier_naturel" TargetMode="External"/><Relationship Id="rId13" Type="http://schemas.openxmlformats.org/officeDocument/2006/relationships/hyperlink" Target="https://fr.wikipedia.org/w/index.php?title=Adressage_m%C3%A9moire&amp;action=edit&amp;section=3" TargetMode="External"/><Relationship Id="rId18" Type="http://schemas.openxmlformats.org/officeDocument/2006/relationships/hyperlink" Target="https://fr.wikipedia.org/wiki/8088" TargetMode="External"/><Relationship Id="rId3" Type="http://schemas.openxmlformats.org/officeDocument/2006/relationships/hyperlink" Target="https://fr.wikipedia.org/wiki/%C3%89lectronique_(technique)" TargetMode="External"/><Relationship Id="rId21" Type="http://schemas.openxmlformats.org/officeDocument/2006/relationships/hyperlink" Target="https://fr.wikipedia.org/wiki/Octet" TargetMode="External"/><Relationship Id="rId7" Type="http://schemas.openxmlformats.org/officeDocument/2006/relationships/hyperlink" Target="https://fr.wikipedia.org/wiki/Pointeur_(programmation)" TargetMode="External"/><Relationship Id="rId12" Type="http://schemas.openxmlformats.org/officeDocument/2006/relationships/hyperlink" Target="https://fr.wikipedia.org/w/index.php?title=Adressage_m%C3%A9moire&amp;veaction=edit&amp;section=3" TargetMode="External"/><Relationship Id="rId17" Type="http://schemas.openxmlformats.org/officeDocument/2006/relationships/hyperlink" Target="https://fr.wikipedia.org/wiki/8086" TargetMode="External"/><Relationship Id="rId25" Type="http://schemas.openxmlformats.org/officeDocument/2006/relationships/hyperlink" Target="https://fr.wikipedia.org/wiki/VAX" TargetMode="External"/><Relationship Id="rId2" Type="http://schemas.openxmlformats.org/officeDocument/2006/relationships/slide" Target="../slides/slide20.xml"/><Relationship Id="rId16" Type="http://schemas.openxmlformats.org/officeDocument/2006/relationships/hyperlink" Target="https://fr.wikipedia.org/wiki/Bit_(informatique)" TargetMode="External"/><Relationship Id="rId20" Type="http://schemas.openxmlformats.org/officeDocument/2006/relationships/hyperlink" Target="https://fr.wikipedia.org/wiki/PDP-10" TargetMode="External"/><Relationship Id="rId1" Type="http://schemas.openxmlformats.org/officeDocument/2006/relationships/notesMaster" Target="../notesMasters/notesMaster1.xml"/><Relationship Id="rId6" Type="http://schemas.openxmlformats.org/officeDocument/2006/relationships/hyperlink" Target="https://fr.wikipedia.org/wiki/M%C3%A9moire_(informatique)" TargetMode="External"/><Relationship Id="rId11" Type="http://schemas.openxmlformats.org/officeDocument/2006/relationships/hyperlink" Target="https://fr.wikipedia.org/wiki/M%C3%A9moire_non_volatile" TargetMode="External"/><Relationship Id="rId24" Type="http://schemas.openxmlformats.org/officeDocument/2006/relationships/hyperlink" Target="https://fr.wikipedia.org/wiki/Digital_Equipment_Corporation" TargetMode="External"/><Relationship Id="rId5" Type="http://schemas.openxmlformats.org/officeDocument/2006/relationships/hyperlink" Target="https://fr.wikipedia.org/wiki/Donn%C3%A9e" TargetMode="External"/><Relationship Id="rId15" Type="http://schemas.openxmlformats.org/officeDocument/2006/relationships/hyperlink" Target="https://fr.wikipedia.org/wiki/Syst%C3%A8me_binaire" TargetMode="External"/><Relationship Id="rId23" Type="http://schemas.openxmlformats.org/officeDocument/2006/relationships/hyperlink" Target="https://fr.wikipedia.org/wiki/PDP-11" TargetMode="External"/><Relationship Id="rId10" Type="http://schemas.openxmlformats.org/officeDocument/2006/relationships/hyperlink" Target="https://fr.wikipedia.org/wiki/M%C3%A9moire_vive" TargetMode="External"/><Relationship Id="rId19" Type="http://schemas.openxmlformats.org/officeDocument/2006/relationships/hyperlink" Target="https://fr.wikipedia.org/wiki/Intel" TargetMode="External"/><Relationship Id="rId4" Type="http://schemas.openxmlformats.org/officeDocument/2006/relationships/hyperlink" Target="https://fr.wikipedia.org/wiki/Informatique" TargetMode="External"/><Relationship Id="rId9" Type="http://schemas.openxmlformats.org/officeDocument/2006/relationships/hyperlink" Target="https://fr.wikipedia.org/wiki/Identifiant" TargetMode="External"/><Relationship Id="rId14" Type="http://schemas.openxmlformats.org/officeDocument/2006/relationships/hyperlink" Target="https://fr.wikipedia.org/wiki/Bus_d'adresse" TargetMode="External"/><Relationship Id="rId22" Type="http://schemas.openxmlformats.org/officeDocument/2006/relationships/hyperlink" Target="https://fr.wikipedia.org/wiki/Mini-ordinateur"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inarf.developpez.com/access/vbaclass/"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sinarf.developpez.com/access/autore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tforbusiness.fr/visual-basic-chronique-dune-mort-annoncee-34719"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https://www.sap.com/products/crm/innovations.html</a:t>
            </a:r>
          </a:p>
          <a:p>
            <a:endParaRPr lang="fr-FR" dirty="0"/>
          </a:p>
          <a:p>
            <a:r>
              <a:rPr lang="fr-FR" dirty="0"/>
              <a:t>Pilotez votre activité commerciale , optimisez votre gestion des données clients et, améliorez votre chiffre d’affaires grâce au logiciel de gestion de la relation client (CRM) .</a:t>
            </a:r>
          </a:p>
          <a:p>
            <a:endParaRPr lang="fr-FR" dirty="0"/>
          </a:p>
          <a:p>
            <a:r>
              <a:rPr lang="fr-FR" dirty="0"/>
              <a:t>Biblio</a:t>
            </a:r>
          </a:p>
          <a:p>
            <a:r>
              <a:rPr lang="fr-FR" dirty="0"/>
              <a:t>Les fiches pratiques Tic  cci </a:t>
            </a:r>
            <a:r>
              <a:rPr lang="fr-FR" dirty="0" err="1"/>
              <a:t>aples</a:t>
            </a:r>
            <a:r>
              <a:rPr lang="fr-FR" dirty="0"/>
              <a:t> de </a:t>
            </a:r>
            <a:r>
              <a:rPr lang="fr-FR" dirty="0" err="1"/>
              <a:t>hautte</a:t>
            </a:r>
            <a:r>
              <a:rPr lang="fr-FR" dirty="0"/>
              <a:t> </a:t>
            </a:r>
            <a:r>
              <a:rPr lang="fr-FR" dirty="0" err="1"/>
              <a:t>provence</a:t>
            </a:r>
            <a:r>
              <a:rPr lang="fr-FR" dirty="0"/>
              <a:t>  digne.cci.fr</a:t>
            </a:r>
          </a:p>
          <a:p>
            <a:endParaRPr lang="fr-FR" dirty="0"/>
          </a:p>
          <a:p>
            <a:endParaRPr lang="fr-FR" dirty="0"/>
          </a:p>
          <a:p>
            <a:r>
              <a:rPr lang="fr-FR" dirty="0"/>
              <a:t>Image </a:t>
            </a:r>
            <a:r>
              <a:rPr lang="fr-FR" dirty="0" err="1"/>
              <a:t>crm</a:t>
            </a:r>
            <a:r>
              <a:rPr lang="fr-FR" dirty="0"/>
              <a:t> agroalimentaire: https://logiciels-crm.com/crm-agroalimentaire/</a:t>
            </a:r>
          </a:p>
          <a:p>
            <a:endParaRPr lang="fr-FR" dirty="0"/>
          </a:p>
        </p:txBody>
      </p:sp>
      <p:sp>
        <p:nvSpPr>
          <p:cNvPr id="4" name="Espace réservé du numéro de diapositive 3"/>
          <p:cNvSpPr>
            <a:spLocks noGrp="1"/>
          </p:cNvSpPr>
          <p:nvPr>
            <p:ph type="sldNum" sz="quarter" idx="5"/>
          </p:nvPr>
        </p:nvSpPr>
        <p:spPr/>
        <p:txBody>
          <a:bodyPr/>
          <a:lstStyle/>
          <a:p>
            <a:fld id="{C2CE8CF7-9B72-4013-AA4A-8D111FE5FFB4}" type="slidenum">
              <a:rPr lang="fr-FR" smtClean="0"/>
              <a:t>2</a:t>
            </a:fld>
            <a:endParaRPr lang="fr-FR"/>
          </a:p>
        </p:txBody>
      </p:sp>
    </p:spTree>
    <p:extLst>
      <p:ext uri="{BB962C8B-B14F-4D97-AF65-F5344CB8AC3E}">
        <p14:creationId xmlns:p14="http://schemas.microsoft.com/office/powerpoint/2010/main" val="556194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02921-5F6C-7906-89B2-42C3D279C9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E8029DB-E3F2-629C-D755-84FB40901A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BA34D1-7411-62DD-7615-78ACD3D6A91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4F62EEB-C17B-57C3-037A-CF4E3E86E23A}"/>
              </a:ext>
            </a:extLst>
          </p:cNvPr>
          <p:cNvSpPr>
            <a:spLocks noGrp="1"/>
          </p:cNvSpPr>
          <p:nvPr>
            <p:ph type="sldNum" sz="quarter" idx="5"/>
          </p:nvPr>
        </p:nvSpPr>
        <p:spPr/>
        <p:txBody>
          <a:bodyPr/>
          <a:lstStyle/>
          <a:p>
            <a:fld id="{C2CE8CF7-9B72-4013-AA4A-8D111FE5FFB4}" type="slidenum">
              <a:rPr lang="fr-FR" smtClean="0"/>
              <a:t>74</a:t>
            </a:fld>
            <a:endParaRPr lang="fr-FR"/>
          </a:p>
        </p:txBody>
      </p:sp>
    </p:spTree>
    <p:extLst>
      <p:ext uri="{BB962C8B-B14F-4D97-AF65-F5344CB8AC3E}">
        <p14:creationId xmlns:p14="http://schemas.microsoft.com/office/powerpoint/2010/main" val="3278421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FD8CDA-EB73-4BF0-95A6-AFDE9389D105}" type="slidenum">
              <a:rPr lang="fr-FR" smtClean="0"/>
              <a:t>102</a:t>
            </a:fld>
            <a:endParaRPr lang="fr-FR"/>
          </a:p>
        </p:txBody>
      </p:sp>
    </p:spTree>
    <p:extLst>
      <p:ext uri="{BB962C8B-B14F-4D97-AF65-F5344CB8AC3E}">
        <p14:creationId xmlns:p14="http://schemas.microsoft.com/office/powerpoint/2010/main" val="261356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Workbook</a:t>
            </a:r>
            <a:endParaRPr lang="fr-FR" dirty="0"/>
          </a:p>
          <a:p>
            <a:endParaRPr lang="fr-FR" dirty="0"/>
          </a:p>
          <a:p>
            <a:endParaRPr lang="fr-FR" dirty="0"/>
          </a:p>
          <a:p>
            <a:pPr algn="l"/>
            <a:r>
              <a:rPr lang="fr-FR" b="1" i="0" dirty="0">
                <a:solidFill>
                  <a:srgbClr val="171717"/>
                </a:solidFill>
                <a:effectLst/>
                <a:latin typeface="Segoe UI" panose="020B0502040204020203" pitchFamily="34" charset="0"/>
              </a:rPr>
              <a:t>L’objet </a:t>
            </a:r>
            <a:r>
              <a:rPr lang="fr-FR" b="1" i="0" dirty="0" err="1">
                <a:solidFill>
                  <a:srgbClr val="171717"/>
                </a:solidFill>
                <a:effectLst/>
                <a:latin typeface="Segoe UI" panose="020B0502040204020203" pitchFamily="34" charset="0"/>
              </a:rPr>
              <a:t>Workbook</a:t>
            </a:r>
            <a:r>
              <a:rPr lang="fr-FR" b="0" i="0" dirty="0">
                <a:solidFill>
                  <a:srgbClr val="171717"/>
                </a:solidFill>
                <a:effectLst/>
                <a:latin typeface="Segoe UI" panose="020B0502040204020203" pitchFamily="34" charset="0"/>
              </a:rPr>
              <a:t> est membre de la collection </a:t>
            </a:r>
            <a:r>
              <a:rPr lang="fr-FR" b="1" i="0" u="none" strike="noStrike" dirty="0" err="1">
                <a:solidFill>
                  <a:srgbClr val="171717"/>
                </a:solidFill>
                <a:effectLst/>
                <a:latin typeface="Segoe UI" panose="020B0502040204020203" pitchFamily="34" charset="0"/>
                <a:hlinkClick r:id="rId3"/>
              </a:rPr>
              <a:t>Workbooks</a:t>
            </a:r>
            <a:r>
              <a:rPr lang="fr-FR" b="1" i="0" u="none" strike="noStrike" dirty="0">
                <a:solidFill>
                  <a:srgbClr val="171717"/>
                </a:solidFill>
                <a:effectLst/>
                <a:latin typeface="Segoe UI" panose="020B0502040204020203" pitchFamily="34" charset="0"/>
                <a:hlinkClick r:id="rId3"/>
              </a:rPr>
              <a:t>.</a:t>
            </a:r>
            <a:r>
              <a:rPr lang="fr-FR" b="0" i="0" dirty="0">
                <a:solidFill>
                  <a:srgbClr val="171717"/>
                </a:solidFill>
                <a:effectLst/>
                <a:latin typeface="Segoe UI" panose="020B0502040204020203" pitchFamily="34" charset="0"/>
              </a:rPr>
              <a:t> La collection </a:t>
            </a:r>
            <a:r>
              <a:rPr lang="fr-FR" b="1" i="0" dirty="0" err="1">
                <a:solidFill>
                  <a:srgbClr val="171717"/>
                </a:solidFill>
                <a:effectLst/>
                <a:latin typeface="Segoe UI" panose="020B0502040204020203" pitchFamily="34" charset="0"/>
              </a:rPr>
              <a:t>Workbooks</a:t>
            </a:r>
            <a:r>
              <a:rPr lang="fr-FR" b="0" i="0" dirty="0">
                <a:solidFill>
                  <a:srgbClr val="171717"/>
                </a:solidFill>
                <a:effectLst/>
                <a:latin typeface="Segoe UI" panose="020B0502040204020203" pitchFamily="34" charset="0"/>
              </a:rPr>
              <a:t> contient tous les objets </a:t>
            </a:r>
            <a:r>
              <a:rPr lang="fr-FR" b="1" i="0" dirty="0" err="1">
                <a:solidFill>
                  <a:srgbClr val="171717"/>
                </a:solidFill>
                <a:effectLst/>
                <a:latin typeface="Segoe UI" panose="020B0502040204020203" pitchFamily="34" charset="0"/>
              </a:rPr>
              <a:t>Workbook</a:t>
            </a:r>
            <a:r>
              <a:rPr lang="fr-FR" b="0" i="0" dirty="0">
                <a:solidFill>
                  <a:srgbClr val="171717"/>
                </a:solidFill>
                <a:effectLst/>
                <a:latin typeface="Segoe UI" panose="020B0502040204020203" pitchFamily="34" charset="0"/>
              </a:rPr>
              <a:t> actuellement ouverts dans Microsoft Excel.</a:t>
            </a:r>
          </a:p>
          <a:p>
            <a:pPr algn="l"/>
            <a:r>
              <a:rPr lang="fr-FR" b="0" i="0" dirty="0">
                <a:solidFill>
                  <a:srgbClr val="171717"/>
                </a:solidFill>
                <a:effectLst/>
                <a:latin typeface="Segoe UI" panose="020B0502040204020203" pitchFamily="34" charset="0"/>
              </a:rPr>
              <a:t>La </a:t>
            </a:r>
            <a:r>
              <a:rPr lang="fr-FR" b="1" i="0" u="none" strike="noStrike" dirty="0">
                <a:solidFill>
                  <a:srgbClr val="171717"/>
                </a:solidFill>
                <a:effectLst/>
                <a:latin typeface="Segoe UI" panose="020B0502040204020203" pitchFamily="34" charset="0"/>
                <a:hlinkClick r:id="rId4"/>
              </a:rPr>
              <a:t>propriété </a:t>
            </a:r>
            <a:r>
              <a:rPr lang="fr-FR" b="1" i="0" u="none" strike="noStrike" dirty="0" err="1">
                <a:solidFill>
                  <a:srgbClr val="171717"/>
                </a:solidFill>
                <a:effectLst/>
                <a:latin typeface="Segoe UI" panose="020B0502040204020203" pitchFamily="34" charset="0"/>
                <a:hlinkClick r:id="rId4"/>
              </a:rPr>
              <a:t>ThisWorkbook</a:t>
            </a:r>
            <a:r>
              <a:rPr lang="fr-FR" b="0" i="0" dirty="0">
                <a:solidFill>
                  <a:srgbClr val="171717"/>
                </a:solidFill>
                <a:effectLst/>
                <a:latin typeface="Segoe UI" panose="020B0502040204020203" pitchFamily="34" charset="0"/>
              </a:rPr>
              <a:t> de l’objet </a:t>
            </a:r>
            <a:r>
              <a:rPr lang="fr-FR" b="1" i="0" dirty="0">
                <a:solidFill>
                  <a:srgbClr val="171717"/>
                </a:solidFill>
                <a:effectLst/>
                <a:latin typeface="Segoe UI" panose="020B0502040204020203" pitchFamily="34" charset="0"/>
              </a:rPr>
              <a:t>Application</a:t>
            </a:r>
            <a:r>
              <a:rPr lang="fr-FR" b="0" i="0" dirty="0">
                <a:solidFill>
                  <a:srgbClr val="171717"/>
                </a:solidFill>
                <a:effectLst/>
                <a:latin typeface="Segoe UI" panose="020B0502040204020203" pitchFamily="34" charset="0"/>
              </a:rPr>
              <a:t> renvoie le Visual Basic code en cours d’exécution. Il s'agit généralement du classeur actif. Toutefois, si le code Visual Basic fait partie d'une macro complémentaire, la propriété </a:t>
            </a:r>
            <a:r>
              <a:rPr lang="fr-FR" b="1" i="0" dirty="0" err="1">
                <a:solidFill>
                  <a:srgbClr val="171717"/>
                </a:solidFill>
                <a:effectLst/>
                <a:latin typeface="Segoe UI" panose="020B0502040204020203" pitchFamily="34" charset="0"/>
              </a:rPr>
              <a:t>ThisWorkbook</a:t>
            </a:r>
            <a:r>
              <a:rPr lang="fr-FR" b="0" i="0" dirty="0">
                <a:solidFill>
                  <a:srgbClr val="171717"/>
                </a:solidFill>
                <a:effectLst/>
                <a:latin typeface="Segoe UI" panose="020B0502040204020203" pitchFamily="34" charset="0"/>
              </a:rPr>
              <a:t> ne renverra pas le classeur actif. Dans ce cas, le classeur actif est celui appelant la macro complémentaire, alors que la propriété </a:t>
            </a:r>
            <a:r>
              <a:rPr lang="fr-FR" b="1" i="0" dirty="0" err="1">
                <a:solidFill>
                  <a:srgbClr val="171717"/>
                </a:solidFill>
                <a:effectLst/>
                <a:latin typeface="Segoe UI" panose="020B0502040204020203" pitchFamily="34" charset="0"/>
              </a:rPr>
              <a:t>ThisWorkbook</a:t>
            </a:r>
            <a:r>
              <a:rPr lang="fr-FR" b="0" i="0" dirty="0">
                <a:solidFill>
                  <a:srgbClr val="171717"/>
                </a:solidFill>
                <a:effectLst/>
                <a:latin typeface="Segoe UI" panose="020B0502040204020203" pitchFamily="34" charset="0"/>
              </a:rPr>
              <a:t> renvoie le classeur de la macro complémentaire.</a:t>
            </a:r>
          </a:p>
          <a:p>
            <a:pPr algn="l"/>
            <a:r>
              <a:rPr lang="fr-FR" b="0" i="0" dirty="0">
                <a:solidFill>
                  <a:srgbClr val="171717"/>
                </a:solidFill>
                <a:effectLst/>
                <a:latin typeface="Segoe UI" panose="020B0502040204020203" pitchFamily="34" charset="0"/>
              </a:rPr>
              <a:t>Si vous créez un </a:t>
            </a:r>
            <a:r>
              <a:rPr lang="fr-FR" b="0" i="0" dirty="0" err="1">
                <a:solidFill>
                  <a:srgbClr val="171717"/>
                </a:solidFill>
                <a:effectLst/>
                <a:latin typeface="Segoe UI" panose="020B0502040204020203" pitchFamily="34" charset="0"/>
              </a:rPr>
              <a:t>add-in</a:t>
            </a:r>
            <a:r>
              <a:rPr lang="fr-FR" b="0" i="0" dirty="0">
                <a:solidFill>
                  <a:srgbClr val="171717"/>
                </a:solidFill>
                <a:effectLst/>
                <a:latin typeface="Segoe UI" panose="020B0502040204020203" pitchFamily="34" charset="0"/>
              </a:rPr>
              <a:t> à partir de votre code Visual Basic, vous devez utiliser la propriété </a:t>
            </a:r>
            <a:r>
              <a:rPr lang="fr-FR" b="1" i="0" dirty="0" err="1">
                <a:solidFill>
                  <a:srgbClr val="171717"/>
                </a:solidFill>
                <a:effectLst/>
                <a:latin typeface="Segoe UI" panose="020B0502040204020203" pitchFamily="34" charset="0"/>
              </a:rPr>
              <a:t>ThisWorkbook</a:t>
            </a:r>
            <a:r>
              <a:rPr lang="fr-FR" b="0" i="0" dirty="0">
                <a:solidFill>
                  <a:srgbClr val="171717"/>
                </a:solidFill>
                <a:effectLst/>
                <a:latin typeface="Segoe UI" panose="020B0502040204020203" pitchFamily="34" charset="0"/>
              </a:rPr>
              <a:t> pour qualifier toute instruction qui doit être exécuté sur le </a:t>
            </a:r>
            <a:r>
              <a:rPr lang="fr-FR" b="0" i="0" dirty="0" err="1">
                <a:solidFill>
                  <a:srgbClr val="171717"/>
                </a:solidFill>
                <a:effectLst/>
                <a:latin typeface="Segoe UI" panose="020B0502040204020203" pitchFamily="34" charset="0"/>
              </a:rPr>
              <a:t>workbook</a:t>
            </a:r>
            <a:r>
              <a:rPr lang="fr-FR" b="0" i="0" dirty="0">
                <a:solidFill>
                  <a:srgbClr val="171717"/>
                </a:solidFill>
                <a:effectLst/>
                <a:latin typeface="Segoe UI" panose="020B0502040204020203" pitchFamily="34" charset="0"/>
              </a:rPr>
              <a:t> que vous compilez dans le </a:t>
            </a:r>
            <a:r>
              <a:rPr lang="fr-FR" b="0" i="0" dirty="0" err="1">
                <a:solidFill>
                  <a:srgbClr val="171717"/>
                </a:solidFill>
                <a:effectLst/>
                <a:latin typeface="Segoe UI" panose="020B0502040204020203" pitchFamily="34" charset="0"/>
              </a:rPr>
              <a:t>add-in</a:t>
            </a:r>
            <a:r>
              <a:rPr lang="fr-FR" b="0" i="0" dirty="0">
                <a:solidFill>
                  <a:srgbClr val="171717"/>
                </a:solidFill>
                <a:effectLst/>
                <a:latin typeface="Segoe UI" panose="020B0502040204020203" pitchFamily="34" charset="0"/>
              </a:rPr>
              <a:t>.</a:t>
            </a:r>
          </a:p>
          <a:p>
            <a:endParaRPr lang="fr-FR" dirty="0"/>
          </a:p>
        </p:txBody>
      </p:sp>
      <p:sp>
        <p:nvSpPr>
          <p:cNvPr id="4" name="Espace réservé du numéro de diapositive 3"/>
          <p:cNvSpPr>
            <a:spLocks noGrp="1"/>
          </p:cNvSpPr>
          <p:nvPr>
            <p:ph type="sldNum" sz="quarter" idx="5"/>
          </p:nvPr>
        </p:nvSpPr>
        <p:spPr/>
        <p:txBody>
          <a:bodyPr/>
          <a:lstStyle/>
          <a:p>
            <a:fld id="{548F95CB-17FB-4F2F-8B8D-B68B2D4DFA42}" type="slidenum">
              <a:rPr lang="fr-FR" smtClean="0"/>
              <a:t>103</a:t>
            </a:fld>
            <a:endParaRPr lang="fr-FR"/>
          </a:p>
        </p:txBody>
      </p:sp>
    </p:spTree>
    <p:extLst>
      <p:ext uri="{BB962C8B-B14F-4D97-AF65-F5344CB8AC3E}">
        <p14:creationId xmlns:p14="http://schemas.microsoft.com/office/powerpoint/2010/main" val="336428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 VBA est un langage orienté objets</a:t>
            </a:r>
            <a:r>
              <a:rPr lang="fr-FR" dirty="0"/>
              <a:t>, ou tout est objet!</a:t>
            </a:r>
          </a:p>
          <a:p>
            <a:r>
              <a:rPr lang="fr-FR" dirty="0"/>
              <a:t>Aussi </a:t>
            </a:r>
            <a:r>
              <a:rPr lang="fr-FR" b="1" dirty="0"/>
              <a:t>Excel</a:t>
            </a:r>
            <a:r>
              <a:rPr lang="fr-FR" dirty="0"/>
              <a:t> est vu comme une </a:t>
            </a:r>
            <a:r>
              <a:rPr lang="fr-FR" b="1" dirty="0"/>
              <a:t>hiérarchie d'objets</a:t>
            </a:r>
            <a:r>
              <a:rPr lang="fr-FR" dirty="0"/>
              <a:t>. </a:t>
            </a:r>
          </a:p>
          <a:p>
            <a:pPr lvl="1"/>
            <a:r>
              <a:rPr lang="fr-FR" dirty="0"/>
              <a:t>Ainsi, tout en haut de la hiérarchie du modèle d'objets, on trouve l'application Excel elle-même, puis les classeurs qui la composent, les feuilles de calcul des classeurs, les plages de cellules et, pour terminer, la plus petite unité: la cellule. </a:t>
            </a:r>
          </a:p>
          <a:p>
            <a:endParaRPr lang="fr-FR" dirty="0"/>
          </a:p>
        </p:txBody>
      </p:sp>
      <p:sp>
        <p:nvSpPr>
          <p:cNvPr id="4" name="Espace réservé du numéro de diapositive 3"/>
          <p:cNvSpPr>
            <a:spLocks noGrp="1"/>
          </p:cNvSpPr>
          <p:nvPr>
            <p:ph type="sldNum" sz="quarter" idx="5"/>
          </p:nvPr>
        </p:nvSpPr>
        <p:spPr/>
        <p:txBody>
          <a:bodyPr/>
          <a:lstStyle/>
          <a:p>
            <a:fld id="{C2CE8CF7-9B72-4013-AA4A-8D111FE5FFB4}" type="slidenum">
              <a:rPr lang="fr-FR" smtClean="0"/>
              <a:t>118</a:t>
            </a:fld>
            <a:endParaRPr lang="fr-FR"/>
          </a:p>
        </p:txBody>
      </p:sp>
    </p:spTree>
    <p:extLst>
      <p:ext uri="{BB962C8B-B14F-4D97-AF65-F5344CB8AC3E}">
        <p14:creationId xmlns:p14="http://schemas.microsoft.com/office/powerpoint/2010/main" val="352138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variables et constantes en VBA permettent de stocker des données et informations qui seront réutilisées dans votre programme (code). Elles sont donc indispensables en VBA. </a:t>
            </a:r>
          </a:p>
          <a:p>
            <a:r>
              <a:rPr lang="fr-FR" dirty="0"/>
              <a:t>Si elles sont bien maitrisées, votre code sera performant et fiable. Vos fichiers Excel en seront donc plus efficaces.</a:t>
            </a:r>
          </a:p>
          <a:p>
            <a:endParaRPr lang="fr-FR" dirty="0"/>
          </a:p>
        </p:txBody>
      </p:sp>
      <p:sp>
        <p:nvSpPr>
          <p:cNvPr id="4" name="Espace réservé du numéro de diapositive 3"/>
          <p:cNvSpPr>
            <a:spLocks noGrp="1"/>
          </p:cNvSpPr>
          <p:nvPr>
            <p:ph type="sldNum" sz="quarter" idx="5"/>
          </p:nvPr>
        </p:nvSpPr>
        <p:spPr/>
        <p:txBody>
          <a:bodyPr/>
          <a:lstStyle/>
          <a:p>
            <a:fld id="{C2CE8CF7-9B72-4013-AA4A-8D111FE5FFB4}" type="slidenum">
              <a:rPr lang="fr-FR" smtClean="0"/>
              <a:t>126</a:t>
            </a:fld>
            <a:endParaRPr lang="fr-FR"/>
          </a:p>
        </p:txBody>
      </p:sp>
    </p:spTree>
    <p:extLst>
      <p:ext uri="{BB962C8B-B14F-4D97-AF65-F5344CB8AC3E}">
        <p14:creationId xmlns:p14="http://schemas.microsoft.com/office/powerpoint/2010/main" val="3173093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TD_vba_PrixTTCV1.xlsm</a:t>
            </a:r>
          </a:p>
          <a:p>
            <a:endParaRPr lang="fr-FR" dirty="0"/>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149</a:t>
            </a:fld>
            <a:endParaRPr lang="fr-FR"/>
          </a:p>
        </p:txBody>
      </p:sp>
    </p:spTree>
    <p:extLst>
      <p:ext uri="{BB962C8B-B14F-4D97-AF65-F5344CB8AC3E}">
        <p14:creationId xmlns:p14="http://schemas.microsoft.com/office/powerpoint/2010/main" val="4048468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err="1">
                <a:solidFill>
                  <a:schemeClr val="tx1"/>
                </a:solidFill>
                <a:effectLst/>
                <a:latin typeface="+mn-lt"/>
                <a:ea typeface="+mn-ea"/>
                <a:cs typeface="+mn-cs"/>
              </a:rPr>
              <a:t>Sub</a:t>
            </a:r>
            <a:r>
              <a:rPr lang="fr-FR" sz="1200" b="0" i="0" kern="1200" dirty="0">
                <a:solidFill>
                  <a:schemeClr val="tx1"/>
                </a:solidFill>
                <a:effectLst/>
                <a:latin typeface="+mn-lt"/>
                <a:ea typeface="+mn-ea"/>
                <a:cs typeface="+mn-cs"/>
              </a:rPr>
              <a:t> test()</a:t>
            </a:r>
            <a:br>
              <a:rPr lang="fr-FR" dirty="0"/>
            </a:br>
            <a:br>
              <a:rPr lang="fr-FR" dirty="0"/>
            </a:br>
            <a:r>
              <a:rPr lang="fr-FR" sz="1200" b="0" i="0" kern="1200" dirty="0">
                <a:solidFill>
                  <a:schemeClr val="tx1"/>
                </a:solidFill>
                <a:effectLst/>
                <a:latin typeface="+mn-lt"/>
                <a:ea typeface="+mn-ea"/>
                <a:cs typeface="+mn-cs"/>
              </a:rPr>
              <a:t>If mont &lt;= 100 </a:t>
            </a:r>
            <a:r>
              <a:rPr lang="fr-FR" sz="1200" b="0" i="0" kern="1200" dirty="0" err="1">
                <a:solidFill>
                  <a:schemeClr val="tx1"/>
                </a:solidFill>
                <a:effectLst/>
                <a:latin typeface="+mn-lt"/>
                <a:ea typeface="+mn-ea"/>
                <a:cs typeface="+mn-cs"/>
              </a:rPr>
              <a:t>Then</a:t>
            </a:r>
            <a:br>
              <a:rPr lang="fr-FR" dirty="0"/>
            </a:br>
            <a:r>
              <a:rPr lang="fr-FR" sz="1200" b="0" i="0" kern="1200" dirty="0" err="1">
                <a:solidFill>
                  <a:schemeClr val="tx1"/>
                </a:solidFill>
                <a:effectLst/>
                <a:latin typeface="+mn-lt"/>
                <a:ea typeface="+mn-ea"/>
                <a:cs typeface="+mn-cs"/>
              </a:rPr>
              <a:t>MsgBox</a:t>
            </a:r>
            <a:r>
              <a:rPr lang="fr-FR" sz="1200" b="0" i="0" kern="1200" dirty="0">
                <a:solidFill>
                  <a:schemeClr val="tx1"/>
                </a:solidFill>
                <a:effectLst/>
                <a:latin typeface="+mn-lt"/>
                <a:ea typeface="+mn-ea"/>
                <a:cs typeface="+mn-cs"/>
              </a:rPr>
              <a:t> "Frais " &amp; mont &amp; " inférieur à 100 : Validé !", </a:t>
            </a:r>
            <a:r>
              <a:rPr lang="fr-FR" sz="1200" b="0" i="0" kern="1200" dirty="0" err="1">
                <a:solidFill>
                  <a:schemeClr val="tx1"/>
                </a:solidFill>
                <a:effectLst/>
                <a:latin typeface="+mn-lt"/>
                <a:ea typeface="+mn-ea"/>
                <a:cs typeface="+mn-cs"/>
              </a:rPr>
              <a:t>vbInformation</a:t>
            </a:r>
            <a:br>
              <a:rPr lang="fr-FR" dirty="0"/>
            </a:br>
            <a:r>
              <a:rPr lang="fr-FR" sz="1200" b="0" i="0" kern="1200" dirty="0" err="1">
                <a:solidFill>
                  <a:schemeClr val="tx1"/>
                </a:solidFill>
                <a:effectLst/>
                <a:latin typeface="+mn-lt"/>
                <a:ea typeface="+mn-ea"/>
                <a:cs typeface="+mn-cs"/>
              </a:rPr>
              <a:t>Else</a:t>
            </a:r>
            <a:br>
              <a:rPr lang="fr-FR" dirty="0"/>
            </a:br>
            <a:r>
              <a:rPr lang="fr-FR" sz="1200" b="0" i="0" kern="1200" dirty="0" err="1">
                <a:solidFill>
                  <a:schemeClr val="tx1"/>
                </a:solidFill>
                <a:effectLst/>
                <a:latin typeface="+mn-lt"/>
                <a:ea typeface="+mn-ea"/>
                <a:cs typeface="+mn-cs"/>
              </a:rPr>
              <a:t>MsgBox</a:t>
            </a:r>
            <a:r>
              <a:rPr lang="fr-FR" sz="1200" b="0" i="0" kern="1200" dirty="0">
                <a:solidFill>
                  <a:schemeClr val="tx1"/>
                </a:solidFill>
                <a:effectLst/>
                <a:latin typeface="+mn-lt"/>
                <a:ea typeface="+mn-ea"/>
                <a:cs typeface="+mn-cs"/>
              </a:rPr>
              <a:t> "Frais " &amp; mont &amp; " supérieur à 100 : Validation par le directeur", </a:t>
            </a:r>
            <a:r>
              <a:rPr lang="fr-FR" sz="1200" b="0" i="0" kern="1200" dirty="0" err="1">
                <a:solidFill>
                  <a:schemeClr val="tx1"/>
                </a:solidFill>
                <a:effectLst/>
                <a:latin typeface="+mn-lt"/>
                <a:ea typeface="+mn-ea"/>
                <a:cs typeface="+mn-cs"/>
              </a:rPr>
              <a:t>vbOKOnly</a:t>
            </a:r>
            <a:br>
              <a:rPr lang="fr-FR" dirty="0"/>
            </a:br>
            <a:r>
              <a:rPr lang="fr-FR" sz="1200" b="0" i="0" kern="1200" dirty="0">
                <a:solidFill>
                  <a:schemeClr val="tx1"/>
                </a:solidFill>
                <a:effectLst/>
                <a:latin typeface="+mn-lt"/>
                <a:ea typeface="+mn-ea"/>
                <a:cs typeface="+mn-cs"/>
              </a:rPr>
              <a:t>End If</a:t>
            </a:r>
            <a:br>
              <a:rPr lang="fr-FR" dirty="0"/>
            </a:br>
            <a:br>
              <a:rPr lang="fr-FR" dirty="0"/>
            </a:br>
            <a:r>
              <a:rPr lang="fr-FR" sz="1200" b="0" i="0" kern="1200" dirty="0">
                <a:solidFill>
                  <a:schemeClr val="tx1"/>
                </a:solidFill>
                <a:effectLst/>
                <a:latin typeface="+mn-lt"/>
                <a:ea typeface="+mn-ea"/>
                <a:cs typeface="+mn-cs"/>
              </a:rPr>
              <a:t>End </a:t>
            </a:r>
            <a:r>
              <a:rPr lang="fr-FR" sz="1200" b="0" i="0" kern="1200" dirty="0" err="1">
                <a:solidFill>
                  <a:schemeClr val="tx1"/>
                </a:solidFill>
                <a:effectLst/>
                <a:latin typeface="+mn-lt"/>
                <a:ea typeface="+mn-ea"/>
                <a:cs typeface="+mn-cs"/>
              </a:rPr>
              <a:t>Sub</a:t>
            </a:r>
            <a:endParaRPr lang="fr-FR" dirty="0"/>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159</a:t>
            </a:fld>
            <a:endParaRPr lang="fr-FR"/>
          </a:p>
        </p:txBody>
      </p:sp>
    </p:spTree>
    <p:extLst>
      <p:ext uri="{BB962C8B-B14F-4D97-AF65-F5344CB8AC3E}">
        <p14:creationId xmlns:p14="http://schemas.microsoft.com/office/powerpoint/2010/main" val="358594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Version coloriée</a:t>
            </a:r>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160</a:t>
            </a:fld>
            <a:endParaRPr lang="fr-FR"/>
          </a:p>
        </p:txBody>
      </p:sp>
    </p:spTree>
    <p:extLst>
      <p:ext uri="{BB962C8B-B14F-4D97-AF65-F5344CB8AC3E}">
        <p14:creationId xmlns:p14="http://schemas.microsoft.com/office/powerpoint/2010/main" val="961594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représentation des couleurs peut varier en fonction de l'application ou du contexte dans lequel elles sont utilisées. </a:t>
            </a:r>
          </a:p>
          <a:p>
            <a:r>
              <a:rPr lang="fr-FR" dirty="0"/>
              <a:t>Les valeurs RGB sont largement utilisées pour spécifier des couleurs personnalisées, tandis que les constantes prédéfinies telles que </a:t>
            </a:r>
            <a:r>
              <a:rPr lang="fr-FR" dirty="0" err="1"/>
              <a:t>vbRed</a:t>
            </a:r>
            <a:r>
              <a:rPr lang="fr-FR" dirty="0"/>
              <a:t>, </a:t>
            </a:r>
            <a:r>
              <a:rPr lang="fr-FR" dirty="0" err="1"/>
              <a:t>vbGreen</a:t>
            </a:r>
            <a:r>
              <a:rPr lang="fr-FR" dirty="0"/>
              <a:t>, etc., offrent une manière pratique d'accéder à des couleurs spécifiques prédéfinies dans VBA.</a:t>
            </a:r>
          </a:p>
          <a:p>
            <a:r>
              <a:rPr lang="fr-FR" dirty="0"/>
              <a:t>Choisissez la méthode qui convient le mieux à votre besoin spécifique et à la façon dont vous souhaitez définir les couleurs dans votre code VBA.</a:t>
            </a:r>
          </a:p>
          <a:p>
            <a:endParaRPr lang="fr-FR" dirty="0"/>
          </a:p>
        </p:txBody>
      </p:sp>
      <p:sp>
        <p:nvSpPr>
          <p:cNvPr id="4" name="Espace réservé du numéro de diapositive 3"/>
          <p:cNvSpPr>
            <a:spLocks noGrp="1"/>
          </p:cNvSpPr>
          <p:nvPr>
            <p:ph type="sldNum" sz="quarter" idx="5"/>
          </p:nvPr>
        </p:nvSpPr>
        <p:spPr/>
        <p:txBody>
          <a:bodyPr/>
          <a:lstStyle/>
          <a:p>
            <a:fld id="{548F95CB-17FB-4F2F-8B8D-B68B2D4DFA42}" type="slidenum">
              <a:rPr lang="fr-FR" smtClean="0"/>
              <a:t>218</a:t>
            </a:fld>
            <a:endParaRPr lang="fr-FR"/>
          </a:p>
        </p:txBody>
      </p:sp>
    </p:spTree>
    <p:extLst>
      <p:ext uri="{BB962C8B-B14F-4D97-AF65-F5344CB8AC3E}">
        <p14:creationId xmlns:p14="http://schemas.microsoft.com/office/powerpoint/2010/main" val="2914193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B9C71-2FCA-F990-B723-7A68D2F46BE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F7FBDC-4198-3F3B-85D5-9DC13337D9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205140-EFF1-61C7-8EB2-ADDD4B94DD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https://lienmini.fr/dcg08-25</a:t>
            </a:r>
            <a:r>
              <a:rPr lang="fr-FR" dirty="0"/>
              <a:t> </a:t>
            </a:r>
          </a:p>
          <a:p>
            <a:endParaRPr lang="fr-FR" dirty="0"/>
          </a:p>
          <a:p>
            <a:endParaRPr lang="fr-FR" dirty="0"/>
          </a:p>
        </p:txBody>
      </p:sp>
      <p:sp>
        <p:nvSpPr>
          <p:cNvPr id="4" name="Espace réservé du numéro de diapositive 3">
            <a:extLst>
              <a:ext uri="{FF2B5EF4-FFF2-40B4-BE49-F238E27FC236}">
                <a16:creationId xmlns:a16="http://schemas.microsoft.com/office/drawing/2014/main" id="{931E082D-A6E8-B275-D131-C622074F2F07}"/>
              </a:ext>
            </a:extLst>
          </p:cNvPr>
          <p:cNvSpPr>
            <a:spLocks noGrp="1"/>
          </p:cNvSpPr>
          <p:nvPr>
            <p:ph type="sldNum" sz="quarter" idx="5"/>
          </p:nvPr>
        </p:nvSpPr>
        <p:spPr/>
        <p:txBody>
          <a:bodyPr/>
          <a:lstStyle/>
          <a:p>
            <a:fld id="{C2CE8CF7-9B72-4013-AA4A-8D111FE5FFB4}" type="slidenum">
              <a:rPr lang="fr-FR" smtClean="0"/>
              <a:t>221</a:t>
            </a:fld>
            <a:endParaRPr lang="fr-FR"/>
          </a:p>
        </p:txBody>
      </p:sp>
    </p:spTree>
    <p:extLst>
      <p:ext uri="{BB962C8B-B14F-4D97-AF65-F5344CB8AC3E}">
        <p14:creationId xmlns:p14="http://schemas.microsoft.com/office/powerpoint/2010/main" val="3389122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Chapitre 12</a:t>
            </a:r>
          </a:p>
        </p:txBody>
      </p:sp>
      <p:sp>
        <p:nvSpPr>
          <p:cNvPr id="4" name="Espace réservé du numéro de diapositive 3"/>
          <p:cNvSpPr>
            <a:spLocks noGrp="1"/>
          </p:cNvSpPr>
          <p:nvPr>
            <p:ph type="sldNum" sz="quarter" idx="5"/>
          </p:nvPr>
        </p:nvSpPr>
        <p:spPr/>
        <p:txBody>
          <a:bodyPr/>
          <a:lstStyle/>
          <a:p>
            <a:fld id="{C2CE8CF7-9B72-4013-AA4A-8D111FE5FFB4}" type="slidenum">
              <a:rPr lang="fr-FR" smtClean="0"/>
              <a:t>5</a:t>
            </a:fld>
            <a:endParaRPr lang="fr-FR"/>
          </a:p>
        </p:txBody>
      </p:sp>
    </p:spTree>
    <p:extLst>
      <p:ext uri="{BB962C8B-B14F-4D97-AF65-F5344CB8AC3E}">
        <p14:creationId xmlns:p14="http://schemas.microsoft.com/office/powerpoint/2010/main" val="419280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1" dirty="0"/>
              <a:t>https://www.developpez.net/forums/d2038074/logiciels/microsoft-office/futur-outils-vba/</a:t>
            </a:r>
          </a:p>
          <a:p>
            <a:r>
              <a:rPr lang="fr-FR" sz="1200" b="0" i="0" kern="1200" dirty="0">
                <a:solidFill>
                  <a:schemeClr val="tx1"/>
                </a:solidFill>
                <a:effectLst/>
                <a:latin typeface="+mn-lt"/>
                <a:ea typeface="+mn-ea"/>
                <a:cs typeface="+mn-cs"/>
              </a:rPr>
              <a:t>Christophe (cavo789)</a:t>
            </a:r>
            <a:br>
              <a:rPr lang="fr-FR" dirty="0"/>
            </a:br>
            <a:r>
              <a:rPr lang="fr-FR" sz="1200" b="0" i="0" kern="1200" dirty="0">
                <a:solidFill>
                  <a:schemeClr val="tx1"/>
                </a:solidFill>
                <a:effectLst/>
                <a:latin typeface="+mn-lt"/>
                <a:ea typeface="+mn-ea"/>
                <a:cs typeface="+mn-cs"/>
              </a:rPr>
              <a:t>Mes scripts Open Source : </a:t>
            </a:r>
            <a:r>
              <a:rPr lang="fr-FR" sz="1200" b="0" i="0" u="none" strike="noStrike" kern="1200" dirty="0">
                <a:solidFill>
                  <a:schemeClr val="tx1"/>
                </a:solidFill>
                <a:effectLst/>
                <a:latin typeface="+mn-lt"/>
                <a:ea typeface="+mn-ea"/>
                <a:cs typeface="+mn-cs"/>
                <a:hlinkClick r:id="rId3"/>
              </a:rPr>
              <a:t>https://github.com/cavo789</a:t>
            </a:r>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200" b="0" i="1" kern="1200" dirty="0">
              <a:solidFill>
                <a:schemeClr val="tx1"/>
              </a:solidFill>
              <a:effectLst/>
              <a:latin typeface="+mn-lt"/>
              <a:ea typeface="+mn-ea"/>
              <a:cs typeface="+mn-cs"/>
            </a:endParaRPr>
          </a:p>
          <a:p>
            <a:r>
              <a:rPr lang="fr-FR" sz="1200" b="0" i="1" kern="1200" dirty="0">
                <a:solidFill>
                  <a:schemeClr val="tx1"/>
                </a:solidFill>
                <a:effectLst/>
                <a:latin typeface="+mn-lt"/>
                <a:ea typeface="+mn-ea"/>
                <a:cs typeface="+mn-cs"/>
              </a:rPr>
              <a:t>https://www.developpez.net/forums/d2038074/logiciels/microsoft-office/futur-outils-vba/</a:t>
            </a:r>
          </a:p>
          <a:p>
            <a:endParaRPr lang="fr-FR" sz="1200" b="0" i="1" kern="1200" dirty="0">
              <a:solidFill>
                <a:schemeClr val="tx1"/>
              </a:solidFill>
              <a:effectLst/>
              <a:latin typeface="+mn-lt"/>
              <a:ea typeface="+mn-ea"/>
              <a:cs typeface="+mn-cs"/>
            </a:endParaRPr>
          </a:p>
          <a:p>
            <a:r>
              <a:rPr lang="fr-FR" sz="1200" b="0" i="1" kern="1200" dirty="0">
                <a:solidFill>
                  <a:schemeClr val="tx1"/>
                </a:solidFill>
                <a:effectLst/>
                <a:latin typeface="+mn-lt"/>
                <a:ea typeface="+mn-ea"/>
                <a:cs typeface="+mn-cs"/>
              </a:rPr>
              <a:t>Microsoft a pris sa décision il y a plusieurs années sur le langage pour succéder à VBA, et ce sera JavaScript. Ils développent actuellement l'API qui sous-tendra le nouveau langage macro, et espèrent le rendre disponible sur tous les points de terminaison Office (bureau Windows et Mac, Office Online, iOS, Android, Windows phone).</a:t>
            </a:r>
            <a:br>
              <a:rPr lang="fr-FR" dirty="0"/>
            </a:br>
            <a:br>
              <a:rPr lang="fr-FR" dirty="0"/>
            </a:br>
            <a:r>
              <a:rPr lang="fr-FR" sz="1200" b="0" i="1" kern="1200" dirty="0">
                <a:solidFill>
                  <a:schemeClr val="tx1"/>
                </a:solidFill>
                <a:effectLst/>
                <a:latin typeface="+mn-lt"/>
                <a:ea typeface="+mn-ea"/>
                <a:cs typeface="+mn-cs"/>
              </a:rPr>
              <a:t>Le code JavaScript vivra sur un serveur, il sera donc facile à mettre à jour. Il fonctionnera également de manière asynchrone (contrairement à VBA). Vous devez donc programmer en attendant que les valeurs se mettent à jour sur la feuille de calcul ou le document avant de continuer.</a:t>
            </a:r>
            <a:br>
              <a:rPr lang="fr-FR" dirty="0"/>
            </a:br>
            <a:br>
              <a:rPr lang="fr-FR" dirty="0"/>
            </a:br>
            <a:r>
              <a:rPr lang="fr-FR" sz="1200" b="0" i="1" kern="1200" dirty="0">
                <a:solidFill>
                  <a:schemeClr val="tx1"/>
                </a:solidFill>
                <a:effectLst/>
                <a:latin typeface="+mn-lt"/>
                <a:ea typeface="+mn-ea"/>
                <a:cs typeface="+mn-cs"/>
              </a:rPr>
              <a:t>Microsoft a choisi JavaScript parce que le langage est largement connu dans la communauté des programmeurs et continue d'être enseigné dans les universités. Les moteurs d'exécution JavaScript sont également disponibles universellement dans les points de terminaison tels que iOS et Android. Moteurs d'exécution pour d'autres langues - pas tellement.</a:t>
            </a:r>
            <a:br>
              <a:rPr lang="fr-FR" dirty="0"/>
            </a:br>
            <a:br>
              <a:rPr lang="fr-FR" dirty="0"/>
            </a:br>
            <a:r>
              <a:rPr lang="fr-FR" sz="1200" b="0" i="1" kern="1200" dirty="0">
                <a:solidFill>
                  <a:schemeClr val="tx1"/>
                </a:solidFill>
                <a:effectLst/>
                <a:latin typeface="+mn-lt"/>
                <a:ea typeface="+mn-ea"/>
                <a:cs typeface="+mn-cs"/>
              </a:rPr>
              <a:t>Le modèle objet pour Excel (l'application que je connais le mieux) est actuellement utilisable, mais incomplet. Microsoft vient de publier la version 1.4 et semble publier de nouvelles versions plusieurs fois par an.</a:t>
            </a:r>
            <a:br>
              <a:rPr lang="fr-FR" dirty="0"/>
            </a:br>
            <a:br>
              <a:rPr lang="fr-FR" dirty="0"/>
            </a:br>
            <a:r>
              <a:rPr lang="fr-FR" sz="1200" b="0" i="1" kern="1200" dirty="0">
                <a:solidFill>
                  <a:schemeClr val="tx1"/>
                </a:solidFill>
                <a:effectLst/>
                <a:latin typeface="+mn-lt"/>
                <a:ea typeface="+mn-ea"/>
                <a:cs typeface="+mn-cs"/>
              </a:rPr>
              <a:t>Tous les tableaux JavaScript sont basés sur zéro et une dimension. Si vous avez besoin d'un tableau à deux dimensions, vous devez utiliser l'équivalent le plus proche, qui est un tableau de tableaux à une dimension. JavaScript est très particulier sur la capitalisation, mais ne se soucie pas du tout du type de variable. Pour un programmeur VBA expérimenté, ce seront certainement des pierres d'achoppement lorsque vous apprendrez la langue.</a:t>
            </a:r>
            <a:br>
              <a:rPr lang="fr-FR" dirty="0"/>
            </a:br>
            <a:br>
              <a:rPr lang="fr-FR" dirty="0"/>
            </a:br>
            <a:r>
              <a:rPr lang="fr-FR" sz="1200" b="0" i="1" kern="1200" dirty="0">
                <a:solidFill>
                  <a:schemeClr val="tx1"/>
                </a:solidFill>
                <a:effectLst/>
                <a:latin typeface="+mn-lt"/>
                <a:ea typeface="+mn-ea"/>
                <a:cs typeface="+mn-cs"/>
              </a:rPr>
              <a:t>Il n'existe actuellement aucun enregistreur de macros JavaScript. Il n'y a donc pas de chemin facile vers l'automatisation pour les employés de bureau qui ont besoin d'un peu de productivité mais dont le travail quotidien n'a rien à voir avec le service informatique de l'entreprise. Étant donné que l'écrasante majorité des personnes qui écrivent du code VBA ont peu ou pas de formation en programmation formelle, je m'attends à ce que VBA continue de vivre pendant de nombreuses années à venir.</a:t>
            </a:r>
            <a:br>
              <a:rPr lang="fr-FR" dirty="0"/>
            </a:br>
            <a:br>
              <a:rPr lang="fr-FR" dirty="0"/>
            </a:br>
            <a:r>
              <a:rPr lang="fr-FR" sz="1200" b="0" i="1" kern="1200" dirty="0">
                <a:solidFill>
                  <a:schemeClr val="tx1"/>
                </a:solidFill>
                <a:effectLst/>
                <a:latin typeface="+mn-lt"/>
                <a:ea typeface="+mn-ea"/>
                <a:cs typeface="+mn-cs"/>
              </a:rPr>
              <a:t>Ne vous attendez pas à ce que les macros JavaScript soient des démons de la vitesse. Les benchmarks actuels sont beaucoup plus lents que VBA. Au lieu de cela, sachez que le véritable avantage des macros JavaScript est qu'elles fonctionneront sur des points de terminaison qui ne prendront jamais en charge VBA, comme iOS, Android ou Office Online.</a:t>
            </a:r>
            <a:br>
              <a:rPr lang="fr-FR" dirty="0"/>
            </a:br>
            <a:br>
              <a:rPr lang="fr-FR" dirty="0"/>
            </a:br>
            <a:r>
              <a:rPr lang="fr-FR" sz="1200" b="0" i="1" kern="1200" dirty="0">
                <a:solidFill>
                  <a:schemeClr val="tx1"/>
                </a:solidFill>
                <a:effectLst/>
                <a:latin typeface="+mn-lt"/>
                <a:ea typeface="+mn-ea"/>
                <a:cs typeface="+mn-cs"/>
              </a:rPr>
              <a:t>Si vous souhaitez en savoir plus sur la mise en œuvre de JavaScript, l'un des développeurs </a:t>
            </a:r>
            <a:r>
              <a:rPr lang="fr-FR" sz="1200" b="0" i="1" kern="1200" dirty="0" err="1">
                <a:solidFill>
                  <a:schemeClr val="tx1"/>
                </a:solidFill>
                <a:effectLst/>
                <a:latin typeface="+mn-lt"/>
                <a:ea typeface="+mn-ea"/>
                <a:cs typeface="+mn-cs"/>
              </a:rPr>
              <a:t>Mikhail</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Zlatkovsky</a:t>
            </a:r>
            <a:r>
              <a:rPr lang="fr-FR" sz="1200" b="0" i="1" kern="1200" dirty="0">
                <a:solidFill>
                  <a:schemeClr val="tx1"/>
                </a:solidFill>
                <a:effectLst/>
                <a:latin typeface="+mn-lt"/>
                <a:ea typeface="+mn-ea"/>
                <a:cs typeface="+mn-cs"/>
              </a:rPr>
              <a:t> a un </a:t>
            </a:r>
            <a:r>
              <a:rPr lang="fr-FR" sz="1200" b="0" i="1" kern="1200" dirty="0" err="1">
                <a:solidFill>
                  <a:schemeClr val="tx1"/>
                </a:solidFill>
                <a:effectLst/>
                <a:latin typeface="+mn-lt"/>
                <a:ea typeface="+mn-ea"/>
                <a:cs typeface="+mn-cs"/>
              </a:rPr>
              <a:t>ebook</a:t>
            </a:r>
            <a:r>
              <a:rPr lang="fr-FR" sz="1200" b="0" i="1" kern="1200" dirty="0">
                <a:solidFill>
                  <a:schemeClr val="tx1"/>
                </a:solidFill>
                <a:effectLst/>
                <a:latin typeface="+mn-lt"/>
                <a:ea typeface="+mn-ea"/>
                <a:cs typeface="+mn-cs"/>
              </a:rPr>
              <a:t> (Building Office </a:t>
            </a:r>
            <a:r>
              <a:rPr lang="fr-FR" sz="1200" b="0" i="1" kern="1200" dirty="0" err="1">
                <a:solidFill>
                  <a:schemeClr val="tx1"/>
                </a:solidFill>
                <a:effectLst/>
                <a:latin typeface="+mn-lt"/>
                <a:ea typeface="+mn-ea"/>
                <a:cs typeface="+mn-cs"/>
              </a:rPr>
              <a:t>Add-ins</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using</a:t>
            </a:r>
            <a:r>
              <a:rPr lang="fr-FR" sz="1200" b="0" i="1" kern="1200" dirty="0">
                <a:solidFill>
                  <a:schemeClr val="tx1"/>
                </a:solidFill>
                <a:effectLst/>
                <a:latin typeface="+mn-lt"/>
                <a:ea typeface="+mn-ea"/>
                <a:cs typeface="+mn-cs"/>
              </a:rPr>
              <a:t> Office.js) qu'il tient à jour à chaque nouvelle version.</a:t>
            </a: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238</a:t>
            </a:fld>
            <a:endParaRPr lang="fr-FR"/>
          </a:p>
        </p:txBody>
      </p:sp>
    </p:spTree>
    <p:extLst>
      <p:ext uri="{BB962C8B-B14F-4D97-AF65-F5344CB8AC3E}">
        <p14:creationId xmlns:p14="http://schemas.microsoft.com/office/powerpoint/2010/main" val="3030776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https://www.developpez.net/forums/d2038074/logiciels/microsoft-office/futur-outils-vba/</a:t>
            </a:r>
          </a:p>
          <a:p>
            <a:r>
              <a:rPr lang="fr-FR" sz="1200" b="0" i="0" kern="1200" dirty="0">
                <a:solidFill>
                  <a:schemeClr val="tx1"/>
                </a:solidFill>
                <a:effectLst/>
                <a:latin typeface="+mn-lt"/>
                <a:ea typeface="+mn-ea"/>
                <a:cs typeface="+mn-cs"/>
              </a:rPr>
              <a:t>Christophe (cavo789)</a:t>
            </a:r>
            <a:br>
              <a:rPr lang="fr-FR" dirty="0"/>
            </a:br>
            <a:r>
              <a:rPr lang="fr-FR" sz="1200" b="0" i="0" kern="1200" dirty="0">
                <a:solidFill>
                  <a:schemeClr val="tx1"/>
                </a:solidFill>
                <a:effectLst/>
                <a:latin typeface="+mn-lt"/>
                <a:ea typeface="+mn-ea"/>
                <a:cs typeface="+mn-cs"/>
              </a:rPr>
              <a:t>Mes scripts Open Source : </a:t>
            </a:r>
            <a:r>
              <a:rPr lang="fr-FR" sz="1200" b="0" i="0" u="none" strike="noStrike" kern="1200" dirty="0">
                <a:solidFill>
                  <a:schemeClr val="tx1"/>
                </a:solidFill>
                <a:effectLst/>
                <a:latin typeface="+mn-lt"/>
                <a:ea typeface="+mn-ea"/>
                <a:cs typeface="+mn-cs"/>
                <a:hlinkClick r:id="rId3"/>
              </a:rPr>
              <a:t>https://github.com/cavo789</a:t>
            </a:r>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200" b="0" i="1" kern="1200" dirty="0">
              <a:solidFill>
                <a:schemeClr val="tx1"/>
              </a:solidFill>
              <a:effectLst/>
              <a:latin typeface="+mn-lt"/>
              <a:ea typeface="+mn-ea"/>
              <a:cs typeface="+mn-cs"/>
            </a:endParaRPr>
          </a:p>
          <a:p>
            <a:r>
              <a:rPr lang="fr-FR" sz="1200" b="0" i="1" kern="1200" dirty="0">
                <a:solidFill>
                  <a:schemeClr val="tx1"/>
                </a:solidFill>
                <a:effectLst/>
                <a:latin typeface="+mn-lt"/>
                <a:ea typeface="+mn-ea"/>
                <a:cs typeface="+mn-cs"/>
              </a:rPr>
              <a:t>https://www.developpez.net/forums/d2038074/logiciels/microsoft-office/futur-outils-vba/</a:t>
            </a:r>
          </a:p>
          <a:p>
            <a:endParaRPr lang="fr-FR" sz="1200" b="0" i="1" kern="1200" dirty="0">
              <a:solidFill>
                <a:schemeClr val="tx1"/>
              </a:solidFill>
              <a:effectLst/>
              <a:latin typeface="+mn-lt"/>
              <a:ea typeface="+mn-ea"/>
              <a:cs typeface="+mn-cs"/>
            </a:endParaRPr>
          </a:p>
          <a:p>
            <a:r>
              <a:rPr lang="fr-FR" sz="1200" b="0" i="1" kern="1200" dirty="0">
                <a:solidFill>
                  <a:schemeClr val="tx1"/>
                </a:solidFill>
                <a:effectLst/>
                <a:latin typeface="+mn-lt"/>
                <a:ea typeface="+mn-ea"/>
                <a:cs typeface="+mn-cs"/>
              </a:rPr>
              <a:t>Microsoft a pris sa décision il y a plusieurs années sur le langage pour succéder à VBA, et ce sera JavaScript. Ils développent actuellement l'API qui sous-tendra le nouveau langage macro, et espèrent le rendre disponible sur tous les points de terminaison Office (bureau Windows et Mac, Office Online, iOS, Android, Windows phone).</a:t>
            </a:r>
            <a:br>
              <a:rPr lang="fr-FR" dirty="0"/>
            </a:br>
            <a:br>
              <a:rPr lang="fr-FR" dirty="0"/>
            </a:br>
            <a:r>
              <a:rPr lang="fr-FR" sz="1200" b="0" i="1" kern="1200" dirty="0">
                <a:solidFill>
                  <a:schemeClr val="tx1"/>
                </a:solidFill>
                <a:effectLst/>
                <a:latin typeface="+mn-lt"/>
                <a:ea typeface="+mn-ea"/>
                <a:cs typeface="+mn-cs"/>
              </a:rPr>
              <a:t>Le code JavaScript vivra sur un serveur, il sera donc facile à mettre à jour. Il fonctionnera également de manière asynchrone (contrairement à VBA). Vous devez donc programmer en attendant que les valeurs se mettent à jour sur la feuille de calcul ou le document avant de continuer.</a:t>
            </a:r>
            <a:br>
              <a:rPr lang="fr-FR" dirty="0"/>
            </a:br>
            <a:br>
              <a:rPr lang="fr-FR" dirty="0"/>
            </a:br>
            <a:r>
              <a:rPr lang="fr-FR" sz="1200" b="0" i="1" kern="1200" dirty="0">
                <a:solidFill>
                  <a:schemeClr val="tx1"/>
                </a:solidFill>
                <a:effectLst/>
                <a:latin typeface="+mn-lt"/>
                <a:ea typeface="+mn-ea"/>
                <a:cs typeface="+mn-cs"/>
              </a:rPr>
              <a:t>Microsoft a choisi JavaScript parce que le langage est largement connu dans la communauté des programmeurs et continue d'être enseigné dans les universités. Les moteurs d'exécution JavaScript sont également disponibles universellement dans les points de terminaison tels que iOS et Android. Moteurs d'exécution pour d'autres langues - pas tellement.</a:t>
            </a:r>
            <a:br>
              <a:rPr lang="fr-FR" dirty="0"/>
            </a:br>
            <a:br>
              <a:rPr lang="fr-FR" dirty="0"/>
            </a:br>
            <a:r>
              <a:rPr lang="fr-FR" sz="1200" b="0" i="1" kern="1200" dirty="0">
                <a:solidFill>
                  <a:schemeClr val="tx1"/>
                </a:solidFill>
                <a:effectLst/>
                <a:latin typeface="+mn-lt"/>
                <a:ea typeface="+mn-ea"/>
                <a:cs typeface="+mn-cs"/>
              </a:rPr>
              <a:t>Le modèle objet pour Excel (l'application que je connais le mieux) est actuellement utilisable, mais incomplet. Microsoft vient de publier la version 1.4 et semble publier de nouvelles versions plusieurs fois par an.</a:t>
            </a:r>
            <a:br>
              <a:rPr lang="fr-FR" dirty="0"/>
            </a:br>
            <a:br>
              <a:rPr lang="fr-FR" dirty="0"/>
            </a:br>
            <a:r>
              <a:rPr lang="fr-FR" sz="1200" b="0" i="1" kern="1200" dirty="0">
                <a:solidFill>
                  <a:schemeClr val="tx1"/>
                </a:solidFill>
                <a:effectLst/>
                <a:latin typeface="+mn-lt"/>
                <a:ea typeface="+mn-ea"/>
                <a:cs typeface="+mn-cs"/>
              </a:rPr>
              <a:t>Tous les tableaux JavaScript sont basés sur zéro et une dimension. Si vous avez besoin d'un tableau à deux dimensions, vous devez utiliser l'équivalent le plus proche, qui est un tableau de tableaux à une dimension. JavaScript est très particulier sur la capitalisation, mais ne se soucie pas du tout du type de variable. Pour un programmeur VBA expérimenté, ce seront certainement des pierres d'achoppement lorsque vous apprendrez la langue.</a:t>
            </a:r>
            <a:br>
              <a:rPr lang="fr-FR" dirty="0"/>
            </a:br>
            <a:br>
              <a:rPr lang="fr-FR" dirty="0"/>
            </a:br>
            <a:r>
              <a:rPr lang="fr-FR" sz="1200" b="0" i="1" kern="1200" dirty="0">
                <a:solidFill>
                  <a:schemeClr val="tx1"/>
                </a:solidFill>
                <a:effectLst/>
                <a:latin typeface="+mn-lt"/>
                <a:ea typeface="+mn-ea"/>
                <a:cs typeface="+mn-cs"/>
              </a:rPr>
              <a:t>Il n'existe actuellement aucun enregistreur de macros JavaScript. Il n'y a donc pas de chemin facile vers l'automatisation pour les employés de bureau qui ont besoin d'un peu de productivité mais dont le travail quotidien n'a rien à voir avec le service informatique de l'entreprise. Étant donné que l'écrasante majorité des personnes qui écrivent du code VBA ont peu ou pas de formation en programmation formelle, je m'attends à ce que VBA continue de vivre pendant de nombreuses années à venir.</a:t>
            </a:r>
            <a:br>
              <a:rPr lang="fr-FR" dirty="0"/>
            </a:br>
            <a:br>
              <a:rPr lang="fr-FR" dirty="0"/>
            </a:br>
            <a:r>
              <a:rPr lang="fr-FR" sz="1200" b="0" i="1" kern="1200" dirty="0">
                <a:solidFill>
                  <a:schemeClr val="tx1"/>
                </a:solidFill>
                <a:effectLst/>
                <a:latin typeface="+mn-lt"/>
                <a:ea typeface="+mn-ea"/>
                <a:cs typeface="+mn-cs"/>
              </a:rPr>
              <a:t>Ne vous attendez pas à ce que les macros JavaScript soient des démons de la vitesse. Les benchmarks actuels sont beaucoup plus lents que VBA. Au lieu de cela, sachez que le véritable avantage des macros JavaScript est qu'elles fonctionneront sur des points de terminaison qui ne prendront jamais en charge VBA, comme iOS, Android ou Office Online.</a:t>
            </a:r>
            <a:br>
              <a:rPr lang="fr-FR" dirty="0"/>
            </a:br>
            <a:br>
              <a:rPr lang="fr-FR" dirty="0"/>
            </a:br>
            <a:r>
              <a:rPr lang="fr-FR" sz="1200" b="0" i="1" kern="1200" dirty="0">
                <a:solidFill>
                  <a:schemeClr val="tx1"/>
                </a:solidFill>
                <a:effectLst/>
                <a:latin typeface="+mn-lt"/>
                <a:ea typeface="+mn-ea"/>
                <a:cs typeface="+mn-cs"/>
              </a:rPr>
              <a:t>Si vous souhaitez en savoir plus sur la mise en œuvre de JavaScript, l'un des développeurs </a:t>
            </a:r>
            <a:r>
              <a:rPr lang="fr-FR" sz="1200" b="0" i="1" kern="1200" dirty="0" err="1">
                <a:solidFill>
                  <a:schemeClr val="tx1"/>
                </a:solidFill>
                <a:effectLst/>
                <a:latin typeface="+mn-lt"/>
                <a:ea typeface="+mn-ea"/>
                <a:cs typeface="+mn-cs"/>
              </a:rPr>
              <a:t>Mikhail</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Zlatkovsky</a:t>
            </a:r>
            <a:r>
              <a:rPr lang="fr-FR" sz="1200" b="0" i="1" kern="1200" dirty="0">
                <a:solidFill>
                  <a:schemeClr val="tx1"/>
                </a:solidFill>
                <a:effectLst/>
                <a:latin typeface="+mn-lt"/>
                <a:ea typeface="+mn-ea"/>
                <a:cs typeface="+mn-cs"/>
              </a:rPr>
              <a:t> a un </a:t>
            </a:r>
            <a:r>
              <a:rPr lang="fr-FR" sz="1200" b="0" i="1" kern="1200" dirty="0" err="1">
                <a:solidFill>
                  <a:schemeClr val="tx1"/>
                </a:solidFill>
                <a:effectLst/>
                <a:latin typeface="+mn-lt"/>
                <a:ea typeface="+mn-ea"/>
                <a:cs typeface="+mn-cs"/>
              </a:rPr>
              <a:t>ebook</a:t>
            </a:r>
            <a:r>
              <a:rPr lang="fr-FR" sz="1200" b="0" i="1" kern="1200" dirty="0">
                <a:solidFill>
                  <a:schemeClr val="tx1"/>
                </a:solidFill>
                <a:effectLst/>
                <a:latin typeface="+mn-lt"/>
                <a:ea typeface="+mn-ea"/>
                <a:cs typeface="+mn-cs"/>
              </a:rPr>
              <a:t> (Building Office </a:t>
            </a:r>
            <a:r>
              <a:rPr lang="fr-FR" sz="1200" b="0" i="1" kern="1200" dirty="0" err="1">
                <a:solidFill>
                  <a:schemeClr val="tx1"/>
                </a:solidFill>
                <a:effectLst/>
                <a:latin typeface="+mn-lt"/>
                <a:ea typeface="+mn-ea"/>
                <a:cs typeface="+mn-cs"/>
              </a:rPr>
              <a:t>Add-ins</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using</a:t>
            </a:r>
            <a:r>
              <a:rPr lang="fr-FR" sz="1200" b="0" i="1" kern="1200" dirty="0">
                <a:solidFill>
                  <a:schemeClr val="tx1"/>
                </a:solidFill>
                <a:effectLst/>
                <a:latin typeface="+mn-lt"/>
                <a:ea typeface="+mn-ea"/>
                <a:cs typeface="+mn-cs"/>
              </a:rPr>
              <a:t> Office.js) qu'il tient à jour à chaque nouvelle version.</a:t>
            </a: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239</a:t>
            </a:fld>
            <a:endParaRPr lang="fr-FR"/>
          </a:p>
        </p:txBody>
      </p:sp>
    </p:spTree>
    <p:extLst>
      <p:ext uri="{BB962C8B-B14F-4D97-AF65-F5344CB8AC3E}">
        <p14:creationId xmlns:p14="http://schemas.microsoft.com/office/powerpoint/2010/main" val="3151510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https://www.developpez.net/forums/d2038074/logiciels/microsoft-office/futur-outils-vba/</a:t>
            </a:r>
          </a:p>
          <a:p>
            <a:endParaRPr lang="fr-FR" dirty="0"/>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240</a:t>
            </a:fld>
            <a:endParaRPr lang="fr-FR"/>
          </a:p>
        </p:txBody>
      </p:sp>
    </p:spTree>
    <p:extLst>
      <p:ext uri="{BB962C8B-B14F-4D97-AF65-F5344CB8AC3E}">
        <p14:creationId xmlns:p14="http://schemas.microsoft.com/office/powerpoint/2010/main" val="1461790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à l'occasion de la première journée de l'événement </a:t>
            </a:r>
            <a:r>
              <a:rPr lang="fr-FR" sz="1200" b="0" i="0" kern="1200" dirty="0" err="1">
                <a:solidFill>
                  <a:schemeClr val="tx1"/>
                </a:solidFill>
                <a:effectLst/>
                <a:latin typeface="+mn-lt"/>
                <a:ea typeface="+mn-ea"/>
                <a:cs typeface="+mn-cs"/>
              </a:rPr>
              <a:t>Ignite</a:t>
            </a:r>
            <a:r>
              <a:rPr lang="fr-FR" sz="1200" b="0" i="0" kern="1200" dirty="0">
                <a:solidFill>
                  <a:schemeClr val="tx1"/>
                </a:solidFill>
                <a:effectLst/>
                <a:latin typeface="+mn-lt"/>
                <a:ea typeface="+mn-ea"/>
                <a:cs typeface="+mn-cs"/>
              </a:rPr>
              <a:t> 2021, Microsoft a présenté un nouveau langage de programmation </a:t>
            </a:r>
            <a:r>
              <a:rPr lang="fr-FR" sz="1200" b="0" i="0" kern="1200" dirty="0" err="1">
                <a:solidFill>
                  <a:schemeClr val="tx1"/>
                </a:solidFill>
                <a:effectLst/>
                <a:latin typeface="+mn-lt"/>
                <a:ea typeface="+mn-ea"/>
                <a:cs typeface="+mn-cs"/>
              </a:rPr>
              <a:t>low</a:t>
            </a:r>
            <a:r>
              <a:rPr lang="fr-FR" sz="1200" b="0" i="0" kern="1200" dirty="0">
                <a:solidFill>
                  <a:schemeClr val="tx1"/>
                </a:solidFill>
                <a:effectLst/>
                <a:latin typeface="+mn-lt"/>
                <a:ea typeface="+mn-ea"/>
                <a:cs typeface="+mn-cs"/>
              </a:rPr>
              <a:t>-code open source basé sur Excel.</a:t>
            </a:r>
            <a:br>
              <a:rPr lang="fr-FR" dirty="0"/>
            </a:br>
            <a:endParaRPr lang="fr-FR" dirty="0"/>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243</a:t>
            </a:fld>
            <a:endParaRPr lang="fr-FR"/>
          </a:p>
        </p:txBody>
      </p:sp>
    </p:spTree>
    <p:extLst>
      <p:ext uri="{BB962C8B-B14F-4D97-AF65-F5344CB8AC3E}">
        <p14:creationId xmlns:p14="http://schemas.microsoft.com/office/powerpoint/2010/main" val="4149177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https://www.itforbusiness.fr/visual-basic-chronique-dune-mort-annoncee-34719</a:t>
            </a:r>
          </a:p>
          <a:p>
            <a:endParaRPr lang="fr-FR" dirty="0"/>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247</a:t>
            </a:fld>
            <a:endParaRPr lang="fr-FR"/>
          </a:p>
        </p:txBody>
      </p:sp>
    </p:spTree>
    <p:extLst>
      <p:ext uri="{BB962C8B-B14F-4D97-AF65-F5344CB8AC3E}">
        <p14:creationId xmlns:p14="http://schemas.microsoft.com/office/powerpoint/2010/main" val="746409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Article complet:</a:t>
            </a:r>
          </a:p>
          <a:p>
            <a:r>
              <a:rPr lang="fr-FR" dirty="0"/>
              <a:t>https://www.itforbusiness.fr/visual-basic-chronique-dune-mort-annoncee-34719</a:t>
            </a:r>
          </a:p>
          <a:p>
            <a:r>
              <a:rPr lang="fr-FR" sz="1200" b="1" i="0" kern="1200" dirty="0">
                <a:solidFill>
                  <a:schemeClr val="tx1"/>
                </a:solidFill>
                <a:effectLst/>
                <a:latin typeface="+mn-lt"/>
                <a:ea typeface="+mn-ea"/>
                <a:cs typeface="+mn-cs"/>
              </a:rPr>
              <a:t> 13-03-2020</a:t>
            </a:r>
            <a:endParaRPr lang="fr-FR" dirty="0"/>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248</a:t>
            </a:fld>
            <a:endParaRPr lang="fr-FR"/>
          </a:p>
        </p:txBody>
      </p:sp>
    </p:spTree>
    <p:extLst>
      <p:ext uri="{BB962C8B-B14F-4D97-AF65-F5344CB8AC3E}">
        <p14:creationId xmlns:p14="http://schemas.microsoft.com/office/powerpoint/2010/main" val="399895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Chapitre 12</a:t>
            </a:r>
          </a:p>
        </p:txBody>
      </p:sp>
      <p:sp>
        <p:nvSpPr>
          <p:cNvPr id="4" name="Espace réservé du numéro de diapositive 3"/>
          <p:cNvSpPr>
            <a:spLocks noGrp="1"/>
          </p:cNvSpPr>
          <p:nvPr>
            <p:ph type="sldNum" sz="quarter" idx="5"/>
          </p:nvPr>
        </p:nvSpPr>
        <p:spPr/>
        <p:txBody>
          <a:bodyPr/>
          <a:lstStyle/>
          <a:p>
            <a:fld id="{C2CE8CF7-9B72-4013-AA4A-8D111FE5FFB4}" type="slidenum">
              <a:rPr lang="fr-FR" smtClean="0"/>
              <a:t>6</a:t>
            </a:fld>
            <a:endParaRPr lang="fr-FR"/>
          </a:p>
        </p:txBody>
      </p:sp>
    </p:spTree>
    <p:extLst>
      <p:ext uri="{BB962C8B-B14F-4D97-AF65-F5344CB8AC3E}">
        <p14:creationId xmlns:p14="http://schemas.microsoft.com/office/powerpoint/2010/main" val="1989884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3A0FA-1BA2-D372-4C96-BFD6FB7564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A23E5F-6A27-CA7C-8F4D-63F8477E82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C21BCA-9556-90C7-71B2-C0D0BEF16D89}"/>
              </a:ext>
            </a:extLst>
          </p:cNvPr>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Vous ne vous êtes jamais demandé comment votre machine manipule les valeurs de vos variables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C’est grâce aux adresses de vos variables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une adresse comme une adresse postale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Oui tout à fait, toute variable manipulée dans un programme est stockée quelque part dans la mémoire de votre machine.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Cette </a:t>
            </a:r>
            <a:r>
              <a:rPr kumimoji="0" lang="fr-FR" sz="2400" b="1" i="0" u="none" strike="noStrike" kern="1200" cap="none" spc="0" normalizeH="0" baseline="0" noProof="0" dirty="0">
                <a:ln>
                  <a:noFill/>
                </a:ln>
                <a:solidFill>
                  <a:srgbClr val="C00000"/>
                </a:solidFill>
                <a:effectLst/>
                <a:highlight>
                  <a:srgbClr val="00FFFF"/>
                </a:highlight>
                <a:uLnTx/>
                <a:uFillTx/>
                <a:latin typeface="Calibri" panose="020F0502020204030204"/>
                <a:ea typeface="+mn-ea"/>
                <a:cs typeface="+mn-cs"/>
              </a:rPr>
              <a:t>mémoire</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est constituée </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d'octets</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qui sont </a:t>
            </a:r>
            <a:r>
              <a:rPr kumimoji="0" lang="fr-FR" sz="2400" b="0" i="0" u="none" strike="noStrike" kern="1200" cap="none" spc="0" normalizeH="0" baseline="0" noProof="0" dirty="0">
                <a:ln>
                  <a:noFill/>
                </a:ln>
                <a:solidFill>
                  <a:srgbClr val="C00000"/>
                </a:solidFill>
                <a:effectLst/>
                <a:highlight>
                  <a:srgbClr val="00FFFF"/>
                </a:highlight>
                <a:uLnTx/>
                <a:uFillTx/>
                <a:latin typeface="Calibri" panose="020F0502020204030204"/>
                <a:ea typeface="+mn-ea"/>
                <a:cs typeface="+mn-cs"/>
              </a:rPr>
              <a:t>identifiés</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de manière univoque </a:t>
            </a:r>
            <a:r>
              <a:rPr kumimoji="0" lang="fr-FR" sz="2400" b="0" i="0" u="none" strike="noStrike" kern="1200" cap="none" spc="0" normalizeH="0" baseline="0" noProof="0" dirty="0">
                <a:ln>
                  <a:noFill/>
                </a:ln>
                <a:solidFill>
                  <a:srgbClr val="C00000"/>
                </a:solidFill>
                <a:effectLst/>
                <a:highlight>
                  <a:srgbClr val="00FFFF"/>
                </a:highlight>
                <a:uLnTx/>
                <a:uFillTx/>
                <a:latin typeface="Calibri" panose="020F0502020204030204"/>
                <a:ea typeface="+mn-ea"/>
                <a:cs typeface="+mn-cs"/>
              </a:rPr>
              <a:t>par un </a:t>
            </a:r>
            <a:r>
              <a:rPr kumimoji="0" lang="fr-FR" sz="2400" b="1" i="0" u="none" strike="noStrike" kern="1200" cap="none" spc="0" normalizeH="0" baseline="0" noProof="0" dirty="0">
                <a:ln>
                  <a:noFill/>
                </a:ln>
                <a:solidFill>
                  <a:srgbClr val="C00000"/>
                </a:solidFill>
                <a:effectLst/>
                <a:highlight>
                  <a:srgbClr val="00FFFF"/>
                </a:highlight>
                <a:uLnTx/>
                <a:uFillTx/>
                <a:latin typeface="Calibri" panose="020F0502020204030204"/>
                <a:ea typeface="+mn-ea"/>
                <a:cs typeface="+mn-cs"/>
              </a:rPr>
              <a:t>numéro</a:t>
            </a:r>
            <a:r>
              <a:rPr kumimoji="0" lang="fr-FR" sz="2400" b="0" i="0" u="none" strike="noStrike" kern="1200" cap="none" spc="0" normalizeH="0" baseline="0" noProof="0" dirty="0">
                <a:ln>
                  <a:noFill/>
                </a:ln>
                <a:solidFill>
                  <a:srgbClr val="C00000"/>
                </a:solidFill>
                <a:effectLst/>
                <a:highlight>
                  <a:srgbClr val="00FFFF"/>
                </a:highlight>
                <a:uLnTx/>
                <a:uFillTx/>
                <a:latin typeface="Calibri" panose="020F0502020204030204"/>
                <a:ea typeface="+mn-ea"/>
                <a:cs typeface="+mn-cs"/>
              </a:rPr>
              <a:t> </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qu'on appelle </a:t>
            </a:r>
            <a:r>
              <a:rPr kumimoji="0" lang="fr-FR" sz="2400" b="1" i="0" u="none" strike="noStrike" kern="1200" cap="none" spc="0" normalizeH="0" baseline="0" noProof="0" dirty="0">
                <a:ln>
                  <a:noFill/>
                </a:ln>
                <a:solidFill>
                  <a:srgbClr val="C00000"/>
                </a:solidFill>
                <a:effectLst/>
                <a:highlight>
                  <a:srgbClr val="00FFFF"/>
                </a:highlight>
                <a:uLnTx/>
                <a:uFillTx/>
                <a:latin typeface="Calibri" panose="020F0502020204030204"/>
                <a:ea typeface="+mn-ea"/>
                <a:cs typeface="+mn-cs"/>
              </a:rPr>
              <a:t>adresse</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Donc si votre machine veut manipuler vos variables, elle aura besoin au préalable de connaître où se situe votre variable grâce à son adresse mémoire qui lui indiquera la position de la donnée dans la mémoire vive (la RAM de votre ordinateur).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Par exemple si on prend le fonctionnement de la poste, le facteur a besoin de l'adresse de destination pour savoir chez qui il doit renvoyer la lettre.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Ici le facteur c'est votre ordinateur et l'adresse destination correspond à l'adresse de la variable que l'ordinateur souhaite chercher.</a:t>
            </a:r>
          </a:p>
          <a:p>
            <a:endParaRPr lang="fr-FR" dirty="0"/>
          </a:p>
        </p:txBody>
      </p:sp>
      <p:sp>
        <p:nvSpPr>
          <p:cNvPr id="4" name="Espace réservé du numéro de diapositive 3">
            <a:extLst>
              <a:ext uri="{FF2B5EF4-FFF2-40B4-BE49-F238E27FC236}">
                <a16:creationId xmlns:a16="http://schemas.microsoft.com/office/drawing/2014/main" id="{4C816E32-90D8-801B-09B6-D8141D10EF45}"/>
              </a:ext>
            </a:extLst>
          </p:cNvPr>
          <p:cNvSpPr>
            <a:spLocks noGrp="1"/>
          </p:cNvSpPr>
          <p:nvPr>
            <p:ph type="sldNum" sz="quarter" idx="5"/>
          </p:nvPr>
        </p:nvSpPr>
        <p:spPr/>
        <p:txBody>
          <a:bodyPr/>
          <a:lstStyle/>
          <a:p>
            <a:fld id="{548F95CB-17FB-4F2F-8B8D-B68B2D4DFA42}" type="slidenum">
              <a:rPr lang="fr-FR" smtClean="0"/>
              <a:t>18</a:t>
            </a:fld>
            <a:endParaRPr lang="fr-FR"/>
          </a:p>
        </p:txBody>
      </p:sp>
    </p:spTree>
    <p:extLst>
      <p:ext uri="{BB962C8B-B14F-4D97-AF65-F5344CB8AC3E}">
        <p14:creationId xmlns:p14="http://schemas.microsoft.com/office/powerpoint/2010/main" val="236892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FE8A-6D98-EA2A-D42A-AE53ECCF8F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A23FD6-6965-A747-E7CE-A1C952BE54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668F54-8D78-96FB-A0CA-55E632212779}"/>
              </a:ext>
            </a:extLst>
          </p:cNvPr>
          <p:cNvSpPr>
            <a:spLocks noGrp="1"/>
          </p:cNvSpPr>
          <p:nvPr>
            <p:ph type="body" idx="1"/>
          </p:nvPr>
        </p:nvSpPr>
        <p:spPr/>
        <p:txBody>
          <a:bodyPr/>
          <a:lstStyle/>
          <a:p>
            <a:r>
              <a:rPr lang="fr-FR" b="0" i="0" dirty="0">
                <a:solidFill>
                  <a:srgbClr val="202122"/>
                </a:solidFill>
                <a:effectLst/>
                <a:latin typeface="Arial" panose="020B0604020202020204" pitchFamily="34" charset="0"/>
              </a:rPr>
              <a:t>L’</a:t>
            </a:r>
            <a:r>
              <a:rPr lang="fr-FR" b="1" i="0" dirty="0">
                <a:solidFill>
                  <a:srgbClr val="202122"/>
                </a:solidFill>
                <a:effectLst/>
                <a:latin typeface="Arial" panose="020B0604020202020204" pitchFamily="34" charset="0"/>
              </a:rPr>
              <a:t>adressage mémoire</a:t>
            </a:r>
            <a:r>
              <a:rPr lang="fr-FR" b="0" i="0" dirty="0">
                <a:solidFill>
                  <a:srgbClr val="202122"/>
                </a:solidFill>
                <a:effectLst/>
                <a:latin typeface="Arial" panose="020B0604020202020204" pitchFamily="34" charset="0"/>
              </a:rPr>
              <a:t> est, en </a:t>
            </a:r>
            <a:r>
              <a:rPr lang="fr-FR" b="0" i="0" u="none" strike="noStrike" dirty="0">
                <a:solidFill>
                  <a:srgbClr val="0645AD"/>
                </a:solidFill>
                <a:effectLst/>
                <a:latin typeface="Arial" panose="020B0604020202020204" pitchFamily="34" charset="0"/>
                <a:hlinkClick r:id="rId3" tooltip="Électronique (technique)"/>
              </a:rPr>
              <a:t>électronique</a:t>
            </a:r>
            <a:r>
              <a:rPr lang="fr-FR" b="0" i="0" dirty="0">
                <a:solidFill>
                  <a:srgbClr val="202122"/>
                </a:solidFill>
                <a:effectLst/>
                <a:latin typeface="Arial" panose="020B0604020202020204" pitchFamily="34" charset="0"/>
              </a:rPr>
              <a:t> et en </a:t>
            </a:r>
            <a:r>
              <a:rPr lang="fr-FR" b="0" i="0" u="none" strike="noStrike" dirty="0">
                <a:solidFill>
                  <a:srgbClr val="0645AD"/>
                </a:solidFill>
                <a:effectLst/>
                <a:latin typeface="Arial" panose="020B0604020202020204" pitchFamily="34" charset="0"/>
                <a:hlinkClick r:id="rId4" tooltip="Informatique"/>
              </a:rPr>
              <a:t>informatique</a:t>
            </a:r>
            <a:r>
              <a:rPr lang="fr-FR" b="0" i="0" dirty="0">
                <a:solidFill>
                  <a:srgbClr val="202122"/>
                </a:solidFill>
                <a:effectLst/>
                <a:latin typeface="Arial" panose="020B0604020202020204" pitchFamily="34" charset="0"/>
              </a:rPr>
              <a:t>, la façon dont se fait l'accès aux </a:t>
            </a:r>
            <a:r>
              <a:rPr lang="fr-FR" b="0" i="0" u="none" strike="noStrike" dirty="0">
                <a:solidFill>
                  <a:srgbClr val="0645AD"/>
                </a:solidFill>
                <a:effectLst/>
                <a:latin typeface="Arial" panose="020B0604020202020204" pitchFamily="34" charset="0"/>
                <a:hlinkClick r:id="rId5" tooltip="Donnée"/>
              </a:rPr>
              <a:t>données</a:t>
            </a:r>
            <a:r>
              <a:rPr lang="fr-FR" b="0" i="0" dirty="0">
                <a:solidFill>
                  <a:srgbClr val="202122"/>
                </a:solidFill>
                <a:effectLst/>
                <a:latin typeface="Arial" panose="020B0604020202020204" pitchFamily="34" charset="0"/>
              </a:rPr>
              <a:t> conservées en </a:t>
            </a:r>
            <a:r>
              <a:rPr lang="fr-FR" b="0" i="0" u="none" strike="noStrike" dirty="0">
                <a:solidFill>
                  <a:srgbClr val="0645AD"/>
                </a:solidFill>
                <a:effectLst/>
                <a:latin typeface="Arial" panose="020B0604020202020204" pitchFamily="34" charset="0"/>
                <a:hlinkClick r:id="rId6" tooltip="Mémoire (informatique)"/>
              </a:rPr>
              <a:t>mémoire</a:t>
            </a:r>
            <a:r>
              <a:rPr lang="fr-FR" b="0" i="0" dirty="0">
                <a:solidFill>
                  <a:srgbClr val="202122"/>
                </a:solidFill>
                <a:effectLst/>
                <a:latin typeface="Arial" panose="020B0604020202020204" pitchFamily="34" charset="0"/>
              </a:rPr>
              <a:t>. Une </a:t>
            </a:r>
            <a:r>
              <a:rPr lang="fr-FR" b="0" i="0" u="none" strike="noStrike" dirty="0">
                <a:solidFill>
                  <a:srgbClr val="0645AD"/>
                </a:solidFill>
                <a:effectLst/>
                <a:latin typeface="Arial" panose="020B0604020202020204" pitchFamily="34" charset="0"/>
                <a:hlinkClick r:id="rId7" tooltip="Pointeur (programmation)"/>
              </a:rPr>
              <a:t>adresse mémoire</a:t>
            </a:r>
            <a:r>
              <a:rPr lang="fr-FR" b="0" i="0" dirty="0">
                <a:solidFill>
                  <a:srgbClr val="202122"/>
                </a:solidFill>
                <a:effectLst/>
                <a:latin typeface="Arial" panose="020B0604020202020204" pitchFamily="34" charset="0"/>
              </a:rPr>
              <a:t> est un nombre </a:t>
            </a:r>
            <a:r>
              <a:rPr lang="fr-FR" b="0" i="0" u="none" strike="noStrike" dirty="0">
                <a:solidFill>
                  <a:srgbClr val="0645AD"/>
                </a:solidFill>
                <a:effectLst/>
                <a:latin typeface="Arial" panose="020B0604020202020204" pitchFamily="34" charset="0"/>
                <a:hlinkClick r:id="rId8" tooltip="Entier naturel"/>
              </a:rPr>
              <a:t>entier naturel</a:t>
            </a:r>
            <a:r>
              <a:rPr lang="fr-FR" b="0" i="0" dirty="0">
                <a:solidFill>
                  <a:srgbClr val="202122"/>
                </a:solidFill>
                <a:effectLst/>
                <a:latin typeface="Arial" panose="020B0604020202020204" pitchFamily="34" charset="0"/>
              </a:rPr>
              <a:t> (rarement une autre sorte d'</a:t>
            </a:r>
            <a:r>
              <a:rPr lang="fr-FR" b="0" i="0" u="none" strike="noStrike" dirty="0">
                <a:solidFill>
                  <a:srgbClr val="0645AD"/>
                </a:solidFill>
                <a:effectLst/>
                <a:latin typeface="Arial" panose="020B0604020202020204" pitchFamily="34" charset="0"/>
                <a:hlinkClick r:id="rId9" tooltip="Identifiant"/>
              </a:rPr>
              <a:t>identifiant</a:t>
            </a:r>
            <a:r>
              <a:rPr lang="fr-FR" b="0" i="0" dirty="0">
                <a:solidFill>
                  <a:srgbClr val="202122"/>
                </a:solidFill>
                <a:effectLst/>
                <a:latin typeface="Arial" panose="020B0604020202020204" pitchFamily="34" charset="0"/>
              </a:rPr>
              <a:t>) qui désigne une zone particulière de la mémoire, ou juste le début d'une zone. Le plus souvent, une donnée peut être lue ou écrite. La mémoire peut être temporaire (</a:t>
            </a:r>
            <a:r>
              <a:rPr lang="fr-FR" b="0" i="0" u="none" strike="noStrike" dirty="0">
                <a:solidFill>
                  <a:srgbClr val="0645AD"/>
                </a:solidFill>
                <a:effectLst/>
                <a:latin typeface="Arial" panose="020B0604020202020204" pitchFamily="34" charset="0"/>
                <a:hlinkClick r:id="rId10" tooltip="Mémoire vive"/>
              </a:rPr>
              <a:t>mémoire vive</a:t>
            </a:r>
            <a:r>
              <a:rPr lang="fr-FR" b="0" i="0" dirty="0">
                <a:solidFill>
                  <a:srgbClr val="202122"/>
                </a:solidFill>
                <a:effectLst/>
                <a:latin typeface="Arial" panose="020B0604020202020204" pitchFamily="34" charset="0"/>
              </a:rPr>
              <a:t>) pour le travail ou au contraire durable (</a:t>
            </a:r>
            <a:r>
              <a:rPr lang="fr-FR" b="0" i="0" u="none" strike="noStrike" dirty="0">
                <a:solidFill>
                  <a:srgbClr val="0645AD"/>
                </a:solidFill>
                <a:effectLst/>
                <a:latin typeface="Arial" panose="020B0604020202020204" pitchFamily="34" charset="0"/>
                <a:hlinkClick r:id="rId11" tooltip="Mémoire non volatile"/>
              </a:rPr>
              <a:t>mémoire non volatile</a:t>
            </a:r>
            <a:r>
              <a:rPr lang="fr-FR" b="0" i="0" dirty="0">
                <a:solidFill>
                  <a:srgbClr val="202122"/>
                </a:solidFill>
                <a:effectLst/>
                <a:latin typeface="Arial" panose="020B0604020202020204" pitchFamily="34" charset="0"/>
              </a:rPr>
              <a:t>) pour le stockage.</a:t>
            </a:r>
          </a:p>
          <a:p>
            <a:endParaRPr lang="fr-FR" b="0" i="0" dirty="0">
              <a:solidFill>
                <a:srgbClr val="202122"/>
              </a:solidFill>
              <a:effectLst/>
              <a:latin typeface="Arial" panose="020B0604020202020204" pitchFamily="34" charset="0"/>
            </a:endParaRPr>
          </a:p>
          <a:p>
            <a:pPr algn="l"/>
            <a:r>
              <a:rPr lang="fr-FR" b="0" i="0" dirty="0">
                <a:solidFill>
                  <a:srgbClr val="000000"/>
                </a:solidFill>
                <a:effectLst/>
                <a:latin typeface="Linux Libertine"/>
              </a:rPr>
              <a:t>Adressage direct</a:t>
            </a:r>
            <a:r>
              <a:rPr lang="fr-FR" b="0" i="0" dirty="0">
                <a:solidFill>
                  <a:srgbClr val="54595D"/>
                </a:solidFill>
                <a:effectLst/>
                <a:latin typeface="Arial" panose="020B0604020202020204" pitchFamily="34" charset="0"/>
              </a:rPr>
              <a:t>[</a:t>
            </a:r>
            <a:r>
              <a:rPr lang="fr-FR" b="0" i="0" u="none" strike="noStrike" dirty="0">
                <a:solidFill>
                  <a:srgbClr val="0645AD"/>
                </a:solidFill>
                <a:effectLst/>
                <a:latin typeface="Arial" panose="020B0604020202020204" pitchFamily="34" charset="0"/>
                <a:hlinkClick r:id="rId12" tooltip="Modifier la section : Adressage direct"/>
              </a:rPr>
              <a:t>modifier</a:t>
            </a:r>
            <a:r>
              <a:rPr lang="fr-FR" b="0" i="0" dirty="0">
                <a:solidFill>
                  <a:srgbClr val="54595D"/>
                </a:solidFill>
                <a:effectLst/>
                <a:latin typeface="Arial" panose="020B0604020202020204" pitchFamily="34" charset="0"/>
              </a:rPr>
              <a:t> | </a:t>
            </a:r>
            <a:r>
              <a:rPr lang="fr-FR" b="0" i="0" u="none" strike="noStrike" dirty="0">
                <a:solidFill>
                  <a:srgbClr val="0645AD"/>
                </a:solidFill>
                <a:effectLst/>
                <a:latin typeface="Arial" panose="020B0604020202020204" pitchFamily="34" charset="0"/>
                <a:hlinkClick r:id="rId13" tooltip="Modifier la section : Adressage direct"/>
              </a:rPr>
              <a:t>modifier le code</a:t>
            </a:r>
            <a:r>
              <a:rPr lang="fr-FR" b="0" i="0" dirty="0">
                <a:solidFill>
                  <a:srgbClr val="54595D"/>
                </a:solidFill>
                <a:effectLst/>
                <a:latin typeface="Arial" panose="020B0604020202020204" pitchFamily="34" charset="0"/>
              </a:rPr>
              <a:t>]</a:t>
            </a:r>
            <a:endParaRPr lang="fr-FR" b="0" i="0" dirty="0">
              <a:solidFill>
                <a:srgbClr val="000000"/>
              </a:solidFill>
              <a:effectLst/>
              <a:latin typeface="Linux Libertine"/>
            </a:endParaRPr>
          </a:p>
          <a:p>
            <a:pPr algn="l"/>
            <a:r>
              <a:rPr lang="fr-FR" b="0" i="0" dirty="0">
                <a:solidFill>
                  <a:srgbClr val="202122"/>
                </a:solidFill>
                <a:effectLst/>
                <a:latin typeface="Arial" panose="020B0604020202020204" pitchFamily="34" charset="0"/>
              </a:rPr>
              <a:t>L'interface utilisée est dans la plupart des cas un </a:t>
            </a:r>
            <a:r>
              <a:rPr lang="fr-FR" b="0" i="0" u="none" strike="noStrike" dirty="0">
                <a:solidFill>
                  <a:srgbClr val="0645AD"/>
                </a:solidFill>
                <a:effectLst/>
                <a:latin typeface="Arial" panose="020B0604020202020204" pitchFamily="34" charset="0"/>
                <a:hlinkClick r:id="rId14" tooltip="Bus d'adresse"/>
              </a:rPr>
              <a:t>bus</a:t>
            </a:r>
            <a:r>
              <a:rPr lang="fr-FR" b="0" i="0" dirty="0">
                <a:solidFill>
                  <a:srgbClr val="202122"/>
                </a:solidFill>
                <a:effectLst/>
                <a:latin typeface="Arial" panose="020B0604020202020204" pitchFamily="34" charset="0"/>
              </a:rPr>
              <a:t>, c'est-à-dire un ensemble de fils destinés à une utilisation particulière (ici l'accès à la mémoire).</a:t>
            </a:r>
          </a:p>
          <a:p>
            <a:pPr algn="l"/>
            <a:r>
              <a:rPr lang="fr-FR" b="0" i="0" dirty="0">
                <a:solidFill>
                  <a:srgbClr val="202122"/>
                </a:solidFill>
                <a:effectLst/>
                <a:latin typeface="Arial" panose="020B0604020202020204" pitchFamily="34" charset="0"/>
              </a:rPr>
              <a:t>Sur N fils, on peut coder </a:t>
            </a:r>
            <a:r>
              <a:rPr lang="fr-FR" b="0" i="0" u="none" strike="noStrike" dirty="0">
                <a:solidFill>
                  <a:srgbClr val="0645AD"/>
                </a:solidFill>
                <a:effectLst/>
                <a:latin typeface="Arial" panose="020B0604020202020204" pitchFamily="34" charset="0"/>
                <a:hlinkClick r:id="rId15" tooltip="Système binaire"/>
              </a:rPr>
              <a:t>2</a:t>
            </a:r>
            <a:r>
              <a:rPr lang="fr-FR" b="0" i="0" u="none" strike="noStrike" baseline="30000" dirty="0">
                <a:solidFill>
                  <a:srgbClr val="0645AD"/>
                </a:solidFill>
                <a:effectLst/>
                <a:latin typeface="Arial" panose="020B0604020202020204" pitchFamily="34" charset="0"/>
                <a:hlinkClick r:id="rId15" tooltip="Système binaire"/>
              </a:rPr>
              <a:t>N</a:t>
            </a:r>
            <a:r>
              <a:rPr lang="fr-FR" b="0" i="0" u="none" strike="noStrike" dirty="0">
                <a:solidFill>
                  <a:srgbClr val="0645AD"/>
                </a:solidFill>
                <a:effectLst/>
                <a:latin typeface="Arial" panose="020B0604020202020204" pitchFamily="34" charset="0"/>
                <a:hlinkClick r:id="rId15" tooltip="Système binaire"/>
              </a:rPr>
              <a:t> valeurs</a:t>
            </a:r>
            <a:r>
              <a:rPr lang="fr-FR" b="0" i="0" dirty="0">
                <a:solidFill>
                  <a:srgbClr val="202122"/>
                </a:solidFill>
                <a:effectLst/>
                <a:latin typeface="Arial" panose="020B0604020202020204" pitchFamily="34" charset="0"/>
              </a:rPr>
              <a:t>. Ainsi, en précisant la </a:t>
            </a:r>
            <a:r>
              <a:rPr lang="fr-FR" b="0" i="1" dirty="0">
                <a:solidFill>
                  <a:srgbClr val="202122"/>
                </a:solidFill>
                <a:effectLst/>
                <a:latin typeface="Arial" panose="020B0604020202020204" pitchFamily="34" charset="0"/>
              </a:rPr>
              <a:t>largeur</a:t>
            </a:r>
            <a:r>
              <a:rPr lang="fr-FR" b="0" i="0" dirty="0">
                <a:solidFill>
                  <a:srgbClr val="202122"/>
                </a:solidFill>
                <a:effectLst/>
                <a:latin typeface="Arial" panose="020B0604020202020204" pitchFamily="34" charset="0"/>
              </a:rPr>
              <a:t> du bus d'adresse, en nombre de </a:t>
            </a:r>
            <a:r>
              <a:rPr lang="fr-FR" b="0" i="0" u="none" strike="noStrike" dirty="0">
                <a:solidFill>
                  <a:srgbClr val="0645AD"/>
                </a:solidFill>
                <a:effectLst/>
                <a:latin typeface="Arial" panose="020B0604020202020204" pitchFamily="34" charset="0"/>
                <a:hlinkClick r:id="rId16" tooltip="Bit (informatique)"/>
              </a:rPr>
              <a:t>bits</a:t>
            </a:r>
            <a:r>
              <a:rPr lang="fr-FR" b="0" i="0" dirty="0">
                <a:solidFill>
                  <a:srgbClr val="202122"/>
                </a:solidFill>
                <a:effectLst/>
                <a:latin typeface="Arial" panose="020B0604020202020204" pitchFamily="34" charset="0"/>
              </a:rPr>
              <a:t> (ou fils), on indique la capacité mémoire maximum accessible par le processeur (la taille de son espace d'adressage).</a:t>
            </a:r>
          </a:p>
          <a:p>
            <a:pPr algn="l"/>
            <a:r>
              <a:rPr lang="fr-FR" b="0" i="0" dirty="0">
                <a:solidFill>
                  <a:srgbClr val="202122"/>
                </a:solidFill>
                <a:effectLst/>
                <a:latin typeface="Arial" panose="020B0604020202020204" pitchFamily="34" charset="0"/>
              </a:rPr>
              <a:t>En plus des fils codant l'adresse, la </a:t>
            </a:r>
            <a:r>
              <a:rPr lang="fr-FR" b="0" i="0" u="none" strike="noStrike" dirty="0">
                <a:solidFill>
                  <a:srgbClr val="0645AD"/>
                </a:solidFill>
                <a:effectLst/>
                <a:latin typeface="Arial" panose="020B0604020202020204" pitchFamily="34" charset="0"/>
                <a:hlinkClick r:id="rId10" tooltip="Mémoire vive"/>
              </a:rPr>
              <a:t>mémoire vive</a:t>
            </a:r>
            <a:r>
              <a:rPr lang="fr-FR" b="0" i="0" dirty="0">
                <a:solidFill>
                  <a:srgbClr val="202122"/>
                </a:solidFill>
                <a:effectLst/>
                <a:latin typeface="Arial" panose="020B0604020202020204" pitchFamily="34" charset="0"/>
              </a:rPr>
              <a:t> nécessite au moins un fil supplémentaire indiquant l'opération qui sera faite sur la mémoire : lecture ou écriture.</a:t>
            </a:r>
          </a:p>
          <a:p>
            <a:pPr algn="l"/>
            <a:r>
              <a:rPr lang="fr-FR" b="0" i="0" dirty="0">
                <a:solidFill>
                  <a:srgbClr val="202122"/>
                </a:solidFill>
                <a:effectLst/>
                <a:latin typeface="Arial" panose="020B0604020202020204" pitchFamily="34" charset="0"/>
              </a:rPr>
              <a:t>Il est possible de multiplexer le bus d'adresse avec le bus de données, en mettant en commun un certain nombre de fils, sachant qu'un signal supplémentaire devra être généré pour savoir comment interpréter les </a:t>
            </a:r>
            <a:r>
              <a:rPr lang="fr-FR" b="0" i="0" u="none" strike="noStrike" dirty="0">
                <a:solidFill>
                  <a:srgbClr val="0645AD"/>
                </a:solidFill>
                <a:effectLst/>
                <a:latin typeface="Arial" panose="020B0604020202020204" pitchFamily="34" charset="0"/>
                <a:hlinkClick r:id="rId15" tooltip="Système binaire"/>
              </a:rPr>
              <a:t>valeurs binaires</a:t>
            </a:r>
            <a:r>
              <a:rPr lang="fr-FR" b="0" i="0" dirty="0">
                <a:solidFill>
                  <a:srgbClr val="202122"/>
                </a:solidFill>
                <a:effectLst/>
                <a:latin typeface="Arial" panose="020B0604020202020204" pitchFamily="34" charset="0"/>
              </a:rPr>
              <a:t> circulant sur ces fils (adresse ou données). Un exemple de processeurs avec bus multiplexé : les </a:t>
            </a:r>
            <a:r>
              <a:rPr lang="fr-FR" b="0" i="0" u="none" strike="noStrike" dirty="0">
                <a:solidFill>
                  <a:srgbClr val="0645AD"/>
                </a:solidFill>
                <a:effectLst/>
                <a:latin typeface="Arial" panose="020B0604020202020204" pitchFamily="34" charset="0"/>
                <a:hlinkClick r:id="rId17" tooltip="8086"/>
              </a:rPr>
              <a:t>8086</a:t>
            </a:r>
            <a:r>
              <a:rPr lang="fr-FR" b="0" i="0" dirty="0">
                <a:solidFill>
                  <a:srgbClr val="202122"/>
                </a:solidFill>
                <a:effectLst/>
                <a:latin typeface="Arial" panose="020B0604020202020204" pitchFamily="34" charset="0"/>
              </a:rPr>
              <a:t> ou </a:t>
            </a:r>
            <a:r>
              <a:rPr lang="fr-FR" b="0" i="0" u="none" strike="noStrike" dirty="0">
                <a:solidFill>
                  <a:srgbClr val="0645AD"/>
                </a:solidFill>
                <a:effectLst/>
                <a:latin typeface="Arial" panose="020B0604020202020204" pitchFamily="34" charset="0"/>
                <a:hlinkClick r:id="rId18" tooltip="8088"/>
              </a:rPr>
              <a:t>8088</a:t>
            </a:r>
            <a:r>
              <a:rPr lang="fr-FR" b="0" i="0" dirty="0">
                <a:solidFill>
                  <a:srgbClr val="202122"/>
                </a:solidFill>
                <a:effectLst/>
                <a:latin typeface="Arial" panose="020B0604020202020204" pitchFamily="34" charset="0"/>
              </a:rPr>
              <a:t> d'</a:t>
            </a:r>
            <a:r>
              <a:rPr lang="fr-FR" b="0" i="0" u="none" strike="noStrike" dirty="0">
                <a:solidFill>
                  <a:srgbClr val="0645AD"/>
                </a:solidFill>
                <a:effectLst/>
                <a:latin typeface="Arial" panose="020B0604020202020204" pitchFamily="34" charset="0"/>
                <a:hlinkClick r:id="rId19" tooltip="Intel"/>
              </a:rPr>
              <a:t>Intel</a:t>
            </a:r>
            <a:r>
              <a:rPr lang="fr-FR" b="0" i="0" dirty="0">
                <a:solidFill>
                  <a:srgbClr val="202122"/>
                </a:solidFill>
                <a:effectLst/>
                <a:latin typeface="Arial" panose="020B0604020202020204" pitchFamily="34" charset="0"/>
              </a:rPr>
              <a:t>.</a:t>
            </a:r>
          </a:p>
          <a:p>
            <a:pPr algn="l"/>
            <a:r>
              <a:rPr lang="fr-FR" b="0" i="0" dirty="0">
                <a:solidFill>
                  <a:srgbClr val="202122"/>
                </a:solidFill>
                <a:effectLst/>
                <a:latin typeface="Arial" panose="020B0604020202020204" pitchFamily="34" charset="0"/>
              </a:rPr>
              <a:t>Un bus d'adresse trop petit, donc un adressage mémoire restreint, a été l'un des facteurs déterminants dans la disparition de certaines lignées d'ordinateurs. Par exemple, le </a:t>
            </a:r>
            <a:r>
              <a:rPr lang="fr-FR" b="0" i="0" u="none" strike="noStrike" dirty="0">
                <a:solidFill>
                  <a:srgbClr val="0645AD"/>
                </a:solidFill>
                <a:effectLst/>
                <a:latin typeface="Arial" panose="020B0604020202020204" pitchFamily="34" charset="0"/>
                <a:hlinkClick r:id="rId20" tooltip="PDP-10"/>
              </a:rPr>
              <a:t>PDP-10</a:t>
            </a:r>
            <a:r>
              <a:rPr lang="fr-FR" b="0" i="0" dirty="0">
                <a:solidFill>
                  <a:srgbClr val="202122"/>
                </a:solidFill>
                <a:effectLst/>
                <a:latin typeface="Arial" panose="020B0604020202020204" pitchFamily="34" charset="0"/>
              </a:rPr>
              <a:t>, une machine 36 bits dont l'espace d'adressage n'était que de 18 bits (256 </a:t>
            </a:r>
            <a:r>
              <a:rPr lang="fr-FR" b="0" i="0" u="none" strike="noStrike" dirty="0">
                <a:solidFill>
                  <a:srgbClr val="0645AD"/>
                </a:solidFill>
                <a:effectLst/>
                <a:latin typeface="Arial" panose="020B0604020202020204" pitchFamily="34" charset="0"/>
                <a:hlinkClick r:id="rId21" tooltip="Octet"/>
              </a:rPr>
              <a:t>kibioctets</a:t>
            </a:r>
            <a:r>
              <a:rPr lang="fr-FR" b="0" i="0" dirty="0">
                <a:solidFill>
                  <a:srgbClr val="202122"/>
                </a:solidFill>
                <a:effectLst/>
                <a:latin typeface="Arial" panose="020B0604020202020204" pitchFamily="34" charset="0"/>
              </a:rPr>
              <a:t>), n'a jamais eu de successeur. La gamme de </a:t>
            </a:r>
            <a:r>
              <a:rPr lang="fr-FR" b="0" i="0" u="none" strike="noStrike" dirty="0">
                <a:solidFill>
                  <a:srgbClr val="0645AD"/>
                </a:solidFill>
                <a:effectLst/>
                <a:latin typeface="Arial" panose="020B0604020202020204" pitchFamily="34" charset="0"/>
                <a:hlinkClick r:id="rId22" tooltip="Mini-ordinateur"/>
              </a:rPr>
              <a:t>mini-ordinateurs</a:t>
            </a:r>
            <a:r>
              <a:rPr lang="fr-FR" b="0" i="0" dirty="0">
                <a:solidFill>
                  <a:srgbClr val="202122"/>
                </a:solidFill>
                <a:effectLst/>
                <a:latin typeface="Arial" panose="020B0604020202020204" pitchFamily="34" charset="0"/>
              </a:rPr>
              <a:t> </a:t>
            </a:r>
            <a:r>
              <a:rPr lang="fr-FR" b="0" i="0" u="none" strike="noStrike" dirty="0">
                <a:solidFill>
                  <a:srgbClr val="0645AD"/>
                </a:solidFill>
                <a:effectLst/>
                <a:latin typeface="Arial" panose="020B0604020202020204" pitchFamily="34" charset="0"/>
                <a:hlinkClick r:id="rId23" tooltip="PDP-11"/>
              </a:rPr>
              <a:t>PDP-11</a:t>
            </a:r>
            <a:r>
              <a:rPr lang="fr-FR" b="0" i="0" dirty="0">
                <a:solidFill>
                  <a:srgbClr val="202122"/>
                </a:solidFill>
                <a:effectLst/>
                <a:latin typeface="Arial" panose="020B0604020202020204" pitchFamily="34" charset="0"/>
              </a:rPr>
              <a:t> de </a:t>
            </a:r>
            <a:r>
              <a:rPr lang="fr-FR" b="0" i="0" u="none" strike="noStrike" dirty="0">
                <a:solidFill>
                  <a:srgbClr val="0645AD"/>
                </a:solidFill>
                <a:effectLst/>
                <a:latin typeface="Arial" panose="020B0604020202020204" pitchFamily="34" charset="0"/>
                <a:hlinkClick r:id="rId24" tooltip="Digital Equipment Corporation"/>
              </a:rPr>
              <a:t>DEC</a:t>
            </a:r>
            <a:r>
              <a:rPr lang="fr-FR" b="0" i="0" dirty="0">
                <a:solidFill>
                  <a:srgbClr val="202122"/>
                </a:solidFill>
                <a:effectLst/>
                <a:latin typeface="Arial" panose="020B0604020202020204" pitchFamily="34" charset="0"/>
              </a:rPr>
              <a:t> a été remplacée par les </a:t>
            </a:r>
            <a:r>
              <a:rPr lang="fr-FR" b="0" i="0" u="none" strike="noStrike" dirty="0">
                <a:solidFill>
                  <a:srgbClr val="0645AD"/>
                </a:solidFill>
                <a:effectLst/>
                <a:latin typeface="Arial" panose="020B0604020202020204" pitchFamily="34" charset="0"/>
                <a:hlinkClick r:id="rId25" tooltip="VAX"/>
              </a:rPr>
              <a:t>VAX</a:t>
            </a:r>
            <a:r>
              <a:rPr lang="fr-FR" b="0" i="0" dirty="0">
                <a:solidFill>
                  <a:srgbClr val="202122"/>
                </a:solidFill>
                <a:effectLst/>
                <a:latin typeface="Arial" panose="020B0604020202020204" pitchFamily="34" charset="0"/>
              </a:rPr>
              <a:t>, ce qui est d'ailleurs l'abréviation de </a:t>
            </a:r>
            <a:r>
              <a:rPr lang="fr-FR" b="0" i="1" dirty="0">
                <a:solidFill>
                  <a:srgbClr val="202122"/>
                </a:solidFill>
                <a:effectLst/>
                <a:latin typeface="Arial" panose="020B0604020202020204" pitchFamily="34" charset="0"/>
              </a:rPr>
              <a:t>Virtual </a:t>
            </a:r>
            <a:r>
              <a:rPr lang="fr-FR" b="0" i="1" dirty="0" err="1">
                <a:solidFill>
                  <a:srgbClr val="202122"/>
                </a:solidFill>
                <a:effectLst/>
                <a:latin typeface="Arial" panose="020B0604020202020204" pitchFamily="34" charset="0"/>
              </a:rPr>
              <a:t>Address</a:t>
            </a:r>
            <a:r>
              <a:rPr lang="fr-FR" b="0" i="1" dirty="0">
                <a:solidFill>
                  <a:srgbClr val="202122"/>
                </a:solidFill>
                <a:effectLst/>
                <a:latin typeface="Arial" panose="020B0604020202020204" pitchFamily="34" charset="0"/>
              </a:rPr>
              <a:t> Extension</a:t>
            </a:r>
            <a:r>
              <a:rPr lang="fr-FR" b="0" i="0" dirty="0">
                <a:solidFill>
                  <a:srgbClr val="202122"/>
                </a:solidFill>
                <a:effectLst/>
                <a:latin typeface="Arial" panose="020B0604020202020204" pitchFamily="34" charset="0"/>
              </a:rPr>
              <a:t>.</a:t>
            </a:r>
          </a:p>
          <a:p>
            <a:endParaRPr lang="fr-FR" dirty="0"/>
          </a:p>
        </p:txBody>
      </p:sp>
      <p:sp>
        <p:nvSpPr>
          <p:cNvPr id="4" name="Espace réservé du numéro de diapositive 3">
            <a:extLst>
              <a:ext uri="{FF2B5EF4-FFF2-40B4-BE49-F238E27FC236}">
                <a16:creationId xmlns:a16="http://schemas.microsoft.com/office/drawing/2014/main" id="{6BDCD099-2051-E5FD-D2BF-603F362085DF}"/>
              </a:ext>
            </a:extLst>
          </p:cNvPr>
          <p:cNvSpPr>
            <a:spLocks noGrp="1"/>
          </p:cNvSpPr>
          <p:nvPr>
            <p:ph type="sldNum" sz="quarter" idx="5"/>
          </p:nvPr>
        </p:nvSpPr>
        <p:spPr/>
        <p:txBody>
          <a:bodyPr/>
          <a:lstStyle/>
          <a:p>
            <a:fld id="{548F95CB-17FB-4F2F-8B8D-B68B2D4DFA42}" type="slidenum">
              <a:rPr lang="fr-FR" smtClean="0"/>
              <a:t>20</a:t>
            </a:fld>
            <a:endParaRPr lang="fr-FR"/>
          </a:p>
        </p:txBody>
      </p:sp>
    </p:spTree>
    <p:extLst>
      <p:ext uri="{BB962C8B-B14F-4D97-AF65-F5344CB8AC3E}">
        <p14:creationId xmlns:p14="http://schemas.microsoft.com/office/powerpoint/2010/main" val="78447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5B02-CA98-FF46-1242-8D26AC1612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EB4BE4-124C-18BC-FFDD-E3DC9CB6F63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99C44E-9E9E-6B41-8FA3-1EA8CCAF9502}"/>
              </a:ext>
            </a:extLst>
          </p:cNvPr>
          <p:cNvSpPr>
            <a:spLocks noGrp="1"/>
          </p:cNvSpPr>
          <p:nvPr>
            <p:ph type="body" idx="1"/>
          </p:nvPr>
        </p:nvSpPr>
        <p:spPr/>
        <p:txBody>
          <a:bodyPr/>
          <a:lstStyle/>
          <a:p>
            <a:pPr fontAlgn="ctr"/>
            <a:r>
              <a:rPr lang="fr-FR" sz="1200" b="1" i="0" u="none" strike="noStrike" kern="1200" dirty="0">
                <a:solidFill>
                  <a:schemeClr val="tx1"/>
                </a:solidFill>
                <a:effectLst/>
                <a:latin typeface="+mn-lt"/>
                <a:ea typeface="+mn-ea"/>
                <a:cs typeface="+mn-cs"/>
              </a:rPr>
              <a:t>Programmation modulaire</a:t>
            </a:r>
            <a:r>
              <a:rPr lang="fr-FR" sz="1200" b="1" i="0" u="none" strike="noStrike" kern="1200" dirty="0">
                <a:solidFill>
                  <a:schemeClr val="tx1"/>
                </a:solidFill>
                <a:effectLst/>
                <a:latin typeface="+mn-lt"/>
                <a:ea typeface="+mn-ea"/>
                <a:cs typeface="+mn-cs"/>
                <a:hlinkClick r:id="rId3" tooltip="Haut de page"/>
              </a:rPr>
              <a:t>▲</a:t>
            </a:r>
            <a:endParaRPr lang="fr-FR" sz="1200" b="1" i="0" u="none" strike="noStrike"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De nos jours, l'un des plus grands </a:t>
            </a:r>
            <a:r>
              <a:rPr lang="fr-FR" sz="1200" b="0" i="0" kern="1200" dirty="0" err="1">
                <a:solidFill>
                  <a:schemeClr val="tx1"/>
                </a:solidFill>
                <a:effectLst/>
                <a:latin typeface="+mn-lt"/>
                <a:ea typeface="+mn-ea"/>
                <a:cs typeface="+mn-cs"/>
              </a:rPr>
              <a:t>défits</a:t>
            </a:r>
            <a:r>
              <a:rPr lang="fr-FR" sz="1200" b="0" i="0" kern="1200" dirty="0">
                <a:solidFill>
                  <a:schemeClr val="tx1"/>
                </a:solidFill>
                <a:effectLst/>
                <a:latin typeface="+mn-lt"/>
                <a:ea typeface="+mn-ea"/>
                <a:cs typeface="+mn-cs"/>
              </a:rPr>
              <a:t> pour un </a:t>
            </a:r>
            <a:r>
              <a:rPr lang="fr-FR" sz="1200" b="0" i="0" kern="1200" dirty="0" err="1">
                <a:solidFill>
                  <a:schemeClr val="tx1"/>
                </a:solidFill>
                <a:effectLst/>
                <a:latin typeface="+mn-lt"/>
                <a:ea typeface="+mn-ea"/>
                <a:cs typeface="+mn-cs"/>
              </a:rPr>
              <a:t>developpeur</a:t>
            </a:r>
            <a:r>
              <a:rPr lang="fr-FR" sz="1200" b="0" i="0" kern="1200" dirty="0">
                <a:solidFill>
                  <a:schemeClr val="tx1"/>
                </a:solidFill>
                <a:effectLst/>
                <a:latin typeface="+mn-lt"/>
                <a:ea typeface="+mn-ea"/>
                <a:cs typeface="+mn-cs"/>
              </a:rPr>
              <a:t> est de ne pas devoir réinventer la roue à chaque nouvelle application. C'est pourquoi le </a:t>
            </a:r>
            <a:r>
              <a:rPr lang="fr-FR" sz="1200" b="0" i="0" kern="1200" dirty="0" err="1">
                <a:solidFill>
                  <a:schemeClr val="tx1"/>
                </a:solidFill>
                <a:effectLst/>
                <a:latin typeface="+mn-lt"/>
                <a:ea typeface="+mn-ea"/>
                <a:cs typeface="+mn-cs"/>
              </a:rPr>
              <a:t>developpeur</a:t>
            </a:r>
            <a:r>
              <a:rPr lang="fr-FR" sz="1200" b="0" i="0" kern="1200" dirty="0">
                <a:solidFill>
                  <a:schemeClr val="tx1"/>
                </a:solidFill>
                <a:effectLst/>
                <a:latin typeface="+mn-lt"/>
                <a:ea typeface="+mn-ea"/>
                <a:cs typeface="+mn-cs"/>
              </a:rPr>
              <a:t> moderne est un </a:t>
            </a:r>
            <a:r>
              <a:rPr lang="fr-FR" sz="1200" b="0" i="0" kern="1200" dirty="0" err="1">
                <a:solidFill>
                  <a:schemeClr val="tx1"/>
                </a:solidFill>
                <a:effectLst/>
                <a:latin typeface="+mn-lt"/>
                <a:ea typeface="+mn-ea"/>
                <a:cs typeface="+mn-cs"/>
              </a:rPr>
              <a:t>developpeur</a:t>
            </a:r>
            <a:r>
              <a:rPr lang="fr-FR" sz="1200" b="0" i="0" kern="1200" dirty="0">
                <a:solidFill>
                  <a:schemeClr val="tx1"/>
                </a:solidFill>
                <a:effectLst/>
                <a:latin typeface="+mn-lt"/>
                <a:ea typeface="+mn-ea"/>
                <a:cs typeface="+mn-cs"/>
              </a:rPr>
              <a:t> de modules. On </a:t>
            </a:r>
            <a:r>
              <a:rPr lang="fr-FR" sz="1200" b="0" i="0" kern="1200" dirty="0" err="1">
                <a:solidFill>
                  <a:schemeClr val="tx1"/>
                </a:solidFill>
                <a:effectLst/>
                <a:latin typeface="+mn-lt"/>
                <a:ea typeface="+mn-ea"/>
                <a:cs typeface="+mn-cs"/>
              </a:rPr>
              <a:t>developpe</a:t>
            </a:r>
            <a:r>
              <a:rPr lang="fr-FR" sz="1200" b="0" i="0" kern="1200" dirty="0">
                <a:solidFill>
                  <a:schemeClr val="tx1"/>
                </a:solidFill>
                <a:effectLst/>
                <a:latin typeface="+mn-lt"/>
                <a:ea typeface="+mn-ea"/>
                <a:cs typeface="+mn-cs"/>
              </a:rPr>
              <a:t> des modules autonomes et plus ou moins génériques que l'on assemble pour former une application. La modularité et la réutilisation du code est un des principes de bases de la POO. Il est plus facile de débugger des modules de petite tailles qu'une grosse application.</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En dehors de la programmation objet il est aussi très pratique d'utiliser des bibliothèques de code, qui, </a:t>
            </a:r>
            <a:r>
              <a:rPr lang="fr-FR" sz="1200" b="1" i="0" kern="1200" dirty="0">
                <a:solidFill>
                  <a:schemeClr val="tx1"/>
                </a:solidFill>
                <a:effectLst/>
                <a:latin typeface="+mn-lt"/>
                <a:ea typeface="+mn-ea"/>
                <a:cs typeface="+mn-cs"/>
                <a:hlinkClick r:id="rId4"/>
              </a:rPr>
              <a:t>une fois que l'on a résolut le problème des liens cassé</a:t>
            </a:r>
            <a:r>
              <a:rPr lang="fr-FR" sz="1200" b="0" i="0" kern="1200" dirty="0">
                <a:solidFill>
                  <a:schemeClr val="tx1"/>
                </a:solidFill>
                <a:effectLst/>
                <a:latin typeface="+mn-lt"/>
                <a:ea typeface="+mn-ea"/>
                <a:cs typeface="+mn-cs"/>
              </a:rPr>
              <a:t>, devient indispensable. Cela permet d'obtenir du code de meilleurs qualité, plus facile à maintenir, plus robuste.</a:t>
            </a:r>
          </a:p>
          <a:p>
            <a:endParaRPr lang="fr-FR" dirty="0"/>
          </a:p>
        </p:txBody>
      </p:sp>
      <p:sp>
        <p:nvSpPr>
          <p:cNvPr id="4" name="Espace réservé du numéro de diapositive 3">
            <a:extLst>
              <a:ext uri="{FF2B5EF4-FFF2-40B4-BE49-F238E27FC236}">
                <a16:creationId xmlns:a16="http://schemas.microsoft.com/office/drawing/2014/main" id="{BFFA2B53-C623-247B-DD2C-9E8A241D2525}"/>
              </a:ext>
            </a:extLst>
          </p:cNvPr>
          <p:cNvSpPr>
            <a:spLocks noGrp="1"/>
          </p:cNvSpPr>
          <p:nvPr>
            <p:ph type="sldNum" sz="quarter" idx="10"/>
          </p:nvPr>
        </p:nvSpPr>
        <p:spPr/>
        <p:txBody>
          <a:bodyPr/>
          <a:lstStyle/>
          <a:p>
            <a:fld id="{548F95CB-17FB-4F2F-8B8D-B68B2D4DFA42}" type="slidenum">
              <a:rPr lang="fr-FR" smtClean="0"/>
              <a:t>40</a:t>
            </a:fld>
            <a:endParaRPr lang="fr-FR"/>
          </a:p>
        </p:txBody>
      </p:sp>
    </p:spTree>
    <p:extLst>
      <p:ext uri="{BB962C8B-B14F-4D97-AF65-F5344CB8AC3E}">
        <p14:creationId xmlns:p14="http://schemas.microsoft.com/office/powerpoint/2010/main" val="148475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prstClr val="black"/>
                </a:solidFill>
                <a:effectLst/>
                <a:uLnTx/>
                <a:uFillTx/>
                <a:latin typeface="+mn-lt"/>
                <a:ea typeface="+mn-ea"/>
                <a:cs typeface="+mn-cs"/>
                <a:hlinkClick r:id="rId3"/>
              </a:rPr>
              <a:t>https://www.itforbusiness.fr/visual-basic-chronique-dune-mort-annoncee-34719</a:t>
            </a:r>
            <a:endParaRPr kumimoji="0" lang="fr-FR" sz="26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600" b="1" i="1" u="none" strike="noStrike" kern="1200" cap="none" spc="0" normalizeH="0" baseline="0" noProof="0" dirty="0">
                <a:ln>
                  <a:noFill/>
                </a:ln>
                <a:solidFill>
                  <a:prstClr val="black"/>
                </a:solidFill>
                <a:effectLst/>
                <a:uLnTx/>
                <a:uFillTx/>
                <a:latin typeface="+mn-lt"/>
                <a:ea typeface="+mn-ea"/>
                <a:cs typeface="+mn-cs"/>
              </a:rPr>
              <a:t>Très répandu en entreprise, essentiel au succès de Windows dans les années 90 et 2000, le langage Visual Basic va être officiellement abandonné par Microsoft dans les mois à venir…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prstClr val="black"/>
                </a:solidFill>
                <a:effectLst/>
                <a:uLnTx/>
                <a:uFillTx/>
                <a:latin typeface="+mn-lt"/>
                <a:ea typeface="+mn-ea"/>
                <a:cs typeface="+mn-cs"/>
              </a:rPr>
              <a:t>Cette annonce ne laissera probablement pas insensible la génération des cinquantenaires et quarantenaires qui ont, pour beaucoup, découvert la programmation à travers Visual Basic.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600" b="0" i="0" u="none" strike="noStrike" kern="1200" cap="none" spc="0" normalizeH="0" baseline="0" noProof="0" dirty="0">
                <a:ln>
                  <a:noFill/>
                </a:ln>
                <a:solidFill>
                  <a:prstClr val="black"/>
                </a:solidFill>
                <a:effectLst/>
                <a:uLnTx/>
                <a:uFillTx/>
                <a:latin typeface="+mn-lt"/>
                <a:ea typeface="+mn-ea"/>
                <a:cs typeface="+mn-cs"/>
              </a:rPr>
              <a:t>Certes, VB date d’une autre époque, est excessivement verbeux et s’aligne très peu avec les pratiques courantes de développement et les attentes des jeunes générations de développeurs. Mais il demeurera à jamais l’un des langages de programmation les plus simples d’apprentissage. Ses défauts sont aussi ses qualités : des années après leur création les lignes de code écrites en VB restent d’une grande lisibilité même par ceux qui n’ont jamais appris le langage.</a:t>
            </a:r>
          </a:p>
          <a:p>
            <a:endParaRPr lang="fr-FR" dirty="0"/>
          </a:p>
        </p:txBody>
      </p:sp>
      <p:sp>
        <p:nvSpPr>
          <p:cNvPr id="4" name="Espace réservé du numéro de diapositive 3"/>
          <p:cNvSpPr>
            <a:spLocks noGrp="1"/>
          </p:cNvSpPr>
          <p:nvPr>
            <p:ph type="sldNum" sz="quarter" idx="10"/>
          </p:nvPr>
        </p:nvSpPr>
        <p:spPr/>
        <p:txBody>
          <a:bodyPr/>
          <a:lstStyle/>
          <a:p>
            <a:fld id="{548F95CB-17FB-4F2F-8B8D-B68B2D4DFA42}" type="slidenum">
              <a:rPr lang="fr-FR" smtClean="0"/>
              <a:t>56</a:t>
            </a:fld>
            <a:endParaRPr lang="fr-FR"/>
          </a:p>
        </p:txBody>
      </p:sp>
    </p:spTree>
    <p:extLst>
      <p:ext uri="{BB962C8B-B14F-4D97-AF65-F5344CB8AC3E}">
        <p14:creationId xmlns:p14="http://schemas.microsoft.com/office/powerpoint/2010/main" val="1110073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https://fr.quora.com/Pourquoi-de-nombreuses-entreprises-continuent-elles-%C3%A0-tol%C3%A9rer-les-macros-Excel-et-le-VBA</a:t>
            </a:r>
          </a:p>
          <a:p>
            <a:endParaRPr lang="fr-FR" dirty="0"/>
          </a:p>
        </p:txBody>
      </p:sp>
      <p:sp>
        <p:nvSpPr>
          <p:cNvPr id="4" name="Espace réservé du numéro de diapositive 3"/>
          <p:cNvSpPr>
            <a:spLocks noGrp="1"/>
          </p:cNvSpPr>
          <p:nvPr>
            <p:ph type="sldNum" sz="quarter" idx="5"/>
          </p:nvPr>
        </p:nvSpPr>
        <p:spPr/>
        <p:txBody>
          <a:bodyPr/>
          <a:lstStyle/>
          <a:p>
            <a:fld id="{548F95CB-17FB-4F2F-8B8D-B68B2D4DFA42}" type="slidenum">
              <a:rPr lang="fr-FR" smtClean="0"/>
              <a:t>64</a:t>
            </a:fld>
            <a:endParaRPr lang="fr-FR"/>
          </a:p>
        </p:txBody>
      </p:sp>
    </p:spTree>
    <p:extLst>
      <p:ext uri="{BB962C8B-B14F-4D97-AF65-F5344CB8AC3E}">
        <p14:creationId xmlns:p14="http://schemas.microsoft.com/office/powerpoint/2010/main" val="2425228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Récupérer date</a:t>
            </a:r>
          </a:p>
        </p:txBody>
      </p:sp>
      <p:sp>
        <p:nvSpPr>
          <p:cNvPr id="4" name="Espace réservé du numéro de diapositive 3"/>
          <p:cNvSpPr>
            <a:spLocks noGrp="1"/>
          </p:cNvSpPr>
          <p:nvPr>
            <p:ph type="sldNum" sz="quarter" idx="5"/>
          </p:nvPr>
        </p:nvSpPr>
        <p:spPr/>
        <p:txBody>
          <a:bodyPr/>
          <a:lstStyle/>
          <a:p>
            <a:fld id="{548F95CB-17FB-4F2F-8B8D-B68B2D4DFA42}" type="slidenum">
              <a:rPr lang="fr-FR" smtClean="0"/>
              <a:t>66</a:t>
            </a:fld>
            <a:endParaRPr lang="fr-FR"/>
          </a:p>
        </p:txBody>
      </p:sp>
    </p:spTree>
    <p:extLst>
      <p:ext uri="{BB962C8B-B14F-4D97-AF65-F5344CB8AC3E}">
        <p14:creationId xmlns:p14="http://schemas.microsoft.com/office/powerpoint/2010/main" val="2259043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B5ACA-31C5-4A2D-B24C-F7C656EA51B4}"/>
              </a:ext>
            </a:extLst>
          </p:cNvPr>
          <p:cNvSpPr>
            <a:spLocks noGrp="1"/>
          </p:cNvSpPr>
          <p:nvPr>
            <p:ph type="title"/>
          </p:nvPr>
        </p:nvSpPr>
        <p:spPr>
          <a:xfrm>
            <a:off x="335360" y="1872845"/>
            <a:ext cx="11521280" cy="2705850"/>
          </a:xfrm>
        </p:spPr>
        <p:txBody>
          <a:bodyPr>
            <a:normAutofit/>
          </a:bodyPr>
          <a:lstStyle>
            <a:lvl1pPr>
              <a:defRPr sz="5400" b="0" cap="none" spc="0">
                <a:ln w="0"/>
                <a:solidFill>
                  <a:schemeClr val="tx1"/>
                </a:solidFill>
                <a:effectLst>
                  <a:outerShdw blurRad="38100" dist="19050" dir="2700000" algn="tl" rotWithShape="0">
                    <a:schemeClr val="dk1">
                      <a:alpha val="40000"/>
                    </a:schemeClr>
                  </a:outerShdw>
                </a:effectLst>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3D0BFB3B-9CEC-4476-AC9A-DB361A55A456}"/>
              </a:ext>
            </a:extLst>
          </p:cNvPr>
          <p:cNvSpPr>
            <a:spLocks noGrp="1"/>
          </p:cNvSpPr>
          <p:nvPr>
            <p:ph type="dt" sz="half" idx="10"/>
          </p:nvPr>
        </p:nvSpPr>
        <p:spPr>
          <a:xfrm>
            <a:off x="1381324" y="548680"/>
            <a:ext cx="2158249" cy="279212"/>
          </a:xfrm>
        </p:spPr>
        <p:txBody>
          <a:bodyPr/>
          <a:lstStyle/>
          <a:p>
            <a:fld id="{5B257782-01FA-4914-9376-B3F998D6A98A}" type="datetime1">
              <a:rPr lang="fr-FR" smtClean="0"/>
              <a:t>17/12/2024</a:t>
            </a:fld>
            <a:endParaRPr lang="fr-FR" dirty="0"/>
          </a:p>
        </p:txBody>
      </p:sp>
      <p:sp>
        <p:nvSpPr>
          <p:cNvPr id="4" name="Espace réservé du pied de page 3">
            <a:extLst>
              <a:ext uri="{FF2B5EF4-FFF2-40B4-BE49-F238E27FC236}">
                <a16:creationId xmlns:a16="http://schemas.microsoft.com/office/drawing/2014/main" id="{306B63C2-27E1-40C8-8487-EE090A12AAFD}"/>
              </a:ext>
            </a:extLst>
          </p:cNvPr>
          <p:cNvSpPr>
            <a:spLocks noGrp="1"/>
          </p:cNvSpPr>
          <p:nvPr>
            <p:ph type="ftr" sz="quarter" idx="11"/>
          </p:nvPr>
        </p:nvSpPr>
        <p:spPr>
          <a:xfrm>
            <a:off x="8349551" y="5408804"/>
            <a:ext cx="3381837" cy="279212"/>
          </a:xfrm>
        </p:spPr>
        <p:txBody>
          <a:bodyPr/>
          <a:lstStyle/>
          <a:p>
            <a:r>
              <a:rPr lang="fr-FR"/>
              <a:t>Samir DELIMI</a:t>
            </a:r>
          </a:p>
        </p:txBody>
      </p:sp>
      <p:sp>
        <p:nvSpPr>
          <p:cNvPr id="5" name="Espace réservé du numéro de diapositive 4">
            <a:extLst>
              <a:ext uri="{FF2B5EF4-FFF2-40B4-BE49-F238E27FC236}">
                <a16:creationId xmlns:a16="http://schemas.microsoft.com/office/drawing/2014/main" id="{CFC50B83-74AE-4AB2-929D-FFC9EA233ED4}"/>
              </a:ext>
            </a:extLst>
          </p:cNvPr>
          <p:cNvSpPr>
            <a:spLocks noGrp="1"/>
          </p:cNvSpPr>
          <p:nvPr>
            <p:ph type="sldNum" sz="quarter" idx="12"/>
          </p:nvPr>
        </p:nvSpPr>
        <p:spPr>
          <a:xfrm>
            <a:off x="8349551" y="6319334"/>
            <a:ext cx="797983" cy="249263"/>
          </a:xfrm>
        </p:spPr>
        <p:txBody>
          <a:bodyPr/>
          <a:lstStyle/>
          <a:p>
            <a:fld id="{13D8657F-5992-AD46-9F85-481992F0C059}" type="slidenum">
              <a:rPr lang="fr-FR" smtClean="0"/>
              <a:pPr/>
              <a:t>‹N°›</a:t>
            </a:fld>
            <a:endParaRPr lang="fr-FR" dirty="0"/>
          </a:p>
        </p:txBody>
      </p:sp>
      <p:pic>
        <p:nvPicPr>
          <p:cNvPr id="12" name="Google Shape;1591;p222">
            <a:extLst>
              <a:ext uri="{FF2B5EF4-FFF2-40B4-BE49-F238E27FC236}">
                <a16:creationId xmlns:a16="http://schemas.microsoft.com/office/drawing/2014/main" id="{545AE892-7740-4BE8-8E73-735356243C6D}"/>
              </a:ext>
            </a:extLst>
          </p:cNvPr>
          <p:cNvPicPr preferRelativeResize="0"/>
          <p:nvPr userDrawn="1"/>
        </p:nvPicPr>
        <p:blipFill rotWithShape="1">
          <a:blip r:embed="rId2">
            <a:alphaModFix/>
          </a:blip>
          <a:srcRect/>
          <a:stretch/>
        </p:blipFill>
        <p:spPr>
          <a:xfrm>
            <a:off x="463899" y="6002947"/>
            <a:ext cx="1996549" cy="579454"/>
          </a:xfrm>
          <a:prstGeom prst="rect">
            <a:avLst/>
          </a:prstGeom>
          <a:noFill/>
          <a:ln>
            <a:noFill/>
          </a:ln>
        </p:spPr>
      </p:pic>
      <p:pic>
        <p:nvPicPr>
          <p:cNvPr id="13" name="Google Shape;1592;p222">
            <a:extLst>
              <a:ext uri="{FF2B5EF4-FFF2-40B4-BE49-F238E27FC236}">
                <a16:creationId xmlns:a16="http://schemas.microsoft.com/office/drawing/2014/main" id="{62356331-D4E7-4F72-B23B-31122E900F5E}"/>
              </a:ext>
            </a:extLst>
          </p:cNvPr>
          <p:cNvPicPr preferRelativeResize="0"/>
          <p:nvPr userDrawn="1"/>
        </p:nvPicPr>
        <p:blipFill rotWithShape="1">
          <a:blip r:embed="rId3">
            <a:alphaModFix/>
          </a:blip>
          <a:srcRect/>
          <a:stretch/>
        </p:blipFill>
        <p:spPr>
          <a:xfrm rot="21431423">
            <a:off x="9949389" y="6340532"/>
            <a:ext cx="1160475" cy="220670"/>
          </a:xfrm>
          <a:prstGeom prst="rect">
            <a:avLst/>
          </a:prstGeom>
          <a:noFill/>
          <a:ln>
            <a:noFill/>
          </a:ln>
        </p:spPr>
      </p:pic>
      <p:grpSp>
        <p:nvGrpSpPr>
          <p:cNvPr id="17" name="Groupe 16">
            <a:extLst>
              <a:ext uri="{FF2B5EF4-FFF2-40B4-BE49-F238E27FC236}">
                <a16:creationId xmlns:a16="http://schemas.microsoft.com/office/drawing/2014/main" id="{8F67BE06-39D8-4BFC-AC9C-555E767915D2}"/>
              </a:ext>
            </a:extLst>
          </p:cNvPr>
          <p:cNvGrpSpPr/>
          <p:nvPr userDrawn="1"/>
        </p:nvGrpSpPr>
        <p:grpSpPr>
          <a:xfrm>
            <a:off x="156692" y="-1739083"/>
            <a:ext cx="12631168" cy="6832228"/>
            <a:chOff x="42336" y="-1475998"/>
            <a:chExt cx="9473376" cy="6832228"/>
          </a:xfrm>
        </p:grpSpPr>
        <p:pic>
          <p:nvPicPr>
            <p:cNvPr id="8" name="Google Shape;1583;p222">
              <a:extLst>
                <a:ext uri="{FF2B5EF4-FFF2-40B4-BE49-F238E27FC236}">
                  <a16:creationId xmlns:a16="http://schemas.microsoft.com/office/drawing/2014/main" id="{57ACF555-9978-43F7-93AE-C3AF92ED248F}"/>
                </a:ext>
              </a:extLst>
            </p:cNvPr>
            <p:cNvPicPr preferRelativeResize="0"/>
            <p:nvPr userDrawn="1"/>
          </p:nvPicPr>
          <p:blipFill rotWithShape="1">
            <a:blip r:embed="rId4">
              <a:alphaModFix/>
            </a:blip>
            <a:srcRect/>
            <a:stretch/>
          </p:blipFill>
          <p:spPr>
            <a:xfrm>
              <a:off x="347924" y="-1475998"/>
              <a:ext cx="9167788" cy="6832228"/>
            </a:xfrm>
            <a:prstGeom prst="rect">
              <a:avLst/>
            </a:prstGeom>
            <a:noFill/>
            <a:ln>
              <a:noFill/>
            </a:ln>
          </p:spPr>
        </p:pic>
        <p:grpSp>
          <p:nvGrpSpPr>
            <p:cNvPr id="16" name="Groupe 15">
              <a:extLst>
                <a:ext uri="{FF2B5EF4-FFF2-40B4-BE49-F238E27FC236}">
                  <a16:creationId xmlns:a16="http://schemas.microsoft.com/office/drawing/2014/main" id="{D2F92FBC-CD6D-44DB-91C5-32F053698471}"/>
                </a:ext>
              </a:extLst>
            </p:cNvPr>
            <p:cNvGrpSpPr/>
            <p:nvPr userDrawn="1"/>
          </p:nvGrpSpPr>
          <p:grpSpPr>
            <a:xfrm>
              <a:off x="8348024" y="501550"/>
              <a:ext cx="349247" cy="1112940"/>
              <a:chOff x="8039174" y="-1603939"/>
              <a:chExt cx="349247" cy="1112940"/>
            </a:xfrm>
          </p:grpSpPr>
          <p:sp>
            <p:nvSpPr>
              <p:cNvPr id="9" name="Google Shape;1584;p222">
                <a:extLst>
                  <a:ext uri="{FF2B5EF4-FFF2-40B4-BE49-F238E27FC236}">
                    <a16:creationId xmlns:a16="http://schemas.microsoft.com/office/drawing/2014/main" id="{B4E4D74B-292A-4F64-9546-D38BD5A3D658}"/>
                  </a:ext>
                </a:extLst>
              </p:cNvPr>
              <p:cNvSpPr/>
              <p:nvPr userDrawn="1"/>
            </p:nvSpPr>
            <p:spPr>
              <a:xfrm>
                <a:off x="8090311" y="-1097210"/>
                <a:ext cx="246973" cy="250469"/>
              </a:xfrm>
              <a:prstGeom prst="rect">
                <a:avLst/>
              </a:prstGeom>
              <a:solidFill>
                <a:schemeClr val="accent4"/>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0" name="Google Shape;1585;p222">
                <a:extLst>
                  <a:ext uri="{FF2B5EF4-FFF2-40B4-BE49-F238E27FC236}">
                    <a16:creationId xmlns:a16="http://schemas.microsoft.com/office/drawing/2014/main" id="{46E692A7-6371-404A-A0E5-182F7C2FD774}"/>
                  </a:ext>
                </a:extLst>
              </p:cNvPr>
              <p:cNvSpPr/>
              <p:nvPr userDrawn="1"/>
            </p:nvSpPr>
            <p:spPr>
              <a:xfrm>
                <a:off x="8039174" y="-1603939"/>
                <a:ext cx="349247" cy="354191"/>
              </a:xfrm>
              <a:prstGeom prst="rect">
                <a:avLst/>
              </a:prstGeom>
              <a:solidFill>
                <a:schemeClr val="accent4"/>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1" name="Google Shape;1586;p222">
                <a:extLst>
                  <a:ext uri="{FF2B5EF4-FFF2-40B4-BE49-F238E27FC236}">
                    <a16:creationId xmlns:a16="http://schemas.microsoft.com/office/drawing/2014/main" id="{B3B80453-9916-4DBA-9A84-5319A23689B8}"/>
                  </a:ext>
                </a:extLst>
              </p:cNvPr>
              <p:cNvSpPr/>
              <p:nvPr userDrawn="1"/>
            </p:nvSpPr>
            <p:spPr>
              <a:xfrm>
                <a:off x="8122755" y="-675659"/>
                <a:ext cx="182083" cy="184660"/>
              </a:xfrm>
              <a:prstGeom prst="rect">
                <a:avLst/>
              </a:prstGeom>
              <a:solidFill>
                <a:schemeClr val="accent4"/>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pic>
          <p:nvPicPr>
            <p:cNvPr id="14" name="Google Shape;1337;p217" descr="Bookmark">
              <a:extLst>
                <a:ext uri="{FF2B5EF4-FFF2-40B4-BE49-F238E27FC236}">
                  <a16:creationId xmlns:a16="http://schemas.microsoft.com/office/drawing/2014/main" id="{D07C47F3-A13A-4E32-B853-69339DF9B819}"/>
                </a:ext>
              </a:extLst>
            </p:cNvPr>
            <p:cNvPicPr preferRelativeResize="0"/>
            <p:nvPr userDrawn="1"/>
          </p:nvPicPr>
          <p:blipFill rotWithShape="1">
            <a:blip r:embed="rId5">
              <a:alphaModFix/>
            </a:blip>
            <a:srcRect/>
            <a:stretch/>
          </p:blipFill>
          <p:spPr>
            <a:xfrm>
              <a:off x="42336" y="452940"/>
              <a:ext cx="1054294" cy="1069220"/>
            </a:xfrm>
            <a:prstGeom prst="rect">
              <a:avLst/>
            </a:prstGeom>
            <a:noFill/>
            <a:ln>
              <a:noFill/>
            </a:ln>
          </p:spPr>
        </p:pic>
      </p:grpSp>
      <p:sp>
        <p:nvSpPr>
          <p:cNvPr id="15" name="Titre 1">
            <a:extLst>
              <a:ext uri="{FF2B5EF4-FFF2-40B4-BE49-F238E27FC236}">
                <a16:creationId xmlns:a16="http://schemas.microsoft.com/office/drawing/2014/main" id="{657278A8-DB56-4C95-9A89-BE39CD19D050}"/>
              </a:ext>
            </a:extLst>
          </p:cNvPr>
          <p:cNvSpPr txBox="1">
            <a:spLocks/>
          </p:cNvSpPr>
          <p:nvPr userDrawn="1"/>
        </p:nvSpPr>
        <p:spPr>
          <a:xfrm>
            <a:off x="4920896" y="492640"/>
            <a:ext cx="6935745" cy="853307"/>
          </a:xfrm>
          <a:prstGeom prst="rect">
            <a:avLst/>
          </a:prstGeom>
        </p:spPr>
        <p:txBody>
          <a:bodyPr vert="horz" rtlCol="0" anchor="ctr">
            <a:noAutofit/>
          </a:bodyPr>
          <a:lstStyle>
            <a:lvl1pPr algn="ctr" rtl="0" eaLnBrk="1" latinLnBrk="0" hangingPunct="1">
              <a:spcBef>
                <a:spcPct val="0"/>
              </a:spcBef>
              <a:buNone/>
              <a:defRPr kumimoji="1" sz="5400" b="0" cap="none" spc="0" baseline="0">
                <a:ln w="0"/>
                <a:solidFill>
                  <a:schemeClr val="tx1"/>
                </a:solidFill>
                <a:effectLst>
                  <a:outerShdw blurRad="38100" dist="19050" dir="2700000" algn="tl" rotWithShape="0">
                    <a:schemeClr val="dk1">
                      <a:alpha val="40000"/>
                    </a:schemeClr>
                  </a:outerShdw>
                </a:effectLst>
                <a:latin typeface="+mj-lt"/>
                <a:ea typeface="+mj-ea"/>
                <a:cs typeface="+mj-cs"/>
              </a:defRPr>
            </a:lvl1pPr>
          </a:lstStyle>
          <a:p>
            <a:pPr defTabSz="914400"/>
            <a:r>
              <a:rPr lang="fr-FR" sz="2800" kern="0"/>
              <a:t>Modifiez le style du titre</a:t>
            </a:r>
            <a:endParaRPr lang="fr-FR" sz="2800" kern="0" dirty="0"/>
          </a:p>
        </p:txBody>
      </p:sp>
    </p:spTree>
    <p:extLst>
      <p:ext uri="{BB962C8B-B14F-4D97-AF65-F5344CB8AC3E}">
        <p14:creationId xmlns:p14="http://schemas.microsoft.com/office/powerpoint/2010/main" val="18128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3AEBE-53ED-4766-A2B8-22B2D34B98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6C7DBDD-F275-41E3-9D63-31741B1F2B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696108B-964A-4AE7-9420-C3D8F8C75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C9A3563-4BDD-4C4D-A9F5-3DCFB1BE9E36}"/>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6" name="Espace réservé du pied de page 5">
            <a:extLst>
              <a:ext uri="{FF2B5EF4-FFF2-40B4-BE49-F238E27FC236}">
                <a16:creationId xmlns:a16="http://schemas.microsoft.com/office/drawing/2014/main" id="{12755CE1-24D4-4FC8-9386-384EE8F14D1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DC211B0-1E6A-49D6-A2CA-2F2FD534E80F}"/>
              </a:ext>
            </a:extLst>
          </p:cNvPr>
          <p:cNvSpPr>
            <a:spLocks noGrp="1"/>
          </p:cNvSpPr>
          <p:nvPr>
            <p:ph type="sldNum" sz="quarter" idx="12"/>
          </p:nvPr>
        </p:nvSpPr>
        <p:spPr/>
        <p:txBody>
          <a:bodyPr/>
          <a:lstStyle/>
          <a:p>
            <a:fld id="{F908569E-7A9C-4060-B2CF-A9B691203E48}" type="slidenum">
              <a:rPr lang="fr-FR" smtClean="0"/>
              <a:t>‹N°›</a:t>
            </a:fld>
            <a:endParaRPr lang="fr-FR"/>
          </a:p>
        </p:txBody>
      </p:sp>
    </p:spTree>
    <p:extLst>
      <p:ext uri="{BB962C8B-B14F-4D97-AF65-F5344CB8AC3E}">
        <p14:creationId xmlns:p14="http://schemas.microsoft.com/office/powerpoint/2010/main" val="1701581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9373CA-7218-4094-93CF-0137B0E7863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5E449ED-8669-4F37-9924-6C91F758E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47CB3718-BA64-4D3E-9557-0326D789B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4FBE589-4F43-4C92-81B6-47EC3A9880A8}"/>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6" name="Espace réservé du pied de page 5">
            <a:extLst>
              <a:ext uri="{FF2B5EF4-FFF2-40B4-BE49-F238E27FC236}">
                <a16:creationId xmlns:a16="http://schemas.microsoft.com/office/drawing/2014/main" id="{8A360AD8-5BD6-42C3-A49F-C557F144AF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F919E2A-AA80-4CF4-BA87-A3A72B2FCC17}"/>
              </a:ext>
            </a:extLst>
          </p:cNvPr>
          <p:cNvSpPr>
            <a:spLocks noGrp="1"/>
          </p:cNvSpPr>
          <p:nvPr>
            <p:ph type="sldNum" sz="quarter" idx="12"/>
          </p:nvPr>
        </p:nvSpPr>
        <p:spPr/>
        <p:txBody>
          <a:bodyPr/>
          <a:lstStyle/>
          <a:p>
            <a:fld id="{F908569E-7A9C-4060-B2CF-A9B691203E48}" type="slidenum">
              <a:rPr lang="fr-FR" smtClean="0"/>
              <a:t>‹N°›</a:t>
            </a:fld>
            <a:endParaRPr lang="fr-FR"/>
          </a:p>
        </p:txBody>
      </p:sp>
    </p:spTree>
    <p:extLst>
      <p:ext uri="{BB962C8B-B14F-4D97-AF65-F5344CB8AC3E}">
        <p14:creationId xmlns:p14="http://schemas.microsoft.com/office/powerpoint/2010/main" val="2115461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27251-5AA6-4D49-A0DB-233A04F2252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2608FD8-1480-4E22-8645-A6B70783A4F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9BEE79-88C7-4D30-B3C9-E493A18DA2B1}"/>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5" name="Espace réservé du pied de page 4">
            <a:extLst>
              <a:ext uri="{FF2B5EF4-FFF2-40B4-BE49-F238E27FC236}">
                <a16:creationId xmlns:a16="http://schemas.microsoft.com/office/drawing/2014/main" id="{91081422-A548-47B1-A732-37BCBB964B5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C3F3CA-06E1-428C-A2E1-96AFB162FF0C}"/>
              </a:ext>
            </a:extLst>
          </p:cNvPr>
          <p:cNvSpPr>
            <a:spLocks noGrp="1"/>
          </p:cNvSpPr>
          <p:nvPr>
            <p:ph type="sldNum" sz="quarter" idx="12"/>
          </p:nvPr>
        </p:nvSpPr>
        <p:spPr/>
        <p:txBody>
          <a:bodyPr/>
          <a:lstStyle/>
          <a:p>
            <a:fld id="{F908569E-7A9C-4060-B2CF-A9B691203E48}" type="slidenum">
              <a:rPr lang="fr-FR" smtClean="0"/>
              <a:t>‹N°›</a:t>
            </a:fld>
            <a:endParaRPr lang="fr-FR"/>
          </a:p>
        </p:txBody>
      </p:sp>
    </p:spTree>
    <p:extLst>
      <p:ext uri="{BB962C8B-B14F-4D97-AF65-F5344CB8AC3E}">
        <p14:creationId xmlns:p14="http://schemas.microsoft.com/office/powerpoint/2010/main" val="588681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7AE7AD-7833-42DD-A303-75C20A8D113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432D8C5-EED3-47A0-AD61-AC10CF6A2A2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10DDB6-874F-4960-8A4D-2ECF2892EC23}"/>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5" name="Espace réservé du pied de page 4">
            <a:extLst>
              <a:ext uri="{FF2B5EF4-FFF2-40B4-BE49-F238E27FC236}">
                <a16:creationId xmlns:a16="http://schemas.microsoft.com/office/drawing/2014/main" id="{70722B86-6FF0-4D96-9799-B041A26F56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559555A-C26F-482D-B7A7-701675754A96}"/>
              </a:ext>
            </a:extLst>
          </p:cNvPr>
          <p:cNvSpPr>
            <a:spLocks noGrp="1"/>
          </p:cNvSpPr>
          <p:nvPr>
            <p:ph type="sldNum" sz="quarter" idx="12"/>
          </p:nvPr>
        </p:nvSpPr>
        <p:spPr/>
        <p:txBody>
          <a:bodyPr/>
          <a:lstStyle/>
          <a:p>
            <a:fld id="{F908569E-7A9C-4060-B2CF-A9B691203E48}" type="slidenum">
              <a:rPr lang="fr-FR" smtClean="0"/>
              <a:t>‹N°›</a:t>
            </a:fld>
            <a:endParaRPr lang="fr-FR"/>
          </a:p>
        </p:txBody>
      </p:sp>
    </p:spTree>
    <p:extLst>
      <p:ext uri="{BB962C8B-B14F-4D97-AF65-F5344CB8AC3E}">
        <p14:creationId xmlns:p14="http://schemas.microsoft.com/office/powerpoint/2010/main" val="345542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ise en situ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27467-451D-4F7F-9724-52CE80859317}"/>
              </a:ext>
            </a:extLst>
          </p:cNvPr>
          <p:cNvSpPr>
            <a:spLocks noGrp="1"/>
          </p:cNvSpPr>
          <p:nvPr>
            <p:ph idx="1"/>
          </p:nvPr>
        </p:nvSpPr>
        <p:spPr>
          <a:xfrm>
            <a:off x="838200" y="1499039"/>
            <a:ext cx="10487212" cy="4659995"/>
          </a:xfrm>
          <a:solidFill>
            <a:srgbClr val="FEECE8">
              <a:alpha val="62000"/>
            </a:srgbClr>
          </a:solidFill>
          <a:ln>
            <a:noFill/>
          </a:ln>
          <a:effectLst>
            <a:softEdge rad="12700"/>
          </a:effectLst>
        </p:spPr>
        <p:txBody>
          <a:bodyPr/>
          <a:lstStyle>
            <a:lvl1pPr marL="182563" indent="0">
              <a:lnSpc>
                <a:spcPct val="150000"/>
              </a:lnSpc>
              <a:buFont typeface="+mj-lt"/>
              <a:buNone/>
              <a:defRPr sz="1800" b="0">
                <a:solidFill>
                  <a:schemeClr val="tx1"/>
                </a:solidFill>
                <a:latin typeface="Artegra Sans Regular" panose="02000503040000020004" pitchFamily="50" charset="0"/>
                <a:ea typeface="Arial Unicode MS" panose="020B0604020202020204" pitchFamily="34" charset="-128"/>
                <a:cs typeface="Arial Unicode MS" panose="020B0604020202020204" pitchFamily="34" charset="-128"/>
              </a:defRPr>
            </a:lvl1pPr>
            <a:lvl2pPr marL="914400" indent="-457200">
              <a:buFont typeface="+mj-lt"/>
              <a:buAutoNum type="alphaUcPeriod"/>
              <a:defRPr b="1">
                <a:solidFill>
                  <a:srgbClr val="273582"/>
                </a:solidFill>
                <a:latin typeface="Century Gothic" panose="020B0502020202020204" pitchFamily="34" charset="0"/>
              </a:defRPr>
            </a:lvl2pPr>
          </a:lstStyle>
          <a:p>
            <a:pPr lvl="0"/>
            <a:r>
              <a:rPr lang="en-US" dirty="0"/>
              <a:t>Click to edit Master text styles</a:t>
            </a:r>
          </a:p>
        </p:txBody>
      </p:sp>
      <p:sp>
        <p:nvSpPr>
          <p:cNvPr id="4" name="Date Placeholder 3">
            <a:extLst>
              <a:ext uri="{FF2B5EF4-FFF2-40B4-BE49-F238E27FC236}">
                <a16:creationId xmlns:a16="http://schemas.microsoft.com/office/drawing/2014/main" id="{7EA88D7C-339D-4236-947E-B22478F4FA77}"/>
              </a:ext>
            </a:extLst>
          </p:cNvPr>
          <p:cNvSpPr>
            <a:spLocks noGrp="1"/>
          </p:cNvSpPr>
          <p:nvPr>
            <p:ph type="dt" sz="half" idx="10"/>
          </p:nvPr>
        </p:nvSpPr>
        <p:spPr/>
        <p:txBody>
          <a:bodyPr/>
          <a:lstStyle/>
          <a:p>
            <a:fld id="{53039830-7DEA-4DE1-B444-EAD5F029E1DF}" type="datetime1">
              <a:rPr lang="fr-FR" smtClean="0"/>
              <a:t>17/12/2024</a:t>
            </a:fld>
            <a:endParaRPr lang="fr-FR"/>
          </a:p>
        </p:txBody>
      </p:sp>
      <p:sp>
        <p:nvSpPr>
          <p:cNvPr id="5" name="Footer Placeholder 4">
            <a:extLst>
              <a:ext uri="{FF2B5EF4-FFF2-40B4-BE49-F238E27FC236}">
                <a16:creationId xmlns:a16="http://schemas.microsoft.com/office/drawing/2014/main" id="{4B16B022-BB19-4E56-B504-A2BB32E10686}"/>
              </a:ext>
            </a:extLst>
          </p:cNvPr>
          <p:cNvSpPr>
            <a:spLocks noGrp="1"/>
          </p:cNvSpPr>
          <p:nvPr>
            <p:ph type="ftr" sz="quarter" idx="11"/>
          </p:nvPr>
        </p:nvSpPr>
        <p:spPr/>
        <p:txBody>
          <a:bodyPr/>
          <a:lstStyle>
            <a:lvl1pPr>
              <a:defRPr>
                <a:latin typeface="Hypatia Sans Pro" panose="020B0502020204020303" pitchFamily="34" charset="0"/>
              </a:defRPr>
            </a:lvl1pPr>
          </a:lstStyle>
          <a:p>
            <a:r>
              <a:rPr lang="fr-FR"/>
              <a:t>© DCG Vuibert </a:t>
            </a:r>
            <a:endParaRPr lang="fr-FR" dirty="0"/>
          </a:p>
        </p:txBody>
      </p:sp>
      <p:sp>
        <p:nvSpPr>
          <p:cNvPr id="6" name="Slide Number Placeholder 5">
            <a:extLst>
              <a:ext uri="{FF2B5EF4-FFF2-40B4-BE49-F238E27FC236}">
                <a16:creationId xmlns:a16="http://schemas.microsoft.com/office/drawing/2014/main" id="{DC8C5DBF-5B29-4D5F-9E07-D9EC8499766C}"/>
              </a:ext>
            </a:extLst>
          </p:cNvPr>
          <p:cNvSpPr>
            <a:spLocks noGrp="1"/>
          </p:cNvSpPr>
          <p:nvPr>
            <p:ph type="sldNum" sz="quarter" idx="12"/>
          </p:nvPr>
        </p:nvSpPr>
        <p:spPr/>
        <p:txBody>
          <a:bodyPr/>
          <a:lstStyle/>
          <a:p>
            <a:fld id="{099C68C4-84A4-414D-8825-95365E4575A0}" type="slidenum">
              <a:rPr lang="fr-FR" smtClean="0"/>
              <a:t>‹N°›</a:t>
            </a:fld>
            <a:endParaRPr lang="fr-FR"/>
          </a:p>
        </p:txBody>
      </p:sp>
      <p:sp>
        <p:nvSpPr>
          <p:cNvPr id="7" name="TextBox 6">
            <a:extLst>
              <a:ext uri="{FF2B5EF4-FFF2-40B4-BE49-F238E27FC236}">
                <a16:creationId xmlns:a16="http://schemas.microsoft.com/office/drawing/2014/main" id="{194018E9-1A3A-42E3-917D-7768176FEA70}"/>
              </a:ext>
            </a:extLst>
          </p:cNvPr>
          <p:cNvSpPr txBox="1"/>
          <p:nvPr userDrawn="1"/>
        </p:nvSpPr>
        <p:spPr>
          <a:xfrm>
            <a:off x="792480" y="1024525"/>
            <a:ext cx="10534163" cy="492443"/>
          </a:xfrm>
          <a:prstGeom prst="rect">
            <a:avLst/>
          </a:prstGeom>
          <a:solidFill>
            <a:srgbClr val="FEECE8">
              <a:alpha val="62000"/>
            </a:srgbClr>
          </a:solidFill>
        </p:spPr>
        <p:txBody>
          <a:bodyPr wrap="square" rtlCol="0">
            <a:spAutoFit/>
          </a:bodyPr>
          <a:lstStyle/>
          <a:p>
            <a:pPr marL="182563" indent="0"/>
            <a:r>
              <a:rPr lang="fr-FR" sz="2600" b="1" dirty="0">
                <a:solidFill>
                  <a:srgbClr val="273582"/>
                </a:solidFill>
                <a:latin typeface="Hypatia Sans Pro" panose="020B0502020204020303" pitchFamily="34" charset="0"/>
              </a:rPr>
              <a:t>Mettez-vous en situation</a:t>
            </a:r>
          </a:p>
        </p:txBody>
      </p:sp>
    </p:spTree>
    <p:extLst>
      <p:ext uri="{BB962C8B-B14F-4D97-AF65-F5344CB8AC3E}">
        <p14:creationId xmlns:p14="http://schemas.microsoft.com/office/powerpoint/2010/main" val="2811925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96F48CD-C64E-4273-9DE6-E171A740D83E}"/>
              </a:ext>
            </a:extLst>
          </p:cNvPr>
          <p:cNvSpPr>
            <a:spLocks noGrp="1"/>
          </p:cNvSpPr>
          <p:nvPr>
            <p:ph type="dt" sz="half" idx="10"/>
          </p:nvPr>
        </p:nvSpPr>
        <p:spPr/>
        <p:txBody>
          <a:bodyPr/>
          <a:lstStyle/>
          <a:p>
            <a:fld id="{E8FF48BC-04DE-4436-BAA1-11979F54B7FA}" type="datetime1">
              <a:rPr lang="fr-FR" smtClean="0"/>
              <a:t>17/12/2024</a:t>
            </a:fld>
            <a:endParaRPr lang="fr-FR"/>
          </a:p>
        </p:txBody>
      </p:sp>
      <p:sp>
        <p:nvSpPr>
          <p:cNvPr id="6" name="Footer Placeholder 5">
            <a:extLst>
              <a:ext uri="{FF2B5EF4-FFF2-40B4-BE49-F238E27FC236}">
                <a16:creationId xmlns:a16="http://schemas.microsoft.com/office/drawing/2014/main" id="{C8756063-ADE9-4F82-96FB-4150FD8F2785}"/>
              </a:ext>
            </a:extLst>
          </p:cNvPr>
          <p:cNvSpPr>
            <a:spLocks noGrp="1"/>
          </p:cNvSpPr>
          <p:nvPr>
            <p:ph type="ftr" sz="quarter" idx="11"/>
          </p:nvPr>
        </p:nvSpPr>
        <p:spPr/>
        <p:txBody>
          <a:bodyPr/>
          <a:lstStyle>
            <a:lvl1pPr>
              <a:defRPr>
                <a:latin typeface="Hypatia Sans Pro" panose="020B0502020204020303" pitchFamily="34" charset="0"/>
              </a:defRPr>
            </a:lvl1pPr>
          </a:lstStyle>
          <a:p>
            <a:r>
              <a:rPr lang="fr-FR"/>
              <a:t>© DCG Vuibert </a:t>
            </a:r>
            <a:endParaRPr lang="fr-FR" dirty="0"/>
          </a:p>
        </p:txBody>
      </p:sp>
      <p:sp>
        <p:nvSpPr>
          <p:cNvPr id="7" name="Slide Number Placeholder 6">
            <a:extLst>
              <a:ext uri="{FF2B5EF4-FFF2-40B4-BE49-F238E27FC236}">
                <a16:creationId xmlns:a16="http://schemas.microsoft.com/office/drawing/2014/main" id="{E623B4B2-B8F6-4D64-A29C-169686244B3A}"/>
              </a:ext>
            </a:extLst>
          </p:cNvPr>
          <p:cNvSpPr>
            <a:spLocks noGrp="1"/>
          </p:cNvSpPr>
          <p:nvPr>
            <p:ph type="sldNum" sz="quarter" idx="12"/>
          </p:nvPr>
        </p:nvSpPr>
        <p:spPr/>
        <p:txBody>
          <a:bodyPr/>
          <a:lstStyle/>
          <a:p>
            <a:fld id="{099C68C4-84A4-414D-8825-95365E4575A0}" type="slidenum">
              <a:rPr lang="fr-FR" smtClean="0"/>
              <a:t>‹N°›</a:t>
            </a:fld>
            <a:endParaRPr lang="fr-FR"/>
          </a:p>
        </p:txBody>
      </p:sp>
      <p:sp>
        <p:nvSpPr>
          <p:cNvPr id="10" name="TextBox 9">
            <a:extLst>
              <a:ext uri="{FF2B5EF4-FFF2-40B4-BE49-F238E27FC236}">
                <a16:creationId xmlns:a16="http://schemas.microsoft.com/office/drawing/2014/main" id="{39DEC1AE-8E96-4C1A-AB3F-4C09A3A07769}"/>
              </a:ext>
            </a:extLst>
          </p:cNvPr>
          <p:cNvSpPr txBox="1"/>
          <p:nvPr userDrawn="1"/>
        </p:nvSpPr>
        <p:spPr>
          <a:xfrm>
            <a:off x="828919" y="1095664"/>
            <a:ext cx="5181600" cy="769441"/>
          </a:xfrm>
          <a:prstGeom prst="rect">
            <a:avLst/>
          </a:prstGeom>
          <a:noFill/>
        </p:spPr>
        <p:txBody>
          <a:bodyPr wrap="square" rtlCol="0">
            <a:spAutoFit/>
          </a:bodyPr>
          <a:lstStyle/>
          <a:p>
            <a:r>
              <a:rPr lang="fr-FR" sz="2400" b="1" dirty="0">
                <a:solidFill>
                  <a:srgbClr val="009A99"/>
                </a:solidFill>
                <a:latin typeface="Artegra Sans Alt Bold" panose="02000803050000020004" pitchFamily="50" charset="0"/>
              </a:rPr>
              <a:t>A l’issue de ce chapitre,</a:t>
            </a:r>
          </a:p>
          <a:p>
            <a:pPr marL="0" indent="0">
              <a:buFont typeface="Arial" panose="020B0604020202020204" pitchFamily="34" charset="0"/>
              <a:buChar char="•"/>
            </a:pPr>
            <a:r>
              <a:rPr lang="fr-FR" sz="2000" b="1" dirty="0">
                <a:solidFill>
                  <a:srgbClr val="009A99"/>
                </a:solidFill>
                <a:latin typeface="Artegra Sans Alt Bold" panose="02000803050000020004" pitchFamily="50" charset="0"/>
              </a:rPr>
              <a:t> vous serez capable :</a:t>
            </a:r>
          </a:p>
        </p:txBody>
      </p:sp>
      <p:sp>
        <p:nvSpPr>
          <p:cNvPr id="13" name="Content Placeholder 12">
            <a:extLst>
              <a:ext uri="{FF2B5EF4-FFF2-40B4-BE49-F238E27FC236}">
                <a16:creationId xmlns:a16="http://schemas.microsoft.com/office/drawing/2014/main" id="{F51E11C6-0F68-4D0B-BEE0-A24B49199F89}"/>
              </a:ext>
            </a:extLst>
          </p:cNvPr>
          <p:cNvSpPr>
            <a:spLocks noGrp="1"/>
          </p:cNvSpPr>
          <p:nvPr>
            <p:ph sz="quarter" idx="13"/>
          </p:nvPr>
        </p:nvSpPr>
        <p:spPr>
          <a:xfrm>
            <a:off x="819150" y="1969880"/>
            <a:ext cx="5181600" cy="4207084"/>
          </a:xfrm>
        </p:spPr>
        <p:txBody>
          <a:bodyPr/>
          <a:lstStyle>
            <a:lvl1pPr marL="342900" indent="-342900">
              <a:lnSpc>
                <a:spcPct val="100000"/>
              </a:lnSpc>
              <a:spcBef>
                <a:spcPts val="600"/>
              </a:spcBef>
              <a:spcAft>
                <a:spcPts val="600"/>
              </a:spcAft>
              <a:buFont typeface="Wingdings" panose="05000000000000000000" pitchFamily="2" charset="2"/>
              <a:buChar char="q"/>
              <a:defRPr sz="1800">
                <a:latin typeface="Artegra Sans Regular" panose="02000503040000020004" pitchFamily="50" charset="0"/>
              </a:defRPr>
            </a:lvl1pPr>
          </a:lstStyle>
          <a:p>
            <a:pPr lvl="0"/>
            <a:r>
              <a:rPr lang="en-US" dirty="0"/>
              <a:t>Click to edit Master text styles</a:t>
            </a:r>
          </a:p>
        </p:txBody>
      </p:sp>
      <p:sp>
        <p:nvSpPr>
          <p:cNvPr id="17" name="Content Placeholder 12">
            <a:extLst>
              <a:ext uri="{FF2B5EF4-FFF2-40B4-BE49-F238E27FC236}">
                <a16:creationId xmlns:a16="http://schemas.microsoft.com/office/drawing/2014/main" id="{CA925BD5-6BA9-4F0A-95C5-670061B00FE2}"/>
              </a:ext>
            </a:extLst>
          </p:cNvPr>
          <p:cNvSpPr>
            <a:spLocks noGrp="1"/>
          </p:cNvSpPr>
          <p:nvPr>
            <p:ph sz="quarter" idx="14"/>
          </p:nvPr>
        </p:nvSpPr>
        <p:spPr>
          <a:xfrm>
            <a:off x="6086475" y="1969879"/>
            <a:ext cx="5181600" cy="4207084"/>
          </a:xfrm>
        </p:spPr>
        <p:txBody>
          <a:bodyPr/>
          <a:lstStyle>
            <a:lvl1pPr marL="342900" indent="-342900">
              <a:lnSpc>
                <a:spcPct val="100000"/>
              </a:lnSpc>
              <a:spcBef>
                <a:spcPts val="600"/>
              </a:spcBef>
              <a:spcAft>
                <a:spcPts val="600"/>
              </a:spcAft>
              <a:buFont typeface="Wingdings" panose="05000000000000000000" pitchFamily="2" charset="2"/>
              <a:buChar char="q"/>
              <a:defRPr sz="1800">
                <a:latin typeface="Artegra Sans Regular" panose="02000503040000020004" pitchFamily="50" charset="0"/>
              </a:defRPr>
            </a:lvl1pPr>
          </a:lstStyle>
          <a:p>
            <a:pPr lvl="0"/>
            <a:r>
              <a:rPr lang="en-US" dirty="0"/>
              <a:t>Click to edit Master text styles</a:t>
            </a:r>
          </a:p>
        </p:txBody>
      </p:sp>
      <p:sp>
        <p:nvSpPr>
          <p:cNvPr id="18" name="TextBox 17">
            <a:extLst>
              <a:ext uri="{FF2B5EF4-FFF2-40B4-BE49-F238E27FC236}">
                <a16:creationId xmlns:a16="http://schemas.microsoft.com/office/drawing/2014/main" id="{C5F524F2-9DA4-4064-900B-0E3088D1F7DA}"/>
              </a:ext>
            </a:extLst>
          </p:cNvPr>
          <p:cNvSpPr txBox="1"/>
          <p:nvPr userDrawn="1"/>
        </p:nvSpPr>
        <p:spPr>
          <a:xfrm>
            <a:off x="6086475" y="1464995"/>
            <a:ext cx="5672137" cy="400110"/>
          </a:xfrm>
          <a:prstGeom prst="rect">
            <a:avLst/>
          </a:prstGeom>
          <a:noFill/>
        </p:spPr>
        <p:txBody>
          <a:bodyPr wrap="square" rtlCol="0">
            <a:spAutoFit/>
          </a:bodyPr>
          <a:lstStyle/>
          <a:p>
            <a:pPr marL="0" indent="0">
              <a:buFont typeface="Arial" panose="020B0604020202020204" pitchFamily="34" charset="0"/>
              <a:buChar char="•"/>
            </a:pPr>
            <a:r>
              <a:rPr lang="fr-FR" sz="2000" b="1" dirty="0">
                <a:solidFill>
                  <a:srgbClr val="009A99"/>
                </a:solidFill>
                <a:latin typeface="Artegra Sans Alt Bold" panose="02000803050000020004" pitchFamily="50" charset="0"/>
              </a:rPr>
              <a:t> vous saurez identifier :</a:t>
            </a:r>
          </a:p>
        </p:txBody>
      </p:sp>
    </p:spTree>
    <p:extLst>
      <p:ext uri="{BB962C8B-B14F-4D97-AF65-F5344CB8AC3E}">
        <p14:creationId xmlns:p14="http://schemas.microsoft.com/office/powerpoint/2010/main" val="71427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itre sommai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27467-451D-4F7F-9724-52CE80859317}"/>
              </a:ext>
            </a:extLst>
          </p:cNvPr>
          <p:cNvSpPr>
            <a:spLocks noGrp="1"/>
          </p:cNvSpPr>
          <p:nvPr>
            <p:ph idx="1"/>
          </p:nvPr>
        </p:nvSpPr>
        <p:spPr>
          <a:xfrm>
            <a:off x="838200" y="2105273"/>
            <a:ext cx="10515600" cy="4071689"/>
          </a:xfrm>
        </p:spPr>
        <p:txBody>
          <a:bodyPr/>
          <a:lstStyle>
            <a:lvl1pPr marL="571500" indent="-571500">
              <a:lnSpc>
                <a:spcPct val="150000"/>
              </a:lnSpc>
              <a:buFont typeface="+mj-lt"/>
              <a:buAutoNum type="romanUcPeriod"/>
              <a:defRPr sz="2600" b="0" i="0">
                <a:solidFill>
                  <a:srgbClr val="009A99"/>
                </a:solidFill>
                <a:latin typeface="Artegra Sans Alt Bold" panose="02000803050000020004" pitchFamily="50" charset="0"/>
              </a:defRPr>
            </a:lvl1pPr>
            <a:lvl2pPr marL="989013" indent="-361950">
              <a:buFont typeface="+mj-lt"/>
              <a:buAutoNum type="alphaUcPeriod"/>
              <a:defRPr sz="2200" b="1">
                <a:solidFill>
                  <a:srgbClr val="273582"/>
                </a:solidFill>
                <a:latin typeface="Artegra Sans Alt Bold" panose="02000803050000020004" pitchFamily="50" charset="0"/>
              </a:defRPr>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EA88D7C-339D-4236-947E-B22478F4FA77}"/>
              </a:ext>
            </a:extLst>
          </p:cNvPr>
          <p:cNvSpPr>
            <a:spLocks noGrp="1"/>
          </p:cNvSpPr>
          <p:nvPr>
            <p:ph type="dt" sz="half" idx="10"/>
          </p:nvPr>
        </p:nvSpPr>
        <p:spPr/>
        <p:txBody>
          <a:bodyPr/>
          <a:lstStyle/>
          <a:p>
            <a:fld id="{7B23A170-2523-4556-B442-F49EBD7D836D}" type="datetime1">
              <a:rPr lang="fr-FR" smtClean="0"/>
              <a:t>17/12/2024</a:t>
            </a:fld>
            <a:endParaRPr lang="fr-FR"/>
          </a:p>
        </p:txBody>
      </p:sp>
      <p:sp>
        <p:nvSpPr>
          <p:cNvPr id="5" name="Footer Placeholder 4">
            <a:extLst>
              <a:ext uri="{FF2B5EF4-FFF2-40B4-BE49-F238E27FC236}">
                <a16:creationId xmlns:a16="http://schemas.microsoft.com/office/drawing/2014/main" id="{4B16B022-BB19-4E56-B504-A2BB32E10686}"/>
              </a:ext>
            </a:extLst>
          </p:cNvPr>
          <p:cNvSpPr>
            <a:spLocks noGrp="1"/>
          </p:cNvSpPr>
          <p:nvPr>
            <p:ph type="ftr" sz="quarter" idx="11"/>
          </p:nvPr>
        </p:nvSpPr>
        <p:spPr/>
        <p:txBody>
          <a:bodyPr/>
          <a:lstStyle>
            <a:lvl1pPr>
              <a:defRPr>
                <a:latin typeface="Hypatia Sans Pro" panose="020B0502020204020303" pitchFamily="34" charset="0"/>
              </a:defRPr>
            </a:lvl1pPr>
          </a:lstStyle>
          <a:p>
            <a:r>
              <a:rPr lang="fr-FR"/>
              <a:t>© DCG Vuibert </a:t>
            </a:r>
            <a:endParaRPr lang="fr-FR" dirty="0"/>
          </a:p>
        </p:txBody>
      </p:sp>
      <p:sp>
        <p:nvSpPr>
          <p:cNvPr id="6" name="Slide Number Placeholder 5">
            <a:extLst>
              <a:ext uri="{FF2B5EF4-FFF2-40B4-BE49-F238E27FC236}">
                <a16:creationId xmlns:a16="http://schemas.microsoft.com/office/drawing/2014/main" id="{DC8C5DBF-5B29-4D5F-9E07-D9EC8499766C}"/>
              </a:ext>
            </a:extLst>
          </p:cNvPr>
          <p:cNvSpPr>
            <a:spLocks noGrp="1"/>
          </p:cNvSpPr>
          <p:nvPr>
            <p:ph type="sldNum" sz="quarter" idx="12"/>
          </p:nvPr>
        </p:nvSpPr>
        <p:spPr/>
        <p:txBody>
          <a:bodyPr/>
          <a:lstStyle/>
          <a:p>
            <a:fld id="{099C68C4-84A4-414D-8825-95365E4575A0}" type="slidenum">
              <a:rPr lang="fr-FR" smtClean="0"/>
              <a:t>‹N°›</a:t>
            </a:fld>
            <a:endParaRPr lang="fr-FR"/>
          </a:p>
        </p:txBody>
      </p:sp>
      <p:sp>
        <p:nvSpPr>
          <p:cNvPr id="10" name="Content Placeholder 29">
            <a:extLst>
              <a:ext uri="{FF2B5EF4-FFF2-40B4-BE49-F238E27FC236}">
                <a16:creationId xmlns:a16="http://schemas.microsoft.com/office/drawing/2014/main" id="{60BAB67D-47E3-427A-89A7-3A491D68F20F}"/>
              </a:ext>
            </a:extLst>
          </p:cNvPr>
          <p:cNvSpPr>
            <a:spLocks noGrp="1"/>
          </p:cNvSpPr>
          <p:nvPr>
            <p:ph sz="quarter" idx="13"/>
          </p:nvPr>
        </p:nvSpPr>
        <p:spPr>
          <a:xfrm>
            <a:off x="830580" y="944993"/>
            <a:ext cx="10515600" cy="885370"/>
          </a:xfrm>
        </p:spPr>
        <p:txBody>
          <a:bodyPr/>
          <a:lstStyle>
            <a:lvl1pPr marL="0" indent="0">
              <a:buNone/>
              <a:defRPr sz="4000" b="1">
                <a:solidFill>
                  <a:srgbClr val="273582"/>
                </a:solidFill>
                <a:latin typeface="Hypatia Sans Pro" panose="020B0502020204020303" pitchFamily="34" charset="0"/>
              </a:defRPr>
            </a:lvl1pPr>
          </a:lstStyle>
          <a:p>
            <a:pPr lvl="0"/>
            <a:r>
              <a:rPr lang="en-US" dirty="0"/>
              <a:t>Click to edit Master text styles</a:t>
            </a:r>
            <a:endParaRPr lang="fr-FR" dirty="0"/>
          </a:p>
        </p:txBody>
      </p:sp>
    </p:spTree>
    <p:extLst>
      <p:ext uri="{BB962C8B-B14F-4D97-AF65-F5344CB8AC3E}">
        <p14:creationId xmlns:p14="http://schemas.microsoft.com/office/powerpoint/2010/main" val="448208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ynthèse">
    <p:bg>
      <p:bgPr>
        <a:solidFill>
          <a:srgbClr val="FEECE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27467-451D-4F7F-9724-52CE80859317}"/>
              </a:ext>
            </a:extLst>
          </p:cNvPr>
          <p:cNvSpPr>
            <a:spLocks noGrp="1"/>
          </p:cNvSpPr>
          <p:nvPr>
            <p:ph idx="1"/>
          </p:nvPr>
        </p:nvSpPr>
        <p:spPr>
          <a:xfrm>
            <a:off x="0" y="563991"/>
            <a:ext cx="12192000" cy="6260198"/>
          </a:xfrm>
          <a:solidFill>
            <a:srgbClr val="FEECE8">
              <a:alpha val="62000"/>
            </a:srgbClr>
          </a:solidFill>
          <a:ln>
            <a:noFill/>
          </a:ln>
          <a:effectLst>
            <a:softEdge rad="12700"/>
          </a:effectLst>
        </p:spPr>
        <p:txBody>
          <a:bodyPr/>
          <a:lstStyle>
            <a:lvl1pPr marL="0" indent="0">
              <a:lnSpc>
                <a:spcPct val="150000"/>
              </a:lnSpc>
              <a:buFont typeface="+mj-lt"/>
              <a:buNone/>
              <a:defRPr sz="1800" b="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914400" indent="-457200">
              <a:buFont typeface="+mj-lt"/>
              <a:buAutoNum type="alphaUcPeriod"/>
              <a:defRPr b="1">
                <a:solidFill>
                  <a:srgbClr val="273582"/>
                </a:solidFill>
                <a:latin typeface="Century Gothic" panose="020B0502020202020204" pitchFamily="34" charset="0"/>
              </a:defRPr>
            </a:lvl2pPr>
          </a:lstStyle>
          <a:p>
            <a:pPr lvl="0"/>
            <a:r>
              <a:rPr lang="en-US" dirty="0"/>
              <a:t>Click to edit Master text styles</a:t>
            </a:r>
          </a:p>
        </p:txBody>
      </p:sp>
      <p:sp>
        <p:nvSpPr>
          <p:cNvPr id="4" name="Date Placeholder 3">
            <a:extLst>
              <a:ext uri="{FF2B5EF4-FFF2-40B4-BE49-F238E27FC236}">
                <a16:creationId xmlns:a16="http://schemas.microsoft.com/office/drawing/2014/main" id="{7EA88D7C-339D-4236-947E-B22478F4FA77}"/>
              </a:ext>
            </a:extLst>
          </p:cNvPr>
          <p:cNvSpPr>
            <a:spLocks noGrp="1"/>
          </p:cNvSpPr>
          <p:nvPr>
            <p:ph type="dt" sz="half" idx="10"/>
          </p:nvPr>
        </p:nvSpPr>
        <p:spPr/>
        <p:txBody>
          <a:bodyPr/>
          <a:lstStyle/>
          <a:p>
            <a:fld id="{B273D406-47ED-4883-9586-835E8A718F4C}" type="datetime1">
              <a:rPr lang="fr-FR" smtClean="0"/>
              <a:t>17/12/2024</a:t>
            </a:fld>
            <a:endParaRPr lang="fr-FR"/>
          </a:p>
        </p:txBody>
      </p:sp>
      <p:sp>
        <p:nvSpPr>
          <p:cNvPr id="5" name="Footer Placeholder 4">
            <a:extLst>
              <a:ext uri="{FF2B5EF4-FFF2-40B4-BE49-F238E27FC236}">
                <a16:creationId xmlns:a16="http://schemas.microsoft.com/office/drawing/2014/main" id="{4B16B022-BB19-4E56-B504-A2BB32E10686}"/>
              </a:ext>
            </a:extLst>
          </p:cNvPr>
          <p:cNvSpPr>
            <a:spLocks noGrp="1"/>
          </p:cNvSpPr>
          <p:nvPr>
            <p:ph type="ftr" sz="quarter" idx="11"/>
          </p:nvPr>
        </p:nvSpPr>
        <p:spPr/>
        <p:txBody>
          <a:bodyPr/>
          <a:lstStyle/>
          <a:p>
            <a:r>
              <a:rPr lang="fr-FR"/>
              <a:t>© DCG Vuibert </a:t>
            </a:r>
          </a:p>
        </p:txBody>
      </p:sp>
      <p:sp>
        <p:nvSpPr>
          <p:cNvPr id="6" name="Slide Number Placeholder 5">
            <a:extLst>
              <a:ext uri="{FF2B5EF4-FFF2-40B4-BE49-F238E27FC236}">
                <a16:creationId xmlns:a16="http://schemas.microsoft.com/office/drawing/2014/main" id="{DC8C5DBF-5B29-4D5F-9E07-D9EC8499766C}"/>
              </a:ext>
            </a:extLst>
          </p:cNvPr>
          <p:cNvSpPr>
            <a:spLocks noGrp="1"/>
          </p:cNvSpPr>
          <p:nvPr>
            <p:ph type="sldNum" sz="quarter" idx="12"/>
          </p:nvPr>
        </p:nvSpPr>
        <p:spPr/>
        <p:txBody>
          <a:bodyPr/>
          <a:lstStyle/>
          <a:p>
            <a:fld id="{099C68C4-84A4-414D-8825-95365E4575A0}" type="slidenum">
              <a:rPr lang="fr-FR" smtClean="0"/>
              <a:t>‹N°›</a:t>
            </a:fld>
            <a:endParaRPr lang="fr-FR"/>
          </a:p>
        </p:txBody>
      </p:sp>
      <p:pic>
        <p:nvPicPr>
          <p:cNvPr id="13" name="Picture 12">
            <a:extLst>
              <a:ext uri="{FF2B5EF4-FFF2-40B4-BE49-F238E27FC236}">
                <a16:creationId xmlns:a16="http://schemas.microsoft.com/office/drawing/2014/main" id="{6E4384A9-7CCB-4251-A88E-E9F125E70762}"/>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831184" y="36000"/>
            <a:ext cx="2529631" cy="5279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468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accent6">
            <a:lumMod val="75000"/>
          </a:schemeClr>
        </a:solidFill>
        <a:effectLst/>
      </p:bgPr>
    </p:bg>
    <p:spTree>
      <p:nvGrpSpPr>
        <p:cNvPr id="1" name=""/>
        <p:cNvGrpSpPr/>
        <p:nvPr/>
      </p:nvGrpSpPr>
      <p:grpSpPr>
        <a:xfrm>
          <a:off x="0" y="0"/>
          <a:ext cx="0" cy="0"/>
          <a:chOff x="0" y="0"/>
          <a:chExt cx="0" cy="0"/>
        </a:xfrm>
      </p:grpSpPr>
      <p:sp>
        <p:nvSpPr>
          <p:cNvPr id="7" name="Rectangle 6"/>
          <p:cNvSpPr/>
          <p:nvPr/>
        </p:nvSpPr>
        <p:spPr bwMode="white">
          <a:xfrm>
            <a:off x="0" y="4869160"/>
            <a:ext cx="12192000" cy="19888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4866243"/>
            <a:ext cx="2687285" cy="1988840"/>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2628221" y="4866244"/>
            <a:ext cx="9564576" cy="1991756"/>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latinLnBrk="0" hangingPunct="1"/>
            <a:endParaRPr kumimoji="0" lang="en-US" sz="1800" dirty="0"/>
          </a:p>
        </p:txBody>
      </p:sp>
      <p:sp>
        <p:nvSpPr>
          <p:cNvPr id="8" name="Titre 7"/>
          <p:cNvSpPr>
            <a:spLocks noGrp="1"/>
          </p:cNvSpPr>
          <p:nvPr>
            <p:ph type="ctrTitle"/>
          </p:nvPr>
        </p:nvSpPr>
        <p:spPr>
          <a:xfrm>
            <a:off x="362496" y="1380243"/>
            <a:ext cx="11467008" cy="2633913"/>
          </a:xfrm>
        </p:spPr>
        <p:txBody>
          <a:bodyPr anchor="t">
            <a:normAutofit/>
          </a:bodyPr>
          <a:lstStyle>
            <a:lvl1pPr>
              <a:lnSpc>
                <a:spcPct val="150000"/>
              </a:lnSpc>
              <a:defRPr sz="5400" b="1" cap="none" baseline="0"/>
            </a:lvl1pPr>
          </a:lstStyle>
          <a:p>
            <a:r>
              <a:rPr kumimoji="0" lang="fr-FR"/>
              <a:t>Modifiez le style du titre</a:t>
            </a:r>
            <a:endParaRPr kumimoji="0" lang="en-US" dirty="0"/>
          </a:p>
        </p:txBody>
      </p:sp>
      <p:sp>
        <p:nvSpPr>
          <p:cNvPr id="28" name="Espace réservé de la date 27"/>
          <p:cNvSpPr>
            <a:spLocks noGrp="1"/>
          </p:cNvSpPr>
          <p:nvPr>
            <p:ph type="dt" sz="half" idx="10"/>
          </p:nvPr>
        </p:nvSpPr>
        <p:spPr>
          <a:xfrm>
            <a:off x="9191035" y="6235520"/>
            <a:ext cx="2639616" cy="373171"/>
          </a:xfrm>
          <a:solidFill>
            <a:schemeClr val="accent6">
              <a:lumMod val="75000"/>
            </a:schemeClr>
          </a:solidFill>
        </p:spPr>
        <p:txBody>
          <a:bodyPr>
            <a:noAutofit/>
          </a:bodyPr>
          <a:lstStyle>
            <a:lvl1pPr algn="ctr">
              <a:defRPr sz="2000">
                <a:solidFill>
                  <a:srgbClr val="FFFFFF"/>
                </a:solidFill>
              </a:defRPr>
            </a:lvl1pPr>
          </a:lstStyle>
          <a:p>
            <a:endParaRPr lang="fr-FR" dirty="0"/>
          </a:p>
        </p:txBody>
      </p:sp>
      <p:sp>
        <p:nvSpPr>
          <p:cNvPr id="17" name="Espace réservé du pied de page 16"/>
          <p:cNvSpPr>
            <a:spLocks noGrp="1"/>
          </p:cNvSpPr>
          <p:nvPr>
            <p:ph type="ftr" sz="quarter" idx="11"/>
          </p:nvPr>
        </p:nvSpPr>
        <p:spPr>
          <a:xfrm>
            <a:off x="8400257" y="5472665"/>
            <a:ext cx="3383543" cy="570533"/>
          </a:xfrm>
        </p:spPr>
        <p:txBody>
          <a:bodyPr/>
          <a:lstStyle>
            <a:lvl1pPr algn="r">
              <a:defRPr sz="1800">
                <a:solidFill>
                  <a:schemeClr val="tx2"/>
                </a:solidFill>
              </a:defRPr>
            </a:lvl1pPr>
          </a:lstStyle>
          <a:p>
            <a:r>
              <a:rPr lang="fr-FR" dirty="0"/>
              <a:t>Samir DELIMI 2020-2021</a:t>
            </a:r>
          </a:p>
        </p:txBody>
      </p:sp>
      <p:sp>
        <p:nvSpPr>
          <p:cNvPr id="29" name="Espace réservé du numéro de diapositive 28"/>
          <p:cNvSpPr>
            <a:spLocks noGrp="1"/>
          </p:cNvSpPr>
          <p:nvPr>
            <p:ph type="sldNum" sz="quarter" idx="12"/>
          </p:nvPr>
        </p:nvSpPr>
        <p:spPr>
          <a:xfrm>
            <a:off x="10416480" y="188641"/>
            <a:ext cx="1673920" cy="1098273"/>
          </a:xfrm>
          <a:solidFill>
            <a:schemeClr val="accent6">
              <a:lumMod val="75000"/>
            </a:schemeClr>
          </a:solidFill>
        </p:spPr>
        <p:txBody>
          <a:bodyPr/>
          <a:lstStyle>
            <a:lvl1pPr>
              <a:defRPr>
                <a:solidFill>
                  <a:schemeClr val="tx2"/>
                </a:solidFill>
              </a:defRPr>
            </a:lvl1pPr>
          </a:lstStyle>
          <a:p>
            <a:fld id="{013EB232-62C7-41FB-A9F4-7ED891C2A743}" type="slidenum">
              <a:rPr lang="fr-FR" smtClean="0"/>
              <a:t>‹N°›</a:t>
            </a:fld>
            <a:endParaRPr lang="fr-FR"/>
          </a:p>
        </p:txBody>
      </p:sp>
      <p:sp>
        <p:nvSpPr>
          <p:cNvPr id="9" name="Sous-titre 8"/>
          <p:cNvSpPr>
            <a:spLocks noGrp="1"/>
          </p:cNvSpPr>
          <p:nvPr>
            <p:ph type="subTitle" idx="1"/>
          </p:nvPr>
        </p:nvSpPr>
        <p:spPr>
          <a:xfrm>
            <a:off x="2266892" y="4206478"/>
            <a:ext cx="9516907" cy="1002581"/>
          </a:xfrm>
        </p:spPr>
        <p:txBody>
          <a:bodyPr anchor="ctr">
            <a:normAutofit/>
          </a:bodyPr>
          <a:lstStyle>
            <a:lvl1pPr marL="0" indent="0" algn="r">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dirty="0"/>
          </a:p>
        </p:txBody>
      </p:sp>
    </p:spTree>
    <p:extLst>
      <p:ext uri="{BB962C8B-B14F-4D97-AF65-F5344CB8AC3E}">
        <p14:creationId xmlns:p14="http://schemas.microsoft.com/office/powerpoint/2010/main" val="345966102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D83DFD-7DC5-4CAA-8E1A-D56F0AD46D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2AC7DC4-C63E-4FD1-98E3-1A03C822BE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CF16F84-C8A0-49D0-8A21-90164CF83FA8}"/>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5" name="Espace réservé du pied de page 4">
            <a:extLst>
              <a:ext uri="{FF2B5EF4-FFF2-40B4-BE49-F238E27FC236}">
                <a16:creationId xmlns:a16="http://schemas.microsoft.com/office/drawing/2014/main" id="{70C306A7-EBE1-45FF-8839-AF5219B63D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D8F939-AF3B-4188-A014-C78387C223EA}"/>
              </a:ext>
            </a:extLst>
          </p:cNvPr>
          <p:cNvSpPr>
            <a:spLocks noGrp="1"/>
          </p:cNvSpPr>
          <p:nvPr>
            <p:ph type="sldNum" sz="quarter" idx="12"/>
          </p:nvPr>
        </p:nvSpPr>
        <p:spPr/>
        <p:txBody>
          <a:bodyPr/>
          <a:lstStyle/>
          <a:p>
            <a:fld id="{F908569E-7A9C-4060-B2CF-A9B691203E48}" type="slidenum">
              <a:rPr lang="fr-FR" smtClean="0"/>
              <a:t>‹N°›</a:t>
            </a:fld>
            <a:endParaRPr lang="fr-FR"/>
          </a:p>
        </p:txBody>
      </p:sp>
      <p:sp>
        <p:nvSpPr>
          <p:cNvPr id="7" name="Rectangle 6"/>
          <p:cNvSpPr/>
          <p:nvPr userDrawn="1"/>
        </p:nvSpPr>
        <p:spPr>
          <a:xfrm>
            <a:off x="830425" y="671803"/>
            <a:ext cx="811763" cy="195943"/>
          </a:xfrm>
          <a:prstGeom prst="rect">
            <a:avLst/>
          </a:prstGeom>
          <a:solidFill>
            <a:srgbClr val="FF5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0C0A2FF6-9C68-4A0F-B8B3-8E619DDE6223}"/>
              </a:ext>
            </a:extLst>
          </p:cNvPr>
          <p:cNvGrpSpPr/>
          <p:nvPr userDrawn="1"/>
        </p:nvGrpSpPr>
        <p:grpSpPr>
          <a:xfrm>
            <a:off x="-377563" y="25685"/>
            <a:ext cx="12569563" cy="6611421"/>
            <a:chOff x="42336" y="-1475998"/>
            <a:chExt cx="9473376" cy="6832228"/>
          </a:xfrm>
        </p:grpSpPr>
        <p:pic>
          <p:nvPicPr>
            <p:cNvPr id="9" name="Google Shape;1583;p222">
              <a:extLst>
                <a:ext uri="{FF2B5EF4-FFF2-40B4-BE49-F238E27FC236}">
                  <a16:creationId xmlns:a16="http://schemas.microsoft.com/office/drawing/2014/main" id="{E9D85199-C04B-462D-A92E-D5ED928B0967}"/>
                </a:ext>
              </a:extLst>
            </p:cNvPr>
            <p:cNvPicPr preferRelativeResize="0"/>
            <p:nvPr userDrawn="1"/>
          </p:nvPicPr>
          <p:blipFill rotWithShape="1">
            <a:blip r:embed="rId2">
              <a:alphaModFix/>
            </a:blip>
            <a:srcRect/>
            <a:stretch/>
          </p:blipFill>
          <p:spPr>
            <a:xfrm>
              <a:off x="347924" y="-1475998"/>
              <a:ext cx="9167788" cy="6832228"/>
            </a:xfrm>
            <a:prstGeom prst="rect">
              <a:avLst/>
            </a:prstGeom>
            <a:noFill/>
            <a:ln>
              <a:noFill/>
            </a:ln>
          </p:spPr>
        </p:pic>
        <p:grpSp>
          <p:nvGrpSpPr>
            <p:cNvPr id="10" name="Groupe 9">
              <a:extLst>
                <a:ext uri="{FF2B5EF4-FFF2-40B4-BE49-F238E27FC236}">
                  <a16:creationId xmlns:a16="http://schemas.microsoft.com/office/drawing/2014/main" id="{A6D35363-CBF1-4A3A-9082-E88179574619}"/>
                </a:ext>
              </a:extLst>
            </p:cNvPr>
            <p:cNvGrpSpPr/>
            <p:nvPr userDrawn="1"/>
          </p:nvGrpSpPr>
          <p:grpSpPr>
            <a:xfrm>
              <a:off x="8348024" y="501550"/>
              <a:ext cx="349247" cy="1112940"/>
              <a:chOff x="8039174" y="-1603939"/>
              <a:chExt cx="349247" cy="1112940"/>
            </a:xfrm>
          </p:grpSpPr>
          <p:sp>
            <p:nvSpPr>
              <p:cNvPr id="12" name="Google Shape;1584;p222">
                <a:extLst>
                  <a:ext uri="{FF2B5EF4-FFF2-40B4-BE49-F238E27FC236}">
                    <a16:creationId xmlns:a16="http://schemas.microsoft.com/office/drawing/2014/main" id="{6B7A3508-EAB2-4BEB-95CF-002756B93F29}"/>
                  </a:ext>
                </a:extLst>
              </p:cNvPr>
              <p:cNvSpPr/>
              <p:nvPr userDrawn="1"/>
            </p:nvSpPr>
            <p:spPr>
              <a:xfrm>
                <a:off x="8090311" y="-1097210"/>
                <a:ext cx="246973" cy="250469"/>
              </a:xfrm>
              <a:prstGeom prst="rect">
                <a:avLst/>
              </a:prstGeom>
              <a:solidFill>
                <a:schemeClr val="accent4"/>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3" name="Google Shape;1585;p222">
                <a:extLst>
                  <a:ext uri="{FF2B5EF4-FFF2-40B4-BE49-F238E27FC236}">
                    <a16:creationId xmlns:a16="http://schemas.microsoft.com/office/drawing/2014/main" id="{AB0CF5B2-CE31-4B34-8181-7967AF710D53}"/>
                  </a:ext>
                </a:extLst>
              </p:cNvPr>
              <p:cNvSpPr/>
              <p:nvPr userDrawn="1"/>
            </p:nvSpPr>
            <p:spPr>
              <a:xfrm>
                <a:off x="8039174" y="-1603939"/>
                <a:ext cx="349247" cy="354191"/>
              </a:xfrm>
              <a:prstGeom prst="rect">
                <a:avLst/>
              </a:prstGeom>
              <a:solidFill>
                <a:schemeClr val="accent4"/>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4" name="Google Shape;1586;p222">
                <a:extLst>
                  <a:ext uri="{FF2B5EF4-FFF2-40B4-BE49-F238E27FC236}">
                    <a16:creationId xmlns:a16="http://schemas.microsoft.com/office/drawing/2014/main" id="{182DF7EB-416F-4981-AED7-27DAD0B23744}"/>
                  </a:ext>
                </a:extLst>
              </p:cNvPr>
              <p:cNvSpPr/>
              <p:nvPr userDrawn="1"/>
            </p:nvSpPr>
            <p:spPr>
              <a:xfrm>
                <a:off x="8122755" y="-675659"/>
                <a:ext cx="182083" cy="184660"/>
              </a:xfrm>
              <a:prstGeom prst="rect">
                <a:avLst/>
              </a:prstGeom>
              <a:solidFill>
                <a:schemeClr val="accent4"/>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pic>
          <p:nvPicPr>
            <p:cNvPr id="11" name="Google Shape;1337;p217" descr="Bookmark">
              <a:extLst>
                <a:ext uri="{FF2B5EF4-FFF2-40B4-BE49-F238E27FC236}">
                  <a16:creationId xmlns:a16="http://schemas.microsoft.com/office/drawing/2014/main" id="{616E58C0-10AD-445F-AF30-AEF5A6AD2374}"/>
                </a:ext>
              </a:extLst>
            </p:cNvPr>
            <p:cNvPicPr preferRelativeResize="0"/>
            <p:nvPr userDrawn="1"/>
          </p:nvPicPr>
          <p:blipFill rotWithShape="1">
            <a:blip r:embed="rId3">
              <a:alphaModFix/>
            </a:blip>
            <a:srcRect/>
            <a:stretch/>
          </p:blipFill>
          <p:spPr>
            <a:xfrm>
              <a:off x="42336" y="452940"/>
              <a:ext cx="1054294" cy="1069220"/>
            </a:xfrm>
            <a:prstGeom prst="rect">
              <a:avLst/>
            </a:prstGeom>
            <a:noFill/>
            <a:ln>
              <a:noFill/>
            </a:ln>
          </p:spPr>
        </p:pic>
      </p:grpSp>
    </p:spTree>
    <p:extLst>
      <p:ext uri="{BB962C8B-B14F-4D97-AF65-F5344CB8AC3E}">
        <p14:creationId xmlns:p14="http://schemas.microsoft.com/office/powerpoint/2010/main" val="582935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EC8810-A3B7-494E-B55D-C4C3EF7505F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D7C2336-9FAF-4602-8361-0070B01513D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94D8EA-086B-4166-B976-24292AFC2297}"/>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5" name="Espace réservé du pied de page 4">
            <a:extLst>
              <a:ext uri="{FF2B5EF4-FFF2-40B4-BE49-F238E27FC236}">
                <a16:creationId xmlns:a16="http://schemas.microsoft.com/office/drawing/2014/main" id="{B09DB2D4-A9A0-4059-8501-EC99270A4C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B13C6A-636B-4444-B2ED-A6599528F947}"/>
              </a:ext>
            </a:extLst>
          </p:cNvPr>
          <p:cNvSpPr>
            <a:spLocks noGrp="1"/>
          </p:cNvSpPr>
          <p:nvPr>
            <p:ph type="sldNum" sz="quarter" idx="12"/>
          </p:nvPr>
        </p:nvSpPr>
        <p:spPr/>
        <p:txBody>
          <a:bodyPr/>
          <a:lstStyle/>
          <a:p>
            <a:fld id="{F908569E-7A9C-4060-B2CF-A9B691203E48}" type="slidenum">
              <a:rPr lang="fr-FR" smtClean="0"/>
              <a:t>‹N°›</a:t>
            </a:fld>
            <a:endParaRPr lang="fr-FR"/>
          </a:p>
        </p:txBody>
      </p:sp>
      <p:sp>
        <p:nvSpPr>
          <p:cNvPr id="7" name="Rectangle 6"/>
          <p:cNvSpPr/>
          <p:nvPr userDrawn="1"/>
        </p:nvSpPr>
        <p:spPr>
          <a:xfrm rot="5400000">
            <a:off x="18722" y="871210"/>
            <a:ext cx="1325563" cy="313393"/>
          </a:xfrm>
          <a:prstGeom prst="rect">
            <a:avLst/>
          </a:prstGeom>
          <a:solidFill>
            <a:srgbClr val="FF5050"/>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229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F53408-3279-448A-96EE-85D9EF09E52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4AFB5B9-35A2-4A41-897C-253784B3AC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DB5F6C8-2F5B-4A6B-B235-86B947084870}"/>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5" name="Espace réservé du pied de page 4">
            <a:extLst>
              <a:ext uri="{FF2B5EF4-FFF2-40B4-BE49-F238E27FC236}">
                <a16:creationId xmlns:a16="http://schemas.microsoft.com/office/drawing/2014/main" id="{967D7078-27D6-457A-A896-D8906A2240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BD3D8E-201D-4370-B485-84D0E50400B8}"/>
              </a:ext>
            </a:extLst>
          </p:cNvPr>
          <p:cNvSpPr>
            <a:spLocks noGrp="1"/>
          </p:cNvSpPr>
          <p:nvPr>
            <p:ph type="sldNum" sz="quarter" idx="12"/>
          </p:nvPr>
        </p:nvSpPr>
        <p:spPr/>
        <p:txBody>
          <a:bodyPr/>
          <a:lstStyle/>
          <a:p>
            <a:fld id="{F908569E-7A9C-4060-B2CF-A9B691203E48}" type="slidenum">
              <a:rPr lang="fr-FR" smtClean="0"/>
              <a:t>‹N°›</a:t>
            </a:fld>
            <a:endParaRPr lang="fr-FR"/>
          </a:p>
        </p:txBody>
      </p:sp>
    </p:spTree>
    <p:extLst>
      <p:ext uri="{BB962C8B-B14F-4D97-AF65-F5344CB8AC3E}">
        <p14:creationId xmlns:p14="http://schemas.microsoft.com/office/powerpoint/2010/main" val="637989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F1D7D5-3172-492A-BE18-9338B25D522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DC9E621-286A-4730-B1AD-3A3A2281FBC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800F7C9-D2A1-4F5E-BD68-F86D1B90EDF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2613F14-95AE-4DEA-B9F3-C934E4F7D649}"/>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6" name="Espace réservé du pied de page 5">
            <a:extLst>
              <a:ext uri="{FF2B5EF4-FFF2-40B4-BE49-F238E27FC236}">
                <a16:creationId xmlns:a16="http://schemas.microsoft.com/office/drawing/2014/main" id="{E0BE578F-3803-4A45-A539-D151A18B6A2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0A9BE36-8E75-451F-BE83-675B39D3AB0C}"/>
              </a:ext>
            </a:extLst>
          </p:cNvPr>
          <p:cNvSpPr>
            <a:spLocks noGrp="1"/>
          </p:cNvSpPr>
          <p:nvPr>
            <p:ph type="sldNum" sz="quarter" idx="12"/>
          </p:nvPr>
        </p:nvSpPr>
        <p:spPr/>
        <p:txBody>
          <a:bodyPr/>
          <a:lstStyle/>
          <a:p>
            <a:fld id="{F908569E-7A9C-4060-B2CF-A9B691203E48}" type="slidenum">
              <a:rPr lang="fr-FR" smtClean="0"/>
              <a:t>‹N°›</a:t>
            </a:fld>
            <a:endParaRPr lang="fr-FR"/>
          </a:p>
        </p:txBody>
      </p:sp>
    </p:spTree>
    <p:extLst>
      <p:ext uri="{BB962C8B-B14F-4D97-AF65-F5344CB8AC3E}">
        <p14:creationId xmlns:p14="http://schemas.microsoft.com/office/powerpoint/2010/main" val="4074264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78F8BA-8FEE-48F0-9309-37F61105AC4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03E0FC7-3AAE-4E0C-AA57-95481B40B6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46E93C2-AA0F-48D2-9AA9-01AFA544BF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2CAFAF6-C394-4C35-A85E-760F7FBCF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587E501-41FA-4E23-9AA8-E65751E0819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5C1501F-3820-42CA-B7FE-316012BE27F4}"/>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8" name="Espace réservé du pied de page 7">
            <a:extLst>
              <a:ext uri="{FF2B5EF4-FFF2-40B4-BE49-F238E27FC236}">
                <a16:creationId xmlns:a16="http://schemas.microsoft.com/office/drawing/2014/main" id="{C7A0CE5D-5D0C-42CF-A393-BC10945783C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168B3CB-BCF0-45B4-8F5B-07C6817BA3E0}"/>
              </a:ext>
            </a:extLst>
          </p:cNvPr>
          <p:cNvSpPr>
            <a:spLocks noGrp="1"/>
          </p:cNvSpPr>
          <p:nvPr>
            <p:ph type="sldNum" sz="quarter" idx="12"/>
          </p:nvPr>
        </p:nvSpPr>
        <p:spPr/>
        <p:txBody>
          <a:bodyPr/>
          <a:lstStyle/>
          <a:p>
            <a:fld id="{F908569E-7A9C-4060-B2CF-A9B691203E48}" type="slidenum">
              <a:rPr lang="fr-FR" smtClean="0"/>
              <a:t>‹N°›</a:t>
            </a:fld>
            <a:endParaRPr lang="fr-FR"/>
          </a:p>
        </p:txBody>
      </p:sp>
    </p:spTree>
    <p:extLst>
      <p:ext uri="{BB962C8B-B14F-4D97-AF65-F5344CB8AC3E}">
        <p14:creationId xmlns:p14="http://schemas.microsoft.com/office/powerpoint/2010/main" val="3072326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8DCC3D-4C51-4347-BB2F-8E1A0B4E8B1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DC84F74-26DA-4429-83AE-A7D755136664}"/>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4" name="Espace réservé du pied de page 3">
            <a:extLst>
              <a:ext uri="{FF2B5EF4-FFF2-40B4-BE49-F238E27FC236}">
                <a16:creationId xmlns:a16="http://schemas.microsoft.com/office/drawing/2014/main" id="{496FCF2F-267B-4CCA-B5D2-5B2F389724F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4A03B59-6D3B-4CC9-A5CC-E9BD2C01E28F}"/>
              </a:ext>
            </a:extLst>
          </p:cNvPr>
          <p:cNvSpPr>
            <a:spLocks noGrp="1"/>
          </p:cNvSpPr>
          <p:nvPr>
            <p:ph type="sldNum" sz="quarter" idx="12"/>
          </p:nvPr>
        </p:nvSpPr>
        <p:spPr/>
        <p:txBody>
          <a:bodyPr/>
          <a:lstStyle/>
          <a:p>
            <a:fld id="{F908569E-7A9C-4060-B2CF-A9B691203E48}" type="slidenum">
              <a:rPr lang="fr-FR" smtClean="0"/>
              <a:t>‹N°›</a:t>
            </a:fld>
            <a:endParaRPr lang="fr-FR"/>
          </a:p>
        </p:txBody>
      </p:sp>
    </p:spTree>
    <p:extLst>
      <p:ext uri="{BB962C8B-B14F-4D97-AF65-F5344CB8AC3E}">
        <p14:creationId xmlns:p14="http://schemas.microsoft.com/office/powerpoint/2010/main" val="373426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054333-F993-4750-B852-145975F96B12}"/>
              </a:ext>
            </a:extLst>
          </p:cNvPr>
          <p:cNvSpPr>
            <a:spLocks noGrp="1"/>
          </p:cNvSpPr>
          <p:nvPr>
            <p:ph type="dt" sz="half" idx="10"/>
          </p:nvPr>
        </p:nvSpPr>
        <p:spPr/>
        <p:txBody>
          <a:bodyPr/>
          <a:lstStyle/>
          <a:p>
            <a:fld id="{19DCAB69-C8FF-472A-A8A0-8D3609E3A109}" type="datetimeFigureOut">
              <a:rPr lang="fr-FR" smtClean="0"/>
              <a:t>17/12/2024</a:t>
            </a:fld>
            <a:endParaRPr lang="fr-FR"/>
          </a:p>
        </p:txBody>
      </p:sp>
      <p:sp>
        <p:nvSpPr>
          <p:cNvPr id="3" name="Espace réservé du pied de page 2">
            <a:extLst>
              <a:ext uri="{FF2B5EF4-FFF2-40B4-BE49-F238E27FC236}">
                <a16:creationId xmlns:a16="http://schemas.microsoft.com/office/drawing/2014/main" id="{DBCB7FB8-007F-4E71-BBD7-C7C8C695A3C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84646C9-B775-42E3-B0FE-E312E397D1B7}"/>
              </a:ext>
            </a:extLst>
          </p:cNvPr>
          <p:cNvSpPr>
            <a:spLocks noGrp="1"/>
          </p:cNvSpPr>
          <p:nvPr>
            <p:ph type="sldNum" sz="quarter" idx="12"/>
          </p:nvPr>
        </p:nvSpPr>
        <p:spPr/>
        <p:txBody>
          <a:bodyPr/>
          <a:lstStyle/>
          <a:p>
            <a:fld id="{F908569E-7A9C-4060-B2CF-A9B691203E48}" type="slidenum">
              <a:rPr lang="fr-FR" smtClean="0"/>
              <a:t>‹N°›</a:t>
            </a:fld>
            <a:endParaRPr lang="fr-FR"/>
          </a:p>
        </p:txBody>
      </p:sp>
    </p:spTree>
    <p:extLst>
      <p:ext uri="{BB962C8B-B14F-4D97-AF65-F5344CB8AC3E}">
        <p14:creationId xmlns:p14="http://schemas.microsoft.com/office/powerpoint/2010/main" val="1280848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0C98867-A752-46CC-BA27-B29DF302B3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41CE1336-B01B-42FA-8AA3-21C2A1240E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095202-B749-43FF-AFC9-3BAE7B8378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CAB69-C8FF-472A-A8A0-8D3609E3A109}" type="datetimeFigureOut">
              <a:rPr lang="fr-FR" smtClean="0"/>
              <a:t>17/12/2024</a:t>
            </a:fld>
            <a:endParaRPr lang="fr-FR"/>
          </a:p>
        </p:txBody>
      </p:sp>
      <p:sp>
        <p:nvSpPr>
          <p:cNvPr id="5" name="Espace réservé du pied de page 4">
            <a:extLst>
              <a:ext uri="{FF2B5EF4-FFF2-40B4-BE49-F238E27FC236}">
                <a16:creationId xmlns:a16="http://schemas.microsoft.com/office/drawing/2014/main" id="{A03E25E9-176F-4C54-92D3-1094CAE8C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BED327D-36F1-4ACA-B9C5-87168D6B42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8569E-7A9C-4060-B2CF-A9B691203E48}" type="slidenum">
              <a:rPr lang="fr-FR" smtClean="0"/>
              <a:t>‹N°›</a:t>
            </a:fld>
            <a:endParaRPr lang="fr-FR"/>
          </a:p>
        </p:txBody>
      </p:sp>
      <p:grpSp>
        <p:nvGrpSpPr>
          <p:cNvPr id="7" name="Groupe 6"/>
          <p:cNvGrpSpPr/>
          <p:nvPr userDrawn="1"/>
        </p:nvGrpSpPr>
        <p:grpSpPr>
          <a:xfrm>
            <a:off x="-1" y="6658955"/>
            <a:ext cx="12192001" cy="242588"/>
            <a:chOff x="-1" y="6615412"/>
            <a:chExt cx="12192001" cy="242588"/>
          </a:xfrm>
        </p:grpSpPr>
        <p:grpSp>
          <p:nvGrpSpPr>
            <p:cNvPr id="8" name="Groupe 7"/>
            <p:cNvGrpSpPr/>
            <p:nvPr userDrawn="1"/>
          </p:nvGrpSpPr>
          <p:grpSpPr>
            <a:xfrm>
              <a:off x="566737" y="6615412"/>
              <a:ext cx="11625263" cy="242588"/>
              <a:chOff x="669372" y="6615412"/>
              <a:chExt cx="11625263" cy="242588"/>
            </a:xfrm>
          </p:grpSpPr>
          <p:pic>
            <p:nvPicPr>
              <p:cNvPr id="12" name="Image 11"/>
              <p:cNvPicPr>
                <a:picLocks noChangeAspect="1"/>
              </p:cNvPicPr>
              <p:nvPr userDrawn="1"/>
            </p:nvPicPr>
            <p:blipFill rotWithShape="1">
              <a:blip r:embed="rId19" cstate="hqprint">
                <a:extLst>
                  <a:ext uri="{28A0092B-C50C-407E-A947-70E740481C1C}">
                    <a14:useLocalDpi xmlns:a14="http://schemas.microsoft.com/office/drawing/2010/main" val="0"/>
                  </a:ext>
                </a:extLst>
              </a:blip>
              <a:srcRect b="96463"/>
              <a:stretch/>
            </p:blipFill>
            <p:spPr>
              <a:xfrm>
                <a:off x="2593883" y="6615412"/>
                <a:ext cx="9700752" cy="242588"/>
              </a:xfrm>
              <a:prstGeom prst="rect">
                <a:avLst/>
              </a:prstGeom>
            </p:spPr>
          </p:pic>
          <p:pic>
            <p:nvPicPr>
              <p:cNvPr id="13" name="Image 12"/>
              <p:cNvPicPr>
                <a:picLocks noChangeAspect="1"/>
              </p:cNvPicPr>
              <p:nvPr userDrawn="1"/>
            </p:nvPicPr>
            <p:blipFill rotWithShape="1">
              <a:blip r:embed="rId19" cstate="hqprint">
                <a:extLst>
                  <a:ext uri="{28A0092B-C50C-407E-A947-70E740481C1C}">
                    <a14:useLocalDpi xmlns:a14="http://schemas.microsoft.com/office/drawing/2010/main" val="0"/>
                  </a:ext>
                </a:extLst>
              </a:blip>
              <a:srcRect l="6901" b="96463"/>
              <a:stretch/>
            </p:blipFill>
            <p:spPr>
              <a:xfrm>
                <a:off x="669372" y="6615412"/>
                <a:ext cx="9031379" cy="242588"/>
              </a:xfrm>
              <a:prstGeom prst="rect">
                <a:avLst/>
              </a:prstGeom>
            </p:spPr>
          </p:pic>
        </p:grpSp>
        <p:grpSp>
          <p:nvGrpSpPr>
            <p:cNvPr id="9" name="Groupe 8"/>
            <p:cNvGrpSpPr/>
            <p:nvPr userDrawn="1"/>
          </p:nvGrpSpPr>
          <p:grpSpPr>
            <a:xfrm>
              <a:off x="-1" y="6615412"/>
              <a:ext cx="11625263" cy="242588"/>
              <a:chOff x="669372" y="6615412"/>
              <a:chExt cx="11625263" cy="242588"/>
            </a:xfrm>
          </p:grpSpPr>
          <p:pic>
            <p:nvPicPr>
              <p:cNvPr id="10" name="Image 9"/>
              <p:cNvPicPr>
                <a:picLocks noChangeAspect="1"/>
              </p:cNvPicPr>
              <p:nvPr userDrawn="1"/>
            </p:nvPicPr>
            <p:blipFill rotWithShape="1">
              <a:blip r:embed="rId19" cstate="hqprint">
                <a:extLst>
                  <a:ext uri="{28A0092B-C50C-407E-A947-70E740481C1C}">
                    <a14:useLocalDpi xmlns:a14="http://schemas.microsoft.com/office/drawing/2010/main" val="0"/>
                  </a:ext>
                </a:extLst>
              </a:blip>
              <a:srcRect b="96463"/>
              <a:stretch/>
            </p:blipFill>
            <p:spPr>
              <a:xfrm>
                <a:off x="2593883" y="6615412"/>
                <a:ext cx="9700752" cy="242588"/>
              </a:xfrm>
              <a:prstGeom prst="rect">
                <a:avLst/>
              </a:prstGeom>
            </p:spPr>
          </p:pic>
          <p:pic>
            <p:nvPicPr>
              <p:cNvPr id="11" name="Image 10"/>
              <p:cNvPicPr>
                <a:picLocks noChangeAspect="1"/>
              </p:cNvPicPr>
              <p:nvPr userDrawn="1"/>
            </p:nvPicPr>
            <p:blipFill rotWithShape="1">
              <a:blip r:embed="rId19" cstate="hqprint">
                <a:extLst>
                  <a:ext uri="{28A0092B-C50C-407E-A947-70E740481C1C}">
                    <a14:useLocalDpi xmlns:a14="http://schemas.microsoft.com/office/drawing/2010/main" val="0"/>
                  </a:ext>
                </a:extLst>
              </a:blip>
              <a:srcRect l="6901" b="96463"/>
              <a:stretch/>
            </p:blipFill>
            <p:spPr>
              <a:xfrm>
                <a:off x="669372" y="6615412"/>
                <a:ext cx="9031379" cy="242588"/>
              </a:xfrm>
              <a:prstGeom prst="rect">
                <a:avLst/>
              </a:prstGeom>
            </p:spPr>
          </p:pic>
        </p:grpSp>
      </p:grpSp>
    </p:spTree>
    <p:extLst>
      <p:ext uri="{BB962C8B-B14F-4D97-AF65-F5344CB8AC3E}">
        <p14:creationId xmlns:p14="http://schemas.microsoft.com/office/powerpoint/2010/main" val="3933864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3" r:id="rId14"/>
    <p:sldLayoutId id="2147483664" r:id="rId15"/>
    <p:sldLayoutId id="2147483665" r:id="rId16"/>
    <p:sldLayoutId id="2147483666" r:id="rId17"/>
  </p:sldLayoutIdLst>
  <p:txStyles>
    <p:title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1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78.tmp"/><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hyperlink" Target="https://msdn.microsoft.com/fr-fr/vba/language-reference-vba/articles/creating-object-variables" TargetMode="Externa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3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hyperlink" Target="https://msdn.microsoft.com/fr-fr/library/5ebk1751(v=vs.90).aspx" TargetMode="External"/><Relationship Id="rId1" Type="http://schemas.openxmlformats.org/officeDocument/2006/relationships/slideLayout" Target="../slideLayouts/slideLayout4.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3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114.png"/></Relationships>
</file>

<file path=ppt/slides/_rels/slide14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4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image" Target="../media/image153.png"/><Relationship Id="rId1" Type="http://schemas.openxmlformats.org/officeDocument/2006/relationships/slideLayout" Target="../slideLayouts/slideLayout4.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15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65.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18" Type="http://schemas.openxmlformats.org/officeDocument/2006/relationships/image" Target="../media/image184.png"/><Relationship Id="rId3" Type="http://schemas.openxmlformats.org/officeDocument/2006/relationships/image" Target="../media/image154.png"/><Relationship Id="rId7" Type="http://schemas.openxmlformats.org/officeDocument/2006/relationships/image" Target="../media/image173.png"/><Relationship Id="rId12" Type="http://schemas.openxmlformats.org/officeDocument/2006/relationships/image" Target="../media/image178.png"/><Relationship Id="rId17" Type="http://schemas.openxmlformats.org/officeDocument/2006/relationships/image" Target="../media/image183.png"/><Relationship Id="rId2" Type="http://schemas.openxmlformats.org/officeDocument/2006/relationships/image" Target="../media/image153.png"/><Relationship Id="rId16" Type="http://schemas.openxmlformats.org/officeDocument/2006/relationships/image" Target="../media/image182.png"/><Relationship Id="rId1" Type="http://schemas.openxmlformats.org/officeDocument/2006/relationships/slideLayout" Target="../slideLayouts/slideLayout8.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56.png"/><Relationship Id="rId15" Type="http://schemas.openxmlformats.org/officeDocument/2006/relationships/image" Target="../media/image181.png"/><Relationship Id="rId10" Type="http://schemas.openxmlformats.org/officeDocument/2006/relationships/image" Target="../media/image176.png"/><Relationship Id="rId19" Type="http://schemas.openxmlformats.org/officeDocument/2006/relationships/image" Target="../media/image185.png"/><Relationship Id="rId4" Type="http://schemas.openxmlformats.org/officeDocument/2006/relationships/image" Target="../media/image171.png"/><Relationship Id="rId9" Type="http://schemas.openxmlformats.org/officeDocument/2006/relationships/image" Target="../media/image175.png"/><Relationship Id="rId14" Type="http://schemas.openxmlformats.org/officeDocument/2006/relationships/image" Target="../media/image180.png"/></Relationships>
</file>

<file path=ppt/slides/_rels/slide17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54.png"/><Relationship Id="rId7" Type="http://schemas.openxmlformats.org/officeDocument/2006/relationships/image" Target="../media/image181.png"/><Relationship Id="rId2" Type="http://schemas.openxmlformats.org/officeDocument/2006/relationships/image" Target="../media/image178.png"/><Relationship Id="rId1" Type="http://schemas.openxmlformats.org/officeDocument/2006/relationships/slideLayout" Target="../slideLayouts/slideLayout4.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56.png"/><Relationship Id="rId10" Type="http://schemas.openxmlformats.org/officeDocument/2006/relationships/image" Target="../media/image184.png"/><Relationship Id="rId4" Type="http://schemas.openxmlformats.org/officeDocument/2006/relationships/image" Target="../media/image179.png"/><Relationship Id="rId9" Type="http://schemas.openxmlformats.org/officeDocument/2006/relationships/image" Target="../media/image183.png"/></Relationships>
</file>

<file path=ppt/slides/_rels/slide17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54.png"/><Relationship Id="rId7" Type="http://schemas.openxmlformats.org/officeDocument/2006/relationships/image" Target="../media/image181.png"/><Relationship Id="rId2" Type="http://schemas.openxmlformats.org/officeDocument/2006/relationships/image" Target="../media/image178.png"/><Relationship Id="rId1" Type="http://schemas.openxmlformats.org/officeDocument/2006/relationships/slideLayout" Target="../slideLayouts/slideLayout4.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56.png"/><Relationship Id="rId10" Type="http://schemas.openxmlformats.org/officeDocument/2006/relationships/image" Target="../media/image184.png"/><Relationship Id="rId4" Type="http://schemas.openxmlformats.org/officeDocument/2006/relationships/image" Target="../media/image179.png"/><Relationship Id="rId9" Type="http://schemas.openxmlformats.org/officeDocument/2006/relationships/image" Target="../media/image183.png"/></Relationships>
</file>

<file path=ppt/slides/_rels/slide18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54.png"/><Relationship Id="rId7" Type="http://schemas.openxmlformats.org/officeDocument/2006/relationships/image" Target="../media/image173.png"/><Relationship Id="rId2" Type="http://schemas.openxmlformats.org/officeDocument/2006/relationships/image" Target="../media/image153.png"/><Relationship Id="rId1" Type="http://schemas.openxmlformats.org/officeDocument/2006/relationships/slideLayout" Target="../slideLayouts/slideLayout4.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56.png"/><Relationship Id="rId10" Type="http://schemas.openxmlformats.org/officeDocument/2006/relationships/image" Target="../media/image176.png"/><Relationship Id="rId4" Type="http://schemas.openxmlformats.org/officeDocument/2006/relationships/image" Target="../media/image171.png"/><Relationship Id="rId9" Type="http://schemas.openxmlformats.org/officeDocument/2006/relationships/image" Target="../media/image175.png"/></Relationships>
</file>

<file path=ppt/slides/_rels/slide18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54.png"/><Relationship Id="rId7" Type="http://schemas.openxmlformats.org/officeDocument/2006/relationships/image" Target="../media/image173.png"/><Relationship Id="rId2" Type="http://schemas.openxmlformats.org/officeDocument/2006/relationships/image" Target="../media/image153.png"/><Relationship Id="rId1" Type="http://schemas.openxmlformats.org/officeDocument/2006/relationships/slideLayout" Target="../slideLayouts/slideLayout4.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56.png"/><Relationship Id="rId10" Type="http://schemas.openxmlformats.org/officeDocument/2006/relationships/image" Target="../media/image176.png"/><Relationship Id="rId4" Type="http://schemas.openxmlformats.org/officeDocument/2006/relationships/image" Target="../media/image171.png"/><Relationship Id="rId9" Type="http://schemas.openxmlformats.org/officeDocument/2006/relationships/image" Target="../media/image175.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hyperlink" Target="https://msdn.microsoft.com/fr-fr/library/eked04a7(v=vs.90).aspx"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png"/><Relationship Id="rId1" Type="http://schemas.openxmlformats.org/officeDocument/2006/relationships/slideLayout" Target="../slideLayouts/slideLayout4.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9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xml"/><Relationship Id="rId5" Type="http://schemas.openxmlformats.org/officeDocument/2006/relationships/image" Target="../media/image204.png"/><Relationship Id="rId4" Type="http://schemas.openxmlformats.org/officeDocument/2006/relationships/image" Target="../media/image203.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210.tmp"/><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hyperlink" Target="https://indexmatch.fr/constantes-et-variables-vba" TargetMode="Externa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213.tmp"/><Relationship Id="rId2" Type="http://schemas.openxmlformats.org/officeDocument/2006/relationships/image" Target="../media/image212.tmp"/><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215.tmp"/><Relationship Id="rId2" Type="http://schemas.openxmlformats.org/officeDocument/2006/relationships/image" Target="../media/image214.tmp"/><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216.tmp"/><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2" Type="http://schemas.openxmlformats.org/officeDocument/2006/relationships/image" Target="../media/image217.tmp"/><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hyperlink" Target="https://app.wooclap.com/ATNDJU?from=instruction-slide" TargetMode="Externa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3" Type="http://schemas.openxmlformats.org/officeDocument/2006/relationships/hyperlink" Target="https://developer.microsoft.com/en-us/office/gallery/?filterBy=Samples,Excel" TargetMode="External"/><Relationship Id="rId2" Type="http://schemas.openxmlformats.org/officeDocument/2006/relationships/hyperlink" Target="https://docs.microsoft.com/fr-fr/office/dev/add-ins/" TargetMode="External"/><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hyperlink" Target="https://docs.microsoft.com/fr-fr/office/dev/add-ins/excel/excel-add-ins-core-concepts" TargetMode="External"/><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3" Type="http://schemas.openxmlformats.org/officeDocument/2006/relationships/hyperlink" Target="https://programmation.developpez.com/actu/313065/Microsoft-lance-Power-Fx-un-nouveau-langage-de-programmation-low-code-open-source-base-sur-Excel/"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20.gif"/></Relationships>
</file>

<file path=ppt/slides/_rels/slide244.xml.rels><?xml version="1.0" encoding="UTF-8" standalone="yes"?>
<Relationships xmlns="http://schemas.openxmlformats.org/package/2006/relationships"><Relationship Id="rId2" Type="http://schemas.openxmlformats.org/officeDocument/2006/relationships/hyperlink" Target="https://devblogs.microsoft.com/dotnet/announcing-net-core-3-0/" TargetMode="Externa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hyperlink" Target="https://www.tiobe.com/tiobe-index/" TargetMode="External"/><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2" Type="http://schemas.openxmlformats.org/officeDocument/2006/relationships/hyperlink" Target="https://www.itforbusiness.fr/ce-que-les-dsi-doivent-retenir-de-microsoft-ignite-2021-42670" TargetMode="External"/><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3" Type="http://schemas.openxmlformats.org/officeDocument/2006/relationships/hyperlink" Target="https://www.itforbusiness.fr/visual-basic-chronique-dune-mort-annoncee-34719"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8" Type="http://schemas.openxmlformats.org/officeDocument/2006/relationships/hyperlink" Target="https://smallbasic-publicwebsite.azurewebsites.net/" TargetMode="External"/><Relationship Id="rId3" Type="http://schemas.openxmlformats.org/officeDocument/2006/relationships/hyperlink" Target="https://www.tiobe.com/tiobe-index/" TargetMode="External"/><Relationship Id="rId7" Type="http://schemas.openxmlformats.org/officeDocument/2006/relationships/hyperlink" Target="https://www.b4x.com/"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ogre-3d.fr.uptodown.com/windows" TargetMode="External"/><Relationship Id="rId11" Type="http://schemas.openxmlformats.org/officeDocument/2006/relationships/hyperlink" Target="https://www.itforbusiness.fr/visual-basic-chronique-dune-mort-annoncee-34719" TargetMode="External"/><Relationship Id="rId5" Type="http://schemas.openxmlformats.org/officeDocument/2006/relationships/hyperlink" Target="https://www.purebasic.com/french/" TargetMode="External"/><Relationship Id="rId10" Type="http://schemas.openxmlformats.org/officeDocument/2006/relationships/hyperlink" Target="https://aka.ms/SBOVnext" TargetMode="External"/><Relationship Id="rId4" Type="http://schemas.openxmlformats.org/officeDocument/2006/relationships/hyperlink" Target="https://www.xojo.com/" TargetMode="External"/><Relationship Id="rId9" Type="http://schemas.openxmlformats.org/officeDocument/2006/relationships/hyperlink" Target="https://www.microsoft.com/store/productId/9PFQKJLJPB1R" TargetMode="External"/></Relationships>
</file>

<file path=ppt/slides/_rels/slide249.xml.rels><?xml version="1.0" encoding="UTF-8" standalone="yes"?>
<Relationships xmlns="http://schemas.openxmlformats.org/package/2006/relationships"><Relationship Id="rId2" Type="http://schemas.openxmlformats.org/officeDocument/2006/relationships/hyperlink" Target="https://superbasic-v2.azurewebsites.net/"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0.xml.rels><?xml version="1.0" encoding="UTF-8" standalone="yes"?>
<Relationships xmlns="http://schemas.openxmlformats.org/package/2006/relationships"><Relationship Id="rId8" Type="http://schemas.openxmlformats.org/officeDocument/2006/relationships/hyperlink" Target="http://www.excel-pratique.com/fr/vba.php" TargetMode="External"/><Relationship Id="rId3" Type="http://schemas.openxmlformats.org/officeDocument/2006/relationships/hyperlink" Target="https://msdn.microsoft.com/fr-fr/library/hh892482(v=vs.90).aspx" TargetMode="External"/><Relationship Id="rId7" Type="http://schemas.openxmlformats.org/officeDocument/2006/relationships/hyperlink" Target="http://www.excel-easy.com/" TargetMode="External"/><Relationship Id="rId2" Type="http://schemas.openxmlformats.org/officeDocument/2006/relationships/hyperlink" Target="https://msdn.microsoft.com/fr-fr/library/office/ee814737(v=office.14).aspx" TargetMode="External"/><Relationship Id="rId1" Type="http://schemas.openxmlformats.org/officeDocument/2006/relationships/slideLayout" Target="../slideLayouts/slideLayout4.xml"/><Relationship Id="rId6" Type="http://schemas.openxmlformats.org/officeDocument/2006/relationships/hyperlink" Target="http://www.lecompagnon.info/excel/" TargetMode="External"/><Relationship Id="rId5" Type="http://schemas.openxmlformats.org/officeDocument/2006/relationships/hyperlink" Target="https://docs.microsoft.com/fr-fr/office/client-developer/excel/excel-home?redirectedfrom=MSDN" TargetMode="External"/><Relationship Id="rId4" Type="http://schemas.openxmlformats.org/officeDocument/2006/relationships/hyperlink" Target="https://msdn.microsoft.com/fr-fr/library/ezk76t25(v=vs.90).aspx" TargetMode="External"/><Relationship Id="rId9" Type="http://schemas.openxmlformats.org/officeDocument/2006/relationships/hyperlink" Target="http://www.homeandlearn.org/index.html" TargetMode="External"/></Relationships>
</file>

<file path=ppt/slides/_rels/slide251.xml.rels><?xml version="1.0" encoding="UTF-8" standalone="yes"?>
<Relationships xmlns="http://schemas.openxmlformats.org/package/2006/relationships"><Relationship Id="rId8" Type="http://schemas.openxmlformats.org/officeDocument/2006/relationships/hyperlink" Target="https://silkyroad.developpez.com/VBA/GestionErreurs/" TargetMode="External"/><Relationship Id="rId3" Type="http://schemas.openxmlformats.org/officeDocument/2006/relationships/hyperlink" Target="https://laurent-ott.developpez.com/tutoriels/programmation-excel-vba-tome-2/" TargetMode="External"/><Relationship Id="rId7" Type="http://schemas.openxmlformats.org/officeDocument/2006/relationships/hyperlink" Target="https://silkyroad.developpez.com/VBA/DebuterMacros/" TargetMode="External"/><Relationship Id="rId2" Type="http://schemas.openxmlformats.org/officeDocument/2006/relationships/hyperlink" Target="https://laurent-ott.developpez.com/tutoriels/programmation-excel-vba-tome-1/#LXIV" TargetMode="External"/><Relationship Id="rId1" Type="http://schemas.openxmlformats.org/officeDocument/2006/relationships/slideLayout" Target="../slideLayouts/slideLayout4.xml"/><Relationship Id="rId6" Type="http://schemas.openxmlformats.org/officeDocument/2006/relationships/hyperlink" Target="http://boisgontierjacques.free.fr/pages_site/procedures.htm" TargetMode="External"/><Relationship Id="rId5" Type="http://schemas.openxmlformats.org/officeDocument/2006/relationships/hyperlink" Target="https://sinarf.developpez.com/access/vbaclass/" TargetMode="External"/><Relationship Id="rId4" Type="http://schemas.openxmlformats.org/officeDocument/2006/relationships/hyperlink" Target="https://mhubiche.developpez.com/vba/fiches/syntaxes/bases/" TargetMode="External"/><Relationship Id="rId9" Type="http://schemas.openxmlformats.org/officeDocument/2006/relationships/hyperlink" Target="https://silkyroad.developpez.com/VBA/UserForm/" TargetMode="External"/></Relationships>
</file>

<file path=ppt/slides/_rels/slide252.xml.rels><?xml version="1.0" encoding="UTF-8" standalone="yes"?>
<Relationships xmlns="http://schemas.openxmlformats.org/package/2006/relationships"><Relationship Id="rId3" Type="http://schemas.openxmlformats.org/officeDocument/2006/relationships/hyperlink" Target="http://cours.pise.info/algo/introduction.htm#Haut" TargetMode="External"/><Relationship Id="rId2" Type="http://schemas.openxmlformats.org/officeDocument/2006/relationships/hyperlink" Target="https://www.lecfomasque.com/vba-rediger-des-macros-plus-rapides/" TargetMode="External"/><Relationship Id="rId1" Type="http://schemas.openxmlformats.org/officeDocument/2006/relationships/slideLayout" Target="../slideLayouts/slideLayout4.xml"/><Relationship Id="rId4" Type="http://schemas.openxmlformats.org/officeDocument/2006/relationships/hyperlink" Target="http://aries.serge.free.fr/content/MAPPING/MacroMM/index.html" TargetMode="External"/></Relationships>
</file>

<file path=ppt/slides/_rels/slide25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3" Type="http://schemas.openxmlformats.org/officeDocument/2006/relationships/hyperlink" Target="mailto:Samir.delimi@umontpellier.fr" TargetMode="External"/><Relationship Id="rId2" Type="http://schemas.openxmlformats.org/officeDocument/2006/relationships/image" Target="../media/image222.png"/><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2" Type="http://schemas.openxmlformats.org/officeDocument/2006/relationships/image" Target="../media/image224.emf"/><Relationship Id="rId1" Type="http://schemas.openxmlformats.org/officeDocument/2006/relationships/slideLayout" Target="../slideLayouts/slideLayout5.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fr.wikipedia.org/wiki/Basic_(langage)" TargetMode="External"/><Relationship Id="rId2" Type="http://schemas.openxmlformats.org/officeDocument/2006/relationships/hyperlink" Target="https://fr.wikipedia.org/wiki/Visual_Basic_for_Applications"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hyperlink" Target="https://fr.quora.com/Quelle-est-lalternative-au-VBA" TargetMode="Externa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solidFill>
                  <a:schemeClr val="accent1">
                    <a:lumMod val="75000"/>
                  </a:schemeClr>
                </a:solidFill>
              </a:rPr>
              <a:t>Programmation Visual Basic Application sur Excel</a:t>
            </a:r>
          </a:p>
        </p:txBody>
      </p:sp>
      <p:sp>
        <p:nvSpPr>
          <p:cNvPr id="3" name="Sous-titre 2"/>
          <p:cNvSpPr>
            <a:spLocks noGrp="1"/>
          </p:cNvSpPr>
          <p:nvPr>
            <p:ph type="subTitle" idx="1"/>
          </p:nvPr>
        </p:nvSpPr>
        <p:spPr/>
        <p:txBody>
          <a:bodyPr/>
          <a:lstStyle/>
          <a:p>
            <a:r>
              <a:rPr lang="fr-FR" dirty="0"/>
              <a:t>Samir DELIMI</a:t>
            </a:r>
          </a:p>
          <a:p>
            <a:r>
              <a:rPr lang="fr-FR" dirty="0"/>
              <a:t>Samir.delimi@umontpellier.fr</a:t>
            </a:r>
          </a:p>
        </p:txBody>
      </p:sp>
      <p:sp>
        <p:nvSpPr>
          <p:cNvPr id="4" name="Rectangle 3"/>
          <p:cNvSpPr/>
          <p:nvPr/>
        </p:nvSpPr>
        <p:spPr>
          <a:xfrm>
            <a:off x="558297" y="4828991"/>
            <a:ext cx="7861915" cy="101566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fr-FR" sz="2000" dirty="0">
                <a:latin typeface="Caveat" panose="00000500000000000000" pitchFamily="2" charset="0"/>
              </a:rPr>
              <a:t>"Tout le monde est un génie. Mais si on juge un poisson sur sa capacité à grimper à un arbre, il passera sa vie à croire qu'il est stupide..."</a:t>
            </a:r>
          </a:p>
          <a:p>
            <a:pPr algn="ctr"/>
            <a:r>
              <a:rPr lang="fr-FR" sz="2000" dirty="0">
                <a:latin typeface="Caveat" panose="00000500000000000000" pitchFamily="2" charset="0"/>
              </a:rPr>
              <a:t>Albert Einstein</a:t>
            </a:r>
          </a:p>
        </p:txBody>
      </p:sp>
      <p:pic>
        <p:nvPicPr>
          <p:cNvPr id="5" name="Espace réservé du contenu 4" descr="Une image contenant texte, capture d’écran, ordinateur, multimédia&#10;&#10;Description générée automatiquement">
            <a:extLst>
              <a:ext uri="{FF2B5EF4-FFF2-40B4-BE49-F238E27FC236}">
                <a16:creationId xmlns:a16="http://schemas.microsoft.com/office/drawing/2014/main" id="{01C0D22D-8353-3F93-5DB9-AE3B50F01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0212" y="4096817"/>
            <a:ext cx="3485095" cy="2321966"/>
          </a:xfrm>
          <a:prstGeom prst="rect">
            <a:avLst/>
          </a:prstGeom>
        </p:spPr>
      </p:pic>
    </p:spTree>
    <p:extLst>
      <p:ext uri="{BB962C8B-B14F-4D97-AF65-F5344CB8AC3E}">
        <p14:creationId xmlns:p14="http://schemas.microsoft.com/office/powerpoint/2010/main" val="202434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27B44C2-48C9-4F91-9B19-C6967DE587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112" t="12550" r="5644" b="16979"/>
          <a:stretch/>
        </p:blipFill>
        <p:spPr>
          <a:xfrm>
            <a:off x="3429339" y="621436"/>
            <a:ext cx="5457209" cy="6230147"/>
          </a:xfrm>
        </p:spPr>
      </p:pic>
      <p:sp>
        <p:nvSpPr>
          <p:cNvPr id="3" name="Footer Placeholder 2">
            <a:extLst>
              <a:ext uri="{FF2B5EF4-FFF2-40B4-BE49-F238E27FC236}">
                <a16:creationId xmlns:a16="http://schemas.microsoft.com/office/drawing/2014/main" id="{F70E874B-98E9-4F9B-BE8F-C6936F3D9D4A}"/>
              </a:ext>
            </a:extLst>
          </p:cNvPr>
          <p:cNvSpPr>
            <a:spLocks noGrp="1"/>
          </p:cNvSpPr>
          <p:nvPr>
            <p:ph type="ftr" sz="quarter" idx="11"/>
          </p:nvPr>
        </p:nvSpPr>
        <p:spPr>
          <a:xfrm>
            <a:off x="4038600" y="6461125"/>
            <a:ext cx="4114800" cy="365125"/>
          </a:xfrm>
        </p:spPr>
        <p:txBody>
          <a:bodyPr/>
          <a:lstStyle/>
          <a:p>
            <a:r>
              <a:rPr lang="fr-FR"/>
              <a:t>© DCG Vuibert </a:t>
            </a:r>
          </a:p>
        </p:txBody>
      </p:sp>
    </p:spTree>
    <p:extLst>
      <p:ext uri="{BB962C8B-B14F-4D97-AF65-F5344CB8AC3E}">
        <p14:creationId xmlns:p14="http://schemas.microsoft.com/office/powerpoint/2010/main" val="21058716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Propriétés</a:t>
            </a:r>
          </a:p>
        </p:txBody>
      </p:sp>
      <p:sp>
        <p:nvSpPr>
          <p:cNvPr id="3" name="Espace réservé du contenu 2"/>
          <p:cNvSpPr>
            <a:spLocks noGrp="1"/>
          </p:cNvSpPr>
          <p:nvPr>
            <p:ph idx="1"/>
          </p:nvPr>
        </p:nvSpPr>
        <p:spPr/>
        <p:txBody>
          <a:bodyPr>
            <a:normAutofit fontScale="70000" lnSpcReduction="20000"/>
          </a:bodyPr>
          <a:lstStyle/>
          <a:p>
            <a:r>
              <a:rPr lang="fr-FR" dirty="0"/>
              <a:t>On utilise la même syntaxe pour définir une propriété et pour la lire.</a:t>
            </a:r>
          </a:p>
          <a:p>
            <a:r>
              <a:rPr lang="fr-FR" dirty="0"/>
              <a:t>Le code suivant exécute une méthode pour sélectionner la cellule A1 dans Excel, puis pour définir une propriété afin de placer quelque chose dans cette cellule.</a:t>
            </a:r>
          </a:p>
          <a:p>
            <a:pPr marL="457200" lvl="1" indent="0">
              <a:spcBef>
                <a:spcPts val="1200"/>
              </a:spcBef>
              <a:spcAft>
                <a:spcPts val="1200"/>
              </a:spcAft>
              <a:buNone/>
            </a:pPr>
            <a:r>
              <a:rPr lang="fr-FR" sz="3300" b="1" dirty="0" err="1">
                <a:solidFill>
                  <a:srgbClr val="C00000"/>
                </a:solidFill>
                <a:cs typeface="Courier New" panose="02070309020205020404" pitchFamily="49" charset="0"/>
              </a:rPr>
              <a:t>Application.ActiveSheet.Range</a:t>
            </a:r>
            <a:r>
              <a:rPr lang="fr-FR" sz="3300" b="1" dirty="0">
                <a:solidFill>
                  <a:srgbClr val="C00000"/>
                </a:solidFill>
                <a:cs typeface="Courier New" panose="02070309020205020404" pitchFamily="49" charset="0"/>
              </a:rPr>
              <a:t>("A1").Select </a:t>
            </a:r>
          </a:p>
          <a:p>
            <a:pPr marL="457200" lvl="1" indent="0">
              <a:spcBef>
                <a:spcPts val="1200"/>
              </a:spcBef>
              <a:spcAft>
                <a:spcPts val="1200"/>
              </a:spcAft>
              <a:buNone/>
            </a:pPr>
            <a:r>
              <a:rPr lang="fr-FR" sz="3300" b="1" dirty="0" err="1">
                <a:solidFill>
                  <a:srgbClr val="C00000"/>
                </a:solidFill>
                <a:cs typeface="Courier New" panose="02070309020205020404" pitchFamily="49" charset="0"/>
              </a:rPr>
              <a:t>Application.Selection.Value</a:t>
            </a:r>
            <a:r>
              <a:rPr lang="fr-FR" sz="3300" b="1" dirty="0">
                <a:solidFill>
                  <a:srgbClr val="C00000"/>
                </a:solidFill>
                <a:cs typeface="Courier New" panose="02070309020205020404" pitchFamily="49" charset="0"/>
              </a:rPr>
              <a:t> = "Hello World“</a:t>
            </a:r>
          </a:p>
          <a:p>
            <a:pPr lvl="1"/>
            <a:r>
              <a:rPr lang="fr-FR" dirty="0"/>
              <a:t>À la première ligne de l’extrait de code figure </a:t>
            </a:r>
            <a:r>
              <a:rPr lang="fr-FR" b="1" dirty="0"/>
              <a:t>l’objet Application</a:t>
            </a:r>
            <a:r>
              <a:rPr lang="fr-FR" dirty="0"/>
              <a:t>, sous Excel cette fois-ci,  puis </a:t>
            </a:r>
            <a:r>
              <a:rPr lang="fr-FR" b="1" dirty="0" err="1"/>
              <a:t>ActiveSheet</a:t>
            </a:r>
            <a:r>
              <a:rPr lang="fr-FR" dirty="0"/>
              <a:t>, permettant d’accéder à la feuille de calcul active. </a:t>
            </a:r>
          </a:p>
          <a:p>
            <a:pPr lvl="1"/>
            <a:r>
              <a:rPr lang="fr-FR" dirty="0"/>
              <a:t>Vient ensuite un terme moins familier, </a:t>
            </a:r>
            <a:r>
              <a:rPr lang="fr-FR" b="1" dirty="0"/>
              <a:t>Range (Plage), </a:t>
            </a:r>
            <a:r>
              <a:rPr lang="fr-FR" dirty="0"/>
              <a:t>qui signifie « définir une plage de cellules de cette façon. » </a:t>
            </a:r>
          </a:p>
          <a:p>
            <a:pPr lvl="1"/>
            <a:r>
              <a:rPr lang="fr-FR" b="1" i="1" dirty="0"/>
              <a:t>Le code demande à l’élément Plage de se créer avec simplement A1 comme étant son ensemble défini de cellules. </a:t>
            </a:r>
          </a:p>
          <a:p>
            <a:pPr lvl="1"/>
            <a:r>
              <a:rPr lang="fr-FR" b="1" dirty="0"/>
              <a:t>En d’autres termes, la première ligne de code définit un objet, la Plage, et exécute une méthode sur celui-ci pour le sélectionner. Le résultat est automatiquement archivé dans une autre propriété de l’ Application appelée Sélection</a:t>
            </a:r>
            <a:r>
              <a:rPr lang="fr-FR" dirty="0"/>
              <a:t>.</a:t>
            </a:r>
          </a:p>
          <a:p>
            <a:pPr lvl="1"/>
            <a:r>
              <a:rPr lang="fr-FR" dirty="0"/>
              <a:t>La deuxième ligne de code affecte la propriété Valeur de </a:t>
            </a:r>
            <a:r>
              <a:rPr lang="fr-FR" dirty="0" err="1"/>
              <a:t>Selection</a:t>
            </a:r>
            <a:r>
              <a:rPr lang="fr-FR" dirty="0"/>
              <a:t> au texte « Hello World » et cette valeur apparaît dans la cellule A1.</a:t>
            </a:r>
          </a:p>
          <a:p>
            <a:endParaRPr lang="fr-FR" dirty="0"/>
          </a:p>
        </p:txBody>
      </p:sp>
    </p:spTree>
    <p:extLst>
      <p:ext uri="{BB962C8B-B14F-4D97-AF65-F5344CB8AC3E}">
        <p14:creationId xmlns:p14="http://schemas.microsoft.com/office/powerpoint/2010/main" val="10764962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VBA Concepts de Base:</a:t>
            </a:r>
            <a:br>
              <a:rPr lang="fr-FR" dirty="0"/>
            </a:br>
            <a:r>
              <a:rPr lang="fr-FR" dirty="0"/>
              <a:t>Le modèle Objet dans VBA</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0185298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a:t>
            </a:r>
            <a:r>
              <a:rPr spc="-80" dirty="0"/>
              <a:t> </a:t>
            </a:r>
            <a:r>
              <a:rPr dirty="0"/>
              <a:t>Modules</a:t>
            </a:r>
          </a:p>
        </p:txBody>
      </p:sp>
      <p:sp>
        <p:nvSpPr>
          <p:cNvPr id="7" name="Espace réservé du contenu 6"/>
          <p:cNvSpPr>
            <a:spLocks noGrp="1"/>
          </p:cNvSpPr>
          <p:nvPr>
            <p:ph idx="1"/>
          </p:nvPr>
        </p:nvSpPr>
        <p:spPr/>
        <p:txBody>
          <a:bodyPr/>
          <a:lstStyle/>
          <a:p>
            <a:r>
              <a:rPr lang="fr-FR" dirty="0"/>
              <a:t>Modules contiennent le code VBA pour un document</a:t>
            </a:r>
          </a:p>
          <a:p>
            <a:r>
              <a:rPr lang="fr-FR" dirty="0"/>
              <a:t>Plusieurs types de modules</a:t>
            </a:r>
          </a:p>
          <a:p>
            <a:pPr lvl="1"/>
            <a:r>
              <a:rPr lang="fr-FR" dirty="0"/>
              <a:t>MS Objets</a:t>
            </a:r>
          </a:p>
          <a:p>
            <a:pPr lvl="2"/>
            <a:r>
              <a:rPr lang="fr-FR" dirty="0"/>
              <a:t>Evènements</a:t>
            </a:r>
          </a:p>
          <a:p>
            <a:pPr lvl="1"/>
            <a:r>
              <a:rPr lang="fr-FR" dirty="0">
                <a:solidFill>
                  <a:schemeClr val="accent2">
                    <a:lumMod val="75000"/>
                  </a:schemeClr>
                </a:solidFill>
              </a:rPr>
              <a:t>Modules standards</a:t>
            </a:r>
          </a:p>
          <a:p>
            <a:pPr lvl="2"/>
            <a:r>
              <a:rPr lang="fr-FR" dirty="0"/>
              <a:t>Procédures utilitaires</a:t>
            </a:r>
          </a:p>
          <a:p>
            <a:pPr lvl="1"/>
            <a:r>
              <a:rPr lang="fr-FR" dirty="0">
                <a:solidFill>
                  <a:schemeClr val="accent2">
                    <a:lumMod val="75000"/>
                  </a:schemeClr>
                </a:solidFill>
              </a:rPr>
              <a:t>Modules de classe</a:t>
            </a:r>
          </a:p>
          <a:p>
            <a:pPr lvl="2"/>
            <a:r>
              <a:rPr lang="fr-FR" dirty="0"/>
              <a:t>Classes crées  par l’utilisateur</a:t>
            </a:r>
          </a:p>
          <a:p>
            <a:endParaRPr lang="fr-FR" dirty="0"/>
          </a:p>
          <a:p>
            <a:endParaRPr lang="fr-FR" dirty="0"/>
          </a:p>
        </p:txBody>
      </p:sp>
      <p:sp>
        <p:nvSpPr>
          <p:cNvPr id="5" name="object 5"/>
          <p:cNvSpPr/>
          <p:nvPr/>
        </p:nvSpPr>
        <p:spPr>
          <a:xfrm>
            <a:off x="6681698" y="4663638"/>
            <a:ext cx="3114404" cy="198395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827385" y="2296257"/>
            <a:ext cx="4823030" cy="198395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174774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Modèle</a:t>
            </a:r>
            <a:r>
              <a:rPr spc="-85" dirty="0"/>
              <a:t> </a:t>
            </a:r>
            <a:r>
              <a:rPr dirty="0"/>
              <a:t>OO</a:t>
            </a:r>
          </a:p>
        </p:txBody>
      </p:sp>
      <p:sp>
        <p:nvSpPr>
          <p:cNvPr id="7" name="Espace réservé du contenu 6"/>
          <p:cNvSpPr>
            <a:spLocks noGrp="1"/>
          </p:cNvSpPr>
          <p:nvPr>
            <p:ph idx="1"/>
          </p:nvPr>
        </p:nvSpPr>
        <p:spPr/>
        <p:txBody>
          <a:bodyPr>
            <a:normAutofit/>
          </a:bodyPr>
          <a:lstStyle/>
          <a:p>
            <a:r>
              <a:rPr lang="fr-FR" b="1" dirty="0"/>
              <a:t>Modèle Objets de VBA</a:t>
            </a:r>
          </a:p>
          <a:p>
            <a:r>
              <a:rPr lang="fr-FR" dirty="0"/>
              <a:t>Les éléments manipulés par VBA sont des </a:t>
            </a:r>
            <a:r>
              <a:rPr lang="fr-FR" b="1" dirty="0">
                <a:solidFill>
                  <a:schemeClr val="accent2">
                    <a:lumMod val="75000"/>
                  </a:schemeClr>
                </a:solidFill>
              </a:rPr>
              <a:t>objets</a:t>
            </a:r>
          </a:p>
          <a:p>
            <a:pPr lvl="1"/>
            <a:r>
              <a:rPr lang="fr-FR" dirty="0" err="1">
                <a:solidFill>
                  <a:schemeClr val="accent2">
                    <a:lumMod val="75000"/>
                  </a:schemeClr>
                </a:solidFill>
              </a:rPr>
              <a:t>Worksheet</a:t>
            </a:r>
            <a:r>
              <a:rPr lang="fr-FR" dirty="0"/>
              <a:t> (feuille de calcul), </a:t>
            </a:r>
            <a:r>
              <a:rPr lang="fr-FR" dirty="0">
                <a:solidFill>
                  <a:schemeClr val="accent2">
                    <a:lumMod val="75000"/>
                  </a:schemeClr>
                </a:solidFill>
              </a:rPr>
              <a:t>Range</a:t>
            </a:r>
            <a:r>
              <a:rPr lang="fr-FR" dirty="0"/>
              <a:t> (cellules), </a:t>
            </a:r>
            <a:r>
              <a:rPr lang="fr-FR" dirty="0" err="1">
                <a:solidFill>
                  <a:schemeClr val="accent2">
                    <a:lumMod val="75000"/>
                  </a:schemeClr>
                </a:solidFill>
              </a:rPr>
              <a:t>Form</a:t>
            </a:r>
            <a:r>
              <a:rPr lang="fr-FR" dirty="0"/>
              <a:t> (formulaire), </a:t>
            </a:r>
            <a:r>
              <a:rPr lang="fr-FR" dirty="0">
                <a:solidFill>
                  <a:schemeClr val="accent2">
                    <a:lumMod val="75000"/>
                  </a:schemeClr>
                </a:solidFill>
              </a:rPr>
              <a:t>Report</a:t>
            </a:r>
            <a:r>
              <a:rPr lang="fr-FR" dirty="0"/>
              <a:t> (état), </a:t>
            </a:r>
            <a:r>
              <a:rPr lang="fr-FR" dirty="0" err="1">
                <a:solidFill>
                  <a:schemeClr val="accent2">
                    <a:lumMod val="75000"/>
                  </a:schemeClr>
                </a:solidFill>
              </a:rPr>
              <a:t>RecordSet</a:t>
            </a:r>
            <a:r>
              <a:rPr lang="fr-FR" dirty="0"/>
              <a:t> (requête)…</a:t>
            </a:r>
          </a:p>
          <a:p>
            <a:r>
              <a:rPr lang="fr-FR" dirty="0"/>
              <a:t>Il est possible de créer de nouvelles classes </a:t>
            </a:r>
            <a:r>
              <a:rPr lang="fr-FR" dirty="0">
                <a:sym typeface="Wingdings" panose="05000000000000000000" pitchFamily="2" charset="2"/>
              </a:rPr>
              <a:t> </a:t>
            </a:r>
            <a:r>
              <a:rPr lang="fr-FR" b="1" dirty="0">
                <a:solidFill>
                  <a:schemeClr val="accent2">
                    <a:lumMod val="75000"/>
                  </a:schemeClr>
                </a:solidFill>
              </a:rPr>
              <a:t>modules de classe</a:t>
            </a:r>
          </a:p>
          <a:p>
            <a:endParaRPr lang="en-US" dirty="0">
              <a:cs typeface="Calibri"/>
            </a:endParaRPr>
          </a:p>
          <a:p>
            <a:r>
              <a:rPr lang="en-US" dirty="0" err="1">
                <a:cs typeface="Calibri"/>
              </a:rPr>
              <a:t>Modèle</a:t>
            </a:r>
            <a:r>
              <a:rPr lang="en-US" spc="-100" dirty="0">
                <a:cs typeface="Calibri"/>
              </a:rPr>
              <a:t> </a:t>
            </a:r>
            <a:r>
              <a:rPr lang="en-US" dirty="0">
                <a:cs typeface="Calibri"/>
              </a:rPr>
              <a:t>OO  </a:t>
            </a:r>
            <a:r>
              <a:rPr lang="en-US" spc="-5" dirty="0">
                <a:cs typeface="Calibri"/>
              </a:rPr>
              <a:t>Excel</a:t>
            </a:r>
            <a:endParaRPr lang="en-US" dirty="0">
              <a:cs typeface="Calibri"/>
            </a:endParaRPr>
          </a:p>
          <a:p>
            <a:endParaRPr lang="fr-FR" dirty="0"/>
          </a:p>
          <a:p>
            <a:r>
              <a:rPr lang="fr-FR" dirty="0"/>
              <a:t>Modèle OO  Access</a:t>
            </a:r>
          </a:p>
          <a:p>
            <a:endParaRPr lang="fr-FR" dirty="0"/>
          </a:p>
        </p:txBody>
      </p:sp>
      <p:sp>
        <p:nvSpPr>
          <p:cNvPr id="4" name="object 4"/>
          <p:cNvSpPr/>
          <p:nvPr/>
        </p:nvSpPr>
        <p:spPr>
          <a:xfrm>
            <a:off x="4372948" y="3974527"/>
            <a:ext cx="6034733" cy="94483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345131" y="5116299"/>
            <a:ext cx="7400927" cy="863723"/>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859261" y="4493759"/>
            <a:ext cx="8763903" cy="1082347"/>
          </a:xfrm>
          <a:prstGeom prst="rect">
            <a:avLst/>
          </a:prstGeom>
        </p:spPr>
        <p:txBody>
          <a:bodyPr vert="horz" wrap="square" lIns="0" tIns="104139" rIns="0" bIns="0" rtlCol="0">
            <a:spAutoFit/>
          </a:bodyPr>
          <a:lstStyle/>
          <a:p>
            <a:pPr>
              <a:spcBef>
                <a:spcPts val="30"/>
              </a:spcBef>
            </a:pPr>
            <a:endParaRPr sz="3050" dirty="0">
              <a:latin typeface="Calibri"/>
              <a:cs typeface="Calibri"/>
            </a:endParaRPr>
          </a:p>
          <a:p>
            <a:pPr>
              <a:spcBef>
                <a:spcPts val="10"/>
              </a:spcBef>
            </a:pPr>
            <a:endParaRPr sz="3300" dirty="0">
              <a:latin typeface="Calibri"/>
              <a:cs typeface="Calibri"/>
            </a:endParaRPr>
          </a:p>
        </p:txBody>
      </p:sp>
    </p:spTree>
    <p:extLst>
      <p:ext uri="{BB962C8B-B14F-4D97-AF65-F5344CB8AC3E}">
        <p14:creationId xmlns:p14="http://schemas.microsoft.com/office/powerpoint/2010/main" val="22529204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 modèle objet dans VBA</a:t>
            </a:r>
          </a:p>
        </p:txBody>
      </p:sp>
      <p:pic>
        <p:nvPicPr>
          <p:cNvPr id="4" name="Espace réservé du contenu 3"/>
          <p:cNvPicPr>
            <a:picLocks noGrp="1" noChangeAspect="1"/>
          </p:cNvPicPr>
          <p:nvPr>
            <p:ph idx="1"/>
          </p:nvPr>
        </p:nvPicPr>
        <p:blipFill>
          <a:blip r:embed="rId2"/>
          <a:stretch>
            <a:fillRect/>
          </a:stretch>
        </p:blipFill>
        <p:spPr>
          <a:xfrm>
            <a:off x="1136696" y="1496648"/>
            <a:ext cx="8374628" cy="5099288"/>
          </a:xfrm>
          <a:prstGeom prst="rect">
            <a:avLst/>
          </a:prstGeom>
        </p:spPr>
      </p:pic>
    </p:spTree>
    <p:extLst>
      <p:ext uri="{BB962C8B-B14F-4D97-AF65-F5344CB8AC3E}">
        <p14:creationId xmlns:p14="http://schemas.microsoft.com/office/powerpoint/2010/main" val="1374427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Ecriture des macros – Les principaux objets</a:t>
            </a:r>
          </a:p>
        </p:txBody>
      </p:sp>
      <p:sp>
        <p:nvSpPr>
          <p:cNvPr id="3" name="Espace réservé du contenu 2"/>
          <p:cNvSpPr>
            <a:spLocks noGrp="1"/>
          </p:cNvSpPr>
          <p:nvPr>
            <p:ph idx="1"/>
          </p:nvPr>
        </p:nvSpPr>
        <p:spPr/>
        <p:txBody>
          <a:bodyPr/>
          <a:lstStyle/>
          <a:p>
            <a:r>
              <a:rPr lang="fr-FR" sz="2400" dirty="0"/>
              <a:t>Ecrire directement des macros est simple une fois assimilé la philosophie de  l’approche, et identifié les principaux objets et l’accès à leurs propriétés et méthodes  (l’enregistreur peut nous y aider). </a:t>
            </a:r>
          </a:p>
          <a:p>
            <a:endParaRPr lang="fr-FR" dirty="0"/>
          </a:p>
        </p:txBody>
      </p:sp>
      <p:sp>
        <p:nvSpPr>
          <p:cNvPr id="5" name="object 4"/>
          <p:cNvSpPr txBox="1"/>
          <p:nvPr/>
        </p:nvSpPr>
        <p:spPr>
          <a:xfrm>
            <a:off x="1078557" y="2992924"/>
            <a:ext cx="1009691" cy="320601"/>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0000"/>
                </a:solidFill>
                <a:latin typeface="Calibri"/>
                <a:cs typeface="Calibri"/>
              </a:rPr>
              <a:t>Classeurs</a:t>
            </a:r>
            <a:endParaRPr sz="2000" b="1" dirty="0">
              <a:latin typeface="Calibri"/>
              <a:cs typeface="Calibri"/>
            </a:endParaRPr>
          </a:p>
        </p:txBody>
      </p:sp>
      <p:sp>
        <p:nvSpPr>
          <p:cNvPr id="6" name="object 5"/>
          <p:cNvSpPr txBox="1"/>
          <p:nvPr/>
        </p:nvSpPr>
        <p:spPr>
          <a:xfrm>
            <a:off x="1078557" y="4151949"/>
            <a:ext cx="821640" cy="320601"/>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0000"/>
                </a:solidFill>
                <a:latin typeface="Calibri"/>
                <a:cs typeface="Calibri"/>
              </a:rPr>
              <a:t>Feuilles</a:t>
            </a:r>
          </a:p>
        </p:txBody>
      </p:sp>
      <p:sp>
        <p:nvSpPr>
          <p:cNvPr id="7" name="object 6"/>
          <p:cNvSpPr txBox="1"/>
          <p:nvPr/>
        </p:nvSpPr>
        <p:spPr>
          <a:xfrm>
            <a:off x="1074651" y="5523442"/>
            <a:ext cx="844061" cy="320601"/>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0000"/>
                </a:solidFill>
                <a:latin typeface="Calibri"/>
                <a:cs typeface="Calibri"/>
              </a:rPr>
              <a:t>Cellules</a:t>
            </a:r>
          </a:p>
        </p:txBody>
      </p:sp>
      <p:sp>
        <p:nvSpPr>
          <p:cNvPr id="8" name="object 7"/>
          <p:cNvSpPr txBox="1"/>
          <p:nvPr/>
        </p:nvSpPr>
        <p:spPr>
          <a:xfrm>
            <a:off x="2610943" y="3010195"/>
            <a:ext cx="4082884" cy="628377"/>
          </a:xfrm>
          <a:prstGeom prst="rect">
            <a:avLst/>
          </a:prstGeom>
        </p:spPr>
        <p:txBody>
          <a:bodyPr vert="horz" wrap="square" lIns="0" tIns="12700" rIns="0" bIns="0" rtlCol="0">
            <a:spAutoFit/>
          </a:bodyPr>
          <a:lstStyle/>
          <a:p>
            <a:pPr marL="12700">
              <a:lnSpc>
                <a:spcPct val="100000"/>
              </a:lnSpc>
              <a:spcBef>
                <a:spcPts val="100"/>
              </a:spcBef>
            </a:pPr>
            <a:r>
              <a:rPr sz="2000" spc="-15" dirty="0">
                <a:solidFill>
                  <a:srgbClr val="006FC0"/>
                </a:solidFill>
                <a:latin typeface="Calibri"/>
                <a:cs typeface="Calibri"/>
              </a:rPr>
              <a:t>Workbooks</a:t>
            </a:r>
            <a:r>
              <a:rPr sz="2000" spc="-15" dirty="0">
                <a:latin typeface="Calibri"/>
                <a:cs typeface="Calibri"/>
              </a:rPr>
              <a:t>(‘’classeur1.xlsm’’)</a:t>
            </a:r>
            <a:r>
              <a:rPr sz="2000" b="1" spc="-15" dirty="0">
                <a:solidFill>
                  <a:srgbClr val="FF0000"/>
                </a:solidFill>
                <a:latin typeface="Calibri"/>
                <a:cs typeface="Calibri"/>
              </a:rPr>
              <a:t>.</a:t>
            </a:r>
            <a:r>
              <a:rPr sz="2000" spc="-15" dirty="0">
                <a:latin typeface="Calibri"/>
                <a:cs typeface="Calibri"/>
              </a:rPr>
              <a:t>Activate</a:t>
            </a:r>
            <a:endParaRPr sz="2000" dirty="0">
              <a:latin typeface="Calibri"/>
              <a:cs typeface="Calibri"/>
            </a:endParaRPr>
          </a:p>
        </p:txBody>
      </p:sp>
      <p:sp>
        <p:nvSpPr>
          <p:cNvPr id="10" name="object 11"/>
          <p:cNvSpPr txBox="1"/>
          <p:nvPr/>
        </p:nvSpPr>
        <p:spPr>
          <a:xfrm>
            <a:off x="7196650" y="2978836"/>
            <a:ext cx="4082884" cy="527067"/>
          </a:xfrm>
          <a:prstGeom prst="rect">
            <a:avLst/>
          </a:prstGeom>
          <a:solidFill>
            <a:srgbClr val="FFFFE6"/>
          </a:solidFill>
          <a:ln w="9144">
            <a:solidFill>
              <a:srgbClr val="D9D9D9"/>
            </a:solidFill>
          </a:ln>
        </p:spPr>
        <p:txBody>
          <a:bodyPr vert="horz" wrap="square" lIns="0" tIns="34290" rIns="0" bIns="0" rtlCol="0">
            <a:spAutoFit/>
          </a:bodyPr>
          <a:lstStyle/>
          <a:p>
            <a:pPr marL="92075" marR="241935">
              <a:lnSpc>
                <a:spcPct val="100000"/>
              </a:lnSpc>
              <a:spcBef>
                <a:spcPts val="270"/>
              </a:spcBef>
            </a:pPr>
            <a:r>
              <a:rPr sz="1600" spc="-5" dirty="0">
                <a:solidFill>
                  <a:srgbClr val="404040"/>
                </a:solidFill>
                <a:latin typeface="Calibri"/>
                <a:cs typeface="Calibri"/>
              </a:rPr>
              <a:t>Activer (sélectionner) </a:t>
            </a:r>
            <a:r>
              <a:rPr sz="1600" dirty="0">
                <a:solidFill>
                  <a:srgbClr val="404040"/>
                </a:solidFill>
                <a:latin typeface="Calibri"/>
                <a:cs typeface="Calibri"/>
              </a:rPr>
              <a:t>le  </a:t>
            </a:r>
            <a:r>
              <a:rPr sz="1600" spc="-5" dirty="0">
                <a:solidFill>
                  <a:srgbClr val="404040"/>
                </a:solidFill>
                <a:latin typeface="Calibri"/>
                <a:cs typeface="Calibri"/>
              </a:rPr>
              <a:t>classeur dont </a:t>
            </a:r>
            <a:r>
              <a:rPr sz="1600" dirty="0">
                <a:solidFill>
                  <a:srgbClr val="404040"/>
                </a:solidFill>
                <a:latin typeface="Calibri"/>
                <a:cs typeface="Calibri"/>
              </a:rPr>
              <a:t>le </a:t>
            </a:r>
            <a:r>
              <a:rPr sz="1600" spc="-5" dirty="0">
                <a:solidFill>
                  <a:srgbClr val="404040"/>
                </a:solidFill>
                <a:latin typeface="Calibri"/>
                <a:cs typeface="Calibri"/>
              </a:rPr>
              <a:t>nom </a:t>
            </a:r>
            <a:r>
              <a:rPr sz="1600" dirty="0">
                <a:solidFill>
                  <a:srgbClr val="404040"/>
                </a:solidFill>
                <a:latin typeface="Calibri"/>
                <a:cs typeface="Calibri"/>
              </a:rPr>
              <a:t>de  </a:t>
            </a:r>
            <a:r>
              <a:rPr sz="1600" spc="-5" dirty="0">
                <a:solidFill>
                  <a:srgbClr val="404040"/>
                </a:solidFill>
                <a:latin typeface="Calibri"/>
                <a:cs typeface="Calibri"/>
              </a:rPr>
              <a:t>fichier est</a:t>
            </a:r>
            <a:r>
              <a:rPr sz="1600" spc="-35" dirty="0">
                <a:solidFill>
                  <a:srgbClr val="404040"/>
                </a:solidFill>
                <a:latin typeface="Calibri"/>
                <a:cs typeface="Calibri"/>
              </a:rPr>
              <a:t> </a:t>
            </a:r>
            <a:r>
              <a:rPr sz="1600" spc="-10" dirty="0">
                <a:solidFill>
                  <a:srgbClr val="404040"/>
                </a:solidFill>
                <a:latin typeface="Calibri"/>
                <a:cs typeface="Calibri"/>
              </a:rPr>
              <a:t>‘’classeur1.xlsm’’</a:t>
            </a:r>
            <a:endParaRPr sz="1600" dirty="0">
              <a:latin typeface="Calibri"/>
              <a:cs typeface="Calibri"/>
            </a:endParaRPr>
          </a:p>
        </p:txBody>
      </p:sp>
      <p:sp>
        <p:nvSpPr>
          <p:cNvPr id="11" name="object 12"/>
          <p:cNvSpPr txBox="1"/>
          <p:nvPr/>
        </p:nvSpPr>
        <p:spPr>
          <a:xfrm>
            <a:off x="2614849" y="3878315"/>
            <a:ext cx="2707216" cy="628377"/>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006FC0"/>
                </a:solidFill>
                <a:latin typeface="Calibri"/>
                <a:cs typeface="Calibri"/>
              </a:rPr>
              <a:t>Sheets</a:t>
            </a:r>
            <a:r>
              <a:rPr sz="2000" spc="-10" dirty="0">
                <a:latin typeface="Calibri"/>
                <a:cs typeface="Calibri"/>
              </a:rPr>
              <a:t>(‘’Feuil1’’)</a:t>
            </a:r>
            <a:r>
              <a:rPr sz="2000" b="1" spc="-10" dirty="0">
                <a:solidFill>
                  <a:srgbClr val="FF0000"/>
                </a:solidFill>
                <a:latin typeface="Calibri"/>
                <a:cs typeface="Calibri"/>
              </a:rPr>
              <a:t>.</a:t>
            </a:r>
            <a:r>
              <a:rPr sz="2000" spc="-10" dirty="0">
                <a:latin typeface="Calibri"/>
                <a:cs typeface="Calibri"/>
              </a:rPr>
              <a:t>Activate</a:t>
            </a:r>
            <a:endParaRPr sz="2000" dirty="0">
              <a:latin typeface="Calibri"/>
              <a:cs typeface="Calibri"/>
            </a:endParaRPr>
          </a:p>
        </p:txBody>
      </p:sp>
      <p:sp>
        <p:nvSpPr>
          <p:cNvPr id="13" name="object 16"/>
          <p:cNvSpPr txBox="1"/>
          <p:nvPr/>
        </p:nvSpPr>
        <p:spPr>
          <a:xfrm>
            <a:off x="7158459" y="3621796"/>
            <a:ext cx="4851725" cy="784860"/>
          </a:xfrm>
          <a:prstGeom prst="rect">
            <a:avLst/>
          </a:prstGeom>
          <a:solidFill>
            <a:srgbClr val="FFFFE6"/>
          </a:solidFill>
          <a:ln w="9144">
            <a:solidFill>
              <a:srgbClr val="D9D9D9"/>
            </a:solidFill>
          </a:ln>
        </p:spPr>
        <p:txBody>
          <a:bodyPr vert="horz" wrap="square" lIns="0" tIns="34290" rIns="0" bIns="0" rtlCol="0">
            <a:spAutoFit/>
          </a:bodyPr>
          <a:lstStyle/>
          <a:p>
            <a:pPr marL="90805" marR="244475" algn="just">
              <a:lnSpc>
                <a:spcPct val="100000"/>
              </a:lnSpc>
              <a:spcBef>
                <a:spcPts val="270"/>
              </a:spcBef>
            </a:pPr>
            <a:r>
              <a:rPr sz="1600" dirty="0">
                <a:solidFill>
                  <a:srgbClr val="404040"/>
                </a:solidFill>
                <a:latin typeface="Calibri"/>
                <a:cs typeface="Calibri"/>
              </a:rPr>
              <a:t>Dans le classeur </a:t>
            </a:r>
            <a:r>
              <a:rPr sz="1600" spc="-10" dirty="0">
                <a:solidFill>
                  <a:srgbClr val="404040"/>
                </a:solidFill>
                <a:latin typeface="Calibri"/>
                <a:cs typeface="Calibri"/>
              </a:rPr>
              <a:t>courant, </a:t>
            </a:r>
            <a:r>
              <a:rPr sz="1600" spc="-5" dirty="0">
                <a:solidFill>
                  <a:srgbClr val="404040"/>
                </a:solidFill>
                <a:latin typeface="Calibri"/>
                <a:cs typeface="Calibri"/>
              </a:rPr>
              <a:t>activer </a:t>
            </a:r>
            <a:r>
              <a:rPr sz="1600" dirty="0">
                <a:solidFill>
                  <a:srgbClr val="404040"/>
                </a:solidFill>
                <a:latin typeface="Calibri"/>
                <a:cs typeface="Calibri"/>
              </a:rPr>
              <a:t>la </a:t>
            </a:r>
            <a:r>
              <a:rPr sz="1600" spc="-5" dirty="0">
                <a:solidFill>
                  <a:srgbClr val="404040"/>
                </a:solidFill>
                <a:latin typeface="Calibri"/>
                <a:cs typeface="Calibri"/>
              </a:rPr>
              <a:t>feuille </a:t>
            </a:r>
            <a:r>
              <a:rPr sz="1600" dirty="0">
                <a:solidFill>
                  <a:srgbClr val="404040"/>
                </a:solidFill>
                <a:latin typeface="Calibri"/>
                <a:cs typeface="Calibri"/>
              </a:rPr>
              <a:t>de </a:t>
            </a:r>
            <a:r>
              <a:rPr sz="1600" spc="-5" dirty="0">
                <a:solidFill>
                  <a:srgbClr val="404040"/>
                </a:solidFill>
                <a:latin typeface="Calibri"/>
                <a:cs typeface="Calibri"/>
              </a:rPr>
              <a:t>calcul  dont </a:t>
            </a:r>
            <a:r>
              <a:rPr sz="1600" dirty="0">
                <a:solidFill>
                  <a:srgbClr val="404040"/>
                </a:solidFill>
                <a:latin typeface="Calibri"/>
                <a:cs typeface="Calibri"/>
              </a:rPr>
              <a:t>le </a:t>
            </a:r>
            <a:r>
              <a:rPr sz="1600" spc="-5" dirty="0">
                <a:solidFill>
                  <a:srgbClr val="404040"/>
                </a:solidFill>
                <a:latin typeface="Calibri"/>
                <a:cs typeface="Calibri"/>
              </a:rPr>
              <a:t>nom </a:t>
            </a:r>
            <a:r>
              <a:rPr sz="1600" spc="-10" dirty="0">
                <a:solidFill>
                  <a:srgbClr val="404040"/>
                </a:solidFill>
                <a:latin typeface="Calibri"/>
                <a:cs typeface="Calibri"/>
              </a:rPr>
              <a:t>est </a:t>
            </a:r>
            <a:r>
              <a:rPr sz="1600" spc="-5" dirty="0">
                <a:solidFill>
                  <a:srgbClr val="404040"/>
                </a:solidFill>
                <a:latin typeface="Calibri"/>
                <a:cs typeface="Calibri"/>
              </a:rPr>
              <a:t>‘’Feuil1’’ (visible </a:t>
            </a:r>
            <a:r>
              <a:rPr sz="1600" dirty="0">
                <a:solidFill>
                  <a:srgbClr val="404040"/>
                </a:solidFill>
                <a:latin typeface="Calibri"/>
                <a:cs typeface="Calibri"/>
              </a:rPr>
              <a:t>dans la </a:t>
            </a:r>
            <a:r>
              <a:rPr sz="1600" spc="-5" dirty="0">
                <a:solidFill>
                  <a:srgbClr val="404040"/>
                </a:solidFill>
                <a:latin typeface="Calibri"/>
                <a:cs typeface="Calibri"/>
              </a:rPr>
              <a:t>languette  </a:t>
            </a:r>
            <a:r>
              <a:rPr sz="1600" dirty="0">
                <a:solidFill>
                  <a:srgbClr val="404040"/>
                </a:solidFill>
                <a:latin typeface="Calibri"/>
                <a:cs typeface="Calibri"/>
              </a:rPr>
              <a:t>au bas de la</a:t>
            </a:r>
            <a:r>
              <a:rPr sz="1600" spc="-30" dirty="0">
                <a:solidFill>
                  <a:srgbClr val="404040"/>
                </a:solidFill>
                <a:latin typeface="Calibri"/>
                <a:cs typeface="Calibri"/>
              </a:rPr>
              <a:t> </a:t>
            </a:r>
            <a:r>
              <a:rPr sz="1600" spc="-5" dirty="0">
                <a:solidFill>
                  <a:srgbClr val="404040"/>
                </a:solidFill>
                <a:latin typeface="Calibri"/>
                <a:cs typeface="Calibri"/>
              </a:rPr>
              <a:t>feuille)</a:t>
            </a:r>
            <a:endParaRPr sz="1600" dirty="0">
              <a:latin typeface="Calibri"/>
              <a:cs typeface="Calibri"/>
            </a:endParaRPr>
          </a:p>
        </p:txBody>
      </p:sp>
      <p:sp>
        <p:nvSpPr>
          <p:cNvPr id="14" name="object 17"/>
          <p:cNvSpPr txBox="1"/>
          <p:nvPr/>
        </p:nvSpPr>
        <p:spPr>
          <a:xfrm>
            <a:off x="2614849" y="4435209"/>
            <a:ext cx="5903366" cy="628377"/>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006FC0"/>
                </a:solidFill>
                <a:latin typeface="Calibri"/>
                <a:cs typeface="Calibri"/>
              </a:rPr>
              <a:t>Workbooks(</a:t>
            </a:r>
            <a:r>
              <a:rPr sz="2000" spc="-10" dirty="0">
                <a:latin typeface="Calibri"/>
                <a:cs typeface="Calibri"/>
              </a:rPr>
              <a:t>‘’classeur1.xlsm’’</a:t>
            </a:r>
            <a:r>
              <a:rPr sz="2000" spc="-10" dirty="0">
                <a:solidFill>
                  <a:srgbClr val="006FC0"/>
                </a:solidFill>
                <a:latin typeface="Calibri"/>
                <a:cs typeface="Calibri"/>
              </a:rPr>
              <a:t>)</a:t>
            </a:r>
            <a:r>
              <a:rPr sz="2000" b="1" spc="-10" dirty="0">
                <a:solidFill>
                  <a:srgbClr val="FF0000"/>
                </a:solidFill>
                <a:latin typeface="Calibri"/>
                <a:cs typeface="Calibri"/>
              </a:rPr>
              <a:t>.</a:t>
            </a:r>
            <a:r>
              <a:rPr sz="2000" spc="-10" dirty="0">
                <a:solidFill>
                  <a:srgbClr val="006FC0"/>
                </a:solidFill>
                <a:latin typeface="Calibri"/>
                <a:cs typeface="Calibri"/>
              </a:rPr>
              <a:t>Sheets</a:t>
            </a:r>
            <a:r>
              <a:rPr sz="2000" spc="-10" dirty="0">
                <a:latin typeface="Calibri"/>
                <a:cs typeface="Calibri"/>
              </a:rPr>
              <a:t>(‘’Feuil1’’)</a:t>
            </a:r>
            <a:r>
              <a:rPr sz="2000" b="1" spc="-10" dirty="0">
                <a:solidFill>
                  <a:srgbClr val="FF0000"/>
                </a:solidFill>
                <a:latin typeface="Calibri"/>
                <a:cs typeface="Calibri"/>
              </a:rPr>
              <a:t>.</a:t>
            </a:r>
            <a:r>
              <a:rPr sz="2000" spc="-10" dirty="0">
                <a:latin typeface="Calibri"/>
                <a:cs typeface="Calibri"/>
              </a:rPr>
              <a:t>Activate</a:t>
            </a:r>
            <a:endParaRPr sz="2000">
              <a:latin typeface="Calibri"/>
              <a:cs typeface="Calibri"/>
            </a:endParaRPr>
          </a:p>
        </p:txBody>
      </p:sp>
      <p:sp>
        <p:nvSpPr>
          <p:cNvPr id="16" name="object 21"/>
          <p:cNvSpPr txBox="1"/>
          <p:nvPr/>
        </p:nvSpPr>
        <p:spPr>
          <a:xfrm>
            <a:off x="8738866" y="4881999"/>
            <a:ext cx="3271318" cy="280205"/>
          </a:xfrm>
          <a:prstGeom prst="rect">
            <a:avLst/>
          </a:prstGeom>
          <a:solidFill>
            <a:srgbClr val="FFFFE6"/>
          </a:solidFill>
          <a:ln w="9144">
            <a:solidFill>
              <a:srgbClr val="D9D9D9"/>
            </a:solidFill>
          </a:ln>
        </p:spPr>
        <p:txBody>
          <a:bodyPr vert="horz" wrap="square" lIns="0" tIns="33655" rIns="0" bIns="0" rtlCol="0">
            <a:spAutoFit/>
          </a:bodyPr>
          <a:lstStyle/>
          <a:p>
            <a:pPr marL="92710" marR="227965">
              <a:lnSpc>
                <a:spcPct val="100000"/>
              </a:lnSpc>
              <a:spcBef>
                <a:spcPts val="265"/>
              </a:spcBef>
            </a:pPr>
            <a:r>
              <a:rPr sz="1600" spc="-5" dirty="0">
                <a:solidFill>
                  <a:srgbClr val="404040"/>
                </a:solidFill>
                <a:latin typeface="Calibri"/>
                <a:cs typeface="Calibri"/>
              </a:rPr>
              <a:t>On </a:t>
            </a:r>
            <a:r>
              <a:rPr sz="1600" dirty="0">
                <a:solidFill>
                  <a:srgbClr val="404040"/>
                </a:solidFill>
                <a:latin typeface="Calibri"/>
                <a:cs typeface="Calibri"/>
              </a:rPr>
              <a:t>peut</a:t>
            </a:r>
            <a:r>
              <a:rPr sz="1600" spc="-70" dirty="0">
                <a:solidFill>
                  <a:srgbClr val="404040"/>
                </a:solidFill>
                <a:latin typeface="Calibri"/>
                <a:cs typeface="Calibri"/>
              </a:rPr>
              <a:t> </a:t>
            </a:r>
            <a:r>
              <a:rPr sz="1600" spc="-5" dirty="0">
                <a:solidFill>
                  <a:srgbClr val="404040"/>
                </a:solidFill>
                <a:latin typeface="Calibri"/>
                <a:cs typeface="Calibri"/>
              </a:rPr>
              <a:t>combiner  </a:t>
            </a:r>
            <a:r>
              <a:rPr sz="1600" dirty="0">
                <a:solidFill>
                  <a:srgbClr val="404040"/>
                </a:solidFill>
                <a:latin typeface="Calibri"/>
                <a:cs typeface="Calibri"/>
              </a:rPr>
              <a:t>les </a:t>
            </a:r>
            <a:r>
              <a:rPr sz="1600" spc="-5" dirty="0">
                <a:solidFill>
                  <a:srgbClr val="404040"/>
                </a:solidFill>
                <a:latin typeface="Calibri"/>
                <a:cs typeface="Calibri"/>
              </a:rPr>
              <a:t>écritures.</a:t>
            </a:r>
            <a:endParaRPr sz="1600" dirty="0">
              <a:latin typeface="Calibri"/>
              <a:cs typeface="Calibri"/>
            </a:endParaRPr>
          </a:p>
        </p:txBody>
      </p:sp>
      <p:sp>
        <p:nvSpPr>
          <p:cNvPr id="17" name="object 22"/>
          <p:cNvSpPr txBox="1"/>
          <p:nvPr/>
        </p:nvSpPr>
        <p:spPr>
          <a:xfrm>
            <a:off x="2610943" y="5162204"/>
            <a:ext cx="2173440" cy="628377"/>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006FC0"/>
                </a:solidFill>
                <a:latin typeface="Calibri"/>
                <a:cs typeface="Calibri"/>
              </a:rPr>
              <a:t>Cells</a:t>
            </a:r>
            <a:r>
              <a:rPr sz="2000" spc="-10" dirty="0">
                <a:latin typeface="Calibri"/>
                <a:cs typeface="Calibri"/>
              </a:rPr>
              <a:t>(1,1)</a:t>
            </a:r>
            <a:r>
              <a:rPr sz="2000" b="1" spc="-10" dirty="0">
                <a:solidFill>
                  <a:srgbClr val="FF0000"/>
                </a:solidFill>
                <a:latin typeface="Calibri"/>
                <a:cs typeface="Calibri"/>
              </a:rPr>
              <a:t>.</a:t>
            </a:r>
            <a:r>
              <a:rPr sz="2000" spc="-10" dirty="0">
                <a:latin typeface="Calibri"/>
                <a:cs typeface="Calibri"/>
              </a:rPr>
              <a:t>Value </a:t>
            </a:r>
            <a:r>
              <a:rPr sz="2000" dirty="0">
                <a:latin typeface="Calibri"/>
                <a:cs typeface="Calibri"/>
              </a:rPr>
              <a:t>=</a:t>
            </a:r>
            <a:r>
              <a:rPr sz="2000" spc="-45" dirty="0">
                <a:latin typeface="Calibri"/>
                <a:cs typeface="Calibri"/>
              </a:rPr>
              <a:t> </a:t>
            </a:r>
            <a:r>
              <a:rPr sz="2000" dirty="0">
                <a:latin typeface="Calibri"/>
                <a:cs typeface="Calibri"/>
              </a:rPr>
              <a:t>15</a:t>
            </a:r>
            <a:endParaRPr sz="2000">
              <a:latin typeface="Calibri"/>
              <a:cs typeface="Calibri"/>
            </a:endParaRPr>
          </a:p>
        </p:txBody>
      </p:sp>
      <p:sp>
        <p:nvSpPr>
          <p:cNvPr id="19" name="object 26"/>
          <p:cNvSpPr txBox="1"/>
          <p:nvPr/>
        </p:nvSpPr>
        <p:spPr>
          <a:xfrm>
            <a:off x="6950156" y="5537182"/>
            <a:ext cx="5182271" cy="773930"/>
          </a:xfrm>
          <a:prstGeom prst="rect">
            <a:avLst/>
          </a:prstGeom>
          <a:solidFill>
            <a:srgbClr val="FFFFE6"/>
          </a:solidFill>
          <a:ln w="9144">
            <a:solidFill>
              <a:srgbClr val="D9D9D9"/>
            </a:solidFill>
          </a:ln>
        </p:spPr>
        <p:txBody>
          <a:bodyPr vert="horz" wrap="square" lIns="0" tIns="34925" rIns="0" bIns="0" rtlCol="0">
            <a:spAutoFit/>
          </a:bodyPr>
          <a:lstStyle/>
          <a:p>
            <a:pPr marL="92710" marR="86995">
              <a:lnSpc>
                <a:spcPct val="100000"/>
              </a:lnSpc>
              <a:spcBef>
                <a:spcPts val="275"/>
              </a:spcBef>
            </a:pPr>
            <a:r>
              <a:rPr sz="1600" spc="-5" dirty="0">
                <a:solidFill>
                  <a:srgbClr val="404040"/>
                </a:solidFill>
                <a:latin typeface="Calibri"/>
                <a:cs typeface="Calibri"/>
              </a:rPr>
              <a:t>Dans </a:t>
            </a:r>
            <a:r>
              <a:rPr sz="1600" dirty="0">
                <a:solidFill>
                  <a:srgbClr val="404040"/>
                </a:solidFill>
                <a:latin typeface="Calibri"/>
                <a:cs typeface="Calibri"/>
              </a:rPr>
              <a:t>la </a:t>
            </a:r>
            <a:r>
              <a:rPr sz="1600" spc="-10" dirty="0">
                <a:solidFill>
                  <a:srgbClr val="404040"/>
                </a:solidFill>
                <a:latin typeface="Calibri"/>
                <a:cs typeface="Calibri"/>
              </a:rPr>
              <a:t>feuille courante </a:t>
            </a:r>
            <a:r>
              <a:rPr sz="1600" dirty="0">
                <a:solidFill>
                  <a:srgbClr val="404040"/>
                </a:solidFill>
                <a:latin typeface="Calibri"/>
                <a:cs typeface="Calibri"/>
              </a:rPr>
              <a:t>du </a:t>
            </a:r>
            <a:r>
              <a:rPr sz="1600" spc="-5" dirty="0">
                <a:solidFill>
                  <a:srgbClr val="404040"/>
                </a:solidFill>
                <a:latin typeface="Calibri"/>
                <a:cs typeface="Calibri"/>
              </a:rPr>
              <a:t>classeur </a:t>
            </a:r>
            <a:r>
              <a:rPr sz="1600" spc="-10" dirty="0">
                <a:solidFill>
                  <a:srgbClr val="404040"/>
                </a:solidFill>
                <a:latin typeface="Calibri"/>
                <a:cs typeface="Calibri"/>
              </a:rPr>
              <a:t>courant, </a:t>
            </a:r>
            <a:r>
              <a:rPr sz="1600" spc="-5" dirty="0">
                <a:solidFill>
                  <a:srgbClr val="404040"/>
                </a:solidFill>
                <a:latin typeface="Calibri"/>
                <a:cs typeface="Calibri"/>
              </a:rPr>
              <a:t>insérer  </a:t>
            </a:r>
            <a:r>
              <a:rPr sz="1600" dirty="0">
                <a:solidFill>
                  <a:srgbClr val="404040"/>
                </a:solidFill>
                <a:latin typeface="Calibri"/>
                <a:cs typeface="Calibri"/>
              </a:rPr>
              <a:t>la </a:t>
            </a:r>
            <a:r>
              <a:rPr sz="1600" spc="-10" dirty="0">
                <a:solidFill>
                  <a:srgbClr val="404040"/>
                </a:solidFill>
                <a:latin typeface="Calibri"/>
                <a:cs typeface="Calibri"/>
              </a:rPr>
              <a:t>valeur </a:t>
            </a:r>
            <a:r>
              <a:rPr sz="1600" spc="-5" dirty="0">
                <a:solidFill>
                  <a:srgbClr val="404040"/>
                </a:solidFill>
                <a:latin typeface="Calibri"/>
                <a:cs typeface="Calibri"/>
              </a:rPr>
              <a:t>15 </a:t>
            </a:r>
            <a:r>
              <a:rPr sz="1600" dirty="0">
                <a:solidFill>
                  <a:srgbClr val="404040"/>
                </a:solidFill>
                <a:latin typeface="Calibri"/>
                <a:cs typeface="Calibri"/>
              </a:rPr>
              <a:t>dans la cellule </a:t>
            </a:r>
            <a:r>
              <a:rPr sz="1600" dirty="0">
                <a:solidFill>
                  <a:srgbClr val="FF0000"/>
                </a:solidFill>
                <a:latin typeface="Calibri"/>
                <a:cs typeface="Calibri"/>
              </a:rPr>
              <a:t>ligne </a:t>
            </a:r>
            <a:r>
              <a:rPr sz="1600" spc="-5" dirty="0">
                <a:solidFill>
                  <a:srgbClr val="FF0000"/>
                </a:solidFill>
                <a:latin typeface="Calibri"/>
                <a:cs typeface="Calibri"/>
              </a:rPr>
              <a:t>n°1, colonne</a:t>
            </a:r>
            <a:r>
              <a:rPr sz="1600" spc="-20" dirty="0">
                <a:solidFill>
                  <a:srgbClr val="FF0000"/>
                </a:solidFill>
                <a:latin typeface="Calibri"/>
                <a:cs typeface="Calibri"/>
              </a:rPr>
              <a:t> </a:t>
            </a:r>
            <a:r>
              <a:rPr sz="1600" dirty="0">
                <a:solidFill>
                  <a:srgbClr val="FF0000"/>
                </a:solidFill>
                <a:latin typeface="Calibri"/>
                <a:cs typeface="Calibri"/>
              </a:rPr>
              <a:t>n°1</a:t>
            </a:r>
            <a:endParaRPr sz="1600" dirty="0">
              <a:latin typeface="Calibri"/>
              <a:cs typeface="Calibri"/>
            </a:endParaRPr>
          </a:p>
          <a:p>
            <a:pPr marL="92710">
              <a:lnSpc>
                <a:spcPct val="100000"/>
              </a:lnSpc>
            </a:pPr>
            <a:r>
              <a:rPr sz="1600" spc="-5" dirty="0">
                <a:solidFill>
                  <a:srgbClr val="FF0000"/>
                </a:solidFill>
                <a:latin typeface="Calibri"/>
                <a:cs typeface="Calibri"/>
              </a:rPr>
              <a:t>c.-à-d. </a:t>
            </a:r>
            <a:r>
              <a:rPr sz="1600" dirty="0">
                <a:solidFill>
                  <a:srgbClr val="FF0000"/>
                </a:solidFill>
                <a:latin typeface="Calibri"/>
                <a:cs typeface="Calibri"/>
              </a:rPr>
              <a:t>en </a:t>
            </a:r>
            <a:r>
              <a:rPr sz="1600" spc="-10" dirty="0">
                <a:solidFill>
                  <a:srgbClr val="FF0000"/>
                </a:solidFill>
                <a:latin typeface="Calibri"/>
                <a:cs typeface="Calibri"/>
              </a:rPr>
              <a:t>A1, </a:t>
            </a:r>
            <a:r>
              <a:rPr sz="1600" dirty="0">
                <a:solidFill>
                  <a:srgbClr val="FF0000"/>
                </a:solidFill>
                <a:latin typeface="Calibri"/>
                <a:cs typeface="Calibri"/>
              </a:rPr>
              <a:t>les </a:t>
            </a:r>
            <a:r>
              <a:rPr sz="1600" spc="-10" dirty="0">
                <a:solidFill>
                  <a:srgbClr val="FF0000"/>
                </a:solidFill>
                <a:latin typeface="Calibri"/>
                <a:cs typeface="Calibri"/>
              </a:rPr>
              <a:t>coordonnées </a:t>
            </a:r>
            <a:r>
              <a:rPr sz="1600" spc="-5" dirty="0">
                <a:solidFill>
                  <a:srgbClr val="FF0000"/>
                </a:solidFill>
                <a:latin typeface="Calibri"/>
                <a:cs typeface="Calibri"/>
              </a:rPr>
              <a:t>sont absolues</a:t>
            </a:r>
            <a:r>
              <a:rPr sz="1600" spc="-20" dirty="0">
                <a:solidFill>
                  <a:srgbClr val="FF0000"/>
                </a:solidFill>
                <a:latin typeface="Calibri"/>
                <a:cs typeface="Calibri"/>
              </a:rPr>
              <a:t> </a:t>
            </a:r>
            <a:r>
              <a:rPr sz="1600" dirty="0">
                <a:solidFill>
                  <a:srgbClr val="FF0000"/>
                </a:solidFill>
                <a:latin typeface="Calibri"/>
                <a:cs typeface="Calibri"/>
              </a:rPr>
              <a:t>ici</a:t>
            </a:r>
            <a:r>
              <a:rPr sz="1600" dirty="0">
                <a:solidFill>
                  <a:srgbClr val="404040"/>
                </a:solidFill>
                <a:latin typeface="Calibri"/>
                <a:cs typeface="Calibri"/>
              </a:rPr>
              <a:t>.</a:t>
            </a:r>
            <a:endParaRPr sz="1600" dirty="0">
              <a:latin typeface="Calibri"/>
              <a:cs typeface="Calibri"/>
            </a:endParaRPr>
          </a:p>
        </p:txBody>
      </p:sp>
      <p:grpSp>
        <p:nvGrpSpPr>
          <p:cNvPr id="20" name="object 27"/>
          <p:cNvGrpSpPr/>
          <p:nvPr/>
        </p:nvGrpSpPr>
        <p:grpSpPr>
          <a:xfrm>
            <a:off x="11777574" y="5790581"/>
            <a:ext cx="121510" cy="427990"/>
            <a:chOff x="8457929" y="5064205"/>
            <a:chExt cx="106680" cy="427990"/>
          </a:xfrm>
        </p:grpSpPr>
        <p:sp>
          <p:nvSpPr>
            <p:cNvPr id="32" name="object 28"/>
            <p:cNvSpPr/>
            <p:nvPr/>
          </p:nvSpPr>
          <p:spPr>
            <a:xfrm>
              <a:off x="8457929" y="5064205"/>
              <a:ext cx="106485" cy="427575"/>
            </a:xfrm>
            <a:prstGeom prst="rect">
              <a:avLst/>
            </a:prstGeom>
            <a:blipFill>
              <a:blip r:embed="rId2" cstate="print"/>
              <a:stretch>
                <a:fillRect/>
              </a:stretch>
            </a:blipFill>
          </p:spPr>
          <p:txBody>
            <a:bodyPr wrap="square" lIns="0" tIns="0" rIns="0" bIns="0" rtlCol="0"/>
            <a:lstStyle/>
            <a:p>
              <a:endParaRPr sz="2000"/>
            </a:p>
          </p:txBody>
        </p:sp>
        <p:sp>
          <p:nvSpPr>
            <p:cNvPr id="33" name="object 29"/>
            <p:cNvSpPr/>
            <p:nvPr/>
          </p:nvSpPr>
          <p:spPr>
            <a:xfrm>
              <a:off x="8465311" y="5071109"/>
              <a:ext cx="57785" cy="378460"/>
            </a:xfrm>
            <a:custGeom>
              <a:avLst/>
              <a:gdLst/>
              <a:ahLst/>
              <a:cxnLst/>
              <a:rect l="l" t="t" r="r" b="b"/>
              <a:pathLst>
                <a:path w="57784" h="378460">
                  <a:moveTo>
                    <a:pt x="34290" y="315721"/>
                  </a:moveTo>
                  <a:lnTo>
                    <a:pt x="22987" y="315721"/>
                  </a:lnTo>
                  <a:lnTo>
                    <a:pt x="18288" y="316229"/>
                  </a:lnTo>
                  <a:lnTo>
                    <a:pt x="14605" y="317245"/>
                  </a:lnTo>
                  <a:lnTo>
                    <a:pt x="10922" y="318134"/>
                  </a:lnTo>
                  <a:lnTo>
                    <a:pt x="7874" y="319785"/>
                  </a:lnTo>
                  <a:lnTo>
                    <a:pt x="3556" y="324357"/>
                  </a:lnTo>
                  <a:lnTo>
                    <a:pt x="2032" y="327532"/>
                  </a:lnTo>
                  <a:lnTo>
                    <a:pt x="1270" y="331723"/>
                  </a:lnTo>
                  <a:lnTo>
                    <a:pt x="381" y="335787"/>
                  </a:lnTo>
                  <a:lnTo>
                    <a:pt x="0" y="340867"/>
                  </a:lnTo>
                  <a:lnTo>
                    <a:pt x="0" y="352805"/>
                  </a:lnTo>
                  <a:lnTo>
                    <a:pt x="381" y="357758"/>
                  </a:lnTo>
                  <a:lnTo>
                    <a:pt x="1270" y="361695"/>
                  </a:lnTo>
                  <a:lnTo>
                    <a:pt x="2032" y="365632"/>
                  </a:lnTo>
                  <a:lnTo>
                    <a:pt x="3556" y="368807"/>
                  </a:lnTo>
                  <a:lnTo>
                    <a:pt x="5715" y="371220"/>
                  </a:lnTo>
                  <a:lnTo>
                    <a:pt x="7874" y="373760"/>
                  </a:lnTo>
                  <a:lnTo>
                    <a:pt x="10922" y="375411"/>
                  </a:lnTo>
                  <a:lnTo>
                    <a:pt x="18288" y="377443"/>
                  </a:lnTo>
                  <a:lnTo>
                    <a:pt x="22987" y="377951"/>
                  </a:lnTo>
                  <a:lnTo>
                    <a:pt x="34290" y="377951"/>
                  </a:lnTo>
                  <a:lnTo>
                    <a:pt x="38989" y="377443"/>
                  </a:lnTo>
                  <a:lnTo>
                    <a:pt x="46228" y="375411"/>
                  </a:lnTo>
                  <a:lnTo>
                    <a:pt x="49149" y="373760"/>
                  </a:lnTo>
                  <a:lnTo>
                    <a:pt x="51435" y="371220"/>
                  </a:lnTo>
                  <a:lnTo>
                    <a:pt x="53721" y="368807"/>
                  </a:lnTo>
                  <a:lnTo>
                    <a:pt x="55245" y="365632"/>
                  </a:lnTo>
                  <a:lnTo>
                    <a:pt x="56134" y="361695"/>
                  </a:lnTo>
                  <a:lnTo>
                    <a:pt x="56896" y="357758"/>
                  </a:lnTo>
                  <a:lnTo>
                    <a:pt x="57404" y="352805"/>
                  </a:lnTo>
                  <a:lnTo>
                    <a:pt x="57404" y="340867"/>
                  </a:lnTo>
                  <a:lnTo>
                    <a:pt x="42545" y="317245"/>
                  </a:lnTo>
                  <a:lnTo>
                    <a:pt x="38989" y="316229"/>
                  </a:lnTo>
                  <a:lnTo>
                    <a:pt x="34290" y="315721"/>
                  </a:lnTo>
                  <a:close/>
                </a:path>
                <a:path w="57784" h="378460">
                  <a:moveTo>
                    <a:pt x="33528" y="0"/>
                  </a:moveTo>
                  <a:lnTo>
                    <a:pt x="23622" y="0"/>
                  </a:lnTo>
                  <a:lnTo>
                    <a:pt x="19431" y="253"/>
                  </a:lnTo>
                  <a:lnTo>
                    <a:pt x="16256" y="634"/>
                  </a:lnTo>
                  <a:lnTo>
                    <a:pt x="13081" y="1142"/>
                  </a:lnTo>
                  <a:lnTo>
                    <a:pt x="10541" y="1904"/>
                  </a:lnTo>
                  <a:lnTo>
                    <a:pt x="8636" y="3047"/>
                  </a:lnTo>
                  <a:lnTo>
                    <a:pt x="6731" y="4063"/>
                  </a:lnTo>
                  <a:lnTo>
                    <a:pt x="5334" y="5460"/>
                  </a:lnTo>
                  <a:lnTo>
                    <a:pt x="4699" y="7112"/>
                  </a:lnTo>
                  <a:lnTo>
                    <a:pt x="3937" y="8762"/>
                  </a:lnTo>
                  <a:lnTo>
                    <a:pt x="3810" y="12826"/>
                  </a:lnTo>
                  <a:lnTo>
                    <a:pt x="8509" y="273303"/>
                  </a:lnTo>
                  <a:lnTo>
                    <a:pt x="8509" y="274827"/>
                  </a:lnTo>
                  <a:lnTo>
                    <a:pt x="24892" y="282066"/>
                  </a:lnTo>
                  <a:lnTo>
                    <a:pt x="32512" y="282066"/>
                  </a:lnTo>
                  <a:lnTo>
                    <a:pt x="48895" y="274827"/>
                  </a:lnTo>
                  <a:lnTo>
                    <a:pt x="48895" y="273303"/>
                  </a:lnTo>
                  <a:lnTo>
                    <a:pt x="53467" y="12826"/>
                  </a:lnTo>
                  <a:lnTo>
                    <a:pt x="53467" y="10667"/>
                  </a:lnTo>
                  <a:lnTo>
                    <a:pt x="53213" y="8762"/>
                  </a:lnTo>
                  <a:lnTo>
                    <a:pt x="51689" y="5714"/>
                  </a:lnTo>
                  <a:lnTo>
                    <a:pt x="50419" y="4317"/>
                  </a:lnTo>
                  <a:lnTo>
                    <a:pt x="48514" y="3301"/>
                  </a:lnTo>
                  <a:lnTo>
                    <a:pt x="46609" y="2158"/>
                  </a:lnTo>
                  <a:lnTo>
                    <a:pt x="44069" y="1396"/>
                  </a:lnTo>
                  <a:lnTo>
                    <a:pt x="40767" y="762"/>
                  </a:lnTo>
                  <a:lnTo>
                    <a:pt x="37592" y="253"/>
                  </a:lnTo>
                  <a:lnTo>
                    <a:pt x="33528" y="0"/>
                  </a:lnTo>
                  <a:close/>
                </a:path>
              </a:pathLst>
            </a:custGeom>
            <a:solidFill>
              <a:srgbClr val="FF0000"/>
            </a:solidFill>
          </p:spPr>
          <p:txBody>
            <a:bodyPr wrap="square" lIns="0" tIns="0" rIns="0" bIns="0" rtlCol="0"/>
            <a:lstStyle/>
            <a:p>
              <a:endParaRPr sz="2000"/>
            </a:p>
          </p:txBody>
        </p:sp>
        <p:sp>
          <p:nvSpPr>
            <p:cNvPr id="34" name="object 30"/>
            <p:cNvSpPr/>
            <p:nvPr/>
          </p:nvSpPr>
          <p:spPr>
            <a:xfrm>
              <a:off x="8459215" y="5380735"/>
              <a:ext cx="69596" cy="74422"/>
            </a:xfrm>
            <a:prstGeom prst="rect">
              <a:avLst/>
            </a:prstGeom>
            <a:blipFill>
              <a:blip r:embed="rId3" cstate="print"/>
              <a:stretch>
                <a:fillRect/>
              </a:stretch>
            </a:blipFill>
          </p:spPr>
          <p:txBody>
            <a:bodyPr wrap="square" lIns="0" tIns="0" rIns="0" bIns="0" rtlCol="0"/>
            <a:lstStyle/>
            <a:p>
              <a:endParaRPr sz="2000"/>
            </a:p>
          </p:txBody>
        </p:sp>
        <p:sp>
          <p:nvSpPr>
            <p:cNvPr id="35" name="object 31"/>
            <p:cNvSpPr/>
            <p:nvPr/>
          </p:nvSpPr>
          <p:spPr>
            <a:xfrm>
              <a:off x="8468994" y="5071109"/>
              <a:ext cx="50165" cy="282575"/>
            </a:xfrm>
            <a:custGeom>
              <a:avLst/>
              <a:gdLst/>
              <a:ahLst/>
              <a:cxnLst/>
              <a:rect l="l" t="t" r="r" b="b"/>
              <a:pathLst>
                <a:path w="50165" h="282575">
                  <a:moveTo>
                    <a:pt x="25019" y="0"/>
                  </a:moveTo>
                  <a:lnTo>
                    <a:pt x="29845" y="0"/>
                  </a:lnTo>
                  <a:lnTo>
                    <a:pt x="33908" y="253"/>
                  </a:lnTo>
                  <a:lnTo>
                    <a:pt x="37083" y="762"/>
                  </a:lnTo>
                  <a:lnTo>
                    <a:pt x="40385" y="1396"/>
                  </a:lnTo>
                  <a:lnTo>
                    <a:pt x="42925" y="2158"/>
                  </a:lnTo>
                  <a:lnTo>
                    <a:pt x="44830" y="3301"/>
                  </a:lnTo>
                  <a:lnTo>
                    <a:pt x="46735" y="4317"/>
                  </a:lnTo>
                  <a:lnTo>
                    <a:pt x="48005" y="5714"/>
                  </a:lnTo>
                  <a:lnTo>
                    <a:pt x="48768" y="7238"/>
                  </a:lnTo>
                  <a:lnTo>
                    <a:pt x="49529" y="8762"/>
                  </a:lnTo>
                  <a:lnTo>
                    <a:pt x="49783" y="10667"/>
                  </a:lnTo>
                  <a:lnTo>
                    <a:pt x="49783" y="12826"/>
                  </a:lnTo>
                  <a:lnTo>
                    <a:pt x="45211" y="273303"/>
                  </a:lnTo>
                  <a:lnTo>
                    <a:pt x="45211" y="274827"/>
                  </a:lnTo>
                  <a:lnTo>
                    <a:pt x="28828" y="282066"/>
                  </a:lnTo>
                  <a:lnTo>
                    <a:pt x="25019" y="282066"/>
                  </a:lnTo>
                  <a:lnTo>
                    <a:pt x="21208" y="282066"/>
                  </a:lnTo>
                  <a:lnTo>
                    <a:pt x="18033" y="281939"/>
                  </a:lnTo>
                  <a:lnTo>
                    <a:pt x="15494" y="281558"/>
                  </a:lnTo>
                  <a:lnTo>
                    <a:pt x="12826" y="281177"/>
                  </a:lnTo>
                  <a:lnTo>
                    <a:pt x="10795" y="280669"/>
                  </a:lnTo>
                  <a:lnTo>
                    <a:pt x="9144" y="279907"/>
                  </a:lnTo>
                  <a:lnTo>
                    <a:pt x="7493" y="279145"/>
                  </a:lnTo>
                  <a:lnTo>
                    <a:pt x="6350" y="278256"/>
                  </a:lnTo>
                  <a:lnTo>
                    <a:pt x="5714" y="277240"/>
                  </a:lnTo>
                  <a:lnTo>
                    <a:pt x="5079" y="276097"/>
                  </a:lnTo>
                  <a:lnTo>
                    <a:pt x="4825" y="274827"/>
                  </a:lnTo>
                  <a:lnTo>
                    <a:pt x="4825" y="273303"/>
                  </a:lnTo>
                  <a:lnTo>
                    <a:pt x="126" y="12826"/>
                  </a:lnTo>
                  <a:lnTo>
                    <a:pt x="0" y="10667"/>
                  </a:lnTo>
                  <a:lnTo>
                    <a:pt x="253" y="8762"/>
                  </a:lnTo>
                  <a:lnTo>
                    <a:pt x="1015" y="7112"/>
                  </a:lnTo>
                  <a:lnTo>
                    <a:pt x="1650" y="5460"/>
                  </a:lnTo>
                  <a:lnTo>
                    <a:pt x="3048" y="4063"/>
                  </a:lnTo>
                  <a:lnTo>
                    <a:pt x="4952" y="3047"/>
                  </a:lnTo>
                  <a:lnTo>
                    <a:pt x="6857" y="1904"/>
                  </a:lnTo>
                  <a:lnTo>
                    <a:pt x="9398" y="1142"/>
                  </a:lnTo>
                  <a:lnTo>
                    <a:pt x="12573" y="634"/>
                  </a:lnTo>
                  <a:lnTo>
                    <a:pt x="15748" y="253"/>
                  </a:lnTo>
                  <a:lnTo>
                    <a:pt x="19938" y="0"/>
                  </a:lnTo>
                  <a:lnTo>
                    <a:pt x="25019" y="0"/>
                  </a:lnTo>
                  <a:close/>
                </a:path>
              </a:pathLst>
            </a:custGeom>
            <a:ln w="12192">
              <a:solidFill>
                <a:srgbClr val="4F81BC"/>
              </a:solidFill>
            </a:ln>
          </p:spPr>
          <p:txBody>
            <a:bodyPr wrap="square" lIns="0" tIns="0" rIns="0" bIns="0" rtlCol="0"/>
            <a:lstStyle/>
            <a:p>
              <a:endParaRPr sz="2000"/>
            </a:p>
          </p:txBody>
        </p:sp>
      </p:grpSp>
      <p:sp>
        <p:nvSpPr>
          <p:cNvPr id="21" name="object 32"/>
          <p:cNvSpPr txBox="1"/>
          <p:nvPr/>
        </p:nvSpPr>
        <p:spPr>
          <a:xfrm>
            <a:off x="2610943" y="5960221"/>
            <a:ext cx="4002601" cy="628377"/>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006FC0"/>
                </a:solidFill>
                <a:latin typeface="Calibri"/>
                <a:cs typeface="Calibri"/>
              </a:rPr>
              <a:t>Sheets(‘’Feuil1’’)</a:t>
            </a:r>
            <a:r>
              <a:rPr sz="2000" b="1" spc="-10" dirty="0">
                <a:solidFill>
                  <a:srgbClr val="FF0000"/>
                </a:solidFill>
                <a:latin typeface="Calibri"/>
                <a:cs typeface="Calibri"/>
              </a:rPr>
              <a:t>.</a:t>
            </a:r>
            <a:r>
              <a:rPr sz="2000" spc="-10" dirty="0">
                <a:solidFill>
                  <a:srgbClr val="006FC0"/>
                </a:solidFill>
                <a:latin typeface="Calibri"/>
                <a:cs typeface="Calibri"/>
              </a:rPr>
              <a:t>Cells</a:t>
            </a:r>
            <a:r>
              <a:rPr sz="2000" spc="-10" dirty="0">
                <a:latin typeface="Calibri"/>
                <a:cs typeface="Calibri"/>
              </a:rPr>
              <a:t>(1,1)</a:t>
            </a:r>
            <a:r>
              <a:rPr sz="2000" b="1" spc="-10" dirty="0">
                <a:solidFill>
                  <a:srgbClr val="FF0000"/>
                </a:solidFill>
                <a:latin typeface="Calibri"/>
                <a:cs typeface="Calibri"/>
              </a:rPr>
              <a:t>.</a:t>
            </a:r>
            <a:r>
              <a:rPr sz="2000" spc="-10" dirty="0">
                <a:latin typeface="Calibri"/>
                <a:cs typeface="Calibri"/>
              </a:rPr>
              <a:t>Value </a:t>
            </a:r>
            <a:r>
              <a:rPr sz="2000" dirty="0">
                <a:latin typeface="Calibri"/>
                <a:cs typeface="Calibri"/>
              </a:rPr>
              <a:t>=</a:t>
            </a:r>
            <a:r>
              <a:rPr sz="2000" spc="80" dirty="0">
                <a:latin typeface="Calibri"/>
                <a:cs typeface="Calibri"/>
              </a:rPr>
              <a:t> </a:t>
            </a:r>
            <a:r>
              <a:rPr sz="2000" dirty="0">
                <a:latin typeface="Calibri"/>
                <a:cs typeface="Calibri"/>
              </a:rPr>
              <a:t>15</a:t>
            </a:r>
          </a:p>
        </p:txBody>
      </p:sp>
      <p:sp>
        <p:nvSpPr>
          <p:cNvPr id="23" name="object 36"/>
          <p:cNvSpPr txBox="1"/>
          <p:nvPr/>
        </p:nvSpPr>
        <p:spPr>
          <a:xfrm>
            <a:off x="6955363" y="6384994"/>
            <a:ext cx="3037753" cy="282129"/>
          </a:xfrm>
          <a:prstGeom prst="rect">
            <a:avLst/>
          </a:prstGeom>
          <a:solidFill>
            <a:srgbClr val="FFFFE6"/>
          </a:solidFill>
          <a:ln w="9144">
            <a:solidFill>
              <a:srgbClr val="D9D9D9"/>
            </a:solidFill>
          </a:ln>
        </p:spPr>
        <p:txBody>
          <a:bodyPr vert="horz" wrap="square" lIns="0" tIns="35560" rIns="0" bIns="0" rtlCol="0">
            <a:spAutoFit/>
          </a:bodyPr>
          <a:lstStyle/>
          <a:p>
            <a:pPr marL="92075">
              <a:lnSpc>
                <a:spcPct val="100000"/>
              </a:lnSpc>
              <a:spcBef>
                <a:spcPts val="280"/>
              </a:spcBef>
            </a:pPr>
            <a:r>
              <a:rPr sz="1600" spc="-5" dirty="0">
                <a:solidFill>
                  <a:srgbClr val="404040"/>
                </a:solidFill>
                <a:latin typeface="Calibri"/>
                <a:cs typeface="Calibri"/>
              </a:rPr>
              <a:t>De nouveau, on peut</a:t>
            </a:r>
            <a:r>
              <a:rPr sz="1600" spc="-30" dirty="0">
                <a:solidFill>
                  <a:srgbClr val="404040"/>
                </a:solidFill>
                <a:latin typeface="Calibri"/>
                <a:cs typeface="Calibri"/>
              </a:rPr>
              <a:t> </a:t>
            </a:r>
            <a:r>
              <a:rPr sz="1600" spc="-20" dirty="0">
                <a:solidFill>
                  <a:srgbClr val="404040"/>
                </a:solidFill>
                <a:latin typeface="Calibri"/>
                <a:cs typeface="Calibri"/>
              </a:rPr>
              <a:t>combiner.</a:t>
            </a:r>
            <a:endParaRPr sz="1600">
              <a:latin typeface="Calibri"/>
              <a:cs typeface="Calibri"/>
            </a:endParaRPr>
          </a:p>
        </p:txBody>
      </p:sp>
      <p:grpSp>
        <p:nvGrpSpPr>
          <p:cNvPr id="24" name="object 37"/>
          <p:cNvGrpSpPr/>
          <p:nvPr/>
        </p:nvGrpSpPr>
        <p:grpSpPr>
          <a:xfrm>
            <a:off x="2236218" y="3867430"/>
            <a:ext cx="158397" cy="901065"/>
            <a:chOff x="1492569" y="3515778"/>
            <a:chExt cx="139065" cy="901065"/>
          </a:xfrm>
        </p:grpSpPr>
        <p:sp>
          <p:nvSpPr>
            <p:cNvPr id="28" name="object 38"/>
            <p:cNvSpPr/>
            <p:nvPr/>
          </p:nvSpPr>
          <p:spPr>
            <a:xfrm>
              <a:off x="1492569" y="3515778"/>
              <a:ext cx="138700" cy="900818"/>
            </a:xfrm>
            <a:prstGeom prst="rect">
              <a:avLst/>
            </a:prstGeom>
            <a:blipFill>
              <a:blip r:embed="rId4" cstate="print"/>
              <a:stretch>
                <a:fillRect/>
              </a:stretch>
            </a:blipFill>
          </p:spPr>
          <p:txBody>
            <a:bodyPr wrap="square" lIns="0" tIns="0" rIns="0" bIns="0" rtlCol="0"/>
            <a:lstStyle/>
            <a:p>
              <a:endParaRPr sz="2000"/>
            </a:p>
          </p:txBody>
        </p:sp>
        <p:sp>
          <p:nvSpPr>
            <p:cNvPr id="29" name="object 39"/>
            <p:cNvSpPr/>
            <p:nvPr/>
          </p:nvSpPr>
          <p:spPr>
            <a:xfrm>
              <a:off x="1530857" y="3533394"/>
              <a:ext cx="71755" cy="821690"/>
            </a:xfrm>
            <a:custGeom>
              <a:avLst/>
              <a:gdLst/>
              <a:ahLst/>
              <a:cxnLst/>
              <a:rect l="l" t="t" r="r" b="b"/>
              <a:pathLst>
                <a:path w="71755" h="821689">
                  <a:moveTo>
                    <a:pt x="71628" y="821435"/>
                  </a:moveTo>
                  <a:lnTo>
                    <a:pt x="57673" y="820967"/>
                  </a:lnTo>
                  <a:lnTo>
                    <a:pt x="46291" y="819689"/>
                  </a:lnTo>
                  <a:lnTo>
                    <a:pt x="38623" y="817792"/>
                  </a:lnTo>
                  <a:lnTo>
                    <a:pt x="35813" y="815466"/>
                  </a:lnTo>
                  <a:lnTo>
                    <a:pt x="35813" y="416686"/>
                  </a:lnTo>
                  <a:lnTo>
                    <a:pt x="33004" y="414361"/>
                  </a:lnTo>
                  <a:lnTo>
                    <a:pt x="25336" y="412464"/>
                  </a:lnTo>
                  <a:lnTo>
                    <a:pt x="13954" y="411186"/>
                  </a:lnTo>
                  <a:lnTo>
                    <a:pt x="0" y="410717"/>
                  </a:lnTo>
                  <a:lnTo>
                    <a:pt x="13954" y="410249"/>
                  </a:lnTo>
                  <a:lnTo>
                    <a:pt x="25336" y="408971"/>
                  </a:lnTo>
                  <a:lnTo>
                    <a:pt x="33004" y="407074"/>
                  </a:lnTo>
                  <a:lnTo>
                    <a:pt x="35813" y="404748"/>
                  </a:lnTo>
                  <a:lnTo>
                    <a:pt x="35813" y="5968"/>
                  </a:lnTo>
                  <a:lnTo>
                    <a:pt x="38623" y="3643"/>
                  </a:lnTo>
                  <a:lnTo>
                    <a:pt x="46291" y="1746"/>
                  </a:lnTo>
                  <a:lnTo>
                    <a:pt x="57673" y="468"/>
                  </a:lnTo>
                  <a:lnTo>
                    <a:pt x="71628" y="0"/>
                  </a:lnTo>
                </a:path>
              </a:pathLst>
            </a:custGeom>
            <a:ln w="25908">
              <a:solidFill>
                <a:srgbClr val="4F81BC"/>
              </a:solidFill>
            </a:ln>
          </p:spPr>
          <p:txBody>
            <a:bodyPr wrap="square" lIns="0" tIns="0" rIns="0" bIns="0" rtlCol="0"/>
            <a:lstStyle/>
            <a:p>
              <a:endParaRPr sz="2000"/>
            </a:p>
          </p:txBody>
        </p:sp>
      </p:grpSp>
      <p:grpSp>
        <p:nvGrpSpPr>
          <p:cNvPr id="25" name="object 40"/>
          <p:cNvGrpSpPr/>
          <p:nvPr/>
        </p:nvGrpSpPr>
        <p:grpSpPr>
          <a:xfrm>
            <a:off x="2243594" y="5154766"/>
            <a:ext cx="144655" cy="1138555"/>
            <a:chOff x="1502474" y="5125140"/>
            <a:chExt cx="127000" cy="1138555"/>
          </a:xfrm>
        </p:grpSpPr>
        <p:sp>
          <p:nvSpPr>
            <p:cNvPr id="26" name="object 41"/>
            <p:cNvSpPr/>
            <p:nvPr/>
          </p:nvSpPr>
          <p:spPr>
            <a:xfrm>
              <a:off x="1502474" y="5125140"/>
              <a:ext cx="126687" cy="1138535"/>
            </a:xfrm>
            <a:prstGeom prst="rect">
              <a:avLst/>
            </a:prstGeom>
            <a:blipFill>
              <a:blip r:embed="rId5" cstate="print"/>
              <a:stretch>
                <a:fillRect/>
              </a:stretch>
            </a:blipFill>
          </p:spPr>
          <p:txBody>
            <a:bodyPr wrap="square" lIns="0" tIns="0" rIns="0" bIns="0" rtlCol="0"/>
            <a:lstStyle/>
            <a:p>
              <a:endParaRPr sz="2000"/>
            </a:p>
          </p:txBody>
        </p:sp>
        <p:sp>
          <p:nvSpPr>
            <p:cNvPr id="27" name="object 42"/>
            <p:cNvSpPr/>
            <p:nvPr/>
          </p:nvSpPr>
          <p:spPr>
            <a:xfrm>
              <a:off x="1540002" y="5142738"/>
              <a:ext cx="59690" cy="1059180"/>
            </a:xfrm>
            <a:custGeom>
              <a:avLst/>
              <a:gdLst/>
              <a:ahLst/>
              <a:cxnLst/>
              <a:rect l="l" t="t" r="r" b="b"/>
              <a:pathLst>
                <a:path w="59690" h="1059179">
                  <a:moveTo>
                    <a:pt x="59435" y="1059180"/>
                  </a:moveTo>
                  <a:lnTo>
                    <a:pt x="47880" y="1058790"/>
                  </a:lnTo>
                  <a:lnTo>
                    <a:pt x="38433" y="1057727"/>
                  </a:lnTo>
                  <a:lnTo>
                    <a:pt x="32057" y="1056152"/>
                  </a:lnTo>
                  <a:lnTo>
                    <a:pt x="29717" y="1054227"/>
                  </a:lnTo>
                  <a:lnTo>
                    <a:pt x="29717" y="534543"/>
                  </a:lnTo>
                  <a:lnTo>
                    <a:pt x="27378" y="532617"/>
                  </a:lnTo>
                  <a:lnTo>
                    <a:pt x="21002" y="531042"/>
                  </a:lnTo>
                  <a:lnTo>
                    <a:pt x="11555" y="529979"/>
                  </a:lnTo>
                  <a:lnTo>
                    <a:pt x="0" y="529590"/>
                  </a:lnTo>
                  <a:lnTo>
                    <a:pt x="11555" y="529200"/>
                  </a:lnTo>
                  <a:lnTo>
                    <a:pt x="21002" y="528137"/>
                  </a:lnTo>
                  <a:lnTo>
                    <a:pt x="27378" y="526562"/>
                  </a:lnTo>
                  <a:lnTo>
                    <a:pt x="29717" y="524637"/>
                  </a:lnTo>
                  <a:lnTo>
                    <a:pt x="29717" y="4953"/>
                  </a:lnTo>
                  <a:lnTo>
                    <a:pt x="32057" y="3000"/>
                  </a:lnTo>
                  <a:lnTo>
                    <a:pt x="38433" y="1428"/>
                  </a:lnTo>
                  <a:lnTo>
                    <a:pt x="47880" y="381"/>
                  </a:lnTo>
                  <a:lnTo>
                    <a:pt x="59435" y="0"/>
                  </a:lnTo>
                </a:path>
              </a:pathLst>
            </a:custGeom>
            <a:ln w="25908">
              <a:solidFill>
                <a:srgbClr val="4F81BC"/>
              </a:solidFill>
            </a:ln>
          </p:spPr>
          <p:txBody>
            <a:bodyPr wrap="square" lIns="0" tIns="0" rIns="0" bIns="0" rtlCol="0"/>
            <a:lstStyle/>
            <a:p>
              <a:endParaRPr sz="2000"/>
            </a:p>
          </p:txBody>
        </p:sp>
      </p:grpSp>
    </p:spTree>
    <p:extLst>
      <p:ext uri="{BB962C8B-B14F-4D97-AF65-F5344CB8AC3E}">
        <p14:creationId xmlns:p14="http://schemas.microsoft.com/office/powerpoint/2010/main" val="18452251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Ecriture des macros – Les principaux objets</a:t>
            </a:r>
          </a:p>
        </p:txBody>
      </p:sp>
      <p:sp>
        <p:nvSpPr>
          <p:cNvPr id="3" name="Espace réservé du contenu 2"/>
          <p:cNvSpPr>
            <a:spLocks noGrp="1"/>
          </p:cNvSpPr>
          <p:nvPr>
            <p:ph idx="1"/>
          </p:nvPr>
        </p:nvSpPr>
        <p:spPr/>
        <p:txBody>
          <a:bodyPr>
            <a:normAutofit fontScale="85000" lnSpcReduction="20000"/>
          </a:bodyPr>
          <a:lstStyle/>
          <a:p>
            <a:r>
              <a:rPr lang="fr-FR" sz="2400" dirty="0"/>
              <a:t>Dans Excel, il est courant de manipuler des cellules, des plages de cellules, des feuilles de calcul et des classeurs. Dans cet article, vous allez découvrir les instructions utilisables pour les manipuler. Il ne s’agit que d’une introduction : vous irez beaucoup plus loin dans les articles à venir.</a:t>
            </a:r>
          </a:p>
          <a:p>
            <a:r>
              <a:rPr lang="fr-FR" sz="2400" dirty="0"/>
              <a:t>Les instructions suivantes permettent de sélectionner des feuilles, cellules, plages nommées, lignes et colonnes :</a:t>
            </a:r>
          </a:p>
          <a:p>
            <a:pPr marL="432000" lvl="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err="1">
                <a:solidFill>
                  <a:srgbClr val="C00000"/>
                </a:solidFill>
                <a:latin typeface="Consolas" panose="020B0609020204030204" pitchFamily="49" charset="0"/>
                <a:ea typeface="Times New Roman" panose="02020603050405020304" pitchFamily="18" charset="0"/>
                <a:cs typeface="Courier New" panose="02070309020205020404" pitchFamily="49" charset="0"/>
              </a:rPr>
              <a:t>Sheets</a:t>
            </a: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("Feuil2")</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a:t>
            </a:r>
            <a:r>
              <a:rPr lang="fr-FR" sz="2000" dirty="0" err="1">
                <a:solidFill>
                  <a:srgbClr val="1A1A1A"/>
                </a:solidFill>
                <a:latin typeface="Consolas" panose="020B0609020204030204" pitchFamily="49" charset="0"/>
                <a:ea typeface="Times New Roman" panose="02020603050405020304" pitchFamily="18" charset="0"/>
                <a:cs typeface="Courier New" panose="02070309020205020404" pitchFamily="49" charset="0"/>
              </a:rPr>
              <a:t>Activate</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 </a:t>
            </a:r>
            <a:r>
              <a:rPr lang="fr-FR"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'Activation de la feuille Feuil2</a:t>
            </a:r>
            <a:endParaRPr lang="en-US" sz="1800" dirty="0">
              <a:solidFill>
                <a:prstClr val="black"/>
              </a:solidFill>
              <a:latin typeface="Consolas" panose="020B0609020204030204" pitchFamily="49" charset="0"/>
              <a:ea typeface="Times New Roman" panose="02020603050405020304" pitchFamily="18" charset="0"/>
              <a:cs typeface="Courier New" panose="02070309020205020404" pitchFamily="49" charset="0"/>
            </a:endParaRPr>
          </a:p>
          <a:p>
            <a:pPr marL="432000" lvl="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Range("A3").</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Select</a:t>
            </a:r>
            <a:r>
              <a:rPr lang="fr-FR" sz="2000" dirty="0">
                <a:solidFill>
                  <a:srgbClr val="0070C0"/>
                </a:solidFill>
                <a:latin typeface="Consolas" panose="020B0609020204030204" pitchFamily="49" charset="0"/>
                <a:ea typeface="Times New Roman" panose="02020603050405020304" pitchFamily="18" charset="0"/>
                <a:cs typeface="Courier New" panose="02070309020205020404" pitchFamily="49" charset="0"/>
              </a:rPr>
              <a:t> </a:t>
            </a:r>
            <a:r>
              <a:rPr lang="fr-FR" sz="20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'Sélection de la cellule A3</a:t>
            </a:r>
            <a:endParaRPr lang="en-US" sz="2000" dirty="0">
              <a:solidFill>
                <a:prstClr val="black"/>
              </a:solidFill>
              <a:latin typeface="Consolas" panose="020B0609020204030204" pitchFamily="49" charset="0"/>
              <a:ea typeface="Times New Roman" panose="02020603050405020304" pitchFamily="18" charset="0"/>
              <a:cs typeface="Courier New" panose="02070309020205020404" pitchFamily="49" charset="0"/>
            </a:endParaRPr>
          </a:p>
          <a:p>
            <a:pPr marL="432000" lvl="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Range("B2:F6").</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Select </a:t>
            </a:r>
            <a:r>
              <a:rPr lang="fr-FR" sz="20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'Sélection du bloc de cellules B2 à F6</a:t>
            </a:r>
            <a:endParaRPr lang="en-US" sz="2000" dirty="0">
              <a:solidFill>
                <a:prstClr val="black"/>
              </a:solidFill>
              <a:latin typeface="Consolas" panose="020B0609020204030204" pitchFamily="49" charset="0"/>
              <a:ea typeface="Times New Roman" panose="02020603050405020304" pitchFamily="18" charset="0"/>
              <a:cs typeface="Courier New" panose="02070309020205020404" pitchFamily="49" charset="0"/>
            </a:endParaRPr>
          </a:p>
          <a:p>
            <a:pPr marL="432000" lvl="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Range("B2,F6").</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Select </a:t>
            </a:r>
            <a:r>
              <a:rPr lang="fr-FR" sz="20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'Sélection des cellules B2 et F6</a:t>
            </a:r>
            <a:endParaRPr lang="en-US" sz="2000" dirty="0">
              <a:solidFill>
                <a:prstClr val="black"/>
              </a:solidFill>
              <a:latin typeface="Consolas" panose="020B0609020204030204" pitchFamily="49" charset="0"/>
              <a:ea typeface="Times New Roman" panose="02020603050405020304" pitchFamily="18" charset="0"/>
              <a:cs typeface="Courier New" panose="02070309020205020404" pitchFamily="49" charset="0"/>
            </a:endParaRPr>
          </a:p>
          <a:p>
            <a:pPr marL="43200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Range("</a:t>
            </a:r>
            <a:r>
              <a:rPr lang="fr-FR" sz="2000" dirty="0" err="1">
                <a:solidFill>
                  <a:srgbClr val="C00000"/>
                </a:solidFill>
                <a:latin typeface="Consolas" panose="020B0609020204030204" pitchFamily="49" charset="0"/>
                <a:ea typeface="Times New Roman" panose="02020603050405020304" pitchFamily="18" charset="0"/>
                <a:cs typeface="Courier New" panose="02070309020205020404" pitchFamily="49" charset="0"/>
              </a:rPr>
              <a:t>unePlage</a:t>
            </a: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Select </a:t>
            </a:r>
            <a:r>
              <a:rPr lang="fr-FR"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'Sélection de la </a:t>
            </a:r>
            <a:r>
              <a:rPr lang="fr-FR" sz="1800" dirty="0" err="1">
                <a:solidFill>
                  <a:srgbClr val="00B050"/>
                </a:solidFill>
                <a:latin typeface="Consolas" panose="020B0609020204030204" pitchFamily="49" charset="0"/>
                <a:ea typeface="Times New Roman" panose="02020603050405020304" pitchFamily="18" charset="0"/>
                <a:cs typeface="Courier New" panose="02070309020205020404" pitchFamily="49" charset="0"/>
              </a:rPr>
              <a:t>pahe</a:t>
            </a:r>
            <a:r>
              <a:rPr lang="fr-FR"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 nommée </a:t>
            </a:r>
            <a:r>
              <a:rPr lang="fr-FR" sz="1800" dirty="0" err="1">
                <a:solidFill>
                  <a:srgbClr val="00B050"/>
                </a:solidFill>
                <a:latin typeface="Consolas" panose="020B0609020204030204" pitchFamily="49" charset="0"/>
                <a:ea typeface="Times New Roman" panose="02020603050405020304" pitchFamily="18" charset="0"/>
                <a:cs typeface="Courier New" panose="02070309020205020404" pitchFamily="49" charset="0"/>
              </a:rPr>
              <a:t>unePlage</a:t>
            </a:r>
            <a:endParaRPr lang="en-US"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endParaRPr>
          </a:p>
          <a:p>
            <a:pPr marL="43200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err="1">
                <a:solidFill>
                  <a:srgbClr val="C00000"/>
                </a:solidFill>
                <a:latin typeface="Consolas" panose="020B0609020204030204" pitchFamily="49" charset="0"/>
                <a:ea typeface="Times New Roman" panose="02020603050405020304" pitchFamily="18" charset="0"/>
                <a:cs typeface="Courier New" panose="02070309020205020404" pitchFamily="49" charset="0"/>
              </a:rPr>
              <a:t>Cells</a:t>
            </a: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(4,2).</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select </a:t>
            </a:r>
            <a:r>
              <a:rPr lang="fr-FR"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'Sélection de la cellule à l'intersection de la ligne 4 et de la colonne 2</a:t>
            </a:r>
            <a:endParaRPr lang="en-US"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endParaRPr>
          </a:p>
          <a:p>
            <a:pPr marL="43200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Range("3:5").</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Select </a:t>
            </a:r>
            <a:r>
              <a:rPr lang="fr-FR"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'Sélection des lignes 3 à 5</a:t>
            </a:r>
            <a:endParaRPr lang="en-US"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endParaRPr>
          </a:p>
          <a:p>
            <a:pPr marL="43200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err="1">
                <a:solidFill>
                  <a:srgbClr val="C00000"/>
                </a:solidFill>
                <a:latin typeface="Consolas" panose="020B0609020204030204" pitchFamily="49" charset="0"/>
                <a:ea typeface="Times New Roman" panose="02020603050405020304" pitchFamily="18" charset="0"/>
                <a:cs typeface="Courier New" panose="02070309020205020404" pitchFamily="49" charset="0"/>
              </a:rPr>
              <a:t>Rows</a:t>
            </a: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("3:5").</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Select </a:t>
            </a:r>
            <a:r>
              <a:rPr lang="fr-FR"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'Identique à l'instruction précédente</a:t>
            </a:r>
            <a:endParaRPr lang="en-US"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endParaRPr>
          </a:p>
          <a:p>
            <a:pPr marL="43200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Range("C:L").</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Select </a:t>
            </a:r>
            <a:r>
              <a:rPr lang="fr-FR"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'Sélection des colonnes C à L</a:t>
            </a:r>
            <a:endParaRPr lang="en-US"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endParaRPr>
          </a:p>
          <a:p>
            <a:pPr marL="432000" indent="0" fontAlgn="b">
              <a:lnSpc>
                <a:spcPct val="100000"/>
              </a:lnSpc>
              <a:spcBef>
                <a:spcPts val="300"/>
              </a:spcBef>
              <a:spcAft>
                <a:spcPts val="3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err="1">
                <a:solidFill>
                  <a:srgbClr val="C00000"/>
                </a:solidFill>
                <a:latin typeface="Consolas" panose="020B0609020204030204" pitchFamily="49" charset="0"/>
                <a:ea typeface="Times New Roman" panose="02020603050405020304" pitchFamily="18" charset="0"/>
                <a:cs typeface="Courier New" panose="02070309020205020404" pitchFamily="49" charset="0"/>
              </a:rPr>
              <a:t>Columns</a:t>
            </a:r>
            <a:r>
              <a:rPr lang="fr-FR" sz="200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("C:L").</a:t>
            </a:r>
            <a:r>
              <a:rPr lang="fr-FR" sz="2000" dirty="0">
                <a:solidFill>
                  <a:srgbClr val="1A1A1A"/>
                </a:solidFill>
                <a:latin typeface="Consolas" panose="020B0609020204030204" pitchFamily="49" charset="0"/>
                <a:ea typeface="Times New Roman" panose="02020603050405020304" pitchFamily="18" charset="0"/>
                <a:cs typeface="Courier New" panose="02070309020205020404" pitchFamily="49" charset="0"/>
              </a:rPr>
              <a:t>Select </a:t>
            </a:r>
            <a:r>
              <a:rPr lang="fr-FR"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rPr>
              <a:t>'Identique à l'instruction précédente</a:t>
            </a:r>
            <a:endParaRPr lang="en-US" sz="1800" dirty="0">
              <a:solidFill>
                <a:srgbClr val="00B050"/>
              </a:solidFill>
              <a:latin typeface="Consolas" panose="020B0609020204030204" pitchFamily="49" charset="0"/>
              <a:ea typeface="Times New Roman" panose="02020603050405020304" pitchFamily="18" charset="0"/>
              <a:cs typeface="Courier New" panose="02070309020205020404" pitchFamily="49" charset="0"/>
            </a:endParaRPr>
          </a:p>
        </p:txBody>
      </p:sp>
    </p:spTree>
    <p:extLst>
      <p:ext uri="{BB962C8B-B14F-4D97-AF65-F5344CB8AC3E}">
        <p14:creationId xmlns:p14="http://schemas.microsoft.com/office/powerpoint/2010/main" val="13968385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Modèle</a:t>
            </a:r>
            <a:r>
              <a:rPr spc="-85" dirty="0"/>
              <a:t> </a:t>
            </a:r>
            <a:r>
              <a:rPr dirty="0"/>
              <a:t>OO</a:t>
            </a:r>
          </a:p>
        </p:txBody>
      </p:sp>
      <p:sp>
        <p:nvSpPr>
          <p:cNvPr id="41" name="Espace réservé du contenu 40"/>
          <p:cNvSpPr>
            <a:spLocks noGrp="1"/>
          </p:cNvSpPr>
          <p:nvPr>
            <p:ph idx="1"/>
          </p:nvPr>
        </p:nvSpPr>
        <p:spPr/>
        <p:txBody>
          <a:bodyPr/>
          <a:lstStyle/>
          <a:p>
            <a:r>
              <a:rPr lang="fr-FR" dirty="0"/>
              <a:t>Un objet VBA possède :</a:t>
            </a:r>
          </a:p>
          <a:p>
            <a:endParaRPr lang="fr-FR" dirty="0"/>
          </a:p>
        </p:txBody>
      </p:sp>
      <p:sp>
        <p:nvSpPr>
          <p:cNvPr id="5" name="object 5"/>
          <p:cNvSpPr txBox="1"/>
          <p:nvPr/>
        </p:nvSpPr>
        <p:spPr>
          <a:xfrm>
            <a:off x="2741363" y="2289056"/>
            <a:ext cx="2326479" cy="40780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38100" rIns="0" bIns="0" rtlCol="0">
            <a:spAutoFit/>
          </a:bodyPr>
          <a:lstStyle/>
          <a:p>
            <a:pPr algn="ctr">
              <a:spcBef>
                <a:spcPts val="300"/>
              </a:spcBef>
            </a:pPr>
            <a:r>
              <a:rPr sz="2400" b="1" spc="-5" dirty="0">
                <a:solidFill>
                  <a:schemeClr val="accent1">
                    <a:lumMod val="75000"/>
                  </a:schemeClr>
                </a:solidFill>
                <a:latin typeface="Calibri"/>
                <a:cs typeface="Calibri"/>
              </a:rPr>
              <a:t>Propriétés</a:t>
            </a:r>
            <a:endParaRPr sz="2400" b="1" dirty="0">
              <a:solidFill>
                <a:schemeClr val="accent1">
                  <a:lumMod val="75000"/>
                </a:schemeClr>
              </a:solidFill>
              <a:latin typeface="Calibri"/>
              <a:cs typeface="Calibri"/>
            </a:endParaRPr>
          </a:p>
        </p:txBody>
      </p:sp>
      <p:sp>
        <p:nvSpPr>
          <p:cNvPr id="6" name="object 6"/>
          <p:cNvSpPr/>
          <p:nvPr/>
        </p:nvSpPr>
        <p:spPr>
          <a:xfrm>
            <a:off x="6384033" y="2137650"/>
            <a:ext cx="2442845" cy="442595"/>
          </a:xfrm>
          <a:custGeom>
            <a:avLst/>
            <a:gdLst/>
            <a:ahLst/>
            <a:cxnLst/>
            <a:rect l="l" t="t" r="r" b="b"/>
            <a:pathLst>
              <a:path w="2442845" h="442594">
                <a:moveTo>
                  <a:pt x="2442283" y="0"/>
                </a:moveTo>
                <a:lnTo>
                  <a:pt x="0" y="0"/>
                </a:lnTo>
                <a:lnTo>
                  <a:pt x="0" y="442034"/>
                </a:lnTo>
                <a:lnTo>
                  <a:pt x="2442283" y="442034"/>
                </a:lnTo>
                <a:lnTo>
                  <a:pt x="2442283" y="0"/>
                </a:lnTo>
                <a:close/>
              </a:path>
            </a:pathLst>
          </a:custGeom>
          <a:solidFill>
            <a:srgbClr val="FFFFFF"/>
          </a:solidFill>
        </p:spPr>
        <p:txBody>
          <a:bodyPr wrap="square" lIns="0" tIns="0" rIns="0" bIns="0" rtlCol="0"/>
          <a:lstStyle/>
          <a:p>
            <a:endParaRPr/>
          </a:p>
        </p:txBody>
      </p:sp>
      <p:sp>
        <p:nvSpPr>
          <p:cNvPr id="7" name="object 7"/>
          <p:cNvSpPr txBox="1"/>
          <p:nvPr/>
        </p:nvSpPr>
        <p:spPr>
          <a:xfrm>
            <a:off x="6384033" y="2273050"/>
            <a:ext cx="2442845" cy="40780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38100" rIns="0" bIns="0" rtlCol="0">
            <a:spAutoFit/>
          </a:bodyPr>
          <a:lstStyle>
            <a:defPPr>
              <a:defRPr lang="en-US"/>
            </a:defPPr>
            <a:lvl1pPr marL="198755">
              <a:spcBef>
                <a:spcPts val="300"/>
              </a:spcBef>
              <a:defRPr sz="2400" b="1" spc="-5">
                <a:solidFill>
                  <a:schemeClr val="accent1">
                    <a:lumMod val="75000"/>
                  </a:schemeClr>
                </a:solidFill>
                <a:latin typeface="Calibri"/>
                <a:cs typeface="Calibri"/>
              </a:defRPr>
            </a:lvl1pPr>
          </a:lstStyle>
          <a:p>
            <a:pPr marL="0" algn="ctr"/>
            <a:r>
              <a:rPr dirty="0"/>
              <a:t>Comportement</a:t>
            </a:r>
          </a:p>
        </p:txBody>
      </p:sp>
      <p:sp>
        <p:nvSpPr>
          <p:cNvPr id="11" name="object 11"/>
          <p:cNvSpPr txBox="1"/>
          <p:nvPr/>
        </p:nvSpPr>
        <p:spPr>
          <a:xfrm>
            <a:off x="3218287" y="3148985"/>
            <a:ext cx="1308909" cy="351378"/>
          </a:xfrm>
          <a:prstGeom prst="rect">
            <a:avLst/>
          </a:prstGeom>
        </p:spPr>
        <p:txBody>
          <a:bodyPr vert="horz" wrap="square" lIns="0" tIns="12700" rIns="0" bIns="0" rtlCol="0">
            <a:spAutoFit/>
          </a:bodyPr>
          <a:lstStyle/>
          <a:p>
            <a:pPr marL="12700">
              <a:spcBef>
                <a:spcPts val="100"/>
              </a:spcBef>
            </a:pPr>
            <a:r>
              <a:rPr sz="2200" b="1" spc="160" dirty="0">
                <a:solidFill>
                  <a:schemeClr val="accent2">
                    <a:lumMod val="75000"/>
                  </a:schemeClr>
                </a:solidFill>
                <a:latin typeface="Calibri"/>
                <a:cs typeface="Calibri"/>
              </a:rPr>
              <a:t>A</a:t>
            </a:r>
            <a:r>
              <a:rPr lang="fr-FR" sz="2200" b="1" spc="160" dirty="0" err="1">
                <a:solidFill>
                  <a:schemeClr val="accent2">
                    <a:lumMod val="75000"/>
                  </a:schemeClr>
                </a:solidFill>
                <a:latin typeface="Calibri"/>
                <a:cs typeface="Calibri"/>
              </a:rPr>
              <a:t>ttr</a:t>
            </a:r>
            <a:r>
              <a:rPr sz="2200" b="1" spc="160" dirty="0" err="1">
                <a:solidFill>
                  <a:schemeClr val="accent2">
                    <a:lumMod val="75000"/>
                  </a:schemeClr>
                </a:solidFill>
                <a:latin typeface="Calibri"/>
                <a:cs typeface="Calibri"/>
              </a:rPr>
              <a:t>ibuts</a:t>
            </a:r>
            <a:endParaRPr sz="2200" dirty="0">
              <a:solidFill>
                <a:schemeClr val="accent2">
                  <a:lumMod val="75000"/>
                </a:schemeClr>
              </a:solidFill>
              <a:latin typeface="Calibri"/>
              <a:cs typeface="Calibri"/>
            </a:endParaRPr>
          </a:p>
        </p:txBody>
      </p:sp>
      <p:grpSp>
        <p:nvGrpSpPr>
          <p:cNvPr id="12" name="object 12"/>
          <p:cNvGrpSpPr/>
          <p:nvPr/>
        </p:nvGrpSpPr>
        <p:grpSpPr>
          <a:xfrm>
            <a:off x="3675256" y="2717933"/>
            <a:ext cx="394970" cy="661035"/>
            <a:chOff x="2177934" y="2552007"/>
            <a:chExt cx="394970" cy="661035"/>
          </a:xfrm>
        </p:grpSpPr>
        <p:sp>
          <p:nvSpPr>
            <p:cNvPr id="13" name="object 13"/>
            <p:cNvSpPr/>
            <p:nvPr/>
          </p:nvSpPr>
          <p:spPr>
            <a:xfrm>
              <a:off x="2177934" y="2552007"/>
              <a:ext cx="394854" cy="660861"/>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2376433" y="2579684"/>
              <a:ext cx="10160" cy="379730"/>
            </a:xfrm>
            <a:custGeom>
              <a:avLst/>
              <a:gdLst/>
              <a:ahLst/>
              <a:cxnLst/>
              <a:rect l="l" t="t" r="r" b="b"/>
              <a:pathLst>
                <a:path w="10160" h="379730">
                  <a:moveTo>
                    <a:pt x="4998" y="-19049"/>
                  </a:moveTo>
                  <a:lnTo>
                    <a:pt x="4998" y="398522"/>
                  </a:lnTo>
                </a:path>
              </a:pathLst>
            </a:custGeom>
            <a:ln w="48097">
              <a:solidFill>
                <a:srgbClr val="FFFB00"/>
              </a:solidFill>
            </a:ln>
          </p:spPr>
          <p:txBody>
            <a:bodyPr wrap="square" lIns="0" tIns="0" rIns="0" bIns="0" rtlCol="0"/>
            <a:lstStyle/>
            <a:p>
              <a:endParaRPr/>
            </a:p>
          </p:txBody>
        </p:sp>
        <p:sp>
          <p:nvSpPr>
            <p:cNvPr id="15" name="object 15"/>
            <p:cNvSpPr/>
            <p:nvPr/>
          </p:nvSpPr>
          <p:spPr>
            <a:xfrm>
              <a:off x="2293835" y="2824185"/>
              <a:ext cx="171087" cy="172766"/>
            </a:xfrm>
            <a:prstGeom prst="rect">
              <a:avLst/>
            </a:prstGeom>
            <a:blipFill>
              <a:blip r:embed="rId3" cstate="print"/>
              <a:stretch>
                <a:fillRect/>
              </a:stretch>
            </a:blipFill>
          </p:spPr>
          <p:txBody>
            <a:bodyPr wrap="square" lIns="0" tIns="0" rIns="0" bIns="0" rtlCol="0"/>
            <a:lstStyle/>
            <a:p>
              <a:endParaRPr/>
            </a:p>
          </p:txBody>
        </p:sp>
      </p:grpSp>
      <p:sp>
        <p:nvSpPr>
          <p:cNvPr id="16" name="object 16"/>
          <p:cNvSpPr txBox="1"/>
          <p:nvPr/>
        </p:nvSpPr>
        <p:spPr>
          <a:xfrm>
            <a:off x="5743079" y="3046828"/>
            <a:ext cx="1531648" cy="351378"/>
          </a:xfrm>
          <a:prstGeom prst="rect">
            <a:avLst/>
          </a:prstGeom>
        </p:spPr>
        <p:txBody>
          <a:bodyPr vert="horz" wrap="square" lIns="0" tIns="12700" rIns="0" bIns="0" rtlCol="0">
            <a:spAutoFit/>
          </a:bodyPr>
          <a:lstStyle/>
          <a:p>
            <a:pPr marL="12700">
              <a:spcBef>
                <a:spcPts val="100"/>
              </a:spcBef>
            </a:pPr>
            <a:r>
              <a:rPr sz="2200" b="1" spc="160" dirty="0">
                <a:solidFill>
                  <a:schemeClr val="accent2">
                    <a:lumMod val="75000"/>
                  </a:schemeClr>
                </a:solidFill>
                <a:latin typeface="Calibri"/>
                <a:cs typeface="Calibri"/>
              </a:rPr>
              <a:t>Procédures</a:t>
            </a:r>
          </a:p>
        </p:txBody>
      </p:sp>
      <p:grpSp>
        <p:nvGrpSpPr>
          <p:cNvPr id="17" name="object 17"/>
          <p:cNvGrpSpPr/>
          <p:nvPr/>
        </p:nvGrpSpPr>
        <p:grpSpPr>
          <a:xfrm>
            <a:off x="6436168" y="2518756"/>
            <a:ext cx="2898878" cy="1774340"/>
            <a:chOff x="4912167" y="2518756"/>
            <a:chExt cx="2898878" cy="1774340"/>
          </a:xfrm>
        </p:grpSpPr>
        <p:sp>
          <p:nvSpPr>
            <p:cNvPr id="19" name="object 19"/>
            <p:cNvSpPr/>
            <p:nvPr/>
          </p:nvSpPr>
          <p:spPr>
            <a:xfrm>
              <a:off x="4912167" y="2693500"/>
              <a:ext cx="1002825" cy="473568"/>
            </a:xfrm>
            <a:custGeom>
              <a:avLst/>
              <a:gdLst/>
              <a:ahLst/>
              <a:cxnLst/>
              <a:rect l="l" t="t" r="r" b="b"/>
              <a:pathLst>
                <a:path w="1053464" h="421005">
                  <a:moveTo>
                    <a:pt x="1053115" y="0"/>
                  </a:moveTo>
                  <a:lnTo>
                    <a:pt x="0" y="420514"/>
                  </a:lnTo>
                </a:path>
              </a:pathLst>
            </a:custGeom>
            <a:ln w="38099">
              <a:solidFill>
                <a:srgbClr val="FFFB00"/>
              </a:solidFill>
            </a:ln>
          </p:spPr>
          <p:txBody>
            <a:bodyPr wrap="square" lIns="0" tIns="0" rIns="0" bIns="0" rtlCol="0"/>
            <a:lstStyle/>
            <a:p>
              <a:endParaRPr/>
            </a:p>
          </p:txBody>
        </p:sp>
        <p:sp>
          <p:nvSpPr>
            <p:cNvPr id="22" name="object 22"/>
            <p:cNvSpPr/>
            <p:nvPr/>
          </p:nvSpPr>
          <p:spPr>
            <a:xfrm>
              <a:off x="6081367" y="2647403"/>
              <a:ext cx="1729678" cy="469868"/>
            </a:xfrm>
            <a:custGeom>
              <a:avLst/>
              <a:gdLst/>
              <a:ahLst/>
              <a:cxnLst/>
              <a:rect l="l" t="t" r="r" b="b"/>
              <a:pathLst>
                <a:path w="1714500" h="408939">
                  <a:moveTo>
                    <a:pt x="0" y="0"/>
                  </a:moveTo>
                  <a:lnTo>
                    <a:pt x="1714235" y="408743"/>
                  </a:lnTo>
                </a:path>
              </a:pathLst>
            </a:custGeom>
            <a:ln w="38099">
              <a:solidFill>
                <a:srgbClr val="FFFB00"/>
              </a:solidFill>
            </a:ln>
          </p:spPr>
          <p:txBody>
            <a:bodyPr wrap="square" lIns="0" tIns="0" rIns="0" bIns="0" rtlCol="0"/>
            <a:lstStyle/>
            <a:p>
              <a:endParaRPr/>
            </a:p>
          </p:txBody>
        </p:sp>
        <p:sp>
          <p:nvSpPr>
            <p:cNvPr id="25" name="object 25"/>
            <p:cNvSpPr/>
            <p:nvPr/>
          </p:nvSpPr>
          <p:spPr>
            <a:xfrm>
              <a:off x="6030883" y="2518756"/>
              <a:ext cx="50484" cy="1736692"/>
            </a:xfrm>
            <a:custGeom>
              <a:avLst/>
              <a:gdLst/>
              <a:ahLst/>
              <a:cxnLst/>
              <a:rect l="l" t="t" r="r" b="b"/>
              <a:pathLst>
                <a:path w="31750" h="1675764">
                  <a:moveTo>
                    <a:pt x="31556" y="0"/>
                  </a:moveTo>
                  <a:lnTo>
                    <a:pt x="0" y="1675609"/>
                  </a:lnTo>
                </a:path>
              </a:pathLst>
            </a:custGeom>
            <a:ln w="38099">
              <a:solidFill>
                <a:srgbClr val="FFFB00"/>
              </a:solidFill>
            </a:ln>
          </p:spPr>
          <p:txBody>
            <a:bodyPr wrap="square" lIns="0" tIns="0" rIns="0" bIns="0" rtlCol="0"/>
            <a:lstStyle/>
            <a:p>
              <a:endParaRPr/>
            </a:p>
          </p:txBody>
        </p:sp>
        <p:sp>
          <p:nvSpPr>
            <p:cNvPr id="26" name="object 26"/>
            <p:cNvSpPr/>
            <p:nvPr/>
          </p:nvSpPr>
          <p:spPr>
            <a:xfrm>
              <a:off x="5966165" y="4120819"/>
              <a:ext cx="171115" cy="172277"/>
            </a:xfrm>
            <a:prstGeom prst="rect">
              <a:avLst/>
            </a:prstGeom>
            <a:blipFill>
              <a:blip r:embed="rId4" cstate="print"/>
              <a:stretch>
                <a:fillRect/>
              </a:stretch>
            </a:blipFill>
          </p:spPr>
          <p:txBody>
            <a:bodyPr wrap="square" lIns="0" tIns="0" rIns="0" bIns="0" rtlCol="0"/>
            <a:lstStyle/>
            <a:p>
              <a:endParaRPr/>
            </a:p>
          </p:txBody>
        </p:sp>
      </p:grpSp>
      <p:sp>
        <p:nvSpPr>
          <p:cNvPr id="27" name="object 27"/>
          <p:cNvSpPr txBox="1"/>
          <p:nvPr/>
        </p:nvSpPr>
        <p:spPr>
          <a:xfrm>
            <a:off x="4675337" y="4627084"/>
            <a:ext cx="1244863" cy="351378"/>
          </a:xfrm>
          <a:prstGeom prst="rect">
            <a:avLst/>
          </a:prstGeom>
        </p:spPr>
        <p:txBody>
          <a:bodyPr vert="horz" wrap="square" lIns="0" tIns="12700" rIns="0" bIns="0" rtlCol="0">
            <a:spAutoFit/>
          </a:bodyPr>
          <a:lstStyle/>
          <a:p>
            <a:pPr marL="12700">
              <a:spcBef>
                <a:spcPts val="100"/>
              </a:spcBef>
            </a:pPr>
            <a:r>
              <a:rPr sz="2200" b="1" spc="160" dirty="0" err="1">
                <a:solidFill>
                  <a:schemeClr val="accent2">
                    <a:lumMod val="75000"/>
                  </a:schemeClr>
                </a:solidFill>
                <a:latin typeface="Calibri"/>
                <a:cs typeface="Calibri"/>
              </a:rPr>
              <a:t>Func</a:t>
            </a:r>
            <a:r>
              <a:rPr lang="fr-FR" sz="2200" b="1" spc="160" dirty="0" err="1">
                <a:solidFill>
                  <a:schemeClr val="accent2">
                    <a:lumMod val="75000"/>
                  </a:schemeClr>
                </a:solidFill>
                <a:latin typeface="Calibri"/>
                <a:cs typeface="Calibri"/>
              </a:rPr>
              <a:t>tio</a:t>
            </a:r>
            <a:r>
              <a:rPr sz="2200" b="1" spc="160" dirty="0">
                <a:solidFill>
                  <a:schemeClr val="accent2">
                    <a:lumMod val="75000"/>
                  </a:schemeClr>
                </a:solidFill>
                <a:latin typeface="Calibri"/>
                <a:cs typeface="Calibri"/>
              </a:rPr>
              <a:t>n</a:t>
            </a:r>
          </a:p>
        </p:txBody>
      </p:sp>
      <p:grpSp>
        <p:nvGrpSpPr>
          <p:cNvPr id="28" name="object 28"/>
          <p:cNvGrpSpPr/>
          <p:nvPr/>
        </p:nvGrpSpPr>
        <p:grpSpPr>
          <a:xfrm>
            <a:off x="5825836" y="3420687"/>
            <a:ext cx="756920" cy="1617345"/>
            <a:chOff x="4301836" y="3420686"/>
            <a:chExt cx="756920" cy="1617345"/>
          </a:xfrm>
        </p:grpSpPr>
        <p:sp>
          <p:nvSpPr>
            <p:cNvPr id="29" name="object 29"/>
            <p:cNvSpPr/>
            <p:nvPr/>
          </p:nvSpPr>
          <p:spPr>
            <a:xfrm>
              <a:off x="4459777" y="3420687"/>
              <a:ext cx="598516" cy="802178"/>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4692737" y="3445106"/>
              <a:ext cx="300355" cy="559435"/>
            </a:xfrm>
            <a:custGeom>
              <a:avLst/>
              <a:gdLst/>
              <a:ahLst/>
              <a:cxnLst/>
              <a:rect l="l" t="t" r="r" b="b"/>
              <a:pathLst>
                <a:path w="300354" h="559435">
                  <a:moveTo>
                    <a:pt x="300208" y="0"/>
                  </a:moveTo>
                  <a:lnTo>
                    <a:pt x="300208" y="559376"/>
                  </a:lnTo>
                  <a:lnTo>
                    <a:pt x="0" y="559376"/>
                  </a:lnTo>
                </a:path>
              </a:pathLst>
            </a:custGeom>
            <a:ln w="38099">
              <a:solidFill>
                <a:srgbClr val="FFFB00"/>
              </a:solidFill>
            </a:ln>
          </p:spPr>
          <p:txBody>
            <a:bodyPr wrap="square" lIns="0" tIns="0" rIns="0" bIns="0" rtlCol="0"/>
            <a:lstStyle/>
            <a:p>
              <a:endParaRPr/>
            </a:p>
          </p:txBody>
        </p:sp>
        <p:sp>
          <p:nvSpPr>
            <p:cNvPr id="31" name="object 31"/>
            <p:cNvSpPr/>
            <p:nvPr/>
          </p:nvSpPr>
          <p:spPr>
            <a:xfrm>
              <a:off x="4654930" y="3918910"/>
              <a:ext cx="171005" cy="171146"/>
            </a:xfrm>
            <a:prstGeom prst="rect">
              <a:avLst/>
            </a:prstGeom>
            <a:blipFill>
              <a:blip r:embed="rId6" cstate="print"/>
              <a:stretch>
                <a:fillRect/>
              </a:stretch>
            </a:blipFill>
          </p:spPr>
          <p:txBody>
            <a:bodyPr wrap="square" lIns="0" tIns="0" rIns="0" bIns="0" rtlCol="0"/>
            <a:lstStyle/>
            <a:p>
              <a:endParaRPr/>
            </a:p>
          </p:txBody>
        </p:sp>
        <p:sp>
          <p:nvSpPr>
            <p:cNvPr id="32" name="object 32"/>
            <p:cNvSpPr/>
            <p:nvPr/>
          </p:nvSpPr>
          <p:spPr>
            <a:xfrm>
              <a:off x="4301836" y="3420686"/>
              <a:ext cx="756458" cy="1616825"/>
            </a:xfrm>
            <a:prstGeom prst="rect">
              <a:avLst/>
            </a:prstGeom>
            <a:blipFill>
              <a:blip r:embed="rId7" cstate="print"/>
              <a:stretch>
                <a:fillRect/>
              </a:stretch>
            </a:blipFill>
          </p:spPr>
          <p:txBody>
            <a:bodyPr wrap="square" lIns="0" tIns="0" rIns="0" bIns="0" rtlCol="0"/>
            <a:lstStyle/>
            <a:p>
              <a:endParaRPr/>
            </a:p>
          </p:txBody>
        </p:sp>
        <p:sp>
          <p:nvSpPr>
            <p:cNvPr id="33" name="object 33"/>
            <p:cNvSpPr/>
            <p:nvPr/>
          </p:nvSpPr>
          <p:spPr>
            <a:xfrm>
              <a:off x="4537798" y="3445106"/>
              <a:ext cx="455295" cy="1374140"/>
            </a:xfrm>
            <a:custGeom>
              <a:avLst/>
              <a:gdLst/>
              <a:ahLst/>
              <a:cxnLst/>
              <a:rect l="l" t="t" r="r" b="b"/>
              <a:pathLst>
                <a:path w="455295" h="1374139">
                  <a:moveTo>
                    <a:pt x="455148" y="0"/>
                  </a:moveTo>
                  <a:lnTo>
                    <a:pt x="455148" y="1374126"/>
                  </a:lnTo>
                  <a:lnTo>
                    <a:pt x="0" y="1374126"/>
                  </a:lnTo>
                </a:path>
              </a:pathLst>
            </a:custGeom>
            <a:ln w="38099">
              <a:solidFill>
                <a:srgbClr val="FFFB00"/>
              </a:solidFill>
            </a:ln>
          </p:spPr>
          <p:txBody>
            <a:bodyPr wrap="square" lIns="0" tIns="0" rIns="0" bIns="0" rtlCol="0"/>
            <a:lstStyle/>
            <a:p>
              <a:endParaRPr/>
            </a:p>
          </p:txBody>
        </p:sp>
        <p:sp>
          <p:nvSpPr>
            <p:cNvPr id="34" name="object 34"/>
            <p:cNvSpPr/>
            <p:nvPr/>
          </p:nvSpPr>
          <p:spPr>
            <a:xfrm>
              <a:off x="4499990" y="4733659"/>
              <a:ext cx="171005" cy="171146"/>
            </a:xfrm>
            <a:prstGeom prst="rect">
              <a:avLst/>
            </a:prstGeom>
            <a:blipFill>
              <a:blip r:embed="rId6" cstate="print"/>
              <a:stretch>
                <a:fillRect/>
              </a:stretch>
            </a:blipFill>
          </p:spPr>
          <p:txBody>
            <a:bodyPr wrap="square" lIns="0" tIns="0" rIns="0" bIns="0" rtlCol="0"/>
            <a:lstStyle/>
            <a:p>
              <a:endParaRPr/>
            </a:p>
          </p:txBody>
        </p:sp>
      </p:grpSp>
      <p:sp>
        <p:nvSpPr>
          <p:cNvPr id="35" name="object 35"/>
          <p:cNvSpPr txBox="1"/>
          <p:nvPr/>
        </p:nvSpPr>
        <p:spPr>
          <a:xfrm>
            <a:off x="472305" y="5660570"/>
            <a:ext cx="5894609" cy="361637"/>
          </a:xfrm>
          <a:prstGeom prst="rect">
            <a:avLst/>
          </a:prstGeom>
        </p:spPr>
        <p:txBody>
          <a:bodyPr vert="horz" wrap="square" lIns="0" tIns="27940" rIns="0" bIns="0" rtlCol="0">
            <a:spAutoFit/>
          </a:bodyPr>
          <a:lstStyle/>
          <a:p>
            <a:pPr marL="534670" marR="5080" indent="-522605">
              <a:lnSpc>
                <a:spcPts val="2600"/>
              </a:lnSpc>
              <a:spcBef>
                <a:spcPts val="220"/>
              </a:spcBef>
              <a:tabLst>
                <a:tab pos="1334135" algn="l"/>
              </a:tabLst>
            </a:pPr>
            <a:r>
              <a:rPr sz="2200" b="1" spc="-5" dirty="0" err="1">
                <a:solidFill>
                  <a:schemeClr val="accent2">
                    <a:lumMod val="75000"/>
                  </a:schemeClr>
                </a:solidFill>
                <a:latin typeface="Calibri"/>
                <a:cs typeface="Calibri"/>
              </a:rPr>
              <a:t>Procédure</a:t>
            </a:r>
            <a:r>
              <a:rPr lang="fr-FR" sz="2200" b="1" spc="-5" dirty="0">
                <a:latin typeface="Calibri"/>
                <a:cs typeface="Calibri"/>
              </a:rPr>
              <a:t>: </a:t>
            </a:r>
            <a:r>
              <a:rPr lang="fr-FR" sz="2200" spc="10" dirty="0">
                <a:latin typeface="Calibri"/>
                <a:cs typeface="Calibri"/>
              </a:rPr>
              <a:t>O</a:t>
            </a:r>
            <a:r>
              <a:rPr sz="2200" spc="10" dirty="0" err="1">
                <a:latin typeface="Calibri"/>
                <a:cs typeface="Calibri"/>
              </a:rPr>
              <a:t>péra</a:t>
            </a:r>
            <a:r>
              <a:rPr lang="fr-FR" sz="2200" spc="10" dirty="0" err="1">
                <a:latin typeface="Calibri"/>
                <a:cs typeface="Calibri"/>
              </a:rPr>
              <a:t>tion</a:t>
            </a:r>
            <a:r>
              <a:rPr sz="2200" spc="10" dirty="0">
                <a:latin typeface="Calibri"/>
                <a:cs typeface="Calibri"/>
              </a:rPr>
              <a:t> </a:t>
            </a:r>
            <a:r>
              <a:rPr sz="2200" spc="-5" dirty="0">
                <a:latin typeface="Calibri"/>
                <a:cs typeface="Calibri"/>
              </a:rPr>
              <a:t>qu’on  </a:t>
            </a:r>
            <a:r>
              <a:rPr sz="2200" dirty="0">
                <a:latin typeface="Calibri"/>
                <a:cs typeface="Calibri"/>
              </a:rPr>
              <a:t>appelle</a:t>
            </a:r>
            <a:r>
              <a:rPr sz="2200" spc="-10" dirty="0">
                <a:latin typeface="Calibri"/>
                <a:cs typeface="Calibri"/>
              </a:rPr>
              <a:t> </a:t>
            </a:r>
            <a:r>
              <a:rPr sz="2200" spc="-5" dirty="0">
                <a:solidFill>
                  <a:schemeClr val="accent2">
                    <a:lumMod val="75000"/>
                  </a:schemeClr>
                </a:solidFill>
                <a:latin typeface="Calibri"/>
                <a:cs typeface="Calibri"/>
              </a:rPr>
              <a:t>explicitement</a:t>
            </a:r>
            <a:endParaRPr sz="2200" dirty="0">
              <a:solidFill>
                <a:schemeClr val="accent2">
                  <a:lumMod val="75000"/>
                </a:schemeClr>
              </a:solidFill>
              <a:latin typeface="Calibri"/>
              <a:cs typeface="Calibri"/>
            </a:endParaRPr>
          </a:p>
        </p:txBody>
      </p:sp>
      <p:sp>
        <p:nvSpPr>
          <p:cNvPr id="36" name="object 36"/>
          <p:cNvSpPr txBox="1"/>
          <p:nvPr/>
        </p:nvSpPr>
        <p:spPr>
          <a:xfrm>
            <a:off x="866775" y="3686056"/>
            <a:ext cx="4441030" cy="351378"/>
          </a:xfrm>
          <a:prstGeom prst="rect">
            <a:avLst/>
          </a:prstGeom>
        </p:spPr>
        <p:txBody>
          <a:bodyPr vert="horz" wrap="square" lIns="0" tIns="12700" rIns="0" bIns="0" rtlCol="0">
            <a:spAutoFit/>
          </a:bodyPr>
          <a:lstStyle/>
          <a:p>
            <a:pPr marL="38100">
              <a:spcBef>
                <a:spcPts val="100"/>
              </a:spcBef>
              <a:tabLst>
                <a:tab pos="2628900" algn="l"/>
              </a:tabLst>
            </a:pPr>
            <a:r>
              <a:rPr sz="2200" spc="-5" dirty="0">
                <a:latin typeface="Calibri"/>
                <a:cs typeface="Calibri"/>
              </a:rPr>
              <a:t>	</a:t>
            </a:r>
            <a:endParaRPr sz="3300" baseline="-23989" dirty="0">
              <a:latin typeface="Calibri"/>
              <a:cs typeface="Calibri"/>
            </a:endParaRPr>
          </a:p>
        </p:txBody>
      </p:sp>
      <p:sp>
        <p:nvSpPr>
          <p:cNvPr id="37" name="object 37"/>
          <p:cNvSpPr txBox="1"/>
          <p:nvPr/>
        </p:nvSpPr>
        <p:spPr>
          <a:xfrm>
            <a:off x="1062855" y="4627084"/>
            <a:ext cx="3622763" cy="346249"/>
          </a:xfrm>
          <a:prstGeom prst="rect">
            <a:avLst/>
          </a:prstGeom>
        </p:spPr>
        <p:txBody>
          <a:bodyPr vert="horz" wrap="square" lIns="0" tIns="12700" rIns="0" bIns="0" rtlCol="0">
            <a:spAutoFit/>
          </a:bodyPr>
          <a:lstStyle/>
          <a:p>
            <a:pPr marR="5080">
              <a:lnSpc>
                <a:spcPts val="2620"/>
              </a:lnSpc>
              <a:spcBef>
                <a:spcPts val="1900"/>
              </a:spcBef>
            </a:pPr>
            <a:r>
              <a:rPr lang="fr-FR" spc="10" dirty="0" err="1">
                <a:latin typeface="Calibri"/>
                <a:cs typeface="Calibri"/>
              </a:rPr>
              <a:t>opératio</a:t>
            </a:r>
            <a:r>
              <a:rPr spc="10" dirty="0">
                <a:latin typeface="Calibri"/>
                <a:cs typeface="Calibri"/>
              </a:rPr>
              <a:t>n</a:t>
            </a:r>
            <a:r>
              <a:rPr spc="-30" dirty="0">
                <a:latin typeface="Calibri"/>
                <a:cs typeface="Calibri"/>
              </a:rPr>
              <a:t> </a:t>
            </a:r>
            <a:r>
              <a:rPr spc="-5" dirty="0" err="1">
                <a:latin typeface="Calibri"/>
                <a:cs typeface="Calibri"/>
              </a:rPr>
              <a:t>retournant</a:t>
            </a:r>
            <a:r>
              <a:rPr lang="fr-FR" dirty="0">
                <a:latin typeface="Calibri"/>
                <a:cs typeface="Calibri"/>
              </a:rPr>
              <a:t> </a:t>
            </a:r>
            <a:r>
              <a:rPr dirty="0" err="1">
                <a:latin typeface="Calibri"/>
                <a:cs typeface="Calibri"/>
              </a:rPr>
              <a:t>une</a:t>
            </a:r>
            <a:r>
              <a:rPr spc="-100" dirty="0">
                <a:latin typeface="Calibri"/>
                <a:cs typeface="Calibri"/>
              </a:rPr>
              <a:t> </a:t>
            </a:r>
            <a:r>
              <a:rPr dirty="0">
                <a:latin typeface="Calibri"/>
                <a:cs typeface="Calibri"/>
              </a:rPr>
              <a:t>valeur</a:t>
            </a:r>
          </a:p>
        </p:txBody>
      </p:sp>
      <p:sp>
        <p:nvSpPr>
          <p:cNvPr id="38" name="object 38"/>
          <p:cNvSpPr txBox="1"/>
          <p:nvPr/>
        </p:nvSpPr>
        <p:spPr>
          <a:xfrm>
            <a:off x="6623057" y="4301356"/>
            <a:ext cx="1999211" cy="1415131"/>
          </a:xfrm>
          <a:prstGeom prst="rect">
            <a:avLst/>
          </a:prstGeom>
        </p:spPr>
        <p:txBody>
          <a:bodyPr vert="horz" wrap="square" lIns="0" tIns="37465" rIns="0" bIns="0" rtlCol="0">
            <a:spAutoFit/>
          </a:bodyPr>
          <a:lstStyle/>
          <a:p>
            <a:pPr marL="187960" algn="ctr">
              <a:spcBef>
                <a:spcPts val="295"/>
              </a:spcBef>
            </a:pPr>
            <a:r>
              <a:rPr sz="2200" b="1" spc="160" dirty="0">
                <a:solidFill>
                  <a:schemeClr val="accent2">
                    <a:lumMod val="75000"/>
                  </a:schemeClr>
                </a:solidFill>
                <a:latin typeface="Calibri"/>
                <a:cs typeface="Calibri"/>
              </a:rPr>
              <a:t>Property</a:t>
            </a:r>
          </a:p>
          <a:p>
            <a:pPr marL="12700" marR="5080" algn="ctr">
              <a:lnSpc>
                <a:spcPts val="2600"/>
              </a:lnSpc>
              <a:spcBef>
                <a:spcPts val="315"/>
              </a:spcBef>
            </a:pPr>
            <a:r>
              <a:rPr sz="2200" i="1" spc="50" dirty="0">
                <a:latin typeface="Calibri"/>
                <a:cs typeface="Calibri"/>
              </a:rPr>
              <a:t>G</a:t>
            </a:r>
            <a:r>
              <a:rPr lang="fr-FR" sz="2200" i="1" spc="50" dirty="0" err="1">
                <a:latin typeface="Calibri"/>
                <a:cs typeface="Calibri"/>
              </a:rPr>
              <a:t>ett</a:t>
            </a:r>
            <a:r>
              <a:rPr sz="2200" i="1" spc="50" dirty="0" err="1">
                <a:latin typeface="Calibri"/>
                <a:cs typeface="Calibri"/>
              </a:rPr>
              <a:t>ers</a:t>
            </a:r>
            <a:r>
              <a:rPr sz="2200" i="1" spc="50" dirty="0">
                <a:latin typeface="Calibri"/>
                <a:cs typeface="Calibri"/>
              </a:rPr>
              <a:t>  </a:t>
            </a:r>
            <a:r>
              <a:rPr sz="2200" spc="-5" dirty="0">
                <a:latin typeface="Calibri"/>
                <a:cs typeface="Calibri"/>
              </a:rPr>
              <a:t>(</a:t>
            </a:r>
            <a:r>
              <a:rPr sz="2200" b="1" spc="160" dirty="0">
                <a:solidFill>
                  <a:schemeClr val="accent2">
                    <a:lumMod val="75000"/>
                  </a:schemeClr>
                </a:solidFill>
                <a:latin typeface="Calibri"/>
                <a:cs typeface="Calibri"/>
              </a:rPr>
              <a:t>Property</a:t>
            </a:r>
            <a:r>
              <a:rPr sz="2200" b="1" spc="-85" dirty="0">
                <a:latin typeface="Calibri"/>
                <a:cs typeface="Calibri"/>
              </a:rPr>
              <a:t> </a:t>
            </a:r>
            <a:r>
              <a:rPr sz="2200" b="1" spc="160" dirty="0">
                <a:solidFill>
                  <a:schemeClr val="accent2">
                    <a:lumMod val="75000"/>
                  </a:schemeClr>
                </a:solidFill>
                <a:latin typeface="Calibri"/>
                <a:cs typeface="Calibri"/>
              </a:rPr>
              <a:t>Get</a:t>
            </a:r>
            <a:r>
              <a:rPr sz="2200" dirty="0">
                <a:latin typeface="Calibri"/>
                <a:cs typeface="Calibri"/>
              </a:rPr>
              <a:t>)  et</a:t>
            </a:r>
            <a:r>
              <a:rPr sz="2200" spc="-25" dirty="0">
                <a:latin typeface="Calibri"/>
                <a:cs typeface="Calibri"/>
              </a:rPr>
              <a:t> </a:t>
            </a:r>
            <a:r>
              <a:rPr sz="2200" i="1" spc="45" dirty="0">
                <a:latin typeface="Calibri"/>
                <a:cs typeface="Calibri"/>
              </a:rPr>
              <a:t>Se</a:t>
            </a:r>
            <a:r>
              <a:rPr lang="fr-FR" sz="2200" i="1" spc="45" dirty="0">
                <a:latin typeface="Calibri"/>
                <a:cs typeface="Calibri"/>
              </a:rPr>
              <a:t>tt</a:t>
            </a:r>
            <a:r>
              <a:rPr sz="2200" i="1" spc="45" dirty="0" err="1">
                <a:latin typeface="Calibri"/>
                <a:cs typeface="Calibri"/>
              </a:rPr>
              <a:t>ers</a:t>
            </a:r>
            <a:endParaRPr sz="2200" dirty="0">
              <a:latin typeface="Calibri"/>
              <a:cs typeface="Calibri"/>
            </a:endParaRPr>
          </a:p>
        </p:txBody>
      </p:sp>
      <p:sp>
        <p:nvSpPr>
          <p:cNvPr id="39" name="object 39"/>
          <p:cNvSpPr txBox="1"/>
          <p:nvPr/>
        </p:nvSpPr>
        <p:spPr>
          <a:xfrm>
            <a:off x="6508903" y="5822317"/>
            <a:ext cx="2466847" cy="695062"/>
          </a:xfrm>
          <a:prstGeom prst="rect">
            <a:avLst/>
          </a:prstGeom>
        </p:spPr>
        <p:txBody>
          <a:bodyPr vert="horz" wrap="square" lIns="0" tIns="27940" rIns="0" bIns="0" rtlCol="0">
            <a:spAutoFit/>
          </a:bodyPr>
          <a:lstStyle/>
          <a:p>
            <a:pPr marL="12700" marR="5080" indent="170180" algn="ctr">
              <a:lnSpc>
                <a:spcPts val="2600"/>
              </a:lnSpc>
              <a:spcBef>
                <a:spcPts val="220"/>
              </a:spcBef>
            </a:pPr>
            <a:r>
              <a:rPr sz="2200" b="1" spc="160" dirty="0">
                <a:solidFill>
                  <a:schemeClr val="accent2">
                    <a:lumMod val="75000"/>
                  </a:schemeClr>
                </a:solidFill>
                <a:latin typeface="Calibri"/>
                <a:cs typeface="Calibri"/>
              </a:rPr>
              <a:t>(Property Let</a:t>
            </a:r>
            <a:r>
              <a:rPr sz="2200" spc="-5" dirty="0">
                <a:latin typeface="Calibri"/>
                <a:cs typeface="Calibri"/>
              </a:rPr>
              <a:t>)  </a:t>
            </a:r>
            <a:r>
              <a:rPr sz="2200" dirty="0">
                <a:latin typeface="Calibri"/>
                <a:cs typeface="Calibri"/>
              </a:rPr>
              <a:t>pour les</a:t>
            </a:r>
            <a:r>
              <a:rPr sz="2200" spc="-90" dirty="0">
                <a:latin typeface="Calibri"/>
                <a:cs typeface="Calibri"/>
              </a:rPr>
              <a:t> </a:t>
            </a:r>
            <a:r>
              <a:rPr sz="2200" spc="35" dirty="0">
                <a:latin typeface="Calibri"/>
                <a:cs typeface="Calibri"/>
              </a:rPr>
              <a:t>a</a:t>
            </a:r>
            <a:r>
              <a:rPr lang="fr-FR" sz="2200" spc="35" dirty="0">
                <a:latin typeface="Calibri"/>
                <a:cs typeface="Calibri"/>
              </a:rPr>
              <a:t>tt</a:t>
            </a:r>
            <a:r>
              <a:rPr sz="2200" spc="35" dirty="0" err="1">
                <a:latin typeface="Calibri"/>
                <a:cs typeface="Calibri"/>
              </a:rPr>
              <a:t>ributs</a:t>
            </a:r>
            <a:endParaRPr sz="2200" dirty="0">
              <a:latin typeface="Calibri"/>
              <a:cs typeface="Calibri"/>
            </a:endParaRPr>
          </a:p>
        </p:txBody>
      </p:sp>
      <p:sp>
        <p:nvSpPr>
          <p:cNvPr id="40" name="object 40"/>
          <p:cNvSpPr txBox="1"/>
          <p:nvPr/>
        </p:nvSpPr>
        <p:spPr>
          <a:xfrm>
            <a:off x="8399723" y="3040087"/>
            <a:ext cx="3323664" cy="1410066"/>
          </a:xfrm>
          <a:prstGeom prst="rect">
            <a:avLst/>
          </a:prstGeom>
        </p:spPr>
        <p:txBody>
          <a:bodyPr vert="horz" wrap="square" lIns="0" tIns="40005" rIns="0" bIns="0" rtlCol="0">
            <a:spAutoFit/>
          </a:bodyPr>
          <a:lstStyle/>
          <a:p>
            <a:pPr marR="208915" algn="ctr">
              <a:spcBef>
                <a:spcPts val="315"/>
              </a:spcBef>
            </a:pPr>
            <a:r>
              <a:rPr sz="2200" b="1" spc="160" dirty="0">
                <a:solidFill>
                  <a:schemeClr val="accent2">
                    <a:lumMod val="75000"/>
                  </a:schemeClr>
                </a:solidFill>
                <a:latin typeface="Calibri"/>
                <a:cs typeface="Calibri"/>
              </a:rPr>
              <a:t>Événements</a:t>
            </a:r>
          </a:p>
          <a:p>
            <a:pPr marL="12065" marR="5080" algn="ctr">
              <a:lnSpc>
                <a:spcPct val="99400"/>
              </a:lnSpc>
              <a:spcBef>
                <a:spcPts val="229"/>
              </a:spcBef>
            </a:pPr>
            <a:r>
              <a:rPr sz="2200" spc="25" dirty="0">
                <a:latin typeface="Calibri"/>
                <a:cs typeface="Calibri"/>
              </a:rPr>
              <a:t>Ac</a:t>
            </a:r>
            <a:r>
              <a:rPr lang="fr-FR" sz="2200" spc="25" dirty="0" err="1">
                <a:latin typeface="Calibri"/>
                <a:cs typeface="Calibri"/>
              </a:rPr>
              <a:t>tio</a:t>
            </a:r>
            <a:r>
              <a:rPr sz="2200" spc="25" dirty="0">
                <a:latin typeface="Calibri"/>
                <a:cs typeface="Calibri"/>
              </a:rPr>
              <a:t>n </a:t>
            </a:r>
            <a:r>
              <a:rPr sz="2200" dirty="0">
                <a:latin typeface="Calibri"/>
                <a:cs typeface="Calibri"/>
              </a:rPr>
              <a:t>de </a:t>
            </a:r>
            <a:r>
              <a:rPr sz="2200" spc="10" dirty="0" err="1">
                <a:latin typeface="Calibri"/>
                <a:cs typeface="Calibri"/>
              </a:rPr>
              <a:t>l’u</a:t>
            </a:r>
            <a:r>
              <a:rPr lang="fr-FR" sz="2200" spc="10" dirty="0">
                <a:latin typeface="Calibri"/>
                <a:cs typeface="Calibri"/>
              </a:rPr>
              <a:t>ti</a:t>
            </a:r>
            <a:r>
              <a:rPr sz="2200" spc="10" dirty="0" err="1">
                <a:latin typeface="Calibri"/>
                <a:cs typeface="Calibri"/>
              </a:rPr>
              <a:t>lisateur</a:t>
            </a:r>
            <a:r>
              <a:rPr sz="2200" spc="10" dirty="0">
                <a:latin typeface="Calibri"/>
                <a:cs typeface="Calibri"/>
              </a:rPr>
              <a:t> </a:t>
            </a:r>
            <a:r>
              <a:rPr sz="2200" spc="-5" dirty="0">
                <a:latin typeface="Calibri"/>
                <a:cs typeface="Calibri"/>
              </a:rPr>
              <a:t>(ou </a:t>
            </a:r>
            <a:r>
              <a:rPr sz="2200" dirty="0">
                <a:latin typeface="Calibri"/>
                <a:cs typeface="Calibri"/>
              </a:rPr>
              <a:t>du </a:t>
            </a:r>
            <a:r>
              <a:rPr sz="2200" spc="-5" dirty="0" err="1">
                <a:latin typeface="Calibri"/>
                <a:cs typeface="Calibri"/>
              </a:rPr>
              <a:t>système</a:t>
            </a:r>
            <a:r>
              <a:rPr sz="2200" spc="-5" dirty="0">
                <a:latin typeface="Calibri"/>
                <a:cs typeface="Calibri"/>
              </a:rPr>
              <a:t>) </a:t>
            </a:r>
            <a:r>
              <a:rPr sz="2200" dirty="0">
                <a:latin typeface="Calibri"/>
                <a:cs typeface="Calibri"/>
              </a:rPr>
              <a:t>sur un  </a:t>
            </a:r>
            <a:r>
              <a:rPr sz="2200" spc="-5" dirty="0">
                <a:latin typeface="Calibri"/>
                <a:cs typeface="Calibri"/>
              </a:rPr>
              <a:t>objet,</a:t>
            </a:r>
            <a:r>
              <a:rPr sz="2200" spc="-80" dirty="0">
                <a:latin typeface="Calibri"/>
                <a:cs typeface="Calibri"/>
              </a:rPr>
              <a:t> </a:t>
            </a:r>
            <a:r>
              <a:rPr sz="2200" dirty="0">
                <a:latin typeface="Calibri"/>
                <a:cs typeface="Calibri"/>
              </a:rPr>
              <a:t>déclenchant  un</a:t>
            </a:r>
            <a:r>
              <a:rPr sz="2200" spc="-15" dirty="0">
                <a:latin typeface="Calibri"/>
                <a:cs typeface="Calibri"/>
              </a:rPr>
              <a:t> </a:t>
            </a:r>
            <a:r>
              <a:rPr sz="2200" spc="-5" dirty="0">
                <a:latin typeface="Calibri"/>
                <a:cs typeface="Calibri"/>
              </a:rPr>
              <a:t>traitement</a:t>
            </a:r>
            <a:endParaRPr sz="2200" dirty="0">
              <a:latin typeface="Calibri"/>
              <a:cs typeface="Calibri"/>
            </a:endParaRPr>
          </a:p>
        </p:txBody>
      </p:sp>
      <p:sp>
        <p:nvSpPr>
          <p:cNvPr id="43" name="Rectangle 42"/>
          <p:cNvSpPr/>
          <p:nvPr/>
        </p:nvSpPr>
        <p:spPr>
          <a:xfrm>
            <a:off x="934816" y="3814504"/>
            <a:ext cx="3228898" cy="369332"/>
          </a:xfrm>
          <a:prstGeom prst="rect">
            <a:avLst/>
          </a:prstGeom>
        </p:spPr>
        <p:txBody>
          <a:bodyPr wrap="square">
            <a:spAutoFit/>
          </a:bodyPr>
          <a:lstStyle/>
          <a:p>
            <a:r>
              <a:rPr lang="fr-FR" dirty="0"/>
              <a:t>opération sans retour de valeur</a:t>
            </a:r>
          </a:p>
        </p:txBody>
      </p:sp>
      <p:sp>
        <p:nvSpPr>
          <p:cNvPr id="44" name="Rectangle 43"/>
          <p:cNvSpPr/>
          <p:nvPr/>
        </p:nvSpPr>
        <p:spPr>
          <a:xfrm>
            <a:off x="4120766" y="3795388"/>
            <a:ext cx="1935402" cy="430887"/>
          </a:xfrm>
          <a:prstGeom prst="rect">
            <a:avLst/>
          </a:prstGeom>
        </p:spPr>
        <p:txBody>
          <a:bodyPr wrap="none">
            <a:spAutoFit/>
          </a:bodyPr>
          <a:lstStyle/>
          <a:p>
            <a:pPr marL="38100">
              <a:spcBef>
                <a:spcPts val="100"/>
              </a:spcBef>
              <a:tabLst>
                <a:tab pos="2628900" algn="l"/>
              </a:tabLst>
            </a:pPr>
            <a:r>
              <a:rPr lang="en-US" sz="2000" dirty="0" err="1">
                <a:latin typeface="Calibri"/>
                <a:cs typeface="Calibri"/>
              </a:rPr>
              <a:t>Procédures</a:t>
            </a:r>
            <a:r>
              <a:rPr lang="en-US" sz="2400" spc="-67" baseline="-23989" dirty="0">
                <a:cs typeface="Calibri"/>
              </a:rPr>
              <a:t> </a:t>
            </a:r>
            <a:r>
              <a:rPr lang="en-US" sz="2200" b="1" spc="160" dirty="0">
                <a:solidFill>
                  <a:schemeClr val="accent2">
                    <a:lumMod val="75000"/>
                  </a:schemeClr>
                </a:solidFill>
                <a:latin typeface="Calibri"/>
                <a:cs typeface="Calibri"/>
              </a:rPr>
              <a:t>Sub</a:t>
            </a:r>
          </a:p>
        </p:txBody>
      </p:sp>
    </p:spTree>
    <p:extLst>
      <p:ext uri="{BB962C8B-B14F-4D97-AF65-F5344CB8AC3E}">
        <p14:creationId xmlns:p14="http://schemas.microsoft.com/office/powerpoint/2010/main" val="12060796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collections</a:t>
            </a:r>
          </a:p>
        </p:txBody>
      </p:sp>
      <p:pic>
        <p:nvPicPr>
          <p:cNvPr id="4" name="Espace réservé du contenu 3"/>
          <p:cNvPicPr>
            <a:picLocks noGrp="1" noChangeAspect="1"/>
          </p:cNvPicPr>
          <p:nvPr>
            <p:ph idx="1"/>
          </p:nvPr>
        </p:nvPicPr>
        <p:blipFill>
          <a:blip r:embed="rId2"/>
          <a:stretch>
            <a:fillRect/>
          </a:stretch>
        </p:blipFill>
        <p:spPr>
          <a:xfrm>
            <a:off x="2592662" y="1181100"/>
            <a:ext cx="7214638" cy="5026025"/>
          </a:xfrm>
          <a:prstGeom prst="rect">
            <a:avLst/>
          </a:prstGeom>
        </p:spPr>
      </p:pic>
    </p:spTree>
    <p:extLst>
      <p:ext uri="{BB962C8B-B14F-4D97-AF65-F5344CB8AC3E}">
        <p14:creationId xmlns:p14="http://schemas.microsoft.com/office/powerpoint/2010/main" val="1888032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Hiérarchie :</a:t>
            </a:r>
            <a:br>
              <a:rPr lang="fr-FR" dirty="0"/>
            </a:br>
            <a:r>
              <a:rPr lang="fr-FR" dirty="0"/>
              <a:t>Accéder aux objets</a:t>
            </a:r>
          </a:p>
        </p:txBody>
      </p:sp>
      <p:pic>
        <p:nvPicPr>
          <p:cNvPr id="4" name="Espace réservé du contenu 3"/>
          <p:cNvPicPr>
            <a:picLocks noGrp="1" noChangeAspect="1"/>
          </p:cNvPicPr>
          <p:nvPr>
            <p:ph idx="1"/>
          </p:nvPr>
        </p:nvPicPr>
        <p:blipFill>
          <a:blip r:embed="rId2"/>
          <a:stretch>
            <a:fillRect/>
          </a:stretch>
        </p:blipFill>
        <p:spPr>
          <a:xfrm>
            <a:off x="838200" y="1816389"/>
            <a:ext cx="10658475" cy="4752975"/>
          </a:xfrm>
          <a:prstGeom prst="rect">
            <a:avLst/>
          </a:prstGeom>
        </p:spPr>
      </p:pic>
    </p:spTree>
    <p:extLst>
      <p:ext uri="{BB962C8B-B14F-4D97-AF65-F5344CB8AC3E}">
        <p14:creationId xmlns:p14="http://schemas.microsoft.com/office/powerpoint/2010/main" val="3774806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B7F310-73DD-0CD9-6A4A-7588092D1CEA}"/>
              </a:ext>
            </a:extLst>
          </p:cNvPr>
          <p:cNvSpPr/>
          <p:nvPr/>
        </p:nvSpPr>
        <p:spPr>
          <a:xfrm>
            <a:off x="8084745" y="1883121"/>
            <a:ext cx="3558011" cy="320492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F1B3FD1-E9F0-EBF4-5FB9-14D32C8308BB}"/>
              </a:ext>
            </a:extLst>
          </p:cNvPr>
          <p:cNvSpPr>
            <a:spLocks noGrp="1"/>
          </p:cNvSpPr>
          <p:nvPr>
            <p:ph type="title"/>
          </p:nvPr>
        </p:nvSpPr>
        <p:spPr/>
        <p:txBody>
          <a:bodyPr/>
          <a:lstStyle/>
          <a:p>
            <a:r>
              <a:rPr lang="fr-FR" dirty="0"/>
              <a:t>Schéma de synthèse du tableau Excel</a:t>
            </a:r>
          </a:p>
        </p:txBody>
      </p:sp>
      <p:graphicFrame>
        <p:nvGraphicFramePr>
          <p:cNvPr id="3" name="Diagramme 2">
            <a:extLst>
              <a:ext uri="{FF2B5EF4-FFF2-40B4-BE49-F238E27FC236}">
                <a16:creationId xmlns:a16="http://schemas.microsoft.com/office/drawing/2014/main" id="{0D88E2C0-91FE-3DA0-0E2B-B806AF317025}"/>
              </a:ext>
            </a:extLst>
          </p:cNvPr>
          <p:cNvGraphicFramePr/>
          <p:nvPr>
            <p:extLst>
              <p:ext uri="{D42A27DB-BD31-4B8C-83A1-F6EECF244321}">
                <p14:modId xmlns:p14="http://schemas.microsoft.com/office/powerpoint/2010/main" val="4282780296"/>
              </p:ext>
            </p:extLst>
          </p:nvPr>
        </p:nvGraphicFramePr>
        <p:xfrm>
          <a:off x="235390" y="1421394"/>
          <a:ext cx="11042210" cy="5485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89611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Propriétés d'un objet</a:t>
            </a:r>
          </a:p>
        </p:txBody>
      </p:sp>
      <p:pic>
        <p:nvPicPr>
          <p:cNvPr id="4" name="Espace réservé du contenu 3"/>
          <p:cNvPicPr>
            <a:picLocks noGrp="1" noChangeAspect="1"/>
          </p:cNvPicPr>
          <p:nvPr>
            <p:ph idx="1"/>
          </p:nvPr>
        </p:nvPicPr>
        <p:blipFill>
          <a:blip r:embed="rId2"/>
          <a:stretch>
            <a:fillRect/>
          </a:stretch>
        </p:blipFill>
        <p:spPr>
          <a:xfrm>
            <a:off x="1711319" y="1330036"/>
            <a:ext cx="7703204" cy="5320294"/>
          </a:xfrm>
          <a:prstGeom prst="rect">
            <a:avLst/>
          </a:prstGeom>
        </p:spPr>
      </p:pic>
    </p:spTree>
    <p:extLst>
      <p:ext uri="{BB962C8B-B14F-4D97-AF65-F5344CB8AC3E}">
        <p14:creationId xmlns:p14="http://schemas.microsoft.com/office/powerpoint/2010/main" val="35470925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Méthode d'un objet</a:t>
            </a:r>
          </a:p>
        </p:txBody>
      </p:sp>
      <p:pic>
        <p:nvPicPr>
          <p:cNvPr id="4" name="Espace réservé du contenu 3"/>
          <p:cNvPicPr>
            <a:picLocks noGrp="1" noChangeAspect="1"/>
          </p:cNvPicPr>
          <p:nvPr>
            <p:ph idx="1"/>
          </p:nvPr>
        </p:nvPicPr>
        <p:blipFill rotWithShape="1">
          <a:blip r:embed="rId2"/>
          <a:srcRect b="15364"/>
          <a:stretch/>
        </p:blipFill>
        <p:spPr>
          <a:xfrm>
            <a:off x="838200" y="1690688"/>
            <a:ext cx="9285475" cy="4722352"/>
          </a:xfrm>
          <a:prstGeom prst="rect">
            <a:avLst/>
          </a:prstGeom>
        </p:spPr>
      </p:pic>
    </p:spTree>
    <p:extLst>
      <p:ext uri="{BB962C8B-B14F-4D97-AF65-F5344CB8AC3E}">
        <p14:creationId xmlns:p14="http://schemas.microsoft.com/office/powerpoint/2010/main" val="22680678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5" dirty="0"/>
              <a:t>accès </a:t>
            </a:r>
            <a:r>
              <a:rPr dirty="0"/>
              <a:t>aux </a:t>
            </a:r>
            <a:r>
              <a:rPr spc="-5" dirty="0"/>
              <a:t>données</a:t>
            </a:r>
            <a:r>
              <a:rPr spc="-10" dirty="0"/>
              <a:t> </a:t>
            </a:r>
            <a:r>
              <a:rPr spc="-5" dirty="0"/>
              <a:t>EXCEL</a:t>
            </a:r>
          </a:p>
        </p:txBody>
      </p:sp>
      <p:sp>
        <p:nvSpPr>
          <p:cNvPr id="8" name="Espace réservé du contenu 7"/>
          <p:cNvSpPr>
            <a:spLocks noGrp="1"/>
          </p:cNvSpPr>
          <p:nvPr>
            <p:ph idx="1"/>
          </p:nvPr>
        </p:nvSpPr>
        <p:spPr/>
        <p:txBody>
          <a:bodyPr>
            <a:normAutofit fontScale="92500" lnSpcReduction="20000"/>
          </a:bodyPr>
          <a:lstStyle/>
          <a:p>
            <a:r>
              <a:rPr lang="fr-FR" dirty="0"/>
              <a:t>Les données dans un </a:t>
            </a:r>
            <a:r>
              <a:rPr lang="fr-FR" dirty="0">
                <a:solidFill>
                  <a:schemeClr val="accent2">
                    <a:lumMod val="75000"/>
                  </a:schemeClr>
                </a:solidFill>
              </a:rPr>
              <a:t>document</a:t>
            </a:r>
            <a:r>
              <a:rPr lang="fr-FR" dirty="0"/>
              <a:t> Excel (objet </a:t>
            </a:r>
            <a:r>
              <a:rPr lang="fr-FR" dirty="0" err="1">
                <a:solidFill>
                  <a:schemeClr val="accent2">
                    <a:lumMod val="75000"/>
                  </a:schemeClr>
                </a:solidFill>
              </a:rPr>
              <a:t>ThisWorkbook</a:t>
            </a:r>
            <a:r>
              <a:rPr lang="fr-FR" dirty="0"/>
              <a:t>)  s’organisent en </a:t>
            </a:r>
            <a:r>
              <a:rPr lang="fr-FR" dirty="0">
                <a:solidFill>
                  <a:schemeClr val="accent2">
                    <a:lumMod val="75000"/>
                  </a:schemeClr>
                </a:solidFill>
              </a:rPr>
              <a:t>feuilles</a:t>
            </a:r>
            <a:r>
              <a:rPr lang="fr-FR" dirty="0"/>
              <a:t> de calcul (objets  </a:t>
            </a:r>
            <a:r>
              <a:rPr lang="fr-FR" dirty="0" err="1">
                <a:solidFill>
                  <a:schemeClr val="accent2">
                    <a:lumMod val="75000"/>
                  </a:schemeClr>
                </a:solidFill>
              </a:rPr>
              <a:t>Worksheet</a:t>
            </a:r>
            <a:r>
              <a:rPr lang="fr-FR" dirty="0"/>
              <a:t>) et en </a:t>
            </a:r>
            <a:r>
              <a:rPr lang="fr-FR" dirty="0">
                <a:solidFill>
                  <a:schemeClr val="accent2">
                    <a:lumMod val="75000"/>
                  </a:schemeClr>
                </a:solidFill>
              </a:rPr>
              <a:t>cellules</a:t>
            </a:r>
            <a:r>
              <a:rPr lang="fr-FR" dirty="0"/>
              <a:t> (objets </a:t>
            </a:r>
            <a:r>
              <a:rPr lang="fr-FR" dirty="0">
                <a:solidFill>
                  <a:schemeClr val="accent2">
                    <a:lumMod val="75000"/>
                  </a:schemeClr>
                </a:solidFill>
              </a:rPr>
              <a:t>Range</a:t>
            </a:r>
            <a:r>
              <a:rPr lang="fr-FR" dirty="0"/>
              <a:t>)</a:t>
            </a:r>
          </a:p>
          <a:p>
            <a:endParaRPr lang="fr-FR" dirty="0"/>
          </a:p>
          <a:p>
            <a:endParaRPr lang="fr-FR" dirty="0"/>
          </a:p>
          <a:p>
            <a:endParaRPr lang="fr-FR" dirty="0"/>
          </a:p>
          <a:p>
            <a:r>
              <a:rPr lang="fr-FR" dirty="0"/>
              <a:t>Quelques objets importants</a:t>
            </a:r>
          </a:p>
          <a:p>
            <a:pPr lvl="1"/>
            <a:r>
              <a:rPr lang="fr-FR" dirty="0" err="1">
                <a:solidFill>
                  <a:schemeClr val="accent2">
                    <a:lumMod val="75000"/>
                  </a:schemeClr>
                </a:solidFill>
              </a:rPr>
              <a:t>ThisWorkbook</a:t>
            </a:r>
            <a:r>
              <a:rPr lang="fr-FR" dirty="0"/>
              <a:t> : document courant</a:t>
            </a:r>
          </a:p>
          <a:p>
            <a:pPr lvl="1"/>
            <a:r>
              <a:rPr lang="fr-FR" dirty="0" err="1">
                <a:solidFill>
                  <a:schemeClr val="accent2">
                    <a:lumMod val="75000"/>
                  </a:schemeClr>
                </a:solidFill>
              </a:rPr>
              <a:t>ActiveWorkbook</a:t>
            </a:r>
            <a:r>
              <a:rPr lang="fr-FR" dirty="0"/>
              <a:t> : document en 1er plan (actif)</a:t>
            </a:r>
          </a:p>
          <a:p>
            <a:pPr lvl="1"/>
            <a:r>
              <a:rPr lang="fr-FR" dirty="0" err="1">
                <a:solidFill>
                  <a:schemeClr val="accent2">
                    <a:lumMod val="75000"/>
                  </a:schemeClr>
                </a:solidFill>
              </a:rPr>
              <a:t>ActiveSheet</a:t>
            </a:r>
            <a:r>
              <a:rPr lang="fr-FR" dirty="0"/>
              <a:t> : feuille de calcul active</a:t>
            </a:r>
          </a:p>
          <a:p>
            <a:r>
              <a:rPr lang="fr-FR" dirty="0"/>
              <a:t>Les </a:t>
            </a:r>
            <a:r>
              <a:rPr lang="fr-FR" dirty="0">
                <a:solidFill>
                  <a:schemeClr val="accent2">
                    <a:lumMod val="75000"/>
                  </a:schemeClr>
                </a:solidFill>
              </a:rPr>
              <a:t>collections</a:t>
            </a:r>
            <a:r>
              <a:rPr lang="fr-FR" dirty="0"/>
              <a:t> vont </a:t>
            </a:r>
            <a:r>
              <a:rPr lang="fr-FR" dirty="0" err="1"/>
              <a:t>permière</a:t>
            </a:r>
            <a:r>
              <a:rPr lang="fr-FR" dirty="0"/>
              <a:t> l’accès aux  </a:t>
            </a:r>
            <a:r>
              <a:rPr lang="fr-FR" dirty="0" err="1"/>
              <a:t>diﬀérents</a:t>
            </a:r>
            <a:r>
              <a:rPr lang="fr-FR" dirty="0"/>
              <a:t> objets de la classe correspondante</a:t>
            </a:r>
          </a:p>
          <a:p>
            <a:pPr lvl="1"/>
            <a:r>
              <a:rPr lang="fr-FR" dirty="0" err="1">
                <a:solidFill>
                  <a:schemeClr val="accent2">
                    <a:lumMod val="75000"/>
                  </a:schemeClr>
                </a:solidFill>
              </a:rPr>
              <a:t>Worksheets</a:t>
            </a:r>
            <a:r>
              <a:rPr lang="fr-FR" dirty="0"/>
              <a:t>("Feuil1") </a:t>
            </a:r>
            <a:r>
              <a:rPr lang="fr-FR" dirty="0">
                <a:sym typeface="Wingdings" panose="05000000000000000000" pitchFamily="2" charset="2"/>
              </a:rPr>
              <a:t></a:t>
            </a:r>
            <a:r>
              <a:rPr lang="fr-FR" dirty="0"/>
              <a:t> accès à la feuille « Feuil1 »</a:t>
            </a:r>
          </a:p>
          <a:p>
            <a:endParaRPr lang="fr-FR" dirty="0"/>
          </a:p>
        </p:txBody>
      </p:sp>
      <p:sp>
        <p:nvSpPr>
          <p:cNvPr id="5" name="object 5"/>
          <p:cNvSpPr/>
          <p:nvPr/>
        </p:nvSpPr>
        <p:spPr>
          <a:xfrm>
            <a:off x="2894414" y="2616334"/>
            <a:ext cx="5558198" cy="988367"/>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4935176" y="6447612"/>
            <a:ext cx="2327275" cy="389255"/>
          </a:xfrm>
          <a:prstGeom prst="rect">
            <a:avLst/>
          </a:prstGeom>
        </p:spPr>
        <p:txBody>
          <a:bodyPr vert="horz" wrap="square" lIns="0" tIns="15240" rIns="0" bIns="0" rtlCol="0">
            <a:spAutoFit/>
          </a:bodyPr>
          <a:lstStyle/>
          <a:p>
            <a:pPr marL="704850" marR="5080" indent="-692785">
              <a:lnSpc>
                <a:spcPts val="1400"/>
              </a:lnSpc>
              <a:spcBef>
                <a:spcPts val="120"/>
              </a:spcBef>
            </a:pPr>
            <a:r>
              <a:rPr sz="1200" dirty="0">
                <a:solidFill>
                  <a:srgbClr val="FFFFFF"/>
                </a:solidFill>
                <a:latin typeface="Calibri"/>
                <a:cs typeface="Calibri"/>
              </a:rPr>
              <a:t>Manuele Kirsch Pinheiro </a:t>
            </a:r>
            <a:r>
              <a:rPr sz="1200" spc="-245" dirty="0">
                <a:solidFill>
                  <a:srgbClr val="FFFFFF"/>
                </a:solidFill>
                <a:latin typeface="Calibri"/>
                <a:cs typeface="Calibri"/>
              </a:rPr>
              <a:t>-­‐ </a:t>
            </a:r>
            <a:r>
              <a:rPr sz="1200" dirty="0">
                <a:solidFill>
                  <a:srgbClr val="FFFFFF"/>
                </a:solidFill>
                <a:latin typeface="Calibri"/>
                <a:cs typeface="Calibri"/>
              </a:rPr>
              <a:t>UP1 / CRI</a:t>
            </a:r>
            <a:r>
              <a:rPr sz="1200" spc="-95" dirty="0">
                <a:solidFill>
                  <a:srgbClr val="FFFFFF"/>
                </a:solidFill>
                <a:latin typeface="Calibri"/>
                <a:cs typeface="Calibri"/>
              </a:rPr>
              <a:t> </a:t>
            </a:r>
            <a:r>
              <a:rPr sz="1200" dirty="0">
                <a:solidFill>
                  <a:srgbClr val="FFFFFF"/>
                </a:solidFill>
                <a:latin typeface="Calibri"/>
                <a:cs typeface="Calibri"/>
              </a:rPr>
              <a:t>/  </a:t>
            </a:r>
            <a:r>
              <a:rPr sz="1200" spc="-5" dirty="0">
                <a:solidFill>
                  <a:srgbClr val="FFFFFF"/>
                </a:solidFill>
                <a:latin typeface="Calibri"/>
                <a:cs typeface="Calibri"/>
              </a:rPr>
              <a:t>UFR06 </a:t>
            </a:r>
            <a:r>
              <a:rPr sz="1200" spc="10" dirty="0">
                <a:solidFill>
                  <a:srgbClr val="FFFFFF"/>
                </a:solidFill>
                <a:latin typeface="Calibri"/>
                <a:cs typeface="Calibri"/>
              </a:rPr>
              <a:t>Ges&gt;on</a:t>
            </a:r>
            <a:endParaRPr sz="1200">
              <a:latin typeface="Calibri"/>
              <a:cs typeface="Calibri"/>
            </a:endParaRPr>
          </a:p>
        </p:txBody>
      </p:sp>
    </p:spTree>
    <p:extLst>
      <p:ext uri="{BB962C8B-B14F-4D97-AF65-F5344CB8AC3E}">
        <p14:creationId xmlns:p14="http://schemas.microsoft.com/office/powerpoint/2010/main" val="42314347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5" dirty="0"/>
              <a:t>accès </a:t>
            </a:r>
            <a:r>
              <a:rPr dirty="0"/>
              <a:t>aux </a:t>
            </a:r>
            <a:r>
              <a:rPr spc="-5" dirty="0"/>
              <a:t>données</a:t>
            </a:r>
            <a:r>
              <a:rPr spc="-10" dirty="0"/>
              <a:t> </a:t>
            </a:r>
            <a:r>
              <a:rPr spc="-5" dirty="0"/>
              <a:t>EXCEL</a:t>
            </a:r>
          </a:p>
        </p:txBody>
      </p:sp>
      <p:sp>
        <p:nvSpPr>
          <p:cNvPr id="18" name="Espace réservé du contenu 17"/>
          <p:cNvSpPr>
            <a:spLocks noGrp="1"/>
          </p:cNvSpPr>
          <p:nvPr>
            <p:ph idx="1"/>
          </p:nvPr>
        </p:nvSpPr>
        <p:spPr/>
        <p:txBody>
          <a:bodyPr/>
          <a:lstStyle/>
          <a:p>
            <a:r>
              <a:rPr lang="fr-FR" b="1" dirty="0">
                <a:solidFill>
                  <a:schemeClr val="accent2">
                    <a:lumMod val="75000"/>
                  </a:schemeClr>
                </a:solidFill>
              </a:rPr>
              <a:t>Range</a:t>
            </a:r>
          </a:p>
          <a:p>
            <a:pPr lvl="1"/>
            <a:r>
              <a:rPr lang="fr-FR" dirty="0"/>
              <a:t>La notion de </a:t>
            </a:r>
            <a:r>
              <a:rPr lang="fr-FR" sz="2800" dirty="0">
                <a:solidFill>
                  <a:schemeClr val="accent2">
                    <a:lumMod val="75000"/>
                  </a:schemeClr>
                </a:solidFill>
              </a:rPr>
              <a:t>Range</a:t>
            </a:r>
            <a:r>
              <a:rPr lang="fr-FR" dirty="0"/>
              <a:t> est essentielle dans Excel.</a:t>
            </a:r>
          </a:p>
          <a:p>
            <a:pPr lvl="1"/>
            <a:r>
              <a:rPr lang="fr-FR" dirty="0"/>
              <a:t>Un objet </a:t>
            </a:r>
            <a:r>
              <a:rPr lang="fr-FR" sz="2800" dirty="0">
                <a:solidFill>
                  <a:schemeClr val="accent2">
                    <a:lumMod val="75000"/>
                  </a:schemeClr>
                </a:solidFill>
              </a:rPr>
              <a:t>Range</a:t>
            </a:r>
            <a:r>
              <a:rPr lang="fr-FR" dirty="0"/>
              <a:t> est une </a:t>
            </a:r>
            <a:r>
              <a:rPr lang="fr-FR" sz="2800" dirty="0">
                <a:solidFill>
                  <a:schemeClr val="accent2">
                    <a:lumMod val="75000"/>
                  </a:schemeClr>
                </a:solidFill>
              </a:rPr>
              <a:t>région</a:t>
            </a:r>
            <a:r>
              <a:rPr lang="fr-FR" dirty="0"/>
              <a:t> dans une feuille  contenant </a:t>
            </a:r>
            <a:r>
              <a:rPr lang="fr-FR" sz="2800" dirty="0">
                <a:solidFill>
                  <a:schemeClr val="accent2">
                    <a:lumMod val="75000"/>
                  </a:schemeClr>
                </a:solidFill>
              </a:rPr>
              <a:t>une ou plusieurs cellules</a:t>
            </a:r>
          </a:p>
          <a:p>
            <a:pPr lvl="1"/>
            <a:r>
              <a:rPr lang="fr-FR" dirty="0"/>
              <a:t>Les opérations de la classe Range vont nous  première d’</a:t>
            </a:r>
            <a:r>
              <a:rPr lang="fr-FR" sz="2800" dirty="0">
                <a:solidFill>
                  <a:schemeClr val="accent2">
                    <a:lumMod val="75000"/>
                  </a:schemeClr>
                </a:solidFill>
              </a:rPr>
              <a:t>interagir ou de </a:t>
            </a:r>
            <a:r>
              <a:rPr lang="fr-FR" sz="2800" dirty="0" err="1">
                <a:solidFill>
                  <a:schemeClr val="accent2">
                    <a:lumMod val="75000"/>
                  </a:schemeClr>
                </a:solidFill>
              </a:rPr>
              <a:t>modiﬁer</a:t>
            </a:r>
            <a:r>
              <a:rPr lang="fr-FR" sz="2800" dirty="0">
                <a:solidFill>
                  <a:schemeClr val="accent2">
                    <a:lumMod val="75000"/>
                  </a:schemeClr>
                </a:solidFill>
              </a:rPr>
              <a:t> les cellules</a:t>
            </a:r>
          </a:p>
          <a:p>
            <a:endParaRPr lang="fr-FR" dirty="0"/>
          </a:p>
        </p:txBody>
      </p:sp>
      <p:sp>
        <p:nvSpPr>
          <p:cNvPr id="4" name="object 4"/>
          <p:cNvSpPr txBox="1"/>
          <p:nvPr/>
        </p:nvSpPr>
        <p:spPr>
          <a:xfrm>
            <a:off x="2031335" y="1066035"/>
            <a:ext cx="7666990" cy="536043"/>
          </a:xfrm>
          <a:prstGeom prst="rect">
            <a:avLst/>
          </a:prstGeom>
        </p:spPr>
        <p:txBody>
          <a:bodyPr vert="horz" wrap="square" lIns="0" tIns="104139" rIns="0" bIns="0" rtlCol="0">
            <a:spAutoFit/>
          </a:bodyPr>
          <a:lstStyle/>
          <a:p>
            <a:pPr marL="355600" indent="-342900">
              <a:spcBef>
                <a:spcPts val="819"/>
              </a:spcBef>
              <a:buFont typeface="Arial"/>
              <a:buChar char="•"/>
              <a:tabLst>
                <a:tab pos="354965" algn="l"/>
                <a:tab pos="355600" algn="l"/>
              </a:tabLst>
            </a:pPr>
            <a:endParaRPr sz="2800" dirty="0">
              <a:latin typeface="Calibri"/>
              <a:cs typeface="Calibri"/>
            </a:endParaRPr>
          </a:p>
        </p:txBody>
      </p:sp>
      <p:sp>
        <p:nvSpPr>
          <p:cNvPr id="5" name="object 5"/>
          <p:cNvSpPr txBox="1"/>
          <p:nvPr/>
        </p:nvSpPr>
        <p:spPr>
          <a:xfrm>
            <a:off x="5811442" y="6010057"/>
            <a:ext cx="942340" cy="197490"/>
          </a:xfrm>
          <a:prstGeom prst="rect">
            <a:avLst/>
          </a:prstGeom>
        </p:spPr>
        <p:txBody>
          <a:bodyPr vert="horz" wrap="square" lIns="0" tIns="12700" rIns="0" bIns="0" rtlCol="0">
            <a:spAutoFit/>
          </a:bodyPr>
          <a:lstStyle/>
          <a:p>
            <a:pPr marL="12700">
              <a:spcBef>
                <a:spcPts val="100"/>
              </a:spcBef>
            </a:pPr>
            <a:r>
              <a:rPr sz="1200" spc="-5" dirty="0">
                <a:solidFill>
                  <a:srgbClr val="FFFFFF"/>
                </a:solidFill>
                <a:latin typeface="Calibri"/>
                <a:cs typeface="Calibri"/>
              </a:rPr>
              <a:t>UFR06</a:t>
            </a:r>
            <a:r>
              <a:rPr sz="1200" spc="-55" dirty="0">
                <a:solidFill>
                  <a:srgbClr val="FFFFFF"/>
                </a:solidFill>
                <a:latin typeface="Calibri"/>
                <a:cs typeface="Calibri"/>
              </a:rPr>
              <a:t> </a:t>
            </a:r>
            <a:r>
              <a:rPr sz="1200" spc="10" dirty="0">
                <a:solidFill>
                  <a:srgbClr val="FFFFFF"/>
                </a:solidFill>
                <a:latin typeface="Calibri"/>
                <a:cs typeface="Calibri"/>
              </a:rPr>
              <a:t>Ges&gt;on</a:t>
            </a:r>
            <a:endParaRPr sz="1200">
              <a:latin typeface="Calibri"/>
              <a:cs typeface="Calibri"/>
            </a:endParaRPr>
          </a:p>
        </p:txBody>
      </p:sp>
      <p:sp>
        <p:nvSpPr>
          <p:cNvPr id="6" name="object 6"/>
          <p:cNvSpPr txBox="1"/>
          <p:nvPr/>
        </p:nvSpPr>
        <p:spPr>
          <a:xfrm>
            <a:off x="10141062" y="5923697"/>
            <a:ext cx="180340" cy="197490"/>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Calibri"/>
                <a:cs typeface="Calibri"/>
              </a:rPr>
              <a:t>27</a:t>
            </a:r>
            <a:endParaRPr sz="1200">
              <a:latin typeface="Calibri"/>
              <a:cs typeface="Calibri"/>
            </a:endParaRPr>
          </a:p>
        </p:txBody>
      </p:sp>
      <p:sp>
        <p:nvSpPr>
          <p:cNvPr id="7" name="object 7"/>
          <p:cNvSpPr/>
          <p:nvPr/>
        </p:nvSpPr>
        <p:spPr>
          <a:xfrm>
            <a:off x="5636893" y="1301313"/>
            <a:ext cx="5029198" cy="787400"/>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2031335" y="4519278"/>
            <a:ext cx="4464685" cy="784830"/>
          </a:xfrm>
          <a:prstGeom prst="rect">
            <a:avLst/>
          </a:prstGeom>
          <a:solidFill>
            <a:srgbClr val="FFFFFF"/>
          </a:solidFill>
          <a:ln w="25399">
            <a:solidFill>
              <a:srgbClr val="6095C9"/>
            </a:solidFill>
          </a:ln>
        </p:spPr>
        <p:txBody>
          <a:bodyPr vert="horz" wrap="square" lIns="0" tIns="66040" rIns="0" bIns="0" rtlCol="0">
            <a:spAutoFit/>
          </a:bodyPr>
          <a:lstStyle/>
          <a:p>
            <a:pPr marL="35560" marR="530860">
              <a:lnSpc>
                <a:spcPts val="2800"/>
              </a:lnSpc>
              <a:spcBef>
                <a:spcPts val="520"/>
              </a:spcBef>
            </a:pPr>
            <a:r>
              <a:rPr sz="2400" dirty="0">
                <a:latin typeface="Calibri"/>
                <a:cs typeface="Calibri"/>
              </a:rPr>
              <a:t>Ac</a:t>
            </a:r>
            <a:r>
              <a:rPr lang="fr-FR" sz="2400" dirty="0">
                <a:latin typeface="Calibri"/>
                <a:cs typeface="Calibri"/>
              </a:rPr>
              <a:t>ti</a:t>
            </a:r>
            <a:r>
              <a:rPr sz="2400" dirty="0" err="1">
                <a:latin typeface="Calibri"/>
                <a:cs typeface="Calibri"/>
              </a:rPr>
              <a:t>veSheet.</a:t>
            </a:r>
            <a:r>
              <a:rPr sz="2400" b="1" dirty="0" err="1">
                <a:solidFill>
                  <a:srgbClr val="1F497D"/>
                </a:solidFill>
                <a:latin typeface="Calibri"/>
                <a:cs typeface="Calibri"/>
              </a:rPr>
              <a:t>Range</a:t>
            </a:r>
            <a:r>
              <a:rPr sz="2400" dirty="0">
                <a:latin typeface="Calibri"/>
                <a:cs typeface="Calibri"/>
              </a:rPr>
              <a:t>("A1").</a:t>
            </a:r>
            <a:r>
              <a:rPr sz="2400" b="1" dirty="0">
                <a:solidFill>
                  <a:srgbClr val="1F497D"/>
                </a:solidFill>
                <a:latin typeface="Calibri"/>
                <a:cs typeface="Calibri"/>
              </a:rPr>
              <a:t>Value  </a:t>
            </a:r>
            <a:r>
              <a:rPr sz="2400" spc="5" dirty="0">
                <a:latin typeface="Calibri"/>
                <a:cs typeface="Calibri"/>
              </a:rPr>
              <a:t>Ac</a:t>
            </a:r>
            <a:r>
              <a:rPr lang="fr-FR" sz="2400" spc="5" dirty="0">
                <a:latin typeface="Calibri"/>
                <a:cs typeface="Calibri"/>
              </a:rPr>
              <a:t>ti</a:t>
            </a:r>
            <a:r>
              <a:rPr sz="2400" spc="5" dirty="0" err="1">
                <a:latin typeface="Calibri"/>
                <a:cs typeface="Calibri"/>
              </a:rPr>
              <a:t>veSheet.</a:t>
            </a:r>
            <a:r>
              <a:rPr sz="2400" b="1" spc="5" dirty="0" err="1">
                <a:solidFill>
                  <a:srgbClr val="1F497D"/>
                </a:solidFill>
                <a:latin typeface="Calibri"/>
                <a:cs typeface="Calibri"/>
              </a:rPr>
              <a:t>Cells</a:t>
            </a:r>
            <a:r>
              <a:rPr sz="2400" spc="5" dirty="0">
                <a:latin typeface="Calibri"/>
                <a:cs typeface="Calibri"/>
              </a:rPr>
              <a:t>(1,</a:t>
            </a:r>
            <a:r>
              <a:rPr sz="2400" spc="-20" dirty="0">
                <a:latin typeface="Calibri"/>
                <a:cs typeface="Calibri"/>
              </a:rPr>
              <a:t> </a:t>
            </a:r>
            <a:r>
              <a:rPr sz="2400" spc="-5" dirty="0">
                <a:latin typeface="Calibri"/>
                <a:cs typeface="Calibri"/>
              </a:rPr>
              <a:t>2).</a:t>
            </a:r>
            <a:r>
              <a:rPr sz="2400" b="1" spc="-5" dirty="0">
                <a:solidFill>
                  <a:srgbClr val="1F497D"/>
                </a:solidFill>
                <a:latin typeface="Calibri"/>
                <a:cs typeface="Calibri"/>
              </a:rPr>
              <a:t>Value</a:t>
            </a:r>
            <a:endParaRPr sz="2400" dirty="0">
              <a:latin typeface="Calibri"/>
              <a:cs typeface="Calibri"/>
            </a:endParaRPr>
          </a:p>
        </p:txBody>
      </p:sp>
      <p:sp>
        <p:nvSpPr>
          <p:cNvPr id="9" name="object 9"/>
          <p:cNvSpPr txBox="1"/>
          <p:nvPr/>
        </p:nvSpPr>
        <p:spPr>
          <a:xfrm>
            <a:off x="6846682" y="4183288"/>
            <a:ext cx="3384550" cy="728405"/>
          </a:xfrm>
          <a:prstGeom prst="rect">
            <a:avLst/>
          </a:prstGeom>
          <a:solidFill>
            <a:srgbClr val="FFFFFF"/>
          </a:solidFill>
          <a:ln w="25399">
            <a:solidFill>
              <a:srgbClr val="6095C9"/>
            </a:solidFill>
          </a:ln>
        </p:spPr>
        <p:txBody>
          <a:bodyPr vert="horz" wrap="square" lIns="0" tIns="60960" rIns="0" bIns="0" rtlCol="0">
            <a:spAutoFit/>
          </a:bodyPr>
          <a:lstStyle/>
          <a:p>
            <a:pPr marL="35560" marR="226060">
              <a:lnSpc>
                <a:spcPts val="2600"/>
              </a:lnSpc>
              <a:spcBef>
                <a:spcPts val="480"/>
              </a:spcBef>
            </a:pPr>
            <a:r>
              <a:rPr sz="2200" spc="10" dirty="0" err="1">
                <a:latin typeface="Calibri"/>
                <a:cs typeface="Calibri"/>
              </a:rPr>
              <a:t>L’opéra</a:t>
            </a:r>
            <a:r>
              <a:rPr lang="fr-FR" sz="2200" spc="10" dirty="0">
                <a:latin typeface="Calibri"/>
                <a:cs typeface="Calibri"/>
              </a:rPr>
              <a:t>ti</a:t>
            </a:r>
            <a:r>
              <a:rPr sz="2200" spc="10" dirty="0">
                <a:latin typeface="Calibri"/>
                <a:cs typeface="Calibri"/>
              </a:rPr>
              <a:t>on </a:t>
            </a:r>
            <a:r>
              <a:rPr sz="2200" b="1" spc="-5" dirty="0">
                <a:solidFill>
                  <a:srgbClr val="1F497D"/>
                </a:solidFill>
                <a:latin typeface="Calibri"/>
                <a:cs typeface="Calibri"/>
              </a:rPr>
              <a:t>Value </a:t>
            </a:r>
            <a:r>
              <a:rPr sz="2200" spc="-5" dirty="0">
                <a:latin typeface="Calibri"/>
                <a:cs typeface="Calibri"/>
              </a:rPr>
              <a:t>récupère  </a:t>
            </a:r>
            <a:r>
              <a:rPr sz="2200" dirty="0">
                <a:latin typeface="Calibri"/>
                <a:cs typeface="Calibri"/>
              </a:rPr>
              <a:t>la </a:t>
            </a:r>
            <a:r>
              <a:rPr sz="2200" b="1" spc="-5" dirty="0">
                <a:latin typeface="Calibri"/>
                <a:cs typeface="Calibri"/>
              </a:rPr>
              <a:t>valeur de la</a:t>
            </a:r>
            <a:r>
              <a:rPr sz="2200" b="1" spc="-25" dirty="0">
                <a:latin typeface="Calibri"/>
                <a:cs typeface="Calibri"/>
              </a:rPr>
              <a:t> </a:t>
            </a:r>
            <a:r>
              <a:rPr sz="2200" b="1" spc="-5" dirty="0">
                <a:latin typeface="Calibri"/>
                <a:cs typeface="Calibri"/>
              </a:rPr>
              <a:t>cellule</a:t>
            </a:r>
            <a:endParaRPr sz="2200" dirty="0">
              <a:latin typeface="Calibri"/>
              <a:cs typeface="Calibri"/>
            </a:endParaRPr>
          </a:p>
        </p:txBody>
      </p:sp>
      <p:sp>
        <p:nvSpPr>
          <p:cNvPr id="10" name="object 10"/>
          <p:cNvSpPr txBox="1"/>
          <p:nvPr/>
        </p:nvSpPr>
        <p:spPr>
          <a:xfrm>
            <a:off x="6896360" y="5220875"/>
            <a:ext cx="3384550" cy="728405"/>
          </a:xfrm>
          <a:prstGeom prst="rect">
            <a:avLst/>
          </a:prstGeom>
          <a:solidFill>
            <a:srgbClr val="FFFFFF"/>
          </a:solidFill>
          <a:ln w="25399">
            <a:solidFill>
              <a:srgbClr val="6095C9"/>
            </a:solidFill>
          </a:ln>
        </p:spPr>
        <p:txBody>
          <a:bodyPr vert="horz" wrap="square" lIns="0" tIns="60960" rIns="0" bIns="0" rtlCol="0">
            <a:spAutoFit/>
          </a:bodyPr>
          <a:lstStyle/>
          <a:p>
            <a:pPr marL="35560" marR="112395">
              <a:lnSpc>
                <a:spcPts val="2600"/>
              </a:lnSpc>
              <a:spcBef>
                <a:spcPts val="480"/>
              </a:spcBef>
            </a:pPr>
            <a:r>
              <a:rPr sz="2200" dirty="0">
                <a:latin typeface="Calibri"/>
                <a:cs typeface="Calibri"/>
              </a:rPr>
              <a:t>La </a:t>
            </a:r>
            <a:r>
              <a:rPr sz="2200" spc="10" dirty="0" err="1">
                <a:latin typeface="Calibri"/>
                <a:cs typeface="Calibri"/>
              </a:rPr>
              <a:t>collec</a:t>
            </a:r>
            <a:r>
              <a:rPr lang="fr-FR" sz="2200" spc="10" dirty="0">
                <a:latin typeface="Calibri"/>
                <a:cs typeface="Calibri"/>
              </a:rPr>
              <a:t>ti</a:t>
            </a:r>
            <a:r>
              <a:rPr sz="2200" spc="10" dirty="0">
                <a:latin typeface="Calibri"/>
                <a:cs typeface="Calibri"/>
              </a:rPr>
              <a:t>on </a:t>
            </a:r>
            <a:r>
              <a:rPr sz="2200" b="1" spc="-5" dirty="0">
                <a:solidFill>
                  <a:srgbClr val="1F497D"/>
                </a:solidFill>
                <a:latin typeface="Calibri"/>
                <a:cs typeface="Calibri"/>
              </a:rPr>
              <a:t>Cells </a:t>
            </a:r>
            <a:r>
              <a:rPr sz="2200" spc="15" dirty="0">
                <a:latin typeface="Calibri"/>
                <a:cs typeface="Calibri"/>
              </a:rPr>
              <a:t>con</a:t>
            </a:r>
            <a:r>
              <a:rPr lang="fr-FR" sz="2200" spc="15" dirty="0">
                <a:latin typeface="Calibri"/>
                <a:cs typeface="Calibri"/>
              </a:rPr>
              <a:t>ti</a:t>
            </a:r>
            <a:r>
              <a:rPr sz="2200" spc="15" dirty="0" err="1">
                <a:latin typeface="Calibri"/>
                <a:cs typeface="Calibri"/>
              </a:rPr>
              <a:t>ent</a:t>
            </a:r>
            <a:r>
              <a:rPr sz="2200" spc="15" dirty="0">
                <a:latin typeface="Calibri"/>
                <a:cs typeface="Calibri"/>
              </a:rPr>
              <a:t>  </a:t>
            </a:r>
            <a:r>
              <a:rPr sz="2200" dirty="0">
                <a:latin typeface="Calibri"/>
                <a:cs typeface="Calibri"/>
              </a:rPr>
              <a:t>un </a:t>
            </a:r>
            <a:r>
              <a:rPr sz="2200" spc="-5" dirty="0">
                <a:latin typeface="Calibri"/>
                <a:cs typeface="Calibri"/>
              </a:rPr>
              <a:t>ensemble d’objets</a:t>
            </a:r>
            <a:r>
              <a:rPr sz="2200" spc="-10" dirty="0">
                <a:latin typeface="Calibri"/>
                <a:cs typeface="Calibri"/>
              </a:rPr>
              <a:t> </a:t>
            </a:r>
            <a:r>
              <a:rPr sz="2200" b="1" spc="-5" dirty="0">
                <a:latin typeface="Calibri"/>
                <a:cs typeface="Calibri"/>
              </a:rPr>
              <a:t>Range</a:t>
            </a:r>
            <a:endParaRPr sz="2200" dirty="0">
              <a:latin typeface="Calibri"/>
              <a:cs typeface="Calibri"/>
            </a:endParaRPr>
          </a:p>
        </p:txBody>
      </p:sp>
      <p:grpSp>
        <p:nvGrpSpPr>
          <p:cNvPr id="11" name="object 11"/>
          <p:cNvGrpSpPr/>
          <p:nvPr/>
        </p:nvGrpSpPr>
        <p:grpSpPr>
          <a:xfrm>
            <a:off x="2324022" y="5518249"/>
            <a:ext cx="3487420" cy="810895"/>
            <a:chOff x="631767" y="5918661"/>
            <a:chExt cx="3487420" cy="810895"/>
          </a:xfrm>
        </p:grpSpPr>
        <p:sp>
          <p:nvSpPr>
            <p:cNvPr id="12" name="object 12"/>
            <p:cNvSpPr/>
            <p:nvPr/>
          </p:nvSpPr>
          <p:spPr>
            <a:xfrm>
              <a:off x="631767" y="5918661"/>
              <a:ext cx="3487188" cy="810490"/>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976745" y="5943599"/>
              <a:ext cx="2797232" cy="764770"/>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683567" y="5949279"/>
              <a:ext cx="3384375" cy="707885"/>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683567" y="5949279"/>
              <a:ext cx="3384550" cy="708025"/>
            </a:xfrm>
            <a:custGeom>
              <a:avLst/>
              <a:gdLst/>
              <a:ahLst/>
              <a:cxnLst/>
              <a:rect l="l" t="t" r="r" b="b"/>
              <a:pathLst>
                <a:path w="3384550" h="708025">
                  <a:moveTo>
                    <a:pt x="0" y="0"/>
                  </a:moveTo>
                  <a:lnTo>
                    <a:pt x="3384375" y="0"/>
                  </a:lnTo>
                  <a:lnTo>
                    <a:pt x="3384375" y="707885"/>
                  </a:lnTo>
                  <a:lnTo>
                    <a:pt x="0" y="707885"/>
                  </a:lnTo>
                  <a:lnTo>
                    <a:pt x="0" y="0"/>
                  </a:lnTo>
                  <a:close/>
                </a:path>
              </a:pathLst>
            </a:custGeom>
            <a:ln w="9524">
              <a:solidFill>
                <a:srgbClr val="F9A350"/>
              </a:solidFill>
            </a:ln>
          </p:spPr>
          <p:txBody>
            <a:bodyPr wrap="square" lIns="0" tIns="0" rIns="0" bIns="0" rtlCol="0"/>
            <a:lstStyle/>
            <a:p>
              <a:endParaRPr/>
            </a:p>
          </p:txBody>
        </p:sp>
      </p:grpSp>
      <p:sp>
        <p:nvSpPr>
          <p:cNvPr id="16" name="object 16"/>
          <p:cNvSpPr txBox="1"/>
          <p:nvPr/>
        </p:nvSpPr>
        <p:spPr>
          <a:xfrm>
            <a:off x="2355856" y="5619114"/>
            <a:ext cx="3467615" cy="641201"/>
          </a:xfrm>
          <a:prstGeom prst="rect">
            <a:avLst/>
          </a:prstGeom>
        </p:spPr>
        <p:txBody>
          <a:bodyPr vert="horz" wrap="square" lIns="0" tIns="12700" rIns="0" bIns="0" rtlCol="0">
            <a:spAutoFit/>
          </a:bodyPr>
          <a:lstStyle/>
          <a:p>
            <a:pPr marL="12700">
              <a:spcBef>
                <a:spcPts val="100"/>
              </a:spcBef>
            </a:pPr>
            <a:r>
              <a:rPr sz="2000" b="1" spc="65" dirty="0">
                <a:latin typeface="Calibri"/>
                <a:cs typeface="Calibri"/>
              </a:rPr>
              <a:t>A</a:t>
            </a:r>
            <a:r>
              <a:rPr lang="fr-FR" sz="2000" b="1" spc="65" dirty="0" err="1">
                <a:latin typeface="Calibri"/>
                <a:cs typeface="Calibri"/>
              </a:rPr>
              <a:t>ttention</a:t>
            </a:r>
            <a:r>
              <a:rPr sz="2000" b="1" spc="65" dirty="0">
                <a:latin typeface="Calibri"/>
                <a:cs typeface="Calibri"/>
              </a:rPr>
              <a:t> </a:t>
            </a:r>
            <a:r>
              <a:rPr sz="2000" dirty="0">
                <a:cs typeface="Calibri"/>
              </a:rPr>
              <a:t>: </a:t>
            </a:r>
            <a:endParaRPr lang="fr-FR" sz="2000" dirty="0">
              <a:cs typeface="Calibri"/>
            </a:endParaRPr>
          </a:p>
          <a:p>
            <a:pPr marL="12700">
              <a:spcBef>
                <a:spcPts val="100"/>
              </a:spcBef>
            </a:pPr>
            <a:r>
              <a:rPr sz="2000" spc="-5" dirty="0">
                <a:cs typeface="Calibri"/>
              </a:rPr>
              <a:t>les</a:t>
            </a:r>
            <a:r>
              <a:rPr sz="2000" spc="-145" dirty="0">
                <a:cs typeface="Calibri"/>
              </a:rPr>
              <a:t> </a:t>
            </a:r>
            <a:r>
              <a:rPr sz="2000" spc="10" dirty="0" err="1">
                <a:cs typeface="Calibri"/>
              </a:rPr>
              <a:t>collec</a:t>
            </a:r>
            <a:r>
              <a:rPr lang="fr-FR" sz="2000" spc="10" dirty="0">
                <a:cs typeface="Calibri"/>
              </a:rPr>
              <a:t>ti</a:t>
            </a:r>
            <a:r>
              <a:rPr sz="2000" spc="10" dirty="0" err="1">
                <a:cs typeface="Calibri"/>
              </a:rPr>
              <a:t>ons</a:t>
            </a:r>
            <a:r>
              <a:rPr lang="fr-FR" sz="2000" spc="10" dirty="0">
                <a:cs typeface="Calibri"/>
              </a:rPr>
              <a:t> </a:t>
            </a:r>
            <a:r>
              <a:rPr lang="fr-FR" sz="2000" spc="-7" baseline="11111" dirty="0">
                <a:cs typeface="Calibri"/>
              </a:rPr>
              <a:t>démarrent </a:t>
            </a:r>
            <a:r>
              <a:rPr lang="fr-FR" sz="2000" baseline="11111" dirty="0">
                <a:cs typeface="Calibri"/>
              </a:rPr>
              <a:t>en </a:t>
            </a:r>
            <a:r>
              <a:rPr lang="fr-FR" sz="2000" b="1" baseline="11111" dirty="0">
                <a:cs typeface="Calibri"/>
              </a:rPr>
              <a:t>1 (et pas 0)</a:t>
            </a:r>
          </a:p>
        </p:txBody>
      </p:sp>
    </p:spTree>
    <p:extLst>
      <p:ext uri="{BB962C8B-B14F-4D97-AF65-F5344CB8AC3E}">
        <p14:creationId xmlns:p14="http://schemas.microsoft.com/office/powerpoint/2010/main" val="21827080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5" dirty="0"/>
              <a:t>accès </a:t>
            </a:r>
            <a:r>
              <a:rPr dirty="0"/>
              <a:t>aux </a:t>
            </a:r>
            <a:r>
              <a:rPr spc="-5" dirty="0"/>
              <a:t>données</a:t>
            </a:r>
            <a:r>
              <a:rPr spc="-10" dirty="0"/>
              <a:t> </a:t>
            </a:r>
            <a:r>
              <a:rPr spc="-5" dirty="0"/>
              <a:t>EXCEL</a:t>
            </a:r>
          </a:p>
        </p:txBody>
      </p:sp>
      <p:grpSp>
        <p:nvGrpSpPr>
          <p:cNvPr id="5" name="object 5"/>
          <p:cNvGrpSpPr/>
          <p:nvPr/>
        </p:nvGrpSpPr>
        <p:grpSpPr>
          <a:xfrm>
            <a:off x="1283611" y="1791023"/>
            <a:ext cx="5426075" cy="1349375"/>
            <a:chOff x="238819" y="1472085"/>
            <a:chExt cx="5426075" cy="1349375"/>
          </a:xfrm>
        </p:grpSpPr>
        <p:sp>
          <p:nvSpPr>
            <p:cNvPr id="6" name="object 6"/>
            <p:cNvSpPr/>
            <p:nvPr/>
          </p:nvSpPr>
          <p:spPr>
            <a:xfrm>
              <a:off x="251519" y="1484784"/>
              <a:ext cx="5400675" cy="1323975"/>
            </a:xfrm>
            <a:custGeom>
              <a:avLst/>
              <a:gdLst/>
              <a:ahLst/>
              <a:cxnLst/>
              <a:rect l="l" t="t" r="r" b="b"/>
              <a:pathLst>
                <a:path w="5400675" h="1323975">
                  <a:moveTo>
                    <a:pt x="5400598" y="0"/>
                  </a:moveTo>
                  <a:lnTo>
                    <a:pt x="0" y="0"/>
                  </a:lnTo>
                  <a:lnTo>
                    <a:pt x="0" y="1323437"/>
                  </a:lnTo>
                  <a:lnTo>
                    <a:pt x="5400598" y="1323437"/>
                  </a:lnTo>
                  <a:lnTo>
                    <a:pt x="5400598" y="0"/>
                  </a:lnTo>
                  <a:close/>
                </a:path>
              </a:pathLst>
            </a:custGeom>
            <a:solidFill>
              <a:srgbClr val="FFFFFF"/>
            </a:solidFill>
          </p:spPr>
          <p:txBody>
            <a:bodyPr wrap="square" lIns="0" tIns="0" rIns="0" bIns="0" rtlCol="0"/>
            <a:lstStyle/>
            <a:p>
              <a:endParaRPr/>
            </a:p>
          </p:txBody>
        </p:sp>
        <p:sp>
          <p:nvSpPr>
            <p:cNvPr id="7" name="object 7"/>
            <p:cNvSpPr/>
            <p:nvPr/>
          </p:nvSpPr>
          <p:spPr>
            <a:xfrm>
              <a:off x="251519" y="1484785"/>
              <a:ext cx="5400675" cy="1323975"/>
            </a:xfrm>
            <a:custGeom>
              <a:avLst/>
              <a:gdLst/>
              <a:ahLst/>
              <a:cxnLst/>
              <a:rect l="l" t="t" r="r" b="b"/>
              <a:pathLst>
                <a:path w="5400675" h="1323975">
                  <a:moveTo>
                    <a:pt x="0" y="0"/>
                  </a:moveTo>
                  <a:lnTo>
                    <a:pt x="5400598" y="0"/>
                  </a:lnTo>
                  <a:lnTo>
                    <a:pt x="5400598" y="1323438"/>
                  </a:lnTo>
                  <a:lnTo>
                    <a:pt x="0" y="1323438"/>
                  </a:lnTo>
                  <a:lnTo>
                    <a:pt x="0" y="0"/>
                  </a:lnTo>
                  <a:close/>
                </a:path>
              </a:pathLst>
            </a:custGeom>
            <a:ln w="25399">
              <a:solidFill>
                <a:srgbClr val="6095C9"/>
              </a:solidFill>
            </a:ln>
          </p:spPr>
          <p:txBody>
            <a:bodyPr wrap="square" lIns="0" tIns="0" rIns="0" bIns="0" rtlCol="0"/>
            <a:lstStyle/>
            <a:p>
              <a:endParaRPr/>
            </a:p>
          </p:txBody>
        </p:sp>
      </p:grpSp>
      <p:sp>
        <p:nvSpPr>
          <p:cNvPr id="8" name="object 8"/>
          <p:cNvSpPr txBox="1"/>
          <p:nvPr/>
        </p:nvSpPr>
        <p:spPr>
          <a:xfrm>
            <a:off x="1319611" y="1836742"/>
            <a:ext cx="4500245" cy="1243930"/>
          </a:xfrm>
          <a:prstGeom prst="rect">
            <a:avLst/>
          </a:prstGeom>
        </p:spPr>
        <p:txBody>
          <a:bodyPr vert="horz" wrap="square" lIns="0" tIns="12700" rIns="0" bIns="0" rtlCol="0">
            <a:spAutoFit/>
          </a:bodyPr>
          <a:lstStyle/>
          <a:p>
            <a:pPr marL="12700">
              <a:spcBef>
                <a:spcPts val="100"/>
              </a:spcBef>
            </a:pPr>
            <a:r>
              <a:rPr sz="2000" b="1" dirty="0">
                <a:latin typeface="Calibri"/>
                <a:cs typeface="Calibri"/>
              </a:rPr>
              <a:t>Sub</a:t>
            </a:r>
            <a:r>
              <a:rPr sz="2000" b="1" spc="-10" dirty="0">
                <a:latin typeface="Calibri"/>
                <a:cs typeface="Calibri"/>
              </a:rPr>
              <a:t> </a:t>
            </a:r>
            <a:r>
              <a:rPr sz="2000" spc="-5" dirty="0">
                <a:latin typeface="Calibri"/>
                <a:cs typeface="Calibri"/>
              </a:rPr>
              <a:t>UnRange</a:t>
            </a:r>
            <a:r>
              <a:rPr sz="2000" b="1" spc="-5" dirty="0">
                <a:latin typeface="Calibri"/>
                <a:cs typeface="Calibri"/>
              </a:rPr>
              <a:t>()</a:t>
            </a:r>
            <a:endParaRPr sz="2000" dirty="0">
              <a:latin typeface="Calibri"/>
              <a:cs typeface="Calibri"/>
            </a:endParaRPr>
          </a:p>
          <a:p>
            <a:pPr marL="299720"/>
            <a:r>
              <a:rPr sz="2000" spc="-5" dirty="0" err="1">
                <a:latin typeface="Calibri"/>
                <a:cs typeface="Calibri"/>
              </a:rPr>
              <a:t>MsgBox</a:t>
            </a:r>
            <a:r>
              <a:rPr sz="2000" spc="-60" dirty="0">
                <a:latin typeface="Calibri"/>
                <a:cs typeface="Calibri"/>
              </a:rPr>
              <a:t> </a:t>
            </a:r>
            <a:r>
              <a:rPr sz="2000" b="1" spc="5" dirty="0">
                <a:solidFill>
                  <a:srgbClr val="1F497D"/>
                </a:solidFill>
                <a:latin typeface="Calibri"/>
                <a:cs typeface="Calibri"/>
              </a:rPr>
              <a:t>Ac</a:t>
            </a:r>
            <a:r>
              <a:rPr lang="fr-FR" sz="2000" b="1" spc="5" dirty="0">
                <a:solidFill>
                  <a:srgbClr val="1F497D"/>
                </a:solidFill>
                <a:latin typeface="Calibri"/>
                <a:cs typeface="Calibri"/>
              </a:rPr>
              <a:t>ti</a:t>
            </a:r>
            <a:r>
              <a:rPr sz="2000" b="1" spc="5" dirty="0" err="1">
                <a:solidFill>
                  <a:srgbClr val="1F497D"/>
                </a:solidFill>
                <a:latin typeface="Calibri"/>
                <a:cs typeface="Calibri"/>
              </a:rPr>
              <a:t>veSheet.Range</a:t>
            </a:r>
            <a:r>
              <a:rPr sz="2000" b="1" spc="5" dirty="0">
                <a:latin typeface="Calibri"/>
                <a:cs typeface="Calibri"/>
              </a:rPr>
              <a:t>("A1").Value</a:t>
            </a:r>
            <a:endParaRPr sz="2000" dirty="0">
              <a:latin typeface="Calibri"/>
              <a:cs typeface="Calibri"/>
            </a:endParaRPr>
          </a:p>
          <a:p>
            <a:pPr marL="12700" marR="294005" indent="287020"/>
            <a:r>
              <a:rPr sz="2000" spc="-5" dirty="0" err="1">
                <a:latin typeface="Calibri"/>
                <a:cs typeface="Calibri"/>
              </a:rPr>
              <a:t>MsgBox</a:t>
            </a:r>
            <a:r>
              <a:rPr sz="2000" spc="-5" dirty="0">
                <a:latin typeface="Calibri"/>
                <a:cs typeface="Calibri"/>
              </a:rPr>
              <a:t> </a:t>
            </a:r>
            <a:r>
              <a:rPr sz="2000" b="1" spc="5" dirty="0">
                <a:solidFill>
                  <a:srgbClr val="1F497D"/>
                </a:solidFill>
                <a:latin typeface="Calibri"/>
                <a:cs typeface="Calibri"/>
              </a:rPr>
              <a:t>Ac</a:t>
            </a:r>
            <a:r>
              <a:rPr lang="fr-FR" sz="2000" b="1" spc="5" dirty="0">
                <a:solidFill>
                  <a:srgbClr val="1F497D"/>
                </a:solidFill>
                <a:latin typeface="Calibri"/>
                <a:cs typeface="Calibri"/>
              </a:rPr>
              <a:t>ti</a:t>
            </a:r>
            <a:r>
              <a:rPr sz="2000" b="1" spc="5" dirty="0" err="1">
                <a:solidFill>
                  <a:srgbClr val="1F497D"/>
                </a:solidFill>
                <a:latin typeface="Calibri"/>
                <a:cs typeface="Calibri"/>
              </a:rPr>
              <a:t>veSheet.Cells</a:t>
            </a:r>
            <a:r>
              <a:rPr sz="2000" b="1" spc="5" dirty="0">
                <a:latin typeface="Calibri"/>
                <a:cs typeface="Calibri"/>
              </a:rPr>
              <a:t>(1, </a:t>
            </a:r>
            <a:r>
              <a:rPr sz="2000" b="1" spc="-5" dirty="0">
                <a:latin typeface="Calibri"/>
                <a:cs typeface="Calibri"/>
              </a:rPr>
              <a:t>2).Value  </a:t>
            </a:r>
            <a:r>
              <a:rPr sz="2000" b="1" dirty="0">
                <a:latin typeface="Calibri"/>
                <a:cs typeface="Calibri"/>
              </a:rPr>
              <a:t>End</a:t>
            </a:r>
            <a:r>
              <a:rPr sz="2000" b="1" spc="-10" dirty="0">
                <a:latin typeface="Calibri"/>
                <a:cs typeface="Calibri"/>
              </a:rPr>
              <a:t> </a:t>
            </a:r>
            <a:r>
              <a:rPr sz="2000" b="1" dirty="0">
                <a:latin typeface="Calibri"/>
                <a:cs typeface="Calibri"/>
              </a:rPr>
              <a:t>Sub</a:t>
            </a:r>
            <a:endParaRPr sz="2000" dirty="0">
              <a:latin typeface="Calibri"/>
              <a:cs typeface="Calibri"/>
            </a:endParaRPr>
          </a:p>
        </p:txBody>
      </p:sp>
      <p:grpSp>
        <p:nvGrpSpPr>
          <p:cNvPr id="9" name="object 9"/>
          <p:cNvGrpSpPr/>
          <p:nvPr/>
        </p:nvGrpSpPr>
        <p:grpSpPr>
          <a:xfrm>
            <a:off x="5566915" y="1371674"/>
            <a:ext cx="4444365" cy="3154045"/>
            <a:chOff x="4522123" y="1052736"/>
            <a:chExt cx="4444365" cy="3154045"/>
          </a:xfrm>
        </p:grpSpPr>
        <p:sp>
          <p:nvSpPr>
            <p:cNvPr id="10" name="object 10"/>
            <p:cNvSpPr/>
            <p:nvPr/>
          </p:nvSpPr>
          <p:spPr>
            <a:xfrm>
              <a:off x="5940151" y="1052736"/>
              <a:ext cx="3026197" cy="3153468"/>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4522123" y="2377439"/>
              <a:ext cx="2477192" cy="61929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4571998" y="2420888"/>
              <a:ext cx="2195195" cy="354965"/>
            </a:xfrm>
            <a:custGeom>
              <a:avLst/>
              <a:gdLst/>
              <a:ahLst/>
              <a:cxnLst/>
              <a:rect l="l" t="t" r="r" b="b"/>
              <a:pathLst>
                <a:path w="2195195" h="354964">
                  <a:moveTo>
                    <a:pt x="0" y="0"/>
                  </a:moveTo>
                  <a:lnTo>
                    <a:pt x="2194700" y="354336"/>
                  </a:lnTo>
                </a:path>
              </a:pathLst>
            </a:custGeom>
            <a:ln w="38099">
              <a:solidFill>
                <a:srgbClr val="FF7C00"/>
              </a:solidFill>
            </a:ln>
          </p:spPr>
          <p:txBody>
            <a:bodyPr wrap="square" lIns="0" tIns="0" rIns="0" bIns="0" rtlCol="0"/>
            <a:lstStyle/>
            <a:p>
              <a:endParaRPr/>
            </a:p>
          </p:txBody>
        </p:sp>
        <p:sp>
          <p:nvSpPr>
            <p:cNvPr id="13" name="object 13"/>
            <p:cNvSpPr/>
            <p:nvPr/>
          </p:nvSpPr>
          <p:spPr>
            <a:xfrm>
              <a:off x="6624189" y="2672224"/>
              <a:ext cx="179834" cy="169650"/>
            </a:xfrm>
            <a:prstGeom prst="rect">
              <a:avLst/>
            </a:prstGeom>
            <a:blipFill>
              <a:blip r:embed="rId4" cstate="print"/>
              <a:stretch>
                <a:fillRect/>
              </a:stretch>
            </a:blipFill>
          </p:spPr>
          <p:txBody>
            <a:bodyPr wrap="square" lIns="0" tIns="0" rIns="0" bIns="0" rtlCol="0"/>
            <a:lstStyle/>
            <a:p>
              <a:endParaRPr/>
            </a:p>
          </p:txBody>
        </p:sp>
      </p:grpSp>
      <p:sp>
        <p:nvSpPr>
          <p:cNvPr id="14" name="object 14"/>
          <p:cNvSpPr/>
          <p:nvPr/>
        </p:nvSpPr>
        <p:spPr>
          <a:xfrm>
            <a:off x="6387905" y="4900065"/>
            <a:ext cx="3580142" cy="1707196"/>
          </a:xfrm>
          <a:prstGeom prst="rect">
            <a:avLst/>
          </a:prstGeom>
          <a:blipFill>
            <a:blip r:embed="rId5" cstate="print"/>
            <a:stretch>
              <a:fillRect/>
            </a:stretch>
          </a:blipFill>
        </p:spPr>
        <p:txBody>
          <a:bodyPr wrap="square" lIns="0" tIns="0" rIns="0" bIns="0" rtlCol="0"/>
          <a:lstStyle/>
          <a:p>
            <a:endParaRPr/>
          </a:p>
        </p:txBody>
      </p:sp>
      <p:sp>
        <p:nvSpPr>
          <p:cNvPr id="15" name="object 15"/>
          <p:cNvSpPr txBox="1"/>
          <p:nvPr/>
        </p:nvSpPr>
        <p:spPr>
          <a:xfrm>
            <a:off x="1224303" y="4179984"/>
            <a:ext cx="5400675" cy="969496"/>
          </a:xfrm>
          <a:prstGeom prst="rect">
            <a:avLst/>
          </a:prstGeom>
          <a:solidFill>
            <a:srgbClr val="FFFFFF"/>
          </a:solidFill>
          <a:ln w="25399">
            <a:solidFill>
              <a:srgbClr val="6095C9"/>
            </a:solidFill>
          </a:ln>
        </p:spPr>
        <p:txBody>
          <a:bodyPr vert="horz" wrap="square" lIns="0" tIns="45720" rIns="0" bIns="0" rtlCol="0">
            <a:spAutoFit/>
          </a:bodyPr>
          <a:lstStyle/>
          <a:p>
            <a:pPr marL="380365" marR="129539" indent="-344805">
              <a:spcBef>
                <a:spcPts val="360"/>
              </a:spcBef>
            </a:pPr>
            <a:r>
              <a:rPr sz="2000" b="1" spc="-5" dirty="0">
                <a:latin typeface="Calibri"/>
                <a:cs typeface="Calibri"/>
              </a:rPr>
              <a:t>Private </a:t>
            </a:r>
            <a:r>
              <a:rPr sz="2000" b="1" dirty="0">
                <a:latin typeface="Calibri"/>
                <a:cs typeface="Calibri"/>
              </a:rPr>
              <a:t>Sub </a:t>
            </a:r>
            <a:r>
              <a:rPr sz="2000" spc="-5" dirty="0">
                <a:latin typeface="Calibri"/>
                <a:cs typeface="Calibri"/>
              </a:rPr>
              <a:t>ChangeA1</a:t>
            </a:r>
            <a:r>
              <a:rPr sz="2000" b="1" spc="-5" dirty="0">
                <a:latin typeface="Calibri"/>
                <a:cs typeface="Calibri"/>
              </a:rPr>
              <a:t>()  </a:t>
            </a:r>
            <a:r>
              <a:rPr sz="2000" b="1" spc="-5" dirty="0">
                <a:solidFill>
                  <a:srgbClr val="1F497D"/>
                </a:solidFill>
                <a:latin typeface="Calibri"/>
                <a:cs typeface="Calibri"/>
              </a:rPr>
              <a:t>Worksheets</a:t>
            </a:r>
            <a:r>
              <a:rPr sz="2000" b="1" spc="-5" dirty="0">
                <a:latin typeface="Calibri"/>
                <a:cs typeface="Calibri"/>
              </a:rPr>
              <a:t>("</a:t>
            </a:r>
            <a:r>
              <a:rPr sz="2000" spc="-5" dirty="0">
                <a:latin typeface="Calibri"/>
                <a:cs typeface="Calibri"/>
              </a:rPr>
              <a:t>Feuil1</a:t>
            </a:r>
            <a:r>
              <a:rPr sz="2000" b="1" spc="-5" dirty="0">
                <a:latin typeface="Calibri"/>
                <a:cs typeface="Calibri"/>
              </a:rPr>
              <a:t>").</a:t>
            </a:r>
            <a:r>
              <a:rPr sz="2000" b="1" spc="-5" dirty="0">
                <a:solidFill>
                  <a:srgbClr val="1F497D"/>
                </a:solidFill>
                <a:latin typeface="Calibri"/>
                <a:cs typeface="Calibri"/>
              </a:rPr>
              <a:t>Cells</a:t>
            </a:r>
            <a:r>
              <a:rPr sz="2000" b="1" spc="-5" dirty="0">
                <a:latin typeface="Calibri"/>
                <a:cs typeface="Calibri"/>
              </a:rPr>
              <a:t>(1, 1).</a:t>
            </a:r>
            <a:r>
              <a:rPr sz="2000" b="1" spc="-5" dirty="0">
                <a:solidFill>
                  <a:srgbClr val="1F497D"/>
                </a:solidFill>
                <a:latin typeface="Calibri"/>
                <a:cs typeface="Calibri"/>
              </a:rPr>
              <a:t>Font.Size </a:t>
            </a:r>
            <a:r>
              <a:rPr sz="2000" b="1" dirty="0">
                <a:latin typeface="Calibri"/>
                <a:cs typeface="Calibri"/>
              </a:rPr>
              <a:t>=</a:t>
            </a:r>
            <a:r>
              <a:rPr sz="2000" b="1" spc="65" dirty="0">
                <a:latin typeface="Calibri"/>
                <a:cs typeface="Calibri"/>
              </a:rPr>
              <a:t> </a:t>
            </a:r>
            <a:r>
              <a:rPr sz="2000" b="1" spc="-5" dirty="0">
                <a:latin typeface="Calibri"/>
                <a:cs typeface="Calibri"/>
              </a:rPr>
              <a:t>12</a:t>
            </a:r>
            <a:endParaRPr sz="2000">
              <a:latin typeface="Calibri"/>
              <a:cs typeface="Calibri"/>
            </a:endParaRPr>
          </a:p>
          <a:p>
            <a:pPr marL="35560"/>
            <a:r>
              <a:rPr sz="2000" b="1" dirty="0">
                <a:latin typeface="Calibri"/>
                <a:cs typeface="Calibri"/>
              </a:rPr>
              <a:t>End</a:t>
            </a:r>
            <a:r>
              <a:rPr sz="2000" b="1" spc="-10" dirty="0">
                <a:latin typeface="Calibri"/>
                <a:cs typeface="Calibri"/>
              </a:rPr>
              <a:t> </a:t>
            </a:r>
            <a:r>
              <a:rPr sz="2000" b="1" dirty="0">
                <a:latin typeface="Calibri"/>
                <a:cs typeface="Calibri"/>
              </a:rPr>
              <a:t>Sub</a:t>
            </a:r>
            <a:endParaRPr sz="2000">
              <a:latin typeface="Calibri"/>
              <a:cs typeface="Calibri"/>
            </a:endParaRPr>
          </a:p>
        </p:txBody>
      </p:sp>
      <p:grpSp>
        <p:nvGrpSpPr>
          <p:cNvPr id="16" name="object 16"/>
          <p:cNvGrpSpPr/>
          <p:nvPr/>
        </p:nvGrpSpPr>
        <p:grpSpPr>
          <a:xfrm>
            <a:off x="3476264" y="5659865"/>
            <a:ext cx="2552065" cy="810895"/>
            <a:chOff x="2431472" y="5340927"/>
            <a:chExt cx="2552065" cy="810895"/>
          </a:xfrm>
        </p:grpSpPr>
        <p:sp>
          <p:nvSpPr>
            <p:cNvPr id="17" name="object 17"/>
            <p:cNvSpPr/>
            <p:nvPr/>
          </p:nvSpPr>
          <p:spPr>
            <a:xfrm>
              <a:off x="2431472" y="5340927"/>
              <a:ext cx="2552006" cy="810490"/>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2705792" y="5365865"/>
              <a:ext cx="1999211" cy="764770"/>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2483768" y="5373216"/>
              <a:ext cx="2448270" cy="707885"/>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2483768" y="5373216"/>
              <a:ext cx="2448560" cy="708025"/>
            </a:xfrm>
            <a:custGeom>
              <a:avLst/>
              <a:gdLst/>
              <a:ahLst/>
              <a:cxnLst/>
              <a:rect l="l" t="t" r="r" b="b"/>
              <a:pathLst>
                <a:path w="2448560" h="708025">
                  <a:moveTo>
                    <a:pt x="0" y="0"/>
                  </a:moveTo>
                  <a:lnTo>
                    <a:pt x="2448270" y="0"/>
                  </a:lnTo>
                  <a:lnTo>
                    <a:pt x="2448270" y="707885"/>
                  </a:lnTo>
                  <a:lnTo>
                    <a:pt x="0" y="707885"/>
                  </a:lnTo>
                  <a:lnTo>
                    <a:pt x="0" y="0"/>
                  </a:lnTo>
                  <a:close/>
                </a:path>
              </a:pathLst>
            </a:custGeom>
            <a:ln w="9524">
              <a:solidFill>
                <a:srgbClr val="5B92C7"/>
              </a:solidFill>
            </a:ln>
          </p:spPr>
          <p:txBody>
            <a:bodyPr wrap="square" lIns="0" tIns="0" rIns="0" bIns="0" rtlCol="0"/>
            <a:lstStyle/>
            <a:p>
              <a:endParaRPr/>
            </a:p>
          </p:txBody>
        </p:sp>
      </p:grpSp>
      <p:sp>
        <p:nvSpPr>
          <p:cNvPr id="21" name="object 21"/>
          <p:cNvSpPr txBox="1"/>
          <p:nvPr/>
        </p:nvSpPr>
        <p:spPr>
          <a:xfrm>
            <a:off x="3820978" y="5725173"/>
            <a:ext cx="1870075" cy="635000"/>
          </a:xfrm>
          <a:prstGeom prst="rect">
            <a:avLst/>
          </a:prstGeom>
        </p:spPr>
        <p:txBody>
          <a:bodyPr vert="horz" wrap="square" lIns="0" tIns="12700" rIns="0" bIns="0" rtlCol="0">
            <a:spAutoFit/>
          </a:bodyPr>
          <a:lstStyle/>
          <a:p>
            <a:pPr marL="65405" marR="5080" indent="-53340">
              <a:spcBef>
                <a:spcPts val="100"/>
              </a:spcBef>
            </a:pPr>
            <a:r>
              <a:rPr sz="2000" spc="-5" dirty="0">
                <a:latin typeface="Calibri"/>
                <a:cs typeface="Calibri"/>
              </a:rPr>
              <a:t>changement </a:t>
            </a:r>
            <a:r>
              <a:rPr sz="2000" dirty="0">
                <a:latin typeface="Calibri"/>
                <a:cs typeface="Calibri"/>
              </a:rPr>
              <a:t>de</a:t>
            </a:r>
            <a:r>
              <a:rPr sz="2000" spc="-50" dirty="0">
                <a:latin typeface="Calibri"/>
                <a:cs typeface="Calibri"/>
              </a:rPr>
              <a:t> </a:t>
            </a:r>
            <a:r>
              <a:rPr sz="2000" dirty="0">
                <a:latin typeface="Calibri"/>
                <a:cs typeface="Calibri"/>
              </a:rPr>
              <a:t>la  taille de la</a:t>
            </a:r>
            <a:r>
              <a:rPr sz="2000" spc="-60" dirty="0">
                <a:latin typeface="Calibri"/>
                <a:cs typeface="Calibri"/>
              </a:rPr>
              <a:t> </a:t>
            </a:r>
            <a:r>
              <a:rPr sz="2000" spc="-5" dirty="0">
                <a:latin typeface="Calibri"/>
                <a:cs typeface="Calibri"/>
              </a:rPr>
              <a:t>police</a:t>
            </a:r>
            <a:endParaRPr sz="2000">
              <a:latin typeface="Calibri"/>
              <a:cs typeface="Calibri"/>
            </a:endParaRPr>
          </a:p>
        </p:txBody>
      </p:sp>
      <p:grpSp>
        <p:nvGrpSpPr>
          <p:cNvPr id="22" name="object 22"/>
          <p:cNvGrpSpPr/>
          <p:nvPr/>
        </p:nvGrpSpPr>
        <p:grpSpPr>
          <a:xfrm>
            <a:off x="4556917" y="4791185"/>
            <a:ext cx="835660" cy="1118235"/>
            <a:chOff x="3512126" y="4472247"/>
            <a:chExt cx="835660" cy="1118235"/>
          </a:xfrm>
        </p:grpSpPr>
        <p:sp>
          <p:nvSpPr>
            <p:cNvPr id="23" name="object 23"/>
            <p:cNvSpPr/>
            <p:nvPr/>
          </p:nvSpPr>
          <p:spPr>
            <a:xfrm>
              <a:off x="3512126" y="4472247"/>
              <a:ext cx="835428" cy="1118061"/>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3728875" y="4509119"/>
              <a:ext cx="555625" cy="833119"/>
            </a:xfrm>
            <a:custGeom>
              <a:avLst/>
              <a:gdLst/>
              <a:ahLst/>
              <a:cxnLst/>
              <a:rect l="l" t="t" r="r" b="b"/>
              <a:pathLst>
                <a:path w="555625" h="833120">
                  <a:moveTo>
                    <a:pt x="555092" y="0"/>
                  </a:moveTo>
                  <a:lnTo>
                    <a:pt x="0" y="832638"/>
                  </a:lnTo>
                </a:path>
              </a:pathLst>
            </a:custGeom>
            <a:ln w="38099">
              <a:solidFill>
                <a:srgbClr val="FF7C00"/>
              </a:solidFill>
            </a:ln>
          </p:spPr>
          <p:txBody>
            <a:bodyPr wrap="square" lIns="0" tIns="0" rIns="0" bIns="0" rtlCol="0"/>
            <a:lstStyle/>
            <a:p>
              <a:endParaRPr/>
            </a:p>
          </p:txBody>
        </p:sp>
      </p:grpSp>
      <p:grpSp>
        <p:nvGrpSpPr>
          <p:cNvPr id="25" name="object 25"/>
          <p:cNvGrpSpPr/>
          <p:nvPr/>
        </p:nvGrpSpPr>
        <p:grpSpPr>
          <a:xfrm>
            <a:off x="4752695" y="5509593"/>
            <a:ext cx="2572385" cy="620395"/>
            <a:chOff x="3707903" y="5190655"/>
            <a:chExt cx="2572385" cy="620395"/>
          </a:xfrm>
        </p:grpSpPr>
        <p:sp>
          <p:nvSpPr>
            <p:cNvPr id="26" name="object 26"/>
            <p:cNvSpPr/>
            <p:nvPr/>
          </p:nvSpPr>
          <p:spPr>
            <a:xfrm>
              <a:off x="4883726" y="5266112"/>
              <a:ext cx="1396537" cy="544483"/>
            </a:xfrm>
            <a:prstGeom prst="rect">
              <a:avLst/>
            </a:prstGeom>
            <a:blipFill>
              <a:blip r:embed="rId10" cstate="print"/>
              <a:stretch>
                <a:fillRect/>
              </a:stretch>
            </a:blipFill>
          </p:spPr>
          <p:txBody>
            <a:bodyPr wrap="square" lIns="0" tIns="0" rIns="0" bIns="0" rtlCol="0"/>
            <a:lstStyle/>
            <a:p>
              <a:endParaRPr/>
            </a:p>
          </p:txBody>
        </p:sp>
        <p:sp>
          <p:nvSpPr>
            <p:cNvPr id="27" name="object 27"/>
            <p:cNvSpPr/>
            <p:nvPr/>
          </p:nvSpPr>
          <p:spPr>
            <a:xfrm>
              <a:off x="4932038" y="5454357"/>
              <a:ext cx="1116330" cy="273050"/>
            </a:xfrm>
            <a:custGeom>
              <a:avLst/>
              <a:gdLst/>
              <a:ahLst/>
              <a:cxnLst/>
              <a:rect l="l" t="t" r="r" b="b"/>
              <a:pathLst>
                <a:path w="1116329" h="273050">
                  <a:moveTo>
                    <a:pt x="0" y="272802"/>
                  </a:moveTo>
                  <a:lnTo>
                    <a:pt x="1115798" y="0"/>
                  </a:lnTo>
                </a:path>
              </a:pathLst>
            </a:custGeom>
            <a:ln w="38099">
              <a:solidFill>
                <a:srgbClr val="FF7C00"/>
              </a:solidFill>
            </a:ln>
          </p:spPr>
          <p:txBody>
            <a:bodyPr wrap="square" lIns="0" tIns="0" rIns="0" bIns="0" rtlCol="0"/>
            <a:lstStyle/>
            <a:p>
              <a:endParaRPr/>
            </a:p>
          </p:txBody>
        </p:sp>
        <p:sp>
          <p:nvSpPr>
            <p:cNvPr id="28" name="object 28"/>
            <p:cNvSpPr/>
            <p:nvPr/>
          </p:nvSpPr>
          <p:spPr>
            <a:xfrm>
              <a:off x="5902035" y="5397798"/>
              <a:ext cx="182527" cy="167518"/>
            </a:xfrm>
            <a:prstGeom prst="rect">
              <a:avLst/>
            </a:prstGeom>
            <a:blipFill>
              <a:blip r:embed="rId11" cstate="print"/>
              <a:stretch>
                <a:fillRect/>
              </a:stretch>
            </a:blipFill>
          </p:spPr>
          <p:txBody>
            <a:bodyPr wrap="square" lIns="0" tIns="0" rIns="0" bIns="0" rtlCol="0"/>
            <a:lstStyle/>
            <a:p>
              <a:endParaRPr/>
            </a:p>
          </p:txBody>
        </p:sp>
        <p:sp>
          <p:nvSpPr>
            <p:cNvPr id="29" name="object 29"/>
            <p:cNvSpPr/>
            <p:nvPr/>
          </p:nvSpPr>
          <p:spPr>
            <a:xfrm>
              <a:off x="3707903" y="5190655"/>
              <a:ext cx="158876" cy="182561"/>
            </a:xfrm>
            <a:prstGeom prst="rect">
              <a:avLst/>
            </a:prstGeom>
            <a:blipFill>
              <a:blip r:embed="rId12" cstate="print"/>
              <a:stretch>
                <a:fillRect/>
              </a:stretch>
            </a:blipFill>
          </p:spPr>
          <p:txBody>
            <a:bodyPr wrap="square" lIns="0" tIns="0" rIns="0" bIns="0" rtlCol="0"/>
            <a:lstStyle/>
            <a:p>
              <a:endParaRPr/>
            </a:p>
          </p:txBody>
        </p:sp>
      </p:grpSp>
      <p:sp>
        <p:nvSpPr>
          <p:cNvPr id="30" name="object 30"/>
          <p:cNvSpPr txBox="1"/>
          <p:nvPr/>
        </p:nvSpPr>
        <p:spPr>
          <a:xfrm>
            <a:off x="4455967" y="6606298"/>
            <a:ext cx="942340" cy="189796"/>
          </a:xfrm>
          <a:prstGeom prst="rect">
            <a:avLst/>
          </a:prstGeom>
        </p:spPr>
        <p:txBody>
          <a:bodyPr vert="horz" wrap="square" lIns="0" tIns="5080" rIns="0" bIns="0" rtlCol="0">
            <a:spAutoFit/>
          </a:bodyPr>
          <a:lstStyle/>
          <a:p>
            <a:pPr marL="12700">
              <a:spcBef>
                <a:spcPts val="40"/>
              </a:spcBef>
            </a:pPr>
            <a:r>
              <a:rPr sz="1200" spc="-5" dirty="0">
                <a:solidFill>
                  <a:srgbClr val="FFFFFF"/>
                </a:solidFill>
                <a:latin typeface="Calibri"/>
                <a:cs typeface="Calibri"/>
              </a:rPr>
              <a:t>UFR06</a:t>
            </a:r>
            <a:r>
              <a:rPr sz="1200" spc="-55" dirty="0">
                <a:solidFill>
                  <a:srgbClr val="FFFFFF"/>
                </a:solidFill>
                <a:latin typeface="Calibri"/>
                <a:cs typeface="Calibri"/>
              </a:rPr>
              <a:t> </a:t>
            </a:r>
            <a:r>
              <a:rPr sz="1200" spc="10" dirty="0">
                <a:solidFill>
                  <a:srgbClr val="FFFFFF"/>
                </a:solidFill>
                <a:latin typeface="Calibri"/>
                <a:cs typeface="Calibri"/>
              </a:rPr>
              <a:t>Ges&gt;on</a:t>
            </a:r>
            <a:endParaRPr sz="1200">
              <a:latin typeface="Calibri"/>
              <a:cs typeface="Calibri"/>
            </a:endParaRPr>
          </a:p>
        </p:txBody>
      </p:sp>
    </p:spTree>
    <p:extLst>
      <p:ext uri="{BB962C8B-B14F-4D97-AF65-F5344CB8AC3E}">
        <p14:creationId xmlns:p14="http://schemas.microsoft.com/office/powerpoint/2010/main" val="24728838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5" dirty="0"/>
              <a:t>accès </a:t>
            </a:r>
            <a:r>
              <a:rPr dirty="0"/>
              <a:t>aux </a:t>
            </a:r>
            <a:r>
              <a:rPr spc="-5" dirty="0"/>
              <a:t>données ACCESS</a:t>
            </a:r>
          </a:p>
        </p:txBody>
      </p:sp>
      <p:sp>
        <p:nvSpPr>
          <p:cNvPr id="7" name="Espace réservé du contenu 6">
            <a:extLst>
              <a:ext uri="{FF2B5EF4-FFF2-40B4-BE49-F238E27FC236}">
                <a16:creationId xmlns:a16="http://schemas.microsoft.com/office/drawing/2014/main" id="{A848B122-CD17-8266-D762-F4E83A2321F3}"/>
              </a:ext>
            </a:extLst>
          </p:cNvPr>
          <p:cNvSpPr>
            <a:spLocks noGrp="1"/>
          </p:cNvSpPr>
          <p:nvPr>
            <p:ph idx="1"/>
          </p:nvPr>
        </p:nvSpPr>
        <p:spPr/>
        <p:txBody>
          <a:bodyPr/>
          <a:lstStyle/>
          <a:p>
            <a:endParaRPr lang="fr-FR"/>
          </a:p>
        </p:txBody>
      </p:sp>
      <p:sp>
        <p:nvSpPr>
          <p:cNvPr id="4" name="object 4"/>
          <p:cNvSpPr txBox="1"/>
          <p:nvPr/>
        </p:nvSpPr>
        <p:spPr>
          <a:xfrm>
            <a:off x="990600" y="2171511"/>
            <a:ext cx="4109676" cy="520655"/>
          </a:xfrm>
          <a:prstGeom prst="rect">
            <a:avLst/>
          </a:prstGeom>
        </p:spPr>
        <p:txBody>
          <a:bodyPr vert="horz" wrap="square" lIns="0" tIns="33020" rIns="0" bIns="0" rtlCol="0">
            <a:spAutoFit/>
          </a:bodyPr>
          <a:lstStyle/>
          <a:p>
            <a:pPr marL="355600" marR="5080" indent="-342900">
              <a:lnSpc>
                <a:spcPts val="3800"/>
              </a:lnSpc>
              <a:spcBef>
                <a:spcPts val="260"/>
              </a:spcBef>
              <a:buFont typeface="Arial"/>
              <a:buChar char="•"/>
              <a:tabLst>
                <a:tab pos="354965" algn="l"/>
                <a:tab pos="355600" algn="l"/>
              </a:tabLst>
            </a:pPr>
            <a:r>
              <a:rPr sz="3200" spc="-5" dirty="0">
                <a:latin typeface="Calibri"/>
                <a:cs typeface="Calibri"/>
              </a:rPr>
              <a:t>Exemple  </a:t>
            </a:r>
            <a:r>
              <a:rPr sz="3200" dirty="0">
                <a:latin typeface="Calibri"/>
                <a:cs typeface="Calibri"/>
              </a:rPr>
              <a:t>E</a:t>
            </a:r>
            <a:r>
              <a:rPr sz="3200" spc="-5" dirty="0">
                <a:latin typeface="Calibri"/>
                <a:cs typeface="Calibri"/>
              </a:rPr>
              <a:t>mployé</a:t>
            </a:r>
            <a:r>
              <a:rPr sz="3200" dirty="0">
                <a:latin typeface="Calibri"/>
                <a:cs typeface="Calibri"/>
              </a:rPr>
              <a:t>s</a:t>
            </a:r>
          </a:p>
        </p:txBody>
      </p:sp>
      <p:sp>
        <p:nvSpPr>
          <p:cNvPr id="5" name="object 5"/>
          <p:cNvSpPr txBox="1"/>
          <p:nvPr/>
        </p:nvSpPr>
        <p:spPr>
          <a:xfrm>
            <a:off x="4947876" y="6460312"/>
            <a:ext cx="2301875" cy="186055"/>
          </a:xfrm>
          <a:prstGeom prst="rect">
            <a:avLst/>
          </a:prstGeom>
        </p:spPr>
        <p:txBody>
          <a:bodyPr vert="horz" wrap="square" lIns="0" tIns="0" rIns="0" bIns="0" rtlCol="0">
            <a:spAutoFit/>
          </a:bodyPr>
          <a:lstStyle/>
          <a:p>
            <a:pPr>
              <a:lnSpc>
                <a:spcPts val="1385"/>
              </a:lnSpc>
            </a:pPr>
            <a:r>
              <a:rPr sz="1200" dirty="0">
                <a:latin typeface="Calibri"/>
                <a:cs typeface="Calibri"/>
              </a:rPr>
              <a:t>Manuele Kirsch Pinheiro </a:t>
            </a:r>
            <a:r>
              <a:rPr sz="1200" spc="-245" dirty="0">
                <a:latin typeface="Calibri"/>
                <a:cs typeface="Calibri"/>
              </a:rPr>
              <a:t>-­‐ </a:t>
            </a:r>
            <a:r>
              <a:rPr sz="1200" dirty="0">
                <a:latin typeface="Calibri"/>
                <a:cs typeface="Calibri"/>
              </a:rPr>
              <a:t>UP1 / CRI</a:t>
            </a:r>
            <a:r>
              <a:rPr sz="1200" spc="-95" dirty="0">
                <a:latin typeface="Calibri"/>
                <a:cs typeface="Calibri"/>
              </a:rPr>
              <a:t> </a:t>
            </a:r>
            <a:r>
              <a:rPr sz="1200" dirty="0">
                <a:latin typeface="Calibri"/>
                <a:cs typeface="Calibri"/>
              </a:rPr>
              <a:t>/</a:t>
            </a:r>
            <a:endParaRPr sz="1200">
              <a:latin typeface="Calibri"/>
              <a:cs typeface="Calibri"/>
            </a:endParaRPr>
          </a:p>
        </p:txBody>
      </p:sp>
      <p:sp>
        <p:nvSpPr>
          <p:cNvPr id="8" name="object 8"/>
          <p:cNvSpPr/>
          <p:nvPr/>
        </p:nvSpPr>
        <p:spPr>
          <a:xfrm>
            <a:off x="1631505" y="2968847"/>
            <a:ext cx="6549001" cy="3700512"/>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8274868" y="3920356"/>
            <a:ext cx="2553152" cy="1483360"/>
          </a:xfrm>
          <a:prstGeom prst="rect">
            <a:avLst/>
          </a:prstGeom>
        </p:spPr>
        <p:txBody>
          <a:bodyPr vert="horz" wrap="square" lIns="0" tIns="12700" rIns="0" bIns="0" rtlCol="0">
            <a:spAutoFit/>
          </a:bodyPr>
          <a:lstStyle/>
          <a:p>
            <a:pPr algn="ctr">
              <a:lnSpc>
                <a:spcPts val="2840"/>
              </a:lnSpc>
              <a:spcBef>
                <a:spcPts val="100"/>
              </a:spcBef>
            </a:pPr>
            <a:r>
              <a:rPr sz="2400" spc="-5" dirty="0">
                <a:latin typeface="Calibri"/>
                <a:cs typeface="Calibri"/>
              </a:rPr>
              <a:t>Formulaire</a:t>
            </a:r>
            <a:endParaRPr sz="2400" dirty="0">
              <a:latin typeface="Calibri"/>
              <a:cs typeface="Calibri"/>
            </a:endParaRPr>
          </a:p>
          <a:p>
            <a:pPr algn="ctr">
              <a:lnSpc>
                <a:spcPts val="2840"/>
              </a:lnSpc>
            </a:pPr>
            <a:r>
              <a:rPr sz="2400" dirty="0">
                <a:latin typeface="Calibri"/>
                <a:cs typeface="Calibri"/>
              </a:rPr>
              <a:t>« </a:t>
            </a:r>
            <a:r>
              <a:rPr sz="2400" spc="-5" dirty="0">
                <a:latin typeface="Calibri"/>
                <a:cs typeface="Calibri"/>
              </a:rPr>
              <a:t>Employe</a:t>
            </a:r>
            <a:r>
              <a:rPr sz="2400" spc="-25" dirty="0">
                <a:latin typeface="Calibri"/>
                <a:cs typeface="Calibri"/>
              </a:rPr>
              <a:t> </a:t>
            </a:r>
            <a:r>
              <a:rPr sz="2400" dirty="0">
                <a:latin typeface="Calibri"/>
                <a:cs typeface="Calibri"/>
              </a:rPr>
              <a:t>»</a:t>
            </a:r>
          </a:p>
          <a:p>
            <a:pPr>
              <a:spcBef>
                <a:spcPts val="50"/>
              </a:spcBef>
            </a:pPr>
            <a:endParaRPr sz="2350" dirty="0">
              <a:latin typeface="Calibri"/>
              <a:cs typeface="Calibri"/>
            </a:endParaRPr>
          </a:p>
          <a:p>
            <a:pPr algn="ctr">
              <a:lnSpc>
                <a:spcPct val="100000"/>
              </a:lnSpc>
            </a:pPr>
            <a:r>
              <a:rPr sz="2400" b="1" spc="-5" dirty="0">
                <a:latin typeface="Calibri"/>
                <a:cs typeface="Calibri"/>
              </a:rPr>
              <a:t>(mode</a:t>
            </a:r>
            <a:r>
              <a:rPr sz="2400" b="1" spc="-70" dirty="0">
                <a:latin typeface="Calibri"/>
                <a:cs typeface="Calibri"/>
              </a:rPr>
              <a:t> </a:t>
            </a:r>
            <a:r>
              <a:rPr sz="2400" b="1" spc="25" dirty="0" err="1">
                <a:latin typeface="Calibri"/>
                <a:cs typeface="Calibri"/>
              </a:rPr>
              <a:t>Créa</a:t>
            </a:r>
            <a:r>
              <a:rPr lang="fr-FR" sz="2400" b="1" spc="25" dirty="0">
                <a:latin typeface="Calibri"/>
                <a:cs typeface="Calibri"/>
              </a:rPr>
              <a:t>ti</a:t>
            </a:r>
            <a:r>
              <a:rPr sz="2400" b="1" spc="25" dirty="0">
                <a:latin typeface="Calibri"/>
                <a:cs typeface="Calibri"/>
              </a:rPr>
              <a:t>on)</a:t>
            </a:r>
            <a:endParaRPr sz="2400" dirty="0">
              <a:latin typeface="Calibri"/>
              <a:cs typeface="Calibri"/>
            </a:endParaRPr>
          </a:p>
        </p:txBody>
      </p:sp>
      <p:sp>
        <p:nvSpPr>
          <p:cNvPr id="10" name="object 10"/>
          <p:cNvSpPr/>
          <p:nvPr/>
        </p:nvSpPr>
        <p:spPr>
          <a:xfrm>
            <a:off x="6408420" y="1422004"/>
            <a:ext cx="5205995" cy="200595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37841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05C7BD-002B-BE64-2DC0-0BA516C8CFB3}"/>
              </a:ext>
            </a:extLst>
          </p:cNvPr>
          <p:cNvSpPr>
            <a:spLocks noGrp="1"/>
          </p:cNvSpPr>
          <p:nvPr>
            <p:ph type="title"/>
          </p:nvPr>
        </p:nvSpPr>
        <p:spPr/>
        <p:txBody>
          <a:bodyPr/>
          <a:lstStyle/>
          <a:p>
            <a:pPr marL="1143000" indent="-1143000">
              <a:buFont typeface="+mj-lt"/>
              <a:buAutoNum type="romanUcPeriod" startAt="2"/>
            </a:pPr>
            <a:r>
              <a:rPr lang="fr-FR" dirty="0"/>
              <a:t>Langage VBA </a:t>
            </a:r>
          </a:p>
        </p:txBody>
      </p:sp>
      <p:sp>
        <p:nvSpPr>
          <p:cNvPr id="4" name="Espace réservé du texte 3">
            <a:extLst>
              <a:ext uri="{FF2B5EF4-FFF2-40B4-BE49-F238E27FC236}">
                <a16:creationId xmlns:a16="http://schemas.microsoft.com/office/drawing/2014/main" id="{1E5ED692-C034-2CC9-BE4A-13A8380DC1ED}"/>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7148348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5" dirty="0"/>
              <a:t>quoi </a:t>
            </a:r>
            <a:r>
              <a:rPr dirty="0"/>
              <a:t>&amp; </a:t>
            </a:r>
            <a:r>
              <a:rPr spc="-5" dirty="0"/>
              <a:t>pourquoi</a:t>
            </a:r>
            <a:r>
              <a:rPr spc="-65" dirty="0"/>
              <a:t> </a:t>
            </a:r>
            <a:r>
              <a:rPr dirty="0"/>
              <a:t>?</a:t>
            </a:r>
          </a:p>
        </p:txBody>
      </p:sp>
      <p:sp>
        <p:nvSpPr>
          <p:cNvPr id="5" name="Espace réservé du contenu 4"/>
          <p:cNvSpPr>
            <a:spLocks noGrp="1"/>
          </p:cNvSpPr>
          <p:nvPr>
            <p:ph idx="1"/>
          </p:nvPr>
        </p:nvSpPr>
        <p:spPr/>
        <p:txBody>
          <a:bodyPr>
            <a:normAutofit fontScale="85000" lnSpcReduction="20000"/>
          </a:bodyPr>
          <a:lstStyle/>
          <a:p>
            <a:pPr marL="355600" lvl="0" indent="-342900">
              <a:lnSpc>
                <a:spcPct val="100000"/>
              </a:lnSpc>
              <a:spcBef>
                <a:spcPts val="819"/>
              </a:spcBef>
              <a:buFont typeface="Arial"/>
              <a:buChar char="•"/>
              <a:tabLst>
                <a:tab pos="354965" algn="l"/>
                <a:tab pos="355600" algn="l"/>
              </a:tabLst>
            </a:pPr>
            <a:r>
              <a:rPr lang="fr-FR" sz="3200" spc="-5" dirty="0">
                <a:solidFill>
                  <a:prstClr val="black"/>
                </a:solidFill>
                <a:cs typeface="Calibri"/>
              </a:rPr>
              <a:t>VBA </a:t>
            </a:r>
            <a:r>
              <a:rPr lang="fr-FR" sz="3200" dirty="0">
                <a:solidFill>
                  <a:prstClr val="black"/>
                </a:solidFill>
                <a:cs typeface="Calibri"/>
              </a:rPr>
              <a:t>: </a:t>
            </a:r>
            <a:r>
              <a:rPr lang="fr-FR" sz="3200" spc="-5" dirty="0">
                <a:solidFill>
                  <a:prstClr val="black"/>
                </a:solidFill>
                <a:cs typeface="Calibri"/>
              </a:rPr>
              <a:t>quoi </a:t>
            </a:r>
            <a:r>
              <a:rPr lang="fr-FR" sz="3200" dirty="0">
                <a:solidFill>
                  <a:prstClr val="black"/>
                </a:solidFill>
                <a:cs typeface="Calibri"/>
              </a:rPr>
              <a:t>?</a:t>
            </a:r>
          </a:p>
          <a:p>
            <a:pPr marL="748665" marR="484505" lvl="1" indent="-279400">
              <a:lnSpc>
                <a:spcPts val="3329"/>
              </a:lnSpc>
              <a:spcBef>
                <a:spcPts val="770"/>
              </a:spcBef>
              <a:buFont typeface="Arial"/>
              <a:buChar char="–"/>
              <a:tabLst>
                <a:tab pos="755650" algn="l"/>
              </a:tabLst>
            </a:pPr>
            <a:r>
              <a:rPr lang="fr-FR" sz="2800" b="1" dirty="0">
                <a:solidFill>
                  <a:schemeClr val="accent4">
                    <a:lumMod val="75000"/>
                  </a:schemeClr>
                </a:solidFill>
                <a:cs typeface="Calibri"/>
              </a:rPr>
              <a:t>Langage</a:t>
            </a:r>
            <a:r>
              <a:rPr lang="fr-FR" sz="2800" b="1" dirty="0">
                <a:solidFill>
                  <a:prstClr val="black"/>
                </a:solidFill>
                <a:cs typeface="Calibri"/>
              </a:rPr>
              <a:t> </a:t>
            </a:r>
            <a:r>
              <a:rPr lang="fr-FR" sz="2800" dirty="0">
                <a:solidFill>
                  <a:prstClr val="black"/>
                </a:solidFill>
                <a:cs typeface="Calibri"/>
              </a:rPr>
              <a:t>et </a:t>
            </a:r>
            <a:r>
              <a:rPr lang="fr-FR" sz="2800" b="1" dirty="0">
                <a:solidFill>
                  <a:schemeClr val="accent4">
                    <a:lumMod val="75000"/>
                  </a:schemeClr>
                </a:solidFill>
                <a:cs typeface="Calibri"/>
              </a:rPr>
              <a:t>environnement</a:t>
            </a:r>
            <a:r>
              <a:rPr lang="fr-FR" sz="2800" b="1" spc="-5" dirty="0">
                <a:solidFill>
                  <a:prstClr val="black"/>
                </a:solidFill>
                <a:cs typeface="Calibri"/>
              </a:rPr>
              <a:t> </a:t>
            </a:r>
            <a:r>
              <a:rPr lang="fr-FR" sz="2800" dirty="0">
                <a:solidFill>
                  <a:prstClr val="black"/>
                </a:solidFill>
                <a:cs typeface="Calibri"/>
              </a:rPr>
              <a:t>de </a:t>
            </a:r>
            <a:r>
              <a:rPr lang="fr-FR" sz="2800" spc="10" dirty="0">
                <a:solidFill>
                  <a:prstClr val="black"/>
                </a:solidFill>
                <a:cs typeface="Calibri"/>
              </a:rPr>
              <a:t>programmation  </a:t>
            </a:r>
            <a:r>
              <a:rPr lang="fr-FR" sz="2800" spc="-5" dirty="0">
                <a:solidFill>
                  <a:prstClr val="black"/>
                </a:solidFill>
                <a:cs typeface="Calibri"/>
              </a:rPr>
              <a:t>Orienté</a:t>
            </a:r>
            <a:r>
              <a:rPr lang="fr-FR" sz="2800" spc="-10" dirty="0">
                <a:solidFill>
                  <a:prstClr val="black"/>
                </a:solidFill>
                <a:cs typeface="Calibri"/>
              </a:rPr>
              <a:t> </a:t>
            </a:r>
            <a:r>
              <a:rPr lang="fr-FR" sz="2800" dirty="0">
                <a:solidFill>
                  <a:prstClr val="black"/>
                </a:solidFill>
                <a:cs typeface="Calibri"/>
              </a:rPr>
              <a:t>Objets</a:t>
            </a:r>
          </a:p>
          <a:p>
            <a:pPr marL="755650" lvl="1" indent="-285750">
              <a:lnSpc>
                <a:spcPct val="100000"/>
              </a:lnSpc>
              <a:spcBef>
                <a:spcPts val="605"/>
              </a:spcBef>
              <a:buFont typeface="Arial"/>
              <a:buChar char="–"/>
              <a:tabLst>
                <a:tab pos="755650" algn="l"/>
              </a:tabLst>
            </a:pPr>
            <a:r>
              <a:rPr lang="fr-FR" sz="2800" b="1" dirty="0">
                <a:solidFill>
                  <a:schemeClr val="accent4">
                    <a:lumMod val="75000"/>
                  </a:schemeClr>
                </a:solidFill>
                <a:cs typeface="Calibri"/>
              </a:rPr>
              <a:t>Attaché aux documents </a:t>
            </a:r>
            <a:r>
              <a:rPr lang="fr-FR" sz="2800" dirty="0">
                <a:solidFill>
                  <a:prstClr val="black"/>
                </a:solidFill>
                <a:cs typeface="Calibri"/>
              </a:rPr>
              <a:t>MS</a:t>
            </a:r>
            <a:r>
              <a:rPr lang="fr-FR" sz="2800" spc="-70" dirty="0">
                <a:solidFill>
                  <a:prstClr val="black"/>
                </a:solidFill>
                <a:cs typeface="Calibri"/>
              </a:rPr>
              <a:t> </a:t>
            </a:r>
            <a:r>
              <a:rPr lang="fr-FR" sz="2800" dirty="0" err="1">
                <a:solidFill>
                  <a:prstClr val="black"/>
                </a:solidFill>
                <a:cs typeface="Calibri"/>
              </a:rPr>
              <a:t>Oﬃce</a:t>
            </a:r>
            <a:endParaRPr lang="fr-FR" sz="2800" dirty="0">
              <a:solidFill>
                <a:prstClr val="black"/>
              </a:solidFill>
              <a:cs typeface="Calibri"/>
            </a:endParaRPr>
          </a:p>
          <a:p>
            <a:pPr marL="355600" lvl="0" indent="-342900">
              <a:lnSpc>
                <a:spcPct val="100000"/>
              </a:lnSpc>
              <a:spcBef>
                <a:spcPts val="735"/>
              </a:spcBef>
              <a:buFont typeface="Arial"/>
              <a:buChar char="•"/>
              <a:tabLst>
                <a:tab pos="354965" algn="l"/>
                <a:tab pos="355600" algn="l"/>
              </a:tabLst>
            </a:pPr>
            <a:r>
              <a:rPr lang="fr-FR" sz="3200" spc="-5" dirty="0">
                <a:solidFill>
                  <a:prstClr val="black"/>
                </a:solidFill>
                <a:cs typeface="Calibri"/>
              </a:rPr>
              <a:t>VBA </a:t>
            </a:r>
            <a:r>
              <a:rPr lang="fr-FR" sz="3200" dirty="0">
                <a:solidFill>
                  <a:prstClr val="black"/>
                </a:solidFill>
                <a:cs typeface="Calibri"/>
              </a:rPr>
              <a:t>: </a:t>
            </a:r>
            <a:r>
              <a:rPr lang="fr-FR" sz="3200" spc="-5" dirty="0">
                <a:solidFill>
                  <a:prstClr val="black"/>
                </a:solidFill>
                <a:cs typeface="Calibri"/>
              </a:rPr>
              <a:t>pourquoi </a:t>
            </a:r>
            <a:r>
              <a:rPr lang="fr-FR" sz="3200" dirty="0">
                <a:solidFill>
                  <a:prstClr val="black"/>
                </a:solidFill>
                <a:cs typeface="Calibri"/>
              </a:rPr>
              <a:t>?</a:t>
            </a:r>
          </a:p>
          <a:p>
            <a:pPr marL="748665" marR="5080" lvl="1" indent="-279400">
              <a:lnSpc>
                <a:spcPct val="102000"/>
              </a:lnSpc>
              <a:spcBef>
                <a:spcPts val="595"/>
              </a:spcBef>
              <a:buFont typeface="Arial"/>
              <a:buChar char="–"/>
              <a:tabLst>
                <a:tab pos="755650" algn="l"/>
              </a:tabLst>
            </a:pPr>
            <a:r>
              <a:rPr lang="fr-FR" sz="2800" spc="-5" dirty="0">
                <a:solidFill>
                  <a:prstClr val="black"/>
                </a:solidFill>
                <a:cs typeface="Calibri"/>
              </a:rPr>
              <a:t>Associer </a:t>
            </a:r>
            <a:r>
              <a:rPr lang="fr-FR" sz="2800" b="1" dirty="0">
                <a:solidFill>
                  <a:schemeClr val="accent4">
                    <a:lumMod val="75000"/>
                  </a:schemeClr>
                </a:solidFill>
                <a:cs typeface="Calibri"/>
              </a:rPr>
              <a:t>un comportement actif </a:t>
            </a:r>
            <a:r>
              <a:rPr lang="fr-FR" sz="2800" dirty="0">
                <a:solidFill>
                  <a:prstClr val="black"/>
                </a:solidFill>
                <a:cs typeface="Calibri"/>
              </a:rPr>
              <a:t>à des </a:t>
            </a:r>
            <a:r>
              <a:rPr lang="fr-FR" sz="2800" spc="-5" dirty="0">
                <a:solidFill>
                  <a:prstClr val="black"/>
                </a:solidFill>
                <a:cs typeface="Calibri"/>
              </a:rPr>
              <a:t>documents </a:t>
            </a:r>
            <a:r>
              <a:rPr lang="fr-FR" sz="2800" spc="-5" dirty="0" err="1">
                <a:solidFill>
                  <a:prstClr val="black"/>
                </a:solidFill>
                <a:cs typeface="Calibri"/>
              </a:rPr>
              <a:t>Oﬃce</a:t>
            </a:r>
            <a:endParaRPr lang="fr-FR" sz="2800" dirty="0">
              <a:solidFill>
                <a:prstClr val="black"/>
              </a:solidFill>
              <a:cs typeface="Calibri"/>
            </a:endParaRPr>
          </a:p>
          <a:p>
            <a:pPr marL="1155700" lvl="2" indent="-229235">
              <a:lnSpc>
                <a:spcPct val="100000"/>
              </a:lnSpc>
              <a:spcBef>
                <a:spcPts val="515"/>
              </a:spcBef>
              <a:buFont typeface="Arial"/>
              <a:buChar char="•"/>
              <a:tabLst>
                <a:tab pos="1155700" algn="l"/>
              </a:tabLst>
            </a:pPr>
            <a:r>
              <a:rPr lang="fr-FR" sz="2400" dirty="0">
                <a:solidFill>
                  <a:prstClr val="black"/>
                </a:solidFill>
                <a:cs typeface="Calibri"/>
              </a:rPr>
              <a:t>Calculs, </a:t>
            </a:r>
            <a:r>
              <a:rPr lang="fr-FR" sz="2400" spc="10" dirty="0">
                <a:solidFill>
                  <a:prstClr val="black"/>
                </a:solidFill>
                <a:cs typeface="Calibri"/>
              </a:rPr>
              <a:t>vériﬁcations,</a:t>
            </a:r>
            <a:r>
              <a:rPr lang="fr-FR" sz="2400" spc="-5" dirty="0">
                <a:solidFill>
                  <a:prstClr val="black"/>
                </a:solidFill>
                <a:cs typeface="Calibri"/>
              </a:rPr>
              <a:t> etc.</a:t>
            </a:r>
          </a:p>
          <a:p>
            <a:pPr marL="263525" lvl="2">
              <a:lnSpc>
                <a:spcPct val="100000"/>
              </a:lnSpc>
              <a:spcBef>
                <a:spcPts val="515"/>
              </a:spcBef>
              <a:buFont typeface="Arial"/>
              <a:buChar char="•"/>
              <a:tabLst>
                <a:tab pos="1347788" algn="l"/>
              </a:tabLst>
            </a:pPr>
            <a:r>
              <a:rPr lang="fr-FR" sz="2400" dirty="0">
                <a:solidFill>
                  <a:prstClr val="black"/>
                </a:solidFill>
                <a:cs typeface="Calibri"/>
              </a:rPr>
              <a:t>Visual Basic pour Applications, VBA, est la solution de programmation proposée avec les applications de la suite Office. </a:t>
            </a:r>
          </a:p>
          <a:p>
            <a:pPr marL="263525" lvl="2">
              <a:lnSpc>
                <a:spcPct val="100000"/>
              </a:lnSpc>
              <a:spcBef>
                <a:spcPts val="515"/>
              </a:spcBef>
              <a:buFont typeface="Arial"/>
              <a:buChar char="•"/>
              <a:tabLst>
                <a:tab pos="1347788" algn="l"/>
              </a:tabLst>
            </a:pPr>
            <a:r>
              <a:rPr lang="fr-FR" sz="2400" dirty="0">
                <a:solidFill>
                  <a:prstClr val="black"/>
                </a:solidFill>
                <a:cs typeface="Calibri"/>
              </a:rPr>
              <a:t>La connaissance de VBA permet à l’utilisateur d’Excel de tirer pleinement profit du tableur de Microsoft en développant les capacités et les fonctionnalités pour ses besoins spécifiques. </a:t>
            </a:r>
          </a:p>
          <a:p>
            <a:pPr marL="263525" lvl="2">
              <a:lnSpc>
                <a:spcPct val="100000"/>
              </a:lnSpc>
              <a:spcBef>
                <a:spcPts val="515"/>
              </a:spcBef>
              <a:buFont typeface="Arial"/>
              <a:buChar char="•"/>
              <a:tabLst>
                <a:tab pos="1347788" algn="l"/>
              </a:tabLst>
            </a:pPr>
            <a:r>
              <a:rPr lang="fr-FR" sz="2400" dirty="0">
                <a:solidFill>
                  <a:prstClr val="black"/>
                </a:solidFill>
                <a:cs typeface="Calibri"/>
              </a:rPr>
              <a:t>Maîtriser Visual Basic pour Applications, c’est à coup sûr améliorer grandement sa productivité et celle de son entreprise. </a:t>
            </a:r>
          </a:p>
          <a:p>
            <a:pPr marL="263525" lvl="2">
              <a:lnSpc>
                <a:spcPct val="100000"/>
              </a:lnSpc>
              <a:spcBef>
                <a:spcPts val="515"/>
              </a:spcBef>
              <a:buFont typeface="Arial"/>
              <a:buChar char="•"/>
              <a:tabLst>
                <a:tab pos="1347788" algn="l"/>
              </a:tabLst>
            </a:pPr>
            <a:endParaRPr lang="fr-FR" sz="2400" dirty="0">
              <a:solidFill>
                <a:prstClr val="black"/>
              </a:solidFill>
              <a:cs typeface="Calibri"/>
            </a:endParaRPr>
          </a:p>
          <a:p>
            <a:endParaRPr lang="fr-FR" dirty="0"/>
          </a:p>
        </p:txBody>
      </p:sp>
    </p:spTree>
    <p:extLst>
      <p:ext uri="{BB962C8B-B14F-4D97-AF65-F5344CB8AC3E}">
        <p14:creationId xmlns:p14="http://schemas.microsoft.com/office/powerpoint/2010/main" val="1439668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3ED01A-2AE2-63EC-5142-2F5A4098256C}"/>
              </a:ext>
            </a:extLst>
          </p:cNvPr>
          <p:cNvSpPr>
            <a:spLocks noGrp="1"/>
          </p:cNvSpPr>
          <p:nvPr>
            <p:ph type="title"/>
          </p:nvPr>
        </p:nvSpPr>
        <p:spPr/>
        <p:txBody>
          <a:bodyPr/>
          <a:lstStyle/>
          <a:p>
            <a:r>
              <a:rPr lang="fr-FR" dirty="0"/>
              <a:t>Modèle hiérarchique</a:t>
            </a:r>
          </a:p>
        </p:txBody>
      </p:sp>
      <p:sp>
        <p:nvSpPr>
          <p:cNvPr id="3" name="Espace réservé du contenu 2">
            <a:extLst>
              <a:ext uri="{FF2B5EF4-FFF2-40B4-BE49-F238E27FC236}">
                <a16:creationId xmlns:a16="http://schemas.microsoft.com/office/drawing/2014/main" id="{7D3DD18A-A64D-5F67-3EF8-E978E928F00E}"/>
              </a:ext>
            </a:extLst>
          </p:cNvPr>
          <p:cNvSpPr>
            <a:spLocks noGrp="1"/>
          </p:cNvSpPr>
          <p:nvPr>
            <p:ph idx="1"/>
          </p:nvPr>
        </p:nvSpPr>
        <p:spPr>
          <a:xfrm>
            <a:off x="838200" y="1690688"/>
            <a:ext cx="10515600" cy="4351338"/>
          </a:xfrm>
        </p:spPr>
        <p:txBody>
          <a:bodyPr/>
          <a:lstStyle/>
          <a:p>
            <a:r>
              <a:rPr lang="fr-FR" b="1" dirty="0"/>
              <a:t>Le VBA est un langage orienté objets</a:t>
            </a:r>
            <a:r>
              <a:rPr lang="fr-FR" dirty="0"/>
              <a:t>, ou tout est comme objet!</a:t>
            </a:r>
          </a:p>
          <a:p>
            <a:r>
              <a:rPr lang="fr-FR" dirty="0"/>
              <a:t>Aussi </a:t>
            </a:r>
            <a:r>
              <a:rPr lang="fr-FR" b="1" dirty="0"/>
              <a:t>Excel</a:t>
            </a:r>
            <a:r>
              <a:rPr lang="fr-FR" dirty="0"/>
              <a:t> est vu comme une </a:t>
            </a:r>
            <a:r>
              <a:rPr lang="fr-FR" b="1" dirty="0"/>
              <a:t>hiérarchie d'objets</a:t>
            </a:r>
            <a:r>
              <a:rPr lang="fr-FR" dirty="0"/>
              <a:t>. </a:t>
            </a:r>
          </a:p>
          <a:p>
            <a:pPr lvl="1"/>
            <a:r>
              <a:rPr lang="fr-FR" dirty="0"/>
              <a:t>En haut de la hiérarchie du modèle d'objets, on trouve:</a:t>
            </a:r>
          </a:p>
          <a:p>
            <a:pPr lvl="2"/>
            <a:r>
              <a:rPr lang="fr-FR" dirty="0"/>
              <a:t> l'application Excel elle-même,  puis les classeurs qui la composent,  les feuilles de calcul des classeurs, les plages de cellules et, pour terminer, la plus petite unité: la cellule. </a:t>
            </a:r>
          </a:p>
        </p:txBody>
      </p:sp>
      <p:pic>
        <p:nvPicPr>
          <p:cNvPr id="5" name="Image 4" descr="Une image contenant texte, capture d’écran, Police, diagramme">
            <a:extLst>
              <a:ext uri="{FF2B5EF4-FFF2-40B4-BE49-F238E27FC236}">
                <a16:creationId xmlns:a16="http://schemas.microsoft.com/office/drawing/2014/main" id="{DED0FB3B-64BD-6D3A-7333-CDE3122C7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154" y="3666764"/>
            <a:ext cx="5297172" cy="3001096"/>
          </a:xfrm>
          <a:prstGeom prst="rect">
            <a:avLst/>
          </a:prstGeom>
        </p:spPr>
      </p:pic>
    </p:spTree>
    <p:extLst>
      <p:ext uri="{BB962C8B-B14F-4D97-AF65-F5344CB8AC3E}">
        <p14:creationId xmlns:p14="http://schemas.microsoft.com/office/powerpoint/2010/main" val="25626356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dirty="0"/>
              <a:t>VBA : documents MS Oﬃce</a:t>
            </a:r>
          </a:p>
        </p:txBody>
      </p:sp>
      <p:sp>
        <p:nvSpPr>
          <p:cNvPr id="36" name="Espace réservé du contenu 35"/>
          <p:cNvSpPr>
            <a:spLocks noGrp="1"/>
          </p:cNvSpPr>
          <p:nvPr>
            <p:ph idx="1"/>
          </p:nvPr>
        </p:nvSpPr>
        <p:spPr>
          <a:xfrm>
            <a:off x="838199" y="1825625"/>
            <a:ext cx="10986477" cy="4351338"/>
          </a:xfrm>
        </p:spPr>
        <p:txBody>
          <a:bodyPr/>
          <a:lstStyle/>
          <a:p>
            <a:pPr marL="355600" marR="5080" lvl="0" indent="-342900">
              <a:lnSpc>
                <a:spcPts val="3800"/>
              </a:lnSpc>
              <a:spcBef>
                <a:spcPts val="260"/>
              </a:spcBef>
              <a:buFont typeface="Arial"/>
              <a:buChar char="•"/>
              <a:tabLst>
                <a:tab pos="354965" algn="l"/>
                <a:tab pos="355600" algn="l"/>
              </a:tabLst>
            </a:pPr>
            <a:r>
              <a:rPr lang="fr-FR" sz="3200" dirty="0">
                <a:solidFill>
                  <a:prstClr val="black"/>
                </a:solidFill>
                <a:cs typeface="Calibri"/>
              </a:rPr>
              <a:t>Un </a:t>
            </a:r>
            <a:r>
              <a:rPr lang="fr-FR" sz="3200" spc="-5" dirty="0">
                <a:solidFill>
                  <a:prstClr val="black"/>
                </a:solidFill>
                <a:cs typeface="Calibri"/>
              </a:rPr>
              <a:t>document </a:t>
            </a:r>
            <a:r>
              <a:rPr lang="fr-FR" sz="3200" dirty="0">
                <a:solidFill>
                  <a:prstClr val="black"/>
                </a:solidFill>
                <a:cs typeface="Calibri"/>
              </a:rPr>
              <a:t>MS </a:t>
            </a:r>
            <a:r>
              <a:rPr lang="fr-FR" sz="3200" spc="-5" dirty="0" err="1">
                <a:solidFill>
                  <a:prstClr val="black"/>
                </a:solidFill>
                <a:cs typeface="Calibri"/>
              </a:rPr>
              <a:t>Oﬃce</a:t>
            </a:r>
            <a:r>
              <a:rPr lang="fr-FR" sz="3200" spc="-5" dirty="0">
                <a:solidFill>
                  <a:prstClr val="black"/>
                </a:solidFill>
                <a:cs typeface="Calibri"/>
              </a:rPr>
              <a:t> </a:t>
            </a:r>
            <a:r>
              <a:rPr lang="fr-FR" sz="3200" dirty="0">
                <a:solidFill>
                  <a:prstClr val="black"/>
                </a:solidFill>
                <a:cs typeface="Calibri"/>
              </a:rPr>
              <a:t>est </a:t>
            </a:r>
            <a:r>
              <a:rPr lang="fr-FR" sz="3200" spc="-5" dirty="0">
                <a:solidFill>
                  <a:prstClr val="black"/>
                </a:solidFill>
                <a:cs typeface="Calibri"/>
              </a:rPr>
              <a:t>composé </a:t>
            </a:r>
            <a:r>
              <a:rPr lang="fr-FR" sz="3200" dirty="0">
                <a:solidFill>
                  <a:prstClr val="black"/>
                </a:solidFill>
                <a:cs typeface="Calibri"/>
              </a:rPr>
              <a:t>des  </a:t>
            </a:r>
            <a:r>
              <a:rPr lang="fr-FR" sz="3200" spc="-5" dirty="0">
                <a:solidFill>
                  <a:prstClr val="black"/>
                </a:solidFill>
                <a:cs typeface="Calibri"/>
              </a:rPr>
              <a:t>plusieurs éléments…</a:t>
            </a:r>
            <a:endParaRPr lang="fr-FR" sz="3200" dirty="0">
              <a:solidFill>
                <a:prstClr val="black"/>
              </a:solidFill>
              <a:cs typeface="Calibri"/>
            </a:endParaRPr>
          </a:p>
          <a:p>
            <a:endParaRPr lang="fr-FR" dirty="0"/>
          </a:p>
        </p:txBody>
      </p:sp>
      <p:sp>
        <p:nvSpPr>
          <p:cNvPr id="5" name="object 5"/>
          <p:cNvSpPr/>
          <p:nvPr/>
        </p:nvSpPr>
        <p:spPr>
          <a:xfrm>
            <a:off x="2079674" y="4978397"/>
            <a:ext cx="983164" cy="88432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079674" y="3195197"/>
            <a:ext cx="983164" cy="932889"/>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4401429" y="5123311"/>
            <a:ext cx="1540471" cy="320601"/>
          </a:xfrm>
          <a:prstGeom prst="rect">
            <a:avLst/>
          </a:prstGeom>
        </p:spPr>
        <p:txBody>
          <a:bodyPr vert="horz" wrap="square" lIns="0" tIns="12700" rIns="0" bIns="0" rtlCol="0">
            <a:spAutoFit/>
          </a:bodyPr>
          <a:lstStyle/>
          <a:p>
            <a:pPr marL="12700">
              <a:spcBef>
                <a:spcPts val="100"/>
              </a:spcBef>
            </a:pPr>
            <a:r>
              <a:rPr sz="2000" b="1" spc="-5" dirty="0" err="1">
                <a:latin typeface="Calibri"/>
                <a:cs typeface="Calibri"/>
              </a:rPr>
              <a:t>Fichier</a:t>
            </a:r>
            <a:r>
              <a:rPr sz="2000" b="1" spc="-40" dirty="0">
                <a:latin typeface="Calibri"/>
                <a:cs typeface="Calibri"/>
              </a:rPr>
              <a:t> </a:t>
            </a:r>
            <a:r>
              <a:rPr sz="2000" b="1" spc="-5" dirty="0">
                <a:latin typeface="Calibri"/>
                <a:cs typeface="Calibri"/>
              </a:rPr>
              <a:t>Access</a:t>
            </a:r>
            <a:endParaRPr lang="fr-FR" sz="2000" b="1" spc="-5" dirty="0">
              <a:latin typeface="Calibri"/>
              <a:cs typeface="Calibri"/>
            </a:endParaRPr>
          </a:p>
        </p:txBody>
      </p:sp>
      <p:sp>
        <p:nvSpPr>
          <p:cNvPr id="8" name="object 8"/>
          <p:cNvSpPr txBox="1"/>
          <p:nvPr/>
        </p:nvSpPr>
        <p:spPr>
          <a:xfrm>
            <a:off x="4401429" y="3501342"/>
            <a:ext cx="1368436" cy="320601"/>
          </a:xfrm>
          <a:prstGeom prst="rect">
            <a:avLst/>
          </a:prstGeom>
        </p:spPr>
        <p:txBody>
          <a:bodyPr vert="horz" wrap="square" lIns="0" tIns="12700" rIns="0" bIns="0" rtlCol="0">
            <a:spAutoFit/>
          </a:bodyPr>
          <a:lstStyle/>
          <a:p>
            <a:pPr marL="12700">
              <a:spcBef>
                <a:spcPts val="100"/>
              </a:spcBef>
            </a:pPr>
            <a:r>
              <a:rPr lang="fr-FR" sz="2000" b="1" spc="-5" dirty="0">
                <a:latin typeface="Calibri"/>
                <a:cs typeface="Calibri"/>
              </a:rPr>
              <a:t>Fichier Excel</a:t>
            </a:r>
            <a:endParaRPr sz="2000" dirty="0">
              <a:latin typeface="Calibri"/>
              <a:cs typeface="Calibri"/>
            </a:endParaRPr>
          </a:p>
        </p:txBody>
      </p:sp>
      <p:grpSp>
        <p:nvGrpSpPr>
          <p:cNvPr id="9" name="object 9"/>
          <p:cNvGrpSpPr/>
          <p:nvPr/>
        </p:nvGrpSpPr>
        <p:grpSpPr>
          <a:xfrm>
            <a:off x="7230137" y="4990114"/>
            <a:ext cx="349250" cy="1642110"/>
            <a:chOff x="2290156" y="2689167"/>
            <a:chExt cx="349250" cy="1642110"/>
          </a:xfrm>
        </p:grpSpPr>
        <p:sp>
          <p:nvSpPr>
            <p:cNvPr id="10" name="object 10"/>
            <p:cNvSpPr/>
            <p:nvPr/>
          </p:nvSpPr>
          <p:spPr>
            <a:xfrm>
              <a:off x="2290156" y="2689167"/>
              <a:ext cx="349134" cy="1641763"/>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2353571" y="2735576"/>
              <a:ext cx="240029" cy="1512570"/>
            </a:xfrm>
            <a:custGeom>
              <a:avLst/>
              <a:gdLst/>
              <a:ahLst/>
              <a:cxnLst/>
              <a:rect l="l" t="t" r="r" b="b"/>
              <a:pathLst>
                <a:path w="240030" h="1512570">
                  <a:moveTo>
                    <a:pt x="239897" y="1512167"/>
                  </a:moveTo>
                  <a:lnTo>
                    <a:pt x="193208" y="1510596"/>
                  </a:lnTo>
                  <a:lnTo>
                    <a:pt x="155081" y="1506312"/>
                  </a:lnTo>
                  <a:lnTo>
                    <a:pt x="129375" y="1499958"/>
                  </a:lnTo>
                  <a:lnTo>
                    <a:pt x="119949" y="1492176"/>
                  </a:lnTo>
                  <a:lnTo>
                    <a:pt x="119949" y="776074"/>
                  </a:lnTo>
                  <a:lnTo>
                    <a:pt x="110522" y="768293"/>
                  </a:lnTo>
                  <a:lnTo>
                    <a:pt x="84816" y="761938"/>
                  </a:lnTo>
                  <a:lnTo>
                    <a:pt x="46689" y="757654"/>
                  </a:lnTo>
                  <a:lnTo>
                    <a:pt x="0" y="756083"/>
                  </a:lnTo>
                  <a:lnTo>
                    <a:pt x="46689" y="754512"/>
                  </a:lnTo>
                  <a:lnTo>
                    <a:pt x="84816" y="750228"/>
                  </a:lnTo>
                  <a:lnTo>
                    <a:pt x="110522" y="743874"/>
                  </a:lnTo>
                  <a:lnTo>
                    <a:pt x="119949" y="736092"/>
                  </a:lnTo>
                  <a:lnTo>
                    <a:pt x="119949" y="19991"/>
                  </a:lnTo>
                  <a:lnTo>
                    <a:pt x="129375" y="12209"/>
                  </a:lnTo>
                  <a:lnTo>
                    <a:pt x="155081" y="5855"/>
                  </a:lnTo>
                  <a:lnTo>
                    <a:pt x="193208" y="1570"/>
                  </a:lnTo>
                  <a:lnTo>
                    <a:pt x="239897" y="0"/>
                  </a:lnTo>
                </a:path>
              </a:pathLst>
            </a:custGeom>
            <a:ln w="38099">
              <a:solidFill>
                <a:srgbClr val="FFFB00"/>
              </a:solidFill>
            </a:ln>
          </p:spPr>
          <p:txBody>
            <a:bodyPr wrap="square" lIns="0" tIns="0" rIns="0" bIns="0" rtlCol="0"/>
            <a:lstStyle/>
            <a:p>
              <a:endParaRPr/>
            </a:p>
          </p:txBody>
        </p:sp>
      </p:grpSp>
      <p:sp>
        <p:nvSpPr>
          <p:cNvPr id="12" name="object 12"/>
          <p:cNvSpPr txBox="1"/>
          <p:nvPr/>
        </p:nvSpPr>
        <p:spPr>
          <a:xfrm>
            <a:off x="7550779" y="5042886"/>
            <a:ext cx="1786889" cy="1549400"/>
          </a:xfrm>
          <a:prstGeom prst="rect">
            <a:avLst/>
          </a:prstGeom>
        </p:spPr>
        <p:txBody>
          <a:bodyPr vert="horz" wrap="square" lIns="0" tIns="12700" rIns="0" bIns="0" rtlCol="0">
            <a:spAutoFit/>
          </a:bodyPr>
          <a:lstStyle/>
          <a:p>
            <a:pPr marL="12700" marR="5080">
              <a:spcBef>
                <a:spcPts val="100"/>
              </a:spcBef>
            </a:pPr>
            <a:r>
              <a:rPr sz="2000" dirty="0">
                <a:latin typeface="Calibri"/>
                <a:cs typeface="Calibri"/>
              </a:rPr>
              <a:t>Tables</a:t>
            </a:r>
            <a:r>
              <a:rPr sz="2000" spc="-60" dirty="0">
                <a:latin typeface="Calibri"/>
                <a:cs typeface="Calibri"/>
              </a:rPr>
              <a:t> </a:t>
            </a:r>
            <a:r>
              <a:rPr sz="2000" spc="-5" dirty="0">
                <a:latin typeface="Calibri"/>
                <a:cs typeface="Calibri"/>
              </a:rPr>
              <a:t>(données)  Requêtes  Formulaires  </a:t>
            </a:r>
            <a:r>
              <a:rPr sz="2000" dirty="0">
                <a:latin typeface="Calibri"/>
                <a:cs typeface="Calibri"/>
              </a:rPr>
              <a:t>États </a:t>
            </a:r>
            <a:r>
              <a:rPr sz="2000" spc="-5" dirty="0">
                <a:latin typeface="Calibri"/>
                <a:cs typeface="Calibri"/>
              </a:rPr>
              <a:t>(rapports)  </a:t>
            </a:r>
            <a:r>
              <a:rPr sz="2000" b="1" spc="-5" dirty="0">
                <a:solidFill>
                  <a:srgbClr val="C00000"/>
                </a:solidFill>
                <a:latin typeface="Calibri"/>
                <a:cs typeface="Calibri"/>
              </a:rPr>
              <a:t>Modules (VBA)</a:t>
            </a:r>
          </a:p>
        </p:txBody>
      </p:sp>
      <p:grpSp>
        <p:nvGrpSpPr>
          <p:cNvPr id="13" name="object 13"/>
          <p:cNvGrpSpPr/>
          <p:nvPr/>
        </p:nvGrpSpPr>
        <p:grpSpPr>
          <a:xfrm rot="10800000">
            <a:off x="7201529" y="2911039"/>
            <a:ext cx="349250" cy="1567180"/>
            <a:chOff x="6400800" y="2568633"/>
            <a:chExt cx="349250" cy="1567180"/>
          </a:xfrm>
        </p:grpSpPr>
        <p:sp>
          <p:nvSpPr>
            <p:cNvPr id="14" name="object 14"/>
            <p:cNvSpPr/>
            <p:nvPr/>
          </p:nvSpPr>
          <p:spPr>
            <a:xfrm>
              <a:off x="6400800" y="2568633"/>
              <a:ext cx="349134" cy="1566948"/>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6444684" y="2612598"/>
              <a:ext cx="240029" cy="1440180"/>
            </a:xfrm>
            <a:custGeom>
              <a:avLst/>
              <a:gdLst/>
              <a:ahLst/>
              <a:cxnLst/>
              <a:rect l="l" t="t" r="r" b="b"/>
              <a:pathLst>
                <a:path w="240029" h="1440179">
                  <a:moveTo>
                    <a:pt x="0" y="0"/>
                  </a:moveTo>
                  <a:lnTo>
                    <a:pt x="46689" y="1571"/>
                  </a:lnTo>
                  <a:lnTo>
                    <a:pt x="84816" y="5855"/>
                  </a:lnTo>
                  <a:lnTo>
                    <a:pt x="110522" y="12209"/>
                  </a:lnTo>
                  <a:lnTo>
                    <a:pt x="119948" y="19990"/>
                  </a:lnTo>
                  <a:lnTo>
                    <a:pt x="119948" y="700090"/>
                  </a:lnTo>
                  <a:lnTo>
                    <a:pt x="129375" y="707871"/>
                  </a:lnTo>
                  <a:lnTo>
                    <a:pt x="155081" y="714225"/>
                  </a:lnTo>
                  <a:lnTo>
                    <a:pt x="193208" y="718509"/>
                  </a:lnTo>
                  <a:lnTo>
                    <a:pt x="239898" y="720081"/>
                  </a:lnTo>
                  <a:lnTo>
                    <a:pt x="193208" y="721651"/>
                  </a:lnTo>
                  <a:lnTo>
                    <a:pt x="155081" y="725936"/>
                  </a:lnTo>
                  <a:lnTo>
                    <a:pt x="129375" y="732290"/>
                  </a:lnTo>
                  <a:lnTo>
                    <a:pt x="119948" y="740071"/>
                  </a:lnTo>
                  <a:lnTo>
                    <a:pt x="119948" y="1420169"/>
                  </a:lnTo>
                  <a:lnTo>
                    <a:pt x="110522" y="1427951"/>
                  </a:lnTo>
                  <a:lnTo>
                    <a:pt x="84816" y="1434305"/>
                  </a:lnTo>
                  <a:lnTo>
                    <a:pt x="46689" y="1438589"/>
                  </a:lnTo>
                  <a:lnTo>
                    <a:pt x="0" y="1440160"/>
                  </a:lnTo>
                </a:path>
              </a:pathLst>
            </a:custGeom>
            <a:ln w="38099">
              <a:solidFill>
                <a:srgbClr val="FFFB00"/>
              </a:solidFill>
            </a:ln>
          </p:spPr>
          <p:txBody>
            <a:bodyPr wrap="square" lIns="0" tIns="0" rIns="0" bIns="0" rtlCol="0"/>
            <a:lstStyle/>
            <a:p>
              <a:endParaRPr/>
            </a:p>
          </p:txBody>
        </p:sp>
      </p:grpSp>
      <p:sp>
        <p:nvSpPr>
          <p:cNvPr id="16" name="object 16"/>
          <p:cNvSpPr txBox="1"/>
          <p:nvPr/>
        </p:nvSpPr>
        <p:spPr>
          <a:xfrm>
            <a:off x="7669322" y="3146203"/>
            <a:ext cx="1610360" cy="1244600"/>
          </a:xfrm>
          <a:prstGeom prst="rect">
            <a:avLst/>
          </a:prstGeom>
        </p:spPr>
        <p:txBody>
          <a:bodyPr vert="horz" wrap="square" lIns="0" tIns="12700" rIns="0" bIns="0" rtlCol="0">
            <a:spAutoFit/>
          </a:bodyPr>
          <a:lstStyle/>
          <a:p>
            <a:pPr marL="12700" marR="5080" indent="-12700">
              <a:spcBef>
                <a:spcPts val="100"/>
              </a:spcBef>
            </a:pPr>
            <a:r>
              <a:rPr sz="2000" dirty="0">
                <a:latin typeface="Calibri"/>
                <a:cs typeface="Calibri"/>
              </a:rPr>
              <a:t>F</a:t>
            </a:r>
            <a:r>
              <a:rPr sz="2000" spc="-5" dirty="0">
                <a:latin typeface="Calibri"/>
                <a:cs typeface="Calibri"/>
              </a:rPr>
              <a:t>e</a:t>
            </a:r>
            <a:r>
              <a:rPr sz="2000" dirty="0">
                <a:latin typeface="Calibri"/>
                <a:cs typeface="Calibri"/>
              </a:rPr>
              <a:t>uill</a:t>
            </a:r>
            <a:r>
              <a:rPr sz="2000" spc="-5" dirty="0">
                <a:latin typeface="Calibri"/>
                <a:cs typeface="Calibri"/>
              </a:rPr>
              <a:t>e</a:t>
            </a:r>
            <a:r>
              <a:rPr sz="2000" dirty="0">
                <a:latin typeface="Calibri"/>
                <a:cs typeface="Calibri"/>
              </a:rPr>
              <a:t>s  </a:t>
            </a:r>
            <a:r>
              <a:rPr sz="2000" spc="-5" dirty="0">
                <a:latin typeface="Calibri"/>
                <a:cs typeface="Calibri"/>
              </a:rPr>
              <a:t>Donnée</a:t>
            </a:r>
            <a:r>
              <a:rPr sz="2000" dirty="0">
                <a:latin typeface="Calibri"/>
                <a:cs typeface="Calibri"/>
              </a:rPr>
              <a:t>s  Fo</a:t>
            </a:r>
            <a:r>
              <a:rPr sz="2000" spc="-5" dirty="0">
                <a:latin typeface="Calibri"/>
                <a:cs typeface="Calibri"/>
              </a:rPr>
              <a:t>rm</a:t>
            </a:r>
            <a:r>
              <a:rPr sz="2000" dirty="0">
                <a:latin typeface="Calibri"/>
                <a:cs typeface="Calibri"/>
              </a:rPr>
              <a:t>ul</a:t>
            </a:r>
            <a:r>
              <a:rPr sz="2000" spc="-5" dirty="0">
                <a:latin typeface="Calibri"/>
                <a:cs typeface="Calibri"/>
              </a:rPr>
              <a:t>e</a:t>
            </a:r>
            <a:r>
              <a:rPr sz="2000" dirty="0">
                <a:latin typeface="Calibri"/>
                <a:cs typeface="Calibri"/>
              </a:rPr>
              <a:t>s  </a:t>
            </a:r>
            <a:r>
              <a:rPr sz="2000" b="1" spc="-5" dirty="0">
                <a:solidFill>
                  <a:srgbClr val="C00000"/>
                </a:solidFill>
                <a:latin typeface="Calibri"/>
                <a:cs typeface="Calibri"/>
              </a:rPr>
              <a:t>Modules</a:t>
            </a:r>
            <a:r>
              <a:rPr sz="2000" b="1" spc="-50" dirty="0">
                <a:solidFill>
                  <a:srgbClr val="C00000"/>
                </a:solidFill>
                <a:latin typeface="Calibri"/>
                <a:cs typeface="Calibri"/>
              </a:rPr>
              <a:t> </a:t>
            </a:r>
            <a:r>
              <a:rPr sz="2000" b="1" spc="-5" dirty="0">
                <a:solidFill>
                  <a:srgbClr val="C00000"/>
                </a:solidFill>
                <a:latin typeface="Calibri"/>
                <a:cs typeface="Calibri"/>
              </a:rPr>
              <a:t>(VBA)</a:t>
            </a:r>
            <a:endParaRPr sz="2000" dirty="0">
              <a:solidFill>
                <a:srgbClr val="C00000"/>
              </a:solidFill>
              <a:latin typeface="Calibri"/>
              <a:cs typeface="Calibri"/>
            </a:endParaRPr>
          </a:p>
        </p:txBody>
      </p:sp>
      <p:sp>
        <p:nvSpPr>
          <p:cNvPr id="22" name="object 22"/>
          <p:cNvSpPr txBox="1"/>
          <p:nvPr/>
        </p:nvSpPr>
        <p:spPr>
          <a:xfrm>
            <a:off x="2861025" y="5147731"/>
            <a:ext cx="1604645" cy="299720"/>
          </a:xfrm>
          <a:prstGeom prst="rect">
            <a:avLst/>
          </a:prstGeom>
        </p:spPr>
        <p:txBody>
          <a:bodyPr vert="horz" wrap="square" lIns="0" tIns="12700" rIns="0" bIns="0" rtlCol="0">
            <a:spAutoFit/>
          </a:bodyPr>
          <a:lstStyle/>
          <a:p>
            <a:pPr marL="313690">
              <a:spcBef>
                <a:spcPts val="100"/>
              </a:spcBef>
            </a:pPr>
            <a:r>
              <a:rPr b="1" dirty="0">
                <a:latin typeface="Calibri"/>
                <a:cs typeface="Calibri"/>
              </a:rPr>
              <a:t>MS</a:t>
            </a:r>
            <a:r>
              <a:rPr b="1" spc="-20" dirty="0">
                <a:latin typeface="Calibri"/>
                <a:cs typeface="Calibri"/>
              </a:rPr>
              <a:t> </a:t>
            </a:r>
            <a:r>
              <a:rPr b="1" dirty="0">
                <a:latin typeface="Calibri"/>
                <a:cs typeface="Calibri"/>
              </a:rPr>
              <a:t>Access</a:t>
            </a:r>
            <a:endParaRPr dirty="0">
              <a:latin typeface="Calibri"/>
              <a:cs typeface="Calibri"/>
            </a:endParaRPr>
          </a:p>
        </p:txBody>
      </p:sp>
      <p:sp>
        <p:nvSpPr>
          <p:cNvPr id="27" name="object 27"/>
          <p:cNvSpPr txBox="1"/>
          <p:nvPr/>
        </p:nvSpPr>
        <p:spPr>
          <a:xfrm>
            <a:off x="3124078" y="3518276"/>
            <a:ext cx="868680" cy="299720"/>
          </a:xfrm>
          <a:prstGeom prst="rect">
            <a:avLst/>
          </a:prstGeom>
        </p:spPr>
        <p:txBody>
          <a:bodyPr vert="horz" wrap="square" lIns="0" tIns="12700" rIns="0" bIns="0" rtlCol="0">
            <a:spAutoFit/>
          </a:bodyPr>
          <a:lstStyle/>
          <a:p>
            <a:pPr marL="12700">
              <a:spcBef>
                <a:spcPts val="100"/>
              </a:spcBef>
            </a:pPr>
            <a:r>
              <a:rPr b="1" dirty="0">
                <a:latin typeface="Calibri"/>
                <a:cs typeface="Calibri"/>
              </a:rPr>
              <a:t>MS</a:t>
            </a:r>
            <a:r>
              <a:rPr b="1" spc="-85" dirty="0">
                <a:latin typeface="Calibri"/>
                <a:cs typeface="Calibri"/>
              </a:rPr>
              <a:t> </a:t>
            </a:r>
            <a:r>
              <a:rPr b="1" dirty="0">
                <a:latin typeface="Calibri"/>
                <a:cs typeface="Calibri"/>
              </a:rPr>
              <a:t>Excel</a:t>
            </a:r>
            <a:endParaRPr dirty="0">
              <a:latin typeface="Calibri"/>
              <a:cs typeface="Calibri"/>
            </a:endParaRPr>
          </a:p>
        </p:txBody>
      </p:sp>
      <p:sp>
        <p:nvSpPr>
          <p:cNvPr id="38" name="ZoneTexte 37">
            <a:extLst>
              <a:ext uri="{FF2B5EF4-FFF2-40B4-BE49-F238E27FC236}">
                <a16:creationId xmlns:a16="http://schemas.microsoft.com/office/drawing/2014/main" id="{A648F642-F312-4698-8F74-E4C367079F9A}"/>
              </a:ext>
            </a:extLst>
          </p:cNvPr>
          <p:cNvSpPr txBox="1"/>
          <p:nvPr/>
        </p:nvSpPr>
        <p:spPr>
          <a:xfrm>
            <a:off x="6096000" y="3484215"/>
            <a:ext cx="983164" cy="369332"/>
          </a:xfrm>
          <a:prstGeom prst="rect">
            <a:avLst/>
          </a:prstGeom>
          <a:noFill/>
        </p:spPr>
        <p:txBody>
          <a:bodyPr wrap="square">
            <a:spAutoFit/>
          </a:bodyPr>
          <a:lstStyle/>
          <a:p>
            <a:r>
              <a:rPr lang="fr-FR" sz="1800" b="1" spc="-5" dirty="0">
                <a:latin typeface="Calibri"/>
                <a:cs typeface="Calibri"/>
              </a:rPr>
              <a:t>Classeur</a:t>
            </a:r>
            <a:endParaRPr lang="fr-FR" dirty="0"/>
          </a:p>
        </p:txBody>
      </p:sp>
      <p:sp>
        <p:nvSpPr>
          <p:cNvPr id="39" name="object 7">
            <a:extLst>
              <a:ext uri="{FF2B5EF4-FFF2-40B4-BE49-F238E27FC236}">
                <a16:creationId xmlns:a16="http://schemas.microsoft.com/office/drawing/2014/main" id="{BA5EBD12-0C06-4EB6-8A9B-357000D975B0}"/>
              </a:ext>
            </a:extLst>
          </p:cNvPr>
          <p:cNvSpPr txBox="1"/>
          <p:nvPr/>
        </p:nvSpPr>
        <p:spPr>
          <a:xfrm>
            <a:off x="6096000" y="4983403"/>
            <a:ext cx="1540471" cy="628377"/>
          </a:xfrm>
          <a:prstGeom prst="rect">
            <a:avLst/>
          </a:prstGeom>
        </p:spPr>
        <p:txBody>
          <a:bodyPr vert="horz" wrap="square" lIns="0" tIns="12700" rIns="0" bIns="0" rtlCol="0">
            <a:spAutoFit/>
          </a:bodyPr>
          <a:lstStyle/>
          <a:p>
            <a:pPr marL="12700">
              <a:spcBef>
                <a:spcPts val="100"/>
              </a:spcBef>
            </a:pPr>
            <a:r>
              <a:rPr lang="fr-FR" sz="2000" b="1" spc="-5" dirty="0">
                <a:latin typeface="Calibri"/>
                <a:cs typeface="Calibri"/>
              </a:rPr>
              <a:t>Base de données</a:t>
            </a:r>
          </a:p>
        </p:txBody>
      </p:sp>
    </p:spTree>
    <p:extLst>
      <p:ext uri="{BB962C8B-B14F-4D97-AF65-F5344CB8AC3E}">
        <p14:creationId xmlns:p14="http://schemas.microsoft.com/office/powerpoint/2010/main" val="3789015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F81F536B-719C-6F4D-7462-F55DC3C30EE1}"/>
              </a:ext>
            </a:extLst>
          </p:cNvPr>
          <p:cNvSpPr/>
          <p:nvPr/>
        </p:nvSpPr>
        <p:spPr>
          <a:xfrm>
            <a:off x="6825656" y="1344824"/>
            <a:ext cx="1600200" cy="62865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Langage VBA</a:t>
            </a:r>
          </a:p>
        </p:txBody>
      </p:sp>
      <p:sp>
        <p:nvSpPr>
          <p:cNvPr id="4" name="Rectangle 3">
            <a:extLst>
              <a:ext uri="{FF2B5EF4-FFF2-40B4-BE49-F238E27FC236}">
                <a16:creationId xmlns:a16="http://schemas.microsoft.com/office/drawing/2014/main" id="{6CF7678E-AA0C-1A3D-32B1-92A9E58C7925}"/>
              </a:ext>
            </a:extLst>
          </p:cNvPr>
          <p:cNvSpPr/>
          <p:nvPr/>
        </p:nvSpPr>
        <p:spPr>
          <a:xfrm>
            <a:off x="6842669" y="2012002"/>
            <a:ext cx="1600200" cy="14372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Hiérarchie d’objets:</a:t>
            </a:r>
          </a:p>
          <a:p>
            <a:pPr marL="285750" indent="-285750">
              <a:buFont typeface="Arial" panose="020B0604020202020204" pitchFamily="34" charset="0"/>
              <a:buChar char="•"/>
            </a:pPr>
            <a:r>
              <a:rPr lang="fr-FR" sz="1400" dirty="0"/>
              <a:t>Application</a:t>
            </a:r>
          </a:p>
          <a:p>
            <a:pPr marL="285750" indent="-285750">
              <a:buFont typeface="Arial" panose="020B0604020202020204" pitchFamily="34" charset="0"/>
              <a:buChar char="•"/>
            </a:pPr>
            <a:r>
              <a:rPr lang="fr-FR" sz="1400" dirty="0"/>
              <a:t>Classeur</a:t>
            </a:r>
          </a:p>
          <a:p>
            <a:pPr marL="285750" indent="-285750">
              <a:buFont typeface="Arial" panose="020B0604020202020204" pitchFamily="34" charset="0"/>
              <a:buChar char="•"/>
            </a:pPr>
            <a:r>
              <a:rPr lang="fr-FR" sz="1400" dirty="0"/>
              <a:t>Feuille</a:t>
            </a:r>
          </a:p>
          <a:p>
            <a:pPr marL="285750" indent="-285750">
              <a:buFont typeface="Arial" panose="020B0604020202020204" pitchFamily="34" charset="0"/>
              <a:buChar char="•"/>
            </a:pPr>
            <a:r>
              <a:rPr lang="fr-FR" sz="1400" dirty="0"/>
              <a:t>Page</a:t>
            </a:r>
          </a:p>
          <a:p>
            <a:pPr marL="285750" indent="-285750">
              <a:buFont typeface="Arial" panose="020B0604020202020204" pitchFamily="34" charset="0"/>
              <a:buChar char="•"/>
            </a:pPr>
            <a:r>
              <a:rPr lang="fr-FR" sz="1400" dirty="0"/>
              <a:t>Cellule</a:t>
            </a:r>
          </a:p>
        </p:txBody>
      </p:sp>
      <p:sp>
        <p:nvSpPr>
          <p:cNvPr id="6" name="Rectangle 5">
            <a:extLst>
              <a:ext uri="{FF2B5EF4-FFF2-40B4-BE49-F238E27FC236}">
                <a16:creationId xmlns:a16="http://schemas.microsoft.com/office/drawing/2014/main" id="{6254C888-CE59-AF34-3DC6-05098C3D8C35}"/>
              </a:ext>
            </a:extLst>
          </p:cNvPr>
          <p:cNvSpPr/>
          <p:nvPr/>
        </p:nvSpPr>
        <p:spPr>
          <a:xfrm>
            <a:off x="6830879" y="4771507"/>
            <a:ext cx="2425700" cy="10007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Désignation des cellules:</a:t>
            </a:r>
          </a:p>
          <a:p>
            <a:pPr marL="285750" indent="-285750">
              <a:buFont typeface="Arial" panose="020B0604020202020204" pitchFamily="34" charset="0"/>
              <a:buChar char="•"/>
            </a:pPr>
            <a:r>
              <a:rPr lang="fr-FR" sz="1400" dirty="0"/>
              <a:t>Object RANGE</a:t>
            </a:r>
          </a:p>
          <a:p>
            <a:pPr marL="285750" indent="-285750">
              <a:buFont typeface="Arial" panose="020B0604020202020204" pitchFamily="34" charset="0"/>
              <a:buChar char="•"/>
            </a:pPr>
            <a:r>
              <a:rPr lang="fr-FR" sz="1400" dirty="0"/>
              <a:t>Object RANGE Object CELL</a:t>
            </a:r>
          </a:p>
        </p:txBody>
      </p:sp>
      <p:sp>
        <p:nvSpPr>
          <p:cNvPr id="7" name="Rectangle 6">
            <a:extLst>
              <a:ext uri="{FF2B5EF4-FFF2-40B4-BE49-F238E27FC236}">
                <a16:creationId xmlns:a16="http://schemas.microsoft.com/office/drawing/2014/main" id="{32E72BCB-2CF0-913D-80D6-8A9AFE60AA3D}"/>
              </a:ext>
            </a:extLst>
          </p:cNvPr>
          <p:cNvSpPr/>
          <p:nvPr/>
        </p:nvSpPr>
        <p:spPr>
          <a:xfrm>
            <a:off x="6833375" y="3596879"/>
            <a:ext cx="2425701" cy="10007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Notation Objet:</a:t>
            </a:r>
          </a:p>
          <a:p>
            <a:pPr marL="285750" indent="-285750">
              <a:buFont typeface="Arial" panose="020B0604020202020204" pitchFamily="34" charset="0"/>
              <a:buChar char="•"/>
            </a:pPr>
            <a:r>
              <a:rPr lang="fr-FR" sz="1400" dirty="0"/>
              <a:t>Object RANGE</a:t>
            </a:r>
          </a:p>
          <a:p>
            <a:pPr marL="285750" indent="-285750">
              <a:buFont typeface="Arial" panose="020B0604020202020204" pitchFamily="34" charset="0"/>
              <a:buChar char="•"/>
            </a:pPr>
            <a:r>
              <a:rPr lang="fr-FR" sz="1400" dirty="0"/>
              <a:t>Object RANGE Object CELL</a:t>
            </a:r>
          </a:p>
        </p:txBody>
      </p:sp>
      <p:sp>
        <p:nvSpPr>
          <p:cNvPr id="8" name="Étiquette 7">
            <a:extLst>
              <a:ext uri="{FF2B5EF4-FFF2-40B4-BE49-F238E27FC236}">
                <a16:creationId xmlns:a16="http://schemas.microsoft.com/office/drawing/2014/main" id="{07CDB16E-681C-4E41-53DE-715A37A4EF4C}"/>
              </a:ext>
            </a:extLst>
          </p:cNvPr>
          <p:cNvSpPr/>
          <p:nvPr/>
        </p:nvSpPr>
        <p:spPr>
          <a:xfrm>
            <a:off x="4395738" y="-2977"/>
            <a:ext cx="3445649" cy="972470"/>
          </a:xfrm>
          <a:prstGeom prst="plaqu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fr-FR" dirty="0"/>
              <a:t>Tableur: Programmation</a:t>
            </a:r>
          </a:p>
        </p:txBody>
      </p:sp>
      <p:sp>
        <p:nvSpPr>
          <p:cNvPr id="9" name="Rectangle : coins arrondis 8">
            <a:extLst>
              <a:ext uri="{FF2B5EF4-FFF2-40B4-BE49-F238E27FC236}">
                <a16:creationId xmlns:a16="http://schemas.microsoft.com/office/drawing/2014/main" id="{4DA18186-BB15-9FE6-E635-659EDED5A68E}"/>
              </a:ext>
            </a:extLst>
          </p:cNvPr>
          <p:cNvSpPr/>
          <p:nvPr/>
        </p:nvSpPr>
        <p:spPr>
          <a:xfrm>
            <a:off x="4517680" y="1329294"/>
            <a:ext cx="1600200" cy="62865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Sous-programmes</a:t>
            </a:r>
          </a:p>
        </p:txBody>
      </p:sp>
      <p:sp>
        <p:nvSpPr>
          <p:cNvPr id="10" name="Rectangle 9">
            <a:extLst>
              <a:ext uri="{FF2B5EF4-FFF2-40B4-BE49-F238E27FC236}">
                <a16:creationId xmlns:a16="http://schemas.microsoft.com/office/drawing/2014/main" id="{EE119E09-FAD1-44CB-DEEC-0DF2DDE30076}"/>
              </a:ext>
            </a:extLst>
          </p:cNvPr>
          <p:cNvSpPr/>
          <p:nvPr/>
        </p:nvSpPr>
        <p:spPr>
          <a:xfrm>
            <a:off x="4495800" y="2094776"/>
            <a:ext cx="1102493"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Paramètre</a:t>
            </a:r>
          </a:p>
        </p:txBody>
      </p:sp>
      <p:sp>
        <p:nvSpPr>
          <p:cNvPr id="11" name="Rectangle 10">
            <a:extLst>
              <a:ext uri="{FF2B5EF4-FFF2-40B4-BE49-F238E27FC236}">
                <a16:creationId xmlns:a16="http://schemas.microsoft.com/office/drawing/2014/main" id="{16B32F90-370E-34F3-39C9-9350869B0CAC}"/>
              </a:ext>
            </a:extLst>
          </p:cNvPr>
          <p:cNvSpPr/>
          <p:nvPr/>
        </p:nvSpPr>
        <p:spPr>
          <a:xfrm>
            <a:off x="4501586" y="2819088"/>
            <a:ext cx="1123353"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Procédure</a:t>
            </a:r>
          </a:p>
        </p:txBody>
      </p:sp>
      <p:sp>
        <p:nvSpPr>
          <p:cNvPr id="12" name="Rectangle 11">
            <a:extLst>
              <a:ext uri="{FF2B5EF4-FFF2-40B4-BE49-F238E27FC236}">
                <a16:creationId xmlns:a16="http://schemas.microsoft.com/office/drawing/2014/main" id="{DDCCBEEC-F898-FA26-1BB6-EB8615FD9AB8}"/>
              </a:ext>
            </a:extLst>
          </p:cNvPr>
          <p:cNvSpPr/>
          <p:nvPr/>
        </p:nvSpPr>
        <p:spPr>
          <a:xfrm>
            <a:off x="4534940" y="3523954"/>
            <a:ext cx="1600200" cy="7953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Fonction:</a:t>
            </a:r>
          </a:p>
          <a:p>
            <a:pPr marL="285750" indent="-285750">
              <a:buFont typeface="Arial" panose="020B0604020202020204" pitchFamily="34" charset="0"/>
              <a:buChar char="•"/>
            </a:pPr>
            <a:r>
              <a:rPr lang="fr-FR" sz="1400" dirty="0"/>
              <a:t>Personnalisée</a:t>
            </a:r>
          </a:p>
          <a:p>
            <a:pPr marL="285750" indent="-285750">
              <a:buFont typeface="Arial" panose="020B0604020202020204" pitchFamily="34" charset="0"/>
              <a:buChar char="•"/>
            </a:pPr>
            <a:r>
              <a:rPr lang="fr-FR" sz="1400" dirty="0"/>
              <a:t>Prédéfinie</a:t>
            </a:r>
          </a:p>
        </p:txBody>
      </p:sp>
      <p:sp>
        <p:nvSpPr>
          <p:cNvPr id="13" name="Rectangle : coins arrondis 12">
            <a:extLst>
              <a:ext uri="{FF2B5EF4-FFF2-40B4-BE49-F238E27FC236}">
                <a16:creationId xmlns:a16="http://schemas.microsoft.com/office/drawing/2014/main" id="{BE2BE753-F0A5-83CD-FFA4-473018886143}"/>
              </a:ext>
            </a:extLst>
          </p:cNvPr>
          <p:cNvSpPr/>
          <p:nvPr/>
        </p:nvSpPr>
        <p:spPr>
          <a:xfrm>
            <a:off x="2508399" y="1303083"/>
            <a:ext cx="1600200" cy="62865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Structures Algorithmique</a:t>
            </a:r>
          </a:p>
        </p:txBody>
      </p:sp>
      <p:sp>
        <p:nvSpPr>
          <p:cNvPr id="14" name="Rectangle 13">
            <a:extLst>
              <a:ext uri="{FF2B5EF4-FFF2-40B4-BE49-F238E27FC236}">
                <a16:creationId xmlns:a16="http://schemas.microsoft.com/office/drawing/2014/main" id="{2112C92C-5255-914C-02E8-D3C429A0C92B}"/>
              </a:ext>
            </a:extLst>
          </p:cNvPr>
          <p:cNvSpPr/>
          <p:nvPr/>
        </p:nvSpPr>
        <p:spPr>
          <a:xfrm>
            <a:off x="2477446" y="2070528"/>
            <a:ext cx="1600200" cy="7953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Structures Conditionnelles:</a:t>
            </a:r>
          </a:p>
          <a:p>
            <a:pPr marL="285750" indent="-285750">
              <a:buFont typeface="Arial" panose="020B0604020202020204" pitchFamily="34" charset="0"/>
              <a:buChar char="•"/>
            </a:pPr>
            <a:r>
              <a:rPr lang="fr-FR" sz="1400" dirty="0"/>
              <a:t>SI</a:t>
            </a:r>
          </a:p>
          <a:p>
            <a:pPr marL="285750" indent="-285750">
              <a:buFont typeface="Arial" panose="020B0604020202020204" pitchFamily="34" charset="0"/>
              <a:buChar char="•"/>
            </a:pPr>
            <a:r>
              <a:rPr lang="fr-FR" sz="1400" dirty="0"/>
              <a:t>SUIVANT</a:t>
            </a:r>
          </a:p>
        </p:txBody>
      </p:sp>
      <p:sp>
        <p:nvSpPr>
          <p:cNvPr id="15" name="Rectangle 14">
            <a:extLst>
              <a:ext uri="{FF2B5EF4-FFF2-40B4-BE49-F238E27FC236}">
                <a16:creationId xmlns:a16="http://schemas.microsoft.com/office/drawing/2014/main" id="{C4781CD1-EABA-4999-4725-545C7A489504}"/>
              </a:ext>
            </a:extLst>
          </p:cNvPr>
          <p:cNvSpPr/>
          <p:nvPr/>
        </p:nvSpPr>
        <p:spPr>
          <a:xfrm>
            <a:off x="2399663" y="3129799"/>
            <a:ext cx="1887977" cy="938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Structures répétitives:</a:t>
            </a:r>
          </a:p>
          <a:p>
            <a:pPr marL="285750" indent="-285750">
              <a:buFont typeface="Arial" panose="020B0604020202020204" pitchFamily="34" charset="0"/>
              <a:buChar char="•"/>
            </a:pPr>
            <a:r>
              <a:rPr lang="fr-FR" sz="1400" dirty="0"/>
              <a:t>POUR</a:t>
            </a:r>
          </a:p>
          <a:p>
            <a:pPr marL="285750" indent="-285750">
              <a:buFont typeface="Arial" panose="020B0604020202020204" pitchFamily="34" charset="0"/>
              <a:buChar char="•"/>
            </a:pPr>
            <a:r>
              <a:rPr lang="fr-FR" sz="1400" dirty="0"/>
              <a:t>REPETER</a:t>
            </a:r>
          </a:p>
          <a:p>
            <a:pPr marL="285750" indent="-285750">
              <a:buFont typeface="Arial" panose="020B0604020202020204" pitchFamily="34" charset="0"/>
              <a:buChar char="•"/>
            </a:pPr>
            <a:r>
              <a:rPr lang="fr-FR" sz="1400" dirty="0"/>
              <a:t>TANT QUE</a:t>
            </a:r>
          </a:p>
        </p:txBody>
      </p:sp>
      <p:sp>
        <p:nvSpPr>
          <p:cNvPr id="16" name="Rectangle : coins arrondis 15">
            <a:extLst>
              <a:ext uri="{FF2B5EF4-FFF2-40B4-BE49-F238E27FC236}">
                <a16:creationId xmlns:a16="http://schemas.microsoft.com/office/drawing/2014/main" id="{B51FA322-7523-F206-E559-70D34FBDDFBB}"/>
              </a:ext>
            </a:extLst>
          </p:cNvPr>
          <p:cNvSpPr/>
          <p:nvPr/>
        </p:nvSpPr>
        <p:spPr>
          <a:xfrm>
            <a:off x="322877" y="1354814"/>
            <a:ext cx="1600200" cy="55111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Notions</a:t>
            </a:r>
          </a:p>
        </p:txBody>
      </p:sp>
      <p:sp>
        <p:nvSpPr>
          <p:cNvPr id="17" name="Rectangle 16">
            <a:extLst>
              <a:ext uri="{FF2B5EF4-FFF2-40B4-BE49-F238E27FC236}">
                <a16:creationId xmlns:a16="http://schemas.microsoft.com/office/drawing/2014/main" id="{FA86FD56-2FC8-21E6-DF71-E83A1A2AC494}"/>
              </a:ext>
            </a:extLst>
          </p:cNvPr>
          <p:cNvSpPr/>
          <p:nvPr/>
        </p:nvSpPr>
        <p:spPr>
          <a:xfrm>
            <a:off x="322877" y="2007234"/>
            <a:ext cx="1323043" cy="5302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Algorithme et programme</a:t>
            </a:r>
          </a:p>
        </p:txBody>
      </p:sp>
      <p:sp>
        <p:nvSpPr>
          <p:cNvPr id="18" name="Rectangle 17">
            <a:extLst>
              <a:ext uri="{FF2B5EF4-FFF2-40B4-BE49-F238E27FC236}">
                <a16:creationId xmlns:a16="http://schemas.microsoft.com/office/drawing/2014/main" id="{995F3931-18FB-0B04-6B59-A58AA3EC3649}"/>
              </a:ext>
            </a:extLst>
          </p:cNvPr>
          <p:cNvSpPr/>
          <p:nvPr/>
        </p:nvSpPr>
        <p:spPr>
          <a:xfrm>
            <a:off x="322877" y="2724286"/>
            <a:ext cx="1323043" cy="524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Langage de programmation</a:t>
            </a:r>
          </a:p>
        </p:txBody>
      </p:sp>
      <p:sp>
        <p:nvSpPr>
          <p:cNvPr id="19" name="Rectangle 18">
            <a:extLst>
              <a:ext uri="{FF2B5EF4-FFF2-40B4-BE49-F238E27FC236}">
                <a16:creationId xmlns:a16="http://schemas.microsoft.com/office/drawing/2014/main" id="{EB86CB61-FC82-2434-8C3C-9C4A29E3463D}"/>
              </a:ext>
            </a:extLst>
          </p:cNvPr>
          <p:cNvSpPr/>
          <p:nvPr/>
        </p:nvSpPr>
        <p:spPr>
          <a:xfrm>
            <a:off x="300997" y="3348231"/>
            <a:ext cx="1323043" cy="542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Bonnes pratiques</a:t>
            </a:r>
          </a:p>
        </p:txBody>
      </p:sp>
      <p:sp>
        <p:nvSpPr>
          <p:cNvPr id="20" name="Rectangle 19">
            <a:extLst>
              <a:ext uri="{FF2B5EF4-FFF2-40B4-BE49-F238E27FC236}">
                <a16:creationId xmlns:a16="http://schemas.microsoft.com/office/drawing/2014/main" id="{6D2CCBFD-8D1A-427C-CE36-8E0F10E77363}"/>
              </a:ext>
            </a:extLst>
          </p:cNvPr>
          <p:cNvSpPr/>
          <p:nvPr/>
        </p:nvSpPr>
        <p:spPr>
          <a:xfrm>
            <a:off x="533983" y="4232199"/>
            <a:ext cx="1148777" cy="3687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Pseudo-code</a:t>
            </a:r>
          </a:p>
        </p:txBody>
      </p:sp>
      <p:sp>
        <p:nvSpPr>
          <p:cNvPr id="21" name="Rectangle 20">
            <a:extLst>
              <a:ext uri="{FF2B5EF4-FFF2-40B4-BE49-F238E27FC236}">
                <a16:creationId xmlns:a16="http://schemas.microsoft.com/office/drawing/2014/main" id="{0469745D-5478-5023-A44C-56180EFB403D}"/>
              </a:ext>
            </a:extLst>
          </p:cNvPr>
          <p:cNvSpPr/>
          <p:nvPr/>
        </p:nvSpPr>
        <p:spPr>
          <a:xfrm>
            <a:off x="551926" y="4765274"/>
            <a:ext cx="1505474" cy="628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Visual Basic pour Application (VBA)</a:t>
            </a:r>
          </a:p>
        </p:txBody>
      </p:sp>
      <p:sp>
        <p:nvSpPr>
          <p:cNvPr id="22" name="ZoneTexte 21">
            <a:extLst>
              <a:ext uri="{FF2B5EF4-FFF2-40B4-BE49-F238E27FC236}">
                <a16:creationId xmlns:a16="http://schemas.microsoft.com/office/drawing/2014/main" id="{C16F6522-351A-499D-A4DA-838602F98EB6}"/>
              </a:ext>
            </a:extLst>
          </p:cNvPr>
          <p:cNvSpPr txBox="1"/>
          <p:nvPr/>
        </p:nvSpPr>
        <p:spPr>
          <a:xfrm>
            <a:off x="245104" y="5583595"/>
            <a:ext cx="7126364" cy="461665"/>
          </a:xfrm>
          <a:prstGeom prst="rect">
            <a:avLst/>
          </a:prstGeom>
          <a:noFill/>
        </p:spPr>
        <p:txBody>
          <a:bodyPr wrap="square" rtlCol="0">
            <a:spAutoFit/>
          </a:bodyPr>
          <a:lstStyle/>
          <a:p>
            <a:r>
              <a:rPr lang="fr-FR" sz="1200" b="0" i="0" dirty="0">
                <a:solidFill>
                  <a:srgbClr val="374151"/>
                </a:solidFill>
                <a:effectLst/>
                <a:latin typeface="Söhne"/>
              </a:rPr>
              <a:t>Le pseudocode est une méthode permettant de décrire l'algorithme d'un programme à l'aide d'un langage naturel, sans se soucier des détails syntaxiques propres à un langage de programmation spécifique.</a:t>
            </a:r>
            <a:endParaRPr lang="fr-FR" sz="1200" dirty="0"/>
          </a:p>
        </p:txBody>
      </p:sp>
      <p:sp>
        <p:nvSpPr>
          <p:cNvPr id="23" name="ZoneTexte 22">
            <a:extLst>
              <a:ext uri="{FF2B5EF4-FFF2-40B4-BE49-F238E27FC236}">
                <a16:creationId xmlns:a16="http://schemas.microsoft.com/office/drawing/2014/main" id="{5C84CFF3-3BEE-FF30-5888-DB5FCC947A48}"/>
              </a:ext>
            </a:extLst>
          </p:cNvPr>
          <p:cNvSpPr txBox="1"/>
          <p:nvPr/>
        </p:nvSpPr>
        <p:spPr>
          <a:xfrm>
            <a:off x="250370" y="6120960"/>
            <a:ext cx="6592299" cy="461665"/>
          </a:xfrm>
          <a:prstGeom prst="rect">
            <a:avLst/>
          </a:prstGeom>
          <a:noFill/>
        </p:spPr>
        <p:txBody>
          <a:bodyPr wrap="square" rtlCol="0">
            <a:spAutoFit/>
          </a:bodyPr>
          <a:lstStyle/>
          <a:p>
            <a:r>
              <a:rPr lang="fr-FR" sz="1200" dirty="0">
                <a:solidFill>
                  <a:srgbClr val="374151"/>
                </a:solidFill>
                <a:latin typeface="Söhne"/>
              </a:rPr>
              <a:t>VBA: L</a:t>
            </a:r>
            <a:r>
              <a:rPr lang="fr-FR" sz="1200" b="0" i="0" dirty="0">
                <a:solidFill>
                  <a:srgbClr val="374151"/>
                </a:solidFill>
                <a:effectLst/>
                <a:latin typeface="Söhne"/>
              </a:rPr>
              <a:t>angage de programmation utilisé dans Microsoft Excel pour automatiser des tâches, créer des fonctions personnalisées et interagir avec les données dans les feuilles de calcul.</a:t>
            </a:r>
            <a:endParaRPr lang="fr-FR" sz="1200" dirty="0"/>
          </a:p>
        </p:txBody>
      </p:sp>
      <p:sp>
        <p:nvSpPr>
          <p:cNvPr id="25" name="ZoneTexte 24">
            <a:extLst>
              <a:ext uri="{FF2B5EF4-FFF2-40B4-BE49-F238E27FC236}">
                <a16:creationId xmlns:a16="http://schemas.microsoft.com/office/drawing/2014/main" id="{008F4911-6F11-E410-DB1C-8D6D4CBECECF}"/>
              </a:ext>
            </a:extLst>
          </p:cNvPr>
          <p:cNvSpPr txBox="1"/>
          <p:nvPr/>
        </p:nvSpPr>
        <p:spPr>
          <a:xfrm>
            <a:off x="7603876" y="5772280"/>
            <a:ext cx="3755608" cy="938719"/>
          </a:xfrm>
          <a:prstGeom prst="rect">
            <a:avLst/>
          </a:prstGeom>
          <a:noFill/>
        </p:spPr>
        <p:txBody>
          <a:bodyPr wrap="square">
            <a:spAutoFit/>
          </a:bodyPr>
          <a:lstStyle/>
          <a:p>
            <a:r>
              <a:rPr lang="fr-FR" sz="1100" dirty="0"/>
              <a:t>pour intégrer le pseudocode dans VBA pour Excel, utilisez des commentaires explicatifs, des noms de variables significatifs et découpez éventuellement votre algorithme en fonctions ou sous-procédures pour une meilleure lisibilité et compréhension du code.</a:t>
            </a:r>
          </a:p>
        </p:txBody>
      </p:sp>
      <p:sp>
        <p:nvSpPr>
          <p:cNvPr id="26" name="Rectangle : coins arrondis 25">
            <a:extLst>
              <a:ext uri="{FF2B5EF4-FFF2-40B4-BE49-F238E27FC236}">
                <a16:creationId xmlns:a16="http://schemas.microsoft.com/office/drawing/2014/main" id="{EDBF703F-53E2-964F-88EA-202626DF8933}"/>
              </a:ext>
            </a:extLst>
          </p:cNvPr>
          <p:cNvSpPr/>
          <p:nvPr/>
        </p:nvSpPr>
        <p:spPr>
          <a:xfrm>
            <a:off x="9484853" y="1354815"/>
            <a:ext cx="1315528" cy="62865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Variables</a:t>
            </a:r>
          </a:p>
        </p:txBody>
      </p:sp>
      <p:sp>
        <p:nvSpPr>
          <p:cNvPr id="27" name="Rectangle 26">
            <a:extLst>
              <a:ext uri="{FF2B5EF4-FFF2-40B4-BE49-F238E27FC236}">
                <a16:creationId xmlns:a16="http://schemas.microsoft.com/office/drawing/2014/main" id="{C1009E5C-F381-644F-17DE-DEE74BD0FBD8}"/>
              </a:ext>
            </a:extLst>
          </p:cNvPr>
          <p:cNvSpPr/>
          <p:nvPr/>
        </p:nvSpPr>
        <p:spPr>
          <a:xfrm>
            <a:off x="9473818" y="2022265"/>
            <a:ext cx="2425700"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Déclaration: types de données</a:t>
            </a:r>
          </a:p>
        </p:txBody>
      </p:sp>
      <p:sp>
        <p:nvSpPr>
          <p:cNvPr id="28" name="Rectangle 27">
            <a:extLst>
              <a:ext uri="{FF2B5EF4-FFF2-40B4-BE49-F238E27FC236}">
                <a16:creationId xmlns:a16="http://schemas.microsoft.com/office/drawing/2014/main" id="{4A34C455-445E-25F0-CA53-11A1F4AD40BA}"/>
              </a:ext>
            </a:extLst>
          </p:cNvPr>
          <p:cNvSpPr/>
          <p:nvPr/>
        </p:nvSpPr>
        <p:spPr>
          <a:xfrm>
            <a:off x="9473818" y="2695545"/>
            <a:ext cx="1600200"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Initialisation</a:t>
            </a:r>
          </a:p>
        </p:txBody>
      </p:sp>
      <p:sp>
        <p:nvSpPr>
          <p:cNvPr id="29" name="Rectangle 28">
            <a:extLst>
              <a:ext uri="{FF2B5EF4-FFF2-40B4-BE49-F238E27FC236}">
                <a16:creationId xmlns:a16="http://schemas.microsoft.com/office/drawing/2014/main" id="{2F3C00C7-0881-B786-15D9-FBC4527DD089}"/>
              </a:ext>
            </a:extLst>
          </p:cNvPr>
          <p:cNvSpPr/>
          <p:nvPr/>
        </p:nvSpPr>
        <p:spPr>
          <a:xfrm>
            <a:off x="9490269" y="3417775"/>
            <a:ext cx="2425700" cy="7953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Affectation:</a:t>
            </a:r>
          </a:p>
          <a:p>
            <a:pPr marL="285750" indent="-285750">
              <a:buFont typeface="Arial" panose="020B0604020202020204" pitchFamily="34" charset="0"/>
              <a:buChar char="•"/>
            </a:pPr>
            <a:r>
              <a:rPr lang="fr-FR" sz="1400" dirty="0"/>
              <a:t>Par boite de dialogue</a:t>
            </a:r>
          </a:p>
          <a:p>
            <a:pPr marL="285750" indent="-285750">
              <a:buFont typeface="Arial" panose="020B0604020202020204" pitchFamily="34" charset="0"/>
              <a:buChar char="•"/>
            </a:pPr>
            <a:r>
              <a:rPr lang="fr-FR" sz="1400" dirty="0" err="1"/>
              <a:t>InputBox</a:t>
            </a:r>
            <a:endParaRPr lang="fr-FR" sz="1400" dirty="0"/>
          </a:p>
          <a:p>
            <a:pPr marL="285750" indent="-285750">
              <a:buFont typeface="Arial" panose="020B0604020202020204" pitchFamily="34" charset="0"/>
              <a:buChar char="•"/>
            </a:pPr>
            <a:r>
              <a:rPr lang="fr-FR" sz="1400" dirty="0" err="1"/>
              <a:t>MsgBox</a:t>
            </a:r>
            <a:endParaRPr lang="fr-FR" sz="1400" dirty="0"/>
          </a:p>
        </p:txBody>
      </p:sp>
      <p:sp>
        <p:nvSpPr>
          <p:cNvPr id="30" name="Rectangle 29">
            <a:extLst>
              <a:ext uri="{FF2B5EF4-FFF2-40B4-BE49-F238E27FC236}">
                <a16:creationId xmlns:a16="http://schemas.microsoft.com/office/drawing/2014/main" id="{33215447-23CB-01A3-A3A3-65DD8D3D79ED}"/>
              </a:ext>
            </a:extLst>
          </p:cNvPr>
          <p:cNvSpPr/>
          <p:nvPr/>
        </p:nvSpPr>
        <p:spPr>
          <a:xfrm>
            <a:off x="9522763" y="4426374"/>
            <a:ext cx="1600200"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Affichage</a:t>
            </a:r>
          </a:p>
        </p:txBody>
      </p:sp>
    </p:spTree>
    <p:extLst>
      <p:ext uri="{BB962C8B-B14F-4D97-AF65-F5344CB8AC3E}">
        <p14:creationId xmlns:p14="http://schemas.microsoft.com/office/powerpoint/2010/main" val="38862545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1C232B-2964-E306-D0E4-E04A59A89E3A}"/>
              </a:ext>
            </a:extLst>
          </p:cNvPr>
          <p:cNvSpPr>
            <a:spLocks noGrp="1"/>
          </p:cNvSpPr>
          <p:nvPr>
            <p:ph type="title"/>
          </p:nvPr>
        </p:nvSpPr>
        <p:spPr/>
        <p:txBody>
          <a:bodyPr/>
          <a:lstStyle/>
          <a:p>
            <a:r>
              <a:rPr lang="fr-FR" dirty="0"/>
              <a:t>Désignation des cellules en VBA</a:t>
            </a:r>
          </a:p>
        </p:txBody>
      </p:sp>
      <p:sp>
        <p:nvSpPr>
          <p:cNvPr id="3" name="Espace réservé du contenu 2">
            <a:extLst>
              <a:ext uri="{FF2B5EF4-FFF2-40B4-BE49-F238E27FC236}">
                <a16:creationId xmlns:a16="http://schemas.microsoft.com/office/drawing/2014/main" id="{ED85924D-2198-894A-BC2A-21938D6474ED}"/>
              </a:ext>
            </a:extLst>
          </p:cNvPr>
          <p:cNvSpPr>
            <a:spLocks noGrp="1"/>
          </p:cNvSpPr>
          <p:nvPr>
            <p:ph idx="1"/>
          </p:nvPr>
        </p:nvSpPr>
        <p:spPr/>
        <p:txBody>
          <a:bodyPr/>
          <a:lstStyle/>
          <a:p>
            <a:r>
              <a:rPr lang="fr-FR" dirty="0"/>
              <a:t>Les plages et les cellules manipulées par l'utilisateur au sein d'une feuille de calcul sont désignées par les instructions données dans le tableau suivant: </a:t>
            </a:r>
          </a:p>
        </p:txBody>
      </p:sp>
      <p:graphicFrame>
        <p:nvGraphicFramePr>
          <p:cNvPr id="4" name="Tableau 3">
            <a:extLst>
              <a:ext uri="{FF2B5EF4-FFF2-40B4-BE49-F238E27FC236}">
                <a16:creationId xmlns:a16="http://schemas.microsoft.com/office/drawing/2014/main" id="{306C5111-5B42-F31C-D597-21DF2AE1357B}"/>
              </a:ext>
            </a:extLst>
          </p:cNvPr>
          <p:cNvGraphicFramePr>
            <a:graphicFrameLocks noGrp="1"/>
          </p:cNvGraphicFramePr>
          <p:nvPr/>
        </p:nvGraphicFramePr>
        <p:xfrm>
          <a:off x="838200" y="3168587"/>
          <a:ext cx="10888362" cy="3008376"/>
        </p:xfrm>
        <a:graphic>
          <a:graphicData uri="http://schemas.openxmlformats.org/drawingml/2006/table">
            <a:tbl>
              <a:tblPr firstRow="1" bandRow="1">
                <a:tableStyleId>{5C22544A-7EE6-4342-B048-85BDC9FD1C3A}</a:tableStyleId>
              </a:tblPr>
              <a:tblGrid>
                <a:gridCol w="3499022">
                  <a:extLst>
                    <a:ext uri="{9D8B030D-6E8A-4147-A177-3AD203B41FA5}">
                      <a16:colId xmlns:a16="http://schemas.microsoft.com/office/drawing/2014/main" val="4267034777"/>
                    </a:ext>
                  </a:extLst>
                </a:gridCol>
                <a:gridCol w="7389340">
                  <a:extLst>
                    <a:ext uri="{9D8B030D-6E8A-4147-A177-3AD203B41FA5}">
                      <a16:colId xmlns:a16="http://schemas.microsoft.com/office/drawing/2014/main" val="4015846245"/>
                    </a:ext>
                  </a:extLst>
                </a:gridCol>
              </a:tblGrid>
              <a:tr h="370840">
                <a:tc>
                  <a:txBody>
                    <a:bodyPr/>
                    <a:lstStyle/>
                    <a:p>
                      <a:pPr algn="ctr">
                        <a:lnSpc>
                          <a:spcPct val="150000"/>
                        </a:lnSpc>
                      </a:pPr>
                      <a:r>
                        <a:rPr lang="fr-FR" sz="2000" dirty="0"/>
                        <a:t>Instructions</a:t>
                      </a:r>
                    </a:p>
                  </a:txBody>
                  <a:tcPr/>
                </a:tc>
                <a:tc>
                  <a:txBody>
                    <a:bodyPr/>
                    <a:lstStyle/>
                    <a:p>
                      <a:pPr>
                        <a:lnSpc>
                          <a:spcPct val="150000"/>
                        </a:lnSpc>
                      </a:pPr>
                      <a:r>
                        <a:rPr lang="fr-FR" sz="2000" dirty="0"/>
                        <a:t>Plages ou cellules manipulées</a:t>
                      </a:r>
                    </a:p>
                  </a:txBody>
                  <a:tcPr/>
                </a:tc>
                <a:extLst>
                  <a:ext uri="{0D108BD9-81ED-4DB2-BD59-A6C34878D82A}">
                    <a16:rowId xmlns:a16="http://schemas.microsoft.com/office/drawing/2014/main" val="2249828002"/>
                  </a:ext>
                </a:extLst>
              </a:tr>
              <a:tr h="370840">
                <a:tc>
                  <a:txBody>
                    <a:bodyPr/>
                    <a:lstStyle/>
                    <a:p>
                      <a:pPr>
                        <a:lnSpc>
                          <a:spcPct val="150000"/>
                        </a:lnSpc>
                      </a:pPr>
                      <a:r>
                        <a:rPr lang="fr-FR" sz="2000" dirty="0"/>
                        <a:t>Range("A2") </a:t>
                      </a:r>
                    </a:p>
                  </a:txBody>
                  <a:tcPr/>
                </a:tc>
                <a:tc>
                  <a:txBody>
                    <a:bodyPr/>
                    <a:lstStyle/>
                    <a:p>
                      <a:pPr>
                        <a:lnSpc>
                          <a:spcPct val="150000"/>
                        </a:lnSpc>
                      </a:pPr>
                      <a:r>
                        <a:rPr lang="fr-FR" sz="2000" dirty="0"/>
                        <a:t>Cellule A2 de la feuille  active</a:t>
                      </a:r>
                    </a:p>
                  </a:txBody>
                  <a:tcPr/>
                </a:tc>
                <a:extLst>
                  <a:ext uri="{0D108BD9-81ED-4DB2-BD59-A6C34878D82A}">
                    <a16:rowId xmlns:a16="http://schemas.microsoft.com/office/drawing/2014/main" val="1317777921"/>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000" dirty="0"/>
                        <a:t>Range("A2:B5") </a:t>
                      </a:r>
                    </a:p>
                  </a:txBody>
                  <a:tcPr/>
                </a:tc>
                <a:tc>
                  <a:txBody>
                    <a:bodyPr/>
                    <a:lstStyle/>
                    <a:p>
                      <a:pPr>
                        <a:lnSpc>
                          <a:spcPct val="150000"/>
                        </a:lnSpc>
                      </a:pPr>
                      <a:r>
                        <a:rPr lang="fr-FR" sz="2000" dirty="0"/>
                        <a:t>Plage A2:B5 de la feuille active </a:t>
                      </a:r>
                    </a:p>
                  </a:txBody>
                  <a:tcPr/>
                </a:tc>
                <a:extLst>
                  <a:ext uri="{0D108BD9-81ED-4DB2-BD59-A6C34878D82A}">
                    <a16:rowId xmlns:a16="http://schemas.microsoft.com/office/drawing/2014/main" val="1150909840"/>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000" dirty="0"/>
                        <a:t>Range("A2:B5").</a:t>
                      </a:r>
                      <a:r>
                        <a:rPr lang="fr-FR" sz="2000" dirty="0" err="1"/>
                        <a:t>Cells</a:t>
                      </a:r>
                      <a:r>
                        <a:rPr lang="fr-FR" sz="2000" dirty="0"/>
                        <a:t>(i, j) </a:t>
                      </a:r>
                    </a:p>
                  </a:txBody>
                  <a:tcPr/>
                </a:tc>
                <a:tc>
                  <a:txBody>
                    <a:bodyPr/>
                    <a:lstStyle/>
                    <a:p>
                      <a:pPr>
                        <a:lnSpc>
                          <a:spcPct val="150000"/>
                        </a:lnSpc>
                      </a:pPr>
                      <a:r>
                        <a:rPr lang="fr-FR" sz="2000" dirty="0"/>
                        <a:t>Cellule de la  </a:t>
                      </a:r>
                      <a:r>
                        <a:rPr lang="fr-FR" sz="2000" dirty="0" err="1"/>
                        <a:t>i</a:t>
                      </a:r>
                      <a:r>
                        <a:rPr lang="fr-FR" sz="2000" kern="1200" baseline="30000" dirty="0" err="1">
                          <a:solidFill>
                            <a:schemeClr val="dk1"/>
                          </a:solidFill>
                          <a:latin typeface="+mn-lt"/>
                          <a:ea typeface="+mn-ea"/>
                          <a:cs typeface="+mn-cs"/>
                        </a:rPr>
                        <a:t>ème</a:t>
                      </a:r>
                      <a:r>
                        <a:rPr lang="fr-FR" sz="2000" dirty="0"/>
                        <a:t> ligne et de la </a:t>
                      </a:r>
                      <a:r>
                        <a:rPr lang="fr-FR" sz="2000" dirty="0" err="1"/>
                        <a:t>j</a:t>
                      </a:r>
                      <a:r>
                        <a:rPr lang="fr-FR" sz="2000" baseline="30000" dirty="0" err="1"/>
                        <a:t>ème</a:t>
                      </a:r>
                      <a:r>
                        <a:rPr lang="fr-FR" sz="2000" dirty="0"/>
                        <a:t> colonne relative à la plage A2:B5</a:t>
                      </a:r>
                    </a:p>
                  </a:txBody>
                  <a:tcPr/>
                </a:tc>
                <a:extLst>
                  <a:ext uri="{0D108BD9-81ED-4DB2-BD59-A6C34878D82A}">
                    <a16:rowId xmlns:a16="http://schemas.microsoft.com/office/drawing/2014/main" val="2609173004"/>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000" dirty="0"/>
                        <a:t>Range("A2:B5").</a:t>
                      </a:r>
                      <a:r>
                        <a:rPr lang="fr-FR" sz="2000" dirty="0" err="1"/>
                        <a:t>Cells</a:t>
                      </a:r>
                      <a:r>
                        <a:rPr lang="fr-FR" sz="2000" dirty="0"/>
                        <a:t>(1, 1) </a:t>
                      </a:r>
                    </a:p>
                  </a:txBody>
                  <a:tcPr/>
                </a:tc>
                <a:tc>
                  <a:txBody>
                    <a:bodyPr/>
                    <a:lstStyle/>
                    <a:p>
                      <a:pPr>
                        <a:lnSpc>
                          <a:spcPct val="150000"/>
                        </a:lnSpc>
                      </a:pPr>
                      <a:r>
                        <a:rPr lang="fr-FR" sz="2000" dirty="0"/>
                        <a:t>Cellule A2 car </a:t>
                      </a:r>
                      <a:r>
                        <a:rPr lang="fr-FR" sz="2000" dirty="0" err="1"/>
                        <a:t>Cells</a:t>
                      </a:r>
                      <a:r>
                        <a:rPr lang="fr-FR" sz="2000" dirty="0"/>
                        <a:t>(</a:t>
                      </a:r>
                      <a:r>
                        <a:rPr lang="fr-FR" sz="2000" dirty="0" err="1"/>
                        <a:t>i,j</a:t>
                      </a:r>
                      <a:r>
                        <a:rPr lang="fr-FR" sz="2000" dirty="0"/>
                        <a:t>) il commence à 1, 1 </a:t>
                      </a:r>
                    </a:p>
                  </a:txBody>
                  <a:tcPr/>
                </a:tc>
                <a:extLst>
                  <a:ext uri="{0D108BD9-81ED-4DB2-BD59-A6C34878D82A}">
                    <a16:rowId xmlns:a16="http://schemas.microsoft.com/office/drawing/2014/main" val="348381257"/>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000" dirty="0"/>
                        <a:t>Range("A2:B5").</a:t>
                      </a:r>
                      <a:r>
                        <a:rPr lang="fr-FR" sz="2000" dirty="0" err="1"/>
                        <a:t>Cells</a:t>
                      </a:r>
                      <a:r>
                        <a:rPr lang="fr-FR" sz="2000" dirty="0"/>
                        <a:t>(3,2) </a:t>
                      </a:r>
                    </a:p>
                  </a:txBody>
                  <a:tcPr/>
                </a:tc>
                <a:tc>
                  <a:txBody>
                    <a:bodyPr/>
                    <a:lstStyle/>
                    <a:p>
                      <a:pPr>
                        <a:lnSpc>
                          <a:spcPct val="150000"/>
                        </a:lnSpc>
                      </a:pPr>
                      <a:r>
                        <a:rPr lang="fr-FR" sz="2000" dirty="0"/>
                        <a:t>Cellule B4 </a:t>
                      </a:r>
                    </a:p>
                  </a:txBody>
                  <a:tcPr/>
                </a:tc>
                <a:extLst>
                  <a:ext uri="{0D108BD9-81ED-4DB2-BD59-A6C34878D82A}">
                    <a16:rowId xmlns:a16="http://schemas.microsoft.com/office/drawing/2014/main" val="3120190900"/>
                  </a:ext>
                </a:extLst>
              </a:tr>
            </a:tbl>
          </a:graphicData>
        </a:graphic>
      </p:graphicFrame>
    </p:spTree>
    <p:extLst>
      <p:ext uri="{BB962C8B-B14F-4D97-AF65-F5344CB8AC3E}">
        <p14:creationId xmlns:p14="http://schemas.microsoft.com/office/powerpoint/2010/main" val="37676779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9FBFE1-AE38-1345-0048-3670B82DEB6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A9D218A-C295-62EA-9167-0B439A71BFB0}"/>
              </a:ext>
            </a:extLst>
          </p:cNvPr>
          <p:cNvSpPr>
            <a:spLocks noGrp="1"/>
          </p:cNvSpPr>
          <p:nvPr>
            <p:ph idx="1"/>
          </p:nvPr>
        </p:nvSpPr>
        <p:spPr/>
        <p:txBody>
          <a:bodyPr/>
          <a:lstStyle/>
          <a:p>
            <a:r>
              <a:rPr lang="fr-FR" b="1" dirty="0"/>
              <a:t>Range</a:t>
            </a:r>
            <a:r>
              <a:rPr lang="fr-FR" dirty="0"/>
              <a:t> peut faire référence à une plage de cellules contenant une ou plusieurs cellules. </a:t>
            </a:r>
          </a:p>
          <a:p>
            <a:r>
              <a:rPr lang="fr-FR" dirty="0"/>
              <a:t>tandis que </a:t>
            </a:r>
            <a:r>
              <a:rPr lang="fr-FR" b="1" dirty="0" err="1"/>
              <a:t>Cells</a:t>
            </a:r>
            <a:r>
              <a:rPr lang="fr-FR" dirty="0"/>
              <a:t> ne fait référence qu'à une seule cellule, toujours en notation L1C1. </a:t>
            </a:r>
          </a:p>
          <a:p>
            <a:pPr marL="457200" lvl="1" indent="0">
              <a:buNone/>
            </a:pPr>
            <a:r>
              <a:rPr lang="fr-FR" b="1" dirty="0"/>
              <a:t>Exemple: </a:t>
            </a:r>
            <a:r>
              <a:rPr lang="fr-FR" dirty="0"/>
              <a:t>les instructions suivantes sont similaires:</a:t>
            </a:r>
          </a:p>
          <a:p>
            <a:pPr lvl="1"/>
            <a:r>
              <a:rPr lang="en-US" dirty="0" err="1">
                <a:solidFill>
                  <a:srgbClr val="00B0F0"/>
                </a:solidFill>
              </a:rPr>
              <a:t>Application.Workbooks</a:t>
            </a:r>
            <a:r>
              <a:rPr lang="en-US" dirty="0">
                <a:solidFill>
                  <a:srgbClr val="00B0F0"/>
                </a:solidFill>
              </a:rPr>
              <a:t>(1).Sheets(3).Range("A4") </a:t>
            </a:r>
          </a:p>
          <a:p>
            <a:pPr lvl="1"/>
            <a:r>
              <a:rPr lang="en-US" dirty="0" err="1">
                <a:solidFill>
                  <a:srgbClr val="00B0F0"/>
                </a:solidFill>
              </a:rPr>
              <a:t>Application.Workbooks</a:t>
            </a:r>
            <a:r>
              <a:rPr lang="en-US" dirty="0">
                <a:solidFill>
                  <a:srgbClr val="00B0F0"/>
                </a:solidFill>
              </a:rPr>
              <a:t>(1).Sheets(3).Cells(4,1)</a:t>
            </a:r>
            <a:endParaRPr lang="fr-FR" dirty="0">
              <a:solidFill>
                <a:srgbClr val="00B0F0"/>
              </a:solidFill>
            </a:endParaRPr>
          </a:p>
        </p:txBody>
      </p:sp>
    </p:spTree>
    <p:extLst>
      <p:ext uri="{BB962C8B-B14F-4D97-AF65-F5344CB8AC3E}">
        <p14:creationId xmlns:p14="http://schemas.microsoft.com/office/powerpoint/2010/main" val="38635270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2E46EC-A450-6CA2-5CFD-6CBA3536E948}"/>
              </a:ext>
            </a:extLst>
          </p:cNvPr>
          <p:cNvSpPr>
            <a:spLocks noGrp="1"/>
          </p:cNvSpPr>
          <p:nvPr>
            <p:ph type="title"/>
          </p:nvPr>
        </p:nvSpPr>
        <p:spPr/>
        <p:txBody>
          <a:bodyPr/>
          <a:lstStyle/>
          <a:p>
            <a:r>
              <a:rPr lang="fr-FR" dirty="0"/>
              <a:t>La notation objet </a:t>
            </a:r>
          </a:p>
        </p:txBody>
      </p:sp>
      <p:sp>
        <p:nvSpPr>
          <p:cNvPr id="3" name="Espace réservé du contenu 2">
            <a:extLst>
              <a:ext uri="{FF2B5EF4-FFF2-40B4-BE49-F238E27FC236}">
                <a16:creationId xmlns:a16="http://schemas.microsoft.com/office/drawing/2014/main" id="{DE5F908C-8D0C-1805-6DF2-66BF7D72102F}"/>
              </a:ext>
            </a:extLst>
          </p:cNvPr>
          <p:cNvSpPr>
            <a:spLocks noGrp="1"/>
          </p:cNvSpPr>
          <p:nvPr>
            <p:ph idx="1"/>
          </p:nvPr>
        </p:nvSpPr>
        <p:spPr>
          <a:xfrm>
            <a:off x="838200" y="1825625"/>
            <a:ext cx="10720754" cy="4351338"/>
          </a:xfrm>
        </p:spPr>
        <p:txBody>
          <a:bodyPr>
            <a:normAutofit/>
          </a:bodyPr>
          <a:lstStyle/>
          <a:p>
            <a:r>
              <a:rPr lang="fr-FR" dirty="0"/>
              <a:t>Un objet possède toujours des propriétés et des méthodes, les propriétés étant des caractéristiques et les méthodes des actions exécutées sur l'objet. La convention d'écriture est la suivante : </a:t>
            </a:r>
          </a:p>
          <a:p>
            <a:pPr algn="ctr">
              <a:lnSpc>
                <a:spcPct val="110000"/>
              </a:lnSpc>
            </a:pPr>
            <a:r>
              <a:rPr lang="fr-FR" b="1" spc="300" dirty="0" err="1">
                <a:solidFill>
                  <a:schemeClr val="accent1"/>
                </a:solidFill>
              </a:rPr>
              <a:t>Nom_Objet.Propriété</a:t>
            </a:r>
            <a:r>
              <a:rPr lang="fr-FR" b="1" spc="300" dirty="0">
                <a:solidFill>
                  <a:schemeClr val="accent1"/>
                </a:solidFill>
              </a:rPr>
              <a:t> </a:t>
            </a:r>
            <a:r>
              <a:rPr lang="fr-FR" u="sng" spc="300" dirty="0"/>
              <a:t>ou</a:t>
            </a:r>
            <a:r>
              <a:rPr lang="fr-FR" b="1" spc="300" dirty="0">
                <a:solidFill>
                  <a:schemeClr val="accent1"/>
                </a:solidFill>
              </a:rPr>
              <a:t> </a:t>
            </a:r>
            <a:r>
              <a:rPr lang="fr-FR" b="1" spc="300" dirty="0" err="1">
                <a:solidFill>
                  <a:schemeClr val="accent1"/>
                </a:solidFill>
              </a:rPr>
              <a:t>Nom_Objet.Méthode</a:t>
            </a:r>
            <a:endParaRPr lang="fr-FR" b="1" spc="300" dirty="0">
              <a:solidFill>
                <a:schemeClr val="accent1"/>
              </a:solidFill>
            </a:endParaRPr>
          </a:p>
          <a:p>
            <a:r>
              <a:rPr lang="fr-FR" dirty="0"/>
              <a:t>Exemple 1: </a:t>
            </a:r>
          </a:p>
          <a:p>
            <a:pPr lvl="1"/>
            <a:r>
              <a:rPr lang="fr-FR" sz="2000" dirty="0"/>
              <a:t>On veut définir la taille de la colonne B à 10. </a:t>
            </a:r>
          </a:p>
          <a:p>
            <a:pPr lvl="1"/>
            <a:r>
              <a:rPr lang="fr-FR" sz="1800" dirty="0"/>
              <a:t>On sélectionnera la propriété qui désigne la taille d’une colonne, tel que </a:t>
            </a:r>
            <a:r>
              <a:rPr lang="fr-FR" sz="1800" b="1" dirty="0"/>
              <a:t>Range("B").</a:t>
            </a:r>
            <a:r>
              <a:rPr lang="fr-FR" sz="1800" b="1" dirty="0" err="1"/>
              <a:t>ColumnWitdh</a:t>
            </a:r>
            <a:r>
              <a:rPr lang="fr-FR" sz="1800" b="1" dirty="0"/>
              <a:t> = 10</a:t>
            </a:r>
            <a:r>
              <a:rPr lang="fr-FR" sz="1800" dirty="0"/>
              <a:t>.</a:t>
            </a:r>
          </a:p>
          <a:p>
            <a:pPr lvl="1"/>
            <a:r>
              <a:rPr lang="fr-FR" sz="2000" dirty="0"/>
              <a:t>On veut copier la colonne B. </a:t>
            </a:r>
          </a:p>
          <a:p>
            <a:pPr lvl="2"/>
            <a:r>
              <a:rPr lang="fr-FR" sz="1800" dirty="0"/>
              <a:t>On va donc exécuter une </a:t>
            </a:r>
            <a:r>
              <a:rPr lang="fr-FR" sz="1800" b="1" dirty="0"/>
              <a:t>action</a:t>
            </a:r>
            <a:r>
              <a:rPr lang="fr-FR" sz="1800" dirty="0"/>
              <a:t>. </a:t>
            </a:r>
          </a:p>
          <a:p>
            <a:pPr lvl="2"/>
            <a:r>
              <a:rPr lang="fr-FR" sz="1800" dirty="0"/>
              <a:t>On choisira la </a:t>
            </a:r>
            <a:r>
              <a:rPr lang="fr-FR" sz="1800" b="1" dirty="0"/>
              <a:t>méthode</a:t>
            </a:r>
            <a:r>
              <a:rPr lang="fr-FR" sz="1800" dirty="0"/>
              <a:t> </a:t>
            </a:r>
            <a:r>
              <a:rPr lang="fr-FR" sz="1800" b="1" i="1" dirty="0"/>
              <a:t>Copy</a:t>
            </a:r>
            <a:r>
              <a:rPr lang="fr-FR" sz="1800" dirty="0"/>
              <a:t>, tel que </a:t>
            </a:r>
            <a:r>
              <a:rPr lang="fr-FR" sz="1800" b="1" dirty="0"/>
              <a:t>Range( "B") .Copy</a:t>
            </a:r>
            <a:r>
              <a:rPr lang="fr-FR" sz="1800" dirty="0"/>
              <a:t>.</a:t>
            </a:r>
          </a:p>
        </p:txBody>
      </p:sp>
      <p:pic>
        <p:nvPicPr>
          <p:cNvPr id="8" name="Image 7" descr="Une image contenant texte, ligne, Police, blanc">
            <a:extLst>
              <a:ext uri="{FF2B5EF4-FFF2-40B4-BE49-F238E27FC236}">
                <a16:creationId xmlns:a16="http://schemas.microsoft.com/office/drawing/2014/main" id="{6B164035-D666-EB60-32F9-6F6AD73C1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627" y="4935849"/>
            <a:ext cx="4723373" cy="1376051"/>
          </a:xfrm>
          <a:prstGeom prst="rect">
            <a:avLst/>
          </a:prstGeom>
        </p:spPr>
      </p:pic>
    </p:spTree>
    <p:extLst>
      <p:ext uri="{BB962C8B-B14F-4D97-AF65-F5344CB8AC3E}">
        <p14:creationId xmlns:p14="http://schemas.microsoft.com/office/powerpoint/2010/main" val="4073432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2E46EC-A450-6CA2-5CFD-6CBA3536E948}"/>
              </a:ext>
            </a:extLst>
          </p:cNvPr>
          <p:cNvSpPr>
            <a:spLocks noGrp="1"/>
          </p:cNvSpPr>
          <p:nvPr>
            <p:ph type="title"/>
          </p:nvPr>
        </p:nvSpPr>
        <p:spPr/>
        <p:txBody>
          <a:bodyPr/>
          <a:lstStyle/>
          <a:p>
            <a:r>
              <a:rPr lang="fr-FR" dirty="0"/>
              <a:t>La notation objet </a:t>
            </a:r>
          </a:p>
        </p:txBody>
      </p:sp>
      <p:sp>
        <p:nvSpPr>
          <p:cNvPr id="3" name="Espace réservé du contenu 2">
            <a:extLst>
              <a:ext uri="{FF2B5EF4-FFF2-40B4-BE49-F238E27FC236}">
                <a16:creationId xmlns:a16="http://schemas.microsoft.com/office/drawing/2014/main" id="{DE5F908C-8D0C-1805-6DF2-66BF7D72102F}"/>
              </a:ext>
            </a:extLst>
          </p:cNvPr>
          <p:cNvSpPr>
            <a:spLocks noGrp="1"/>
          </p:cNvSpPr>
          <p:nvPr>
            <p:ph idx="1"/>
          </p:nvPr>
        </p:nvSpPr>
        <p:spPr/>
        <p:txBody>
          <a:bodyPr>
            <a:normAutofit fontScale="77500" lnSpcReduction="20000"/>
          </a:bodyPr>
          <a:lstStyle/>
          <a:p>
            <a:r>
              <a:rPr lang="fr-FR" dirty="0"/>
              <a:t>Un objet possède toujours des propriétés et des méthodes, les propriétés étant des caractéristiques et les méthodes des actions exécutées sur l'objet. La convention d'écriture est la suivante : </a:t>
            </a:r>
          </a:p>
          <a:p>
            <a:endParaRPr lang="fr-FR" b="1" spc="300" dirty="0">
              <a:solidFill>
                <a:schemeClr val="accent1"/>
              </a:solidFill>
            </a:endParaRPr>
          </a:p>
          <a:p>
            <a:pPr algn="ctr"/>
            <a:r>
              <a:rPr lang="fr-FR" b="1" spc="300" dirty="0" err="1">
                <a:solidFill>
                  <a:schemeClr val="accent1"/>
                </a:solidFill>
              </a:rPr>
              <a:t>Nom_Objet.Propriété</a:t>
            </a:r>
            <a:r>
              <a:rPr lang="fr-FR" b="1" spc="300" dirty="0">
                <a:solidFill>
                  <a:schemeClr val="accent1"/>
                </a:solidFill>
              </a:rPr>
              <a:t> </a:t>
            </a:r>
            <a:r>
              <a:rPr lang="fr-FR" u="sng" spc="300" dirty="0"/>
              <a:t>ou</a:t>
            </a:r>
            <a:r>
              <a:rPr lang="fr-FR" b="1" spc="300" dirty="0">
                <a:solidFill>
                  <a:schemeClr val="accent1"/>
                </a:solidFill>
              </a:rPr>
              <a:t> </a:t>
            </a:r>
            <a:r>
              <a:rPr lang="fr-FR" b="1" spc="300" dirty="0" err="1">
                <a:solidFill>
                  <a:schemeClr val="accent1"/>
                </a:solidFill>
              </a:rPr>
              <a:t>Nom_Objet.Méthode</a:t>
            </a:r>
            <a:endParaRPr lang="fr-FR" b="1" spc="300" dirty="0">
              <a:solidFill>
                <a:schemeClr val="accent1"/>
              </a:solidFill>
            </a:endParaRPr>
          </a:p>
          <a:p>
            <a:endParaRPr lang="fr-FR" dirty="0"/>
          </a:p>
          <a:p>
            <a:r>
              <a:rPr lang="fr-FR" dirty="0"/>
              <a:t>Exemple 1: </a:t>
            </a:r>
          </a:p>
          <a:p>
            <a:pPr lvl="1"/>
            <a:r>
              <a:rPr lang="fr-FR" dirty="0"/>
              <a:t>On veut définir la taille de la colonne B à 10. </a:t>
            </a:r>
          </a:p>
          <a:p>
            <a:pPr lvl="2"/>
            <a:r>
              <a:rPr lang="fr-FR" dirty="0"/>
              <a:t>On sélectionnera la propriété qui désigne la taille d’une colonne, tel que </a:t>
            </a:r>
            <a:r>
              <a:rPr lang="fr-FR" b="1" dirty="0"/>
              <a:t>Range("B").</a:t>
            </a:r>
            <a:r>
              <a:rPr lang="fr-FR" b="1" dirty="0" err="1"/>
              <a:t>ColumnWitdh</a:t>
            </a:r>
            <a:r>
              <a:rPr lang="fr-FR" b="1" dirty="0"/>
              <a:t> = 10</a:t>
            </a:r>
            <a:r>
              <a:rPr lang="fr-FR" dirty="0"/>
              <a:t>.</a:t>
            </a:r>
          </a:p>
          <a:p>
            <a:pPr lvl="1"/>
            <a:r>
              <a:rPr lang="fr-FR" dirty="0"/>
              <a:t>On veut copier la colonne B. </a:t>
            </a:r>
          </a:p>
          <a:p>
            <a:pPr lvl="2"/>
            <a:r>
              <a:rPr lang="fr-FR" dirty="0"/>
              <a:t>On va donc exécuter une </a:t>
            </a:r>
            <a:r>
              <a:rPr lang="fr-FR" b="1" dirty="0"/>
              <a:t>action</a:t>
            </a:r>
            <a:r>
              <a:rPr lang="fr-FR" dirty="0"/>
              <a:t>. On choisira la </a:t>
            </a:r>
            <a:r>
              <a:rPr lang="fr-FR" b="1" dirty="0"/>
              <a:t>méthode</a:t>
            </a:r>
            <a:r>
              <a:rPr lang="fr-FR" dirty="0"/>
              <a:t> </a:t>
            </a:r>
            <a:r>
              <a:rPr lang="fr-FR" b="1" i="1" dirty="0"/>
              <a:t>Copy</a:t>
            </a:r>
            <a:r>
              <a:rPr lang="fr-FR" dirty="0"/>
              <a:t>, tel que </a:t>
            </a:r>
            <a:r>
              <a:rPr lang="fr-FR" b="1" dirty="0"/>
              <a:t>Range( "B") .Copy</a:t>
            </a:r>
            <a:r>
              <a:rPr lang="fr-FR" dirty="0"/>
              <a:t>.</a:t>
            </a:r>
          </a:p>
          <a:p>
            <a:r>
              <a:rPr lang="fr-FR" dirty="0"/>
              <a:t>Exemple 2:</a:t>
            </a:r>
          </a:p>
          <a:p>
            <a:pPr lvl="1"/>
            <a:r>
              <a:rPr lang="fr-FR" dirty="0"/>
              <a:t>On veut affecter une formule à la cellule A 1. </a:t>
            </a:r>
          </a:p>
          <a:p>
            <a:pPr marL="898525" lvl="2"/>
            <a:r>
              <a:rPr lang="fr-FR" dirty="0"/>
              <a:t>On sélectionnera la propriété qui désigne la formule d'une cellule. </a:t>
            </a:r>
          </a:p>
          <a:p>
            <a:pPr marL="898525" lvl="2"/>
            <a:r>
              <a:rPr lang="fr-FR" dirty="0"/>
              <a:t>On écrira: Range( "A1"). </a:t>
            </a:r>
            <a:r>
              <a:rPr lang="fr-FR" dirty="0" err="1"/>
              <a:t>FormulaLocal</a:t>
            </a:r>
            <a:r>
              <a:rPr lang="fr-FR" dirty="0"/>
              <a:t> = "=SOMME(A2 :A10) "</a:t>
            </a:r>
          </a:p>
        </p:txBody>
      </p:sp>
      <p:pic>
        <p:nvPicPr>
          <p:cNvPr id="7" name="Image 6" descr="Une image contenant texte, ligne, Police, blanc&#10;&#10;Description générée automatiquement">
            <a:extLst>
              <a:ext uri="{FF2B5EF4-FFF2-40B4-BE49-F238E27FC236}">
                <a16:creationId xmlns:a16="http://schemas.microsoft.com/office/drawing/2014/main" id="{29F31A7F-2416-CB62-D11A-23161E43A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5517" y="5173787"/>
            <a:ext cx="4930255" cy="1436321"/>
          </a:xfrm>
          <a:prstGeom prst="rect">
            <a:avLst/>
          </a:prstGeom>
        </p:spPr>
      </p:pic>
    </p:spTree>
    <p:extLst>
      <p:ext uri="{BB962C8B-B14F-4D97-AF65-F5344CB8AC3E}">
        <p14:creationId xmlns:p14="http://schemas.microsoft.com/office/powerpoint/2010/main" val="17553741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Visual Basic possède tous les attributs d’un langage de programmation</a:t>
            </a:r>
          </a:p>
        </p:txBody>
      </p:sp>
      <p:sp>
        <p:nvSpPr>
          <p:cNvPr id="3" name="Espace réservé du contenu 2"/>
          <p:cNvSpPr>
            <a:spLocks noGrp="1"/>
          </p:cNvSpPr>
          <p:nvPr>
            <p:ph idx="1"/>
          </p:nvPr>
        </p:nvSpPr>
        <p:spPr/>
        <p:txBody>
          <a:bodyPr>
            <a:normAutofit fontScale="77500" lnSpcReduction="20000"/>
          </a:bodyPr>
          <a:lstStyle/>
          <a:p>
            <a:pPr marL="0" indent="0">
              <a:lnSpc>
                <a:spcPct val="150000"/>
              </a:lnSpc>
              <a:spcBef>
                <a:spcPts val="600"/>
              </a:spcBef>
              <a:spcAft>
                <a:spcPts val="600"/>
              </a:spcAft>
              <a:buNone/>
            </a:pPr>
            <a:r>
              <a:rPr lang="fr-FR" sz="2100" b="1" spc="-15" dirty="0">
                <a:solidFill>
                  <a:srgbClr val="C00000"/>
                </a:solidFill>
                <a:cs typeface="Calibri"/>
              </a:rPr>
              <a:t>Données typées</a:t>
            </a:r>
            <a:r>
              <a:rPr lang="fr-FR" sz="2000" spc="-15" dirty="0">
                <a:solidFill>
                  <a:srgbClr val="0099FF"/>
                </a:solidFill>
                <a:cs typeface="Calibri"/>
              </a:rPr>
              <a:t>. </a:t>
            </a:r>
            <a:r>
              <a:rPr lang="fr-FR" sz="2000" kern="0" spc="-15" dirty="0">
                <a:solidFill>
                  <a:prstClr val="black"/>
                </a:solidFill>
                <a:ea typeface="+mj-ea"/>
                <a:cs typeface="Calibri"/>
              </a:rPr>
              <a:t>Visual Basic propose </a:t>
            </a:r>
            <a:r>
              <a:rPr lang="fr-FR" sz="2000" kern="0" spc="-5" dirty="0">
                <a:solidFill>
                  <a:prstClr val="black"/>
                </a:solidFill>
                <a:ea typeface="+mj-ea"/>
                <a:cs typeface="Calibri"/>
              </a:rPr>
              <a:t>les types usuels de la </a:t>
            </a:r>
            <a:r>
              <a:rPr lang="fr-FR" sz="2000" kern="0" spc="-15" dirty="0">
                <a:solidFill>
                  <a:prstClr val="black"/>
                </a:solidFill>
                <a:ea typeface="+mj-ea"/>
                <a:cs typeface="Calibri"/>
              </a:rPr>
              <a:t>programmation </a:t>
            </a:r>
            <a:r>
              <a:rPr lang="fr-FR" sz="2000" kern="0" spc="-5" dirty="0">
                <a:solidFill>
                  <a:prstClr val="black"/>
                </a:solidFill>
                <a:ea typeface="+mj-ea"/>
                <a:cs typeface="Calibri"/>
              </a:rPr>
              <a:t>:  </a:t>
            </a:r>
            <a:r>
              <a:rPr lang="fr-FR" sz="2000" b="1" kern="0" spc="-30" dirty="0">
                <a:solidFill>
                  <a:prstClr val="black"/>
                </a:solidFill>
                <a:ea typeface="+mj-ea"/>
                <a:cs typeface="Calibri"/>
              </a:rPr>
              <a:t>entier, </a:t>
            </a:r>
            <a:r>
              <a:rPr lang="fr-FR" sz="2000" b="1" kern="0" spc="-10" dirty="0">
                <a:solidFill>
                  <a:prstClr val="black"/>
                </a:solidFill>
                <a:ea typeface="+mj-ea"/>
                <a:cs typeface="Calibri"/>
              </a:rPr>
              <a:t>réels, </a:t>
            </a:r>
            <a:r>
              <a:rPr lang="fr-FR" sz="2000" b="1" kern="0" spc="-5" dirty="0">
                <a:solidFill>
                  <a:prstClr val="black"/>
                </a:solidFill>
                <a:ea typeface="+mj-ea"/>
                <a:cs typeface="Calibri"/>
              </a:rPr>
              <a:t>booléens, chaîne de</a:t>
            </a:r>
            <a:r>
              <a:rPr lang="fr-FR" sz="2000" b="1" kern="0" spc="95" dirty="0">
                <a:solidFill>
                  <a:prstClr val="black"/>
                </a:solidFill>
                <a:ea typeface="+mj-ea"/>
                <a:cs typeface="Calibri"/>
              </a:rPr>
              <a:t> </a:t>
            </a:r>
            <a:r>
              <a:rPr lang="fr-FR" sz="2000" b="1" kern="0" spc="-10" dirty="0">
                <a:solidFill>
                  <a:prstClr val="black"/>
                </a:solidFill>
                <a:ea typeface="+mj-ea"/>
                <a:cs typeface="Calibri"/>
              </a:rPr>
              <a:t>caractères</a:t>
            </a:r>
            <a:r>
              <a:rPr lang="fr-FR" sz="2000" kern="0" spc="-10" dirty="0">
                <a:solidFill>
                  <a:prstClr val="black"/>
                </a:solidFill>
                <a:ea typeface="+mj-ea"/>
                <a:cs typeface="Calibri"/>
              </a:rPr>
              <a:t>. VBA propose des types spécifiques comme Range (plage de cellules) pour Excel par exemple.</a:t>
            </a:r>
          </a:p>
          <a:p>
            <a:pPr marL="12700" marR="319405" lvl="0" indent="0" algn="just">
              <a:lnSpc>
                <a:spcPct val="150000"/>
              </a:lnSpc>
              <a:spcBef>
                <a:spcPts val="600"/>
              </a:spcBef>
              <a:spcAft>
                <a:spcPts val="600"/>
              </a:spcAft>
              <a:buNone/>
            </a:pPr>
            <a:r>
              <a:rPr lang="fr-FR" sz="2100" b="1" spc="-15" dirty="0">
                <a:solidFill>
                  <a:srgbClr val="C00000"/>
                </a:solidFill>
                <a:cs typeface="Calibri"/>
              </a:rPr>
              <a:t>Structures avancées de données</a:t>
            </a:r>
            <a:r>
              <a:rPr lang="fr-FR" sz="2000" spc="-10" dirty="0">
                <a:solidFill>
                  <a:prstClr val="black"/>
                </a:solidFill>
                <a:cs typeface="Calibri"/>
              </a:rPr>
              <a:t>. Gestion des </a:t>
            </a:r>
            <a:r>
              <a:rPr lang="fr-FR" sz="2000" spc="-5" dirty="0">
                <a:solidFill>
                  <a:prstClr val="black"/>
                </a:solidFill>
                <a:cs typeface="Calibri"/>
              </a:rPr>
              <a:t>collections de </a:t>
            </a:r>
            <a:r>
              <a:rPr lang="fr-FR" sz="2000" spc="-15" dirty="0">
                <a:solidFill>
                  <a:prstClr val="black"/>
                </a:solidFill>
                <a:cs typeface="Calibri"/>
              </a:rPr>
              <a:t>valeurs  </a:t>
            </a:r>
            <a:r>
              <a:rPr lang="fr-FR" sz="2000" spc="-10" dirty="0">
                <a:solidFill>
                  <a:prstClr val="black"/>
                </a:solidFill>
                <a:cs typeface="Calibri"/>
              </a:rPr>
              <a:t>(</a:t>
            </a:r>
            <a:r>
              <a:rPr lang="fr-FR" sz="2000" b="1" spc="-10" dirty="0">
                <a:solidFill>
                  <a:prstClr val="black"/>
                </a:solidFill>
                <a:cs typeface="Calibri"/>
              </a:rPr>
              <a:t>énumérations</a:t>
            </a:r>
            <a:r>
              <a:rPr lang="fr-FR" sz="2000" spc="-10" dirty="0">
                <a:solidFill>
                  <a:prstClr val="black"/>
                </a:solidFill>
                <a:cs typeface="Calibri"/>
              </a:rPr>
              <a:t>, </a:t>
            </a:r>
            <a:r>
              <a:rPr lang="fr-FR" sz="2000" b="1" spc="-10" dirty="0">
                <a:solidFill>
                  <a:prstClr val="black"/>
                </a:solidFill>
                <a:cs typeface="Calibri"/>
              </a:rPr>
              <a:t>tableaux</a:t>
            </a:r>
            <a:r>
              <a:rPr lang="fr-FR" sz="2000" spc="-10" dirty="0">
                <a:solidFill>
                  <a:prstClr val="black"/>
                </a:solidFill>
                <a:cs typeface="Calibri"/>
              </a:rPr>
              <a:t>) </a:t>
            </a:r>
            <a:r>
              <a:rPr lang="fr-FR" sz="2000" spc="-5" dirty="0">
                <a:solidFill>
                  <a:prstClr val="black"/>
                </a:solidFill>
                <a:cs typeface="Calibri"/>
              </a:rPr>
              <a:t>et des </a:t>
            </a:r>
            <a:r>
              <a:rPr lang="fr-FR" sz="2000" spc="-10" dirty="0">
                <a:solidFill>
                  <a:prstClr val="black"/>
                </a:solidFill>
                <a:cs typeface="Calibri"/>
              </a:rPr>
              <a:t>objets structurés (</a:t>
            </a:r>
            <a:r>
              <a:rPr lang="fr-FR" sz="2000" b="1" spc="-10" dirty="0">
                <a:solidFill>
                  <a:prstClr val="black"/>
                </a:solidFill>
                <a:cs typeface="Calibri"/>
              </a:rPr>
              <a:t>enregistrements</a:t>
            </a:r>
            <a:r>
              <a:rPr lang="fr-FR" sz="2000" spc="-10" dirty="0">
                <a:solidFill>
                  <a:prstClr val="black"/>
                </a:solidFill>
                <a:cs typeface="Calibri"/>
              </a:rPr>
              <a:t>,</a:t>
            </a:r>
            <a:r>
              <a:rPr lang="fr-FR" sz="2000" spc="229" dirty="0">
                <a:solidFill>
                  <a:prstClr val="black"/>
                </a:solidFill>
                <a:cs typeface="Calibri"/>
              </a:rPr>
              <a:t> </a:t>
            </a:r>
            <a:r>
              <a:rPr lang="fr-FR" sz="2000" b="1" spc="-5" dirty="0">
                <a:solidFill>
                  <a:prstClr val="black"/>
                </a:solidFill>
                <a:cs typeface="Calibri"/>
              </a:rPr>
              <a:t>classes</a:t>
            </a:r>
            <a:r>
              <a:rPr lang="fr-FR" sz="2000" spc="-5" dirty="0">
                <a:solidFill>
                  <a:prstClr val="black"/>
                </a:solidFill>
                <a:cs typeface="Calibri"/>
              </a:rPr>
              <a:t>).</a:t>
            </a:r>
          </a:p>
          <a:p>
            <a:pPr marL="12700" marR="319405" lvl="0" indent="0" algn="just">
              <a:lnSpc>
                <a:spcPct val="150000"/>
              </a:lnSpc>
              <a:spcBef>
                <a:spcPts val="600"/>
              </a:spcBef>
              <a:spcAft>
                <a:spcPts val="600"/>
              </a:spcAft>
              <a:buNone/>
            </a:pPr>
            <a:r>
              <a:rPr lang="fr-FR" sz="2100" b="1" spc="-15" dirty="0">
                <a:solidFill>
                  <a:srgbClr val="C00000"/>
                </a:solidFill>
                <a:cs typeface="Calibri"/>
              </a:rPr>
              <a:t>Séquences</a:t>
            </a:r>
            <a:r>
              <a:rPr lang="fr-FR" sz="2000" spc="-5" dirty="0">
                <a:solidFill>
                  <a:srgbClr val="0099FF"/>
                </a:solidFill>
                <a:cs typeface="Calibri"/>
              </a:rPr>
              <a:t> </a:t>
            </a:r>
            <a:r>
              <a:rPr lang="fr-FR" sz="2100" b="1" spc="-15" dirty="0">
                <a:solidFill>
                  <a:srgbClr val="C00000"/>
                </a:solidFill>
                <a:cs typeface="Calibri"/>
              </a:rPr>
              <a:t>d’instructions</a:t>
            </a:r>
            <a:r>
              <a:rPr lang="fr-FR" sz="2000" spc="-5" dirty="0">
                <a:solidFill>
                  <a:prstClr val="black"/>
                </a:solidFill>
                <a:cs typeface="Calibri"/>
              </a:rPr>
              <a:t>, </a:t>
            </a:r>
            <a:r>
              <a:rPr lang="fr-FR" sz="2000" spc="-35" dirty="0">
                <a:solidFill>
                  <a:prstClr val="black"/>
                </a:solidFill>
                <a:cs typeface="Calibri"/>
              </a:rPr>
              <a:t>c’est </a:t>
            </a:r>
            <a:r>
              <a:rPr lang="fr-FR" sz="2000" spc="-5" dirty="0">
                <a:solidFill>
                  <a:prstClr val="black"/>
                </a:solidFill>
                <a:cs typeface="Calibri"/>
              </a:rPr>
              <a:t>la base même de la </a:t>
            </a:r>
            <a:r>
              <a:rPr lang="fr-FR" sz="2000" spc="-15" dirty="0">
                <a:solidFill>
                  <a:prstClr val="black"/>
                </a:solidFill>
                <a:cs typeface="Calibri"/>
              </a:rPr>
              <a:t>programmation, </a:t>
            </a:r>
            <a:r>
              <a:rPr lang="fr-FR" sz="2000" spc="-10" dirty="0">
                <a:solidFill>
                  <a:prstClr val="black"/>
                </a:solidFill>
                <a:cs typeface="Calibri"/>
              </a:rPr>
              <a:t>pouvoir  écrire </a:t>
            </a:r>
            <a:r>
              <a:rPr lang="fr-FR" sz="2000" spc="-5" dirty="0">
                <a:solidFill>
                  <a:prstClr val="black"/>
                </a:solidFill>
                <a:cs typeface="Calibri"/>
              </a:rPr>
              <a:t>et </a:t>
            </a:r>
            <a:r>
              <a:rPr lang="fr-FR" sz="2000" spc="-15" dirty="0">
                <a:solidFill>
                  <a:prstClr val="black"/>
                </a:solidFill>
                <a:cs typeface="Calibri"/>
              </a:rPr>
              <a:t>exécuter </a:t>
            </a:r>
            <a:r>
              <a:rPr lang="fr-FR" sz="2000" spc="-5" dirty="0">
                <a:solidFill>
                  <a:prstClr val="black"/>
                </a:solidFill>
                <a:cs typeface="Calibri"/>
              </a:rPr>
              <a:t>une série de commandes sans </a:t>
            </a:r>
            <a:r>
              <a:rPr lang="fr-FR" sz="2000" spc="-15" dirty="0">
                <a:solidFill>
                  <a:prstClr val="black"/>
                </a:solidFill>
                <a:cs typeface="Calibri"/>
              </a:rPr>
              <a:t>avoir </a:t>
            </a:r>
            <a:r>
              <a:rPr lang="fr-FR" sz="2000" spc="-5" dirty="0">
                <a:solidFill>
                  <a:prstClr val="black"/>
                </a:solidFill>
                <a:cs typeface="Calibri"/>
              </a:rPr>
              <a:t>à </a:t>
            </a:r>
            <a:r>
              <a:rPr lang="fr-FR" sz="2000" spc="-10" dirty="0">
                <a:solidFill>
                  <a:prstClr val="black"/>
                </a:solidFill>
                <a:cs typeface="Calibri"/>
              </a:rPr>
              <a:t>intervenir entre </a:t>
            </a:r>
            <a:r>
              <a:rPr lang="fr-FR" sz="2000" spc="-5" dirty="0">
                <a:solidFill>
                  <a:prstClr val="black"/>
                </a:solidFill>
                <a:cs typeface="Calibri"/>
              </a:rPr>
              <a:t>les  instructions.</a:t>
            </a:r>
          </a:p>
          <a:p>
            <a:pPr marL="12700" marR="319405" lvl="0" indent="0" algn="just">
              <a:lnSpc>
                <a:spcPct val="150000"/>
              </a:lnSpc>
              <a:spcBef>
                <a:spcPts val="600"/>
              </a:spcBef>
              <a:spcAft>
                <a:spcPts val="600"/>
              </a:spcAft>
              <a:buNone/>
            </a:pPr>
            <a:r>
              <a:rPr lang="fr-FR" sz="2100" b="1" spc="-15" dirty="0">
                <a:solidFill>
                  <a:srgbClr val="C00000"/>
                </a:solidFill>
                <a:cs typeface="Calibri"/>
              </a:rPr>
              <a:t>Structures</a:t>
            </a:r>
            <a:r>
              <a:rPr lang="fr-FR" sz="2000" spc="-5" dirty="0">
                <a:solidFill>
                  <a:srgbClr val="0099FF"/>
                </a:solidFill>
                <a:cs typeface="Calibri"/>
              </a:rPr>
              <a:t> </a:t>
            </a:r>
            <a:r>
              <a:rPr lang="fr-FR" sz="2100" b="1" spc="-15" dirty="0">
                <a:solidFill>
                  <a:srgbClr val="C00000"/>
                </a:solidFill>
                <a:cs typeface="Calibri"/>
              </a:rPr>
              <a:t>algorithmiques</a:t>
            </a:r>
            <a:r>
              <a:rPr lang="fr-FR" sz="2000" spc="-5" dirty="0">
                <a:solidFill>
                  <a:srgbClr val="0099FF"/>
                </a:solidFill>
                <a:cs typeface="Calibri"/>
              </a:rPr>
              <a:t> </a:t>
            </a:r>
            <a:r>
              <a:rPr lang="fr-FR" sz="2000" spc="-5" dirty="0">
                <a:solidFill>
                  <a:prstClr val="black"/>
                </a:solidFill>
                <a:cs typeface="Calibri"/>
              </a:rPr>
              <a:t>: les </a:t>
            </a:r>
            <a:r>
              <a:rPr lang="fr-FR" sz="2000" spc="-10" dirty="0">
                <a:solidFill>
                  <a:prstClr val="black"/>
                </a:solidFill>
                <a:cs typeface="Calibri"/>
              </a:rPr>
              <a:t>branchements conditionnels et </a:t>
            </a:r>
            <a:r>
              <a:rPr lang="fr-FR" sz="2000" spc="-5" dirty="0">
                <a:solidFill>
                  <a:prstClr val="black"/>
                </a:solidFill>
                <a:cs typeface="Calibri"/>
              </a:rPr>
              <a:t>les</a:t>
            </a:r>
            <a:r>
              <a:rPr lang="fr-FR" sz="2000" spc="125" dirty="0">
                <a:solidFill>
                  <a:prstClr val="black"/>
                </a:solidFill>
                <a:cs typeface="Calibri"/>
              </a:rPr>
              <a:t> </a:t>
            </a:r>
            <a:r>
              <a:rPr lang="fr-FR" sz="2000" spc="-10" dirty="0">
                <a:solidFill>
                  <a:prstClr val="black"/>
                </a:solidFill>
                <a:cs typeface="Calibri"/>
              </a:rPr>
              <a:t>boucles.</a:t>
            </a:r>
          </a:p>
          <a:p>
            <a:pPr marL="12700" marR="319405" lvl="0" indent="0" algn="just">
              <a:lnSpc>
                <a:spcPct val="150000"/>
              </a:lnSpc>
              <a:spcBef>
                <a:spcPts val="600"/>
              </a:spcBef>
              <a:spcAft>
                <a:spcPts val="600"/>
              </a:spcAft>
              <a:buNone/>
            </a:pPr>
            <a:r>
              <a:rPr lang="fr-FR" sz="2100" b="1" spc="-15" dirty="0">
                <a:solidFill>
                  <a:srgbClr val="C00000"/>
                </a:solidFill>
                <a:cs typeface="Calibri"/>
              </a:rPr>
              <a:t>Les outils de la programmation</a:t>
            </a:r>
            <a:r>
              <a:rPr lang="fr-FR" sz="2000" spc="-10" dirty="0">
                <a:solidFill>
                  <a:srgbClr val="0099FF"/>
                </a:solidFill>
                <a:cs typeface="Calibri"/>
              </a:rPr>
              <a:t> </a:t>
            </a:r>
            <a:r>
              <a:rPr lang="fr-FR" sz="2100" b="1" spc="-15" dirty="0">
                <a:solidFill>
                  <a:srgbClr val="C00000"/>
                </a:solidFill>
                <a:cs typeface="Calibri"/>
              </a:rPr>
              <a:t>structurée</a:t>
            </a:r>
            <a:r>
              <a:rPr lang="fr-FR" sz="2000" spc="-10" dirty="0">
                <a:solidFill>
                  <a:srgbClr val="0099FF"/>
                </a:solidFill>
                <a:cs typeface="Calibri"/>
              </a:rPr>
              <a:t> </a:t>
            </a:r>
            <a:r>
              <a:rPr lang="fr-FR" sz="2000" spc="-5" dirty="0">
                <a:solidFill>
                  <a:prstClr val="black"/>
                </a:solidFill>
                <a:cs typeface="Calibri"/>
              </a:rPr>
              <a:t>: </a:t>
            </a:r>
            <a:r>
              <a:rPr lang="fr-FR" sz="2000" spc="-10" dirty="0">
                <a:solidFill>
                  <a:prstClr val="black"/>
                </a:solidFill>
                <a:cs typeface="Calibri"/>
              </a:rPr>
              <a:t>pouvoir </a:t>
            </a:r>
            <a:r>
              <a:rPr lang="fr-FR" sz="2000" spc="-15" dirty="0">
                <a:solidFill>
                  <a:prstClr val="black"/>
                </a:solidFill>
                <a:cs typeface="Calibri"/>
              </a:rPr>
              <a:t>regrouper </a:t>
            </a:r>
            <a:r>
              <a:rPr lang="fr-FR" sz="2000" spc="-5" dirty="0">
                <a:solidFill>
                  <a:prstClr val="black"/>
                </a:solidFill>
                <a:cs typeface="Calibri"/>
              </a:rPr>
              <a:t>du </a:t>
            </a:r>
            <a:r>
              <a:rPr lang="fr-FR" sz="2000" spc="-10" dirty="0">
                <a:solidFill>
                  <a:prstClr val="black"/>
                </a:solidFill>
                <a:cs typeface="Calibri"/>
              </a:rPr>
              <a:t>code dans des  </a:t>
            </a:r>
            <a:r>
              <a:rPr lang="fr-FR" sz="2100" b="1" spc="-15" dirty="0">
                <a:solidFill>
                  <a:srgbClr val="C00000"/>
                </a:solidFill>
                <a:cs typeface="Calibri"/>
              </a:rPr>
              <a:t>procédures</a:t>
            </a:r>
            <a:r>
              <a:rPr lang="fr-FR" sz="2000" spc="-10" dirty="0">
                <a:solidFill>
                  <a:srgbClr val="0099FF"/>
                </a:solidFill>
                <a:cs typeface="Calibri"/>
              </a:rPr>
              <a:t> </a:t>
            </a:r>
            <a:r>
              <a:rPr lang="fr-FR" sz="2000" spc="-10" dirty="0">
                <a:solidFill>
                  <a:prstClr val="black"/>
                </a:solidFill>
                <a:cs typeface="Calibri"/>
              </a:rPr>
              <a:t>et </a:t>
            </a:r>
            <a:r>
              <a:rPr lang="fr-FR" sz="2000" spc="-5" dirty="0">
                <a:solidFill>
                  <a:prstClr val="black"/>
                </a:solidFill>
                <a:cs typeface="Calibri"/>
              </a:rPr>
              <a:t>des </a:t>
            </a:r>
            <a:r>
              <a:rPr lang="fr-FR" sz="2100" b="1" spc="-15" dirty="0">
                <a:solidFill>
                  <a:srgbClr val="C00000"/>
                </a:solidFill>
                <a:cs typeface="Calibri"/>
              </a:rPr>
              <a:t>fonctions</a:t>
            </a:r>
            <a:r>
              <a:rPr lang="fr-FR" sz="2000" spc="-10" dirty="0">
                <a:solidFill>
                  <a:prstClr val="black"/>
                </a:solidFill>
                <a:cs typeface="Calibri"/>
              </a:rPr>
              <a:t>. Organisation </a:t>
            </a:r>
            <a:r>
              <a:rPr lang="fr-FR" sz="2000" spc="-5" dirty="0">
                <a:solidFill>
                  <a:prstClr val="black"/>
                </a:solidFill>
                <a:cs typeface="Calibri"/>
              </a:rPr>
              <a:t>du </a:t>
            </a:r>
            <a:r>
              <a:rPr lang="fr-FR" sz="2000" spc="-10" dirty="0">
                <a:solidFill>
                  <a:prstClr val="black"/>
                </a:solidFill>
                <a:cs typeface="Calibri"/>
              </a:rPr>
              <a:t>code </a:t>
            </a:r>
            <a:r>
              <a:rPr lang="fr-FR" sz="2000" spc="-5" dirty="0">
                <a:solidFill>
                  <a:prstClr val="black"/>
                </a:solidFill>
                <a:cs typeface="Calibri"/>
              </a:rPr>
              <a:t>en </a:t>
            </a:r>
            <a:r>
              <a:rPr lang="fr-FR" sz="2100" b="1" spc="-15" dirty="0">
                <a:solidFill>
                  <a:srgbClr val="C00000"/>
                </a:solidFill>
                <a:cs typeface="Calibri"/>
              </a:rPr>
              <a:t>modules</a:t>
            </a:r>
            <a:r>
              <a:rPr lang="fr-FR" sz="2000" spc="-10" dirty="0">
                <a:solidFill>
                  <a:srgbClr val="00AFEF"/>
                </a:solidFill>
                <a:cs typeface="Calibri"/>
              </a:rPr>
              <a:t> </a:t>
            </a:r>
            <a:r>
              <a:rPr lang="fr-FR" sz="2000" spc="-10" dirty="0">
                <a:solidFill>
                  <a:prstClr val="black"/>
                </a:solidFill>
                <a:cs typeface="Calibri"/>
              </a:rPr>
              <a:t>et possibilité de  distribuer </a:t>
            </a:r>
            <a:r>
              <a:rPr lang="fr-FR" sz="2000" spc="-5" dirty="0">
                <a:solidFill>
                  <a:prstClr val="black"/>
                </a:solidFill>
                <a:cs typeface="Calibri"/>
              </a:rPr>
              <a:t>ces</a:t>
            </a:r>
            <a:r>
              <a:rPr lang="fr-FR" sz="2000" spc="15" dirty="0">
                <a:solidFill>
                  <a:prstClr val="black"/>
                </a:solidFill>
                <a:cs typeface="Calibri"/>
              </a:rPr>
              <a:t> </a:t>
            </a:r>
            <a:r>
              <a:rPr lang="fr-FR" sz="2000" spc="-10" dirty="0">
                <a:solidFill>
                  <a:prstClr val="black"/>
                </a:solidFill>
                <a:cs typeface="Calibri"/>
              </a:rPr>
              <a:t>dernières.</a:t>
            </a:r>
          </a:p>
          <a:p>
            <a:pPr marL="12700" marR="319405" lvl="0" indent="0" algn="just">
              <a:lnSpc>
                <a:spcPct val="150000"/>
              </a:lnSpc>
              <a:spcBef>
                <a:spcPts val="600"/>
              </a:spcBef>
              <a:spcAft>
                <a:spcPts val="600"/>
              </a:spcAft>
              <a:buNone/>
            </a:pPr>
            <a:r>
              <a:rPr lang="fr-FR" sz="2000" dirty="0">
                <a:solidFill>
                  <a:srgbClr val="0099FF"/>
                </a:solidFill>
                <a:cs typeface="Calibri"/>
              </a:rPr>
              <a:t>Visual </a:t>
            </a:r>
            <a:r>
              <a:rPr lang="fr-FR" sz="2000" spc="-5" dirty="0">
                <a:solidFill>
                  <a:srgbClr val="0099FF"/>
                </a:solidFill>
                <a:cs typeface="Calibri"/>
              </a:rPr>
              <a:t>Basic </a:t>
            </a:r>
            <a:r>
              <a:rPr lang="fr-FR" sz="2000" spc="-35" dirty="0">
                <a:solidFill>
                  <a:srgbClr val="0099FF"/>
                </a:solidFill>
                <a:cs typeface="Calibri"/>
              </a:rPr>
              <a:t>n’est </a:t>
            </a:r>
            <a:r>
              <a:rPr lang="fr-FR" sz="2000" spc="-5" dirty="0">
                <a:solidFill>
                  <a:srgbClr val="0099FF"/>
                </a:solidFill>
                <a:cs typeface="Calibri"/>
              </a:rPr>
              <a:t>pas « case </a:t>
            </a:r>
            <a:r>
              <a:rPr lang="fr-FR" sz="2000" spc="-10" dirty="0">
                <a:solidFill>
                  <a:srgbClr val="0099FF"/>
                </a:solidFill>
                <a:cs typeface="Calibri"/>
              </a:rPr>
              <a:t>sensitive </a:t>
            </a:r>
            <a:r>
              <a:rPr lang="fr-FR" sz="2000" spc="-5" dirty="0">
                <a:solidFill>
                  <a:srgbClr val="0099FF"/>
                </a:solidFill>
                <a:cs typeface="Calibri"/>
              </a:rPr>
              <a:t>», </a:t>
            </a:r>
            <a:r>
              <a:rPr lang="fr-FR" sz="2000" spc="-5" dirty="0">
                <a:solidFill>
                  <a:prstClr val="black"/>
                </a:solidFill>
                <a:cs typeface="Calibri"/>
              </a:rPr>
              <a:t>il ne </a:t>
            </a:r>
            <a:r>
              <a:rPr lang="fr-FR" sz="2000" spc="-15" dirty="0">
                <a:solidFill>
                  <a:prstClr val="black"/>
                </a:solidFill>
                <a:cs typeface="Calibri"/>
              </a:rPr>
              <a:t>différencie </a:t>
            </a:r>
            <a:r>
              <a:rPr lang="fr-FR" sz="2000" spc="-10" dirty="0">
                <a:solidFill>
                  <a:prstClr val="black"/>
                </a:solidFill>
                <a:cs typeface="Calibri"/>
              </a:rPr>
              <a:t>pas </a:t>
            </a:r>
            <a:r>
              <a:rPr lang="fr-FR" sz="2000" spc="-5" dirty="0">
                <a:solidFill>
                  <a:prstClr val="black"/>
                </a:solidFill>
                <a:cs typeface="Calibri"/>
              </a:rPr>
              <a:t>les </a:t>
            </a:r>
            <a:r>
              <a:rPr lang="fr-FR" sz="2000" spc="-10" dirty="0">
                <a:solidFill>
                  <a:prstClr val="black"/>
                </a:solidFill>
                <a:cs typeface="Calibri"/>
              </a:rPr>
              <a:t>termes </a:t>
            </a:r>
            <a:r>
              <a:rPr lang="fr-FR" sz="2000" spc="-5" dirty="0">
                <a:solidFill>
                  <a:prstClr val="black"/>
                </a:solidFill>
                <a:cs typeface="Calibri"/>
              </a:rPr>
              <a:t>écrits en  minuscule et</a:t>
            </a:r>
            <a:r>
              <a:rPr lang="fr-FR" sz="2000" spc="15" dirty="0">
                <a:solidFill>
                  <a:prstClr val="black"/>
                </a:solidFill>
                <a:cs typeface="Calibri"/>
              </a:rPr>
              <a:t> </a:t>
            </a:r>
            <a:r>
              <a:rPr lang="fr-FR" sz="2000" spc="-5" dirty="0">
                <a:solidFill>
                  <a:prstClr val="black"/>
                </a:solidFill>
                <a:cs typeface="Calibri"/>
              </a:rPr>
              <a:t>majuscule.</a:t>
            </a:r>
            <a:endParaRPr lang="fr-FR" sz="2000" dirty="0">
              <a:solidFill>
                <a:prstClr val="black"/>
              </a:solidFill>
              <a:cs typeface="Calibri"/>
            </a:endParaRPr>
          </a:p>
          <a:p>
            <a:pPr>
              <a:lnSpc>
                <a:spcPct val="150000"/>
              </a:lnSpc>
              <a:spcBef>
                <a:spcPts val="600"/>
              </a:spcBef>
              <a:spcAft>
                <a:spcPts val="600"/>
              </a:spcAft>
            </a:pPr>
            <a:endParaRPr lang="fr-FR" sz="3200" dirty="0"/>
          </a:p>
        </p:txBody>
      </p:sp>
    </p:spTree>
    <p:extLst>
      <p:ext uri="{BB962C8B-B14F-4D97-AF65-F5344CB8AC3E}">
        <p14:creationId xmlns:p14="http://schemas.microsoft.com/office/powerpoint/2010/main" val="42112558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D1411A6-C485-753B-D14B-F95958E4B24F}"/>
              </a:ext>
            </a:extLst>
          </p:cNvPr>
          <p:cNvSpPr>
            <a:spLocks noGrp="1"/>
          </p:cNvSpPr>
          <p:nvPr>
            <p:ph type="title"/>
          </p:nvPr>
        </p:nvSpPr>
        <p:spPr/>
        <p:txBody>
          <a:bodyPr/>
          <a:lstStyle/>
          <a:p>
            <a:r>
              <a:rPr lang="fr-FR" dirty="0"/>
              <a:t>Les variables et les constantes </a:t>
            </a:r>
          </a:p>
        </p:txBody>
      </p:sp>
      <p:sp>
        <p:nvSpPr>
          <p:cNvPr id="5" name="Espace réservé du texte 4">
            <a:extLst>
              <a:ext uri="{FF2B5EF4-FFF2-40B4-BE49-F238E27FC236}">
                <a16:creationId xmlns:a16="http://schemas.microsoft.com/office/drawing/2014/main" id="{5A349F1F-21DF-BD8A-01B5-1220044181D2}"/>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5339241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448702-589E-0FC8-C55E-7C861E834F37}"/>
              </a:ext>
            </a:extLst>
          </p:cNvPr>
          <p:cNvSpPr>
            <a:spLocks noGrp="1"/>
          </p:cNvSpPr>
          <p:nvPr>
            <p:ph type="title"/>
          </p:nvPr>
        </p:nvSpPr>
        <p:spPr/>
        <p:txBody>
          <a:bodyPr>
            <a:normAutofit/>
          </a:bodyPr>
          <a:lstStyle/>
          <a:p>
            <a:r>
              <a:rPr lang="fr-FR" dirty="0"/>
              <a:t>Les variables:</a:t>
            </a:r>
            <a:br>
              <a:rPr lang="fr-FR" dirty="0"/>
            </a:br>
            <a:r>
              <a:rPr lang="fr-FR" dirty="0"/>
              <a:t>Déclaration et initialisation</a:t>
            </a:r>
          </a:p>
        </p:txBody>
      </p:sp>
      <p:sp>
        <p:nvSpPr>
          <p:cNvPr id="3" name="Espace réservé du contenu 2">
            <a:extLst>
              <a:ext uri="{FF2B5EF4-FFF2-40B4-BE49-F238E27FC236}">
                <a16:creationId xmlns:a16="http://schemas.microsoft.com/office/drawing/2014/main" id="{23B71E9E-9B7F-80FB-B512-0EC3F657E232}"/>
              </a:ext>
            </a:extLst>
          </p:cNvPr>
          <p:cNvSpPr>
            <a:spLocks noGrp="1"/>
          </p:cNvSpPr>
          <p:nvPr>
            <p:ph idx="1"/>
          </p:nvPr>
        </p:nvSpPr>
        <p:spPr/>
        <p:txBody>
          <a:bodyPr>
            <a:normAutofit/>
          </a:bodyPr>
          <a:lstStyle/>
          <a:p>
            <a:r>
              <a:rPr lang="fr-FR" dirty="0"/>
              <a:t>Les variables et constantes en VBA permettent de stocker des données et informations qui seront réutilisées dans votre programme (code). Elles sont donc indispensables en VBA. </a:t>
            </a:r>
          </a:p>
          <a:p>
            <a:pPr lvl="1"/>
            <a:r>
              <a:rPr lang="fr-FR" dirty="0"/>
              <a:t>Si elles sont bien maitrisées, votre code sera performant et fiable. Vos fichiers Excel en seront donc plus efficaces.</a:t>
            </a:r>
          </a:p>
          <a:p>
            <a:r>
              <a:rPr lang="fr-FR" dirty="0"/>
              <a:t>Les données en entrée sont appelées des </a:t>
            </a:r>
            <a:r>
              <a:rPr lang="fr-FR" b="1" dirty="0">
                <a:solidFill>
                  <a:schemeClr val="accent2">
                    <a:lumMod val="75000"/>
                  </a:schemeClr>
                </a:solidFill>
              </a:rPr>
              <a:t>variables</a:t>
            </a:r>
            <a:r>
              <a:rPr lang="fr-FR" dirty="0"/>
              <a:t> si leurs valeurs peuvent varier pendant le traitement algorithmique. </a:t>
            </a:r>
          </a:p>
          <a:p>
            <a:r>
              <a:rPr lang="fr-FR" dirty="0"/>
              <a:t>À l'inverse, les valeurs de certaines données en entrée ne changent jamais. Dans ce cas. on les appelle des </a:t>
            </a:r>
            <a:r>
              <a:rPr lang="fr-FR" b="1" dirty="0">
                <a:solidFill>
                  <a:schemeClr val="accent2">
                    <a:lumMod val="75000"/>
                  </a:schemeClr>
                </a:solidFill>
              </a:rPr>
              <a:t>constantes</a:t>
            </a:r>
            <a:r>
              <a:rPr lang="fr-FR" dirty="0"/>
              <a:t>. </a:t>
            </a:r>
          </a:p>
        </p:txBody>
      </p:sp>
    </p:spTree>
    <p:extLst>
      <p:ext uri="{BB962C8B-B14F-4D97-AF65-F5344CB8AC3E}">
        <p14:creationId xmlns:p14="http://schemas.microsoft.com/office/powerpoint/2010/main" val="6430671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448702-589E-0FC8-C55E-7C861E834F37}"/>
              </a:ext>
            </a:extLst>
          </p:cNvPr>
          <p:cNvSpPr>
            <a:spLocks noGrp="1"/>
          </p:cNvSpPr>
          <p:nvPr>
            <p:ph type="title"/>
          </p:nvPr>
        </p:nvSpPr>
        <p:spPr/>
        <p:txBody>
          <a:bodyPr>
            <a:normAutofit/>
          </a:bodyPr>
          <a:lstStyle/>
          <a:p>
            <a:r>
              <a:rPr lang="fr-FR" dirty="0"/>
              <a:t>Les variables:</a:t>
            </a:r>
            <a:br>
              <a:rPr lang="fr-FR" dirty="0"/>
            </a:br>
            <a:r>
              <a:rPr lang="fr-FR" dirty="0"/>
              <a:t>Déclaration et initialisation</a:t>
            </a:r>
          </a:p>
        </p:txBody>
      </p:sp>
      <p:sp>
        <p:nvSpPr>
          <p:cNvPr id="3" name="Espace réservé du contenu 2">
            <a:extLst>
              <a:ext uri="{FF2B5EF4-FFF2-40B4-BE49-F238E27FC236}">
                <a16:creationId xmlns:a16="http://schemas.microsoft.com/office/drawing/2014/main" id="{23B71E9E-9B7F-80FB-B512-0EC3F657E232}"/>
              </a:ext>
            </a:extLst>
          </p:cNvPr>
          <p:cNvSpPr>
            <a:spLocks noGrp="1"/>
          </p:cNvSpPr>
          <p:nvPr>
            <p:ph idx="1"/>
          </p:nvPr>
        </p:nvSpPr>
        <p:spPr/>
        <p:txBody>
          <a:bodyPr>
            <a:normAutofit/>
          </a:bodyPr>
          <a:lstStyle/>
          <a:p>
            <a:r>
              <a:rPr lang="fr-FR" sz="3000" b="1" dirty="0">
                <a:solidFill>
                  <a:schemeClr val="accent1"/>
                </a:solidFill>
              </a:rPr>
              <a:t>Définition</a:t>
            </a:r>
            <a:r>
              <a:rPr lang="fr-FR" dirty="0"/>
              <a:t> </a:t>
            </a:r>
          </a:p>
          <a:p>
            <a:r>
              <a:rPr lang="fr-FR" sz="3000" dirty="0">
                <a:solidFill>
                  <a:srgbClr val="00B050"/>
                </a:solidFill>
              </a:rPr>
              <a:t>Une </a:t>
            </a:r>
            <a:r>
              <a:rPr lang="fr-FR" sz="3000" b="1" dirty="0">
                <a:solidFill>
                  <a:schemeClr val="accent2">
                    <a:lumMod val="75000"/>
                  </a:schemeClr>
                </a:solidFill>
              </a:rPr>
              <a:t>variable</a:t>
            </a:r>
            <a:r>
              <a:rPr lang="fr-FR" sz="3000" dirty="0">
                <a:solidFill>
                  <a:srgbClr val="00B050"/>
                </a:solidFill>
              </a:rPr>
              <a:t> est un espace de mémoire contenant une valeur et identifié par un nom. </a:t>
            </a:r>
            <a:br>
              <a:rPr lang="fr-FR" sz="3000" dirty="0">
                <a:solidFill>
                  <a:srgbClr val="00B050"/>
                </a:solidFill>
              </a:rPr>
            </a:br>
            <a:r>
              <a:rPr lang="fr-FR" sz="3000" dirty="0">
                <a:solidFill>
                  <a:srgbClr val="00B050"/>
                </a:solidFill>
              </a:rPr>
              <a:t>C'est dans les variables que sont stockées les données en entrée. </a:t>
            </a:r>
            <a:br>
              <a:rPr lang="fr-FR" sz="3000" dirty="0">
                <a:solidFill>
                  <a:srgbClr val="00B050"/>
                </a:solidFill>
              </a:rPr>
            </a:br>
            <a:r>
              <a:rPr lang="fr-FR" sz="3000" dirty="0">
                <a:solidFill>
                  <a:srgbClr val="00B050"/>
                </a:solidFill>
              </a:rPr>
              <a:t>Dans un programme, on peut également avoir des variables nécessaires aux traitements. </a:t>
            </a:r>
          </a:p>
          <a:p>
            <a:r>
              <a:rPr lang="fr-FR" dirty="0"/>
              <a:t>Une variable appartient à un </a:t>
            </a:r>
            <a:r>
              <a:rPr lang="fr-FR" b="1" dirty="0">
                <a:solidFill>
                  <a:schemeClr val="accent2">
                    <a:lumMod val="75000"/>
                  </a:schemeClr>
                </a:solidFill>
              </a:rPr>
              <a:t>type de données</a:t>
            </a:r>
            <a:r>
              <a:rPr lang="fr-FR" dirty="0"/>
              <a:t>. c'est-à dire qu'elle peut contenir uniquement des valeurs de ce type. </a:t>
            </a:r>
          </a:p>
        </p:txBody>
      </p:sp>
    </p:spTree>
    <p:extLst>
      <p:ext uri="{BB962C8B-B14F-4D97-AF65-F5344CB8AC3E}">
        <p14:creationId xmlns:p14="http://schemas.microsoft.com/office/powerpoint/2010/main" val="24725524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0ED4032-F256-5485-2465-EA12DEE2CAF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6503156-DB4F-3CF1-0220-EE357DE011A1}"/>
              </a:ext>
            </a:extLst>
          </p:cNvPr>
          <p:cNvSpPr>
            <a:spLocks noGrp="1"/>
          </p:cNvSpPr>
          <p:nvPr>
            <p:ph type="title"/>
          </p:nvPr>
        </p:nvSpPr>
        <p:spPr/>
        <p:txBody>
          <a:bodyPr/>
          <a:lstStyle/>
          <a:p>
            <a:r>
              <a:rPr lang="fr-FR"/>
              <a:t>Variables et premières instructions</a:t>
            </a:r>
          </a:p>
        </p:txBody>
      </p:sp>
      <p:sp>
        <p:nvSpPr>
          <p:cNvPr id="3" name="Espace réservé du contenu 2">
            <a:extLst>
              <a:ext uri="{FF2B5EF4-FFF2-40B4-BE49-F238E27FC236}">
                <a16:creationId xmlns:a16="http://schemas.microsoft.com/office/drawing/2014/main" id="{95B140F1-AA46-6D18-9136-46EB5F5EF041}"/>
              </a:ext>
            </a:extLst>
          </p:cNvPr>
          <p:cNvSpPr>
            <a:spLocks noGrp="1"/>
          </p:cNvSpPr>
          <p:nvPr>
            <p:ph idx="1"/>
          </p:nvPr>
        </p:nvSpPr>
        <p:spPr/>
        <p:txBody>
          <a:bodyPr>
            <a:normAutofit/>
          </a:bodyPr>
          <a:lstStyle/>
          <a:p>
            <a:r>
              <a:rPr lang="fr-FR" sz="2400" dirty="0"/>
              <a:t>Les variables correspondent à des identifiants auxquels sont associés des valeurs d’un type donné. Elles matérialisent un espace mémoire avec un contenu que l’on peut lire ou écrire.</a:t>
            </a:r>
          </a:p>
          <a:p>
            <a:endParaRPr lang="fr-FR" sz="2400" dirty="0"/>
          </a:p>
          <a:p>
            <a:endParaRPr lang="fr-FR" sz="2400" dirty="0"/>
          </a:p>
        </p:txBody>
      </p:sp>
      <p:sp>
        <p:nvSpPr>
          <p:cNvPr id="5" name="object 3">
            <a:extLst>
              <a:ext uri="{FF2B5EF4-FFF2-40B4-BE49-F238E27FC236}">
                <a16:creationId xmlns:a16="http://schemas.microsoft.com/office/drawing/2014/main" id="{21D4D3D8-62AC-F98E-A0D7-6B2E94A44EEA}"/>
              </a:ext>
            </a:extLst>
          </p:cNvPr>
          <p:cNvSpPr txBox="1"/>
          <p:nvPr/>
        </p:nvSpPr>
        <p:spPr>
          <a:xfrm>
            <a:off x="1610804" y="2972887"/>
            <a:ext cx="1343025" cy="57467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00AF50"/>
                </a:solidFill>
                <a:latin typeface="Calibri"/>
                <a:cs typeface="Calibri"/>
              </a:rPr>
              <a:t>Déclaration</a:t>
            </a:r>
            <a:endParaRPr sz="1800" b="1" dirty="0">
              <a:latin typeface="Calibri"/>
              <a:cs typeface="Calibri"/>
            </a:endParaRPr>
          </a:p>
          <a:p>
            <a:pPr marL="12700">
              <a:lnSpc>
                <a:spcPct val="100000"/>
              </a:lnSpc>
            </a:pPr>
            <a:r>
              <a:rPr sz="1800" spc="-15" dirty="0">
                <a:solidFill>
                  <a:srgbClr val="00AF50"/>
                </a:solidFill>
                <a:latin typeface="Calibri"/>
                <a:cs typeface="Calibri"/>
              </a:rPr>
              <a:t>d’une</a:t>
            </a:r>
            <a:r>
              <a:rPr sz="1800" spc="-45" dirty="0">
                <a:solidFill>
                  <a:srgbClr val="00AF50"/>
                </a:solidFill>
                <a:latin typeface="Calibri"/>
                <a:cs typeface="Calibri"/>
              </a:rPr>
              <a:t> </a:t>
            </a:r>
            <a:r>
              <a:rPr sz="1800" spc="-5" dirty="0">
                <a:solidFill>
                  <a:srgbClr val="00AF50"/>
                </a:solidFill>
                <a:latin typeface="Calibri"/>
                <a:cs typeface="Calibri"/>
              </a:rPr>
              <a:t>variable</a:t>
            </a:r>
            <a:endParaRPr sz="1800" dirty="0">
              <a:latin typeface="Calibri"/>
              <a:cs typeface="Calibri"/>
            </a:endParaRPr>
          </a:p>
        </p:txBody>
      </p:sp>
      <p:sp>
        <p:nvSpPr>
          <p:cNvPr id="6" name="object 4">
            <a:extLst>
              <a:ext uri="{FF2B5EF4-FFF2-40B4-BE49-F238E27FC236}">
                <a16:creationId xmlns:a16="http://schemas.microsoft.com/office/drawing/2014/main" id="{91A86CA4-94CD-B4FE-6638-C4EF44E4866D}"/>
              </a:ext>
            </a:extLst>
          </p:cNvPr>
          <p:cNvSpPr txBox="1"/>
          <p:nvPr/>
        </p:nvSpPr>
        <p:spPr>
          <a:xfrm>
            <a:off x="4101988" y="3208029"/>
            <a:ext cx="3312272" cy="44371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12700" rIns="0" bIns="0" rtlCol="0">
            <a:spAutoFit/>
          </a:bodyPr>
          <a:lstStyle/>
          <a:p>
            <a:pPr marL="90488">
              <a:lnSpc>
                <a:spcPct val="100000"/>
              </a:lnSpc>
              <a:spcBef>
                <a:spcPts val="100"/>
              </a:spcBef>
            </a:pPr>
            <a:r>
              <a:rPr sz="2800" b="1" spc="-10" dirty="0">
                <a:solidFill>
                  <a:srgbClr val="006FC0"/>
                </a:solidFill>
                <a:latin typeface="Consolas"/>
                <a:cs typeface="Consolas"/>
              </a:rPr>
              <a:t>Dim </a:t>
            </a:r>
            <a:r>
              <a:rPr sz="2800" b="1" dirty="0">
                <a:solidFill>
                  <a:schemeClr val="tx1"/>
                </a:solidFill>
                <a:latin typeface="Consolas"/>
                <a:cs typeface="Consolas"/>
              </a:rPr>
              <a:t>v</a:t>
            </a:r>
            <a:r>
              <a:rPr sz="2800" b="1" dirty="0">
                <a:latin typeface="Consolas"/>
                <a:cs typeface="Consolas"/>
              </a:rPr>
              <a:t> </a:t>
            </a:r>
            <a:r>
              <a:rPr sz="2800" b="1" spc="-5" dirty="0">
                <a:solidFill>
                  <a:srgbClr val="006FC0"/>
                </a:solidFill>
                <a:latin typeface="Consolas"/>
                <a:cs typeface="Consolas"/>
              </a:rPr>
              <a:t>As</a:t>
            </a:r>
            <a:r>
              <a:rPr sz="2800" b="1" spc="-80" dirty="0">
                <a:solidFill>
                  <a:srgbClr val="006FC0"/>
                </a:solidFill>
                <a:latin typeface="Consolas"/>
                <a:cs typeface="Consolas"/>
              </a:rPr>
              <a:t> </a:t>
            </a:r>
            <a:r>
              <a:rPr sz="2800" b="1" spc="-5" dirty="0">
                <a:solidFill>
                  <a:srgbClr val="548ED4"/>
                </a:solidFill>
                <a:latin typeface="Consolas"/>
                <a:cs typeface="Consolas"/>
              </a:rPr>
              <a:t>Double</a:t>
            </a:r>
            <a:endParaRPr sz="2800" b="1" dirty="0">
              <a:latin typeface="Consolas"/>
              <a:cs typeface="Consolas"/>
            </a:endParaRPr>
          </a:p>
        </p:txBody>
      </p:sp>
      <p:sp>
        <p:nvSpPr>
          <p:cNvPr id="7" name="object 5">
            <a:extLst>
              <a:ext uri="{FF2B5EF4-FFF2-40B4-BE49-F238E27FC236}">
                <a16:creationId xmlns:a16="http://schemas.microsoft.com/office/drawing/2014/main" id="{D2F5878A-1894-442A-2A86-CF4F14B5D0E2}"/>
              </a:ext>
            </a:extLst>
          </p:cNvPr>
          <p:cNvSpPr txBox="1"/>
          <p:nvPr/>
        </p:nvSpPr>
        <p:spPr>
          <a:xfrm>
            <a:off x="2621826" y="3873956"/>
            <a:ext cx="1981835" cy="513080"/>
          </a:xfrm>
          <a:prstGeom prst="rect">
            <a:avLst/>
          </a:prstGeom>
        </p:spPr>
        <p:txBody>
          <a:bodyPr vert="horz" wrap="square" lIns="0" tIns="12065" rIns="0" bIns="0" rtlCol="0">
            <a:spAutoFit/>
          </a:bodyPr>
          <a:lstStyle/>
          <a:p>
            <a:pPr marL="12700" marR="5080">
              <a:lnSpc>
                <a:spcPct val="100000"/>
              </a:lnSpc>
              <a:spcBef>
                <a:spcPts val="95"/>
              </a:spcBef>
            </a:pPr>
            <a:r>
              <a:rPr sz="1600" spc="-20" dirty="0">
                <a:solidFill>
                  <a:srgbClr val="585858"/>
                </a:solidFill>
                <a:latin typeface="Calibri"/>
                <a:cs typeface="Calibri"/>
              </a:rPr>
              <a:t>Dimensionner. </a:t>
            </a:r>
            <a:r>
              <a:rPr sz="1600" spc="-10" dirty="0">
                <a:solidFill>
                  <a:srgbClr val="585858"/>
                </a:solidFill>
                <a:latin typeface="Calibri"/>
                <a:cs typeface="Calibri"/>
              </a:rPr>
              <a:t>Réserver  </a:t>
            </a:r>
            <a:r>
              <a:rPr sz="1600" spc="-5" dirty="0">
                <a:solidFill>
                  <a:srgbClr val="585858"/>
                </a:solidFill>
                <a:latin typeface="Calibri"/>
                <a:cs typeface="Calibri"/>
              </a:rPr>
              <a:t>un espace</a:t>
            </a:r>
            <a:r>
              <a:rPr sz="1600" spc="-15" dirty="0">
                <a:solidFill>
                  <a:srgbClr val="585858"/>
                </a:solidFill>
                <a:latin typeface="Calibri"/>
                <a:cs typeface="Calibri"/>
              </a:rPr>
              <a:t> </a:t>
            </a:r>
            <a:r>
              <a:rPr sz="1600" spc="-10" dirty="0">
                <a:solidFill>
                  <a:srgbClr val="585858"/>
                </a:solidFill>
                <a:latin typeface="Calibri"/>
                <a:cs typeface="Calibri"/>
              </a:rPr>
              <a:t>mémoire.</a:t>
            </a:r>
            <a:endParaRPr sz="1600" dirty="0">
              <a:latin typeface="Calibri"/>
              <a:cs typeface="Calibri"/>
            </a:endParaRPr>
          </a:p>
        </p:txBody>
      </p:sp>
      <p:sp>
        <p:nvSpPr>
          <p:cNvPr id="8" name="object 9">
            <a:extLst>
              <a:ext uri="{FF2B5EF4-FFF2-40B4-BE49-F238E27FC236}">
                <a16:creationId xmlns:a16="http://schemas.microsoft.com/office/drawing/2014/main" id="{489E21CA-1688-D5AC-DF7B-890F34B766C0}"/>
              </a:ext>
            </a:extLst>
          </p:cNvPr>
          <p:cNvSpPr txBox="1"/>
          <p:nvPr/>
        </p:nvSpPr>
        <p:spPr>
          <a:xfrm>
            <a:off x="5713207" y="3904465"/>
            <a:ext cx="845819" cy="513080"/>
          </a:xfrm>
          <a:prstGeom prst="rect">
            <a:avLst/>
          </a:prstGeom>
        </p:spPr>
        <p:txBody>
          <a:bodyPr vert="horz" wrap="square" lIns="0" tIns="12065" rIns="0" bIns="0" rtlCol="0">
            <a:spAutoFit/>
          </a:bodyPr>
          <a:lstStyle/>
          <a:p>
            <a:pPr marL="12700" marR="5080">
              <a:lnSpc>
                <a:spcPct val="100000"/>
              </a:lnSpc>
              <a:spcBef>
                <a:spcPts val="95"/>
              </a:spcBef>
            </a:pPr>
            <a:r>
              <a:rPr sz="1600" spc="-5" dirty="0">
                <a:solidFill>
                  <a:srgbClr val="585858"/>
                </a:solidFill>
                <a:latin typeface="Calibri"/>
                <a:cs typeface="Calibri"/>
              </a:rPr>
              <a:t>I</a:t>
            </a:r>
            <a:r>
              <a:rPr sz="1600" spc="-10" dirty="0">
                <a:solidFill>
                  <a:srgbClr val="585858"/>
                </a:solidFill>
                <a:latin typeface="Calibri"/>
                <a:cs typeface="Calibri"/>
              </a:rPr>
              <a:t>nd</a:t>
            </a:r>
            <a:r>
              <a:rPr sz="1600" dirty="0">
                <a:solidFill>
                  <a:srgbClr val="585858"/>
                </a:solidFill>
                <a:latin typeface="Calibri"/>
                <a:cs typeface="Calibri"/>
              </a:rPr>
              <a:t>i</a:t>
            </a:r>
            <a:r>
              <a:rPr sz="1600" spc="-20" dirty="0">
                <a:solidFill>
                  <a:srgbClr val="585858"/>
                </a:solidFill>
                <a:latin typeface="Calibri"/>
                <a:cs typeface="Calibri"/>
              </a:rPr>
              <a:t>c</a:t>
            </a:r>
            <a:r>
              <a:rPr sz="1600" spc="-15" dirty="0">
                <a:solidFill>
                  <a:srgbClr val="585858"/>
                </a:solidFill>
                <a:latin typeface="Calibri"/>
                <a:cs typeface="Calibri"/>
              </a:rPr>
              <a:t>a</a:t>
            </a:r>
            <a:r>
              <a:rPr sz="1600" spc="-5" dirty="0">
                <a:solidFill>
                  <a:srgbClr val="585858"/>
                </a:solidFill>
                <a:latin typeface="Calibri"/>
                <a:cs typeface="Calibri"/>
              </a:rPr>
              <a:t>ti</a:t>
            </a:r>
            <a:r>
              <a:rPr sz="1600" spc="-10" dirty="0">
                <a:solidFill>
                  <a:srgbClr val="585858"/>
                </a:solidFill>
                <a:latin typeface="Calibri"/>
                <a:cs typeface="Calibri"/>
              </a:rPr>
              <a:t>on  </a:t>
            </a:r>
            <a:r>
              <a:rPr sz="1600" spc="-5" dirty="0">
                <a:solidFill>
                  <a:srgbClr val="585858"/>
                </a:solidFill>
                <a:latin typeface="Calibri"/>
                <a:cs typeface="Calibri"/>
              </a:rPr>
              <a:t>du</a:t>
            </a:r>
            <a:r>
              <a:rPr sz="1600" spc="-25" dirty="0">
                <a:solidFill>
                  <a:srgbClr val="585858"/>
                </a:solidFill>
                <a:latin typeface="Calibri"/>
                <a:cs typeface="Calibri"/>
              </a:rPr>
              <a:t> </a:t>
            </a:r>
            <a:r>
              <a:rPr sz="1600" spc="-5" dirty="0">
                <a:solidFill>
                  <a:srgbClr val="585858"/>
                </a:solidFill>
                <a:latin typeface="Calibri"/>
                <a:cs typeface="Calibri"/>
              </a:rPr>
              <a:t>type</a:t>
            </a:r>
            <a:endParaRPr sz="1600" dirty="0">
              <a:latin typeface="Calibri"/>
              <a:cs typeface="Calibri"/>
            </a:endParaRPr>
          </a:p>
        </p:txBody>
      </p:sp>
      <p:sp>
        <p:nvSpPr>
          <p:cNvPr id="9" name="object 10">
            <a:extLst>
              <a:ext uri="{FF2B5EF4-FFF2-40B4-BE49-F238E27FC236}">
                <a16:creationId xmlns:a16="http://schemas.microsoft.com/office/drawing/2014/main" id="{C3E9102F-210A-76D1-A76F-AC8A27257F59}"/>
              </a:ext>
            </a:extLst>
          </p:cNvPr>
          <p:cNvSpPr txBox="1"/>
          <p:nvPr/>
        </p:nvSpPr>
        <p:spPr>
          <a:xfrm>
            <a:off x="7002851" y="4001294"/>
            <a:ext cx="2479020" cy="258404"/>
          </a:xfrm>
          <a:prstGeom prst="rect">
            <a:avLst/>
          </a:prstGeom>
        </p:spPr>
        <p:txBody>
          <a:bodyPr vert="horz" wrap="square" lIns="0" tIns="12065" rIns="0" bIns="0" rtlCol="0">
            <a:spAutoFit/>
          </a:bodyPr>
          <a:lstStyle/>
          <a:p>
            <a:pPr marL="12700">
              <a:lnSpc>
                <a:spcPct val="100000"/>
              </a:lnSpc>
              <a:spcBef>
                <a:spcPts val="95"/>
              </a:spcBef>
            </a:pPr>
            <a:r>
              <a:rPr sz="1600" spc="-20" dirty="0">
                <a:solidFill>
                  <a:srgbClr val="585858"/>
                </a:solidFill>
                <a:latin typeface="Calibri"/>
                <a:cs typeface="Calibri"/>
              </a:rPr>
              <a:t>Type </a:t>
            </a:r>
            <a:r>
              <a:rPr sz="1600" spc="-5" dirty="0" err="1">
                <a:solidFill>
                  <a:srgbClr val="585858"/>
                </a:solidFill>
                <a:latin typeface="Calibri"/>
                <a:cs typeface="Calibri"/>
              </a:rPr>
              <a:t>associé</a:t>
            </a:r>
            <a:r>
              <a:rPr sz="1600" spc="-45" dirty="0">
                <a:solidFill>
                  <a:srgbClr val="585858"/>
                </a:solidFill>
                <a:latin typeface="Calibri"/>
                <a:cs typeface="Calibri"/>
              </a:rPr>
              <a:t> </a:t>
            </a:r>
            <a:r>
              <a:rPr sz="1600" spc="-5" dirty="0">
                <a:solidFill>
                  <a:srgbClr val="585858"/>
                </a:solidFill>
                <a:latin typeface="Calibri"/>
                <a:cs typeface="Calibri"/>
              </a:rPr>
              <a:t>à</a:t>
            </a:r>
            <a:r>
              <a:rPr lang="fr-FR" sz="1600" spc="-5" dirty="0">
                <a:solidFill>
                  <a:srgbClr val="585858"/>
                </a:solidFill>
                <a:latin typeface="Calibri"/>
                <a:cs typeface="Calibri"/>
              </a:rPr>
              <a:t> </a:t>
            </a:r>
            <a:r>
              <a:rPr sz="1600" spc="-5" dirty="0">
                <a:solidFill>
                  <a:srgbClr val="585858"/>
                </a:solidFill>
                <a:latin typeface="Calibri"/>
                <a:cs typeface="Calibri"/>
              </a:rPr>
              <a:t>la</a:t>
            </a:r>
            <a:r>
              <a:rPr sz="1600" spc="-25" dirty="0">
                <a:solidFill>
                  <a:srgbClr val="585858"/>
                </a:solidFill>
                <a:latin typeface="Calibri"/>
                <a:cs typeface="Calibri"/>
              </a:rPr>
              <a:t> </a:t>
            </a:r>
            <a:r>
              <a:rPr sz="1600" spc="-10" dirty="0">
                <a:solidFill>
                  <a:srgbClr val="585858"/>
                </a:solidFill>
                <a:latin typeface="Calibri"/>
                <a:cs typeface="Calibri"/>
              </a:rPr>
              <a:t>variable</a:t>
            </a:r>
            <a:endParaRPr sz="1600" dirty="0">
              <a:latin typeface="Calibri"/>
              <a:cs typeface="Calibri"/>
            </a:endParaRPr>
          </a:p>
        </p:txBody>
      </p:sp>
      <p:sp>
        <p:nvSpPr>
          <p:cNvPr id="10" name="object 20">
            <a:extLst>
              <a:ext uri="{FF2B5EF4-FFF2-40B4-BE49-F238E27FC236}">
                <a16:creationId xmlns:a16="http://schemas.microsoft.com/office/drawing/2014/main" id="{C1774739-0F4C-B356-E053-84C2F3485CA1}"/>
              </a:ext>
            </a:extLst>
          </p:cNvPr>
          <p:cNvSpPr txBox="1"/>
          <p:nvPr/>
        </p:nvSpPr>
        <p:spPr>
          <a:xfrm>
            <a:off x="1323583" y="4767331"/>
            <a:ext cx="2174875" cy="574040"/>
          </a:xfrm>
          <a:prstGeom prst="rect">
            <a:avLst/>
          </a:prstGeom>
        </p:spPr>
        <p:txBody>
          <a:bodyPr vert="horz" wrap="square" lIns="0" tIns="12700" rIns="0" bIns="0" rtlCol="0">
            <a:spAutoFit/>
          </a:bodyPr>
          <a:lstStyle/>
          <a:p>
            <a:pPr marL="12700" marR="5080">
              <a:lnSpc>
                <a:spcPct val="100000"/>
              </a:lnSpc>
              <a:spcBef>
                <a:spcPts val="100"/>
              </a:spcBef>
            </a:pPr>
            <a:r>
              <a:rPr b="1" spc="-10" dirty="0">
                <a:solidFill>
                  <a:srgbClr val="00AF50"/>
                </a:solidFill>
                <a:latin typeface="Calibri"/>
                <a:cs typeface="Calibri"/>
              </a:rPr>
              <a:t>Affectation</a:t>
            </a:r>
            <a:r>
              <a:rPr sz="1800" spc="-15" dirty="0">
                <a:solidFill>
                  <a:srgbClr val="00AF50"/>
                </a:solidFill>
                <a:latin typeface="Calibri"/>
                <a:cs typeface="Calibri"/>
              </a:rPr>
              <a:t>. Attribuer  </a:t>
            </a:r>
            <a:r>
              <a:rPr sz="1800" spc="-5" dirty="0">
                <a:solidFill>
                  <a:srgbClr val="00AF50"/>
                </a:solidFill>
                <a:latin typeface="Calibri"/>
                <a:cs typeface="Calibri"/>
              </a:rPr>
              <a:t>une valeur </a:t>
            </a:r>
            <a:r>
              <a:rPr sz="1800" dirty="0">
                <a:solidFill>
                  <a:srgbClr val="00AF50"/>
                </a:solidFill>
                <a:latin typeface="Calibri"/>
                <a:cs typeface="Calibri"/>
              </a:rPr>
              <a:t>à la</a:t>
            </a:r>
            <a:r>
              <a:rPr sz="1800" spc="-55" dirty="0">
                <a:solidFill>
                  <a:srgbClr val="00AF50"/>
                </a:solidFill>
                <a:latin typeface="Calibri"/>
                <a:cs typeface="Calibri"/>
              </a:rPr>
              <a:t> </a:t>
            </a:r>
            <a:r>
              <a:rPr sz="1800" spc="-5" dirty="0">
                <a:solidFill>
                  <a:srgbClr val="00AF50"/>
                </a:solidFill>
                <a:latin typeface="Calibri"/>
                <a:cs typeface="Calibri"/>
              </a:rPr>
              <a:t>variable</a:t>
            </a:r>
            <a:endParaRPr sz="1800" dirty="0">
              <a:latin typeface="Calibri"/>
              <a:cs typeface="Calibri"/>
            </a:endParaRPr>
          </a:p>
        </p:txBody>
      </p:sp>
      <p:sp>
        <p:nvSpPr>
          <p:cNvPr id="11" name="object 21">
            <a:extLst>
              <a:ext uri="{FF2B5EF4-FFF2-40B4-BE49-F238E27FC236}">
                <a16:creationId xmlns:a16="http://schemas.microsoft.com/office/drawing/2014/main" id="{305D113F-D7DD-5658-F6D8-00169A45657E}"/>
              </a:ext>
            </a:extLst>
          </p:cNvPr>
          <p:cNvSpPr txBox="1"/>
          <p:nvPr/>
        </p:nvSpPr>
        <p:spPr>
          <a:xfrm>
            <a:off x="1228295" y="6064581"/>
            <a:ext cx="2368561" cy="289823"/>
          </a:xfrm>
          <a:prstGeom prst="rect">
            <a:avLst/>
          </a:prstGeom>
        </p:spPr>
        <p:txBody>
          <a:bodyPr vert="horz" wrap="square" lIns="0" tIns="12700" rIns="0" bIns="0" rtlCol="0">
            <a:spAutoFit/>
          </a:bodyPr>
          <a:lstStyle/>
          <a:p>
            <a:pPr marL="12700" marR="5080">
              <a:lnSpc>
                <a:spcPct val="100000"/>
              </a:lnSpc>
              <a:spcBef>
                <a:spcPts val="100"/>
              </a:spcBef>
            </a:pPr>
            <a:r>
              <a:rPr b="1" spc="-10" dirty="0">
                <a:solidFill>
                  <a:srgbClr val="00AF50"/>
                </a:solidFill>
                <a:latin typeface="Calibri"/>
                <a:cs typeface="Calibri"/>
              </a:rPr>
              <a:t>Opération</a:t>
            </a:r>
            <a:r>
              <a:rPr sz="1800" spc="-80" dirty="0">
                <a:solidFill>
                  <a:srgbClr val="00AF50"/>
                </a:solidFill>
                <a:latin typeface="Calibri"/>
                <a:cs typeface="Calibri"/>
              </a:rPr>
              <a:t> </a:t>
            </a:r>
            <a:r>
              <a:rPr sz="1800" spc="-5" dirty="0">
                <a:solidFill>
                  <a:srgbClr val="00AF50"/>
                </a:solidFill>
                <a:latin typeface="Calibri"/>
                <a:cs typeface="Calibri"/>
              </a:rPr>
              <a:t>et  </a:t>
            </a:r>
            <a:r>
              <a:rPr sz="1800" b="1" spc="-15" dirty="0">
                <a:solidFill>
                  <a:srgbClr val="00AF50"/>
                </a:solidFill>
                <a:latin typeface="Calibri"/>
                <a:cs typeface="Calibri"/>
              </a:rPr>
              <a:t>affectation</a:t>
            </a:r>
            <a:endParaRPr sz="1800" b="1" dirty="0">
              <a:latin typeface="Calibri"/>
              <a:cs typeface="Calibri"/>
            </a:endParaRPr>
          </a:p>
        </p:txBody>
      </p:sp>
      <p:sp>
        <p:nvSpPr>
          <p:cNvPr id="12" name="object 22">
            <a:extLst>
              <a:ext uri="{FF2B5EF4-FFF2-40B4-BE49-F238E27FC236}">
                <a16:creationId xmlns:a16="http://schemas.microsoft.com/office/drawing/2014/main" id="{03C1A5EC-7D4E-1773-8779-2EE53C0EEDC1}"/>
              </a:ext>
            </a:extLst>
          </p:cNvPr>
          <p:cNvSpPr txBox="1"/>
          <p:nvPr/>
        </p:nvSpPr>
        <p:spPr>
          <a:xfrm>
            <a:off x="4152177" y="4885898"/>
            <a:ext cx="902969"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Consolas"/>
                <a:cs typeface="Consolas"/>
              </a:rPr>
              <a:t>v </a:t>
            </a:r>
            <a:r>
              <a:rPr sz="1800" dirty="0">
                <a:solidFill>
                  <a:srgbClr val="006FC0"/>
                </a:solidFill>
                <a:latin typeface="Consolas"/>
                <a:cs typeface="Consolas"/>
              </a:rPr>
              <a:t>=</a:t>
            </a:r>
            <a:r>
              <a:rPr sz="1800" spc="-120" dirty="0">
                <a:solidFill>
                  <a:srgbClr val="006FC0"/>
                </a:solidFill>
                <a:latin typeface="Consolas"/>
                <a:cs typeface="Consolas"/>
              </a:rPr>
              <a:t> </a:t>
            </a:r>
            <a:r>
              <a:rPr sz="1800" dirty="0">
                <a:latin typeface="Consolas"/>
                <a:cs typeface="Consolas"/>
              </a:rPr>
              <a:t>2</a:t>
            </a:r>
            <a:r>
              <a:rPr lang="fr-FR" sz="1800" dirty="0">
                <a:latin typeface="Consolas"/>
                <a:cs typeface="Consolas"/>
              </a:rPr>
              <a:t>,</a:t>
            </a:r>
            <a:r>
              <a:rPr sz="1800" dirty="0">
                <a:latin typeface="Consolas"/>
                <a:cs typeface="Consolas"/>
              </a:rPr>
              <a:t>5</a:t>
            </a:r>
          </a:p>
        </p:txBody>
      </p:sp>
      <p:sp>
        <p:nvSpPr>
          <p:cNvPr id="13" name="object 23">
            <a:extLst>
              <a:ext uri="{FF2B5EF4-FFF2-40B4-BE49-F238E27FC236}">
                <a16:creationId xmlns:a16="http://schemas.microsoft.com/office/drawing/2014/main" id="{63604275-310C-F889-1162-47A049F91276}"/>
              </a:ext>
            </a:extLst>
          </p:cNvPr>
          <p:cNvSpPr txBox="1"/>
          <p:nvPr/>
        </p:nvSpPr>
        <p:spPr>
          <a:xfrm>
            <a:off x="5665764" y="4577212"/>
            <a:ext cx="5939496" cy="1133644"/>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006FC0"/>
                </a:solidFill>
                <a:latin typeface="Calibri"/>
                <a:cs typeface="Calibri"/>
              </a:rPr>
              <a:t>= </a:t>
            </a:r>
            <a:r>
              <a:rPr sz="1800" spc="-10" dirty="0">
                <a:solidFill>
                  <a:srgbClr val="7E7E7E"/>
                </a:solidFill>
                <a:latin typeface="Calibri"/>
                <a:cs typeface="Calibri"/>
              </a:rPr>
              <a:t>est </a:t>
            </a:r>
            <a:r>
              <a:rPr sz="1800" spc="-5" dirty="0">
                <a:solidFill>
                  <a:srgbClr val="7E7E7E"/>
                </a:solidFill>
                <a:latin typeface="Calibri"/>
                <a:cs typeface="Calibri"/>
              </a:rPr>
              <a:t>le symbole </a:t>
            </a:r>
            <a:r>
              <a:rPr sz="1800" spc="-20" dirty="0">
                <a:solidFill>
                  <a:srgbClr val="7E7E7E"/>
                </a:solidFill>
                <a:latin typeface="Calibri"/>
                <a:cs typeface="Calibri"/>
              </a:rPr>
              <a:t>d’affectation. </a:t>
            </a:r>
            <a:endParaRPr lang="fr-FR" sz="1800" spc="-20" dirty="0">
              <a:solidFill>
                <a:srgbClr val="7E7E7E"/>
              </a:solidFill>
              <a:latin typeface="Calibri"/>
              <a:cs typeface="Calibri"/>
            </a:endParaRPr>
          </a:p>
          <a:p>
            <a:pPr marL="12700" marR="5080">
              <a:lnSpc>
                <a:spcPct val="100000"/>
              </a:lnSpc>
              <a:spcBef>
                <a:spcPts val="100"/>
              </a:spcBef>
            </a:pPr>
            <a:r>
              <a:rPr sz="1800" dirty="0">
                <a:solidFill>
                  <a:srgbClr val="7E7E7E"/>
                </a:solidFill>
                <a:latin typeface="Calibri"/>
                <a:cs typeface="Calibri"/>
              </a:rPr>
              <a:t>A </a:t>
            </a:r>
            <a:r>
              <a:rPr sz="1800" spc="-10" dirty="0">
                <a:solidFill>
                  <a:srgbClr val="943735"/>
                </a:solidFill>
                <a:latin typeface="Calibri"/>
                <a:cs typeface="Calibri"/>
              </a:rPr>
              <a:t>gauche </a:t>
            </a:r>
            <a:r>
              <a:rPr sz="1800" dirty="0">
                <a:solidFill>
                  <a:srgbClr val="7E7E7E"/>
                </a:solidFill>
                <a:latin typeface="Calibri"/>
                <a:cs typeface="Calibri"/>
              </a:rPr>
              <a:t>de </a:t>
            </a:r>
            <a:r>
              <a:rPr sz="1800" dirty="0">
                <a:solidFill>
                  <a:srgbClr val="006FC0"/>
                </a:solidFill>
                <a:latin typeface="Calibri"/>
                <a:cs typeface="Calibri"/>
              </a:rPr>
              <a:t>=  </a:t>
            </a:r>
            <a:r>
              <a:rPr sz="1800" spc="-5" dirty="0">
                <a:solidFill>
                  <a:srgbClr val="7E7E7E"/>
                </a:solidFill>
                <a:latin typeface="Calibri"/>
                <a:cs typeface="Calibri"/>
              </a:rPr>
              <a:t>on </a:t>
            </a:r>
            <a:r>
              <a:rPr sz="1800" dirty="0">
                <a:solidFill>
                  <a:srgbClr val="943735"/>
                </a:solidFill>
                <a:latin typeface="Calibri"/>
                <a:cs typeface="Calibri"/>
              </a:rPr>
              <a:t>modifie </a:t>
            </a:r>
            <a:r>
              <a:rPr sz="1800" spc="-5" dirty="0">
                <a:solidFill>
                  <a:srgbClr val="7E7E7E"/>
                </a:solidFill>
                <a:latin typeface="Calibri"/>
                <a:cs typeface="Calibri"/>
              </a:rPr>
              <a:t>le </a:t>
            </a:r>
            <a:r>
              <a:rPr sz="1800" spc="-10" dirty="0">
                <a:solidFill>
                  <a:srgbClr val="7E7E7E"/>
                </a:solidFill>
                <a:latin typeface="Calibri"/>
                <a:cs typeface="Calibri"/>
              </a:rPr>
              <a:t>contenu </a:t>
            </a:r>
            <a:r>
              <a:rPr sz="1800" spc="-5" dirty="0">
                <a:solidFill>
                  <a:srgbClr val="7E7E7E"/>
                </a:solidFill>
                <a:latin typeface="Calibri"/>
                <a:cs typeface="Calibri"/>
              </a:rPr>
              <a:t>dans une variable, </a:t>
            </a:r>
            <a:r>
              <a:rPr sz="1800" dirty="0">
                <a:solidFill>
                  <a:srgbClr val="7E7E7E"/>
                </a:solidFill>
                <a:latin typeface="Calibri"/>
                <a:cs typeface="Calibri"/>
              </a:rPr>
              <a:t>à  </a:t>
            </a:r>
            <a:r>
              <a:rPr sz="1800" spc="-15" dirty="0">
                <a:solidFill>
                  <a:srgbClr val="30859C"/>
                </a:solidFill>
                <a:latin typeface="Calibri"/>
                <a:cs typeface="Calibri"/>
              </a:rPr>
              <a:t>droite </a:t>
            </a:r>
            <a:r>
              <a:rPr sz="1800" spc="-5" dirty="0">
                <a:solidFill>
                  <a:srgbClr val="7E7E7E"/>
                </a:solidFill>
                <a:latin typeface="Calibri"/>
                <a:cs typeface="Calibri"/>
              </a:rPr>
              <a:t>on </a:t>
            </a:r>
            <a:r>
              <a:rPr sz="1800" spc="-10" dirty="0">
                <a:solidFill>
                  <a:srgbClr val="30859C"/>
                </a:solidFill>
                <a:latin typeface="Calibri"/>
                <a:cs typeface="Calibri"/>
              </a:rPr>
              <a:t>lit </a:t>
            </a:r>
            <a:r>
              <a:rPr sz="1800" spc="-5" dirty="0">
                <a:solidFill>
                  <a:srgbClr val="7E7E7E"/>
                </a:solidFill>
                <a:latin typeface="Calibri"/>
                <a:cs typeface="Calibri"/>
              </a:rPr>
              <a:t>le </a:t>
            </a:r>
            <a:r>
              <a:rPr sz="1800" spc="-10" dirty="0">
                <a:solidFill>
                  <a:srgbClr val="7E7E7E"/>
                </a:solidFill>
                <a:latin typeface="Calibri"/>
                <a:cs typeface="Calibri"/>
              </a:rPr>
              <a:t>contenu </a:t>
            </a:r>
            <a:r>
              <a:rPr sz="1800" spc="-15" dirty="0">
                <a:solidFill>
                  <a:srgbClr val="7E7E7E"/>
                </a:solidFill>
                <a:latin typeface="Calibri"/>
                <a:cs typeface="Calibri"/>
              </a:rPr>
              <a:t>d’une </a:t>
            </a:r>
            <a:r>
              <a:rPr sz="1800" spc="-5" dirty="0">
                <a:solidFill>
                  <a:srgbClr val="7E7E7E"/>
                </a:solidFill>
                <a:latin typeface="Calibri"/>
                <a:cs typeface="Calibri"/>
              </a:rPr>
              <a:t>variable. </a:t>
            </a:r>
            <a:r>
              <a:rPr sz="1800" spc="-20" dirty="0">
                <a:solidFill>
                  <a:srgbClr val="7E7E7E"/>
                </a:solidFill>
                <a:latin typeface="Calibri"/>
                <a:cs typeface="Calibri"/>
              </a:rPr>
              <a:t>C’est  </a:t>
            </a:r>
            <a:r>
              <a:rPr sz="1800" spc="-5" dirty="0">
                <a:solidFill>
                  <a:srgbClr val="7E7E7E"/>
                </a:solidFill>
                <a:latin typeface="Calibri"/>
                <a:cs typeface="Calibri"/>
              </a:rPr>
              <a:t>pour </a:t>
            </a:r>
            <a:r>
              <a:rPr sz="1800" spc="-20" dirty="0">
                <a:solidFill>
                  <a:srgbClr val="7E7E7E"/>
                </a:solidFill>
                <a:latin typeface="Calibri"/>
                <a:cs typeface="Calibri"/>
              </a:rPr>
              <a:t>cette </a:t>
            </a:r>
            <a:r>
              <a:rPr sz="1800" spc="-10" dirty="0">
                <a:solidFill>
                  <a:srgbClr val="7E7E7E"/>
                </a:solidFill>
                <a:latin typeface="Calibri"/>
                <a:cs typeface="Calibri"/>
              </a:rPr>
              <a:t>raison </a:t>
            </a:r>
            <a:r>
              <a:rPr sz="1800" spc="-5" dirty="0">
                <a:solidFill>
                  <a:srgbClr val="7E7E7E"/>
                </a:solidFill>
                <a:latin typeface="Calibri"/>
                <a:cs typeface="Calibri"/>
              </a:rPr>
              <a:t>que l’instruction </a:t>
            </a:r>
            <a:r>
              <a:rPr sz="1800" dirty="0">
                <a:solidFill>
                  <a:srgbClr val="E36C09"/>
                </a:solidFill>
                <a:latin typeface="Calibri"/>
                <a:cs typeface="Calibri"/>
              </a:rPr>
              <a:t>v = v + 1  </a:t>
            </a:r>
            <a:r>
              <a:rPr sz="1800" spc="-10" dirty="0">
                <a:solidFill>
                  <a:srgbClr val="7E7E7E"/>
                </a:solidFill>
                <a:latin typeface="Calibri"/>
                <a:cs typeface="Calibri"/>
              </a:rPr>
              <a:t>est</a:t>
            </a:r>
            <a:r>
              <a:rPr sz="1800" spc="-5" dirty="0">
                <a:solidFill>
                  <a:srgbClr val="7E7E7E"/>
                </a:solidFill>
                <a:latin typeface="Calibri"/>
                <a:cs typeface="Calibri"/>
              </a:rPr>
              <a:t> </a:t>
            </a:r>
            <a:r>
              <a:rPr sz="1800" spc="-10" dirty="0">
                <a:solidFill>
                  <a:srgbClr val="7E7E7E"/>
                </a:solidFill>
                <a:latin typeface="Calibri"/>
                <a:cs typeface="Calibri"/>
              </a:rPr>
              <a:t>licite.</a:t>
            </a:r>
            <a:endParaRPr sz="1800" dirty="0">
              <a:latin typeface="Calibri"/>
              <a:cs typeface="Calibri"/>
            </a:endParaRPr>
          </a:p>
        </p:txBody>
      </p:sp>
      <p:sp>
        <p:nvSpPr>
          <p:cNvPr id="14" name="object 24">
            <a:extLst>
              <a:ext uri="{FF2B5EF4-FFF2-40B4-BE49-F238E27FC236}">
                <a16:creationId xmlns:a16="http://schemas.microsoft.com/office/drawing/2014/main" id="{128F4D28-4FE3-9945-04DB-62B5704EDD22}"/>
              </a:ext>
            </a:extLst>
          </p:cNvPr>
          <p:cNvSpPr txBox="1"/>
          <p:nvPr/>
        </p:nvSpPr>
        <p:spPr>
          <a:xfrm>
            <a:off x="4146050" y="6078120"/>
            <a:ext cx="11537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onsolas"/>
                <a:cs typeface="Consolas"/>
              </a:rPr>
              <a:t>x </a:t>
            </a:r>
            <a:r>
              <a:rPr sz="1800" dirty="0">
                <a:solidFill>
                  <a:srgbClr val="006FC0"/>
                </a:solidFill>
                <a:latin typeface="Consolas"/>
                <a:cs typeface="Consolas"/>
              </a:rPr>
              <a:t>= </a:t>
            </a:r>
            <a:r>
              <a:rPr sz="1800" dirty="0">
                <a:latin typeface="Consolas"/>
                <a:cs typeface="Consolas"/>
              </a:rPr>
              <a:t>v *</a:t>
            </a:r>
            <a:r>
              <a:rPr sz="1800" spc="-140" dirty="0">
                <a:latin typeface="Consolas"/>
                <a:cs typeface="Consolas"/>
              </a:rPr>
              <a:t> </a:t>
            </a:r>
            <a:r>
              <a:rPr sz="1800" dirty="0">
                <a:latin typeface="Consolas"/>
                <a:cs typeface="Consolas"/>
              </a:rPr>
              <a:t>2</a:t>
            </a:r>
          </a:p>
        </p:txBody>
      </p:sp>
      <p:sp>
        <p:nvSpPr>
          <p:cNvPr id="15" name="object 25">
            <a:extLst>
              <a:ext uri="{FF2B5EF4-FFF2-40B4-BE49-F238E27FC236}">
                <a16:creationId xmlns:a16="http://schemas.microsoft.com/office/drawing/2014/main" id="{A019B246-025B-E050-A7A7-1B216C8F8A7F}"/>
              </a:ext>
            </a:extLst>
          </p:cNvPr>
          <p:cNvSpPr txBox="1"/>
          <p:nvPr/>
        </p:nvSpPr>
        <p:spPr>
          <a:xfrm>
            <a:off x="5666596" y="6067384"/>
            <a:ext cx="6143124"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7E7E7E"/>
                </a:solidFill>
                <a:latin typeface="Calibri"/>
                <a:cs typeface="Calibri"/>
              </a:rPr>
              <a:t>La valeur </a:t>
            </a:r>
            <a:r>
              <a:rPr sz="1800" dirty="0">
                <a:solidFill>
                  <a:srgbClr val="7E7E7E"/>
                </a:solidFill>
                <a:latin typeface="Calibri"/>
                <a:cs typeface="Calibri"/>
              </a:rPr>
              <a:t>5 </a:t>
            </a:r>
            <a:r>
              <a:rPr sz="1800" spc="-10" dirty="0">
                <a:solidFill>
                  <a:srgbClr val="7E7E7E"/>
                </a:solidFill>
                <a:latin typeface="Calibri"/>
                <a:cs typeface="Calibri"/>
              </a:rPr>
              <a:t>est écrite </a:t>
            </a:r>
            <a:r>
              <a:rPr sz="1800" spc="-5" dirty="0">
                <a:solidFill>
                  <a:srgbClr val="7E7E7E"/>
                </a:solidFill>
                <a:latin typeface="Calibri"/>
                <a:cs typeface="Calibri"/>
              </a:rPr>
              <a:t>dans la variable  </a:t>
            </a:r>
            <a:r>
              <a:rPr sz="1800" dirty="0">
                <a:solidFill>
                  <a:srgbClr val="7E7E7E"/>
                </a:solidFill>
                <a:latin typeface="Calibri"/>
                <a:cs typeface="Calibri"/>
              </a:rPr>
              <a:t>x </a:t>
            </a:r>
            <a:r>
              <a:rPr sz="1800" spc="-5" dirty="0">
                <a:solidFill>
                  <a:srgbClr val="7E7E7E"/>
                </a:solidFill>
                <a:latin typeface="Calibri"/>
                <a:cs typeface="Calibri"/>
              </a:rPr>
              <a:t>qui doit </a:t>
            </a:r>
            <a:r>
              <a:rPr sz="1800" spc="-15" dirty="0">
                <a:solidFill>
                  <a:srgbClr val="7E7E7E"/>
                </a:solidFill>
                <a:latin typeface="Calibri"/>
                <a:cs typeface="Calibri"/>
              </a:rPr>
              <a:t>être </a:t>
            </a:r>
            <a:r>
              <a:rPr sz="1800" spc="-10" dirty="0">
                <a:solidFill>
                  <a:srgbClr val="7E7E7E"/>
                </a:solidFill>
                <a:latin typeface="Calibri"/>
                <a:cs typeface="Calibri"/>
              </a:rPr>
              <a:t>déclarée </a:t>
            </a:r>
            <a:r>
              <a:rPr sz="1800" dirty="0">
                <a:solidFill>
                  <a:srgbClr val="7E7E7E"/>
                </a:solidFill>
                <a:latin typeface="Calibri"/>
                <a:cs typeface="Calibri"/>
              </a:rPr>
              <a:t>au</a:t>
            </a:r>
            <a:r>
              <a:rPr sz="1800" spc="55" dirty="0">
                <a:solidFill>
                  <a:srgbClr val="7E7E7E"/>
                </a:solidFill>
                <a:latin typeface="Calibri"/>
                <a:cs typeface="Calibri"/>
              </a:rPr>
              <a:t> </a:t>
            </a:r>
            <a:r>
              <a:rPr sz="1800" spc="-5" dirty="0">
                <a:solidFill>
                  <a:srgbClr val="7E7E7E"/>
                </a:solidFill>
                <a:latin typeface="Calibri"/>
                <a:cs typeface="Calibri"/>
              </a:rPr>
              <a:t>préalable.</a:t>
            </a:r>
            <a:endParaRPr sz="1800" dirty="0">
              <a:latin typeface="Calibri"/>
              <a:cs typeface="Calibri"/>
            </a:endParaRPr>
          </a:p>
        </p:txBody>
      </p:sp>
      <p:sp>
        <p:nvSpPr>
          <p:cNvPr id="16" name="object 19">
            <a:extLst>
              <a:ext uri="{FF2B5EF4-FFF2-40B4-BE49-F238E27FC236}">
                <a16:creationId xmlns:a16="http://schemas.microsoft.com/office/drawing/2014/main" id="{CB9E5808-A8EF-9E3C-7E6D-AD6AF44D531C}"/>
              </a:ext>
            </a:extLst>
          </p:cNvPr>
          <p:cNvSpPr txBox="1"/>
          <p:nvPr/>
        </p:nvSpPr>
        <p:spPr>
          <a:xfrm>
            <a:off x="5836397" y="2713842"/>
            <a:ext cx="5212466" cy="259045"/>
          </a:xfrm>
          <a:prstGeom prst="rect">
            <a:avLst/>
          </a:prstGeom>
        </p:spPr>
        <p:txBody>
          <a:bodyPr vert="horz" wrap="square" lIns="0" tIns="12700" rIns="0" bIns="0" rtlCol="0">
            <a:spAutoFit/>
          </a:bodyPr>
          <a:lstStyle/>
          <a:p>
            <a:pPr marL="90488">
              <a:lnSpc>
                <a:spcPct val="100000"/>
              </a:lnSpc>
            </a:pPr>
            <a:r>
              <a:rPr lang="fr-FR" sz="1600" spc="-10" dirty="0">
                <a:solidFill>
                  <a:srgbClr val="938953"/>
                </a:solidFill>
                <a:latin typeface="Calibri"/>
                <a:cs typeface="Calibri"/>
              </a:rPr>
              <a:t>Identifiant</a:t>
            </a:r>
            <a:r>
              <a:rPr sz="1600" spc="-10" dirty="0">
                <a:solidFill>
                  <a:srgbClr val="938953"/>
                </a:solidFill>
                <a:latin typeface="Calibri"/>
                <a:cs typeface="Calibri"/>
              </a:rPr>
              <a:t> </a:t>
            </a:r>
            <a:r>
              <a:rPr sz="1600" spc="-5" dirty="0">
                <a:solidFill>
                  <a:srgbClr val="938953"/>
                </a:solidFill>
                <a:latin typeface="Calibri"/>
                <a:cs typeface="Calibri"/>
              </a:rPr>
              <a:t>de la variable,</a:t>
            </a:r>
            <a:r>
              <a:rPr sz="1600" spc="-45" dirty="0">
                <a:solidFill>
                  <a:srgbClr val="938953"/>
                </a:solidFill>
                <a:latin typeface="Calibri"/>
                <a:cs typeface="Calibri"/>
              </a:rPr>
              <a:t> </a:t>
            </a:r>
            <a:r>
              <a:rPr sz="1600" spc="-5" dirty="0" err="1">
                <a:solidFill>
                  <a:srgbClr val="938953"/>
                </a:solidFill>
                <a:latin typeface="Calibri"/>
                <a:cs typeface="Calibri"/>
              </a:rPr>
              <a:t>utilisable</a:t>
            </a:r>
            <a:r>
              <a:rPr lang="fr-FR" sz="1600" spc="-5" dirty="0">
                <a:solidFill>
                  <a:srgbClr val="938953"/>
                </a:solidFill>
                <a:latin typeface="Calibri"/>
                <a:cs typeface="Calibri"/>
              </a:rPr>
              <a:t> </a:t>
            </a:r>
            <a:r>
              <a:rPr sz="1600" spc="-5" dirty="0">
                <a:solidFill>
                  <a:srgbClr val="938953"/>
                </a:solidFill>
                <a:latin typeface="Calibri"/>
                <a:cs typeface="Calibri"/>
              </a:rPr>
              <a:t>dans la suite du</a:t>
            </a:r>
            <a:r>
              <a:rPr sz="1600" spc="-45" dirty="0">
                <a:solidFill>
                  <a:srgbClr val="938953"/>
                </a:solidFill>
                <a:latin typeface="Calibri"/>
                <a:cs typeface="Calibri"/>
              </a:rPr>
              <a:t> </a:t>
            </a:r>
            <a:r>
              <a:rPr sz="1600" spc="-15" dirty="0">
                <a:solidFill>
                  <a:srgbClr val="938953"/>
                </a:solidFill>
                <a:latin typeface="Calibri"/>
                <a:cs typeface="Calibri"/>
              </a:rPr>
              <a:t>programme</a:t>
            </a:r>
            <a:endParaRPr sz="1600" dirty="0">
              <a:latin typeface="Calibri"/>
              <a:cs typeface="Calibri"/>
            </a:endParaRPr>
          </a:p>
        </p:txBody>
      </p:sp>
      <p:cxnSp>
        <p:nvCxnSpPr>
          <p:cNvPr id="17" name="Connecteur droit avec flèche 16">
            <a:extLst>
              <a:ext uri="{FF2B5EF4-FFF2-40B4-BE49-F238E27FC236}">
                <a16:creationId xmlns:a16="http://schemas.microsoft.com/office/drawing/2014/main" id="{9100AA1E-7553-332A-AD4B-B704580A2AED}"/>
              </a:ext>
            </a:extLst>
          </p:cNvPr>
          <p:cNvCxnSpPr>
            <a:cxnSpLocks/>
          </p:cNvCxnSpPr>
          <p:nvPr/>
        </p:nvCxnSpPr>
        <p:spPr>
          <a:xfrm flipH="1">
            <a:off x="5128260" y="2928613"/>
            <a:ext cx="784337" cy="37780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8" name="Connecteur droit avec flèche 17">
            <a:extLst>
              <a:ext uri="{FF2B5EF4-FFF2-40B4-BE49-F238E27FC236}">
                <a16:creationId xmlns:a16="http://schemas.microsoft.com/office/drawing/2014/main" id="{E60957F4-F1F2-496B-AE85-A8198E93D943}"/>
              </a:ext>
            </a:extLst>
          </p:cNvPr>
          <p:cNvCxnSpPr>
            <a:cxnSpLocks/>
          </p:cNvCxnSpPr>
          <p:nvPr/>
        </p:nvCxnSpPr>
        <p:spPr>
          <a:xfrm flipV="1">
            <a:off x="3739312" y="3568444"/>
            <a:ext cx="625976" cy="336021"/>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9" name="Connecteur droit avec flèche 18">
            <a:extLst>
              <a:ext uri="{FF2B5EF4-FFF2-40B4-BE49-F238E27FC236}">
                <a16:creationId xmlns:a16="http://schemas.microsoft.com/office/drawing/2014/main" id="{00C0EB49-9A0D-E9DA-084E-75A86C7E36F2}"/>
              </a:ext>
            </a:extLst>
          </p:cNvPr>
          <p:cNvCxnSpPr/>
          <p:nvPr/>
        </p:nvCxnSpPr>
        <p:spPr>
          <a:xfrm flipH="1" flipV="1">
            <a:off x="5513194" y="3582206"/>
            <a:ext cx="232776" cy="358095"/>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0" name="Connecteur droit avec flèche 19">
            <a:extLst>
              <a:ext uri="{FF2B5EF4-FFF2-40B4-BE49-F238E27FC236}">
                <a16:creationId xmlns:a16="http://schemas.microsoft.com/office/drawing/2014/main" id="{312C0087-46F2-7D4F-E093-4536ACFAFA45}"/>
              </a:ext>
            </a:extLst>
          </p:cNvPr>
          <p:cNvCxnSpPr/>
          <p:nvPr/>
        </p:nvCxnSpPr>
        <p:spPr>
          <a:xfrm flipH="1" flipV="1">
            <a:off x="6592037" y="3644766"/>
            <a:ext cx="700122" cy="423181"/>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667221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C58681-5CCF-5C7A-60E0-EAE272320F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98A4FD-70C1-F58B-A14F-9DA3DA611ADD}"/>
              </a:ext>
            </a:extLst>
          </p:cNvPr>
          <p:cNvSpPr>
            <a:spLocks noGrp="1"/>
          </p:cNvSpPr>
          <p:nvPr>
            <p:ph type="title"/>
          </p:nvPr>
        </p:nvSpPr>
        <p:spPr/>
        <p:txBody>
          <a:bodyPr/>
          <a:lstStyle/>
          <a:p>
            <a:r>
              <a:rPr lang="fr-FR" dirty="0"/>
              <a:t>Les variables:</a:t>
            </a:r>
            <a:br>
              <a:rPr lang="fr-FR" dirty="0"/>
            </a:br>
            <a:r>
              <a:rPr lang="fr-FR" dirty="0"/>
              <a:t>Exemples</a:t>
            </a:r>
          </a:p>
        </p:txBody>
      </p:sp>
      <p:sp>
        <p:nvSpPr>
          <p:cNvPr id="3" name="Espace réservé du contenu 2">
            <a:extLst>
              <a:ext uri="{FF2B5EF4-FFF2-40B4-BE49-F238E27FC236}">
                <a16:creationId xmlns:a16="http://schemas.microsoft.com/office/drawing/2014/main" id="{74735D93-EBAE-B617-D40F-80729FC2514B}"/>
              </a:ext>
            </a:extLst>
          </p:cNvPr>
          <p:cNvSpPr>
            <a:spLocks noGrp="1"/>
          </p:cNvSpPr>
          <p:nvPr>
            <p:ph idx="1"/>
          </p:nvPr>
        </p:nvSpPr>
        <p:spPr/>
        <p:txBody>
          <a:bodyPr>
            <a:normAutofit/>
          </a:bodyPr>
          <a:lstStyle/>
          <a:p>
            <a:r>
              <a:rPr lang="fr-FR" sz="2400" dirty="0"/>
              <a:t>Exemple: On veut déclarer une constante nommée TVA et initialisée à 20 %. </a:t>
            </a:r>
          </a:p>
          <a:p>
            <a:pPr marL="0" indent="0">
              <a:buNone/>
            </a:pPr>
            <a:r>
              <a:rPr lang="fr-FR" sz="2400" dirty="0" err="1">
                <a:solidFill>
                  <a:schemeClr val="accent1"/>
                </a:solidFill>
              </a:rPr>
              <a:t>Sub</a:t>
            </a:r>
            <a:r>
              <a:rPr lang="fr-FR" sz="2400" dirty="0"/>
              <a:t> Carre()</a:t>
            </a:r>
          </a:p>
          <a:p>
            <a:pPr marL="457200" lvl="1" indent="0">
              <a:buNone/>
            </a:pPr>
            <a:r>
              <a:rPr lang="fr-FR" sz="2000" dirty="0">
                <a:solidFill>
                  <a:srgbClr val="00B050"/>
                </a:solidFill>
              </a:rPr>
              <a:t>'Déclaration des variables</a:t>
            </a:r>
          </a:p>
          <a:p>
            <a:pPr marL="457200" lvl="1" indent="0">
              <a:buNone/>
            </a:pPr>
            <a:r>
              <a:rPr lang="fr-FR" dirty="0" err="1">
                <a:solidFill>
                  <a:schemeClr val="accent1"/>
                </a:solidFill>
              </a:rPr>
              <a:t>Const</a:t>
            </a:r>
            <a:r>
              <a:rPr lang="fr-FR" sz="2000" dirty="0"/>
              <a:t> TVA </a:t>
            </a:r>
            <a:r>
              <a:rPr lang="fr-FR" dirty="0">
                <a:solidFill>
                  <a:schemeClr val="accent1"/>
                </a:solidFill>
              </a:rPr>
              <a:t>As</a:t>
            </a:r>
            <a:r>
              <a:rPr lang="fr-FR" sz="2000" dirty="0"/>
              <a:t> </a:t>
            </a:r>
            <a:r>
              <a:rPr lang="fr-FR" dirty="0">
                <a:solidFill>
                  <a:schemeClr val="accent1"/>
                </a:solidFill>
              </a:rPr>
              <a:t>Double</a:t>
            </a:r>
            <a:r>
              <a:rPr lang="fr-FR" sz="2000" dirty="0"/>
              <a:t> = 0.2  </a:t>
            </a:r>
            <a:r>
              <a:rPr lang="fr-FR" sz="2000" dirty="0">
                <a:solidFill>
                  <a:srgbClr val="00B050"/>
                </a:solidFill>
              </a:rPr>
              <a:t>'Traitement</a:t>
            </a:r>
          </a:p>
          <a:p>
            <a:pPr marL="0" indent="0">
              <a:buNone/>
            </a:pPr>
            <a:r>
              <a:rPr lang="fr-FR" sz="2400" dirty="0">
                <a:solidFill>
                  <a:schemeClr val="accent1"/>
                </a:solidFill>
              </a:rPr>
              <a:t>End</a:t>
            </a:r>
            <a:r>
              <a:rPr lang="fr-FR" sz="2400" dirty="0"/>
              <a:t> </a:t>
            </a:r>
            <a:r>
              <a:rPr lang="fr-FR" sz="2400" dirty="0" err="1">
                <a:solidFill>
                  <a:schemeClr val="accent1"/>
                </a:solidFill>
              </a:rPr>
              <a:t>Sub</a:t>
            </a:r>
            <a:endParaRPr lang="fr-FR" sz="2400" dirty="0">
              <a:solidFill>
                <a:schemeClr val="accent1"/>
              </a:solidFill>
            </a:endParaRPr>
          </a:p>
          <a:p>
            <a:endParaRPr lang="fr-FR" sz="2400" dirty="0"/>
          </a:p>
        </p:txBody>
      </p:sp>
      <p:sp>
        <p:nvSpPr>
          <p:cNvPr id="7" name="ZoneTexte 6">
            <a:extLst>
              <a:ext uri="{FF2B5EF4-FFF2-40B4-BE49-F238E27FC236}">
                <a16:creationId xmlns:a16="http://schemas.microsoft.com/office/drawing/2014/main" id="{6AD6AC7D-763E-86BD-B49F-3F0F118FAF7F}"/>
              </a:ext>
            </a:extLst>
          </p:cNvPr>
          <p:cNvSpPr txBox="1"/>
          <p:nvPr/>
        </p:nvSpPr>
        <p:spPr>
          <a:xfrm>
            <a:off x="4074642" y="6373685"/>
            <a:ext cx="3252915" cy="369332"/>
          </a:xfrm>
          <a:prstGeom prst="rect">
            <a:avLst/>
          </a:prstGeom>
          <a:noFill/>
        </p:spPr>
        <p:txBody>
          <a:bodyPr wrap="square">
            <a:spAutoFit/>
          </a:bodyPr>
          <a:lstStyle/>
          <a:p>
            <a:pPr algn="ctr"/>
            <a:r>
              <a:rPr lang="fr-FR" dirty="0">
                <a:highlight>
                  <a:srgbClr val="F2F2F2"/>
                </a:highlight>
              </a:rPr>
              <a:t>Type de données en VBA</a:t>
            </a:r>
          </a:p>
        </p:txBody>
      </p:sp>
      <p:pic>
        <p:nvPicPr>
          <p:cNvPr id="6" name="Image 5" descr="Une image contenant texte, capture d’écran, Police, ligne">
            <a:extLst>
              <a:ext uri="{FF2B5EF4-FFF2-40B4-BE49-F238E27FC236}">
                <a16:creationId xmlns:a16="http://schemas.microsoft.com/office/drawing/2014/main" id="{1A892D23-FED9-E0B9-87A1-FA33D0F06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994" y="4587755"/>
            <a:ext cx="4881801" cy="1145641"/>
          </a:xfrm>
          <a:prstGeom prst="rect">
            <a:avLst/>
          </a:prstGeom>
        </p:spPr>
      </p:pic>
      <p:pic>
        <p:nvPicPr>
          <p:cNvPr id="10" name="Image 9" descr="Une image contenant texte, capture d’écran, Police, affichage">
            <a:extLst>
              <a:ext uri="{FF2B5EF4-FFF2-40B4-BE49-F238E27FC236}">
                <a16:creationId xmlns:a16="http://schemas.microsoft.com/office/drawing/2014/main" id="{A52EADDC-345C-027C-93D2-520980FAE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848" y="3838557"/>
            <a:ext cx="3805881" cy="2400191"/>
          </a:xfrm>
          <a:prstGeom prst="rect">
            <a:avLst/>
          </a:prstGeom>
        </p:spPr>
      </p:pic>
    </p:spTree>
    <p:extLst>
      <p:ext uri="{BB962C8B-B14F-4D97-AF65-F5344CB8AC3E}">
        <p14:creationId xmlns:p14="http://schemas.microsoft.com/office/powerpoint/2010/main" val="4149505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428126-435B-7C6B-2A41-3F5D071DA64E}"/>
              </a:ext>
            </a:extLst>
          </p:cNvPr>
          <p:cNvSpPr>
            <a:spLocks noGrp="1"/>
          </p:cNvSpPr>
          <p:nvPr>
            <p:ph type="title"/>
          </p:nvPr>
        </p:nvSpPr>
        <p:spPr>
          <a:xfrm>
            <a:off x="838200" y="356247"/>
            <a:ext cx="10515600" cy="515195"/>
          </a:xfrm>
        </p:spPr>
        <p:txBody>
          <a:bodyPr>
            <a:normAutofit fontScale="90000"/>
          </a:bodyPr>
          <a:lstStyle/>
          <a:p>
            <a:r>
              <a:rPr lang="fr-FR" dirty="0"/>
              <a:t>Synthèse Tableur Programmation</a:t>
            </a:r>
          </a:p>
        </p:txBody>
      </p:sp>
      <p:sp>
        <p:nvSpPr>
          <p:cNvPr id="3" name="Rectangle : coins arrondis 2">
            <a:extLst>
              <a:ext uri="{FF2B5EF4-FFF2-40B4-BE49-F238E27FC236}">
                <a16:creationId xmlns:a16="http://schemas.microsoft.com/office/drawing/2014/main" id="{F81F536B-719C-6F4D-7462-F55DC3C30EE1}"/>
              </a:ext>
            </a:extLst>
          </p:cNvPr>
          <p:cNvSpPr/>
          <p:nvPr/>
        </p:nvSpPr>
        <p:spPr>
          <a:xfrm>
            <a:off x="1089546" y="4691669"/>
            <a:ext cx="1600200" cy="62865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Langage VBA</a:t>
            </a:r>
          </a:p>
        </p:txBody>
      </p:sp>
      <p:sp>
        <p:nvSpPr>
          <p:cNvPr id="4" name="Rectangle 3">
            <a:extLst>
              <a:ext uri="{FF2B5EF4-FFF2-40B4-BE49-F238E27FC236}">
                <a16:creationId xmlns:a16="http://schemas.microsoft.com/office/drawing/2014/main" id="{6CF7678E-AA0C-1A3D-32B1-92A9E58C7925}"/>
              </a:ext>
            </a:extLst>
          </p:cNvPr>
          <p:cNvSpPr/>
          <p:nvPr/>
        </p:nvSpPr>
        <p:spPr>
          <a:xfrm>
            <a:off x="3002680" y="4689250"/>
            <a:ext cx="1600200" cy="14372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Hiérarchie d’objets:</a:t>
            </a:r>
          </a:p>
          <a:p>
            <a:pPr marL="285750" indent="-285750">
              <a:buFont typeface="Arial" panose="020B0604020202020204" pitchFamily="34" charset="0"/>
              <a:buChar char="•"/>
            </a:pPr>
            <a:r>
              <a:rPr lang="fr-FR" sz="1400" dirty="0"/>
              <a:t>Application</a:t>
            </a:r>
          </a:p>
          <a:p>
            <a:pPr marL="285750" indent="-285750">
              <a:buFont typeface="Arial" panose="020B0604020202020204" pitchFamily="34" charset="0"/>
              <a:buChar char="•"/>
            </a:pPr>
            <a:r>
              <a:rPr lang="fr-FR" sz="1400" dirty="0"/>
              <a:t>Classeur</a:t>
            </a:r>
          </a:p>
          <a:p>
            <a:pPr marL="285750" indent="-285750">
              <a:buFont typeface="Arial" panose="020B0604020202020204" pitchFamily="34" charset="0"/>
              <a:buChar char="•"/>
            </a:pPr>
            <a:r>
              <a:rPr lang="fr-FR" sz="1400" dirty="0"/>
              <a:t>Feuille</a:t>
            </a:r>
          </a:p>
          <a:p>
            <a:pPr marL="285750" indent="-285750">
              <a:buFont typeface="Arial" panose="020B0604020202020204" pitchFamily="34" charset="0"/>
              <a:buChar char="•"/>
            </a:pPr>
            <a:r>
              <a:rPr lang="fr-FR" sz="1400" dirty="0"/>
              <a:t>Page</a:t>
            </a:r>
          </a:p>
          <a:p>
            <a:pPr marL="285750" indent="-285750">
              <a:buFont typeface="Arial" panose="020B0604020202020204" pitchFamily="34" charset="0"/>
              <a:buChar char="•"/>
            </a:pPr>
            <a:r>
              <a:rPr lang="fr-FR" sz="1400" dirty="0"/>
              <a:t>Cellule</a:t>
            </a:r>
          </a:p>
        </p:txBody>
      </p:sp>
      <p:sp>
        <p:nvSpPr>
          <p:cNvPr id="6" name="Rectangle 5">
            <a:extLst>
              <a:ext uri="{FF2B5EF4-FFF2-40B4-BE49-F238E27FC236}">
                <a16:creationId xmlns:a16="http://schemas.microsoft.com/office/drawing/2014/main" id="{6254C888-CE59-AF34-3DC6-05098C3D8C35}"/>
              </a:ext>
            </a:extLst>
          </p:cNvPr>
          <p:cNvSpPr/>
          <p:nvPr/>
        </p:nvSpPr>
        <p:spPr>
          <a:xfrm>
            <a:off x="7604471" y="4716121"/>
            <a:ext cx="2425700" cy="10007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Désignation des cellules:</a:t>
            </a:r>
          </a:p>
          <a:p>
            <a:pPr marL="285750" indent="-285750">
              <a:buFont typeface="Arial" panose="020B0604020202020204" pitchFamily="34" charset="0"/>
              <a:buChar char="•"/>
            </a:pPr>
            <a:r>
              <a:rPr lang="fr-FR" sz="1400" dirty="0"/>
              <a:t>Object RANGE</a:t>
            </a:r>
          </a:p>
          <a:p>
            <a:pPr marL="285750" indent="-285750">
              <a:buFont typeface="Arial" panose="020B0604020202020204" pitchFamily="34" charset="0"/>
              <a:buChar char="•"/>
            </a:pPr>
            <a:r>
              <a:rPr lang="fr-FR" sz="1400" dirty="0"/>
              <a:t>Object RANGE Object CELL</a:t>
            </a:r>
          </a:p>
        </p:txBody>
      </p:sp>
      <p:sp>
        <p:nvSpPr>
          <p:cNvPr id="7" name="Rectangle 6">
            <a:extLst>
              <a:ext uri="{FF2B5EF4-FFF2-40B4-BE49-F238E27FC236}">
                <a16:creationId xmlns:a16="http://schemas.microsoft.com/office/drawing/2014/main" id="{32E72BCB-2CF0-913D-80D6-8A9AFE60AA3D}"/>
              </a:ext>
            </a:extLst>
          </p:cNvPr>
          <p:cNvSpPr/>
          <p:nvPr/>
        </p:nvSpPr>
        <p:spPr>
          <a:xfrm>
            <a:off x="4870324" y="4702313"/>
            <a:ext cx="2425700" cy="10007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Notation Objet:</a:t>
            </a:r>
          </a:p>
          <a:p>
            <a:pPr marL="285750" indent="-285750">
              <a:buFont typeface="Arial" panose="020B0604020202020204" pitchFamily="34" charset="0"/>
              <a:buChar char="•"/>
            </a:pPr>
            <a:r>
              <a:rPr lang="fr-FR" sz="1400" dirty="0"/>
              <a:t>Object RANGE</a:t>
            </a:r>
          </a:p>
          <a:p>
            <a:pPr marL="285750" indent="-285750">
              <a:buFont typeface="Arial" panose="020B0604020202020204" pitchFamily="34" charset="0"/>
              <a:buChar char="•"/>
            </a:pPr>
            <a:r>
              <a:rPr lang="fr-FR" sz="1400" dirty="0"/>
              <a:t>Object RANGE Object CELL</a:t>
            </a:r>
          </a:p>
        </p:txBody>
      </p:sp>
      <p:sp>
        <p:nvSpPr>
          <p:cNvPr id="8" name="Étiquette 7">
            <a:extLst>
              <a:ext uri="{FF2B5EF4-FFF2-40B4-BE49-F238E27FC236}">
                <a16:creationId xmlns:a16="http://schemas.microsoft.com/office/drawing/2014/main" id="{07CDB16E-681C-4E41-53DE-715A37A4EF4C}"/>
              </a:ext>
            </a:extLst>
          </p:cNvPr>
          <p:cNvSpPr/>
          <p:nvPr/>
        </p:nvSpPr>
        <p:spPr>
          <a:xfrm>
            <a:off x="78120" y="1021950"/>
            <a:ext cx="743982" cy="5762886"/>
          </a:xfrm>
          <a:prstGeom prst="plaque">
            <a:avLst/>
          </a:prstGeom>
        </p:spPr>
        <p:style>
          <a:lnRef idx="2">
            <a:schemeClr val="accent6">
              <a:shade val="15000"/>
            </a:schemeClr>
          </a:lnRef>
          <a:fillRef idx="1">
            <a:schemeClr val="accent6"/>
          </a:fillRef>
          <a:effectRef idx="0">
            <a:schemeClr val="accent6"/>
          </a:effectRef>
          <a:fontRef idx="minor">
            <a:schemeClr val="lt1"/>
          </a:fontRef>
        </p:style>
        <p:txBody>
          <a:bodyPr vert="wordArtVert" rtlCol="0" anchor="ctr"/>
          <a:lstStyle/>
          <a:p>
            <a:pPr algn="ctr"/>
            <a:r>
              <a:rPr lang="fr-FR" dirty="0"/>
              <a:t>Tableur: Programmation</a:t>
            </a:r>
          </a:p>
        </p:txBody>
      </p:sp>
      <p:sp>
        <p:nvSpPr>
          <p:cNvPr id="9" name="Rectangle : coins arrondis 8">
            <a:extLst>
              <a:ext uri="{FF2B5EF4-FFF2-40B4-BE49-F238E27FC236}">
                <a16:creationId xmlns:a16="http://schemas.microsoft.com/office/drawing/2014/main" id="{4DA18186-BB15-9FE6-E635-659EDED5A68E}"/>
              </a:ext>
            </a:extLst>
          </p:cNvPr>
          <p:cNvSpPr/>
          <p:nvPr/>
        </p:nvSpPr>
        <p:spPr>
          <a:xfrm>
            <a:off x="1080466" y="3741918"/>
            <a:ext cx="1600200" cy="62865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Sous-programmes</a:t>
            </a:r>
          </a:p>
        </p:txBody>
      </p:sp>
      <p:sp>
        <p:nvSpPr>
          <p:cNvPr id="10" name="Rectangle 9">
            <a:extLst>
              <a:ext uri="{FF2B5EF4-FFF2-40B4-BE49-F238E27FC236}">
                <a16:creationId xmlns:a16="http://schemas.microsoft.com/office/drawing/2014/main" id="{EE119E09-FAD1-44CB-DEEC-0DF2DDE30076}"/>
              </a:ext>
            </a:extLst>
          </p:cNvPr>
          <p:cNvSpPr/>
          <p:nvPr/>
        </p:nvSpPr>
        <p:spPr>
          <a:xfrm>
            <a:off x="3094854" y="3798646"/>
            <a:ext cx="1279438"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Paramètre</a:t>
            </a:r>
          </a:p>
        </p:txBody>
      </p:sp>
      <p:sp>
        <p:nvSpPr>
          <p:cNvPr id="11" name="Rectangle 10">
            <a:extLst>
              <a:ext uri="{FF2B5EF4-FFF2-40B4-BE49-F238E27FC236}">
                <a16:creationId xmlns:a16="http://schemas.microsoft.com/office/drawing/2014/main" id="{16B32F90-370E-34F3-39C9-9350869B0CAC}"/>
              </a:ext>
            </a:extLst>
          </p:cNvPr>
          <p:cNvSpPr/>
          <p:nvPr/>
        </p:nvSpPr>
        <p:spPr>
          <a:xfrm>
            <a:off x="4858866" y="3796998"/>
            <a:ext cx="1408149"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Procédure</a:t>
            </a:r>
          </a:p>
        </p:txBody>
      </p:sp>
      <p:sp>
        <p:nvSpPr>
          <p:cNvPr id="12" name="Rectangle 11">
            <a:extLst>
              <a:ext uri="{FF2B5EF4-FFF2-40B4-BE49-F238E27FC236}">
                <a16:creationId xmlns:a16="http://schemas.microsoft.com/office/drawing/2014/main" id="{DDCCBEEC-F898-FA26-1BB6-EB8615FD9AB8}"/>
              </a:ext>
            </a:extLst>
          </p:cNvPr>
          <p:cNvSpPr/>
          <p:nvPr/>
        </p:nvSpPr>
        <p:spPr>
          <a:xfrm>
            <a:off x="6527296" y="3796998"/>
            <a:ext cx="1883661" cy="7953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Fonction:</a:t>
            </a:r>
          </a:p>
          <a:p>
            <a:pPr marL="285750" indent="-285750">
              <a:buFont typeface="Arial" panose="020B0604020202020204" pitchFamily="34" charset="0"/>
              <a:buChar char="•"/>
            </a:pPr>
            <a:r>
              <a:rPr lang="fr-FR" sz="1400" dirty="0"/>
              <a:t>Personnalisée</a:t>
            </a:r>
          </a:p>
          <a:p>
            <a:pPr marL="285750" indent="-285750">
              <a:buFont typeface="Arial" panose="020B0604020202020204" pitchFamily="34" charset="0"/>
              <a:buChar char="•"/>
            </a:pPr>
            <a:r>
              <a:rPr lang="fr-FR" sz="1400" dirty="0"/>
              <a:t>Prédéfinie</a:t>
            </a:r>
          </a:p>
        </p:txBody>
      </p:sp>
      <p:sp>
        <p:nvSpPr>
          <p:cNvPr id="13" name="Rectangle : coins arrondis 12">
            <a:extLst>
              <a:ext uri="{FF2B5EF4-FFF2-40B4-BE49-F238E27FC236}">
                <a16:creationId xmlns:a16="http://schemas.microsoft.com/office/drawing/2014/main" id="{BE2BE753-F0A5-83CD-FFA4-473018886143}"/>
              </a:ext>
            </a:extLst>
          </p:cNvPr>
          <p:cNvSpPr/>
          <p:nvPr/>
        </p:nvSpPr>
        <p:spPr>
          <a:xfrm>
            <a:off x="1129619" y="2656622"/>
            <a:ext cx="1600200" cy="62865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Structures Algorithmique</a:t>
            </a:r>
          </a:p>
        </p:txBody>
      </p:sp>
      <p:sp>
        <p:nvSpPr>
          <p:cNvPr id="14" name="Rectangle 13">
            <a:extLst>
              <a:ext uri="{FF2B5EF4-FFF2-40B4-BE49-F238E27FC236}">
                <a16:creationId xmlns:a16="http://schemas.microsoft.com/office/drawing/2014/main" id="{2112C92C-5255-914C-02E8-D3C429A0C92B}"/>
              </a:ext>
            </a:extLst>
          </p:cNvPr>
          <p:cNvSpPr/>
          <p:nvPr/>
        </p:nvSpPr>
        <p:spPr>
          <a:xfrm>
            <a:off x="3094854" y="2674154"/>
            <a:ext cx="1600200" cy="8871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Structures Conditionnelles:</a:t>
            </a:r>
          </a:p>
          <a:p>
            <a:pPr marL="285750" indent="-285750">
              <a:buFont typeface="Arial" panose="020B0604020202020204" pitchFamily="34" charset="0"/>
              <a:buChar char="•"/>
            </a:pPr>
            <a:r>
              <a:rPr lang="fr-FR" sz="1400" dirty="0"/>
              <a:t>SI</a:t>
            </a:r>
          </a:p>
          <a:p>
            <a:pPr marL="285750" indent="-285750">
              <a:buFont typeface="Arial" panose="020B0604020202020204" pitchFamily="34" charset="0"/>
              <a:buChar char="•"/>
            </a:pPr>
            <a:r>
              <a:rPr lang="fr-FR" sz="1400" dirty="0"/>
              <a:t>SUIVANT</a:t>
            </a:r>
          </a:p>
        </p:txBody>
      </p:sp>
      <p:sp>
        <p:nvSpPr>
          <p:cNvPr id="15" name="Rectangle 14">
            <a:extLst>
              <a:ext uri="{FF2B5EF4-FFF2-40B4-BE49-F238E27FC236}">
                <a16:creationId xmlns:a16="http://schemas.microsoft.com/office/drawing/2014/main" id="{C4781CD1-EABA-4999-4725-545C7A489504}"/>
              </a:ext>
            </a:extLst>
          </p:cNvPr>
          <p:cNvSpPr/>
          <p:nvPr/>
        </p:nvSpPr>
        <p:spPr>
          <a:xfrm>
            <a:off x="4864513" y="2707159"/>
            <a:ext cx="1887977" cy="8871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Structures répétitives:</a:t>
            </a:r>
          </a:p>
          <a:p>
            <a:pPr marL="285750" indent="-285750">
              <a:buFont typeface="Arial" panose="020B0604020202020204" pitchFamily="34" charset="0"/>
              <a:buChar char="•"/>
            </a:pPr>
            <a:r>
              <a:rPr lang="fr-FR" sz="1400" dirty="0"/>
              <a:t>POUR</a:t>
            </a:r>
          </a:p>
          <a:p>
            <a:pPr marL="285750" indent="-285750">
              <a:buFont typeface="Arial" panose="020B0604020202020204" pitchFamily="34" charset="0"/>
              <a:buChar char="•"/>
            </a:pPr>
            <a:r>
              <a:rPr lang="fr-FR" sz="1400" dirty="0"/>
              <a:t>REPETER</a:t>
            </a:r>
          </a:p>
          <a:p>
            <a:pPr marL="285750" indent="-285750">
              <a:buFont typeface="Arial" panose="020B0604020202020204" pitchFamily="34" charset="0"/>
              <a:buChar char="•"/>
            </a:pPr>
            <a:r>
              <a:rPr lang="fr-FR" sz="1400" dirty="0"/>
              <a:t>TANT QUE</a:t>
            </a:r>
          </a:p>
        </p:txBody>
      </p:sp>
      <p:sp>
        <p:nvSpPr>
          <p:cNvPr id="16" name="Rectangle : coins arrondis 15">
            <a:extLst>
              <a:ext uri="{FF2B5EF4-FFF2-40B4-BE49-F238E27FC236}">
                <a16:creationId xmlns:a16="http://schemas.microsoft.com/office/drawing/2014/main" id="{B51FA322-7523-F206-E559-70D34FBDDFBB}"/>
              </a:ext>
            </a:extLst>
          </p:cNvPr>
          <p:cNvSpPr/>
          <p:nvPr/>
        </p:nvSpPr>
        <p:spPr>
          <a:xfrm>
            <a:off x="1085007" y="1029495"/>
            <a:ext cx="1600200" cy="62865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Notions</a:t>
            </a:r>
          </a:p>
        </p:txBody>
      </p:sp>
      <p:sp>
        <p:nvSpPr>
          <p:cNvPr id="17" name="Rectangle 16">
            <a:extLst>
              <a:ext uri="{FF2B5EF4-FFF2-40B4-BE49-F238E27FC236}">
                <a16:creationId xmlns:a16="http://schemas.microsoft.com/office/drawing/2014/main" id="{FA86FD56-2FC8-21E6-DF71-E83A1A2AC494}"/>
              </a:ext>
            </a:extLst>
          </p:cNvPr>
          <p:cNvSpPr/>
          <p:nvPr/>
        </p:nvSpPr>
        <p:spPr>
          <a:xfrm>
            <a:off x="3121048" y="1063233"/>
            <a:ext cx="2180648" cy="3548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Algorithme et programme</a:t>
            </a:r>
          </a:p>
        </p:txBody>
      </p:sp>
      <p:sp>
        <p:nvSpPr>
          <p:cNvPr id="18" name="Rectangle 17">
            <a:extLst>
              <a:ext uri="{FF2B5EF4-FFF2-40B4-BE49-F238E27FC236}">
                <a16:creationId xmlns:a16="http://schemas.microsoft.com/office/drawing/2014/main" id="{995F3931-18FB-0B04-6B59-A58AA3EC3649}"/>
              </a:ext>
            </a:extLst>
          </p:cNvPr>
          <p:cNvSpPr/>
          <p:nvPr/>
        </p:nvSpPr>
        <p:spPr>
          <a:xfrm>
            <a:off x="3111541" y="1561643"/>
            <a:ext cx="2180648" cy="427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Langage de programmation</a:t>
            </a:r>
          </a:p>
        </p:txBody>
      </p:sp>
      <p:sp>
        <p:nvSpPr>
          <p:cNvPr id="19" name="Rectangle 18">
            <a:extLst>
              <a:ext uri="{FF2B5EF4-FFF2-40B4-BE49-F238E27FC236}">
                <a16:creationId xmlns:a16="http://schemas.microsoft.com/office/drawing/2014/main" id="{EB86CB61-FC82-2434-8C3C-9C4A29E3463D}"/>
              </a:ext>
            </a:extLst>
          </p:cNvPr>
          <p:cNvSpPr/>
          <p:nvPr/>
        </p:nvSpPr>
        <p:spPr>
          <a:xfrm>
            <a:off x="3094854" y="2098564"/>
            <a:ext cx="2180648" cy="3548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Bonnes pratiques</a:t>
            </a:r>
          </a:p>
        </p:txBody>
      </p:sp>
      <p:sp>
        <p:nvSpPr>
          <p:cNvPr id="20" name="Rectangle 19">
            <a:extLst>
              <a:ext uri="{FF2B5EF4-FFF2-40B4-BE49-F238E27FC236}">
                <a16:creationId xmlns:a16="http://schemas.microsoft.com/office/drawing/2014/main" id="{6D2CCBFD-8D1A-427C-CE36-8E0F10E77363}"/>
              </a:ext>
            </a:extLst>
          </p:cNvPr>
          <p:cNvSpPr/>
          <p:nvPr/>
        </p:nvSpPr>
        <p:spPr>
          <a:xfrm>
            <a:off x="5603713" y="1083665"/>
            <a:ext cx="1148777" cy="3687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Pseudo-code</a:t>
            </a:r>
          </a:p>
        </p:txBody>
      </p:sp>
      <p:sp>
        <p:nvSpPr>
          <p:cNvPr id="21" name="Rectangle 20">
            <a:extLst>
              <a:ext uri="{FF2B5EF4-FFF2-40B4-BE49-F238E27FC236}">
                <a16:creationId xmlns:a16="http://schemas.microsoft.com/office/drawing/2014/main" id="{0469745D-5478-5023-A44C-56180EFB403D}"/>
              </a:ext>
            </a:extLst>
          </p:cNvPr>
          <p:cNvSpPr/>
          <p:nvPr/>
        </p:nvSpPr>
        <p:spPr>
          <a:xfrm>
            <a:off x="5600613" y="1573307"/>
            <a:ext cx="1592259" cy="4693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Visual Basic pour Application (VBA)</a:t>
            </a:r>
          </a:p>
        </p:txBody>
      </p:sp>
      <p:sp>
        <p:nvSpPr>
          <p:cNvPr id="22" name="ZoneTexte 21">
            <a:extLst>
              <a:ext uri="{FF2B5EF4-FFF2-40B4-BE49-F238E27FC236}">
                <a16:creationId xmlns:a16="http://schemas.microsoft.com/office/drawing/2014/main" id="{C16F6522-351A-499D-A4DA-838602F98EB6}"/>
              </a:ext>
            </a:extLst>
          </p:cNvPr>
          <p:cNvSpPr txBox="1"/>
          <p:nvPr/>
        </p:nvSpPr>
        <p:spPr>
          <a:xfrm>
            <a:off x="9599302" y="273840"/>
            <a:ext cx="2558415" cy="1200329"/>
          </a:xfrm>
          <a:prstGeom prst="rect">
            <a:avLst/>
          </a:prstGeom>
          <a:noFill/>
        </p:spPr>
        <p:txBody>
          <a:bodyPr wrap="square" rtlCol="0">
            <a:spAutoFit/>
          </a:bodyPr>
          <a:lstStyle/>
          <a:p>
            <a:r>
              <a:rPr lang="fr-FR" sz="1200" b="0" i="0" dirty="0">
                <a:solidFill>
                  <a:srgbClr val="374151"/>
                </a:solidFill>
                <a:effectLst/>
                <a:latin typeface="Söhne"/>
              </a:rPr>
              <a:t>Le pseudocode est une méthode permettant de décrire l'algorithme d'un programme à l'aide d'un langage naturel, sans se soucier des détails syntaxiques propres à un langage de programmation spécifique.</a:t>
            </a:r>
            <a:endParaRPr lang="fr-FR" sz="1200" dirty="0"/>
          </a:p>
        </p:txBody>
      </p:sp>
      <p:sp>
        <p:nvSpPr>
          <p:cNvPr id="23" name="ZoneTexte 22">
            <a:extLst>
              <a:ext uri="{FF2B5EF4-FFF2-40B4-BE49-F238E27FC236}">
                <a16:creationId xmlns:a16="http://schemas.microsoft.com/office/drawing/2014/main" id="{5C84CFF3-3BEE-FF30-5888-DB5FCC947A48}"/>
              </a:ext>
            </a:extLst>
          </p:cNvPr>
          <p:cNvSpPr txBox="1"/>
          <p:nvPr/>
        </p:nvSpPr>
        <p:spPr>
          <a:xfrm>
            <a:off x="9523143" y="1645845"/>
            <a:ext cx="2477821" cy="1200329"/>
          </a:xfrm>
          <a:prstGeom prst="rect">
            <a:avLst/>
          </a:prstGeom>
          <a:noFill/>
        </p:spPr>
        <p:txBody>
          <a:bodyPr wrap="square" rtlCol="0">
            <a:spAutoFit/>
          </a:bodyPr>
          <a:lstStyle/>
          <a:p>
            <a:r>
              <a:rPr lang="fr-FR" sz="1200" dirty="0">
                <a:solidFill>
                  <a:srgbClr val="374151"/>
                </a:solidFill>
                <a:latin typeface="Söhne"/>
              </a:rPr>
              <a:t>L</a:t>
            </a:r>
            <a:r>
              <a:rPr lang="fr-FR" sz="1200" b="0" i="0" dirty="0">
                <a:solidFill>
                  <a:srgbClr val="374151"/>
                </a:solidFill>
                <a:effectLst/>
                <a:latin typeface="Söhne"/>
              </a:rPr>
              <a:t>angage de programmation utilisé dans Microsoft Excel pour automatiser des tâches, créer des fonctions personnalisées et interagir avec les données dans les feuilles de calcul.</a:t>
            </a:r>
            <a:endParaRPr lang="fr-FR" sz="1200" dirty="0"/>
          </a:p>
        </p:txBody>
      </p:sp>
      <p:sp>
        <p:nvSpPr>
          <p:cNvPr id="25" name="ZoneTexte 24">
            <a:extLst>
              <a:ext uri="{FF2B5EF4-FFF2-40B4-BE49-F238E27FC236}">
                <a16:creationId xmlns:a16="http://schemas.microsoft.com/office/drawing/2014/main" id="{008F4911-6F11-E410-DB1C-8D6D4CBECECF}"/>
              </a:ext>
            </a:extLst>
          </p:cNvPr>
          <p:cNvSpPr txBox="1"/>
          <p:nvPr/>
        </p:nvSpPr>
        <p:spPr>
          <a:xfrm>
            <a:off x="9376078" y="2855653"/>
            <a:ext cx="1695700" cy="1477328"/>
          </a:xfrm>
          <a:prstGeom prst="rect">
            <a:avLst/>
          </a:prstGeom>
          <a:noFill/>
        </p:spPr>
        <p:txBody>
          <a:bodyPr wrap="square">
            <a:spAutoFit/>
          </a:bodyPr>
          <a:lstStyle/>
          <a:p>
            <a:r>
              <a:rPr lang="fr-FR" sz="900" dirty="0"/>
              <a:t>pour intégrer le pseudocode dans VBA pour Excel, utilisez des commentaires explicatifs, des noms de variables significatifs et découpez éventuellement votre algorithme en fonctions ou sous-procédures pour une meilleure lisibilité et compréhension du code.</a:t>
            </a:r>
          </a:p>
        </p:txBody>
      </p:sp>
      <p:sp>
        <p:nvSpPr>
          <p:cNvPr id="26" name="Rectangle : coins arrondis 25">
            <a:extLst>
              <a:ext uri="{FF2B5EF4-FFF2-40B4-BE49-F238E27FC236}">
                <a16:creationId xmlns:a16="http://schemas.microsoft.com/office/drawing/2014/main" id="{EDBF703F-53E2-964F-88EA-202626DF8933}"/>
              </a:ext>
            </a:extLst>
          </p:cNvPr>
          <p:cNvSpPr/>
          <p:nvPr/>
        </p:nvSpPr>
        <p:spPr>
          <a:xfrm>
            <a:off x="1113054" y="6264583"/>
            <a:ext cx="1600200" cy="51519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Variables</a:t>
            </a:r>
          </a:p>
        </p:txBody>
      </p:sp>
      <p:sp>
        <p:nvSpPr>
          <p:cNvPr id="27" name="Rectangle 26">
            <a:extLst>
              <a:ext uri="{FF2B5EF4-FFF2-40B4-BE49-F238E27FC236}">
                <a16:creationId xmlns:a16="http://schemas.microsoft.com/office/drawing/2014/main" id="{C1009E5C-F381-644F-17DE-DEE74BD0FBD8}"/>
              </a:ext>
            </a:extLst>
          </p:cNvPr>
          <p:cNvSpPr/>
          <p:nvPr/>
        </p:nvSpPr>
        <p:spPr>
          <a:xfrm>
            <a:off x="2989015" y="6271249"/>
            <a:ext cx="2425700"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Déclaration: types de données</a:t>
            </a:r>
          </a:p>
        </p:txBody>
      </p:sp>
      <p:sp>
        <p:nvSpPr>
          <p:cNvPr id="28" name="Rectangle 27">
            <a:extLst>
              <a:ext uri="{FF2B5EF4-FFF2-40B4-BE49-F238E27FC236}">
                <a16:creationId xmlns:a16="http://schemas.microsoft.com/office/drawing/2014/main" id="{4A34C455-445E-25F0-CA53-11A1F4AD40BA}"/>
              </a:ext>
            </a:extLst>
          </p:cNvPr>
          <p:cNvSpPr/>
          <p:nvPr/>
        </p:nvSpPr>
        <p:spPr>
          <a:xfrm>
            <a:off x="5520728" y="6295887"/>
            <a:ext cx="1124892"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Initialisation</a:t>
            </a:r>
          </a:p>
        </p:txBody>
      </p:sp>
      <p:sp>
        <p:nvSpPr>
          <p:cNvPr id="29" name="Rectangle 28">
            <a:extLst>
              <a:ext uri="{FF2B5EF4-FFF2-40B4-BE49-F238E27FC236}">
                <a16:creationId xmlns:a16="http://schemas.microsoft.com/office/drawing/2014/main" id="{2F3C00C7-0881-B786-15D9-FBC4527DD089}"/>
              </a:ext>
            </a:extLst>
          </p:cNvPr>
          <p:cNvSpPr/>
          <p:nvPr/>
        </p:nvSpPr>
        <p:spPr>
          <a:xfrm>
            <a:off x="6906327" y="5887331"/>
            <a:ext cx="2425700" cy="927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Affectation:</a:t>
            </a:r>
          </a:p>
          <a:p>
            <a:pPr marL="285750" indent="-285750">
              <a:buFont typeface="Arial" panose="020B0604020202020204" pitchFamily="34" charset="0"/>
              <a:buChar char="•"/>
            </a:pPr>
            <a:r>
              <a:rPr lang="fr-FR" sz="1400" dirty="0"/>
              <a:t>Par boite de dialogue</a:t>
            </a:r>
          </a:p>
          <a:p>
            <a:pPr marL="285750" indent="-285750">
              <a:buFont typeface="Arial" panose="020B0604020202020204" pitchFamily="34" charset="0"/>
              <a:buChar char="•"/>
            </a:pPr>
            <a:r>
              <a:rPr lang="fr-FR" sz="1400" dirty="0" err="1"/>
              <a:t>InputBox</a:t>
            </a:r>
            <a:endParaRPr lang="fr-FR" sz="1400" dirty="0"/>
          </a:p>
          <a:p>
            <a:pPr marL="285750" indent="-285750">
              <a:buFont typeface="Arial" panose="020B0604020202020204" pitchFamily="34" charset="0"/>
              <a:buChar char="•"/>
            </a:pPr>
            <a:r>
              <a:rPr lang="fr-FR" sz="1400" dirty="0" err="1"/>
              <a:t>MsgBox</a:t>
            </a:r>
            <a:endParaRPr lang="fr-FR" sz="1400" dirty="0"/>
          </a:p>
        </p:txBody>
      </p:sp>
      <p:sp>
        <p:nvSpPr>
          <p:cNvPr id="30" name="Rectangle 29">
            <a:extLst>
              <a:ext uri="{FF2B5EF4-FFF2-40B4-BE49-F238E27FC236}">
                <a16:creationId xmlns:a16="http://schemas.microsoft.com/office/drawing/2014/main" id="{33215447-23CB-01A3-A3A3-65DD8D3D79ED}"/>
              </a:ext>
            </a:extLst>
          </p:cNvPr>
          <p:cNvSpPr/>
          <p:nvPr/>
        </p:nvSpPr>
        <p:spPr>
          <a:xfrm>
            <a:off x="10144348" y="6186016"/>
            <a:ext cx="1008352" cy="515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Affichage</a:t>
            </a:r>
          </a:p>
        </p:txBody>
      </p:sp>
      <p:sp>
        <p:nvSpPr>
          <p:cNvPr id="31" name="Rectangle : coins arrondis 30">
            <a:extLst>
              <a:ext uri="{FF2B5EF4-FFF2-40B4-BE49-F238E27FC236}">
                <a16:creationId xmlns:a16="http://schemas.microsoft.com/office/drawing/2014/main" id="{6A27F67A-7B0C-E373-2926-9DE426656659}"/>
              </a:ext>
            </a:extLst>
          </p:cNvPr>
          <p:cNvSpPr/>
          <p:nvPr/>
        </p:nvSpPr>
        <p:spPr>
          <a:xfrm>
            <a:off x="1100115" y="5436885"/>
            <a:ext cx="1600200" cy="62865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VBA, Python,  JavaScript, IA</a:t>
            </a:r>
          </a:p>
        </p:txBody>
      </p:sp>
      <p:sp>
        <p:nvSpPr>
          <p:cNvPr id="32" name="Rectangle 31">
            <a:extLst>
              <a:ext uri="{FF2B5EF4-FFF2-40B4-BE49-F238E27FC236}">
                <a16:creationId xmlns:a16="http://schemas.microsoft.com/office/drawing/2014/main" id="{CD59452D-6551-2A0A-3AAA-007BB8B3152E}"/>
              </a:ext>
            </a:extLst>
          </p:cNvPr>
          <p:cNvSpPr/>
          <p:nvPr/>
        </p:nvSpPr>
        <p:spPr>
          <a:xfrm>
            <a:off x="7365987" y="1573307"/>
            <a:ext cx="1592259" cy="4693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VBA, Python,  JavaScript, IA ..</a:t>
            </a:r>
          </a:p>
        </p:txBody>
      </p:sp>
      <p:sp>
        <p:nvSpPr>
          <p:cNvPr id="24" name="Espace réservé du contenu 23"/>
          <p:cNvSpPr>
            <a:spLocks noGrp="1"/>
          </p:cNvSpPr>
          <p:nvPr>
            <p:ph idx="1"/>
          </p:nvPr>
        </p:nvSpPr>
        <p:spPr/>
        <p:txBody>
          <a:bodyPr/>
          <a:lstStyle/>
          <a:p>
            <a:endParaRPr lang="fr-FR"/>
          </a:p>
        </p:txBody>
      </p:sp>
    </p:spTree>
    <p:extLst>
      <p:ext uri="{BB962C8B-B14F-4D97-AF65-F5344CB8AC3E}">
        <p14:creationId xmlns:p14="http://schemas.microsoft.com/office/powerpoint/2010/main" val="36628509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Variables et premières instructions</a:t>
            </a:r>
          </a:p>
        </p:txBody>
      </p:sp>
      <p:sp>
        <p:nvSpPr>
          <p:cNvPr id="3" name="Espace réservé du contenu 2"/>
          <p:cNvSpPr>
            <a:spLocks noGrp="1"/>
          </p:cNvSpPr>
          <p:nvPr>
            <p:ph idx="1"/>
          </p:nvPr>
        </p:nvSpPr>
        <p:spPr>
          <a:xfrm>
            <a:off x="838200" y="1825625"/>
            <a:ext cx="10942320" cy="4351338"/>
          </a:xfrm>
        </p:spPr>
        <p:txBody>
          <a:bodyPr>
            <a:normAutofit/>
          </a:bodyPr>
          <a:lstStyle/>
          <a:p>
            <a:r>
              <a:rPr lang="fr-FR" sz="2400" dirty="0"/>
              <a:t>Sous VBA, la déclaration des variables n’est pas obligatoire. Cependant, je vous conseille de le faire.</a:t>
            </a:r>
          </a:p>
          <a:p>
            <a:pPr lvl="1"/>
            <a:r>
              <a:rPr lang="fr-FR" sz="2000" dirty="0"/>
              <a:t>Pour ne pas l’oublier, vous pouvez le rendre obligatoire dans votre éditeur VBE en cochant : </a:t>
            </a:r>
            <a:r>
              <a:rPr lang="fr-FR" sz="2000" b="1" dirty="0"/>
              <a:t>Déclarer les variables obligatoires </a:t>
            </a:r>
            <a:r>
              <a:rPr lang="fr-FR" sz="2000" dirty="0"/>
              <a:t>dans</a:t>
            </a:r>
            <a:r>
              <a:rPr lang="fr-FR" sz="2000" b="1" dirty="0"/>
              <a:t> l’éditeur VBA: </a:t>
            </a:r>
          </a:p>
          <a:p>
            <a:pPr lvl="2"/>
            <a:r>
              <a:rPr lang="fr-FR" sz="1800" b="1" dirty="0"/>
              <a:t>Outils, Options, Déclarer les variables obligatoires </a:t>
            </a:r>
          </a:p>
          <a:p>
            <a:pPr lvl="1"/>
            <a:r>
              <a:rPr lang="fr-FR" sz="2000" b="1" dirty="0"/>
              <a:t>Si la case est cochée, l’instruction « Option Explicit » est ajoutée dans les déclarations générales de tout nouveau module.</a:t>
            </a:r>
          </a:p>
          <a:p>
            <a:endParaRPr lang="fr-FR" sz="2400" dirty="0"/>
          </a:p>
        </p:txBody>
      </p:sp>
      <p:pic>
        <p:nvPicPr>
          <p:cNvPr id="21" name="Image 20"/>
          <p:cNvPicPr>
            <a:picLocks noChangeAspect="1"/>
          </p:cNvPicPr>
          <p:nvPr/>
        </p:nvPicPr>
        <p:blipFill>
          <a:blip r:embed="rId2"/>
          <a:stretch>
            <a:fillRect/>
          </a:stretch>
        </p:blipFill>
        <p:spPr>
          <a:xfrm>
            <a:off x="5520921" y="4283351"/>
            <a:ext cx="6314286" cy="2209524"/>
          </a:xfrm>
          <a:prstGeom prst="rect">
            <a:avLst/>
          </a:prstGeom>
        </p:spPr>
      </p:pic>
      <p:grpSp>
        <p:nvGrpSpPr>
          <p:cNvPr id="24" name="Groupe 23"/>
          <p:cNvGrpSpPr>
            <a:grpSpLocks noChangeAspect="1"/>
          </p:cNvGrpSpPr>
          <p:nvPr/>
        </p:nvGrpSpPr>
        <p:grpSpPr>
          <a:xfrm>
            <a:off x="1814349" y="4167047"/>
            <a:ext cx="3339465" cy="2690953"/>
            <a:chOff x="981075" y="3894892"/>
            <a:chExt cx="3552825" cy="2862879"/>
          </a:xfrm>
        </p:grpSpPr>
        <p:pic>
          <p:nvPicPr>
            <p:cNvPr id="22" name="Image 21"/>
            <p:cNvPicPr>
              <a:picLocks noChangeAspect="1"/>
            </p:cNvPicPr>
            <p:nvPr/>
          </p:nvPicPr>
          <p:blipFill>
            <a:blip r:embed="rId3"/>
            <a:stretch>
              <a:fillRect/>
            </a:stretch>
          </p:blipFill>
          <p:spPr>
            <a:xfrm>
              <a:off x="981075" y="3894892"/>
              <a:ext cx="3552825" cy="2862879"/>
            </a:xfrm>
            <a:prstGeom prst="rect">
              <a:avLst/>
            </a:prstGeom>
          </p:spPr>
        </p:pic>
        <p:sp>
          <p:nvSpPr>
            <p:cNvPr id="23" name="Rectangle 22"/>
            <p:cNvSpPr/>
            <p:nvPr/>
          </p:nvSpPr>
          <p:spPr>
            <a:xfrm>
              <a:off x="1076325" y="4743450"/>
              <a:ext cx="1857375" cy="153028"/>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grpSp>
    </p:spTree>
    <p:extLst>
      <p:ext uri="{BB962C8B-B14F-4D97-AF65-F5344CB8AC3E}">
        <p14:creationId xmlns:p14="http://schemas.microsoft.com/office/powerpoint/2010/main" val="9417654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917BB0-05DF-46E6-F5C5-786781EB961C}"/>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73FA4CB-E20E-0F61-888C-FF2E75B7A469}"/>
              </a:ext>
            </a:extLst>
          </p:cNvPr>
          <p:cNvSpPr>
            <a:spLocks noGrp="1"/>
          </p:cNvSpPr>
          <p:nvPr>
            <p:ph type="title"/>
          </p:nvPr>
        </p:nvSpPr>
        <p:spPr/>
        <p:txBody>
          <a:bodyPr/>
          <a:lstStyle/>
          <a:p>
            <a:r>
              <a:rPr lang="fr-FR" dirty="0"/>
              <a:t>Les types de données </a:t>
            </a:r>
          </a:p>
        </p:txBody>
      </p:sp>
      <p:sp>
        <p:nvSpPr>
          <p:cNvPr id="5" name="Espace réservé du texte 4">
            <a:extLst>
              <a:ext uri="{FF2B5EF4-FFF2-40B4-BE49-F238E27FC236}">
                <a16:creationId xmlns:a16="http://schemas.microsoft.com/office/drawing/2014/main" id="{56B42CAE-2AAB-2D8F-2FD1-C75E0A535AA3}"/>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2693981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C2E7F-19C3-9865-D3AC-0C142BA7EB8A}"/>
              </a:ext>
            </a:extLst>
          </p:cNvPr>
          <p:cNvSpPr>
            <a:spLocks noGrp="1"/>
          </p:cNvSpPr>
          <p:nvPr>
            <p:ph type="title"/>
          </p:nvPr>
        </p:nvSpPr>
        <p:spPr/>
        <p:txBody>
          <a:bodyPr/>
          <a:lstStyle/>
          <a:p>
            <a:r>
              <a:rPr lang="fr-FR" dirty="0"/>
              <a:t>Les variables:</a:t>
            </a:r>
            <a:br>
              <a:rPr lang="fr-FR" dirty="0"/>
            </a:br>
            <a:r>
              <a:rPr lang="fr-FR" dirty="0"/>
              <a:t>Type de données en VBA</a:t>
            </a:r>
          </a:p>
        </p:txBody>
      </p:sp>
      <p:sp>
        <p:nvSpPr>
          <p:cNvPr id="3" name="Espace réservé du contenu 2">
            <a:extLst>
              <a:ext uri="{FF2B5EF4-FFF2-40B4-BE49-F238E27FC236}">
                <a16:creationId xmlns:a16="http://schemas.microsoft.com/office/drawing/2014/main" id="{4B5F8B85-A7AD-EE70-4F1A-7BD6A83ACD42}"/>
              </a:ext>
            </a:extLst>
          </p:cNvPr>
          <p:cNvSpPr>
            <a:spLocks noGrp="1"/>
          </p:cNvSpPr>
          <p:nvPr>
            <p:ph idx="1"/>
          </p:nvPr>
        </p:nvSpPr>
        <p:spPr/>
        <p:txBody>
          <a:bodyPr>
            <a:normAutofit/>
          </a:bodyPr>
          <a:lstStyle/>
          <a:p>
            <a:r>
              <a:rPr lang="fr-FR" sz="2400" dirty="0"/>
              <a:t>Une variable appartient à un type de données. </a:t>
            </a:r>
          </a:p>
          <a:p>
            <a:pPr lvl="1"/>
            <a:r>
              <a:rPr lang="fr-FR" sz="2000" dirty="0"/>
              <a:t>c'est-à dire qu'elle peut contenir uniquement des valeurs de ce type. </a:t>
            </a:r>
          </a:p>
          <a:p>
            <a:r>
              <a:rPr lang="fr-FR" sz="2400" dirty="0"/>
              <a:t>Une variable est toujours déclarée (assignée à un type de données) avant d'être utilisée et parfois initialisée (valorisée avec une valeur de départ). </a:t>
            </a:r>
          </a:p>
        </p:txBody>
      </p:sp>
      <p:grpSp>
        <p:nvGrpSpPr>
          <p:cNvPr id="8" name="Groupe 7">
            <a:extLst>
              <a:ext uri="{FF2B5EF4-FFF2-40B4-BE49-F238E27FC236}">
                <a16:creationId xmlns:a16="http://schemas.microsoft.com/office/drawing/2014/main" id="{C6049925-BA43-1B95-1848-75B1C89CB2A0}"/>
              </a:ext>
            </a:extLst>
          </p:cNvPr>
          <p:cNvGrpSpPr/>
          <p:nvPr/>
        </p:nvGrpSpPr>
        <p:grpSpPr>
          <a:xfrm>
            <a:off x="1650142" y="3429000"/>
            <a:ext cx="8891716" cy="3314017"/>
            <a:chOff x="1650142" y="3429000"/>
            <a:chExt cx="8891716" cy="3314017"/>
          </a:xfrm>
        </p:grpSpPr>
        <p:pic>
          <p:nvPicPr>
            <p:cNvPr id="5" name="Image 4">
              <a:extLst>
                <a:ext uri="{FF2B5EF4-FFF2-40B4-BE49-F238E27FC236}">
                  <a16:creationId xmlns:a16="http://schemas.microsoft.com/office/drawing/2014/main" id="{6D4199B3-40F6-535E-27B6-38CC8AE241EC}"/>
                </a:ext>
              </a:extLst>
            </p:cNvPr>
            <p:cNvPicPr>
              <a:picLocks noChangeAspect="1"/>
            </p:cNvPicPr>
            <p:nvPr/>
          </p:nvPicPr>
          <p:blipFill>
            <a:blip r:embed="rId2"/>
            <a:stretch>
              <a:fillRect/>
            </a:stretch>
          </p:blipFill>
          <p:spPr>
            <a:xfrm>
              <a:off x="1650142" y="3429000"/>
              <a:ext cx="8891716" cy="3048589"/>
            </a:xfrm>
            <a:prstGeom prst="rect">
              <a:avLst/>
            </a:prstGeom>
          </p:spPr>
        </p:pic>
        <p:sp>
          <p:nvSpPr>
            <p:cNvPr id="7" name="ZoneTexte 6">
              <a:extLst>
                <a:ext uri="{FF2B5EF4-FFF2-40B4-BE49-F238E27FC236}">
                  <a16:creationId xmlns:a16="http://schemas.microsoft.com/office/drawing/2014/main" id="{83FC440E-4003-D081-227D-34A49B76C8AE}"/>
                </a:ext>
              </a:extLst>
            </p:cNvPr>
            <p:cNvSpPr txBox="1"/>
            <p:nvPr/>
          </p:nvSpPr>
          <p:spPr>
            <a:xfrm>
              <a:off x="4074642" y="6373685"/>
              <a:ext cx="3252915" cy="369332"/>
            </a:xfrm>
            <a:prstGeom prst="rect">
              <a:avLst/>
            </a:prstGeom>
            <a:noFill/>
          </p:spPr>
          <p:txBody>
            <a:bodyPr wrap="square">
              <a:spAutoFit/>
            </a:bodyPr>
            <a:lstStyle/>
            <a:p>
              <a:pPr algn="ctr"/>
              <a:r>
                <a:rPr lang="fr-FR" dirty="0">
                  <a:highlight>
                    <a:srgbClr val="F2F2F2"/>
                  </a:highlight>
                </a:rPr>
                <a:t>Type de données en VBA</a:t>
              </a:r>
            </a:p>
          </p:txBody>
        </p:sp>
      </p:grpSp>
    </p:spTree>
    <p:extLst>
      <p:ext uri="{BB962C8B-B14F-4D97-AF65-F5344CB8AC3E}">
        <p14:creationId xmlns:p14="http://schemas.microsoft.com/office/powerpoint/2010/main" val="3404668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F3225E-2218-4114-B530-96DB9B468653}"/>
              </a:ext>
            </a:extLst>
          </p:cNvPr>
          <p:cNvSpPr>
            <a:spLocks noGrp="1"/>
          </p:cNvSpPr>
          <p:nvPr>
            <p:ph type="title"/>
          </p:nvPr>
        </p:nvSpPr>
        <p:spPr/>
        <p:txBody>
          <a:bodyPr/>
          <a:lstStyle/>
          <a:p>
            <a:r>
              <a:rPr lang="fr-FR" dirty="0"/>
              <a:t>Les variables:</a:t>
            </a:r>
            <a:br>
              <a:rPr lang="fr-FR" dirty="0"/>
            </a:br>
            <a:r>
              <a:rPr lang="fr-FR" dirty="0"/>
              <a:t>Type de données en VBA</a:t>
            </a:r>
          </a:p>
        </p:txBody>
      </p:sp>
      <p:graphicFrame>
        <p:nvGraphicFramePr>
          <p:cNvPr id="5" name="Tableau 4">
            <a:extLst>
              <a:ext uri="{FF2B5EF4-FFF2-40B4-BE49-F238E27FC236}">
                <a16:creationId xmlns:a16="http://schemas.microsoft.com/office/drawing/2014/main" id="{6C6F2BE3-C0AD-7E38-70D0-D4D0B65D3001}"/>
              </a:ext>
            </a:extLst>
          </p:cNvPr>
          <p:cNvGraphicFramePr>
            <a:graphicFrameLocks noGrp="1"/>
          </p:cNvGraphicFramePr>
          <p:nvPr/>
        </p:nvGraphicFramePr>
        <p:xfrm>
          <a:off x="838200" y="1690688"/>
          <a:ext cx="10231396" cy="4956038"/>
        </p:xfrm>
        <a:graphic>
          <a:graphicData uri="http://schemas.openxmlformats.org/drawingml/2006/table">
            <a:tbl>
              <a:tblPr/>
              <a:tblGrid>
                <a:gridCol w="1767016">
                  <a:extLst>
                    <a:ext uri="{9D8B030D-6E8A-4147-A177-3AD203B41FA5}">
                      <a16:colId xmlns:a16="http://schemas.microsoft.com/office/drawing/2014/main" val="2906647492"/>
                    </a:ext>
                  </a:extLst>
                </a:gridCol>
                <a:gridCol w="8464380">
                  <a:extLst>
                    <a:ext uri="{9D8B030D-6E8A-4147-A177-3AD203B41FA5}">
                      <a16:colId xmlns:a16="http://schemas.microsoft.com/office/drawing/2014/main" val="2517732220"/>
                    </a:ext>
                  </a:extLst>
                </a:gridCol>
              </a:tblGrid>
              <a:tr h="429005">
                <a:tc>
                  <a:txBody>
                    <a:bodyPr/>
                    <a:lstStyle/>
                    <a:p>
                      <a:pPr algn="ctr"/>
                      <a:r>
                        <a:rPr lang="fr-FR" sz="2000" b="1" i="0" dirty="0">
                          <a:solidFill>
                            <a:schemeClr val="accent1"/>
                          </a:solidFill>
                          <a:effectLst>
                            <a:outerShdw blurRad="38100" dist="38100" dir="2700000" algn="tl">
                              <a:srgbClr val="000000">
                                <a:alpha val="43137"/>
                              </a:srgbClr>
                            </a:outerShdw>
                          </a:effectLst>
                          <a:latin typeface="+mn-lt"/>
                        </a:rPr>
                        <a:t>Type de données</a:t>
                      </a:r>
                    </a:p>
                  </a:txBody>
                  <a:tcPr marL="61286" marR="61286" marT="30643" marB="30643" anchor="ctr">
                    <a:lnL w="12700" cap="flat" cmpd="sng" algn="ctr">
                      <a:solidFill>
                        <a:srgbClr val="6495ED"/>
                      </a:solidFill>
                      <a:prstDash val="solid"/>
                      <a:round/>
                      <a:headEnd type="none" w="med" len="med"/>
                      <a:tailEnd type="none" w="med" len="med"/>
                    </a:lnL>
                    <a:lnR w="12700" cap="flat" cmpd="sng" algn="ctr">
                      <a:solidFill>
                        <a:srgbClr val="6495ED"/>
                      </a:solidFill>
                      <a:prstDash val="solid"/>
                      <a:round/>
                      <a:headEnd type="none" w="med" len="med"/>
                      <a:tailEnd type="none" w="med" len="med"/>
                    </a:lnR>
                    <a:lnT w="12700" cap="flat" cmpd="sng" algn="ctr">
                      <a:solidFill>
                        <a:srgbClr val="6495ED"/>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pPr algn="ctr"/>
                      <a:r>
                        <a:rPr lang="fr-FR" sz="2000" b="1" i="0" dirty="0">
                          <a:solidFill>
                            <a:schemeClr val="accent1"/>
                          </a:solidFill>
                          <a:effectLst/>
                          <a:latin typeface="+mn-lt"/>
                        </a:rPr>
                        <a:t>Utilisation</a:t>
                      </a:r>
                    </a:p>
                  </a:txBody>
                  <a:tcPr marL="61286" marR="61286" marT="30643" marB="30643" anchor="ctr">
                    <a:lnL w="12700" cap="flat" cmpd="sng" algn="ctr">
                      <a:solidFill>
                        <a:srgbClr val="6495ED"/>
                      </a:solidFill>
                      <a:prstDash val="solid"/>
                      <a:round/>
                      <a:headEnd type="none" w="med" len="med"/>
                      <a:tailEnd type="none" w="med" len="med"/>
                    </a:lnL>
                    <a:lnR w="12700" cap="flat" cmpd="sng" algn="ctr">
                      <a:solidFill>
                        <a:srgbClr val="6495ED"/>
                      </a:solidFill>
                      <a:prstDash val="solid"/>
                      <a:round/>
                      <a:headEnd type="none" w="med" len="med"/>
                      <a:tailEnd type="none" w="med" len="med"/>
                    </a:lnR>
                    <a:lnT w="12700" cap="flat" cmpd="sng" algn="ctr">
                      <a:solidFill>
                        <a:srgbClr val="6495ED"/>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2348525869"/>
                  </a:ext>
                </a:extLst>
              </a:tr>
              <a:tr h="612864">
                <a:tc>
                  <a:txBody>
                    <a:bodyPr/>
                    <a:lstStyle/>
                    <a:p>
                      <a:r>
                        <a:rPr lang="fr-FR" sz="2000" b="1" dirty="0">
                          <a:solidFill>
                            <a:schemeClr val="accent1"/>
                          </a:solidFill>
                          <a:effectLst/>
                          <a:latin typeface="+mn-lt"/>
                        </a:rPr>
                        <a:t>String</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dirty="0">
                          <a:effectLst/>
                          <a:latin typeface="+mn-lt"/>
                        </a:rPr>
                        <a:t>Pour les chaînes de caractères. Peut contenir jusqu’à 2 milliards de caractères</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3483926833"/>
                  </a:ext>
                </a:extLst>
              </a:tr>
              <a:tr h="429005">
                <a:tc>
                  <a:txBody>
                    <a:bodyPr/>
                    <a:lstStyle/>
                    <a:p>
                      <a:r>
                        <a:rPr lang="fr-FR" sz="2000" b="1" dirty="0">
                          <a:solidFill>
                            <a:schemeClr val="accent1"/>
                          </a:solidFill>
                          <a:effectLst/>
                          <a:latin typeface="+mn-lt"/>
                        </a:rPr>
                        <a:t>Integer</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dirty="0">
                          <a:effectLst/>
                          <a:latin typeface="+mn-lt"/>
                        </a:rPr>
                        <a:t>Compteur numérique allant de -32 768 à 32 767</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3638675108"/>
                  </a:ext>
                </a:extLst>
              </a:tr>
              <a:tr h="429005">
                <a:tc>
                  <a:txBody>
                    <a:bodyPr/>
                    <a:lstStyle/>
                    <a:p>
                      <a:r>
                        <a:rPr lang="fr-FR" sz="2000" b="1">
                          <a:solidFill>
                            <a:schemeClr val="accent1"/>
                          </a:solidFill>
                          <a:effectLst/>
                          <a:latin typeface="+mn-lt"/>
                        </a:rPr>
                        <a:t>Long</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a:effectLst/>
                          <a:latin typeface="+mn-lt"/>
                        </a:rPr>
                        <a:t>Compteur numérique allant de -2 147 483 648 à 2 147 483 647</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797155897"/>
                  </a:ext>
                </a:extLst>
              </a:tr>
              <a:tr h="429005">
                <a:tc>
                  <a:txBody>
                    <a:bodyPr/>
                    <a:lstStyle/>
                    <a:p>
                      <a:r>
                        <a:rPr lang="fr-FR" sz="2000" b="1">
                          <a:solidFill>
                            <a:schemeClr val="accent1"/>
                          </a:solidFill>
                          <a:effectLst/>
                          <a:latin typeface="+mn-lt"/>
                        </a:rPr>
                        <a:t>Variant</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dirty="0">
                          <a:effectLst/>
                          <a:latin typeface="+mn-lt"/>
                        </a:rPr>
                        <a:t>Quand le type ne peut pas être définie préalablement</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3518453903"/>
                  </a:ext>
                </a:extLst>
              </a:tr>
              <a:tr h="429005">
                <a:tc>
                  <a:txBody>
                    <a:bodyPr/>
                    <a:lstStyle/>
                    <a:p>
                      <a:r>
                        <a:rPr lang="fr-FR" sz="2000" b="1">
                          <a:solidFill>
                            <a:schemeClr val="accent1"/>
                          </a:solidFill>
                          <a:effectLst/>
                          <a:latin typeface="+mn-lt"/>
                        </a:rPr>
                        <a:t>Date</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dirty="0">
                          <a:effectLst/>
                          <a:latin typeface="+mn-lt"/>
                        </a:rPr>
                        <a:t>Dates (du 1er janvier </a:t>
                      </a:r>
                      <a:r>
                        <a:rPr lang="fr-FR" sz="1600" dirty="0">
                          <a:effectLst/>
                          <a:latin typeface="+mn-lt"/>
                        </a:rPr>
                        <a:t>100</a:t>
                      </a:r>
                      <a:r>
                        <a:rPr lang="fr-FR" sz="2000" dirty="0">
                          <a:effectLst/>
                          <a:latin typeface="+mn-lt"/>
                        </a:rPr>
                        <a:t> au 31 décembre 9999)</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3345197305"/>
                  </a:ext>
                </a:extLst>
              </a:tr>
              <a:tr h="429005">
                <a:tc>
                  <a:txBody>
                    <a:bodyPr/>
                    <a:lstStyle/>
                    <a:p>
                      <a:r>
                        <a:rPr lang="fr-FR" sz="2000" b="1">
                          <a:solidFill>
                            <a:schemeClr val="accent1"/>
                          </a:solidFill>
                          <a:effectLst/>
                          <a:latin typeface="+mn-lt"/>
                        </a:rPr>
                        <a:t>Boolean</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dirty="0">
                          <a:effectLst/>
                          <a:latin typeface="+mn-lt"/>
                        </a:rPr>
                        <a:t>Retourne une valeur Vrai/</a:t>
                      </a:r>
                      <a:r>
                        <a:rPr lang="fr-FR" sz="2000" dirty="0" err="1">
                          <a:effectLst/>
                          <a:latin typeface="+mn-lt"/>
                        </a:rPr>
                        <a:t>True</a:t>
                      </a:r>
                      <a:r>
                        <a:rPr lang="fr-FR" sz="2000" dirty="0">
                          <a:effectLst/>
                          <a:latin typeface="+mn-lt"/>
                        </a:rPr>
                        <a:t> (-1) ou Faux/False (0)</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4125909718"/>
                  </a:ext>
                </a:extLst>
              </a:tr>
              <a:tr h="245146">
                <a:tc>
                  <a:txBody>
                    <a:bodyPr/>
                    <a:lstStyle/>
                    <a:p>
                      <a:r>
                        <a:rPr lang="fr-FR" sz="2000" b="1">
                          <a:solidFill>
                            <a:schemeClr val="accent1"/>
                          </a:solidFill>
                          <a:effectLst/>
                          <a:latin typeface="+mn-lt"/>
                        </a:rPr>
                        <a:t>Byte</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a:effectLst/>
                          <a:latin typeface="+mn-lt"/>
                        </a:rPr>
                        <a:t>Pour un compteur allant de 0 à 255</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276621161"/>
                  </a:ext>
                </a:extLst>
              </a:tr>
              <a:tr h="245146">
                <a:tc>
                  <a:txBody>
                    <a:bodyPr/>
                    <a:lstStyle/>
                    <a:p>
                      <a:r>
                        <a:rPr lang="fr-FR" sz="2000" b="1">
                          <a:solidFill>
                            <a:schemeClr val="accent1"/>
                          </a:solidFill>
                          <a:effectLst/>
                          <a:latin typeface="+mn-lt"/>
                        </a:rPr>
                        <a:t>Double</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dirty="0">
                          <a:effectLst/>
                          <a:latin typeface="+mn-lt"/>
                        </a:rPr>
                        <a:t>Pour gérer des données à virgule</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2093387410"/>
                  </a:ext>
                </a:extLst>
              </a:tr>
              <a:tr h="429005">
                <a:tc>
                  <a:txBody>
                    <a:bodyPr/>
                    <a:lstStyle/>
                    <a:p>
                      <a:r>
                        <a:rPr lang="fr-FR" sz="2000" b="1">
                          <a:solidFill>
                            <a:schemeClr val="accent1"/>
                          </a:solidFill>
                          <a:effectLst/>
                          <a:latin typeface="+mn-lt"/>
                        </a:rPr>
                        <a:t>Currency</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dirty="0">
                          <a:effectLst/>
                          <a:latin typeface="+mn-lt"/>
                        </a:rPr>
                        <a:t>Permet de gérer des devises allant jusqu’à 4 chiffres après la virgule</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2354064895"/>
                  </a:ext>
                </a:extLst>
              </a:tr>
              <a:tr h="245146">
                <a:tc>
                  <a:txBody>
                    <a:bodyPr/>
                    <a:lstStyle/>
                    <a:p>
                      <a:r>
                        <a:rPr lang="fr-FR" sz="2000" b="1" dirty="0">
                          <a:solidFill>
                            <a:schemeClr val="accent1"/>
                          </a:solidFill>
                          <a:effectLst/>
                          <a:latin typeface="+mn-lt"/>
                        </a:rPr>
                        <a:t>Object</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tc>
                  <a:txBody>
                    <a:bodyPr/>
                    <a:lstStyle/>
                    <a:p>
                      <a:r>
                        <a:rPr lang="fr-FR" sz="2000" dirty="0">
                          <a:effectLst/>
                          <a:latin typeface="+mn-lt"/>
                        </a:rPr>
                        <a:t>Représente un </a:t>
                      </a:r>
                      <a:r>
                        <a:rPr lang="fr-FR" sz="2000" u="none" strike="noStrike" dirty="0">
                          <a:solidFill>
                            <a:srgbClr val="03A9F4"/>
                          </a:solidFill>
                          <a:effectLst/>
                          <a:latin typeface="+mn-lt"/>
                          <a:hlinkClick r:id="rId2"/>
                        </a:rPr>
                        <a:t>Objet</a:t>
                      </a:r>
                      <a:r>
                        <a:rPr lang="fr-FR" sz="2000" dirty="0">
                          <a:effectLst/>
                          <a:latin typeface="+mn-lt"/>
                        </a:rPr>
                        <a:t>.</a:t>
                      </a:r>
                    </a:p>
                  </a:txBody>
                  <a:tcPr marL="61286" marR="61286" marT="30643" marB="30643" anchor="ctr">
                    <a:lnL w="12700" cap="flat" cmpd="sng" algn="ctr">
                      <a:solidFill>
                        <a:srgbClr val="E0DEDE"/>
                      </a:solidFill>
                      <a:prstDash val="solid"/>
                      <a:round/>
                      <a:headEnd type="none" w="med" len="med"/>
                      <a:tailEnd type="none" w="med" len="med"/>
                    </a:lnL>
                    <a:lnR w="12700" cap="flat" cmpd="sng" algn="ctr">
                      <a:solidFill>
                        <a:srgbClr val="E0DEDE"/>
                      </a:solidFill>
                      <a:prstDash val="solid"/>
                      <a:round/>
                      <a:headEnd type="none" w="med" len="med"/>
                      <a:tailEnd type="none" w="med" len="med"/>
                    </a:lnR>
                    <a:lnT w="12700" cap="flat" cmpd="sng" algn="ctr">
                      <a:solidFill>
                        <a:srgbClr val="E0DEDE"/>
                      </a:solidFill>
                      <a:prstDash val="solid"/>
                      <a:round/>
                      <a:headEnd type="none" w="med" len="med"/>
                      <a:tailEnd type="none" w="med" len="med"/>
                    </a:lnT>
                    <a:lnB w="12700" cap="flat" cmpd="sng" algn="ctr">
                      <a:solidFill>
                        <a:srgbClr val="E0DEDE"/>
                      </a:solidFill>
                      <a:prstDash val="solid"/>
                      <a:round/>
                      <a:headEnd type="none" w="med" len="med"/>
                      <a:tailEnd type="none" w="med" len="med"/>
                    </a:lnB>
                    <a:solidFill>
                      <a:srgbClr val="FFFFFF"/>
                    </a:solidFill>
                  </a:tcPr>
                </a:tc>
                <a:extLst>
                  <a:ext uri="{0D108BD9-81ED-4DB2-BD59-A6C34878D82A}">
                    <a16:rowId xmlns:a16="http://schemas.microsoft.com/office/drawing/2014/main" val="2438973465"/>
                  </a:ext>
                </a:extLst>
              </a:tr>
            </a:tbl>
          </a:graphicData>
        </a:graphic>
      </p:graphicFrame>
    </p:spTree>
    <p:extLst>
      <p:ext uri="{BB962C8B-B14F-4D97-AF65-F5344CB8AC3E}">
        <p14:creationId xmlns:p14="http://schemas.microsoft.com/office/powerpoint/2010/main" val="22802035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Type de données</a:t>
            </a:r>
            <a:br>
              <a:rPr lang="fr-FR" dirty="0"/>
            </a:b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a:t>Le type de données définit le type d’opérateurs qu’on peut leur appliquer.</a:t>
            </a:r>
          </a:p>
          <a:p>
            <a:r>
              <a:rPr lang="fr-FR" dirty="0">
                <a:solidFill>
                  <a:srgbClr val="0070C0"/>
                </a:solidFill>
              </a:rPr>
              <a:t>Numérique</a:t>
            </a:r>
            <a:r>
              <a:rPr lang="fr-FR" dirty="0"/>
              <a:t> qui peut être réel (</a:t>
            </a:r>
            <a:r>
              <a:rPr lang="fr-FR" dirty="0">
                <a:solidFill>
                  <a:schemeClr val="accent2">
                    <a:lumMod val="75000"/>
                  </a:schemeClr>
                </a:solidFill>
              </a:rPr>
              <a:t>double</a:t>
            </a:r>
            <a:r>
              <a:rPr lang="fr-FR" dirty="0"/>
              <a:t>) ou entier (</a:t>
            </a:r>
            <a:r>
              <a:rPr lang="fr-FR" dirty="0">
                <a:solidFill>
                  <a:schemeClr val="accent2">
                    <a:lumMod val="75000"/>
                  </a:schemeClr>
                </a:solidFill>
              </a:rPr>
              <a:t>long</a:t>
            </a:r>
            <a:r>
              <a:rPr lang="fr-FR" dirty="0"/>
              <a:t>). Les opérateurs  applicables sont : +, -, *, / (division réelle), \ (division entière), </a:t>
            </a:r>
            <a:r>
              <a:rPr lang="fr-FR" dirty="0" err="1"/>
              <a:t>mod</a:t>
            </a:r>
            <a:r>
              <a:rPr lang="fr-FR" dirty="0"/>
              <a:t> (modulo)</a:t>
            </a:r>
          </a:p>
          <a:p>
            <a:r>
              <a:rPr lang="fr-FR" dirty="0"/>
              <a:t>Exemple : 5 / 2 </a:t>
            </a:r>
            <a:r>
              <a:rPr lang="fr-FR" dirty="0">
                <a:sym typeface="Wingdings" panose="05000000000000000000" pitchFamily="2" charset="2"/>
              </a:rPr>
              <a:t></a:t>
            </a:r>
            <a:r>
              <a:rPr lang="fr-FR" dirty="0"/>
              <a:t> 2.5 ; 5 \ 2 </a:t>
            </a:r>
            <a:r>
              <a:rPr lang="fr-FR" dirty="0">
                <a:sym typeface="Wingdings" panose="05000000000000000000" pitchFamily="2" charset="2"/>
              </a:rPr>
              <a:t></a:t>
            </a:r>
            <a:r>
              <a:rPr lang="fr-FR" dirty="0"/>
              <a:t> 2 ; 5 </a:t>
            </a:r>
            <a:r>
              <a:rPr lang="fr-FR" dirty="0" err="1"/>
              <a:t>mod</a:t>
            </a:r>
            <a:r>
              <a:rPr lang="fr-FR" dirty="0"/>
              <a:t> 2 </a:t>
            </a:r>
            <a:r>
              <a:rPr lang="fr-FR" dirty="0">
                <a:sym typeface="Wingdings" panose="05000000000000000000" pitchFamily="2" charset="2"/>
              </a:rPr>
              <a:t></a:t>
            </a:r>
            <a:r>
              <a:rPr lang="fr-FR" dirty="0"/>
              <a:t> 1</a:t>
            </a:r>
          </a:p>
          <a:p>
            <a:endParaRPr lang="fr-FR" dirty="0"/>
          </a:p>
          <a:p>
            <a:r>
              <a:rPr lang="fr-FR" dirty="0">
                <a:solidFill>
                  <a:srgbClr val="0070C0"/>
                </a:solidFill>
              </a:rPr>
              <a:t>Booléen</a:t>
            </a:r>
            <a:r>
              <a:rPr lang="fr-FR" dirty="0"/>
              <a:t> (</a:t>
            </a:r>
            <a:r>
              <a:rPr lang="fr-FR" dirty="0" err="1">
                <a:solidFill>
                  <a:schemeClr val="accent2">
                    <a:lumMod val="75000"/>
                  </a:schemeClr>
                </a:solidFill>
              </a:rPr>
              <a:t>boolean</a:t>
            </a:r>
            <a:r>
              <a:rPr lang="fr-FR" dirty="0"/>
              <a:t>) qui ne prend que deux valeurs possibles : </a:t>
            </a:r>
            <a:r>
              <a:rPr lang="fr-FR" dirty="0" err="1">
                <a:solidFill>
                  <a:schemeClr val="accent2">
                    <a:lumMod val="75000"/>
                  </a:schemeClr>
                </a:solidFill>
              </a:rPr>
              <a:t>True</a:t>
            </a:r>
            <a:r>
              <a:rPr lang="fr-FR" dirty="0"/>
              <a:t> et </a:t>
            </a:r>
            <a:r>
              <a:rPr lang="fr-FR" dirty="0">
                <a:solidFill>
                  <a:schemeClr val="accent2">
                    <a:lumMod val="75000"/>
                  </a:schemeClr>
                </a:solidFill>
              </a:rPr>
              <a:t>False</a:t>
            </a:r>
            <a:r>
              <a:rPr lang="fr-FR" dirty="0"/>
              <a:t>. Les  opérateurs sont : not, and, or.</a:t>
            </a:r>
          </a:p>
          <a:p>
            <a:r>
              <a:rPr lang="fr-FR" dirty="0"/>
              <a:t>Exemple : </a:t>
            </a:r>
            <a:r>
              <a:rPr lang="fr-FR" dirty="0" err="1"/>
              <a:t>True</a:t>
            </a:r>
            <a:r>
              <a:rPr lang="fr-FR" dirty="0"/>
              <a:t> and False </a:t>
            </a:r>
            <a:r>
              <a:rPr lang="fr-FR" dirty="0">
                <a:sym typeface="Wingdings" panose="05000000000000000000" pitchFamily="2" charset="2"/>
              </a:rPr>
              <a:t></a:t>
            </a:r>
            <a:r>
              <a:rPr lang="fr-FR" dirty="0"/>
              <a:t> False</a:t>
            </a:r>
          </a:p>
          <a:p>
            <a:r>
              <a:rPr lang="fr-FR" dirty="0">
                <a:solidFill>
                  <a:srgbClr val="0070C0"/>
                </a:solidFill>
              </a:rPr>
              <a:t>Chaîne de caractères </a:t>
            </a:r>
            <a:r>
              <a:rPr lang="fr-FR" dirty="0"/>
              <a:t>(</a:t>
            </a:r>
            <a:r>
              <a:rPr lang="fr-FR" dirty="0">
                <a:solidFill>
                  <a:srgbClr val="0070C0"/>
                </a:solidFill>
              </a:rPr>
              <a:t>string</a:t>
            </a:r>
            <a:r>
              <a:rPr lang="fr-FR" dirty="0"/>
              <a:t>) qui correspond à une suite de caractères délimitée par des  guillemets ‘’ ’’. Les opérateurs possibles sont la concaténation, la suppression d’une sous-  partie, la copie d’une sous-partie, etc.</a:t>
            </a:r>
          </a:p>
          <a:p>
            <a:r>
              <a:rPr lang="fr-FR" dirty="0"/>
              <a:t>Exemple : ‘’toto’’ est une chaîne de caractères, toto on ne sait pas ce que c’est (pour l’instant)</a:t>
            </a:r>
          </a:p>
          <a:p>
            <a:pPr marL="1076325"/>
            <a:r>
              <a:rPr lang="fr-FR" dirty="0"/>
              <a:t>Habituellement, les opérations font intervenir des données de type identique  et renvoie un résultat du même type.</a:t>
            </a:r>
          </a:p>
        </p:txBody>
      </p:sp>
    </p:spTree>
    <p:extLst>
      <p:ext uri="{BB962C8B-B14F-4D97-AF65-F5344CB8AC3E}">
        <p14:creationId xmlns:p14="http://schemas.microsoft.com/office/powerpoint/2010/main" val="13761755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Type de données</a:t>
            </a:r>
          </a:p>
        </p:txBody>
      </p:sp>
      <p:sp>
        <p:nvSpPr>
          <p:cNvPr id="3" name="Espace réservé du contenu 2"/>
          <p:cNvSpPr>
            <a:spLocks noGrp="1"/>
          </p:cNvSpPr>
          <p:nvPr>
            <p:ph sz="half" idx="1"/>
          </p:nvPr>
        </p:nvSpPr>
        <p:spPr>
          <a:xfrm>
            <a:off x="723072" y="1590813"/>
            <a:ext cx="2282687" cy="4351338"/>
          </a:xfrm>
        </p:spPr>
        <p:txBody>
          <a:bodyPr>
            <a:normAutofit fontScale="92500" lnSpcReduction="20000"/>
          </a:bodyPr>
          <a:lstStyle/>
          <a:p>
            <a:pPr marL="355600" indent="-343535">
              <a:lnSpc>
                <a:spcPct val="100000"/>
              </a:lnSpc>
              <a:spcBef>
                <a:spcPts val="370"/>
              </a:spcBef>
              <a:tabLst>
                <a:tab pos="355600" algn="l"/>
                <a:tab pos="356235" algn="l"/>
              </a:tabLst>
            </a:pPr>
            <a:r>
              <a:rPr lang="en-US" b="1" spc="-5" dirty="0">
                <a:solidFill>
                  <a:srgbClr val="548ED4"/>
                </a:solidFill>
                <a:cs typeface="Calibri"/>
              </a:rPr>
              <a:t>Type </a:t>
            </a:r>
          </a:p>
          <a:p>
            <a:pPr marL="355600" indent="-343535">
              <a:lnSpc>
                <a:spcPct val="100000"/>
              </a:lnSpc>
              <a:spcBef>
                <a:spcPts val="370"/>
              </a:spcBef>
              <a:tabLst>
                <a:tab pos="355600" algn="l"/>
                <a:tab pos="356235" algn="l"/>
              </a:tabLst>
            </a:pPr>
            <a:r>
              <a:rPr lang="en-US" spc="-5" dirty="0">
                <a:cs typeface="Calibri"/>
              </a:rPr>
              <a:t>Boolean</a:t>
            </a:r>
            <a:endParaRPr lang="en-US" dirty="0">
              <a:cs typeface="Calibri"/>
            </a:endParaRPr>
          </a:p>
          <a:p>
            <a:pPr marL="355600" indent="-343535">
              <a:lnSpc>
                <a:spcPct val="100000"/>
              </a:lnSpc>
              <a:spcBef>
                <a:spcPts val="265"/>
              </a:spcBef>
              <a:tabLst>
                <a:tab pos="355600" algn="l"/>
                <a:tab pos="356235" algn="l"/>
              </a:tabLst>
            </a:pPr>
            <a:r>
              <a:rPr lang="en-US" spc="-5" dirty="0">
                <a:cs typeface="Calibri"/>
              </a:rPr>
              <a:t>Integer</a:t>
            </a:r>
            <a:endParaRPr lang="en-US" dirty="0">
              <a:cs typeface="Calibri"/>
            </a:endParaRPr>
          </a:p>
          <a:p>
            <a:pPr marL="355600" indent="-343535">
              <a:lnSpc>
                <a:spcPct val="100000"/>
              </a:lnSpc>
              <a:spcBef>
                <a:spcPts val="265"/>
              </a:spcBef>
              <a:tabLst>
                <a:tab pos="355600" algn="l"/>
                <a:tab pos="356235" algn="l"/>
              </a:tabLst>
            </a:pPr>
            <a:r>
              <a:rPr lang="en-US" spc="-5" dirty="0">
                <a:cs typeface="Calibri"/>
              </a:rPr>
              <a:t>Long</a:t>
            </a:r>
            <a:endParaRPr lang="en-US" dirty="0">
              <a:cs typeface="Calibri"/>
            </a:endParaRPr>
          </a:p>
          <a:p>
            <a:pPr marL="355600" indent="-343535">
              <a:lnSpc>
                <a:spcPct val="100000"/>
              </a:lnSpc>
              <a:spcBef>
                <a:spcPts val="260"/>
              </a:spcBef>
              <a:tabLst>
                <a:tab pos="355600" algn="l"/>
                <a:tab pos="356235" algn="l"/>
              </a:tabLst>
            </a:pPr>
            <a:r>
              <a:rPr lang="en-US" spc="-5" dirty="0">
                <a:cs typeface="Calibri"/>
              </a:rPr>
              <a:t>Single</a:t>
            </a:r>
            <a:endParaRPr lang="en-US" dirty="0">
              <a:cs typeface="Calibri"/>
            </a:endParaRPr>
          </a:p>
          <a:p>
            <a:pPr marL="355600" indent="-343535">
              <a:lnSpc>
                <a:spcPct val="100000"/>
              </a:lnSpc>
              <a:spcBef>
                <a:spcPts val="270"/>
              </a:spcBef>
              <a:tabLst>
                <a:tab pos="355600" algn="l"/>
                <a:tab pos="356235" algn="l"/>
              </a:tabLst>
            </a:pPr>
            <a:r>
              <a:rPr lang="en-US" spc="-5" dirty="0">
                <a:cs typeface="Calibri"/>
              </a:rPr>
              <a:t>Double</a:t>
            </a:r>
            <a:endParaRPr lang="en-US" dirty="0">
              <a:cs typeface="Calibri"/>
            </a:endParaRPr>
          </a:p>
          <a:p>
            <a:pPr marL="355600" indent="-343535">
              <a:lnSpc>
                <a:spcPct val="100000"/>
              </a:lnSpc>
              <a:spcBef>
                <a:spcPts val="265"/>
              </a:spcBef>
              <a:tabLst>
                <a:tab pos="355600" algn="l"/>
                <a:tab pos="356235" algn="l"/>
              </a:tabLst>
            </a:pPr>
            <a:r>
              <a:rPr lang="en-US" spc="-10" dirty="0">
                <a:cs typeface="Calibri"/>
              </a:rPr>
              <a:t>Cur</a:t>
            </a:r>
            <a:r>
              <a:rPr lang="en-US" dirty="0">
                <a:cs typeface="Calibri"/>
              </a:rPr>
              <a:t>r</a:t>
            </a:r>
            <a:r>
              <a:rPr lang="en-US" spc="-5" dirty="0">
                <a:cs typeface="Calibri"/>
              </a:rPr>
              <a:t>en</a:t>
            </a:r>
            <a:r>
              <a:rPr lang="en-US" spc="-15" dirty="0">
                <a:cs typeface="Calibri"/>
              </a:rPr>
              <a:t>c</a:t>
            </a:r>
            <a:r>
              <a:rPr lang="en-US" spc="-5" dirty="0">
                <a:cs typeface="Calibri"/>
              </a:rPr>
              <a:t>y</a:t>
            </a:r>
            <a:endParaRPr lang="en-US" dirty="0">
              <a:cs typeface="Calibri"/>
            </a:endParaRPr>
          </a:p>
          <a:p>
            <a:pPr marL="355600" indent="-343535">
              <a:lnSpc>
                <a:spcPct val="100000"/>
              </a:lnSpc>
              <a:spcBef>
                <a:spcPts val="260"/>
              </a:spcBef>
              <a:tabLst>
                <a:tab pos="355600" algn="l"/>
                <a:tab pos="356235" algn="l"/>
              </a:tabLst>
            </a:pPr>
            <a:r>
              <a:rPr lang="fr-FR" spc="-5" dirty="0">
                <a:cs typeface="Calibri"/>
              </a:rPr>
              <a:t>Date</a:t>
            </a:r>
            <a:endParaRPr lang="fr-FR" dirty="0">
              <a:cs typeface="Calibri"/>
            </a:endParaRPr>
          </a:p>
          <a:p>
            <a:pPr marL="355600" indent="-343535">
              <a:lnSpc>
                <a:spcPct val="100000"/>
              </a:lnSpc>
              <a:spcBef>
                <a:spcPts val="270"/>
              </a:spcBef>
              <a:tabLst>
                <a:tab pos="355600" algn="l"/>
                <a:tab pos="356235" algn="l"/>
              </a:tabLst>
            </a:pPr>
            <a:r>
              <a:rPr lang="en-US" spc="-10" dirty="0">
                <a:cs typeface="Calibri"/>
              </a:rPr>
              <a:t>String</a:t>
            </a:r>
            <a:endParaRPr lang="en-US" dirty="0">
              <a:cs typeface="Calibri"/>
            </a:endParaRPr>
          </a:p>
          <a:p>
            <a:pPr marL="355600" indent="-343535">
              <a:lnSpc>
                <a:spcPct val="100000"/>
              </a:lnSpc>
              <a:spcBef>
                <a:spcPts val="260"/>
              </a:spcBef>
              <a:tabLst>
                <a:tab pos="355600" algn="l"/>
                <a:tab pos="356235" algn="l"/>
              </a:tabLst>
            </a:pPr>
            <a:r>
              <a:rPr lang="en-US" spc="-10" dirty="0">
                <a:cs typeface="Calibri"/>
              </a:rPr>
              <a:t>Object</a:t>
            </a:r>
            <a:endParaRPr lang="en-US" dirty="0">
              <a:cs typeface="Calibri"/>
            </a:endParaRPr>
          </a:p>
          <a:p>
            <a:pPr marL="355600" indent="-343535">
              <a:lnSpc>
                <a:spcPct val="100000"/>
              </a:lnSpc>
              <a:spcBef>
                <a:spcPts val="265"/>
              </a:spcBef>
              <a:tabLst>
                <a:tab pos="355600" algn="l"/>
                <a:tab pos="356235" algn="l"/>
              </a:tabLst>
            </a:pPr>
            <a:r>
              <a:rPr lang="en-US" spc="-5" dirty="0">
                <a:cs typeface="Calibri"/>
              </a:rPr>
              <a:t>Variant</a:t>
            </a:r>
            <a:endParaRPr lang="en-US" dirty="0">
              <a:cs typeface="Calibri"/>
            </a:endParaRPr>
          </a:p>
          <a:p>
            <a:pPr marL="0" indent="0">
              <a:buNone/>
            </a:pPr>
            <a:endParaRPr lang="fr-FR" dirty="0"/>
          </a:p>
        </p:txBody>
      </p:sp>
      <p:sp>
        <p:nvSpPr>
          <p:cNvPr id="4" name="Espace réservé du contenu 3"/>
          <p:cNvSpPr>
            <a:spLocks noGrp="1"/>
          </p:cNvSpPr>
          <p:nvPr>
            <p:ph sz="half" idx="2"/>
          </p:nvPr>
        </p:nvSpPr>
        <p:spPr>
          <a:xfrm>
            <a:off x="2410653" y="1590813"/>
            <a:ext cx="5181600" cy="4351338"/>
          </a:xfrm>
        </p:spPr>
        <p:txBody>
          <a:bodyPr>
            <a:normAutofit fontScale="92500" lnSpcReduction="20000"/>
          </a:bodyPr>
          <a:lstStyle/>
          <a:p>
            <a:pPr marL="469900" indent="-457200">
              <a:lnSpc>
                <a:spcPct val="100000"/>
              </a:lnSpc>
              <a:spcBef>
                <a:spcPts val="370"/>
              </a:spcBef>
              <a:buFont typeface="Calibri" panose="020F0502020204030204" pitchFamily="34" charset="0"/>
              <a:buChar char="₋"/>
              <a:tabLst>
                <a:tab pos="354965" algn="l"/>
                <a:tab pos="355600" algn="l"/>
              </a:tabLst>
            </a:pPr>
            <a:r>
              <a:rPr lang="fr-FR" b="1" spc="-5" dirty="0">
                <a:solidFill>
                  <a:srgbClr val="548ED4"/>
                </a:solidFill>
                <a:cs typeface="Calibri"/>
              </a:rPr>
              <a:t>Vale</a:t>
            </a:r>
            <a:r>
              <a:rPr lang="fr-FR" b="1" spc="-15" dirty="0">
                <a:solidFill>
                  <a:srgbClr val="548ED4"/>
                </a:solidFill>
                <a:cs typeface="Calibri"/>
              </a:rPr>
              <a:t>u</a:t>
            </a:r>
            <a:r>
              <a:rPr lang="fr-FR" b="1" dirty="0">
                <a:solidFill>
                  <a:srgbClr val="548ED4"/>
                </a:solidFill>
                <a:cs typeface="Calibri"/>
              </a:rPr>
              <a:t>rs</a:t>
            </a:r>
            <a:endParaRPr lang="fr-FR" spc="-5" dirty="0">
              <a:cs typeface="Calibri"/>
            </a:endParaRPr>
          </a:p>
          <a:p>
            <a:pPr marL="469900" indent="-457200">
              <a:lnSpc>
                <a:spcPct val="100000"/>
              </a:lnSpc>
              <a:spcBef>
                <a:spcPts val="370"/>
              </a:spcBef>
              <a:buFont typeface="Calibri" panose="020F0502020204030204" pitchFamily="34" charset="0"/>
              <a:buChar char="₋"/>
              <a:tabLst>
                <a:tab pos="354965" algn="l"/>
                <a:tab pos="355600" algn="l"/>
              </a:tabLst>
            </a:pPr>
            <a:r>
              <a:rPr lang="fr-FR" spc="-5" dirty="0">
                <a:cs typeface="Calibri"/>
              </a:rPr>
              <a:t>Vrai,</a:t>
            </a:r>
            <a:r>
              <a:rPr lang="fr-FR" spc="-20" dirty="0">
                <a:cs typeface="Calibri"/>
              </a:rPr>
              <a:t> </a:t>
            </a:r>
            <a:r>
              <a:rPr lang="fr-FR" spc="-10" dirty="0">
                <a:cs typeface="Calibri"/>
              </a:rPr>
              <a:t>faux</a:t>
            </a:r>
            <a:endParaRPr lang="fr-FR" dirty="0">
              <a:cs typeface="Calibri"/>
            </a:endParaRPr>
          </a:p>
          <a:p>
            <a:pPr marL="469900" indent="-457200">
              <a:lnSpc>
                <a:spcPct val="100000"/>
              </a:lnSpc>
              <a:spcBef>
                <a:spcPts val="265"/>
              </a:spcBef>
              <a:buFont typeface="Calibri" panose="020F0502020204030204" pitchFamily="34" charset="0"/>
              <a:buChar char="₋"/>
              <a:tabLst>
                <a:tab pos="354965" algn="l"/>
                <a:tab pos="355600" algn="l"/>
              </a:tabLst>
            </a:pPr>
            <a:r>
              <a:rPr lang="fr-FR" spc="-5" dirty="0">
                <a:cs typeface="Calibri"/>
              </a:rPr>
              <a:t>Entiers</a:t>
            </a:r>
            <a:endParaRPr lang="fr-FR" dirty="0">
              <a:cs typeface="Calibri"/>
            </a:endParaRPr>
          </a:p>
          <a:p>
            <a:pPr marL="469900" indent="-457200">
              <a:lnSpc>
                <a:spcPct val="100000"/>
              </a:lnSpc>
              <a:spcBef>
                <a:spcPts val="265"/>
              </a:spcBef>
              <a:buFont typeface="Calibri" panose="020F0502020204030204" pitchFamily="34" charset="0"/>
              <a:buChar char="₋"/>
              <a:tabLst>
                <a:tab pos="354965" algn="l"/>
                <a:tab pos="355600" algn="l"/>
              </a:tabLst>
            </a:pPr>
            <a:r>
              <a:rPr lang="fr-FR" spc="-5" dirty="0">
                <a:cs typeface="Calibri"/>
              </a:rPr>
              <a:t>Entiers</a:t>
            </a:r>
            <a:endParaRPr lang="fr-FR" dirty="0">
              <a:cs typeface="Calibri"/>
            </a:endParaRPr>
          </a:p>
          <a:p>
            <a:pPr marL="469900" indent="-457200">
              <a:lnSpc>
                <a:spcPct val="100000"/>
              </a:lnSpc>
              <a:spcBef>
                <a:spcPts val="260"/>
              </a:spcBef>
              <a:buFont typeface="Calibri" panose="020F0502020204030204" pitchFamily="34" charset="0"/>
              <a:buChar char="₋"/>
              <a:tabLst>
                <a:tab pos="354965" algn="l"/>
                <a:tab pos="355600" algn="l"/>
              </a:tabLst>
            </a:pPr>
            <a:r>
              <a:rPr lang="fr-FR" spc="-5" dirty="0">
                <a:cs typeface="Calibri"/>
              </a:rPr>
              <a:t>Réels</a:t>
            </a:r>
            <a:endParaRPr lang="fr-FR" dirty="0">
              <a:cs typeface="Calibri"/>
            </a:endParaRPr>
          </a:p>
          <a:p>
            <a:pPr marL="469900" indent="-457200">
              <a:lnSpc>
                <a:spcPct val="100000"/>
              </a:lnSpc>
              <a:spcBef>
                <a:spcPts val="270"/>
              </a:spcBef>
              <a:buFont typeface="Calibri" panose="020F0502020204030204" pitchFamily="34" charset="0"/>
              <a:buChar char="₋"/>
              <a:tabLst>
                <a:tab pos="354965" algn="l"/>
                <a:tab pos="355600" algn="l"/>
              </a:tabLst>
            </a:pPr>
            <a:r>
              <a:rPr lang="fr-FR" spc="-5" dirty="0">
                <a:cs typeface="Calibri"/>
              </a:rPr>
              <a:t>Réels</a:t>
            </a:r>
            <a:endParaRPr lang="fr-FR" dirty="0">
              <a:cs typeface="Calibri"/>
            </a:endParaRPr>
          </a:p>
          <a:p>
            <a:pPr marL="469900" indent="-457200">
              <a:lnSpc>
                <a:spcPct val="100000"/>
              </a:lnSpc>
              <a:spcBef>
                <a:spcPts val="265"/>
              </a:spcBef>
              <a:buFont typeface="Calibri" panose="020F0502020204030204" pitchFamily="34" charset="0"/>
              <a:buChar char="₋"/>
              <a:tabLst>
                <a:tab pos="354965" algn="l"/>
                <a:tab pos="355600" algn="l"/>
              </a:tabLst>
            </a:pPr>
            <a:r>
              <a:rPr lang="fr-FR" spc="-5" dirty="0">
                <a:cs typeface="Calibri"/>
              </a:rPr>
              <a:t>4 chiffres après la</a:t>
            </a:r>
            <a:r>
              <a:rPr lang="fr-FR" spc="5" dirty="0">
                <a:cs typeface="Calibri"/>
              </a:rPr>
              <a:t> </a:t>
            </a:r>
            <a:r>
              <a:rPr lang="fr-FR" spc="-5" dirty="0">
                <a:cs typeface="Calibri"/>
              </a:rPr>
              <a:t>,</a:t>
            </a:r>
            <a:endParaRPr lang="fr-FR" dirty="0">
              <a:cs typeface="Calibri"/>
            </a:endParaRPr>
          </a:p>
          <a:p>
            <a:pPr marL="469900" indent="-457200">
              <a:lnSpc>
                <a:spcPct val="100000"/>
              </a:lnSpc>
              <a:spcBef>
                <a:spcPts val="260"/>
              </a:spcBef>
              <a:buFont typeface="Calibri" panose="020F0502020204030204" pitchFamily="34" charset="0"/>
              <a:buChar char="₋"/>
              <a:tabLst>
                <a:tab pos="354965" algn="l"/>
                <a:tab pos="355600" algn="l"/>
              </a:tabLst>
            </a:pPr>
            <a:r>
              <a:rPr lang="fr-FR" spc="-5" dirty="0">
                <a:cs typeface="Calibri"/>
              </a:rPr>
              <a:t>1/1/100 à</a:t>
            </a:r>
            <a:r>
              <a:rPr lang="fr-FR" spc="-40" dirty="0">
                <a:cs typeface="Calibri"/>
              </a:rPr>
              <a:t> </a:t>
            </a:r>
            <a:r>
              <a:rPr lang="fr-FR" spc="-5" dirty="0">
                <a:cs typeface="Calibri"/>
              </a:rPr>
              <a:t>31/12/9999</a:t>
            </a:r>
            <a:endParaRPr lang="fr-FR" dirty="0">
              <a:cs typeface="Calibri"/>
            </a:endParaRPr>
          </a:p>
          <a:p>
            <a:pPr marL="469900" indent="-457200">
              <a:lnSpc>
                <a:spcPct val="100000"/>
              </a:lnSpc>
              <a:spcBef>
                <a:spcPts val="270"/>
              </a:spcBef>
              <a:buFont typeface="Calibri" panose="020F0502020204030204" pitchFamily="34" charset="0"/>
              <a:buChar char="₋"/>
              <a:tabLst>
                <a:tab pos="354965" algn="l"/>
                <a:tab pos="355600" algn="l"/>
              </a:tabLst>
            </a:pPr>
            <a:r>
              <a:rPr lang="fr-FR" spc="-5" dirty="0">
                <a:cs typeface="Calibri"/>
              </a:rPr>
              <a:t>Chaines de</a:t>
            </a:r>
            <a:r>
              <a:rPr lang="fr-FR" spc="-40" dirty="0">
                <a:cs typeface="Calibri"/>
              </a:rPr>
              <a:t> </a:t>
            </a:r>
            <a:r>
              <a:rPr lang="fr-FR" spc="-5" dirty="0">
                <a:cs typeface="Calibri"/>
              </a:rPr>
              <a:t>caractères</a:t>
            </a:r>
            <a:endParaRPr lang="fr-FR" dirty="0">
              <a:cs typeface="Calibri"/>
            </a:endParaRPr>
          </a:p>
          <a:p>
            <a:pPr marL="469900" indent="-457200">
              <a:lnSpc>
                <a:spcPct val="100000"/>
              </a:lnSpc>
              <a:spcBef>
                <a:spcPts val="260"/>
              </a:spcBef>
              <a:buFont typeface="Calibri" panose="020F0502020204030204" pitchFamily="34" charset="0"/>
              <a:buChar char="₋"/>
              <a:tabLst>
                <a:tab pos="354965" algn="l"/>
                <a:tab pos="355600" algn="l"/>
              </a:tabLst>
            </a:pPr>
            <a:r>
              <a:rPr lang="fr-FR" spc="-10" dirty="0">
                <a:cs typeface="Calibri"/>
              </a:rPr>
              <a:t>Tout</a:t>
            </a:r>
            <a:r>
              <a:rPr lang="fr-FR" spc="-5" dirty="0">
                <a:cs typeface="Calibri"/>
              </a:rPr>
              <a:t> </a:t>
            </a:r>
            <a:r>
              <a:rPr lang="fr-FR" spc="-10" dirty="0">
                <a:cs typeface="Calibri"/>
              </a:rPr>
              <a:t>objet</a:t>
            </a:r>
            <a:endParaRPr lang="fr-FR" dirty="0">
              <a:cs typeface="Calibri"/>
            </a:endParaRPr>
          </a:p>
          <a:p>
            <a:pPr marL="469900" indent="-457200">
              <a:lnSpc>
                <a:spcPct val="100000"/>
              </a:lnSpc>
              <a:spcBef>
                <a:spcPts val="265"/>
              </a:spcBef>
              <a:buFont typeface="Calibri" panose="020F0502020204030204" pitchFamily="34" charset="0"/>
              <a:buChar char="₋"/>
              <a:tabLst>
                <a:tab pos="354965" algn="l"/>
                <a:tab pos="355600" algn="l"/>
              </a:tabLst>
            </a:pPr>
            <a:r>
              <a:rPr lang="fr-FR" spc="-5" dirty="0">
                <a:cs typeface="Calibri"/>
              </a:rPr>
              <a:t>N'importe </a:t>
            </a:r>
            <a:r>
              <a:rPr lang="fr-FR" spc="-10" dirty="0">
                <a:cs typeface="Calibri"/>
              </a:rPr>
              <a:t>quel</a:t>
            </a:r>
            <a:r>
              <a:rPr lang="fr-FR" spc="5" dirty="0">
                <a:cs typeface="Calibri"/>
              </a:rPr>
              <a:t> </a:t>
            </a:r>
            <a:r>
              <a:rPr lang="fr-FR" spc="-5" dirty="0">
                <a:cs typeface="Calibri"/>
              </a:rPr>
              <a:t>type</a:t>
            </a:r>
            <a:endParaRPr lang="fr-FR" dirty="0">
              <a:cs typeface="Calibri"/>
            </a:endParaRPr>
          </a:p>
          <a:p>
            <a:pPr>
              <a:buFont typeface="Calibri" panose="020F0502020204030204" pitchFamily="34" charset="0"/>
              <a:buChar char="₋"/>
            </a:pPr>
            <a:endParaRPr lang="fr-FR" dirty="0"/>
          </a:p>
        </p:txBody>
      </p:sp>
    </p:spTree>
    <p:extLst>
      <p:ext uri="{BB962C8B-B14F-4D97-AF65-F5344CB8AC3E}">
        <p14:creationId xmlns:p14="http://schemas.microsoft.com/office/powerpoint/2010/main" val="28680283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 type RANGE </a:t>
            </a:r>
            <a:r>
              <a:rPr lang="fr-FR" sz="2400" dirty="0">
                <a:solidFill>
                  <a:schemeClr val="bg1">
                    <a:lumMod val="75000"/>
                  </a:schemeClr>
                </a:solidFill>
              </a:rPr>
              <a:t>Le type « plage de cellules » spécifique à Excel</a:t>
            </a:r>
            <a:endParaRPr lang="fr-FR" dirty="0">
              <a:solidFill>
                <a:schemeClr val="bg1">
                  <a:lumMod val="75000"/>
                </a:schemeClr>
              </a:solidFill>
            </a:endParaRPr>
          </a:p>
        </p:txBody>
      </p:sp>
      <p:sp>
        <p:nvSpPr>
          <p:cNvPr id="3" name="Espace réservé du contenu 2"/>
          <p:cNvSpPr>
            <a:spLocks noGrp="1"/>
          </p:cNvSpPr>
          <p:nvPr>
            <p:ph idx="1"/>
          </p:nvPr>
        </p:nvSpPr>
        <p:spPr>
          <a:xfrm>
            <a:off x="838199" y="1825625"/>
            <a:ext cx="10769601" cy="4351338"/>
          </a:xfrm>
        </p:spPr>
        <p:txBody>
          <a:bodyPr>
            <a:normAutofit/>
          </a:bodyPr>
          <a:lstStyle/>
          <a:p>
            <a:r>
              <a:rPr lang="fr-FR" sz="2600" dirty="0"/>
              <a:t>Le type RANGE désigne une </a:t>
            </a:r>
            <a:r>
              <a:rPr lang="fr-FR" sz="2600" dirty="0">
                <a:solidFill>
                  <a:srgbClr val="C00000"/>
                </a:solidFill>
              </a:rPr>
              <a:t>plage de cellules</a:t>
            </a:r>
            <a:r>
              <a:rPr lang="fr-FR" sz="2600" dirty="0"/>
              <a:t>, c’est un type spécifique à Excel.</a:t>
            </a:r>
          </a:p>
          <a:p>
            <a:r>
              <a:rPr lang="en-US" sz="2400" spc="-5" dirty="0" err="1">
                <a:solidFill>
                  <a:srgbClr val="C00000"/>
                </a:solidFill>
                <a:cs typeface="Calibri"/>
              </a:rPr>
              <a:t>E</a:t>
            </a:r>
            <a:r>
              <a:rPr lang="en-US" sz="2400" spc="-55" dirty="0" err="1">
                <a:solidFill>
                  <a:srgbClr val="C00000"/>
                </a:solidFill>
                <a:cs typeface="Calibri"/>
              </a:rPr>
              <a:t>x</a:t>
            </a:r>
            <a:r>
              <a:rPr lang="en-US" sz="2400" dirty="0" err="1">
                <a:solidFill>
                  <a:srgbClr val="C00000"/>
                </a:solidFill>
                <a:cs typeface="Calibri"/>
              </a:rPr>
              <a:t>emple</a:t>
            </a:r>
            <a:endParaRPr lang="en-US" sz="2400" dirty="0">
              <a:solidFill>
                <a:srgbClr val="C00000"/>
              </a:solidFill>
              <a:cs typeface="Calibri"/>
            </a:endParaRPr>
          </a:p>
          <a:p>
            <a:endParaRPr lang="fr-FR" dirty="0"/>
          </a:p>
          <a:p>
            <a:endParaRPr lang="fr-FR" dirty="0"/>
          </a:p>
          <a:p>
            <a:endParaRPr lang="fr-FR" dirty="0"/>
          </a:p>
          <a:p>
            <a:endParaRPr lang="fr-FR" dirty="0"/>
          </a:p>
          <a:p>
            <a:endParaRPr lang="fr-FR" dirty="0"/>
          </a:p>
          <a:p>
            <a:endParaRPr lang="fr-FR" dirty="0"/>
          </a:p>
        </p:txBody>
      </p:sp>
      <p:grpSp>
        <p:nvGrpSpPr>
          <p:cNvPr id="7" name="Groupe 6">
            <a:extLst>
              <a:ext uri="{FF2B5EF4-FFF2-40B4-BE49-F238E27FC236}">
                <a16:creationId xmlns:a16="http://schemas.microsoft.com/office/drawing/2014/main" id="{96128EF4-CE0D-382D-E729-53F4A27392DF}"/>
              </a:ext>
            </a:extLst>
          </p:cNvPr>
          <p:cNvGrpSpPr/>
          <p:nvPr/>
        </p:nvGrpSpPr>
        <p:grpSpPr>
          <a:xfrm>
            <a:off x="1995576" y="3323641"/>
            <a:ext cx="5721896" cy="2562623"/>
            <a:chOff x="1995576" y="3323641"/>
            <a:chExt cx="5721896" cy="2562623"/>
          </a:xfrm>
        </p:grpSpPr>
        <p:sp>
          <p:nvSpPr>
            <p:cNvPr id="5" name="object 5"/>
            <p:cNvSpPr/>
            <p:nvPr/>
          </p:nvSpPr>
          <p:spPr>
            <a:xfrm>
              <a:off x="1995576" y="3323641"/>
              <a:ext cx="5721896" cy="2196695"/>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 name="object 11"/>
            <p:cNvSpPr/>
            <p:nvPr/>
          </p:nvSpPr>
          <p:spPr>
            <a:xfrm>
              <a:off x="4760503" y="4962934"/>
              <a:ext cx="1655537" cy="923330"/>
            </a:xfrm>
            <a:custGeom>
              <a:avLst/>
              <a:gdLst/>
              <a:ahLst/>
              <a:cxnLst/>
              <a:rect l="l" t="t" r="r" b="b"/>
              <a:pathLst>
                <a:path w="1807210" h="1054735">
                  <a:moveTo>
                    <a:pt x="70128" y="26026"/>
                  </a:moveTo>
                  <a:lnTo>
                    <a:pt x="44383" y="26099"/>
                  </a:lnTo>
                  <a:lnTo>
                    <a:pt x="57127" y="48426"/>
                  </a:lnTo>
                  <a:lnTo>
                    <a:pt x="1793748" y="1054354"/>
                  </a:lnTo>
                  <a:lnTo>
                    <a:pt x="1806702" y="1031875"/>
                  </a:lnTo>
                  <a:lnTo>
                    <a:pt x="70128" y="26026"/>
                  </a:lnTo>
                  <a:close/>
                </a:path>
                <a:path w="1807210" h="1054735">
                  <a:moveTo>
                    <a:pt x="119253" y="0"/>
                  </a:moveTo>
                  <a:lnTo>
                    <a:pt x="112141" y="0"/>
                  </a:lnTo>
                  <a:lnTo>
                    <a:pt x="0" y="381"/>
                  </a:lnTo>
                  <a:lnTo>
                    <a:pt x="59055" y="104013"/>
                  </a:lnTo>
                  <a:lnTo>
                    <a:pt x="66929" y="106172"/>
                  </a:lnTo>
                  <a:lnTo>
                    <a:pt x="73152" y="102743"/>
                  </a:lnTo>
                  <a:lnTo>
                    <a:pt x="79375" y="99187"/>
                  </a:lnTo>
                  <a:lnTo>
                    <a:pt x="81534" y="91186"/>
                  </a:lnTo>
                  <a:lnTo>
                    <a:pt x="57127" y="48426"/>
                  </a:lnTo>
                  <a:lnTo>
                    <a:pt x="15621" y="24384"/>
                  </a:lnTo>
                  <a:lnTo>
                    <a:pt x="28702" y="2032"/>
                  </a:lnTo>
                  <a:lnTo>
                    <a:pt x="121330" y="2032"/>
                  </a:lnTo>
                  <a:lnTo>
                    <a:pt x="119253" y="0"/>
                  </a:lnTo>
                  <a:close/>
                </a:path>
                <a:path w="1807210" h="1054735">
                  <a:moveTo>
                    <a:pt x="28702" y="2032"/>
                  </a:moveTo>
                  <a:lnTo>
                    <a:pt x="15621" y="24384"/>
                  </a:lnTo>
                  <a:lnTo>
                    <a:pt x="57127" y="48426"/>
                  </a:lnTo>
                  <a:lnTo>
                    <a:pt x="44419" y="26162"/>
                  </a:lnTo>
                  <a:lnTo>
                    <a:pt x="22225" y="26162"/>
                  </a:lnTo>
                  <a:lnTo>
                    <a:pt x="33400" y="6858"/>
                  </a:lnTo>
                  <a:lnTo>
                    <a:pt x="37033" y="6858"/>
                  </a:lnTo>
                  <a:lnTo>
                    <a:pt x="28702" y="2032"/>
                  </a:lnTo>
                  <a:close/>
                </a:path>
                <a:path w="1807210" h="1054735">
                  <a:moveTo>
                    <a:pt x="33400" y="6858"/>
                  </a:moveTo>
                  <a:lnTo>
                    <a:pt x="22225" y="26162"/>
                  </a:lnTo>
                  <a:lnTo>
                    <a:pt x="44383" y="26099"/>
                  </a:lnTo>
                  <a:lnTo>
                    <a:pt x="33400" y="6858"/>
                  </a:lnTo>
                  <a:close/>
                </a:path>
                <a:path w="1807210" h="1054735">
                  <a:moveTo>
                    <a:pt x="44383" y="26099"/>
                  </a:moveTo>
                  <a:lnTo>
                    <a:pt x="22225" y="26162"/>
                  </a:lnTo>
                  <a:lnTo>
                    <a:pt x="44419" y="26162"/>
                  </a:lnTo>
                  <a:close/>
                </a:path>
                <a:path w="1807210" h="1054735">
                  <a:moveTo>
                    <a:pt x="37033" y="6858"/>
                  </a:moveTo>
                  <a:lnTo>
                    <a:pt x="33400" y="6858"/>
                  </a:lnTo>
                  <a:lnTo>
                    <a:pt x="44383" y="26099"/>
                  </a:lnTo>
                  <a:lnTo>
                    <a:pt x="70128" y="26026"/>
                  </a:lnTo>
                  <a:lnTo>
                    <a:pt x="37033" y="6858"/>
                  </a:lnTo>
                  <a:close/>
                </a:path>
                <a:path w="1807210" h="1054735">
                  <a:moveTo>
                    <a:pt x="121330" y="2032"/>
                  </a:moveTo>
                  <a:lnTo>
                    <a:pt x="28702" y="2032"/>
                  </a:lnTo>
                  <a:lnTo>
                    <a:pt x="70128" y="26026"/>
                  </a:lnTo>
                  <a:lnTo>
                    <a:pt x="119380" y="25908"/>
                  </a:lnTo>
                  <a:lnTo>
                    <a:pt x="125095" y="20066"/>
                  </a:lnTo>
                  <a:lnTo>
                    <a:pt x="125095" y="5715"/>
                  </a:lnTo>
                  <a:lnTo>
                    <a:pt x="121330" y="2032"/>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 name="object 13"/>
            <p:cNvSpPr/>
            <p:nvPr/>
          </p:nvSpPr>
          <p:spPr>
            <a:xfrm rot="16741652">
              <a:off x="6053607" y="5369624"/>
              <a:ext cx="476733" cy="458141"/>
            </a:xfrm>
            <a:custGeom>
              <a:avLst/>
              <a:gdLst/>
              <a:ahLst/>
              <a:cxnLst/>
              <a:rect l="l" t="t" r="r" b="b"/>
              <a:pathLst>
                <a:path w="471170" h="675639">
                  <a:moveTo>
                    <a:pt x="441441" y="42321"/>
                  </a:moveTo>
                  <a:lnTo>
                    <a:pt x="418178" y="53247"/>
                  </a:lnTo>
                  <a:lnTo>
                    <a:pt x="0" y="660781"/>
                  </a:lnTo>
                  <a:lnTo>
                    <a:pt x="21336" y="675386"/>
                  </a:lnTo>
                  <a:lnTo>
                    <a:pt x="439516" y="67969"/>
                  </a:lnTo>
                  <a:lnTo>
                    <a:pt x="441441" y="42321"/>
                  </a:lnTo>
                  <a:close/>
                </a:path>
                <a:path w="471170" h="675639">
                  <a:moveTo>
                    <a:pt x="469634" y="13716"/>
                  </a:moveTo>
                  <a:lnTo>
                    <a:pt x="445389" y="13716"/>
                  </a:lnTo>
                  <a:lnTo>
                    <a:pt x="466725" y="28448"/>
                  </a:lnTo>
                  <a:lnTo>
                    <a:pt x="439516" y="67969"/>
                  </a:lnTo>
                  <a:lnTo>
                    <a:pt x="436372" y="109855"/>
                  </a:lnTo>
                  <a:lnTo>
                    <a:pt x="435864" y="116967"/>
                  </a:lnTo>
                  <a:lnTo>
                    <a:pt x="441198" y="123190"/>
                  </a:lnTo>
                  <a:lnTo>
                    <a:pt x="448310" y="123825"/>
                  </a:lnTo>
                  <a:lnTo>
                    <a:pt x="455422" y="124333"/>
                  </a:lnTo>
                  <a:lnTo>
                    <a:pt x="461645" y="118999"/>
                  </a:lnTo>
                  <a:lnTo>
                    <a:pt x="462280" y="111887"/>
                  </a:lnTo>
                  <a:lnTo>
                    <a:pt x="469634" y="13716"/>
                  </a:lnTo>
                  <a:close/>
                </a:path>
                <a:path w="471170" h="675639">
                  <a:moveTo>
                    <a:pt x="470662" y="0"/>
                  </a:moveTo>
                  <a:lnTo>
                    <a:pt x="362585" y="50800"/>
                  </a:lnTo>
                  <a:lnTo>
                    <a:pt x="359918" y="58420"/>
                  </a:lnTo>
                  <a:lnTo>
                    <a:pt x="362839" y="64897"/>
                  </a:lnTo>
                  <a:lnTo>
                    <a:pt x="365887" y="71374"/>
                  </a:lnTo>
                  <a:lnTo>
                    <a:pt x="373634" y="74168"/>
                  </a:lnTo>
                  <a:lnTo>
                    <a:pt x="418178" y="53247"/>
                  </a:lnTo>
                  <a:lnTo>
                    <a:pt x="445389" y="13716"/>
                  </a:lnTo>
                  <a:lnTo>
                    <a:pt x="469634" y="13716"/>
                  </a:lnTo>
                  <a:lnTo>
                    <a:pt x="470662" y="0"/>
                  </a:lnTo>
                  <a:close/>
                </a:path>
                <a:path w="471170" h="675639">
                  <a:moveTo>
                    <a:pt x="454769" y="20193"/>
                  </a:moveTo>
                  <a:lnTo>
                    <a:pt x="443103" y="20193"/>
                  </a:lnTo>
                  <a:lnTo>
                    <a:pt x="461518" y="32893"/>
                  </a:lnTo>
                  <a:lnTo>
                    <a:pt x="441441" y="42321"/>
                  </a:lnTo>
                  <a:lnTo>
                    <a:pt x="439516" y="67969"/>
                  </a:lnTo>
                  <a:lnTo>
                    <a:pt x="466725" y="28448"/>
                  </a:lnTo>
                  <a:lnTo>
                    <a:pt x="454769" y="20193"/>
                  </a:lnTo>
                  <a:close/>
                </a:path>
                <a:path w="471170" h="675639">
                  <a:moveTo>
                    <a:pt x="445389" y="13716"/>
                  </a:moveTo>
                  <a:lnTo>
                    <a:pt x="418178" y="53247"/>
                  </a:lnTo>
                  <a:lnTo>
                    <a:pt x="441441" y="42321"/>
                  </a:lnTo>
                  <a:lnTo>
                    <a:pt x="443103" y="20193"/>
                  </a:lnTo>
                  <a:lnTo>
                    <a:pt x="454769" y="20193"/>
                  </a:lnTo>
                  <a:lnTo>
                    <a:pt x="445389" y="13716"/>
                  </a:lnTo>
                  <a:close/>
                </a:path>
                <a:path w="471170" h="675639">
                  <a:moveTo>
                    <a:pt x="443103" y="20193"/>
                  </a:moveTo>
                  <a:lnTo>
                    <a:pt x="441441" y="42321"/>
                  </a:lnTo>
                  <a:lnTo>
                    <a:pt x="461518" y="32893"/>
                  </a:lnTo>
                  <a:lnTo>
                    <a:pt x="443103" y="20193"/>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7" name="Rectangle 16"/>
          <p:cNvSpPr/>
          <p:nvPr/>
        </p:nvSpPr>
        <p:spPr>
          <a:xfrm>
            <a:off x="2222500" y="2275670"/>
            <a:ext cx="9131300" cy="923330"/>
          </a:xfrm>
          <a:prstGeom prst="rect">
            <a:avLst/>
          </a:prstGeom>
        </p:spPr>
        <p:txBody>
          <a:bodyPr wrap="square">
            <a:spAutoFit/>
          </a:bodyPr>
          <a:lstStyle/>
          <a:p>
            <a:r>
              <a:rPr lang="fr-FR" dirty="0"/>
              <a:t>Coin en haut et à gauche de la plage de cellules passée en paramètre de la fonction =  coordonnée (1, 1) c.-à-d. ligne n°1 et colonne n°1, quelle que soit la position absolue  de la plage dans la feuille de calcul (ici le coin nord-ouest est en B3)</a:t>
            </a:r>
          </a:p>
        </p:txBody>
      </p:sp>
      <p:sp>
        <p:nvSpPr>
          <p:cNvPr id="18" name="Rectangle 17"/>
          <p:cNvSpPr/>
          <p:nvPr/>
        </p:nvSpPr>
        <p:spPr>
          <a:xfrm>
            <a:off x="6530340" y="5624427"/>
            <a:ext cx="5016501" cy="923330"/>
          </a:xfrm>
          <a:prstGeom prst="rect">
            <a:avLst/>
          </a:prstGeom>
        </p:spPr>
        <p:txBody>
          <a:bodyPr wrap="square">
            <a:spAutoFit/>
          </a:bodyPr>
          <a:lstStyle/>
          <a:p>
            <a:pPr marR="34290">
              <a:lnSpc>
                <a:spcPct val="100000"/>
              </a:lnSpc>
              <a:spcBef>
                <a:spcPts val="100"/>
              </a:spcBef>
            </a:pPr>
            <a:r>
              <a:rPr lang="fr-FR" dirty="0">
                <a:cs typeface="Calibri"/>
              </a:rPr>
              <a:t>Un </a:t>
            </a:r>
            <a:r>
              <a:rPr lang="fr-FR" spc="-5" dirty="0">
                <a:cs typeface="Calibri"/>
              </a:rPr>
              <a:t>bloc de </a:t>
            </a:r>
            <a:r>
              <a:rPr lang="fr-FR" dirty="0">
                <a:cs typeface="Calibri"/>
              </a:rPr>
              <a:t>cellules </a:t>
            </a:r>
            <a:r>
              <a:rPr lang="fr-FR" spc="-5" dirty="0">
                <a:cs typeface="Calibri"/>
              </a:rPr>
              <a:t>(B3:D4) est </a:t>
            </a:r>
            <a:r>
              <a:rPr lang="fr-FR" dirty="0">
                <a:cs typeface="Calibri"/>
              </a:rPr>
              <a:t>passé en  </a:t>
            </a:r>
            <a:r>
              <a:rPr lang="fr-FR" spc="-10" dirty="0">
                <a:cs typeface="Calibri"/>
              </a:rPr>
              <a:t>paramètre </a:t>
            </a:r>
            <a:r>
              <a:rPr lang="fr-FR" spc="-5" dirty="0">
                <a:cs typeface="Calibri"/>
              </a:rPr>
              <a:t>de </a:t>
            </a:r>
            <a:r>
              <a:rPr lang="fr-FR" dirty="0">
                <a:cs typeface="Calibri"/>
              </a:rPr>
              <a:t>la </a:t>
            </a:r>
            <a:r>
              <a:rPr lang="fr-FR" spc="-5" dirty="0">
                <a:cs typeface="Calibri"/>
              </a:rPr>
              <a:t>fonction. </a:t>
            </a:r>
            <a:r>
              <a:rPr lang="fr-FR" dirty="0">
                <a:cs typeface="Calibri"/>
              </a:rPr>
              <a:t>Ce bloc </a:t>
            </a:r>
            <a:r>
              <a:rPr lang="fr-FR" spc="-5" dirty="0">
                <a:cs typeface="Calibri"/>
              </a:rPr>
              <a:t>est </a:t>
            </a:r>
            <a:r>
              <a:rPr lang="fr-FR" spc="-10" dirty="0">
                <a:cs typeface="Calibri"/>
              </a:rPr>
              <a:t>forcément  </a:t>
            </a:r>
            <a:r>
              <a:rPr lang="fr-FR" spc="-5" dirty="0">
                <a:cs typeface="Calibri"/>
              </a:rPr>
              <a:t>rectangulaire, </a:t>
            </a:r>
            <a:r>
              <a:rPr lang="fr-FR" spc="-10" dirty="0">
                <a:cs typeface="Calibri"/>
              </a:rPr>
              <a:t>avec, </a:t>
            </a:r>
            <a:r>
              <a:rPr lang="fr-FR" dirty="0">
                <a:cs typeface="Calibri"/>
              </a:rPr>
              <a:t>ici : 2 lignes </a:t>
            </a:r>
            <a:r>
              <a:rPr lang="fr-FR" spc="-10" dirty="0">
                <a:cs typeface="Calibri"/>
              </a:rPr>
              <a:t>et </a:t>
            </a:r>
            <a:r>
              <a:rPr lang="fr-FR" dirty="0">
                <a:cs typeface="Calibri"/>
              </a:rPr>
              <a:t>3</a:t>
            </a:r>
            <a:r>
              <a:rPr lang="fr-FR" spc="15" dirty="0">
                <a:cs typeface="Calibri"/>
              </a:rPr>
              <a:t> </a:t>
            </a:r>
            <a:r>
              <a:rPr lang="fr-FR" spc="-5" dirty="0">
                <a:cs typeface="Calibri"/>
              </a:rPr>
              <a:t>colonnes.</a:t>
            </a:r>
            <a:endParaRPr lang="fr-FR" dirty="0">
              <a:cs typeface="Calibri"/>
            </a:endParaRPr>
          </a:p>
        </p:txBody>
      </p:sp>
      <p:sp>
        <p:nvSpPr>
          <p:cNvPr id="6" name="ZoneTexte 5">
            <a:extLst>
              <a:ext uri="{FF2B5EF4-FFF2-40B4-BE49-F238E27FC236}">
                <a16:creationId xmlns:a16="http://schemas.microsoft.com/office/drawing/2014/main" id="{F02FA2BD-49A8-B436-3608-5B82B8CD6D70}"/>
              </a:ext>
            </a:extLst>
          </p:cNvPr>
          <p:cNvSpPr txBox="1"/>
          <p:nvPr/>
        </p:nvSpPr>
        <p:spPr>
          <a:xfrm>
            <a:off x="236220" y="5762927"/>
            <a:ext cx="6096000" cy="646331"/>
          </a:xfrm>
          <a:prstGeom prst="rect">
            <a:avLst/>
          </a:prstGeom>
          <a:noFill/>
        </p:spPr>
        <p:txBody>
          <a:bodyPr wrap="square">
            <a:spAutoFit/>
          </a:bodyPr>
          <a:lstStyle/>
          <a:p>
            <a:pPr marL="12700">
              <a:lnSpc>
                <a:spcPct val="100000"/>
              </a:lnSpc>
            </a:pPr>
            <a:r>
              <a:rPr lang="fr-FR" sz="1800" spc="-5" dirty="0">
                <a:solidFill>
                  <a:srgbClr val="7E7E7E"/>
                </a:solidFill>
                <a:cs typeface="Calibri"/>
              </a:rPr>
              <a:t>La </a:t>
            </a:r>
            <a:r>
              <a:rPr lang="fr-FR" sz="1800" spc="-10" dirty="0">
                <a:solidFill>
                  <a:srgbClr val="7E7E7E"/>
                </a:solidFill>
                <a:cs typeface="Calibri"/>
              </a:rPr>
              <a:t>fonction </a:t>
            </a:r>
            <a:r>
              <a:rPr lang="fr-FR" sz="1800" spc="-5" dirty="0" err="1">
                <a:solidFill>
                  <a:srgbClr val="548ED4"/>
                </a:solidFill>
                <a:cs typeface="Calibri"/>
              </a:rPr>
              <a:t>MaSommeRange</a:t>
            </a:r>
            <a:r>
              <a:rPr lang="fr-FR" sz="1800" spc="-5" dirty="0">
                <a:solidFill>
                  <a:srgbClr val="548ED4"/>
                </a:solidFill>
                <a:cs typeface="Calibri"/>
              </a:rPr>
              <a:t>() </a:t>
            </a:r>
            <a:r>
              <a:rPr lang="fr-FR" sz="1800" spc="-10" dirty="0">
                <a:solidFill>
                  <a:srgbClr val="7E7E7E"/>
                </a:solidFill>
                <a:cs typeface="Calibri"/>
              </a:rPr>
              <a:t>est </a:t>
            </a:r>
            <a:r>
              <a:rPr lang="fr-FR" sz="1800" spc="-5" dirty="0">
                <a:solidFill>
                  <a:srgbClr val="7E7E7E"/>
                </a:solidFill>
                <a:cs typeface="Calibri"/>
              </a:rPr>
              <a:t>censée </a:t>
            </a:r>
            <a:r>
              <a:rPr lang="fr-FR" sz="1800" spc="-15" dirty="0">
                <a:solidFill>
                  <a:srgbClr val="7E7E7E"/>
                </a:solidFill>
                <a:cs typeface="Calibri"/>
              </a:rPr>
              <a:t>faire</a:t>
            </a:r>
            <a:br>
              <a:rPr lang="fr-FR" sz="1800" spc="-15" dirty="0">
                <a:solidFill>
                  <a:srgbClr val="7E7E7E"/>
                </a:solidFill>
                <a:cs typeface="Calibri"/>
              </a:rPr>
            </a:br>
            <a:r>
              <a:rPr lang="fr-FR" sz="1800" spc="-15" dirty="0">
                <a:solidFill>
                  <a:srgbClr val="7E7E7E"/>
                </a:solidFill>
                <a:cs typeface="Calibri"/>
              </a:rPr>
              <a:t> </a:t>
            </a:r>
            <a:r>
              <a:rPr lang="fr-FR" sz="1800" spc="-5" dirty="0">
                <a:solidFill>
                  <a:srgbClr val="7E7E7E"/>
                </a:solidFill>
                <a:cs typeface="Calibri"/>
              </a:rPr>
              <a:t>la </a:t>
            </a:r>
            <a:r>
              <a:rPr lang="fr-FR" sz="1800" dirty="0">
                <a:solidFill>
                  <a:srgbClr val="7E7E7E"/>
                </a:solidFill>
                <a:cs typeface="Calibri"/>
              </a:rPr>
              <a:t>même</a:t>
            </a:r>
            <a:r>
              <a:rPr lang="fr-FR" sz="1800" spc="145" dirty="0">
                <a:solidFill>
                  <a:srgbClr val="7E7E7E"/>
                </a:solidFill>
                <a:cs typeface="Calibri"/>
              </a:rPr>
              <a:t> </a:t>
            </a:r>
            <a:r>
              <a:rPr lang="fr-FR" sz="1800" dirty="0">
                <a:solidFill>
                  <a:srgbClr val="7E7E7E"/>
                </a:solidFill>
                <a:cs typeface="Calibri"/>
              </a:rPr>
              <a:t>chose </a:t>
            </a:r>
            <a:r>
              <a:rPr lang="fr-FR" sz="1800" spc="-5" dirty="0">
                <a:solidFill>
                  <a:srgbClr val="7E7E7E"/>
                </a:solidFill>
                <a:cs typeface="Calibri"/>
              </a:rPr>
              <a:t>que la </a:t>
            </a:r>
            <a:r>
              <a:rPr lang="fr-FR" sz="1800" spc="-10" dirty="0">
                <a:solidFill>
                  <a:srgbClr val="7E7E7E"/>
                </a:solidFill>
                <a:cs typeface="Calibri"/>
              </a:rPr>
              <a:t>fonction standard </a:t>
            </a:r>
            <a:r>
              <a:rPr lang="fr-FR" sz="1800" spc="-5" dirty="0">
                <a:solidFill>
                  <a:srgbClr val="7E7E7E"/>
                </a:solidFill>
                <a:cs typeface="Calibri"/>
              </a:rPr>
              <a:t>SOMME()</a:t>
            </a:r>
            <a:r>
              <a:rPr lang="fr-FR" sz="1800" spc="55" dirty="0">
                <a:solidFill>
                  <a:srgbClr val="7E7E7E"/>
                </a:solidFill>
                <a:cs typeface="Calibri"/>
              </a:rPr>
              <a:t> </a:t>
            </a:r>
            <a:r>
              <a:rPr lang="fr-FR" sz="1800" spc="-10" dirty="0">
                <a:solidFill>
                  <a:srgbClr val="7E7E7E"/>
                </a:solidFill>
                <a:cs typeface="Calibri"/>
              </a:rPr>
              <a:t>d’Excel.</a:t>
            </a:r>
            <a:endParaRPr lang="fr-FR" sz="1800" dirty="0">
              <a:cs typeface="Calibri"/>
            </a:endParaRPr>
          </a:p>
        </p:txBody>
      </p:sp>
    </p:spTree>
    <p:extLst>
      <p:ext uri="{BB962C8B-B14F-4D97-AF65-F5344CB8AC3E}">
        <p14:creationId xmlns:p14="http://schemas.microsoft.com/office/powerpoint/2010/main" val="7102537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Exploiter le type Range en VBA</a:t>
            </a:r>
          </a:p>
        </p:txBody>
      </p:sp>
      <p:sp>
        <p:nvSpPr>
          <p:cNvPr id="3" name="Espace réservé du contenu 2"/>
          <p:cNvSpPr>
            <a:spLocks noGrp="1"/>
          </p:cNvSpPr>
          <p:nvPr>
            <p:ph idx="1"/>
          </p:nvPr>
        </p:nvSpPr>
        <p:spPr/>
        <p:txBody>
          <a:bodyPr/>
          <a:lstStyle/>
          <a:p>
            <a:r>
              <a:rPr lang="fr-FR" sz="2000" dirty="0"/>
              <a:t>Entrée :plage (range)  </a:t>
            </a:r>
          </a:p>
          <a:p>
            <a:r>
              <a:rPr lang="fr-FR" sz="2000" dirty="0"/>
              <a:t>Sortie :S (réel)</a:t>
            </a:r>
          </a:p>
          <a:p>
            <a:r>
              <a:rPr lang="fr-FR" sz="2000" dirty="0"/>
              <a:t>Calcul :Somme des valeurs</a:t>
            </a:r>
          </a:p>
          <a:p>
            <a:endParaRPr lang="fr-FR" dirty="0"/>
          </a:p>
        </p:txBody>
      </p:sp>
      <p:sp>
        <p:nvSpPr>
          <p:cNvPr id="4" name="object 4"/>
          <p:cNvSpPr/>
          <p:nvPr/>
        </p:nvSpPr>
        <p:spPr>
          <a:xfrm>
            <a:off x="4245355" y="1591055"/>
            <a:ext cx="6243955" cy="4993005"/>
          </a:xfrm>
          <a:custGeom>
            <a:avLst/>
            <a:gdLst/>
            <a:ahLst/>
            <a:cxnLst/>
            <a:rect l="l" t="t" r="r" b="b"/>
            <a:pathLst>
              <a:path w="6243955" h="4993005">
                <a:moveTo>
                  <a:pt x="0" y="4992624"/>
                </a:moveTo>
                <a:lnTo>
                  <a:pt x="6243827" y="4992624"/>
                </a:lnTo>
                <a:lnTo>
                  <a:pt x="6243827" y="0"/>
                </a:lnTo>
                <a:lnTo>
                  <a:pt x="0" y="0"/>
                </a:lnTo>
                <a:lnTo>
                  <a:pt x="0" y="4992624"/>
                </a:lnTo>
                <a:close/>
              </a:path>
            </a:pathLst>
          </a:custGeom>
          <a:ln w="9144">
            <a:solidFill>
              <a:srgbClr val="BEBEB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 name="object 5"/>
          <p:cNvSpPr txBox="1"/>
          <p:nvPr/>
        </p:nvSpPr>
        <p:spPr>
          <a:xfrm>
            <a:off x="4324705" y="1589065"/>
            <a:ext cx="6029960" cy="939800"/>
          </a:xfrm>
          <a:prstGeom prst="rect">
            <a:avLst/>
          </a:prstGeom>
        </p:spPr>
        <p:txBody>
          <a:bodyPr vert="horz" wrap="square" lIns="0" tIns="73025" rIns="0" bIns="0" rtlCol="0">
            <a:spAutoFit/>
          </a:bodyPr>
          <a:lstStyle/>
          <a:p>
            <a:pPr marL="12700">
              <a:spcBef>
                <a:spcPts val="575"/>
              </a:spcBef>
            </a:pPr>
            <a:r>
              <a:rPr sz="1600" spc="-10" dirty="0">
                <a:solidFill>
                  <a:srgbClr val="669900"/>
                </a:solidFill>
                <a:latin typeface="Consolas"/>
                <a:cs typeface="Consolas"/>
              </a:rPr>
              <a:t>'Travail sur le type</a:t>
            </a:r>
            <a:r>
              <a:rPr sz="1600" spc="5" dirty="0">
                <a:solidFill>
                  <a:srgbClr val="669900"/>
                </a:solidFill>
                <a:latin typeface="Consolas"/>
                <a:cs typeface="Consolas"/>
              </a:rPr>
              <a:t> </a:t>
            </a:r>
            <a:r>
              <a:rPr sz="1600" spc="-10" dirty="0">
                <a:solidFill>
                  <a:srgbClr val="669900"/>
                </a:solidFill>
                <a:latin typeface="Consolas"/>
                <a:cs typeface="Consolas"/>
              </a:rPr>
              <a:t>Range</a:t>
            </a:r>
            <a:endParaRPr sz="1600" dirty="0">
              <a:solidFill>
                <a:prstClr val="black"/>
              </a:solidFill>
              <a:latin typeface="Consolas"/>
              <a:cs typeface="Consolas"/>
            </a:endParaRPr>
          </a:p>
          <a:p>
            <a:pPr marL="12700">
              <a:spcBef>
                <a:spcPts val="480"/>
              </a:spcBef>
            </a:pPr>
            <a:r>
              <a:rPr sz="1600" spc="-5" dirty="0">
                <a:solidFill>
                  <a:prstClr val="black"/>
                </a:solidFill>
                <a:latin typeface="Consolas"/>
                <a:cs typeface="Consolas"/>
              </a:rPr>
              <a:t>Public Function </a:t>
            </a:r>
            <a:r>
              <a:rPr sz="1600" spc="-10" dirty="0">
                <a:solidFill>
                  <a:prstClr val="black"/>
                </a:solidFill>
                <a:latin typeface="Consolas"/>
                <a:cs typeface="Consolas"/>
              </a:rPr>
              <a:t>MaSommeRange(</a:t>
            </a:r>
            <a:r>
              <a:rPr sz="1600" spc="-10" dirty="0">
                <a:solidFill>
                  <a:srgbClr val="548ED4"/>
                </a:solidFill>
                <a:latin typeface="Consolas"/>
                <a:cs typeface="Consolas"/>
              </a:rPr>
              <a:t>plage </a:t>
            </a:r>
            <a:r>
              <a:rPr sz="1600" spc="-5" dirty="0">
                <a:solidFill>
                  <a:prstClr val="black"/>
                </a:solidFill>
                <a:latin typeface="Consolas"/>
                <a:cs typeface="Consolas"/>
              </a:rPr>
              <a:t>As </a:t>
            </a:r>
            <a:r>
              <a:rPr sz="1600" spc="-10" dirty="0">
                <a:solidFill>
                  <a:prstClr val="black"/>
                </a:solidFill>
                <a:latin typeface="Consolas"/>
                <a:cs typeface="Consolas"/>
              </a:rPr>
              <a:t>Range) As</a:t>
            </a:r>
            <a:r>
              <a:rPr sz="1600" spc="-20" dirty="0">
                <a:solidFill>
                  <a:prstClr val="black"/>
                </a:solidFill>
                <a:latin typeface="Consolas"/>
                <a:cs typeface="Consolas"/>
              </a:rPr>
              <a:t> </a:t>
            </a:r>
            <a:r>
              <a:rPr sz="1600" spc="-5" dirty="0">
                <a:solidFill>
                  <a:prstClr val="black"/>
                </a:solidFill>
                <a:latin typeface="Consolas"/>
                <a:cs typeface="Consolas"/>
              </a:rPr>
              <a:t>Double</a:t>
            </a:r>
            <a:endParaRPr sz="1600" dirty="0">
              <a:solidFill>
                <a:prstClr val="black"/>
              </a:solidFill>
              <a:latin typeface="Consolas"/>
              <a:cs typeface="Consolas"/>
            </a:endParaRPr>
          </a:p>
          <a:p>
            <a:pPr marL="12700">
              <a:spcBef>
                <a:spcPts val="484"/>
              </a:spcBef>
            </a:pPr>
            <a:r>
              <a:rPr sz="1600" spc="-10" dirty="0">
                <a:solidFill>
                  <a:srgbClr val="669900"/>
                </a:solidFill>
                <a:latin typeface="Consolas"/>
                <a:cs typeface="Consolas"/>
              </a:rPr>
              <a:t>'variables intermédiaires</a:t>
            </a:r>
            <a:endParaRPr sz="1600" dirty="0">
              <a:solidFill>
                <a:prstClr val="black"/>
              </a:solidFill>
              <a:latin typeface="Consolas"/>
              <a:cs typeface="Consolas"/>
            </a:endParaRPr>
          </a:p>
        </p:txBody>
      </p:sp>
      <p:sp>
        <p:nvSpPr>
          <p:cNvPr id="6" name="object 6"/>
          <p:cNvSpPr txBox="1"/>
          <p:nvPr/>
        </p:nvSpPr>
        <p:spPr>
          <a:xfrm>
            <a:off x="4324705" y="2503449"/>
            <a:ext cx="4139565" cy="635000"/>
          </a:xfrm>
          <a:prstGeom prst="rect">
            <a:avLst/>
          </a:prstGeom>
        </p:spPr>
        <p:txBody>
          <a:bodyPr vert="horz" wrap="square" lIns="0" tIns="12700" rIns="0" bIns="0" rtlCol="0">
            <a:spAutoFit/>
          </a:bodyPr>
          <a:lstStyle/>
          <a:p>
            <a:pPr marL="12700" marR="5080">
              <a:lnSpc>
                <a:spcPct val="125000"/>
              </a:lnSpc>
              <a:spcBef>
                <a:spcPts val="100"/>
              </a:spcBef>
            </a:pPr>
            <a:r>
              <a:rPr sz="1600" spc="-10" dirty="0">
                <a:solidFill>
                  <a:prstClr val="black"/>
                </a:solidFill>
                <a:latin typeface="Consolas"/>
                <a:cs typeface="Consolas"/>
              </a:rPr>
              <a:t>Dim </a:t>
            </a:r>
            <a:r>
              <a:rPr sz="1600" spc="-5" dirty="0">
                <a:solidFill>
                  <a:prstClr val="black"/>
                </a:solidFill>
                <a:latin typeface="Consolas"/>
                <a:cs typeface="Consolas"/>
              </a:rPr>
              <a:t>s As </a:t>
            </a:r>
            <a:r>
              <a:rPr sz="1600" spc="-10" dirty="0">
                <a:solidFill>
                  <a:prstClr val="black"/>
                </a:solidFill>
                <a:latin typeface="Consolas"/>
                <a:cs typeface="Consolas"/>
              </a:rPr>
              <a:t>Double, </a:t>
            </a:r>
            <a:r>
              <a:rPr sz="1600" spc="-5" dirty="0">
                <a:solidFill>
                  <a:prstClr val="black"/>
                </a:solidFill>
                <a:latin typeface="Consolas"/>
                <a:cs typeface="Consolas"/>
              </a:rPr>
              <a:t>i As </a:t>
            </a:r>
            <a:r>
              <a:rPr sz="1600" spc="-10" dirty="0">
                <a:solidFill>
                  <a:prstClr val="black"/>
                </a:solidFill>
                <a:latin typeface="Consolas"/>
                <a:cs typeface="Consolas"/>
              </a:rPr>
              <a:t>Long, </a:t>
            </a:r>
            <a:r>
              <a:rPr sz="1600" spc="-5" dirty="0">
                <a:solidFill>
                  <a:prstClr val="black"/>
                </a:solidFill>
                <a:latin typeface="Consolas"/>
                <a:cs typeface="Consolas"/>
              </a:rPr>
              <a:t>j As </a:t>
            </a:r>
            <a:r>
              <a:rPr sz="1600" spc="-10" dirty="0">
                <a:solidFill>
                  <a:prstClr val="black"/>
                </a:solidFill>
                <a:latin typeface="Consolas"/>
                <a:cs typeface="Consolas"/>
              </a:rPr>
              <a:t>Long  </a:t>
            </a:r>
            <a:r>
              <a:rPr sz="1600" spc="-10" dirty="0">
                <a:solidFill>
                  <a:srgbClr val="669900"/>
                </a:solidFill>
                <a:latin typeface="Consolas"/>
                <a:cs typeface="Consolas"/>
              </a:rPr>
              <a:t>'initialisation </a:t>
            </a:r>
            <a:r>
              <a:rPr sz="1600" spc="-5" dirty="0">
                <a:solidFill>
                  <a:srgbClr val="669900"/>
                </a:solidFill>
                <a:latin typeface="Consolas"/>
                <a:cs typeface="Consolas"/>
              </a:rPr>
              <a:t>de la</a:t>
            </a:r>
            <a:r>
              <a:rPr sz="1600" spc="-15" dirty="0">
                <a:solidFill>
                  <a:srgbClr val="669900"/>
                </a:solidFill>
                <a:latin typeface="Consolas"/>
                <a:cs typeface="Consolas"/>
              </a:rPr>
              <a:t> </a:t>
            </a:r>
            <a:r>
              <a:rPr sz="1600" spc="-10" dirty="0">
                <a:solidFill>
                  <a:srgbClr val="669900"/>
                </a:solidFill>
                <a:latin typeface="Consolas"/>
                <a:cs typeface="Consolas"/>
              </a:rPr>
              <a:t>somme</a:t>
            </a:r>
            <a:endParaRPr sz="1600" dirty="0">
              <a:solidFill>
                <a:prstClr val="black"/>
              </a:solidFill>
              <a:latin typeface="Consolas"/>
              <a:cs typeface="Consolas"/>
            </a:endParaRPr>
          </a:p>
        </p:txBody>
      </p:sp>
      <p:sp>
        <p:nvSpPr>
          <p:cNvPr id="7" name="object 7"/>
          <p:cNvSpPr txBox="1"/>
          <p:nvPr/>
        </p:nvSpPr>
        <p:spPr>
          <a:xfrm>
            <a:off x="4324705" y="3174314"/>
            <a:ext cx="582295" cy="269240"/>
          </a:xfrm>
          <a:prstGeom prst="rect">
            <a:avLst/>
          </a:prstGeom>
        </p:spPr>
        <p:txBody>
          <a:bodyPr vert="horz" wrap="square" lIns="0" tIns="12065" rIns="0" bIns="0" rtlCol="0">
            <a:spAutoFit/>
          </a:bodyPr>
          <a:lstStyle/>
          <a:p>
            <a:pPr marL="12700">
              <a:spcBef>
                <a:spcPts val="95"/>
              </a:spcBef>
            </a:pPr>
            <a:r>
              <a:rPr sz="1600" spc="-5" dirty="0">
                <a:solidFill>
                  <a:prstClr val="black"/>
                </a:solidFill>
                <a:latin typeface="Consolas"/>
                <a:cs typeface="Consolas"/>
              </a:rPr>
              <a:t>s =</a:t>
            </a:r>
            <a:r>
              <a:rPr sz="1600" spc="-100" dirty="0">
                <a:solidFill>
                  <a:prstClr val="black"/>
                </a:solidFill>
                <a:latin typeface="Consolas"/>
                <a:cs typeface="Consolas"/>
              </a:rPr>
              <a:t> </a:t>
            </a:r>
            <a:r>
              <a:rPr sz="1600" spc="-5" dirty="0">
                <a:solidFill>
                  <a:prstClr val="black"/>
                </a:solidFill>
                <a:latin typeface="Consolas"/>
                <a:cs typeface="Consolas"/>
              </a:rPr>
              <a:t>0</a:t>
            </a:r>
            <a:endParaRPr sz="1600">
              <a:solidFill>
                <a:prstClr val="black"/>
              </a:solidFill>
              <a:latin typeface="Consolas"/>
              <a:cs typeface="Consolas"/>
            </a:endParaRPr>
          </a:p>
        </p:txBody>
      </p:sp>
      <p:sp>
        <p:nvSpPr>
          <p:cNvPr id="8" name="object 8"/>
          <p:cNvSpPr txBox="1"/>
          <p:nvPr/>
        </p:nvSpPr>
        <p:spPr>
          <a:xfrm>
            <a:off x="4324705" y="3418103"/>
            <a:ext cx="4917440" cy="635000"/>
          </a:xfrm>
          <a:prstGeom prst="rect">
            <a:avLst/>
          </a:prstGeom>
        </p:spPr>
        <p:txBody>
          <a:bodyPr vert="horz" wrap="square" lIns="0" tIns="73660" rIns="0" bIns="0" rtlCol="0">
            <a:spAutoFit/>
          </a:bodyPr>
          <a:lstStyle/>
          <a:p>
            <a:pPr marL="12700">
              <a:spcBef>
                <a:spcPts val="580"/>
              </a:spcBef>
            </a:pPr>
            <a:r>
              <a:rPr sz="1600" spc="-10" dirty="0">
                <a:solidFill>
                  <a:srgbClr val="669900"/>
                </a:solidFill>
                <a:latin typeface="Consolas"/>
                <a:cs typeface="Consolas"/>
              </a:rPr>
              <a:t>'parcours </a:t>
            </a:r>
            <a:r>
              <a:rPr sz="1600" spc="-5" dirty="0">
                <a:solidFill>
                  <a:srgbClr val="669900"/>
                </a:solidFill>
                <a:latin typeface="Consolas"/>
                <a:cs typeface="Consolas"/>
              </a:rPr>
              <a:t>de </a:t>
            </a:r>
            <a:r>
              <a:rPr sz="1600" spc="-10" dirty="0">
                <a:solidFill>
                  <a:srgbClr val="669900"/>
                </a:solidFill>
                <a:latin typeface="Consolas"/>
                <a:cs typeface="Consolas"/>
              </a:rPr>
              <a:t>la plage </a:t>
            </a:r>
            <a:r>
              <a:rPr sz="1600" spc="-5" dirty="0">
                <a:solidFill>
                  <a:srgbClr val="669900"/>
                </a:solidFill>
                <a:latin typeface="Consolas"/>
                <a:cs typeface="Consolas"/>
              </a:rPr>
              <a:t>de </a:t>
            </a:r>
            <a:r>
              <a:rPr sz="1600" spc="-10" dirty="0">
                <a:solidFill>
                  <a:srgbClr val="669900"/>
                </a:solidFill>
                <a:latin typeface="Consolas"/>
                <a:cs typeface="Consolas"/>
              </a:rPr>
              <a:t>cellules</a:t>
            </a:r>
            <a:endParaRPr sz="1600" dirty="0">
              <a:solidFill>
                <a:prstClr val="black"/>
              </a:solidFill>
              <a:latin typeface="Consolas"/>
              <a:cs typeface="Consolas"/>
            </a:endParaRPr>
          </a:p>
          <a:p>
            <a:pPr marL="12700">
              <a:spcBef>
                <a:spcPts val="480"/>
              </a:spcBef>
            </a:pPr>
            <a:r>
              <a:rPr sz="1600" spc="-10" dirty="0">
                <a:solidFill>
                  <a:prstClr val="black"/>
                </a:solidFill>
                <a:latin typeface="Consolas"/>
                <a:cs typeface="Consolas"/>
              </a:rPr>
              <a:t>For </a:t>
            </a:r>
            <a:r>
              <a:rPr sz="1600" spc="-5" dirty="0">
                <a:solidFill>
                  <a:prstClr val="black"/>
                </a:solidFill>
                <a:latin typeface="Consolas"/>
                <a:cs typeface="Consolas"/>
              </a:rPr>
              <a:t>i = 1 To </a:t>
            </a:r>
            <a:r>
              <a:rPr sz="1600" spc="-10" dirty="0">
                <a:solidFill>
                  <a:srgbClr val="548ED4"/>
                </a:solidFill>
                <a:latin typeface="Consolas"/>
                <a:cs typeface="Consolas"/>
              </a:rPr>
              <a:t>plage</a:t>
            </a:r>
            <a:r>
              <a:rPr sz="1600" spc="-10" dirty="0">
                <a:solidFill>
                  <a:prstClr val="black"/>
                </a:solidFill>
                <a:latin typeface="Consolas"/>
                <a:cs typeface="Consolas"/>
              </a:rPr>
              <a:t>.</a:t>
            </a:r>
            <a:r>
              <a:rPr sz="1600" spc="-10" dirty="0">
                <a:solidFill>
                  <a:srgbClr val="5F497A"/>
                </a:solidFill>
                <a:latin typeface="Consolas"/>
                <a:cs typeface="Consolas"/>
              </a:rPr>
              <a:t>Rows.Count </a:t>
            </a:r>
            <a:r>
              <a:rPr sz="1600" spc="-10" dirty="0">
                <a:solidFill>
                  <a:prstClr val="black"/>
                </a:solidFill>
                <a:latin typeface="Consolas"/>
                <a:cs typeface="Consolas"/>
              </a:rPr>
              <a:t>Step </a:t>
            </a:r>
            <a:r>
              <a:rPr sz="1600" spc="-5" dirty="0">
                <a:solidFill>
                  <a:prstClr val="black"/>
                </a:solidFill>
                <a:latin typeface="Consolas"/>
                <a:cs typeface="Consolas"/>
              </a:rPr>
              <a:t>1</a:t>
            </a:r>
            <a:r>
              <a:rPr sz="1600" spc="5" dirty="0">
                <a:solidFill>
                  <a:prstClr val="black"/>
                </a:solidFill>
                <a:latin typeface="Consolas"/>
                <a:cs typeface="Consolas"/>
              </a:rPr>
              <a:t> </a:t>
            </a:r>
            <a:r>
              <a:rPr sz="1600" spc="-10" dirty="0">
                <a:solidFill>
                  <a:srgbClr val="669900"/>
                </a:solidFill>
                <a:latin typeface="Consolas"/>
                <a:cs typeface="Consolas"/>
              </a:rPr>
              <a:t>'lignes</a:t>
            </a:r>
            <a:endParaRPr sz="1600" dirty="0">
              <a:solidFill>
                <a:prstClr val="black"/>
              </a:solidFill>
              <a:latin typeface="Consolas"/>
              <a:cs typeface="Consolas"/>
            </a:endParaRPr>
          </a:p>
        </p:txBody>
      </p:sp>
      <p:sp>
        <p:nvSpPr>
          <p:cNvPr id="9" name="object 9"/>
          <p:cNvSpPr txBox="1"/>
          <p:nvPr/>
        </p:nvSpPr>
        <p:spPr>
          <a:xfrm>
            <a:off x="4324705" y="4027703"/>
            <a:ext cx="5918200" cy="1550035"/>
          </a:xfrm>
          <a:prstGeom prst="rect">
            <a:avLst/>
          </a:prstGeom>
        </p:spPr>
        <p:txBody>
          <a:bodyPr vert="horz" wrap="square" lIns="0" tIns="12700" rIns="0" bIns="0" rtlCol="0">
            <a:spAutoFit/>
          </a:bodyPr>
          <a:lstStyle/>
          <a:p>
            <a:pPr marL="902969" marR="5080" indent="-445770">
              <a:lnSpc>
                <a:spcPct val="125000"/>
              </a:lnSpc>
              <a:spcBef>
                <a:spcPts val="100"/>
              </a:spcBef>
            </a:pPr>
            <a:r>
              <a:rPr sz="1600" spc="-10" dirty="0">
                <a:solidFill>
                  <a:prstClr val="black"/>
                </a:solidFill>
                <a:latin typeface="Consolas"/>
                <a:cs typeface="Consolas"/>
              </a:rPr>
              <a:t>For </a:t>
            </a:r>
            <a:r>
              <a:rPr sz="1600" spc="-5" dirty="0">
                <a:solidFill>
                  <a:prstClr val="black"/>
                </a:solidFill>
                <a:latin typeface="Consolas"/>
                <a:cs typeface="Consolas"/>
              </a:rPr>
              <a:t>j = 1 To </a:t>
            </a:r>
            <a:r>
              <a:rPr sz="1600" spc="-5" dirty="0">
                <a:solidFill>
                  <a:srgbClr val="548ED4"/>
                </a:solidFill>
                <a:latin typeface="Consolas"/>
                <a:cs typeface="Consolas"/>
              </a:rPr>
              <a:t>plage</a:t>
            </a:r>
            <a:r>
              <a:rPr sz="1600" spc="-5" dirty="0">
                <a:solidFill>
                  <a:prstClr val="black"/>
                </a:solidFill>
                <a:latin typeface="Consolas"/>
                <a:cs typeface="Consolas"/>
              </a:rPr>
              <a:t>.</a:t>
            </a:r>
            <a:r>
              <a:rPr sz="1600" spc="-5" dirty="0">
                <a:solidFill>
                  <a:srgbClr val="5F497A"/>
                </a:solidFill>
                <a:latin typeface="Consolas"/>
                <a:cs typeface="Consolas"/>
              </a:rPr>
              <a:t>Columns.Count </a:t>
            </a:r>
            <a:r>
              <a:rPr sz="1600" spc="-10" dirty="0">
                <a:solidFill>
                  <a:prstClr val="black"/>
                </a:solidFill>
                <a:latin typeface="Consolas"/>
                <a:cs typeface="Consolas"/>
              </a:rPr>
              <a:t>Step </a:t>
            </a:r>
            <a:r>
              <a:rPr sz="1600" spc="-5" dirty="0">
                <a:solidFill>
                  <a:prstClr val="black"/>
                </a:solidFill>
                <a:latin typeface="Consolas"/>
                <a:cs typeface="Consolas"/>
              </a:rPr>
              <a:t>1 </a:t>
            </a:r>
            <a:r>
              <a:rPr sz="1600" spc="-10" dirty="0">
                <a:solidFill>
                  <a:srgbClr val="669900"/>
                </a:solidFill>
                <a:latin typeface="Consolas"/>
                <a:cs typeface="Consolas"/>
              </a:rPr>
              <a:t>'colonnes  'lecture </a:t>
            </a:r>
            <a:r>
              <a:rPr sz="1600" spc="-5" dirty="0">
                <a:solidFill>
                  <a:srgbClr val="669900"/>
                </a:solidFill>
                <a:latin typeface="Consolas"/>
                <a:cs typeface="Consolas"/>
              </a:rPr>
              <a:t>des </a:t>
            </a:r>
            <a:r>
              <a:rPr sz="1600" spc="-5" dirty="0" err="1">
                <a:solidFill>
                  <a:srgbClr val="669900"/>
                </a:solidFill>
                <a:latin typeface="Consolas"/>
                <a:cs typeface="Consolas"/>
              </a:rPr>
              <a:t>valeurs</a:t>
            </a:r>
            <a:r>
              <a:rPr sz="1600" spc="-5" dirty="0">
                <a:solidFill>
                  <a:srgbClr val="669900"/>
                </a:solidFill>
                <a:latin typeface="Consolas"/>
                <a:cs typeface="Consolas"/>
              </a:rPr>
              <a:t> et</a:t>
            </a:r>
            <a:r>
              <a:rPr sz="1600" spc="-40" dirty="0">
                <a:solidFill>
                  <a:srgbClr val="669900"/>
                </a:solidFill>
                <a:latin typeface="Consolas"/>
                <a:cs typeface="Consolas"/>
              </a:rPr>
              <a:t> </a:t>
            </a:r>
            <a:r>
              <a:rPr sz="1600" spc="-5" dirty="0">
                <a:solidFill>
                  <a:srgbClr val="669900"/>
                </a:solidFill>
                <a:latin typeface="Consolas"/>
                <a:cs typeface="Consolas"/>
              </a:rPr>
              <a:t>somme</a:t>
            </a:r>
            <a:endParaRPr sz="1600" dirty="0">
              <a:solidFill>
                <a:prstClr val="black"/>
              </a:solidFill>
              <a:latin typeface="Consolas"/>
              <a:cs typeface="Consolas"/>
            </a:endParaRPr>
          </a:p>
          <a:p>
            <a:pPr marL="457200" marR="1560195" indent="445134">
              <a:lnSpc>
                <a:spcPct val="125000"/>
              </a:lnSpc>
            </a:pPr>
            <a:r>
              <a:rPr sz="1600" spc="-5" dirty="0">
                <a:solidFill>
                  <a:prstClr val="black"/>
                </a:solidFill>
                <a:latin typeface="Consolas"/>
                <a:cs typeface="Consolas"/>
              </a:rPr>
              <a:t>s = s + </a:t>
            </a:r>
            <a:r>
              <a:rPr sz="1600" spc="-10" dirty="0">
                <a:solidFill>
                  <a:srgbClr val="548ED4"/>
                </a:solidFill>
                <a:latin typeface="Consolas"/>
                <a:cs typeface="Consolas"/>
              </a:rPr>
              <a:t>plage</a:t>
            </a:r>
            <a:r>
              <a:rPr sz="1600" spc="-10" dirty="0">
                <a:solidFill>
                  <a:prstClr val="black"/>
                </a:solidFill>
                <a:latin typeface="Consolas"/>
                <a:cs typeface="Consolas"/>
              </a:rPr>
              <a:t>.</a:t>
            </a:r>
            <a:r>
              <a:rPr sz="1600" spc="-10" dirty="0">
                <a:solidFill>
                  <a:srgbClr val="5F497A"/>
                </a:solidFill>
                <a:latin typeface="Consolas"/>
                <a:cs typeface="Consolas"/>
              </a:rPr>
              <a:t>Cells(i, </a:t>
            </a:r>
            <a:r>
              <a:rPr sz="1600" spc="-5" dirty="0">
                <a:solidFill>
                  <a:srgbClr val="5F497A"/>
                </a:solidFill>
                <a:latin typeface="Consolas"/>
                <a:cs typeface="Consolas"/>
              </a:rPr>
              <a:t>j).Value  </a:t>
            </a:r>
            <a:r>
              <a:rPr sz="1600" spc="-10" dirty="0">
                <a:solidFill>
                  <a:prstClr val="black"/>
                </a:solidFill>
                <a:latin typeface="Consolas"/>
                <a:cs typeface="Consolas"/>
              </a:rPr>
              <a:t>Next </a:t>
            </a:r>
            <a:r>
              <a:rPr sz="1600" spc="-5" dirty="0">
                <a:solidFill>
                  <a:prstClr val="black"/>
                </a:solidFill>
                <a:latin typeface="Consolas"/>
                <a:cs typeface="Consolas"/>
              </a:rPr>
              <a:t>j</a:t>
            </a:r>
            <a:endParaRPr sz="1600" dirty="0">
              <a:solidFill>
                <a:prstClr val="black"/>
              </a:solidFill>
              <a:latin typeface="Consolas"/>
              <a:cs typeface="Consolas"/>
            </a:endParaRPr>
          </a:p>
          <a:p>
            <a:pPr marL="12700">
              <a:spcBef>
                <a:spcPts val="480"/>
              </a:spcBef>
            </a:pPr>
            <a:r>
              <a:rPr sz="1600" spc="-10" dirty="0">
                <a:solidFill>
                  <a:prstClr val="black"/>
                </a:solidFill>
                <a:latin typeface="Consolas"/>
                <a:cs typeface="Consolas"/>
              </a:rPr>
              <a:t>Next</a:t>
            </a:r>
            <a:r>
              <a:rPr sz="1600" spc="-15" dirty="0">
                <a:solidFill>
                  <a:prstClr val="black"/>
                </a:solidFill>
                <a:latin typeface="Consolas"/>
                <a:cs typeface="Consolas"/>
              </a:rPr>
              <a:t> </a:t>
            </a:r>
            <a:r>
              <a:rPr sz="1600" spc="-5" dirty="0">
                <a:solidFill>
                  <a:prstClr val="black"/>
                </a:solidFill>
                <a:latin typeface="Consolas"/>
                <a:cs typeface="Consolas"/>
              </a:rPr>
              <a:t>i</a:t>
            </a:r>
            <a:endParaRPr sz="1600" dirty="0">
              <a:solidFill>
                <a:prstClr val="black"/>
              </a:solidFill>
              <a:latin typeface="Consolas"/>
              <a:cs typeface="Consolas"/>
            </a:endParaRPr>
          </a:p>
        </p:txBody>
      </p:sp>
      <p:sp>
        <p:nvSpPr>
          <p:cNvPr id="10" name="object 10"/>
          <p:cNvSpPr txBox="1"/>
          <p:nvPr/>
        </p:nvSpPr>
        <p:spPr>
          <a:xfrm>
            <a:off x="4324705" y="5551728"/>
            <a:ext cx="2360930" cy="635635"/>
          </a:xfrm>
          <a:prstGeom prst="rect">
            <a:avLst/>
          </a:prstGeom>
        </p:spPr>
        <p:txBody>
          <a:bodyPr vert="horz" wrap="square" lIns="0" tIns="12700" rIns="0" bIns="0" rtlCol="0">
            <a:spAutoFit/>
          </a:bodyPr>
          <a:lstStyle/>
          <a:p>
            <a:pPr marL="12700" marR="5080">
              <a:lnSpc>
                <a:spcPct val="125099"/>
              </a:lnSpc>
              <a:spcBef>
                <a:spcPts val="100"/>
              </a:spcBef>
            </a:pPr>
            <a:r>
              <a:rPr sz="1600" spc="-10" dirty="0">
                <a:solidFill>
                  <a:srgbClr val="669900"/>
                </a:solidFill>
                <a:latin typeface="Consolas"/>
                <a:cs typeface="Consolas"/>
              </a:rPr>
              <a:t>'renvoyer </a:t>
            </a:r>
            <a:r>
              <a:rPr sz="1600" spc="-5" dirty="0">
                <a:solidFill>
                  <a:srgbClr val="669900"/>
                </a:solidFill>
                <a:latin typeface="Consolas"/>
                <a:cs typeface="Consolas"/>
              </a:rPr>
              <a:t>le </a:t>
            </a:r>
            <a:r>
              <a:rPr sz="1600" spc="-10" dirty="0">
                <a:solidFill>
                  <a:srgbClr val="669900"/>
                </a:solidFill>
                <a:latin typeface="Consolas"/>
                <a:cs typeface="Consolas"/>
              </a:rPr>
              <a:t>résultat  </a:t>
            </a:r>
            <a:r>
              <a:rPr sz="1600" spc="-10" dirty="0">
                <a:solidFill>
                  <a:prstClr val="black"/>
                </a:solidFill>
                <a:latin typeface="Consolas"/>
                <a:cs typeface="Consolas"/>
              </a:rPr>
              <a:t>MaSommeRange </a:t>
            </a:r>
            <a:r>
              <a:rPr sz="1600" spc="-5" dirty="0">
                <a:solidFill>
                  <a:prstClr val="black"/>
                </a:solidFill>
                <a:latin typeface="Consolas"/>
                <a:cs typeface="Consolas"/>
              </a:rPr>
              <a:t>=</a:t>
            </a:r>
            <a:r>
              <a:rPr sz="1600" spc="-35" dirty="0">
                <a:solidFill>
                  <a:prstClr val="black"/>
                </a:solidFill>
                <a:latin typeface="Consolas"/>
                <a:cs typeface="Consolas"/>
              </a:rPr>
              <a:t> </a:t>
            </a:r>
            <a:r>
              <a:rPr sz="1600" spc="-5" dirty="0">
                <a:solidFill>
                  <a:prstClr val="black"/>
                </a:solidFill>
                <a:latin typeface="Consolas"/>
                <a:cs typeface="Consolas"/>
              </a:rPr>
              <a:t>s</a:t>
            </a:r>
            <a:endParaRPr sz="1600" dirty="0">
              <a:solidFill>
                <a:prstClr val="black"/>
              </a:solidFill>
              <a:latin typeface="Consolas"/>
              <a:cs typeface="Consolas"/>
            </a:endParaRPr>
          </a:p>
        </p:txBody>
      </p:sp>
      <p:sp>
        <p:nvSpPr>
          <p:cNvPr id="11" name="object 11"/>
          <p:cNvSpPr txBox="1"/>
          <p:nvPr/>
        </p:nvSpPr>
        <p:spPr>
          <a:xfrm>
            <a:off x="4324705" y="6223508"/>
            <a:ext cx="1360805" cy="269240"/>
          </a:xfrm>
          <a:prstGeom prst="rect">
            <a:avLst/>
          </a:prstGeom>
        </p:spPr>
        <p:txBody>
          <a:bodyPr vert="horz" wrap="square" lIns="0" tIns="12065" rIns="0" bIns="0" rtlCol="0">
            <a:spAutoFit/>
          </a:bodyPr>
          <a:lstStyle/>
          <a:p>
            <a:pPr marL="12700">
              <a:spcBef>
                <a:spcPts val="95"/>
              </a:spcBef>
            </a:pPr>
            <a:r>
              <a:rPr sz="1600" spc="-10" dirty="0">
                <a:solidFill>
                  <a:prstClr val="black"/>
                </a:solidFill>
                <a:latin typeface="Consolas"/>
                <a:cs typeface="Consolas"/>
              </a:rPr>
              <a:t>End</a:t>
            </a:r>
            <a:r>
              <a:rPr sz="1600" spc="-70" dirty="0">
                <a:solidFill>
                  <a:prstClr val="black"/>
                </a:solidFill>
                <a:latin typeface="Consolas"/>
                <a:cs typeface="Consolas"/>
              </a:rPr>
              <a:t> </a:t>
            </a:r>
            <a:r>
              <a:rPr sz="1600" spc="-10" dirty="0">
                <a:solidFill>
                  <a:prstClr val="black"/>
                </a:solidFill>
                <a:latin typeface="Consolas"/>
                <a:cs typeface="Consolas"/>
              </a:rPr>
              <a:t>Function</a:t>
            </a:r>
            <a:endParaRPr sz="1600" dirty="0">
              <a:solidFill>
                <a:prstClr val="black"/>
              </a:solidFill>
              <a:latin typeface="Consolas"/>
              <a:cs typeface="Consolas"/>
            </a:endParaRPr>
          </a:p>
        </p:txBody>
      </p:sp>
      <p:grpSp>
        <p:nvGrpSpPr>
          <p:cNvPr id="12" name="object 12"/>
          <p:cNvGrpSpPr/>
          <p:nvPr/>
        </p:nvGrpSpPr>
        <p:grpSpPr>
          <a:xfrm>
            <a:off x="9173972" y="2596908"/>
            <a:ext cx="1953895" cy="710565"/>
            <a:chOff x="5410200" y="2596908"/>
            <a:chExt cx="1953895" cy="710565"/>
          </a:xfrm>
        </p:grpSpPr>
        <p:sp>
          <p:nvSpPr>
            <p:cNvPr id="13" name="object 13"/>
            <p:cNvSpPr/>
            <p:nvPr/>
          </p:nvSpPr>
          <p:spPr>
            <a:xfrm>
              <a:off x="5428488" y="2604503"/>
              <a:ext cx="1883664" cy="643140"/>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 name="object 14"/>
            <p:cNvSpPr/>
            <p:nvPr/>
          </p:nvSpPr>
          <p:spPr>
            <a:xfrm>
              <a:off x="5410200" y="2596908"/>
              <a:ext cx="1953768" cy="710171"/>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 name="object 15"/>
            <p:cNvSpPr/>
            <p:nvPr/>
          </p:nvSpPr>
          <p:spPr>
            <a:xfrm>
              <a:off x="5475731" y="2631948"/>
              <a:ext cx="1793875" cy="553720"/>
            </a:xfrm>
            <a:custGeom>
              <a:avLst/>
              <a:gdLst/>
              <a:ahLst/>
              <a:cxnLst/>
              <a:rect l="l" t="t" r="r" b="b"/>
              <a:pathLst>
                <a:path w="1793875" h="553719">
                  <a:moveTo>
                    <a:pt x="1793748" y="0"/>
                  </a:moveTo>
                  <a:lnTo>
                    <a:pt x="0" y="0"/>
                  </a:lnTo>
                  <a:lnTo>
                    <a:pt x="0" y="553212"/>
                  </a:lnTo>
                  <a:lnTo>
                    <a:pt x="1793748" y="553212"/>
                  </a:lnTo>
                  <a:lnTo>
                    <a:pt x="1793748" y="0"/>
                  </a:lnTo>
                  <a:close/>
                </a:path>
              </a:pathLst>
            </a:custGeom>
            <a:solidFill>
              <a:srgbClr val="FFFF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 name="object 16"/>
            <p:cNvSpPr/>
            <p:nvPr/>
          </p:nvSpPr>
          <p:spPr>
            <a:xfrm>
              <a:off x="5475731" y="2631948"/>
              <a:ext cx="1793875" cy="553720"/>
            </a:xfrm>
            <a:custGeom>
              <a:avLst/>
              <a:gdLst/>
              <a:ahLst/>
              <a:cxnLst/>
              <a:rect l="l" t="t" r="r" b="b"/>
              <a:pathLst>
                <a:path w="1793875" h="553719">
                  <a:moveTo>
                    <a:pt x="0" y="553212"/>
                  </a:moveTo>
                  <a:lnTo>
                    <a:pt x="1793748" y="553212"/>
                  </a:lnTo>
                  <a:lnTo>
                    <a:pt x="1793748" y="0"/>
                  </a:lnTo>
                  <a:lnTo>
                    <a:pt x="0" y="0"/>
                  </a:lnTo>
                  <a:lnTo>
                    <a:pt x="0" y="553212"/>
                  </a:lnTo>
                  <a:close/>
                </a:path>
              </a:pathLst>
            </a:custGeom>
            <a:ln w="9144">
              <a:solidFill>
                <a:srgbClr val="97B8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7" name="object 17"/>
          <p:cNvSpPr txBox="1"/>
          <p:nvPr/>
        </p:nvSpPr>
        <p:spPr>
          <a:xfrm>
            <a:off x="9318498" y="2653410"/>
            <a:ext cx="1625600" cy="482600"/>
          </a:xfrm>
          <a:prstGeom prst="rect">
            <a:avLst/>
          </a:prstGeom>
        </p:spPr>
        <p:txBody>
          <a:bodyPr vert="horz" wrap="square" lIns="0" tIns="12700" rIns="0" bIns="0" rtlCol="0">
            <a:spAutoFit/>
          </a:bodyPr>
          <a:lstStyle/>
          <a:p>
            <a:pPr marL="12700" marR="5080">
              <a:spcBef>
                <a:spcPts val="100"/>
              </a:spcBef>
            </a:pPr>
            <a:r>
              <a:rPr sz="1500" spc="-5" dirty="0">
                <a:solidFill>
                  <a:srgbClr val="5F497A"/>
                </a:solidFill>
                <a:cs typeface="Calibri"/>
              </a:rPr>
              <a:t>Nombre </a:t>
            </a:r>
            <a:r>
              <a:rPr sz="1500" dirty="0">
                <a:solidFill>
                  <a:srgbClr val="5F497A"/>
                </a:solidFill>
                <a:cs typeface="Calibri"/>
              </a:rPr>
              <a:t>de lignes</a:t>
            </a:r>
            <a:r>
              <a:rPr sz="1500" spc="-105" dirty="0">
                <a:solidFill>
                  <a:srgbClr val="5F497A"/>
                </a:solidFill>
                <a:cs typeface="Calibri"/>
              </a:rPr>
              <a:t> </a:t>
            </a:r>
            <a:r>
              <a:rPr sz="1500" dirty="0">
                <a:solidFill>
                  <a:srgbClr val="5F497A"/>
                </a:solidFill>
                <a:cs typeface="Calibri"/>
              </a:rPr>
              <a:t>de  la </a:t>
            </a:r>
            <a:r>
              <a:rPr sz="1500" spc="-5" dirty="0">
                <a:solidFill>
                  <a:srgbClr val="5F497A"/>
                </a:solidFill>
                <a:cs typeface="Calibri"/>
              </a:rPr>
              <a:t>plage </a:t>
            </a:r>
            <a:r>
              <a:rPr sz="1500" dirty="0">
                <a:solidFill>
                  <a:srgbClr val="5F497A"/>
                </a:solidFill>
                <a:cs typeface="Calibri"/>
              </a:rPr>
              <a:t>de</a:t>
            </a:r>
            <a:r>
              <a:rPr sz="1500" spc="-75" dirty="0">
                <a:solidFill>
                  <a:srgbClr val="5F497A"/>
                </a:solidFill>
                <a:cs typeface="Calibri"/>
              </a:rPr>
              <a:t> </a:t>
            </a:r>
            <a:r>
              <a:rPr sz="1500" dirty="0">
                <a:solidFill>
                  <a:srgbClr val="5F497A"/>
                </a:solidFill>
                <a:cs typeface="Calibri"/>
              </a:rPr>
              <a:t>cellules.</a:t>
            </a:r>
            <a:endParaRPr sz="1500">
              <a:solidFill>
                <a:prstClr val="black"/>
              </a:solidFill>
              <a:cs typeface="Calibri"/>
            </a:endParaRPr>
          </a:p>
        </p:txBody>
      </p:sp>
      <p:grpSp>
        <p:nvGrpSpPr>
          <p:cNvPr id="18" name="object 18"/>
          <p:cNvGrpSpPr/>
          <p:nvPr/>
        </p:nvGrpSpPr>
        <p:grpSpPr>
          <a:xfrm>
            <a:off x="7400036" y="2875775"/>
            <a:ext cx="4038600" cy="1243965"/>
            <a:chOff x="3636264" y="2875775"/>
            <a:chExt cx="4038600" cy="1243965"/>
          </a:xfrm>
        </p:grpSpPr>
        <p:sp>
          <p:nvSpPr>
            <p:cNvPr id="19" name="object 19"/>
            <p:cNvSpPr/>
            <p:nvPr/>
          </p:nvSpPr>
          <p:spPr>
            <a:xfrm>
              <a:off x="3636264" y="2875775"/>
              <a:ext cx="1885188" cy="1143012"/>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 name="object 20"/>
            <p:cNvSpPr/>
            <p:nvPr/>
          </p:nvSpPr>
          <p:spPr>
            <a:xfrm>
              <a:off x="3793998" y="2898774"/>
              <a:ext cx="1689100" cy="949960"/>
            </a:xfrm>
            <a:custGeom>
              <a:avLst/>
              <a:gdLst/>
              <a:ahLst/>
              <a:cxnLst/>
              <a:rect l="l" t="t" r="r" b="b"/>
              <a:pathLst>
                <a:path w="1689100" h="949960">
                  <a:moveTo>
                    <a:pt x="68706" y="842518"/>
                  </a:moveTo>
                  <a:lnTo>
                    <a:pt x="60832" y="844550"/>
                  </a:lnTo>
                  <a:lnTo>
                    <a:pt x="0" y="947293"/>
                  </a:lnTo>
                  <a:lnTo>
                    <a:pt x="119252" y="949706"/>
                  </a:lnTo>
                  <a:lnTo>
                    <a:pt x="123099" y="946023"/>
                  </a:lnTo>
                  <a:lnTo>
                    <a:pt x="28701" y="946023"/>
                  </a:lnTo>
                  <a:lnTo>
                    <a:pt x="16128" y="923417"/>
                  </a:lnTo>
                  <a:lnTo>
                    <a:pt x="58025" y="900111"/>
                  </a:lnTo>
                  <a:lnTo>
                    <a:pt x="79501" y="863981"/>
                  </a:lnTo>
                  <a:lnTo>
                    <a:pt x="83057" y="857757"/>
                  </a:lnTo>
                  <a:lnTo>
                    <a:pt x="81025" y="849883"/>
                  </a:lnTo>
                  <a:lnTo>
                    <a:pt x="74929" y="846201"/>
                  </a:lnTo>
                  <a:lnTo>
                    <a:pt x="68706" y="842518"/>
                  </a:lnTo>
                  <a:close/>
                </a:path>
                <a:path w="1689100" h="949960">
                  <a:moveTo>
                    <a:pt x="58025" y="900111"/>
                  </a:moveTo>
                  <a:lnTo>
                    <a:pt x="16128" y="923417"/>
                  </a:lnTo>
                  <a:lnTo>
                    <a:pt x="28701" y="946023"/>
                  </a:lnTo>
                  <a:lnTo>
                    <a:pt x="37149" y="941324"/>
                  </a:lnTo>
                  <a:lnTo>
                    <a:pt x="33527" y="941324"/>
                  </a:lnTo>
                  <a:lnTo>
                    <a:pt x="22732" y="921766"/>
                  </a:lnTo>
                  <a:lnTo>
                    <a:pt x="45153" y="921766"/>
                  </a:lnTo>
                  <a:lnTo>
                    <a:pt x="58025" y="900111"/>
                  </a:lnTo>
                  <a:close/>
                </a:path>
                <a:path w="1689100" h="949960">
                  <a:moveTo>
                    <a:pt x="70489" y="922777"/>
                  </a:moveTo>
                  <a:lnTo>
                    <a:pt x="28701" y="946023"/>
                  </a:lnTo>
                  <a:lnTo>
                    <a:pt x="123099" y="946023"/>
                  </a:lnTo>
                  <a:lnTo>
                    <a:pt x="125222" y="943991"/>
                  </a:lnTo>
                  <a:lnTo>
                    <a:pt x="125475" y="929639"/>
                  </a:lnTo>
                  <a:lnTo>
                    <a:pt x="119761" y="923798"/>
                  </a:lnTo>
                  <a:lnTo>
                    <a:pt x="70489" y="922777"/>
                  </a:lnTo>
                  <a:close/>
                </a:path>
                <a:path w="1689100" h="949960">
                  <a:moveTo>
                    <a:pt x="22732" y="921766"/>
                  </a:moveTo>
                  <a:lnTo>
                    <a:pt x="33527" y="941324"/>
                  </a:lnTo>
                  <a:lnTo>
                    <a:pt x="44874" y="922235"/>
                  </a:lnTo>
                  <a:lnTo>
                    <a:pt x="22732" y="921766"/>
                  </a:lnTo>
                  <a:close/>
                </a:path>
                <a:path w="1689100" h="949960">
                  <a:moveTo>
                    <a:pt x="44874" y="922235"/>
                  </a:moveTo>
                  <a:lnTo>
                    <a:pt x="33527" y="941324"/>
                  </a:lnTo>
                  <a:lnTo>
                    <a:pt x="37149" y="941324"/>
                  </a:lnTo>
                  <a:lnTo>
                    <a:pt x="70489" y="922777"/>
                  </a:lnTo>
                  <a:lnTo>
                    <a:pt x="44874" y="922235"/>
                  </a:lnTo>
                  <a:close/>
                </a:path>
                <a:path w="1689100" h="949960">
                  <a:moveTo>
                    <a:pt x="1676146" y="0"/>
                  </a:moveTo>
                  <a:lnTo>
                    <a:pt x="58025" y="900111"/>
                  </a:lnTo>
                  <a:lnTo>
                    <a:pt x="44874" y="922235"/>
                  </a:lnTo>
                  <a:lnTo>
                    <a:pt x="70489" y="922777"/>
                  </a:lnTo>
                  <a:lnTo>
                    <a:pt x="1688718" y="22605"/>
                  </a:lnTo>
                  <a:lnTo>
                    <a:pt x="1676146" y="0"/>
                  </a:lnTo>
                  <a:close/>
                </a:path>
                <a:path w="1689100" h="949960">
                  <a:moveTo>
                    <a:pt x="45153" y="921766"/>
                  </a:moveTo>
                  <a:lnTo>
                    <a:pt x="22732" y="921766"/>
                  </a:lnTo>
                  <a:lnTo>
                    <a:pt x="44874" y="922235"/>
                  </a:lnTo>
                  <a:lnTo>
                    <a:pt x="45153" y="921766"/>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 name="object 21"/>
            <p:cNvSpPr/>
            <p:nvPr/>
          </p:nvSpPr>
          <p:spPr>
            <a:xfrm>
              <a:off x="6469380" y="3416795"/>
              <a:ext cx="1196327" cy="643140"/>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 name="object 22"/>
            <p:cNvSpPr/>
            <p:nvPr/>
          </p:nvSpPr>
          <p:spPr>
            <a:xfrm>
              <a:off x="6451092" y="3410711"/>
              <a:ext cx="1223759" cy="708660"/>
            </a:xfrm>
            <a:prstGeom prst="rect">
              <a:avLst/>
            </a:prstGeom>
            <a:blipFill>
              <a:blip r:embed="rId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 name="object 23"/>
            <p:cNvSpPr/>
            <p:nvPr/>
          </p:nvSpPr>
          <p:spPr>
            <a:xfrm>
              <a:off x="6516624" y="3444239"/>
              <a:ext cx="1106805" cy="553720"/>
            </a:xfrm>
            <a:custGeom>
              <a:avLst/>
              <a:gdLst/>
              <a:ahLst/>
              <a:cxnLst/>
              <a:rect l="l" t="t" r="r" b="b"/>
              <a:pathLst>
                <a:path w="1106804" h="553720">
                  <a:moveTo>
                    <a:pt x="1106424" y="0"/>
                  </a:moveTo>
                  <a:lnTo>
                    <a:pt x="0" y="0"/>
                  </a:lnTo>
                  <a:lnTo>
                    <a:pt x="0" y="553212"/>
                  </a:lnTo>
                  <a:lnTo>
                    <a:pt x="1106424" y="553212"/>
                  </a:lnTo>
                  <a:lnTo>
                    <a:pt x="1106424" y="0"/>
                  </a:lnTo>
                  <a:close/>
                </a:path>
              </a:pathLst>
            </a:custGeom>
            <a:solidFill>
              <a:srgbClr val="FFFF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 name="object 24"/>
            <p:cNvSpPr/>
            <p:nvPr/>
          </p:nvSpPr>
          <p:spPr>
            <a:xfrm>
              <a:off x="6516624" y="3444239"/>
              <a:ext cx="1106805" cy="553720"/>
            </a:xfrm>
            <a:custGeom>
              <a:avLst/>
              <a:gdLst/>
              <a:ahLst/>
              <a:cxnLst/>
              <a:rect l="l" t="t" r="r" b="b"/>
              <a:pathLst>
                <a:path w="1106804" h="553720">
                  <a:moveTo>
                    <a:pt x="0" y="553212"/>
                  </a:moveTo>
                  <a:lnTo>
                    <a:pt x="1106424" y="553212"/>
                  </a:lnTo>
                  <a:lnTo>
                    <a:pt x="1106424" y="0"/>
                  </a:lnTo>
                  <a:lnTo>
                    <a:pt x="0" y="0"/>
                  </a:lnTo>
                  <a:lnTo>
                    <a:pt x="0" y="553212"/>
                  </a:lnTo>
                  <a:close/>
                </a:path>
              </a:pathLst>
            </a:custGeom>
            <a:ln w="9143">
              <a:solidFill>
                <a:srgbClr val="97B8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5" name="object 25"/>
          <p:cNvSpPr txBox="1"/>
          <p:nvPr/>
        </p:nvSpPr>
        <p:spPr>
          <a:xfrm>
            <a:off x="10359770" y="3465398"/>
            <a:ext cx="897890" cy="483234"/>
          </a:xfrm>
          <a:prstGeom prst="rect">
            <a:avLst/>
          </a:prstGeom>
        </p:spPr>
        <p:txBody>
          <a:bodyPr vert="horz" wrap="square" lIns="0" tIns="12700" rIns="0" bIns="0" rtlCol="0">
            <a:spAutoFit/>
          </a:bodyPr>
          <a:lstStyle/>
          <a:p>
            <a:pPr marL="12700">
              <a:spcBef>
                <a:spcPts val="100"/>
              </a:spcBef>
            </a:pPr>
            <a:r>
              <a:rPr sz="1500" spc="-5" dirty="0">
                <a:solidFill>
                  <a:srgbClr val="5F497A"/>
                </a:solidFill>
                <a:cs typeface="Calibri"/>
              </a:rPr>
              <a:t>Nombre</a:t>
            </a:r>
            <a:r>
              <a:rPr sz="1500" spc="-80" dirty="0">
                <a:solidFill>
                  <a:srgbClr val="5F497A"/>
                </a:solidFill>
                <a:cs typeface="Calibri"/>
              </a:rPr>
              <a:t> </a:t>
            </a:r>
            <a:r>
              <a:rPr sz="1500" spc="-5" dirty="0">
                <a:solidFill>
                  <a:srgbClr val="5F497A"/>
                </a:solidFill>
                <a:cs typeface="Calibri"/>
              </a:rPr>
              <a:t>de</a:t>
            </a:r>
            <a:endParaRPr sz="1500">
              <a:solidFill>
                <a:prstClr val="black"/>
              </a:solidFill>
              <a:cs typeface="Calibri"/>
            </a:endParaRPr>
          </a:p>
          <a:p>
            <a:pPr marL="12700">
              <a:spcBef>
                <a:spcPts val="5"/>
              </a:spcBef>
            </a:pPr>
            <a:r>
              <a:rPr sz="1500" spc="-5" dirty="0">
                <a:solidFill>
                  <a:srgbClr val="5F497A"/>
                </a:solidFill>
                <a:cs typeface="Calibri"/>
              </a:rPr>
              <a:t>colonnes.</a:t>
            </a:r>
            <a:endParaRPr sz="1500">
              <a:solidFill>
                <a:prstClr val="black"/>
              </a:solidFill>
              <a:cs typeface="Calibri"/>
            </a:endParaRPr>
          </a:p>
        </p:txBody>
      </p:sp>
      <p:grpSp>
        <p:nvGrpSpPr>
          <p:cNvPr id="26" name="object 26"/>
          <p:cNvGrpSpPr/>
          <p:nvPr/>
        </p:nvGrpSpPr>
        <p:grpSpPr>
          <a:xfrm>
            <a:off x="8178800" y="3686530"/>
            <a:ext cx="4013200" cy="2482850"/>
            <a:chOff x="4415028" y="3686530"/>
            <a:chExt cx="4013200" cy="2482850"/>
          </a:xfrm>
        </p:grpSpPr>
        <p:sp>
          <p:nvSpPr>
            <p:cNvPr id="27" name="object 27"/>
            <p:cNvSpPr/>
            <p:nvPr/>
          </p:nvSpPr>
          <p:spPr>
            <a:xfrm>
              <a:off x="4415028" y="3686530"/>
              <a:ext cx="2142744" cy="676681"/>
            </a:xfrm>
            <a:prstGeom prst="rect">
              <a:avLst/>
            </a:prstGeom>
            <a:blipFill>
              <a:blip r:embed="rId7"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 name="object 28"/>
            <p:cNvSpPr/>
            <p:nvPr/>
          </p:nvSpPr>
          <p:spPr>
            <a:xfrm>
              <a:off x="4572762" y="3709797"/>
              <a:ext cx="1947545" cy="514984"/>
            </a:xfrm>
            <a:custGeom>
              <a:avLst/>
              <a:gdLst/>
              <a:ahLst/>
              <a:cxnLst/>
              <a:rect l="l" t="t" r="r" b="b"/>
              <a:pathLst>
                <a:path w="1947545" h="514985">
                  <a:moveTo>
                    <a:pt x="86105" y="397890"/>
                  </a:moveTo>
                  <a:lnTo>
                    <a:pt x="0" y="480567"/>
                  </a:lnTo>
                  <a:lnTo>
                    <a:pt x="114173" y="514857"/>
                  </a:lnTo>
                  <a:lnTo>
                    <a:pt x="121412" y="510920"/>
                  </a:lnTo>
                  <a:lnTo>
                    <a:pt x="123571" y="504063"/>
                  </a:lnTo>
                  <a:lnTo>
                    <a:pt x="125602" y="497204"/>
                  </a:lnTo>
                  <a:lnTo>
                    <a:pt x="121665" y="490092"/>
                  </a:lnTo>
                  <a:lnTo>
                    <a:pt x="114808" y="487933"/>
                  </a:lnTo>
                  <a:lnTo>
                    <a:pt x="111853" y="487044"/>
                  </a:lnTo>
                  <a:lnTo>
                    <a:pt x="27939" y="487044"/>
                  </a:lnTo>
                  <a:lnTo>
                    <a:pt x="21843" y="461898"/>
                  </a:lnTo>
                  <a:lnTo>
                    <a:pt x="68446" y="450683"/>
                  </a:lnTo>
                  <a:lnTo>
                    <a:pt x="98805" y="421513"/>
                  </a:lnTo>
                  <a:lnTo>
                    <a:pt x="104012" y="416686"/>
                  </a:lnTo>
                  <a:lnTo>
                    <a:pt x="104139" y="408431"/>
                  </a:lnTo>
                  <a:lnTo>
                    <a:pt x="99187" y="403225"/>
                  </a:lnTo>
                  <a:lnTo>
                    <a:pt x="94234" y="398144"/>
                  </a:lnTo>
                  <a:lnTo>
                    <a:pt x="86105" y="397890"/>
                  </a:lnTo>
                  <a:close/>
                </a:path>
                <a:path w="1947545" h="514985">
                  <a:moveTo>
                    <a:pt x="68446" y="450683"/>
                  </a:moveTo>
                  <a:lnTo>
                    <a:pt x="21843" y="461898"/>
                  </a:lnTo>
                  <a:lnTo>
                    <a:pt x="27939" y="487044"/>
                  </a:lnTo>
                  <a:lnTo>
                    <a:pt x="41133" y="483869"/>
                  </a:lnTo>
                  <a:lnTo>
                    <a:pt x="33909" y="483869"/>
                  </a:lnTo>
                  <a:lnTo>
                    <a:pt x="28701" y="462025"/>
                  </a:lnTo>
                  <a:lnTo>
                    <a:pt x="56642" y="462025"/>
                  </a:lnTo>
                  <a:lnTo>
                    <a:pt x="68446" y="450683"/>
                  </a:lnTo>
                  <a:close/>
                </a:path>
                <a:path w="1947545" h="514985">
                  <a:moveTo>
                    <a:pt x="74563" y="475824"/>
                  </a:moveTo>
                  <a:lnTo>
                    <a:pt x="27939" y="487044"/>
                  </a:lnTo>
                  <a:lnTo>
                    <a:pt x="111853" y="487044"/>
                  </a:lnTo>
                  <a:lnTo>
                    <a:pt x="74563" y="475824"/>
                  </a:lnTo>
                  <a:close/>
                </a:path>
                <a:path w="1947545" h="514985">
                  <a:moveTo>
                    <a:pt x="28701" y="462025"/>
                  </a:moveTo>
                  <a:lnTo>
                    <a:pt x="33909" y="483869"/>
                  </a:lnTo>
                  <a:lnTo>
                    <a:pt x="49979" y="468428"/>
                  </a:lnTo>
                  <a:lnTo>
                    <a:pt x="28701" y="462025"/>
                  </a:lnTo>
                  <a:close/>
                </a:path>
                <a:path w="1947545" h="514985">
                  <a:moveTo>
                    <a:pt x="49979" y="468428"/>
                  </a:moveTo>
                  <a:lnTo>
                    <a:pt x="33909" y="483869"/>
                  </a:lnTo>
                  <a:lnTo>
                    <a:pt x="41133" y="483869"/>
                  </a:lnTo>
                  <a:lnTo>
                    <a:pt x="74563" y="475824"/>
                  </a:lnTo>
                  <a:lnTo>
                    <a:pt x="49979" y="468428"/>
                  </a:lnTo>
                  <a:close/>
                </a:path>
                <a:path w="1947545" h="514985">
                  <a:moveTo>
                    <a:pt x="1941194" y="0"/>
                  </a:moveTo>
                  <a:lnTo>
                    <a:pt x="68446" y="450683"/>
                  </a:lnTo>
                  <a:lnTo>
                    <a:pt x="49979" y="468428"/>
                  </a:lnTo>
                  <a:lnTo>
                    <a:pt x="74563" y="475824"/>
                  </a:lnTo>
                  <a:lnTo>
                    <a:pt x="1947290" y="25145"/>
                  </a:lnTo>
                  <a:lnTo>
                    <a:pt x="1941194" y="0"/>
                  </a:lnTo>
                  <a:close/>
                </a:path>
                <a:path w="1947545" h="514985">
                  <a:moveTo>
                    <a:pt x="56642" y="462025"/>
                  </a:moveTo>
                  <a:lnTo>
                    <a:pt x="28701" y="462025"/>
                  </a:lnTo>
                  <a:lnTo>
                    <a:pt x="49979" y="468428"/>
                  </a:lnTo>
                  <a:lnTo>
                    <a:pt x="56642" y="462025"/>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9" name="object 29"/>
            <p:cNvSpPr/>
            <p:nvPr/>
          </p:nvSpPr>
          <p:spPr>
            <a:xfrm>
              <a:off x="4558284" y="4913376"/>
              <a:ext cx="1240536" cy="926604"/>
            </a:xfrm>
            <a:prstGeom prst="rect">
              <a:avLst/>
            </a:prstGeom>
            <a:blipFill>
              <a:blip r:embed="rId8"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0" name="object 30"/>
            <p:cNvSpPr/>
            <p:nvPr/>
          </p:nvSpPr>
          <p:spPr>
            <a:xfrm>
              <a:off x="4716018" y="5051298"/>
              <a:ext cx="1045844" cy="731520"/>
            </a:xfrm>
            <a:custGeom>
              <a:avLst/>
              <a:gdLst/>
              <a:ahLst/>
              <a:cxnLst/>
              <a:rect l="l" t="t" r="r" b="b"/>
              <a:pathLst>
                <a:path w="1045845" h="731520">
                  <a:moveTo>
                    <a:pt x="42191" y="29313"/>
                  </a:moveTo>
                  <a:lnTo>
                    <a:pt x="53065" y="52584"/>
                  </a:lnTo>
                  <a:lnTo>
                    <a:pt x="1030605" y="731075"/>
                  </a:lnTo>
                  <a:lnTo>
                    <a:pt x="1045337" y="709790"/>
                  </a:lnTo>
                  <a:lnTo>
                    <a:pt x="67951" y="31357"/>
                  </a:lnTo>
                  <a:lnTo>
                    <a:pt x="42191" y="29313"/>
                  </a:lnTo>
                  <a:close/>
                </a:path>
                <a:path w="1045845" h="731520">
                  <a:moveTo>
                    <a:pt x="0" y="0"/>
                  </a:moveTo>
                  <a:lnTo>
                    <a:pt x="47371" y="101600"/>
                  </a:lnTo>
                  <a:lnTo>
                    <a:pt x="50292" y="108203"/>
                  </a:lnTo>
                  <a:lnTo>
                    <a:pt x="58039" y="110997"/>
                  </a:lnTo>
                  <a:lnTo>
                    <a:pt x="70993" y="104901"/>
                  </a:lnTo>
                  <a:lnTo>
                    <a:pt x="73787" y="97154"/>
                  </a:lnTo>
                  <a:lnTo>
                    <a:pt x="70866" y="90677"/>
                  </a:lnTo>
                  <a:lnTo>
                    <a:pt x="53065" y="52584"/>
                  </a:lnTo>
                  <a:lnTo>
                    <a:pt x="13716" y="25272"/>
                  </a:lnTo>
                  <a:lnTo>
                    <a:pt x="28448" y="3937"/>
                  </a:lnTo>
                  <a:lnTo>
                    <a:pt x="50211" y="3937"/>
                  </a:lnTo>
                  <a:lnTo>
                    <a:pt x="0" y="0"/>
                  </a:lnTo>
                  <a:close/>
                </a:path>
                <a:path w="1045845" h="731520">
                  <a:moveTo>
                    <a:pt x="28448" y="3937"/>
                  </a:moveTo>
                  <a:lnTo>
                    <a:pt x="13716" y="25272"/>
                  </a:lnTo>
                  <a:lnTo>
                    <a:pt x="53065" y="52584"/>
                  </a:lnTo>
                  <a:lnTo>
                    <a:pt x="42191" y="29313"/>
                  </a:lnTo>
                  <a:lnTo>
                    <a:pt x="20066" y="27558"/>
                  </a:lnTo>
                  <a:lnTo>
                    <a:pt x="32766" y="9143"/>
                  </a:lnTo>
                  <a:lnTo>
                    <a:pt x="35949" y="9143"/>
                  </a:lnTo>
                  <a:lnTo>
                    <a:pt x="28448" y="3937"/>
                  </a:lnTo>
                  <a:close/>
                </a:path>
                <a:path w="1045845" h="731520">
                  <a:moveTo>
                    <a:pt x="50211" y="3937"/>
                  </a:moveTo>
                  <a:lnTo>
                    <a:pt x="28448" y="3937"/>
                  </a:lnTo>
                  <a:lnTo>
                    <a:pt x="67951" y="31357"/>
                  </a:lnTo>
                  <a:lnTo>
                    <a:pt x="116840" y="35178"/>
                  </a:lnTo>
                  <a:lnTo>
                    <a:pt x="123062" y="29844"/>
                  </a:lnTo>
                  <a:lnTo>
                    <a:pt x="123698" y="22732"/>
                  </a:lnTo>
                  <a:lnTo>
                    <a:pt x="124206" y="15620"/>
                  </a:lnTo>
                  <a:lnTo>
                    <a:pt x="118872" y="9397"/>
                  </a:lnTo>
                  <a:lnTo>
                    <a:pt x="111760" y="8762"/>
                  </a:lnTo>
                  <a:lnTo>
                    <a:pt x="50211" y="3937"/>
                  </a:lnTo>
                  <a:close/>
                </a:path>
                <a:path w="1045845" h="731520">
                  <a:moveTo>
                    <a:pt x="35949" y="9143"/>
                  </a:moveTo>
                  <a:lnTo>
                    <a:pt x="32766" y="9143"/>
                  </a:lnTo>
                  <a:lnTo>
                    <a:pt x="42191" y="29313"/>
                  </a:lnTo>
                  <a:lnTo>
                    <a:pt x="67951" y="31357"/>
                  </a:lnTo>
                  <a:lnTo>
                    <a:pt x="35949" y="9143"/>
                  </a:lnTo>
                  <a:close/>
                </a:path>
                <a:path w="1045845" h="731520">
                  <a:moveTo>
                    <a:pt x="32766" y="9143"/>
                  </a:moveTo>
                  <a:lnTo>
                    <a:pt x="20066" y="27558"/>
                  </a:lnTo>
                  <a:lnTo>
                    <a:pt x="42191" y="29313"/>
                  </a:lnTo>
                  <a:lnTo>
                    <a:pt x="32766" y="9143"/>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1" name="object 31"/>
            <p:cNvSpPr/>
            <p:nvPr/>
          </p:nvSpPr>
          <p:spPr>
            <a:xfrm>
              <a:off x="5707380" y="5466588"/>
              <a:ext cx="2720339" cy="644652"/>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2" name="object 32"/>
            <p:cNvSpPr/>
            <p:nvPr/>
          </p:nvSpPr>
          <p:spPr>
            <a:xfrm>
              <a:off x="5689092" y="5460492"/>
              <a:ext cx="2627375" cy="708659"/>
            </a:xfrm>
            <a:prstGeom prst="rect">
              <a:avLst/>
            </a:prstGeom>
            <a:blipFill>
              <a:blip r:embed="rId10"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3" name="object 33"/>
            <p:cNvSpPr/>
            <p:nvPr/>
          </p:nvSpPr>
          <p:spPr>
            <a:xfrm>
              <a:off x="5754624" y="5494020"/>
              <a:ext cx="2630805" cy="554990"/>
            </a:xfrm>
            <a:custGeom>
              <a:avLst/>
              <a:gdLst/>
              <a:ahLst/>
              <a:cxnLst/>
              <a:rect l="l" t="t" r="r" b="b"/>
              <a:pathLst>
                <a:path w="2630804" h="554989">
                  <a:moveTo>
                    <a:pt x="2630424" y="0"/>
                  </a:moveTo>
                  <a:lnTo>
                    <a:pt x="0" y="0"/>
                  </a:lnTo>
                  <a:lnTo>
                    <a:pt x="0" y="554735"/>
                  </a:lnTo>
                  <a:lnTo>
                    <a:pt x="2630424" y="554735"/>
                  </a:lnTo>
                  <a:lnTo>
                    <a:pt x="2630424" y="0"/>
                  </a:lnTo>
                  <a:close/>
                </a:path>
              </a:pathLst>
            </a:custGeom>
            <a:solidFill>
              <a:srgbClr val="FFFF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4" name="object 34"/>
            <p:cNvSpPr/>
            <p:nvPr/>
          </p:nvSpPr>
          <p:spPr>
            <a:xfrm>
              <a:off x="5754624" y="5494020"/>
              <a:ext cx="2630805" cy="554990"/>
            </a:xfrm>
            <a:custGeom>
              <a:avLst/>
              <a:gdLst/>
              <a:ahLst/>
              <a:cxnLst/>
              <a:rect l="l" t="t" r="r" b="b"/>
              <a:pathLst>
                <a:path w="2630804" h="554989">
                  <a:moveTo>
                    <a:pt x="0" y="554735"/>
                  </a:moveTo>
                  <a:lnTo>
                    <a:pt x="2630424" y="554735"/>
                  </a:lnTo>
                  <a:lnTo>
                    <a:pt x="2630424" y="0"/>
                  </a:lnTo>
                  <a:lnTo>
                    <a:pt x="0" y="0"/>
                  </a:lnTo>
                  <a:lnTo>
                    <a:pt x="0" y="554735"/>
                  </a:lnTo>
                  <a:close/>
                </a:path>
              </a:pathLst>
            </a:custGeom>
            <a:ln w="9144">
              <a:solidFill>
                <a:srgbClr val="97B8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35" name="object 35"/>
          <p:cNvSpPr txBox="1"/>
          <p:nvPr/>
        </p:nvSpPr>
        <p:spPr>
          <a:xfrm>
            <a:off x="9597389" y="5516371"/>
            <a:ext cx="2301240" cy="482600"/>
          </a:xfrm>
          <a:prstGeom prst="rect">
            <a:avLst/>
          </a:prstGeom>
        </p:spPr>
        <p:txBody>
          <a:bodyPr vert="horz" wrap="square" lIns="0" tIns="12700" rIns="0" bIns="0" rtlCol="0">
            <a:spAutoFit/>
          </a:bodyPr>
          <a:lstStyle/>
          <a:p>
            <a:pPr marL="12700" marR="5080">
              <a:spcBef>
                <a:spcPts val="100"/>
              </a:spcBef>
            </a:pPr>
            <a:r>
              <a:rPr sz="1500" spc="-5" dirty="0">
                <a:solidFill>
                  <a:srgbClr val="5F497A"/>
                </a:solidFill>
                <a:cs typeface="Calibri"/>
              </a:rPr>
              <a:t>Accès </a:t>
            </a:r>
            <a:r>
              <a:rPr sz="1500" dirty="0">
                <a:solidFill>
                  <a:srgbClr val="5F497A"/>
                </a:solidFill>
                <a:cs typeface="Calibri"/>
              </a:rPr>
              <a:t>à la </a:t>
            </a:r>
            <a:r>
              <a:rPr sz="1500" spc="-10" dirty="0">
                <a:solidFill>
                  <a:srgbClr val="5F497A"/>
                </a:solidFill>
                <a:cs typeface="Calibri"/>
              </a:rPr>
              <a:t>valeur </a:t>
            </a:r>
            <a:r>
              <a:rPr sz="1500" spc="-15" dirty="0">
                <a:solidFill>
                  <a:srgbClr val="5F497A"/>
                </a:solidFill>
                <a:cs typeface="Calibri"/>
              </a:rPr>
              <a:t>(Value) </a:t>
            </a:r>
            <a:r>
              <a:rPr sz="1500" dirty="0">
                <a:solidFill>
                  <a:srgbClr val="5F497A"/>
                </a:solidFill>
                <a:cs typeface="Calibri"/>
              </a:rPr>
              <a:t>de la  cellule : ligne </a:t>
            </a:r>
            <a:r>
              <a:rPr sz="1500" spc="-5" dirty="0">
                <a:solidFill>
                  <a:srgbClr val="5F497A"/>
                </a:solidFill>
                <a:cs typeface="Calibri"/>
              </a:rPr>
              <a:t>n°i, colonne</a:t>
            </a:r>
            <a:r>
              <a:rPr sz="1500" spc="-45" dirty="0">
                <a:solidFill>
                  <a:srgbClr val="5F497A"/>
                </a:solidFill>
                <a:cs typeface="Calibri"/>
              </a:rPr>
              <a:t> </a:t>
            </a:r>
            <a:r>
              <a:rPr sz="1500" spc="-5" dirty="0">
                <a:solidFill>
                  <a:srgbClr val="5F497A"/>
                </a:solidFill>
                <a:cs typeface="Calibri"/>
              </a:rPr>
              <a:t>n°j</a:t>
            </a:r>
            <a:endParaRPr sz="1500">
              <a:solidFill>
                <a:prstClr val="black"/>
              </a:solidFill>
              <a:cs typeface="Calibri"/>
            </a:endParaRPr>
          </a:p>
        </p:txBody>
      </p:sp>
      <p:sp>
        <p:nvSpPr>
          <p:cNvPr id="36" name="object 36"/>
          <p:cNvSpPr/>
          <p:nvPr/>
        </p:nvSpPr>
        <p:spPr>
          <a:xfrm>
            <a:off x="5146802" y="3778758"/>
            <a:ext cx="702945" cy="626745"/>
          </a:xfrm>
          <a:custGeom>
            <a:avLst/>
            <a:gdLst/>
            <a:ahLst/>
            <a:cxnLst/>
            <a:rect l="l" t="t" r="r" b="b"/>
            <a:pathLst>
              <a:path w="702944" h="626745">
                <a:moveTo>
                  <a:pt x="0" y="153924"/>
                </a:moveTo>
                <a:lnTo>
                  <a:pt x="6870" y="105290"/>
                </a:lnTo>
                <a:lnTo>
                  <a:pt x="26005" y="63038"/>
                </a:lnTo>
                <a:lnTo>
                  <a:pt x="55193" y="29711"/>
                </a:lnTo>
                <a:lnTo>
                  <a:pt x="92220" y="7851"/>
                </a:lnTo>
                <a:lnTo>
                  <a:pt x="134873" y="0"/>
                </a:lnTo>
                <a:lnTo>
                  <a:pt x="177527" y="7851"/>
                </a:lnTo>
                <a:lnTo>
                  <a:pt x="214554" y="29711"/>
                </a:lnTo>
                <a:lnTo>
                  <a:pt x="243742" y="63038"/>
                </a:lnTo>
                <a:lnTo>
                  <a:pt x="262877" y="105290"/>
                </a:lnTo>
                <a:lnTo>
                  <a:pt x="269747" y="153924"/>
                </a:lnTo>
                <a:lnTo>
                  <a:pt x="262877" y="202557"/>
                </a:lnTo>
                <a:lnTo>
                  <a:pt x="243742" y="244809"/>
                </a:lnTo>
                <a:lnTo>
                  <a:pt x="214554" y="278136"/>
                </a:lnTo>
                <a:lnTo>
                  <a:pt x="177527" y="299996"/>
                </a:lnTo>
                <a:lnTo>
                  <a:pt x="134873" y="307848"/>
                </a:lnTo>
                <a:lnTo>
                  <a:pt x="92220" y="299996"/>
                </a:lnTo>
                <a:lnTo>
                  <a:pt x="55193" y="278136"/>
                </a:lnTo>
                <a:lnTo>
                  <a:pt x="26005" y="244809"/>
                </a:lnTo>
                <a:lnTo>
                  <a:pt x="6870" y="202557"/>
                </a:lnTo>
                <a:lnTo>
                  <a:pt x="0" y="153924"/>
                </a:lnTo>
                <a:close/>
              </a:path>
              <a:path w="702944" h="626745">
                <a:moveTo>
                  <a:pt x="435863" y="476250"/>
                </a:moveTo>
                <a:lnTo>
                  <a:pt x="442661" y="428792"/>
                </a:lnTo>
                <a:lnTo>
                  <a:pt x="461589" y="387583"/>
                </a:lnTo>
                <a:lnTo>
                  <a:pt x="490453" y="355092"/>
                </a:lnTo>
                <a:lnTo>
                  <a:pt x="527060" y="333786"/>
                </a:lnTo>
                <a:lnTo>
                  <a:pt x="569213" y="326136"/>
                </a:lnTo>
                <a:lnTo>
                  <a:pt x="611367" y="333786"/>
                </a:lnTo>
                <a:lnTo>
                  <a:pt x="647974" y="355092"/>
                </a:lnTo>
                <a:lnTo>
                  <a:pt x="676838" y="387583"/>
                </a:lnTo>
                <a:lnTo>
                  <a:pt x="695766" y="428792"/>
                </a:lnTo>
                <a:lnTo>
                  <a:pt x="702563" y="476250"/>
                </a:lnTo>
                <a:lnTo>
                  <a:pt x="695766" y="523707"/>
                </a:lnTo>
                <a:lnTo>
                  <a:pt x="676838" y="564916"/>
                </a:lnTo>
                <a:lnTo>
                  <a:pt x="647974" y="597408"/>
                </a:lnTo>
                <a:lnTo>
                  <a:pt x="611367" y="618713"/>
                </a:lnTo>
                <a:lnTo>
                  <a:pt x="569213" y="626364"/>
                </a:lnTo>
                <a:lnTo>
                  <a:pt x="527060" y="618713"/>
                </a:lnTo>
                <a:lnTo>
                  <a:pt x="490453" y="597408"/>
                </a:lnTo>
                <a:lnTo>
                  <a:pt x="461589" y="564916"/>
                </a:lnTo>
                <a:lnTo>
                  <a:pt x="442661" y="523707"/>
                </a:lnTo>
                <a:lnTo>
                  <a:pt x="435863" y="476250"/>
                </a:lnTo>
                <a:close/>
              </a:path>
            </a:pathLst>
          </a:custGeom>
          <a:ln w="25908">
            <a:solidFill>
              <a:srgbClr val="385D8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0" name="object 40"/>
          <p:cNvSpPr txBox="1"/>
          <p:nvPr/>
        </p:nvSpPr>
        <p:spPr>
          <a:xfrm>
            <a:off x="7930323" y="1303253"/>
            <a:ext cx="4194175" cy="554990"/>
          </a:xfrm>
          <a:prstGeom prst="rect">
            <a:avLst/>
          </a:prstGeom>
          <a:solidFill>
            <a:srgbClr val="FFFFE6"/>
          </a:solidFill>
          <a:ln w="9144">
            <a:solidFill>
              <a:srgbClr val="97B853"/>
            </a:solidFill>
          </a:ln>
        </p:spPr>
        <p:txBody>
          <a:bodyPr vert="horz" wrap="square" lIns="0" tIns="34290" rIns="0" bIns="0" rtlCol="0">
            <a:spAutoFit/>
          </a:bodyPr>
          <a:lstStyle/>
          <a:p>
            <a:pPr marL="92075">
              <a:spcBef>
                <a:spcPts val="270"/>
              </a:spcBef>
            </a:pPr>
            <a:r>
              <a:rPr sz="1500" dirty="0">
                <a:solidFill>
                  <a:srgbClr val="585858"/>
                </a:solidFill>
                <a:cs typeface="Calibri"/>
              </a:rPr>
              <a:t>Lignes </a:t>
            </a:r>
            <a:r>
              <a:rPr sz="1500" spc="-10" dirty="0">
                <a:solidFill>
                  <a:srgbClr val="585858"/>
                </a:solidFill>
                <a:cs typeface="Calibri"/>
              </a:rPr>
              <a:t>et </a:t>
            </a:r>
            <a:r>
              <a:rPr sz="1500" spc="-5" dirty="0">
                <a:solidFill>
                  <a:srgbClr val="585858"/>
                </a:solidFill>
                <a:cs typeface="Calibri"/>
              </a:rPr>
              <a:t>colonnes commencent </a:t>
            </a:r>
            <a:r>
              <a:rPr sz="1500" dirty="0">
                <a:solidFill>
                  <a:srgbClr val="585858"/>
                </a:solidFill>
                <a:cs typeface="Calibri"/>
              </a:rPr>
              <a:t>à l’indice </a:t>
            </a:r>
            <a:r>
              <a:rPr sz="1500" spc="-5" dirty="0">
                <a:solidFill>
                  <a:srgbClr val="585858"/>
                </a:solidFill>
                <a:cs typeface="Calibri"/>
              </a:rPr>
              <a:t>1,</a:t>
            </a:r>
            <a:r>
              <a:rPr sz="1500" spc="-45" dirty="0">
                <a:solidFill>
                  <a:srgbClr val="585858"/>
                </a:solidFill>
                <a:cs typeface="Calibri"/>
              </a:rPr>
              <a:t> </a:t>
            </a:r>
            <a:r>
              <a:rPr sz="1500" dirty="0">
                <a:solidFill>
                  <a:srgbClr val="585858"/>
                </a:solidFill>
                <a:cs typeface="Calibri"/>
              </a:rPr>
              <a:t>quelle</a:t>
            </a:r>
            <a:endParaRPr sz="1500" dirty="0">
              <a:solidFill>
                <a:prstClr val="black"/>
              </a:solidFill>
              <a:cs typeface="Calibri"/>
            </a:endParaRPr>
          </a:p>
          <a:p>
            <a:pPr marL="92075"/>
            <a:r>
              <a:rPr sz="1500" dirty="0">
                <a:solidFill>
                  <a:srgbClr val="585858"/>
                </a:solidFill>
                <a:cs typeface="Calibri"/>
              </a:rPr>
              <a:t>que </a:t>
            </a:r>
            <a:r>
              <a:rPr sz="1500" spc="-5" dirty="0">
                <a:solidFill>
                  <a:srgbClr val="585858"/>
                </a:solidFill>
                <a:cs typeface="Calibri"/>
              </a:rPr>
              <a:t>soit </a:t>
            </a:r>
            <a:r>
              <a:rPr sz="1500" dirty="0">
                <a:solidFill>
                  <a:srgbClr val="585858"/>
                </a:solidFill>
                <a:cs typeface="Calibri"/>
              </a:rPr>
              <a:t>la </a:t>
            </a:r>
            <a:r>
              <a:rPr sz="1500" spc="-5" dirty="0">
                <a:solidFill>
                  <a:srgbClr val="585858"/>
                </a:solidFill>
                <a:cs typeface="Calibri"/>
              </a:rPr>
              <a:t>position </a:t>
            </a:r>
            <a:r>
              <a:rPr sz="1500" dirty="0">
                <a:solidFill>
                  <a:srgbClr val="585858"/>
                </a:solidFill>
                <a:cs typeface="Calibri"/>
              </a:rPr>
              <a:t>de la </a:t>
            </a:r>
            <a:r>
              <a:rPr sz="1500" spc="-5" dirty="0">
                <a:solidFill>
                  <a:srgbClr val="585858"/>
                </a:solidFill>
                <a:cs typeface="Calibri"/>
              </a:rPr>
              <a:t>plage </a:t>
            </a:r>
            <a:r>
              <a:rPr sz="1500" dirty="0">
                <a:solidFill>
                  <a:srgbClr val="585858"/>
                </a:solidFill>
                <a:cs typeface="Calibri"/>
              </a:rPr>
              <a:t>dans la</a:t>
            </a:r>
            <a:r>
              <a:rPr sz="1500" spc="-100" dirty="0">
                <a:solidFill>
                  <a:srgbClr val="585858"/>
                </a:solidFill>
                <a:cs typeface="Calibri"/>
              </a:rPr>
              <a:t> </a:t>
            </a:r>
            <a:r>
              <a:rPr sz="1500" spc="-5" dirty="0">
                <a:solidFill>
                  <a:srgbClr val="585858"/>
                </a:solidFill>
                <a:cs typeface="Calibri"/>
              </a:rPr>
              <a:t>feuille.</a:t>
            </a:r>
            <a:endParaRPr sz="1500" dirty="0">
              <a:solidFill>
                <a:prstClr val="black"/>
              </a:solidFill>
              <a:cs typeface="Calibri"/>
            </a:endParaRPr>
          </a:p>
        </p:txBody>
      </p:sp>
      <p:grpSp>
        <p:nvGrpSpPr>
          <p:cNvPr id="41" name="object 41"/>
          <p:cNvGrpSpPr/>
          <p:nvPr/>
        </p:nvGrpSpPr>
        <p:grpSpPr>
          <a:xfrm>
            <a:off x="5258816" y="1779080"/>
            <a:ext cx="2776601" cy="2480627"/>
            <a:chOff x="1495044" y="1338072"/>
            <a:chExt cx="2981325" cy="2921635"/>
          </a:xfrm>
        </p:grpSpPr>
        <p:sp>
          <p:nvSpPr>
            <p:cNvPr id="42" name="object 42"/>
            <p:cNvSpPr/>
            <p:nvPr/>
          </p:nvSpPr>
          <p:spPr>
            <a:xfrm>
              <a:off x="1495044" y="1338072"/>
              <a:ext cx="2980944" cy="2613660"/>
            </a:xfrm>
            <a:prstGeom prst="rect">
              <a:avLst/>
            </a:prstGeom>
            <a:blipFill>
              <a:blip r:embed="rId11"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3" name="object 43"/>
            <p:cNvSpPr/>
            <p:nvPr/>
          </p:nvSpPr>
          <p:spPr>
            <a:xfrm>
              <a:off x="1652778" y="1361059"/>
              <a:ext cx="2785110" cy="2418080"/>
            </a:xfrm>
            <a:custGeom>
              <a:avLst/>
              <a:gdLst/>
              <a:ahLst/>
              <a:cxnLst/>
              <a:rect l="l" t="t" r="r" b="b"/>
              <a:pathLst>
                <a:path w="2785110" h="2418079">
                  <a:moveTo>
                    <a:pt x="2767838" y="0"/>
                  </a:moveTo>
                  <a:lnTo>
                    <a:pt x="2689606" y="67944"/>
                  </a:lnTo>
                  <a:lnTo>
                    <a:pt x="2706624" y="87502"/>
                  </a:lnTo>
                  <a:lnTo>
                    <a:pt x="2784856" y="19557"/>
                  </a:lnTo>
                  <a:lnTo>
                    <a:pt x="2767838" y="0"/>
                  </a:lnTo>
                  <a:close/>
                </a:path>
                <a:path w="2785110" h="2418079">
                  <a:moveTo>
                    <a:pt x="2630932" y="118871"/>
                  </a:moveTo>
                  <a:lnTo>
                    <a:pt x="2552573" y="186689"/>
                  </a:lnTo>
                  <a:lnTo>
                    <a:pt x="2569591" y="206248"/>
                  </a:lnTo>
                  <a:lnTo>
                    <a:pt x="2647823" y="138429"/>
                  </a:lnTo>
                  <a:lnTo>
                    <a:pt x="2630932" y="118871"/>
                  </a:lnTo>
                  <a:close/>
                </a:path>
                <a:path w="2785110" h="2418079">
                  <a:moveTo>
                    <a:pt x="2493899" y="237616"/>
                  </a:moveTo>
                  <a:lnTo>
                    <a:pt x="2415540" y="305562"/>
                  </a:lnTo>
                  <a:lnTo>
                    <a:pt x="2432558" y="325119"/>
                  </a:lnTo>
                  <a:lnTo>
                    <a:pt x="2510790" y="257175"/>
                  </a:lnTo>
                  <a:lnTo>
                    <a:pt x="2493899" y="237616"/>
                  </a:lnTo>
                  <a:close/>
                </a:path>
                <a:path w="2785110" h="2418079">
                  <a:moveTo>
                    <a:pt x="2356866" y="356488"/>
                  </a:moveTo>
                  <a:lnTo>
                    <a:pt x="2278634" y="424433"/>
                  </a:lnTo>
                  <a:lnTo>
                    <a:pt x="2295525" y="443991"/>
                  </a:lnTo>
                  <a:lnTo>
                    <a:pt x="2373884" y="376046"/>
                  </a:lnTo>
                  <a:lnTo>
                    <a:pt x="2356866" y="356488"/>
                  </a:lnTo>
                  <a:close/>
                </a:path>
                <a:path w="2785110" h="2418079">
                  <a:moveTo>
                    <a:pt x="2219833" y="475361"/>
                  </a:moveTo>
                  <a:lnTo>
                    <a:pt x="2141601" y="543178"/>
                  </a:lnTo>
                  <a:lnTo>
                    <a:pt x="2158619" y="562737"/>
                  </a:lnTo>
                  <a:lnTo>
                    <a:pt x="2236851" y="494918"/>
                  </a:lnTo>
                  <a:lnTo>
                    <a:pt x="2219833" y="475361"/>
                  </a:lnTo>
                  <a:close/>
                </a:path>
                <a:path w="2785110" h="2418079">
                  <a:moveTo>
                    <a:pt x="2082927" y="594105"/>
                  </a:moveTo>
                  <a:lnTo>
                    <a:pt x="2004568" y="662051"/>
                  </a:lnTo>
                  <a:lnTo>
                    <a:pt x="2021586" y="681608"/>
                  </a:lnTo>
                  <a:lnTo>
                    <a:pt x="2099818" y="613663"/>
                  </a:lnTo>
                  <a:lnTo>
                    <a:pt x="2082927" y="594105"/>
                  </a:lnTo>
                  <a:close/>
                </a:path>
                <a:path w="2785110" h="2418079">
                  <a:moveTo>
                    <a:pt x="1945894" y="712977"/>
                  </a:moveTo>
                  <a:lnTo>
                    <a:pt x="1867535" y="780923"/>
                  </a:lnTo>
                  <a:lnTo>
                    <a:pt x="1884552" y="800480"/>
                  </a:lnTo>
                  <a:lnTo>
                    <a:pt x="1962785" y="732536"/>
                  </a:lnTo>
                  <a:lnTo>
                    <a:pt x="1945894" y="712977"/>
                  </a:lnTo>
                  <a:close/>
                </a:path>
                <a:path w="2785110" h="2418079">
                  <a:moveTo>
                    <a:pt x="1808861" y="831850"/>
                  </a:moveTo>
                  <a:lnTo>
                    <a:pt x="1730629" y="899667"/>
                  </a:lnTo>
                  <a:lnTo>
                    <a:pt x="1747520" y="919226"/>
                  </a:lnTo>
                  <a:lnTo>
                    <a:pt x="1825879" y="851407"/>
                  </a:lnTo>
                  <a:lnTo>
                    <a:pt x="1808861" y="831850"/>
                  </a:lnTo>
                  <a:close/>
                </a:path>
                <a:path w="2785110" h="2418079">
                  <a:moveTo>
                    <a:pt x="1671827" y="950594"/>
                  </a:moveTo>
                  <a:lnTo>
                    <a:pt x="1593596" y="1018539"/>
                  </a:lnTo>
                  <a:lnTo>
                    <a:pt x="1610487" y="1038098"/>
                  </a:lnTo>
                  <a:lnTo>
                    <a:pt x="1688846" y="970152"/>
                  </a:lnTo>
                  <a:lnTo>
                    <a:pt x="1671827" y="950594"/>
                  </a:lnTo>
                  <a:close/>
                </a:path>
                <a:path w="2785110" h="2418079">
                  <a:moveTo>
                    <a:pt x="1534922" y="1069466"/>
                  </a:moveTo>
                  <a:lnTo>
                    <a:pt x="1456563" y="1137412"/>
                  </a:lnTo>
                  <a:lnTo>
                    <a:pt x="1473581" y="1156969"/>
                  </a:lnTo>
                  <a:lnTo>
                    <a:pt x="1551813" y="1089025"/>
                  </a:lnTo>
                  <a:lnTo>
                    <a:pt x="1534922" y="1069466"/>
                  </a:lnTo>
                  <a:close/>
                </a:path>
                <a:path w="2785110" h="2418079">
                  <a:moveTo>
                    <a:pt x="1397889" y="1188339"/>
                  </a:moveTo>
                  <a:lnTo>
                    <a:pt x="1319530" y="1256156"/>
                  </a:lnTo>
                  <a:lnTo>
                    <a:pt x="1336548" y="1275714"/>
                  </a:lnTo>
                  <a:lnTo>
                    <a:pt x="1414780" y="1207896"/>
                  </a:lnTo>
                  <a:lnTo>
                    <a:pt x="1397889" y="1188339"/>
                  </a:lnTo>
                  <a:close/>
                </a:path>
                <a:path w="2785110" h="2418079">
                  <a:moveTo>
                    <a:pt x="1260856" y="1307083"/>
                  </a:moveTo>
                  <a:lnTo>
                    <a:pt x="1182624" y="1375028"/>
                  </a:lnTo>
                  <a:lnTo>
                    <a:pt x="1199515" y="1394587"/>
                  </a:lnTo>
                  <a:lnTo>
                    <a:pt x="1277874" y="1326641"/>
                  </a:lnTo>
                  <a:lnTo>
                    <a:pt x="1260856" y="1307083"/>
                  </a:lnTo>
                  <a:close/>
                </a:path>
                <a:path w="2785110" h="2418079">
                  <a:moveTo>
                    <a:pt x="1123823" y="1425955"/>
                  </a:moveTo>
                  <a:lnTo>
                    <a:pt x="1045591" y="1493901"/>
                  </a:lnTo>
                  <a:lnTo>
                    <a:pt x="1062482" y="1513458"/>
                  </a:lnTo>
                  <a:lnTo>
                    <a:pt x="1140841" y="1445514"/>
                  </a:lnTo>
                  <a:lnTo>
                    <a:pt x="1123823" y="1425955"/>
                  </a:lnTo>
                  <a:close/>
                </a:path>
                <a:path w="2785110" h="2418079">
                  <a:moveTo>
                    <a:pt x="986790" y="1544827"/>
                  </a:moveTo>
                  <a:lnTo>
                    <a:pt x="908558" y="1612645"/>
                  </a:lnTo>
                  <a:lnTo>
                    <a:pt x="925576" y="1632203"/>
                  </a:lnTo>
                  <a:lnTo>
                    <a:pt x="1003808" y="1564386"/>
                  </a:lnTo>
                  <a:lnTo>
                    <a:pt x="986790" y="1544827"/>
                  </a:lnTo>
                  <a:close/>
                </a:path>
                <a:path w="2785110" h="2418079">
                  <a:moveTo>
                    <a:pt x="849884" y="1663573"/>
                  </a:moveTo>
                  <a:lnTo>
                    <a:pt x="771525" y="1731517"/>
                  </a:lnTo>
                  <a:lnTo>
                    <a:pt x="788543" y="1751076"/>
                  </a:lnTo>
                  <a:lnTo>
                    <a:pt x="866775" y="1683130"/>
                  </a:lnTo>
                  <a:lnTo>
                    <a:pt x="849884" y="1663573"/>
                  </a:lnTo>
                  <a:close/>
                </a:path>
                <a:path w="2785110" h="2418079">
                  <a:moveTo>
                    <a:pt x="712851" y="1782444"/>
                  </a:moveTo>
                  <a:lnTo>
                    <a:pt x="634619" y="1850389"/>
                  </a:lnTo>
                  <a:lnTo>
                    <a:pt x="651510" y="1869948"/>
                  </a:lnTo>
                  <a:lnTo>
                    <a:pt x="729869" y="1802002"/>
                  </a:lnTo>
                  <a:lnTo>
                    <a:pt x="712851" y="1782444"/>
                  </a:lnTo>
                  <a:close/>
                </a:path>
                <a:path w="2785110" h="2418079">
                  <a:moveTo>
                    <a:pt x="575818" y="1901316"/>
                  </a:moveTo>
                  <a:lnTo>
                    <a:pt x="497586" y="1969135"/>
                  </a:lnTo>
                  <a:lnTo>
                    <a:pt x="514477" y="1988692"/>
                  </a:lnTo>
                  <a:lnTo>
                    <a:pt x="592836" y="1920875"/>
                  </a:lnTo>
                  <a:lnTo>
                    <a:pt x="575818" y="1901316"/>
                  </a:lnTo>
                  <a:close/>
                </a:path>
                <a:path w="2785110" h="2418079">
                  <a:moveTo>
                    <a:pt x="438785" y="2020062"/>
                  </a:moveTo>
                  <a:lnTo>
                    <a:pt x="360553" y="2088006"/>
                  </a:lnTo>
                  <a:lnTo>
                    <a:pt x="377571" y="2107565"/>
                  </a:lnTo>
                  <a:lnTo>
                    <a:pt x="455803" y="2039619"/>
                  </a:lnTo>
                  <a:lnTo>
                    <a:pt x="438785" y="2020062"/>
                  </a:lnTo>
                  <a:close/>
                </a:path>
                <a:path w="2785110" h="2418079">
                  <a:moveTo>
                    <a:pt x="301879" y="2138933"/>
                  </a:moveTo>
                  <a:lnTo>
                    <a:pt x="223520" y="2206879"/>
                  </a:lnTo>
                  <a:lnTo>
                    <a:pt x="240538" y="2226437"/>
                  </a:lnTo>
                  <a:lnTo>
                    <a:pt x="318770" y="2158491"/>
                  </a:lnTo>
                  <a:lnTo>
                    <a:pt x="301879" y="2138933"/>
                  </a:lnTo>
                  <a:close/>
                </a:path>
                <a:path w="2785110" h="2418079">
                  <a:moveTo>
                    <a:pt x="45847" y="2301366"/>
                  </a:moveTo>
                  <a:lnTo>
                    <a:pt x="38481" y="2304922"/>
                  </a:lnTo>
                  <a:lnTo>
                    <a:pt x="36068" y="2311654"/>
                  </a:lnTo>
                  <a:lnTo>
                    <a:pt x="0" y="2417953"/>
                  </a:lnTo>
                  <a:lnTo>
                    <a:pt x="37641" y="2410841"/>
                  </a:lnTo>
                  <a:lnTo>
                    <a:pt x="27813" y="2410841"/>
                  </a:lnTo>
                  <a:lnTo>
                    <a:pt x="10922" y="2391283"/>
                  </a:lnTo>
                  <a:lnTo>
                    <a:pt x="27813" y="2376551"/>
                  </a:lnTo>
                  <a:lnTo>
                    <a:pt x="41414" y="2376551"/>
                  </a:lnTo>
                  <a:lnTo>
                    <a:pt x="62992" y="2313304"/>
                  </a:lnTo>
                  <a:lnTo>
                    <a:pt x="59309" y="2305939"/>
                  </a:lnTo>
                  <a:lnTo>
                    <a:pt x="45847" y="2301366"/>
                  </a:lnTo>
                  <a:close/>
                </a:path>
                <a:path w="2785110" h="2418079">
                  <a:moveTo>
                    <a:pt x="27813" y="2376551"/>
                  </a:moveTo>
                  <a:lnTo>
                    <a:pt x="10922" y="2391283"/>
                  </a:lnTo>
                  <a:lnTo>
                    <a:pt x="27813" y="2410841"/>
                  </a:lnTo>
                  <a:lnTo>
                    <a:pt x="34268" y="2405253"/>
                  </a:lnTo>
                  <a:lnTo>
                    <a:pt x="31623" y="2405253"/>
                  </a:lnTo>
                  <a:lnTo>
                    <a:pt x="17018" y="2388361"/>
                  </a:lnTo>
                  <a:lnTo>
                    <a:pt x="35105" y="2384931"/>
                  </a:lnTo>
                  <a:lnTo>
                    <a:pt x="27813" y="2376551"/>
                  </a:lnTo>
                  <a:close/>
                </a:path>
                <a:path w="2785110" h="2418079">
                  <a:moveTo>
                    <a:pt x="112395" y="2370328"/>
                  </a:moveTo>
                  <a:lnTo>
                    <a:pt x="38794" y="2384231"/>
                  </a:lnTo>
                  <a:lnTo>
                    <a:pt x="37583" y="2387780"/>
                  </a:lnTo>
                  <a:lnTo>
                    <a:pt x="44831" y="2396109"/>
                  </a:lnTo>
                  <a:lnTo>
                    <a:pt x="27813" y="2410841"/>
                  </a:lnTo>
                  <a:lnTo>
                    <a:pt x="37641" y="2410841"/>
                  </a:lnTo>
                  <a:lnTo>
                    <a:pt x="110236" y="2397124"/>
                  </a:lnTo>
                  <a:lnTo>
                    <a:pt x="117221" y="2395728"/>
                  </a:lnTo>
                  <a:lnTo>
                    <a:pt x="121793" y="2388997"/>
                  </a:lnTo>
                  <a:lnTo>
                    <a:pt x="119253" y="2374899"/>
                  </a:lnTo>
                  <a:lnTo>
                    <a:pt x="112395" y="2370328"/>
                  </a:lnTo>
                  <a:close/>
                </a:path>
                <a:path w="2785110" h="2418079">
                  <a:moveTo>
                    <a:pt x="35105" y="2384931"/>
                  </a:moveTo>
                  <a:lnTo>
                    <a:pt x="17018" y="2388361"/>
                  </a:lnTo>
                  <a:lnTo>
                    <a:pt x="31623" y="2405253"/>
                  </a:lnTo>
                  <a:lnTo>
                    <a:pt x="37583" y="2387780"/>
                  </a:lnTo>
                  <a:lnTo>
                    <a:pt x="35105" y="2384931"/>
                  </a:lnTo>
                  <a:close/>
                </a:path>
                <a:path w="2785110" h="2418079">
                  <a:moveTo>
                    <a:pt x="37583" y="2387780"/>
                  </a:moveTo>
                  <a:lnTo>
                    <a:pt x="31623" y="2405253"/>
                  </a:lnTo>
                  <a:lnTo>
                    <a:pt x="34268" y="2405253"/>
                  </a:lnTo>
                  <a:lnTo>
                    <a:pt x="44831" y="2396109"/>
                  </a:lnTo>
                  <a:lnTo>
                    <a:pt x="37583" y="2387780"/>
                  </a:lnTo>
                  <a:close/>
                </a:path>
                <a:path w="2785110" h="2418079">
                  <a:moveTo>
                    <a:pt x="38794" y="2384231"/>
                  </a:moveTo>
                  <a:lnTo>
                    <a:pt x="35105" y="2384931"/>
                  </a:lnTo>
                  <a:lnTo>
                    <a:pt x="37583" y="2387780"/>
                  </a:lnTo>
                  <a:lnTo>
                    <a:pt x="38794" y="2384231"/>
                  </a:lnTo>
                  <a:close/>
                </a:path>
                <a:path w="2785110" h="2418079">
                  <a:moveTo>
                    <a:pt x="41414" y="2376551"/>
                  </a:moveTo>
                  <a:lnTo>
                    <a:pt x="27813" y="2376551"/>
                  </a:lnTo>
                  <a:lnTo>
                    <a:pt x="35105" y="2384931"/>
                  </a:lnTo>
                  <a:lnTo>
                    <a:pt x="38794" y="2384231"/>
                  </a:lnTo>
                  <a:lnTo>
                    <a:pt x="41414" y="2376551"/>
                  </a:lnTo>
                  <a:close/>
                </a:path>
                <a:path w="2785110" h="2418079">
                  <a:moveTo>
                    <a:pt x="164846" y="2257805"/>
                  </a:moveTo>
                  <a:lnTo>
                    <a:pt x="86487" y="2325623"/>
                  </a:lnTo>
                  <a:lnTo>
                    <a:pt x="103505" y="2345182"/>
                  </a:lnTo>
                  <a:lnTo>
                    <a:pt x="181864" y="2277364"/>
                  </a:lnTo>
                  <a:lnTo>
                    <a:pt x="164846" y="2257805"/>
                  </a:lnTo>
                  <a:close/>
                </a:path>
              </a:pathLst>
            </a:custGeom>
            <a:solidFill>
              <a:srgbClr val="7E7E7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4" name="object 44"/>
            <p:cNvSpPr/>
            <p:nvPr/>
          </p:nvSpPr>
          <p:spPr>
            <a:xfrm>
              <a:off x="1927860" y="1371600"/>
              <a:ext cx="2516124" cy="2887980"/>
            </a:xfrm>
            <a:prstGeom prst="rect">
              <a:avLst/>
            </a:prstGeom>
            <a:blipFill>
              <a:blip r:embed="rId1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5" name="object 45"/>
            <p:cNvSpPr/>
            <p:nvPr/>
          </p:nvSpPr>
          <p:spPr>
            <a:xfrm>
              <a:off x="2085594" y="1394333"/>
              <a:ext cx="2320925" cy="2691765"/>
            </a:xfrm>
            <a:custGeom>
              <a:avLst/>
              <a:gdLst/>
              <a:ahLst/>
              <a:cxnLst/>
              <a:rect l="l" t="t" r="r" b="b"/>
              <a:pathLst>
                <a:path w="2320925" h="2691765">
                  <a:moveTo>
                    <a:pt x="2300985" y="0"/>
                  </a:moveTo>
                  <a:lnTo>
                    <a:pt x="2233295" y="78612"/>
                  </a:lnTo>
                  <a:lnTo>
                    <a:pt x="2252980" y="95503"/>
                  </a:lnTo>
                  <a:lnTo>
                    <a:pt x="2320544" y="17017"/>
                  </a:lnTo>
                  <a:lnTo>
                    <a:pt x="2300985" y="0"/>
                  </a:lnTo>
                  <a:close/>
                </a:path>
                <a:path w="2320925" h="2691765">
                  <a:moveTo>
                    <a:pt x="2182622" y="137413"/>
                  </a:moveTo>
                  <a:lnTo>
                    <a:pt x="2114931" y="216026"/>
                  </a:lnTo>
                  <a:lnTo>
                    <a:pt x="2134616" y="232917"/>
                  </a:lnTo>
                  <a:lnTo>
                    <a:pt x="2202180" y="154431"/>
                  </a:lnTo>
                  <a:lnTo>
                    <a:pt x="2182622" y="137413"/>
                  </a:lnTo>
                  <a:close/>
                </a:path>
                <a:path w="2320925" h="2691765">
                  <a:moveTo>
                    <a:pt x="2064258" y="274827"/>
                  </a:moveTo>
                  <a:lnTo>
                    <a:pt x="1996567" y="353440"/>
                  </a:lnTo>
                  <a:lnTo>
                    <a:pt x="2016252" y="370331"/>
                  </a:lnTo>
                  <a:lnTo>
                    <a:pt x="2083943" y="291845"/>
                  </a:lnTo>
                  <a:lnTo>
                    <a:pt x="2064258" y="274827"/>
                  </a:lnTo>
                  <a:close/>
                </a:path>
                <a:path w="2320925" h="2691765">
                  <a:moveTo>
                    <a:pt x="1945894" y="412241"/>
                  </a:moveTo>
                  <a:lnTo>
                    <a:pt x="1878330" y="490854"/>
                  </a:lnTo>
                  <a:lnTo>
                    <a:pt x="1897888" y="507745"/>
                  </a:lnTo>
                  <a:lnTo>
                    <a:pt x="1965579" y="429259"/>
                  </a:lnTo>
                  <a:lnTo>
                    <a:pt x="1945894" y="412241"/>
                  </a:lnTo>
                  <a:close/>
                </a:path>
                <a:path w="2320925" h="2691765">
                  <a:moveTo>
                    <a:pt x="1827530" y="549655"/>
                  </a:moveTo>
                  <a:lnTo>
                    <a:pt x="1759966" y="628268"/>
                  </a:lnTo>
                  <a:lnTo>
                    <a:pt x="1779523" y="645159"/>
                  </a:lnTo>
                  <a:lnTo>
                    <a:pt x="1847215" y="566546"/>
                  </a:lnTo>
                  <a:lnTo>
                    <a:pt x="1827530" y="549655"/>
                  </a:lnTo>
                  <a:close/>
                </a:path>
                <a:path w="2320925" h="2691765">
                  <a:moveTo>
                    <a:pt x="1709166" y="687069"/>
                  </a:moveTo>
                  <a:lnTo>
                    <a:pt x="1641602" y="765682"/>
                  </a:lnTo>
                  <a:lnTo>
                    <a:pt x="1661159" y="782574"/>
                  </a:lnTo>
                  <a:lnTo>
                    <a:pt x="1728851" y="703961"/>
                  </a:lnTo>
                  <a:lnTo>
                    <a:pt x="1709166" y="687069"/>
                  </a:lnTo>
                  <a:close/>
                </a:path>
                <a:path w="2320925" h="2691765">
                  <a:moveTo>
                    <a:pt x="1590802" y="824483"/>
                  </a:moveTo>
                  <a:lnTo>
                    <a:pt x="1523238" y="903096"/>
                  </a:lnTo>
                  <a:lnTo>
                    <a:pt x="1542795" y="919988"/>
                  </a:lnTo>
                  <a:lnTo>
                    <a:pt x="1610486" y="841375"/>
                  </a:lnTo>
                  <a:lnTo>
                    <a:pt x="1590802" y="824483"/>
                  </a:lnTo>
                  <a:close/>
                </a:path>
                <a:path w="2320925" h="2691765">
                  <a:moveTo>
                    <a:pt x="1472438" y="961897"/>
                  </a:moveTo>
                  <a:lnTo>
                    <a:pt x="1404873" y="1040511"/>
                  </a:lnTo>
                  <a:lnTo>
                    <a:pt x="1424432" y="1057402"/>
                  </a:lnTo>
                  <a:lnTo>
                    <a:pt x="1492122" y="978788"/>
                  </a:lnTo>
                  <a:lnTo>
                    <a:pt x="1472438" y="961897"/>
                  </a:lnTo>
                  <a:close/>
                </a:path>
                <a:path w="2320925" h="2691765">
                  <a:moveTo>
                    <a:pt x="1354073" y="1099312"/>
                  </a:moveTo>
                  <a:lnTo>
                    <a:pt x="1286509" y="1177925"/>
                  </a:lnTo>
                  <a:lnTo>
                    <a:pt x="1306068" y="1194815"/>
                  </a:lnTo>
                  <a:lnTo>
                    <a:pt x="1373758" y="1116202"/>
                  </a:lnTo>
                  <a:lnTo>
                    <a:pt x="1354073" y="1099312"/>
                  </a:lnTo>
                  <a:close/>
                </a:path>
                <a:path w="2320925" h="2691765">
                  <a:moveTo>
                    <a:pt x="1235709" y="1236726"/>
                  </a:moveTo>
                  <a:lnTo>
                    <a:pt x="1168145" y="1315339"/>
                  </a:lnTo>
                  <a:lnTo>
                    <a:pt x="1187831" y="1332229"/>
                  </a:lnTo>
                  <a:lnTo>
                    <a:pt x="1255395" y="1253616"/>
                  </a:lnTo>
                  <a:lnTo>
                    <a:pt x="1235709" y="1236726"/>
                  </a:lnTo>
                  <a:close/>
                </a:path>
                <a:path w="2320925" h="2691765">
                  <a:moveTo>
                    <a:pt x="1117473" y="1374139"/>
                  </a:moveTo>
                  <a:lnTo>
                    <a:pt x="1049782" y="1452752"/>
                  </a:lnTo>
                  <a:lnTo>
                    <a:pt x="1069467" y="1469643"/>
                  </a:lnTo>
                  <a:lnTo>
                    <a:pt x="1137031" y="1391030"/>
                  </a:lnTo>
                  <a:lnTo>
                    <a:pt x="1117473" y="1374139"/>
                  </a:lnTo>
                  <a:close/>
                </a:path>
                <a:path w="2320925" h="2691765">
                  <a:moveTo>
                    <a:pt x="999108" y="1511553"/>
                  </a:moveTo>
                  <a:lnTo>
                    <a:pt x="931418" y="1590166"/>
                  </a:lnTo>
                  <a:lnTo>
                    <a:pt x="951103" y="1607057"/>
                  </a:lnTo>
                  <a:lnTo>
                    <a:pt x="1018667" y="1528444"/>
                  </a:lnTo>
                  <a:lnTo>
                    <a:pt x="999108" y="1511553"/>
                  </a:lnTo>
                  <a:close/>
                </a:path>
                <a:path w="2320925" h="2691765">
                  <a:moveTo>
                    <a:pt x="880744" y="1648967"/>
                  </a:moveTo>
                  <a:lnTo>
                    <a:pt x="813054" y="1727453"/>
                  </a:lnTo>
                  <a:lnTo>
                    <a:pt x="832738" y="1744471"/>
                  </a:lnTo>
                  <a:lnTo>
                    <a:pt x="900303" y="1665858"/>
                  </a:lnTo>
                  <a:lnTo>
                    <a:pt x="880744" y="1648967"/>
                  </a:lnTo>
                  <a:close/>
                </a:path>
                <a:path w="2320925" h="2691765">
                  <a:moveTo>
                    <a:pt x="762381" y="1786381"/>
                  </a:moveTo>
                  <a:lnTo>
                    <a:pt x="694689" y="1864867"/>
                  </a:lnTo>
                  <a:lnTo>
                    <a:pt x="714375" y="1881886"/>
                  </a:lnTo>
                  <a:lnTo>
                    <a:pt x="781938" y="1803272"/>
                  </a:lnTo>
                  <a:lnTo>
                    <a:pt x="762381" y="1786381"/>
                  </a:lnTo>
                  <a:close/>
                </a:path>
                <a:path w="2320925" h="2691765">
                  <a:moveTo>
                    <a:pt x="644017" y="1923795"/>
                  </a:moveTo>
                  <a:lnTo>
                    <a:pt x="576326" y="2002281"/>
                  </a:lnTo>
                  <a:lnTo>
                    <a:pt x="596011" y="2019300"/>
                  </a:lnTo>
                  <a:lnTo>
                    <a:pt x="663575" y="1940687"/>
                  </a:lnTo>
                  <a:lnTo>
                    <a:pt x="644017" y="1923795"/>
                  </a:lnTo>
                  <a:close/>
                </a:path>
                <a:path w="2320925" h="2691765">
                  <a:moveTo>
                    <a:pt x="525653" y="2061209"/>
                  </a:moveTo>
                  <a:lnTo>
                    <a:pt x="457962" y="2139695"/>
                  </a:lnTo>
                  <a:lnTo>
                    <a:pt x="477647" y="2156714"/>
                  </a:lnTo>
                  <a:lnTo>
                    <a:pt x="545211" y="2078101"/>
                  </a:lnTo>
                  <a:lnTo>
                    <a:pt x="525653" y="2061209"/>
                  </a:lnTo>
                  <a:close/>
                </a:path>
                <a:path w="2320925" h="2691765">
                  <a:moveTo>
                    <a:pt x="407288" y="2198624"/>
                  </a:moveTo>
                  <a:lnTo>
                    <a:pt x="339598" y="2277110"/>
                  </a:lnTo>
                  <a:lnTo>
                    <a:pt x="359282" y="2294128"/>
                  </a:lnTo>
                  <a:lnTo>
                    <a:pt x="426974" y="2215515"/>
                  </a:lnTo>
                  <a:lnTo>
                    <a:pt x="407288" y="2198624"/>
                  </a:lnTo>
                  <a:close/>
                </a:path>
                <a:path w="2320925" h="2691765">
                  <a:moveTo>
                    <a:pt x="288925" y="2336037"/>
                  </a:moveTo>
                  <a:lnTo>
                    <a:pt x="221233" y="2414523"/>
                  </a:lnTo>
                  <a:lnTo>
                    <a:pt x="240919" y="2431541"/>
                  </a:lnTo>
                  <a:lnTo>
                    <a:pt x="308610" y="2352929"/>
                  </a:lnTo>
                  <a:lnTo>
                    <a:pt x="288925" y="2336037"/>
                  </a:lnTo>
                  <a:close/>
                </a:path>
                <a:path w="2320925" h="2691765">
                  <a:moveTo>
                    <a:pt x="170561" y="2473452"/>
                  </a:moveTo>
                  <a:lnTo>
                    <a:pt x="102997" y="2551937"/>
                  </a:lnTo>
                  <a:lnTo>
                    <a:pt x="122555" y="2568955"/>
                  </a:lnTo>
                  <a:lnTo>
                    <a:pt x="190245" y="2490342"/>
                  </a:lnTo>
                  <a:lnTo>
                    <a:pt x="170561" y="2473452"/>
                  </a:lnTo>
                  <a:close/>
                </a:path>
                <a:path w="2320925" h="2691765">
                  <a:moveTo>
                    <a:pt x="28448" y="2569336"/>
                  </a:moveTo>
                  <a:lnTo>
                    <a:pt x="21717" y="2574035"/>
                  </a:lnTo>
                  <a:lnTo>
                    <a:pt x="20319" y="2581021"/>
                  </a:lnTo>
                  <a:lnTo>
                    <a:pt x="0" y="2691384"/>
                  </a:lnTo>
                  <a:lnTo>
                    <a:pt x="32034" y="2680335"/>
                  </a:lnTo>
                  <a:lnTo>
                    <a:pt x="26543" y="2680335"/>
                  </a:lnTo>
                  <a:lnTo>
                    <a:pt x="6857" y="2663443"/>
                  </a:lnTo>
                  <a:lnTo>
                    <a:pt x="38201" y="2627095"/>
                  </a:lnTo>
                  <a:lnTo>
                    <a:pt x="45847" y="2585847"/>
                  </a:lnTo>
                  <a:lnTo>
                    <a:pt x="47117" y="2578735"/>
                  </a:lnTo>
                  <a:lnTo>
                    <a:pt x="42544" y="2572004"/>
                  </a:lnTo>
                  <a:lnTo>
                    <a:pt x="35432" y="2570734"/>
                  </a:lnTo>
                  <a:lnTo>
                    <a:pt x="28448" y="2569336"/>
                  </a:lnTo>
                  <a:close/>
                </a:path>
                <a:path w="2320925" h="2691765">
                  <a:moveTo>
                    <a:pt x="38201" y="2627095"/>
                  </a:moveTo>
                  <a:lnTo>
                    <a:pt x="6857" y="2663443"/>
                  </a:lnTo>
                  <a:lnTo>
                    <a:pt x="26543" y="2680335"/>
                  </a:lnTo>
                  <a:lnTo>
                    <a:pt x="31799" y="2674239"/>
                  </a:lnTo>
                  <a:lnTo>
                    <a:pt x="29463" y="2674239"/>
                  </a:lnTo>
                  <a:lnTo>
                    <a:pt x="12573" y="2659634"/>
                  </a:lnTo>
                  <a:lnTo>
                    <a:pt x="33504" y="2652437"/>
                  </a:lnTo>
                  <a:lnTo>
                    <a:pt x="38201" y="2627095"/>
                  </a:lnTo>
                  <a:close/>
                </a:path>
                <a:path w="2320925" h="2691765">
                  <a:moveTo>
                    <a:pt x="104393" y="2628010"/>
                  </a:moveTo>
                  <a:lnTo>
                    <a:pt x="57802" y="2644084"/>
                  </a:lnTo>
                  <a:lnTo>
                    <a:pt x="26543" y="2680335"/>
                  </a:lnTo>
                  <a:lnTo>
                    <a:pt x="32034" y="2680335"/>
                  </a:lnTo>
                  <a:lnTo>
                    <a:pt x="112775" y="2652522"/>
                  </a:lnTo>
                  <a:lnTo>
                    <a:pt x="116331" y="2645155"/>
                  </a:lnTo>
                  <a:lnTo>
                    <a:pt x="111760" y="2631693"/>
                  </a:lnTo>
                  <a:lnTo>
                    <a:pt x="104393" y="2628010"/>
                  </a:lnTo>
                  <a:close/>
                </a:path>
                <a:path w="2320925" h="2691765">
                  <a:moveTo>
                    <a:pt x="33504" y="2652437"/>
                  </a:moveTo>
                  <a:lnTo>
                    <a:pt x="12573" y="2659634"/>
                  </a:lnTo>
                  <a:lnTo>
                    <a:pt x="29463" y="2674239"/>
                  </a:lnTo>
                  <a:lnTo>
                    <a:pt x="33504" y="2652437"/>
                  </a:lnTo>
                  <a:close/>
                </a:path>
                <a:path w="2320925" h="2691765">
                  <a:moveTo>
                    <a:pt x="57802" y="2644084"/>
                  </a:moveTo>
                  <a:lnTo>
                    <a:pt x="33504" y="2652437"/>
                  </a:lnTo>
                  <a:lnTo>
                    <a:pt x="29463" y="2674239"/>
                  </a:lnTo>
                  <a:lnTo>
                    <a:pt x="31799" y="2674239"/>
                  </a:lnTo>
                  <a:lnTo>
                    <a:pt x="57802" y="2644084"/>
                  </a:lnTo>
                  <a:close/>
                </a:path>
                <a:path w="2320925" h="2691765">
                  <a:moveTo>
                    <a:pt x="52197" y="2610866"/>
                  </a:moveTo>
                  <a:lnTo>
                    <a:pt x="38201" y="2627095"/>
                  </a:lnTo>
                  <a:lnTo>
                    <a:pt x="33504" y="2652437"/>
                  </a:lnTo>
                  <a:lnTo>
                    <a:pt x="57802" y="2644084"/>
                  </a:lnTo>
                  <a:lnTo>
                    <a:pt x="71881" y="2627756"/>
                  </a:lnTo>
                  <a:lnTo>
                    <a:pt x="52197" y="2610866"/>
                  </a:lnTo>
                  <a:close/>
                </a:path>
              </a:pathLst>
            </a:custGeom>
            <a:solidFill>
              <a:srgbClr val="7E7E7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35174131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boucle adaptée pour les plages de cellules – For </a:t>
            </a:r>
            <a:r>
              <a:rPr lang="fr-FR" dirty="0" err="1"/>
              <a:t>Each</a:t>
            </a:r>
            <a:endParaRPr lang="fr-FR" dirty="0"/>
          </a:p>
        </p:txBody>
      </p:sp>
      <p:sp>
        <p:nvSpPr>
          <p:cNvPr id="3" name="Espace réservé du contenu 2"/>
          <p:cNvSpPr>
            <a:spLocks noGrp="1"/>
          </p:cNvSpPr>
          <p:nvPr>
            <p:ph idx="1"/>
          </p:nvPr>
        </p:nvSpPr>
        <p:spPr>
          <a:xfrm>
            <a:off x="531845" y="1436427"/>
            <a:ext cx="11336692" cy="5027873"/>
          </a:xfrm>
        </p:spPr>
        <p:txBody>
          <a:bodyPr/>
          <a:lstStyle/>
          <a:p>
            <a:pPr marL="12700" marR="5080" lvl="0" indent="0">
              <a:lnSpc>
                <a:spcPct val="125000"/>
              </a:lnSpc>
              <a:spcBef>
                <a:spcPts val="100"/>
              </a:spcBef>
              <a:buNone/>
            </a:pPr>
            <a:r>
              <a:rPr lang="fr-FR" sz="2000" spc="-5" dirty="0">
                <a:solidFill>
                  <a:prstClr val="black"/>
                </a:solidFill>
                <a:cs typeface="Calibri"/>
              </a:rPr>
              <a:t>La </a:t>
            </a:r>
            <a:r>
              <a:rPr lang="fr-FR" sz="2000" dirty="0">
                <a:solidFill>
                  <a:prstClr val="black"/>
                </a:solidFill>
                <a:cs typeface="Calibri"/>
              </a:rPr>
              <a:t>boucle </a:t>
            </a:r>
            <a:r>
              <a:rPr lang="fr-FR" sz="2000" u="heavy" spc="-10" dirty="0">
                <a:solidFill>
                  <a:srgbClr val="0000FF"/>
                </a:solidFill>
                <a:uFill>
                  <a:solidFill>
                    <a:srgbClr val="0000FF"/>
                  </a:solidFill>
                </a:uFill>
                <a:cs typeface="Calibri"/>
                <a:hlinkClick r:id="rId2"/>
              </a:rPr>
              <a:t>For </a:t>
            </a:r>
            <a:r>
              <a:rPr lang="fr-FR" sz="2000" u="heavy" spc="-10" dirty="0" err="1">
                <a:solidFill>
                  <a:srgbClr val="0000FF"/>
                </a:solidFill>
                <a:uFill>
                  <a:solidFill>
                    <a:srgbClr val="0000FF"/>
                  </a:solidFill>
                </a:uFill>
                <a:cs typeface="Calibri"/>
                <a:hlinkClick r:id="rId2"/>
              </a:rPr>
              <a:t>Each</a:t>
            </a:r>
            <a:r>
              <a:rPr lang="fr-FR" sz="2000" spc="-10" dirty="0">
                <a:solidFill>
                  <a:srgbClr val="0000FF"/>
                </a:solidFill>
                <a:cs typeface="Calibri"/>
                <a:hlinkClick r:id="rId2"/>
              </a:rPr>
              <a:t> </a:t>
            </a:r>
            <a:r>
              <a:rPr lang="fr-FR" sz="2000" spc="-10" dirty="0">
                <a:solidFill>
                  <a:prstClr val="black"/>
                </a:solidFill>
                <a:cs typeface="Calibri"/>
              </a:rPr>
              <a:t>est </a:t>
            </a:r>
            <a:r>
              <a:rPr lang="fr-FR" sz="2000" spc="-5" dirty="0">
                <a:solidFill>
                  <a:prstClr val="black"/>
                </a:solidFill>
                <a:cs typeface="Calibri"/>
              </a:rPr>
              <a:t>adaptée </a:t>
            </a:r>
            <a:r>
              <a:rPr lang="fr-FR" sz="2000" dirty="0">
                <a:solidFill>
                  <a:prstClr val="black"/>
                </a:solidFill>
                <a:cs typeface="Calibri"/>
              </a:rPr>
              <a:t>au </a:t>
            </a:r>
            <a:r>
              <a:rPr lang="fr-FR" sz="2000" spc="-15" dirty="0">
                <a:solidFill>
                  <a:prstClr val="black"/>
                </a:solidFill>
                <a:cs typeface="Calibri"/>
              </a:rPr>
              <a:t>parcours </a:t>
            </a:r>
            <a:r>
              <a:rPr lang="fr-FR" sz="2000" spc="-5" dirty="0">
                <a:solidFill>
                  <a:prstClr val="black"/>
                </a:solidFill>
                <a:cs typeface="Calibri"/>
              </a:rPr>
              <a:t>des collections.  Or </a:t>
            </a:r>
            <a:r>
              <a:rPr lang="fr-FR" sz="2000" dirty="0">
                <a:solidFill>
                  <a:prstClr val="black"/>
                </a:solidFill>
                <a:cs typeface="Calibri"/>
              </a:rPr>
              <a:t>une </a:t>
            </a:r>
            <a:r>
              <a:rPr lang="fr-FR" sz="2000" spc="-5" dirty="0">
                <a:solidFill>
                  <a:prstClr val="black"/>
                </a:solidFill>
                <a:cs typeface="Calibri"/>
              </a:rPr>
              <a:t>plage de cellules </a:t>
            </a:r>
            <a:r>
              <a:rPr lang="fr-FR" sz="2000" spc="-10" dirty="0">
                <a:solidFill>
                  <a:prstClr val="black"/>
                </a:solidFill>
                <a:cs typeface="Calibri"/>
              </a:rPr>
              <a:t>est </a:t>
            </a:r>
            <a:r>
              <a:rPr lang="fr-FR" sz="2000" dirty="0">
                <a:solidFill>
                  <a:prstClr val="black"/>
                </a:solidFill>
                <a:cs typeface="Calibri"/>
              </a:rPr>
              <a:t>une </a:t>
            </a:r>
            <a:r>
              <a:rPr lang="fr-FR" sz="2000" spc="-5" dirty="0">
                <a:solidFill>
                  <a:prstClr val="black"/>
                </a:solidFill>
                <a:cs typeface="Calibri"/>
              </a:rPr>
              <a:t>collection de</a:t>
            </a:r>
            <a:r>
              <a:rPr lang="fr-FR" sz="2000" spc="20" dirty="0">
                <a:solidFill>
                  <a:prstClr val="black"/>
                </a:solidFill>
                <a:cs typeface="Calibri"/>
              </a:rPr>
              <a:t> </a:t>
            </a:r>
            <a:r>
              <a:rPr lang="fr-FR" sz="2000" spc="-5" dirty="0">
                <a:solidFill>
                  <a:prstClr val="black"/>
                </a:solidFill>
                <a:cs typeface="Calibri"/>
              </a:rPr>
              <a:t>cellules.</a:t>
            </a:r>
            <a:endParaRPr lang="fr-FR" sz="2000" dirty="0">
              <a:solidFill>
                <a:prstClr val="black"/>
              </a:solidFill>
              <a:cs typeface="Calibri"/>
            </a:endParaRPr>
          </a:p>
          <a:p>
            <a:endParaRPr lang="fr-FR" dirty="0"/>
          </a:p>
        </p:txBody>
      </p:sp>
      <p:sp>
        <p:nvSpPr>
          <p:cNvPr id="36" name="object 4"/>
          <p:cNvSpPr/>
          <p:nvPr/>
        </p:nvSpPr>
        <p:spPr>
          <a:xfrm>
            <a:off x="2093468" y="2081977"/>
            <a:ext cx="6692265" cy="4069079"/>
          </a:xfrm>
          <a:custGeom>
            <a:avLst/>
            <a:gdLst/>
            <a:ahLst/>
            <a:cxnLst/>
            <a:rect l="l" t="t" r="r" b="b"/>
            <a:pathLst>
              <a:path w="6692265" h="4069079">
                <a:moveTo>
                  <a:pt x="0" y="4069079"/>
                </a:moveTo>
                <a:lnTo>
                  <a:pt x="6691883" y="4069079"/>
                </a:lnTo>
                <a:lnTo>
                  <a:pt x="6691883" y="0"/>
                </a:lnTo>
                <a:lnTo>
                  <a:pt x="0" y="0"/>
                </a:lnTo>
                <a:lnTo>
                  <a:pt x="0" y="4069079"/>
                </a:lnTo>
                <a:close/>
              </a:path>
            </a:pathLst>
          </a:custGeom>
          <a:ln w="9144">
            <a:solidFill>
              <a:srgbClr val="7E7E7E"/>
            </a:solidFill>
          </a:ln>
        </p:spPr>
        <p:txBody>
          <a:bodyPr wrap="square" lIns="0" tIns="0" rIns="0" bIns="0" rtlCol="0"/>
          <a:lstStyle/>
          <a:p>
            <a:endParaRPr/>
          </a:p>
        </p:txBody>
      </p:sp>
      <p:sp>
        <p:nvSpPr>
          <p:cNvPr id="37" name="object 5"/>
          <p:cNvSpPr txBox="1"/>
          <p:nvPr/>
        </p:nvSpPr>
        <p:spPr>
          <a:xfrm>
            <a:off x="2171903" y="2080224"/>
            <a:ext cx="6473825" cy="940435"/>
          </a:xfrm>
          <a:prstGeom prst="rect">
            <a:avLst/>
          </a:prstGeom>
        </p:spPr>
        <p:txBody>
          <a:bodyPr vert="horz" wrap="square" lIns="0" tIns="73660" rIns="0" bIns="0" rtlCol="0">
            <a:spAutoFit/>
          </a:bodyPr>
          <a:lstStyle/>
          <a:p>
            <a:pPr marL="12700">
              <a:lnSpc>
                <a:spcPct val="100000"/>
              </a:lnSpc>
              <a:spcBef>
                <a:spcPts val="580"/>
              </a:spcBef>
            </a:pPr>
            <a:r>
              <a:rPr sz="1600" spc="-10" dirty="0">
                <a:solidFill>
                  <a:srgbClr val="00AF50"/>
                </a:solidFill>
                <a:latin typeface="Consolas"/>
                <a:cs typeface="Consolas"/>
              </a:rPr>
              <a:t>'Travail sur le type Range avec </a:t>
            </a:r>
            <a:r>
              <a:rPr sz="1600" spc="-5" dirty="0">
                <a:solidFill>
                  <a:srgbClr val="00AF50"/>
                </a:solidFill>
                <a:latin typeface="Consolas"/>
                <a:cs typeface="Consolas"/>
              </a:rPr>
              <a:t>un </a:t>
            </a:r>
            <a:r>
              <a:rPr sz="1600" spc="-10" dirty="0">
                <a:solidFill>
                  <a:srgbClr val="00AF50"/>
                </a:solidFill>
                <a:latin typeface="Consolas"/>
                <a:cs typeface="Consolas"/>
              </a:rPr>
              <a:t>For</a:t>
            </a:r>
            <a:r>
              <a:rPr sz="1600" spc="25" dirty="0">
                <a:solidFill>
                  <a:srgbClr val="00AF50"/>
                </a:solidFill>
                <a:latin typeface="Consolas"/>
                <a:cs typeface="Consolas"/>
              </a:rPr>
              <a:t> </a:t>
            </a:r>
            <a:r>
              <a:rPr sz="1600" spc="-10" dirty="0">
                <a:solidFill>
                  <a:srgbClr val="00AF50"/>
                </a:solidFill>
                <a:latin typeface="Consolas"/>
                <a:cs typeface="Consolas"/>
              </a:rPr>
              <a:t>Each</a:t>
            </a:r>
            <a:endParaRPr sz="1600" dirty="0">
              <a:latin typeface="Consolas"/>
              <a:cs typeface="Consolas"/>
            </a:endParaRPr>
          </a:p>
          <a:p>
            <a:pPr marL="12700">
              <a:lnSpc>
                <a:spcPct val="100000"/>
              </a:lnSpc>
              <a:spcBef>
                <a:spcPts val="480"/>
              </a:spcBef>
            </a:pPr>
            <a:r>
              <a:rPr sz="1600" spc="-10" dirty="0">
                <a:latin typeface="Consolas"/>
                <a:cs typeface="Consolas"/>
              </a:rPr>
              <a:t>Public Function MaSommeRangeEach(</a:t>
            </a:r>
            <a:r>
              <a:rPr sz="1600" spc="-10" dirty="0">
                <a:solidFill>
                  <a:srgbClr val="006FC0"/>
                </a:solidFill>
                <a:latin typeface="Consolas"/>
                <a:cs typeface="Consolas"/>
              </a:rPr>
              <a:t>plage </a:t>
            </a:r>
            <a:r>
              <a:rPr sz="1600" spc="-5" dirty="0">
                <a:latin typeface="Consolas"/>
                <a:cs typeface="Consolas"/>
              </a:rPr>
              <a:t>As Range) As</a:t>
            </a:r>
            <a:r>
              <a:rPr sz="1600" spc="40" dirty="0">
                <a:latin typeface="Consolas"/>
                <a:cs typeface="Consolas"/>
              </a:rPr>
              <a:t> </a:t>
            </a:r>
            <a:r>
              <a:rPr sz="1600" spc="-10" dirty="0">
                <a:latin typeface="Consolas"/>
                <a:cs typeface="Consolas"/>
              </a:rPr>
              <a:t>Double</a:t>
            </a:r>
            <a:endParaRPr sz="1600" dirty="0">
              <a:latin typeface="Consolas"/>
              <a:cs typeface="Consolas"/>
            </a:endParaRPr>
          </a:p>
          <a:p>
            <a:pPr marL="12700">
              <a:lnSpc>
                <a:spcPct val="100000"/>
              </a:lnSpc>
              <a:spcBef>
                <a:spcPts val="480"/>
              </a:spcBef>
            </a:pPr>
            <a:r>
              <a:rPr sz="1600" spc="-10" dirty="0">
                <a:solidFill>
                  <a:srgbClr val="00AF50"/>
                </a:solidFill>
                <a:latin typeface="Consolas"/>
                <a:cs typeface="Consolas"/>
              </a:rPr>
              <a:t>'variables</a:t>
            </a:r>
            <a:r>
              <a:rPr sz="1600" spc="-15" dirty="0">
                <a:solidFill>
                  <a:srgbClr val="00AF50"/>
                </a:solidFill>
                <a:latin typeface="Consolas"/>
                <a:cs typeface="Consolas"/>
              </a:rPr>
              <a:t> </a:t>
            </a:r>
            <a:r>
              <a:rPr sz="1600" spc="-10" dirty="0">
                <a:solidFill>
                  <a:srgbClr val="00AF50"/>
                </a:solidFill>
                <a:latin typeface="Consolas"/>
                <a:cs typeface="Consolas"/>
              </a:rPr>
              <a:t>intermédiaires</a:t>
            </a:r>
            <a:endParaRPr sz="1600" dirty="0">
              <a:latin typeface="Consolas"/>
              <a:cs typeface="Consolas"/>
            </a:endParaRPr>
          </a:p>
        </p:txBody>
      </p:sp>
      <p:sp>
        <p:nvSpPr>
          <p:cNvPr id="38" name="object 6"/>
          <p:cNvSpPr txBox="1"/>
          <p:nvPr/>
        </p:nvSpPr>
        <p:spPr>
          <a:xfrm>
            <a:off x="2171903" y="2995005"/>
            <a:ext cx="3695065" cy="635000"/>
          </a:xfrm>
          <a:prstGeom prst="rect">
            <a:avLst/>
          </a:prstGeom>
        </p:spPr>
        <p:txBody>
          <a:bodyPr vert="horz" wrap="square" lIns="0" tIns="12700" rIns="0" bIns="0" rtlCol="0">
            <a:spAutoFit/>
          </a:bodyPr>
          <a:lstStyle/>
          <a:p>
            <a:pPr marL="12700" marR="5080">
              <a:lnSpc>
                <a:spcPct val="125000"/>
              </a:lnSpc>
              <a:spcBef>
                <a:spcPts val="100"/>
              </a:spcBef>
            </a:pPr>
            <a:r>
              <a:rPr sz="1600" spc="-10" dirty="0">
                <a:latin typeface="Consolas"/>
                <a:cs typeface="Consolas"/>
              </a:rPr>
              <a:t>Dim </a:t>
            </a:r>
            <a:r>
              <a:rPr sz="1600" spc="-5" dirty="0">
                <a:latin typeface="Consolas"/>
                <a:cs typeface="Consolas"/>
              </a:rPr>
              <a:t>s As </a:t>
            </a:r>
            <a:r>
              <a:rPr sz="1600" spc="-10" dirty="0">
                <a:latin typeface="Consolas"/>
                <a:cs typeface="Consolas"/>
              </a:rPr>
              <a:t>Double, </a:t>
            </a:r>
            <a:r>
              <a:rPr sz="1600" spc="-10" dirty="0">
                <a:solidFill>
                  <a:srgbClr val="5F497A"/>
                </a:solidFill>
                <a:latin typeface="Consolas"/>
                <a:cs typeface="Consolas"/>
              </a:rPr>
              <a:t>cellule </a:t>
            </a:r>
            <a:r>
              <a:rPr sz="1600" spc="-5" dirty="0">
                <a:latin typeface="Consolas"/>
                <a:cs typeface="Consolas"/>
              </a:rPr>
              <a:t>As Range  </a:t>
            </a:r>
            <a:r>
              <a:rPr sz="1600" spc="-10" dirty="0">
                <a:solidFill>
                  <a:srgbClr val="00AF50"/>
                </a:solidFill>
                <a:latin typeface="Consolas"/>
                <a:cs typeface="Consolas"/>
              </a:rPr>
              <a:t>'initialisation </a:t>
            </a:r>
            <a:r>
              <a:rPr sz="1600" spc="-5" dirty="0">
                <a:solidFill>
                  <a:srgbClr val="00AF50"/>
                </a:solidFill>
                <a:latin typeface="Consolas"/>
                <a:cs typeface="Consolas"/>
              </a:rPr>
              <a:t>de la</a:t>
            </a:r>
            <a:r>
              <a:rPr sz="1600" spc="-20" dirty="0">
                <a:solidFill>
                  <a:srgbClr val="00AF50"/>
                </a:solidFill>
                <a:latin typeface="Consolas"/>
                <a:cs typeface="Consolas"/>
              </a:rPr>
              <a:t> </a:t>
            </a:r>
            <a:r>
              <a:rPr sz="1600" spc="-10" dirty="0">
                <a:solidFill>
                  <a:srgbClr val="00AF50"/>
                </a:solidFill>
                <a:latin typeface="Consolas"/>
                <a:cs typeface="Consolas"/>
              </a:rPr>
              <a:t>somme</a:t>
            </a:r>
            <a:endParaRPr sz="1600" dirty="0">
              <a:latin typeface="Consolas"/>
              <a:cs typeface="Consolas"/>
            </a:endParaRPr>
          </a:p>
        </p:txBody>
      </p:sp>
      <p:sp>
        <p:nvSpPr>
          <p:cNvPr id="39" name="object 7"/>
          <p:cNvSpPr txBox="1"/>
          <p:nvPr/>
        </p:nvSpPr>
        <p:spPr>
          <a:xfrm>
            <a:off x="2171903" y="3605002"/>
            <a:ext cx="3694429" cy="635000"/>
          </a:xfrm>
          <a:prstGeom prst="rect">
            <a:avLst/>
          </a:prstGeom>
        </p:spPr>
        <p:txBody>
          <a:bodyPr vert="horz" wrap="square" lIns="0" tIns="73025" rIns="0" bIns="0" rtlCol="0">
            <a:spAutoFit/>
          </a:bodyPr>
          <a:lstStyle/>
          <a:p>
            <a:pPr marL="12700">
              <a:lnSpc>
                <a:spcPct val="100000"/>
              </a:lnSpc>
              <a:spcBef>
                <a:spcPts val="575"/>
              </a:spcBef>
            </a:pPr>
            <a:r>
              <a:rPr sz="1600" spc="-5" dirty="0">
                <a:latin typeface="Consolas"/>
                <a:cs typeface="Consolas"/>
              </a:rPr>
              <a:t>s =</a:t>
            </a:r>
            <a:r>
              <a:rPr sz="1600" spc="-15" dirty="0">
                <a:latin typeface="Consolas"/>
                <a:cs typeface="Consolas"/>
              </a:rPr>
              <a:t> </a:t>
            </a:r>
            <a:r>
              <a:rPr sz="1600" spc="-5" dirty="0">
                <a:latin typeface="Consolas"/>
                <a:cs typeface="Consolas"/>
              </a:rPr>
              <a:t>0</a:t>
            </a:r>
            <a:endParaRPr sz="1600" dirty="0">
              <a:latin typeface="Consolas"/>
              <a:cs typeface="Consolas"/>
            </a:endParaRPr>
          </a:p>
          <a:p>
            <a:pPr marL="12700">
              <a:lnSpc>
                <a:spcPct val="100000"/>
              </a:lnSpc>
              <a:spcBef>
                <a:spcPts val="480"/>
              </a:spcBef>
            </a:pPr>
            <a:r>
              <a:rPr sz="1600" spc="-10" dirty="0">
                <a:solidFill>
                  <a:srgbClr val="00AF50"/>
                </a:solidFill>
                <a:latin typeface="Consolas"/>
                <a:cs typeface="Consolas"/>
              </a:rPr>
              <a:t>'parcours </a:t>
            </a:r>
            <a:r>
              <a:rPr sz="1600" spc="-5" dirty="0">
                <a:solidFill>
                  <a:srgbClr val="00AF50"/>
                </a:solidFill>
                <a:latin typeface="Consolas"/>
                <a:cs typeface="Consolas"/>
              </a:rPr>
              <a:t>de </a:t>
            </a:r>
            <a:r>
              <a:rPr sz="1600" spc="-15" dirty="0">
                <a:solidFill>
                  <a:srgbClr val="00AF50"/>
                </a:solidFill>
                <a:latin typeface="Consolas"/>
                <a:cs typeface="Consolas"/>
              </a:rPr>
              <a:t>la </a:t>
            </a:r>
            <a:r>
              <a:rPr sz="1600" spc="-5" dirty="0">
                <a:solidFill>
                  <a:srgbClr val="00AF50"/>
                </a:solidFill>
                <a:latin typeface="Consolas"/>
                <a:cs typeface="Consolas"/>
              </a:rPr>
              <a:t>plage de</a:t>
            </a:r>
            <a:r>
              <a:rPr sz="1600" spc="-40" dirty="0">
                <a:solidFill>
                  <a:srgbClr val="00AF50"/>
                </a:solidFill>
                <a:latin typeface="Consolas"/>
                <a:cs typeface="Consolas"/>
              </a:rPr>
              <a:t> </a:t>
            </a:r>
            <a:r>
              <a:rPr sz="1600" spc="-10" dirty="0">
                <a:solidFill>
                  <a:srgbClr val="00AF50"/>
                </a:solidFill>
                <a:latin typeface="Consolas"/>
                <a:cs typeface="Consolas"/>
              </a:rPr>
              <a:t>cellules</a:t>
            </a:r>
            <a:endParaRPr sz="1600" dirty="0">
              <a:latin typeface="Consolas"/>
              <a:cs typeface="Consolas"/>
            </a:endParaRPr>
          </a:p>
        </p:txBody>
      </p:sp>
      <p:sp>
        <p:nvSpPr>
          <p:cNvPr id="40" name="object 8"/>
          <p:cNvSpPr txBox="1"/>
          <p:nvPr/>
        </p:nvSpPr>
        <p:spPr>
          <a:xfrm>
            <a:off x="2171903" y="4214459"/>
            <a:ext cx="2807335" cy="939800"/>
          </a:xfrm>
          <a:prstGeom prst="rect">
            <a:avLst/>
          </a:prstGeom>
        </p:spPr>
        <p:txBody>
          <a:bodyPr vert="horz" wrap="square" lIns="0" tIns="12700" rIns="0" bIns="0" rtlCol="0">
            <a:spAutoFit/>
          </a:bodyPr>
          <a:lstStyle/>
          <a:p>
            <a:pPr marL="457834" marR="5080" indent="-445770">
              <a:lnSpc>
                <a:spcPct val="125000"/>
              </a:lnSpc>
              <a:spcBef>
                <a:spcPts val="100"/>
              </a:spcBef>
            </a:pPr>
            <a:r>
              <a:rPr sz="1600" spc="-10" dirty="0">
                <a:solidFill>
                  <a:srgbClr val="E36C09"/>
                </a:solidFill>
                <a:latin typeface="Consolas"/>
                <a:cs typeface="Consolas"/>
              </a:rPr>
              <a:t>For Each </a:t>
            </a:r>
            <a:r>
              <a:rPr sz="1600" spc="-10" dirty="0">
                <a:solidFill>
                  <a:srgbClr val="5F497A"/>
                </a:solidFill>
                <a:latin typeface="Consolas"/>
                <a:cs typeface="Consolas"/>
              </a:rPr>
              <a:t>cellule </a:t>
            </a:r>
            <a:r>
              <a:rPr sz="1600" spc="-5" dirty="0">
                <a:solidFill>
                  <a:srgbClr val="E36C09"/>
                </a:solidFill>
                <a:latin typeface="Consolas"/>
                <a:cs typeface="Consolas"/>
              </a:rPr>
              <a:t>In </a:t>
            </a:r>
            <a:r>
              <a:rPr sz="1600" spc="-5" dirty="0">
                <a:solidFill>
                  <a:srgbClr val="006FC0"/>
                </a:solidFill>
                <a:latin typeface="Consolas"/>
                <a:cs typeface="Consolas"/>
              </a:rPr>
              <a:t>plage  </a:t>
            </a:r>
            <a:r>
              <a:rPr sz="1600" dirty="0">
                <a:solidFill>
                  <a:srgbClr val="006FC0"/>
                </a:solidFill>
                <a:latin typeface="Consolas"/>
                <a:cs typeface="Consolas"/>
              </a:rPr>
              <a:t> </a:t>
            </a:r>
            <a:r>
              <a:rPr sz="1600" spc="-5" dirty="0">
                <a:latin typeface="Consolas"/>
                <a:cs typeface="Consolas"/>
              </a:rPr>
              <a:t>s = s +</a:t>
            </a:r>
            <a:r>
              <a:rPr sz="1600" spc="-100" dirty="0">
                <a:latin typeface="Consolas"/>
                <a:cs typeface="Consolas"/>
              </a:rPr>
              <a:t> </a:t>
            </a:r>
            <a:r>
              <a:rPr sz="1600" spc="-5" dirty="0">
                <a:solidFill>
                  <a:srgbClr val="5F497A"/>
                </a:solidFill>
                <a:latin typeface="Consolas"/>
                <a:cs typeface="Consolas"/>
              </a:rPr>
              <a:t>cellule</a:t>
            </a:r>
            <a:r>
              <a:rPr sz="1600" spc="-5" dirty="0">
                <a:latin typeface="Consolas"/>
                <a:cs typeface="Consolas"/>
              </a:rPr>
              <a:t>.</a:t>
            </a:r>
            <a:r>
              <a:rPr sz="1600" spc="-5" dirty="0">
                <a:solidFill>
                  <a:srgbClr val="585858"/>
                </a:solidFill>
                <a:latin typeface="Consolas"/>
                <a:cs typeface="Consolas"/>
              </a:rPr>
              <a:t>Value</a:t>
            </a:r>
            <a:endParaRPr sz="1600" dirty="0">
              <a:latin typeface="Consolas"/>
              <a:cs typeface="Consolas"/>
            </a:endParaRPr>
          </a:p>
          <a:p>
            <a:pPr marL="12700">
              <a:lnSpc>
                <a:spcPct val="100000"/>
              </a:lnSpc>
              <a:spcBef>
                <a:spcPts val="480"/>
              </a:spcBef>
            </a:pPr>
            <a:r>
              <a:rPr sz="1600" spc="-10" dirty="0">
                <a:solidFill>
                  <a:srgbClr val="E36C09"/>
                </a:solidFill>
                <a:latin typeface="Consolas"/>
                <a:cs typeface="Consolas"/>
              </a:rPr>
              <a:t>Next </a:t>
            </a:r>
            <a:r>
              <a:rPr sz="1600" spc="-10" dirty="0">
                <a:solidFill>
                  <a:srgbClr val="5F497A"/>
                </a:solidFill>
                <a:latin typeface="Consolas"/>
                <a:cs typeface="Consolas"/>
              </a:rPr>
              <a:t>cellule</a:t>
            </a:r>
            <a:endParaRPr sz="1600" dirty="0">
              <a:latin typeface="Consolas"/>
              <a:cs typeface="Consolas"/>
            </a:endParaRPr>
          </a:p>
        </p:txBody>
      </p:sp>
      <p:sp>
        <p:nvSpPr>
          <p:cNvPr id="41" name="object 9"/>
          <p:cNvSpPr txBox="1"/>
          <p:nvPr/>
        </p:nvSpPr>
        <p:spPr>
          <a:xfrm>
            <a:off x="2171903" y="5190124"/>
            <a:ext cx="236093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00AF50"/>
                </a:solidFill>
                <a:latin typeface="Consolas"/>
                <a:cs typeface="Consolas"/>
              </a:rPr>
              <a:t>'renvoyer </a:t>
            </a:r>
            <a:r>
              <a:rPr sz="1600" spc="-5" dirty="0">
                <a:solidFill>
                  <a:srgbClr val="00AF50"/>
                </a:solidFill>
                <a:latin typeface="Consolas"/>
                <a:cs typeface="Consolas"/>
              </a:rPr>
              <a:t>le</a:t>
            </a:r>
            <a:r>
              <a:rPr sz="1600" spc="-45" dirty="0">
                <a:solidFill>
                  <a:srgbClr val="00AF50"/>
                </a:solidFill>
                <a:latin typeface="Consolas"/>
                <a:cs typeface="Consolas"/>
              </a:rPr>
              <a:t> </a:t>
            </a:r>
            <a:r>
              <a:rPr sz="1600" spc="-10" dirty="0">
                <a:solidFill>
                  <a:srgbClr val="00AF50"/>
                </a:solidFill>
                <a:latin typeface="Consolas"/>
                <a:cs typeface="Consolas"/>
              </a:rPr>
              <a:t>résultat</a:t>
            </a:r>
            <a:endParaRPr sz="1600" dirty="0">
              <a:latin typeface="Consolas"/>
              <a:cs typeface="Consolas"/>
            </a:endParaRPr>
          </a:p>
        </p:txBody>
      </p:sp>
      <p:sp>
        <p:nvSpPr>
          <p:cNvPr id="42" name="object 10"/>
          <p:cNvSpPr txBox="1"/>
          <p:nvPr/>
        </p:nvSpPr>
        <p:spPr>
          <a:xfrm>
            <a:off x="2171903" y="5433964"/>
            <a:ext cx="2249805" cy="635000"/>
          </a:xfrm>
          <a:prstGeom prst="rect">
            <a:avLst/>
          </a:prstGeom>
        </p:spPr>
        <p:txBody>
          <a:bodyPr vert="horz" wrap="square" lIns="0" tIns="12700" rIns="0" bIns="0" rtlCol="0">
            <a:spAutoFit/>
          </a:bodyPr>
          <a:lstStyle/>
          <a:p>
            <a:pPr marL="12700" marR="5080">
              <a:lnSpc>
                <a:spcPct val="125000"/>
              </a:lnSpc>
              <a:spcBef>
                <a:spcPts val="100"/>
              </a:spcBef>
            </a:pPr>
            <a:r>
              <a:rPr sz="1600" spc="-10" dirty="0">
                <a:latin typeface="Consolas"/>
                <a:cs typeface="Consolas"/>
              </a:rPr>
              <a:t>MaSommeRangeEach </a:t>
            </a:r>
            <a:r>
              <a:rPr sz="1600" spc="-5" dirty="0">
                <a:latin typeface="Consolas"/>
                <a:cs typeface="Consolas"/>
              </a:rPr>
              <a:t>= s  </a:t>
            </a:r>
            <a:r>
              <a:rPr sz="1600" spc="-10" dirty="0">
                <a:latin typeface="Consolas"/>
                <a:cs typeface="Consolas"/>
              </a:rPr>
              <a:t>End</a:t>
            </a:r>
            <a:r>
              <a:rPr sz="1600" spc="-15" dirty="0">
                <a:latin typeface="Consolas"/>
                <a:cs typeface="Consolas"/>
              </a:rPr>
              <a:t> </a:t>
            </a:r>
            <a:r>
              <a:rPr sz="1600" spc="-10" dirty="0">
                <a:latin typeface="Consolas"/>
                <a:cs typeface="Consolas"/>
              </a:rPr>
              <a:t>Function</a:t>
            </a:r>
            <a:endParaRPr sz="1600" dirty="0">
              <a:latin typeface="Consolas"/>
              <a:cs typeface="Consolas"/>
            </a:endParaRPr>
          </a:p>
        </p:txBody>
      </p:sp>
      <p:grpSp>
        <p:nvGrpSpPr>
          <p:cNvPr id="43" name="object 11"/>
          <p:cNvGrpSpPr/>
          <p:nvPr/>
        </p:nvGrpSpPr>
        <p:grpSpPr>
          <a:xfrm>
            <a:off x="6648703" y="2929321"/>
            <a:ext cx="2688590" cy="708660"/>
            <a:chOff x="5023103" y="2865120"/>
            <a:chExt cx="2688590" cy="708660"/>
          </a:xfrm>
        </p:grpSpPr>
        <p:sp>
          <p:nvSpPr>
            <p:cNvPr id="44" name="object 12"/>
            <p:cNvSpPr/>
            <p:nvPr/>
          </p:nvSpPr>
          <p:spPr>
            <a:xfrm>
              <a:off x="5041391" y="2871216"/>
              <a:ext cx="2670048" cy="644651"/>
            </a:xfrm>
            <a:prstGeom prst="rect">
              <a:avLst/>
            </a:prstGeom>
            <a:blipFill>
              <a:blip r:embed="rId3" cstate="print"/>
              <a:stretch>
                <a:fillRect/>
              </a:stretch>
            </a:blipFill>
          </p:spPr>
          <p:txBody>
            <a:bodyPr wrap="square" lIns="0" tIns="0" rIns="0" bIns="0" rtlCol="0"/>
            <a:lstStyle/>
            <a:p>
              <a:endParaRPr/>
            </a:p>
          </p:txBody>
        </p:sp>
        <p:sp>
          <p:nvSpPr>
            <p:cNvPr id="45" name="object 13"/>
            <p:cNvSpPr/>
            <p:nvPr/>
          </p:nvSpPr>
          <p:spPr>
            <a:xfrm>
              <a:off x="5023103" y="2865120"/>
              <a:ext cx="2663952" cy="708660"/>
            </a:xfrm>
            <a:prstGeom prst="rect">
              <a:avLst/>
            </a:prstGeom>
            <a:blipFill>
              <a:blip r:embed="rId4" cstate="print"/>
              <a:stretch>
                <a:fillRect/>
              </a:stretch>
            </a:blipFill>
          </p:spPr>
          <p:txBody>
            <a:bodyPr wrap="square" lIns="0" tIns="0" rIns="0" bIns="0" rtlCol="0"/>
            <a:lstStyle/>
            <a:p>
              <a:endParaRPr/>
            </a:p>
          </p:txBody>
        </p:sp>
        <p:sp>
          <p:nvSpPr>
            <p:cNvPr id="46" name="object 14"/>
            <p:cNvSpPr/>
            <p:nvPr/>
          </p:nvSpPr>
          <p:spPr>
            <a:xfrm>
              <a:off x="5088635" y="2898648"/>
              <a:ext cx="2580640" cy="554990"/>
            </a:xfrm>
            <a:custGeom>
              <a:avLst/>
              <a:gdLst/>
              <a:ahLst/>
              <a:cxnLst/>
              <a:rect l="l" t="t" r="r" b="b"/>
              <a:pathLst>
                <a:path w="2580640" h="554989">
                  <a:moveTo>
                    <a:pt x="2580132" y="0"/>
                  </a:moveTo>
                  <a:lnTo>
                    <a:pt x="0" y="0"/>
                  </a:lnTo>
                  <a:lnTo>
                    <a:pt x="0" y="554736"/>
                  </a:lnTo>
                  <a:lnTo>
                    <a:pt x="2580132" y="554736"/>
                  </a:lnTo>
                  <a:lnTo>
                    <a:pt x="2580132" y="0"/>
                  </a:lnTo>
                  <a:close/>
                </a:path>
              </a:pathLst>
            </a:custGeom>
            <a:solidFill>
              <a:srgbClr val="FFFFE6"/>
            </a:solidFill>
          </p:spPr>
          <p:txBody>
            <a:bodyPr wrap="square" lIns="0" tIns="0" rIns="0" bIns="0" rtlCol="0"/>
            <a:lstStyle/>
            <a:p>
              <a:endParaRPr/>
            </a:p>
          </p:txBody>
        </p:sp>
        <p:sp>
          <p:nvSpPr>
            <p:cNvPr id="47" name="object 15"/>
            <p:cNvSpPr/>
            <p:nvPr/>
          </p:nvSpPr>
          <p:spPr>
            <a:xfrm>
              <a:off x="5088635" y="2898648"/>
              <a:ext cx="2580640" cy="554990"/>
            </a:xfrm>
            <a:custGeom>
              <a:avLst/>
              <a:gdLst/>
              <a:ahLst/>
              <a:cxnLst/>
              <a:rect l="l" t="t" r="r" b="b"/>
              <a:pathLst>
                <a:path w="2580640" h="554989">
                  <a:moveTo>
                    <a:pt x="0" y="554736"/>
                  </a:moveTo>
                  <a:lnTo>
                    <a:pt x="2580132" y="554736"/>
                  </a:lnTo>
                  <a:lnTo>
                    <a:pt x="2580132" y="0"/>
                  </a:lnTo>
                  <a:lnTo>
                    <a:pt x="0" y="0"/>
                  </a:lnTo>
                  <a:lnTo>
                    <a:pt x="0" y="554736"/>
                  </a:lnTo>
                  <a:close/>
                </a:path>
              </a:pathLst>
            </a:custGeom>
            <a:ln w="9144">
              <a:solidFill>
                <a:srgbClr val="97B853"/>
              </a:solidFill>
            </a:ln>
          </p:spPr>
          <p:txBody>
            <a:bodyPr wrap="square" lIns="0" tIns="0" rIns="0" bIns="0" rtlCol="0"/>
            <a:lstStyle/>
            <a:p>
              <a:endParaRPr/>
            </a:p>
          </p:txBody>
        </p:sp>
      </p:grpSp>
      <p:sp>
        <p:nvSpPr>
          <p:cNvPr id="48" name="object 16"/>
          <p:cNvSpPr txBox="1"/>
          <p:nvPr/>
        </p:nvSpPr>
        <p:spPr>
          <a:xfrm>
            <a:off x="6793229" y="2984566"/>
            <a:ext cx="2378710" cy="482600"/>
          </a:xfrm>
          <a:prstGeom prst="rect">
            <a:avLst/>
          </a:prstGeom>
        </p:spPr>
        <p:txBody>
          <a:bodyPr vert="horz" wrap="square" lIns="0" tIns="12700" rIns="0" bIns="0" rtlCol="0">
            <a:spAutoFit/>
          </a:bodyPr>
          <a:lstStyle/>
          <a:p>
            <a:pPr marL="12700" marR="5080">
              <a:lnSpc>
                <a:spcPct val="100000"/>
              </a:lnSpc>
              <a:spcBef>
                <a:spcPts val="100"/>
              </a:spcBef>
            </a:pPr>
            <a:r>
              <a:rPr sz="1500" dirty="0">
                <a:solidFill>
                  <a:srgbClr val="404040"/>
                </a:solidFill>
                <a:latin typeface="Calibri"/>
                <a:cs typeface="Calibri"/>
              </a:rPr>
              <a:t>Une cellule </a:t>
            </a:r>
            <a:r>
              <a:rPr sz="1500" spc="-5" dirty="0">
                <a:solidFill>
                  <a:srgbClr val="404040"/>
                </a:solidFill>
                <a:latin typeface="Calibri"/>
                <a:cs typeface="Calibri"/>
              </a:rPr>
              <a:t>est </a:t>
            </a:r>
            <a:r>
              <a:rPr sz="1500" dirty="0">
                <a:solidFill>
                  <a:srgbClr val="404040"/>
                </a:solidFill>
                <a:latin typeface="Calibri"/>
                <a:cs typeface="Calibri"/>
              </a:rPr>
              <a:t>une </a:t>
            </a:r>
            <a:r>
              <a:rPr sz="1500" spc="-5" dirty="0">
                <a:solidFill>
                  <a:srgbClr val="404040"/>
                </a:solidFill>
                <a:latin typeface="Calibri"/>
                <a:cs typeface="Calibri"/>
              </a:rPr>
              <a:t>plage </a:t>
            </a:r>
            <a:r>
              <a:rPr sz="1500" dirty="0">
                <a:solidFill>
                  <a:srgbClr val="404040"/>
                </a:solidFill>
                <a:latin typeface="Calibri"/>
                <a:cs typeface="Calibri"/>
              </a:rPr>
              <a:t>de  cellules </a:t>
            </a:r>
            <a:r>
              <a:rPr sz="1500" spc="-15" dirty="0">
                <a:solidFill>
                  <a:srgbClr val="404040"/>
                </a:solidFill>
                <a:latin typeface="Calibri"/>
                <a:cs typeface="Calibri"/>
              </a:rPr>
              <a:t>avec </a:t>
            </a:r>
            <a:r>
              <a:rPr sz="1500" dirty="0">
                <a:solidFill>
                  <a:srgbClr val="404040"/>
                </a:solidFill>
                <a:latin typeface="Calibri"/>
                <a:cs typeface="Calibri"/>
              </a:rPr>
              <a:t>une </a:t>
            </a:r>
            <a:r>
              <a:rPr sz="1500" spc="-5" dirty="0">
                <a:solidFill>
                  <a:srgbClr val="404040"/>
                </a:solidFill>
                <a:latin typeface="Calibri"/>
                <a:cs typeface="Calibri"/>
              </a:rPr>
              <a:t>seule</a:t>
            </a:r>
            <a:r>
              <a:rPr sz="1500" spc="-45" dirty="0">
                <a:solidFill>
                  <a:srgbClr val="404040"/>
                </a:solidFill>
                <a:latin typeface="Calibri"/>
                <a:cs typeface="Calibri"/>
              </a:rPr>
              <a:t> </a:t>
            </a:r>
            <a:r>
              <a:rPr sz="1500" dirty="0">
                <a:solidFill>
                  <a:srgbClr val="404040"/>
                </a:solidFill>
                <a:latin typeface="Calibri"/>
                <a:cs typeface="Calibri"/>
              </a:rPr>
              <a:t>cellule.</a:t>
            </a:r>
            <a:endParaRPr sz="1500">
              <a:latin typeface="Calibri"/>
              <a:cs typeface="Calibri"/>
            </a:endParaRPr>
          </a:p>
        </p:txBody>
      </p:sp>
      <p:grpSp>
        <p:nvGrpSpPr>
          <p:cNvPr id="49" name="object 17"/>
          <p:cNvGrpSpPr/>
          <p:nvPr/>
        </p:nvGrpSpPr>
        <p:grpSpPr>
          <a:xfrm>
            <a:off x="5752591" y="3068068"/>
            <a:ext cx="4471670" cy="2139950"/>
            <a:chOff x="4126991" y="3003867"/>
            <a:chExt cx="4471670" cy="2139950"/>
          </a:xfrm>
        </p:grpSpPr>
        <p:sp>
          <p:nvSpPr>
            <p:cNvPr id="50" name="object 18"/>
            <p:cNvSpPr/>
            <p:nvPr/>
          </p:nvSpPr>
          <p:spPr>
            <a:xfrm>
              <a:off x="4126991" y="3003867"/>
              <a:ext cx="999756" cy="310959"/>
            </a:xfrm>
            <a:prstGeom prst="rect">
              <a:avLst/>
            </a:prstGeom>
            <a:blipFill>
              <a:blip r:embed="rId5" cstate="print"/>
              <a:stretch>
                <a:fillRect/>
              </a:stretch>
            </a:blipFill>
          </p:spPr>
          <p:txBody>
            <a:bodyPr wrap="square" lIns="0" tIns="0" rIns="0" bIns="0" rtlCol="0"/>
            <a:lstStyle/>
            <a:p>
              <a:endParaRPr/>
            </a:p>
          </p:txBody>
        </p:sp>
        <p:sp>
          <p:nvSpPr>
            <p:cNvPr id="51" name="object 19"/>
            <p:cNvSpPr/>
            <p:nvPr/>
          </p:nvSpPr>
          <p:spPr>
            <a:xfrm>
              <a:off x="4284725" y="3086099"/>
              <a:ext cx="805180" cy="120650"/>
            </a:xfrm>
            <a:custGeom>
              <a:avLst/>
              <a:gdLst/>
              <a:ahLst/>
              <a:cxnLst/>
              <a:rect l="l" t="t" r="r" b="b"/>
              <a:pathLst>
                <a:path w="805179" h="120650">
                  <a:moveTo>
                    <a:pt x="105537" y="0"/>
                  </a:moveTo>
                  <a:lnTo>
                    <a:pt x="0" y="55625"/>
                  </a:lnTo>
                  <a:lnTo>
                    <a:pt x="100329" y="120141"/>
                  </a:lnTo>
                  <a:lnTo>
                    <a:pt x="108331" y="118363"/>
                  </a:lnTo>
                  <a:lnTo>
                    <a:pt x="112268" y="112395"/>
                  </a:lnTo>
                  <a:lnTo>
                    <a:pt x="116077" y="106425"/>
                  </a:lnTo>
                  <a:lnTo>
                    <a:pt x="114300" y="98425"/>
                  </a:lnTo>
                  <a:lnTo>
                    <a:pt x="108331" y="94487"/>
                  </a:lnTo>
                  <a:lnTo>
                    <a:pt x="73022" y="71798"/>
                  </a:lnTo>
                  <a:lnTo>
                    <a:pt x="25019" y="69723"/>
                  </a:lnTo>
                  <a:lnTo>
                    <a:pt x="26162" y="43814"/>
                  </a:lnTo>
                  <a:lnTo>
                    <a:pt x="77952" y="43814"/>
                  </a:lnTo>
                  <a:lnTo>
                    <a:pt x="117601" y="22987"/>
                  </a:lnTo>
                  <a:lnTo>
                    <a:pt x="120014" y="15112"/>
                  </a:lnTo>
                  <a:lnTo>
                    <a:pt x="113411" y="2412"/>
                  </a:lnTo>
                  <a:lnTo>
                    <a:pt x="105537" y="0"/>
                  </a:lnTo>
                  <a:close/>
                </a:path>
                <a:path w="805179" h="120650">
                  <a:moveTo>
                    <a:pt x="74021" y="45883"/>
                  </a:moveTo>
                  <a:lnTo>
                    <a:pt x="51303" y="57840"/>
                  </a:lnTo>
                  <a:lnTo>
                    <a:pt x="73022" y="71798"/>
                  </a:lnTo>
                  <a:lnTo>
                    <a:pt x="803528" y="103377"/>
                  </a:lnTo>
                  <a:lnTo>
                    <a:pt x="804672" y="77470"/>
                  </a:lnTo>
                  <a:lnTo>
                    <a:pt x="74021" y="45883"/>
                  </a:lnTo>
                  <a:close/>
                </a:path>
                <a:path w="805179" h="120650">
                  <a:moveTo>
                    <a:pt x="26162" y="43814"/>
                  </a:moveTo>
                  <a:lnTo>
                    <a:pt x="25019" y="69723"/>
                  </a:lnTo>
                  <a:lnTo>
                    <a:pt x="73022" y="71798"/>
                  </a:lnTo>
                  <a:lnTo>
                    <a:pt x="67421" y="68199"/>
                  </a:lnTo>
                  <a:lnTo>
                    <a:pt x="31623" y="68199"/>
                  </a:lnTo>
                  <a:lnTo>
                    <a:pt x="32638" y="45847"/>
                  </a:lnTo>
                  <a:lnTo>
                    <a:pt x="73166" y="45847"/>
                  </a:lnTo>
                  <a:lnTo>
                    <a:pt x="26162" y="43814"/>
                  </a:lnTo>
                  <a:close/>
                </a:path>
                <a:path w="805179" h="120650">
                  <a:moveTo>
                    <a:pt x="32638" y="45847"/>
                  </a:moveTo>
                  <a:lnTo>
                    <a:pt x="31623" y="68199"/>
                  </a:lnTo>
                  <a:lnTo>
                    <a:pt x="51303" y="57840"/>
                  </a:lnTo>
                  <a:lnTo>
                    <a:pt x="32638" y="45847"/>
                  </a:lnTo>
                  <a:close/>
                </a:path>
                <a:path w="805179" h="120650">
                  <a:moveTo>
                    <a:pt x="51303" y="57840"/>
                  </a:moveTo>
                  <a:lnTo>
                    <a:pt x="31623" y="68199"/>
                  </a:lnTo>
                  <a:lnTo>
                    <a:pt x="67421" y="68199"/>
                  </a:lnTo>
                  <a:lnTo>
                    <a:pt x="51303" y="57840"/>
                  </a:lnTo>
                  <a:close/>
                </a:path>
                <a:path w="805179" h="120650">
                  <a:moveTo>
                    <a:pt x="73166" y="45847"/>
                  </a:moveTo>
                  <a:lnTo>
                    <a:pt x="32638" y="45847"/>
                  </a:lnTo>
                  <a:lnTo>
                    <a:pt x="51303" y="57840"/>
                  </a:lnTo>
                  <a:lnTo>
                    <a:pt x="74021" y="45883"/>
                  </a:lnTo>
                  <a:lnTo>
                    <a:pt x="73166" y="45847"/>
                  </a:lnTo>
                  <a:close/>
                </a:path>
                <a:path w="805179" h="120650">
                  <a:moveTo>
                    <a:pt x="77952" y="43814"/>
                  </a:moveTo>
                  <a:lnTo>
                    <a:pt x="26162" y="43814"/>
                  </a:lnTo>
                  <a:lnTo>
                    <a:pt x="74021" y="45883"/>
                  </a:lnTo>
                  <a:lnTo>
                    <a:pt x="77952" y="43814"/>
                  </a:lnTo>
                  <a:close/>
                </a:path>
              </a:pathLst>
            </a:custGeom>
            <a:solidFill>
              <a:srgbClr val="8063A1"/>
            </a:solidFill>
          </p:spPr>
          <p:txBody>
            <a:bodyPr wrap="square" lIns="0" tIns="0" rIns="0" bIns="0" rtlCol="0"/>
            <a:lstStyle/>
            <a:p>
              <a:endParaRPr/>
            </a:p>
          </p:txBody>
        </p:sp>
        <p:sp>
          <p:nvSpPr>
            <p:cNvPr id="52" name="object 20"/>
            <p:cNvSpPr/>
            <p:nvPr/>
          </p:nvSpPr>
          <p:spPr>
            <a:xfrm>
              <a:off x="5041391" y="4212348"/>
              <a:ext cx="3557016" cy="874763"/>
            </a:xfrm>
            <a:prstGeom prst="rect">
              <a:avLst/>
            </a:prstGeom>
            <a:blipFill>
              <a:blip r:embed="rId6" cstate="print"/>
              <a:stretch>
                <a:fillRect/>
              </a:stretch>
            </a:blipFill>
          </p:spPr>
          <p:txBody>
            <a:bodyPr wrap="square" lIns="0" tIns="0" rIns="0" bIns="0" rtlCol="0"/>
            <a:lstStyle/>
            <a:p>
              <a:endParaRPr/>
            </a:p>
          </p:txBody>
        </p:sp>
        <p:sp>
          <p:nvSpPr>
            <p:cNvPr id="53" name="object 21"/>
            <p:cNvSpPr/>
            <p:nvPr/>
          </p:nvSpPr>
          <p:spPr>
            <a:xfrm>
              <a:off x="5023103" y="4204728"/>
              <a:ext cx="3462528" cy="938771"/>
            </a:xfrm>
            <a:prstGeom prst="rect">
              <a:avLst/>
            </a:prstGeom>
            <a:blipFill>
              <a:blip r:embed="rId7" cstate="print"/>
              <a:stretch>
                <a:fillRect/>
              </a:stretch>
            </a:blipFill>
          </p:spPr>
          <p:txBody>
            <a:bodyPr wrap="square" lIns="0" tIns="0" rIns="0" bIns="0" rtlCol="0"/>
            <a:lstStyle/>
            <a:p>
              <a:endParaRPr/>
            </a:p>
          </p:txBody>
        </p:sp>
        <p:sp>
          <p:nvSpPr>
            <p:cNvPr id="54" name="object 22"/>
            <p:cNvSpPr/>
            <p:nvPr/>
          </p:nvSpPr>
          <p:spPr>
            <a:xfrm>
              <a:off x="5088635" y="4239767"/>
              <a:ext cx="3467100" cy="784860"/>
            </a:xfrm>
            <a:custGeom>
              <a:avLst/>
              <a:gdLst/>
              <a:ahLst/>
              <a:cxnLst/>
              <a:rect l="l" t="t" r="r" b="b"/>
              <a:pathLst>
                <a:path w="3467100" h="784860">
                  <a:moveTo>
                    <a:pt x="3467100" y="0"/>
                  </a:moveTo>
                  <a:lnTo>
                    <a:pt x="0" y="0"/>
                  </a:lnTo>
                  <a:lnTo>
                    <a:pt x="0" y="784860"/>
                  </a:lnTo>
                  <a:lnTo>
                    <a:pt x="3467100" y="784860"/>
                  </a:lnTo>
                  <a:lnTo>
                    <a:pt x="3467100" y="0"/>
                  </a:lnTo>
                  <a:close/>
                </a:path>
              </a:pathLst>
            </a:custGeom>
            <a:solidFill>
              <a:srgbClr val="FFFFE6"/>
            </a:solidFill>
          </p:spPr>
          <p:txBody>
            <a:bodyPr wrap="square" lIns="0" tIns="0" rIns="0" bIns="0" rtlCol="0"/>
            <a:lstStyle/>
            <a:p>
              <a:endParaRPr/>
            </a:p>
          </p:txBody>
        </p:sp>
        <p:sp>
          <p:nvSpPr>
            <p:cNvPr id="55" name="object 23"/>
            <p:cNvSpPr/>
            <p:nvPr/>
          </p:nvSpPr>
          <p:spPr>
            <a:xfrm>
              <a:off x="5088635" y="4239767"/>
              <a:ext cx="3467100" cy="784860"/>
            </a:xfrm>
            <a:custGeom>
              <a:avLst/>
              <a:gdLst/>
              <a:ahLst/>
              <a:cxnLst/>
              <a:rect l="l" t="t" r="r" b="b"/>
              <a:pathLst>
                <a:path w="3467100" h="784860">
                  <a:moveTo>
                    <a:pt x="0" y="784860"/>
                  </a:moveTo>
                  <a:lnTo>
                    <a:pt x="3467100" y="784860"/>
                  </a:lnTo>
                  <a:lnTo>
                    <a:pt x="3467100" y="0"/>
                  </a:lnTo>
                  <a:lnTo>
                    <a:pt x="0" y="0"/>
                  </a:lnTo>
                  <a:lnTo>
                    <a:pt x="0" y="784860"/>
                  </a:lnTo>
                  <a:close/>
                </a:path>
              </a:pathLst>
            </a:custGeom>
            <a:ln w="9144">
              <a:solidFill>
                <a:srgbClr val="97B853"/>
              </a:solidFill>
            </a:ln>
          </p:spPr>
          <p:txBody>
            <a:bodyPr wrap="square" lIns="0" tIns="0" rIns="0" bIns="0" rtlCol="0"/>
            <a:lstStyle/>
            <a:p>
              <a:endParaRPr/>
            </a:p>
          </p:txBody>
        </p:sp>
      </p:grpSp>
      <p:sp>
        <p:nvSpPr>
          <p:cNvPr id="56" name="object 24"/>
          <p:cNvSpPr txBox="1"/>
          <p:nvPr/>
        </p:nvSpPr>
        <p:spPr>
          <a:xfrm>
            <a:off x="6793229" y="4325431"/>
            <a:ext cx="3135630" cy="711200"/>
          </a:xfrm>
          <a:prstGeom prst="rect">
            <a:avLst/>
          </a:prstGeom>
        </p:spPr>
        <p:txBody>
          <a:bodyPr vert="horz" wrap="square" lIns="0" tIns="12700" rIns="0" bIns="0" rtlCol="0">
            <a:spAutoFit/>
          </a:bodyPr>
          <a:lstStyle/>
          <a:p>
            <a:pPr marL="12700">
              <a:lnSpc>
                <a:spcPct val="100000"/>
              </a:lnSpc>
              <a:spcBef>
                <a:spcPts val="100"/>
              </a:spcBef>
            </a:pPr>
            <a:r>
              <a:rPr sz="1500" spc="-5" dirty="0">
                <a:solidFill>
                  <a:srgbClr val="006FC0"/>
                </a:solidFill>
                <a:latin typeface="Calibri"/>
                <a:cs typeface="Calibri"/>
              </a:rPr>
              <a:t>plage </a:t>
            </a:r>
            <a:r>
              <a:rPr sz="1500" spc="-10" dirty="0">
                <a:solidFill>
                  <a:srgbClr val="404040"/>
                </a:solidFill>
                <a:latin typeface="Calibri"/>
                <a:cs typeface="Calibri"/>
              </a:rPr>
              <a:t>fait </a:t>
            </a:r>
            <a:r>
              <a:rPr sz="1500" spc="-5" dirty="0">
                <a:solidFill>
                  <a:srgbClr val="404040"/>
                </a:solidFill>
                <a:latin typeface="Calibri"/>
                <a:cs typeface="Calibri"/>
              </a:rPr>
              <a:t>figure </a:t>
            </a:r>
            <a:r>
              <a:rPr sz="1500" dirty="0">
                <a:solidFill>
                  <a:srgbClr val="404040"/>
                </a:solidFill>
                <a:latin typeface="Calibri"/>
                <a:cs typeface="Calibri"/>
              </a:rPr>
              <a:t>de </a:t>
            </a:r>
            <a:r>
              <a:rPr sz="1500" spc="-5" dirty="0">
                <a:solidFill>
                  <a:srgbClr val="404040"/>
                </a:solidFill>
                <a:latin typeface="Calibri"/>
                <a:cs typeface="Calibri"/>
              </a:rPr>
              <a:t>collection </a:t>
            </a:r>
            <a:r>
              <a:rPr sz="1500" dirty="0">
                <a:solidFill>
                  <a:srgbClr val="404040"/>
                </a:solidFill>
                <a:latin typeface="Calibri"/>
                <a:cs typeface="Calibri"/>
              </a:rPr>
              <a:t>à</a:t>
            </a:r>
            <a:r>
              <a:rPr sz="1500" spc="-40" dirty="0">
                <a:solidFill>
                  <a:srgbClr val="404040"/>
                </a:solidFill>
                <a:latin typeface="Calibri"/>
                <a:cs typeface="Calibri"/>
              </a:rPr>
              <a:t> </a:t>
            </a:r>
            <a:r>
              <a:rPr sz="1500" spc="-25" dirty="0">
                <a:solidFill>
                  <a:srgbClr val="404040"/>
                </a:solidFill>
                <a:latin typeface="Calibri"/>
                <a:cs typeface="Calibri"/>
              </a:rPr>
              <a:t>traiter.</a:t>
            </a:r>
            <a:endParaRPr sz="1500">
              <a:latin typeface="Calibri"/>
              <a:cs typeface="Calibri"/>
            </a:endParaRPr>
          </a:p>
          <a:p>
            <a:pPr marL="12700">
              <a:lnSpc>
                <a:spcPct val="100000"/>
              </a:lnSpc>
            </a:pPr>
            <a:r>
              <a:rPr sz="1500" spc="-5" dirty="0">
                <a:solidFill>
                  <a:srgbClr val="404040"/>
                </a:solidFill>
                <a:latin typeface="Calibri"/>
                <a:cs typeface="Calibri"/>
              </a:rPr>
              <a:t>Qu’importe </a:t>
            </a:r>
            <a:r>
              <a:rPr sz="1500" dirty="0">
                <a:solidFill>
                  <a:srgbClr val="404040"/>
                </a:solidFill>
                <a:latin typeface="Calibri"/>
                <a:cs typeface="Calibri"/>
              </a:rPr>
              <a:t>le </a:t>
            </a:r>
            <a:r>
              <a:rPr sz="1500" spc="-5" dirty="0">
                <a:solidFill>
                  <a:srgbClr val="404040"/>
                </a:solidFill>
                <a:latin typeface="Calibri"/>
                <a:cs typeface="Calibri"/>
              </a:rPr>
              <a:t>sens </a:t>
            </a:r>
            <a:r>
              <a:rPr sz="1500" dirty="0">
                <a:solidFill>
                  <a:srgbClr val="404040"/>
                </a:solidFill>
                <a:latin typeface="Calibri"/>
                <a:cs typeface="Calibri"/>
              </a:rPr>
              <a:t>du </a:t>
            </a:r>
            <a:r>
              <a:rPr sz="1500" spc="-10" dirty="0">
                <a:solidFill>
                  <a:srgbClr val="404040"/>
                </a:solidFill>
                <a:latin typeface="Calibri"/>
                <a:cs typeface="Calibri"/>
              </a:rPr>
              <a:t>parcours </a:t>
            </a:r>
            <a:r>
              <a:rPr sz="1500" dirty="0">
                <a:solidFill>
                  <a:srgbClr val="404040"/>
                </a:solidFill>
                <a:latin typeface="Calibri"/>
                <a:cs typeface="Calibri"/>
              </a:rPr>
              <a:t>ici</a:t>
            </a:r>
            <a:r>
              <a:rPr sz="1500" spc="-40" dirty="0">
                <a:solidFill>
                  <a:srgbClr val="404040"/>
                </a:solidFill>
                <a:latin typeface="Calibri"/>
                <a:cs typeface="Calibri"/>
              </a:rPr>
              <a:t> </a:t>
            </a:r>
            <a:r>
              <a:rPr sz="1500" spc="-5" dirty="0">
                <a:solidFill>
                  <a:srgbClr val="404040"/>
                </a:solidFill>
                <a:latin typeface="Calibri"/>
                <a:cs typeface="Calibri"/>
              </a:rPr>
              <a:t>(ligne</a:t>
            </a:r>
            <a:endParaRPr sz="1500">
              <a:latin typeface="Calibri"/>
              <a:cs typeface="Calibri"/>
            </a:endParaRPr>
          </a:p>
          <a:p>
            <a:pPr marL="12700">
              <a:lnSpc>
                <a:spcPct val="100000"/>
              </a:lnSpc>
            </a:pPr>
            <a:r>
              <a:rPr sz="1500" dirty="0">
                <a:solidFill>
                  <a:srgbClr val="404040"/>
                </a:solidFill>
                <a:latin typeface="Calibri"/>
                <a:cs typeface="Calibri"/>
              </a:rPr>
              <a:t>par ligne, </a:t>
            </a:r>
            <a:r>
              <a:rPr sz="1500" spc="-5" dirty="0">
                <a:solidFill>
                  <a:srgbClr val="404040"/>
                </a:solidFill>
                <a:latin typeface="Calibri"/>
                <a:cs typeface="Calibri"/>
              </a:rPr>
              <a:t>ou colonne </a:t>
            </a:r>
            <a:r>
              <a:rPr sz="1500" dirty="0">
                <a:solidFill>
                  <a:srgbClr val="404040"/>
                </a:solidFill>
                <a:latin typeface="Calibri"/>
                <a:cs typeface="Calibri"/>
              </a:rPr>
              <a:t>par</a:t>
            </a:r>
            <a:r>
              <a:rPr sz="1500" spc="-70" dirty="0">
                <a:solidFill>
                  <a:srgbClr val="404040"/>
                </a:solidFill>
                <a:latin typeface="Calibri"/>
                <a:cs typeface="Calibri"/>
              </a:rPr>
              <a:t> </a:t>
            </a:r>
            <a:r>
              <a:rPr sz="1500" spc="-5" dirty="0">
                <a:solidFill>
                  <a:srgbClr val="404040"/>
                </a:solidFill>
                <a:latin typeface="Calibri"/>
                <a:cs typeface="Calibri"/>
              </a:rPr>
              <a:t>colonne).</a:t>
            </a:r>
            <a:endParaRPr sz="1500">
              <a:latin typeface="Calibri"/>
              <a:cs typeface="Calibri"/>
            </a:endParaRPr>
          </a:p>
        </p:txBody>
      </p:sp>
      <p:grpSp>
        <p:nvGrpSpPr>
          <p:cNvPr id="57" name="object 25"/>
          <p:cNvGrpSpPr/>
          <p:nvPr/>
        </p:nvGrpSpPr>
        <p:grpSpPr>
          <a:xfrm>
            <a:off x="4909820" y="4299371"/>
            <a:ext cx="4974590" cy="1908175"/>
            <a:chOff x="3284220" y="4235170"/>
            <a:chExt cx="4974590" cy="1908175"/>
          </a:xfrm>
        </p:grpSpPr>
        <p:sp>
          <p:nvSpPr>
            <p:cNvPr id="58" name="object 26"/>
            <p:cNvSpPr/>
            <p:nvPr/>
          </p:nvSpPr>
          <p:spPr>
            <a:xfrm>
              <a:off x="3284220" y="4235170"/>
              <a:ext cx="1844039" cy="467893"/>
            </a:xfrm>
            <a:prstGeom prst="rect">
              <a:avLst/>
            </a:prstGeom>
            <a:blipFill>
              <a:blip r:embed="rId8" cstate="print"/>
              <a:stretch>
                <a:fillRect/>
              </a:stretch>
            </a:blipFill>
          </p:spPr>
          <p:txBody>
            <a:bodyPr wrap="square" lIns="0" tIns="0" rIns="0" bIns="0" rtlCol="0"/>
            <a:lstStyle/>
            <a:p>
              <a:endParaRPr/>
            </a:p>
          </p:txBody>
        </p:sp>
        <p:sp>
          <p:nvSpPr>
            <p:cNvPr id="59" name="object 27"/>
            <p:cNvSpPr/>
            <p:nvPr/>
          </p:nvSpPr>
          <p:spPr>
            <a:xfrm>
              <a:off x="3441954" y="4329683"/>
              <a:ext cx="1649095" cy="315595"/>
            </a:xfrm>
            <a:custGeom>
              <a:avLst/>
              <a:gdLst/>
              <a:ahLst/>
              <a:cxnLst/>
              <a:rect l="l" t="t" r="r" b="b"/>
              <a:pathLst>
                <a:path w="1649095" h="315595">
                  <a:moveTo>
                    <a:pt x="74610" y="42103"/>
                  </a:moveTo>
                  <a:lnTo>
                    <a:pt x="50750" y="51394"/>
                  </a:lnTo>
                  <a:lnTo>
                    <a:pt x="70641" y="67629"/>
                  </a:lnTo>
                  <a:lnTo>
                    <a:pt x="1644777" y="315087"/>
                  </a:lnTo>
                  <a:lnTo>
                    <a:pt x="1648841" y="289433"/>
                  </a:lnTo>
                  <a:lnTo>
                    <a:pt x="74610" y="42103"/>
                  </a:lnTo>
                  <a:close/>
                </a:path>
                <a:path w="1649095" h="315595">
                  <a:moveTo>
                    <a:pt x="111125" y="0"/>
                  </a:moveTo>
                  <a:lnTo>
                    <a:pt x="0" y="43434"/>
                  </a:lnTo>
                  <a:lnTo>
                    <a:pt x="92456" y="118872"/>
                  </a:lnTo>
                  <a:lnTo>
                    <a:pt x="100584" y="117983"/>
                  </a:lnTo>
                  <a:lnTo>
                    <a:pt x="109600" y="106934"/>
                  </a:lnTo>
                  <a:lnTo>
                    <a:pt x="108838" y="98806"/>
                  </a:lnTo>
                  <a:lnTo>
                    <a:pt x="70641" y="67629"/>
                  </a:lnTo>
                  <a:lnTo>
                    <a:pt x="23368" y="60198"/>
                  </a:lnTo>
                  <a:lnTo>
                    <a:pt x="27305" y="34671"/>
                  </a:lnTo>
                  <a:lnTo>
                    <a:pt x="93697" y="34671"/>
                  </a:lnTo>
                  <a:lnTo>
                    <a:pt x="113919" y="26797"/>
                  </a:lnTo>
                  <a:lnTo>
                    <a:pt x="120523" y="24130"/>
                  </a:lnTo>
                  <a:lnTo>
                    <a:pt x="123825" y="16637"/>
                  </a:lnTo>
                  <a:lnTo>
                    <a:pt x="121285" y="10033"/>
                  </a:lnTo>
                  <a:lnTo>
                    <a:pt x="118618" y="3302"/>
                  </a:lnTo>
                  <a:lnTo>
                    <a:pt x="111125" y="0"/>
                  </a:lnTo>
                  <a:close/>
                </a:path>
                <a:path w="1649095" h="315595">
                  <a:moveTo>
                    <a:pt x="27305" y="34671"/>
                  </a:moveTo>
                  <a:lnTo>
                    <a:pt x="23368" y="60198"/>
                  </a:lnTo>
                  <a:lnTo>
                    <a:pt x="70641" y="67629"/>
                  </a:lnTo>
                  <a:lnTo>
                    <a:pt x="60602" y="59436"/>
                  </a:lnTo>
                  <a:lnTo>
                    <a:pt x="30099" y="59436"/>
                  </a:lnTo>
                  <a:lnTo>
                    <a:pt x="33528" y="37338"/>
                  </a:lnTo>
                  <a:lnTo>
                    <a:pt x="44280" y="37338"/>
                  </a:lnTo>
                  <a:lnTo>
                    <a:pt x="27305" y="34671"/>
                  </a:lnTo>
                  <a:close/>
                </a:path>
                <a:path w="1649095" h="315595">
                  <a:moveTo>
                    <a:pt x="33528" y="37338"/>
                  </a:moveTo>
                  <a:lnTo>
                    <a:pt x="30099" y="59436"/>
                  </a:lnTo>
                  <a:lnTo>
                    <a:pt x="50750" y="51394"/>
                  </a:lnTo>
                  <a:lnTo>
                    <a:pt x="33528" y="37338"/>
                  </a:lnTo>
                  <a:close/>
                </a:path>
                <a:path w="1649095" h="315595">
                  <a:moveTo>
                    <a:pt x="50750" y="51394"/>
                  </a:moveTo>
                  <a:lnTo>
                    <a:pt x="30099" y="59436"/>
                  </a:lnTo>
                  <a:lnTo>
                    <a:pt x="60602" y="59436"/>
                  </a:lnTo>
                  <a:lnTo>
                    <a:pt x="50750" y="51394"/>
                  </a:lnTo>
                  <a:close/>
                </a:path>
                <a:path w="1649095" h="315595">
                  <a:moveTo>
                    <a:pt x="44280" y="37338"/>
                  </a:moveTo>
                  <a:lnTo>
                    <a:pt x="33528" y="37338"/>
                  </a:lnTo>
                  <a:lnTo>
                    <a:pt x="50750" y="51394"/>
                  </a:lnTo>
                  <a:lnTo>
                    <a:pt x="74610" y="42103"/>
                  </a:lnTo>
                  <a:lnTo>
                    <a:pt x="44280" y="37338"/>
                  </a:lnTo>
                  <a:close/>
                </a:path>
                <a:path w="1649095" h="315595">
                  <a:moveTo>
                    <a:pt x="93697" y="34671"/>
                  </a:moveTo>
                  <a:lnTo>
                    <a:pt x="27305" y="34671"/>
                  </a:lnTo>
                  <a:lnTo>
                    <a:pt x="74610" y="42103"/>
                  </a:lnTo>
                  <a:lnTo>
                    <a:pt x="93697" y="34671"/>
                  </a:lnTo>
                  <a:close/>
                </a:path>
              </a:pathLst>
            </a:custGeom>
            <a:solidFill>
              <a:srgbClr val="006FC0"/>
            </a:solidFill>
          </p:spPr>
          <p:txBody>
            <a:bodyPr wrap="square" lIns="0" tIns="0" rIns="0" bIns="0" rtlCol="0"/>
            <a:lstStyle/>
            <a:p>
              <a:endParaRPr/>
            </a:p>
          </p:txBody>
        </p:sp>
        <p:sp>
          <p:nvSpPr>
            <p:cNvPr id="60" name="object 28"/>
            <p:cNvSpPr/>
            <p:nvPr/>
          </p:nvSpPr>
          <p:spPr>
            <a:xfrm>
              <a:off x="4701540" y="5440679"/>
              <a:ext cx="3557016" cy="644651"/>
            </a:xfrm>
            <a:prstGeom prst="rect">
              <a:avLst/>
            </a:prstGeom>
            <a:blipFill>
              <a:blip r:embed="rId9" cstate="print"/>
              <a:stretch>
                <a:fillRect/>
              </a:stretch>
            </a:blipFill>
          </p:spPr>
          <p:txBody>
            <a:bodyPr wrap="square" lIns="0" tIns="0" rIns="0" bIns="0" rtlCol="0"/>
            <a:lstStyle/>
            <a:p>
              <a:endParaRPr/>
            </a:p>
          </p:txBody>
        </p:sp>
        <p:sp>
          <p:nvSpPr>
            <p:cNvPr id="61" name="object 29"/>
            <p:cNvSpPr/>
            <p:nvPr/>
          </p:nvSpPr>
          <p:spPr>
            <a:xfrm>
              <a:off x="4683252" y="5434583"/>
              <a:ext cx="3387852" cy="708660"/>
            </a:xfrm>
            <a:prstGeom prst="rect">
              <a:avLst/>
            </a:prstGeom>
            <a:blipFill>
              <a:blip r:embed="rId10" cstate="print"/>
              <a:stretch>
                <a:fillRect/>
              </a:stretch>
            </a:blipFill>
          </p:spPr>
          <p:txBody>
            <a:bodyPr wrap="square" lIns="0" tIns="0" rIns="0" bIns="0" rtlCol="0"/>
            <a:lstStyle/>
            <a:p>
              <a:endParaRPr/>
            </a:p>
          </p:txBody>
        </p:sp>
        <p:sp>
          <p:nvSpPr>
            <p:cNvPr id="62" name="object 30"/>
            <p:cNvSpPr/>
            <p:nvPr/>
          </p:nvSpPr>
          <p:spPr>
            <a:xfrm>
              <a:off x="4748784" y="5468111"/>
              <a:ext cx="3467100" cy="554990"/>
            </a:xfrm>
            <a:custGeom>
              <a:avLst/>
              <a:gdLst/>
              <a:ahLst/>
              <a:cxnLst/>
              <a:rect l="l" t="t" r="r" b="b"/>
              <a:pathLst>
                <a:path w="3467100" h="554989">
                  <a:moveTo>
                    <a:pt x="3467100" y="0"/>
                  </a:moveTo>
                  <a:lnTo>
                    <a:pt x="0" y="0"/>
                  </a:lnTo>
                  <a:lnTo>
                    <a:pt x="0" y="554735"/>
                  </a:lnTo>
                  <a:lnTo>
                    <a:pt x="3467100" y="554735"/>
                  </a:lnTo>
                  <a:lnTo>
                    <a:pt x="3467100" y="0"/>
                  </a:lnTo>
                  <a:close/>
                </a:path>
              </a:pathLst>
            </a:custGeom>
            <a:solidFill>
              <a:srgbClr val="FFFFE6"/>
            </a:solidFill>
          </p:spPr>
          <p:txBody>
            <a:bodyPr wrap="square" lIns="0" tIns="0" rIns="0" bIns="0" rtlCol="0"/>
            <a:lstStyle/>
            <a:p>
              <a:endParaRPr/>
            </a:p>
          </p:txBody>
        </p:sp>
        <p:sp>
          <p:nvSpPr>
            <p:cNvPr id="63" name="object 31"/>
            <p:cNvSpPr/>
            <p:nvPr/>
          </p:nvSpPr>
          <p:spPr>
            <a:xfrm>
              <a:off x="4748784" y="5468111"/>
              <a:ext cx="3467100" cy="554990"/>
            </a:xfrm>
            <a:custGeom>
              <a:avLst/>
              <a:gdLst/>
              <a:ahLst/>
              <a:cxnLst/>
              <a:rect l="l" t="t" r="r" b="b"/>
              <a:pathLst>
                <a:path w="3467100" h="554989">
                  <a:moveTo>
                    <a:pt x="0" y="554735"/>
                  </a:moveTo>
                  <a:lnTo>
                    <a:pt x="3467100" y="554735"/>
                  </a:lnTo>
                  <a:lnTo>
                    <a:pt x="3467100" y="0"/>
                  </a:lnTo>
                  <a:lnTo>
                    <a:pt x="0" y="0"/>
                  </a:lnTo>
                  <a:lnTo>
                    <a:pt x="0" y="554735"/>
                  </a:lnTo>
                  <a:close/>
                </a:path>
              </a:pathLst>
            </a:custGeom>
            <a:ln w="9144">
              <a:solidFill>
                <a:srgbClr val="97B853"/>
              </a:solidFill>
            </a:ln>
          </p:spPr>
          <p:txBody>
            <a:bodyPr wrap="square" lIns="0" tIns="0" rIns="0" bIns="0" rtlCol="0"/>
            <a:lstStyle/>
            <a:p>
              <a:endParaRPr/>
            </a:p>
          </p:txBody>
        </p:sp>
      </p:grpSp>
      <p:sp>
        <p:nvSpPr>
          <p:cNvPr id="64" name="object 32"/>
          <p:cNvSpPr txBox="1"/>
          <p:nvPr/>
        </p:nvSpPr>
        <p:spPr>
          <a:xfrm>
            <a:off x="6453378" y="5554665"/>
            <a:ext cx="3101975" cy="482600"/>
          </a:xfrm>
          <a:prstGeom prst="rect">
            <a:avLst/>
          </a:prstGeom>
        </p:spPr>
        <p:txBody>
          <a:bodyPr vert="horz" wrap="square" lIns="0" tIns="12700" rIns="0" bIns="0" rtlCol="0">
            <a:spAutoFit/>
          </a:bodyPr>
          <a:lstStyle/>
          <a:p>
            <a:pPr marL="12700">
              <a:lnSpc>
                <a:spcPct val="100000"/>
              </a:lnSpc>
              <a:spcBef>
                <a:spcPts val="100"/>
              </a:spcBef>
            </a:pPr>
            <a:r>
              <a:rPr sz="1500" spc="-15" dirty="0">
                <a:solidFill>
                  <a:srgbClr val="404040"/>
                </a:solidFill>
                <a:latin typeface="Calibri"/>
                <a:cs typeface="Calibri"/>
              </a:rPr>
              <a:t>C’est </a:t>
            </a:r>
            <a:r>
              <a:rPr sz="1500" spc="-5" dirty="0">
                <a:solidFill>
                  <a:srgbClr val="404040"/>
                </a:solidFill>
                <a:latin typeface="Calibri"/>
                <a:cs typeface="Calibri"/>
              </a:rPr>
              <a:t>bien </a:t>
            </a:r>
            <a:r>
              <a:rPr sz="1500" dirty="0">
                <a:solidFill>
                  <a:srgbClr val="404040"/>
                </a:solidFill>
                <a:latin typeface="Calibri"/>
                <a:cs typeface="Calibri"/>
              </a:rPr>
              <a:t>la </a:t>
            </a:r>
            <a:r>
              <a:rPr sz="1500" spc="-5" dirty="0">
                <a:solidFill>
                  <a:srgbClr val="404040"/>
                </a:solidFill>
                <a:latin typeface="Calibri"/>
                <a:cs typeface="Calibri"/>
              </a:rPr>
              <a:t>valeur contenue </a:t>
            </a:r>
            <a:r>
              <a:rPr sz="1500" dirty="0">
                <a:solidFill>
                  <a:srgbClr val="404040"/>
                </a:solidFill>
                <a:latin typeface="Calibri"/>
                <a:cs typeface="Calibri"/>
              </a:rPr>
              <a:t>dans</a:t>
            </a:r>
            <a:r>
              <a:rPr sz="1500" spc="-40" dirty="0">
                <a:solidFill>
                  <a:srgbClr val="404040"/>
                </a:solidFill>
                <a:latin typeface="Calibri"/>
                <a:cs typeface="Calibri"/>
              </a:rPr>
              <a:t> </a:t>
            </a:r>
            <a:r>
              <a:rPr sz="1500" dirty="0">
                <a:solidFill>
                  <a:srgbClr val="404040"/>
                </a:solidFill>
                <a:latin typeface="Calibri"/>
                <a:cs typeface="Calibri"/>
              </a:rPr>
              <a:t>la</a:t>
            </a:r>
            <a:endParaRPr sz="1500">
              <a:latin typeface="Calibri"/>
              <a:cs typeface="Calibri"/>
            </a:endParaRPr>
          </a:p>
          <a:p>
            <a:pPr marL="12700">
              <a:lnSpc>
                <a:spcPct val="100000"/>
              </a:lnSpc>
            </a:pPr>
            <a:r>
              <a:rPr sz="1500" dirty="0">
                <a:solidFill>
                  <a:srgbClr val="404040"/>
                </a:solidFill>
                <a:latin typeface="Calibri"/>
                <a:cs typeface="Calibri"/>
              </a:rPr>
              <a:t>cellule qui </a:t>
            </a:r>
            <a:r>
              <a:rPr sz="1500" spc="-5" dirty="0">
                <a:solidFill>
                  <a:srgbClr val="404040"/>
                </a:solidFill>
                <a:latin typeface="Calibri"/>
                <a:cs typeface="Calibri"/>
              </a:rPr>
              <a:t>est </a:t>
            </a:r>
            <a:r>
              <a:rPr sz="1500" spc="-10" dirty="0">
                <a:solidFill>
                  <a:srgbClr val="404040"/>
                </a:solidFill>
                <a:latin typeface="Calibri"/>
                <a:cs typeface="Calibri"/>
              </a:rPr>
              <a:t>exploitée </a:t>
            </a:r>
            <a:r>
              <a:rPr sz="1500" spc="-5" dirty="0">
                <a:solidFill>
                  <a:srgbClr val="404040"/>
                </a:solidFill>
                <a:latin typeface="Calibri"/>
                <a:cs typeface="Calibri"/>
              </a:rPr>
              <a:t>pour </a:t>
            </a:r>
            <a:r>
              <a:rPr sz="1500" dirty="0">
                <a:solidFill>
                  <a:srgbClr val="404040"/>
                </a:solidFill>
                <a:latin typeface="Calibri"/>
                <a:cs typeface="Calibri"/>
              </a:rPr>
              <a:t>la</a:t>
            </a:r>
            <a:r>
              <a:rPr sz="1500" spc="-50" dirty="0">
                <a:solidFill>
                  <a:srgbClr val="404040"/>
                </a:solidFill>
                <a:latin typeface="Calibri"/>
                <a:cs typeface="Calibri"/>
              </a:rPr>
              <a:t> </a:t>
            </a:r>
            <a:r>
              <a:rPr sz="1500" spc="-5" dirty="0">
                <a:solidFill>
                  <a:srgbClr val="404040"/>
                </a:solidFill>
                <a:latin typeface="Calibri"/>
                <a:cs typeface="Calibri"/>
              </a:rPr>
              <a:t>somme.</a:t>
            </a:r>
            <a:endParaRPr sz="1500">
              <a:latin typeface="Calibri"/>
              <a:cs typeface="Calibri"/>
            </a:endParaRPr>
          </a:p>
        </p:txBody>
      </p:sp>
      <p:grpSp>
        <p:nvGrpSpPr>
          <p:cNvPr id="65" name="object 33"/>
          <p:cNvGrpSpPr/>
          <p:nvPr/>
        </p:nvGrpSpPr>
        <p:grpSpPr>
          <a:xfrm>
            <a:off x="4690364" y="4768789"/>
            <a:ext cx="1729739" cy="1109980"/>
            <a:chOff x="3064764" y="4704588"/>
            <a:chExt cx="1729739" cy="1109980"/>
          </a:xfrm>
        </p:grpSpPr>
        <p:sp>
          <p:nvSpPr>
            <p:cNvPr id="66" name="object 34"/>
            <p:cNvSpPr/>
            <p:nvPr/>
          </p:nvSpPr>
          <p:spPr>
            <a:xfrm>
              <a:off x="3064764" y="4704588"/>
              <a:ext cx="1729739" cy="1109472"/>
            </a:xfrm>
            <a:prstGeom prst="rect">
              <a:avLst/>
            </a:prstGeom>
            <a:blipFill>
              <a:blip r:embed="rId11" cstate="print"/>
              <a:stretch>
                <a:fillRect/>
              </a:stretch>
            </a:blipFill>
          </p:spPr>
          <p:txBody>
            <a:bodyPr wrap="square" lIns="0" tIns="0" rIns="0" bIns="0" rtlCol="0"/>
            <a:lstStyle/>
            <a:p>
              <a:endParaRPr/>
            </a:p>
          </p:txBody>
        </p:sp>
        <p:sp>
          <p:nvSpPr>
            <p:cNvPr id="67" name="object 35"/>
            <p:cNvSpPr/>
            <p:nvPr/>
          </p:nvSpPr>
          <p:spPr>
            <a:xfrm>
              <a:off x="3222498" y="4842510"/>
              <a:ext cx="1534160" cy="914400"/>
            </a:xfrm>
            <a:custGeom>
              <a:avLst/>
              <a:gdLst/>
              <a:ahLst/>
              <a:cxnLst/>
              <a:rect l="l" t="t" r="r" b="b"/>
              <a:pathLst>
                <a:path w="1534160" h="914400">
                  <a:moveTo>
                    <a:pt x="44230" y="26160"/>
                  </a:moveTo>
                  <a:lnTo>
                    <a:pt x="56772" y="48663"/>
                  </a:lnTo>
                  <a:lnTo>
                    <a:pt x="1520443" y="914095"/>
                  </a:lnTo>
                  <a:lnTo>
                    <a:pt x="1533652" y="891793"/>
                  </a:lnTo>
                  <a:lnTo>
                    <a:pt x="69967" y="26305"/>
                  </a:lnTo>
                  <a:lnTo>
                    <a:pt x="44230" y="26160"/>
                  </a:lnTo>
                  <a:close/>
                </a:path>
                <a:path w="1534160" h="914400">
                  <a:moveTo>
                    <a:pt x="0" y="0"/>
                  </a:moveTo>
                  <a:lnTo>
                    <a:pt x="54610" y="97916"/>
                  </a:lnTo>
                  <a:lnTo>
                    <a:pt x="58038" y="104139"/>
                  </a:lnTo>
                  <a:lnTo>
                    <a:pt x="65912" y="106425"/>
                  </a:lnTo>
                  <a:lnTo>
                    <a:pt x="72262" y="102996"/>
                  </a:lnTo>
                  <a:lnTo>
                    <a:pt x="78486" y="99440"/>
                  </a:lnTo>
                  <a:lnTo>
                    <a:pt x="80644" y="91566"/>
                  </a:lnTo>
                  <a:lnTo>
                    <a:pt x="77215" y="85343"/>
                  </a:lnTo>
                  <a:lnTo>
                    <a:pt x="56772" y="48663"/>
                  </a:lnTo>
                  <a:lnTo>
                    <a:pt x="15493" y="24256"/>
                  </a:lnTo>
                  <a:lnTo>
                    <a:pt x="28701" y="1904"/>
                  </a:lnTo>
                  <a:lnTo>
                    <a:pt x="120522" y="1904"/>
                  </a:lnTo>
                  <a:lnTo>
                    <a:pt x="119252" y="634"/>
                  </a:lnTo>
                  <a:lnTo>
                    <a:pt x="112140" y="634"/>
                  </a:lnTo>
                  <a:lnTo>
                    <a:pt x="0" y="0"/>
                  </a:lnTo>
                  <a:close/>
                </a:path>
                <a:path w="1534160" h="914400">
                  <a:moveTo>
                    <a:pt x="28701" y="1904"/>
                  </a:moveTo>
                  <a:lnTo>
                    <a:pt x="15493" y="24256"/>
                  </a:lnTo>
                  <a:lnTo>
                    <a:pt x="56772" y="48663"/>
                  </a:lnTo>
                  <a:lnTo>
                    <a:pt x="44230" y="26160"/>
                  </a:lnTo>
                  <a:lnTo>
                    <a:pt x="21970" y="26034"/>
                  </a:lnTo>
                  <a:lnTo>
                    <a:pt x="33400" y="6731"/>
                  </a:lnTo>
                  <a:lnTo>
                    <a:pt x="36863" y="6731"/>
                  </a:lnTo>
                  <a:lnTo>
                    <a:pt x="28701" y="1904"/>
                  </a:lnTo>
                  <a:close/>
                </a:path>
                <a:path w="1534160" h="914400">
                  <a:moveTo>
                    <a:pt x="120522" y="1904"/>
                  </a:moveTo>
                  <a:lnTo>
                    <a:pt x="28701" y="1904"/>
                  </a:lnTo>
                  <a:lnTo>
                    <a:pt x="69967" y="26305"/>
                  </a:lnTo>
                  <a:lnTo>
                    <a:pt x="112013" y="26542"/>
                  </a:lnTo>
                  <a:lnTo>
                    <a:pt x="119125" y="26542"/>
                  </a:lnTo>
                  <a:lnTo>
                    <a:pt x="124967" y="20827"/>
                  </a:lnTo>
                  <a:lnTo>
                    <a:pt x="125094" y="6476"/>
                  </a:lnTo>
                  <a:lnTo>
                    <a:pt x="120522" y="1904"/>
                  </a:lnTo>
                  <a:close/>
                </a:path>
                <a:path w="1534160" h="914400">
                  <a:moveTo>
                    <a:pt x="36863" y="6731"/>
                  </a:moveTo>
                  <a:lnTo>
                    <a:pt x="33400" y="6731"/>
                  </a:lnTo>
                  <a:lnTo>
                    <a:pt x="44230" y="26160"/>
                  </a:lnTo>
                  <a:lnTo>
                    <a:pt x="69967" y="26305"/>
                  </a:lnTo>
                  <a:lnTo>
                    <a:pt x="36863" y="6731"/>
                  </a:lnTo>
                  <a:close/>
                </a:path>
                <a:path w="1534160" h="914400">
                  <a:moveTo>
                    <a:pt x="33400" y="6731"/>
                  </a:moveTo>
                  <a:lnTo>
                    <a:pt x="21970" y="26034"/>
                  </a:lnTo>
                  <a:lnTo>
                    <a:pt x="44230" y="26160"/>
                  </a:lnTo>
                  <a:lnTo>
                    <a:pt x="33400" y="6731"/>
                  </a:lnTo>
                  <a:close/>
                </a:path>
              </a:pathLst>
            </a:custGeom>
            <a:solidFill>
              <a:srgbClr val="585858"/>
            </a:solidFill>
          </p:spPr>
          <p:txBody>
            <a:bodyPr wrap="square" lIns="0" tIns="0" rIns="0" bIns="0" rtlCol="0"/>
            <a:lstStyle/>
            <a:p>
              <a:endParaRPr/>
            </a:p>
          </p:txBody>
        </p:sp>
      </p:grpSp>
    </p:spTree>
    <p:extLst>
      <p:ext uri="{BB962C8B-B14F-4D97-AF65-F5344CB8AC3E}">
        <p14:creationId xmlns:p14="http://schemas.microsoft.com/office/powerpoint/2010/main" val="11755015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type Variant</a:t>
            </a:r>
          </a:p>
        </p:txBody>
      </p:sp>
      <p:sp>
        <p:nvSpPr>
          <p:cNvPr id="3" name="Espace réservé du contenu 2"/>
          <p:cNvSpPr>
            <a:spLocks noGrp="1"/>
          </p:cNvSpPr>
          <p:nvPr>
            <p:ph idx="1"/>
          </p:nvPr>
        </p:nvSpPr>
        <p:spPr>
          <a:xfrm>
            <a:off x="632917" y="1297429"/>
            <a:ext cx="11336692" cy="4771119"/>
          </a:xfrm>
        </p:spPr>
        <p:txBody>
          <a:bodyPr>
            <a:normAutofit/>
          </a:bodyPr>
          <a:lstStyle/>
          <a:p>
            <a:r>
              <a:rPr lang="fr-FR" sz="2000" dirty="0"/>
              <a:t>Le type de variant peut gérer tout type de valeurs. Il est très souple,  particulièrement commode quand on ne connaît pas à l’avance le type à  utiliser. Mais attention, il ne faut pas en abuser, il est très lent parce que  multiplie les vérifications à chaque accès à la variable correspondante.</a:t>
            </a:r>
          </a:p>
          <a:p>
            <a:endParaRPr lang="fr-FR" sz="2000" dirty="0"/>
          </a:p>
        </p:txBody>
      </p:sp>
      <p:sp>
        <p:nvSpPr>
          <p:cNvPr id="4" name="object 4"/>
          <p:cNvSpPr/>
          <p:nvPr/>
        </p:nvSpPr>
        <p:spPr>
          <a:xfrm>
            <a:off x="2313431" y="2372360"/>
            <a:ext cx="4700270" cy="646430"/>
          </a:xfrm>
          <a:custGeom>
            <a:avLst/>
            <a:gdLst/>
            <a:ahLst/>
            <a:cxnLst/>
            <a:rect l="l" t="t" r="r" b="b"/>
            <a:pathLst>
              <a:path w="4700270" h="646430">
                <a:moveTo>
                  <a:pt x="0" y="646176"/>
                </a:moveTo>
                <a:lnTo>
                  <a:pt x="4700016" y="646176"/>
                </a:lnTo>
                <a:lnTo>
                  <a:pt x="4700016" y="0"/>
                </a:lnTo>
                <a:lnTo>
                  <a:pt x="0" y="0"/>
                </a:lnTo>
                <a:lnTo>
                  <a:pt x="0" y="646176"/>
                </a:lnTo>
                <a:close/>
              </a:path>
            </a:pathLst>
          </a:custGeom>
          <a:ln w="9144">
            <a:solidFill>
              <a:srgbClr val="17375E"/>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 name="object 5"/>
          <p:cNvSpPr txBox="1"/>
          <p:nvPr/>
        </p:nvSpPr>
        <p:spPr>
          <a:xfrm>
            <a:off x="2391867" y="2390775"/>
            <a:ext cx="749300" cy="577215"/>
          </a:xfrm>
          <a:prstGeom prst="rect">
            <a:avLst/>
          </a:prstGeom>
        </p:spPr>
        <p:txBody>
          <a:bodyPr vert="horz" wrap="square" lIns="0" tIns="9525" rIns="0" bIns="0" rtlCol="0">
            <a:spAutoFit/>
          </a:bodyPr>
          <a:lstStyle/>
          <a:p>
            <a:pPr marL="12700" marR="5080">
              <a:lnSpc>
                <a:spcPct val="101099"/>
              </a:lnSpc>
              <a:spcBef>
                <a:spcPts val="75"/>
              </a:spcBef>
            </a:pPr>
            <a:r>
              <a:rPr spc="-10" dirty="0">
                <a:solidFill>
                  <a:srgbClr val="49452A"/>
                </a:solidFill>
                <a:cs typeface="Calibri"/>
              </a:rPr>
              <a:t>Entrée</a:t>
            </a:r>
            <a:r>
              <a:rPr spc="-85" dirty="0">
                <a:solidFill>
                  <a:srgbClr val="49452A"/>
                </a:solidFill>
                <a:cs typeface="Calibri"/>
              </a:rPr>
              <a:t> </a:t>
            </a:r>
            <a:r>
              <a:rPr dirty="0">
                <a:solidFill>
                  <a:srgbClr val="49452A"/>
                </a:solidFill>
                <a:cs typeface="Calibri"/>
              </a:rPr>
              <a:t>:  </a:t>
            </a:r>
            <a:r>
              <a:rPr spc="-5" dirty="0">
                <a:solidFill>
                  <a:srgbClr val="49452A"/>
                </a:solidFill>
                <a:cs typeface="Calibri"/>
              </a:rPr>
              <a:t>Sortie</a:t>
            </a:r>
            <a:r>
              <a:rPr spc="-30" dirty="0">
                <a:solidFill>
                  <a:srgbClr val="49452A"/>
                </a:solidFill>
                <a:cs typeface="Calibri"/>
              </a:rPr>
              <a:t> </a:t>
            </a:r>
            <a:r>
              <a:rPr dirty="0">
                <a:solidFill>
                  <a:srgbClr val="49452A"/>
                </a:solidFill>
                <a:cs typeface="Calibri"/>
              </a:rPr>
              <a:t>:</a:t>
            </a:r>
            <a:endParaRPr>
              <a:solidFill>
                <a:prstClr val="black"/>
              </a:solidFill>
              <a:cs typeface="Calibri"/>
            </a:endParaRPr>
          </a:p>
        </p:txBody>
      </p:sp>
      <p:sp>
        <p:nvSpPr>
          <p:cNvPr id="6" name="object 6"/>
          <p:cNvSpPr txBox="1"/>
          <p:nvPr/>
        </p:nvSpPr>
        <p:spPr>
          <a:xfrm>
            <a:off x="3306572" y="2390775"/>
            <a:ext cx="3583940" cy="577215"/>
          </a:xfrm>
          <a:prstGeom prst="rect">
            <a:avLst/>
          </a:prstGeom>
        </p:spPr>
        <p:txBody>
          <a:bodyPr vert="horz" wrap="square" lIns="0" tIns="12700" rIns="0" bIns="0" rtlCol="0">
            <a:spAutoFit/>
          </a:bodyPr>
          <a:lstStyle/>
          <a:p>
            <a:pPr marL="12700">
              <a:spcBef>
                <a:spcPts val="100"/>
              </a:spcBef>
            </a:pPr>
            <a:r>
              <a:rPr dirty="0">
                <a:solidFill>
                  <a:srgbClr val="49452A"/>
                </a:solidFill>
                <a:cs typeface="Calibri"/>
              </a:rPr>
              <a:t>a, b</a:t>
            </a:r>
            <a:r>
              <a:rPr spc="-5" dirty="0">
                <a:solidFill>
                  <a:srgbClr val="49452A"/>
                </a:solidFill>
                <a:cs typeface="Calibri"/>
              </a:rPr>
              <a:t> </a:t>
            </a:r>
            <a:r>
              <a:rPr spc="-10" dirty="0">
                <a:solidFill>
                  <a:srgbClr val="49452A"/>
                </a:solidFill>
                <a:cs typeface="Calibri"/>
              </a:rPr>
              <a:t>(réel)</a:t>
            </a:r>
            <a:endParaRPr>
              <a:solidFill>
                <a:prstClr val="black"/>
              </a:solidFill>
              <a:cs typeface="Calibri"/>
            </a:endParaRPr>
          </a:p>
          <a:p>
            <a:pPr marL="12700">
              <a:spcBef>
                <a:spcPts val="20"/>
              </a:spcBef>
            </a:pPr>
            <a:r>
              <a:rPr dirty="0">
                <a:solidFill>
                  <a:srgbClr val="49452A"/>
                </a:solidFill>
                <a:cs typeface="Calibri"/>
              </a:rPr>
              <a:t>a/b </a:t>
            </a:r>
            <a:r>
              <a:rPr spc="-5" dirty="0">
                <a:solidFill>
                  <a:srgbClr val="49452A"/>
                </a:solidFill>
                <a:cs typeface="Calibri"/>
              </a:rPr>
              <a:t>si </a:t>
            </a:r>
            <a:r>
              <a:rPr dirty="0">
                <a:solidFill>
                  <a:srgbClr val="49452A"/>
                </a:solidFill>
                <a:cs typeface="Calibri"/>
              </a:rPr>
              <a:t>b </a:t>
            </a:r>
            <a:r>
              <a:rPr dirty="0">
                <a:solidFill>
                  <a:srgbClr val="49452A"/>
                </a:solidFill>
                <a:latin typeface="Symbol"/>
                <a:cs typeface="Symbol"/>
              </a:rPr>
              <a:t></a:t>
            </a:r>
            <a:r>
              <a:rPr dirty="0">
                <a:solidFill>
                  <a:srgbClr val="49452A"/>
                </a:solidFill>
                <a:latin typeface="Times New Roman"/>
                <a:cs typeface="Times New Roman"/>
              </a:rPr>
              <a:t> </a:t>
            </a:r>
            <a:r>
              <a:rPr dirty="0">
                <a:solidFill>
                  <a:srgbClr val="49452A"/>
                </a:solidFill>
                <a:cs typeface="Calibri"/>
              </a:rPr>
              <a:t>0, « </a:t>
            </a:r>
            <a:r>
              <a:rPr spc="-5" dirty="0">
                <a:solidFill>
                  <a:srgbClr val="49452A"/>
                </a:solidFill>
                <a:cs typeface="Calibri"/>
              </a:rPr>
              <a:t>division par </a:t>
            </a:r>
            <a:r>
              <a:rPr spc="-20" dirty="0">
                <a:solidFill>
                  <a:srgbClr val="49452A"/>
                </a:solidFill>
                <a:cs typeface="Calibri"/>
              </a:rPr>
              <a:t>zéro </a:t>
            </a:r>
            <a:r>
              <a:rPr dirty="0">
                <a:solidFill>
                  <a:srgbClr val="49452A"/>
                </a:solidFill>
                <a:cs typeface="Calibri"/>
              </a:rPr>
              <a:t>»</a:t>
            </a:r>
            <a:r>
              <a:rPr spc="-15" dirty="0">
                <a:solidFill>
                  <a:srgbClr val="49452A"/>
                </a:solidFill>
                <a:cs typeface="Calibri"/>
              </a:rPr>
              <a:t> </a:t>
            </a:r>
            <a:r>
              <a:rPr spc="-5" dirty="0">
                <a:solidFill>
                  <a:srgbClr val="49452A"/>
                </a:solidFill>
                <a:cs typeface="Calibri"/>
              </a:rPr>
              <a:t>sinon</a:t>
            </a:r>
            <a:endParaRPr>
              <a:solidFill>
                <a:prstClr val="black"/>
              </a:solidFill>
              <a:cs typeface="Calibri"/>
            </a:endParaRPr>
          </a:p>
        </p:txBody>
      </p:sp>
      <p:grpSp>
        <p:nvGrpSpPr>
          <p:cNvPr id="7" name="object 7"/>
          <p:cNvGrpSpPr/>
          <p:nvPr/>
        </p:nvGrpSpPr>
        <p:grpSpPr>
          <a:xfrm>
            <a:off x="7575803" y="2203208"/>
            <a:ext cx="3543935" cy="939165"/>
            <a:chOff x="5442203" y="2025408"/>
            <a:chExt cx="3543935" cy="939165"/>
          </a:xfrm>
        </p:grpSpPr>
        <p:sp>
          <p:nvSpPr>
            <p:cNvPr id="8" name="object 8"/>
            <p:cNvSpPr/>
            <p:nvPr/>
          </p:nvSpPr>
          <p:spPr>
            <a:xfrm>
              <a:off x="5469624" y="2040616"/>
              <a:ext cx="3515891" cy="856539"/>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 name="object 9"/>
            <p:cNvSpPr/>
            <p:nvPr/>
          </p:nvSpPr>
          <p:spPr>
            <a:xfrm>
              <a:off x="5442203" y="2025408"/>
              <a:ext cx="3480815" cy="938771"/>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 name="object 10"/>
            <p:cNvSpPr/>
            <p:nvPr/>
          </p:nvSpPr>
          <p:spPr>
            <a:xfrm>
              <a:off x="5507735" y="2058924"/>
              <a:ext cx="3444240" cy="784860"/>
            </a:xfrm>
            <a:custGeom>
              <a:avLst/>
              <a:gdLst/>
              <a:ahLst/>
              <a:cxnLst/>
              <a:rect l="l" t="t" r="r" b="b"/>
              <a:pathLst>
                <a:path w="3444240" h="784860">
                  <a:moveTo>
                    <a:pt x="3444240" y="0"/>
                  </a:moveTo>
                  <a:lnTo>
                    <a:pt x="0" y="0"/>
                  </a:lnTo>
                  <a:lnTo>
                    <a:pt x="0" y="784860"/>
                  </a:lnTo>
                  <a:lnTo>
                    <a:pt x="3444240" y="784860"/>
                  </a:lnTo>
                  <a:lnTo>
                    <a:pt x="3444240" y="0"/>
                  </a:lnTo>
                  <a:close/>
                </a:path>
              </a:pathLst>
            </a:custGeom>
            <a:solidFill>
              <a:srgbClr val="FFFF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 name="object 11"/>
            <p:cNvSpPr/>
            <p:nvPr/>
          </p:nvSpPr>
          <p:spPr>
            <a:xfrm>
              <a:off x="5507735" y="2058924"/>
              <a:ext cx="3444240" cy="784860"/>
            </a:xfrm>
            <a:custGeom>
              <a:avLst/>
              <a:gdLst/>
              <a:ahLst/>
              <a:cxnLst/>
              <a:rect l="l" t="t" r="r" b="b"/>
              <a:pathLst>
                <a:path w="3444240" h="784860">
                  <a:moveTo>
                    <a:pt x="0" y="784860"/>
                  </a:moveTo>
                  <a:lnTo>
                    <a:pt x="3444240" y="784860"/>
                  </a:lnTo>
                  <a:lnTo>
                    <a:pt x="3444240" y="0"/>
                  </a:lnTo>
                  <a:lnTo>
                    <a:pt x="0" y="0"/>
                  </a:lnTo>
                  <a:lnTo>
                    <a:pt x="0" y="784860"/>
                  </a:lnTo>
                  <a:close/>
                </a:path>
              </a:pathLst>
            </a:custGeom>
            <a:ln w="9144">
              <a:solidFill>
                <a:srgbClr val="97B8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2" name="object 12"/>
          <p:cNvSpPr txBox="1"/>
          <p:nvPr/>
        </p:nvSpPr>
        <p:spPr>
          <a:xfrm>
            <a:off x="7721346" y="2258821"/>
            <a:ext cx="3153410" cy="711835"/>
          </a:xfrm>
          <a:prstGeom prst="rect">
            <a:avLst/>
          </a:prstGeom>
        </p:spPr>
        <p:txBody>
          <a:bodyPr vert="horz" wrap="square" lIns="0" tIns="12700" rIns="0" bIns="0" rtlCol="0">
            <a:spAutoFit/>
          </a:bodyPr>
          <a:lstStyle/>
          <a:p>
            <a:pPr marL="12700" marR="5080">
              <a:spcBef>
                <a:spcPts val="100"/>
              </a:spcBef>
            </a:pPr>
            <a:r>
              <a:rPr sz="1500" dirty="0">
                <a:solidFill>
                  <a:srgbClr val="404040"/>
                </a:solidFill>
                <a:cs typeface="Calibri"/>
              </a:rPr>
              <a:t>Un </a:t>
            </a:r>
            <a:r>
              <a:rPr sz="1500" spc="-5" dirty="0">
                <a:solidFill>
                  <a:srgbClr val="404040"/>
                </a:solidFill>
                <a:cs typeface="Calibri"/>
              </a:rPr>
              <a:t>coup, </a:t>
            </a:r>
            <a:r>
              <a:rPr sz="1500" dirty="0">
                <a:solidFill>
                  <a:srgbClr val="404040"/>
                </a:solidFill>
                <a:cs typeface="Calibri"/>
              </a:rPr>
              <a:t>la </a:t>
            </a:r>
            <a:r>
              <a:rPr sz="1500" spc="-10" dirty="0">
                <a:solidFill>
                  <a:srgbClr val="404040"/>
                </a:solidFill>
                <a:cs typeface="Calibri"/>
              </a:rPr>
              <a:t>fonction </a:t>
            </a:r>
            <a:r>
              <a:rPr sz="1500" spc="-15" dirty="0">
                <a:solidFill>
                  <a:srgbClr val="404040"/>
                </a:solidFill>
                <a:cs typeface="Calibri"/>
              </a:rPr>
              <a:t>renvoie </a:t>
            </a:r>
            <a:r>
              <a:rPr sz="1500" dirty="0">
                <a:solidFill>
                  <a:srgbClr val="404040"/>
                </a:solidFill>
                <a:cs typeface="Calibri"/>
              </a:rPr>
              <a:t>un </a:t>
            </a:r>
            <a:r>
              <a:rPr sz="1500" spc="-10" dirty="0">
                <a:solidFill>
                  <a:srgbClr val="404040"/>
                </a:solidFill>
                <a:cs typeface="Calibri"/>
              </a:rPr>
              <a:t>réel, </a:t>
            </a:r>
            <a:r>
              <a:rPr sz="1500" dirty="0">
                <a:solidFill>
                  <a:srgbClr val="404040"/>
                </a:solidFill>
                <a:cs typeface="Calibri"/>
              </a:rPr>
              <a:t>un  </a:t>
            </a:r>
            <a:r>
              <a:rPr sz="1500" spc="-5" dirty="0">
                <a:solidFill>
                  <a:srgbClr val="404040"/>
                </a:solidFill>
                <a:cs typeface="Calibri"/>
              </a:rPr>
              <a:t>autre coup </a:t>
            </a:r>
            <a:r>
              <a:rPr sz="1500" dirty="0">
                <a:solidFill>
                  <a:srgbClr val="404040"/>
                </a:solidFill>
                <a:cs typeface="Calibri"/>
              </a:rPr>
              <a:t>elle </a:t>
            </a:r>
            <a:r>
              <a:rPr sz="1500" spc="-5" dirty="0">
                <a:solidFill>
                  <a:srgbClr val="404040"/>
                </a:solidFill>
                <a:cs typeface="Calibri"/>
              </a:rPr>
              <a:t>doit </a:t>
            </a:r>
            <a:r>
              <a:rPr sz="1500" spc="-15" dirty="0" err="1">
                <a:solidFill>
                  <a:srgbClr val="404040"/>
                </a:solidFill>
                <a:cs typeface="Calibri"/>
              </a:rPr>
              <a:t>renvoyer</a:t>
            </a:r>
            <a:r>
              <a:rPr sz="1500" spc="-15" dirty="0">
                <a:solidFill>
                  <a:srgbClr val="404040"/>
                </a:solidFill>
                <a:cs typeface="Calibri"/>
              </a:rPr>
              <a:t> </a:t>
            </a:r>
            <a:r>
              <a:rPr sz="1500" dirty="0">
                <a:solidFill>
                  <a:srgbClr val="404040"/>
                </a:solidFill>
                <a:cs typeface="Calibri"/>
              </a:rPr>
              <a:t>une chaîne  </a:t>
            </a:r>
            <a:r>
              <a:rPr sz="1500" spc="-5" dirty="0">
                <a:solidFill>
                  <a:srgbClr val="404040"/>
                </a:solidFill>
                <a:cs typeface="Calibri"/>
              </a:rPr>
              <a:t>de</a:t>
            </a:r>
            <a:r>
              <a:rPr sz="1500" spc="-10" dirty="0">
                <a:solidFill>
                  <a:srgbClr val="404040"/>
                </a:solidFill>
                <a:cs typeface="Calibri"/>
              </a:rPr>
              <a:t> caractères.</a:t>
            </a:r>
            <a:endParaRPr sz="1500" dirty="0">
              <a:solidFill>
                <a:prstClr val="black"/>
              </a:solidFill>
              <a:cs typeface="Calibri"/>
            </a:endParaRPr>
          </a:p>
        </p:txBody>
      </p:sp>
      <p:grpSp>
        <p:nvGrpSpPr>
          <p:cNvPr id="13" name="object 13"/>
          <p:cNvGrpSpPr/>
          <p:nvPr/>
        </p:nvGrpSpPr>
        <p:grpSpPr>
          <a:xfrm>
            <a:off x="2308669" y="2594876"/>
            <a:ext cx="6454775" cy="4139565"/>
            <a:chOff x="175069" y="2417076"/>
            <a:chExt cx="6454775" cy="4139565"/>
          </a:xfrm>
        </p:grpSpPr>
        <p:sp>
          <p:nvSpPr>
            <p:cNvPr id="14" name="object 14"/>
            <p:cNvSpPr/>
            <p:nvPr/>
          </p:nvSpPr>
          <p:spPr>
            <a:xfrm>
              <a:off x="4632960" y="2417076"/>
              <a:ext cx="917460" cy="417563"/>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 name="object 15"/>
            <p:cNvSpPr/>
            <p:nvPr/>
          </p:nvSpPr>
          <p:spPr>
            <a:xfrm>
              <a:off x="4790693" y="2440431"/>
              <a:ext cx="721995" cy="249554"/>
            </a:xfrm>
            <a:custGeom>
              <a:avLst/>
              <a:gdLst/>
              <a:ahLst/>
              <a:cxnLst/>
              <a:rect l="l" t="t" r="r" b="b"/>
              <a:pathLst>
                <a:path w="721995" h="249555">
                  <a:moveTo>
                    <a:pt x="90423" y="133857"/>
                  </a:moveTo>
                  <a:lnTo>
                    <a:pt x="82168" y="134112"/>
                  </a:lnTo>
                  <a:lnTo>
                    <a:pt x="77342" y="139318"/>
                  </a:lnTo>
                  <a:lnTo>
                    <a:pt x="0" y="220471"/>
                  </a:lnTo>
                  <a:lnTo>
                    <a:pt x="108711" y="247903"/>
                  </a:lnTo>
                  <a:lnTo>
                    <a:pt x="115696" y="249554"/>
                  </a:lnTo>
                  <a:lnTo>
                    <a:pt x="122681" y="245363"/>
                  </a:lnTo>
                  <a:lnTo>
                    <a:pt x="124459" y="238378"/>
                  </a:lnTo>
                  <a:lnTo>
                    <a:pt x="126237" y="231520"/>
                  </a:lnTo>
                  <a:lnTo>
                    <a:pt x="122870" y="225805"/>
                  </a:lnTo>
                  <a:lnTo>
                    <a:pt x="28193" y="225805"/>
                  </a:lnTo>
                  <a:lnTo>
                    <a:pt x="21081" y="200913"/>
                  </a:lnTo>
                  <a:lnTo>
                    <a:pt x="66990" y="187607"/>
                  </a:lnTo>
                  <a:lnTo>
                    <a:pt x="100964" y="151891"/>
                  </a:lnTo>
                  <a:lnTo>
                    <a:pt x="100837" y="143763"/>
                  </a:lnTo>
                  <a:lnTo>
                    <a:pt x="90423" y="133857"/>
                  </a:lnTo>
                  <a:close/>
                </a:path>
                <a:path w="721995" h="249555">
                  <a:moveTo>
                    <a:pt x="66990" y="187607"/>
                  </a:moveTo>
                  <a:lnTo>
                    <a:pt x="21081" y="200913"/>
                  </a:lnTo>
                  <a:lnTo>
                    <a:pt x="28193" y="225805"/>
                  </a:lnTo>
                  <a:lnTo>
                    <a:pt x="40464" y="222250"/>
                  </a:lnTo>
                  <a:lnTo>
                    <a:pt x="34035" y="222250"/>
                  </a:lnTo>
                  <a:lnTo>
                    <a:pt x="27812" y="200787"/>
                  </a:lnTo>
                  <a:lnTo>
                    <a:pt x="54452" y="200787"/>
                  </a:lnTo>
                  <a:lnTo>
                    <a:pt x="66990" y="187607"/>
                  </a:lnTo>
                  <a:close/>
                </a:path>
                <a:path w="721995" h="249555">
                  <a:moveTo>
                    <a:pt x="74210" y="212470"/>
                  </a:moveTo>
                  <a:lnTo>
                    <a:pt x="28193" y="225805"/>
                  </a:lnTo>
                  <a:lnTo>
                    <a:pt x="122870" y="225805"/>
                  </a:lnTo>
                  <a:lnTo>
                    <a:pt x="122046" y="224408"/>
                  </a:lnTo>
                  <a:lnTo>
                    <a:pt x="115061" y="222757"/>
                  </a:lnTo>
                  <a:lnTo>
                    <a:pt x="74210" y="212470"/>
                  </a:lnTo>
                  <a:close/>
                </a:path>
                <a:path w="721995" h="249555">
                  <a:moveTo>
                    <a:pt x="27812" y="200787"/>
                  </a:moveTo>
                  <a:lnTo>
                    <a:pt x="34035" y="222250"/>
                  </a:lnTo>
                  <a:lnTo>
                    <a:pt x="49304" y="206199"/>
                  </a:lnTo>
                  <a:lnTo>
                    <a:pt x="27812" y="200787"/>
                  </a:lnTo>
                  <a:close/>
                </a:path>
                <a:path w="721995" h="249555">
                  <a:moveTo>
                    <a:pt x="49304" y="206199"/>
                  </a:moveTo>
                  <a:lnTo>
                    <a:pt x="34035" y="222250"/>
                  </a:lnTo>
                  <a:lnTo>
                    <a:pt x="40464" y="222250"/>
                  </a:lnTo>
                  <a:lnTo>
                    <a:pt x="74210" y="212470"/>
                  </a:lnTo>
                  <a:lnTo>
                    <a:pt x="49304" y="206199"/>
                  </a:lnTo>
                  <a:close/>
                </a:path>
                <a:path w="721995" h="249555">
                  <a:moveTo>
                    <a:pt x="714247" y="0"/>
                  </a:moveTo>
                  <a:lnTo>
                    <a:pt x="66990" y="187607"/>
                  </a:lnTo>
                  <a:lnTo>
                    <a:pt x="49304" y="206199"/>
                  </a:lnTo>
                  <a:lnTo>
                    <a:pt x="74210" y="212470"/>
                  </a:lnTo>
                  <a:lnTo>
                    <a:pt x="721486" y="24891"/>
                  </a:lnTo>
                  <a:lnTo>
                    <a:pt x="714247" y="0"/>
                  </a:lnTo>
                  <a:close/>
                </a:path>
                <a:path w="721995" h="249555">
                  <a:moveTo>
                    <a:pt x="54452" y="200787"/>
                  </a:moveTo>
                  <a:lnTo>
                    <a:pt x="27812" y="200787"/>
                  </a:lnTo>
                  <a:lnTo>
                    <a:pt x="49304" y="206199"/>
                  </a:lnTo>
                  <a:lnTo>
                    <a:pt x="54452" y="200787"/>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 name="object 16"/>
            <p:cNvSpPr/>
            <p:nvPr/>
          </p:nvSpPr>
          <p:spPr>
            <a:xfrm>
              <a:off x="179831" y="2979419"/>
              <a:ext cx="6445250" cy="3572510"/>
            </a:xfrm>
            <a:custGeom>
              <a:avLst/>
              <a:gdLst/>
              <a:ahLst/>
              <a:cxnLst/>
              <a:rect l="l" t="t" r="r" b="b"/>
              <a:pathLst>
                <a:path w="6445250" h="3572509">
                  <a:moveTo>
                    <a:pt x="0" y="3572255"/>
                  </a:moveTo>
                  <a:lnTo>
                    <a:pt x="6444995" y="3572255"/>
                  </a:lnTo>
                  <a:lnTo>
                    <a:pt x="6444995" y="0"/>
                  </a:lnTo>
                  <a:lnTo>
                    <a:pt x="0" y="0"/>
                  </a:lnTo>
                  <a:lnTo>
                    <a:pt x="0" y="3572255"/>
                  </a:lnTo>
                  <a:close/>
                </a:path>
              </a:pathLst>
            </a:custGeom>
            <a:ln w="9144">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7" name="object 17"/>
          <p:cNvSpPr txBox="1"/>
          <p:nvPr/>
        </p:nvSpPr>
        <p:spPr>
          <a:xfrm>
            <a:off x="2318004" y="3159874"/>
            <a:ext cx="6436360" cy="1358900"/>
          </a:xfrm>
          <a:prstGeom prst="rect">
            <a:avLst/>
          </a:prstGeom>
        </p:spPr>
        <p:txBody>
          <a:bodyPr vert="horz" wrap="square" lIns="0" tIns="65405" rIns="0" bIns="0" rtlCol="0">
            <a:spAutoFit/>
          </a:bodyPr>
          <a:lstStyle/>
          <a:p>
            <a:pPr marL="85725">
              <a:spcBef>
                <a:spcPts val="515"/>
              </a:spcBef>
            </a:pPr>
            <a:r>
              <a:rPr sz="1400" dirty="0">
                <a:solidFill>
                  <a:srgbClr val="00AF50"/>
                </a:solidFill>
                <a:latin typeface="Consolas"/>
                <a:cs typeface="Consolas"/>
              </a:rPr>
              <a:t>'utilisation du type</a:t>
            </a:r>
            <a:r>
              <a:rPr sz="1400" spc="10" dirty="0">
                <a:solidFill>
                  <a:srgbClr val="00AF50"/>
                </a:solidFill>
                <a:latin typeface="Consolas"/>
                <a:cs typeface="Consolas"/>
              </a:rPr>
              <a:t> </a:t>
            </a:r>
            <a:r>
              <a:rPr sz="1400" spc="5" dirty="0">
                <a:solidFill>
                  <a:srgbClr val="00AF50"/>
                </a:solidFill>
                <a:latin typeface="Consolas"/>
                <a:cs typeface="Consolas"/>
              </a:rPr>
              <a:t>variant</a:t>
            </a:r>
            <a:endParaRPr sz="1400">
              <a:solidFill>
                <a:prstClr val="black"/>
              </a:solidFill>
              <a:latin typeface="Consolas"/>
              <a:cs typeface="Consolas"/>
            </a:endParaRPr>
          </a:p>
          <a:p>
            <a:pPr marL="85725">
              <a:spcBef>
                <a:spcPts val="420"/>
              </a:spcBef>
            </a:pPr>
            <a:r>
              <a:rPr sz="1400" dirty="0">
                <a:solidFill>
                  <a:prstClr val="black"/>
                </a:solidFill>
                <a:latin typeface="Consolas"/>
                <a:cs typeface="Consolas"/>
              </a:rPr>
              <a:t>Public Function MaDivision(a </a:t>
            </a:r>
            <a:r>
              <a:rPr sz="1400" spc="5" dirty="0">
                <a:solidFill>
                  <a:prstClr val="black"/>
                </a:solidFill>
                <a:latin typeface="Consolas"/>
                <a:cs typeface="Consolas"/>
              </a:rPr>
              <a:t>As </a:t>
            </a:r>
            <a:r>
              <a:rPr sz="1400" dirty="0">
                <a:solidFill>
                  <a:prstClr val="black"/>
                </a:solidFill>
                <a:latin typeface="Consolas"/>
                <a:cs typeface="Consolas"/>
              </a:rPr>
              <a:t>Double, b </a:t>
            </a:r>
            <a:r>
              <a:rPr sz="1400" spc="-5" dirty="0">
                <a:solidFill>
                  <a:prstClr val="black"/>
                </a:solidFill>
                <a:latin typeface="Consolas"/>
                <a:cs typeface="Consolas"/>
              </a:rPr>
              <a:t>As </a:t>
            </a:r>
            <a:r>
              <a:rPr sz="1400" dirty="0">
                <a:solidFill>
                  <a:prstClr val="black"/>
                </a:solidFill>
                <a:latin typeface="Consolas"/>
                <a:cs typeface="Consolas"/>
              </a:rPr>
              <a:t>Double) </a:t>
            </a:r>
            <a:r>
              <a:rPr sz="1400" spc="5" dirty="0">
                <a:solidFill>
                  <a:prstClr val="black"/>
                </a:solidFill>
                <a:latin typeface="Consolas"/>
                <a:cs typeface="Consolas"/>
              </a:rPr>
              <a:t>As</a:t>
            </a:r>
            <a:r>
              <a:rPr sz="1400" spc="90" dirty="0">
                <a:solidFill>
                  <a:prstClr val="black"/>
                </a:solidFill>
                <a:latin typeface="Consolas"/>
                <a:cs typeface="Consolas"/>
              </a:rPr>
              <a:t> </a:t>
            </a:r>
            <a:r>
              <a:rPr sz="1400" b="1" dirty="0">
                <a:solidFill>
                  <a:srgbClr val="5F497A"/>
                </a:solidFill>
                <a:latin typeface="Consolas"/>
                <a:cs typeface="Consolas"/>
              </a:rPr>
              <a:t>Variant</a:t>
            </a:r>
            <a:endParaRPr sz="1400">
              <a:solidFill>
                <a:prstClr val="black"/>
              </a:solidFill>
              <a:latin typeface="Consolas"/>
              <a:cs typeface="Consolas"/>
            </a:endParaRPr>
          </a:p>
          <a:p>
            <a:pPr marL="85725">
              <a:spcBef>
                <a:spcPts val="420"/>
              </a:spcBef>
            </a:pPr>
            <a:r>
              <a:rPr sz="1400" dirty="0">
                <a:solidFill>
                  <a:srgbClr val="00AF50"/>
                </a:solidFill>
                <a:latin typeface="Consolas"/>
                <a:cs typeface="Consolas"/>
              </a:rPr>
              <a:t>'var.</a:t>
            </a:r>
            <a:r>
              <a:rPr sz="1400" spc="-5" dirty="0">
                <a:solidFill>
                  <a:srgbClr val="00AF50"/>
                </a:solidFill>
                <a:latin typeface="Consolas"/>
                <a:cs typeface="Consolas"/>
              </a:rPr>
              <a:t> </a:t>
            </a:r>
            <a:r>
              <a:rPr sz="1400" dirty="0">
                <a:solidFill>
                  <a:srgbClr val="00AF50"/>
                </a:solidFill>
                <a:latin typeface="Consolas"/>
                <a:cs typeface="Consolas"/>
              </a:rPr>
              <a:t>intermédiaire</a:t>
            </a:r>
            <a:endParaRPr sz="1400">
              <a:solidFill>
                <a:prstClr val="black"/>
              </a:solidFill>
              <a:latin typeface="Consolas"/>
              <a:cs typeface="Consolas"/>
            </a:endParaRPr>
          </a:p>
          <a:p>
            <a:pPr marL="85725" marR="4077970">
              <a:lnSpc>
                <a:spcPct val="125000"/>
              </a:lnSpc>
            </a:pPr>
            <a:r>
              <a:rPr sz="1400" dirty="0">
                <a:solidFill>
                  <a:prstClr val="black"/>
                </a:solidFill>
                <a:latin typeface="Consolas"/>
                <a:cs typeface="Consolas"/>
              </a:rPr>
              <a:t>Dim </a:t>
            </a:r>
            <a:r>
              <a:rPr sz="1400" dirty="0">
                <a:solidFill>
                  <a:srgbClr val="5F497A"/>
                </a:solidFill>
                <a:latin typeface="Consolas"/>
                <a:cs typeface="Consolas"/>
              </a:rPr>
              <a:t>resultat </a:t>
            </a:r>
            <a:r>
              <a:rPr sz="1400" dirty="0">
                <a:solidFill>
                  <a:prstClr val="black"/>
                </a:solidFill>
                <a:latin typeface="Consolas"/>
                <a:cs typeface="Consolas"/>
              </a:rPr>
              <a:t>As </a:t>
            </a:r>
            <a:r>
              <a:rPr sz="1400" dirty="0">
                <a:solidFill>
                  <a:srgbClr val="5F497A"/>
                </a:solidFill>
                <a:latin typeface="Consolas"/>
                <a:cs typeface="Consolas"/>
              </a:rPr>
              <a:t>Variant  </a:t>
            </a:r>
            <a:r>
              <a:rPr sz="1400" dirty="0">
                <a:solidFill>
                  <a:srgbClr val="00AF50"/>
                </a:solidFill>
                <a:latin typeface="Consolas"/>
                <a:cs typeface="Consolas"/>
              </a:rPr>
              <a:t>'calcul</a:t>
            </a:r>
            <a:endParaRPr sz="1400">
              <a:solidFill>
                <a:prstClr val="black"/>
              </a:solidFill>
              <a:latin typeface="Consolas"/>
              <a:cs typeface="Consolas"/>
            </a:endParaRPr>
          </a:p>
        </p:txBody>
      </p:sp>
      <p:sp>
        <p:nvSpPr>
          <p:cNvPr id="18" name="object 18"/>
          <p:cNvSpPr txBox="1"/>
          <p:nvPr/>
        </p:nvSpPr>
        <p:spPr>
          <a:xfrm>
            <a:off x="2391562" y="4492853"/>
            <a:ext cx="1993900" cy="826769"/>
          </a:xfrm>
          <a:prstGeom prst="rect">
            <a:avLst/>
          </a:prstGeom>
        </p:spPr>
        <p:txBody>
          <a:bodyPr vert="horz" wrap="square" lIns="0" tIns="12065" rIns="0" bIns="0" rtlCol="0">
            <a:spAutoFit/>
          </a:bodyPr>
          <a:lstStyle/>
          <a:p>
            <a:pPr marL="405765" marR="5080" indent="-393700">
              <a:lnSpc>
                <a:spcPct val="125200"/>
              </a:lnSpc>
              <a:spcBef>
                <a:spcPts val="95"/>
              </a:spcBef>
            </a:pPr>
            <a:r>
              <a:rPr sz="1400" dirty="0">
                <a:solidFill>
                  <a:prstClr val="black"/>
                </a:solidFill>
                <a:latin typeface="Consolas"/>
                <a:cs typeface="Consolas"/>
              </a:rPr>
              <a:t>If (b </a:t>
            </a:r>
            <a:r>
              <a:rPr sz="1400" spc="5" dirty="0">
                <a:solidFill>
                  <a:prstClr val="black"/>
                </a:solidFill>
                <a:latin typeface="Consolas"/>
                <a:cs typeface="Consolas"/>
              </a:rPr>
              <a:t>&lt;&gt; </a:t>
            </a:r>
            <a:r>
              <a:rPr sz="1400" dirty="0">
                <a:solidFill>
                  <a:prstClr val="black"/>
                </a:solidFill>
                <a:latin typeface="Consolas"/>
                <a:cs typeface="Consolas"/>
              </a:rPr>
              <a:t>0) Then  </a:t>
            </a:r>
            <a:r>
              <a:rPr sz="1400" dirty="0">
                <a:solidFill>
                  <a:srgbClr val="5F497A"/>
                </a:solidFill>
                <a:latin typeface="Consolas"/>
                <a:cs typeface="Consolas"/>
              </a:rPr>
              <a:t>resultat </a:t>
            </a:r>
            <a:r>
              <a:rPr sz="1400" dirty="0">
                <a:solidFill>
                  <a:srgbClr val="006FC0"/>
                </a:solidFill>
                <a:latin typeface="Consolas"/>
                <a:cs typeface="Consolas"/>
              </a:rPr>
              <a:t>= a /</a:t>
            </a:r>
            <a:r>
              <a:rPr sz="1400" spc="-30" dirty="0">
                <a:solidFill>
                  <a:srgbClr val="006FC0"/>
                </a:solidFill>
                <a:latin typeface="Consolas"/>
                <a:cs typeface="Consolas"/>
              </a:rPr>
              <a:t> </a:t>
            </a:r>
            <a:r>
              <a:rPr sz="1400" dirty="0">
                <a:solidFill>
                  <a:srgbClr val="006FC0"/>
                </a:solidFill>
                <a:latin typeface="Consolas"/>
                <a:cs typeface="Consolas"/>
              </a:rPr>
              <a:t>b</a:t>
            </a:r>
            <a:endParaRPr sz="1400">
              <a:solidFill>
                <a:prstClr val="black"/>
              </a:solidFill>
              <a:latin typeface="Consolas"/>
              <a:cs typeface="Consolas"/>
            </a:endParaRPr>
          </a:p>
          <a:p>
            <a:pPr marL="12700">
              <a:spcBef>
                <a:spcPts val="420"/>
              </a:spcBef>
            </a:pPr>
            <a:r>
              <a:rPr sz="1400" dirty="0">
                <a:solidFill>
                  <a:prstClr val="black"/>
                </a:solidFill>
                <a:latin typeface="Consolas"/>
                <a:cs typeface="Consolas"/>
              </a:rPr>
              <a:t>Else</a:t>
            </a:r>
            <a:endParaRPr sz="1400">
              <a:solidFill>
                <a:prstClr val="black"/>
              </a:solidFill>
              <a:latin typeface="Consolas"/>
              <a:cs typeface="Consolas"/>
            </a:endParaRPr>
          </a:p>
        </p:txBody>
      </p:sp>
      <p:sp>
        <p:nvSpPr>
          <p:cNvPr id="19" name="object 19"/>
          <p:cNvSpPr txBox="1"/>
          <p:nvPr/>
        </p:nvSpPr>
        <p:spPr>
          <a:xfrm>
            <a:off x="2318004" y="5293766"/>
            <a:ext cx="6436360" cy="1359535"/>
          </a:xfrm>
          <a:prstGeom prst="rect">
            <a:avLst/>
          </a:prstGeom>
        </p:spPr>
        <p:txBody>
          <a:bodyPr vert="horz" wrap="square" lIns="0" tIns="65405" rIns="0" bIns="0" rtlCol="0">
            <a:spAutoFit/>
          </a:bodyPr>
          <a:lstStyle/>
          <a:p>
            <a:pPr marL="479425">
              <a:spcBef>
                <a:spcPts val="515"/>
              </a:spcBef>
            </a:pPr>
            <a:r>
              <a:rPr sz="1400" dirty="0">
                <a:solidFill>
                  <a:srgbClr val="5F497A"/>
                </a:solidFill>
                <a:latin typeface="Consolas"/>
                <a:cs typeface="Consolas"/>
              </a:rPr>
              <a:t>resultat </a:t>
            </a:r>
            <a:r>
              <a:rPr sz="1400" dirty="0">
                <a:solidFill>
                  <a:srgbClr val="30859C"/>
                </a:solidFill>
                <a:latin typeface="Consolas"/>
                <a:cs typeface="Consolas"/>
              </a:rPr>
              <a:t>= "division </a:t>
            </a:r>
            <a:r>
              <a:rPr sz="1400" spc="5" dirty="0">
                <a:solidFill>
                  <a:srgbClr val="30859C"/>
                </a:solidFill>
                <a:latin typeface="Consolas"/>
                <a:cs typeface="Consolas"/>
              </a:rPr>
              <a:t>par</a:t>
            </a:r>
            <a:r>
              <a:rPr sz="1400" spc="20" dirty="0">
                <a:solidFill>
                  <a:srgbClr val="30859C"/>
                </a:solidFill>
                <a:latin typeface="Consolas"/>
                <a:cs typeface="Consolas"/>
              </a:rPr>
              <a:t> </a:t>
            </a:r>
            <a:r>
              <a:rPr sz="1400" dirty="0">
                <a:solidFill>
                  <a:srgbClr val="30859C"/>
                </a:solidFill>
                <a:latin typeface="Consolas"/>
                <a:cs typeface="Consolas"/>
              </a:rPr>
              <a:t>zéro"</a:t>
            </a:r>
            <a:endParaRPr sz="1400">
              <a:solidFill>
                <a:prstClr val="black"/>
              </a:solidFill>
              <a:latin typeface="Consolas"/>
              <a:cs typeface="Consolas"/>
            </a:endParaRPr>
          </a:p>
          <a:p>
            <a:pPr marL="85725">
              <a:spcBef>
                <a:spcPts val="420"/>
              </a:spcBef>
            </a:pPr>
            <a:r>
              <a:rPr sz="1400" dirty="0">
                <a:solidFill>
                  <a:prstClr val="black"/>
                </a:solidFill>
                <a:latin typeface="Consolas"/>
                <a:cs typeface="Consolas"/>
              </a:rPr>
              <a:t>End If</a:t>
            </a:r>
            <a:endParaRPr sz="1400">
              <a:solidFill>
                <a:prstClr val="black"/>
              </a:solidFill>
              <a:latin typeface="Consolas"/>
              <a:cs typeface="Consolas"/>
            </a:endParaRPr>
          </a:p>
          <a:p>
            <a:pPr marL="85725">
              <a:spcBef>
                <a:spcPts val="420"/>
              </a:spcBef>
            </a:pPr>
            <a:r>
              <a:rPr sz="1400" dirty="0">
                <a:solidFill>
                  <a:srgbClr val="00AF50"/>
                </a:solidFill>
                <a:latin typeface="Consolas"/>
                <a:cs typeface="Consolas"/>
              </a:rPr>
              <a:t>'renvoyer </a:t>
            </a:r>
            <a:r>
              <a:rPr sz="1400" spc="5" dirty="0">
                <a:solidFill>
                  <a:srgbClr val="00AF50"/>
                </a:solidFill>
                <a:latin typeface="Consolas"/>
                <a:cs typeface="Consolas"/>
              </a:rPr>
              <a:t>le</a:t>
            </a:r>
            <a:r>
              <a:rPr sz="1400" spc="-5" dirty="0">
                <a:solidFill>
                  <a:srgbClr val="00AF50"/>
                </a:solidFill>
                <a:latin typeface="Consolas"/>
                <a:cs typeface="Consolas"/>
              </a:rPr>
              <a:t> </a:t>
            </a:r>
            <a:r>
              <a:rPr sz="1400" dirty="0">
                <a:solidFill>
                  <a:srgbClr val="00AF50"/>
                </a:solidFill>
                <a:latin typeface="Consolas"/>
                <a:cs typeface="Consolas"/>
              </a:rPr>
              <a:t>résultat</a:t>
            </a:r>
            <a:endParaRPr sz="1400">
              <a:solidFill>
                <a:prstClr val="black"/>
              </a:solidFill>
              <a:latin typeface="Consolas"/>
              <a:cs typeface="Consolas"/>
            </a:endParaRPr>
          </a:p>
          <a:p>
            <a:pPr marL="85725" marR="4275455">
              <a:lnSpc>
                <a:spcPct val="125000"/>
              </a:lnSpc>
              <a:spcBef>
                <a:spcPts val="5"/>
              </a:spcBef>
            </a:pPr>
            <a:r>
              <a:rPr sz="1400" dirty="0">
                <a:solidFill>
                  <a:prstClr val="black"/>
                </a:solidFill>
                <a:latin typeface="Consolas"/>
                <a:cs typeface="Consolas"/>
              </a:rPr>
              <a:t>MaDivision = resultat  End</a:t>
            </a:r>
            <a:r>
              <a:rPr sz="1400" spc="-5" dirty="0">
                <a:solidFill>
                  <a:prstClr val="black"/>
                </a:solidFill>
                <a:latin typeface="Consolas"/>
                <a:cs typeface="Consolas"/>
              </a:rPr>
              <a:t> </a:t>
            </a:r>
            <a:r>
              <a:rPr sz="1400" dirty="0">
                <a:solidFill>
                  <a:prstClr val="black"/>
                </a:solidFill>
                <a:latin typeface="Consolas"/>
                <a:cs typeface="Consolas"/>
              </a:rPr>
              <a:t>Function</a:t>
            </a:r>
            <a:endParaRPr sz="1400">
              <a:solidFill>
                <a:prstClr val="black"/>
              </a:solidFill>
              <a:latin typeface="Consolas"/>
              <a:cs typeface="Consolas"/>
            </a:endParaRPr>
          </a:p>
        </p:txBody>
      </p:sp>
      <p:grpSp>
        <p:nvGrpSpPr>
          <p:cNvPr id="20" name="object 20"/>
          <p:cNvGrpSpPr/>
          <p:nvPr/>
        </p:nvGrpSpPr>
        <p:grpSpPr>
          <a:xfrm>
            <a:off x="6885432" y="2602496"/>
            <a:ext cx="3552825" cy="2853055"/>
            <a:chOff x="4751832" y="2424696"/>
            <a:chExt cx="3552825" cy="2853055"/>
          </a:xfrm>
        </p:grpSpPr>
        <p:sp>
          <p:nvSpPr>
            <p:cNvPr id="21" name="object 21"/>
            <p:cNvSpPr/>
            <p:nvPr/>
          </p:nvSpPr>
          <p:spPr>
            <a:xfrm>
              <a:off x="5454396" y="2424696"/>
              <a:ext cx="566966" cy="1022591"/>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 name="object 22"/>
            <p:cNvSpPr/>
            <p:nvPr/>
          </p:nvSpPr>
          <p:spPr>
            <a:xfrm>
              <a:off x="5496687" y="2447671"/>
              <a:ext cx="386080" cy="826135"/>
            </a:xfrm>
            <a:custGeom>
              <a:avLst/>
              <a:gdLst/>
              <a:ahLst/>
              <a:cxnLst/>
              <a:rect l="l" t="t" r="r" b="b"/>
              <a:pathLst>
                <a:path w="386079" h="826135">
                  <a:moveTo>
                    <a:pt x="290575" y="734694"/>
                  </a:moveTo>
                  <a:lnTo>
                    <a:pt x="282575" y="735964"/>
                  </a:lnTo>
                  <a:lnTo>
                    <a:pt x="278384" y="741679"/>
                  </a:lnTo>
                  <a:lnTo>
                    <a:pt x="274065" y="747521"/>
                  </a:lnTo>
                  <a:lnTo>
                    <a:pt x="275336" y="755650"/>
                  </a:lnTo>
                  <a:lnTo>
                    <a:pt x="281177" y="759840"/>
                  </a:lnTo>
                  <a:lnTo>
                    <a:pt x="371855" y="825880"/>
                  </a:lnTo>
                  <a:lnTo>
                    <a:pt x="373974" y="807465"/>
                  </a:lnTo>
                  <a:lnTo>
                    <a:pt x="349630" y="807465"/>
                  </a:lnTo>
                  <a:lnTo>
                    <a:pt x="330394" y="763612"/>
                  </a:lnTo>
                  <a:lnTo>
                    <a:pt x="296417" y="738886"/>
                  </a:lnTo>
                  <a:lnTo>
                    <a:pt x="290575" y="734694"/>
                  </a:lnTo>
                  <a:close/>
                </a:path>
                <a:path w="386079" h="826135">
                  <a:moveTo>
                    <a:pt x="330394" y="763612"/>
                  </a:moveTo>
                  <a:lnTo>
                    <a:pt x="349630" y="807465"/>
                  </a:lnTo>
                  <a:lnTo>
                    <a:pt x="364691" y="800862"/>
                  </a:lnTo>
                  <a:lnTo>
                    <a:pt x="348614" y="800862"/>
                  </a:lnTo>
                  <a:lnTo>
                    <a:pt x="351161" y="778725"/>
                  </a:lnTo>
                  <a:lnTo>
                    <a:pt x="330394" y="763612"/>
                  </a:lnTo>
                  <a:close/>
                </a:path>
                <a:path w="386079" h="826135">
                  <a:moveTo>
                    <a:pt x="366267" y="699262"/>
                  </a:moveTo>
                  <a:lnTo>
                    <a:pt x="359790" y="704341"/>
                  </a:lnTo>
                  <a:lnTo>
                    <a:pt x="358901" y="711453"/>
                  </a:lnTo>
                  <a:lnTo>
                    <a:pt x="354106" y="753130"/>
                  </a:lnTo>
                  <a:lnTo>
                    <a:pt x="373379" y="797051"/>
                  </a:lnTo>
                  <a:lnTo>
                    <a:pt x="349630" y="807465"/>
                  </a:lnTo>
                  <a:lnTo>
                    <a:pt x="373974" y="807465"/>
                  </a:lnTo>
                  <a:lnTo>
                    <a:pt x="384683" y="714375"/>
                  </a:lnTo>
                  <a:lnTo>
                    <a:pt x="385572" y="707263"/>
                  </a:lnTo>
                  <a:lnTo>
                    <a:pt x="380364" y="700786"/>
                  </a:lnTo>
                  <a:lnTo>
                    <a:pt x="366267" y="699262"/>
                  </a:lnTo>
                  <a:close/>
                </a:path>
                <a:path w="386079" h="826135">
                  <a:moveTo>
                    <a:pt x="351161" y="778725"/>
                  </a:moveTo>
                  <a:lnTo>
                    <a:pt x="348614" y="800862"/>
                  </a:lnTo>
                  <a:lnTo>
                    <a:pt x="369188" y="791844"/>
                  </a:lnTo>
                  <a:lnTo>
                    <a:pt x="351161" y="778725"/>
                  </a:lnTo>
                  <a:close/>
                </a:path>
                <a:path w="386079" h="826135">
                  <a:moveTo>
                    <a:pt x="354106" y="753130"/>
                  </a:moveTo>
                  <a:lnTo>
                    <a:pt x="351161" y="778725"/>
                  </a:lnTo>
                  <a:lnTo>
                    <a:pt x="369188" y="791844"/>
                  </a:lnTo>
                  <a:lnTo>
                    <a:pt x="348614" y="800862"/>
                  </a:lnTo>
                  <a:lnTo>
                    <a:pt x="364691" y="800862"/>
                  </a:lnTo>
                  <a:lnTo>
                    <a:pt x="373379" y="797051"/>
                  </a:lnTo>
                  <a:lnTo>
                    <a:pt x="354106" y="753130"/>
                  </a:lnTo>
                  <a:close/>
                </a:path>
                <a:path w="386079" h="826135">
                  <a:moveTo>
                    <a:pt x="23622" y="0"/>
                  </a:moveTo>
                  <a:lnTo>
                    <a:pt x="0" y="10413"/>
                  </a:lnTo>
                  <a:lnTo>
                    <a:pt x="330394" y="763612"/>
                  </a:lnTo>
                  <a:lnTo>
                    <a:pt x="351161" y="778725"/>
                  </a:lnTo>
                  <a:lnTo>
                    <a:pt x="354106" y="753130"/>
                  </a:lnTo>
                  <a:lnTo>
                    <a:pt x="23622" y="0"/>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 name="object 23"/>
            <p:cNvSpPr/>
            <p:nvPr/>
          </p:nvSpPr>
          <p:spPr>
            <a:xfrm>
              <a:off x="4770120" y="4344936"/>
              <a:ext cx="3534155" cy="874763"/>
            </a:xfrm>
            <a:prstGeom prst="rect">
              <a:avLst/>
            </a:prstGeom>
            <a:blipFill>
              <a:blip r:embed="rId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 name="object 24"/>
            <p:cNvSpPr/>
            <p:nvPr/>
          </p:nvSpPr>
          <p:spPr>
            <a:xfrm>
              <a:off x="4751832" y="4338840"/>
              <a:ext cx="3416808" cy="938771"/>
            </a:xfrm>
            <a:prstGeom prst="rect">
              <a:avLst/>
            </a:prstGeom>
            <a:blipFill>
              <a:blip r:embed="rId7"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 name="object 25"/>
            <p:cNvSpPr/>
            <p:nvPr/>
          </p:nvSpPr>
          <p:spPr>
            <a:xfrm>
              <a:off x="4817364" y="4372355"/>
              <a:ext cx="3444240" cy="784860"/>
            </a:xfrm>
            <a:custGeom>
              <a:avLst/>
              <a:gdLst/>
              <a:ahLst/>
              <a:cxnLst/>
              <a:rect l="l" t="t" r="r" b="b"/>
              <a:pathLst>
                <a:path w="3444240" h="784860">
                  <a:moveTo>
                    <a:pt x="3444240" y="0"/>
                  </a:moveTo>
                  <a:lnTo>
                    <a:pt x="0" y="0"/>
                  </a:lnTo>
                  <a:lnTo>
                    <a:pt x="0" y="784859"/>
                  </a:lnTo>
                  <a:lnTo>
                    <a:pt x="3444240" y="784859"/>
                  </a:lnTo>
                  <a:lnTo>
                    <a:pt x="3444240" y="0"/>
                  </a:lnTo>
                  <a:close/>
                </a:path>
              </a:pathLst>
            </a:custGeom>
            <a:solidFill>
              <a:srgbClr val="FFFF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 name="object 26"/>
            <p:cNvSpPr/>
            <p:nvPr/>
          </p:nvSpPr>
          <p:spPr>
            <a:xfrm>
              <a:off x="4817364" y="4372355"/>
              <a:ext cx="3444240" cy="784860"/>
            </a:xfrm>
            <a:custGeom>
              <a:avLst/>
              <a:gdLst/>
              <a:ahLst/>
              <a:cxnLst/>
              <a:rect l="l" t="t" r="r" b="b"/>
              <a:pathLst>
                <a:path w="3444240" h="784860">
                  <a:moveTo>
                    <a:pt x="0" y="784859"/>
                  </a:moveTo>
                  <a:lnTo>
                    <a:pt x="3444240" y="784859"/>
                  </a:lnTo>
                  <a:lnTo>
                    <a:pt x="3444240" y="0"/>
                  </a:lnTo>
                  <a:lnTo>
                    <a:pt x="0" y="0"/>
                  </a:lnTo>
                  <a:lnTo>
                    <a:pt x="0" y="784859"/>
                  </a:lnTo>
                  <a:close/>
                </a:path>
              </a:pathLst>
            </a:custGeom>
            <a:ln w="9143">
              <a:solidFill>
                <a:srgbClr val="97B8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7" name="object 27"/>
          <p:cNvSpPr txBox="1"/>
          <p:nvPr/>
        </p:nvSpPr>
        <p:spPr>
          <a:xfrm>
            <a:off x="8751520" y="4572761"/>
            <a:ext cx="1639570" cy="482600"/>
          </a:xfrm>
          <a:prstGeom prst="rect">
            <a:avLst/>
          </a:prstGeom>
        </p:spPr>
        <p:txBody>
          <a:bodyPr vert="horz" wrap="square" lIns="0" tIns="12700" rIns="0" bIns="0" rtlCol="0">
            <a:spAutoFit/>
          </a:bodyPr>
          <a:lstStyle/>
          <a:p>
            <a:pPr marR="274320" indent="90170">
              <a:spcBef>
                <a:spcPts val="100"/>
              </a:spcBef>
            </a:pPr>
            <a:r>
              <a:rPr sz="1500" spc="-10" dirty="0">
                <a:solidFill>
                  <a:srgbClr val="5F497A"/>
                </a:solidFill>
                <a:cs typeface="Calibri"/>
              </a:rPr>
              <a:t>resultat</a:t>
            </a:r>
            <a:r>
              <a:rPr sz="1500" spc="-10" dirty="0">
                <a:solidFill>
                  <a:srgbClr val="404040"/>
                </a:solidFill>
                <a:cs typeface="Calibri"/>
              </a:rPr>
              <a:t>, </a:t>
            </a:r>
            <a:r>
              <a:rPr sz="1500" dirty="0">
                <a:solidFill>
                  <a:srgbClr val="404040"/>
                </a:solidFill>
                <a:cs typeface="Calibri"/>
              </a:rPr>
              <a:t>de</a:t>
            </a:r>
            <a:r>
              <a:rPr sz="1500" spc="-65" dirty="0">
                <a:solidFill>
                  <a:srgbClr val="404040"/>
                </a:solidFill>
                <a:cs typeface="Calibri"/>
              </a:rPr>
              <a:t> </a:t>
            </a:r>
            <a:r>
              <a:rPr sz="1500" dirty="0">
                <a:solidFill>
                  <a:srgbClr val="404040"/>
                </a:solidFill>
                <a:cs typeface="Calibri"/>
              </a:rPr>
              <a:t>type  er un </a:t>
            </a:r>
            <a:r>
              <a:rPr sz="1500" spc="-10" dirty="0">
                <a:solidFill>
                  <a:srgbClr val="404040"/>
                </a:solidFill>
                <a:cs typeface="Calibri"/>
              </a:rPr>
              <a:t>réel et</a:t>
            </a:r>
            <a:r>
              <a:rPr sz="1500" spc="-30" dirty="0">
                <a:solidFill>
                  <a:srgbClr val="404040"/>
                </a:solidFill>
                <a:cs typeface="Calibri"/>
              </a:rPr>
              <a:t> </a:t>
            </a:r>
            <a:r>
              <a:rPr sz="1500" dirty="0">
                <a:solidFill>
                  <a:srgbClr val="404040"/>
                </a:solidFill>
                <a:cs typeface="Calibri"/>
              </a:rPr>
              <a:t>une</a:t>
            </a:r>
            <a:endParaRPr sz="1500">
              <a:solidFill>
                <a:prstClr val="black"/>
              </a:solidFill>
              <a:cs typeface="Calibri"/>
            </a:endParaRPr>
          </a:p>
        </p:txBody>
      </p:sp>
      <p:sp>
        <p:nvSpPr>
          <p:cNvPr id="28" name="object 28"/>
          <p:cNvSpPr txBox="1"/>
          <p:nvPr/>
        </p:nvSpPr>
        <p:spPr>
          <a:xfrm>
            <a:off x="6955535" y="4572761"/>
            <a:ext cx="1844039" cy="711200"/>
          </a:xfrm>
          <a:prstGeom prst="rect">
            <a:avLst/>
          </a:prstGeom>
        </p:spPr>
        <p:txBody>
          <a:bodyPr vert="horz" wrap="square" lIns="0" tIns="12700" rIns="0" bIns="0" rtlCol="0">
            <a:spAutoFit/>
          </a:bodyPr>
          <a:lstStyle/>
          <a:p>
            <a:pPr marL="87630" algn="just">
              <a:spcBef>
                <a:spcPts val="100"/>
              </a:spcBef>
            </a:pPr>
            <a:r>
              <a:rPr sz="1500" spc="-5" dirty="0">
                <a:solidFill>
                  <a:srgbClr val="404040"/>
                </a:solidFill>
                <a:cs typeface="Calibri"/>
              </a:rPr>
              <a:t>Dans </a:t>
            </a:r>
            <a:r>
              <a:rPr sz="1500" dirty="0">
                <a:solidFill>
                  <a:srgbClr val="404040"/>
                </a:solidFill>
                <a:cs typeface="Calibri"/>
              </a:rPr>
              <a:t>la </a:t>
            </a:r>
            <a:r>
              <a:rPr sz="1500" spc="-5" dirty="0">
                <a:solidFill>
                  <a:srgbClr val="404040"/>
                </a:solidFill>
                <a:cs typeface="Calibri"/>
              </a:rPr>
              <a:t>même</a:t>
            </a:r>
            <a:r>
              <a:rPr sz="1500" spc="-65" dirty="0">
                <a:solidFill>
                  <a:srgbClr val="404040"/>
                </a:solidFill>
                <a:cs typeface="Calibri"/>
              </a:rPr>
              <a:t> </a:t>
            </a:r>
            <a:r>
              <a:rPr sz="1500" spc="-5" dirty="0">
                <a:solidFill>
                  <a:srgbClr val="404040"/>
                </a:solidFill>
                <a:cs typeface="Calibri"/>
              </a:rPr>
              <a:t>variable  variant, on </a:t>
            </a:r>
            <a:r>
              <a:rPr sz="1500" dirty="0">
                <a:solidFill>
                  <a:srgbClr val="404040"/>
                </a:solidFill>
                <a:cs typeface="Calibri"/>
              </a:rPr>
              <a:t>peut </a:t>
            </a:r>
            <a:r>
              <a:rPr sz="1500" spc="-15" dirty="0">
                <a:solidFill>
                  <a:srgbClr val="404040"/>
                </a:solidFill>
                <a:cs typeface="Calibri"/>
              </a:rPr>
              <a:t>affect  </a:t>
            </a:r>
            <a:r>
              <a:rPr sz="1500" dirty="0">
                <a:solidFill>
                  <a:srgbClr val="404040"/>
                </a:solidFill>
                <a:cs typeface="Calibri"/>
              </a:rPr>
              <a:t>chaîne de</a:t>
            </a:r>
            <a:r>
              <a:rPr sz="1500" spc="-40" dirty="0">
                <a:solidFill>
                  <a:srgbClr val="404040"/>
                </a:solidFill>
                <a:cs typeface="Calibri"/>
              </a:rPr>
              <a:t> </a:t>
            </a:r>
            <a:r>
              <a:rPr sz="1500" spc="-10" dirty="0">
                <a:solidFill>
                  <a:srgbClr val="404040"/>
                </a:solidFill>
                <a:cs typeface="Calibri"/>
              </a:rPr>
              <a:t>caractères.</a:t>
            </a:r>
            <a:endParaRPr sz="1500">
              <a:solidFill>
                <a:prstClr val="black"/>
              </a:solidFill>
              <a:cs typeface="Calibri"/>
            </a:endParaRPr>
          </a:p>
        </p:txBody>
      </p:sp>
      <p:grpSp>
        <p:nvGrpSpPr>
          <p:cNvPr id="29" name="object 29"/>
          <p:cNvGrpSpPr/>
          <p:nvPr/>
        </p:nvGrpSpPr>
        <p:grpSpPr>
          <a:xfrm>
            <a:off x="4389120" y="4806251"/>
            <a:ext cx="2606040" cy="838200"/>
            <a:chOff x="2255520" y="4628451"/>
            <a:chExt cx="2606040" cy="838200"/>
          </a:xfrm>
        </p:grpSpPr>
        <p:sp>
          <p:nvSpPr>
            <p:cNvPr id="30" name="object 30"/>
            <p:cNvSpPr/>
            <p:nvPr/>
          </p:nvSpPr>
          <p:spPr>
            <a:xfrm>
              <a:off x="2255520" y="4628451"/>
              <a:ext cx="2601468" cy="310959"/>
            </a:xfrm>
            <a:prstGeom prst="rect">
              <a:avLst/>
            </a:prstGeom>
            <a:blipFill>
              <a:blip r:embed="rId8"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1" name="object 31"/>
            <p:cNvSpPr/>
            <p:nvPr/>
          </p:nvSpPr>
          <p:spPr>
            <a:xfrm>
              <a:off x="2413254" y="4706239"/>
              <a:ext cx="2406015" cy="120650"/>
            </a:xfrm>
            <a:custGeom>
              <a:avLst/>
              <a:gdLst/>
              <a:ahLst/>
              <a:cxnLst/>
              <a:rect l="l" t="t" r="r" b="b"/>
              <a:pathLst>
                <a:path w="2406015" h="120650">
                  <a:moveTo>
                    <a:pt x="102996" y="0"/>
                  </a:moveTo>
                  <a:lnTo>
                    <a:pt x="0" y="60071"/>
                  </a:lnTo>
                  <a:lnTo>
                    <a:pt x="102996" y="120142"/>
                  </a:lnTo>
                  <a:lnTo>
                    <a:pt x="110997" y="118110"/>
                  </a:lnTo>
                  <a:lnTo>
                    <a:pt x="114553" y="111887"/>
                  </a:lnTo>
                  <a:lnTo>
                    <a:pt x="118109" y="105791"/>
                  </a:lnTo>
                  <a:lnTo>
                    <a:pt x="116077" y="97790"/>
                  </a:lnTo>
                  <a:lnTo>
                    <a:pt x="109854" y="94234"/>
                  </a:lnTo>
                  <a:lnTo>
                    <a:pt x="73496" y="73025"/>
                  </a:lnTo>
                  <a:lnTo>
                    <a:pt x="25653" y="73025"/>
                  </a:lnTo>
                  <a:lnTo>
                    <a:pt x="25653" y="47117"/>
                  </a:lnTo>
                  <a:lnTo>
                    <a:pt x="73496" y="47117"/>
                  </a:lnTo>
                  <a:lnTo>
                    <a:pt x="109854" y="25908"/>
                  </a:lnTo>
                  <a:lnTo>
                    <a:pt x="116077" y="22352"/>
                  </a:lnTo>
                  <a:lnTo>
                    <a:pt x="118109" y="14350"/>
                  </a:lnTo>
                  <a:lnTo>
                    <a:pt x="114553" y="8255"/>
                  </a:lnTo>
                  <a:lnTo>
                    <a:pt x="110997" y="2031"/>
                  </a:lnTo>
                  <a:lnTo>
                    <a:pt x="102996" y="0"/>
                  </a:lnTo>
                  <a:close/>
                </a:path>
                <a:path w="2406015" h="120650">
                  <a:moveTo>
                    <a:pt x="73496" y="47117"/>
                  </a:moveTo>
                  <a:lnTo>
                    <a:pt x="25653" y="47117"/>
                  </a:lnTo>
                  <a:lnTo>
                    <a:pt x="25653" y="73025"/>
                  </a:lnTo>
                  <a:lnTo>
                    <a:pt x="73496" y="73025"/>
                  </a:lnTo>
                  <a:lnTo>
                    <a:pt x="70448" y="71247"/>
                  </a:lnTo>
                  <a:lnTo>
                    <a:pt x="32131" y="71247"/>
                  </a:lnTo>
                  <a:lnTo>
                    <a:pt x="32131" y="48894"/>
                  </a:lnTo>
                  <a:lnTo>
                    <a:pt x="70448" y="48894"/>
                  </a:lnTo>
                  <a:lnTo>
                    <a:pt x="73496" y="47117"/>
                  </a:lnTo>
                  <a:close/>
                </a:path>
                <a:path w="2406015" h="120650">
                  <a:moveTo>
                    <a:pt x="2405634" y="47117"/>
                  </a:moveTo>
                  <a:lnTo>
                    <a:pt x="73496" y="47117"/>
                  </a:lnTo>
                  <a:lnTo>
                    <a:pt x="51289" y="60071"/>
                  </a:lnTo>
                  <a:lnTo>
                    <a:pt x="73496" y="73025"/>
                  </a:lnTo>
                  <a:lnTo>
                    <a:pt x="2405634" y="73025"/>
                  </a:lnTo>
                  <a:lnTo>
                    <a:pt x="2405634" y="47117"/>
                  </a:lnTo>
                  <a:close/>
                </a:path>
                <a:path w="2406015" h="120650">
                  <a:moveTo>
                    <a:pt x="32131" y="48894"/>
                  </a:moveTo>
                  <a:lnTo>
                    <a:pt x="32131" y="71247"/>
                  </a:lnTo>
                  <a:lnTo>
                    <a:pt x="51289" y="60071"/>
                  </a:lnTo>
                  <a:lnTo>
                    <a:pt x="32131" y="48894"/>
                  </a:lnTo>
                  <a:close/>
                </a:path>
                <a:path w="2406015" h="120650">
                  <a:moveTo>
                    <a:pt x="51289" y="60071"/>
                  </a:moveTo>
                  <a:lnTo>
                    <a:pt x="32131" y="71247"/>
                  </a:lnTo>
                  <a:lnTo>
                    <a:pt x="70448" y="71247"/>
                  </a:lnTo>
                  <a:lnTo>
                    <a:pt x="51289" y="60071"/>
                  </a:lnTo>
                  <a:close/>
                </a:path>
                <a:path w="2406015" h="120650">
                  <a:moveTo>
                    <a:pt x="70448" y="48894"/>
                  </a:moveTo>
                  <a:lnTo>
                    <a:pt x="32131" y="48894"/>
                  </a:lnTo>
                  <a:lnTo>
                    <a:pt x="51289" y="60071"/>
                  </a:lnTo>
                  <a:lnTo>
                    <a:pt x="70448" y="48894"/>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2" name="object 32"/>
            <p:cNvSpPr/>
            <p:nvPr/>
          </p:nvSpPr>
          <p:spPr>
            <a:xfrm>
              <a:off x="3550920" y="4732007"/>
              <a:ext cx="1310639" cy="734580"/>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3" name="object 33"/>
            <p:cNvSpPr/>
            <p:nvPr/>
          </p:nvSpPr>
          <p:spPr>
            <a:xfrm>
              <a:off x="3708654" y="4754626"/>
              <a:ext cx="1115060" cy="549275"/>
            </a:xfrm>
            <a:custGeom>
              <a:avLst/>
              <a:gdLst/>
              <a:ahLst/>
              <a:cxnLst/>
              <a:rect l="l" t="t" r="r" b="b"/>
              <a:pathLst>
                <a:path w="1115060" h="549275">
                  <a:moveTo>
                    <a:pt x="75311" y="438912"/>
                  </a:moveTo>
                  <a:lnTo>
                    <a:pt x="67183" y="440436"/>
                  </a:lnTo>
                  <a:lnTo>
                    <a:pt x="63246" y="446405"/>
                  </a:lnTo>
                  <a:lnTo>
                    <a:pt x="0" y="538988"/>
                  </a:lnTo>
                  <a:lnTo>
                    <a:pt x="111760" y="548513"/>
                  </a:lnTo>
                  <a:lnTo>
                    <a:pt x="118872" y="549021"/>
                  </a:lnTo>
                  <a:lnTo>
                    <a:pt x="125095" y="543814"/>
                  </a:lnTo>
                  <a:lnTo>
                    <a:pt x="125465" y="539623"/>
                  </a:lnTo>
                  <a:lnTo>
                    <a:pt x="28701" y="539623"/>
                  </a:lnTo>
                  <a:lnTo>
                    <a:pt x="17653" y="516255"/>
                  </a:lnTo>
                  <a:lnTo>
                    <a:pt x="60925" y="495688"/>
                  </a:lnTo>
                  <a:lnTo>
                    <a:pt x="88646" y="455041"/>
                  </a:lnTo>
                  <a:lnTo>
                    <a:pt x="87122" y="447040"/>
                  </a:lnTo>
                  <a:lnTo>
                    <a:pt x="81153" y="442975"/>
                  </a:lnTo>
                  <a:lnTo>
                    <a:pt x="75311" y="438912"/>
                  </a:lnTo>
                  <a:close/>
                </a:path>
                <a:path w="1115060" h="549275">
                  <a:moveTo>
                    <a:pt x="60925" y="495688"/>
                  </a:moveTo>
                  <a:lnTo>
                    <a:pt x="17653" y="516255"/>
                  </a:lnTo>
                  <a:lnTo>
                    <a:pt x="28701" y="539623"/>
                  </a:lnTo>
                  <a:lnTo>
                    <a:pt x="37788" y="535305"/>
                  </a:lnTo>
                  <a:lnTo>
                    <a:pt x="33909" y="535305"/>
                  </a:lnTo>
                  <a:lnTo>
                    <a:pt x="24257" y="515112"/>
                  </a:lnTo>
                  <a:lnTo>
                    <a:pt x="47679" y="515112"/>
                  </a:lnTo>
                  <a:lnTo>
                    <a:pt x="60925" y="495688"/>
                  </a:lnTo>
                  <a:close/>
                </a:path>
                <a:path w="1115060" h="549275">
                  <a:moveTo>
                    <a:pt x="71901" y="519093"/>
                  </a:moveTo>
                  <a:lnTo>
                    <a:pt x="28701" y="539623"/>
                  </a:lnTo>
                  <a:lnTo>
                    <a:pt x="125465" y="539623"/>
                  </a:lnTo>
                  <a:lnTo>
                    <a:pt x="126365" y="529463"/>
                  </a:lnTo>
                  <a:lnTo>
                    <a:pt x="121031" y="523240"/>
                  </a:lnTo>
                  <a:lnTo>
                    <a:pt x="71901" y="519093"/>
                  </a:lnTo>
                  <a:close/>
                </a:path>
                <a:path w="1115060" h="549275">
                  <a:moveTo>
                    <a:pt x="24257" y="515112"/>
                  </a:moveTo>
                  <a:lnTo>
                    <a:pt x="33909" y="535305"/>
                  </a:lnTo>
                  <a:lnTo>
                    <a:pt x="46416" y="516963"/>
                  </a:lnTo>
                  <a:lnTo>
                    <a:pt x="24257" y="515112"/>
                  </a:lnTo>
                  <a:close/>
                </a:path>
                <a:path w="1115060" h="549275">
                  <a:moveTo>
                    <a:pt x="46416" y="516963"/>
                  </a:moveTo>
                  <a:lnTo>
                    <a:pt x="33909" y="535305"/>
                  </a:lnTo>
                  <a:lnTo>
                    <a:pt x="37788" y="535305"/>
                  </a:lnTo>
                  <a:lnTo>
                    <a:pt x="71901" y="519093"/>
                  </a:lnTo>
                  <a:lnTo>
                    <a:pt x="46416" y="516963"/>
                  </a:lnTo>
                  <a:close/>
                </a:path>
                <a:path w="1115060" h="549275">
                  <a:moveTo>
                    <a:pt x="1103884" y="0"/>
                  </a:moveTo>
                  <a:lnTo>
                    <a:pt x="60925" y="495688"/>
                  </a:lnTo>
                  <a:lnTo>
                    <a:pt x="46416" y="516963"/>
                  </a:lnTo>
                  <a:lnTo>
                    <a:pt x="71901" y="519093"/>
                  </a:lnTo>
                  <a:lnTo>
                    <a:pt x="1115060" y="23368"/>
                  </a:lnTo>
                  <a:lnTo>
                    <a:pt x="1103884" y="0"/>
                  </a:lnTo>
                  <a:close/>
                </a:path>
                <a:path w="1115060" h="549275">
                  <a:moveTo>
                    <a:pt x="47679" y="515112"/>
                  </a:moveTo>
                  <a:lnTo>
                    <a:pt x="24257" y="515112"/>
                  </a:lnTo>
                  <a:lnTo>
                    <a:pt x="46416" y="516963"/>
                  </a:lnTo>
                  <a:lnTo>
                    <a:pt x="47679" y="515112"/>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35" name="ZoneTexte 34">
            <a:extLst>
              <a:ext uri="{FF2B5EF4-FFF2-40B4-BE49-F238E27FC236}">
                <a16:creationId xmlns:a16="http://schemas.microsoft.com/office/drawing/2014/main" id="{34DEB0C3-84FA-E147-4747-877C692F16FA}"/>
              </a:ext>
            </a:extLst>
          </p:cNvPr>
          <p:cNvSpPr txBox="1"/>
          <p:nvPr/>
        </p:nvSpPr>
        <p:spPr>
          <a:xfrm>
            <a:off x="4914900" y="733713"/>
            <a:ext cx="6903720" cy="461665"/>
          </a:xfrm>
          <a:prstGeom prst="rect">
            <a:avLst/>
          </a:prstGeom>
          <a:noFill/>
        </p:spPr>
        <p:txBody>
          <a:bodyPr wrap="square">
            <a:spAutoFit/>
          </a:bodyPr>
          <a:lstStyle/>
          <a:p>
            <a:r>
              <a:rPr lang="fr-FR" sz="2400" dirty="0">
                <a:solidFill>
                  <a:schemeClr val="accent6"/>
                </a:solidFill>
              </a:rPr>
              <a:t>Type spécial qui peut contenir toutes sortes de valeurs</a:t>
            </a:r>
          </a:p>
        </p:txBody>
      </p:sp>
    </p:spTree>
    <p:extLst>
      <p:ext uri="{BB962C8B-B14F-4D97-AF65-F5344CB8AC3E}">
        <p14:creationId xmlns:p14="http://schemas.microsoft.com/office/powerpoint/2010/main" val="2618629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B355AA-A4A4-7B02-AED8-04A2E3ED4735}"/>
              </a:ext>
            </a:extLst>
          </p:cNvPr>
          <p:cNvSpPr>
            <a:spLocks noGrp="1"/>
          </p:cNvSpPr>
          <p:nvPr>
            <p:ph type="title"/>
          </p:nvPr>
        </p:nvSpPr>
        <p:spPr/>
        <p:txBody>
          <a:bodyPr/>
          <a:lstStyle/>
          <a:p>
            <a:r>
              <a:rPr lang="fr-FR" dirty="0"/>
              <a:t>Objectifs du Cours</a:t>
            </a:r>
          </a:p>
        </p:txBody>
      </p:sp>
      <p:sp>
        <p:nvSpPr>
          <p:cNvPr id="3" name="Espace réservé du contenu 2">
            <a:extLst>
              <a:ext uri="{FF2B5EF4-FFF2-40B4-BE49-F238E27FC236}">
                <a16:creationId xmlns:a16="http://schemas.microsoft.com/office/drawing/2014/main" id="{78A9BE50-01EB-3032-548C-1B634385C527}"/>
              </a:ext>
            </a:extLst>
          </p:cNvPr>
          <p:cNvSpPr>
            <a:spLocks noGrp="1"/>
          </p:cNvSpPr>
          <p:nvPr>
            <p:ph idx="1"/>
          </p:nvPr>
        </p:nvSpPr>
        <p:spPr/>
        <p:txBody>
          <a:bodyPr>
            <a:normAutofit fontScale="85000" lnSpcReduction="20000"/>
          </a:bodyPr>
          <a:lstStyle/>
          <a:p>
            <a:r>
              <a:rPr lang="fr-FR" dirty="0"/>
              <a:t>À l'issue de ce cours, vous serez capable :</a:t>
            </a:r>
          </a:p>
          <a:p>
            <a:pPr lvl="1"/>
            <a:r>
              <a:rPr lang="fr-FR" dirty="0"/>
              <a:t>d’interpréter un programme répondant à un problème de gestion</a:t>
            </a:r>
          </a:p>
          <a:p>
            <a:pPr lvl="1"/>
            <a:r>
              <a:rPr lang="fr-FR" dirty="0"/>
              <a:t>de rédiger ou compléter le code d'une fonction ou d'une procédure; </a:t>
            </a:r>
          </a:p>
          <a:p>
            <a:pPr lvl="1"/>
            <a:r>
              <a:rPr lang="fr-FR" dirty="0"/>
              <a:t>de corriger ou modifier un programme afin de l'adapter à un nouveau problème de gestion; </a:t>
            </a:r>
          </a:p>
          <a:p>
            <a:pPr lvl="1"/>
            <a:r>
              <a:rPr lang="fr-FR" dirty="0"/>
              <a:t> d'utiliser et enregistrer une macro-commande.</a:t>
            </a:r>
          </a:p>
          <a:p>
            <a:r>
              <a:rPr lang="fr-FR" dirty="0"/>
              <a:t> vous saurez identifier :</a:t>
            </a:r>
          </a:p>
          <a:p>
            <a:pPr lvl="1"/>
            <a:r>
              <a:rPr lang="fr-FR" dirty="0"/>
              <a:t>la programmation au sein d'un tableur; </a:t>
            </a:r>
          </a:p>
          <a:p>
            <a:pPr lvl="1"/>
            <a:r>
              <a:rPr lang="fr-FR" dirty="0"/>
              <a:t>le modèle d'objets associé à un tableur ; </a:t>
            </a:r>
          </a:p>
          <a:p>
            <a:pPr lvl="1"/>
            <a:r>
              <a:rPr lang="fr-FR" dirty="0"/>
              <a:t>les familles d'instruction;</a:t>
            </a:r>
          </a:p>
          <a:p>
            <a:pPr lvl="1"/>
            <a:r>
              <a:rPr lang="fr-FR" dirty="0"/>
              <a:t>l'affectation d'objets, de variables et de paramètres; </a:t>
            </a:r>
          </a:p>
          <a:p>
            <a:pPr lvl="1"/>
            <a:r>
              <a:rPr lang="fr-FR" dirty="0"/>
              <a:t>les instructions d'entrée, de calcul, de cumul et de sortie</a:t>
            </a:r>
          </a:p>
          <a:p>
            <a:pPr lvl="1"/>
            <a:r>
              <a:rPr lang="fr-FR" dirty="0"/>
              <a:t>les tests (structures alternatives) simples et imbriqués ; </a:t>
            </a:r>
          </a:p>
          <a:p>
            <a:pPr lvl="1"/>
            <a:r>
              <a:rPr lang="fr-FR" dirty="0"/>
              <a:t>les boucles (structures itératives); </a:t>
            </a:r>
          </a:p>
          <a:p>
            <a:pPr lvl="1"/>
            <a:r>
              <a:rPr lang="fr-FR" dirty="0"/>
              <a:t>les fonctions ;  </a:t>
            </a:r>
          </a:p>
          <a:p>
            <a:pPr lvl="1"/>
            <a:r>
              <a:rPr lang="fr-FR" dirty="0"/>
              <a:t>les procédures</a:t>
            </a:r>
          </a:p>
        </p:txBody>
      </p:sp>
    </p:spTree>
    <p:extLst>
      <p:ext uri="{BB962C8B-B14F-4D97-AF65-F5344CB8AC3E}">
        <p14:creationId xmlns:p14="http://schemas.microsoft.com/office/powerpoint/2010/main" val="20524519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type Variant est vraiment très souple</a:t>
            </a:r>
          </a:p>
        </p:txBody>
      </p:sp>
      <p:sp>
        <p:nvSpPr>
          <p:cNvPr id="3" name="Espace réservé du contenu 2"/>
          <p:cNvSpPr>
            <a:spLocks noGrp="1"/>
          </p:cNvSpPr>
          <p:nvPr>
            <p:ph idx="1"/>
          </p:nvPr>
        </p:nvSpPr>
        <p:spPr/>
        <p:txBody>
          <a:bodyPr>
            <a:normAutofit fontScale="77500" lnSpcReduction="20000"/>
          </a:bodyPr>
          <a:lstStyle/>
          <a:p>
            <a:r>
              <a:rPr lang="fr-FR" sz="2600" kern="0" dirty="0">
                <a:latin typeface="Calibri" panose="020F0502020204030204" pitchFamily="34" charset="0"/>
              </a:rPr>
              <a:t>On peut s’en servir pour renvoyer un tableau. Une fonction peut donc renvoyer  plusieurs valeurs d’un coup, à l’instar des fonctions matricielles d’Excel (il faut valider  la saisie de la fonction avec la séquence de touches CTRL + MAJ + ENTREE).</a:t>
            </a:r>
          </a:p>
          <a:p>
            <a:pPr marL="12700" lvl="0" indent="0">
              <a:lnSpc>
                <a:spcPct val="100000"/>
              </a:lnSpc>
              <a:spcBef>
                <a:spcPts val="580"/>
              </a:spcBef>
              <a:buNone/>
            </a:pPr>
            <a:r>
              <a:rPr lang="en-US" sz="2000" spc="-5" dirty="0">
                <a:solidFill>
                  <a:srgbClr val="669900"/>
                </a:solidFill>
                <a:latin typeface="Arial Narrow"/>
                <a:cs typeface="Arial Narrow"/>
              </a:rPr>
              <a:t>‘</a:t>
            </a:r>
            <a:r>
              <a:rPr lang="fr-FR" sz="2000" spc="-5" dirty="0">
                <a:solidFill>
                  <a:srgbClr val="669900"/>
                </a:solidFill>
                <a:latin typeface="Consolas" panose="020B0609020204030204" pitchFamily="49" charset="0"/>
                <a:cs typeface="Arial Narrow"/>
              </a:rPr>
              <a:t>Renvoyer plusieurs</a:t>
            </a:r>
            <a:r>
              <a:rPr lang="fr-FR" sz="2000" spc="-40" dirty="0">
                <a:solidFill>
                  <a:srgbClr val="669900"/>
                </a:solidFill>
                <a:latin typeface="Consolas" panose="020B0609020204030204" pitchFamily="49" charset="0"/>
                <a:cs typeface="Arial Narrow"/>
              </a:rPr>
              <a:t> </a:t>
            </a:r>
            <a:r>
              <a:rPr lang="fr-FR" sz="2000" spc="-10" dirty="0">
                <a:solidFill>
                  <a:srgbClr val="669900"/>
                </a:solidFill>
                <a:latin typeface="Consolas" panose="020B0609020204030204" pitchFamily="49" charset="0"/>
                <a:cs typeface="Arial Narrow"/>
              </a:rPr>
              <a:t>valeurs</a:t>
            </a:r>
            <a:endParaRPr lang="fr-FR" sz="2000" dirty="0">
              <a:solidFill>
                <a:prstClr val="black"/>
              </a:solidFill>
              <a:latin typeface="Consolas" panose="020B0609020204030204" pitchFamily="49" charset="0"/>
              <a:cs typeface="Arial Narrow"/>
            </a:endParaRPr>
          </a:p>
          <a:p>
            <a:pPr marL="12700" marR="5080" lvl="0" indent="0">
              <a:lnSpc>
                <a:spcPct val="125000"/>
              </a:lnSpc>
              <a:spcBef>
                <a:spcPts val="0"/>
              </a:spcBef>
              <a:buNone/>
            </a:pPr>
            <a:r>
              <a:rPr lang="fr-FR" sz="2000" spc="-5" dirty="0">
                <a:solidFill>
                  <a:prstClr val="black"/>
                </a:solidFill>
                <a:latin typeface="Consolas" panose="020B0609020204030204" pitchFamily="49" charset="0"/>
                <a:cs typeface="Arial Narrow"/>
              </a:rPr>
              <a:t>Public </a:t>
            </a:r>
            <a:r>
              <a:rPr lang="fr-FR" sz="2000" spc="-5" dirty="0" err="1">
                <a:solidFill>
                  <a:prstClr val="black"/>
                </a:solidFill>
                <a:latin typeface="Consolas" panose="020B0609020204030204" pitchFamily="49" charset="0"/>
                <a:cs typeface="Arial Narrow"/>
              </a:rPr>
              <a:t>Function</a:t>
            </a:r>
            <a:r>
              <a:rPr lang="fr-FR" sz="2000" spc="-5" dirty="0">
                <a:solidFill>
                  <a:prstClr val="black"/>
                </a:solidFill>
                <a:latin typeface="Consolas" panose="020B0609020204030204" pitchFamily="49" charset="0"/>
                <a:cs typeface="Arial Narrow"/>
              </a:rPr>
              <a:t> </a:t>
            </a:r>
            <a:r>
              <a:rPr lang="fr-FR" sz="2000" spc="-5" dirty="0" err="1">
                <a:solidFill>
                  <a:prstClr val="black"/>
                </a:solidFill>
                <a:latin typeface="Consolas" panose="020B0609020204030204" pitchFamily="49" charset="0"/>
                <a:cs typeface="Arial Narrow"/>
              </a:rPr>
              <a:t>MonMinMax</a:t>
            </a:r>
            <a:r>
              <a:rPr lang="fr-FR" sz="2000" spc="-5" dirty="0">
                <a:solidFill>
                  <a:prstClr val="black"/>
                </a:solidFill>
                <a:latin typeface="Consolas" panose="020B0609020204030204" pitchFamily="49" charset="0"/>
                <a:cs typeface="Arial Narrow"/>
              </a:rPr>
              <a:t>(a As Double, b As Double)</a:t>
            </a:r>
            <a:r>
              <a:rPr lang="fr-FR" sz="2000" spc="-280" dirty="0">
                <a:solidFill>
                  <a:prstClr val="black"/>
                </a:solidFill>
                <a:latin typeface="Consolas" panose="020B0609020204030204" pitchFamily="49" charset="0"/>
                <a:cs typeface="Arial Narrow"/>
              </a:rPr>
              <a:t> </a:t>
            </a:r>
            <a:r>
              <a:rPr lang="fr-FR" sz="2000" spc="-5" dirty="0">
                <a:solidFill>
                  <a:prstClr val="black"/>
                </a:solidFill>
                <a:latin typeface="Consolas" panose="020B0609020204030204" pitchFamily="49" charset="0"/>
                <a:cs typeface="Arial Narrow"/>
              </a:rPr>
              <a:t>As </a:t>
            </a:r>
            <a:r>
              <a:rPr lang="fr-FR" sz="2000" spc="-20" dirty="0">
                <a:solidFill>
                  <a:prstClr val="black"/>
                </a:solidFill>
                <a:latin typeface="Consolas" panose="020B0609020204030204" pitchFamily="49" charset="0"/>
                <a:cs typeface="Arial Narrow"/>
              </a:rPr>
              <a:t>Variant </a:t>
            </a:r>
          </a:p>
          <a:p>
            <a:pPr marL="12700" marR="5080" lvl="0" indent="0">
              <a:lnSpc>
                <a:spcPct val="125000"/>
              </a:lnSpc>
              <a:spcBef>
                <a:spcPts val="0"/>
              </a:spcBef>
              <a:buNone/>
            </a:pPr>
            <a:r>
              <a:rPr lang="fr-FR" sz="2000" spc="-5" dirty="0">
                <a:solidFill>
                  <a:srgbClr val="669900"/>
                </a:solidFill>
                <a:latin typeface="Consolas" panose="020B0609020204030204" pitchFamily="49" charset="0"/>
                <a:cs typeface="Arial Narrow"/>
              </a:rPr>
              <a:t>'un tableau </a:t>
            </a:r>
            <a:r>
              <a:rPr lang="fr-FR" sz="2000" spc="-10" dirty="0">
                <a:solidFill>
                  <a:srgbClr val="669900"/>
                </a:solidFill>
                <a:latin typeface="Consolas" panose="020B0609020204030204" pitchFamily="49" charset="0"/>
                <a:cs typeface="Arial Narrow"/>
              </a:rPr>
              <a:t>interne </a:t>
            </a:r>
            <a:r>
              <a:rPr lang="fr-FR" sz="2000" spc="-5" dirty="0">
                <a:solidFill>
                  <a:srgbClr val="669900"/>
                </a:solidFill>
                <a:latin typeface="Consolas" panose="020B0609020204030204" pitchFamily="49" charset="0"/>
                <a:cs typeface="Arial Narrow"/>
              </a:rPr>
              <a:t>- </a:t>
            </a:r>
            <a:r>
              <a:rPr lang="fr-FR" sz="2000" spc="-10" dirty="0">
                <a:solidFill>
                  <a:srgbClr val="669900"/>
                </a:solidFill>
                <a:latin typeface="Consolas" panose="020B0609020204030204" pitchFamily="49" charset="0"/>
                <a:cs typeface="Arial Narrow"/>
              </a:rPr>
              <a:t>matrice </a:t>
            </a:r>
            <a:r>
              <a:rPr lang="fr-FR" sz="2000" spc="-5" dirty="0">
                <a:solidFill>
                  <a:srgbClr val="669900"/>
                </a:solidFill>
                <a:latin typeface="Consolas" panose="020B0609020204030204" pitchFamily="49" charset="0"/>
                <a:cs typeface="Arial Narrow"/>
              </a:rPr>
              <a:t>2 </a:t>
            </a:r>
            <a:r>
              <a:rPr lang="fr-FR" sz="2000" spc="-10" dirty="0">
                <a:solidFill>
                  <a:srgbClr val="669900"/>
                </a:solidFill>
                <a:latin typeface="Consolas" panose="020B0609020204030204" pitchFamily="49" charset="0"/>
                <a:cs typeface="Arial Narrow"/>
              </a:rPr>
              <a:t>lignes </a:t>
            </a:r>
            <a:r>
              <a:rPr lang="fr-FR" sz="2000" spc="-5" dirty="0">
                <a:solidFill>
                  <a:srgbClr val="669900"/>
                </a:solidFill>
                <a:latin typeface="Consolas" panose="020B0609020204030204" pitchFamily="49" charset="0"/>
                <a:cs typeface="Arial Narrow"/>
              </a:rPr>
              <a:t>et 1</a:t>
            </a:r>
            <a:r>
              <a:rPr lang="fr-FR" sz="2000" spc="-35" dirty="0">
                <a:solidFill>
                  <a:srgbClr val="669900"/>
                </a:solidFill>
                <a:latin typeface="Consolas" panose="020B0609020204030204" pitchFamily="49" charset="0"/>
                <a:cs typeface="Arial Narrow"/>
              </a:rPr>
              <a:t> </a:t>
            </a:r>
            <a:r>
              <a:rPr lang="fr-FR" sz="2000" spc="-10" dirty="0">
                <a:solidFill>
                  <a:srgbClr val="669900"/>
                </a:solidFill>
                <a:latin typeface="Consolas" panose="020B0609020204030204" pitchFamily="49" charset="0"/>
                <a:cs typeface="Arial Narrow"/>
              </a:rPr>
              <a:t>colonne</a:t>
            </a:r>
            <a:endParaRPr lang="fr-FR" sz="2000" dirty="0">
              <a:solidFill>
                <a:prstClr val="black"/>
              </a:solidFill>
              <a:latin typeface="Consolas" panose="020B0609020204030204" pitchFamily="49" charset="0"/>
              <a:cs typeface="Arial Narrow"/>
            </a:endParaRPr>
          </a:p>
          <a:p>
            <a:pPr marL="12700" lvl="0" indent="0">
              <a:lnSpc>
                <a:spcPct val="100000"/>
              </a:lnSpc>
              <a:spcBef>
                <a:spcPts val="480"/>
              </a:spcBef>
              <a:buNone/>
            </a:pPr>
            <a:r>
              <a:rPr lang="fr-FR" sz="2000" spc="-5" dirty="0">
                <a:solidFill>
                  <a:prstClr val="black"/>
                </a:solidFill>
                <a:latin typeface="Consolas" panose="020B0609020204030204" pitchFamily="49" charset="0"/>
                <a:cs typeface="Arial Narrow"/>
              </a:rPr>
              <a:t>Dim tableau(1 </a:t>
            </a:r>
            <a:r>
              <a:rPr lang="fr-FR" sz="2000" spc="-75" dirty="0">
                <a:solidFill>
                  <a:prstClr val="black"/>
                </a:solidFill>
                <a:latin typeface="Consolas" panose="020B0609020204030204" pitchFamily="49" charset="0"/>
                <a:cs typeface="Arial Narrow"/>
              </a:rPr>
              <a:t>To </a:t>
            </a:r>
            <a:r>
              <a:rPr lang="fr-FR" sz="2000" spc="-5" dirty="0">
                <a:solidFill>
                  <a:prstClr val="black"/>
                </a:solidFill>
                <a:latin typeface="Consolas" panose="020B0609020204030204" pitchFamily="49" charset="0"/>
                <a:cs typeface="Arial Narrow"/>
              </a:rPr>
              <a:t>2, 1 </a:t>
            </a:r>
            <a:r>
              <a:rPr lang="fr-FR" sz="2000" spc="-75" dirty="0">
                <a:solidFill>
                  <a:prstClr val="black"/>
                </a:solidFill>
                <a:latin typeface="Consolas" panose="020B0609020204030204" pitchFamily="49" charset="0"/>
                <a:cs typeface="Arial Narrow"/>
              </a:rPr>
              <a:t>To </a:t>
            </a:r>
            <a:r>
              <a:rPr lang="fr-FR" sz="2000" spc="-5" dirty="0">
                <a:solidFill>
                  <a:prstClr val="black"/>
                </a:solidFill>
                <a:latin typeface="Consolas" panose="020B0609020204030204" pitchFamily="49" charset="0"/>
                <a:cs typeface="Arial Narrow"/>
              </a:rPr>
              <a:t>1) As</a:t>
            </a:r>
            <a:r>
              <a:rPr lang="fr-FR" sz="2000" spc="-40" dirty="0">
                <a:solidFill>
                  <a:prstClr val="black"/>
                </a:solidFill>
                <a:latin typeface="Consolas" panose="020B0609020204030204" pitchFamily="49" charset="0"/>
                <a:cs typeface="Arial Narrow"/>
              </a:rPr>
              <a:t> </a:t>
            </a:r>
            <a:r>
              <a:rPr lang="fr-FR" sz="2000" spc="-5" dirty="0">
                <a:solidFill>
                  <a:prstClr val="black"/>
                </a:solidFill>
                <a:latin typeface="Consolas" panose="020B0609020204030204" pitchFamily="49" charset="0"/>
                <a:cs typeface="Arial Narrow"/>
              </a:rPr>
              <a:t>Double</a:t>
            </a:r>
            <a:endParaRPr lang="fr-FR" sz="2000" dirty="0">
              <a:solidFill>
                <a:prstClr val="black"/>
              </a:solidFill>
              <a:latin typeface="Consolas" panose="020B0609020204030204" pitchFamily="49" charset="0"/>
              <a:cs typeface="Arial Narrow"/>
            </a:endParaRPr>
          </a:p>
          <a:p>
            <a:pPr marL="12700" marR="3012440" lvl="0" indent="0">
              <a:lnSpc>
                <a:spcPct val="125000"/>
              </a:lnSpc>
              <a:spcBef>
                <a:spcPts val="0"/>
              </a:spcBef>
              <a:buNone/>
            </a:pPr>
            <a:r>
              <a:rPr lang="fr-FR" sz="2000" spc="-10" dirty="0">
                <a:solidFill>
                  <a:srgbClr val="669900"/>
                </a:solidFill>
                <a:latin typeface="Consolas" panose="020B0609020204030204" pitchFamily="49" charset="0"/>
                <a:cs typeface="Arial Narrow"/>
              </a:rPr>
              <a:t>'identifier </a:t>
            </a:r>
            <a:r>
              <a:rPr lang="fr-FR" sz="2000" spc="-5" dirty="0">
                <a:solidFill>
                  <a:srgbClr val="669900"/>
                </a:solidFill>
                <a:latin typeface="Consolas" panose="020B0609020204030204" pitchFamily="49" charset="0"/>
                <a:cs typeface="Arial Narrow"/>
              </a:rPr>
              <a:t>le </a:t>
            </a:r>
            <a:r>
              <a:rPr lang="fr-FR" sz="2000" spc="-10" dirty="0">
                <a:solidFill>
                  <a:srgbClr val="669900"/>
                </a:solidFill>
                <a:latin typeface="Consolas" panose="020B0609020204030204" pitchFamily="49" charset="0"/>
                <a:cs typeface="Arial Narrow"/>
              </a:rPr>
              <a:t>min </a:t>
            </a:r>
            <a:r>
              <a:rPr lang="fr-FR" sz="2000" spc="-5" dirty="0">
                <a:solidFill>
                  <a:srgbClr val="669900"/>
                </a:solidFill>
                <a:latin typeface="Consolas" panose="020B0609020204030204" pitchFamily="49" charset="0"/>
                <a:cs typeface="Arial Narrow"/>
              </a:rPr>
              <a:t>et </a:t>
            </a:r>
            <a:r>
              <a:rPr lang="fr-FR" sz="2000" spc="-10" dirty="0">
                <a:solidFill>
                  <a:srgbClr val="669900"/>
                </a:solidFill>
                <a:latin typeface="Consolas" panose="020B0609020204030204" pitchFamily="49" charset="0"/>
                <a:cs typeface="Arial Narrow"/>
              </a:rPr>
              <a:t>le </a:t>
            </a:r>
            <a:r>
              <a:rPr lang="fr-FR" sz="2000" spc="-5" dirty="0">
                <a:solidFill>
                  <a:srgbClr val="669900"/>
                </a:solidFill>
                <a:latin typeface="Consolas" panose="020B0609020204030204" pitchFamily="49" charset="0"/>
                <a:cs typeface="Arial Narrow"/>
              </a:rPr>
              <a:t>max  </a:t>
            </a:r>
          </a:p>
          <a:p>
            <a:pPr marL="12700" marR="3012440" lvl="0" indent="0">
              <a:lnSpc>
                <a:spcPct val="125000"/>
              </a:lnSpc>
              <a:spcBef>
                <a:spcPts val="0"/>
              </a:spcBef>
              <a:buNone/>
            </a:pPr>
            <a:r>
              <a:rPr lang="fr-FR" sz="2000" spc="-5" dirty="0">
                <a:solidFill>
                  <a:prstClr val="black"/>
                </a:solidFill>
                <a:latin typeface="Consolas" panose="020B0609020204030204" pitchFamily="49" charset="0"/>
                <a:cs typeface="Arial Narrow"/>
              </a:rPr>
              <a:t>If (a &lt; b)</a:t>
            </a:r>
            <a:r>
              <a:rPr lang="fr-FR" sz="2000" spc="-45" dirty="0">
                <a:solidFill>
                  <a:prstClr val="black"/>
                </a:solidFill>
                <a:latin typeface="Consolas" panose="020B0609020204030204" pitchFamily="49" charset="0"/>
                <a:cs typeface="Arial Narrow"/>
              </a:rPr>
              <a:t> </a:t>
            </a:r>
            <a:r>
              <a:rPr lang="fr-FR" sz="2000" dirty="0" err="1">
                <a:solidFill>
                  <a:prstClr val="black"/>
                </a:solidFill>
                <a:latin typeface="Consolas" panose="020B0609020204030204" pitchFamily="49" charset="0"/>
                <a:cs typeface="Arial Narrow"/>
              </a:rPr>
              <a:t>Then</a:t>
            </a:r>
            <a:endParaRPr lang="fr-FR" sz="2000" dirty="0">
              <a:solidFill>
                <a:prstClr val="black"/>
              </a:solidFill>
              <a:latin typeface="Consolas" panose="020B0609020204030204" pitchFamily="49" charset="0"/>
              <a:cs typeface="Arial Narrow"/>
            </a:endParaRPr>
          </a:p>
          <a:p>
            <a:pPr marL="196850" lvl="0" indent="0">
              <a:lnSpc>
                <a:spcPct val="100000"/>
              </a:lnSpc>
              <a:spcBef>
                <a:spcPts val="480"/>
              </a:spcBef>
              <a:buNone/>
            </a:pPr>
            <a:r>
              <a:rPr lang="fr-FR" sz="2000" spc="-5" dirty="0">
                <a:solidFill>
                  <a:prstClr val="black"/>
                </a:solidFill>
                <a:latin typeface="Consolas" panose="020B0609020204030204" pitchFamily="49" charset="0"/>
                <a:cs typeface="Arial Narrow"/>
              </a:rPr>
              <a:t>tableau(1, 1) =</a:t>
            </a:r>
            <a:r>
              <a:rPr lang="fr-FR" sz="2000" spc="-105" dirty="0">
                <a:solidFill>
                  <a:prstClr val="black"/>
                </a:solidFill>
                <a:latin typeface="Consolas" panose="020B0609020204030204" pitchFamily="49" charset="0"/>
                <a:cs typeface="Arial Narrow"/>
              </a:rPr>
              <a:t> </a:t>
            </a:r>
            <a:r>
              <a:rPr lang="fr-FR" sz="2000" spc="-5" dirty="0">
                <a:solidFill>
                  <a:prstClr val="black"/>
                </a:solidFill>
                <a:latin typeface="Consolas" panose="020B0609020204030204" pitchFamily="49" charset="0"/>
                <a:cs typeface="Arial Narrow"/>
              </a:rPr>
              <a:t>a</a:t>
            </a:r>
            <a:endParaRPr lang="fr-FR" sz="2000" dirty="0">
              <a:solidFill>
                <a:prstClr val="black"/>
              </a:solidFill>
              <a:latin typeface="Consolas" panose="020B0609020204030204" pitchFamily="49" charset="0"/>
              <a:cs typeface="Arial Narrow"/>
            </a:endParaRPr>
          </a:p>
          <a:p>
            <a:pPr marL="196850" lvl="0" indent="0">
              <a:lnSpc>
                <a:spcPct val="100000"/>
              </a:lnSpc>
              <a:spcBef>
                <a:spcPts val="480"/>
              </a:spcBef>
              <a:buNone/>
            </a:pPr>
            <a:r>
              <a:rPr lang="fr-FR" sz="2000" spc="-5" dirty="0">
                <a:solidFill>
                  <a:prstClr val="black"/>
                </a:solidFill>
                <a:latin typeface="Consolas" panose="020B0609020204030204" pitchFamily="49" charset="0"/>
                <a:cs typeface="Arial Narrow"/>
              </a:rPr>
              <a:t>tableau(2, 1) =</a:t>
            </a:r>
            <a:r>
              <a:rPr lang="fr-FR" sz="2000" spc="-110" dirty="0">
                <a:solidFill>
                  <a:prstClr val="black"/>
                </a:solidFill>
                <a:latin typeface="Consolas" panose="020B0609020204030204" pitchFamily="49" charset="0"/>
                <a:cs typeface="Arial Narrow"/>
              </a:rPr>
              <a:t> </a:t>
            </a:r>
            <a:r>
              <a:rPr lang="fr-FR" sz="2000" spc="-5" dirty="0">
                <a:solidFill>
                  <a:prstClr val="black"/>
                </a:solidFill>
                <a:latin typeface="Consolas" panose="020B0609020204030204" pitchFamily="49" charset="0"/>
                <a:cs typeface="Arial Narrow"/>
              </a:rPr>
              <a:t>b</a:t>
            </a:r>
            <a:endParaRPr lang="fr-FR" sz="2000" dirty="0">
              <a:solidFill>
                <a:prstClr val="black"/>
              </a:solidFill>
              <a:latin typeface="Consolas" panose="020B0609020204030204" pitchFamily="49" charset="0"/>
              <a:cs typeface="Arial Narrow"/>
            </a:endParaRPr>
          </a:p>
          <a:p>
            <a:pPr marL="12700" lvl="0" indent="0">
              <a:lnSpc>
                <a:spcPct val="100000"/>
              </a:lnSpc>
              <a:spcBef>
                <a:spcPts val="484"/>
              </a:spcBef>
              <a:buNone/>
            </a:pPr>
            <a:r>
              <a:rPr lang="fr-FR" sz="2000" spc="-5" dirty="0" err="1">
                <a:solidFill>
                  <a:prstClr val="black"/>
                </a:solidFill>
                <a:latin typeface="Consolas" panose="020B0609020204030204" pitchFamily="49" charset="0"/>
                <a:cs typeface="Arial Narrow"/>
              </a:rPr>
              <a:t>Else</a:t>
            </a:r>
            <a:endParaRPr lang="fr-FR" sz="2000" dirty="0">
              <a:solidFill>
                <a:prstClr val="black"/>
              </a:solidFill>
              <a:latin typeface="Consolas" panose="020B0609020204030204" pitchFamily="49" charset="0"/>
              <a:cs typeface="Arial Narrow"/>
            </a:endParaRPr>
          </a:p>
          <a:p>
            <a:pPr marL="196850" marR="3481070" lvl="0" indent="0">
              <a:lnSpc>
                <a:spcPct val="125000"/>
              </a:lnSpc>
              <a:spcBef>
                <a:spcPts val="0"/>
              </a:spcBef>
              <a:buNone/>
            </a:pPr>
            <a:r>
              <a:rPr lang="fr-FR" sz="2000" spc="-5" dirty="0">
                <a:solidFill>
                  <a:prstClr val="black"/>
                </a:solidFill>
                <a:latin typeface="Consolas" panose="020B0609020204030204" pitchFamily="49" charset="0"/>
                <a:cs typeface="Arial Narrow"/>
              </a:rPr>
              <a:t>tableau(1, 1) =</a:t>
            </a:r>
            <a:r>
              <a:rPr lang="fr-FR" sz="2000" spc="-100" dirty="0">
                <a:solidFill>
                  <a:prstClr val="black"/>
                </a:solidFill>
                <a:latin typeface="Consolas" panose="020B0609020204030204" pitchFamily="49" charset="0"/>
                <a:cs typeface="Arial Narrow"/>
              </a:rPr>
              <a:t> </a:t>
            </a:r>
            <a:r>
              <a:rPr lang="fr-FR" sz="2000" spc="-5" dirty="0">
                <a:solidFill>
                  <a:prstClr val="black"/>
                </a:solidFill>
                <a:latin typeface="Consolas" panose="020B0609020204030204" pitchFamily="49" charset="0"/>
                <a:cs typeface="Arial Narrow"/>
              </a:rPr>
              <a:t>b  tableau(2, 1) =</a:t>
            </a:r>
            <a:r>
              <a:rPr lang="fr-FR" sz="2000" spc="-100" dirty="0">
                <a:solidFill>
                  <a:prstClr val="black"/>
                </a:solidFill>
                <a:latin typeface="Consolas" panose="020B0609020204030204" pitchFamily="49" charset="0"/>
                <a:cs typeface="Arial Narrow"/>
              </a:rPr>
              <a:t> </a:t>
            </a:r>
            <a:r>
              <a:rPr lang="fr-FR" sz="2000" spc="-5" dirty="0">
                <a:solidFill>
                  <a:prstClr val="black"/>
                </a:solidFill>
                <a:latin typeface="Consolas" panose="020B0609020204030204" pitchFamily="49" charset="0"/>
                <a:cs typeface="Arial Narrow"/>
              </a:rPr>
              <a:t>a</a:t>
            </a:r>
            <a:endParaRPr lang="fr-FR" sz="2000" dirty="0">
              <a:solidFill>
                <a:prstClr val="black"/>
              </a:solidFill>
              <a:latin typeface="Consolas" panose="020B0609020204030204" pitchFamily="49" charset="0"/>
              <a:cs typeface="Arial Narrow"/>
            </a:endParaRPr>
          </a:p>
          <a:p>
            <a:pPr marL="12700" lvl="0" indent="0">
              <a:lnSpc>
                <a:spcPct val="100000"/>
              </a:lnSpc>
              <a:spcBef>
                <a:spcPts val="480"/>
              </a:spcBef>
              <a:buNone/>
            </a:pPr>
            <a:r>
              <a:rPr lang="fr-FR" sz="2000" spc="-5" dirty="0">
                <a:solidFill>
                  <a:prstClr val="black"/>
                </a:solidFill>
                <a:latin typeface="Consolas" panose="020B0609020204030204" pitchFamily="49" charset="0"/>
                <a:cs typeface="Arial Narrow"/>
              </a:rPr>
              <a:t>End</a:t>
            </a:r>
            <a:r>
              <a:rPr lang="fr-FR" sz="2000" spc="-20" dirty="0">
                <a:solidFill>
                  <a:prstClr val="black"/>
                </a:solidFill>
                <a:latin typeface="Consolas" panose="020B0609020204030204" pitchFamily="49" charset="0"/>
                <a:cs typeface="Arial Narrow"/>
              </a:rPr>
              <a:t> </a:t>
            </a:r>
            <a:r>
              <a:rPr lang="fr-FR" sz="2000" spc="-5" dirty="0">
                <a:solidFill>
                  <a:prstClr val="black"/>
                </a:solidFill>
                <a:latin typeface="Consolas" panose="020B0609020204030204" pitchFamily="49" charset="0"/>
                <a:cs typeface="Arial Narrow"/>
              </a:rPr>
              <a:t>If</a:t>
            </a:r>
            <a:endParaRPr lang="fr-FR" sz="2000" dirty="0">
              <a:solidFill>
                <a:prstClr val="black"/>
              </a:solidFill>
              <a:latin typeface="Consolas" panose="020B0609020204030204" pitchFamily="49" charset="0"/>
              <a:cs typeface="Arial Narrow"/>
            </a:endParaRPr>
          </a:p>
          <a:p>
            <a:pPr marL="12700" marR="3237230" lvl="0" indent="0">
              <a:lnSpc>
                <a:spcPct val="125000"/>
              </a:lnSpc>
              <a:spcBef>
                <a:spcPts val="0"/>
              </a:spcBef>
              <a:buNone/>
            </a:pPr>
            <a:r>
              <a:rPr lang="fr-FR" sz="2000" spc="-5" dirty="0">
                <a:solidFill>
                  <a:srgbClr val="669900"/>
                </a:solidFill>
                <a:latin typeface="Consolas" panose="020B0609020204030204" pitchFamily="49" charset="0"/>
                <a:cs typeface="Arial Narrow"/>
              </a:rPr>
              <a:t>'renvoyer le tableau  </a:t>
            </a:r>
          </a:p>
          <a:p>
            <a:pPr marL="12700" marR="3237230" lvl="0" indent="0">
              <a:lnSpc>
                <a:spcPct val="125000"/>
              </a:lnSpc>
              <a:spcBef>
                <a:spcPts val="0"/>
              </a:spcBef>
              <a:buNone/>
            </a:pPr>
            <a:r>
              <a:rPr lang="fr-FR" sz="2000" spc="-10" dirty="0" err="1">
                <a:solidFill>
                  <a:prstClr val="black"/>
                </a:solidFill>
                <a:latin typeface="Consolas" panose="020B0609020204030204" pitchFamily="49" charset="0"/>
                <a:cs typeface="Arial Narrow"/>
              </a:rPr>
              <a:t>MonMinMax</a:t>
            </a:r>
            <a:r>
              <a:rPr lang="fr-FR" sz="2000" spc="-10" dirty="0">
                <a:solidFill>
                  <a:prstClr val="black"/>
                </a:solidFill>
                <a:latin typeface="Consolas" panose="020B0609020204030204" pitchFamily="49" charset="0"/>
                <a:cs typeface="Arial Narrow"/>
              </a:rPr>
              <a:t> </a:t>
            </a:r>
            <a:r>
              <a:rPr lang="fr-FR" sz="2000" spc="-5" dirty="0">
                <a:solidFill>
                  <a:prstClr val="black"/>
                </a:solidFill>
                <a:latin typeface="Consolas" panose="020B0609020204030204" pitchFamily="49" charset="0"/>
                <a:cs typeface="Arial Narrow"/>
              </a:rPr>
              <a:t>= tableau  </a:t>
            </a:r>
          </a:p>
          <a:p>
            <a:pPr marL="12700" marR="3237230" lvl="0" indent="0">
              <a:lnSpc>
                <a:spcPct val="125000"/>
              </a:lnSpc>
              <a:spcBef>
                <a:spcPts val="0"/>
              </a:spcBef>
              <a:buNone/>
            </a:pPr>
            <a:r>
              <a:rPr lang="fr-FR" sz="2000" spc="-5" dirty="0">
                <a:solidFill>
                  <a:prstClr val="black"/>
                </a:solidFill>
                <a:latin typeface="Consolas" panose="020B0609020204030204" pitchFamily="49" charset="0"/>
                <a:cs typeface="Arial Narrow"/>
              </a:rPr>
              <a:t>End</a:t>
            </a:r>
            <a:r>
              <a:rPr lang="fr-FR" sz="2000" spc="-20" dirty="0">
                <a:solidFill>
                  <a:prstClr val="black"/>
                </a:solidFill>
                <a:latin typeface="Consolas" panose="020B0609020204030204" pitchFamily="49" charset="0"/>
                <a:cs typeface="Arial Narrow"/>
              </a:rPr>
              <a:t> </a:t>
            </a:r>
            <a:r>
              <a:rPr lang="fr-FR" sz="2000" spc="-5" dirty="0" err="1">
                <a:solidFill>
                  <a:prstClr val="black"/>
                </a:solidFill>
                <a:latin typeface="Consolas" panose="020B0609020204030204" pitchFamily="49" charset="0"/>
                <a:cs typeface="Arial Narrow"/>
              </a:rPr>
              <a:t>Function</a:t>
            </a:r>
            <a:endParaRPr lang="fr-FR" sz="2000" dirty="0">
              <a:solidFill>
                <a:prstClr val="black"/>
              </a:solidFill>
              <a:latin typeface="Consolas" panose="020B0609020204030204" pitchFamily="49" charset="0"/>
              <a:cs typeface="Arial Narrow"/>
            </a:endParaRPr>
          </a:p>
          <a:p>
            <a:endParaRPr lang="fr-FR" dirty="0"/>
          </a:p>
        </p:txBody>
      </p:sp>
      <p:grpSp>
        <p:nvGrpSpPr>
          <p:cNvPr id="6" name="object 6"/>
          <p:cNvGrpSpPr/>
          <p:nvPr/>
        </p:nvGrpSpPr>
        <p:grpSpPr>
          <a:xfrm>
            <a:off x="5811780" y="3178683"/>
            <a:ext cx="6163310" cy="2894330"/>
            <a:chOff x="2484120" y="3429000"/>
            <a:chExt cx="6163310" cy="2894330"/>
          </a:xfrm>
        </p:grpSpPr>
        <p:sp>
          <p:nvSpPr>
            <p:cNvPr id="7" name="object 7"/>
            <p:cNvSpPr/>
            <p:nvPr/>
          </p:nvSpPr>
          <p:spPr>
            <a:xfrm>
              <a:off x="2484120" y="3429000"/>
              <a:ext cx="4657344" cy="1900427"/>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 name="object 8"/>
            <p:cNvSpPr/>
            <p:nvPr/>
          </p:nvSpPr>
          <p:spPr>
            <a:xfrm>
              <a:off x="5625084" y="5163311"/>
              <a:ext cx="3022091" cy="1104887"/>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 name="object 9"/>
            <p:cNvSpPr/>
            <p:nvPr/>
          </p:nvSpPr>
          <p:spPr>
            <a:xfrm>
              <a:off x="5606796" y="5155692"/>
              <a:ext cx="2982468" cy="1167371"/>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 name="object 10"/>
            <p:cNvSpPr/>
            <p:nvPr/>
          </p:nvSpPr>
          <p:spPr>
            <a:xfrm>
              <a:off x="5672327" y="5190744"/>
              <a:ext cx="2932430" cy="1015365"/>
            </a:xfrm>
            <a:custGeom>
              <a:avLst/>
              <a:gdLst/>
              <a:ahLst/>
              <a:cxnLst/>
              <a:rect l="l" t="t" r="r" b="b"/>
              <a:pathLst>
                <a:path w="2932429" h="1015364">
                  <a:moveTo>
                    <a:pt x="2932176" y="0"/>
                  </a:moveTo>
                  <a:lnTo>
                    <a:pt x="0" y="0"/>
                  </a:lnTo>
                  <a:lnTo>
                    <a:pt x="0" y="1014983"/>
                  </a:lnTo>
                  <a:lnTo>
                    <a:pt x="2932176" y="1014983"/>
                  </a:lnTo>
                  <a:lnTo>
                    <a:pt x="2932176" y="0"/>
                  </a:lnTo>
                  <a:close/>
                </a:path>
              </a:pathLst>
            </a:custGeom>
            <a:solidFill>
              <a:srgbClr val="FFFF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1" name="object 11"/>
          <p:cNvSpPr txBox="1"/>
          <p:nvPr/>
        </p:nvSpPr>
        <p:spPr>
          <a:xfrm>
            <a:off x="8893435" y="4974844"/>
            <a:ext cx="2932430" cy="1015365"/>
          </a:xfrm>
          <a:prstGeom prst="rect">
            <a:avLst/>
          </a:prstGeom>
          <a:ln w="9144">
            <a:solidFill>
              <a:srgbClr val="97B853"/>
            </a:solidFill>
          </a:ln>
        </p:spPr>
        <p:txBody>
          <a:bodyPr vert="horz" wrap="square" lIns="0" tIns="34290" rIns="0" bIns="0" rtlCol="0">
            <a:spAutoFit/>
          </a:bodyPr>
          <a:lstStyle/>
          <a:p>
            <a:pPr marL="92075" marR="202565" algn="just">
              <a:spcBef>
                <a:spcPts val="270"/>
              </a:spcBef>
            </a:pPr>
            <a:r>
              <a:rPr sz="1500" spc="-5" dirty="0">
                <a:solidFill>
                  <a:srgbClr val="404040"/>
                </a:solidFill>
                <a:cs typeface="Calibri"/>
              </a:rPr>
              <a:t>On </a:t>
            </a:r>
            <a:r>
              <a:rPr sz="1500" dirty="0">
                <a:solidFill>
                  <a:srgbClr val="404040"/>
                </a:solidFill>
                <a:cs typeface="Calibri"/>
              </a:rPr>
              <a:t>a </a:t>
            </a:r>
            <a:r>
              <a:rPr sz="1500" spc="-5" dirty="0">
                <a:solidFill>
                  <a:srgbClr val="404040"/>
                </a:solidFill>
                <a:cs typeface="Calibri"/>
              </a:rPr>
              <a:t>bien une </a:t>
            </a:r>
            <a:r>
              <a:rPr sz="1500" spc="-10" dirty="0">
                <a:solidFill>
                  <a:srgbClr val="404040"/>
                </a:solidFill>
                <a:cs typeface="Calibri"/>
              </a:rPr>
              <a:t>fonction </a:t>
            </a:r>
            <a:r>
              <a:rPr sz="1500" dirty="0">
                <a:solidFill>
                  <a:srgbClr val="404040"/>
                </a:solidFill>
                <a:cs typeface="Calibri"/>
              </a:rPr>
              <a:t>matricielle  </a:t>
            </a:r>
            <a:r>
              <a:rPr sz="1500" spc="-5" dirty="0">
                <a:solidFill>
                  <a:srgbClr val="404040"/>
                </a:solidFill>
                <a:cs typeface="Calibri"/>
              </a:rPr>
              <a:t>comme peuvent en témoigner </a:t>
            </a:r>
            <a:r>
              <a:rPr sz="1500" dirty="0">
                <a:solidFill>
                  <a:srgbClr val="404040"/>
                </a:solidFill>
                <a:cs typeface="Calibri"/>
              </a:rPr>
              <a:t>les  </a:t>
            </a:r>
            <a:r>
              <a:rPr sz="1500" spc="-5" dirty="0">
                <a:solidFill>
                  <a:srgbClr val="404040"/>
                </a:solidFill>
                <a:cs typeface="Calibri"/>
              </a:rPr>
              <a:t>accolades </a:t>
            </a:r>
            <a:r>
              <a:rPr sz="1500" dirty="0">
                <a:solidFill>
                  <a:srgbClr val="404040"/>
                </a:solidFill>
                <a:cs typeface="Calibri"/>
              </a:rPr>
              <a:t>{ } qui </a:t>
            </a:r>
            <a:r>
              <a:rPr sz="1500" spc="-5" dirty="0">
                <a:solidFill>
                  <a:srgbClr val="404040"/>
                </a:solidFill>
                <a:cs typeface="Calibri"/>
              </a:rPr>
              <a:t>encadrent</a:t>
            </a:r>
            <a:r>
              <a:rPr sz="1500" spc="-80" dirty="0">
                <a:solidFill>
                  <a:srgbClr val="404040"/>
                </a:solidFill>
                <a:cs typeface="Calibri"/>
              </a:rPr>
              <a:t> </a:t>
            </a:r>
            <a:r>
              <a:rPr sz="1500" spc="-20" dirty="0">
                <a:solidFill>
                  <a:srgbClr val="404040"/>
                </a:solidFill>
                <a:cs typeface="Calibri"/>
              </a:rPr>
              <a:t>l’appel  </a:t>
            </a:r>
            <a:r>
              <a:rPr sz="1500" dirty="0">
                <a:solidFill>
                  <a:srgbClr val="404040"/>
                </a:solidFill>
                <a:cs typeface="Calibri"/>
              </a:rPr>
              <a:t>de la</a:t>
            </a:r>
            <a:r>
              <a:rPr sz="1500" spc="-10" dirty="0">
                <a:solidFill>
                  <a:srgbClr val="404040"/>
                </a:solidFill>
                <a:cs typeface="Calibri"/>
              </a:rPr>
              <a:t> fonction.</a:t>
            </a:r>
            <a:endParaRPr sz="1500" dirty="0">
              <a:solidFill>
                <a:prstClr val="black"/>
              </a:solidFill>
              <a:cs typeface="Calibri"/>
            </a:endParaRPr>
          </a:p>
        </p:txBody>
      </p:sp>
      <p:grpSp>
        <p:nvGrpSpPr>
          <p:cNvPr id="12" name="object 12"/>
          <p:cNvGrpSpPr/>
          <p:nvPr/>
        </p:nvGrpSpPr>
        <p:grpSpPr>
          <a:xfrm>
            <a:off x="7003041" y="3328162"/>
            <a:ext cx="3408296" cy="1775204"/>
            <a:chOff x="3781934" y="3544062"/>
            <a:chExt cx="3408296" cy="1775204"/>
          </a:xfrm>
        </p:grpSpPr>
        <p:sp>
          <p:nvSpPr>
            <p:cNvPr id="13" name="object 13"/>
            <p:cNvSpPr/>
            <p:nvPr/>
          </p:nvSpPr>
          <p:spPr>
            <a:xfrm>
              <a:off x="6774179" y="3738372"/>
              <a:ext cx="416051" cy="1511808"/>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 name="object 14"/>
            <p:cNvSpPr/>
            <p:nvPr/>
          </p:nvSpPr>
          <p:spPr>
            <a:xfrm>
              <a:off x="6888606" y="3876294"/>
              <a:ext cx="264160" cy="1316355"/>
            </a:xfrm>
            <a:custGeom>
              <a:avLst/>
              <a:gdLst/>
              <a:ahLst/>
              <a:cxnLst/>
              <a:rect l="l" t="t" r="r" b="b"/>
              <a:pathLst>
                <a:path w="264159" h="1316354">
                  <a:moveTo>
                    <a:pt x="51316" y="50774"/>
                  </a:moveTo>
                  <a:lnTo>
                    <a:pt x="42014" y="74606"/>
                  </a:lnTo>
                  <a:lnTo>
                    <a:pt x="238125" y="1316354"/>
                  </a:lnTo>
                  <a:lnTo>
                    <a:pt x="263651" y="1312290"/>
                  </a:lnTo>
                  <a:lnTo>
                    <a:pt x="67531" y="70601"/>
                  </a:lnTo>
                  <a:lnTo>
                    <a:pt x="51316" y="50774"/>
                  </a:lnTo>
                  <a:close/>
                </a:path>
                <a:path w="264159" h="1316354">
                  <a:moveTo>
                    <a:pt x="43307" y="0"/>
                  </a:moveTo>
                  <a:lnTo>
                    <a:pt x="2540" y="104520"/>
                  </a:lnTo>
                  <a:lnTo>
                    <a:pt x="0" y="111124"/>
                  </a:lnTo>
                  <a:lnTo>
                    <a:pt x="3301" y="118617"/>
                  </a:lnTo>
                  <a:lnTo>
                    <a:pt x="9906" y="121284"/>
                  </a:lnTo>
                  <a:lnTo>
                    <a:pt x="16637" y="123824"/>
                  </a:lnTo>
                  <a:lnTo>
                    <a:pt x="24129" y="120522"/>
                  </a:lnTo>
                  <a:lnTo>
                    <a:pt x="26670" y="113918"/>
                  </a:lnTo>
                  <a:lnTo>
                    <a:pt x="42014" y="74606"/>
                  </a:lnTo>
                  <a:lnTo>
                    <a:pt x="34544" y="27304"/>
                  </a:lnTo>
                  <a:lnTo>
                    <a:pt x="60071" y="23367"/>
                  </a:lnTo>
                  <a:lnTo>
                    <a:pt x="62404" y="23367"/>
                  </a:lnTo>
                  <a:lnTo>
                    <a:pt x="43307" y="0"/>
                  </a:lnTo>
                  <a:close/>
                </a:path>
                <a:path w="264159" h="1316354">
                  <a:moveTo>
                    <a:pt x="62404" y="23367"/>
                  </a:moveTo>
                  <a:lnTo>
                    <a:pt x="60071" y="23367"/>
                  </a:lnTo>
                  <a:lnTo>
                    <a:pt x="67531" y="70601"/>
                  </a:lnTo>
                  <a:lnTo>
                    <a:pt x="98678" y="108711"/>
                  </a:lnTo>
                  <a:lnTo>
                    <a:pt x="106807" y="109600"/>
                  </a:lnTo>
                  <a:lnTo>
                    <a:pt x="112395" y="105028"/>
                  </a:lnTo>
                  <a:lnTo>
                    <a:pt x="117983" y="100583"/>
                  </a:lnTo>
                  <a:lnTo>
                    <a:pt x="118745" y="92328"/>
                  </a:lnTo>
                  <a:lnTo>
                    <a:pt x="62404" y="23367"/>
                  </a:lnTo>
                  <a:close/>
                </a:path>
                <a:path w="264159" h="1316354">
                  <a:moveTo>
                    <a:pt x="60071" y="23367"/>
                  </a:moveTo>
                  <a:lnTo>
                    <a:pt x="34544" y="27304"/>
                  </a:lnTo>
                  <a:lnTo>
                    <a:pt x="42014" y="74606"/>
                  </a:lnTo>
                  <a:lnTo>
                    <a:pt x="51316" y="50774"/>
                  </a:lnTo>
                  <a:lnTo>
                    <a:pt x="37211" y="33527"/>
                  </a:lnTo>
                  <a:lnTo>
                    <a:pt x="59436" y="29971"/>
                  </a:lnTo>
                  <a:lnTo>
                    <a:pt x="61114" y="29971"/>
                  </a:lnTo>
                  <a:lnTo>
                    <a:pt x="60071" y="23367"/>
                  </a:lnTo>
                  <a:close/>
                </a:path>
                <a:path w="264159" h="1316354">
                  <a:moveTo>
                    <a:pt x="61114" y="29971"/>
                  </a:moveTo>
                  <a:lnTo>
                    <a:pt x="59436" y="29971"/>
                  </a:lnTo>
                  <a:lnTo>
                    <a:pt x="51316" y="50774"/>
                  </a:lnTo>
                  <a:lnTo>
                    <a:pt x="67531" y="70601"/>
                  </a:lnTo>
                  <a:lnTo>
                    <a:pt x="61114" y="29971"/>
                  </a:lnTo>
                  <a:close/>
                </a:path>
                <a:path w="264159" h="1316354">
                  <a:moveTo>
                    <a:pt x="59436" y="29971"/>
                  </a:moveTo>
                  <a:lnTo>
                    <a:pt x="37211" y="33527"/>
                  </a:lnTo>
                  <a:lnTo>
                    <a:pt x="51316" y="50774"/>
                  </a:lnTo>
                  <a:lnTo>
                    <a:pt x="59436" y="29971"/>
                  </a:lnTo>
                  <a:close/>
                </a:path>
              </a:pathLst>
            </a:custGeom>
            <a:solidFill>
              <a:srgbClr val="8063A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 name="object 15"/>
            <p:cNvSpPr/>
            <p:nvPr/>
          </p:nvSpPr>
          <p:spPr>
            <a:xfrm>
              <a:off x="5287517" y="3544062"/>
              <a:ext cx="1778635" cy="302260"/>
            </a:xfrm>
            <a:custGeom>
              <a:avLst/>
              <a:gdLst/>
              <a:ahLst/>
              <a:cxnLst/>
              <a:rect l="l" t="t" r="r" b="b"/>
              <a:pathLst>
                <a:path w="1778634" h="302260">
                  <a:moveTo>
                    <a:pt x="1728215" y="0"/>
                  </a:moveTo>
                  <a:lnTo>
                    <a:pt x="50292" y="0"/>
                  </a:lnTo>
                  <a:lnTo>
                    <a:pt x="30700" y="3946"/>
                  </a:lnTo>
                  <a:lnTo>
                    <a:pt x="14716" y="14716"/>
                  </a:lnTo>
                  <a:lnTo>
                    <a:pt x="3946" y="30700"/>
                  </a:lnTo>
                  <a:lnTo>
                    <a:pt x="0" y="50291"/>
                  </a:lnTo>
                  <a:lnTo>
                    <a:pt x="0" y="251460"/>
                  </a:lnTo>
                  <a:lnTo>
                    <a:pt x="3946" y="271051"/>
                  </a:lnTo>
                  <a:lnTo>
                    <a:pt x="14716" y="287035"/>
                  </a:lnTo>
                  <a:lnTo>
                    <a:pt x="30700" y="297805"/>
                  </a:lnTo>
                  <a:lnTo>
                    <a:pt x="50292" y="301751"/>
                  </a:lnTo>
                  <a:lnTo>
                    <a:pt x="1728215" y="301751"/>
                  </a:lnTo>
                  <a:lnTo>
                    <a:pt x="1747807" y="297805"/>
                  </a:lnTo>
                  <a:lnTo>
                    <a:pt x="1763791" y="287035"/>
                  </a:lnTo>
                  <a:lnTo>
                    <a:pt x="1774561" y="271051"/>
                  </a:lnTo>
                  <a:lnTo>
                    <a:pt x="1778508" y="251460"/>
                  </a:lnTo>
                  <a:lnTo>
                    <a:pt x="1778508" y="50291"/>
                  </a:lnTo>
                  <a:lnTo>
                    <a:pt x="1774561" y="30700"/>
                  </a:lnTo>
                  <a:lnTo>
                    <a:pt x="1763791" y="14716"/>
                  </a:lnTo>
                  <a:lnTo>
                    <a:pt x="1747807" y="3946"/>
                  </a:lnTo>
                  <a:lnTo>
                    <a:pt x="1728215" y="0"/>
                  </a:lnTo>
                  <a:close/>
                </a:path>
              </a:pathLst>
            </a:custGeom>
            <a:solidFill>
              <a:srgbClr val="5F497A">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 name="object 16"/>
            <p:cNvSpPr/>
            <p:nvPr/>
          </p:nvSpPr>
          <p:spPr>
            <a:xfrm>
              <a:off x="5287517" y="3544062"/>
              <a:ext cx="1778635" cy="302260"/>
            </a:xfrm>
            <a:custGeom>
              <a:avLst/>
              <a:gdLst/>
              <a:ahLst/>
              <a:cxnLst/>
              <a:rect l="l" t="t" r="r" b="b"/>
              <a:pathLst>
                <a:path w="1778634" h="302260">
                  <a:moveTo>
                    <a:pt x="0" y="50291"/>
                  </a:moveTo>
                  <a:lnTo>
                    <a:pt x="3946" y="30700"/>
                  </a:lnTo>
                  <a:lnTo>
                    <a:pt x="14716" y="14716"/>
                  </a:lnTo>
                  <a:lnTo>
                    <a:pt x="30700" y="3946"/>
                  </a:lnTo>
                  <a:lnTo>
                    <a:pt x="50292" y="0"/>
                  </a:lnTo>
                  <a:lnTo>
                    <a:pt x="1728215" y="0"/>
                  </a:lnTo>
                  <a:lnTo>
                    <a:pt x="1747807" y="3946"/>
                  </a:lnTo>
                  <a:lnTo>
                    <a:pt x="1763791" y="14716"/>
                  </a:lnTo>
                  <a:lnTo>
                    <a:pt x="1774561" y="30700"/>
                  </a:lnTo>
                  <a:lnTo>
                    <a:pt x="1778508" y="50291"/>
                  </a:lnTo>
                  <a:lnTo>
                    <a:pt x="1778508" y="251460"/>
                  </a:lnTo>
                  <a:lnTo>
                    <a:pt x="1774561" y="271051"/>
                  </a:lnTo>
                  <a:lnTo>
                    <a:pt x="1763791" y="287035"/>
                  </a:lnTo>
                  <a:lnTo>
                    <a:pt x="1747807" y="297805"/>
                  </a:lnTo>
                  <a:lnTo>
                    <a:pt x="1728215" y="301751"/>
                  </a:lnTo>
                  <a:lnTo>
                    <a:pt x="50292" y="301751"/>
                  </a:lnTo>
                  <a:lnTo>
                    <a:pt x="30700" y="297805"/>
                  </a:lnTo>
                  <a:lnTo>
                    <a:pt x="14716" y="287035"/>
                  </a:lnTo>
                  <a:lnTo>
                    <a:pt x="3946" y="271051"/>
                  </a:lnTo>
                  <a:lnTo>
                    <a:pt x="0" y="251460"/>
                  </a:lnTo>
                  <a:lnTo>
                    <a:pt x="0" y="50291"/>
                  </a:lnTo>
                  <a:close/>
                </a:path>
              </a:pathLst>
            </a:custGeom>
            <a:ln w="25908">
              <a:solidFill>
                <a:srgbClr val="A6A6A6"/>
              </a:solidFill>
              <a:prstDash val="lg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 name="object 17"/>
            <p:cNvSpPr/>
            <p:nvPr/>
          </p:nvSpPr>
          <p:spPr>
            <a:xfrm>
              <a:off x="3781934" y="4831586"/>
              <a:ext cx="1663064" cy="487680"/>
            </a:xfrm>
            <a:custGeom>
              <a:avLst/>
              <a:gdLst/>
              <a:ahLst/>
              <a:cxnLst/>
              <a:rect l="l" t="t" r="r" b="b"/>
              <a:pathLst>
                <a:path w="1663064" h="487679">
                  <a:moveTo>
                    <a:pt x="1581404" y="0"/>
                  </a:moveTo>
                  <a:lnTo>
                    <a:pt x="81280" y="0"/>
                  </a:lnTo>
                  <a:lnTo>
                    <a:pt x="49666" y="6395"/>
                  </a:lnTo>
                  <a:lnTo>
                    <a:pt x="23828" y="23828"/>
                  </a:lnTo>
                  <a:lnTo>
                    <a:pt x="6395" y="49666"/>
                  </a:lnTo>
                  <a:lnTo>
                    <a:pt x="0" y="81279"/>
                  </a:lnTo>
                  <a:lnTo>
                    <a:pt x="0" y="406399"/>
                  </a:lnTo>
                  <a:lnTo>
                    <a:pt x="6395" y="438013"/>
                  </a:lnTo>
                  <a:lnTo>
                    <a:pt x="23828" y="463851"/>
                  </a:lnTo>
                  <a:lnTo>
                    <a:pt x="49666" y="481284"/>
                  </a:lnTo>
                  <a:lnTo>
                    <a:pt x="81280" y="487679"/>
                  </a:lnTo>
                  <a:lnTo>
                    <a:pt x="1581404" y="487679"/>
                  </a:lnTo>
                  <a:lnTo>
                    <a:pt x="1613017" y="481284"/>
                  </a:lnTo>
                  <a:lnTo>
                    <a:pt x="1638855" y="463851"/>
                  </a:lnTo>
                  <a:lnTo>
                    <a:pt x="1656288" y="438013"/>
                  </a:lnTo>
                  <a:lnTo>
                    <a:pt x="1662684" y="406399"/>
                  </a:lnTo>
                  <a:lnTo>
                    <a:pt x="1662684" y="81279"/>
                  </a:lnTo>
                  <a:lnTo>
                    <a:pt x="1656288" y="49666"/>
                  </a:lnTo>
                  <a:lnTo>
                    <a:pt x="1638855" y="23828"/>
                  </a:lnTo>
                  <a:lnTo>
                    <a:pt x="1613017" y="6395"/>
                  </a:lnTo>
                  <a:lnTo>
                    <a:pt x="1581404" y="0"/>
                  </a:lnTo>
                  <a:close/>
                </a:path>
              </a:pathLst>
            </a:custGeom>
            <a:solidFill>
              <a:srgbClr val="B3A1C6">
                <a:alpha val="3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1139728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opérateurs  mathématiques et logiques</a:t>
            </a:r>
          </a:p>
        </p:txBody>
      </p:sp>
      <p:sp>
        <p:nvSpPr>
          <p:cNvPr id="3" name="Espace réservé du contenu 2"/>
          <p:cNvSpPr>
            <a:spLocks noGrp="1"/>
          </p:cNvSpPr>
          <p:nvPr>
            <p:ph idx="1"/>
          </p:nvPr>
        </p:nvSpPr>
        <p:spPr/>
        <p:txBody>
          <a:bodyPr/>
          <a:lstStyle/>
          <a:p>
            <a:r>
              <a:rPr lang="fr-FR" dirty="0"/>
              <a:t>Les opérateurs de comparaison confrontent des données de même type,  mais le résultat est un booléen</a:t>
            </a:r>
          </a:p>
          <a:p>
            <a:endParaRPr lang="fr-FR" dirty="0"/>
          </a:p>
          <a:p>
            <a:endParaRPr lang="fr-FR" dirty="0"/>
          </a:p>
          <a:p>
            <a:endParaRPr lang="fr-FR" dirty="0"/>
          </a:p>
          <a:p>
            <a:endParaRPr lang="fr-FR" dirty="0"/>
          </a:p>
          <a:p>
            <a:r>
              <a:rPr lang="en-US" u="heavy" spc="-5" dirty="0" err="1">
                <a:solidFill>
                  <a:srgbClr val="7E7E7E"/>
                </a:solidFill>
                <a:uFill>
                  <a:solidFill>
                    <a:srgbClr val="7E7E7E"/>
                  </a:solidFill>
                </a:uFill>
                <a:cs typeface="Calibri"/>
              </a:rPr>
              <a:t>E</a:t>
            </a:r>
            <a:r>
              <a:rPr lang="en-US" u="heavy" spc="-55" dirty="0" err="1">
                <a:solidFill>
                  <a:srgbClr val="7E7E7E"/>
                </a:solidFill>
                <a:uFill>
                  <a:solidFill>
                    <a:srgbClr val="7E7E7E"/>
                  </a:solidFill>
                </a:uFill>
                <a:cs typeface="Calibri"/>
              </a:rPr>
              <a:t>x</a:t>
            </a:r>
            <a:r>
              <a:rPr lang="en-US" u="heavy" dirty="0" err="1">
                <a:solidFill>
                  <a:srgbClr val="7E7E7E"/>
                </a:solidFill>
                <a:uFill>
                  <a:solidFill>
                    <a:srgbClr val="7E7E7E"/>
                  </a:solidFill>
                </a:uFill>
                <a:cs typeface="Calibri"/>
              </a:rPr>
              <a:t>em</a:t>
            </a:r>
            <a:r>
              <a:rPr lang="en-US" u="heavy" spc="5" dirty="0" err="1">
                <a:solidFill>
                  <a:srgbClr val="7E7E7E"/>
                </a:solidFill>
                <a:uFill>
                  <a:solidFill>
                    <a:srgbClr val="7E7E7E"/>
                  </a:solidFill>
                </a:uFill>
                <a:cs typeface="Calibri"/>
              </a:rPr>
              <a:t>p</a:t>
            </a:r>
            <a:r>
              <a:rPr lang="en-US" u="heavy" spc="-5" dirty="0" err="1">
                <a:solidFill>
                  <a:srgbClr val="7E7E7E"/>
                </a:solidFill>
                <a:uFill>
                  <a:solidFill>
                    <a:srgbClr val="7E7E7E"/>
                  </a:solidFill>
                </a:uFill>
                <a:cs typeface="Calibri"/>
              </a:rPr>
              <a:t>l</a:t>
            </a:r>
            <a:r>
              <a:rPr lang="en-US" u="heavy" dirty="0" err="1">
                <a:solidFill>
                  <a:srgbClr val="7E7E7E"/>
                </a:solidFill>
                <a:uFill>
                  <a:solidFill>
                    <a:srgbClr val="7E7E7E"/>
                  </a:solidFill>
                </a:uFill>
                <a:cs typeface="Calibri"/>
              </a:rPr>
              <a:t>es</a:t>
            </a:r>
            <a:endParaRPr lang="en-US" u="heavy" dirty="0">
              <a:solidFill>
                <a:srgbClr val="7E7E7E"/>
              </a:solidFill>
              <a:uFill>
                <a:solidFill>
                  <a:srgbClr val="7E7E7E"/>
                </a:solidFill>
              </a:uFill>
              <a:cs typeface="Calibri"/>
            </a:endParaRPr>
          </a:p>
          <a:p>
            <a:endParaRPr lang="fr-FR" dirty="0"/>
          </a:p>
        </p:txBody>
      </p:sp>
      <p:grpSp>
        <p:nvGrpSpPr>
          <p:cNvPr id="27" name="Groupe 26"/>
          <p:cNvGrpSpPr/>
          <p:nvPr/>
        </p:nvGrpSpPr>
        <p:grpSpPr>
          <a:xfrm>
            <a:off x="3035168" y="2496488"/>
            <a:ext cx="6466077" cy="1650365"/>
            <a:chOff x="3035168" y="2496488"/>
            <a:chExt cx="6466077" cy="1650365"/>
          </a:xfrm>
        </p:grpSpPr>
        <p:sp>
          <p:nvSpPr>
            <p:cNvPr id="6" name="object 4"/>
            <p:cNvSpPr txBox="1"/>
            <p:nvPr/>
          </p:nvSpPr>
          <p:spPr>
            <a:xfrm>
              <a:off x="4372351" y="2496488"/>
              <a:ext cx="3322954" cy="513715"/>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0000FF"/>
                  </a:solidFill>
                  <a:latin typeface="Calibri"/>
                  <a:cs typeface="Calibri"/>
                </a:rPr>
                <a:t>= ; </a:t>
              </a:r>
              <a:r>
                <a:rPr sz="3200" b="1" spc="-5" dirty="0">
                  <a:solidFill>
                    <a:srgbClr val="0000FF"/>
                  </a:solidFill>
                  <a:latin typeface="Calibri"/>
                  <a:cs typeface="Calibri"/>
                </a:rPr>
                <a:t>&lt;&gt; </a:t>
              </a:r>
              <a:r>
                <a:rPr sz="3200" b="1" dirty="0">
                  <a:solidFill>
                    <a:srgbClr val="0000FF"/>
                  </a:solidFill>
                  <a:latin typeface="Calibri"/>
                  <a:cs typeface="Calibri"/>
                </a:rPr>
                <a:t>; &gt; ; </a:t>
              </a:r>
              <a:r>
                <a:rPr sz="3200" b="1" spc="-5" dirty="0">
                  <a:solidFill>
                    <a:srgbClr val="0000FF"/>
                  </a:solidFill>
                  <a:latin typeface="Calibri"/>
                  <a:cs typeface="Calibri"/>
                </a:rPr>
                <a:t>&gt;= </a:t>
              </a:r>
              <a:r>
                <a:rPr sz="3200" b="1" dirty="0">
                  <a:solidFill>
                    <a:srgbClr val="0000FF"/>
                  </a:solidFill>
                  <a:latin typeface="Calibri"/>
                  <a:cs typeface="Calibri"/>
                </a:rPr>
                <a:t>; &lt; ;</a:t>
              </a:r>
              <a:r>
                <a:rPr sz="3200" b="1" spc="-5" dirty="0">
                  <a:solidFill>
                    <a:srgbClr val="0000FF"/>
                  </a:solidFill>
                  <a:latin typeface="Calibri"/>
                  <a:cs typeface="Calibri"/>
                </a:rPr>
                <a:t> &lt;=</a:t>
              </a:r>
              <a:endParaRPr sz="3200" b="1" dirty="0">
                <a:latin typeface="Calibri"/>
                <a:cs typeface="Calibri"/>
              </a:endParaRPr>
            </a:p>
          </p:txBody>
        </p:sp>
        <p:sp>
          <p:nvSpPr>
            <p:cNvPr id="7" name="object 5"/>
            <p:cNvSpPr txBox="1"/>
            <p:nvPr/>
          </p:nvSpPr>
          <p:spPr>
            <a:xfrm>
              <a:off x="3035168" y="3112565"/>
              <a:ext cx="643255"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585858"/>
                  </a:solidFill>
                  <a:latin typeface="Calibri"/>
                  <a:cs typeface="Calibri"/>
                </a:rPr>
                <a:t>égalité</a:t>
              </a:r>
              <a:endParaRPr sz="1800" dirty="0">
                <a:latin typeface="Calibri"/>
                <a:cs typeface="Calibri"/>
              </a:endParaRPr>
            </a:p>
          </p:txBody>
        </p:sp>
        <p:sp>
          <p:nvSpPr>
            <p:cNvPr id="8" name="object 6"/>
            <p:cNvSpPr txBox="1"/>
            <p:nvPr/>
          </p:nvSpPr>
          <p:spPr>
            <a:xfrm>
              <a:off x="4187566" y="3631055"/>
              <a:ext cx="831215" cy="300355"/>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585858"/>
                  </a:solidFill>
                  <a:latin typeface="Calibri"/>
                  <a:cs typeface="Calibri"/>
                </a:rPr>
                <a:t>différent</a:t>
              </a:r>
              <a:endParaRPr sz="1800">
                <a:latin typeface="Calibri"/>
                <a:cs typeface="Calibri"/>
              </a:endParaRPr>
            </a:p>
          </p:txBody>
        </p:sp>
        <p:sp>
          <p:nvSpPr>
            <p:cNvPr id="9" name="object 7"/>
            <p:cNvSpPr txBox="1"/>
            <p:nvPr/>
          </p:nvSpPr>
          <p:spPr>
            <a:xfrm>
              <a:off x="5555864" y="3572178"/>
              <a:ext cx="1642110" cy="57467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585858"/>
                  </a:solidFill>
                  <a:latin typeface="Calibri"/>
                  <a:cs typeface="Calibri"/>
                </a:rPr>
                <a:t>Supérieur</a:t>
              </a:r>
              <a:r>
                <a:rPr sz="1800" spc="-10" dirty="0">
                  <a:solidFill>
                    <a:srgbClr val="585858"/>
                  </a:solidFill>
                  <a:latin typeface="Calibri"/>
                  <a:cs typeface="Calibri"/>
                </a:rPr>
                <a:t> strict,</a:t>
              </a:r>
              <a:endParaRPr sz="1800">
                <a:latin typeface="Calibri"/>
                <a:cs typeface="Calibri"/>
              </a:endParaRPr>
            </a:p>
            <a:p>
              <a:pPr marL="12700">
                <a:lnSpc>
                  <a:spcPct val="100000"/>
                </a:lnSpc>
              </a:pPr>
              <a:r>
                <a:rPr sz="1800" spc="-5" dirty="0">
                  <a:solidFill>
                    <a:srgbClr val="585858"/>
                  </a:solidFill>
                  <a:latin typeface="Calibri"/>
                  <a:cs typeface="Calibri"/>
                </a:rPr>
                <a:t>supérieur ou</a:t>
              </a:r>
              <a:r>
                <a:rPr sz="1800" spc="-25" dirty="0">
                  <a:solidFill>
                    <a:srgbClr val="585858"/>
                  </a:solidFill>
                  <a:latin typeface="Calibri"/>
                  <a:cs typeface="Calibri"/>
                </a:rPr>
                <a:t> </a:t>
              </a:r>
              <a:r>
                <a:rPr sz="1800" spc="-10" dirty="0">
                  <a:solidFill>
                    <a:srgbClr val="585858"/>
                  </a:solidFill>
                  <a:latin typeface="Calibri"/>
                  <a:cs typeface="Calibri"/>
                </a:rPr>
                <a:t>égal</a:t>
              </a:r>
              <a:endParaRPr sz="1800">
                <a:latin typeface="Calibri"/>
                <a:cs typeface="Calibri"/>
              </a:endParaRPr>
            </a:p>
          </p:txBody>
        </p:sp>
        <p:sp>
          <p:nvSpPr>
            <p:cNvPr id="10" name="object 8"/>
            <p:cNvSpPr txBox="1"/>
            <p:nvPr/>
          </p:nvSpPr>
          <p:spPr>
            <a:xfrm>
              <a:off x="7953115" y="3247311"/>
              <a:ext cx="1548130" cy="574675"/>
            </a:xfrm>
            <a:prstGeom prst="rect">
              <a:avLst/>
            </a:prstGeom>
          </p:spPr>
          <p:txBody>
            <a:bodyPr vert="horz" wrap="square" lIns="0" tIns="12700" rIns="0" bIns="0" rtlCol="0">
              <a:spAutoFit/>
            </a:bodyPr>
            <a:lstStyle/>
            <a:p>
              <a:pPr marL="12700" marR="5080">
                <a:lnSpc>
                  <a:spcPct val="100000"/>
                </a:lnSpc>
                <a:spcBef>
                  <a:spcPts val="100"/>
                </a:spcBef>
              </a:pPr>
              <a:r>
                <a:rPr sz="1800" spc="-10" dirty="0">
                  <a:solidFill>
                    <a:srgbClr val="585858"/>
                  </a:solidFill>
                  <a:latin typeface="Calibri"/>
                  <a:cs typeface="Calibri"/>
                </a:rPr>
                <a:t>inférieur strict,  inférieur </a:t>
              </a:r>
              <a:r>
                <a:rPr sz="1800" spc="-5" dirty="0">
                  <a:solidFill>
                    <a:srgbClr val="585858"/>
                  </a:solidFill>
                  <a:latin typeface="Calibri"/>
                  <a:cs typeface="Calibri"/>
                </a:rPr>
                <a:t>ou</a:t>
              </a:r>
              <a:r>
                <a:rPr sz="1800" spc="-25" dirty="0">
                  <a:solidFill>
                    <a:srgbClr val="585858"/>
                  </a:solidFill>
                  <a:latin typeface="Calibri"/>
                  <a:cs typeface="Calibri"/>
                </a:rPr>
                <a:t> </a:t>
              </a:r>
              <a:r>
                <a:rPr sz="1800" spc="-10" dirty="0">
                  <a:solidFill>
                    <a:srgbClr val="585858"/>
                  </a:solidFill>
                  <a:latin typeface="Calibri"/>
                  <a:cs typeface="Calibri"/>
                </a:rPr>
                <a:t>égal</a:t>
              </a:r>
              <a:endParaRPr sz="1800">
                <a:latin typeface="Calibri"/>
                <a:cs typeface="Calibri"/>
              </a:endParaRPr>
            </a:p>
          </p:txBody>
        </p:sp>
        <p:grpSp>
          <p:nvGrpSpPr>
            <p:cNvPr id="11" name="object 9"/>
            <p:cNvGrpSpPr/>
            <p:nvPr/>
          </p:nvGrpSpPr>
          <p:grpSpPr>
            <a:xfrm>
              <a:off x="3719951" y="2886886"/>
              <a:ext cx="718185" cy="462280"/>
              <a:chOff x="1930907" y="2185416"/>
              <a:chExt cx="718185" cy="462280"/>
            </a:xfrm>
          </p:grpSpPr>
          <p:sp>
            <p:nvSpPr>
              <p:cNvPr id="12" name="object 10"/>
              <p:cNvSpPr/>
              <p:nvPr/>
            </p:nvSpPr>
            <p:spPr>
              <a:xfrm>
                <a:off x="1930907" y="2185416"/>
                <a:ext cx="717804" cy="461772"/>
              </a:xfrm>
              <a:prstGeom prst="rect">
                <a:avLst/>
              </a:prstGeom>
              <a:blipFill>
                <a:blip r:embed="rId2" cstate="print"/>
                <a:stretch>
                  <a:fillRect/>
                </a:stretch>
              </a:blipFill>
            </p:spPr>
            <p:txBody>
              <a:bodyPr wrap="square" lIns="0" tIns="0" rIns="0" bIns="0" rtlCol="0"/>
              <a:lstStyle/>
              <a:p>
                <a:endParaRPr/>
              </a:p>
            </p:txBody>
          </p:sp>
          <p:sp>
            <p:nvSpPr>
              <p:cNvPr id="13" name="object 11"/>
              <p:cNvSpPr/>
              <p:nvPr/>
            </p:nvSpPr>
            <p:spPr>
              <a:xfrm>
                <a:off x="1973198" y="2315083"/>
                <a:ext cx="521334" cy="274955"/>
              </a:xfrm>
              <a:custGeom>
                <a:avLst/>
                <a:gdLst/>
                <a:ahLst/>
                <a:cxnLst/>
                <a:rect l="l" t="t" r="r" b="b"/>
                <a:pathLst>
                  <a:path w="521335" h="274955">
                    <a:moveTo>
                      <a:pt x="449633" y="29194"/>
                    </a:moveTo>
                    <a:lnTo>
                      <a:pt x="0" y="251459"/>
                    </a:lnTo>
                    <a:lnTo>
                      <a:pt x="11430" y="274700"/>
                    </a:lnTo>
                    <a:lnTo>
                      <a:pt x="460969" y="52538"/>
                    </a:lnTo>
                    <a:lnTo>
                      <a:pt x="475203" y="30968"/>
                    </a:lnTo>
                    <a:lnTo>
                      <a:pt x="449633" y="29194"/>
                    </a:lnTo>
                    <a:close/>
                  </a:path>
                  <a:path w="521335" h="274955">
                    <a:moveTo>
                      <a:pt x="517666" y="8000"/>
                    </a:moveTo>
                    <a:lnTo>
                      <a:pt x="492506" y="8000"/>
                    </a:lnTo>
                    <a:lnTo>
                      <a:pt x="504063" y="31241"/>
                    </a:lnTo>
                    <a:lnTo>
                      <a:pt x="460969" y="52538"/>
                    </a:lnTo>
                    <a:lnTo>
                      <a:pt x="433958" y="93471"/>
                    </a:lnTo>
                    <a:lnTo>
                      <a:pt x="435609" y="101600"/>
                    </a:lnTo>
                    <a:lnTo>
                      <a:pt x="447548" y="109474"/>
                    </a:lnTo>
                    <a:lnTo>
                      <a:pt x="455549" y="107822"/>
                    </a:lnTo>
                    <a:lnTo>
                      <a:pt x="521334" y="8254"/>
                    </a:lnTo>
                    <a:lnTo>
                      <a:pt x="517666" y="8000"/>
                    </a:lnTo>
                    <a:close/>
                  </a:path>
                  <a:path w="521335" h="274955">
                    <a:moveTo>
                      <a:pt x="475203" y="30968"/>
                    </a:moveTo>
                    <a:lnTo>
                      <a:pt x="460969" y="52538"/>
                    </a:lnTo>
                    <a:lnTo>
                      <a:pt x="501493" y="32512"/>
                    </a:lnTo>
                    <a:lnTo>
                      <a:pt x="497458" y="32512"/>
                    </a:lnTo>
                    <a:lnTo>
                      <a:pt x="475203" y="30968"/>
                    </a:lnTo>
                    <a:close/>
                  </a:path>
                  <a:path w="521335" h="274955">
                    <a:moveTo>
                      <a:pt x="487425" y="12445"/>
                    </a:moveTo>
                    <a:lnTo>
                      <a:pt x="475203" y="30968"/>
                    </a:lnTo>
                    <a:lnTo>
                      <a:pt x="497458" y="32512"/>
                    </a:lnTo>
                    <a:lnTo>
                      <a:pt x="487425" y="12445"/>
                    </a:lnTo>
                    <a:close/>
                  </a:path>
                  <a:path w="521335" h="274955">
                    <a:moveTo>
                      <a:pt x="494716" y="12445"/>
                    </a:moveTo>
                    <a:lnTo>
                      <a:pt x="487425" y="12445"/>
                    </a:lnTo>
                    <a:lnTo>
                      <a:pt x="497458" y="32512"/>
                    </a:lnTo>
                    <a:lnTo>
                      <a:pt x="501493" y="32512"/>
                    </a:lnTo>
                    <a:lnTo>
                      <a:pt x="504063" y="31241"/>
                    </a:lnTo>
                    <a:lnTo>
                      <a:pt x="494716" y="12445"/>
                    </a:lnTo>
                    <a:close/>
                  </a:path>
                  <a:path w="521335" h="274955">
                    <a:moveTo>
                      <a:pt x="492506" y="8000"/>
                    </a:moveTo>
                    <a:lnTo>
                      <a:pt x="449633" y="29194"/>
                    </a:lnTo>
                    <a:lnTo>
                      <a:pt x="475203" y="30968"/>
                    </a:lnTo>
                    <a:lnTo>
                      <a:pt x="487425" y="12445"/>
                    </a:lnTo>
                    <a:lnTo>
                      <a:pt x="494716" y="12445"/>
                    </a:lnTo>
                    <a:lnTo>
                      <a:pt x="492506" y="8000"/>
                    </a:lnTo>
                    <a:close/>
                  </a:path>
                  <a:path w="521335" h="274955">
                    <a:moveTo>
                      <a:pt x="402336" y="0"/>
                    </a:moveTo>
                    <a:lnTo>
                      <a:pt x="396113" y="5333"/>
                    </a:lnTo>
                    <a:lnTo>
                      <a:pt x="395096" y="19684"/>
                    </a:lnTo>
                    <a:lnTo>
                      <a:pt x="400431" y="25780"/>
                    </a:lnTo>
                    <a:lnTo>
                      <a:pt x="449633" y="29194"/>
                    </a:lnTo>
                    <a:lnTo>
                      <a:pt x="492506" y="8000"/>
                    </a:lnTo>
                    <a:lnTo>
                      <a:pt x="517666" y="8000"/>
                    </a:lnTo>
                    <a:lnTo>
                      <a:pt x="402336" y="0"/>
                    </a:lnTo>
                    <a:close/>
                  </a:path>
                </a:pathLst>
              </a:custGeom>
              <a:solidFill>
                <a:srgbClr val="8063A1"/>
              </a:solidFill>
            </p:spPr>
            <p:txBody>
              <a:bodyPr wrap="square" lIns="0" tIns="0" rIns="0" bIns="0" rtlCol="0"/>
              <a:lstStyle/>
              <a:p>
                <a:endParaRPr/>
              </a:p>
            </p:txBody>
          </p:sp>
        </p:grpSp>
        <p:grpSp>
          <p:nvGrpSpPr>
            <p:cNvPr id="14" name="object 12"/>
            <p:cNvGrpSpPr/>
            <p:nvPr/>
          </p:nvGrpSpPr>
          <p:grpSpPr>
            <a:xfrm>
              <a:off x="4555104" y="2886898"/>
              <a:ext cx="693420" cy="792480"/>
              <a:chOff x="2766060" y="2185428"/>
              <a:chExt cx="693420" cy="792480"/>
            </a:xfrm>
          </p:grpSpPr>
          <p:sp>
            <p:nvSpPr>
              <p:cNvPr id="15" name="object 13"/>
              <p:cNvSpPr/>
              <p:nvPr/>
            </p:nvSpPr>
            <p:spPr>
              <a:xfrm>
                <a:off x="2766060" y="2185428"/>
                <a:ext cx="693394" cy="792467"/>
              </a:xfrm>
              <a:prstGeom prst="rect">
                <a:avLst/>
              </a:prstGeom>
              <a:blipFill>
                <a:blip r:embed="rId3" cstate="print"/>
                <a:stretch>
                  <a:fillRect/>
                </a:stretch>
              </a:blipFill>
            </p:spPr>
            <p:txBody>
              <a:bodyPr wrap="square" lIns="0" tIns="0" rIns="0" bIns="0" rtlCol="0"/>
              <a:lstStyle/>
              <a:p>
                <a:endParaRPr/>
              </a:p>
            </p:txBody>
          </p:sp>
          <p:sp>
            <p:nvSpPr>
              <p:cNvPr id="16" name="object 14"/>
              <p:cNvSpPr/>
              <p:nvPr/>
            </p:nvSpPr>
            <p:spPr>
              <a:xfrm>
                <a:off x="2808605" y="2323337"/>
                <a:ext cx="497205" cy="597535"/>
              </a:xfrm>
              <a:custGeom>
                <a:avLst/>
                <a:gdLst/>
                <a:ahLst/>
                <a:cxnLst/>
                <a:rect l="l" t="t" r="r" b="b"/>
                <a:pathLst>
                  <a:path w="497204" h="597535">
                    <a:moveTo>
                      <a:pt x="464267" y="39535"/>
                    </a:moveTo>
                    <a:lnTo>
                      <a:pt x="440217" y="48359"/>
                    </a:lnTo>
                    <a:lnTo>
                      <a:pt x="0" y="580516"/>
                    </a:lnTo>
                    <a:lnTo>
                      <a:pt x="20065" y="597026"/>
                    </a:lnTo>
                    <a:lnTo>
                      <a:pt x="460054" y="65146"/>
                    </a:lnTo>
                    <a:lnTo>
                      <a:pt x="464267" y="39535"/>
                    </a:lnTo>
                    <a:close/>
                  </a:path>
                  <a:path w="497204" h="597535">
                    <a:moveTo>
                      <a:pt x="495180" y="11557"/>
                    </a:moveTo>
                    <a:lnTo>
                      <a:pt x="470661" y="11557"/>
                    </a:lnTo>
                    <a:lnTo>
                      <a:pt x="490728" y="28066"/>
                    </a:lnTo>
                    <a:lnTo>
                      <a:pt x="460054" y="65146"/>
                    </a:lnTo>
                    <a:lnTo>
                      <a:pt x="453262" y="106425"/>
                    </a:lnTo>
                    <a:lnTo>
                      <a:pt x="452119" y="113537"/>
                    </a:lnTo>
                    <a:lnTo>
                      <a:pt x="456945" y="120141"/>
                    </a:lnTo>
                    <a:lnTo>
                      <a:pt x="464057" y="121285"/>
                    </a:lnTo>
                    <a:lnTo>
                      <a:pt x="471043" y="122554"/>
                    </a:lnTo>
                    <a:lnTo>
                      <a:pt x="477773" y="117728"/>
                    </a:lnTo>
                    <a:lnTo>
                      <a:pt x="478917" y="110616"/>
                    </a:lnTo>
                    <a:lnTo>
                      <a:pt x="495180" y="11557"/>
                    </a:lnTo>
                    <a:close/>
                  </a:path>
                  <a:path w="497204" h="597535">
                    <a:moveTo>
                      <a:pt x="497078" y="0"/>
                    </a:moveTo>
                    <a:lnTo>
                      <a:pt x="385063" y="41021"/>
                    </a:lnTo>
                    <a:lnTo>
                      <a:pt x="381634" y="48513"/>
                    </a:lnTo>
                    <a:lnTo>
                      <a:pt x="384047" y="55245"/>
                    </a:lnTo>
                    <a:lnTo>
                      <a:pt x="386588" y="61975"/>
                    </a:lnTo>
                    <a:lnTo>
                      <a:pt x="393953" y="65404"/>
                    </a:lnTo>
                    <a:lnTo>
                      <a:pt x="400684" y="62864"/>
                    </a:lnTo>
                    <a:lnTo>
                      <a:pt x="440217" y="48359"/>
                    </a:lnTo>
                    <a:lnTo>
                      <a:pt x="470661" y="11557"/>
                    </a:lnTo>
                    <a:lnTo>
                      <a:pt x="495180" y="11557"/>
                    </a:lnTo>
                    <a:lnTo>
                      <a:pt x="497078" y="0"/>
                    </a:lnTo>
                    <a:close/>
                  </a:path>
                  <a:path w="497204" h="597535">
                    <a:moveTo>
                      <a:pt x="478070" y="17652"/>
                    </a:moveTo>
                    <a:lnTo>
                      <a:pt x="467868" y="17652"/>
                    </a:lnTo>
                    <a:lnTo>
                      <a:pt x="485140" y="31876"/>
                    </a:lnTo>
                    <a:lnTo>
                      <a:pt x="464267" y="39535"/>
                    </a:lnTo>
                    <a:lnTo>
                      <a:pt x="460054" y="65146"/>
                    </a:lnTo>
                    <a:lnTo>
                      <a:pt x="490728" y="28066"/>
                    </a:lnTo>
                    <a:lnTo>
                      <a:pt x="478070" y="17652"/>
                    </a:lnTo>
                    <a:close/>
                  </a:path>
                  <a:path w="497204" h="597535">
                    <a:moveTo>
                      <a:pt x="470661" y="11557"/>
                    </a:moveTo>
                    <a:lnTo>
                      <a:pt x="440217" y="48359"/>
                    </a:lnTo>
                    <a:lnTo>
                      <a:pt x="464267" y="39535"/>
                    </a:lnTo>
                    <a:lnTo>
                      <a:pt x="467868" y="17652"/>
                    </a:lnTo>
                    <a:lnTo>
                      <a:pt x="478070" y="17652"/>
                    </a:lnTo>
                    <a:lnTo>
                      <a:pt x="470661" y="11557"/>
                    </a:lnTo>
                    <a:close/>
                  </a:path>
                  <a:path w="497204" h="597535">
                    <a:moveTo>
                      <a:pt x="467868" y="17652"/>
                    </a:moveTo>
                    <a:lnTo>
                      <a:pt x="464267" y="39535"/>
                    </a:lnTo>
                    <a:lnTo>
                      <a:pt x="485140" y="31876"/>
                    </a:lnTo>
                    <a:lnTo>
                      <a:pt x="467868" y="17652"/>
                    </a:lnTo>
                    <a:close/>
                  </a:path>
                </a:pathLst>
              </a:custGeom>
              <a:solidFill>
                <a:srgbClr val="8063A1"/>
              </a:solidFill>
            </p:spPr>
            <p:txBody>
              <a:bodyPr wrap="square" lIns="0" tIns="0" rIns="0" bIns="0" rtlCol="0"/>
              <a:lstStyle/>
              <a:p>
                <a:endParaRPr/>
              </a:p>
            </p:txBody>
          </p:sp>
        </p:grpSp>
        <p:grpSp>
          <p:nvGrpSpPr>
            <p:cNvPr id="17" name="object 15"/>
            <p:cNvGrpSpPr/>
            <p:nvPr/>
          </p:nvGrpSpPr>
          <p:grpSpPr>
            <a:xfrm>
              <a:off x="5538084" y="3060685"/>
              <a:ext cx="1069975" cy="603885"/>
              <a:chOff x="3749040" y="2359215"/>
              <a:chExt cx="1069975" cy="603885"/>
            </a:xfrm>
          </p:grpSpPr>
          <p:sp>
            <p:nvSpPr>
              <p:cNvPr id="18" name="object 16"/>
              <p:cNvSpPr/>
              <p:nvPr/>
            </p:nvSpPr>
            <p:spPr>
              <a:xfrm>
                <a:off x="4183380" y="2507005"/>
                <a:ext cx="316966" cy="455650"/>
              </a:xfrm>
              <a:prstGeom prst="rect">
                <a:avLst/>
              </a:prstGeom>
              <a:blipFill>
                <a:blip r:embed="rId4" cstate="print"/>
                <a:stretch>
                  <a:fillRect/>
                </a:stretch>
              </a:blipFill>
            </p:spPr>
            <p:txBody>
              <a:bodyPr wrap="square" lIns="0" tIns="0" rIns="0" bIns="0" rtlCol="0"/>
              <a:lstStyle/>
              <a:p>
                <a:endParaRPr/>
              </a:p>
            </p:txBody>
          </p:sp>
          <p:sp>
            <p:nvSpPr>
              <p:cNvPr id="19" name="object 17"/>
              <p:cNvSpPr/>
              <p:nvPr/>
            </p:nvSpPr>
            <p:spPr>
              <a:xfrm>
                <a:off x="4326636" y="2644902"/>
                <a:ext cx="135890" cy="259715"/>
              </a:xfrm>
              <a:custGeom>
                <a:avLst/>
                <a:gdLst/>
                <a:ahLst/>
                <a:cxnLst/>
                <a:rect l="l" t="t" r="r" b="b"/>
                <a:pathLst>
                  <a:path w="135889" h="259714">
                    <a:moveTo>
                      <a:pt x="34765" y="47209"/>
                    </a:moveTo>
                    <a:lnTo>
                      <a:pt x="31649" y="72683"/>
                    </a:lnTo>
                    <a:lnTo>
                      <a:pt x="112013" y="259207"/>
                    </a:lnTo>
                    <a:lnTo>
                      <a:pt x="135762" y="249047"/>
                    </a:lnTo>
                    <a:lnTo>
                      <a:pt x="55546" y="62525"/>
                    </a:lnTo>
                    <a:lnTo>
                      <a:pt x="34765" y="47209"/>
                    </a:lnTo>
                    <a:close/>
                  </a:path>
                  <a:path w="135889" h="259714">
                    <a:moveTo>
                      <a:pt x="14477" y="0"/>
                    </a:moveTo>
                    <a:lnTo>
                      <a:pt x="888" y="111251"/>
                    </a:lnTo>
                    <a:lnTo>
                      <a:pt x="0" y="118363"/>
                    </a:lnTo>
                    <a:lnTo>
                      <a:pt x="5079" y="124840"/>
                    </a:lnTo>
                    <a:lnTo>
                      <a:pt x="19303" y="126619"/>
                    </a:lnTo>
                    <a:lnTo>
                      <a:pt x="25653" y="121538"/>
                    </a:lnTo>
                    <a:lnTo>
                      <a:pt x="26542" y="114426"/>
                    </a:lnTo>
                    <a:lnTo>
                      <a:pt x="31649" y="72683"/>
                    </a:lnTo>
                    <a:lnTo>
                      <a:pt x="12700" y="28701"/>
                    </a:lnTo>
                    <a:lnTo>
                      <a:pt x="36575" y="18414"/>
                    </a:lnTo>
                    <a:lnTo>
                      <a:pt x="39427" y="18414"/>
                    </a:lnTo>
                    <a:lnTo>
                      <a:pt x="14477" y="0"/>
                    </a:lnTo>
                    <a:close/>
                  </a:path>
                  <a:path w="135889" h="259714">
                    <a:moveTo>
                      <a:pt x="39427" y="18414"/>
                    </a:moveTo>
                    <a:lnTo>
                      <a:pt x="36575" y="18414"/>
                    </a:lnTo>
                    <a:lnTo>
                      <a:pt x="55546" y="62525"/>
                    </a:lnTo>
                    <a:lnTo>
                      <a:pt x="95123" y="91694"/>
                    </a:lnTo>
                    <a:lnTo>
                      <a:pt x="103124" y="90424"/>
                    </a:lnTo>
                    <a:lnTo>
                      <a:pt x="107441" y="84709"/>
                    </a:lnTo>
                    <a:lnTo>
                      <a:pt x="111633" y="78994"/>
                    </a:lnTo>
                    <a:lnTo>
                      <a:pt x="110489" y="70865"/>
                    </a:lnTo>
                    <a:lnTo>
                      <a:pt x="39427" y="18414"/>
                    </a:lnTo>
                    <a:close/>
                  </a:path>
                  <a:path w="135889" h="259714">
                    <a:moveTo>
                      <a:pt x="36575" y="18414"/>
                    </a:moveTo>
                    <a:lnTo>
                      <a:pt x="12700" y="28701"/>
                    </a:lnTo>
                    <a:lnTo>
                      <a:pt x="31649" y="72683"/>
                    </a:lnTo>
                    <a:lnTo>
                      <a:pt x="34765" y="47209"/>
                    </a:lnTo>
                    <a:lnTo>
                      <a:pt x="16890" y="34036"/>
                    </a:lnTo>
                    <a:lnTo>
                      <a:pt x="37464" y="25146"/>
                    </a:lnTo>
                    <a:lnTo>
                      <a:pt x="39470" y="25146"/>
                    </a:lnTo>
                    <a:lnTo>
                      <a:pt x="36575" y="18414"/>
                    </a:lnTo>
                    <a:close/>
                  </a:path>
                  <a:path w="135889" h="259714">
                    <a:moveTo>
                      <a:pt x="39470" y="25146"/>
                    </a:moveTo>
                    <a:lnTo>
                      <a:pt x="37464" y="25146"/>
                    </a:lnTo>
                    <a:lnTo>
                      <a:pt x="34765" y="47209"/>
                    </a:lnTo>
                    <a:lnTo>
                      <a:pt x="55546" y="62525"/>
                    </a:lnTo>
                    <a:lnTo>
                      <a:pt x="39470" y="25146"/>
                    </a:lnTo>
                    <a:close/>
                  </a:path>
                  <a:path w="135889" h="259714">
                    <a:moveTo>
                      <a:pt x="37464" y="25146"/>
                    </a:moveTo>
                    <a:lnTo>
                      <a:pt x="16890" y="34036"/>
                    </a:lnTo>
                    <a:lnTo>
                      <a:pt x="34765" y="47209"/>
                    </a:lnTo>
                    <a:lnTo>
                      <a:pt x="37464" y="25146"/>
                    </a:lnTo>
                    <a:close/>
                  </a:path>
                </a:pathLst>
              </a:custGeom>
              <a:solidFill>
                <a:srgbClr val="8063A1"/>
              </a:solidFill>
            </p:spPr>
            <p:txBody>
              <a:bodyPr wrap="square" lIns="0" tIns="0" rIns="0" bIns="0" rtlCol="0"/>
              <a:lstStyle/>
              <a:p>
                <a:endParaRPr/>
              </a:p>
            </p:txBody>
          </p:sp>
          <p:sp>
            <p:nvSpPr>
              <p:cNvPr id="20" name="object 18"/>
              <p:cNvSpPr/>
              <p:nvPr/>
            </p:nvSpPr>
            <p:spPr>
              <a:xfrm>
                <a:off x="3749040" y="2359215"/>
                <a:ext cx="1069873" cy="227012"/>
              </a:xfrm>
              <a:prstGeom prst="rect">
                <a:avLst/>
              </a:prstGeom>
              <a:blipFill>
                <a:blip r:embed="rId5" cstate="print"/>
                <a:stretch>
                  <a:fillRect/>
                </a:stretch>
              </a:blipFill>
            </p:spPr>
            <p:txBody>
              <a:bodyPr wrap="square" lIns="0" tIns="0" rIns="0" bIns="0" rtlCol="0"/>
              <a:lstStyle/>
              <a:p>
                <a:endParaRPr/>
              </a:p>
            </p:txBody>
          </p:sp>
          <p:sp>
            <p:nvSpPr>
              <p:cNvPr id="21" name="object 19"/>
              <p:cNvSpPr/>
              <p:nvPr/>
            </p:nvSpPr>
            <p:spPr>
              <a:xfrm>
                <a:off x="3804666" y="2381249"/>
                <a:ext cx="963294" cy="134620"/>
              </a:xfrm>
              <a:custGeom>
                <a:avLst/>
                <a:gdLst/>
                <a:ahLst/>
                <a:cxnLst/>
                <a:rect l="l" t="t" r="r" b="b"/>
                <a:pathLst>
                  <a:path w="963295" h="134619">
                    <a:moveTo>
                      <a:pt x="963168" y="0"/>
                    </a:moveTo>
                    <a:lnTo>
                      <a:pt x="962296" y="26122"/>
                    </a:lnTo>
                    <a:lnTo>
                      <a:pt x="959913" y="47434"/>
                    </a:lnTo>
                    <a:lnTo>
                      <a:pt x="956363" y="61793"/>
                    </a:lnTo>
                    <a:lnTo>
                      <a:pt x="951992" y="67055"/>
                    </a:lnTo>
                    <a:lnTo>
                      <a:pt x="492760" y="67055"/>
                    </a:lnTo>
                    <a:lnTo>
                      <a:pt x="488388" y="72318"/>
                    </a:lnTo>
                    <a:lnTo>
                      <a:pt x="484838" y="86677"/>
                    </a:lnTo>
                    <a:lnTo>
                      <a:pt x="482455" y="107989"/>
                    </a:lnTo>
                    <a:lnTo>
                      <a:pt x="481584" y="134112"/>
                    </a:lnTo>
                    <a:lnTo>
                      <a:pt x="480712" y="107989"/>
                    </a:lnTo>
                    <a:lnTo>
                      <a:pt x="478329" y="86677"/>
                    </a:lnTo>
                    <a:lnTo>
                      <a:pt x="474779" y="72318"/>
                    </a:lnTo>
                    <a:lnTo>
                      <a:pt x="470408" y="67055"/>
                    </a:lnTo>
                    <a:lnTo>
                      <a:pt x="11175" y="67055"/>
                    </a:lnTo>
                    <a:lnTo>
                      <a:pt x="6804" y="61793"/>
                    </a:lnTo>
                    <a:lnTo>
                      <a:pt x="3254" y="47434"/>
                    </a:lnTo>
                    <a:lnTo>
                      <a:pt x="871" y="26122"/>
                    </a:lnTo>
                    <a:lnTo>
                      <a:pt x="0" y="0"/>
                    </a:lnTo>
                  </a:path>
                </a:pathLst>
              </a:custGeom>
              <a:ln w="25908">
                <a:solidFill>
                  <a:srgbClr val="C0504D"/>
                </a:solidFill>
              </a:ln>
            </p:spPr>
            <p:txBody>
              <a:bodyPr wrap="square" lIns="0" tIns="0" rIns="0" bIns="0" rtlCol="0"/>
              <a:lstStyle/>
              <a:p>
                <a:endParaRPr/>
              </a:p>
            </p:txBody>
          </p:sp>
        </p:grpSp>
        <p:grpSp>
          <p:nvGrpSpPr>
            <p:cNvPr id="22" name="object 20"/>
            <p:cNvGrpSpPr/>
            <p:nvPr/>
          </p:nvGrpSpPr>
          <p:grpSpPr>
            <a:xfrm>
              <a:off x="6763379" y="3083443"/>
              <a:ext cx="1140460" cy="658495"/>
              <a:chOff x="4974335" y="2381973"/>
              <a:chExt cx="1140460" cy="658495"/>
            </a:xfrm>
          </p:grpSpPr>
          <p:sp>
            <p:nvSpPr>
              <p:cNvPr id="23" name="object 21"/>
              <p:cNvSpPr/>
              <p:nvPr/>
            </p:nvSpPr>
            <p:spPr>
              <a:xfrm>
                <a:off x="5566886" y="2556983"/>
                <a:ext cx="547416" cy="483441"/>
              </a:xfrm>
              <a:prstGeom prst="rect">
                <a:avLst/>
              </a:prstGeom>
              <a:blipFill>
                <a:blip r:embed="rId6" cstate="print"/>
                <a:stretch>
                  <a:fillRect/>
                </a:stretch>
              </a:blipFill>
            </p:spPr>
            <p:txBody>
              <a:bodyPr wrap="square" lIns="0" tIns="0" rIns="0" bIns="0" rtlCol="0"/>
              <a:lstStyle/>
              <a:p>
                <a:endParaRPr/>
              </a:p>
            </p:txBody>
          </p:sp>
          <p:sp>
            <p:nvSpPr>
              <p:cNvPr id="24" name="object 22"/>
              <p:cNvSpPr/>
              <p:nvPr/>
            </p:nvSpPr>
            <p:spPr>
              <a:xfrm>
                <a:off x="5596889" y="2567178"/>
                <a:ext cx="497205" cy="433070"/>
              </a:xfrm>
              <a:custGeom>
                <a:avLst/>
                <a:gdLst/>
                <a:ahLst/>
                <a:cxnLst/>
                <a:rect l="l" t="t" r="r" b="b"/>
                <a:pathLst>
                  <a:path w="497204" h="433069">
                    <a:moveTo>
                      <a:pt x="38783" y="33560"/>
                    </a:moveTo>
                    <a:lnTo>
                      <a:pt x="47077" y="57871"/>
                    </a:lnTo>
                    <a:lnTo>
                      <a:pt x="479933" y="432943"/>
                    </a:lnTo>
                    <a:lnTo>
                      <a:pt x="496950" y="413385"/>
                    </a:lnTo>
                    <a:lnTo>
                      <a:pt x="63961" y="38299"/>
                    </a:lnTo>
                    <a:lnTo>
                      <a:pt x="38783" y="33560"/>
                    </a:lnTo>
                    <a:close/>
                  </a:path>
                  <a:path w="497204" h="433069">
                    <a:moveTo>
                      <a:pt x="0" y="0"/>
                    </a:moveTo>
                    <a:lnTo>
                      <a:pt x="38481" y="112902"/>
                    </a:lnTo>
                    <a:lnTo>
                      <a:pt x="45847" y="116586"/>
                    </a:lnTo>
                    <a:lnTo>
                      <a:pt x="52577" y="114173"/>
                    </a:lnTo>
                    <a:lnTo>
                      <a:pt x="59436" y="111887"/>
                    </a:lnTo>
                    <a:lnTo>
                      <a:pt x="62992" y="104521"/>
                    </a:lnTo>
                    <a:lnTo>
                      <a:pt x="47077" y="57871"/>
                    </a:lnTo>
                    <a:lnTo>
                      <a:pt x="10922" y="26543"/>
                    </a:lnTo>
                    <a:lnTo>
                      <a:pt x="27812" y="6985"/>
                    </a:lnTo>
                    <a:lnTo>
                      <a:pt x="37196" y="6985"/>
                    </a:lnTo>
                    <a:lnTo>
                      <a:pt x="0" y="0"/>
                    </a:lnTo>
                    <a:close/>
                  </a:path>
                  <a:path w="497204" h="433069">
                    <a:moveTo>
                      <a:pt x="27812" y="6985"/>
                    </a:moveTo>
                    <a:lnTo>
                      <a:pt x="10922" y="26543"/>
                    </a:lnTo>
                    <a:lnTo>
                      <a:pt x="47077" y="57871"/>
                    </a:lnTo>
                    <a:lnTo>
                      <a:pt x="38783" y="33560"/>
                    </a:lnTo>
                    <a:lnTo>
                      <a:pt x="17018" y="29463"/>
                    </a:lnTo>
                    <a:lnTo>
                      <a:pt x="31623" y="12573"/>
                    </a:lnTo>
                    <a:lnTo>
                      <a:pt x="34263" y="12573"/>
                    </a:lnTo>
                    <a:lnTo>
                      <a:pt x="27812" y="6985"/>
                    </a:lnTo>
                    <a:close/>
                  </a:path>
                  <a:path w="497204" h="433069">
                    <a:moveTo>
                      <a:pt x="37196" y="6985"/>
                    </a:moveTo>
                    <a:lnTo>
                      <a:pt x="27812" y="6985"/>
                    </a:lnTo>
                    <a:lnTo>
                      <a:pt x="63961" y="38299"/>
                    </a:lnTo>
                    <a:lnTo>
                      <a:pt x="105410" y="46100"/>
                    </a:lnTo>
                    <a:lnTo>
                      <a:pt x="112395" y="47498"/>
                    </a:lnTo>
                    <a:lnTo>
                      <a:pt x="119252" y="42799"/>
                    </a:lnTo>
                    <a:lnTo>
                      <a:pt x="120523" y="35813"/>
                    </a:lnTo>
                    <a:lnTo>
                      <a:pt x="121920" y="28829"/>
                    </a:lnTo>
                    <a:lnTo>
                      <a:pt x="117221" y="21971"/>
                    </a:lnTo>
                    <a:lnTo>
                      <a:pt x="37196" y="6985"/>
                    </a:lnTo>
                    <a:close/>
                  </a:path>
                  <a:path w="497204" h="433069">
                    <a:moveTo>
                      <a:pt x="34263" y="12573"/>
                    </a:moveTo>
                    <a:lnTo>
                      <a:pt x="31623" y="12573"/>
                    </a:lnTo>
                    <a:lnTo>
                      <a:pt x="38783" y="33560"/>
                    </a:lnTo>
                    <a:lnTo>
                      <a:pt x="63961" y="38299"/>
                    </a:lnTo>
                    <a:lnTo>
                      <a:pt x="34263" y="12573"/>
                    </a:lnTo>
                    <a:close/>
                  </a:path>
                  <a:path w="497204" h="433069">
                    <a:moveTo>
                      <a:pt x="31623" y="12573"/>
                    </a:moveTo>
                    <a:lnTo>
                      <a:pt x="17018" y="29463"/>
                    </a:lnTo>
                    <a:lnTo>
                      <a:pt x="38783" y="33560"/>
                    </a:lnTo>
                    <a:lnTo>
                      <a:pt x="31623" y="12573"/>
                    </a:lnTo>
                    <a:close/>
                  </a:path>
                </a:pathLst>
              </a:custGeom>
              <a:solidFill>
                <a:srgbClr val="8063A1"/>
              </a:solidFill>
            </p:spPr>
            <p:txBody>
              <a:bodyPr wrap="square" lIns="0" tIns="0" rIns="0" bIns="0" rtlCol="0"/>
              <a:lstStyle/>
              <a:p>
                <a:endParaRPr/>
              </a:p>
            </p:txBody>
          </p:sp>
          <p:sp>
            <p:nvSpPr>
              <p:cNvPr id="25" name="object 23"/>
              <p:cNvSpPr/>
              <p:nvPr/>
            </p:nvSpPr>
            <p:spPr>
              <a:xfrm>
                <a:off x="4974335" y="2381973"/>
                <a:ext cx="996721" cy="204254"/>
              </a:xfrm>
              <a:prstGeom prst="rect">
                <a:avLst/>
              </a:prstGeom>
              <a:blipFill>
                <a:blip r:embed="rId7" cstate="print"/>
                <a:stretch>
                  <a:fillRect/>
                </a:stretch>
              </a:blipFill>
            </p:spPr>
            <p:txBody>
              <a:bodyPr wrap="square" lIns="0" tIns="0" rIns="0" bIns="0" rtlCol="0"/>
              <a:lstStyle/>
              <a:p>
                <a:endParaRPr/>
              </a:p>
            </p:txBody>
          </p:sp>
          <p:sp>
            <p:nvSpPr>
              <p:cNvPr id="26" name="object 24"/>
              <p:cNvSpPr/>
              <p:nvPr/>
            </p:nvSpPr>
            <p:spPr>
              <a:xfrm>
                <a:off x="5029961" y="2404110"/>
                <a:ext cx="890269" cy="111760"/>
              </a:xfrm>
              <a:custGeom>
                <a:avLst/>
                <a:gdLst/>
                <a:ahLst/>
                <a:cxnLst/>
                <a:rect l="l" t="t" r="r" b="b"/>
                <a:pathLst>
                  <a:path w="890270" h="111760">
                    <a:moveTo>
                      <a:pt x="890015" y="0"/>
                    </a:moveTo>
                    <a:lnTo>
                      <a:pt x="889281" y="21657"/>
                    </a:lnTo>
                    <a:lnTo>
                      <a:pt x="887285" y="39338"/>
                    </a:lnTo>
                    <a:lnTo>
                      <a:pt x="884336" y="51256"/>
                    </a:lnTo>
                    <a:lnTo>
                      <a:pt x="880745" y="55625"/>
                    </a:lnTo>
                    <a:lnTo>
                      <a:pt x="454278" y="55625"/>
                    </a:lnTo>
                    <a:lnTo>
                      <a:pt x="450687" y="59995"/>
                    </a:lnTo>
                    <a:lnTo>
                      <a:pt x="447738" y="71913"/>
                    </a:lnTo>
                    <a:lnTo>
                      <a:pt x="445742" y="89594"/>
                    </a:lnTo>
                    <a:lnTo>
                      <a:pt x="445008" y="111251"/>
                    </a:lnTo>
                    <a:lnTo>
                      <a:pt x="444273" y="89594"/>
                    </a:lnTo>
                    <a:lnTo>
                      <a:pt x="442277" y="71913"/>
                    </a:lnTo>
                    <a:lnTo>
                      <a:pt x="439328" y="59995"/>
                    </a:lnTo>
                    <a:lnTo>
                      <a:pt x="435737" y="55625"/>
                    </a:lnTo>
                    <a:lnTo>
                      <a:pt x="9271" y="55625"/>
                    </a:lnTo>
                    <a:lnTo>
                      <a:pt x="5679" y="51256"/>
                    </a:lnTo>
                    <a:lnTo>
                      <a:pt x="2730" y="39338"/>
                    </a:lnTo>
                    <a:lnTo>
                      <a:pt x="734" y="21657"/>
                    </a:lnTo>
                    <a:lnTo>
                      <a:pt x="0" y="0"/>
                    </a:lnTo>
                  </a:path>
                </a:pathLst>
              </a:custGeom>
              <a:ln w="25908">
                <a:solidFill>
                  <a:srgbClr val="C0504D"/>
                </a:solidFill>
              </a:ln>
            </p:spPr>
            <p:txBody>
              <a:bodyPr wrap="square" lIns="0" tIns="0" rIns="0" bIns="0" rtlCol="0"/>
              <a:lstStyle/>
              <a:p>
                <a:endParaRPr/>
              </a:p>
            </p:txBody>
          </p:sp>
        </p:grpSp>
      </p:grpSp>
      <p:sp>
        <p:nvSpPr>
          <p:cNvPr id="28" name="object 26"/>
          <p:cNvSpPr txBox="1"/>
          <p:nvPr/>
        </p:nvSpPr>
        <p:spPr>
          <a:xfrm>
            <a:off x="2971541" y="4552262"/>
            <a:ext cx="1216025"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E7E7E"/>
                </a:solidFill>
                <a:latin typeface="Calibri"/>
                <a:cs typeface="Calibri"/>
              </a:rPr>
              <a:t>5 &gt; 2 </a:t>
            </a:r>
            <a:r>
              <a:rPr lang="fr-FR" dirty="0">
                <a:solidFill>
                  <a:srgbClr val="7E7E7E"/>
                </a:solidFill>
                <a:latin typeface="Wingdings"/>
                <a:cs typeface="Calibri"/>
                <a:sym typeface="Wingdings" panose="05000000000000000000" pitchFamily="2" charset="2"/>
              </a:rPr>
              <a:t></a:t>
            </a:r>
            <a:r>
              <a:rPr sz="1800" dirty="0">
                <a:solidFill>
                  <a:srgbClr val="7E7E7E"/>
                </a:solidFill>
                <a:latin typeface="Times New Roman"/>
                <a:cs typeface="Times New Roman"/>
              </a:rPr>
              <a:t> </a:t>
            </a:r>
            <a:r>
              <a:rPr sz="1800" dirty="0">
                <a:solidFill>
                  <a:srgbClr val="7E7E7E"/>
                </a:solidFill>
                <a:latin typeface="Calibri"/>
                <a:cs typeface="Calibri"/>
              </a:rPr>
              <a:t>True</a:t>
            </a:r>
            <a:endParaRPr sz="1800" dirty="0">
              <a:latin typeface="Calibri"/>
              <a:cs typeface="Calibri"/>
            </a:endParaRPr>
          </a:p>
        </p:txBody>
      </p:sp>
      <p:sp>
        <p:nvSpPr>
          <p:cNvPr id="29" name="object 27"/>
          <p:cNvSpPr txBox="1"/>
          <p:nvPr/>
        </p:nvSpPr>
        <p:spPr>
          <a:xfrm>
            <a:off x="2933745" y="5218199"/>
            <a:ext cx="1849755"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E7E7E"/>
                </a:solidFill>
                <a:latin typeface="Calibri"/>
                <a:cs typeface="Calibri"/>
              </a:rPr>
              <a:t>5 &gt; </a:t>
            </a:r>
            <a:r>
              <a:rPr sz="1800" spc="-10" dirty="0">
                <a:solidFill>
                  <a:srgbClr val="7E7E7E"/>
                </a:solidFill>
                <a:latin typeface="Calibri"/>
                <a:cs typeface="Calibri"/>
              </a:rPr>
              <a:t>‘’toto’’ </a:t>
            </a:r>
            <a:r>
              <a:rPr lang="fr-FR" sz="1800" spc="-10" dirty="0">
                <a:solidFill>
                  <a:srgbClr val="7E7E7E"/>
                </a:solidFill>
                <a:latin typeface="Calibri"/>
                <a:cs typeface="Calibri"/>
                <a:sym typeface="Wingdings" panose="05000000000000000000" pitchFamily="2" charset="2"/>
              </a:rPr>
              <a:t></a:t>
            </a:r>
            <a:r>
              <a:rPr sz="1800" dirty="0">
                <a:solidFill>
                  <a:srgbClr val="7E7E7E"/>
                </a:solidFill>
                <a:latin typeface="Times New Roman"/>
                <a:cs typeface="Times New Roman"/>
              </a:rPr>
              <a:t> </a:t>
            </a:r>
            <a:r>
              <a:rPr sz="1800" dirty="0">
                <a:solidFill>
                  <a:srgbClr val="7E7E7E"/>
                </a:solidFill>
                <a:latin typeface="Calibri"/>
                <a:cs typeface="Calibri"/>
              </a:rPr>
              <a:t>illicite</a:t>
            </a:r>
            <a:endParaRPr sz="1800" dirty="0">
              <a:latin typeface="Calibri"/>
              <a:cs typeface="Calibri"/>
            </a:endParaRPr>
          </a:p>
        </p:txBody>
      </p:sp>
      <p:sp>
        <p:nvSpPr>
          <p:cNvPr id="30" name="object 28"/>
          <p:cNvSpPr txBox="1"/>
          <p:nvPr/>
        </p:nvSpPr>
        <p:spPr>
          <a:xfrm>
            <a:off x="2933745" y="5889699"/>
            <a:ext cx="1383030"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E7E7E"/>
                </a:solidFill>
                <a:latin typeface="Calibri"/>
                <a:cs typeface="Calibri"/>
              </a:rPr>
              <a:t>5 </a:t>
            </a:r>
            <a:r>
              <a:rPr sz="1800" spc="-5" dirty="0">
                <a:solidFill>
                  <a:srgbClr val="7E7E7E"/>
                </a:solidFill>
                <a:latin typeface="Calibri"/>
                <a:cs typeface="Calibri"/>
              </a:rPr>
              <a:t>&lt;&gt; </a:t>
            </a:r>
            <a:r>
              <a:rPr sz="1800" dirty="0">
                <a:solidFill>
                  <a:srgbClr val="7E7E7E"/>
                </a:solidFill>
                <a:latin typeface="Calibri"/>
                <a:cs typeface="Calibri"/>
              </a:rPr>
              <a:t>5</a:t>
            </a:r>
            <a:r>
              <a:rPr lang="fr-FR" sz="1800" dirty="0">
                <a:solidFill>
                  <a:srgbClr val="7E7E7E"/>
                </a:solidFill>
                <a:latin typeface="Calibri"/>
                <a:cs typeface="Calibri"/>
              </a:rPr>
              <a:t> </a:t>
            </a:r>
            <a:r>
              <a:rPr lang="fr-FR" sz="1800" dirty="0">
                <a:solidFill>
                  <a:srgbClr val="7E7E7E"/>
                </a:solidFill>
                <a:latin typeface="Calibri"/>
                <a:cs typeface="Calibri"/>
                <a:sym typeface="Wingdings" panose="05000000000000000000" pitchFamily="2" charset="2"/>
              </a:rPr>
              <a:t></a:t>
            </a:r>
            <a:r>
              <a:rPr sz="1800" spc="-114" dirty="0">
                <a:solidFill>
                  <a:srgbClr val="7E7E7E"/>
                </a:solidFill>
                <a:latin typeface="Times New Roman"/>
                <a:cs typeface="Times New Roman"/>
              </a:rPr>
              <a:t> </a:t>
            </a:r>
            <a:r>
              <a:rPr sz="1800" dirty="0">
                <a:solidFill>
                  <a:srgbClr val="7E7E7E"/>
                </a:solidFill>
                <a:latin typeface="Calibri"/>
                <a:cs typeface="Calibri"/>
              </a:rPr>
              <a:t>False</a:t>
            </a:r>
            <a:endParaRPr sz="1800" dirty="0">
              <a:latin typeface="Calibri"/>
              <a:cs typeface="Calibri"/>
            </a:endParaRPr>
          </a:p>
        </p:txBody>
      </p:sp>
      <p:sp>
        <p:nvSpPr>
          <p:cNvPr id="31" name="object 29"/>
          <p:cNvSpPr txBox="1"/>
          <p:nvPr/>
        </p:nvSpPr>
        <p:spPr>
          <a:xfrm>
            <a:off x="5433808" y="4587153"/>
            <a:ext cx="2195830" cy="289823"/>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7E7E7E"/>
                </a:solidFill>
                <a:latin typeface="Calibri"/>
                <a:cs typeface="Calibri"/>
              </a:rPr>
              <a:t>‘’toto’’ </a:t>
            </a:r>
            <a:r>
              <a:rPr sz="1800" dirty="0">
                <a:solidFill>
                  <a:srgbClr val="7E7E7E"/>
                </a:solidFill>
                <a:latin typeface="Calibri"/>
                <a:cs typeface="Calibri"/>
              </a:rPr>
              <a:t>&gt; </a:t>
            </a:r>
            <a:r>
              <a:rPr sz="1800" spc="-15" dirty="0">
                <a:solidFill>
                  <a:srgbClr val="7E7E7E"/>
                </a:solidFill>
                <a:latin typeface="Calibri"/>
                <a:cs typeface="Calibri"/>
              </a:rPr>
              <a:t>‘’tata’’ </a:t>
            </a:r>
            <a:r>
              <a:rPr lang="fr-FR" sz="1800" spc="-15" dirty="0">
                <a:solidFill>
                  <a:srgbClr val="7E7E7E"/>
                </a:solidFill>
                <a:latin typeface="Calibri"/>
                <a:cs typeface="Calibri"/>
                <a:sym typeface="Wingdings" panose="05000000000000000000" pitchFamily="2" charset="2"/>
              </a:rPr>
              <a:t></a:t>
            </a:r>
            <a:r>
              <a:rPr sz="1800" dirty="0">
                <a:solidFill>
                  <a:srgbClr val="7E7E7E"/>
                </a:solidFill>
                <a:latin typeface="Times New Roman"/>
                <a:cs typeface="Times New Roman"/>
              </a:rPr>
              <a:t> </a:t>
            </a:r>
            <a:r>
              <a:rPr sz="1800" dirty="0">
                <a:solidFill>
                  <a:srgbClr val="7E7E7E"/>
                </a:solidFill>
                <a:latin typeface="Calibri"/>
                <a:cs typeface="Calibri"/>
              </a:rPr>
              <a:t>True</a:t>
            </a:r>
            <a:endParaRPr sz="1800" dirty="0">
              <a:latin typeface="Calibri"/>
              <a:cs typeface="Calibri"/>
            </a:endParaRPr>
          </a:p>
        </p:txBody>
      </p:sp>
      <p:sp>
        <p:nvSpPr>
          <p:cNvPr id="33" name="object 33"/>
          <p:cNvSpPr txBox="1"/>
          <p:nvPr/>
        </p:nvSpPr>
        <p:spPr>
          <a:xfrm>
            <a:off x="5595196" y="5094426"/>
            <a:ext cx="3618229" cy="1123315"/>
          </a:xfrm>
          <a:prstGeom prst="rect">
            <a:avLst/>
          </a:prstGeom>
        </p:spPr>
        <p:txBody>
          <a:bodyPr vert="horz" wrap="square" lIns="0" tIns="12700" rIns="0" bIns="0" rtlCol="0">
            <a:spAutoFit/>
          </a:bodyPr>
          <a:lstStyle/>
          <a:p>
            <a:pPr marL="12700" marR="5080">
              <a:lnSpc>
                <a:spcPct val="100000"/>
              </a:lnSpc>
              <a:spcBef>
                <a:spcPts val="100"/>
              </a:spcBef>
            </a:pPr>
            <a:r>
              <a:rPr sz="1800" spc="-10" dirty="0">
                <a:solidFill>
                  <a:srgbClr val="7E7E7E"/>
                </a:solidFill>
                <a:latin typeface="Calibri"/>
                <a:cs typeface="Calibri"/>
              </a:rPr>
              <a:t>Licite. </a:t>
            </a:r>
            <a:r>
              <a:rPr sz="1800" spc="-5" dirty="0">
                <a:solidFill>
                  <a:srgbClr val="7E7E7E"/>
                </a:solidFill>
                <a:latin typeface="Calibri"/>
                <a:cs typeface="Calibri"/>
              </a:rPr>
              <a:t>Comparaison de </a:t>
            </a:r>
            <a:r>
              <a:rPr sz="1800" spc="-10" dirty="0">
                <a:solidFill>
                  <a:srgbClr val="7E7E7E"/>
                </a:solidFill>
                <a:latin typeface="Calibri"/>
                <a:cs typeface="Calibri"/>
              </a:rPr>
              <a:t>gauche </a:t>
            </a:r>
            <a:r>
              <a:rPr sz="1800" dirty="0">
                <a:solidFill>
                  <a:srgbClr val="7E7E7E"/>
                </a:solidFill>
                <a:latin typeface="Calibri"/>
                <a:cs typeface="Calibri"/>
              </a:rPr>
              <a:t>à </a:t>
            </a:r>
            <a:r>
              <a:rPr sz="1800" spc="-15" dirty="0">
                <a:solidFill>
                  <a:srgbClr val="7E7E7E"/>
                </a:solidFill>
                <a:latin typeface="Calibri"/>
                <a:cs typeface="Calibri"/>
              </a:rPr>
              <a:t>droite  </a:t>
            </a:r>
            <a:r>
              <a:rPr sz="1800" spc="-5" dirty="0">
                <a:solidFill>
                  <a:srgbClr val="7E7E7E"/>
                </a:solidFill>
                <a:latin typeface="Calibri"/>
                <a:cs typeface="Calibri"/>
              </a:rPr>
              <a:t>basée sur le </a:t>
            </a:r>
            <a:r>
              <a:rPr sz="1800" spc="-10" dirty="0">
                <a:solidFill>
                  <a:srgbClr val="7E7E7E"/>
                </a:solidFill>
                <a:latin typeface="Calibri"/>
                <a:cs typeface="Calibri"/>
              </a:rPr>
              <a:t>code </a:t>
            </a:r>
            <a:r>
              <a:rPr sz="1800" dirty="0">
                <a:solidFill>
                  <a:srgbClr val="7E7E7E"/>
                </a:solidFill>
                <a:latin typeface="Calibri"/>
                <a:cs typeface="Calibri"/>
              </a:rPr>
              <a:t>ASCII. </a:t>
            </a:r>
            <a:r>
              <a:rPr sz="1800" spc="-10" dirty="0">
                <a:solidFill>
                  <a:srgbClr val="7E7E7E"/>
                </a:solidFill>
                <a:latin typeface="Calibri"/>
                <a:cs typeface="Calibri"/>
              </a:rPr>
              <a:t>Arrêt </a:t>
            </a:r>
            <a:r>
              <a:rPr sz="1800" spc="-5" dirty="0">
                <a:solidFill>
                  <a:srgbClr val="7E7E7E"/>
                </a:solidFill>
                <a:latin typeface="Calibri"/>
                <a:cs typeface="Calibri"/>
              </a:rPr>
              <a:t>des  </a:t>
            </a:r>
            <a:r>
              <a:rPr sz="1800" spc="-10" dirty="0">
                <a:solidFill>
                  <a:srgbClr val="7E7E7E"/>
                </a:solidFill>
                <a:latin typeface="Calibri"/>
                <a:cs typeface="Calibri"/>
              </a:rPr>
              <a:t>comparaisons </a:t>
            </a:r>
            <a:r>
              <a:rPr sz="1800" spc="-5" dirty="0">
                <a:solidFill>
                  <a:srgbClr val="7E7E7E"/>
                </a:solidFill>
                <a:latin typeface="Calibri"/>
                <a:cs typeface="Calibri"/>
              </a:rPr>
              <a:t>dès que l’indécision </a:t>
            </a:r>
            <a:r>
              <a:rPr sz="1800" spc="-10" dirty="0">
                <a:solidFill>
                  <a:srgbClr val="7E7E7E"/>
                </a:solidFill>
                <a:latin typeface="Calibri"/>
                <a:cs typeface="Calibri"/>
              </a:rPr>
              <a:t>est  </a:t>
            </a:r>
            <a:r>
              <a:rPr sz="1800" spc="-5" dirty="0">
                <a:solidFill>
                  <a:srgbClr val="7E7E7E"/>
                </a:solidFill>
                <a:latin typeface="Calibri"/>
                <a:cs typeface="Calibri"/>
              </a:rPr>
              <a:t>levée.</a:t>
            </a:r>
            <a:endParaRPr sz="1800" dirty="0">
              <a:latin typeface="Calibri"/>
              <a:cs typeface="Calibri"/>
            </a:endParaRPr>
          </a:p>
        </p:txBody>
      </p:sp>
      <p:grpSp>
        <p:nvGrpSpPr>
          <p:cNvPr id="34" name="object 30"/>
          <p:cNvGrpSpPr/>
          <p:nvPr/>
        </p:nvGrpSpPr>
        <p:grpSpPr>
          <a:xfrm>
            <a:off x="5425070" y="4916559"/>
            <a:ext cx="1390015" cy="218440"/>
            <a:chOff x="4610041" y="4824984"/>
            <a:chExt cx="1390015" cy="218440"/>
          </a:xfrm>
        </p:grpSpPr>
        <p:sp>
          <p:nvSpPr>
            <p:cNvPr id="35" name="object 31"/>
            <p:cNvSpPr/>
            <p:nvPr/>
          </p:nvSpPr>
          <p:spPr>
            <a:xfrm>
              <a:off x="4610041" y="4824986"/>
              <a:ext cx="1390005" cy="217990"/>
            </a:xfrm>
            <a:prstGeom prst="rect">
              <a:avLst/>
            </a:prstGeom>
            <a:blipFill>
              <a:blip r:embed="rId8" cstate="print"/>
              <a:stretch>
                <a:fillRect/>
              </a:stretch>
            </a:blipFill>
          </p:spPr>
          <p:txBody>
            <a:bodyPr wrap="square" lIns="0" tIns="0" rIns="0" bIns="0" rtlCol="0"/>
            <a:lstStyle/>
            <a:p>
              <a:endParaRPr/>
            </a:p>
          </p:txBody>
        </p:sp>
        <p:sp>
          <p:nvSpPr>
            <p:cNvPr id="36" name="object 32"/>
            <p:cNvSpPr/>
            <p:nvPr/>
          </p:nvSpPr>
          <p:spPr>
            <a:xfrm>
              <a:off x="4656582" y="4837938"/>
              <a:ext cx="1301750" cy="143510"/>
            </a:xfrm>
            <a:custGeom>
              <a:avLst/>
              <a:gdLst/>
              <a:ahLst/>
              <a:cxnLst/>
              <a:rect l="l" t="t" r="r" b="b"/>
              <a:pathLst>
                <a:path w="1301750" h="143510">
                  <a:moveTo>
                    <a:pt x="1301495" y="0"/>
                  </a:moveTo>
                  <a:lnTo>
                    <a:pt x="1300559" y="27854"/>
                  </a:lnTo>
                  <a:lnTo>
                    <a:pt x="1298003" y="50625"/>
                  </a:lnTo>
                  <a:lnTo>
                    <a:pt x="1294209" y="65990"/>
                  </a:lnTo>
                  <a:lnTo>
                    <a:pt x="1289557" y="71628"/>
                  </a:lnTo>
                  <a:lnTo>
                    <a:pt x="662685" y="71628"/>
                  </a:lnTo>
                  <a:lnTo>
                    <a:pt x="658034" y="77265"/>
                  </a:lnTo>
                  <a:lnTo>
                    <a:pt x="654240" y="92630"/>
                  </a:lnTo>
                  <a:lnTo>
                    <a:pt x="651684" y="115401"/>
                  </a:lnTo>
                  <a:lnTo>
                    <a:pt x="650747" y="143256"/>
                  </a:lnTo>
                  <a:lnTo>
                    <a:pt x="649811" y="115401"/>
                  </a:lnTo>
                  <a:lnTo>
                    <a:pt x="647255" y="92630"/>
                  </a:lnTo>
                  <a:lnTo>
                    <a:pt x="643461" y="77265"/>
                  </a:lnTo>
                  <a:lnTo>
                    <a:pt x="638809" y="71628"/>
                  </a:lnTo>
                  <a:lnTo>
                    <a:pt x="11937" y="71628"/>
                  </a:lnTo>
                  <a:lnTo>
                    <a:pt x="7286" y="65990"/>
                  </a:lnTo>
                  <a:lnTo>
                    <a:pt x="3492" y="50625"/>
                  </a:lnTo>
                  <a:lnTo>
                    <a:pt x="936" y="27854"/>
                  </a:lnTo>
                  <a:lnTo>
                    <a:pt x="0" y="0"/>
                  </a:lnTo>
                </a:path>
              </a:pathLst>
            </a:custGeom>
            <a:ln w="25908">
              <a:solidFill>
                <a:srgbClr val="C0504D"/>
              </a:solidFill>
            </a:ln>
          </p:spPr>
          <p:txBody>
            <a:bodyPr wrap="square" lIns="0" tIns="0" rIns="0" bIns="0" rtlCol="0"/>
            <a:lstStyle/>
            <a:p>
              <a:endParaRPr/>
            </a:p>
          </p:txBody>
        </p:sp>
      </p:grpSp>
    </p:spTree>
    <p:extLst>
      <p:ext uri="{BB962C8B-B14F-4D97-AF65-F5344CB8AC3E}">
        <p14:creationId xmlns:p14="http://schemas.microsoft.com/office/powerpoint/2010/main" val="35877352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Fonctions mathématiques</a:t>
            </a:r>
          </a:p>
        </p:txBody>
      </p:sp>
      <p:sp>
        <p:nvSpPr>
          <p:cNvPr id="3" name="Espace réservé du contenu 2"/>
          <p:cNvSpPr>
            <a:spLocks noGrp="1"/>
          </p:cNvSpPr>
          <p:nvPr>
            <p:ph idx="1"/>
          </p:nvPr>
        </p:nvSpPr>
        <p:spPr/>
        <p:txBody>
          <a:bodyPr/>
          <a:lstStyle/>
          <a:p>
            <a:r>
              <a:rPr lang="fr-FR" dirty="0"/>
              <a:t>Valeur absolue: </a:t>
            </a:r>
            <a:r>
              <a:rPr lang="fr-FR" dirty="0">
                <a:solidFill>
                  <a:schemeClr val="accent1">
                    <a:lumMod val="75000"/>
                  </a:schemeClr>
                </a:solidFill>
              </a:rPr>
              <a:t>Abs</a:t>
            </a:r>
            <a:r>
              <a:rPr lang="fr-FR" dirty="0"/>
              <a:t>(-9) retourne 9</a:t>
            </a:r>
          </a:p>
          <a:p>
            <a:r>
              <a:rPr lang="fr-FR" dirty="0"/>
              <a:t>Signe: </a:t>
            </a:r>
            <a:r>
              <a:rPr lang="fr-FR" dirty="0" err="1">
                <a:solidFill>
                  <a:schemeClr val="accent1">
                    <a:lumMod val="75000"/>
                  </a:schemeClr>
                </a:solidFill>
              </a:rPr>
              <a:t>Sgn</a:t>
            </a:r>
            <a:r>
              <a:rPr lang="fr-FR" dirty="0"/>
              <a:t>(-18) retourne –1 (ou 0 ou 1)</a:t>
            </a:r>
          </a:p>
          <a:p>
            <a:pPr marL="12700">
              <a:lnSpc>
                <a:spcPts val="2510"/>
              </a:lnSpc>
              <a:spcBef>
                <a:spcPts val="95"/>
              </a:spcBef>
            </a:pPr>
            <a:r>
              <a:rPr lang="fr-FR" dirty="0"/>
              <a:t>Troncation: </a:t>
            </a:r>
          </a:p>
          <a:p>
            <a:pPr marL="469900" lvl="1">
              <a:lnSpc>
                <a:spcPts val="2510"/>
              </a:lnSpc>
              <a:spcBef>
                <a:spcPts val="95"/>
              </a:spcBef>
            </a:pPr>
            <a:r>
              <a:rPr lang="fr-FR" spc="-5" dirty="0">
                <a:solidFill>
                  <a:srgbClr val="548ED4"/>
                </a:solidFill>
                <a:cs typeface="Calibri"/>
              </a:rPr>
              <a:t>Int</a:t>
            </a:r>
            <a:r>
              <a:rPr lang="fr-FR" spc="-5" dirty="0">
                <a:cs typeface="Calibri"/>
              </a:rPr>
              <a:t>(13.12) retourne</a:t>
            </a:r>
            <a:r>
              <a:rPr lang="fr-FR" spc="-35" dirty="0">
                <a:cs typeface="Calibri"/>
              </a:rPr>
              <a:t> </a:t>
            </a:r>
            <a:r>
              <a:rPr lang="fr-FR" spc="-5" dirty="0">
                <a:cs typeface="Calibri"/>
              </a:rPr>
              <a:t>13</a:t>
            </a:r>
          </a:p>
          <a:p>
            <a:pPr marL="469900" lvl="1">
              <a:lnSpc>
                <a:spcPts val="2510"/>
              </a:lnSpc>
              <a:spcBef>
                <a:spcPts val="95"/>
              </a:spcBef>
            </a:pPr>
            <a:r>
              <a:rPr lang="fr-FR" spc="-5" dirty="0">
                <a:solidFill>
                  <a:srgbClr val="548ED4"/>
                </a:solidFill>
                <a:cs typeface="Calibri"/>
              </a:rPr>
              <a:t>Int</a:t>
            </a:r>
            <a:r>
              <a:rPr lang="fr-FR" spc="-5" dirty="0">
                <a:cs typeface="Calibri"/>
              </a:rPr>
              <a:t>(-14.8) retourne</a:t>
            </a:r>
            <a:r>
              <a:rPr lang="fr-FR" spc="-45" dirty="0">
                <a:cs typeface="Calibri"/>
              </a:rPr>
              <a:t> </a:t>
            </a:r>
            <a:r>
              <a:rPr lang="fr-FR" spc="-5" dirty="0">
                <a:cs typeface="Calibri"/>
              </a:rPr>
              <a:t>–15</a:t>
            </a:r>
            <a:endParaRPr lang="fr-FR" dirty="0">
              <a:cs typeface="Calibri"/>
            </a:endParaRPr>
          </a:p>
          <a:p>
            <a:pPr marL="927100" lvl="2">
              <a:lnSpc>
                <a:spcPts val="2510"/>
              </a:lnSpc>
              <a:spcBef>
                <a:spcPts val="95"/>
              </a:spcBef>
            </a:pPr>
            <a:r>
              <a:rPr lang="fr-FR" spc="-10" dirty="0">
                <a:cs typeface="Calibri"/>
              </a:rPr>
              <a:t>Tronque </a:t>
            </a:r>
            <a:r>
              <a:rPr lang="fr-FR" spc="-5" dirty="0">
                <a:cs typeface="Calibri"/>
              </a:rPr>
              <a:t>à l'entier inférieur </a:t>
            </a:r>
            <a:r>
              <a:rPr lang="fr-FR" spc="-10" dirty="0">
                <a:cs typeface="Calibri"/>
              </a:rPr>
              <a:t>le plus</a:t>
            </a:r>
            <a:r>
              <a:rPr lang="fr-FR" spc="60" dirty="0">
                <a:cs typeface="Calibri"/>
              </a:rPr>
              <a:t> </a:t>
            </a:r>
            <a:r>
              <a:rPr lang="fr-FR" spc="-10" dirty="0">
                <a:cs typeface="Calibri"/>
              </a:rPr>
              <a:t>proche</a:t>
            </a:r>
          </a:p>
          <a:p>
            <a:pPr marL="469900">
              <a:lnSpc>
                <a:spcPct val="100000"/>
              </a:lnSpc>
              <a:spcBef>
                <a:spcPts val="365"/>
              </a:spcBef>
              <a:tabLst>
                <a:tab pos="756285" algn="l"/>
              </a:tabLst>
            </a:pPr>
            <a:endParaRPr lang="fr-FR" dirty="0">
              <a:cs typeface="Calibri"/>
            </a:endParaRPr>
          </a:p>
          <a:p>
            <a:pPr marL="355600" indent="-343535">
              <a:lnSpc>
                <a:spcPts val="2510"/>
              </a:lnSpc>
              <a:spcBef>
                <a:spcPts val="260"/>
              </a:spcBef>
              <a:tabLst>
                <a:tab pos="355600" algn="l"/>
                <a:tab pos="356235" algn="l"/>
              </a:tabLst>
            </a:pPr>
            <a:r>
              <a:rPr lang="fr-FR" spc="-5" dirty="0">
                <a:cs typeface="Calibri"/>
              </a:rPr>
              <a:t>Partie entière: </a:t>
            </a:r>
            <a:r>
              <a:rPr lang="fr-FR" spc="-5" dirty="0" err="1">
                <a:solidFill>
                  <a:srgbClr val="548ED4"/>
                </a:solidFill>
                <a:cs typeface="Calibri"/>
              </a:rPr>
              <a:t>Fix</a:t>
            </a:r>
            <a:r>
              <a:rPr lang="fr-FR" spc="-5" dirty="0">
                <a:cs typeface="Calibri"/>
              </a:rPr>
              <a:t>(-18.3) =</a:t>
            </a:r>
            <a:r>
              <a:rPr lang="fr-FR" spc="10" dirty="0">
                <a:cs typeface="Calibri"/>
              </a:rPr>
              <a:t> </a:t>
            </a:r>
            <a:r>
              <a:rPr lang="fr-FR" spc="-5" dirty="0">
                <a:cs typeface="Calibri"/>
              </a:rPr>
              <a:t>-18</a:t>
            </a:r>
          </a:p>
          <a:p>
            <a:pPr marL="2425700" indent="-2413000">
              <a:lnSpc>
                <a:spcPts val="2510"/>
              </a:lnSpc>
              <a:spcBef>
                <a:spcPts val="260"/>
              </a:spcBef>
              <a:tabLst>
                <a:tab pos="715963" algn="l"/>
                <a:tab pos="804863" algn="l"/>
              </a:tabLst>
            </a:pPr>
            <a:r>
              <a:rPr lang="fr-FR" spc="-10" dirty="0" err="1">
                <a:solidFill>
                  <a:srgbClr val="548ED4"/>
                </a:solidFill>
                <a:cs typeface="Calibri"/>
              </a:rPr>
              <a:t>Fix</a:t>
            </a:r>
            <a:r>
              <a:rPr lang="fr-FR" spc="-10" dirty="0">
                <a:cs typeface="Calibri"/>
              </a:rPr>
              <a:t>(18.3) </a:t>
            </a:r>
            <a:r>
              <a:rPr lang="fr-FR" spc="-5" dirty="0">
                <a:cs typeface="Calibri"/>
              </a:rPr>
              <a:t>=</a:t>
            </a:r>
            <a:r>
              <a:rPr lang="fr-FR" spc="-50" dirty="0">
                <a:cs typeface="Calibri"/>
              </a:rPr>
              <a:t> </a:t>
            </a:r>
            <a:r>
              <a:rPr lang="fr-FR" spc="-5" dirty="0">
                <a:cs typeface="Calibri"/>
              </a:rPr>
              <a:t>18</a:t>
            </a:r>
          </a:p>
          <a:p>
            <a:pPr marL="469900" lvl="1" indent="0">
              <a:lnSpc>
                <a:spcPts val="2510"/>
              </a:lnSpc>
              <a:spcBef>
                <a:spcPts val="260"/>
              </a:spcBef>
              <a:buNone/>
              <a:tabLst>
                <a:tab pos="715963" algn="l"/>
                <a:tab pos="804863" algn="l"/>
              </a:tabLst>
            </a:pPr>
            <a:r>
              <a:rPr lang="fr-FR" spc="-5" dirty="0">
                <a:cs typeface="Calibri"/>
              </a:rPr>
              <a:t>				</a:t>
            </a:r>
            <a:r>
              <a:rPr lang="fr-FR" spc="-10" dirty="0">
                <a:cs typeface="Calibri"/>
              </a:rPr>
              <a:t>Enlève </a:t>
            </a:r>
            <a:r>
              <a:rPr lang="fr-FR" spc="-5" dirty="0">
                <a:cs typeface="Calibri"/>
              </a:rPr>
              <a:t>la </a:t>
            </a:r>
            <a:r>
              <a:rPr lang="fr-FR" spc="-10" dirty="0">
                <a:cs typeface="Calibri"/>
              </a:rPr>
              <a:t>partie</a:t>
            </a:r>
            <a:r>
              <a:rPr lang="fr-FR" spc="-5" dirty="0">
                <a:cs typeface="Calibri"/>
              </a:rPr>
              <a:t> </a:t>
            </a:r>
            <a:r>
              <a:rPr lang="fr-FR" spc="-10" dirty="0">
                <a:cs typeface="Calibri"/>
              </a:rPr>
              <a:t>décimale</a:t>
            </a:r>
            <a:endParaRPr lang="fr-FR" dirty="0">
              <a:cs typeface="Calibri"/>
            </a:endParaRPr>
          </a:p>
          <a:p>
            <a:endParaRPr lang="fr-FR" dirty="0"/>
          </a:p>
        </p:txBody>
      </p:sp>
    </p:spTree>
    <p:extLst>
      <p:ext uri="{BB962C8B-B14F-4D97-AF65-F5344CB8AC3E}">
        <p14:creationId xmlns:p14="http://schemas.microsoft.com/office/powerpoint/2010/main" val="24339212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Fonctions mathématiques</a:t>
            </a:r>
          </a:p>
        </p:txBody>
      </p:sp>
      <p:sp>
        <p:nvSpPr>
          <p:cNvPr id="3" name="Espace réservé du contenu 2"/>
          <p:cNvSpPr>
            <a:spLocks noGrp="1"/>
          </p:cNvSpPr>
          <p:nvPr>
            <p:ph idx="1"/>
          </p:nvPr>
        </p:nvSpPr>
        <p:spPr/>
        <p:txBody>
          <a:bodyPr/>
          <a:lstStyle/>
          <a:p>
            <a:pPr marL="355600" lvl="0" indent="-343535">
              <a:lnSpc>
                <a:spcPct val="100000"/>
              </a:lnSpc>
              <a:spcBef>
                <a:spcPts val="700"/>
              </a:spcBef>
              <a:buFontTx/>
              <a:buChar char="•"/>
              <a:tabLst>
                <a:tab pos="355600" algn="l"/>
                <a:tab pos="356235" algn="l"/>
              </a:tabLst>
            </a:pPr>
            <a:r>
              <a:rPr lang="en-US" sz="2400" spc="-5">
                <a:solidFill>
                  <a:srgbClr val="548ED4"/>
                </a:solidFill>
                <a:cs typeface="Calibri"/>
              </a:rPr>
              <a:t>Sqr, Exp,</a:t>
            </a:r>
            <a:r>
              <a:rPr lang="en-US" sz="2400" spc="-15">
                <a:solidFill>
                  <a:srgbClr val="548ED4"/>
                </a:solidFill>
                <a:cs typeface="Calibri"/>
              </a:rPr>
              <a:t> </a:t>
            </a:r>
            <a:r>
              <a:rPr lang="en-US" sz="2400" spc="-5">
                <a:solidFill>
                  <a:srgbClr val="548ED4"/>
                </a:solidFill>
                <a:cs typeface="Calibri"/>
              </a:rPr>
              <a:t>Log</a:t>
            </a:r>
            <a:endParaRPr lang="en-US" sz="2400">
              <a:solidFill>
                <a:prstClr val="black"/>
              </a:solidFill>
              <a:cs typeface="Calibri"/>
            </a:endParaRPr>
          </a:p>
          <a:p>
            <a:pPr marL="756285" lvl="1" indent="-287020">
              <a:lnSpc>
                <a:spcPct val="100000"/>
              </a:lnSpc>
              <a:spcBef>
                <a:spcPts val="509"/>
              </a:spcBef>
              <a:buFontTx/>
              <a:buChar char="–"/>
              <a:tabLst>
                <a:tab pos="756285" algn="l"/>
                <a:tab pos="756920" algn="l"/>
              </a:tabLst>
            </a:pPr>
            <a:r>
              <a:rPr lang="en-US" sz="2000" dirty="0" err="1">
                <a:solidFill>
                  <a:srgbClr val="548ED4"/>
                </a:solidFill>
                <a:cs typeface="Calibri"/>
              </a:rPr>
              <a:t>Sqr</a:t>
            </a:r>
            <a:r>
              <a:rPr lang="en-US" sz="2000" dirty="0">
                <a:solidFill>
                  <a:prstClr val="black"/>
                </a:solidFill>
                <a:cs typeface="Calibri"/>
              </a:rPr>
              <a:t>(4) </a:t>
            </a:r>
            <a:r>
              <a:rPr lang="en-US" sz="2000" dirty="0" err="1">
                <a:solidFill>
                  <a:prstClr val="black"/>
                </a:solidFill>
                <a:cs typeface="Calibri"/>
              </a:rPr>
              <a:t>retourne</a:t>
            </a:r>
            <a:r>
              <a:rPr lang="en-US" sz="2000" dirty="0">
                <a:solidFill>
                  <a:prstClr val="black"/>
                </a:solidFill>
                <a:cs typeface="Calibri"/>
              </a:rPr>
              <a:t> 2, </a:t>
            </a:r>
            <a:r>
              <a:rPr lang="en-US" sz="2000" dirty="0" err="1">
                <a:solidFill>
                  <a:srgbClr val="548ED4"/>
                </a:solidFill>
                <a:cs typeface="Calibri"/>
              </a:rPr>
              <a:t>Exp</a:t>
            </a:r>
            <a:r>
              <a:rPr lang="en-US" sz="2000" dirty="0">
                <a:solidFill>
                  <a:prstClr val="black"/>
                </a:solidFill>
                <a:cs typeface="Calibri"/>
              </a:rPr>
              <a:t>(5) </a:t>
            </a:r>
            <a:r>
              <a:rPr lang="en-US" sz="2000" dirty="0" err="1">
                <a:solidFill>
                  <a:prstClr val="black"/>
                </a:solidFill>
                <a:cs typeface="Calibri"/>
              </a:rPr>
              <a:t>retourne</a:t>
            </a:r>
            <a:r>
              <a:rPr lang="en-US" sz="2000" spc="-60" dirty="0">
                <a:solidFill>
                  <a:prstClr val="black"/>
                </a:solidFill>
                <a:cs typeface="Calibri"/>
              </a:rPr>
              <a:t> </a:t>
            </a:r>
            <a:r>
              <a:rPr lang="en-US" sz="2000" dirty="0">
                <a:solidFill>
                  <a:prstClr val="black"/>
                </a:solidFill>
                <a:cs typeface="Calibri"/>
              </a:rPr>
              <a:t>148.413…,</a:t>
            </a:r>
          </a:p>
          <a:p>
            <a:pPr marL="756285" lvl="0" indent="0">
              <a:lnSpc>
                <a:spcPct val="100000"/>
              </a:lnSpc>
              <a:spcBef>
                <a:spcPts val="0"/>
              </a:spcBef>
              <a:buNone/>
            </a:pPr>
            <a:r>
              <a:rPr lang="en-US" sz="2000" dirty="0">
                <a:solidFill>
                  <a:srgbClr val="548ED4"/>
                </a:solidFill>
                <a:cs typeface="Calibri"/>
              </a:rPr>
              <a:t>Log</a:t>
            </a:r>
            <a:r>
              <a:rPr lang="en-US" sz="2000" dirty="0">
                <a:solidFill>
                  <a:prstClr val="black"/>
                </a:solidFill>
                <a:cs typeface="Calibri"/>
              </a:rPr>
              <a:t>(9) </a:t>
            </a:r>
            <a:r>
              <a:rPr lang="en-US" sz="2000" dirty="0" err="1">
                <a:solidFill>
                  <a:prstClr val="black"/>
                </a:solidFill>
                <a:cs typeface="Calibri"/>
              </a:rPr>
              <a:t>retourne</a:t>
            </a:r>
            <a:r>
              <a:rPr lang="en-US" sz="2000" dirty="0">
                <a:solidFill>
                  <a:prstClr val="black"/>
                </a:solidFill>
                <a:cs typeface="Calibri"/>
              </a:rPr>
              <a:t> 2.197224… </a:t>
            </a:r>
            <a:r>
              <a:rPr lang="en-US" sz="2000" spc="-5" dirty="0">
                <a:solidFill>
                  <a:prstClr val="black"/>
                </a:solidFill>
                <a:cs typeface="Calibri"/>
              </a:rPr>
              <a:t>(</a:t>
            </a:r>
            <a:r>
              <a:rPr lang="en-US" sz="2000" spc="-5" dirty="0" err="1">
                <a:solidFill>
                  <a:prstClr val="black"/>
                </a:solidFill>
                <a:cs typeface="Calibri"/>
              </a:rPr>
              <a:t>en</a:t>
            </a:r>
            <a:r>
              <a:rPr lang="en-US" sz="2000" spc="-5" dirty="0">
                <a:solidFill>
                  <a:prstClr val="black"/>
                </a:solidFill>
                <a:cs typeface="Calibri"/>
              </a:rPr>
              <a:t> </a:t>
            </a:r>
            <a:r>
              <a:rPr lang="en-US" sz="2000" dirty="0">
                <a:solidFill>
                  <a:prstClr val="black"/>
                </a:solidFill>
                <a:cs typeface="Calibri"/>
              </a:rPr>
              <a:t>base</a:t>
            </a:r>
            <a:r>
              <a:rPr lang="en-US" sz="2000" spc="-80" dirty="0">
                <a:solidFill>
                  <a:prstClr val="black"/>
                </a:solidFill>
                <a:cs typeface="Calibri"/>
              </a:rPr>
              <a:t> </a:t>
            </a:r>
            <a:r>
              <a:rPr lang="en-US" sz="2000" dirty="0">
                <a:solidFill>
                  <a:prstClr val="black"/>
                </a:solidFill>
                <a:cs typeface="Calibri"/>
              </a:rPr>
              <a:t>e)</a:t>
            </a:r>
          </a:p>
          <a:p>
            <a:pPr marL="355600" lvl="0" indent="-343535">
              <a:lnSpc>
                <a:spcPct val="100000"/>
              </a:lnSpc>
              <a:spcBef>
                <a:spcPts val="550"/>
              </a:spcBef>
              <a:buFontTx/>
              <a:buChar char="•"/>
              <a:tabLst>
                <a:tab pos="355600" algn="l"/>
                <a:tab pos="356235" algn="l"/>
              </a:tabLst>
            </a:pPr>
            <a:r>
              <a:rPr lang="en-US" sz="2400" spc="-5" dirty="0" err="1">
                <a:solidFill>
                  <a:prstClr val="black"/>
                </a:solidFill>
                <a:cs typeface="Calibri"/>
              </a:rPr>
              <a:t>Nombres</a:t>
            </a:r>
            <a:r>
              <a:rPr lang="en-US" sz="2400" spc="-5" dirty="0">
                <a:solidFill>
                  <a:prstClr val="black"/>
                </a:solidFill>
                <a:cs typeface="Calibri"/>
              </a:rPr>
              <a:t> </a:t>
            </a:r>
            <a:r>
              <a:rPr lang="en-US" sz="2400" dirty="0" err="1">
                <a:solidFill>
                  <a:prstClr val="black"/>
                </a:solidFill>
                <a:cs typeface="Calibri"/>
              </a:rPr>
              <a:t>aléatoires</a:t>
            </a:r>
            <a:endParaRPr lang="en-US" sz="2400" dirty="0">
              <a:solidFill>
                <a:prstClr val="black"/>
              </a:solidFill>
              <a:cs typeface="Calibri"/>
            </a:endParaRPr>
          </a:p>
          <a:p>
            <a:pPr marL="756285" marR="712470" lvl="1" indent="-287020">
              <a:lnSpc>
                <a:spcPct val="100000"/>
              </a:lnSpc>
              <a:spcBef>
                <a:spcPts val="509"/>
              </a:spcBef>
              <a:buFontTx/>
              <a:buChar char="–"/>
              <a:tabLst>
                <a:tab pos="756285" algn="l"/>
                <a:tab pos="756920" algn="l"/>
              </a:tabLst>
            </a:pPr>
            <a:r>
              <a:rPr lang="en-US" sz="2000" dirty="0" err="1">
                <a:solidFill>
                  <a:srgbClr val="548ED4"/>
                </a:solidFill>
                <a:cs typeface="Calibri"/>
              </a:rPr>
              <a:t>Rnd</a:t>
            </a:r>
            <a:r>
              <a:rPr lang="en-US" sz="2000" dirty="0">
                <a:solidFill>
                  <a:srgbClr val="548ED4"/>
                </a:solidFill>
                <a:cs typeface="Calibri"/>
              </a:rPr>
              <a:t> </a:t>
            </a:r>
            <a:r>
              <a:rPr lang="en-US" sz="2000" dirty="0" err="1">
                <a:solidFill>
                  <a:prstClr val="black"/>
                </a:solidFill>
                <a:cs typeface="Calibri"/>
              </a:rPr>
              <a:t>retourne</a:t>
            </a:r>
            <a:r>
              <a:rPr lang="en-US" sz="2000" dirty="0">
                <a:solidFill>
                  <a:prstClr val="black"/>
                </a:solidFill>
                <a:cs typeface="Calibri"/>
              </a:rPr>
              <a:t> </a:t>
            </a:r>
            <a:r>
              <a:rPr lang="en-US" sz="2000" spc="-5" dirty="0">
                <a:solidFill>
                  <a:prstClr val="black"/>
                </a:solidFill>
                <a:cs typeface="Calibri"/>
              </a:rPr>
              <a:t>un </a:t>
            </a:r>
            <a:r>
              <a:rPr lang="en-US" sz="2000" spc="-5" dirty="0" err="1">
                <a:solidFill>
                  <a:prstClr val="black"/>
                </a:solidFill>
                <a:cs typeface="Calibri"/>
              </a:rPr>
              <a:t>nombre</a:t>
            </a:r>
            <a:r>
              <a:rPr lang="en-US" sz="2000" spc="-5" dirty="0">
                <a:solidFill>
                  <a:prstClr val="black"/>
                </a:solidFill>
                <a:cs typeface="Calibri"/>
              </a:rPr>
              <a:t> </a:t>
            </a:r>
            <a:r>
              <a:rPr lang="en-US" sz="2000" spc="-5" dirty="0" err="1">
                <a:solidFill>
                  <a:prstClr val="black"/>
                </a:solidFill>
                <a:cs typeface="Calibri"/>
              </a:rPr>
              <a:t>aléatoire</a:t>
            </a:r>
            <a:r>
              <a:rPr lang="en-US" sz="2000" spc="-5" dirty="0">
                <a:solidFill>
                  <a:prstClr val="black"/>
                </a:solidFill>
                <a:cs typeface="Calibri"/>
              </a:rPr>
              <a:t> </a:t>
            </a:r>
            <a:r>
              <a:rPr lang="en-US" sz="2000" dirty="0">
                <a:solidFill>
                  <a:prstClr val="black"/>
                </a:solidFill>
                <a:cs typeface="Calibri"/>
              </a:rPr>
              <a:t>entre 0 </a:t>
            </a:r>
            <a:r>
              <a:rPr lang="en-US" sz="2000" spc="-5" dirty="0">
                <a:solidFill>
                  <a:prstClr val="black"/>
                </a:solidFill>
                <a:cs typeface="Calibri"/>
              </a:rPr>
              <a:t>(</a:t>
            </a:r>
            <a:r>
              <a:rPr lang="en-US" sz="2000" spc="-5" dirty="0" err="1">
                <a:solidFill>
                  <a:prstClr val="black"/>
                </a:solidFill>
                <a:cs typeface="Calibri"/>
              </a:rPr>
              <a:t>compris</a:t>
            </a:r>
            <a:r>
              <a:rPr lang="en-US" sz="2000" spc="-5" dirty="0">
                <a:solidFill>
                  <a:prstClr val="black"/>
                </a:solidFill>
                <a:cs typeface="Calibri"/>
              </a:rPr>
              <a:t>) </a:t>
            </a:r>
            <a:r>
              <a:rPr lang="en-US" sz="2000" dirty="0">
                <a:solidFill>
                  <a:prstClr val="black"/>
                </a:solidFill>
                <a:cs typeface="Calibri"/>
              </a:rPr>
              <a:t>et 1 </a:t>
            </a:r>
            <a:r>
              <a:rPr lang="en-US" sz="2000" spc="-5" dirty="0">
                <a:solidFill>
                  <a:prstClr val="black"/>
                </a:solidFill>
                <a:cs typeface="Calibri"/>
              </a:rPr>
              <a:t>(non  </a:t>
            </a:r>
            <a:r>
              <a:rPr lang="en-US" sz="2000" dirty="0" err="1">
                <a:solidFill>
                  <a:prstClr val="black"/>
                </a:solidFill>
                <a:cs typeface="Calibri"/>
              </a:rPr>
              <a:t>compris</a:t>
            </a:r>
            <a:r>
              <a:rPr lang="en-US" sz="2000" dirty="0">
                <a:solidFill>
                  <a:prstClr val="black"/>
                </a:solidFill>
                <a:cs typeface="Calibri"/>
              </a:rPr>
              <a:t>)</a:t>
            </a:r>
          </a:p>
          <a:p>
            <a:pPr marL="756285" lvl="1" indent="-287020">
              <a:lnSpc>
                <a:spcPct val="100000"/>
              </a:lnSpc>
              <a:spcBef>
                <a:spcPts val="480"/>
              </a:spcBef>
              <a:buFontTx/>
              <a:buChar char="–"/>
              <a:tabLst>
                <a:tab pos="756285" algn="l"/>
                <a:tab pos="756920" algn="l"/>
                <a:tab pos="1811020" algn="l"/>
              </a:tabLst>
            </a:pPr>
            <a:r>
              <a:rPr lang="en-US" sz="2000" dirty="0">
                <a:solidFill>
                  <a:prstClr val="black"/>
                </a:solidFill>
                <a:cs typeface="Calibri"/>
              </a:rPr>
              <a:t>a</a:t>
            </a:r>
            <a:r>
              <a:rPr lang="en-US" sz="2000" spc="5" dirty="0">
                <a:solidFill>
                  <a:prstClr val="black"/>
                </a:solidFill>
                <a:cs typeface="Calibri"/>
              </a:rPr>
              <a:t> </a:t>
            </a:r>
            <a:r>
              <a:rPr lang="en-US" sz="2000" dirty="0">
                <a:solidFill>
                  <a:prstClr val="black"/>
                </a:solidFill>
                <a:cs typeface="Calibri"/>
              </a:rPr>
              <a:t>=</a:t>
            </a:r>
            <a:r>
              <a:rPr lang="en-US" sz="2000" spc="10" dirty="0">
                <a:solidFill>
                  <a:prstClr val="black"/>
                </a:solidFill>
                <a:cs typeface="Calibri"/>
              </a:rPr>
              <a:t> </a:t>
            </a:r>
            <a:r>
              <a:rPr lang="en-US" sz="2000" dirty="0" err="1">
                <a:solidFill>
                  <a:prstClr val="black"/>
                </a:solidFill>
                <a:cs typeface="Calibri"/>
              </a:rPr>
              <a:t>Rnd</a:t>
            </a:r>
            <a:r>
              <a:rPr lang="en-US" sz="2000" dirty="0">
                <a:solidFill>
                  <a:prstClr val="black"/>
                </a:solidFill>
                <a:cs typeface="Calibri"/>
              </a:rPr>
              <a:t>	</a:t>
            </a:r>
            <a:r>
              <a:rPr lang="en-US" sz="2000" dirty="0">
                <a:solidFill>
                  <a:srgbClr val="548ED4"/>
                </a:solidFill>
                <a:cs typeface="Calibri"/>
              </a:rPr>
              <a:t>a </a:t>
            </a:r>
            <a:r>
              <a:rPr lang="en-US" sz="2000" spc="-5" dirty="0" err="1">
                <a:solidFill>
                  <a:srgbClr val="548ED4"/>
                </a:solidFill>
                <a:cs typeface="Calibri"/>
              </a:rPr>
              <a:t>peut</a:t>
            </a:r>
            <a:r>
              <a:rPr lang="en-US" sz="2000" spc="-5" dirty="0">
                <a:solidFill>
                  <a:srgbClr val="548ED4"/>
                </a:solidFill>
                <a:cs typeface="Calibri"/>
              </a:rPr>
              <a:t> </a:t>
            </a:r>
            <a:r>
              <a:rPr lang="en-US" sz="2000" spc="-5" dirty="0" err="1">
                <a:solidFill>
                  <a:srgbClr val="548ED4"/>
                </a:solidFill>
                <a:cs typeface="Calibri"/>
              </a:rPr>
              <a:t>valoir</a:t>
            </a:r>
            <a:r>
              <a:rPr lang="en-US" sz="2000" spc="-10" dirty="0">
                <a:solidFill>
                  <a:srgbClr val="548ED4"/>
                </a:solidFill>
                <a:cs typeface="Calibri"/>
              </a:rPr>
              <a:t> </a:t>
            </a:r>
            <a:r>
              <a:rPr lang="en-US" sz="2000" dirty="0">
                <a:solidFill>
                  <a:srgbClr val="548ED4"/>
                </a:solidFill>
                <a:cs typeface="Calibri"/>
              </a:rPr>
              <a:t>0.12131441</a:t>
            </a:r>
            <a:endParaRPr lang="en-US" sz="2000" dirty="0">
              <a:solidFill>
                <a:prstClr val="black"/>
              </a:solidFill>
              <a:cs typeface="Calibri"/>
            </a:endParaRPr>
          </a:p>
          <a:p>
            <a:pPr marL="756285" marR="5080" lvl="1" indent="-287020">
              <a:lnSpc>
                <a:spcPct val="100000"/>
              </a:lnSpc>
              <a:spcBef>
                <a:spcPts val="480"/>
              </a:spcBef>
              <a:buFontTx/>
              <a:buChar char="–"/>
              <a:tabLst>
                <a:tab pos="756285" algn="l"/>
                <a:tab pos="756920" algn="l"/>
              </a:tabLst>
            </a:pPr>
            <a:r>
              <a:rPr lang="en-US" sz="2000" dirty="0" err="1">
                <a:solidFill>
                  <a:srgbClr val="548ED4"/>
                </a:solidFill>
                <a:cs typeface="Calibri"/>
              </a:rPr>
              <a:t>Int</a:t>
            </a:r>
            <a:r>
              <a:rPr lang="en-US" sz="2000" dirty="0">
                <a:solidFill>
                  <a:srgbClr val="548ED4"/>
                </a:solidFill>
                <a:cs typeface="Calibri"/>
              </a:rPr>
              <a:t>((b – a + 1) * </a:t>
            </a:r>
            <a:r>
              <a:rPr lang="en-US" sz="2000" dirty="0" err="1">
                <a:solidFill>
                  <a:srgbClr val="548ED4"/>
                </a:solidFill>
                <a:cs typeface="Calibri"/>
              </a:rPr>
              <a:t>Rnd</a:t>
            </a:r>
            <a:r>
              <a:rPr lang="en-US" sz="2000" dirty="0">
                <a:solidFill>
                  <a:srgbClr val="548ED4"/>
                </a:solidFill>
                <a:cs typeface="Calibri"/>
              </a:rPr>
              <a:t> + a) </a:t>
            </a:r>
            <a:r>
              <a:rPr lang="en-US" sz="2000" dirty="0" err="1">
                <a:solidFill>
                  <a:prstClr val="black"/>
                </a:solidFill>
                <a:cs typeface="Calibri"/>
              </a:rPr>
              <a:t>retourne</a:t>
            </a:r>
            <a:r>
              <a:rPr lang="en-US" sz="2000" dirty="0">
                <a:solidFill>
                  <a:prstClr val="black"/>
                </a:solidFill>
                <a:cs typeface="Calibri"/>
              </a:rPr>
              <a:t> </a:t>
            </a:r>
            <a:r>
              <a:rPr lang="en-US" sz="2000" spc="-5" dirty="0">
                <a:solidFill>
                  <a:prstClr val="black"/>
                </a:solidFill>
                <a:cs typeface="Calibri"/>
              </a:rPr>
              <a:t>un </a:t>
            </a:r>
            <a:r>
              <a:rPr lang="en-US" sz="2000" spc="-5" dirty="0" err="1">
                <a:solidFill>
                  <a:prstClr val="black"/>
                </a:solidFill>
                <a:cs typeface="Calibri"/>
              </a:rPr>
              <a:t>nombre</a:t>
            </a:r>
            <a:r>
              <a:rPr lang="en-US" sz="2000" spc="-5" dirty="0">
                <a:solidFill>
                  <a:prstClr val="black"/>
                </a:solidFill>
                <a:cs typeface="Calibri"/>
              </a:rPr>
              <a:t> </a:t>
            </a:r>
            <a:r>
              <a:rPr lang="en-US" sz="2000" spc="-5" dirty="0" err="1">
                <a:solidFill>
                  <a:prstClr val="black"/>
                </a:solidFill>
                <a:cs typeface="Calibri"/>
              </a:rPr>
              <a:t>aléatoire</a:t>
            </a:r>
            <a:r>
              <a:rPr lang="en-US" sz="2000" spc="-5" dirty="0">
                <a:solidFill>
                  <a:prstClr val="black"/>
                </a:solidFill>
                <a:cs typeface="Calibri"/>
              </a:rPr>
              <a:t> </a:t>
            </a:r>
            <a:r>
              <a:rPr lang="en-US" sz="2000" dirty="0" err="1">
                <a:solidFill>
                  <a:prstClr val="black"/>
                </a:solidFill>
                <a:cs typeface="Calibri"/>
              </a:rPr>
              <a:t>entier</a:t>
            </a:r>
            <a:r>
              <a:rPr lang="en-US" sz="2000" dirty="0">
                <a:solidFill>
                  <a:prstClr val="black"/>
                </a:solidFill>
                <a:cs typeface="Calibri"/>
              </a:rPr>
              <a:t> entre </a:t>
            </a:r>
            <a:r>
              <a:rPr lang="en-US" sz="2000" dirty="0">
                <a:solidFill>
                  <a:srgbClr val="548ED4"/>
                </a:solidFill>
                <a:cs typeface="Calibri"/>
              </a:rPr>
              <a:t>a </a:t>
            </a:r>
            <a:r>
              <a:rPr lang="en-US" sz="2000" dirty="0">
                <a:solidFill>
                  <a:prstClr val="black"/>
                </a:solidFill>
                <a:cs typeface="Calibri"/>
              </a:rPr>
              <a:t> et</a:t>
            </a:r>
            <a:r>
              <a:rPr lang="en-US" sz="2000" spc="-5" dirty="0">
                <a:solidFill>
                  <a:prstClr val="black"/>
                </a:solidFill>
                <a:cs typeface="Calibri"/>
              </a:rPr>
              <a:t> </a:t>
            </a:r>
            <a:r>
              <a:rPr lang="en-US" sz="2000" dirty="0">
                <a:solidFill>
                  <a:srgbClr val="548ED4"/>
                </a:solidFill>
                <a:cs typeface="Calibri"/>
              </a:rPr>
              <a:t>b</a:t>
            </a:r>
            <a:endParaRPr lang="en-US" sz="2000" dirty="0">
              <a:solidFill>
                <a:prstClr val="black"/>
              </a:solidFill>
              <a:cs typeface="Calibri"/>
            </a:endParaRPr>
          </a:p>
          <a:p>
            <a:pPr marL="355600" lvl="0" indent="-343535">
              <a:lnSpc>
                <a:spcPct val="100000"/>
              </a:lnSpc>
              <a:spcBef>
                <a:spcPts val="550"/>
              </a:spcBef>
              <a:buFontTx/>
              <a:buChar char="•"/>
              <a:tabLst>
                <a:tab pos="355600" algn="l"/>
                <a:tab pos="356235" algn="l"/>
              </a:tabLst>
            </a:pPr>
            <a:r>
              <a:rPr lang="en-US" sz="2400" spc="-5" dirty="0">
                <a:solidFill>
                  <a:prstClr val="black"/>
                </a:solidFill>
                <a:cs typeface="Calibri"/>
              </a:rPr>
              <a:t>Sin, Cos, Tan, </a:t>
            </a:r>
            <a:r>
              <a:rPr lang="en-US" sz="2400" dirty="0" err="1">
                <a:solidFill>
                  <a:prstClr val="black"/>
                </a:solidFill>
                <a:cs typeface="Calibri"/>
              </a:rPr>
              <a:t>Atn</a:t>
            </a:r>
            <a:r>
              <a:rPr lang="en-US" sz="2400" spc="-10" dirty="0">
                <a:solidFill>
                  <a:prstClr val="black"/>
                </a:solidFill>
                <a:cs typeface="Calibri"/>
              </a:rPr>
              <a:t> </a:t>
            </a:r>
            <a:r>
              <a:rPr lang="en-US" sz="2400" dirty="0">
                <a:solidFill>
                  <a:prstClr val="black"/>
                </a:solidFill>
                <a:cs typeface="Calibri"/>
              </a:rPr>
              <a:t>(arc-</a:t>
            </a:r>
            <a:r>
              <a:rPr lang="en-US" sz="2400" dirty="0" err="1">
                <a:solidFill>
                  <a:prstClr val="black"/>
                </a:solidFill>
                <a:cs typeface="Calibri"/>
              </a:rPr>
              <a:t>tangente</a:t>
            </a:r>
            <a:r>
              <a:rPr lang="en-US" sz="2400" dirty="0">
                <a:solidFill>
                  <a:prstClr val="black"/>
                </a:solidFill>
                <a:cs typeface="Calibri"/>
              </a:rPr>
              <a:t>)</a:t>
            </a:r>
          </a:p>
          <a:p>
            <a:endParaRPr lang="fr-FR"/>
          </a:p>
        </p:txBody>
      </p:sp>
    </p:spTree>
    <p:extLst>
      <p:ext uri="{BB962C8B-B14F-4D97-AF65-F5344CB8AC3E}">
        <p14:creationId xmlns:p14="http://schemas.microsoft.com/office/powerpoint/2010/main" val="5280365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Fonctions de dates</a:t>
            </a:r>
          </a:p>
        </p:txBody>
      </p:sp>
      <p:sp>
        <p:nvSpPr>
          <p:cNvPr id="3" name="Espace réservé du contenu 2"/>
          <p:cNvSpPr>
            <a:spLocks noGrp="1"/>
          </p:cNvSpPr>
          <p:nvPr>
            <p:ph idx="1"/>
          </p:nvPr>
        </p:nvSpPr>
        <p:spPr/>
        <p:txBody>
          <a:bodyPr/>
          <a:lstStyle/>
          <a:p>
            <a:pPr marL="355600" lvl="0" indent="-343535">
              <a:lnSpc>
                <a:spcPct val="100000"/>
              </a:lnSpc>
              <a:spcBef>
                <a:spcPts val="385"/>
              </a:spcBef>
              <a:buFontTx/>
              <a:buChar char="•"/>
              <a:tabLst>
                <a:tab pos="355600" algn="l"/>
                <a:tab pos="356235" algn="l"/>
              </a:tabLst>
            </a:pPr>
            <a:r>
              <a:rPr lang="fr-FR" sz="2400" spc="-5" dirty="0">
                <a:solidFill>
                  <a:srgbClr val="548ED4"/>
                </a:solidFill>
                <a:cs typeface="Calibri"/>
              </a:rPr>
              <a:t>Date </a:t>
            </a:r>
            <a:r>
              <a:rPr lang="fr-FR" sz="2400" dirty="0">
                <a:solidFill>
                  <a:prstClr val="black"/>
                </a:solidFill>
                <a:cs typeface="Calibri"/>
              </a:rPr>
              <a:t>retourne la </a:t>
            </a:r>
            <a:r>
              <a:rPr lang="fr-FR" sz="2400" spc="-5" dirty="0">
                <a:solidFill>
                  <a:prstClr val="black"/>
                </a:solidFill>
                <a:cs typeface="Calibri"/>
              </a:rPr>
              <a:t>date</a:t>
            </a:r>
            <a:r>
              <a:rPr lang="fr-FR" sz="2400" spc="-25" dirty="0">
                <a:solidFill>
                  <a:prstClr val="black"/>
                </a:solidFill>
                <a:cs typeface="Calibri"/>
              </a:rPr>
              <a:t> </a:t>
            </a:r>
            <a:r>
              <a:rPr lang="fr-FR" sz="2400" dirty="0">
                <a:solidFill>
                  <a:prstClr val="black"/>
                </a:solidFill>
                <a:cs typeface="Calibri"/>
              </a:rPr>
              <a:t>actuelle</a:t>
            </a:r>
          </a:p>
          <a:p>
            <a:pPr marL="355600" lvl="0" indent="-343535">
              <a:lnSpc>
                <a:spcPct val="100000"/>
              </a:lnSpc>
              <a:spcBef>
                <a:spcPts val="290"/>
              </a:spcBef>
              <a:buFontTx/>
              <a:buChar char="•"/>
              <a:tabLst>
                <a:tab pos="355600" algn="l"/>
                <a:tab pos="356235" algn="l"/>
              </a:tabLst>
            </a:pPr>
            <a:r>
              <a:rPr lang="fr-FR" sz="2400" spc="-5" dirty="0">
                <a:solidFill>
                  <a:srgbClr val="548ED4"/>
                </a:solidFill>
                <a:cs typeface="Calibri"/>
              </a:rPr>
              <a:t>Time </a:t>
            </a:r>
            <a:r>
              <a:rPr lang="fr-FR" sz="2400" dirty="0">
                <a:solidFill>
                  <a:prstClr val="black"/>
                </a:solidFill>
                <a:cs typeface="Calibri"/>
              </a:rPr>
              <a:t>retourne l'heure</a:t>
            </a:r>
            <a:r>
              <a:rPr lang="fr-FR" sz="2400" spc="-10" dirty="0">
                <a:solidFill>
                  <a:prstClr val="black"/>
                </a:solidFill>
                <a:cs typeface="Calibri"/>
              </a:rPr>
              <a:t> </a:t>
            </a:r>
            <a:r>
              <a:rPr lang="fr-FR" sz="2400" dirty="0">
                <a:solidFill>
                  <a:prstClr val="black"/>
                </a:solidFill>
                <a:cs typeface="Calibri"/>
              </a:rPr>
              <a:t>courante</a:t>
            </a:r>
          </a:p>
          <a:p>
            <a:pPr marL="756285" lvl="1" indent="-287020">
              <a:lnSpc>
                <a:spcPct val="100000"/>
              </a:lnSpc>
              <a:spcBef>
                <a:spcPts val="270"/>
              </a:spcBef>
              <a:buFontTx/>
              <a:buChar char="–"/>
              <a:tabLst>
                <a:tab pos="756285" algn="l"/>
                <a:tab pos="756920" algn="l"/>
              </a:tabLst>
            </a:pPr>
            <a:r>
              <a:rPr lang="fr-FR" sz="2000" spc="-5" dirty="0">
                <a:solidFill>
                  <a:srgbClr val="548ED4"/>
                </a:solidFill>
                <a:cs typeface="Calibri"/>
              </a:rPr>
              <a:t>Date </a:t>
            </a:r>
            <a:r>
              <a:rPr lang="fr-FR" sz="2000" dirty="0">
                <a:solidFill>
                  <a:prstClr val="black"/>
                </a:solidFill>
                <a:cs typeface="Calibri"/>
              </a:rPr>
              <a:t>et </a:t>
            </a:r>
            <a:r>
              <a:rPr lang="fr-FR" sz="2000" spc="-5" dirty="0">
                <a:solidFill>
                  <a:srgbClr val="548ED4"/>
                </a:solidFill>
                <a:cs typeface="Calibri"/>
              </a:rPr>
              <a:t>Time </a:t>
            </a:r>
            <a:r>
              <a:rPr lang="fr-FR" sz="2000" dirty="0">
                <a:solidFill>
                  <a:prstClr val="black"/>
                </a:solidFill>
                <a:cs typeface="Calibri"/>
              </a:rPr>
              <a:t>peuvent retourner des chaînes de </a:t>
            </a:r>
            <a:r>
              <a:rPr lang="fr-FR" sz="2000" dirty="0" err="1">
                <a:solidFill>
                  <a:prstClr val="black"/>
                </a:solidFill>
                <a:cs typeface="Calibri"/>
              </a:rPr>
              <a:t>carctères</a:t>
            </a:r>
            <a:r>
              <a:rPr lang="fr-FR" sz="2000" spc="-5" dirty="0">
                <a:solidFill>
                  <a:prstClr val="black"/>
                </a:solidFill>
                <a:cs typeface="Calibri"/>
              </a:rPr>
              <a:t> </a:t>
            </a:r>
            <a:r>
              <a:rPr lang="fr-FR" sz="2000" spc="-5" dirty="0">
                <a:solidFill>
                  <a:srgbClr val="548ED4"/>
                </a:solidFill>
                <a:cs typeface="Calibri"/>
              </a:rPr>
              <a:t>String</a:t>
            </a:r>
            <a:endParaRPr lang="fr-FR" sz="2000" dirty="0">
              <a:solidFill>
                <a:prstClr val="black"/>
              </a:solidFill>
              <a:cs typeface="Calibri"/>
            </a:endParaRPr>
          </a:p>
          <a:p>
            <a:pPr marL="355600" lvl="0" indent="-343535">
              <a:lnSpc>
                <a:spcPts val="2735"/>
              </a:lnSpc>
              <a:spcBef>
                <a:spcPts val="259"/>
              </a:spcBef>
              <a:buFontTx/>
              <a:buChar char="•"/>
              <a:tabLst>
                <a:tab pos="355600" algn="l"/>
                <a:tab pos="356235" algn="l"/>
              </a:tabLst>
            </a:pPr>
            <a:r>
              <a:rPr lang="fr-FR" sz="2400" spc="-5" dirty="0" err="1">
                <a:solidFill>
                  <a:srgbClr val="548ED4"/>
                </a:solidFill>
                <a:cs typeface="Calibri"/>
              </a:rPr>
              <a:t>DateSerial</a:t>
            </a:r>
            <a:r>
              <a:rPr lang="fr-FR" sz="2400" spc="-5" dirty="0">
                <a:solidFill>
                  <a:srgbClr val="548ED4"/>
                </a:solidFill>
                <a:cs typeface="Calibri"/>
              </a:rPr>
              <a:t> </a:t>
            </a:r>
            <a:r>
              <a:rPr lang="fr-FR" sz="2400" dirty="0">
                <a:solidFill>
                  <a:prstClr val="black"/>
                </a:solidFill>
                <a:cs typeface="Calibri"/>
              </a:rPr>
              <a:t>retourne </a:t>
            </a:r>
            <a:r>
              <a:rPr lang="fr-FR" sz="2400" spc="-5" dirty="0">
                <a:solidFill>
                  <a:prstClr val="black"/>
                </a:solidFill>
                <a:cs typeface="Calibri"/>
              </a:rPr>
              <a:t>une valeur unique pour une date</a:t>
            </a:r>
            <a:r>
              <a:rPr lang="fr-FR" sz="2400" spc="40" dirty="0">
                <a:solidFill>
                  <a:prstClr val="black"/>
                </a:solidFill>
                <a:cs typeface="Calibri"/>
              </a:rPr>
              <a:t> </a:t>
            </a:r>
            <a:r>
              <a:rPr lang="fr-FR" sz="2400" spc="-10" dirty="0">
                <a:solidFill>
                  <a:prstClr val="black"/>
                </a:solidFill>
                <a:cs typeface="Calibri"/>
              </a:rPr>
              <a:t>donnée,</a:t>
            </a:r>
            <a:endParaRPr lang="fr-FR" sz="2400" dirty="0">
              <a:solidFill>
                <a:prstClr val="black"/>
              </a:solidFill>
              <a:cs typeface="Calibri"/>
            </a:endParaRPr>
          </a:p>
          <a:p>
            <a:pPr marL="355600" lvl="0" indent="0">
              <a:lnSpc>
                <a:spcPts val="2735"/>
              </a:lnSpc>
              <a:spcBef>
                <a:spcPts val="0"/>
              </a:spcBef>
              <a:buNone/>
            </a:pPr>
            <a:r>
              <a:rPr lang="fr-FR" sz="2400" spc="-5" dirty="0">
                <a:solidFill>
                  <a:prstClr val="black"/>
                </a:solidFill>
                <a:cs typeface="Calibri"/>
              </a:rPr>
              <a:t>sous forme</a:t>
            </a:r>
            <a:r>
              <a:rPr lang="fr-FR" sz="2400" dirty="0">
                <a:solidFill>
                  <a:prstClr val="black"/>
                </a:solidFill>
                <a:cs typeface="Calibri"/>
              </a:rPr>
              <a:t> </a:t>
            </a:r>
            <a:r>
              <a:rPr lang="fr-FR" sz="2400" spc="-5" dirty="0">
                <a:solidFill>
                  <a:srgbClr val="548ED4"/>
                </a:solidFill>
                <a:cs typeface="Calibri"/>
              </a:rPr>
              <a:t>Variant</a:t>
            </a:r>
            <a:endParaRPr lang="fr-FR" sz="2400" dirty="0">
              <a:solidFill>
                <a:prstClr val="black"/>
              </a:solidFill>
              <a:cs typeface="Calibri"/>
            </a:endParaRPr>
          </a:p>
          <a:p>
            <a:pPr marL="469900" lvl="0" indent="0">
              <a:lnSpc>
                <a:spcPts val="2280"/>
              </a:lnSpc>
              <a:spcBef>
                <a:spcPts val="265"/>
              </a:spcBef>
              <a:buNone/>
              <a:tabLst>
                <a:tab pos="756285" algn="l"/>
              </a:tabLst>
            </a:pPr>
            <a:r>
              <a:rPr lang="fr-FR" sz="2000" dirty="0">
                <a:solidFill>
                  <a:prstClr val="black"/>
                </a:solidFill>
                <a:cs typeface="Calibri"/>
              </a:rPr>
              <a:t>–	</a:t>
            </a:r>
            <a:r>
              <a:rPr lang="fr-FR" sz="2000" spc="-5" dirty="0">
                <a:solidFill>
                  <a:prstClr val="black"/>
                </a:solidFill>
                <a:cs typeface="Calibri"/>
              </a:rPr>
              <a:t>dv1 </a:t>
            </a:r>
            <a:r>
              <a:rPr lang="fr-FR" sz="2000" dirty="0">
                <a:solidFill>
                  <a:prstClr val="black"/>
                </a:solidFill>
                <a:cs typeface="Calibri"/>
              </a:rPr>
              <a:t>= </a:t>
            </a:r>
            <a:r>
              <a:rPr lang="fr-FR" sz="2000" dirty="0" err="1">
                <a:solidFill>
                  <a:srgbClr val="548ED4"/>
                </a:solidFill>
                <a:cs typeface="Calibri"/>
              </a:rPr>
              <a:t>DateSerial</a:t>
            </a:r>
            <a:r>
              <a:rPr lang="fr-FR" sz="2000" dirty="0">
                <a:solidFill>
                  <a:prstClr val="black"/>
                </a:solidFill>
                <a:cs typeface="Calibri"/>
              </a:rPr>
              <a:t>(2003, 4,</a:t>
            </a:r>
            <a:r>
              <a:rPr lang="fr-FR" sz="2000" spc="-35" dirty="0">
                <a:solidFill>
                  <a:prstClr val="black"/>
                </a:solidFill>
                <a:cs typeface="Calibri"/>
              </a:rPr>
              <a:t> </a:t>
            </a:r>
            <a:r>
              <a:rPr lang="fr-FR" sz="2000" dirty="0">
                <a:solidFill>
                  <a:prstClr val="black"/>
                </a:solidFill>
                <a:cs typeface="Calibri"/>
              </a:rPr>
              <a:t>22)</a:t>
            </a:r>
          </a:p>
          <a:p>
            <a:pPr marL="756285" lvl="0" indent="0">
              <a:lnSpc>
                <a:spcPts val="2160"/>
              </a:lnSpc>
              <a:spcBef>
                <a:spcPts val="0"/>
              </a:spcBef>
              <a:buNone/>
            </a:pPr>
            <a:r>
              <a:rPr lang="fr-FR" sz="2000" spc="-5" dirty="0">
                <a:solidFill>
                  <a:prstClr val="black"/>
                </a:solidFill>
                <a:cs typeface="Calibri"/>
              </a:rPr>
              <a:t>dv2 </a:t>
            </a:r>
            <a:r>
              <a:rPr lang="fr-FR" sz="2000" dirty="0">
                <a:solidFill>
                  <a:prstClr val="black"/>
                </a:solidFill>
                <a:cs typeface="Calibri"/>
              </a:rPr>
              <a:t>= </a:t>
            </a:r>
            <a:r>
              <a:rPr lang="fr-FR" sz="2000" dirty="0" err="1">
                <a:solidFill>
                  <a:srgbClr val="548ED4"/>
                </a:solidFill>
                <a:cs typeface="Calibri"/>
              </a:rPr>
              <a:t>DateSerial</a:t>
            </a:r>
            <a:r>
              <a:rPr lang="fr-FR" sz="2000" dirty="0">
                <a:solidFill>
                  <a:prstClr val="black"/>
                </a:solidFill>
                <a:cs typeface="Calibri"/>
              </a:rPr>
              <a:t>(1928, 5,</a:t>
            </a:r>
            <a:r>
              <a:rPr lang="fr-FR" sz="2000" spc="-35" dirty="0">
                <a:solidFill>
                  <a:prstClr val="black"/>
                </a:solidFill>
                <a:cs typeface="Calibri"/>
              </a:rPr>
              <a:t> </a:t>
            </a:r>
            <a:r>
              <a:rPr lang="fr-FR" sz="2000" dirty="0">
                <a:solidFill>
                  <a:prstClr val="black"/>
                </a:solidFill>
                <a:cs typeface="Calibri"/>
              </a:rPr>
              <a:t>3)</a:t>
            </a:r>
          </a:p>
          <a:p>
            <a:pPr marL="756285" lvl="0" indent="0">
              <a:lnSpc>
                <a:spcPts val="2280"/>
              </a:lnSpc>
              <a:spcBef>
                <a:spcPts val="0"/>
              </a:spcBef>
              <a:buNone/>
            </a:pPr>
            <a:r>
              <a:rPr lang="fr-FR" sz="2000" spc="-5" dirty="0">
                <a:solidFill>
                  <a:prstClr val="black"/>
                </a:solidFill>
                <a:cs typeface="Calibri"/>
              </a:rPr>
              <a:t>dv1 </a:t>
            </a:r>
            <a:r>
              <a:rPr lang="fr-FR" sz="2000" dirty="0">
                <a:solidFill>
                  <a:prstClr val="black"/>
                </a:solidFill>
                <a:cs typeface="Calibri"/>
              </a:rPr>
              <a:t>– </a:t>
            </a:r>
            <a:r>
              <a:rPr lang="fr-FR" sz="2000" spc="-5" dirty="0">
                <a:solidFill>
                  <a:prstClr val="black"/>
                </a:solidFill>
                <a:cs typeface="Calibri"/>
              </a:rPr>
              <a:t>dv2 représente </a:t>
            </a:r>
            <a:r>
              <a:rPr lang="fr-FR" sz="2000" dirty="0">
                <a:solidFill>
                  <a:prstClr val="black"/>
                </a:solidFill>
                <a:cs typeface="Calibri"/>
              </a:rPr>
              <a:t>le </a:t>
            </a:r>
            <a:r>
              <a:rPr lang="fr-FR" sz="2000" spc="-5" dirty="0">
                <a:solidFill>
                  <a:prstClr val="black"/>
                </a:solidFill>
                <a:cs typeface="Calibri"/>
              </a:rPr>
              <a:t>nombre </a:t>
            </a:r>
            <a:r>
              <a:rPr lang="fr-FR" sz="2000" dirty="0">
                <a:solidFill>
                  <a:prstClr val="black"/>
                </a:solidFill>
                <a:cs typeface="Calibri"/>
              </a:rPr>
              <a:t>de </a:t>
            </a:r>
            <a:r>
              <a:rPr lang="fr-FR" sz="2000" spc="-5" dirty="0">
                <a:solidFill>
                  <a:prstClr val="black"/>
                </a:solidFill>
                <a:cs typeface="Calibri"/>
              </a:rPr>
              <a:t>jours </a:t>
            </a:r>
            <a:r>
              <a:rPr lang="fr-FR" sz="2000" dirty="0">
                <a:solidFill>
                  <a:prstClr val="black"/>
                </a:solidFill>
                <a:cs typeface="Calibri"/>
              </a:rPr>
              <a:t>entre ces </a:t>
            </a:r>
            <a:r>
              <a:rPr lang="fr-FR" sz="2000" spc="-5" dirty="0">
                <a:solidFill>
                  <a:prstClr val="black"/>
                </a:solidFill>
                <a:cs typeface="Calibri"/>
              </a:rPr>
              <a:t>deux</a:t>
            </a:r>
            <a:r>
              <a:rPr lang="fr-FR" sz="2000" spc="-45" dirty="0">
                <a:solidFill>
                  <a:prstClr val="black"/>
                </a:solidFill>
                <a:cs typeface="Calibri"/>
              </a:rPr>
              <a:t> </a:t>
            </a:r>
            <a:r>
              <a:rPr lang="fr-FR" sz="2000" spc="-5" dirty="0">
                <a:solidFill>
                  <a:prstClr val="black"/>
                </a:solidFill>
                <a:cs typeface="Calibri"/>
              </a:rPr>
              <a:t>dates</a:t>
            </a:r>
            <a:endParaRPr lang="fr-FR" sz="2000" dirty="0">
              <a:solidFill>
                <a:prstClr val="black"/>
              </a:solidFill>
              <a:cs typeface="Calibri"/>
            </a:endParaRPr>
          </a:p>
          <a:p>
            <a:pPr marL="355600" marR="205740" lvl="0" indent="-343535">
              <a:lnSpc>
                <a:spcPts val="2590"/>
              </a:lnSpc>
              <a:spcBef>
                <a:spcPts val="590"/>
              </a:spcBef>
              <a:buFontTx/>
              <a:buChar char="•"/>
              <a:tabLst>
                <a:tab pos="355600" algn="l"/>
                <a:tab pos="356235" algn="l"/>
              </a:tabLst>
            </a:pPr>
            <a:r>
              <a:rPr lang="fr-FR" sz="2400" spc="-5" dirty="0">
                <a:solidFill>
                  <a:srgbClr val="548ED4"/>
                </a:solidFill>
                <a:cs typeface="Calibri"/>
              </a:rPr>
              <a:t>Day</a:t>
            </a:r>
            <a:r>
              <a:rPr lang="fr-FR" sz="2400" spc="-5" dirty="0">
                <a:solidFill>
                  <a:prstClr val="black"/>
                </a:solidFill>
                <a:cs typeface="Calibri"/>
              </a:rPr>
              <a:t>, </a:t>
            </a:r>
            <a:r>
              <a:rPr lang="fr-FR" sz="2400" dirty="0" err="1">
                <a:solidFill>
                  <a:srgbClr val="548ED4"/>
                </a:solidFill>
                <a:cs typeface="Calibri"/>
              </a:rPr>
              <a:t>Month</a:t>
            </a:r>
            <a:r>
              <a:rPr lang="fr-FR" sz="2400" dirty="0">
                <a:solidFill>
                  <a:srgbClr val="548ED4"/>
                </a:solidFill>
                <a:cs typeface="Calibri"/>
              </a:rPr>
              <a:t> </a:t>
            </a:r>
            <a:r>
              <a:rPr lang="fr-FR" sz="2400" dirty="0">
                <a:solidFill>
                  <a:prstClr val="black"/>
                </a:solidFill>
                <a:cs typeface="Calibri"/>
              </a:rPr>
              <a:t>et </a:t>
            </a:r>
            <a:r>
              <a:rPr lang="fr-FR" sz="2400" spc="-5" dirty="0" err="1">
                <a:solidFill>
                  <a:srgbClr val="548ED4"/>
                </a:solidFill>
                <a:cs typeface="Calibri"/>
              </a:rPr>
              <a:t>Year</a:t>
            </a:r>
            <a:r>
              <a:rPr lang="fr-FR" sz="2400" spc="-5" dirty="0">
                <a:solidFill>
                  <a:srgbClr val="548ED4"/>
                </a:solidFill>
                <a:cs typeface="Calibri"/>
              </a:rPr>
              <a:t> </a:t>
            </a:r>
            <a:r>
              <a:rPr lang="fr-FR" sz="2400" dirty="0">
                <a:solidFill>
                  <a:prstClr val="black"/>
                </a:solidFill>
                <a:cs typeface="Calibri"/>
              </a:rPr>
              <a:t>retourne </a:t>
            </a:r>
            <a:r>
              <a:rPr lang="fr-FR" sz="2400" spc="-5" dirty="0">
                <a:solidFill>
                  <a:prstClr val="black"/>
                </a:solidFill>
                <a:cs typeface="Calibri"/>
              </a:rPr>
              <a:t>respectivement </a:t>
            </a:r>
            <a:r>
              <a:rPr lang="fr-FR" sz="2400" dirty="0">
                <a:solidFill>
                  <a:prstClr val="black"/>
                </a:solidFill>
                <a:cs typeface="Calibri"/>
              </a:rPr>
              <a:t>le </a:t>
            </a:r>
            <a:r>
              <a:rPr lang="fr-FR" sz="2400" spc="-5" dirty="0">
                <a:solidFill>
                  <a:prstClr val="black"/>
                </a:solidFill>
                <a:cs typeface="Calibri"/>
              </a:rPr>
              <a:t>jour, </a:t>
            </a:r>
            <a:r>
              <a:rPr lang="fr-FR" sz="2400" dirty="0">
                <a:solidFill>
                  <a:prstClr val="black"/>
                </a:solidFill>
                <a:cs typeface="Calibri"/>
              </a:rPr>
              <a:t>le mois  et l'année </a:t>
            </a:r>
            <a:r>
              <a:rPr lang="fr-FR" sz="2400" spc="-5" dirty="0">
                <a:solidFill>
                  <a:prstClr val="black"/>
                </a:solidFill>
                <a:cs typeface="Calibri"/>
              </a:rPr>
              <a:t>d'une</a:t>
            </a:r>
            <a:r>
              <a:rPr lang="fr-FR" sz="2400" spc="-15" dirty="0">
                <a:solidFill>
                  <a:prstClr val="black"/>
                </a:solidFill>
                <a:cs typeface="Calibri"/>
              </a:rPr>
              <a:t> </a:t>
            </a:r>
            <a:r>
              <a:rPr lang="fr-FR" sz="2400" spc="-5" dirty="0">
                <a:solidFill>
                  <a:prstClr val="black"/>
                </a:solidFill>
                <a:cs typeface="Calibri"/>
              </a:rPr>
              <a:t>date.</a:t>
            </a:r>
            <a:endParaRPr lang="fr-FR" sz="2400" dirty="0">
              <a:solidFill>
                <a:prstClr val="black"/>
              </a:solidFill>
              <a:cs typeface="Calibri"/>
            </a:endParaRPr>
          </a:p>
          <a:p>
            <a:pPr marL="756285" lvl="1" indent="-287020">
              <a:lnSpc>
                <a:spcPct val="100000"/>
              </a:lnSpc>
              <a:spcBef>
                <a:spcPts val="235"/>
              </a:spcBef>
              <a:buFontTx/>
              <a:buChar char="–"/>
              <a:tabLst>
                <a:tab pos="756285" algn="l"/>
                <a:tab pos="756920" algn="l"/>
              </a:tabLst>
            </a:pPr>
            <a:r>
              <a:rPr lang="fr-FR" sz="2000" dirty="0" err="1">
                <a:solidFill>
                  <a:prstClr val="black"/>
                </a:solidFill>
                <a:cs typeface="Calibri"/>
              </a:rPr>
              <a:t>Year</a:t>
            </a:r>
            <a:r>
              <a:rPr lang="fr-FR" sz="2000" dirty="0">
                <a:solidFill>
                  <a:prstClr val="black"/>
                </a:solidFill>
                <a:cs typeface="Calibri"/>
              </a:rPr>
              <a:t>(Date) retourne 2021 cette année </a:t>
            </a:r>
            <a:r>
              <a:rPr lang="fr-FR" sz="2000" spc="-5" dirty="0">
                <a:solidFill>
                  <a:prstClr val="black"/>
                </a:solidFill>
                <a:cs typeface="Calibri"/>
              </a:rPr>
              <a:t>(en</a:t>
            </a:r>
            <a:r>
              <a:rPr lang="fr-FR" sz="2000" spc="-45" dirty="0">
                <a:solidFill>
                  <a:prstClr val="black"/>
                </a:solidFill>
                <a:cs typeface="Calibri"/>
              </a:rPr>
              <a:t> </a:t>
            </a:r>
            <a:r>
              <a:rPr lang="fr-FR" sz="2000" spc="-5" dirty="0">
                <a:solidFill>
                  <a:prstClr val="black"/>
                </a:solidFill>
                <a:cs typeface="Calibri"/>
              </a:rPr>
              <a:t>entier)</a:t>
            </a:r>
            <a:endParaRPr lang="fr-FR" sz="2000" dirty="0">
              <a:solidFill>
                <a:prstClr val="black"/>
              </a:solidFill>
              <a:cs typeface="Calibri"/>
            </a:endParaRPr>
          </a:p>
          <a:p>
            <a:endParaRPr lang="fr-FR" dirty="0"/>
          </a:p>
        </p:txBody>
      </p:sp>
    </p:spTree>
    <p:extLst>
      <p:ext uri="{BB962C8B-B14F-4D97-AF65-F5344CB8AC3E}">
        <p14:creationId xmlns:p14="http://schemas.microsoft.com/office/powerpoint/2010/main" val="32313843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FONCTIONS PERSONNALISÉES</a:t>
            </a:r>
            <a:br>
              <a:rPr lang="fr-FR" dirty="0"/>
            </a:br>
            <a:endParaRPr lang="fr-FR" dirty="0"/>
          </a:p>
        </p:txBody>
      </p:sp>
      <p:sp>
        <p:nvSpPr>
          <p:cNvPr id="3" name="Espace réservé du texte 2"/>
          <p:cNvSpPr>
            <a:spLocks noGrp="1"/>
          </p:cNvSpPr>
          <p:nvPr>
            <p:ph type="body" idx="1"/>
          </p:nvPr>
        </p:nvSpPr>
        <p:spPr/>
        <p:txBody>
          <a:bodyPr/>
          <a:lstStyle/>
          <a:p>
            <a:r>
              <a:rPr lang="fr-FR" dirty="0"/>
              <a:t>Ecriture et utilisation des fonctions personnalisées dans Excel</a:t>
            </a:r>
          </a:p>
          <a:p>
            <a:endParaRPr lang="fr-FR" dirty="0"/>
          </a:p>
        </p:txBody>
      </p:sp>
    </p:spTree>
    <p:extLst>
      <p:ext uri="{BB962C8B-B14F-4D97-AF65-F5344CB8AC3E}">
        <p14:creationId xmlns:p14="http://schemas.microsoft.com/office/powerpoint/2010/main" val="29997454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Programmation des fonctions personnalisées</a:t>
            </a:r>
          </a:p>
        </p:txBody>
      </p:sp>
      <p:sp>
        <p:nvSpPr>
          <p:cNvPr id="3" name="Espace réservé du contenu 2"/>
          <p:cNvSpPr>
            <a:spLocks noGrp="1"/>
          </p:cNvSpPr>
          <p:nvPr>
            <p:ph idx="1"/>
          </p:nvPr>
        </p:nvSpPr>
        <p:spPr/>
        <p:txBody>
          <a:bodyPr/>
          <a:lstStyle/>
          <a:p>
            <a:r>
              <a:rPr lang="fr-FR" dirty="0"/>
              <a:t>Le tableur Microsoft Excel propose à ses utilisateurs un nombre très important de fonctions intégrées telles que </a:t>
            </a:r>
            <a:r>
              <a:rPr lang="fr-FR" b="1" dirty="0">
                <a:solidFill>
                  <a:schemeClr val="accent1">
                    <a:lumMod val="75000"/>
                  </a:schemeClr>
                </a:solidFill>
              </a:rPr>
              <a:t>SOMME()</a:t>
            </a:r>
            <a:r>
              <a:rPr lang="fr-FR" dirty="0"/>
              <a:t>, </a:t>
            </a:r>
            <a:r>
              <a:rPr lang="fr-FR" b="1" dirty="0">
                <a:solidFill>
                  <a:schemeClr val="accent1">
                    <a:lumMod val="75000"/>
                  </a:schemeClr>
                </a:solidFill>
              </a:rPr>
              <a:t>MOYENNE() </a:t>
            </a:r>
            <a:r>
              <a:rPr lang="fr-FR" dirty="0"/>
              <a:t>ou </a:t>
            </a:r>
            <a:r>
              <a:rPr lang="fr-FR" b="1" dirty="0">
                <a:solidFill>
                  <a:schemeClr val="accent1">
                    <a:lumMod val="75000"/>
                  </a:schemeClr>
                </a:solidFill>
              </a:rPr>
              <a:t>RECHERCHEV().</a:t>
            </a:r>
          </a:p>
          <a:p>
            <a:r>
              <a:rPr lang="fr-FR" dirty="0"/>
              <a:t>Mais si vous avez des tâches plus spécifiques à réaliser, il se peut que vous ayez besoin d'une fonction spécifique qui n'existe pas dans la bibliothèque du logiciel. Vous devrez donc la composer vous-même sous la forme d'une fonction définie par l'utilisateur.</a:t>
            </a:r>
          </a:p>
          <a:p>
            <a:endParaRPr lang="fr-FR" dirty="0"/>
          </a:p>
        </p:txBody>
      </p:sp>
    </p:spTree>
    <p:extLst>
      <p:ext uri="{BB962C8B-B14F-4D97-AF65-F5344CB8AC3E}">
        <p14:creationId xmlns:p14="http://schemas.microsoft.com/office/powerpoint/2010/main" val="28923240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Programmation des fonctions personnalisées</a:t>
            </a:r>
          </a:p>
        </p:txBody>
      </p:sp>
      <p:sp>
        <p:nvSpPr>
          <p:cNvPr id="3" name="Espace réservé du contenu 2"/>
          <p:cNvSpPr>
            <a:spLocks noGrp="1"/>
          </p:cNvSpPr>
          <p:nvPr>
            <p:ph idx="1"/>
          </p:nvPr>
        </p:nvSpPr>
        <p:spPr/>
        <p:txBody>
          <a:bodyPr/>
          <a:lstStyle/>
          <a:p>
            <a:r>
              <a:rPr lang="fr-FR" sz="2400" dirty="0"/>
              <a:t>Une fonction personnalisée est une fonction VBA qui peut être  appelée dans un classeur Excel. </a:t>
            </a:r>
            <a:br>
              <a:rPr lang="fr-FR" sz="2400" dirty="0"/>
            </a:br>
            <a:r>
              <a:rPr lang="fr-FR" sz="2400" dirty="0"/>
              <a:t>Elle prend en entrée des  informations en provenance des feuilles du classeur  (principalement) et renvoie une valeur insérée dans une cellule (le  plus souvent également). </a:t>
            </a:r>
            <a:br>
              <a:rPr lang="fr-FR" sz="2400" dirty="0"/>
            </a:br>
            <a:r>
              <a:rPr lang="fr-FR" sz="2400" dirty="0"/>
              <a:t>(C’est comme les fonctions intégrées: somme(), moyenne() etc…)</a:t>
            </a:r>
          </a:p>
          <a:p>
            <a:endParaRPr lang="fr-FR" dirty="0"/>
          </a:p>
        </p:txBody>
      </p:sp>
      <p:grpSp>
        <p:nvGrpSpPr>
          <p:cNvPr id="4" name="Groupe 3"/>
          <p:cNvGrpSpPr/>
          <p:nvPr/>
        </p:nvGrpSpPr>
        <p:grpSpPr>
          <a:xfrm>
            <a:off x="838200" y="3944150"/>
            <a:ext cx="10866119" cy="1786293"/>
            <a:chOff x="572896" y="2893537"/>
            <a:chExt cx="8542020" cy="1786293"/>
          </a:xfrm>
        </p:grpSpPr>
        <p:sp>
          <p:nvSpPr>
            <p:cNvPr id="5" name="object 4"/>
            <p:cNvSpPr txBox="1"/>
            <p:nvPr/>
          </p:nvSpPr>
          <p:spPr>
            <a:xfrm>
              <a:off x="1794750" y="2893537"/>
              <a:ext cx="6885985" cy="382156"/>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0" tIns="12700" rIns="0" bIns="0" rtlCol="0" anchor="ctr">
              <a:spAutoFit/>
            </a:bodyPr>
            <a:lstStyle/>
            <a:p>
              <a:pPr marL="12700">
                <a:lnSpc>
                  <a:spcPct val="100000"/>
                </a:lnSpc>
                <a:spcBef>
                  <a:spcPts val="100"/>
                </a:spcBef>
                <a:tabLst>
                  <a:tab pos="1668780" algn="l"/>
                </a:tabLst>
              </a:pPr>
              <a:r>
                <a:rPr sz="2400" b="1" spc="-5" dirty="0">
                  <a:solidFill>
                    <a:srgbClr val="006FC0"/>
                  </a:solidFill>
                  <a:latin typeface="Consolas"/>
                  <a:cs typeface="Consolas"/>
                </a:rPr>
                <a:t>Function</a:t>
              </a:r>
              <a:r>
                <a:rPr sz="2400" spc="-5" dirty="0">
                  <a:solidFill>
                    <a:srgbClr val="006FC0"/>
                  </a:solidFill>
                  <a:latin typeface="Consolas"/>
                  <a:cs typeface="Consolas"/>
                </a:rPr>
                <a:t> </a:t>
              </a:r>
              <a:r>
                <a:rPr sz="2400" spc="-5" dirty="0">
                  <a:latin typeface="Consolas"/>
                  <a:cs typeface="Consolas"/>
                </a:rPr>
                <a:t>NomFonction(paramètres) </a:t>
              </a:r>
              <a:r>
                <a:rPr sz="2400" b="1" spc="-5" dirty="0">
                  <a:solidFill>
                    <a:srgbClr val="006FC0"/>
                  </a:solidFill>
                  <a:latin typeface="Consolas"/>
                  <a:cs typeface="Consolas"/>
                </a:rPr>
                <a:t>as</a:t>
              </a:r>
              <a:r>
                <a:rPr sz="2400" spc="-5" dirty="0">
                  <a:solidFill>
                    <a:srgbClr val="006FC0"/>
                  </a:solidFill>
                  <a:latin typeface="Consolas"/>
                  <a:cs typeface="Consolas"/>
                </a:rPr>
                <a:t> </a:t>
              </a:r>
              <a:r>
                <a:rPr sz="2400" spc="-5" dirty="0">
                  <a:latin typeface="Consolas"/>
                  <a:cs typeface="Consolas"/>
                </a:rPr>
                <a:t>type </a:t>
              </a:r>
              <a:r>
                <a:rPr sz="2400" dirty="0">
                  <a:latin typeface="Consolas"/>
                  <a:cs typeface="Consolas"/>
                </a:rPr>
                <a:t>de</a:t>
              </a:r>
              <a:r>
                <a:rPr sz="2400" spc="-5" dirty="0">
                  <a:latin typeface="Consolas"/>
                  <a:cs typeface="Consolas"/>
                </a:rPr>
                <a:t> donnée</a:t>
              </a:r>
              <a:endParaRPr sz="2400" dirty="0">
                <a:latin typeface="Consolas"/>
                <a:cs typeface="Consolas"/>
              </a:endParaRPr>
            </a:p>
          </p:txBody>
        </p:sp>
        <p:sp>
          <p:nvSpPr>
            <p:cNvPr id="6" name="object 5"/>
            <p:cNvSpPr txBox="1"/>
            <p:nvPr/>
          </p:nvSpPr>
          <p:spPr>
            <a:xfrm>
              <a:off x="1218594" y="3541956"/>
              <a:ext cx="2102485" cy="513080"/>
            </a:xfrm>
            <a:prstGeom prst="rect">
              <a:avLst/>
            </a:prstGeom>
          </p:spPr>
          <p:txBody>
            <a:bodyPr vert="horz" wrap="square" lIns="0" tIns="12065" rIns="0" bIns="0" rtlCol="0">
              <a:spAutoFit/>
            </a:bodyPr>
            <a:lstStyle/>
            <a:p>
              <a:pPr marL="12700" marR="5080">
                <a:lnSpc>
                  <a:spcPct val="100000"/>
                </a:lnSpc>
                <a:spcBef>
                  <a:spcPts val="95"/>
                </a:spcBef>
              </a:pPr>
              <a:r>
                <a:rPr sz="1600" spc="-10" dirty="0">
                  <a:solidFill>
                    <a:srgbClr val="585858"/>
                  </a:solidFill>
                  <a:latin typeface="Calibri"/>
                  <a:cs typeface="Calibri"/>
                </a:rPr>
                <a:t>Est </a:t>
              </a:r>
              <a:r>
                <a:rPr sz="1600" spc="-5" dirty="0">
                  <a:solidFill>
                    <a:srgbClr val="585858"/>
                  </a:solidFill>
                  <a:latin typeface="Calibri"/>
                  <a:cs typeface="Calibri"/>
                </a:rPr>
                <a:t>un </a:t>
              </a:r>
              <a:r>
                <a:rPr sz="1600" spc="-10" dirty="0">
                  <a:solidFill>
                    <a:srgbClr val="585858"/>
                  </a:solidFill>
                  <a:latin typeface="Calibri"/>
                  <a:cs typeface="Calibri"/>
                </a:rPr>
                <a:t>identifiant </a:t>
              </a:r>
              <a:r>
                <a:rPr sz="1600" spc="-5" dirty="0">
                  <a:solidFill>
                    <a:srgbClr val="585858"/>
                  </a:solidFill>
                  <a:latin typeface="Calibri"/>
                  <a:cs typeface="Calibri"/>
                </a:rPr>
                <a:t>qui doit  </a:t>
              </a:r>
              <a:r>
                <a:rPr sz="1600" spc="-10" dirty="0">
                  <a:solidFill>
                    <a:srgbClr val="585858"/>
                  </a:solidFill>
                  <a:latin typeface="Calibri"/>
                  <a:cs typeface="Calibri"/>
                </a:rPr>
                <a:t>respecter </a:t>
              </a:r>
              <a:r>
                <a:rPr sz="1600" spc="-5" dirty="0">
                  <a:solidFill>
                    <a:srgbClr val="585858"/>
                  </a:solidFill>
                  <a:latin typeface="Calibri"/>
                  <a:cs typeface="Calibri"/>
                </a:rPr>
                <a:t>la </a:t>
              </a:r>
              <a:r>
                <a:rPr sz="1600" spc="-20" dirty="0">
                  <a:solidFill>
                    <a:srgbClr val="585858"/>
                  </a:solidFill>
                  <a:latin typeface="Calibri"/>
                  <a:cs typeface="Calibri"/>
                </a:rPr>
                <a:t>syntaxe</a:t>
              </a:r>
              <a:r>
                <a:rPr sz="1600" spc="-25" dirty="0">
                  <a:solidFill>
                    <a:srgbClr val="585858"/>
                  </a:solidFill>
                  <a:latin typeface="Calibri"/>
                  <a:cs typeface="Calibri"/>
                </a:rPr>
                <a:t> </a:t>
              </a:r>
              <a:r>
                <a:rPr sz="1600" spc="-15" dirty="0">
                  <a:solidFill>
                    <a:srgbClr val="585858"/>
                  </a:solidFill>
                  <a:latin typeface="Calibri"/>
                  <a:cs typeface="Calibri"/>
                </a:rPr>
                <a:t>VBA</a:t>
              </a:r>
              <a:endParaRPr sz="1600" dirty="0">
                <a:latin typeface="Calibri"/>
                <a:cs typeface="Calibri"/>
              </a:endParaRPr>
            </a:p>
          </p:txBody>
        </p:sp>
        <p:grpSp>
          <p:nvGrpSpPr>
            <p:cNvPr id="7" name="object 6"/>
            <p:cNvGrpSpPr/>
            <p:nvPr/>
          </p:nvGrpSpPr>
          <p:grpSpPr>
            <a:xfrm>
              <a:off x="2828499" y="3212362"/>
              <a:ext cx="492759" cy="554355"/>
              <a:chOff x="2828499" y="2771324"/>
              <a:chExt cx="492759" cy="554355"/>
            </a:xfrm>
          </p:grpSpPr>
          <p:sp>
            <p:nvSpPr>
              <p:cNvPr id="17" name="object 7"/>
              <p:cNvSpPr/>
              <p:nvPr/>
            </p:nvSpPr>
            <p:spPr>
              <a:xfrm>
                <a:off x="2828499" y="2771324"/>
                <a:ext cx="492580" cy="554162"/>
              </a:xfrm>
              <a:prstGeom prst="rect">
                <a:avLst/>
              </a:prstGeom>
              <a:blipFill>
                <a:blip r:embed="rId2" cstate="print"/>
                <a:stretch>
                  <a:fillRect/>
                </a:stretch>
              </a:blipFill>
            </p:spPr>
            <p:txBody>
              <a:bodyPr wrap="square" lIns="0" tIns="0" rIns="0" bIns="0" rtlCol="0"/>
              <a:lstStyle/>
              <a:p>
                <a:endParaRPr/>
              </a:p>
            </p:txBody>
          </p:sp>
          <p:sp>
            <p:nvSpPr>
              <p:cNvPr id="18" name="object 8"/>
              <p:cNvSpPr/>
              <p:nvPr/>
            </p:nvSpPr>
            <p:spPr>
              <a:xfrm>
                <a:off x="2853054" y="2782061"/>
                <a:ext cx="441959" cy="503555"/>
              </a:xfrm>
              <a:custGeom>
                <a:avLst/>
                <a:gdLst/>
                <a:ahLst/>
                <a:cxnLst/>
                <a:rect l="l" t="t" r="r" b="b"/>
                <a:pathLst>
                  <a:path w="441960" h="503554">
                    <a:moveTo>
                      <a:pt x="408039" y="38716"/>
                    </a:moveTo>
                    <a:lnTo>
                      <a:pt x="383598" y="46936"/>
                    </a:lnTo>
                    <a:lnTo>
                      <a:pt x="0" y="486155"/>
                    </a:lnTo>
                    <a:lnTo>
                      <a:pt x="19557" y="503174"/>
                    </a:lnTo>
                    <a:lnTo>
                      <a:pt x="403187" y="63918"/>
                    </a:lnTo>
                    <a:lnTo>
                      <a:pt x="408039" y="38716"/>
                    </a:lnTo>
                    <a:close/>
                  </a:path>
                  <a:path w="441960" h="503554">
                    <a:moveTo>
                      <a:pt x="439766" y="10795"/>
                    </a:moveTo>
                    <a:lnTo>
                      <a:pt x="415162" y="10795"/>
                    </a:lnTo>
                    <a:lnTo>
                      <a:pt x="434720" y="27812"/>
                    </a:lnTo>
                    <a:lnTo>
                      <a:pt x="403187" y="63918"/>
                    </a:lnTo>
                    <a:lnTo>
                      <a:pt x="395224" y="105283"/>
                    </a:lnTo>
                    <a:lnTo>
                      <a:pt x="393953" y="112267"/>
                    </a:lnTo>
                    <a:lnTo>
                      <a:pt x="398525" y="118999"/>
                    </a:lnTo>
                    <a:lnTo>
                      <a:pt x="412495" y="121792"/>
                    </a:lnTo>
                    <a:lnTo>
                      <a:pt x="419354" y="117093"/>
                    </a:lnTo>
                    <a:lnTo>
                      <a:pt x="420750" y="110109"/>
                    </a:lnTo>
                    <a:lnTo>
                      <a:pt x="439766" y="10795"/>
                    </a:lnTo>
                    <a:close/>
                  </a:path>
                  <a:path w="441960" h="503554">
                    <a:moveTo>
                      <a:pt x="422168" y="16890"/>
                    </a:moveTo>
                    <a:lnTo>
                      <a:pt x="412242" y="16890"/>
                    </a:lnTo>
                    <a:lnTo>
                      <a:pt x="429132" y="31623"/>
                    </a:lnTo>
                    <a:lnTo>
                      <a:pt x="408039" y="38716"/>
                    </a:lnTo>
                    <a:lnTo>
                      <a:pt x="403187" y="63918"/>
                    </a:lnTo>
                    <a:lnTo>
                      <a:pt x="434720" y="27812"/>
                    </a:lnTo>
                    <a:lnTo>
                      <a:pt x="422168" y="16890"/>
                    </a:lnTo>
                    <a:close/>
                  </a:path>
                  <a:path w="441960" h="503554">
                    <a:moveTo>
                      <a:pt x="441832" y="0"/>
                    </a:moveTo>
                    <a:lnTo>
                      <a:pt x="328802" y="38100"/>
                    </a:lnTo>
                    <a:lnTo>
                      <a:pt x="325119" y="45338"/>
                    </a:lnTo>
                    <a:lnTo>
                      <a:pt x="327406" y="52197"/>
                    </a:lnTo>
                    <a:lnTo>
                      <a:pt x="329692" y="58927"/>
                    </a:lnTo>
                    <a:lnTo>
                      <a:pt x="337057" y="62611"/>
                    </a:lnTo>
                    <a:lnTo>
                      <a:pt x="383598" y="46936"/>
                    </a:lnTo>
                    <a:lnTo>
                      <a:pt x="415162" y="10795"/>
                    </a:lnTo>
                    <a:lnTo>
                      <a:pt x="439766" y="10795"/>
                    </a:lnTo>
                    <a:lnTo>
                      <a:pt x="441832" y="0"/>
                    </a:lnTo>
                    <a:close/>
                  </a:path>
                  <a:path w="441960" h="503554">
                    <a:moveTo>
                      <a:pt x="415162" y="10795"/>
                    </a:moveTo>
                    <a:lnTo>
                      <a:pt x="383598" y="46936"/>
                    </a:lnTo>
                    <a:lnTo>
                      <a:pt x="408039" y="38716"/>
                    </a:lnTo>
                    <a:lnTo>
                      <a:pt x="412242" y="16890"/>
                    </a:lnTo>
                    <a:lnTo>
                      <a:pt x="422168" y="16890"/>
                    </a:lnTo>
                    <a:lnTo>
                      <a:pt x="415162" y="10795"/>
                    </a:lnTo>
                    <a:close/>
                  </a:path>
                  <a:path w="441960" h="503554">
                    <a:moveTo>
                      <a:pt x="412242" y="16890"/>
                    </a:moveTo>
                    <a:lnTo>
                      <a:pt x="408039" y="38716"/>
                    </a:lnTo>
                    <a:lnTo>
                      <a:pt x="429132" y="31623"/>
                    </a:lnTo>
                    <a:lnTo>
                      <a:pt x="412242" y="16890"/>
                    </a:lnTo>
                    <a:close/>
                  </a:path>
                </a:pathLst>
              </a:custGeom>
              <a:solidFill>
                <a:srgbClr val="8063A1"/>
              </a:solidFill>
            </p:spPr>
            <p:txBody>
              <a:bodyPr wrap="square" lIns="0" tIns="0" rIns="0" bIns="0" rtlCol="0"/>
              <a:lstStyle/>
              <a:p>
                <a:endParaRPr/>
              </a:p>
            </p:txBody>
          </p:sp>
        </p:grpSp>
        <p:sp>
          <p:nvSpPr>
            <p:cNvPr id="16" name="object 11"/>
            <p:cNvSpPr/>
            <p:nvPr/>
          </p:nvSpPr>
          <p:spPr>
            <a:xfrm>
              <a:off x="4305101" y="3222794"/>
              <a:ext cx="841204" cy="1017380"/>
            </a:xfrm>
            <a:custGeom>
              <a:avLst/>
              <a:gdLst/>
              <a:ahLst/>
              <a:cxnLst/>
              <a:rect l="l" t="t" r="r" b="b"/>
              <a:pathLst>
                <a:path w="850264" h="1670050">
                  <a:moveTo>
                    <a:pt x="819574" y="45885"/>
                  </a:moveTo>
                  <a:lnTo>
                    <a:pt x="798013" y="59993"/>
                  </a:lnTo>
                  <a:lnTo>
                    <a:pt x="0" y="1658493"/>
                  </a:lnTo>
                  <a:lnTo>
                    <a:pt x="23113" y="1670050"/>
                  </a:lnTo>
                  <a:lnTo>
                    <a:pt x="821244" y="71561"/>
                  </a:lnTo>
                  <a:lnTo>
                    <a:pt x="819574" y="45885"/>
                  </a:lnTo>
                  <a:close/>
                </a:path>
                <a:path w="850264" h="1670050">
                  <a:moveTo>
                    <a:pt x="843627" y="17145"/>
                  </a:moveTo>
                  <a:lnTo>
                    <a:pt x="819403" y="17145"/>
                  </a:lnTo>
                  <a:lnTo>
                    <a:pt x="842644" y="28701"/>
                  </a:lnTo>
                  <a:lnTo>
                    <a:pt x="821244" y="71561"/>
                  </a:lnTo>
                  <a:lnTo>
                    <a:pt x="823976" y="113537"/>
                  </a:lnTo>
                  <a:lnTo>
                    <a:pt x="824356" y="120776"/>
                  </a:lnTo>
                  <a:lnTo>
                    <a:pt x="830579" y="126111"/>
                  </a:lnTo>
                  <a:lnTo>
                    <a:pt x="837691" y="125602"/>
                  </a:lnTo>
                  <a:lnTo>
                    <a:pt x="844803" y="125222"/>
                  </a:lnTo>
                  <a:lnTo>
                    <a:pt x="850264" y="118999"/>
                  </a:lnTo>
                  <a:lnTo>
                    <a:pt x="849756" y="111887"/>
                  </a:lnTo>
                  <a:lnTo>
                    <a:pt x="843627" y="17145"/>
                  </a:lnTo>
                  <a:close/>
                </a:path>
                <a:path w="850264" h="1670050">
                  <a:moveTo>
                    <a:pt x="842517" y="0"/>
                  </a:moveTo>
                  <a:lnTo>
                    <a:pt x="742695" y="65277"/>
                  </a:lnTo>
                  <a:lnTo>
                    <a:pt x="740917" y="73405"/>
                  </a:lnTo>
                  <a:lnTo>
                    <a:pt x="748791" y="85343"/>
                  </a:lnTo>
                  <a:lnTo>
                    <a:pt x="756792" y="86995"/>
                  </a:lnTo>
                  <a:lnTo>
                    <a:pt x="798013" y="59993"/>
                  </a:lnTo>
                  <a:lnTo>
                    <a:pt x="819403" y="17145"/>
                  </a:lnTo>
                  <a:lnTo>
                    <a:pt x="843627" y="17145"/>
                  </a:lnTo>
                  <a:lnTo>
                    <a:pt x="842517" y="0"/>
                  </a:lnTo>
                  <a:close/>
                </a:path>
                <a:path w="850264" h="1670050">
                  <a:moveTo>
                    <a:pt x="832684" y="23749"/>
                  </a:moveTo>
                  <a:lnTo>
                    <a:pt x="818133" y="23749"/>
                  </a:lnTo>
                  <a:lnTo>
                    <a:pt x="838072" y="33782"/>
                  </a:lnTo>
                  <a:lnTo>
                    <a:pt x="819574" y="45885"/>
                  </a:lnTo>
                  <a:lnTo>
                    <a:pt x="821244" y="71561"/>
                  </a:lnTo>
                  <a:lnTo>
                    <a:pt x="842644" y="28701"/>
                  </a:lnTo>
                  <a:lnTo>
                    <a:pt x="832684" y="23749"/>
                  </a:lnTo>
                  <a:close/>
                </a:path>
                <a:path w="850264" h="1670050">
                  <a:moveTo>
                    <a:pt x="819403" y="17145"/>
                  </a:moveTo>
                  <a:lnTo>
                    <a:pt x="798013" y="59993"/>
                  </a:lnTo>
                  <a:lnTo>
                    <a:pt x="819574" y="45885"/>
                  </a:lnTo>
                  <a:lnTo>
                    <a:pt x="818133" y="23749"/>
                  </a:lnTo>
                  <a:lnTo>
                    <a:pt x="832684" y="23749"/>
                  </a:lnTo>
                  <a:lnTo>
                    <a:pt x="819403" y="17145"/>
                  </a:lnTo>
                  <a:close/>
                </a:path>
                <a:path w="850264" h="1670050">
                  <a:moveTo>
                    <a:pt x="818133" y="23749"/>
                  </a:moveTo>
                  <a:lnTo>
                    <a:pt x="819574" y="45885"/>
                  </a:lnTo>
                  <a:lnTo>
                    <a:pt x="838072" y="33782"/>
                  </a:lnTo>
                  <a:lnTo>
                    <a:pt x="818133" y="23749"/>
                  </a:lnTo>
                  <a:close/>
                </a:path>
              </a:pathLst>
            </a:custGeom>
            <a:solidFill>
              <a:srgbClr val="8063A1"/>
            </a:solidFill>
          </p:spPr>
          <p:txBody>
            <a:bodyPr wrap="square" lIns="0" tIns="0" rIns="0" bIns="0" rtlCol="0"/>
            <a:lstStyle/>
            <a:p>
              <a:endParaRPr/>
            </a:p>
          </p:txBody>
        </p:sp>
        <p:sp>
          <p:nvSpPr>
            <p:cNvPr id="9" name="object 12"/>
            <p:cNvSpPr txBox="1"/>
            <p:nvPr/>
          </p:nvSpPr>
          <p:spPr>
            <a:xfrm>
              <a:off x="1218594" y="4117240"/>
              <a:ext cx="6087284" cy="562590"/>
            </a:xfrm>
            <a:prstGeom prst="rect">
              <a:avLst/>
            </a:prstGeom>
          </p:spPr>
          <p:txBody>
            <a:bodyPr vert="horz" wrap="square" lIns="0" tIns="13970" rIns="0" bIns="0" rtlCol="0">
              <a:spAutoFit/>
            </a:bodyPr>
            <a:lstStyle/>
            <a:p>
              <a:pPr marL="12700" marR="5080">
                <a:lnSpc>
                  <a:spcPct val="99300"/>
                </a:lnSpc>
                <a:spcBef>
                  <a:spcPts val="110"/>
                </a:spcBef>
              </a:pPr>
              <a:r>
                <a:rPr sz="1600" spc="-10" dirty="0">
                  <a:solidFill>
                    <a:srgbClr val="585858"/>
                  </a:solidFill>
                  <a:latin typeface="Calibri"/>
                  <a:cs typeface="Calibri"/>
                </a:rPr>
                <a:t>Les informations </a:t>
              </a:r>
              <a:r>
                <a:rPr sz="1600" spc="-5" dirty="0">
                  <a:solidFill>
                    <a:srgbClr val="585858"/>
                  </a:solidFill>
                  <a:latin typeface="Calibri"/>
                  <a:cs typeface="Calibri"/>
                </a:rPr>
                <a:t>que </a:t>
              </a:r>
              <a:r>
                <a:rPr sz="1600" spc="-10" dirty="0">
                  <a:solidFill>
                    <a:srgbClr val="585858"/>
                  </a:solidFill>
                  <a:latin typeface="Calibri"/>
                  <a:cs typeface="Calibri"/>
                </a:rPr>
                <a:t>prend </a:t>
              </a:r>
              <a:r>
                <a:rPr sz="1600" spc="-5" dirty="0">
                  <a:solidFill>
                    <a:srgbClr val="585858"/>
                  </a:solidFill>
                  <a:latin typeface="Calibri"/>
                  <a:cs typeface="Calibri"/>
                </a:rPr>
                <a:t>en </a:t>
              </a:r>
              <a:r>
                <a:rPr sz="1600" spc="-10" dirty="0">
                  <a:solidFill>
                    <a:srgbClr val="585858"/>
                  </a:solidFill>
                  <a:latin typeface="Calibri"/>
                  <a:cs typeface="Calibri"/>
                </a:rPr>
                <a:t>entrée </a:t>
              </a:r>
              <a:r>
                <a:rPr sz="1600" spc="-5" dirty="0">
                  <a:solidFill>
                    <a:srgbClr val="585858"/>
                  </a:solidFill>
                  <a:latin typeface="Calibri"/>
                  <a:cs typeface="Calibri"/>
                </a:rPr>
                <a:t>la </a:t>
              </a:r>
              <a:r>
                <a:rPr sz="1600" spc="-10" dirty="0">
                  <a:solidFill>
                    <a:srgbClr val="585858"/>
                  </a:solidFill>
                  <a:latin typeface="Calibri"/>
                  <a:cs typeface="Calibri"/>
                </a:rPr>
                <a:t>fonction, </a:t>
              </a:r>
              <a:r>
                <a:rPr sz="1600" spc="-5" dirty="0">
                  <a:solidFill>
                    <a:srgbClr val="585858"/>
                  </a:solidFill>
                  <a:latin typeface="Calibri"/>
                  <a:cs typeface="Calibri"/>
                </a:rPr>
                <a:t>elles </a:t>
              </a:r>
              <a:r>
                <a:rPr sz="1600" spc="-10" dirty="0">
                  <a:solidFill>
                    <a:srgbClr val="585858"/>
                  </a:solidFill>
                  <a:latin typeface="Calibri"/>
                  <a:cs typeface="Calibri"/>
                </a:rPr>
                <a:t>prennent </a:t>
              </a:r>
              <a:r>
                <a:rPr sz="1600" spc="-5" dirty="0">
                  <a:solidFill>
                    <a:srgbClr val="585858"/>
                  </a:solidFill>
                  <a:latin typeface="Calibri"/>
                  <a:cs typeface="Calibri"/>
                </a:rPr>
                <a:t>la  </a:t>
              </a:r>
              <a:r>
                <a:rPr sz="1600" spc="-15" dirty="0">
                  <a:solidFill>
                    <a:srgbClr val="585858"/>
                  </a:solidFill>
                  <a:latin typeface="Calibri"/>
                  <a:cs typeface="Calibri"/>
                </a:rPr>
                <a:t>forme </a:t>
              </a:r>
              <a:r>
                <a:rPr sz="1600" i="1" spc="-10" dirty="0">
                  <a:solidFill>
                    <a:srgbClr val="77923B"/>
                  </a:solidFill>
                  <a:latin typeface="Calibri"/>
                  <a:cs typeface="Calibri"/>
                </a:rPr>
                <a:t>nom_parametre </a:t>
              </a:r>
              <a:r>
                <a:rPr sz="1600" i="1" spc="-5" dirty="0">
                  <a:solidFill>
                    <a:srgbClr val="006FC0"/>
                  </a:solidFill>
                  <a:latin typeface="Calibri"/>
                  <a:cs typeface="Calibri"/>
                </a:rPr>
                <a:t>as </a:t>
              </a:r>
              <a:r>
                <a:rPr sz="1600" i="1" spc="-10" dirty="0">
                  <a:solidFill>
                    <a:srgbClr val="5F497A"/>
                  </a:solidFill>
                  <a:latin typeface="Calibri"/>
                  <a:cs typeface="Calibri"/>
                </a:rPr>
                <a:t>type </a:t>
              </a:r>
              <a:r>
                <a:rPr sz="1600" i="1" spc="-5" dirty="0">
                  <a:solidFill>
                    <a:srgbClr val="5F497A"/>
                  </a:solidFill>
                  <a:latin typeface="Calibri"/>
                  <a:cs typeface="Calibri"/>
                </a:rPr>
                <a:t>de paramètre</a:t>
              </a:r>
              <a:r>
                <a:rPr sz="1600" spc="-5" dirty="0">
                  <a:solidFill>
                    <a:srgbClr val="585858"/>
                  </a:solidFill>
                  <a:latin typeface="Calibri"/>
                  <a:cs typeface="Calibri"/>
                </a:rPr>
                <a:t>. Il peut y en </a:t>
              </a:r>
              <a:r>
                <a:rPr sz="1600" spc="-10" dirty="0">
                  <a:solidFill>
                    <a:srgbClr val="585858"/>
                  </a:solidFill>
                  <a:latin typeface="Calibri"/>
                  <a:cs typeface="Calibri"/>
                </a:rPr>
                <a:t>avoir  plusieurs, </a:t>
              </a:r>
              <a:r>
                <a:rPr sz="1600" dirty="0">
                  <a:solidFill>
                    <a:srgbClr val="585858"/>
                  </a:solidFill>
                  <a:latin typeface="Calibri"/>
                  <a:cs typeface="Calibri"/>
                </a:rPr>
                <a:t>ils </a:t>
              </a:r>
              <a:r>
                <a:rPr sz="1600" spc="-10" dirty="0">
                  <a:solidFill>
                    <a:srgbClr val="585858"/>
                  </a:solidFill>
                  <a:latin typeface="Calibri"/>
                  <a:cs typeface="Calibri"/>
                </a:rPr>
                <a:t>sont séparés </a:t>
              </a:r>
              <a:r>
                <a:rPr sz="1600" spc="-5" dirty="0">
                  <a:solidFill>
                    <a:srgbClr val="585858"/>
                  </a:solidFill>
                  <a:latin typeface="Calibri"/>
                  <a:cs typeface="Calibri"/>
                </a:rPr>
                <a:t>par </a:t>
              </a:r>
              <a:r>
                <a:rPr sz="1600" spc="-10" dirty="0">
                  <a:solidFill>
                    <a:srgbClr val="585858"/>
                  </a:solidFill>
                  <a:latin typeface="Calibri"/>
                  <a:cs typeface="Calibri"/>
                </a:rPr>
                <a:t>des </a:t>
              </a:r>
              <a:r>
                <a:rPr sz="1600" b="1" spc="-5" dirty="0">
                  <a:solidFill>
                    <a:srgbClr val="7E7E7E"/>
                  </a:solidFill>
                  <a:latin typeface="Calibri"/>
                  <a:cs typeface="Calibri"/>
                </a:rPr>
                <a:t>« </a:t>
              </a:r>
              <a:r>
                <a:rPr sz="2000" b="1" dirty="0">
                  <a:solidFill>
                    <a:srgbClr val="FF0000"/>
                  </a:solidFill>
                  <a:latin typeface="Calibri"/>
                  <a:cs typeface="Calibri"/>
                </a:rPr>
                <a:t>, </a:t>
              </a:r>
              <a:r>
                <a:rPr sz="1600" b="1" spc="-5" dirty="0">
                  <a:solidFill>
                    <a:srgbClr val="7E7E7E"/>
                  </a:solidFill>
                  <a:latin typeface="Calibri"/>
                  <a:cs typeface="Calibri"/>
                </a:rPr>
                <a:t>» </a:t>
              </a:r>
              <a:r>
                <a:rPr sz="1600" spc="-5" dirty="0">
                  <a:solidFill>
                    <a:srgbClr val="585858"/>
                  </a:solidFill>
                  <a:latin typeface="Calibri"/>
                  <a:cs typeface="Calibri"/>
                </a:rPr>
                <a:t>dans ce</a:t>
              </a:r>
              <a:r>
                <a:rPr sz="1600" spc="-60" dirty="0">
                  <a:solidFill>
                    <a:srgbClr val="585858"/>
                  </a:solidFill>
                  <a:latin typeface="Calibri"/>
                  <a:cs typeface="Calibri"/>
                </a:rPr>
                <a:t> </a:t>
              </a:r>
              <a:r>
                <a:rPr sz="1600" spc="-10" dirty="0">
                  <a:solidFill>
                    <a:srgbClr val="585858"/>
                  </a:solidFill>
                  <a:latin typeface="Calibri"/>
                  <a:cs typeface="Calibri"/>
                </a:rPr>
                <a:t>cas.</a:t>
              </a:r>
              <a:endParaRPr sz="1600" dirty="0">
                <a:latin typeface="Calibri"/>
                <a:cs typeface="Calibri"/>
              </a:endParaRPr>
            </a:p>
          </p:txBody>
        </p:sp>
        <p:grpSp>
          <p:nvGrpSpPr>
            <p:cNvPr id="10" name="object 13"/>
            <p:cNvGrpSpPr/>
            <p:nvPr/>
          </p:nvGrpSpPr>
          <p:grpSpPr>
            <a:xfrm>
              <a:off x="7684763" y="3192326"/>
              <a:ext cx="251460" cy="435609"/>
              <a:chOff x="7684763" y="2751288"/>
              <a:chExt cx="251460" cy="435609"/>
            </a:xfrm>
          </p:grpSpPr>
          <p:sp>
            <p:nvSpPr>
              <p:cNvPr id="13" name="object 14"/>
              <p:cNvSpPr/>
              <p:nvPr/>
            </p:nvSpPr>
            <p:spPr>
              <a:xfrm>
                <a:off x="7684763" y="2751288"/>
                <a:ext cx="251094" cy="435535"/>
              </a:xfrm>
              <a:prstGeom prst="rect">
                <a:avLst/>
              </a:prstGeom>
              <a:blipFill>
                <a:blip r:embed="rId3" cstate="print"/>
                <a:stretch>
                  <a:fillRect/>
                </a:stretch>
              </a:blipFill>
            </p:spPr>
            <p:txBody>
              <a:bodyPr wrap="square" lIns="0" tIns="0" rIns="0" bIns="0" rtlCol="0"/>
              <a:lstStyle/>
              <a:p>
                <a:endParaRPr/>
              </a:p>
            </p:txBody>
          </p:sp>
          <p:sp>
            <p:nvSpPr>
              <p:cNvPr id="14" name="object 15"/>
              <p:cNvSpPr/>
              <p:nvPr/>
            </p:nvSpPr>
            <p:spPr>
              <a:xfrm>
                <a:off x="7713979" y="2753105"/>
                <a:ext cx="201295" cy="393700"/>
              </a:xfrm>
              <a:custGeom>
                <a:avLst/>
                <a:gdLst/>
                <a:ahLst/>
                <a:cxnLst/>
                <a:rect l="l" t="t" r="r" b="b"/>
                <a:pathLst>
                  <a:path w="201295" h="393700">
                    <a:moveTo>
                      <a:pt x="33241" y="46714"/>
                    </a:moveTo>
                    <a:lnTo>
                      <a:pt x="30698" y="72319"/>
                    </a:lnTo>
                    <a:lnTo>
                      <a:pt x="177292" y="393573"/>
                    </a:lnTo>
                    <a:lnTo>
                      <a:pt x="200914" y="382778"/>
                    </a:lnTo>
                    <a:lnTo>
                      <a:pt x="54374" y="61642"/>
                    </a:lnTo>
                    <a:lnTo>
                      <a:pt x="33241" y="46714"/>
                    </a:lnTo>
                    <a:close/>
                  </a:path>
                  <a:path w="201295" h="393700">
                    <a:moveTo>
                      <a:pt x="11938" y="0"/>
                    </a:moveTo>
                    <a:lnTo>
                      <a:pt x="762" y="111633"/>
                    </a:lnTo>
                    <a:lnTo>
                      <a:pt x="0" y="118745"/>
                    </a:lnTo>
                    <a:lnTo>
                      <a:pt x="5206" y="125095"/>
                    </a:lnTo>
                    <a:lnTo>
                      <a:pt x="12319" y="125730"/>
                    </a:lnTo>
                    <a:lnTo>
                      <a:pt x="19430" y="126492"/>
                    </a:lnTo>
                    <a:lnTo>
                      <a:pt x="25780" y="121285"/>
                    </a:lnTo>
                    <a:lnTo>
                      <a:pt x="26543" y="114173"/>
                    </a:lnTo>
                    <a:lnTo>
                      <a:pt x="30698" y="72319"/>
                    </a:lnTo>
                    <a:lnTo>
                      <a:pt x="10795" y="28702"/>
                    </a:lnTo>
                    <a:lnTo>
                      <a:pt x="34417" y="17907"/>
                    </a:lnTo>
                    <a:lnTo>
                      <a:pt x="37338" y="17907"/>
                    </a:lnTo>
                    <a:lnTo>
                      <a:pt x="11938" y="0"/>
                    </a:lnTo>
                    <a:close/>
                  </a:path>
                  <a:path w="201295" h="393700">
                    <a:moveTo>
                      <a:pt x="37338" y="17907"/>
                    </a:moveTo>
                    <a:lnTo>
                      <a:pt x="34417" y="17907"/>
                    </a:lnTo>
                    <a:lnTo>
                      <a:pt x="54374" y="61642"/>
                    </a:lnTo>
                    <a:lnTo>
                      <a:pt x="88646" y="85852"/>
                    </a:lnTo>
                    <a:lnTo>
                      <a:pt x="94488" y="89916"/>
                    </a:lnTo>
                    <a:lnTo>
                      <a:pt x="102616" y="88519"/>
                    </a:lnTo>
                    <a:lnTo>
                      <a:pt x="106679" y="82677"/>
                    </a:lnTo>
                    <a:lnTo>
                      <a:pt x="110871" y="76835"/>
                    </a:lnTo>
                    <a:lnTo>
                      <a:pt x="109474" y="68707"/>
                    </a:lnTo>
                    <a:lnTo>
                      <a:pt x="37338" y="17907"/>
                    </a:lnTo>
                    <a:close/>
                  </a:path>
                  <a:path w="201295" h="393700">
                    <a:moveTo>
                      <a:pt x="34417" y="17907"/>
                    </a:moveTo>
                    <a:lnTo>
                      <a:pt x="10795" y="28702"/>
                    </a:lnTo>
                    <a:lnTo>
                      <a:pt x="30698" y="72319"/>
                    </a:lnTo>
                    <a:lnTo>
                      <a:pt x="33241" y="46714"/>
                    </a:lnTo>
                    <a:lnTo>
                      <a:pt x="15113" y="33909"/>
                    </a:lnTo>
                    <a:lnTo>
                      <a:pt x="35433" y="24638"/>
                    </a:lnTo>
                    <a:lnTo>
                      <a:pt x="37488" y="24638"/>
                    </a:lnTo>
                    <a:lnTo>
                      <a:pt x="34417" y="17907"/>
                    </a:lnTo>
                    <a:close/>
                  </a:path>
                  <a:path w="201295" h="393700">
                    <a:moveTo>
                      <a:pt x="37488" y="24638"/>
                    </a:moveTo>
                    <a:lnTo>
                      <a:pt x="35433" y="24638"/>
                    </a:lnTo>
                    <a:lnTo>
                      <a:pt x="33241" y="46714"/>
                    </a:lnTo>
                    <a:lnTo>
                      <a:pt x="54374" y="61642"/>
                    </a:lnTo>
                    <a:lnTo>
                      <a:pt x="37488" y="24638"/>
                    </a:lnTo>
                    <a:close/>
                  </a:path>
                  <a:path w="201295" h="393700">
                    <a:moveTo>
                      <a:pt x="35433" y="24638"/>
                    </a:moveTo>
                    <a:lnTo>
                      <a:pt x="15113" y="33909"/>
                    </a:lnTo>
                    <a:lnTo>
                      <a:pt x="33241" y="46714"/>
                    </a:lnTo>
                    <a:lnTo>
                      <a:pt x="35433" y="24638"/>
                    </a:lnTo>
                    <a:close/>
                  </a:path>
                </a:pathLst>
              </a:custGeom>
              <a:solidFill>
                <a:srgbClr val="8063A1"/>
              </a:solidFill>
            </p:spPr>
            <p:txBody>
              <a:bodyPr wrap="square" lIns="0" tIns="0" rIns="0" bIns="0" rtlCol="0"/>
              <a:lstStyle/>
              <a:p>
                <a:endParaRPr/>
              </a:p>
            </p:txBody>
          </p:sp>
        </p:grpSp>
        <p:sp>
          <p:nvSpPr>
            <p:cNvPr id="11" name="object 16"/>
            <p:cNvSpPr txBox="1"/>
            <p:nvPr/>
          </p:nvSpPr>
          <p:spPr>
            <a:xfrm>
              <a:off x="7305877" y="3666279"/>
              <a:ext cx="1809039" cy="504625"/>
            </a:xfrm>
            <a:prstGeom prst="rect">
              <a:avLst/>
            </a:prstGeom>
          </p:spPr>
          <p:txBody>
            <a:bodyPr vert="horz" wrap="square" lIns="0" tIns="12065" rIns="0" bIns="0" rtlCol="0">
              <a:spAutoFit/>
            </a:bodyPr>
            <a:lstStyle/>
            <a:p>
              <a:pPr marL="12700">
                <a:lnSpc>
                  <a:spcPct val="100000"/>
                </a:lnSpc>
                <a:spcBef>
                  <a:spcPts val="95"/>
                </a:spcBef>
              </a:pPr>
              <a:r>
                <a:rPr sz="1600" spc="-20" dirty="0">
                  <a:solidFill>
                    <a:srgbClr val="585858"/>
                  </a:solidFill>
                  <a:latin typeface="Calibri"/>
                  <a:cs typeface="Calibri"/>
                </a:rPr>
                <a:t>Type </a:t>
              </a:r>
              <a:r>
                <a:rPr sz="1600" spc="-5" dirty="0">
                  <a:solidFill>
                    <a:srgbClr val="585858"/>
                  </a:solidFill>
                  <a:latin typeface="Calibri"/>
                  <a:cs typeface="Calibri"/>
                </a:rPr>
                <a:t>de la</a:t>
              </a:r>
              <a:r>
                <a:rPr sz="1600" dirty="0">
                  <a:solidFill>
                    <a:srgbClr val="585858"/>
                  </a:solidFill>
                  <a:latin typeface="Calibri"/>
                  <a:cs typeface="Calibri"/>
                </a:rPr>
                <a:t> </a:t>
              </a:r>
              <a:r>
                <a:rPr sz="1600" spc="-10" dirty="0">
                  <a:solidFill>
                    <a:srgbClr val="585858"/>
                  </a:solidFill>
                  <a:latin typeface="Calibri"/>
                  <a:cs typeface="Calibri"/>
                </a:rPr>
                <a:t>valeur</a:t>
              </a:r>
              <a:endParaRPr sz="1600" dirty="0">
                <a:latin typeface="Calibri"/>
                <a:cs typeface="Calibri"/>
              </a:endParaRPr>
            </a:p>
            <a:p>
              <a:pPr marL="12700">
                <a:lnSpc>
                  <a:spcPct val="100000"/>
                </a:lnSpc>
                <a:spcBef>
                  <a:spcPts val="5"/>
                </a:spcBef>
              </a:pPr>
              <a:r>
                <a:rPr sz="1600" spc="-15" dirty="0">
                  <a:solidFill>
                    <a:srgbClr val="585858"/>
                  </a:solidFill>
                  <a:latin typeface="Calibri"/>
                  <a:cs typeface="Calibri"/>
                </a:rPr>
                <a:t>retournée </a:t>
              </a:r>
              <a:r>
                <a:rPr sz="1600" spc="-5" dirty="0">
                  <a:solidFill>
                    <a:srgbClr val="585858"/>
                  </a:solidFill>
                  <a:latin typeface="Calibri"/>
                  <a:cs typeface="Calibri"/>
                </a:rPr>
                <a:t>par la</a:t>
              </a:r>
              <a:r>
                <a:rPr sz="1600" spc="5" dirty="0">
                  <a:solidFill>
                    <a:srgbClr val="585858"/>
                  </a:solidFill>
                  <a:latin typeface="Calibri"/>
                  <a:cs typeface="Calibri"/>
                </a:rPr>
                <a:t> </a:t>
              </a:r>
              <a:r>
                <a:rPr sz="1600" spc="-10" dirty="0">
                  <a:solidFill>
                    <a:srgbClr val="585858"/>
                  </a:solidFill>
                  <a:latin typeface="Calibri"/>
                  <a:cs typeface="Calibri"/>
                </a:rPr>
                <a:t>fonction.</a:t>
              </a:r>
              <a:endParaRPr sz="1600" dirty="0">
                <a:latin typeface="Calibri"/>
                <a:cs typeface="Calibri"/>
              </a:endParaRPr>
            </a:p>
          </p:txBody>
        </p:sp>
        <p:sp>
          <p:nvSpPr>
            <p:cNvPr id="12" name="object 4"/>
            <p:cNvSpPr txBox="1"/>
            <p:nvPr/>
          </p:nvSpPr>
          <p:spPr>
            <a:xfrm>
              <a:off x="572896" y="2912642"/>
              <a:ext cx="1221854" cy="299720"/>
            </a:xfrm>
            <a:prstGeom prst="rect">
              <a:avLst/>
            </a:prstGeom>
          </p:spPr>
          <p:txBody>
            <a:bodyPr vert="horz" wrap="square" lIns="0" tIns="12700" rIns="0" bIns="0" rtlCol="0">
              <a:spAutoFit/>
            </a:bodyPr>
            <a:lstStyle/>
            <a:p>
              <a:pPr marL="12700">
                <a:lnSpc>
                  <a:spcPct val="100000"/>
                </a:lnSpc>
                <a:spcBef>
                  <a:spcPts val="100"/>
                </a:spcBef>
                <a:tabLst>
                  <a:tab pos="1668780" algn="l"/>
                </a:tabLst>
              </a:pPr>
              <a:r>
                <a:rPr lang="fr-FR" sz="1800" spc="-5" dirty="0">
                  <a:solidFill>
                    <a:srgbClr val="00AF50"/>
                  </a:solidFill>
                  <a:latin typeface="Calibri"/>
                  <a:cs typeface="Calibri"/>
                </a:rPr>
                <a:t>Formalisme</a:t>
              </a:r>
              <a:endParaRPr lang="fr-FR" sz="1800" dirty="0">
                <a:latin typeface="Consolas"/>
                <a:cs typeface="Consolas"/>
              </a:endParaRPr>
            </a:p>
          </p:txBody>
        </p:sp>
      </p:grpSp>
      <p:sp>
        <p:nvSpPr>
          <p:cNvPr id="19" name="object 22"/>
          <p:cNvSpPr txBox="1"/>
          <p:nvPr/>
        </p:nvSpPr>
        <p:spPr>
          <a:xfrm>
            <a:off x="177295" y="5846049"/>
            <a:ext cx="11887200" cy="738664"/>
          </a:xfrm>
          <a:prstGeom prst="rect">
            <a:avLst/>
          </a:prstGeom>
          <a:ln w="9144">
            <a:solidFill>
              <a:srgbClr val="F9C090"/>
            </a:solidFill>
          </a:ln>
        </p:spPr>
        <p:txBody>
          <a:bodyPr vert="horz" wrap="square" lIns="0" tIns="7620" rIns="0" bIns="0" rtlCol="0">
            <a:spAutoFit/>
          </a:bodyPr>
          <a:lstStyle/>
          <a:p>
            <a:pPr marL="90805" marR="181610">
              <a:lnSpc>
                <a:spcPct val="125000"/>
              </a:lnSpc>
              <a:spcBef>
                <a:spcPts val="60"/>
              </a:spcBef>
            </a:pPr>
            <a:r>
              <a:rPr sz="1800" dirty="0">
                <a:solidFill>
                  <a:srgbClr val="C00000"/>
                </a:solidFill>
                <a:latin typeface="Calibri"/>
                <a:cs typeface="Calibri"/>
              </a:rPr>
              <a:t>Un </a:t>
            </a:r>
            <a:r>
              <a:rPr sz="1800" spc="-5" dirty="0">
                <a:solidFill>
                  <a:srgbClr val="C00000"/>
                </a:solidFill>
                <a:latin typeface="Calibri"/>
                <a:cs typeface="Calibri"/>
              </a:rPr>
              <a:t>classeur </a:t>
            </a:r>
            <a:r>
              <a:rPr sz="1800" spc="-15" dirty="0">
                <a:solidFill>
                  <a:srgbClr val="C00000"/>
                </a:solidFill>
                <a:latin typeface="Calibri"/>
                <a:cs typeface="Calibri"/>
              </a:rPr>
              <a:t>Excel </a:t>
            </a:r>
            <a:r>
              <a:rPr sz="1800" spc="-10" dirty="0">
                <a:solidFill>
                  <a:srgbClr val="C00000"/>
                </a:solidFill>
                <a:latin typeface="Calibri"/>
                <a:cs typeface="Calibri"/>
              </a:rPr>
              <a:t>contenant </a:t>
            </a:r>
            <a:r>
              <a:rPr sz="1800" spc="-5" dirty="0">
                <a:solidFill>
                  <a:srgbClr val="C00000"/>
                </a:solidFill>
                <a:latin typeface="Calibri"/>
                <a:cs typeface="Calibri"/>
              </a:rPr>
              <a:t>du </a:t>
            </a:r>
            <a:r>
              <a:rPr sz="1800" spc="-10" dirty="0">
                <a:solidFill>
                  <a:srgbClr val="C00000"/>
                </a:solidFill>
                <a:latin typeface="Calibri"/>
                <a:cs typeface="Calibri"/>
              </a:rPr>
              <a:t>code </a:t>
            </a:r>
            <a:r>
              <a:rPr sz="1800" spc="-5" dirty="0">
                <a:solidFill>
                  <a:srgbClr val="C00000"/>
                </a:solidFill>
                <a:latin typeface="Calibri"/>
                <a:cs typeface="Calibri"/>
              </a:rPr>
              <a:t>VBA doit </a:t>
            </a:r>
            <a:r>
              <a:rPr sz="1800" spc="-15" dirty="0">
                <a:solidFill>
                  <a:srgbClr val="C00000"/>
                </a:solidFill>
                <a:latin typeface="Calibri"/>
                <a:cs typeface="Calibri"/>
              </a:rPr>
              <a:t>être </a:t>
            </a:r>
            <a:r>
              <a:rPr sz="1800" spc="-10" dirty="0">
                <a:solidFill>
                  <a:srgbClr val="C00000"/>
                </a:solidFill>
                <a:latin typeface="Calibri"/>
                <a:cs typeface="Calibri"/>
              </a:rPr>
              <a:t>enregistré </a:t>
            </a:r>
            <a:r>
              <a:rPr sz="1800" dirty="0">
                <a:solidFill>
                  <a:srgbClr val="C00000"/>
                </a:solidFill>
                <a:latin typeface="Calibri"/>
                <a:cs typeface="Calibri"/>
              </a:rPr>
              <a:t>au </a:t>
            </a:r>
            <a:r>
              <a:rPr sz="1800" spc="-15" dirty="0">
                <a:solidFill>
                  <a:srgbClr val="C00000"/>
                </a:solidFill>
                <a:latin typeface="Calibri"/>
                <a:cs typeface="Calibri"/>
              </a:rPr>
              <a:t>format  </a:t>
            </a:r>
            <a:r>
              <a:rPr sz="2000" b="1" spc="-5" dirty="0">
                <a:solidFill>
                  <a:srgbClr val="C00000"/>
                </a:solidFill>
                <a:latin typeface="Calibri"/>
                <a:cs typeface="Calibri"/>
              </a:rPr>
              <a:t>XLSM</a:t>
            </a:r>
            <a:r>
              <a:rPr sz="1800" spc="-5" dirty="0">
                <a:solidFill>
                  <a:srgbClr val="C00000"/>
                </a:solidFill>
                <a:latin typeface="Calibri"/>
                <a:cs typeface="Calibri"/>
              </a:rPr>
              <a:t>, </a:t>
            </a:r>
            <a:r>
              <a:rPr sz="1800" spc="-10" dirty="0">
                <a:solidFill>
                  <a:srgbClr val="C00000"/>
                </a:solidFill>
                <a:latin typeface="Calibri"/>
                <a:cs typeface="Calibri"/>
              </a:rPr>
              <a:t>prenant </a:t>
            </a:r>
            <a:r>
              <a:rPr sz="1800" dirty="0">
                <a:solidFill>
                  <a:srgbClr val="C00000"/>
                </a:solidFill>
                <a:latin typeface="Calibri"/>
                <a:cs typeface="Calibri"/>
              </a:rPr>
              <a:t>en </a:t>
            </a:r>
            <a:r>
              <a:rPr sz="1800" spc="-10" dirty="0">
                <a:solidFill>
                  <a:srgbClr val="C00000"/>
                </a:solidFill>
                <a:latin typeface="Calibri"/>
                <a:cs typeface="Calibri"/>
              </a:rPr>
              <a:t>charge </a:t>
            </a:r>
            <a:r>
              <a:rPr sz="1800" spc="-5" dirty="0">
                <a:solidFill>
                  <a:srgbClr val="C00000"/>
                </a:solidFill>
                <a:latin typeface="Calibri"/>
                <a:cs typeface="Calibri"/>
              </a:rPr>
              <a:t>les </a:t>
            </a:r>
            <a:r>
              <a:rPr sz="1800" spc="-10" dirty="0">
                <a:solidFill>
                  <a:srgbClr val="C00000"/>
                </a:solidFill>
                <a:latin typeface="Calibri"/>
                <a:cs typeface="Calibri"/>
              </a:rPr>
              <a:t>macros. </a:t>
            </a:r>
            <a:r>
              <a:rPr sz="1800" spc="-5" dirty="0">
                <a:solidFill>
                  <a:srgbClr val="C00000"/>
                </a:solidFill>
                <a:latin typeface="Calibri"/>
                <a:cs typeface="Calibri"/>
              </a:rPr>
              <a:t>Sinon on </a:t>
            </a:r>
            <a:r>
              <a:rPr sz="1800" spc="-10" dirty="0">
                <a:solidFill>
                  <a:srgbClr val="C00000"/>
                </a:solidFill>
                <a:latin typeface="Calibri"/>
                <a:cs typeface="Calibri"/>
              </a:rPr>
              <a:t>perd </a:t>
            </a:r>
            <a:r>
              <a:rPr sz="1800" spc="-5" dirty="0">
                <a:solidFill>
                  <a:srgbClr val="C00000"/>
                </a:solidFill>
                <a:latin typeface="Calibri"/>
                <a:cs typeface="Calibri"/>
              </a:rPr>
              <a:t>son</a:t>
            </a:r>
            <a:r>
              <a:rPr sz="1800" spc="130" dirty="0">
                <a:solidFill>
                  <a:srgbClr val="C00000"/>
                </a:solidFill>
                <a:latin typeface="Calibri"/>
                <a:cs typeface="Calibri"/>
              </a:rPr>
              <a:t> </a:t>
            </a:r>
            <a:r>
              <a:rPr sz="1800" spc="-10" dirty="0">
                <a:solidFill>
                  <a:srgbClr val="C00000"/>
                </a:solidFill>
                <a:latin typeface="Calibri"/>
                <a:cs typeface="Calibri"/>
              </a:rPr>
              <a:t>code.</a:t>
            </a:r>
            <a:endParaRPr sz="1800" dirty="0">
              <a:latin typeface="Calibri"/>
              <a:cs typeface="Calibri"/>
            </a:endParaRPr>
          </a:p>
        </p:txBody>
      </p:sp>
    </p:spTree>
    <p:extLst>
      <p:ext uri="{BB962C8B-B14F-4D97-AF65-F5344CB8AC3E}">
        <p14:creationId xmlns:p14="http://schemas.microsoft.com/office/powerpoint/2010/main" val="227890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Programmation dans Visual Basic Editor</a:t>
            </a:r>
          </a:p>
        </p:txBody>
      </p:sp>
      <p:grpSp>
        <p:nvGrpSpPr>
          <p:cNvPr id="4" name="Groupe 3"/>
          <p:cNvGrpSpPr/>
          <p:nvPr/>
        </p:nvGrpSpPr>
        <p:grpSpPr>
          <a:xfrm>
            <a:off x="1089681" y="1406140"/>
            <a:ext cx="8960223" cy="5160433"/>
            <a:chOff x="-146942" y="873121"/>
            <a:chExt cx="8878319" cy="5160433"/>
          </a:xfrm>
        </p:grpSpPr>
        <p:grpSp>
          <p:nvGrpSpPr>
            <p:cNvPr id="5" name="object 3"/>
            <p:cNvGrpSpPr/>
            <p:nvPr/>
          </p:nvGrpSpPr>
          <p:grpSpPr>
            <a:xfrm>
              <a:off x="666369" y="1490510"/>
              <a:ext cx="8065008" cy="4543044"/>
              <a:chOff x="666369" y="1490510"/>
              <a:chExt cx="8065008" cy="4543044"/>
            </a:xfrm>
          </p:grpSpPr>
          <p:sp>
            <p:nvSpPr>
              <p:cNvPr id="27" name="object 4"/>
              <p:cNvSpPr/>
              <p:nvPr/>
            </p:nvSpPr>
            <p:spPr>
              <a:xfrm>
                <a:off x="666369" y="1490510"/>
                <a:ext cx="8065008" cy="4543044"/>
              </a:xfrm>
              <a:prstGeom prst="rect">
                <a:avLst/>
              </a:prstGeom>
              <a:blipFill>
                <a:blip r:embed="rId2" cstate="print"/>
                <a:stretch>
                  <a:fillRect/>
                </a:stretch>
              </a:blipFill>
            </p:spPr>
            <p:txBody>
              <a:bodyPr wrap="square" lIns="0" tIns="0" rIns="0" bIns="0" rtlCol="0"/>
              <a:lstStyle/>
              <a:p>
                <a:endParaRPr/>
              </a:p>
            </p:txBody>
          </p:sp>
          <p:sp>
            <p:nvSpPr>
              <p:cNvPr id="28" name="object 5"/>
              <p:cNvSpPr/>
              <p:nvPr/>
            </p:nvSpPr>
            <p:spPr>
              <a:xfrm>
                <a:off x="4462272" y="3108959"/>
                <a:ext cx="1908175" cy="815340"/>
              </a:xfrm>
              <a:custGeom>
                <a:avLst/>
                <a:gdLst/>
                <a:ahLst/>
                <a:cxnLst/>
                <a:rect l="l" t="t" r="r" b="b"/>
                <a:pathLst>
                  <a:path w="1908175" h="815339">
                    <a:moveTo>
                      <a:pt x="324612" y="670560"/>
                    </a:moveTo>
                    <a:lnTo>
                      <a:pt x="322326" y="659295"/>
                    </a:lnTo>
                    <a:lnTo>
                      <a:pt x="316128" y="650087"/>
                    </a:lnTo>
                    <a:lnTo>
                      <a:pt x="306920" y="643890"/>
                    </a:lnTo>
                    <a:lnTo>
                      <a:pt x="295656" y="641604"/>
                    </a:lnTo>
                    <a:lnTo>
                      <a:pt x="28956" y="641604"/>
                    </a:lnTo>
                    <a:lnTo>
                      <a:pt x="17678" y="643890"/>
                    </a:lnTo>
                    <a:lnTo>
                      <a:pt x="8470" y="650087"/>
                    </a:lnTo>
                    <a:lnTo>
                      <a:pt x="2273" y="659295"/>
                    </a:lnTo>
                    <a:lnTo>
                      <a:pt x="0" y="670560"/>
                    </a:lnTo>
                    <a:lnTo>
                      <a:pt x="0" y="786384"/>
                    </a:lnTo>
                    <a:lnTo>
                      <a:pt x="2273" y="797661"/>
                    </a:lnTo>
                    <a:lnTo>
                      <a:pt x="8470" y="806869"/>
                    </a:lnTo>
                    <a:lnTo>
                      <a:pt x="17678" y="813066"/>
                    </a:lnTo>
                    <a:lnTo>
                      <a:pt x="28956" y="815340"/>
                    </a:lnTo>
                    <a:lnTo>
                      <a:pt x="295656" y="815340"/>
                    </a:lnTo>
                    <a:lnTo>
                      <a:pt x="306920" y="813066"/>
                    </a:lnTo>
                    <a:lnTo>
                      <a:pt x="316128" y="806869"/>
                    </a:lnTo>
                    <a:lnTo>
                      <a:pt x="322326" y="797661"/>
                    </a:lnTo>
                    <a:lnTo>
                      <a:pt x="324612" y="786384"/>
                    </a:lnTo>
                    <a:lnTo>
                      <a:pt x="324612" y="670560"/>
                    </a:lnTo>
                    <a:close/>
                  </a:path>
                  <a:path w="1908175" h="815339">
                    <a:moveTo>
                      <a:pt x="1908048" y="29210"/>
                    </a:moveTo>
                    <a:lnTo>
                      <a:pt x="1905749" y="17843"/>
                    </a:lnTo>
                    <a:lnTo>
                      <a:pt x="1899488" y="8559"/>
                    </a:lnTo>
                    <a:lnTo>
                      <a:pt x="1890204" y="2298"/>
                    </a:lnTo>
                    <a:lnTo>
                      <a:pt x="1878838" y="0"/>
                    </a:lnTo>
                    <a:lnTo>
                      <a:pt x="1612646" y="0"/>
                    </a:lnTo>
                    <a:lnTo>
                      <a:pt x="1601266" y="2298"/>
                    </a:lnTo>
                    <a:lnTo>
                      <a:pt x="1591983" y="8559"/>
                    </a:lnTo>
                    <a:lnTo>
                      <a:pt x="1585722" y="17843"/>
                    </a:lnTo>
                    <a:lnTo>
                      <a:pt x="1583436" y="29210"/>
                    </a:lnTo>
                    <a:lnTo>
                      <a:pt x="1583436" y="146050"/>
                    </a:lnTo>
                    <a:lnTo>
                      <a:pt x="1585722" y="157429"/>
                    </a:lnTo>
                    <a:lnTo>
                      <a:pt x="1591983" y="166712"/>
                    </a:lnTo>
                    <a:lnTo>
                      <a:pt x="1601266" y="172974"/>
                    </a:lnTo>
                    <a:lnTo>
                      <a:pt x="1612646" y="175260"/>
                    </a:lnTo>
                    <a:lnTo>
                      <a:pt x="1878838" y="175260"/>
                    </a:lnTo>
                    <a:lnTo>
                      <a:pt x="1890204" y="172974"/>
                    </a:lnTo>
                    <a:lnTo>
                      <a:pt x="1899488" y="166712"/>
                    </a:lnTo>
                    <a:lnTo>
                      <a:pt x="1905749" y="157429"/>
                    </a:lnTo>
                    <a:lnTo>
                      <a:pt x="1908048" y="146050"/>
                    </a:lnTo>
                    <a:lnTo>
                      <a:pt x="1908048" y="29210"/>
                    </a:lnTo>
                    <a:close/>
                  </a:path>
                </a:pathLst>
              </a:custGeom>
              <a:solidFill>
                <a:srgbClr val="E36C09">
                  <a:alpha val="39999"/>
                </a:srgbClr>
              </a:solidFill>
            </p:spPr>
            <p:txBody>
              <a:bodyPr wrap="square" lIns="0" tIns="0" rIns="0" bIns="0" rtlCol="0"/>
              <a:lstStyle/>
              <a:p>
                <a:endParaRPr/>
              </a:p>
            </p:txBody>
          </p:sp>
          <p:sp>
            <p:nvSpPr>
              <p:cNvPr id="29" name="object 6"/>
              <p:cNvSpPr/>
              <p:nvPr/>
            </p:nvSpPr>
            <p:spPr>
              <a:xfrm>
                <a:off x="3898392" y="3131819"/>
                <a:ext cx="2138680" cy="1104900"/>
              </a:xfrm>
              <a:custGeom>
                <a:avLst/>
                <a:gdLst/>
                <a:ahLst/>
                <a:cxnLst/>
                <a:rect l="l" t="t" r="r" b="b"/>
                <a:pathLst>
                  <a:path w="2138679" h="1104900">
                    <a:moveTo>
                      <a:pt x="867156" y="977900"/>
                    </a:moveTo>
                    <a:lnTo>
                      <a:pt x="865149" y="968044"/>
                    </a:lnTo>
                    <a:lnTo>
                      <a:pt x="859688" y="959967"/>
                    </a:lnTo>
                    <a:lnTo>
                      <a:pt x="851611" y="954506"/>
                    </a:lnTo>
                    <a:lnTo>
                      <a:pt x="841756" y="952500"/>
                    </a:lnTo>
                    <a:lnTo>
                      <a:pt x="25400" y="952500"/>
                    </a:lnTo>
                    <a:lnTo>
                      <a:pt x="15532" y="954506"/>
                    </a:lnTo>
                    <a:lnTo>
                      <a:pt x="7454" y="959967"/>
                    </a:lnTo>
                    <a:lnTo>
                      <a:pt x="1993" y="968044"/>
                    </a:lnTo>
                    <a:lnTo>
                      <a:pt x="0" y="977900"/>
                    </a:lnTo>
                    <a:lnTo>
                      <a:pt x="0" y="1079500"/>
                    </a:lnTo>
                    <a:lnTo>
                      <a:pt x="1993" y="1089367"/>
                    </a:lnTo>
                    <a:lnTo>
                      <a:pt x="7454" y="1097445"/>
                    </a:lnTo>
                    <a:lnTo>
                      <a:pt x="15532" y="1102906"/>
                    </a:lnTo>
                    <a:lnTo>
                      <a:pt x="25400" y="1104900"/>
                    </a:lnTo>
                    <a:lnTo>
                      <a:pt x="841756" y="1104900"/>
                    </a:lnTo>
                    <a:lnTo>
                      <a:pt x="851611" y="1102906"/>
                    </a:lnTo>
                    <a:lnTo>
                      <a:pt x="859688" y="1097445"/>
                    </a:lnTo>
                    <a:lnTo>
                      <a:pt x="865149" y="1089367"/>
                    </a:lnTo>
                    <a:lnTo>
                      <a:pt x="867156" y="1079500"/>
                    </a:lnTo>
                    <a:lnTo>
                      <a:pt x="867156" y="977900"/>
                    </a:lnTo>
                    <a:close/>
                  </a:path>
                  <a:path w="2138679" h="1104900">
                    <a:moveTo>
                      <a:pt x="2138172" y="25400"/>
                    </a:moveTo>
                    <a:lnTo>
                      <a:pt x="2136165" y="15544"/>
                    </a:lnTo>
                    <a:lnTo>
                      <a:pt x="2130704" y="7467"/>
                    </a:lnTo>
                    <a:lnTo>
                      <a:pt x="2122627" y="2006"/>
                    </a:lnTo>
                    <a:lnTo>
                      <a:pt x="2112772" y="0"/>
                    </a:lnTo>
                    <a:lnTo>
                      <a:pt x="1296416" y="0"/>
                    </a:lnTo>
                    <a:lnTo>
                      <a:pt x="1286548" y="2006"/>
                    </a:lnTo>
                    <a:lnTo>
                      <a:pt x="1278470" y="7467"/>
                    </a:lnTo>
                    <a:lnTo>
                      <a:pt x="1273009" y="15544"/>
                    </a:lnTo>
                    <a:lnTo>
                      <a:pt x="1271016" y="25400"/>
                    </a:lnTo>
                    <a:lnTo>
                      <a:pt x="1271016" y="127000"/>
                    </a:lnTo>
                    <a:lnTo>
                      <a:pt x="1273009" y="136867"/>
                    </a:lnTo>
                    <a:lnTo>
                      <a:pt x="1278470" y="144945"/>
                    </a:lnTo>
                    <a:lnTo>
                      <a:pt x="1286548" y="150406"/>
                    </a:lnTo>
                    <a:lnTo>
                      <a:pt x="1296416" y="152400"/>
                    </a:lnTo>
                    <a:lnTo>
                      <a:pt x="2112772" y="152400"/>
                    </a:lnTo>
                    <a:lnTo>
                      <a:pt x="2122627" y="150406"/>
                    </a:lnTo>
                    <a:lnTo>
                      <a:pt x="2130704" y="144945"/>
                    </a:lnTo>
                    <a:lnTo>
                      <a:pt x="2136165" y="136867"/>
                    </a:lnTo>
                    <a:lnTo>
                      <a:pt x="2138172" y="127000"/>
                    </a:lnTo>
                    <a:lnTo>
                      <a:pt x="2138172" y="25400"/>
                    </a:lnTo>
                    <a:close/>
                  </a:path>
                </a:pathLst>
              </a:custGeom>
              <a:solidFill>
                <a:srgbClr val="548ED4">
                  <a:alpha val="39999"/>
                </a:srgbClr>
              </a:solidFill>
            </p:spPr>
            <p:txBody>
              <a:bodyPr wrap="square" lIns="0" tIns="0" rIns="0" bIns="0" rtlCol="0"/>
              <a:lstStyle/>
              <a:p>
                <a:endParaRPr/>
              </a:p>
            </p:txBody>
          </p:sp>
        </p:grpSp>
        <p:sp>
          <p:nvSpPr>
            <p:cNvPr id="6" name="object 9"/>
            <p:cNvSpPr txBox="1"/>
            <p:nvPr/>
          </p:nvSpPr>
          <p:spPr>
            <a:xfrm>
              <a:off x="-146942" y="895401"/>
              <a:ext cx="2214880" cy="647700"/>
            </a:xfrm>
            <a:prstGeom prst="rect">
              <a:avLst/>
            </a:prstGeom>
            <a:ln w="9144">
              <a:solidFill>
                <a:srgbClr val="17375E"/>
              </a:solidFill>
            </a:ln>
          </p:spPr>
          <p:txBody>
            <a:bodyPr vert="horz" wrap="square" lIns="0" tIns="31115" rIns="0" bIns="0" rtlCol="0">
              <a:spAutoFit/>
            </a:bodyPr>
            <a:lstStyle/>
            <a:p>
              <a:pPr marL="90805" marR="109220">
                <a:lnSpc>
                  <a:spcPct val="100000"/>
                </a:lnSpc>
                <a:spcBef>
                  <a:spcPts val="245"/>
                </a:spcBef>
              </a:pPr>
              <a:r>
                <a:rPr sz="1800" spc="-10" dirty="0">
                  <a:solidFill>
                    <a:srgbClr val="49452A"/>
                  </a:solidFill>
                  <a:latin typeface="Calibri"/>
                  <a:cs typeface="Calibri"/>
                </a:rPr>
                <a:t>Entrée </a:t>
              </a:r>
              <a:r>
                <a:rPr sz="1800" dirty="0">
                  <a:solidFill>
                    <a:srgbClr val="49452A"/>
                  </a:solidFill>
                  <a:latin typeface="Calibri"/>
                  <a:cs typeface="Calibri"/>
                </a:rPr>
                <a:t>: </a:t>
              </a:r>
              <a:r>
                <a:rPr sz="1800" spc="-5" dirty="0">
                  <a:solidFill>
                    <a:srgbClr val="49452A"/>
                  </a:solidFill>
                  <a:latin typeface="Calibri"/>
                  <a:cs typeface="Calibri"/>
                </a:rPr>
                <a:t>prix HT </a:t>
              </a:r>
              <a:r>
                <a:rPr sz="1800" spc="-10" dirty="0">
                  <a:solidFill>
                    <a:srgbClr val="49452A"/>
                  </a:solidFill>
                  <a:latin typeface="Calibri"/>
                  <a:cs typeface="Calibri"/>
                </a:rPr>
                <a:t>(réel)  </a:t>
              </a:r>
              <a:r>
                <a:rPr sz="1800" spc="-5" dirty="0">
                  <a:solidFill>
                    <a:srgbClr val="49452A"/>
                  </a:solidFill>
                  <a:latin typeface="Calibri"/>
                  <a:cs typeface="Calibri"/>
                </a:rPr>
                <a:t>Sortie </a:t>
              </a:r>
              <a:r>
                <a:rPr sz="1800" dirty="0">
                  <a:solidFill>
                    <a:srgbClr val="49452A"/>
                  </a:solidFill>
                  <a:latin typeface="Calibri"/>
                  <a:cs typeface="Calibri"/>
                </a:rPr>
                <a:t>: </a:t>
              </a:r>
              <a:r>
                <a:rPr sz="1800" spc="-5" dirty="0">
                  <a:solidFill>
                    <a:srgbClr val="49452A"/>
                  </a:solidFill>
                  <a:latin typeface="Calibri"/>
                  <a:cs typeface="Calibri"/>
                </a:rPr>
                <a:t>prix </a:t>
              </a:r>
              <a:r>
                <a:rPr sz="1800" spc="-10" dirty="0">
                  <a:solidFill>
                    <a:srgbClr val="49452A"/>
                  </a:solidFill>
                  <a:latin typeface="Calibri"/>
                  <a:cs typeface="Calibri"/>
                </a:rPr>
                <a:t>TTC</a:t>
              </a:r>
              <a:r>
                <a:rPr sz="1800" spc="-30" dirty="0">
                  <a:solidFill>
                    <a:srgbClr val="49452A"/>
                  </a:solidFill>
                  <a:latin typeface="Calibri"/>
                  <a:cs typeface="Calibri"/>
                </a:rPr>
                <a:t> </a:t>
              </a:r>
              <a:r>
                <a:rPr sz="1800" spc="-10" dirty="0">
                  <a:solidFill>
                    <a:srgbClr val="49452A"/>
                  </a:solidFill>
                  <a:latin typeface="Calibri"/>
                  <a:cs typeface="Calibri"/>
                </a:rPr>
                <a:t>(réel)</a:t>
              </a:r>
              <a:endParaRPr sz="1800" dirty="0">
                <a:latin typeface="Calibri"/>
                <a:cs typeface="Calibri"/>
              </a:endParaRPr>
            </a:p>
          </p:txBody>
        </p:sp>
        <p:sp>
          <p:nvSpPr>
            <p:cNvPr id="7" name="object 15"/>
            <p:cNvSpPr txBox="1"/>
            <p:nvPr/>
          </p:nvSpPr>
          <p:spPr>
            <a:xfrm>
              <a:off x="829516" y="5247017"/>
              <a:ext cx="2629189" cy="658514"/>
            </a:xfrm>
            <a:prstGeom prst="rect">
              <a:avLst/>
            </a:prstGeom>
          </p:spPr>
          <p:txBody>
            <a:bodyPr vert="horz" wrap="square" lIns="0" tIns="12065" rIns="0" bIns="0" rtlCol="0">
              <a:spAutoFit/>
            </a:bodyPr>
            <a:lstStyle/>
            <a:p>
              <a:pPr marL="12700" marR="5080">
                <a:lnSpc>
                  <a:spcPct val="100000"/>
                </a:lnSpc>
                <a:spcBef>
                  <a:spcPts val="95"/>
                </a:spcBef>
              </a:pPr>
              <a:r>
                <a:rPr sz="1400" b="1" spc="-5" dirty="0">
                  <a:solidFill>
                    <a:schemeClr val="accent2">
                      <a:lumMod val="75000"/>
                    </a:schemeClr>
                  </a:solidFill>
                  <a:latin typeface="Calibri"/>
                  <a:cs typeface="Calibri"/>
                </a:rPr>
                <a:t>Il </a:t>
              </a:r>
              <a:r>
                <a:rPr sz="1400" b="1" spc="-15" dirty="0">
                  <a:solidFill>
                    <a:schemeClr val="accent2">
                      <a:lumMod val="75000"/>
                    </a:schemeClr>
                  </a:solidFill>
                  <a:latin typeface="Calibri"/>
                  <a:cs typeface="Calibri"/>
                </a:rPr>
                <a:t>faut créer </a:t>
              </a:r>
              <a:r>
                <a:rPr sz="1400" b="1" spc="-5" dirty="0">
                  <a:solidFill>
                    <a:schemeClr val="accent2">
                      <a:lumMod val="75000"/>
                    </a:schemeClr>
                  </a:solidFill>
                  <a:latin typeface="Calibri"/>
                  <a:cs typeface="Calibri"/>
                </a:rPr>
                <a:t>un module </a:t>
              </a:r>
              <a:r>
                <a:rPr sz="1400" b="1" spc="-10" dirty="0">
                  <a:solidFill>
                    <a:schemeClr val="accent2">
                      <a:lumMod val="75000"/>
                    </a:schemeClr>
                  </a:solidFill>
                  <a:latin typeface="Calibri"/>
                  <a:cs typeface="Calibri"/>
                </a:rPr>
                <a:t>pour  </a:t>
              </a:r>
              <a:r>
                <a:rPr sz="1400" b="1" spc="-15" dirty="0">
                  <a:solidFill>
                    <a:schemeClr val="accent2">
                      <a:lumMod val="75000"/>
                    </a:schemeClr>
                  </a:solidFill>
                  <a:latin typeface="Calibri"/>
                  <a:cs typeface="Calibri"/>
                </a:rPr>
                <a:t>programmer </a:t>
              </a:r>
              <a:r>
                <a:rPr sz="1400" b="1" spc="-10" dirty="0">
                  <a:solidFill>
                    <a:schemeClr val="accent2">
                      <a:lumMod val="75000"/>
                    </a:schemeClr>
                  </a:solidFill>
                  <a:latin typeface="Calibri"/>
                  <a:cs typeface="Calibri"/>
                </a:rPr>
                <a:t>une fonction  personnalisée</a:t>
              </a:r>
              <a:endParaRPr sz="1400" b="1" dirty="0">
                <a:solidFill>
                  <a:schemeClr val="accent2">
                    <a:lumMod val="75000"/>
                  </a:schemeClr>
                </a:solidFill>
                <a:latin typeface="Calibri"/>
                <a:cs typeface="Calibri"/>
              </a:endParaRPr>
            </a:p>
          </p:txBody>
        </p:sp>
        <p:grpSp>
          <p:nvGrpSpPr>
            <p:cNvPr id="9" name="object 19"/>
            <p:cNvGrpSpPr/>
            <p:nvPr/>
          </p:nvGrpSpPr>
          <p:grpSpPr>
            <a:xfrm>
              <a:off x="1473708" y="3770376"/>
              <a:ext cx="1082040" cy="1711451"/>
              <a:chOff x="1473708" y="3770376"/>
              <a:chExt cx="1082040" cy="1711451"/>
            </a:xfrm>
          </p:grpSpPr>
          <p:sp>
            <p:nvSpPr>
              <p:cNvPr id="17" name="object 20"/>
              <p:cNvSpPr/>
              <p:nvPr/>
            </p:nvSpPr>
            <p:spPr>
              <a:xfrm>
                <a:off x="1473708" y="4861585"/>
                <a:ext cx="554723" cy="620242"/>
              </a:xfrm>
              <a:prstGeom prst="rect">
                <a:avLst/>
              </a:prstGeom>
              <a:blipFill>
                <a:blip r:embed="rId3" cstate="print"/>
                <a:stretch>
                  <a:fillRect/>
                </a:stretch>
              </a:blipFill>
            </p:spPr>
            <p:txBody>
              <a:bodyPr wrap="square" lIns="0" tIns="0" rIns="0" bIns="0" rtlCol="0"/>
              <a:lstStyle/>
              <a:p>
                <a:endParaRPr/>
              </a:p>
            </p:txBody>
          </p:sp>
          <p:sp>
            <p:nvSpPr>
              <p:cNvPr id="18" name="object 21"/>
              <p:cNvSpPr/>
              <p:nvPr/>
            </p:nvSpPr>
            <p:spPr>
              <a:xfrm>
                <a:off x="1631442" y="4999482"/>
                <a:ext cx="358775" cy="424180"/>
              </a:xfrm>
              <a:custGeom>
                <a:avLst/>
                <a:gdLst/>
                <a:ahLst/>
                <a:cxnLst/>
                <a:rect l="l" t="t" r="r" b="b"/>
                <a:pathLst>
                  <a:path w="358775" h="424179">
                    <a:moveTo>
                      <a:pt x="32964" y="39366"/>
                    </a:moveTo>
                    <a:lnTo>
                      <a:pt x="37294" y="64549"/>
                    </a:lnTo>
                    <a:lnTo>
                      <a:pt x="338455" y="423799"/>
                    </a:lnTo>
                    <a:lnTo>
                      <a:pt x="358266" y="407162"/>
                    </a:lnTo>
                    <a:lnTo>
                      <a:pt x="57230" y="48061"/>
                    </a:lnTo>
                    <a:lnTo>
                      <a:pt x="32964" y="39366"/>
                    </a:lnTo>
                    <a:close/>
                  </a:path>
                  <a:path w="358775" h="424179">
                    <a:moveTo>
                      <a:pt x="0" y="0"/>
                    </a:moveTo>
                    <a:lnTo>
                      <a:pt x="18922" y="110490"/>
                    </a:lnTo>
                    <a:lnTo>
                      <a:pt x="20065" y="117602"/>
                    </a:lnTo>
                    <a:lnTo>
                      <a:pt x="26796" y="122301"/>
                    </a:lnTo>
                    <a:lnTo>
                      <a:pt x="33908" y="121158"/>
                    </a:lnTo>
                    <a:lnTo>
                      <a:pt x="40893" y="119888"/>
                    </a:lnTo>
                    <a:lnTo>
                      <a:pt x="45593" y="113157"/>
                    </a:lnTo>
                    <a:lnTo>
                      <a:pt x="44450" y="106172"/>
                    </a:lnTo>
                    <a:lnTo>
                      <a:pt x="37294" y="64549"/>
                    </a:lnTo>
                    <a:lnTo>
                      <a:pt x="6603" y="27940"/>
                    </a:lnTo>
                    <a:lnTo>
                      <a:pt x="26415" y="11303"/>
                    </a:lnTo>
                    <a:lnTo>
                      <a:pt x="31520" y="11303"/>
                    </a:lnTo>
                    <a:lnTo>
                      <a:pt x="0" y="0"/>
                    </a:lnTo>
                    <a:close/>
                  </a:path>
                  <a:path w="358775" h="424179">
                    <a:moveTo>
                      <a:pt x="31520" y="11303"/>
                    </a:moveTo>
                    <a:lnTo>
                      <a:pt x="26415" y="11303"/>
                    </a:lnTo>
                    <a:lnTo>
                      <a:pt x="57230" y="48061"/>
                    </a:lnTo>
                    <a:lnTo>
                      <a:pt x="103505" y="64643"/>
                    </a:lnTo>
                    <a:lnTo>
                      <a:pt x="110870" y="61214"/>
                    </a:lnTo>
                    <a:lnTo>
                      <a:pt x="113283" y="54483"/>
                    </a:lnTo>
                    <a:lnTo>
                      <a:pt x="115824" y="47752"/>
                    </a:lnTo>
                    <a:lnTo>
                      <a:pt x="112268" y="40259"/>
                    </a:lnTo>
                    <a:lnTo>
                      <a:pt x="31520" y="11303"/>
                    </a:lnTo>
                    <a:close/>
                  </a:path>
                  <a:path w="358775" h="424179">
                    <a:moveTo>
                      <a:pt x="26415" y="11303"/>
                    </a:moveTo>
                    <a:lnTo>
                      <a:pt x="6603" y="27940"/>
                    </a:lnTo>
                    <a:lnTo>
                      <a:pt x="37294" y="64549"/>
                    </a:lnTo>
                    <a:lnTo>
                      <a:pt x="32964" y="39366"/>
                    </a:lnTo>
                    <a:lnTo>
                      <a:pt x="12064" y="31877"/>
                    </a:lnTo>
                    <a:lnTo>
                      <a:pt x="29209" y="17526"/>
                    </a:lnTo>
                    <a:lnTo>
                      <a:pt x="31632" y="17526"/>
                    </a:lnTo>
                    <a:lnTo>
                      <a:pt x="26415" y="11303"/>
                    </a:lnTo>
                    <a:close/>
                  </a:path>
                  <a:path w="358775" h="424179">
                    <a:moveTo>
                      <a:pt x="31632" y="17526"/>
                    </a:moveTo>
                    <a:lnTo>
                      <a:pt x="29209" y="17526"/>
                    </a:lnTo>
                    <a:lnTo>
                      <a:pt x="32964" y="39366"/>
                    </a:lnTo>
                    <a:lnTo>
                      <a:pt x="57230" y="48061"/>
                    </a:lnTo>
                    <a:lnTo>
                      <a:pt x="31632" y="17526"/>
                    </a:lnTo>
                    <a:close/>
                  </a:path>
                  <a:path w="358775" h="424179">
                    <a:moveTo>
                      <a:pt x="29209" y="17526"/>
                    </a:moveTo>
                    <a:lnTo>
                      <a:pt x="12064" y="31877"/>
                    </a:lnTo>
                    <a:lnTo>
                      <a:pt x="32964" y="39366"/>
                    </a:lnTo>
                    <a:lnTo>
                      <a:pt x="29209" y="17526"/>
                    </a:lnTo>
                    <a:close/>
                  </a:path>
                </a:pathLst>
              </a:custGeom>
              <a:solidFill>
                <a:srgbClr val="8063A1"/>
              </a:solidFill>
            </p:spPr>
            <p:txBody>
              <a:bodyPr wrap="square" lIns="0" tIns="0" rIns="0" bIns="0" rtlCol="0"/>
              <a:lstStyle/>
              <a:p>
                <a:endParaRPr/>
              </a:p>
            </p:txBody>
          </p:sp>
          <p:sp>
            <p:nvSpPr>
              <p:cNvPr id="19" name="object 22"/>
              <p:cNvSpPr/>
              <p:nvPr/>
            </p:nvSpPr>
            <p:spPr>
              <a:xfrm>
                <a:off x="1837944" y="3770376"/>
                <a:ext cx="717804" cy="1677924"/>
              </a:xfrm>
              <a:prstGeom prst="rect">
                <a:avLst/>
              </a:prstGeom>
              <a:blipFill>
                <a:blip r:embed="rId4" cstate="print"/>
                <a:stretch>
                  <a:fillRect/>
                </a:stretch>
              </a:blipFill>
            </p:spPr>
            <p:txBody>
              <a:bodyPr wrap="square" lIns="0" tIns="0" rIns="0" bIns="0" rtlCol="0"/>
              <a:lstStyle/>
              <a:p>
                <a:endParaRPr/>
              </a:p>
            </p:txBody>
          </p:sp>
          <p:sp>
            <p:nvSpPr>
              <p:cNvPr id="20" name="object 23"/>
              <p:cNvSpPr/>
              <p:nvPr/>
            </p:nvSpPr>
            <p:spPr>
              <a:xfrm>
                <a:off x="1984375" y="3866515"/>
                <a:ext cx="533400" cy="1523365"/>
              </a:xfrm>
              <a:custGeom>
                <a:avLst/>
                <a:gdLst/>
                <a:ahLst/>
                <a:cxnLst/>
                <a:rect l="l" t="t" r="r" b="b"/>
                <a:pathLst>
                  <a:path w="533400" h="1523364">
                    <a:moveTo>
                      <a:pt x="85755" y="41607"/>
                    </a:moveTo>
                    <a:lnTo>
                      <a:pt x="61967" y="50505"/>
                    </a:lnTo>
                    <a:lnTo>
                      <a:pt x="81833" y="67219"/>
                    </a:lnTo>
                    <a:lnTo>
                      <a:pt x="103758" y="71120"/>
                    </a:lnTo>
                    <a:lnTo>
                      <a:pt x="149987" y="80137"/>
                    </a:lnTo>
                    <a:lnTo>
                      <a:pt x="194944" y="89916"/>
                    </a:lnTo>
                    <a:lnTo>
                      <a:pt x="238379" y="100965"/>
                    </a:lnTo>
                    <a:lnTo>
                      <a:pt x="280035" y="113411"/>
                    </a:lnTo>
                    <a:lnTo>
                      <a:pt x="319024" y="127508"/>
                    </a:lnTo>
                    <a:lnTo>
                      <a:pt x="355345" y="143637"/>
                    </a:lnTo>
                    <a:lnTo>
                      <a:pt x="403606" y="171704"/>
                    </a:lnTo>
                    <a:lnTo>
                      <a:pt x="443864" y="205612"/>
                    </a:lnTo>
                    <a:lnTo>
                      <a:pt x="474980" y="246126"/>
                    </a:lnTo>
                    <a:lnTo>
                      <a:pt x="496316" y="294386"/>
                    </a:lnTo>
                    <a:lnTo>
                      <a:pt x="504444" y="331851"/>
                    </a:lnTo>
                    <a:lnTo>
                      <a:pt x="507364" y="373888"/>
                    </a:lnTo>
                    <a:lnTo>
                      <a:pt x="506602" y="396748"/>
                    </a:lnTo>
                    <a:lnTo>
                      <a:pt x="501142" y="446278"/>
                    </a:lnTo>
                    <a:lnTo>
                      <a:pt x="490093" y="500380"/>
                    </a:lnTo>
                    <a:lnTo>
                      <a:pt x="474091" y="558673"/>
                    </a:lnTo>
                    <a:lnTo>
                      <a:pt x="453389" y="620776"/>
                    </a:lnTo>
                    <a:lnTo>
                      <a:pt x="428370" y="686435"/>
                    </a:lnTo>
                    <a:lnTo>
                      <a:pt x="399542" y="755396"/>
                    </a:lnTo>
                    <a:lnTo>
                      <a:pt x="383667" y="790956"/>
                    </a:lnTo>
                    <a:lnTo>
                      <a:pt x="367030" y="827151"/>
                    </a:lnTo>
                    <a:lnTo>
                      <a:pt x="349631" y="863981"/>
                    </a:lnTo>
                    <a:lnTo>
                      <a:pt x="331343" y="901446"/>
                    </a:lnTo>
                    <a:lnTo>
                      <a:pt x="312419" y="939546"/>
                    </a:lnTo>
                    <a:lnTo>
                      <a:pt x="292862" y="978154"/>
                    </a:lnTo>
                    <a:lnTo>
                      <a:pt x="272795" y="1017143"/>
                    </a:lnTo>
                    <a:lnTo>
                      <a:pt x="230758" y="1096645"/>
                    </a:lnTo>
                    <a:lnTo>
                      <a:pt x="186817" y="1177544"/>
                    </a:lnTo>
                    <a:lnTo>
                      <a:pt x="141477" y="1259840"/>
                    </a:lnTo>
                    <a:lnTo>
                      <a:pt x="94995" y="1342898"/>
                    </a:lnTo>
                    <a:lnTo>
                      <a:pt x="0" y="1510665"/>
                    </a:lnTo>
                    <a:lnTo>
                      <a:pt x="22606" y="1523365"/>
                    </a:lnTo>
                    <a:lnTo>
                      <a:pt x="117601" y="1355598"/>
                    </a:lnTo>
                    <a:lnTo>
                      <a:pt x="164083" y="1272413"/>
                    </a:lnTo>
                    <a:lnTo>
                      <a:pt x="209550" y="1190117"/>
                    </a:lnTo>
                    <a:lnTo>
                      <a:pt x="253492" y="1108964"/>
                    </a:lnTo>
                    <a:lnTo>
                      <a:pt x="295656" y="1029335"/>
                    </a:lnTo>
                    <a:lnTo>
                      <a:pt x="315849" y="990092"/>
                    </a:lnTo>
                    <a:lnTo>
                      <a:pt x="335533" y="951230"/>
                    </a:lnTo>
                    <a:lnTo>
                      <a:pt x="354583" y="913003"/>
                    </a:lnTo>
                    <a:lnTo>
                      <a:pt x="372872" y="875411"/>
                    </a:lnTo>
                    <a:lnTo>
                      <a:pt x="390525" y="838327"/>
                    </a:lnTo>
                    <a:lnTo>
                      <a:pt x="407162" y="801751"/>
                    </a:lnTo>
                    <a:lnTo>
                      <a:pt x="423163" y="765937"/>
                    </a:lnTo>
                    <a:lnTo>
                      <a:pt x="438276" y="730758"/>
                    </a:lnTo>
                    <a:lnTo>
                      <a:pt x="465581" y="662686"/>
                    </a:lnTo>
                    <a:lnTo>
                      <a:pt x="488823" y="597662"/>
                    </a:lnTo>
                    <a:lnTo>
                      <a:pt x="507619" y="536194"/>
                    </a:lnTo>
                    <a:lnTo>
                      <a:pt x="521588" y="478409"/>
                    </a:lnTo>
                    <a:lnTo>
                      <a:pt x="530225" y="424434"/>
                    </a:lnTo>
                    <a:lnTo>
                      <a:pt x="533273" y="374777"/>
                    </a:lnTo>
                    <a:lnTo>
                      <a:pt x="532511" y="351409"/>
                    </a:lnTo>
                    <a:lnTo>
                      <a:pt x="526542" y="308102"/>
                    </a:lnTo>
                    <a:lnTo>
                      <a:pt x="514857" y="268859"/>
                    </a:lnTo>
                    <a:lnTo>
                      <a:pt x="497839" y="233680"/>
                    </a:lnTo>
                    <a:lnTo>
                      <a:pt x="475742" y="202437"/>
                    </a:lnTo>
                    <a:lnTo>
                      <a:pt x="434720" y="162560"/>
                    </a:lnTo>
                    <a:lnTo>
                      <a:pt x="402463" y="140081"/>
                    </a:lnTo>
                    <a:lnTo>
                      <a:pt x="367156" y="120523"/>
                    </a:lnTo>
                    <a:lnTo>
                      <a:pt x="329056" y="103632"/>
                    </a:lnTo>
                    <a:lnTo>
                      <a:pt x="288417" y="89027"/>
                    </a:lnTo>
                    <a:lnTo>
                      <a:pt x="245872" y="76200"/>
                    </a:lnTo>
                    <a:lnTo>
                      <a:pt x="201422" y="64897"/>
                    </a:lnTo>
                    <a:lnTo>
                      <a:pt x="155448" y="54864"/>
                    </a:lnTo>
                    <a:lnTo>
                      <a:pt x="108712" y="45720"/>
                    </a:lnTo>
                    <a:lnTo>
                      <a:pt x="85755" y="41607"/>
                    </a:lnTo>
                    <a:close/>
                  </a:path>
                  <a:path w="533400" h="1523364">
                    <a:moveTo>
                      <a:pt x="123062" y="0"/>
                    </a:moveTo>
                    <a:lnTo>
                      <a:pt x="11302" y="41783"/>
                    </a:lnTo>
                    <a:lnTo>
                      <a:pt x="102616" y="118491"/>
                    </a:lnTo>
                    <a:lnTo>
                      <a:pt x="110870" y="117856"/>
                    </a:lnTo>
                    <a:lnTo>
                      <a:pt x="115443" y="112268"/>
                    </a:lnTo>
                    <a:lnTo>
                      <a:pt x="120014" y="106807"/>
                    </a:lnTo>
                    <a:lnTo>
                      <a:pt x="119252" y="98679"/>
                    </a:lnTo>
                    <a:lnTo>
                      <a:pt x="81833" y="67219"/>
                    </a:lnTo>
                    <a:lnTo>
                      <a:pt x="34417" y="58928"/>
                    </a:lnTo>
                    <a:lnTo>
                      <a:pt x="38735" y="33401"/>
                    </a:lnTo>
                    <a:lnTo>
                      <a:pt x="107693" y="33401"/>
                    </a:lnTo>
                    <a:lnTo>
                      <a:pt x="132080" y="24257"/>
                    </a:lnTo>
                    <a:lnTo>
                      <a:pt x="135508" y="16764"/>
                    </a:lnTo>
                    <a:lnTo>
                      <a:pt x="132969" y="10033"/>
                    </a:lnTo>
                    <a:lnTo>
                      <a:pt x="130556" y="3429"/>
                    </a:lnTo>
                    <a:lnTo>
                      <a:pt x="123062" y="0"/>
                    </a:lnTo>
                    <a:close/>
                  </a:path>
                  <a:path w="533400" h="1523364">
                    <a:moveTo>
                      <a:pt x="38735" y="33401"/>
                    </a:moveTo>
                    <a:lnTo>
                      <a:pt x="34417" y="58928"/>
                    </a:lnTo>
                    <a:lnTo>
                      <a:pt x="81833" y="67219"/>
                    </a:lnTo>
                    <a:lnTo>
                      <a:pt x="71223" y="58293"/>
                    </a:lnTo>
                    <a:lnTo>
                      <a:pt x="41148" y="58293"/>
                    </a:lnTo>
                    <a:lnTo>
                      <a:pt x="44957" y="36195"/>
                    </a:lnTo>
                    <a:lnTo>
                      <a:pt x="55219" y="36195"/>
                    </a:lnTo>
                    <a:lnTo>
                      <a:pt x="38735" y="33401"/>
                    </a:lnTo>
                    <a:close/>
                  </a:path>
                  <a:path w="533400" h="1523364">
                    <a:moveTo>
                      <a:pt x="44957" y="36195"/>
                    </a:moveTo>
                    <a:lnTo>
                      <a:pt x="41148" y="58293"/>
                    </a:lnTo>
                    <a:lnTo>
                      <a:pt x="61967" y="50505"/>
                    </a:lnTo>
                    <a:lnTo>
                      <a:pt x="44957" y="36195"/>
                    </a:lnTo>
                    <a:close/>
                  </a:path>
                  <a:path w="533400" h="1523364">
                    <a:moveTo>
                      <a:pt x="61967" y="50505"/>
                    </a:moveTo>
                    <a:lnTo>
                      <a:pt x="41148" y="58293"/>
                    </a:lnTo>
                    <a:lnTo>
                      <a:pt x="71223" y="58293"/>
                    </a:lnTo>
                    <a:lnTo>
                      <a:pt x="61967" y="50505"/>
                    </a:lnTo>
                    <a:close/>
                  </a:path>
                  <a:path w="533400" h="1523364">
                    <a:moveTo>
                      <a:pt x="55219" y="36195"/>
                    </a:moveTo>
                    <a:lnTo>
                      <a:pt x="44957" y="36195"/>
                    </a:lnTo>
                    <a:lnTo>
                      <a:pt x="61967" y="50505"/>
                    </a:lnTo>
                    <a:lnTo>
                      <a:pt x="85755" y="41607"/>
                    </a:lnTo>
                    <a:lnTo>
                      <a:pt x="55219" y="36195"/>
                    </a:lnTo>
                    <a:close/>
                  </a:path>
                  <a:path w="533400" h="1523364">
                    <a:moveTo>
                      <a:pt x="107693" y="33401"/>
                    </a:moveTo>
                    <a:lnTo>
                      <a:pt x="38735" y="33401"/>
                    </a:lnTo>
                    <a:lnTo>
                      <a:pt x="85755" y="41607"/>
                    </a:lnTo>
                    <a:lnTo>
                      <a:pt x="107693" y="33401"/>
                    </a:lnTo>
                    <a:close/>
                  </a:path>
                </a:pathLst>
              </a:custGeom>
              <a:solidFill>
                <a:srgbClr val="8063A1"/>
              </a:solidFill>
            </p:spPr>
            <p:txBody>
              <a:bodyPr wrap="square" lIns="0" tIns="0" rIns="0" bIns="0" rtlCol="0"/>
              <a:lstStyle/>
              <a:p>
                <a:endParaRPr/>
              </a:p>
            </p:txBody>
          </p:sp>
        </p:grpSp>
        <p:sp>
          <p:nvSpPr>
            <p:cNvPr id="10" name="object 28"/>
            <p:cNvSpPr txBox="1"/>
            <p:nvPr/>
          </p:nvSpPr>
          <p:spPr>
            <a:xfrm>
              <a:off x="3112706" y="873121"/>
              <a:ext cx="4973827" cy="526426"/>
            </a:xfrm>
            <a:prstGeom prst="rect">
              <a:avLst/>
            </a:prstGeom>
            <a:solidFill>
              <a:srgbClr val="FFFFE6"/>
            </a:solidFill>
            <a:ln w="9144">
              <a:solidFill>
                <a:srgbClr val="97B853"/>
              </a:solidFill>
            </a:ln>
          </p:spPr>
          <p:txBody>
            <a:bodyPr vert="horz" wrap="square" lIns="0" tIns="33655" rIns="0" bIns="0" rtlCol="0">
              <a:spAutoFit/>
            </a:bodyPr>
            <a:lstStyle/>
            <a:p>
              <a:pPr marL="92075" marR="288925">
                <a:lnSpc>
                  <a:spcPct val="100000"/>
                </a:lnSpc>
                <a:spcBef>
                  <a:spcPts val="265"/>
                </a:spcBef>
              </a:pPr>
              <a:r>
                <a:rPr sz="1600" b="1" spc="-5" dirty="0">
                  <a:solidFill>
                    <a:srgbClr val="00AFEF"/>
                  </a:solidFill>
                  <a:latin typeface="Calibri"/>
                  <a:cs typeface="Calibri"/>
                </a:rPr>
                <a:t>Public </a:t>
              </a:r>
              <a:r>
                <a:rPr sz="1600" spc="-10" dirty="0">
                  <a:latin typeface="Calibri"/>
                  <a:cs typeface="Calibri"/>
                </a:rPr>
                <a:t>pour que </a:t>
              </a:r>
              <a:r>
                <a:rPr sz="1600" spc="-5" dirty="0">
                  <a:latin typeface="Calibri"/>
                  <a:cs typeface="Calibri"/>
                </a:rPr>
                <a:t>la </a:t>
              </a:r>
              <a:r>
                <a:rPr sz="1600" spc="-10" dirty="0">
                  <a:latin typeface="Calibri"/>
                  <a:cs typeface="Calibri"/>
                </a:rPr>
                <a:t>fonction soit </a:t>
              </a:r>
              <a:r>
                <a:rPr sz="1600" spc="-5" dirty="0">
                  <a:latin typeface="Calibri"/>
                  <a:cs typeface="Calibri"/>
                </a:rPr>
                <a:t>visible en </a:t>
              </a:r>
              <a:r>
                <a:rPr sz="1600" spc="-15" dirty="0">
                  <a:latin typeface="Calibri"/>
                  <a:cs typeface="Calibri"/>
                </a:rPr>
                <a:t>dehors  </a:t>
              </a:r>
              <a:r>
                <a:rPr sz="1600" spc="-5" dirty="0">
                  <a:latin typeface="Calibri"/>
                  <a:cs typeface="Calibri"/>
                </a:rPr>
                <a:t>du module, </a:t>
              </a:r>
              <a:r>
                <a:rPr sz="1600" spc="-10" dirty="0">
                  <a:latin typeface="Calibri"/>
                  <a:cs typeface="Calibri"/>
                </a:rPr>
                <a:t>notamment </a:t>
              </a:r>
              <a:r>
                <a:rPr sz="1600" spc="-5" dirty="0">
                  <a:latin typeface="Calibri"/>
                  <a:cs typeface="Calibri"/>
                </a:rPr>
                <a:t>dans la </a:t>
              </a:r>
              <a:r>
                <a:rPr sz="1600" spc="-10" dirty="0">
                  <a:latin typeface="Calibri"/>
                  <a:cs typeface="Calibri"/>
                </a:rPr>
                <a:t>feuille </a:t>
              </a:r>
              <a:r>
                <a:rPr sz="1600" spc="-5" dirty="0">
                  <a:latin typeface="Calibri"/>
                  <a:cs typeface="Calibri"/>
                </a:rPr>
                <a:t>de</a:t>
              </a:r>
              <a:r>
                <a:rPr sz="1600" spc="-20" dirty="0">
                  <a:latin typeface="Calibri"/>
                  <a:cs typeface="Calibri"/>
                </a:rPr>
                <a:t> </a:t>
              </a:r>
              <a:r>
                <a:rPr sz="1600" spc="-5" dirty="0">
                  <a:latin typeface="Calibri"/>
                  <a:cs typeface="Calibri"/>
                </a:rPr>
                <a:t>calcul</a:t>
              </a:r>
              <a:endParaRPr sz="1600" dirty="0">
                <a:latin typeface="Calibri"/>
                <a:cs typeface="Calibri"/>
              </a:endParaRPr>
            </a:p>
          </p:txBody>
        </p:sp>
        <p:grpSp>
          <p:nvGrpSpPr>
            <p:cNvPr id="11" name="object 29"/>
            <p:cNvGrpSpPr/>
            <p:nvPr/>
          </p:nvGrpSpPr>
          <p:grpSpPr>
            <a:xfrm>
              <a:off x="4194047" y="1339596"/>
              <a:ext cx="1186180" cy="1965960"/>
              <a:chOff x="4194047" y="1339596"/>
              <a:chExt cx="1186180" cy="1965960"/>
            </a:xfrm>
          </p:grpSpPr>
          <p:sp>
            <p:nvSpPr>
              <p:cNvPr id="15" name="object 30"/>
              <p:cNvSpPr/>
              <p:nvPr/>
            </p:nvSpPr>
            <p:spPr>
              <a:xfrm>
                <a:off x="4194047" y="1339596"/>
                <a:ext cx="1185672" cy="1965960"/>
              </a:xfrm>
              <a:prstGeom prst="rect">
                <a:avLst/>
              </a:prstGeom>
              <a:blipFill>
                <a:blip r:embed="rId5" cstate="print"/>
                <a:stretch>
                  <a:fillRect/>
                </a:stretch>
              </a:blipFill>
            </p:spPr>
            <p:txBody>
              <a:bodyPr wrap="square" lIns="0" tIns="0" rIns="0" bIns="0" rtlCol="0"/>
              <a:lstStyle/>
              <a:p>
                <a:endParaRPr/>
              </a:p>
            </p:txBody>
          </p:sp>
          <p:sp>
            <p:nvSpPr>
              <p:cNvPr id="16" name="object 31"/>
              <p:cNvSpPr/>
              <p:nvPr/>
            </p:nvSpPr>
            <p:spPr>
              <a:xfrm>
                <a:off x="4349241" y="1362964"/>
                <a:ext cx="993140" cy="1769110"/>
              </a:xfrm>
              <a:custGeom>
                <a:avLst/>
                <a:gdLst/>
                <a:ahLst/>
                <a:cxnLst/>
                <a:rect l="l" t="t" r="r" b="b"/>
                <a:pathLst>
                  <a:path w="993139" h="1769110">
                    <a:moveTo>
                      <a:pt x="19938" y="1643507"/>
                    </a:moveTo>
                    <a:lnTo>
                      <a:pt x="5715" y="1643761"/>
                    </a:lnTo>
                    <a:lnTo>
                      <a:pt x="0" y="1649730"/>
                    </a:lnTo>
                    <a:lnTo>
                      <a:pt x="127" y="1656841"/>
                    </a:lnTo>
                    <a:lnTo>
                      <a:pt x="2540" y="1768983"/>
                    </a:lnTo>
                    <a:lnTo>
                      <a:pt x="29690" y="1752853"/>
                    </a:lnTo>
                    <a:lnTo>
                      <a:pt x="26288" y="1752853"/>
                    </a:lnTo>
                    <a:lnTo>
                      <a:pt x="3683" y="1740281"/>
                    </a:lnTo>
                    <a:lnTo>
                      <a:pt x="26926" y="1698416"/>
                    </a:lnTo>
                    <a:lnTo>
                      <a:pt x="26045" y="1656841"/>
                    </a:lnTo>
                    <a:lnTo>
                      <a:pt x="25908" y="1649095"/>
                    </a:lnTo>
                    <a:lnTo>
                      <a:pt x="19938" y="1643507"/>
                    </a:lnTo>
                    <a:close/>
                  </a:path>
                  <a:path w="993139" h="1769110">
                    <a:moveTo>
                      <a:pt x="26926" y="1698416"/>
                    </a:moveTo>
                    <a:lnTo>
                      <a:pt x="3683" y="1740281"/>
                    </a:lnTo>
                    <a:lnTo>
                      <a:pt x="26288" y="1752853"/>
                    </a:lnTo>
                    <a:lnTo>
                      <a:pt x="29956" y="1746250"/>
                    </a:lnTo>
                    <a:lnTo>
                      <a:pt x="27940" y="1746250"/>
                    </a:lnTo>
                    <a:lnTo>
                      <a:pt x="8382" y="1735455"/>
                    </a:lnTo>
                    <a:lnTo>
                      <a:pt x="27470" y="1724108"/>
                    </a:lnTo>
                    <a:lnTo>
                      <a:pt x="26926" y="1698416"/>
                    </a:lnTo>
                    <a:close/>
                  </a:path>
                  <a:path w="993139" h="1769110">
                    <a:moveTo>
                      <a:pt x="91948" y="1685798"/>
                    </a:moveTo>
                    <a:lnTo>
                      <a:pt x="49535" y="1710992"/>
                    </a:lnTo>
                    <a:lnTo>
                      <a:pt x="26288" y="1752853"/>
                    </a:lnTo>
                    <a:lnTo>
                      <a:pt x="29690" y="1752853"/>
                    </a:lnTo>
                    <a:lnTo>
                      <a:pt x="105156" y="1708023"/>
                    </a:lnTo>
                    <a:lnTo>
                      <a:pt x="107187" y="1700149"/>
                    </a:lnTo>
                    <a:lnTo>
                      <a:pt x="103505" y="1693926"/>
                    </a:lnTo>
                    <a:lnTo>
                      <a:pt x="99822" y="1687830"/>
                    </a:lnTo>
                    <a:lnTo>
                      <a:pt x="91948" y="1685798"/>
                    </a:lnTo>
                    <a:close/>
                  </a:path>
                  <a:path w="993139" h="1769110">
                    <a:moveTo>
                      <a:pt x="27470" y="1724108"/>
                    </a:moveTo>
                    <a:lnTo>
                      <a:pt x="8382" y="1735455"/>
                    </a:lnTo>
                    <a:lnTo>
                      <a:pt x="27940" y="1746250"/>
                    </a:lnTo>
                    <a:lnTo>
                      <a:pt x="27470" y="1724108"/>
                    </a:lnTo>
                    <a:close/>
                  </a:path>
                  <a:path w="993139" h="1769110">
                    <a:moveTo>
                      <a:pt x="49535" y="1710992"/>
                    </a:moveTo>
                    <a:lnTo>
                      <a:pt x="27470" y="1724108"/>
                    </a:lnTo>
                    <a:lnTo>
                      <a:pt x="27940" y="1746250"/>
                    </a:lnTo>
                    <a:lnTo>
                      <a:pt x="29956" y="1746250"/>
                    </a:lnTo>
                    <a:lnTo>
                      <a:pt x="49535" y="1710992"/>
                    </a:lnTo>
                    <a:close/>
                  </a:path>
                  <a:path w="993139" h="1769110">
                    <a:moveTo>
                      <a:pt x="969899" y="0"/>
                    </a:moveTo>
                    <a:lnTo>
                      <a:pt x="26926" y="1698416"/>
                    </a:lnTo>
                    <a:lnTo>
                      <a:pt x="27470" y="1724108"/>
                    </a:lnTo>
                    <a:lnTo>
                      <a:pt x="49535" y="1710992"/>
                    </a:lnTo>
                    <a:lnTo>
                      <a:pt x="992632" y="12700"/>
                    </a:lnTo>
                    <a:lnTo>
                      <a:pt x="969899" y="0"/>
                    </a:lnTo>
                    <a:close/>
                  </a:path>
                </a:pathLst>
              </a:custGeom>
              <a:solidFill>
                <a:srgbClr val="8063A1"/>
              </a:solidFill>
            </p:spPr>
            <p:txBody>
              <a:bodyPr wrap="square" lIns="0" tIns="0" rIns="0" bIns="0" rtlCol="0"/>
              <a:lstStyle/>
              <a:p>
                <a:endParaRPr/>
              </a:p>
            </p:txBody>
          </p:sp>
        </p:grpSp>
        <p:grpSp>
          <p:nvGrpSpPr>
            <p:cNvPr id="12" name="object 36"/>
            <p:cNvGrpSpPr/>
            <p:nvPr/>
          </p:nvGrpSpPr>
          <p:grpSpPr>
            <a:xfrm>
              <a:off x="5618988" y="3863403"/>
              <a:ext cx="445134" cy="311150"/>
              <a:chOff x="5618988" y="3863403"/>
              <a:chExt cx="445134" cy="311150"/>
            </a:xfrm>
          </p:grpSpPr>
          <p:sp>
            <p:nvSpPr>
              <p:cNvPr id="13" name="object 37"/>
              <p:cNvSpPr/>
              <p:nvPr/>
            </p:nvSpPr>
            <p:spPr>
              <a:xfrm>
                <a:off x="5618988" y="3863403"/>
                <a:ext cx="444995" cy="310959"/>
              </a:xfrm>
              <a:prstGeom prst="rect">
                <a:avLst/>
              </a:prstGeom>
              <a:blipFill>
                <a:blip r:embed="rId6" cstate="print"/>
                <a:stretch>
                  <a:fillRect/>
                </a:stretch>
              </a:blipFill>
            </p:spPr>
            <p:txBody>
              <a:bodyPr wrap="square" lIns="0" tIns="0" rIns="0" bIns="0" rtlCol="0"/>
              <a:lstStyle/>
              <a:p>
                <a:endParaRPr/>
              </a:p>
            </p:txBody>
          </p:sp>
          <p:sp>
            <p:nvSpPr>
              <p:cNvPr id="14" name="object 38"/>
              <p:cNvSpPr/>
              <p:nvPr/>
            </p:nvSpPr>
            <p:spPr>
              <a:xfrm>
                <a:off x="5776722" y="3941190"/>
                <a:ext cx="249047" cy="120141"/>
              </a:xfrm>
              <a:prstGeom prst="rect">
                <a:avLst/>
              </a:prstGeom>
              <a:blipFill>
                <a:blip r:embed="rId7" cstate="print"/>
                <a:stretch>
                  <a:fillRect/>
                </a:stretch>
              </a:blipFill>
            </p:spPr>
            <p:txBody>
              <a:bodyPr wrap="square" lIns="0" tIns="0" rIns="0" bIns="0" rtlCol="0"/>
              <a:lstStyle/>
              <a:p>
                <a:endParaRPr/>
              </a:p>
            </p:txBody>
          </p:sp>
        </p:grpSp>
      </p:grpSp>
    </p:spTree>
    <p:extLst>
      <p:ext uri="{BB962C8B-B14F-4D97-AF65-F5344CB8AC3E}">
        <p14:creationId xmlns:p14="http://schemas.microsoft.com/office/powerpoint/2010/main" val="40215132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Utilisation de la fonction dans une feuille Excel</a:t>
            </a:r>
          </a:p>
        </p:txBody>
      </p:sp>
      <p:sp>
        <p:nvSpPr>
          <p:cNvPr id="3" name="Espace réservé du contenu 2"/>
          <p:cNvSpPr>
            <a:spLocks noGrp="1"/>
          </p:cNvSpPr>
          <p:nvPr>
            <p:ph idx="1"/>
          </p:nvPr>
        </p:nvSpPr>
        <p:spPr/>
        <p:txBody>
          <a:bodyPr/>
          <a:lstStyle/>
          <a:p>
            <a:endParaRPr lang="fr-FR" dirty="0"/>
          </a:p>
        </p:txBody>
      </p:sp>
      <p:grpSp>
        <p:nvGrpSpPr>
          <p:cNvPr id="4" name="Groupe 3"/>
          <p:cNvGrpSpPr/>
          <p:nvPr/>
        </p:nvGrpSpPr>
        <p:grpSpPr>
          <a:xfrm>
            <a:off x="2338262" y="1180833"/>
            <a:ext cx="8283068" cy="5677167"/>
            <a:chOff x="251459" y="588263"/>
            <a:chExt cx="8283068" cy="5677167"/>
          </a:xfrm>
        </p:grpSpPr>
        <p:grpSp>
          <p:nvGrpSpPr>
            <p:cNvPr id="5" name="object 3"/>
            <p:cNvGrpSpPr/>
            <p:nvPr/>
          </p:nvGrpSpPr>
          <p:grpSpPr>
            <a:xfrm>
              <a:off x="251459" y="588263"/>
              <a:ext cx="8263255" cy="3971925"/>
              <a:chOff x="251459" y="588263"/>
              <a:chExt cx="8263255" cy="3971925"/>
            </a:xfrm>
          </p:grpSpPr>
          <p:sp>
            <p:nvSpPr>
              <p:cNvPr id="23" name="object 4"/>
              <p:cNvSpPr/>
              <p:nvPr/>
            </p:nvSpPr>
            <p:spPr>
              <a:xfrm>
                <a:off x="251459" y="588263"/>
                <a:ext cx="4466844" cy="3971544"/>
              </a:xfrm>
              <a:prstGeom prst="rect">
                <a:avLst/>
              </a:prstGeom>
              <a:blipFill>
                <a:blip r:embed="rId3" cstate="print"/>
                <a:stretch>
                  <a:fillRect/>
                </a:stretch>
              </a:blipFill>
            </p:spPr>
            <p:txBody>
              <a:bodyPr wrap="square" lIns="0" tIns="0" rIns="0" bIns="0" rtlCol="0"/>
              <a:lstStyle/>
              <a:p>
                <a:endParaRPr/>
              </a:p>
            </p:txBody>
          </p:sp>
          <p:sp>
            <p:nvSpPr>
              <p:cNvPr id="24" name="object 5"/>
              <p:cNvSpPr/>
              <p:nvPr/>
            </p:nvSpPr>
            <p:spPr>
              <a:xfrm>
                <a:off x="4965172" y="1478280"/>
                <a:ext cx="3494571" cy="1086624"/>
              </a:xfrm>
              <a:prstGeom prst="rect">
                <a:avLst/>
              </a:prstGeom>
              <a:blipFill>
                <a:blip r:embed="rId4" cstate="print"/>
                <a:stretch>
                  <a:fillRect/>
                </a:stretch>
              </a:blipFill>
            </p:spPr>
            <p:txBody>
              <a:bodyPr wrap="square" lIns="0" tIns="0" rIns="0" bIns="0" rtlCol="0"/>
              <a:lstStyle/>
              <a:p>
                <a:endParaRPr/>
              </a:p>
            </p:txBody>
          </p:sp>
          <p:sp>
            <p:nvSpPr>
              <p:cNvPr id="25" name="object 6"/>
              <p:cNvSpPr/>
              <p:nvPr/>
            </p:nvSpPr>
            <p:spPr>
              <a:xfrm>
                <a:off x="4937759" y="1463039"/>
                <a:ext cx="3576828" cy="1165860"/>
              </a:xfrm>
              <a:prstGeom prst="rect">
                <a:avLst/>
              </a:prstGeom>
              <a:blipFill>
                <a:blip r:embed="rId5" cstate="print"/>
                <a:stretch>
                  <a:fillRect/>
                </a:stretch>
              </a:blipFill>
            </p:spPr>
            <p:txBody>
              <a:bodyPr wrap="square" lIns="0" tIns="0" rIns="0" bIns="0" rtlCol="0"/>
              <a:lstStyle/>
              <a:p>
                <a:endParaRPr/>
              </a:p>
            </p:txBody>
          </p:sp>
          <p:sp>
            <p:nvSpPr>
              <p:cNvPr id="26" name="object 7"/>
              <p:cNvSpPr/>
              <p:nvPr/>
            </p:nvSpPr>
            <p:spPr>
              <a:xfrm>
                <a:off x="5003292" y="1496567"/>
                <a:ext cx="3423285" cy="1015365"/>
              </a:xfrm>
              <a:custGeom>
                <a:avLst/>
                <a:gdLst/>
                <a:ahLst/>
                <a:cxnLst/>
                <a:rect l="l" t="t" r="r" b="b"/>
                <a:pathLst>
                  <a:path w="3423284" h="1015364">
                    <a:moveTo>
                      <a:pt x="3422904" y="0"/>
                    </a:moveTo>
                    <a:lnTo>
                      <a:pt x="0" y="0"/>
                    </a:lnTo>
                    <a:lnTo>
                      <a:pt x="0" y="1014984"/>
                    </a:lnTo>
                    <a:lnTo>
                      <a:pt x="3422904" y="1014984"/>
                    </a:lnTo>
                    <a:lnTo>
                      <a:pt x="3422904" y="0"/>
                    </a:lnTo>
                    <a:close/>
                  </a:path>
                </a:pathLst>
              </a:custGeom>
              <a:solidFill>
                <a:srgbClr val="FFFFE6"/>
              </a:solidFill>
            </p:spPr>
            <p:txBody>
              <a:bodyPr wrap="square" lIns="0" tIns="0" rIns="0" bIns="0" rtlCol="0"/>
              <a:lstStyle/>
              <a:p>
                <a:endParaRPr/>
              </a:p>
            </p:txBody>
          </p:sp>
          <p:sp>
            <p:nvSpPr>
              <p:cNvPr id="27" name="object 8"/>
              <p:cNvSpPr/>
              <p:nvPr/>
            </p:nvSpPr>
            <p:spPr>
              <a:xfrm>
                <a:off x="5003292" y="1496567"/>
                <a:ext cx="3423285" cy="1015365"/>
              </a:xfrm>
              <a:custGeom>
                <a:avLst/>
                <a:gdLst/>
                <a:ahLst/>
                <a:cxnLst/>
                <a:rect l="l" t="t" r="r" b="b"/>
                <a:pathLst>
                  <a:path w="3423284" h="1015364">
                    <a:moveTo>
                      <a:pt x="0" y="1014984"/>
                    </a:moveTo>
                    <a:lnTo>
                      <a:pt x="3422904" y="1014984"/>
                    </a:lnTo>
                    <a:lnTo>
                      <a:pt x="3422904" y="0"/>
                    </a:lnTo>
                    <a:lnTo>
                      <a:pt x="0" y="0"/>
                    </a:lnTo>
                    <a:lnTo>
                      <a:pt x="0" y="1014984"/>
                    </a:lnTo>
                    <a:close/>
                  </a:path>
                </a:pathLst>
              </a:custGeom>
              <a:ln w="9144">
                <a:solidFill>
                  <a:srgbClr val="97B853"/>
                </a:solidFill>
              </a:ln>
            </p:spPr>
            <p:txBody>
              <a:bodyPr wrap="square" lIns="0" tIns="0" rIns="0" bIns="0" rtlCol="0"/>
              <a:lstStyle/>
              <a:p>
                <a:endParaRPr/>
              </a:p>
            </p:txBody>
          </p:sp>
        </p:grpSp>
        <p:sp>
          <p:nvSpPr>
            <p:cNvPr id="6" name="object 9"/>
            <p:cNvSpPr txBox="1"/>
            <p:nvPr/>
          </p:nvSpPr>
          <p:spPr>
            <a:xfrm>
              <a:off x="5083555" y="1517650"/>
              <a:ext cx="3249295" cy="940435"/>
            </a:xfrm>
            <a:prstGeom prst="rect">
              <a:avLst/>
            </a:prstGeom>
          </p:spPr>
          <p:txBody>
            <a:bodyPr vert="horz" wrap="square" lIns="0" tIns="12700" rIns="0" bIns="0" rtlCol="0">
              <a:spAutoFit/>
            </a:bodyPr>
            <a:lstStyle/>
            <a:p>
              <a:pPr marL="12700" marR="5080">
                <a:lnSpc>
                  <a:spcPct val="100000"/>
                </a:lnSpc>
                <a:spcBef>
                  <a:spcPts val="100"/>
                </a:spcBef>
              </a:pPr>
              <a:r>
                <a:rPr sz="1500" dirty="0">
                  <a:latin typeface="Calibri"/>
                  <a:cs typeface="Calibri"/>
                </a:rPr>
                <a:t>La </a:t>
              </a:r>
              <a:r>
                <a:rPr sz="1500" spc="-10" dirty="0">
                  <a:latin typeface="Calibri"/>
                  <a:cs typeface="Calibri"/>
                </a:rPr>
                <a:t>fonction </a:t>
              </a:r>
              <a:r>
                <a:rPr sz="1500" spc="-5" dirty="0">
                  <a:latin typeface="Calibri"/>
                  <a:cs typeface="Calibri"/>
                </a:rPr>
                <a:t>est insérable dans </a:t>
              </a:r>
              <a:r>
                <a:rPr sz="1500" dirty="0">
                  <a:latin typeface="Calibri"/>
                  <a:cs typeface="Calibri"/>
                </a:rPr>
                <a:t>la </a:t>
              </a:r>
              <a:r>
                <a:rPr sz="1500" spc="-10" dirty="0">
                  <a:latin typeface="Calibri"/>
                  <a:cs typeface="Calibri"/>
                </a:rPr>
                <a:t>feuille </a:t>
              </a:r>
              <a:r>
                <a:rPr sz="1500" dirty="0">
                  <a:latin typeface="Calibri"/>
                  <a:cs typeface="Calibri"/>
                </a:rPr>
                <a:t>de  </a:t>
              </a:r>
              <a:r>
                <a:rPr sz="1500" spc="-5" dirty="0">
                  <a:latin typeface="Calibri"/>
                  <a:cs typeface="Calibri"/>
                </a:rPr>
                <a:t>calcul comme n’importe </a:t>
              </a:r>
              <a:r>
                <a:rPr sz="1500" dirty="0">
                  <a:latin typeface="Calibri"/>
                  <a:cs typeface="Calibri"/>
                </a:rPr>
                <a:t>quelle </a:t>
              </a:r>
              <a:r>
                <a:rPr sz="1500" spc="-5" dirty="0">
                  <a:latin typeface="Calibri"/>
                  <a:cs typeface="Calibri"/>
                </a:rPr>
                <a:t>autre  </a:t>
              </a:r>
              <a:r>
                <a:rPr sz="1500" spc="-10" dirty="0">
                  <a:latin typeface="Calibri"/>
                  <a:cs typeface="Calibri"/>
                </a:rPr>
                <a:t>fonction Excel. </a:t>
              </a:r>
              <a:r>
                <a:rPr sz="1500" spc="-5" dirty="0">
                  <a:latin typeface="Calibri"/>
                  <a:cs typeface="Calibri"/>
                </a:rPr>
                <a:t>Elle est </a:t>
              </a:r>
              <a:r>
                <a:rPr sz="1500" dirty="0">
                  <a:latin typeface="Calibri"/>
                  <a:cs typeface="Calibri"/>
                </a:rPr>
                <a:t>accessible </a:t>
              </a:r>
              <a:r>
                <a:rPr sz="1500" spc="-5" dirty="0">
                  <a:latin typeface="Calibri"/>
                  <a:cs typeface="Calibri"/>
                </a:rPr>
                <a:t>dans </a:t>
              </a:r>
              <a:r>
                <a:rPr sz="1500" dirty="0">
                  <a:latin typeface="Calibri"/>
                  <a:cs typeface="Calibri"/>
                </a:rPr>
                <a:t>la  </a:t>
              </a:r>
              <a:r>
                <a:rPr sz="1500" spc="-10" dirty="0">
                  <a:latin typeface="Calibri"/>
                  <a:cs typeface="Calibri"/>
                </a:rPr>
                <a:t>catégorie </a:t>
              </a:r>
              <a:r>
                <a:rPr sz="1500" dirty="0">
                  <a:latin typeface="Calibri"/>
                  <a:cs typeface="Calibri"/>
                </a:rPr>
                <a:t>« </a:t>
              </a:r>
              <a:r>
                <a:rPr sz="1500" spc="-5" dirty="0">
                  <a:solidFill>
                    <a:srgbClr val="006FC0"/>
                  </a:solidFill>
                  <a:latin typeface="Calibri"/>
                  <a:cs typeface="Calibri"/>
                </a:rPr>
                <a:t>Fonctions personnalisées</a:t>
              </a:r>
              <a:r>
                <a:rPr sz="1500" spc="-40" dirty="0">
                  <a:solidFill>
                    <a:srgbClr val="006FC0"/>
                  </a:solidFill>
                  <a:latin typeface="Calibri"/>
                  <a:cs typeface="Calibri"/>
                </a:rPr>
                <a:t> </a:t>
              </a:r>
              <a:r>
                <a:rPr sz="1500" spc="-5" dirty="0">
                  <a:latin typeface="Calibri"/>
                  <a:cs typeface="Calibri"/>
                </a:rPr>
                <a:t>».</a:t>
              </a:r>
              <a:endParaRPr sz="1500" dirty="0">
                <a:latin typeface="Calibri"/>
                <a:cs typeface="Calibri"/>
              </a:endParaRPr>
            </a:p>
          </p:txBody>
        </p:sp>
        <p:grpSp>
          <p:nvGrpSpPr>
            <p:cNvPr id="7" name="object 10"/>
            <p:cNvGrpSpPr/>
            <p:nvPr/>
          </p:nvGrpSpPr>
          <p:grpSpPr>
            <a:xfrm>
              <a:off x="918972" y="1969020"/>
              <a:ext cx="7615555" cy="4296410"/>
              <a:chOff x="918972" y="1969020"/>
              <a:chExt cx="7615555" cy="4296410"/>
            </a:xfrm>
          </p:grpSpPr>
          <p:sp>
            <p:nvSpPr>
              <p:cNvPr id="14" name="object 11"/>
              <p:cNvSpPr/>
              <p:nvPr/>
            </p:nvSpPr>
            <p:spPr>
              <a:xfrm>
                <a:off x="3695700" y="1969020"/>
                <a:ext cx="1350264" cy="481571"/>
              </a:xfrm>
              <a:prstGeom prst="rect">
                <a:avLst/>
              </a:prstGeom>
              <a:blipFill>
                <a:blip r:embed="rId6" cstate="print"/>
                <a:stretch>
                  <a:fillRect/>
                </a:stretch>
              </a:blipFill>
            </p:spPr>
            <p:txBody>
              <a:bodyPr wrap="square" lIns="0" tIns="0" rIns="0" bIns="0" rtlCol="0"/>
              <a:lstStyle/>
              <a:p>
                <a:endParaRPr/>
              </a:p>
            </p:txBody>
          </p:sp>
          <p:sp>
            <p:nvSpPr>
              <p:cNvPr id="15" name="object 12"/>
              <p:cNvSpPr/>
              <p:nvPr/>
            </p:nvSpPr>
            <p:spPr>
              <a:xfrm>
                <a:off x="3853433" y="1992249"/>
                <a:ext cx="1155065" cy="320040"/>
              </a:xfrm>
              <a:custGeom>
                <a:avLst/>
                <a:gdLst/>
                <a:ahLst/>
                <a:cxnLst/>
                <a:rect l="l" t="t" r="r" b="b"/>
                <a:pathLst>
                  <a:path w="1155064" h="320039">
                    <a:moveTo>
                      <a:pt x="86360" y="202946"/>
                    </a:moveTo>
                    <a:lnTo>
                      <a:pt x="81279" y="207899"/>
                    </a:lnTo>
                    <a:lnTo>
                      <a:pt x="0" y="285241"/>
                    </a:lnTo>
                    <a:lnTo>
                      <a:pt x="107314" y="317880"/>
                    </a:lnTo>
                    <a:lnTo>
                      <a:pt x="114045" y="320039"/>
                    </a:lnTo>
                    <a:lnTo>
                      <a:pt x="121285" y="316102"/>
                    </a:lnTo>
                    <a:lnTo>
                      <a:pt x="123443" y="309245"/>
                    </a:lnTo>
                    <a:lnTo>
                      <a:pt x="125475" y="302513"/>
                    </a:lnTo>
                    <a:lnTo>
                      <a:pt x="121665" y="295275"/>
                    </a:lnTo>
                    <a:lnTo>
                      <a:pt x="114807" y="293115"/>
                    </a:lnTo>
                    <a:lnTo>
                      <a:pt x="111046" y="291973"/>
                    </a:lnTo>
                    <a:lnTo>
                      <a:pt x="27939" y="291973"/>
                    </a:lnTo>
                    <a:lnTo>
                      <a:pt x="21970" y="266700"/>
                    </a:lnTo>
                    <a:lnTo>
                      <a:pt x="68605" y="255665"/>
                    </a:lnTo>
                    <a:lnTo>
                      <a:pt x="104266" y="221741"/>
                    </a:lnTo>
                    <a:lnTo>
                      <a:pt x="104520" y="213487"/>
                    </a:lnTo>
                    <a:lnTo>
                      <a:pt x="99567" y="208406"/>
                    </a:lnTo>
                    <a:lnTo>
                      <a:pt x="94614" y="203200"/>
                    </a:lnTo>
                    <a:lnTo>
                      <a:pt x="86360" y="202946"/>
                    </a:lnTo>
                    <a:close/>
                  </a:path>
                  <a:path w="1155064" h="320039">
                    <a:moveTo>
                      <a:pt x="68605" y="255665"/>
                    </a:moveTo>
                    <a:lnTo>
                      <a:pt x="21970" y="266700"/>
                    </a:lnTo>
                    <a:lnTo>
                      <a:pt x="27939" y="291973"/>
                    </a:lnTo>
                    <a:lnTo>
                      <a:pt x="41888" y="288671"/>
                    </a:lnTo>
                    <a:lnTo>
                      <a:pt x="33908" y="288671"/>
                    </a:lnTo>
                    <a:lnTo>
                      <a:pt x="28701" y="266953"/>
                    </a:lnTo>
                    <a:lnTo>
                      <a:pt x="56738" y="266953"/>
                    </a:lnTo>
                    <a:lnTo>
                      <a:pt x="68605" y="255665"/>
                    </a:lnTo>
                    <a:close/>
                  </a:path>
                  <a:path w="1155064" h="320039">
                    <a:moveTo>
                      <a:pt x="74651" y="280914"/>
                    </a:moveTo>
                    <a:lnTo>
                      <a:pt x="27939" y="291973"/>
                    </a:lnTo>
                    <a:lnTo>
                      <a:pt x="111046" y="291973"/>
                    </a:lnTo>
                    <a:lnTo>
                      <a:pt x="74651" y="280914"/>
                    </a:lnTo>
                    <a:close/>
                  </a:path>
                  <a:path w="1155064" h="320039">
                    <a:moveTo>
                      <a:pt x="28701" y="266953"/>
                    </a:moveTo>
                    <a:lnTo>
                      <a:pt x="33908" y="288671"/>
                    </a:lnTo>
                    <a:lnTo>
                      <a:pt x="49951" y="273410"/>
                    </a:lnTo>
                    <a:lnTo>
                      <a:pt x="28701" y="266953"/>
                    </a:lnTo>
                    <a:close/>
                  </a:path>
                  <a:path w="1155064" h="320039">
                    <a:moveTo>
                      <a:pt x="49951" y="273410"/>
                    </a:moveTo>
                    <a:lnTo>
                      <a:pt x="33908" y="288671"/>
                    </a:lnTo>
                    <a:lnTo>
                      <a:pt x="41888" y="288671"/>
                    </a:lnTo>
                    <a:lnTo>
                      <a:pt x="74651" y="280914"/>
                    </a:lnTo>
                    <a:lnTo>
                      <a:pt x="49951" y="273410"/>
                    </a:lnTo>
                    <a:close/>
                  </a:path>
                  <a:path w="1155064" h="320039">
                    <a:moveTo>
                      <a:pt x="1149095" y="0"/>
                    </a:moveTo>
                    <a:lnTo>
                      <a:pt x="68605" y="255665"/>
                    </a:lnTo>
                    <a:lnTo>
                      <a:pt x="49951" y="273410"/>
                    </a:lnTo>
                    <a:lnTo>
                      <a:pt x="74651" y="280914"/>
                    </a:lnTo>
                    <a:lnTo>
                      <a:pt x="1155064" y="25146"/>
                    </a:lnTo>
                    <a:lnTo>
                      <a:pt x="1149095" y="0"/>
                    </a:lnTo>
                    <a:close/>
                  </a:path>
                  <a:path w="1155064" h="320039">
                    <a:moveTo>
                      <a:pt x="56738" y="266953"/>
                    </a:moveTo>
                    <a:lnTo>
                      <a:pt x="28701" y="266953"/>
                    </a:lnTo>
                    <a:lnTo>
                      <a:pt x="49951" y="273410"/>
                    </a:lnTo>
                    <a:lnTo>
                      <a:pt x="56738" y="266953"/>
                    </a:lnTo>
                    <a:close/>
                  </a:path>
                </a:pathLst>
              </a:custGeom>
              <a:solidFill>
                <a:srgbClr val="8063A1"/>
              </a:solidFill>
            </p:spPr>
            <p:txBody>
              <a:bodyPr wrap="square" lIns="0" tIns="0" rIns="0" bIns="0" rtlCol="0"/>
              <a:lstStyle/>
              <a:p>
                <a:endParaRPr/>
              </a:p>
            </p:txBody>
          </p:sp>
          <p:sp>
            <p:nvSpPr>
              <p:cNvPr id="16" name="object 13"/>
              <p:cNvSpPr/>
              <p:nvPr/>
            </p:nvSpPr>
            <p:spPr>
              <a:xfrm>
                <a:off x="3046476" y="1972056"/>
                <a:ext cx="2004060" cy="1630680"/>
              </a:xfrm>
              <a:prstGeom prst="rect">
                <a:avLst/>
              </a:prstGeom>
              <a:blipFill>
                <a:blip r:embed="rId7" cstate="print"/>
                <a:stretch>
                  <a:fillRect/>
                </a:stretch>
              </a:blipFill>
            </p:spPr>
            <p:txBody>
              <a:bodyPr wrap="square" lIns="0" tIns="0" rIns="0" bIns="0" rtlCol="0"/>
              <a:lstStyle/>
              <a:p>
                <a:endParaRPr/>
              </a:p>
            </p:txBody>
          </p:sp>
          <p:sp>
            <p:nvSpPr>
              <p:cNvPr id="17" name="object 14"/>
              <p:cNvSpPr/>
              <p:nvPr/>
            </p:nvSpPr>
            <p:spPr>
              <a:xfrm>
                <a:off x="3204210" y="1994662"/>
                <a:ext cx="1808480" cy="1435100"/>
              </a:xfrm>
              <a:custGeom>
                <a:avLst/>
                <a:gdLst/>
                <a:ahLst/>
                <a:cxnLst/>
                <a:rect l="l" t="t" r="r" b="b"/>
                <a:pathLst>
                  <a:path w="1808479" h="1435100">
                    <a:moveTo>
                      <a:pt x="50926" y="1320546"/>
                    </a:moveTo>
                    <a:lnTo>
                      <a:pt x="43433" y="1323848"/>
                    </a:lnTo>
                    <a:lnTo>
                      <a:pt x="40893" y="1330452"/>
                    </a:lnTo>
                    <a:lnTo>
                      <a:pt x="0" y="1434973"/>
                    </a:lnTo>
                    <a:lnTo>
                      <a:pt x="40850" y="1429130"/>
                    </a:lnTo>
                    <a:lnTo>
                      <a:pt x="28193" y="1429130"/>
                    </a:lnTo>
                    <a:lnTo>
                      <a:pt x="12064" y="1408811"/>
                    </a:lnTo>
                    <a:lnTo>
                      <a:pt x="49666" y="1379053"/>
                    </a:lnTo>
                    <a:lnTo>
                      <a:pt x="65024" y="1339977"/>
                    </a:lnTo>
                    <a:lnTo>
                      <a:pt x="67563" y="1333246"/>
                    </a:lnTo>
                    <a:lnTo>
                      <a:pt x="64262" y="1325752"/>
                    </a:lnTo>
                    <a:lnTo>
                      <a:pt x="57657" y="1323213"/>
                    </a:lnTo>
                    <a:lnTo>
                      <a:pt x="50926" y="1320546"/>
                    </a:lnTo>
                    <a:close/>
                  </a:path>
                  <a:path w="1808479" h="1435100">
                    <a:moveTo>
                      <a:pt x="49666" y="1379053"/>
                    </a:moveTo>
                    <a:lnTo>
                      <a:pt x="12064" y="1408811"/>
                    </a:lnTo>
                    <a:lnTo>
                      <a:pt x="28193" y="1429130"/>
                    </a:lnTo>
                    <a:lnTo>
                      <a:pt x="35093" y="1423670"/>
                    </a:lnTo>
                    <a:lnTo>
                      <a:pt x="32131" y="1423670"/>
                    </a:lnTo>
                    <a:lnTo>
                      <a:pt x="18287" y="1406143"/>
                    </a:lnTo>
                    <a:lnTo>
                      <a:pt x="40250" y="1403010"/>
                    </a:lnTo>
                    <a:lnTo>
                      <a:pt x="49666" y="1379053"/>
                    </a:lnTo>
                    <a:close/>
                  </a:path>
                  <a:path w="1808479" h="1435100">
                    <a:moveTo>
                      <a:pt x="114426" y="1392554"/>
                    </a:moveTo>
                    <a:lnTo>
                      <a:pt x="107314" y="1393443"/>
                    </a:lnTo>
                    <a:lnTo>
                      <a:pt x="65802" y="1399365"/>
                    </a:lnTo>
                    <a:lnTo>
                      <a:pt x="28193" y="1429130"/>
                    </a:lnTo>
                    <a:lnTo>
                      <a:pt x="40850" y="1429130"/>
                    </a:lnTo>
                    <a:lnTo>
                      <a:pt x="118110" y="1418082"/>
                    </a:lnTo>
                    <a:lnTo>
                      <a:pt x="123062" y="1411604"/>
                    </a:lnTo>
                    <a:lnTo>
                      <a:pt x="121030" y="1397380"/>
                    </a:lnTo>
                    <a:lnTo>
                      <a:pt x="114426" y="1392554"/>
                    </a:lnTo>
                    <a:close/>
                  </a:path>
                  <a:path w="1808479" h="1435100">
                    <a:moveTo>
                      <a:pt x="40250" y="1403010"/>
                    </a:moveTo>
                    <a:lnTo>
                      <a:pt x="18287" y="1406143"/>
                    </a:lnTo>
                    <a:lnTo>
                      <a:pt x="32131" y="1423670"/>
                    </a:lnTo>
                    <a:lnTo>
                      <a:pt x="40250" y="1403010"/>
                    </a:lnTo>
                    <a:close/>
                  </a:path>
                  <a:path w="1808479" h="1435100">
                    <a:moveTo>
                      <a:pt x="65802" y="1399365"/>
                    </a:moveTo>
                    <a:lnTo>
                      <a:pt x="40250" y="1403010"/>
                    </a:lnTo>
                    <a:lnTo>
                      <a:pt x="32131" y="1423670"/>
                    </a:lnTo>
                    <a:lnTo>
                      <a:pt x="35093" y="1423670"/>
                    </a:lnTo>
                    <a:lnTo>
                      <a:pt x="65802" y="1399365"/>
                    </a:lnTo>
                    <a:close/>
                  </a:path>
                  <a:path w="1808479" h="1435100">
                    <a:moveTo>
                      <a:pt x="1792224" y="0"/>
                    </a:moveTo>
                    <a:lnTo>
                      <a:pt x="49666" y="1379053"/>
                    </a:lnTo>
                    <a:lnTo>
                      <a:pt x="40250" y="1403010"/>
                    </a:lnTo>
                    <a:lnTo>
                      <a:pt x="65802" y="1399365"/>
                    </a:lnTo>
                    <a:lnTo>
                      <a:pt x="1808226" y="20320"/>
                    </a:lnTo>
                    <a:lnTo>
                      <a:pt x="1792224" y="0"/>
                    </a:lnTo>
                    <a:close/>
                  </a:path>
                </a:pathLst>
              </a:custGeom>
              <a:solidFill>
                <a:srgbClr val="8063A1"/>
              </a:solidFill>
            </p:spPr>
            <p:txBody>
              <a:bodyPr wrap="square" lIns="0" tIns="0" rIns="0" bIns="0" rtlCol="0"/>
              <a:lstStyle/>
              <a:p>
                <a:endParaRPr/>
              </a:p>
            </p:txBody>
          </p:sp>
          <p:sp>
            <p:nvSpPr>
              <p:cNvPr id="18" name="object 15"/>
              <p:cNvSpPr/>
              <p:nvPr/>
            </p:nvSpPr>
            <p:spPr>
              <a:xfrm>
                <a:off x="4896612" y="4782311"/>
                <a:ext cx="3637788" cy="1371600"/>
              </a:xfrm>
              <a:prstGeom prst="rect">
                <a:avLst/>
              </a:prstGeom>
              <a:blipFill>
                <a:blip r:embed="rId8" cstate="print"/>
                <a:stretch>
                  <a:fillRect/>
                </a:stretch>
              </a:blipFill>
            </p:spPr>
            <p:txBody>
              <a:bodyPr wrap="square" lIns="0" tIns="0" rIns="0" bIns="0" rtlCol="0"/>
              <a:lstStyle/>
              <a:p>
                <a:endParaRPr/>
              </a:p>
            </p:txBody>
          </p:sp>
          <p:sp>
            <p:nvSpPr>
              <p:cNvPr id="19" name="object 16"/>
              <p:cNvSpPr/>
              <p:nvPr/>
            </p:nvSpPr>
            <p:spPr>
              <a:xfrm>
                <a:off x="4930139" y="3560063"/>
                <a:ext cx="1616964" cy="1286256"/>
              </a:xfrm>
              <a:prstGeom prst="rect">
                <a:avLst/>
              </a:prstGeom>
              <a:blipFill>
                <a:blip r:embed="rId9" cstate="print"/>
                <a:stretch>
                  <a:fillRect/>
                </a:stretch>
              </a:blipFill>
            </p:spPr>
            <p:txBody>
              <a:bodyPr wrap="square" lIns="0" tIns="0" rIns="0" bIns="0" rtlCol="0"/>
              <a:lstStyle/>
              <a:p>
                <a:endParaRPr/>
              </a:p>
            </p:txBody>
          </p:sp>
          <p:sp>
            <p:nvSpPr>
              <p:cNvPr id="20" name="object 17"/>
              <p:cNvSpPr/>
              <p:nvPr/>
            </p:nvSpPr>
            <p:spPr>
              <a:xfrm>
                <a:off x="4972685" y="3579113"/>
                <a:ext cx="1443990" cy="1036955"/>
              </a:xfrm>
              <a:custGeom>
                <a:avLst/>
                <a:gdLst/>
                <a:ahLst/>
                <a:cxnLst/>
                <a:rect l="l" t="t" r="r" b="b"/>
                <a:pathLst>
                  <a:path w="1443989" h="1036954">
                    <a:moveTo>
                      <a:pt x="1287670" y="869626"/>
                    </a:moveTo>
                    <a:lnTo>
                      <a:pt x="1280667" y="872490"/>
                    </a:lnTo>
                    <a:lnTo>
                      <a:pt x="1275316" y="877778"/>
                    </a:lnTo>
                    <a:lnTo>
                      <a:pt x="1272524" y="884507"/>
                    </a:lnTo>
                    <a:lnTo>
                      <a:pt x="1272470" y="891831"/>
                    </a:lnTo>
                    <a:lnTo>
                      <a:pt x="1275334" y="898906"/>
                    </a:lnTo>
                    <a:lnTo>
                      <a:pt x="1366392" y="1036447"/>
                    </a:lnTo>
                    <a:lnTo>
                      <a:pt x="1385093" y="999744"/>
                    </a:lnTo>
                    <a:lnTo>
                      <a:pt x="1345184" y="999744"/>
                    </a:lnTo>
                    <a:lnTo>
                      <a:pt x="1345096" y="997585"/>
                    </a:lnTo>
                    <a:lnTo>
                      <a:pt x="1340133" y="927772"/>
                    </a:lnTo>
                    <a:lnTo>
                      <a:pt x="1307084" y="877824"/>
                    </a:lnTo>
                    <a:lnTo>
                      <a:pt x="1294971" y="869680"/>
                    </a:lnTo>
                    <a:lnTo>
                      <a:pt x="1287670" y="869626"/>
                    </a:lnTo>
                    <a:close/>
                  </a:path>
                  <a:path w="1443989" h="1036954">
                    <a:moveTo>
                      <a:pt x="1340133" y="927772"/>
                    </a:moveTo>
                    <a:lnTo>
                      <a:pt x="1342793" y="960988"/>
                    </a:lnTo>
                    <a:lnTo>
                      <a:pt x="1345096" y="997585"/>
                    </a:lnTo>
                    <a:lnTo>
                      <a:pt x="1345184" y="999744"/>
                    </a:lnTo>
                    <a:lnTo>
                      <a:pt x="1383284" y="997585"/>
                    </a:lnTo>
                    <a:lnTo>
                      <a:pt x="1383156" y="996569"/>
                    </a:lnTo>
                    <a:lnTo>
                      <a:pt x="1382746" y="989965"/>
                    </a:lnTo>
                    <a:lnTo>
                      <a:pt x="1347342" y="989965"/>
                    </a:lnTo>
                    <a:lnTo>
                      <a:pt x="1362112" y="960988"/>
                    </a:lnTo>
                    <a:lnTo>
                      <a:pt x="1340133" y="927772"/>
                    </a:lnTo>
                    <a:close/>
                  </a:path>
                  <a:path w="1443989" h="1036954">
                    <a:moveTo>
                      <a:pt x="1425702" y="861786"/>
                    </a:moveTo>
                    <a:lnTo>
                      <a:pt x="1418463" y="862647"/>
                    </a:lnTo>
                    <a:lnTo>
                      <a:pt x="1412081" y="866175"/>
                    </a:lnTo>
                    <a:lnTo>
                      <a:pt x="1407414" y="872109"/>
                    </a:lnTo>
                    <a:lnTo>
                      <a:pt x="1378407" y="929017"/>
                    </a:lnTo>
                    <a:lnTo>
                      <a:pt x="1380743" y="957707"/>
                    </a:lnTo>
                    <a:lnTo>
                      <a:pt x="1383156" y="996569"/>
                    </a:lnTo>
                    <a:lnTo>
                      <a:pt x="1383284" y="997585"/>
                    </a:lnTo>
                    <a:lnTo>
                      <a:pt x="1345184" y="999744"/>
                    </a:lnTo>
                    <a:lnTo>
                      <a:pt x="1385093" y="999744"/>
                    </a:lnTo>
                    <a:lnTo>
                      <a:pt x="1441323" y="889381"/>
                    </a:lnTo>
                    <a:lnTo>
                      <a:pt x="1443370" y="882088"/>
                    </a:lnTo>
                    <a:lnTo>
                      <a:pt x="1442465" y="874855"/>
                    </a:lnTo>
                    <a:lnTo>
                      <a:pt x="1438894" y="868503"/>
                    </a:lnTo>
                    <a:lnTo>
                      <a:pt x="1432940" y="863854"/>
                    </a:lnTo>
                    <a:lnTo>
                      <a:pt x="1425702" y="861786"/>
                    </a:lnTo>
                    <a:close/>
                  </a:path>
                  <a:path w="1443989" h="1036954">
                    <a:moveTo>
                      <a:pt x="1362112" y="960988"/>
                    </a:moveTo>
                    <a:lnTo>
                      <a:pt x="1347342" y="989965"/>
                    </a:lnTo>
                    <a:lnTo>
                      <a:pt x="1380109" y="988187"/>
                    </a:lnTo>
                    <a:lnTo>
                      <a:pt x="1362112" y="960988"/>
                    </a:lnTo>
                    <a:close/>
                  </a:path>
                  <a:path w="1443989" h="1036954">
                    <a:moveTo>
                      <a:pt x="1378407" y="929017"/>
                    </a:moveTo>
                    <a:lnTo>
                      <a:pt x="1362112" y="960988"/>
                    </a:lnTo>
                    <a:lnTo>
                      <a:pt x="1380109" y="988187"/>
                    </a:lnTo>
                    <a:lnTo>
                      <a:pt x="1347342" y="989965"/>
                    </a:lnTo>
                    <a:lnTo>
                      <a:pt x="1382746" y="989965"/>
                    </a:lnTo>
                    <a:lnTo>
                      <a:pt x="1380743" y="957707"/>
                    </a:lnTo>
                    <a:lnTo>
                      <a:pt x="1378407" y="929017"/>
                    </a:lnTo>
                    <a:close/>
                  </a:path>
                  <a:path w="1443989" h="1036954">
                    <a:moveTo>
                      <a:pt x="10922" y="0"/>
                    </a:moveTo>
                    <a:lnTo>
                      <a:pt x="0" y="36575"/>
                    </a:lnTo>
                    <a:lnTo>
                      <a:pt x="247395" y="111760"/>
                    </a:lnTo>
                    <a:lnTo>
                      <a:pt x="407797" y="162560"/>
                    </a:lnTo>
                    <a:lnTo>
                      <a:pt x="485775" y="188341"/>
                    </a:lnTo>
                    <a:lnTo>
                      <a:pt x="561975" y="214375"/>
                    </a:lnTo>
                    <a:lnTo>
                      <a:pt x="598931" y="227456"/>
                    </a:lnTo>
                    <a:lnTo>
                      <a:pt x="671576" y="254127"/>
                    </a:lnTo>
                    <a:lnTo>
                      <a:pt x="741426" y="281050"/>
                    </a:lnTo>
                    <a:lnTo>
                      <a:pt x="808227" y="308610"/>
                    </a:lnTo>
                    <a:lnTo>
                      <a:pt x="871601" y="336677"/>
                    </a:lnTo>
                    <a:lnTo>
                      <a:pt x="931163" y="365252"/>
                    </a:lnTo>
                    <a:lnTo>
                      <a:pt x="986789" y="394462"/>
                    </a:lnTo>
                    <a:lnTo>
                      <a:pt x="1037970" y="424180"/>
                    </a:lnTo>
                    <a:lnTo>
                      <a:pt x="1084579" y="454660"/>
                    </a:lnTo>
                    <a:lnTo>
                      <a:pt x="1126109" y="485648"/>
                    </a:lnTo>
                    <a:lnTo>
                      <a:pt x="1162685" y="517398"/>
                    </a:lnTo>
                    <a:lnTo>
                      <a:pt x="1194689" y="549783"/>
                    </a:lnTo>
                    <a:lnTo>
                      <a:pt x="1222375" y="582803"/>
                    </a:lnTo>
                    <a:lnTo>
                      <a:pt x="1246377" y="616331"/>
                    </a:lnTo>
                    <a:lnTo>
                      <a:pt x="1266825" y="650494"/>
                    </a:lnTo>
                    <a:lnTo>
                      <a:pt x="1284097" y="685165"/>
                    </a:lnTo>
                    <a:lnTo>
                      <a:pt x="1304543" y="737997"/>
                    </a:lnTo>
                    <a:lnTo>
                      <a:pt x="1323848" y="810768"/>
                    </a:lnTo>
                    <a:lnTo>
                      <a:pt x="1335659" y="885063"/>
                    </a:lnTo>
                    <a:lnTo>
                      <a:pt x="1340133" y="927772"/>
                    </a:lnTo>
                    <a:lnTo>
                      <a:pt x="1362112" y="960988"/>
                    </a:lnTo>
                    <a:lnTo>
                      <a:pt x="1378407" y="929017"/>
                    </a:lnTo>
                    <a:lnTo>
                      <a:pt x="1377568" y="918718"/>
                    </a:lnTo>
                    <a:lnTo>
                      <a:pt x="1373504" y="879729"/>
                    </a:lnTo>
                    <a:lnTo>
                      <a:pt x="1368043" y="840867"/>
                    </a:lnTo>
                    <a:lnTo>
                      <a:pt x="1360931" y="802132"/>
                    </a:lnTo>
                    <a:lnTo>
                      <a:pt x="1351914" y="763778"/>
                    </a:lnTo>
                    <a:lnTo>
                      <a:pt x="1340612" y="725551"/>
                    </a:lnTo>
                    <a:lnTo>
                      <a:pt x="1326514" y="687578"/>
                    </a:lnTo>
                    <a:lnTo>
                      <a:pt x="1309624" y="650113"/>
                    </a:lnTo>
                    <a:lnTo>
                      <a:pt x="1289303" y="613156"/>
                    </a:lnTo>
                    <a:lnTo>
                      <a:pt x="1265427" y="576580"/>
                    </a:lnTo>
                    <a:lnTo>
                      <a:pt x="1237741" y="541147"/>
                    </a:lnTo>
                    <a:lnTo>
                      <a:pt x="1205738" y="506222"/>
                    </a:lnTo>
                    <a:lnTo>
                      <a:pt x="1169415" y="472186"/>
                    </a:lnTo>
                    <a:lnTo>
                      <a:pt x="1128267" y="439166"/>
                    </a:lnTo>
                    <a:lnTo>
                      <a:pt x="1082293" y="407035"/>
                    </a:lnTo>
                    <a:lnTo>
                      <a:pt x="1031748" y="376047"/>
                    </a:lnTo>
                    <a:lnTo>
                      <a:pt x="976884" y="345821"/>
                    </a:lnTo>
                    <a:lnTo>
                      <a:pt x="918082" y="316484"/>
                    </a:lnTo>
                    <a:lnTo>
                      <a:pt x="855472" y="287655"/>
                    </a:lnTo>
                    <a:lnTo>
                      <a:pt x="755395" y="245618"/>
                    </a:lnTo>
                    <a:lnTo>
                      <a:pt x="684784" y="218312"/>
                    </a:lnTo>
                    <a:lnTo>
                      <a:pt x="574293" y="178308"/>
                    </a:lnTo>
                    <a:lnTo>
                      <a:pt x="497839" y="152146"/>
                    </a:lnTo>
                    <a:lnTo>
                      <a:pt x="419353" y="126237"/>
                    </a:lnTo>
                    <a:lnTo>
                      <a:pt x="10922" y="0"/>
                    </a:lnTo>
                    <a:close/>
                  </a:path>
                </a:pathLst>
              </a:custGeom>
              <a:solidFill>
                <a:srgbClr val="8063A1"/>
              </a:solidFill>
            </p:spPr>
            <p:txBody>
              <a:bodyPr wrap="square" lIns="0" tIns="0" rIns="0" bIns="0" rtlCol="0"/>
              <a:lstStyle/>
              <a:p>
                <a:endParaRPr/>
              </a:p>
            </p:txBody>
          </p:sp>
          <p:sp>
            <p:nvSpPr>
              <p:cNvPr id="21" name="object 18"/>
              <p:cNvSpPr/>
              <p:nvPr/>
            </p:nvSpPr>
            <p:spPr>
              <a:xfrm>
                <a:off x="946393" y="4885904"/>
                <a:ext cx="3817641" cy="1318363"/>
              </a:xfrm>
              <a:prstGeom prst="rect">
                <a:avLst/>
              </a:prstGeom>
              <a:blipFill>
                <a:blip r:embed="rId10" cstate="print"/>
                <a:stretch>
                  <a:fillRect/>
                </a:stretch>
              </a:blipFill>
            </p:spPr>
            <p:txBody>
              <a:bodyPr wrap="square" lIns="0" tIns="0" rIns="0" bIns="0" rtlCol="0"/>
              <a:lstStyle/>
              <a:p>
                <a:endParaRPr/>
              </a:p>
            </p:txBody>
          </p:sp>
          <p:sp>
            <p:nvSpPr>
              <p:cNvPr id="22" name="object 19"/>
              <p:cNvSpPr/>
              <p:nvPr/>
            </p:nvSpPr>
            <p:spPr>
              <a:xfrm>
                <a:off x="918972" y="4870704"/>
                <a:ext cx="3819144" cy="1394459"/>
              </a:xfrm>
              <a:prstGeom prst="rect">
                <a:avLst/>
              </a:prstGeom>
              <a:blipFill>
                <a:blip r:embed="rId11" cstate="print"/>
                <a:stretch>
                  <a:fillRect/>
                </a:stretch>
              </a:blipFill>
            </p:spPr>
            <p:txBody>
              <a:bodyPr wrap="square" lIns="0" tIns="0" rIns="0" bIns="0" rtlCol="0"/>
              <a:lstStyle/>
              <a:p>
                <a:endParaRPr/>
              </a:p>
            </p:txBody>
          </p:sp>
        </p:grpSp>
        <p:sp>
          <p:nvSpPr>
            <p:cNvPr id="8" name="object 20"/>
            <p:cNvSpPr txBox="1"/>
            <p:nvPr/>
          </p:nvSpPr>
          <p:spPr>
            <a:xfrm>
              <a:off x="984503" y="4904232"/>
              <a:ext cx="3746500" cy="1247140"/>
            </a:xfrm>
            <a:prstGeom prst="rect">
              <a:avLst/>
            </a:prstGeom>
            <a:solidFill>
              <a:srgbClr val="FFFFE6"/>
            </a:solidFill>
            <a:ln w="9144">
              <a:solidFill>
                <a:srgbClr val="97B853"/>
              </a:solidFill>
            </a:ln>
          </p:spPr>
          <p:txBody>
            <a:bodyPr vert="horz" wrap="square" lIns="0" tIns="34925" rIns="0" bIns="0" rtlCol="0">
              <a:spAutoFit/>
            </a:bodyPr>
            <a:lstStyle/>
            <a:p>
              <a:pPr marL="92075" marR="178435">
                <a:lnSpc>
                  <a:spcPct val="100000"/>
                </a:lnSpc>
                <a:spcBef>
                  <a:spcPts val="275"/>
                </a:spcBef>
              </a:pPr>
              <a:r>
                <a:rPr sz="1500" dirty="0">
                  <a:latin typeface="Calibri"/>
                  <a:cs typeface="Calibri"/>
                </a:rPr>
                <a:t>Le </a:t>
              </a:r>
              <a:r>
                <a:rPr sz="1500" spc="-10" dirty="0">
                  <a:latin typeface="Calibri"/>
                  <a:cs typeface="Calibri"/>
                </a:rPr>
                <a:t>résultat </a:t>
              </a:r>
              <a:r>
                <a:rPr sz="1500" spc="-20" dirty="0">
                  <a:latin typeface="Calibri"/>
                  <a:cs typeface="Calibri"/>
                </a:rPr>
                <a:t>s’affiche </a:t>
              </a:r>
              <a:r>
                <a:rPr sz="1500" dirty="0">
                  <a:latin typeface="Calibri"/>
                  <a:cs typeface="Calibri"/>
                </a:rPr>
                <a:t>une </a:t>
              </a:r>
              <a:r>
                <a:rPr sz="1500" spc="-15" dirty="0">
                  <a:latin typeface="Calibri"/>
                  <a:cs typeface="Calibri"/>
                </a:rPr>
                <a:t>fois </a:t>
              </a:r>
              <a:r>
                <a:rPr sz="1500" dirty="0">
                  <a:latin typeface="Calibri"/>
                  <a:cs typeface="Calibri"/>
                </a:rPr>
                <a:t>la </a:t>
              </a:r>
              <a:r>
                <a:rPr sz="1500" spc="-10" dirty="0">
                  <a:latin typeface="Calibri"/>
                  <a:cs typeface="Calibri"/>
                </a:rPr>
                <a:t>fonction  </a:t>
              </a:r>
              <a:r>
                <a:rPr sz="1500" spc="-5" dirty="0">
                  <a:latin typeface="Calibri"/>
                  <a:cs typeface="Calibri"/>
                </a:rPr>
                <a:t>insérée </a:t>
              </a:r>
              <a:r>
                <a:rPr sz="1500" spc="-10" dirty="0">
                  <a:latin typeface="Calibri"/>
                  <a:cs typeface="Calibri"/>
                </a:rPr>
                <a:t>et </a:t>
              </a:r>
              <a:r>
                <a:rPr sz="1500" spc="-5" dirty="0">
                  <a:latin typeface="Calibri"/>
                  <a:cs typeface="Calibri"/>
                </a:rPr>
                <a:t>validée. La </a:t>
              </a:r>
              <a:r>
                <a:rPr sz="1500" spc="-10" dirty="0">
                  <a:latin typeface="Calibri"/>
                  <a:cs typeface="Calibri"/>
                </a:rPr>
                <a:t>fonction </a:t>
              </a:r>
              <a:r>
                <a:rPr sz="1500" spc="-5" dirty="0">
                  <a:latin typeface="Calibri"/>
                  <a:cs typeface="Calibri"/>
                </a:rPr>
                <a:t>est  automatiquement </a:t>
              </a:r>
              <a:r>
                <a:rPr sz="1500" dirty="0">
                  <a:latin typeface="Calibri"/>
                  <a:cs typeface="Calibri"/>
                </a:rPr>
                <a:t>appelée à chaque </a:t>
              </a:r>
              <a:r>
                <a:rPr sz="1500" spc="-15" dirty="0">
                  <a:latin typeface="Calibri"/>
                  <a:cs typeface="Calibri"/>
                </a:rPr>
                <a:t>fois </a:t>
              </a:r>
              <a:r>
                <a:rPr sz="1500" spc="-5" dirty="0">
                  <a:latin typeface="Calibri"/>
                  <a:cs typeface="Calibri"/>
                </a:rPr>
                <a:t>que  </a:t>
              </a:r>
              <a:r>
                <a:rPr sz="1500" dirty="0">
                  <a:latin typeface="Calibri"/>
                  <a:cs typeface="Calibri"/>
                </a:rPr>
                <a:t>la </a:t>
              </a:r>
              <a:r>
                <a:rPr sz="1500" spc="-10" dirty="0">
                  <a:latin typeface="Calibri"/>
                  <a:cs typeface="Calibri"/>
                </a:rPr>
                <a:t>feuille </a:t>
              </a:r>
              <a:r>
                <a:rPr sz="1500" dirty="0">
                  <a:latin typeface="Calibri"/>
                  <a:cs typeface="Calibri"/>
                </a:rPr>
                <a:t>a </a:t>
              </a:r>
              <a:r>
                <a:rPr sz="1500" spc="-5" dirty="0">
                  <a:latin typeface="Calibri"/>
                  <a:cs typeface="Calibri"/>
                </a:rPr>
                <a:t>besoin </a:t>
              </a:r>
              <a:r>
                <a:rPr sz="1500" spc="-25" dirty="0">
                  <a:latin typeface="Calibri"/>
                  <a:cs typeface="Calibri"/>
                </a:rPr>
                <a:t>d’être </a:t>
              </a:r>
              <a:r>
                <a:rPr sz="1500" spc="-5" dirty="0">
                  <a:latin typeface="Calibri"/>
                  <a:cs typeface="Calibri"/>
                </a:rPr>
                <a:t>recalculée (comme  pour </a:t>
              </a:r>
              <a:r>
                <a:rPr sz="1500" dirty="0">
                  <a:latin typeface="Calibri"/>
                  <a:cs typeface="Calibri"/>
                </a:rPr>
                <a:t>les </a:t>
              </a:r>
              <a:r>
                <a:rPr sz="1500" spc="-5" dirty="0">
                  <a:latin typeface="Calibri"/>
                  <a:cs typeface="Calibri"/>
                </a:rPr>
                <a:t>autres </a:t>
              </a:r>
              <a:r>
                <a:rPr sz="1500" spc="-10" dirty="0">
                  <a:latin typeface="Calibri"/>
                  <a:cs typeface="Calibri"/>
                </a:rPr>
                <a:t>fonctions standards</a:t>
              </a:r>
              <a:r>
                <a:rPr sz="1500" spc="-40" dirty="0">
                  <a:latin typeface="Calibri"/>
                  <a:cs typeface="Calibri"/>
                </a:rPr>
                <a:t> </a:t>
              </a:r>
              <a:r>
                <a:rPr sz="1500" spc="-5" dirty="0">
                  <a:latin typeface="Calibri"/>
                  <a:cs typeface="Calibri"/>
                </a:rPr>
                <a:t>d’Excel).</a:t>
              </a:r>
              <a:endParaRPr sz="1500">
                <a:latin typeface="Calibri"/>
                <a:cs typeface="Calibri"/>
              </a:endParaRPr>
            </a:p>
          </p:txBody>
        </p:sp>
        <p:grpSp>
          <p:nvGrpSpPr>
            <p:cNvPr id="9" name="object 21"/>
            <p:cNvGrpSpPr/>
            <p:nvPr/>
          </p:nvGrpSpPr>
          <p:grpSpPr>
            <a:xfrm>
              <a:off x="600347" y="5274528"/>
              <a:ext cx="172085" cy="569595"/>
              <a:chOff x="600347" y="5274528"/>
              <a:chExt cx="172085" cy="569595"/>
            </a:xfrm>
          </p:grpSpPr>
          <p:sp>
            <p:nvSpPr>
              <p:cNvPr id="10" name="object 22"/>
              <p:cNvSpPr/>
              <p:nvPr/>
            </p:nvSpPr>
            <p:spPr>
              <a:xfrm>
                <a:off x="600347" y="5274528"/>
                <a:ext cx="171667" cy="569284"/>
              </a:xfrm>
              <a:prstGeom prst="rect">
                <a:avLst/>
              </a:prstGeom>
              <a:blipFill>
                <a:blip r:embed="rId12" cstate="print"/>
                <a:stretch>
                  <a:fillRect/>
                </a:stretch>
              </a:blipFill>
            </p:spPr>
            <p:txBody>
              <a:bodyPr wrap="square" lIns="0" tIns="0" rIns="0" bIns="0" rtlCol="0"/>
              <a:lstStyle/>
              <a:p>
                <a:endParaRPr/>
              </a:p>
            </p:txBody>
          </p:sp>
          <p:sp>
            <p:nvSpPr>
              <p:cNvPr id="11" name="object 23"/>
              <p:cNvSpPr/>
              <p:nvPr/>
            </p:nvSpPr>
            <p:spPr>
              <a:xfrm>
                <a:off x="608901" y="5282437"/>
                <a:ext cx="113030" cy="511175"/>
              </a:xfrm>
              <a:custGeom>
                <a:avLst/>
                <a:gdLst/>
                <a:ahLst/>
                <a:cxnLst/>
                <a:rect l="l" t="t" r="r" b="b"/>
                <a:pathLst>
                  <a:path w="113029" h="511175">
                    <a:moveTo>
                      <a:pt x="55918" y="399186"/>
                    </a:moveTo>
                    <a:lnTo>
                      <a:pt x="16205" y="415391"/>
                    </a:lnTo>
                    <a:lnTo>
                      <a:pt x="0" y="454774"/>
                    </a:lnTo>
                    <a:lnTo>
                      <a:pt x="1060" y="467256"/>
                    </a:lnTo>
                    <a:lnTo>
                      <a:pt x="25826" y="502398"/>
                    </a:lnTo>
                    <a:lnTo>
                      <a:pt x="56578" y="510692"/>
                    </a:lnTo>
                    <a:lnTo>
                      <a:pt x="67446" y="509752"/>
                    </a:lnTo>
                    <a:lnTo>
                      <a:pt x="103324" y="487456"/>
                    </a:lnTo>
                    <a:lnTo>
                      <a:pt x="112839" y="454774"/>
                    </a:lnTo>
                    <a:lnTo>
                      <a:pt x="111794" y="443727"/>
                    </a:lnTo>
                    <a:lnTo>
                      <a:pt x="87341" y="408369"/>
                    </a:lnTo>
                    <a:lnTo>
                      <a:pt x="55918" y="399186"/>
                    </a:lnTo>
                    <a:close/>
                  </a:path>
                  <a:path w="113029" h="511175">
                    <a:moveTo>
                      <a:pt x="58546" y="0"/>
                    </a:moveTo>
                    <a:lnTo>
                      <a:pt x="16179" y="17399"/>
                    </a:lnTo>
                    <a:lnTo>
                      <a:pt x="0" y="64551"/>
                    </a:lnTo>
                    <a:lnTo>
                      <a:pt x="183" y="76396"/>
                    </a:lnTo>
                    <a:lnTo>
                      <a:pt x="2946" y="131064"/>
                    </a:lnTo>
                    <a:lnTo>
                      <a:pt x="13515" y="289306"/>
                    </a:lnTo>
                    <a:lnTo>
                      <a:pt x="20822" y="328257"/>
                    </a:lnTo>
                    <a:lnTo>
                      <a:pt x="54609" y="355117"/>
                    </a:lnTo>
                    <a:lnTo>
                      <a:pt x="64723" y="354002"/>
                    </a:lnTo>
                    <a:lnTo>
                      <a:pt x="92338" y="316352"/>
                    </a:lnTo>
                    <a:lnTo>
                      <a:pt x="110375" y="127889"/>
                    </a:lnTo>
                    <a:lnTo>
                      <a:pt x="111457" y="116127"/>
                    </a:lnTo>
                    <a:lnTo>
                      <a:pt x="112226" y="104663"/>
                    </a:lnTo>
                    <a:lnTo>
                      <a:pt x="112686" y="93509"/>
                    </a:lnTo>
                    <a:lnTo>
                      <a:pt x="112839" y="82677"/>
                    </a:lnTo>
                    <a:lnTo>
                      <a:pt x="112158" y="64515"/>
                    </a:lnTo>
                    <a:lnTo>
                      <a:pt x="102019" y="22225"/>
                    </a:lnTo>
                    <a:lnTo>
                      <a:pt x="73508" y="1400"/>
                    </a:lnTo>
                    <a:lnTo>
                      <a:pt x="58546" y="0"/>
                    </a:lnTo>
                    <a:close/>
                  </a:path>
                </a:pathLst>
              </a:custGeom>
              <a:solidFill>
                <a:srgbClr val="77923B"/>
              </a:solidFill>
            </p:spPr>
            <p:txBody>
              <a:bodyPr wrap="square" lIns="0" tIns="0" rIns="0" bIns="0" rtlCol="0"/>
              <a:lstStyle/>
              <a:p>
                <a:endParaRPr/>
              </a:p>
            </p:txBody>
          </p:sp>
          <p:sp>
            <p:nvSpPr>
              <p:cNvPr id="12" name="object 24"/>
              <p:cNvSpPr/>
              <p:nvPr/>
            </p:nvSpPr>
            <p:spPr>
              <a:xfrm>
                <a:off x="602805" y="5675528"/>
                <a:ext cx="125031" cy="123698"/>
              </a:xfrm>
              <a:prstGeom prst="rect">
                <a:avLst/>
              </a:prstGeom>
              <a:blipFill>
                <a:blip r:embed="rId13" cstate="print"/>
                <a:stretch>
                  <a:fillRect/>
                </a:stretch>
              </a:blipFill>
            </p:spPr>
            <p:txBody>
              <a:bodyPr wrap="square" lIns="0" tIns="0" rIns="0" bIns="0" rtlCol="0"/>
              <a:lstStyle/>
              <a:p>
                <a:endParaRPr/>
              </a:p>
            </p:txBody>
          </p:sp>
          <p:sp>
            <p:nvSpPr>
              <p:cNvPr id="13" name="object 25"/>
              <p:cNvSpPr/>
              <p:nvPr/>
            </p:nvSpPr>
            <p:spPr>
              <a:xfrm>
                <a:off x="608901" y="5282437"/>
                <a:ext cx="113030" cy="355600"/>
              </a:xfrm>
              <a:custGeom>
                <a:avLst/>
                <a:gdLst/>
                <a:ahLst/>
                <a:cxnLst/>
                <a:rect l="l" t="t" r="r" b="b"/>
                <a:pathLst>
                  <a:path w="113029" h="355600">
                    <a:moveTo>
                      <a:pt x="58546" y="0"/>
                    </a:moveTo>
                    <a:lnTo>
                      <a:pt x="95244" y="12537"/>
                    </a:lnTo>
                    <a:lnTo>
                      <a:pt x="110134" y="48450"/>
                    </a:lnTo>
                    <a:lnTo>
                      <a:pt x="112839" y="82677"/>
                    </a:lnTo>
                    <a:lnTo>
                      <a:pt x="112686" y="93509"/>
                    </a:lnTo>
                    <a:lnTo>
                      <a:pt x="112226" y="104663"/>
                    </a:lnTo>
                    <a:lnTo>
                      <a:pt x="111457" y="116127"/>
                    </a:lnTo>
                    <a:lnTo>
                      <a:pt x="110375" y="127889"/>
                    </a:lnTo>
                    <a:lnTo>
                      <a:pt x="96329" y="289306"/>
                    </a:lnTo>
                    <a:lnTo>
                      <a:pt x="89164" y="327580"/>
                    </a:lnTo>
                    <a:lnTo>
                      <a:pt x="54609" y="355117"/>
                    </a:lnTo>
                    <a:lnTo>
                      <a:pt x="44434" y="354034"/>
                    </a:lnTo>
                    <a:lnTo>
                      <a:pt x="17757" y="316977"/>
                    </a:lnTo>
                    <a:lnTo>
                      <a:pt x="2946" y="131064"/>
                    </a:lnTo>
                    <a:lnTo>
                      <a:pt x="735" y="91455"/>
                    </a:lnTo>
                    <a:lnTo>
                      <a:pt x="0" y="64515"/>
                    </a:lnTo>
                    <a:lnTo>
                      <a:pt x="1010" y="50367"/>
                    </a:lnTo>
                    <a:lnTo>
                      <a:pt x="24899" y="9804"/>
                    </a:lnTo>
                    <a:lnTo>
                      <a:pt x="46083" y="1093"/>
                    </a:lnTo>
                    <a:lnTo>
                      <a:pt x="58546" y="0"/>
                    </a:lnTo>
                    <a:close/>
                  </a:path>
                </a:pathLst>
              </a:custGeom>
              <a:ln w="12192">
                <a:solidFill>
                  <a:srgbClr val="4F81BC"/>
                </a:solidFill>
              </a:ln>
            </p:spPr>
            <p:txBody>
              <a:bodyPr wrap="square" lIns="0" tIns="0" rIns="0" bIns="0" rtlCol="0"/>
              <a:lstStyle/>
              <a:p>
                <a:endParaRPr/>
              </a:p>
            </p:txBody>
          </p:sp>
        </p:grpSp>
      </p:grpSp>
    </p:spTree>
    <p:extLst>
      <p:ext uri="{BB962C8B-B14F-4D97-AF65-F5344CB8AC3E}">
        <p14:creationId xmlns:p14="http://schemas.microsoft.com/office/powerpoint/2010/main" val="2459971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BA26E3-CD0F-BE9D-CA89-FDAE13100100}"/>
              </a:ext>
            </a:extLst>
          </p:cNvPr>
          <p:cNvSpPr>
            <a:spLocks noGrp="1"/>
          </p:cNvSpPr>
          <p:nvPr>
            <p:ph type="title"/>
          </p:nvPr>
        </p:nvSpPr>
        <p:spPr/>
        <p:txBody>
          <a:bodyPr/>
          <a:lstStyle/>
          <a:p>
            <a:r>
              <a:rPr lang="fr-FR" dirty="0"/>
              <a:t>Mettez-vous en situation </a:t>
            </a:r>
          </a:p>
        </p:txBody>
      </p:sp>
      <p:sp>
        <p:nvSpPr>
          <p:cNvPr id="3" name="Espace réservé du contenu 2">
            <a:extLst>
              <a:ext uri="{FF2B5EF4-FFF2-40B4-BE49-F238E27FC236}">
                <a16:creationId xmlns:a16="http://schemas.microsoft.com/office/drawing/2014/main" id="{73C0046E-08E4-DEFF-4753-1DA0E1C6F54D}"/>
              </a:ext>
            </a:extLst>
          </p:cNvPr>
          <p:cNvSpPr>
            <a:spLocks noGrp="1"/>
          </p:cNvSpPr>
          <p:nvPr>
            <p:ph idx="1"/>
          </p:nvPr>
        </p:nvSpPr>
        <p:spPr/>
        <p:txBody>
          <a:bodyPr>
            <a:normAutofit lnSpcReduction="10000"/>
          </a:bodyPr>
          <a:lstStyle/>
          <a:p>
            <a:r>
              <a:rPr lang="fr-FR" dirty="0"/>
              <a:t>Mettez-vous en situation </a:t>
            </a:r>
          </a:p>
          <a:p>
            <a:pPr lvl="1"/>
            <a:r>
              <a:rPr lang="fr-FR" dirty="0"/>
              <a:t>Vous venez d'intégrer le cabinet </a:t>
            </a:r>
            <a:r>
              <a:rPr lang="fr-FR" dirty="0" err="1"/>
              <a:t>ComptaPro</a:t>
            </a:r>
            <a:r>
              <a:rPr lang="fr-FR" dirty="0"/>
              <a:t>, en tant que jeune diplômé(e) en Gestion. </a:t>
            </a:r>
          </a:p>
          <a:p>
            <a:pPr lvl="1"/>
            <a:r>
              <a:rPr lang="fr-FR" dirty="0"/>
              <a:t>Plusieurs missions de démarrage vous sont confiées et notamment celle d'aider certains clients sur tableur. </a:t>
            </a:r>
          </a:p>
          <a:p>
            <a:pPr lvl="1"/>
            <a:r>
              <a:rPr lang="fr-FR" dirty="0"/>
              <a:t>En effet, se nombreux clients sollicitent le cabinet pour automatiser leurs feuilles de calcul sous le tableur Excel. </a:t>
            </a:r>
          </a:p>
          <a:p>
            <a:pPr lvl="1"/>
            <a:r>
              <a:rPr lang="fr-FR" dirty="0"/>
              <a:t>Cette automatisation permettrait d'effectuer des traitements sur tableur impossibles à mettre en œuvre avec de simples formules. </a:t>
            </a:r>
          </a:p>
          <a:p>
            <a:pPr lvl="1"/>
            <a:r>
              <a:rPr lang="fr-FR" dirty="0"/>
              <a:t>Mais comment écrit-on un programme pouvant être exécuté sous un tableur? Quelles instructions permettent de contrôler les saisies effectuées par l'utilisateur, d'afficher un message ou de manipuler les cellules d'une feuille ? </a:t>
            </a:r>
          </a:p>
        </p:txBody>
      </p:sp>
    </p:spTree>
    <p:extLst>
      <p:ext uri="{BB962C8B-B14F-4D97-AF65-F5344CB8AC3E}">
        <p14:creationId xmlns:p14="http://schemas.microsoft.com/office/powerpoint/2010/main" val="10157352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Utilisation de la fonction dans une feuille Excel</a:t>
            </a:r>
          </a:p>
        </p:txBody>
      </p:sp>
      <p:pic>
        <p:nvPicPr>
          <p:cNvPr id="4" name="Espace réservé du contenu 3"/>
          <p:cNvPicPr>
            <a:picLocks noGrp="1" noChangeAspect="1"/>
          </p:cNvPicPr>
          <p:nvPr>
            <p:ph idx="1"/>
          </p:nvPr>
        </p:nvPicPr>
        <p:blipFill>
          <a:blip r:embed="rId2"/>
          <a:stretch>
            <a:fillRect/>
          </a:stretch>
        </p:blipFill>
        <p:spPr>
          <a:xfrm>
            <a:off x="1659380" y="1436688"/>
            <a:ext cx="9081203" cy="4770437"/>
          </a:xfrm>
          <a:prstGeom prst="rect">
            <a:avLst/>
          </a:prstGeom>
        </p:spPr>
      </p:pic>
    </p:spTree>
    <p:extLst>
      <p:ext uri="{BB962C8B-B14F-4D97-AF65-F5344CB8AC3E}">
        <p14:creationId xmlns:p14="http://schemas.microsoft.com/office/powerpoint/2010/main" val="17124880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Fonction avec plusieurs paramètres</a:t>
            </a:r>
          </a:p>
        </p:txBody>
      </p:sp>
      <p:sp>
        <p:nvSpPr>
          <p:cNvPr id="4" name="object 3"/>
          <p:cNvSpPr txBox="1"/>
          <p:nvPr/>
        </p:nvSpPr>
        <p:spPr>
          <a:xfrm>
            <a:off x="1626209" y="1271969"/>
            <a:ext cx="3230880" cy="647700"/>
          </a:xfrm>
          <a:prstGeom prst="rect">
            <a:avLst/>
          </a:prstGeom>
          <a:ln w="9144">
            <a:solidFill>
              <a:srgbClr val="17375E"/>
            </a:solidFill>
          </a:ln>
        </p:spPr>
        <p:txBody>
          <a:bodyPr vert="horz" wrap="square" lIns="0" tIns="31115" rIns="0" bIns="0" rtlCol="0">
            <a:spAutoFit/>
          </a:bodyPr>
          <a:lstStyle/>
          <a:p>
            <a:pPr marL="90805" marR="118745">
              <a:lnSpc>
                <a:spcPct val="100000"/>
              </a:lnSpc>
              <a:spcBef>
                <a:spcPts val="245"/>
              </a:spcBef>
            </a:pPr>
            <a:r>
              <a:rPr sz="1800" spc="-10" dirty="0">
                <a:solidFill>
                  <a:srgbClr val="49452A"/>
                </a:solidFill>
                <a:latin typeface="Calibri"/>
                <a:cs typeface="Calibri"/>
              </a:rPr>
              <a:t>Entrées </a:t>
            </a:r>
            <a:r>
              <a:rPr sz="1800" dirty="0">
                <a:solidFill>
                  <a:srgbClr val="49452A"/>
                </a:solidFill>
                <a:latin typeface="Calibri"/>
                <a:cs typeface="Calibri"/>
              </a:rPr>
              <a:t>: </a:t>
            </a:r>
            <a:r>
              <a:rPr sz="1800" spc="-5" dirty="0">
                <a:solidFill>
                  <a:srgbClr val="49452A"/>
                </a:solidFill>
                <a:latin typeface="Calibri"/>
                <a:cs typeface="Calibri"/>
              </a:rPr>
              <a:t>prix HT </a:t>
            </a:r>
            <a:r>
              <a:rPr sz="1800" spc="-10" dirty="0">
                <a:solidFill>
                  <a:srgbClr val="49452A"/>
                </a:solidFill>
                <a:latin typeface="Calibri"/>
                <a:cs typeface="Calibri"/>
              </a:rPr>
              <a:t>(réel), tva (réel)  </a:t>
            </a:r>
            <a:r>
              <a:rPr sz="1800" spc="-5" dirty="0">
                <a:solidFill>
                  <a:srgbClr val="49452A"/>
                </a:solidFill>
                <a:latin typeface="Calibri"/>
                <a:cs typeface="Calibri"/>
              </a:rPr>
              <a:t>Sortie </a:t>
            </a:r>
            <a:r>
              <a:rPr sz="1800" dirty="0">
                <a:solidFill>
                  <a:srgbClr val="49452A"/>
                </a:solidFill>
                <a:latin typeface="Calibri"/>
                <a:cs typeface="Calibri"/>
              </a:rPr>
              <a:t>: </a:t>
            </a:r>
            <a:r>
              <a:rPr sz="1800" spc="-5" dirty="0">
                <a:solidFill>
                  <a:srgbClr val="49452A"/>
                </a:solidFill>
                <a:latin typeface="Calibri"/>
                <a:cs typeface="Calibri"/>
              </a:rPr>
              <a:t>prix </a:t>
            </a:r>
            <a:r>
              <a:rPr sz="1800" spc="-10" dirty="0">
                <a:solidFill>
                  <a:srgbClr val="49452A"/>
                </a:solidFill>
                <a:latin typeface="Calibri"/>
                <a:cs typeface="Calibri"/>
              </a:rPr>
              <a:t>TTC</a:t>
            </a:r>
            <a:r>
              <a:rPr sz="1800" spc="25" dirty="0">
                <a:solidFill>
                  <a:srgbClr val="49452A"/>
                </a:solidFill>
                <a:latin typeface="Calibri"/>
                <a:cs typeface="Calibri"/>
              </a:rPr>
              <a:t> </a:t>
            </a:r>
            <a:r>
              <a:rPr sz="1800" spc="-10" dirty="0">
                <a:solidFill>
                  <a:srgbClr val="49452A"/>
                </a:solidFill>
                <a:latin typeface="Calibri"/>
                <a:cs typeface="Calibri"/>
              </a:rPr>
              <a:t>(réel)</a:t>
            </a:r>
            <a:endParaRPr sz="1800" dirty="0">
              <a:latin typeface="Calibri"/>
              <a:cs typeface="Calibri"/>
            </a:endParaRPr>
          </a:p>
        </p:txBody>
      </p:sp>
      <p:sp>
        <p:nvSpPr>
          <p:cNvPr id="5" name="object 4"/>
          <p:cNvSpPr/>
          <p:nvPr/>
        </p:nvSpPr>
        <p:spPr>
          <a:xfrm>
            <a:off x="1868243" y="2027101"/>
            <a:ext cx="7042784" cy="2032000"/>
          </a:xfrm>
          <a:custGeom>
            <a:avLst/>
            <a:gdLst/>
            <a:ahLst/>
            <a:cxnLst/>
            <a:rect l="l" t="t" r="r" b="b"/>
            <a:pathLst>
              <a:path w="7042784" h="2032000">
                <a:moveTo>
                  <a:pt x="0" y="2031491"/>
                </a:moveTo>
                <a:lnTo>
                  <a:pt x="7042404" y="2031491"/>
                </a:lnTo>
                <a:lnTo>
                  <a:pt x="7042404" y="0"/>
                </a:lnTo>
                <a:lnTo>
                  <a:pt x="0" y="0"/>
                </a:lnTo>
                <a:lnTo>
                  <a:pt x="0" y="2031491"/>
                </a:lnTo>
                <a:close/>
              </a:path>
            </a:pathLst>
          </a:custGeom>
          <a:ln w="12192">
            <a:solidFill>
              <a:srgbClr val="7E7E7E"/>
            </a:solidFill>
          </a:ln>
        </p:spPr>
        <p:txBody>
          <a:bodyPr wrap="square" lIns="0" tIns="0" rIns="0" bIns="0" rtlCol="0"/>
          <a:lstStyle/>
          <a:p>
            <a:endParaRPr/>
          </a:p>
        </p:txBody>
      </p:sp>
      <p:sp>
        <p:nvSpPr>
          <p:cNvPr id="6" name="object 5"/>
          <p:cNvSpPr txBox="1"/>
          <p:nvPr/>
        </p:nvSpPr>
        <p:spPr>
          <a:xfrm>
            <a:off x="1946679" y="2050723"/>
            <a:ext cx="6817995" cy="1946910"/>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00AF50"/>
                </a:solidFill>
                <a:latin typeface="Consolas"/>
                <a:cs typeface="Consolas"/>
              </a:rPr>
              <a:t>'fonction avec 2</a:t>
            </a:r>
            <a:r>
              <a:rPr sz="1400" spc="5" dirty="0">
                <a:solidFill>
                  <a:srgbClr val="00AF50"/>
                </a:solidFill>
                <a:latin typeface="Consolas"/>
                <a:cs typeface="Consolas"/>
              </a:rPr>
              <a:t> </a:t>
            </a:r>
            <a:r>
              <a:rPr sz="1400" dirty="0">
                <a:solidFill>
                  <a:srgbClr val="00AF50"/>
                </a:solidFill>
                <a:latin typeface="Consolas"/>
                <a:cs typeface="Consolas"/>
              </a:rPr>
              <a:t>paramètres</a:t>
            </a:r>
            <a:endParaRPr sz="1400" dirty="0">
              <a:latin typeface="Consolas"/>
              <a:cs typeface="Consolas"/>
            </a:endParaRPr>
          </a:p>
          <a:p>
            <a:pPr marL="12700" marR="5080">
              <a:lnSpc>
                <a:spcPct val="100000"/>
              </a:lnSpc>
            </a:pPr>
            <a:r>
              <a:rPr sz="1400" dirty="0">
                <a:latin typeface="Consolas"/>
                <a:cs typeface="Consolas"/>
              </a:rPr>
              <a:t>Public Function </a:t>
            </a:r>
            <a:r>
              <a:rPr sz="1400" dirty="0">
                <a:solidFill>
                  <a:srgbClr val="548ED4"/>
                </a:solidFill>
                <a:latin typeface="Consolas"/>
                <a:cs typeface="Consolas"/>
              </a:rPr>
              <a:t>MonPrixTTCTva</a:t>
            </a:r>
            <a:r>
              <a:rPr sz="1400" dirty="0">
                <a:latin typeface="Consolas"/>
                <a:cs typeface="Consolas"/>
              </a:rPr>
              <a:t>(</a:t>
            </a:r>
            <a:r>
              <a:rPr sz="1400" dirty="0">
                <a:solidFill>
                  <a:srgbClr val="006FC0"/>
                </a:solidFill>
                <a:latin typeface="Consolas"/>
                <a:cs typeface="Consolas"/>
              </a:rPr>
              <a:t>pht </a:t>
            </a:r>
            <a:r>
              <a:rPr sz="1400" dirty="0">
                <a:latin typeface="Consolas"/>
                <a:cs typeface="Consolas"/>
              </a:rPr>
              <a:t>As Double</a:t>
            </a:r>
            <a:r>
              <a:rPr sz="1400" b="1" dirty="0">
                <a:solidFill>
                  <a:srgbClr val="5F497A"/>
                </a:solidFill>
                <a:latin typeface="Consolas"/>
                <a:cs typeface="Consolas"/>
              </a:rPr>
              <a:t>, </a:t>
            </a:r>
            <a:r>
              <a:rPr sz="1400" dirty="0">
                <a:solidFill>
                  <a:srgbClr val="943735"/>
                </a:solidFill>
                <a:latin typeface="Consolas"/>
                <a:cs typeface="Consolas"/>
              </a:rPr>
              <a:t>tva </a:t>
            </a:r>
            <a:r>
              <a:rPr sz="1400" dirty="0">
                <a:latin typeface="Consolas"/>
                <a:cs typeface="Consolas"/>
              </a:rPr>
              <a:t>As Double) As Double  </a:t>
            </a:r>
            <a:r>
              <a:rPr sz="1400" dirty="0">
                <a:solidFill>
                  <a:srgbClr val="00AF50"/>
                </a:solidFill>
                <a:latin typeface="Consolas"/>
                <a:cs typeface="Consolas"/>
              </a:rPr>
              <a:t>'déclaration d'une variable</a:t>
            </a:r>
            <a:r>
              <a:rPr sz="1400" spc="20" dirty="0">
                <a:solidFill>
                  <a:srgbClr val="00AF50"/>
                </a:solidFill>
                <a:latin typeface="Consolas"/>
                <a:cs typeface="Consolas"/>
              </a:rPr>
              <a:t> </a:t>
            </a:r>
            <a:r>
              <a:rPr sz="1400" dirty="0">
                <a:solidFill>
                  <a:srgbClr val="00AF50"/>
                </a:solidFill>
                <a:latin typeface="Consolas"/>
                <a:cs typeface="Consolas"/>
              </a:rPr>
              <a:t>intermédiaire</a:t>
            </a:r>
            <a:endParaRPr sz="1400" dirty="0">
              <a:latin typeface="Consolas"/>
              <a:cs typeface="Consolas"/>
            </a:endParaRPr>
          </a:p>
          <a:p>
            <a:pPr marL="12700">
              <a:lnSpc>
                <a:spcPct val="100000"/>
              </a:lnSpc>
            </a:pPr>
            <a:r>
              <a:rPr sz="1400" dirty="0">
                <a:latin typeface="Consolas"/>
                <a:cs typeface="Consolas"/>
              </a:rPr>
              <a:t>Dim pttc As</a:t>
            </a:r>
            <a:r>
              <a:rPr sz="1400" spc="20" dirty="0">
                <a:latin typeface="Consolas"/>
                <a:cs typeface="Consolas"/>
              </a:rPr>
              <a:t> </a:t>
            </a:r>
            <a:r>
              <a:rPr sz="1400" dirty="0">
                <a:latin typeface="Consolas"/>
                <a:cs typeface="Consolas"/>
              </a:rPr>
              <a:t>Double</a:t>
            </a:r>
          </a:p>
          <a:p>
            <a:pPr marL="12700">
              <a:lnSpc>
                <a:spcPct val="100000"/>
              </a:lnSpc>
            </a:pPr>
            <a:r>
              <a:rPr sz="1400" dirty="0">
                <a:solidFill>
                  <a:srgbClr val="00AF50"/>
                </a:solidFill>
                <a:latin typeface="Consolas"/>
                <a:cs typeface="Consolas"/>
              </a:rPr>
              <a:t>'calcul exploitant les paramètres en</a:t>
            </a:r>
            <a:r>
              <a:rPr sz="1400" spc="45" dirty="0">
                <a:solidFill>
                  <a:srgbClr val="00AF50"/>
                </a:solidFill>
                <a:latin typeface="Consolas"/>
                <a:cs typeface="Consolas"/>
              </a:rPr>
              <a:t> </a:t>
            </a:r>
            <a:r>
              <a:rPr sz="1400" dirty="0">
                <a:solidFill>
                  <a:srgbClr val="00AF50"/>
                </a:solidFill>
                <a:latin typeface="Consolas"/>
                <a:cs typeface="Consolas"/>
              </a:rPr>
              <a:t>entrée</a:t>
            </a:r>
            <a:endParaRPr sz="1400" dirty="0">
              <a:latin typeface="Consolas"/>
              <a:cs typeface="Consolas"/>
            </a:endParaRPr>
          </a:p>
          <a:p>
            <a:pPr marL="12700" marR="4631690">
              <a:lnSpc>
                <a:spcPct val="100000"/>
              </a:lnSpc>
            </a:pPr>
            <a:r>
              <a:rPr sz="1400" spc="-5" dirty="0">
                <a:latin typeface="Consolas"/>
                <a:cs typeface="Consolas"/>
              </a:rPr>
              <a:t>pttc </a:t>
            </a:r>
            <a:r>
              <a:rPr sz="1400" dirty="0">
                <a:latin typeface="Consolas"/>
                <a:cs typeface="Consolas"/>
              </a:rPr>
              <a:t>= </a:t>
            </a:r>
            <a:r>
              <a:rPr sz="1400" dirty="0">
                <a:solidFill>
                  <a:srgbClr val="006FC0"/>
                </a:solidFill>
                <a:latin typeface="Consolas"/>
                <a:cs typeface="Consolas"/>
              </a:rPr>
              <a:t>pht </a:t>
            </a:r>
            <a:r>
              <a:rPr sz="1400" dirty="0">
                <a:latin typeface="Consolas"/>
                <a:cs typeface="Consolas"/>
              </a:rPr>
              <a:t>* </a:t>
            </a:r>
            <a:r>
              <a:rPr sz="1400" spc="5" dirty="0">
                <a:latin typeface="Consolas"/>
                <a:cs typeface="Consolas"/>
              </a:rPr>
              <a:t>(1 </a:t>
            </a:r>
            <a:r>
              <a:rPr sz="1400" dirty="0">
                <a:latin typeface="Consolas"/>
                <a:cs typeface="Consolas"/>
              </a:rPr>
              <a:t>+ </a:t>
            </a:r>
            <a:r>
              <a:rPr sz="1400" dirty="0">
                <a:solidFill>
                  <a:srgbClr val="943735"/>
                </a:solidFill>
                <a:latin typeface="Consolas"/>
                <a:cs typeface="Consolas"/>
              </a:rPr>
              <a:t>tva</a:t>
            </a:r>
            <a:r>
              <a:rPr sz="1400" dirty="0">
                <a:latin typeface="Consolas"/>
                <a:cs typeface="Consolas"/>
              </a:rPr>
              <a:t>)  </a:t>
            </a:r>
            <a:r>
              <a:rPr sz="1400" dirty="0">
                <a:solidFill>
                  <a:srgbClr val="00AF50"/>
                </a:solidFill>
                <a:latin typeface="Consolas"/>
                <a:cs typeface="Consolas"/>
              </a:rPr>
              <a:t>'retourner le résultat  </a:t>
            </a:r>
            <a:r>
              <a:rPr sz="1400" dirty="0">
                <a:solidFill>
                  <a:srgbClr val="548ED4"/>
                </a:solidFill>
                <a:latin typeface="Consolas"/>
                <a:cs typeface="Consolas"/>
              </a:rPr>
              <a:t>MonPrixTTCTva </a:t>
            </a:r>
            <a:r>
              <a:rPr sz="1400" dirty="0">
                <a:latin typeface="Consolas"/>
                <a:cs typeface="Consolas"/>
              </a:rPr>
              <a:t>= pttc  End</a:t>
            </a:r>
            <a:r>
              <a:rPr sz="1400" spc="-5" dirty="0">
                <a:latin typeface="Consolas"/>
                <a:cs typeface="Consolas"/>
              </a:rPr>
              <a:t> </a:t>
            </a:r>
            <a:r>
              <a:rPr sz="1400" dirty="0">
                <a:latin typeface="Consolas"/>
                <a:cs typeface="Consolas"/>
              </a:rPr>
              <a:t>Function</a:t>
            </a:r>
          </a:p>
        </p:txBody>
      </p:sp>
      <p:sp>
        <p:nvSpPr>
          <p:cNvPr id="7" name="object 7"/>
          <p:cNvSpPr/>
          <p:nvPr/>
        </p:nvSpPr>
        <p:spPr>
          <a:xfrm>
            <a:off x="5522795" y="3310814"/>
            <a:ext cx="4965192" cy="3499103"/>
          </a:xfrm>
          <a:prstGeom prst="rect">
            <a:avLst/>
          </a:prstGeom>
          <a:blipFill>
            <a:blip r:embed="rId2" cstate="print"/>
            <a:stretch>
              <a:fillRect/>
            </a:stretch>
          </a:blipFill>
        </p:spPr>
        <p:txBody>
          <a:bodyPr wrap="square" lIns="0" tIns="0" rIns="0" bIns="0" rtlCol="0"/>
          <a:lstStyle/>
          <a:p>
            <a:endParaRPr/>
          </a:p>
        </p:txBody>
      </p:sp>
      <p:grpSp>
        <p:nvGrpSpPr>
          <p:cNvPr id="8" name="object 11"/>
          <p:cNvGrpSpPr/>
          <p:nvPr/>
        </p:nvGrpSpPr>
        <p:grpSpPr>
          <a:xfrm>
            <a:off x="6153183" y="1087949"/>
            <a:ext cx="3521075" cy="710565"/>
            <a:chOff x="4543044" y="461784"/>
            <a:chExt cx="3521075" cy="710565"/>
          </a:xfrm>
        </p:grpSpPr>
        <p:sp>
          <p:nvSpPr>
            <p:cNvPr id="9" name="object 12"/>
            <p:cNvSpPr/>
            <p:nvPr/>
          </p:nvSpPr>
          <p:spPr>
            <a:xfrm>
              <a:off x="4570452" y="478437"/>
              <a:ext cx="3493055" cy="625024"/>
            </a:xfrm>
            <a:prstGeom prst="rect">
              <a:avLst/>
            </a:prstGeom>
            <a:blipFill>
              <a:blip r:embed="rId3" cstate="print"/>
              <a:stretch>
                <a:fillRect/>
              </a:stretch>
            </a:blipFill>
          </p:spPr>
          <p:txBody>
            <a:bodyPr wrap="square" lIns="0" tIns="0" rIns="0" bIns="0" rtlCol="0"/>
            <a:lstStyle/>
            <a:p>
              <a:endParaRPr/>
            </a:p>
          </p:txBody>
        </p:sp>
        <p:sp>
          <p:nvSpPr>
            <p:cNvPr id="10" name="object 13"/>
            <p:cNvSpPr/>
            <p:nvPr/>
          </p:nvSpPr>
          <p:spPr>
            <a:xfrm>
              <a:off x="4543044" y="461784"/>
              <a:ext cx="3322320" cy="710171"/>
            </a:xfrm>
            <a:prstGeom prst="rect">
              <a:avLst/>
            </a:prstGeom>
            <a:blipFill>
              <a:blip r:embed="rId4" cstate="print"/>
              <a:stretch>
                <a:fillRect/>
              </a:stretch>
            </a:blipFill>
          </p:spPr>
          <p:txBody>
            <a:bodyPr wrap="square" lIns="0" tIns="0" rIns="0" bIns="0" rtlCol="0"/>
            <a:lstStyle/>
            <a:p>
              <a:endParaRPr/>
            </a:p>
          </p:txBody>
        </p:sp>
      </p:grpSp>
      <p:sp>
        <p:nvSpPr>
          <p:cNvPr id="11" name="object 14"/>
          <p:cNvSpPr txBox="1"/>
          <p:nvPr/>
        </p:nvSpPr>
        <p:spPr>
          <a:xfrm>
            <a:off x="6180591" y="1305175"/>
            <a:ext cx="3421379" cy="553720"/>
          </a:xfrm>
          <a:prstGeom prst="rect">
            <a:avLst/>
          </a:prstGeom>
          <a:solidFill>
            <a:srgbClr val="FFFFE6"/>
          </a:solidFill>
          <a:ln w="9144">
            <a:solidFill>
              <a:srgbClr val="97B853"/>
            </a:solidFill>
          </a:ln>
        </p:spPr>
        <p:txBody>
          <a:bodyPr vert="horz" wrap="square" lIns="0" tIns="33020" rIns="0" bIns="0" rtlCol="0">
            <a:spAutoFit/>
          </a:bodyPr>
          <a:lstStyle/>
          <a:p>
            <a:pPr marL="90805">
              <a:lnSpc>
                <a:spcPct val="100000"/>
              </a:lnSpc>
              <a:spcBef>
                <a:spcPts val="260"/>
              </a:spcBef>
            </a:pPr>
            <a:r>
              <a:rPr sz="1500" b="1" dirty="0">
                <a:latin typeface="Calibri"/>
                <a:cs typeface="Calibri"/>
              </a:rPr>
              <a:t>(1) </a:t>
            </a:r>
            <a:r>
              <a:rPr sz="1500" dirty="0">
                <a:latin typeface="Calibri"/>
                <a:cs typeface="Calibri"/>
              </a:rPr>
              <a:t>Le </a:t>
            </a:r>
            <a:r>
              <a:rPr sz="1500" spc="-10" dirty="0">
                <a:latin typeface="Calibri"/>
                <a:cs typeface="Calibri"/>
              </a:rPr>
              <a:t>séparateur </a:t>
            </a:r>
            <a:r>
              <a:rPr sz="1500" dirty="0">
                <a:latin typeface="Calibri"/>
                <a:cs typeface="Calibri"/>
              </a:rPr>
              <a:t>de </a:t>
            </a:r>
            <a:r>
              <a:rPr sz="1500" spc="-10" dirty="0">
                <a:latin typeface="Calibri"/>
                <a:cs typeface="Calibri"/>
              </a:rPr>
              <a:t>paramètres </a:t>
            </a:r>
            <a:r>
              <a:rPr sz="1500" spc="-5" dirty="0">
                <a:latin typeface="Calibri"/>
                <a:cs typeface="Calibri"/>
              </a:rPr>
              <a:t>est</a:t>
            </a:r>
            <a:r>
              <a:rPr sz="1500" spc="-65" dirty="0">
                <a:latin typeface="Calibri"/>
                <a:cs typeface="Calibri"/>
              </a:rPr>
              <a:t> </a:t>
            </a:r>
            <a:r>
              <a:rPr sz="1500" dirty="0">
                <a:latin typeface="Calibri"/>
                <a:cs typeface="Calibri"/>
              </a:rPr>
              <a:t>la</a:t>
            </a:r>
            <a:endParaRPr sz="1500">
              <a:latin typeface="Calibri"/>
              <a:cs typeface="Calibri"/>
            </a:endParaRPr>
          </a:p>
          <a:p>
            <a:pPr marL="90805">
              <a:lnSpc>
                <a:spcPct val="100000"/>
              </a:lnSpc>
              <a:spcBef>
                <a:spcPts val="5"/>
              </a:spcBef>
            </a:pPr>
            <a:r>
              <a:rPr sz="1500" dirty="0">
                <a:latin typeface="Calibri"/>
                <a:cs typeface="Calibri"/>
              </a:rPr>
              <a:t>« , » </a:t>
            </a:r>
            <a:r>
              <a:rPr sz="1500" spc="-5" dirty="0">
                <a:latin typeface="Calibri"/>
                <a:cs typeface="Calibri"/>
              </a:rPr>
              <a:t>lors </a:t>
            </a:r>
            <a:r>
              <a:rPr sz="1500" dirty="0">
                <a:latin typeface="Calibri"/>
                <a:cs typeface="Calibri"/>
              </a:rPr>
              <a:t>de la </a:t>
            </a:r>
            <a:r>
              <a:rPr sz="1500" spc="-5" dirty="0">
                <a:latin typeface="Calibri"/>
                <a:cs typeface="Calibri"/>
              </a:rPr>
              <a:t>définition de </a:t>
            </a:r>
            <a:r>
              <a:rPr sz="1500" dirty="0">
                <a:latin typeface="Calibri"/>
                <a:cs typeface="Calibri"/>
              </a:rPr>
              <a:t>la</a:t>
            </a:r>
            <a:r>
              <a:rPr sz="1500" spc="-55" dirty="0">
                <a:latin typeface="Calibri"/>
                <a:cs typeface="Calibri"/>
              </a:rPr>
              <a:t> </a:t>
            </a:r>
            <a:r>
              <a:rPr sz="1500" spc="-10" dirty="0">
                <a:latin typeface="Calibri"/>
                <a:cs typeface="Calibri"/>
              </a:rPr>
              <a:t>fonction.</a:t>
            </a:r>
            <a:endParaRPr sz="1500">
              <a:latin typeface="Calibri"/>
              <a:cs typeface="Calibri"/>
            </a:endParaRPr>
          </a:p>
        </p:txBody>
      </p:sp>
      <p:grpSp>
        <p:nvGrpSpPr>
          <p:cNvPr id="12" name="object 15"/>
          <p:cNvGrpSpPr/>
          <p:nvPr/>
        </p:nvGrpSpPr>
        <p:grpSpPr>
          <a:xfrm>
            <a:off x="6061742" y="1651830"/>
            <a:ext cx="388620" cy="604354"/>
            <a:chOff x="4451603" y="1025664"/>
            <a:chExt cx="388620" cy="993775"/>
          </a:xfrm>
        </p:grpSpPr>
        <p:sp>
          <p:nvSpPr>
            <p:cNvPr id="13" name="object 16"/>
            <p:cNvSpPr/>
            <p:nvPr/>
          </p:nvSpPr>
          <p:spPr>
            <a:xfrm>
              <a:off x="4451603" y="1025664"/>
              <a:ext cx="388620" cy="993635"/>
            </a:xfrm>
            <a:prstGeom prst="rect">
              <a:avLst/>
            </a:prstGeom>
            <a:blipFill>
              <a:blip r:embed="rId5" cstate="print"/>
              <a:stretch>
                <a:fillRect/>
              </a:stretch>
            </a:blipFill>
          </p:spPr>
          <p:txBody>
            <a:bodyPr wrap="square" lIns="0" tIns="0" rIns="0" bIns="0" rtlCol="0"/>
            <a:lstStyle/>
            <a:p>
              <a:endParaRPr/>
            </a:p>
          </p:txBody>
        </p:sp>
        <p:sp>
          <p:nvSpPr>
            <p:cNvPr id="14" name="object 17"/>
            <p:cNvSpPr/>
            <p:nvPr/>
          </p:nvSpPr>
          <p:spPr>
            <a:xfrm>
              <a:off x="4573523" y="1047877"/>
              <a:ext cx="228600" cy="797560"/>
            </a:xfrm>
            <a:custGeom>
              <a:avLst/>
              <a:gdLst/>
              <a:ahLst/>
              <a:cxnLst/>
              <a:rect l="l" t="t" r="r" b="b"/>
              <a:pathLst>
                <a:path w="228600" h="797560">
                  <a:moveTo>
                    <a:pt x="17399" y="671957"/>
                  </a:moveTo>
                  <a:lnTo>
                    <a:pt x="3683" y="676275"/>
                  </a:lnTo>
                  <a:lnTo>
                    <a:pt x="0" y="683513"/>
                  </a:lnTo>
                  <a:lnTo>
                    <a:pt x="35813" y="797306"/>
                  </a:lnTo>
                  <a:lnTo>
                    <a:pt x="56473" y="775208"/>
                  </a:lnTo>
                  <a:lnTo>
                    <a:pt x="54101" y="775208"/>
                  </a:lnTo>
                  <a:lnTo>
                    <a:pt x="28828" y="769365"/>
                  </a:lnTo>
                  <a:lnTo>
                    <a:pt x="39426" y="722640"/>
                  </a:lnTo>
                  <a:lnTo>
                    <a:pt x="24637" y="675767"/>
                  </a:lnTo>
                  <a:lnTo>
                    <a:pt x="17399" y="671957"/>
                  </a:lnTo>
                  <a:close/>
                </a:path>
                <a:path w="228600" h="797560">
                  <a:moveTo>
                    <a:pt x="39426" y="722640"/>
                  </a:moveTo>
                  <a:lnTo>
                    <a:pt x="28828" y="769365"/>
                  </a:lnTo>
                  <a:lnTo>
                    <a:pt x="54101" y="775208"/>
                  </a:lnTo>
                  <a:lnTo>
                    <a:pt x="55657" y="768350"/>
                  </a:lnTo>
                  <a:lnTo>
                    <a:pt x="53848" y="768350"/>
                  </a:lnTo>
                  <a:lnTo>
                    <a:pt x="32003" y="763397"/>
                  </a:lnTo>
                  <a:lnTo>
                    <a:pt x="47165" y="747170"/>
                  </a:lnTo>
                  <a:lnTo>
                    <a:pt x="39426" y="722640"/>
                  </a:lnTo>
                  <a:close/>
                </a:path>
                <a:path w="228600" h="797560">
                  <a:moveTo>
                    <a:pt x="106552" y="692150"/>
                  </a:moveTo>
                  <a:lnTo>
                    <a:pt x="98298" y="692403"/>
                  </a:lnTo>
                  <a:lnTo>
                    <a:pt x="64723" y="728379"/>
                  </a:lnTo>
                  <a:lnTo>
                    <a:pt x="54101" y="775208"/>
                  </a:lnTo>
                  <a:lnTo>
                    <a:pt x="56473" y="775208"/>
                  </a:lnTo>
                  <a:lnTo>
                    <a:pt x="112395" y="715390"/>
                  </a:lnTo>
                  <a:lnTo>
                    <a:pt x="117221" y="710057"/>
                  </a:lnTo>
                  <a:lnTo>
                    <a:pt x="116966" y="701928"/>
                  </a:lnTo>
                  <a:lnTo>
                    <a:pt x="111760" y="697102"/>
                  </a:lnTo>
                  <a:lnTo>
                    <a:pt x="106552" y="692150"/>
                  </a:lnTo>
                  <a:close/>
                </a:path>
                <a:path w="228600" h="797560">
                  <a:moveTo>
                    <a:pt x="47165" y="747170"/>
                  </a:moveTo>
                  <a:lnTo>
                    <a:pt x="32003" y="763397"/>
                  </a:lnTo>
                  <a:lnTo>
                    <a:pt x="53848" y="768350"/>
                  </a:lnTo>
                  <a:lnTo>
                    <a:pt x="47165" y="747170"/>
                  </a:lnTo>
                  <a:close/>
                </a:path>
                <a:path w="228600" h="797560">
                  <a:moveTo>
                    <a:pt x="64723" y="728379"/>
                  </a:moveTo>
                  <a:lnTo>
                    <a:pt x="47165" y="747170"/>
                  </a:lnTo>
                  <a:lnTo>
                    <a:pt x="53848" y="768350"/>
                  </a:lnTo>
                  <a:lnTo>
                    <a:pt x="55657" y="768350"/>
                  </a:lnTo>
                  <a:lnTo>
                    <a:pt x="64723" y="728379"/>
                  </a:lnTo>
                  <a:close/>
                </a:path>
                <a:path w="228600" h="797560">
                  <a:moveTo>
                    <a:pt x="203326" y="0"/>
                  </a:moveTo>
                  <a:lnTo>
                    <a:pt x="39426" y="722640"/>
                  </a:lnTo>
                  <a:lnTo>
                    <a:pt x="47165" y="747170"/>
                  </a:lnTo>
                  <a:lnTo>
                    <a:pt x="64723" y="728379"/>
                  </a:lnTo>
                  <a:lnTo>
                    <a:pt x="228600" y="5842"/>
                  </a:lnTo>
                  <a:lnTo>
                    <a:pt x="203326" y="0"/>
                  </a:lnTo>
                  <a:close/>
                </a:path>
              </a:pathLst>
            </a:custGeom>
            <a:solidFill>
              <a:srgbClr val="8063A1"/>
            </a:solidFill>
          </p:spPr>
          <p:txBody>
            <a:bodyPr wrap="square" lIns="0" tIns="0" rIns="0" bIns="0" rtlCol="0"/>
            <a:lstStyle/>
            <a:p>
              <a:endParaRPr/>
            </a:p>
          </p:txBody>
        </p:sp>
      </p:grpSp>
      <p:sp>
        <p:nvSpPr>
          <p:cNvPr id="15" name="object 18"/>
          <p:cNvSpPr txBox="1"/>
          <p:nvPr/>
        </p:nvSpPr>
        <p:spPr>
          <a:xfrm>
            <a:off x="1789970" y="5462290"/>
            <a:ext cx="3813175" cy="554990"/>
          </a:xfrm>
          <a:prstGeom prst="rect">
            <a:avLst/>
          </a:prstGeom>
          <a:ln w="9144">
            <a:solidFill>
              <a:srgbClr val="97B853"/>
            </a:solidFill>
          </a:ln>
        </p:spPr>
        <p:txBody>
          <a:bodyPr vert="horz" wrap="square" lIns="0" tIns="34925" rIns="0" bIns="0" rtlCol="0">
            <a:spAutoFit/>
          </a:bodyPr>
          <a:lstStyle/>
          <a:p>
            <a:pPr marL="90805">
              <a:lnSpc>
                <a:spcPct val="100000"/>
              </a:lnSpc>
              <a:spcBef>
                <a:spcPts val="275"/>
              </a:spcBef>
            </a:pPr>
            <a:r>
              <a:rPr sz="1500" b="1" spc="-5" dirty="0">
                <a:latin typeface="Calibri"/>
                <a:cs typeface="Calibri"/>
              </a:rPr>
              <a:t>(2) </a:t>
            </a:r>
            <a:r>
              <a:rPr sz="1500" spc="-35" dirty="0">
                <a:latin typeface="Calibri"/>
                <a:cs typeface="Calibri"/>
              </a:rPr>
              <a:t>Très </a:t>
            </a:r>
            <a:r>
              <a:rPr sz="1500" spc="-10" dirty="0">
                <a:latin typeface="Calibri"/>
                <a:cs typeface="Calibri"/>
              </a:rPr>
              <a:t>étrangement, </a:t>
            </a:r>
            <a:r>
              <a:rPr sz="1500" dirty="0">
                <a:latin typeface="Calibri"/>
                <a:cs typeface="Calibri"/>
              </a:rPr>
              <a:t>il </a:t>
            </a:r>
            <a:r>
              <a:rPr sz="1500" spc="-10" dirty="0">
                <a:latin typeface="Calibri"/>
                <a:cs typeface="Calibri"/>
              </a:rPr>
              <a:t>devient </a:t>
            </a:r>
            <a:r>
              <a:rPr sz="1500" dirty="0">
                <a:latin typeface="Calibri"/>
                <a:cs typeface="Calibri"/>
              </a:rPr>
              <a:t>« ; »</a:t>
            </a:r>
            <a:r>
              <a:rPr sz="1500" spc="35" dirty="0">
                <a:latin typeface="Calibri"/>
                <a:cs typeface="Calibri"/>
              </a:rPr>
              <a:t> </a:t>
            </a:r>
            <a:r>
              <a:rPr sz="1500" spc="-20" dirty="0">
                <a:latin typeface="Calibri"/>
                <a:cs typeface="Calibri"/>
              </a:rPr>
              <a:t>lorsqu’on</a:t>
            </a:r>
            <a:endParaRPr sz="1500" dirty="0">
              <a:latin typeface="Calibri"/>
              <a:cs typeface="Calibri"/>
            </a:endParaRPr>
          </a:p>
          <a:p>
            <a:pPr marL="90805">
              <a:lnSpc>
                <a:spcPct val="100000"/>
              </a:lnSpc>
            </a:pPr>
            <a:r>
              <a:rPr sz="1500" dirty="0">
                <a:latin typeface="Calibri"/>
                <a:cs typeface="Calibri"/>
              </a:rPr>
              <a:t>appelle la </a:t>
            </a:r>
            <a:r>
              <a:rPr sz="1500" spc="-10" dirty="0">
                <a:latin typeface="Calibri"/>
                <a:cs typeface="Calibri"/>
              </a:rPr>
              <a:t>fonction </a:t>
            </a:r>
            <a:r>
              <a:rPr sz="1500" dirty="0">
                <a:latin typeface="Calibri"/>
                <a:cs typeface="Calibri"/>
              </a:rPr>
              <a:t>dans la </a:t>
            </a:r>
            <a:r>
              <a:rPr sz="1500" spc="-10" dirty="0">
                <a:latin typeface="Calibri"/>
                <a:cs typeface="Calibri"/>
              </a:rPr>
              <a:t>feuille </a:t>
            </a:r>
            <a:r>
              <a:rPr sz="1500" dirty="0">
                <a:latin typeface="Calibri"/>
                <a:cs typeface="Calibri"/>
              </a:rPr>
              <a:t>de</a:t>
            </a:r>
            <a:r>
              <a:rPr sz="1500" spc="-10" dirty="0">
                <a:latin typeface="Calibri"/>
                <a:cs typeface="Calibri"/>
              </a:rPr>
              <a:t> </a:t>
            </a:r>
            <a:r>
              <a:rPr sz="1500" spc="-5" dirty="0">
                <a:latin typeface="Calibri"/>
                <a:cs typeface="Calibri"/>
              </a:rPr>
              <a:t>calcul.</a:t>
            </a:r>
            <a:endParaRPr sz="1500" dirty="0">
              <a:latin typeface="Calibri"/>
              <a:cs typeface="Calibri"/>
            </a:endParaRPr>
          </a:p>
        </p:txBody>
      </p:sp>
      <p:grpSp>
        <p:nvGrpSpPr>
          <p:cNvPr id="17" name="object 19"/>
          <p:cNvGrpSpPr/>
          <p:nvPr/>
        </p:nvGrpSpPr>
        <p:grpSpPr>
          <a:xfrm>
            <a:off x="3179282" y="6032222"/>
            <a:ext cx="4826109" cy="744790"/>
            <a:chOff x="2831592" y="5640323"/>
            <a:chExt cx="4415155" cy="1069975"/>
          </a:xfrm>
        </p:grpSpPr>
        <p:sp>
          <p:nvSpPr>
            <p:cNvPr id="18" name="object 20"/>
            <p:cNvSpPr/>
            <p:nvPr/>
          </p:nvSpPr>
          <p:spPr>
            <a:xfrm>
              <a:off x="2831592" y="5640323"/>
              <a:ext cx="4415028" cy="1069860"/>
            </a:xfrm>
            <a:prstGeom prst="rect">
              <a:avLst/>
            </a:prstGeom>
            <a:blipFill>
              <a:blip r:embed="rId6" cstate="print"/>
              <a:stretch>
                <a:fillRect/>
              </a:stretch>
            </a:blipFill>
          </p:spPr>
          <p:txBody>
            <a:bodyPr wrap="square" lIns="0" tIns="0" rIns="0" bIns="0" rtlCol="0"/>
            <a:lstStyle/>
            <a:p>
              <a:endParaRPr/>
            </a:p>
          </p:txBody>
        </p:sp>
        <p:sp>
          <p:nvSpPr>
            <p:cNvPr id="19" name="object 21"/>
            <p:cNvSpPr/>
            <p:nvPr/>
          </p:nvSpPr>
          <p:spPr>
            <a:xfrm>
              <a:off x="2875026" y="5662498"/>
              <a:ext cx="4218305" cy="989965"/>
            </a:xfrm>
            <a:custGeom>
              <a:avLst/>
              <a:gdLst/>
              <a:ahLst/>
              <a:cxnLst/>
              <a:rect l="l" t="t" r="r" b="b"/>
              <a:pathLst>
                <a:path w="4218305" h="989965">
                  <a:moveTo>
                    <a:pt x="9143" y="0"/>
                  </a:moveTo>
                  <a:lnTo>
                    <a:pt x="1211072" y="473506"/>
                  </a:lnTo>
                  <a:lnTo>
                    <a:pt x="1593469" y="606539"/>
                  </a:lnTo>
                  <a:lnTo>
                    <a:pt x="1778127" y="667918"/>
                  </a:lnTo>
                  <a:lnTo>
                    <a:pt x="1957577" y="725297"/>
                  </a:lnTo>
                  <a:lnTo>
                    <a:pt x="2131314" y="778141"/>
                  </a:lnTo>
                  <a:lnTo>
                    <a:pt x="2298827" y="826109"/>
                  </a:lnTo>
                  <a:lnTo>
                    <a:pt x="2379979" y="848055"/>
                  </a:lnTo>
                  <a:lnTo>
                    <a:pt x="2459354" y="868667"/>
                  </a:lnTo>
                  <a:lnTo>
                    <a:pt x="2536952" y="887755"/>
                  </a:lnTo>
                  <a:lnTo>
                    <a:pt x="2612516" y="905319"/>
                  </a:lnTo>
                  <a:lnTo>
                    <a:pt x="2686177" y="921359"/>
                  </a:lnTo>
                  <a:lnTo>
                    <a:pt x="2757678" y="935786"/>
                  </a:lnTo>
                  <a:lnTo>
                    <a:pt x="2827147" y="948499"/>
                  </a:lnTo>
                  <a:lnTo>
                    <a:pt x="2894329" y="959497"/>
                  </a:lnTo>
                  <a:lnTo>
                    <a:pt x="2959354" y="968692"/>
                  </a:lnTo>
                  <a:lnTo>
                    <a:pt x="3022091" y="976147"/>
                  </a:lnTo>
                  <a:lnTo>
                    <a:pt x="3082798" y="981989"/>
                  </a:lnTo>
                  <a:lnTo>
                    <a:pt x="3141345" y="986104"/>
                  </a:lnTo>
                  <a:lnTo>
                    <a:pt x="3197860" y="988695"/>
                  </a:lnTo>
                  <a:lnTo>
                    <a:pt x="3252470" y="989761"/>
                  </a:lnTo>
                  <a:lnTo>
                    <a:pt x="3305302" y="989279"/>
                  </a:lnTo>
                  <a:lnTo>
                    <a:pt x="3356229" y="987463"/>
                  </a:lnTo>
                  <a:lnTo>
                    <a:pt x="3405504" y="984300"/>
                  </a:lnTo>
                  <a:lnTo>
                    <a:pt x="3453129" y="979792"/>
                  </a:lnTo>
                  <a:lnTo>
                    <a:pt x="3499231" y="974039"/>
                  </a:lnTo>
                  <a:lnTo>
                    <a:pt x="3543681" y="967130"/>
                  </a:lnTo>
                  <a:lnTo>
                    <a:pt x="3561225" y="963853"/>
                  </a:lnTo>
                  <a:lnTo>
                    <a:pt x="3252978" y="963853"/>
                  </a:lnTo>
                  <a:lnTo>
                    <a:pt x="3199003" y="962825"/>
                  </a:lnTo>
                  <a:lnTo>
                    <a:pt x="3143123" y="960259"/>
                  </a:lnTo>
                  <a:lnTo>
                    <a:pt x="3085211" y="956195"/>
                  </a:lnTo>
                  <a:lnTo>
                    <a:pt x="3025140" y="950417"/>
                  </a:lnTo>
                  <a:lnTo>
                    <a:pt x="2962910" y="943013"/>
                  </a:lnTo>
                  <a:lnTo>
                    <a:pt x="2898521" y="933919"/>
                  </a:lnTo>
                  <a:lnTo>
                    <a:pt x="2831846" y="923010"/>
                  </a:lnTo>
                  <a:lnTo>
                    <a:pt x="2762758" y="910386"/>
                  </a:lnTo>
                  <a:lnTo>
                    <a:pt x="2691638" y="896048"/>
                  </a:lnTo>
                  <a:lnTo>
                    <a:pt x="2618359" y="880084"/>
                  </a:lnTo>
                  <a:lnTo>
                    <a:pt x="2543175" y="862596"/>
                  </a:lnTo>
                  <a:lnTo>
                    <a:pt x="2465832" y="843584"/>
                  </a:lnTo>
                  <a:lnTo>
                    <a:pt x="2386711" y="823048"/>
                  </a:lnTo>
                  <a:lnTo>
                    <a:pt x="2305812" y="801179"/>
                  </a:lnTo>
                  <a:lnTo>
                    <a:pt x="2138807" y="753325"/>
                  </a:lnTo>
                  <a:lnTo>
                    <a:pt x="1965452" y="700620"/>
                  </a:lnTo>
                  <a:lnTo>
                    <a:pt x="1786254" y="643331"/>
                  </a:lnTo>
                  <a:lnTo>
                    <a:pt x="1601977" y="582028"/>
                  </a:lnTo>
                  <a:lnTo>
                    <a:pt x="1219835" y="449122"/>
                  </a:lnTo>
                  <a:lnTo>
                    <a:pt x="9143" y="0"/>
                  </a:lnTo>
                  <a:close/>
                </a:path>
                <a:path w="4218305" h="989965">
                  <a:moveTo>
                    <a:pt x="4174904" y="683531"/>
                  </a:moveTo>
                  <a:lnTo>
                    <a:pt x="4149139" y="684614"/>
                  </a:lnTo>
                  <a:lnTo>
                    <a:pt x="4094733" y="718807"/>
                  </a:lnTo>
                  <a:lnTo>
                    <a:pt x="4035044" y="754570"/>
                  </a:lnTo>
                  <a:lnTo>
                    <a:pt x="3973829" y="788949"/>
                  </a:lnTo>
                  <a:lnTo>
                    <a:pt x="3910456" y="821448"/>
                  </a:lnTo>
                  <a:lnTo>
                    <a:pt x="3844163" y="851674"/>
                  </a:lnTo>
                  <a:lnTo>
                    <a:pt x="3774694" y="879322"/>
                  </a:lnTo>
                  <a:lnTo>
                    <a:pt x="3738372" y="891971"/>
                  </a:lnTo>
                  <a:lnTo>
                    <a:pt x="3701071" y="903795"/>
                  </a:lnTo>
                  <a:lnTo>
                    <a:pt x="3662679" y="914704"/>
                  </a:lnTo>
                  <a:lnTo>
                    <a:pt x="3623056" y="924623"/>
                  </a:lnTo>
                  <a:lnTo>
                    <a:pt x="3582035" y="933589"/>
                  </a:lnTo>
                  <a:lnTo>
                    <a:pt x="3539744" y="941527"/>
                  </a:lnTo>
                  <a:lnTo>
                    <a:pt x="3495929" y="948334"/>
                  </a:lnTo>
                  <a:lnTo>
                    <a:pt x="3450590" y="954011"/>
                  </a:lnTo>
                  <a:lnTo>
                    <a:pt x="3403727" y="958456"/>
                  </a:lnTo>
                  <a:lnTo>
                    <a:pt x="3355340" y="961580"/>
                  </a:lnTo>
                  <a:lnTo>
                    <a:pt x="3305048" y="963371"/>
                  </a:lnTo>
                  <a:lnTo>
                    <a:pt x="3252978" y="963853"/>
                  </a:lnTo>
                  <a:lnTo>
                    <a:pt x="3561225" y="963853"/>
                  </a:lnTo>
                  <a:lnTo>
                    <a:pt x="3628517" y="949934"/>
                  </a:lnTo>
                  <a:lnTo>
                    <a:pt x="3668903" y="939850"/>
                  </a:lnTo>
                  <a:lnTo>
                    <a:pt x="3708146" y="928687"/>
                  </a:lnTo>
                  <a:lnTo>
                    <a:pt x="3746246" y="916673"/>
                  </a:lnTo>
                  <a:lnTo>
                    <a:pt x="3783269" y="903770"/>
                  </a:lnTo>
                  <a:lnTo>
                    <a:pt x="3819144" y="890028"/>
                  </a:lnTo>
                  <a:lnTo>
                    <a:pt x="3888231" y="860539"/>
                  </a:lnTo>
                  <a:lnTo>
                    <a:pt x="3954018" y="828662"/>
                  </a:lnTo>
                  <a:lnTo>
                    <a:pt x="4017137" y="794600"/>
                  </a:lnTo>
                  <a:lnTo>
                    <a:pt x="4108069" y="741032"/>
                  </a:lnTo>
                  <a:lnTo>
                    <a:pt x="4163188" y="706416"/>
                  </a:lnTo>
                  <a:lnTo>
                    <a:pt x="4174904" y="683531"/>
                  </a:lnTo>
                  <a:close/>
                </a:path>
                <a:path w="4218305" h="989965">
                  <a:moveTo>
                    <a:pt x="4216659" y="658749"/>
                  </a:moveTo>
                  <a:lnTo>
                    <a:pt x="4189603" y="658749"/>
                  </a:lnTo>
                  <a:lnTo>
                    <a:pt x="4203573" y="680567"/>
                  </a:lnTo>
                  <a:lnTo>
                    <a:pt x="4166997" y="704024"/>
                  </a:lnTo>
                  <a:lnTo>
                    <a:pt x="4163188" y="706416"/>
                  </a:lnTo>
                  <a:lnTo>
                    <a:pt x="4144009" y="743877"/>
                  </a:lnTo>
                  <a:lnTo>
                    <a:pt x="4140834" y="750239"/>
                  </a:lnTo>
                  <a:lnTo>
                    <a:pt x="4143375" y="758050"/>
                  </a:lnTo>
                  <a:lnTo>
                    <a:pt x="4156075" y="764565"/>
                  </a:lnTo>
                  <a:lnTo>
                    <a:pt x="4163822" y="762038"/>
                  </a:lnTo>
                  <a:lnTo>
                    <a:pt x="4167124" y="755662"/>
                  </a:lnTo>
                  <a:lnTo>
                    <a:pt x="4216659" y="658749"/>
                  </a:lnTo>
                  <a:close/>
                </a:path>
                <a:path w="4218305" h="989965">
                  <a:moveTo>
                    <a:pt x="4192806" y="663752"/>
                  </a:moveTo>
                  <a:lnTo>
                    <a:pt x="4185030" y="663752"/>
                  </a:lnTo>
                  <a:lnTo>
                    <a:pt x="4197096" y="682599"/>
                  </a:lnTo>
                  <a:lnTo>
                    <a:pt x="4174904" y="683531"/>
                  </a:lnTo>
                  <a:lnTo>
                    <a:pt x="4163188" y="706416"/>
                  </a:lnTo>
                  <a:lnTo>
                    <a:pt x="4166997" y="704024"/>
                  </a:lnTo>
                  <a:lnTo>
                    <a:pt x="4203573" y="680567"/>
                  </a:lnTo>
                  <a:lnTo>
                    <a:pt x="4192806" y="663752"/>
                  </a:lnTo>
                  <a:close/>
                </a:path>
                <a:path w="4218305" h="989965">
                  <a:moveTo>
                    <a:pt x="4218178" y="655777"/>
                  </a:moveTo>
                  <a:lnTo>
                    <a:pt x="4098925" y="660781"/>
                  </a:lnTo>
                  <a:lnTo>
                    <a:pt x="4093464" y="666826"/>
                  </a:lnTo>
                  <a:lnTo>
                    <a:pt x="4093972" y="681113"/>
                  </a:lnTo>
                  <a:lnTo>
                    <a:pt x="4100068" y="686676"/>
                  </a:lnTo>
                  <a:lnTo>
                    <a:pt x="4149139" y="684614"/>
                  </a:lnTo>
                  <a:lnTo>
                    <a:pt x="4153154" y="682091"/>
                  </a:lnTo>
                  <a:lnTo>
                    <a:pt x="4189603" y="658749"/>
                  </a:lnTo>
                  <a:lnTo>
                    <a:pt x="4216659" y="658749"/>
                  </a:lnTo>
                  <a:lnTo>
                    <a:pt x="4218178" y="655777"/>
                  </a:lnTo>
                  <a:close/>
                </a:path>
                <a:path w="4218305" h="989965">
                  <a:moveTo>
                    <a:pt x="4189603" y="658749"/>
                  </a:moveTo>
                  <a:lnTo>
                    <a:pt x="4153154" y="682091"/>
                  </a:lnTo>
                  <a:lnTo>
                    <a:pt x="4149139" y="684614"/>
                  </a:lnTo>
                  <a:lnTo>
                    <a:pt x="4174904" y="683531"/>
                  </a:lnTo>
                  <a:lnTo>
                    <a:pt x="4185030" y="663752"/>
                  </a:lnTo>
                  <a:lnTo>
                    <a:pt x="4192806" y="663752"/>
                  </a:lnTo>
                  <a:lnTo>
                    <a:pt x="4189603" y="658749"/>
                  </a:lnTo>
                  <a:close/>
                </a:path>
                <a:path w="4218305" h="989965">
                  <a:moveTo>
                    <a:pt x="4185030" y="663752"/>
                  </a:moveTo>
                  <a:lnTo>
                    <a:pt x="4174904" y="683531"/>
                  </a:lnTo>
                  <a:lnTo>
                    <a:pt x="4197096" y="682599"/>
                  </a:lnTo>
                  <a:lnTo>
                    <a:pt x="4185030" y="663752"/>
                  </a:lnTo>
                  <a:close/>
                </a:path>
              </a:pathLst>
            </a:custGeom>
            <a:solidFill>
              <a:srgbClr val="8063A1"/>
            </a:solidFill>
          </p:spPr>
          <p:txBody>
            <a:bodyPr wrap="square" lIns="0" tIns="0" rIns="0" bIns="0" rtlCol="0"/>
            <a:lstStyle/>
            <a:p>
              <a:endParaRPr/>
            </a:p>
          </p:txBody>
        </p:sp>
      </p:grpSp>
    </p:spTree>
    <p:extLst>
      <p:ext uri="{BB962C8B-B14F-4D97-AF65-F5344CB8AC3E}">
        <p14:creationId xmlns:p14="http://schemas.microsoft.com/office/powerpoint/2010/main" val="1511481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EXPLOITER LES FONCTIONS</a:t>
            </a:r>
            <a:br>
              <a:rPr lang="fr-FR" dirty="0"/>
            </a:br>
            <a:r>
              <a:rPr lang="fr-FR" dirty="0"/>
              <a:t>NATIVES D’EXCEL</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1115696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Accéder aux fonctions natives d’Excel dans nos programmes</a:t>
            </a:r>
          </a:p>
        </p:txBody>
      </p:sp>
      <p:sp>
        <p:nvSpPr>
          <p:cNvPr id="3" name="Espace réservé du contenu 2"/>
          <p:cNvSpPr>
            <a:spLocks noGrp="1"/>
          </p:cNvSpPr>
          <p:nvPr>
            <p:ph idx="1"/>
          </p:nvPr>
        </p:nvSpPr>
        <p:spPr>
          <a:xfrm>
            <a:off x="838200" y="1647402"/>
            <a:ext cx="10515600" cy="4351338"/>
          </a:xfrm>
        </p:spPr>
        <p:txBody>
          <a:bodyPr>
            <a:normAutofit/>
          </a:bodyPr>
          <a:lstStyle/>
          <a:p>
            <a:r>
              <a:rPr lang="fr-FR" sz="2000" dirty="0"/>
              <a:t>Excel dispose de fonctions natives puissantes. Nous pouvons y accéder dans nos programmes VBA.</a:t>
            </a:r>
          </a:p>
          <a:p>
            <a:endParaRPr lang="fr-FR" sz="2000" dirty="0"/>
          </a:p>
        </p:txBody>
      </p:sp>
      <p:sp>
        <p:nvSpPr>
          <p:cNvPr id="4" name="object 4"/>
          <p:cNvSpPr/>
          <p:nvPr/>
        </p:nvSpPr>
        <p:spPr>
          <a:xfrm>
            <a:off x="1322831" y="2476532"/>
            <a:ext cx="7141845" cy="4209780"/>
          </a:xfrm>
          <a:custGeom>
            <a:avLst/>
            <a:gdLst/>
            <a:ahLst/>
            <a:cxnLst/>
            <a:rect l="l" t="t" r="r" b="b"/>
            <a:pathLst>
              <a:path w="7141845" h="3761740">
                <a:moveTo>
                  <a:pt x="0" y="3761232"/>
                </a:moveTo>
                <a:lnTo>
                  <a:pt x="7141464" y="3761232"/>
                </a:lnTo>
                <a:lnTo>
                  <a:pt x="7141464" y="0"/>
                </a:lnTo>
                <a:lnTo>
                  <a:pt x="0" y="0"/>
                </a:lnTo>
                <a:lnTo>
                  <a:pt x="0" y="3761232"/>
                </a:lnTo>
                <a:close/>
              </a:path>
            </a:pathLst>
          </a:custGeom>
          <a:ln w="9144">
            <a:solidFill>
              <a:srgbClr val="BEBEBE"/>
            </a:solidFill>
          </a:ln>
        </p:spPr>
        <p:txBody>
          <a:bodyPr wrap="square" lIns="0" tIns="0" rIns="0" bIns="0" rtlCol="0"/>
          <a:lstStyle/>
          <a:p>
            <a:endParaRPr sz="2000"/>
          </a:p>
        </p:txBody>
      </p:sp>
      <p:sp>
        <p:nvSpPr>
          <p:cNvPr id="5" name="object 5"/>
          <p:cNvSpPr txBox="1"/>
          <p:nvPr/>
        </p:nvSpPr>
        <p:spPr>
          <a:xfrm>
            <a:off x="1401267" y="2474780"/>
            <a:ext cx="2805430" cy="1550035"/>
          </a:xfrm>
          <a:prstGeom prst="rect">
            <a:avLst/>
          </a:prstGeom>
        </p:spPr>
        <p:txBody>
          <a:bodyPr vert="horz" wrap="square" lIns="0" tIns="12700" rIns="0" bIns="0" rtlCol="0">
            <a:spAutoFit/>
          </a:bodyPr>
          <a:lstStyle/>
          <a:p>
            <a:pPr marL="12700" marR="114935">
              <a:lnSpc>
                <a:spcPct val="125000"/>
              </a:lnSpc>
              <a:spcBef>
                <a:spcPts val="100"/>
              </a:spcBef>
            </a:pPr>
            <a:r>
              <a:rPr sz="1600" spc="-10" dirty="0">
                <a:latin typeface="Consolas"/>
                <a:cs typeface="Consolas"/>
              </a:rPr>
              <a:t>Sub MaMoyenneSelection()  </a:t>
            </a:r>
            <a:r>
              <a:rPr sz="1600" spc="-10" dirty="0">
                <a:solidFill>
                  <a:srgbClr val="77923B"/>
                </a:solidFill>
                <a:latin typeface="Consolas"/>
                <a:cs typeface="Consolas"/>
              </a:rPr>
              <a:t>'var.</a:t>
            </a:r>
            <a:r>
              <a:rPr sz="1600" spc="-15" dirty="0">
                <a:solidFill>
                  <a:srgbClr val="77923B"/>
                </a:solidFill>
                <a:latin typeface="Consolas"/>
                <a:cs typeface="Consolas"/>
              </a:rPr>
              <a:t> </a:t>
            </a:r>
            <a:r>
              <a:rPr sz="1600" spc="-10" dirty="0">
                <a:solidFill>
                  <a:srgbClr val="77923B"/>
                </a:solidFill>
                <a:latin typeface="Consolas"/>
                <a:cs typeface="Consolas"/>
              </a:rPr>
              <a:t>intermédiaire</a:t>
            </a:r>
            <a:endParaRPr sz="1600" dirty="0">
              <a:latin typeface="Consolas"/>
              <a:cs typeface="Consolas"/>
            </a:endParaRPr>
          </a:p>
          <a:p>
            <a:pPr marL="12700">
              <a:lnSpc>
                <a:spcPct val="100000"/>
              </a:lnSpc>
              <a:spcBef>
                <a:spcPts val="480"/>
              </a:spcBef>
            </a:pPr>
            <a:r>
              <a:rPr sz="1600" spc="-5" dirty="0">
                <a:latin typeface="Consolas"/>
                <a:cs typeface="Consolas"/>
              </a:rPr>
              <a:t>Dim </a:t>
            </a:r>
            <a:r>
              <a:rPr sz="1600" spc="-10" dirty="0">
                <a:latin typeface="Consolas"/>
                <a:cs typeface="Consolas"/>
              </a:rPr>
              <a:t>moyenne </a:t>
            </a:r>
            <a:r>
              <a:rPr sz="1600" spc="-5" dirty="0">
                <a:latin typeface="Consolas"/>
                <a:cs typeface="Consolas"/>
              </a:rPr>
              <a:t>As</a:t>
            </a:r>
            <a:r>
              <a:rPr sz="1600" spc="-40" dirty="0">
                <a:latin typeface="Consolas"/>
                <a:cs typeface="Consolas"/>
              </a:rPr>
              <a:t> </a:t>
            </a:r>
            <a:r>
              <a:rPr sz="1600" spc="-10" dirty="0">
                <a:latin typeface="Consolas"/>
                <a:cs typeface="Consolas"/>
              </a:rPr>
              <a:t>Double</a:t>
            </a:r>
            <a:endParaRPr sz="1600" dirty="0">
              <a:latin typeface="Consolas"/>
              <a:cs typeface="Consolas"/>
            </a:endParaRPr>
          </a:p>
          <a:p>
            <a:pPr marL="12700" marR="5080">
              <a:lnSpc>
                <a:spcPct val="125000"/>
              </a:lnSpc>
            </a:pPr>
            <a:r>
              <a:rPr sz="1600" spc="-10" dirty="0">
                <a:solidFill>
                  <a:srgbClr val="77923B"/>
                </a:solidFill>
                <a:latin typeface="Consolas"/>
                <a:cs typeface="Consolas"/>
              </a:rPr>
              <a:t>'vérifier </a:t>
            </a:r>
            <a:r>
              <a:rPr sz="1600" spc="-5" dirty="0">
                <a:solidFill>
                  <a:srgbClr val="77923B"/>
                </a:solidFill>
                <a:latin typeface="Consolas"/>
                <a:cs typeface="Consolas"/>
              </a:rPr>
              <a:t>la </a:t>
            </a:r>
            <a:r>
              <a:rPr sz="1600" spc="-10" dirty="0">
                <a:solidFill>
                  <a:srgbClr val="77923B"/>
                </a:solidFill>
                <a:latin typeface="Consolas"/>
                <a:cs typeface="Consolas"/>
              </a:rPr>
              <a:t>sélection  </a:t>
            </a:r>
            <a:r>
              <a:rPr sz="1600" spc="-5" dirty="0">
                <a:latin typeface="Consolas"/>
                <a:cs typeface="Consolas"/>
              </a:rPr>
              <a:t>If</a:t>
            </a:r>
            <a:r>
              <a:rPr sz="1600" spc="-50" dirty="0">
                <a:latin typeface="Consolas"/>
                <a:cs typeface="Consolas"/>
              </a:rPr>
              <a:t> </a:t>
            </a:r>
            <a:r>
              <a:rPr sz="1600" spc="-10" dirty="0">
                <a:latin typeface="Consolas"/>
                <a:cs typeface="Consolas"/>
              </a:rPr>
              <a:t>(Selection.Areas.Count</a:t>
            </a:r>
            <a:endParaRPr sz="1600" dirty="0">
              <a:latin typeface="Consolas"/>
              <a:cs typeface="Consolas"/>
            </a:endParaRPr>
          </a:p>
        </p:txBody>
      </p:sp>
      <p:sp>
        <p:nvSpPr>
          <p:cNvPr id="6" name="object 6"/>
          <p:cNvSpPr txBox="1"/>
          <p:nvPr/>
        </p:nvSpPr>
        <p:spPr>
          <a:xfrm>
            <a:off x="4292854" y="3755930"/>
            <a:ext cx="102552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onsolas"/>
                <a:cs typeface="Consolas"/>
              </a:rPr>
              <a:t>&gt; 1)</a:t>
            </a:r>
            <a:r>
              <a:rPr sz="1600" spc="-100" dirty="0">
                <a:latin typeface="Consolas"/>
                <a:cs typeface="Consolas"/>
              </a:rPr>
              <a:t> </a:t>
            </a:r>
            <a:r>
              <a:rPr sz="1600" spc="-10" dirty="0">
                <a:latin typeface="Consolas"/>
                <a:cs typeface="Consolas"/>
              </a:rPr>
              <a:t>Then</a:t>
            </a:r>
            <a:endParaRPr sz="1600">
              <a:latin typeface="Consolas"/>
              <a:cs typeface="Consolas"/>
            </a:endParaRPr>
          </a:p>
        </p:txBody>
      </p:sp>
      <p:sp>
        <p:nvSpPr>
          <p:cNvPr id="7" name="object 7"/>
          <p:cNvSpPr txBox="1"/>
          <p:nvPr/>
        </p:nvSpPr>
        <p:spPr>
          <a:xfrm>
            <a:off x="1401267" y="3999558"/>
            <a:ext cx="6585584" cy="635000"/>
          </a:xfrm>
          <a:prstGeom prst="rect">
            <a:avLst/>
          </a:prstGeom>
        </p:spPr>
        <p:txBody>
          <a:bodyPr vert="horz" wrap="square" lIns="0" tIns="73025" rIns="0" bIns="0" rtlCol="0">
            <a:spAutoFit/>
          </a:bodyPr>
          <a:lstStyle/>
          <a:p>
            <a:pPr marL="457200">
              <a:lnSpc>
                <a:spcPct val="100000"/>
              </a:lnSpc>
              <a:spcBef>
                <a:spcPts val="575"/>
              </a:spcBef>
            </a:pPr>
            <a:r>
              <a:rPr sz="1600" spc="-10" dirty="0">
                <a:latin typeface="Consolas"/>
                <a:cs typeface="Consolas"/>
              </a:rPr>
              <a:t>MsgBox </a:t>
            </a:r>
            <a:r>
              <a:rPr sz="1600" spc="-5" dirty="0">
                <a:latin typeface="Consolas"/>
                <a:cs typeface="Consolas"/>
              </a:rPr>
              <a:t>("Attention, ce </a:t>
            </a:r>
            <a:r>
              <a:rPr sz="1600" spc="-10" dirty="0">
                <a:latin typeface="Consolas"/>
                <a:cs typeface="Consolas"/>
              </a:rPr>
              <a:t>n'est </a:t>
            </a:r>
            <a:r>
              <a:rPr sz="1600" spc="-5" dirty="0">
                <a:latin typeface="Consolas"/>
                <a:cs typeface="Consolas"/>
              </a:rPr>
              <a:t>pas une </a:t>
            </a:r>
            <a:r>
              <a:rPr sz="1600" spc="-10" dirty="0">
                <a:latin typeface="Consolas"/>
                <a:cs typeface="Consolas"/>
              </a:rPr>
              <a:t>sélection</a:t>
            </a:r>
            <a:r>
              <a:rPr sz="1600" spc="10" dirty="0">
                <a:latin typeface="Consolas"/>
                <a:cs typeface="Consolas"/>
              </a:rPr>
              <a:t> </a:t>
            </a:r>
            <a:r>
              <a:rPr sz="1600" spc="-10" dirty="0">
                <a:latin typeface="Consolas"/>
                <a:cs typeface="Consolas"/>
              </a:rPr>
              <a:t>simple")</a:t>
            </a:r>
            <a:endParaRPr sz="1600" dirty="0">
              <a:latin typeface="Consolas"/>
              <a:cs typeface="Consolas"/>
            </a:endParaRPr>
          </a:p>
          <a:p>
            <a:pPr marL="12700">
              <a:lnSpc>
                <a:spcPct val="100000"/>
              </a:lnSpc>
              <a:spcBef>
                <a:spcPts val="480"/>
              </a:spcBef>
            </a:pPr>
            <a:r>
              <a:rPr sz="1600" spc="-10" dirty="0">
                <a:latin typeface="Consolas"/>
                <a:cs typeface="Consolas"/>
              </a:rPr>
              <a:t>Else</a:t>
            </a:r>
            <a:endParaRPr sz="1600" dirty="0">
              <a:latin typeface="Consolas"/>
              <a:cs typeface="Consolas"/>
            </a:endParaRPr>
          </a:p>
        </p:txBody>
      </p:sp>
      <p:sp>
        <p:nvSpPr>
          <p:cNvPr id="8" name="object 8"/>
          <p:cNvSpPr txBox="1"/>
          <p:nvPr/>
        </p:nvSpPr>
        <p:spPr>
          <a:xfrm>
            <a:off x="1401267" y="4609015"/>
            <a:ext cx="6918325" cy="1550035"/>
          </a:xfrm>
          <a:prstGeom prst="rect">
            <a:avLst/>
          </a:prstGeom>
        </p:spPr>
        <p:txBody>
          <a:bodyPr vert="horz" wrap="square" lIns="0" tIns="12700" rIns="0" bIns="0" rtlCol="0">
            <a:spAutoFit/>
          </a:bodyPr>
          <a:lstStyle/>
          <a:p>
            <a:pPr marL="457200" marR="5080">
              <a:lnSpc>
                <a:spcPct val="125000"/>
              </a:lnSpc>
              <a:spcBef>
                <a:spcPts val="100"/>
              </a:spcBef>
            </a:pPr>
            <a:r>
              <a:rPr sz="1600" spc="-10" dirty="0">
                <a:solidFill>
                  <a:srgbClr val="77923B"/>
                </a:solidFill>
                <a:latin typeface="Consolas"/>
                <a:cs typeface="Consolas"/>
              </a:rPr>
              <a:t>'faire calculer </a:t>
            </a:r>
            <a:r>
              <a:rPr sz="1600" spc="-5" dirty="0">
                <a:solidFill>
                  <a:srgbClr val="77923B"/>
                </a:solidFill>
                <a:latin typeface="Consolas"/>
                <a:cs typeface="Consolas"/>
              </a:rPr>
              <a:t>la </a:t>
            </a:r>
            <a:r>
              <a:rPr sz="1600" spc="-10" dirty="0">
                <a:solidFill>
                  <a:srgbClr val="77923B"/>
                </a:solidFill>
                <a:latin typeface="Consolas"/>
                <a:cs typeface="Consolas"/>
              </a:rPr>
              <a:t>moyenne </a:t>
            </a:r>
            <a:r>
              <a:rPr sz="1600" spc="-5" dirty="0">
                <a:solidFill>
                  <a:srgbClr val="77923B"/>
                </a:solidFill>
                <a:latin typeface="Consolas"/>
                <a:cs typeface="Consolas"/>
              </a:rPr>
              <a:t>de la </a:t>
            </a:r>
            <a:r>
              <a:rPr sz="1600" spc="-10" dirty="0">
                <a:solidFill>
                  <a:srgbClr val="77923B"/>
                </a:solidFill>
                <a:latin typeface="Consolas"/>
                <a:cs typeface="Consolas"/>
              </a:rPr>
              <a:t>sélection par Excel  </a:t>
            </a:r>
            <a:r>
              <a:rPr sz="1600" spc="-10" dirty="0">
                <a:latin typeface="Consolas"/>
                <a:cs typeface="Consolas"/>
              </a:rPr>
              <a:t>moyenne </a:t>
            </a:r>
            <a:r>
              <a:rPr sz="1600" spc="-5" dirty="0">
                <a:latin typeface="Consolas"/>
                <a:cs typeface="Consolas"/>
              </a:rPr>
              <a:t>= </a:t>
            </a:r>
            <a:r>
              <a:rPr sz="1600" spc="-10" dirty="0">
                <a:solidFill>
                  <a:srgbClr val="006FC0"/>
                </a:solidFill>
                <a:latin typeface="Consolas"/>
                <a:cs typeface="Consolas"/>
              </a:rPr>
              <a:t>Application.WorksheetFunction</a:t>
            </a:r>
            <a:r>
              <a:rPr sz="1600" spc="-10" dirty="0">
                <a:latin typeface="Consolas"/>
                <a:cs typeface="Consolas"/>
              </a:rPr>
              <a:t>.</a:t>
            </a:r>
            <a:r>
              <a:rPr sz="1600" spc="-10" dirty="0">
                <a:solidFill>
                  <a:srgbClr val="548ED4"/>
                </a:solidFill>
                <a:latin typeface="Consolas"/>
                <a:cs typeface="Consolas"/>
              </a:rPr>
              <a:t>Average</a:t>
            </a:r>
            <a:r>
              <a:rPr sz="1600" spc="-10" dirty="0">
                <a:latin typeface="Consolas"/>
                <a:cs typeface="Consolas"/>
              </a:rPr>
              <a:t>(Selection)  MsgBox ("La </a:t>
            </a:r>
            <a:r>
              <a:rPr sz="1600" spc="-5" dirty="0">
                <a:latin typeface="Consolas"/>
                <a:cs typeface="Consolas"/>
              </a:rPr>
              <a:t>moyenne est " &amp;</a:t>
            </a:r>
            <a:r>
              <a:rPr sz="1600" spc="-20" dirty="0">
                <a:latin typeface="Consolas"/>
                <a:cs typeface="Consolas"/>
              </a:rPr>
              <a:t> </a:t>
            </a:r>
            <a:r>
              <a:rPr sz="1600" spc="-10" dirty="0">
                <a:latin typeface="Consolas"/>
                <a:cs typeface="Consolas"/>
              </a:rPr>
              <a:t>Str(moyenne))</a:t>
            </a:r>
            <a:endParaRPr sz="1600" dirty="0">
              <a:latin typeface="Consolas"/>
              <a:cs typeface="Consolas"/>
            </a:endParaRPr>
          </a:p>
          <a:p>
            <a:pPr marL="12700" marR="6118860">
              <a:lnSpc>
                <a:spcPts val="2400"/>
              </a:lnSpc>
              <a:spcBef>
                <a:spcPts val="160"/>
              </a:spcBef>
            </a:pPr>
            <a:r>
              <a:rPr sz="1600" spc="-10" dirty="0">
                <a:latin typeface="Consolas"/>
                <a:cs typeface="Consolas"/>
              </a:rPr>
              <a:t>End If  End</a:t>
            </a:r>
            <a:r>
              <a:rPr sz="1600" spc="-90" dirty="0">
                <a:latin typeface="Consolas"/>
                <a:cs typeface="Consolas"/>
              </a:rPr>
              <a:t> </a:t>
            </a:r>
            <a:r>
              <a:rPr sz="1600" spc="-10" dirty="0">
                <a:latin typeface="Consolas"/>
                <a:cs typeface="Consolas"/>
              </a:rPr>
              <a:t>Sub</a:t>
            </a:r>
            <a:endParaRPr sz="1600" dirty="0">
              <a:latin typeface="Consolas"/>
              <a:cs typeface="Consolas"/>
            </a:endParaRPr>
          </a:p>
        </p:txBody>
      </p:sp>
      <p:sp>
        <p:nvSpPr>
          <p:cNvPr id="10" name="object 11"/>
          <p:cNvSpPr txBox="1"/>
          <p:nvPr/>
        </p:nvSpPr>
        <p:spPr>
          <a:xfrm>
            <a:off x="6987540" y="2635376"/>
            <a:ext cx="4983360" cy="1054776"/>
          </a:xfrm>
          <a:prstGeom prst="rect">
            <a:avLst/>
          </a:prstGeom>
        </p:spPr>
        <p:txBody>
          <a:bodyPr vert="horz" wrap="square" lIns="0" tIns="81915" rIns="0" bIns="0" rtlCol="0">
            <a:spAutoFit/>
          </a:bodyPr>
          <a:lstStyle/>
          <a:p>
            <a:pPr marL="12700">
              <a:spcBef>
                <a:spcPts val="645"/>
              </a:spcBef>
            </a:pPr>
            <a:r>
              <a:rPr lang="fr-FR" sz="1800" spc="-5" dirty="0">
                <a:solidFill>
                  <a:srgbClr val="C00000"/>
                </a:solidFill>
                <a:latin typeface="Calibri"/>
                <a:cs typeface="Calibri"/>
              </a:rPr>
              <a:t> </a:t>
            </a:r>
            <a:r>
              <a:rPr lang="fr-FR" u="heavy" spc="-10" dirty="0">
                <a:solidFill>
                  <a:srgbClr val="7E7E7E"/>
                </a:solidFill>
                <a:uFill>
                  <a:solidFill>
                    <a:srgbClr val="7E7E7E"/>
                  </a:solidFill>
                </a:uFill>
                <a:cs typeface="Calibri"/>
              </a:rPr>
              <a:t>Exemple </a:t>
            </a:r>
            <a:r>
              <a:rPr lang="fr-FR" u="heavy" dirty="0">
                <a:solidFill>
                  <a:srgbClr val="7E7E7E"/>
                </a:solidFill>
                <a:uFill>
                  <a:solidFill>
                    <a:srgbClr val="7E7E7E"/>
                  </a:solidFill>
                </a:uFill>
                <a:cs typeface="Calibri"/>
              </a:rPr>
              <a:t>:</a:t>
            </a:r>
            <a:r>
              <a:rPr lang="fr-FR" dirty="0">
                <a:solidFill>
                  <a:srgbClr val="7E7E7E"/>
                </a:solidFill>
                <a:cs typeface="Calibri"/>
              </a:rPr>
              <a:t> </a:t>
            </a:r>
            <a:r>
              <a:rPr lang="fr-FR" spc="-15" dirty="0">
                <a:solidFill>
                  <a:srgbClr val="7E7E7E"/>
                </a:solidFill>
                <a:cs typeface="Calibri"/>
              </a:rPr>
              <a:t>Vérifier </a:t>
            </a:r>
            <a:r>
              <a:rPr lang="fr-FR" spc="-10" dirty="0">
                <a:solidFill>
                  <a:srgbClr val="7E7E7E"/>
                </a:solidFill>
                <a:cs typeface="Calibri"/>
              </a:rPr>
              <a:t>qu’une </a:t>
            </a:r>
            <a:r>
              <a:rPr lang="fr-FR" spc="-5" dirty="0">
                <a:solidFill>
                  <a:srgbClr val="7E7E7E"/>
                </a:solidFill>
                <a:cs typeface="Calibri"/>
              </a:rPr>
              <a:t>sélection </a:t>
            </a:r>
            <a:r>
              <a:rPr lang="fr-FR" spc="-10" dirty="0">
                <a:solidFill>
                  <a:srgbClr val="7E7E7E"/>
                </a:solidFill>
                <a:cs typeface="Calibri"/>
              </a:rPr>
              <a:t>est </a:t>
            </a:r>
            <a:r>
              <a:rPr lang="fr-FR" spc="-5" dirty="0">
                <a:solidFill>
                  <a:srgbClr val="7E7E7E"/>
                </a:solidFill>
                <a:cs typeface="Calibri"/>
              </a:rPr>
              <a:t>simple</a:t>
            </a:r>
            <a:r>
              <a:rPr lang="fr-FR" spc="65" dirty="0">
                <a:solidFill>
                  <a:srgbClr val="7E7E7E"/>
                </a:solidFill>
                <a:cs typeface="Calibri"/>
              </a:rPr>
              <a:t> </a:t>
            </a:r>
            <a:r>
              <a:rPr lang="fr-FR" spc="-5" dirty="0">
                <a:solidFill>
                  <a:srgbClr val="7E7E7E"/>
                </a:solidFill>
                <a:cs typeface="Calibri"/>
              </a:rPr>
              <a:t>(</a:t>
            </a:r>
            <a:r>
              <a:rPr lang="fr-FR" b="1" spc="-5" dirty="0">
                <a:solidFill>
                  <a:srgbClr val="C00000"/>
                </a:solidFill>
                <a:cs typeface="Calibri"/>
              </a:rPr>
              <a:t>une</a:t>
            </a:r>
            <a:endParaRPr lang="fr-FR" b="1" dirty="0">
              <a:solidFill>
                <a:srgbClr val="C00000"/>
              </a:solidFill>
              <a:cs typeface="Calibri"/>
            </a:endParaRPr>
          </a:p>
          <a:p>
            <a:pPr marL="12700">
              <a:lnSpc>
                <a:spcPct val="100000"/>
              </a:lnSpc>
              <a:spcBef>
                <a:spcPts val="645"/>
              </a:spcBef>
            </a:pPr>
            <a:r>
              <a:rPr sz="1800" spc="-5" dirty="0" err="1">
                <a:solidFill>
                  <a:srgbClr val="C00000"/>
                </a:solidFill>
                <a:latin typeface="Calibri"/>
                <a:cs typeface="Calibri"/>
              </a:rPr>
              <a:t>seule</a:t>
            </a:r>
            <a:r>
              <a:rPr sz="1800" spc="-5" dirty="0">
                <a:solidFill>
                  <a:srgbClr val="C00000"/>
                </a:solidFill>
                <a:latin typeface="Calibri"/>
                <a:cs typeface="Calibri"/>
              </a:rPr>
              <a:t> </a:t>
            </a:r>
            <a:r>
              <a:rPr sz="1800" spc="-10" dirty="0">
                <a:solidFill>
                  <a:srgbClr val="C00000"/>
                </a:solidFill>
                <a:latin typeface="Calibri"/>
                <a:cs typeface="Calibri"/>
              </a:rPr>
              <a:t>zone</a:t>
            </a:r>
            <a:r>
              <a:rPr sz="1800" spc="-10" dirty="0">
                <a:solidFill>
                  <a:srgbClr val="7E7E7E"/>
                </a:solidFill>
                <a:latin typeface="Calibri"/>
                <a:cs typeface="Calibri"/>
              </a:rPr>
              <a:t>), </a:t>
            </a:r>
            <a:r>
              <a:rPr sz="1800" spc="-5" dirty="0">
                <a:solidFill>
                  <a:srgbClr val="7E7E7E"/>
                </a:solidFill>
                <a:latin typeface="Calibri"/>
                <a:cs typeface="Calibri"/>
              </a:rPr>
              <a:t>puis </a:t>
            </a:r>
            <a:r>
              <a:rPr sz="1800" spc="-10" dirty="0">
                <a:solidFill>
                  <a:srgbClr val="7E7E7E"/>
                </a:solidFill>
                <a:latin typeface="Calibri"/>
                <a:cs typeface="Calibri"/>
              </a:rPr>
              <a:t>calculer </a:t>
            </a:r>
            <a:r>
              <a:rPr sz="1800" spc="-5" dirty="0">
                <a:solidFill>
                  <a:srgbClr val="7E7E7E"/>
                </a:solidFill>
                <a:latin typeface="Calibri"/>
                <a:cs typeface="Calibri"/>
              </a:rPr>
              <a:t>et </a:t>
            </a:r>
            <a:r>
              <a:rPr sz="1800" spc="-10" dirty="0">
                <a:solidFill>
                  <a:srgbClr val="7E7E7E"/>
                </a:solidFill>
                <a:latin typeface="Calibri"/>
                <a:cs typeface="Calibri"/>
              </a:rPr>
              <a:t>afficher </a:t>
            </a:r>
            <a:r>
              <a:rPr sz="1800" spc="-5" dirty="0">
                <a:solidFill>
                  <a:srgbClr val="7E7E7E"/>
                </a:solidFill>
                <a:latin typeface="Calibri"/>
                <a:cs typeface="Calibri"/>
              </a:rPr>
              <a:t>la</a:t>
            </a:r>
            <a:r>
              <a:rPr sz="1800" spc="75" dirty="0">
                <a:solidFill>
                  <a:srgbClr val="7E7E7E"/>
                </a:solidFill>
                <a:latin typeface="Calibri"/>
                <a:cs typeface="Calibri"/>
              </a:rPr>
              <a:t> </a:t>
            </a:r>
            <a:r>
              <a:rPr sz="1800" spc="-5" dirty="0">
                <a:solidFill>
                  <a:srgbClr val="7E7E7E"/>
                </a:solidFill>
                <a:latin typeface="Calibri"/>
                <a:cs typeface="Calibri"/>
              </a:rPr>
              <a:t>moyenne</a:t>
            </a:r>
            <a:endParaRPr sz="1800" dirty="0">
              <a:latin typeface="Calibri"/>
              <a:cs typeface="Calibri"/>
            </a:endParaRPr>
          </a:p>
          <a:p>
            <a:pPr marL="12700">
              <a:lnSpc>
                <a:spcPct val="100000"/>
              </a:lnSpc>
              <a:spcBef>
                <a:spcPts val="540"/>
              </a:spcBef>
            </a:pPr>
            <a:r>
              <a:rPr sz="1800" spc="-5" dirty="0">
                <a:solidFill>
                  <a:srgbClr val="7E7E7E"/>
                </a:solidFill>
                <a:latin typeface="Calibri"/>
                <a:cs typeface="Calibri"/>
              </a:rPr>
              <a:t>des </a:t>
            </a:r>
            <a:r>
              <a:rPr sz="1800" spc="-10" dirty="0" err="1">
                <a:solidFill>
                  <a:srgbClr val="7E7E7E"/>
                </a:solidFill>
                <a:latin typeface="Calibri"/>
                <a:cs typeface="Calibri"/>
              </a:rPr>
              <a:t>valeurs</a:t>
            </a:r>
            <a:r>
              <a:rPr sz="1800" spc="-10" dirty="0">
                <a:solidFill>
                  <a:srgbClr val="7E7E7E"/>
                </a:solidFill>
                <a:latin typeface="Calibri"/>
                <a:cs typeface="Calibri"/>
              </a:rPr>
              <a:t> </a:t>
            </a:r>
            <a:r>
              <a:rPr sz="1800" spc="-5" dirty="0">
                <a:solidFill>
                  <a:srgbClr val="7E7E7E"/>
                </a:solidFill>
                <a:latin typeface="Calibri"/>
                <a:cs typeface="Calibri"/>
              </a:rPr>
              <a:t>dans une </a:t>
            </a:r>
            <a:r>
              <a:rPr sz="1800" spc="-10" dirty="0">
                <a:solidFill>
                  <a:srgbClr val="7E7E7E"/>
                </a:solidFill>
                <a:latin typeface="Calibri"/>
                <a:cs typeface="Calibri"/>
              </a:rPr>
              <a:t>boîte </a:t>
            </a:r>
            <a:r>
              <a:rPr sz="1800" spc="-5" dirty="0">
                <a:solidFill>
                  <a:srgbClr val="7E7E7E"/>
                </a:solidFill>
                <a:latin typeface="Calibri"/>
                <a:cs typeface="Calibri"/>
              </a:rPr>
              <a:t>de</a:t>
            </a:r>
            <a:r>
              <a:rPr sz="1800" spc="65" dirty="0">
                <a:solidFill>
                  <a:srgbClr val="7E7E7E"/>
                </a:solidFill>
                <a:latin typeface="Calibri"/>
                <a:cs typeface="Calibri"/>
              </a:rPr>
              <a:t> </a:t>
            </a:r>
            <a:r>
              <a:rPr sz="1800" spc="-5" dirty="0">
                <a:solidFill>
                  <a:srgbClr val="7E7E7E"/>
                </a:solidFill>
                <a:latin typeface="Calibri"/>
                <a:cs typeface="Calibri"/>
              </a:rPr>
              <a:t>dialogue.</a:t>
            </a:r>
            <a:endParaRPr sz="1800" dirty="0">
              <a:latin typeface="Calibri"/>
              <a:cs typeface="Calibri"/>
            </a:endParaRPr>
          </a:p>
        </p:txBody>
      </p:sp>
      <p:sp>
        <p:nvSpPr>
          <p:cNvPr id="16" name="object 17"/>
          <p:cNvSpPr txBox="1"/>
          <p:nvPr/>
        </p:nvSpPr>
        <p:spPr>
          <a:xfrm>
            <a:off x="8387333" y="4491641"/>
            <a:ext cx="140970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404040"/>
                </a:solidFill>
                <a:latin typeface="Calibri"/>
                <a:cs typeface="Calibri"/>
              </a:rPr>
              <a:t>Noter la</a:t>
            </a:r>
            <a:r>
              <a:rPr sz="1600" spc="-75" dirty="0">
                <a:solidFill>
                  <a:srgbClr val="404040"/>
                </a:solidFill>
                <a:latin typeface="Calibri"/>
                <a:cs typeface="Calibri"/>
              </a:rPr>
              <a:t> </a:t>
            </a:r>
            <a:r>
              <a:rPr sz="1600" spc="-15" dirty="0">
                <a:solidFill>
                  <a:srgbClr val="404040"/>
                </a:solidFill>
                <a:latin typeface="Calibri"/>
                <a:cs typeface="Calibri"/>
              </a:rPr>
              <a:t>syntaxe.</a:t>
            </a:r>
            <a:endParaRPr sz="1600">
              <a:latin typeface="Calibri"/>
              <a:cs typeface="Calibri"/>
            </a:endParaRPr>
          </a:p>
        </p:txBody>
      </p:sp>
      <p:grpSp>
        <p:nvGrpSpPr>
          <p:cNvPr id="17" name="object 18"/>
          <p:cNvGrpSpPr/>
          <p:nvPr/>
        </p:nvGrpSpPr>
        <p:grpSpPr>
          <a:xfrm>
            <a:off x="6926579" y="4605523"/>
            <a:ext cx="1423670" cy="622300"/>
            <a:chOff x="5783579" y="3610318"/>
            <a:chExt cx="1423670" cy="622300"/>
          </a:xfrm>
        </p:grpSpPr>
        <p:sp>
          <p:nvSpPr>
            <p:cNvPr id="18" name="object 19"/>
            <p:cNvSpPr/>
            <p:nvPr/>
          </p:nvSpPr>
          <p:spPr>
            <a:xfrm>
              <a:off x="5783579" y="3610318"/>
              <a:ext cx="1423416" cy="621830"/>
            </a:xfrm>
            <a:prstGeom prst="rect">
              <a:avLst/>
            </a:prstGeom>
            <a:blipFill>
              <a:blip r:embed="rId2" cstate="print"/>
              <a:stretch>
                <a:fillRect/>
              </a:stretch>
            </a:blipFill>
          </p:spPr>
          <p:txBody>
            <a:bodyPr wrap="square" lIns="0" tIns="0" rIns="0" bIns="0" rtlCol="0"/>
            <a:lstStyle/>
            <a:p>
              <a:endParaRPr/>
            </a:p>
          </p:txBody>
        </p:sp>
        <p:sp>
          <p:nvSpPr>
            <p:cNvPr id="19" name="object 20"/>
            <p:cNvSpPr/>
            <p:nvPr/>
          </p:nvSpPr>
          <p:spPr>
            <a:xfrm>
              <a:off x="5941313" y="3632327"/>
              <a:ext cx="1228725" cy="450215"/>
            </a:xfrm>
            <a:custGeom>
              <a:avLst/>
              <a:gdLst/>
              <a:ahLst/>
              <a:cxnLst/>
              <a:rect l="l" t="t" r="r" b="b"/>
              <a:pathLst>
                <a:path w="1228725" h="450214">
                  <a:moveTo>
                    <a:pt x="86487" y="335534"/>
                  </a:moveTo>
                  <a:lnTo>
                    <a:pt x="78359" y="336169"/>
                  </a:lnTo>
                  <a:lnTo>
                    <a:pt x="73660" y="341503"/>
                  </a:lnTo>
                  <a:lnTo>
                    <a:pt x="0" y="426085"/>
                  </a:lnTo>
                  <a:lnTo>
                    <a:pt x="116839" y="450088"/>
                  </a:lnTo>
                  <a:lnTo>
                    <a:pt x="123698" y="445516"/>
                  </a:lnTo>
                  <a:lnTo>
                    <a:pt x="125095" y="438531"/>
                  </a:lnTo>
                  <a:lnTo>
                    <a:pt x="126619" y="431546"/>
                  </a:lnTo>
                  <a:lnTo>
                    <a:pt x="125687" y="430149"/>
                  </a:lnTo>
                  <a:lnTo>
                    <a:pt x="28448" y="430149"/>
                  </a:lnTo>
                  <a:lnTo>
                    <a:pt x="20193" y="405638"/>
                  </a:lnTo>
                  <a:lnTo>
                    <a:pt x="65528" y="390310"/>
                  </a:lnTo>
                  <a:lnTo>
                    <a:pt x="93218" y="358521"/>
                  </a:lnTo>
                  <a:lnTo>
                    <a:pt x="97916" y="353187"/>
                  </a:lnTo>
                  <a:lnTo>
                    <a:pt x="97282" y="344931"/>
                  </a:lnTo>
                  <a:lnTo>
                    <a:pt x="91948" y="340233"/>
                  </a:lnTo>
                  <a:lnTo>
                    <a:pt x="86487" y="335534"/>
                  </a:lnTo>
                  <a:close/>
                </a:path>
                <a:path w="1228725" h="450214">
                  <a:moveTo>
                    <a:pt x="65528" y="390310"/>
                  </a:moveTo>
                  <a:lnTo>
                    <a:pt x="20193" y="405638"/>
                  </a:lnTo>
                  <a:lnTo>
                    <a:pt x="28448" y="430149"/>
                  </a:lnTo>
                  <a:lnTo>
                    <a:pt x="39345" y="426466"/>
                  </a:lnTo>
                  <a:lnTo>
                    <a:pt x="34036" y="426466"/>
                  </a:lnTo>
                  <a:lnTo>
                    <a:pt x="26924" y="405256"/>
                  </a:lnTo>
                  <a:lnTo>
                    <a:pt x="52509" y="405256"/>
                  </a:lnTo>
                  <a:lnTo>
                    <a:pt x="65528" y="390310"/>
                  </a:lnTo>
                  <a:close/>
                </a:path>
                <a:path w="1228725" h="450214">
                  <a:moveTo>
                    <a:pt x="73751" y="414838"/>
                  </a:moveTo>
                  <a:lnTo>
                    <a:pt x="28448" y="430149"/>
                  </a:lnTo>
                  <a:lnTo>
                    <a:pt x="125687" y="430149"/>
                  </a:lnTo>
                  <a:lnTo>
                    <a:pt x="122047" y="424688"/>
                  </a:lnTo>
                  <a:lnTo>
                    <a:pt x="73751" y="414838"/>
                  </a:lnTo>
                  <a:close/>
                </a:path>
                <a:path w="1228725" h="450214">
                  <a:moveTo>
                    <a:pt x="26924" y="405256"/>
                  </a:moveTo>
                  <a:lnTo>
                    <a:pt x="34036" y="426466"/>
                  </a:lnTo>
                  <a:lnTo>
                    <a:pt x="48639" y="409700"/>
                  </a:lnTo>
                  <a:lnTo>
                    <a:pt x="26924" y="405256"/>
                  </a:lnTo>
                  <a:close/>
                </a:path>
                <a:path w="1228725" h="450214">
                  <a:moveTo>
                    <a:pt x="48639" y="409700"/>
                  </a:moveTo>
                  <a:lnTo>
                    <a:pt x="34036" y="426466"/>
                  </a:lnTo>
                  <a:lnTo>
                    <a:pt x="39345" y="426466"/>
                  </a:lnTo>
                  <a:lnTo>
                    <a:pt x="73751" y="414838"/>
                  </a:lnTo>
                  <a:lnTo>
                    <a:pt x="48639" y="409700"/>
                  </a:lnTo>
                  <a:close/>
                </a:path>
                <a:path w="1228725" h="450214">
                  <a:moveTo>
                    <a:pt x="1219962" y="0"/>
                  </a:moveTo>
                  <a:lnTo>
                    <a:pt x="65528" y="390310"/>
                  </a:lnTo>
                  <a:lnTo>
                    <a:pt x="48639" y="409700"/>
                  </a:lnTo>
                  <a:lnTo>
                    <a:pt x="73751" y="414838"/>
                  </a:lnTo>
                  <a:lnTo>
                    <a:pt x="1228343" y="24637"/>
                  </a:lnTo>
                  <a:lnTo>
                    <a:pt x="1219962" y="0"/>
                  </a:lnTo>
                  <a:close/>
                </a:path>
                <a:path w="1228725" h="450214">
                  <a:moveTo>
                    <a:pt x="52509" y="405256"/>
                  </a:moveTo>
                  <a:lnTo>
                    <a:pt x="26924" y="405256"/>
                  </a:lnTo>
                  <a:lnTo>
                    <a:pt x="48639" y="409700"/>
                  </a:lnTo>
                  <a:lnTo>
                    <a:pt x="52509" y="405256"/>
                  </a:lnTo>
                  <a:close/>
                </a:path>
              </a:pathLst>
            </a:custGeom>
            <a:solidFill>
              <a:srgbClr val="8063A1"/>
            </a:solidFill>
          </p:spPr>
          <p:txBody>
            <a:bodyPr wrap="square" lIns="0" tIns="0" rIns="0" bIns="0" rtlCol="0"/>
            <a:lstStyle/>
            <a:p>
              <a:endParaRPr/>
            </a:p>
          </p:txBody>
        </p:sp>
      </p:grpSp>
      <p:grpSp>
        <p:nvGrpSpPr>
          <p:cNvPr id="20" name="object 21"/>
          <p:cNvGrpSpPr/>
          <p:nvPr/>
        </p:nvGrpSpPr>
        <p:grpSpPr>
          <a:xfrm>
            <a:off x="6408743" y="3537309"/>
            <a:ext cx="6967996" cy="3186601"/>
            <a:chOff x="2036826" y="3412233"/>
            <a:chExt cx="6967996" cy="3186601"/>
          </a:xfrm>
        </p:grpSpPr>
        <p:sp>
          <p:nvSpPr>
            <p:cNvPr id="21" name="object 22"/>
            <p:cNvSpPr/>
            <p:nvPr/>
          </p:nvSpPr>
          <p:spPr>
            <a:xfrm>
              <a:off x="8884675" y="3412233"/>
              <a:ext cx="120147" cy="461026"/>
            </a:xfrm>
            <a:prstGeom prst="rect">
              <a:avLst/>
            </a:prstGeom>
            <a:blipFill>
              <a:blip r:embed="rId3" cstate="print"/>
              <a:stretch>
                <a:fillRect/>
              </a:stretch>
            </a:blipFill>
          </p:spPr>
          <p:txBody>
            <a:bodyPr wrap="square" lIns="0" tIns="0" rIns="0" bIns="0" rtlCol="0"/>
            <a:lstStyle/>
            <a:p>
              <a:endParaRPr/>
            </a:p>
          </p:txBody>
        </p:sp>
        <p:sp>
          <p:nvSpPr>
            <p:cNvPr id="25" name="object 26"/>
            <p:cNvSpPr/>
            <p:nvPr/>
          </p:nvSpPr>
          <p:spPr>
            <a:xfrm>
              <a:off x="2051304" y="5398008"/>
              <a:ext cx="2830068" cy="952500"/>
            </a:xfrm>
            <a:prstGeom prst="rect">
              <a:avLst/>
            </a:prstGeom>
            <a:blipFill>
              <a:blip r:embed="rId4" cstate="print"/>
              <a:stretch>
                <a:fillRect/>
              </a:stretch>
            </a:blipFill>
          </p:spPr>
          <p:txBody>
            <a:bodyPr wrap="square" lIns="0" tIns="0" rIns="0" bIns="0" rtlCol="0"/>
            <a:lstStyle/>
            <a:p>
              <a:endParaRPr/>
            </a:p>
          </p:txBody>
        </p:sp>
        <p:sp>
          <p:nvSpPr>
            <p:cNvPr id="26" name="object 27"/>
            <p:cNvSpPr/>
            <p:nvPr/>
          </p:nvSpPr>
          <p:spPr>
            <a:xfrm>
              <a:off x="2036826" y="5383530"/>
              <a:ext cx="2859405" cy="981710"/>
            </a:xfrm>
            <a:custGeom>
              <a:avLst/>
              <a:gdLst/>
              <a:ahLst/>
              <a:cxnLst/>
              <a:rect l="l" t="t" r="r" b="b"/>
              <a:pathLst>
                <a:path w="2859404" h="981710">
                  <a:moveTo>
                    <a:pt x="0" y="981456"/>
                  </a:moveTo>
                  <a:lnTo>
                    <a:pt x="2859024" y="981456"/>
                  </a:lnTo>
                  <a:lnTo>
                    <a:pt x="2859024" y="0"/>
                  </a:lnTo>
                  <a:lnTo>
                    <a:pt x="0" y="0"/>
                  </a:lnTo>
                  <a:lnTo>
                    <a:pt x="0" y="981456"/>
                  </a:lnTo>
                  <a:close/>
                </a:path>
              </a:pathLst>
            </a:custGeom>
            <a:ln w="28956">
              <a:solidFill>
                <a:srgbClr val="548ED4"/>
              </a:solidFill>
            </a:ln>
          </p:spPr>
          <p:txBody>
            <a:bodyPr wrap="square" lIns="0" tIns="0" rIns="0" bIns="0" rtlCol="0"/>
            <a:lstStyle/>
            <a:p>
              <a:endParaRPr/>
            </a:p>
          </p:txBody>
        </p:sp>
        <p:sp>
          <p:nvSpPr>
            <p:cNvPr id="27" name="object 28"/>
            <p:cNvSpPr/>
            <p:nvPr/>
          </p:nvSpPr>
          <p:spPr>
            <a:xfrm>
              <a:off x="5901252" y="5189134"/>
              <a:ext cx="1656588" cy="1409700"/>
            </a:xfrm>
            <a:prstGeom prst="rect">
              <a:avLst/>
            </a:prstGeom>
            <a:blipFill>
              <a:blip r:embed="rId5" cstate="print"/>
              <a:stretch>
                <a:fillRect/>
              </a:stretch>
            </a:blipFill>
          </p:spPr>
          <p:txBody>
            <a:bodyPr wrap="square" lIns="0" tIns="0" rIns="0" bIns="0" rtlCol="0"/>
            <a:lstStyle/>
            <a:p>
              <a:endParaRPr/>
            </a:p>
          </p:txBody>
        </p:sp>
        <p:sp>
          <p:nvSpPr>
            <p:cNvPr id="29" name="object 30"/>
            <p:cNvSpPr/>
            <p:nvPr/>
          </p:nvSpPr>
          <p:spPr>
            <a:xfrm>
              <a:off x="4442460" y="4735068"/>
              <a:ext cx="1984248" cy="1126248"/>
            </a:xfrm>
            <a:prstGeom prst="rect">
              <a:avLst/>
            </a:prstGeom>
            <a:blipFill>
              <a:blip r:embed="rId6" cstate="print"/>
              <a:stretch>
                <a:fillRect/>
              </a:stretch>
            </a:blipFill>
          </p:spPr>
          <p:txBody>
            <a:bodyPr wrap="square" lIns="0" tIns="0" rIns="0" bIns="0" rtlCol="0"/>
            <a:lstStyle/>
            <a:p>
              <a:endParaRPr/>
            </a:p>
          </p:txBody>
        </p:sp>
        <p:sp>
          <p:nvSpPr>
            <p:cNvPr id="30" name="object 31"/>
            <p:cNvSpPr/>
            <p:nvPr/>
          </p:nvSpPr>
          <p:spPr>
            <a:xfrm>
              <a:off x="4577390" y="4755388"/>
              <a:ext cx="1444373" cy="933596"/>
            </a:xfrm>
            <a:custGeom>
              <a:avLst/>
              <a:gdLst/>
              <a:ahLst/>
              <a:cxnLst/>
              <a:rect l="l" t="t" r="r" b="b"/>
              <a:pathLst>
                <a:path w="1782445" h="1045210">
                  <a:moveTo>
                    <a:pt x="1323339" y="0"/>
                  </a:moveTo>
                  <a:lnTo>
                    <a:pt x="1282573" y="3429"/>
                  </a:lnTo>
                  <a:lnTo>
                    <a:pt x="1239647" y="12573"/>
                  </a:lnTo>
                  <a:lnTo>
                    <a:pt x="1194815" y="27305"/>
                  </a:lnTo>
                  <a:lnTo>
                    <a:pt x="1147699" y="46989"/>
                  </a:lnTo>
                  <a:lnTo>
                    <a:pt x="1081913" y="80772"/>
                  </a:lnTo>
                  <a:lnTo>
                    <a:pt x="1047623" y="100584"/>
                  </a:lnTo>
                  <a:lnTo>
                    <a:pt x="1012698" y="122300"/>
                  </a:lnTo>
                  <a:lnTo>
                    <a:pt x="976756" y="145923"/>
                  </a:lnTo>
                  <a:lnTo>
                    <a:pt x="940180" y="171323"/>
                  </a:lnTo>
                  <a:lnTo>
                    <a:pt x="902715" y="198247"/>
                  </a:lnTo>
                  <a:lnTo>
                    <a:pt x="864615" y="226949"/>
                  </a:lnTo>
                  <a:lnTo>
                    <a:pt x="825626" y="257048"/>
                  </a:lnTo>
                  <a:lnTo>
                    <a:pt x="786129" y="288670"/>
                  </a:lnTo>
                  <a:lnTo>
                    <a:pt x="746125" y="321563"/>
                  </a:lnTo>
                  <a:lnTo>
                    <a:pt x="705230" y="355854"/>
                  </a:lnTo>
                  <a:lnTo>
                    <a:pt x="663955" y="391287"/>
                  </a:lnTo>
                  <a:lnTo>
                    <a:pt x="622173" y="427863"/>
                  </a:lnTo>
                  <a:lnTo>
                    <a:pt x="579754" y="465581"/>
                  </a:lnTo>
                  <a:lnTo>
                    <a:pt x="493649" y="543941"/>
                  </a:lnTo>
                  <a:lnTo>
                    <a:pt x="406018" y="625475"/>
                  </a:lnTo>
                  <a:lnTo>
                    <a:pt x="361696" y="667385"/>
                  </a:lnTo>
                  <a:lnTo>
                    <a:pt x="272288" y="752856"/>
                  </a:lnTo>
                  <a:lnTo>
                    <a:pt x="0" y="1017816"/>
                  </a:lnTo>
                  <a:lnTo>
                    <a:pt x="26669" y="1045044"/>
                  </a:lnTo>
                  <a:lnTo>
                    <a:pt x="208534" y="867435"/>
                  </a:lnTo>
                  <a:lnTo>
                    <a:pt x="387985" y="694944"/>
                  </a:lnTo>
                  <a:lnTo>
                    <a:pt x="475996" y="612140"/>
                  </a:lnTo>
                  <a:lnTo>
                    <a:pt x="519556" y="571754"/>
                  </a:lnTo>
                  <a:lnTo>
                    <a:pt x="562610" y="532384"/>
                  </a:lnTo>
                  <a:lnTo>
                    <a:pt x="605281" y="493903"/>
                  </a:lnTo>
                  <a:lnTo>
                    <a:pt x="647446" y="456311"/>
                  </a:lnTo>
                  <a:lnTo>
                    <a:pt x="688975" y="419988"/>
                  </a:lnTo>
                  <a:lnTo>
                    <a:pt x="729996" y="384810"/>
                  </a:lnTo>
                  <a:lnTo>
                    <a:pt x="770509" y="350774"/>
                  </a:lnTo>
                  <a:lnTo>
                    <a:pt x="810387" y="318007"/>
                  </a:lnTo>
                  <a:lnTo>
                    <a:pt x="849502" y="286766"/>
                  </a:lnTo>
                  <a:lnTo>
                    <a:pt x="887856" y="257048"/>
                  </a:lnTo>
                  <a:lnTo>
                    <a:pt x="925576" y="228726"/>
                  </a:lnTo>
                  <a:lnTo>
                    <a:pt x="962405" y="202184"/>
                  </a:lnTo>
                  <a:lnTo>
                    <a:pt x="998474" y="177292"/>
                  </a:lnTo>
                  <a:lnTo>
                    <a:pt x="1033526" y="154178"/>
                  </a:lnTo>
                  <a:lnTo>
                    <a:pt x="1067815" y="132969"/>
                  </a:lnTo>
                  <a:lnTo>
                    <a:pt x="1100963" y="113664"/>
                  </a:lnTo>
                  <a:lnTo>
                    <a:pt x="1164336" y="81280"/>
                  </a:lnTo>
                  <a:lnTo>
                    <a:pt x="1208659" y="62737"/>
                  </a:lnTo>
                  <a:lnTo>
                    <a:pt x="1250314" y="49275"/>
                  </a:lnTo>
                  <a:lnTo>
                    <a:pt x="1289050" y="41020"/>
                  </a:lnTo>
                  <a:lnTo>
                    <a:pt x="1324737" y="38100"/>
                  </a:lnTo>
                  <a:lnTo>
                    <a:pt x="1461464" y="38100"/>
                  </a:lnTo>
                  <a:lnTo>
                    <a:pt x="1442085" y="26924"/>
                  </a:lnTo>
                  <a:lnTo>
                    <a:pt x="1397380" y="9270"/>
                  </a:lnTo>
                  <a:lnTo>
                    <a:pt x="1348866" y="635"/>
                  </a:lnTo>
                  <a:lnTo>
                    <a:pt x="1336293" y="126"/>
                  </a:lnTo>
                  <a:lnTo>
                    <a:pt x="1323339" y="0"/>
                  </a:lnTo>
                  <a:close/>
                </a:path>
                <a:path w="1782445" h="1045210">
                  <a:moveTo>
                    <a:pt x="1633902" y="548354"/>
                  </a:moveTo>
                  <a:lnTo>
                    <a:pt x="1626725" y="549620"/>
                  </a:lnTo>
                  <a:lnTo>
                    <a:pt x="1620392" y="553720"/>
                  </a:lnTo>
                  <a:lnTo>
                    <a:pt x="1616061" y="559909"/>
                  </a:lnTo>
                  <a:lnTo>
                    <a:pt x="1614503" y="567039"/>
                  </a:lnTo>
                  <a:lnTo>
                    <a:pt x="1615731" y="574240"/>
                  </a:lnTo>
                  <a:lnTo>
                    <a:pt x="1619758" y="580644"/>
                  </a:lnTo>
                  <a:lnTo>
                    <a:pt x="1733930" y="699643"/>
                  </a:lnTo>
                  <a:lnTo>
                    <a:pt x="1743629" y="667385"/>
                  </a:lnTo>
                  <a:lnTo>
                    <a:pt x="1706626" y="667385"/>
                  </a:lnTo>
                  <a:lnTo>
                    <a:pt x="1699005" y="635762"/>
                  </a:lnTo>
                  <a:lnTo>
                    <a:pt x="1689853" y="598593"/>
                  </a:lnTo>
                  <a:lnTo>
                    <a:pt x="1647316" y="554228"/>
                  </a:lnTo>
                  <a:lnTo>
                    <a:pt x="1641056" y="549898"/>
                  </a:lnTo>
                  <a:lnTo>
                    <a:pt x="1633902" y="548354"/>
                  </a:lnTo>
                  <a:close/>
                </a:path>
                <a:path w="1782445" h="1045210">
                  <a:moveTo>
                    <a:pt x="1689853" y="598593"/>
                  </a:moveTo>
                  <a:lnTo>
                    <a:pt x="1699005" y="635762"/>
                  </a:lnTo>
                  <a:lnTo>
                    <a:pt x="1706626" y="667385"/>
                  </a:lnTo>
                  <a:lnTo>
                    <a:pt x="1743583" y="658495"/>
                  </a:lnTo>
                  <a:lnTo>
                    <a:pt x="1743340" y="657479"/>
                  </a:lnTo>
                  <a:lnTo>
                    <a:pt x="1706879" y="657479"/>
                  </a:lnTo>
                  <a:lnTo>
                    <a:pt x="1716291" y="626168"/>
                  </a:lnTo>
                  <a:lnTo>
                    <a:pt x="1689853" y="598593"/>
                  </a:lnTo>
                  <a:close/>
                </a:path>
                <a:path w="1782445" h="1045210">
                  <a:moveTo>
                    <a:pt x="1761089" y="517195"/>
                  </a:moveTo>
                  <a:lnTo>
                    <a:pt x="1754124" y="519366"/>
                  </a:lnTo>
                  <a:lnTo>
                    <a:pt x="1748492" y="524013"/>
                  </a:lnTo>
                  <a:lnTo>
                    <a:pt x="1744979" y="530733"/>
                  </a:lnTo>
                  <a:lnTo>
                    <a:pt x="1727034" y="590431"/>
                  </a:lnTo>
                  <a:lnTo>
                    <a:pt x="1735963" y="626618"/>
                  </a:lnTo>
                  <a:lnTo>
                    <a:pt x="1743583" y="658495"/>
                  </a:lnTo>
                  <a:lnTo>
                    <a:pt x="1706626" y="667385"/>
                  </a:lnTo>
                  <a:lnTo>
                    <a:pt x="1743629" y="667385"/>
                  </a:lnTo>
                  <a:lnTo>
                    <a:pt x="1781428" y="541655"/>
                  </a:lnTo>
                  <a:lnTo>
                    <a:pt x="1782139" y="534140"/>
                  </a:lnTo>
                  <a:lnTo>
                    <a:pt x="1779968" y="527161"/>
                  </a:lnTo>
                  <a:lnTo>
                    <a:pt x="1775321" y="521491"/>
                  </a:lnTo>
                  <a:lnTo>
                    <a:pt x="1768602" y="517906"/>
                  </a:lnTo>
                  <a:lnTo>
                    <a:pt x="1761089" y="517195"/>
                  </a:lnTo>
                  <a:close/>
                </a:path>
                <a:path w="1782445" h="1045210">
                  <a:moveTo>
                    <a:pt x="1716291" y="626168"/>
                  </a:moveTo>
                  <a:lnTo>
                    <a:pt x="1706879" y="657479"/>
                  </a:lnTo>
                  <a:lnTo>
                    <a:pt x="1738884" y="649732"/>
                  </a:lnTo>
                  <a:lnTo>
                    <a:pt x="1716291" y="626168"/>
                  </a:lnTo>
                  <a:close/>
                </a:path>
                <a:path w="1782445" h="1045210">
                  <a:moveTo>
                    <a:pt x="1727034" y="590431"/>
                  </a:moveTo>
                  <a:lnTo>
                    <a:pt x="1716291" y="626168"/>
                  </a:lnTo>
                  <a:lnTo>
                    <a:pt x="1738884" y="649732"/>
                  </a:lnTo>
                  <a:lnTo>
                    <a:pt x="1706879" y="657479"/>
                  </a:lnTo>
                  <a:lnTo>
                    <a:pt x="1743340" y="657479"/>
                  </a:lnTo>
                  <a:lnTo>
                    <a:pt x="1735852" y="626168"/>
                  </a:lnTo>
                  <a:lnTo>
                    <a:pt x="1727034" y="590431"/>
                  </a:lnTo>
                  <a:close/>
                </a:path>
                <a:path w="1782445" h="1045210">
                  <a:moveTo>
                    <a:pt x="1461464" y="38100"/>
                  </a:moveTo>
                  <a:lnTo>
                    <a:pt x="1335913" y="38100"/>
                  </a:lnTo>
                  <a:lnTo>
                    <a:pt x="1347089" y="38735"/>
                  </a:lnTo>
                  <a:lnTo>
                    <a:pt x="1368552" y="41656"/>
                  </a:lnTo>
                  <a:lnTo>
                    <a:pt x="1407922" y="53086"/>
                  </a:lnTo>
                  <a:lnTo>
                    <a:pt x="1443736" y="71755"/>
                  </a:lnTo>
                  <a:lnTo>
                    <a:pt x="1476755" y="97662"/>
                  </a:lnTo>
                  <a:lnTo>
                    <a:pt x="1507236" y="130175"/>
                  </a:lnTo>
                  <a:lnTo>
                    <a:pt x="1535302" y="169037"/>
                  </a:lnTo>
                  <a:lnTo>
                    <a:pt x="1561338" y="213613"/>
                  </a:lnTo>
                  <a:lnTo>
                    <a:pt x="1585340" y="263525"/>
                  </a:lnTo>
                  <a:lnTo>
                    <a:pt x="1607485" y="318007"/>
                  </a:lnTo>
                  <a:lnTo>
                    <a:pt x="1628013" y="376174"/>
                  </a:lnTo>
                  <a:lnTo>
                    <a:pt x="1647189" y="437895"/>
                  </a:lnTo>
                  <a:lnTo>
                    <a:pt x="1665224" y="502031"/>
                  </a:lnTo>
                  <a:lnTo>
                    <a:pt x="1682368" y="568198"/>
                  </a:lnTo>
                  <a:lnTo>
                    <a:pt x="1689853" y="598593"/>
                  </a:lnTo>
                  <a:lnTo>
                    <a:pt x="1716291" y="626168"/>
                  </a:lnTo>
                  <a:lnTo>
                    <a:pt x="1727034" y="590431"/>
                  </a:lnTo>
                  <a:lnTo>
                    <a:pt x="1719199" y="558673"/>
                  </a:lnTo>
                  <a:lnTo>
                    <a:pt x="1701927" y="491871"/>
                  </a:lnTo>
                  <a:lnTo>
                    <a:pt x="1683639" y="426719"/>
                  </a:lnTo>
                  <a:lnTo>
                    <a:pt x="1664080" y="363981"/>
                  </a:lnTo>
                  <a:lnTo>
                    <a:pt x="1642872" y="304038"/>
                  </a:lnTo>
                  <a:lnTo>
                    <a:pt x="1619885" y="247523"/>
                  </a:lnTo>
                  <a:lnTo>
                    <a:pt x="1594739" y="195325"/>
                  </a:lnTo>
                  <a:lnTo>
                    <a:pt x="1566799" y="147574"/>
                  </a:lnTo>
                  <a:lnTo>
                    <a:pt x="1535811" y="105029"/>
                  </a:lnTo>
                  <a:lnTo>
                    <a:pt x="1501266" y="68453"/>
                  </a:lnTo>
                  <a:lnTo>
                    <a:pt x="1462786" y="38862"/>
                  </a:lnTo>
                  <a:lnTo>
                    <a:pt x="1461464" y="38100"/>
                  </a:lnTo>
                  <a:close/>
                </a:path>
              </a:pathLst>
            </a:custGeom>
            <a:solidFill>
              <a:srgbClr val="8063A1"/>
            </a:solidFill>
          </p:spPr>
          <p:txBody>
            <a:bodyPr wrap="square" lIns="0" tIns="0" rIns="0" bIns="0" rtlCol="0"/>
            <a:lstStyle/>
            <a:p>
              <a:endParaRPr/>
            </a:p>
          </p:txBody>
        </p:sp>
      </p:grpSp>
    </p:spTree>
    <p:extLst>
      <p:ext uri="{BB962C8B-B14F-4D97-AF65-F5344CB8AC3E}">
        <p14:creationId xmlns:p14="http://schemas.microsoft.com/office/powerpoint/2010/main" val="26971251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STRUCTURES ALGORITHMIQUES</a:t>
            </a:r>
          </a:p>
        </p:txBody>
      </p:sp>
      <p:sp>
        <p:nvSpPr>
          <p:cNvPr id="3" name="Espace réservé du texte 2"/>
          <p:cNvSpPr>
            <a:spLocks noGrp="1"/>
          </p:cNvSpPr>
          <p:nvPr>
            <p:ph type="body" idx="1"/>
          </p:nvPr>
        </p:nvSpPr>
        <p:spPr/>
        <p:txBody>
          <a:bodyPr/>
          <a:lstStyle/>
          <a:p>
            <a:r>
              <a:rPr lang="fr-FR" dirty="0"/>
              <a:t>Plus loin avec la programmation…</a:t>
            </a:r>
          </a:p>
          <a:p>
            <a:endParaRPr lang="fr-FR" dirty="0"/>
          </a:p>
        </p:txBody>
      </p:sp>
    </p:spTree>
    <p:extLst>
      <p:ext uri="{BB962C8B-B14F-4D97-AF65-F5344CB8AC3E}">
        <p14:creationId xmlns:p14="http://schemas.microsoft.com/office/powerpoint/2010/main" val="14589076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Structure alternative simple ou Branchement conditionnel IF</a:t>
            </a:r>
          </a:p>
        </p:txBody>
      </p:sp>
      <p:sp>
        <p:nvSpPr>
          <p:cNvPr id="3" name="Espace réservé du contenu 2"/>
          <p:cNvSpPr>
            <a:spLocks noGrp="1"/>
          </p:cNvSpPr>
          <p:nvPr>
            <p:ph idx="1"/>
          </p:nvPr>
        </p:nvSpPr>
        <p:spPr>
          <a:xfrm>
            <a:off x="838200" y="1825624"/>
            <a:ext cx="10515600" cy="4829017"/>
          </a:xfrm>
        </p:spPr>
        <p:txBody>
          <a:bodyPr>
            <a:normAutofit fontScale="47500" lnSpcReduction="20000"/>
          </a:bodyPr>
          <a:lstStyle/>
          <a:p>
            <a:r>
              <a:rPr lang="fr-FR" sz="3300" spc="-10" dirty="0"/>
              <a:t>Permet </a:t>
            </a:r>
            <a:r>
              <a:rPr lang="fr-FR" sz="3300" spc="-20" dirty="0"/>
              <a:t>d’activer </a:t>
            </a:r>
            <a:r>
              <a:rPr lang="fr-FR" sz="3300" dirty="0"/>
              <a:t>une </a:t>
            </a:r>
            <a:r>
              <a:rPr lang="fr-FR" sz="3300" spc="-5" dirty="0"/>
              <a:t>partie du code </a:t>
            </a:r>
            <a:r>
              <a:rPr lang="fr-FR" sz="3300" dirty="0"/>
              <a:t>en </a:t>
            </a:r>
            <a:r>
              <a:rPr lang="fr-FR" sz="3300" spc="-5" dirty="0"/>
              <a:t>fonction de </a:t>
            </a:r>
            <a:r>
              <a:rPr lang="fr-FR" sz="3300" dirty="0"/>
              <a:t>la  </a:t>
            </a:r>
            <a:r>
              <a:rPr lang="fr-FR" sz="3300" spc="-10" dirty="0"/>
              <a:t>réalisation d’une </a:t>
            </a:r>
            <a:r>
              <a:rPr lang="fr-FR" sz="3300" spc="-5" dirty="0"/>
              <a:t>condition ou</a:t>
            </a:r>
            <a:r>
              <a:rPr lang="fr-FR" sz="3300" dirty="0"/>
              <a:t> </a:t>
            </a:r>
            <a:r>
              <a:rPr lang="fr-FR" sz="3300" spc="-5" dirty="0"/>
              <a:t>pas. </a:t>
            </a:r>
          </a:p>
          <a:p>
            <a:r>
              <a:rPr lang="fr-FR" sz="3300" spc="-5" dirty="0"/>
              <a:t>SI … ALORS … SINON … FIN SI</a:t>
            </a:r>
          </a:p>
          <a:p>
            <a:r>
              <a:rPr lang="en-US" sz="3800" spc="-25" dirty="0" err="1">
                <a:solidFill>
                  <a:srgbClr val="C00000"/>
                </a:solidFill>
                <a:cs typeface="Calibri"/>
              </a:rPr>
              <a:t>S</a:t>
            </a:r>
            <a:r>
              <a:rPr lang="en-US" sz="3800" dirty="0" err="1">
                <a:solidFill>
                  <a:srgbClr val="C00000"/>
                </a:solidFill>
                <a:cs typeface="Calibri"/>
              </a:rPr>
              <a:t>y</a:t>
            </a:r>
            <a:r>
              <a:rPr lang="en-US" sz="3800" spc="-20" dirty="0" err="1">
                <a:solidFill>
                  <a:srgbClr val="C00000"/>
                </a:solidFill>
                <a:cs typeface="Calibri"/>
              </a:rPr>
              <a:t>n</a:t>
            </a:r>
            <a:r>
              <a:rPr lang="en-US" sz="3800" spc="-25" dirty="0" err="1">
                <a:solidFill>
                  <a:srgbClr val="C00000"/>
                </a:solidFill>
                <a:cs typeface="Calibri"/>
              </a:rPr>
              <a:t>ta</a:t>
            </a:r>
            <a:r>
              <a:rPr lang="en-US" sz="3800" spc="-60" dirty="0" err="1">
                <a:solidFill>
                  <a:srgbClr val="C00000"/>
                </a:solidFill>
                <a:cs typeface="Calibri"/>
              </a:rPr>
              <a:t>x</a:t>
            </a:r>
            <a:r>
              <a:rPr lang="en-US" sz="3800" dirty="0" err="1">
                <a:solidFill>
                  <a:srgbClr val="C00000"/>
                </a:solidFill>
                <a:cs typeface="Calibri"/>
              </a:rPr>
              <a:t>e</a:t>
            </a:r>
            <a:endParaRPr lang="en-US" dirty="0">
              <a:solidFill>
                <a:srgbClr val="C00000"/>
              </a:solidFill>
              <a:cs typeface="Calibri"/>
            </a:endParaRPr>
          </a:p>
          <a:p>
            <a:endParaRPr lang="en-US" dirty="0">
              <a:solidFill>
                <a:srgbClr val="C00000"/>
              </a:solidFill>
              <a:cs typeface="Calibri"/>
            </a:endParaRPr>
          </a:p>
          <a:p>
            <a:endParaRPr lang="en-US" dirty="0">
              <a:solidFill>
                <a:srgbClr val="C00000"/>
              </a:solidFill>
              <a:cs typeface="Calibri"/>
            </a:endParaRPr>
          </a:p>
          <a:p>
            <a:endParaRPr lang="en-US" dirty="0">
              <a:solidFill>
                <a:srgbClr val="C00000"/>
              </a:solidFill>
              <a:cs typeface="Calibri"/>
            </a:endParaRPr>
          </a:p>
          <a:p>
            <a:endParaRPr lang="en-US" dirty="0">
              <a:solidFill>
                <a:srgbClr val="C00000"/>
              </a:solidFill>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pPr marL="355600" indent="-342900">
              <a:lnSpc>
                <a:spcPct val="100000"/>
              </a:lnSpc>
              <a:spcBef>
                <a:spcPts val="620"/>
              </a:spcBef>
              <a:buAutoNum type="arabicParenBoth"/>
              <a:tabLst>
                <a:tab pos="355600" algn="l"/>
              </a:tabLst>
            </a:pPr>
            <a:endParaRPr lang="fr-FR" sz="1800" dirty="0">
              <a:solidFill>
                <a:srgbClr val="938953"/>
              </a:solidFill>
              <a:cs typeface="Calibri"/>
            </a:endParaRPr>
          </a:p>
          <a:p>
            <a:pPr marL="355600" indent="-342900">
              <a:lnSpc>
                <a:spcPct val="100000"/>
              </a:lnSpc>
              <a:spcBef>
                <a:spcPts val="620"/>
              </a:spcBef>
              <a:buAutoNum type="arabicParenBoth"/>
              <a:tabLst>
                <a:tab pos="355600" algn="l"/>
              </a:tabLst>
            </a:pPr>
            <a:r>
              <a:rPr lang="fr-FR" sz="1800" dirty="0">
                <a:solidFill>
                  <a:srgbClr val="938953"/>
                </a:solidFill>
                <a:cs typeface="Calibri"/>
              </a:rPr>
              <a:t>Condition </a:t>
            </a:r>
            <a:r>
              <a:rPr lang="fr-FR" sz="1800" spc="-5" dirty="0">
                <a:cs typeface="Calibri"/>
              </a:rPr>
              <a:t>est souvent </a:t>
            </a:r>
            <a:r>
              <a:rPr lang="fr-FR" sz="1800" dirty="0">
                <a:cs typeface="Calibri"/>
              </a:rPr>
              <a:t>une </a:t>
            </a:r>
            <a:r>
              <a:rPr lang="fr-FR" sz="1800" spc="-5" dirty="0">
                <a:cs typeface="Calibri"/>
              </a:rPr>
              <a:t>opération </a:t>
            </a:r>
            <a:r>
              <a:rPr lang="fr-FR" sz="1800" dirty="0">
                <a:cs typeface="Calibri"/>
              </a:rPr>
              <a:t>de</a:t>
            </a:r>
            <a:r>
              <a:rPr lang="fr-FR" sz="1800" spc="-145" dirty="0">
                <a:cs typeface="Calibri"/>
              </a:rPr>
              <a:t> </a:t>
            </a:r>
            <a:r>
              <a:rPr lang="fr-FR" sz="1800" spc="-5" dirty="0">
                <a:cs typeface="Calibri"/>
              </a:rPr>
              <a:t>comparaison (&lt;,&gt;, &lt;=, &gt;=, = &lt;&gt;)</a:t>
            </a:r>
          </a:p>
          <a:p>
            <a:pPr marL="355600" indent="-342900">
              <a:lnSpc>
                <a:spcPct val="100000"/>
              </a:lnSpc>
              <a:spcBef>
                <a:spcPts val="620"/>
              </a:spcBef>
              <a:buAutoNum type="arabicParenBoth"/>
              <a:tabLst>
                <a:tab pos="355600" algn="l"/>
              </a:tabLst>
            </a:pPr>
            <a:r>
              <a:rPr lang="fr-FR" sz="1800" dirty="0">
                <a:cs typeface="Calibri"/>
              </a:rPr>
              <a:t> Plusieurs conditions peuvent se combiner à l’aide des opérateurs logiques «  Or  » et «  And  »</a:t>
            </a:r>
          </a:p>
          <a:p>
            <a:pPr marL="355600" indent="-342900">
              <a:lnSpc>
                <a:spcPct val="100000"/>
              </a:lnSpc>
              <a:spcBef>
                <a:spcPts val="515"/>
              </a:spcBef>
              <a:buAutoNum type="arabicParenBoth"/>
              <a:tabLst>
                <a:tab pos="355600" algn="l"/>
              </a:tabLst>
            </a:pPr>
            <a:r>
              <a:rPr lang="fr-FR" sz="1800" spc="-5" dirty="0">
                <a:cs typeface="Calibri"/>
              </a:rPr>
              <a:t>La valeur </a:t>
            </a:r>
            <a:r>
              <a:rPr lang="fr-FR" sz="1800" dirty="0">
                <a:cs typeface="Calibri"/>
              </a:rPr>
              <a:t>de </a:t>
            </a:r>
            <a:r>
              <a:rPr lang="fr-FR" sz="1800" spc="-10" dirty="0">
                <a:cs typeface="Calibri"/>
              </a:rPr>
              <a:t>retour </a:t>
            </a:r>
            <a:r>
              <a:rPr lang="fr-FR" sz="1800" dirty="0">
                <a:cs typeface="Calibri"/>
              </a:rPr>
              <a:t>de </a:t>
            </a:r>
            <a:r>
              <a:rPr lang="fr-FR" sz="1800" dirty="0">
                <a:solidFill>
                  <a:srgbClr val="938953"/>
                </a:solidFill>
                <a:cs typeface="Calibri"/>
              </a:rPr>
              <a:t>Condition </a:t>
            </a:r>
            <a:r>
              <a:rPr lang="fr-FR" sz="1800" spc="-5" dirty="0">
                <a:cs typeface="Calibri"/>
              </a:rPr>
              <a:t>est </a:t>
            </a:r>
            <a:r>
              <a:rPr lang="fr-FR" sz="1800" dirty="0">
                <a:cs typeface="Calibri"/>
              </a:rPr>
              <a:t>de type booléen </a:t>
            </a:r>
            <a:r>
              <a:rPr lang="fr-FR" sz="1800" spc="-20" dirty="0">
                <a:cs typeface="Calibri"/>
              </a:rPr>
              <a:t>(</a:t>
            </a:r>
            <a:r>
              <a:rPr lang="fr-FR" sz="1800" spc="-20" dirty="0" err="1">
                <a:cs typeface="Calibri"/>
              </a:rPr>
              <a:t>True</a:t>
            </a:r>
            <a:r>
              <a:rPr lang="fr-FR" sz="1800" spc="-20" dirty="0">
                <a:cs typeface="Calibri"/>
              </a:rPr>
              <a:t> </a:t>
            </a:r>
            <a:r>
              <a:rPr lang="fr-FR" sz="1800" spc="-5" dirty="0">
                <a:cs typeface="Calibri"/>
              </a:rPr>
              <a:t>ou</a:t>
            </a:r>
            <a:r>
              <a:rPr lang="fr-FR" sz="1800" spc="-135" dirty="0">
                <a:cs typeface="Calibri"/>
              </a:rPr>
              <a:t> </a:t>
            </a:r>
            <a:r>
              <a:rPr lang="fr-FR" sz="1800" spc="-10" dirty="0">
                <a:cs typeface="Calibri"/>
              </a:rPr>
              <a:t>False)</a:t>
            </a:r>
            <a:endParaRPr lang="fr-FR" sz="1800" dirty="0">
              <a:cs typeface="Calibri"/>
            </a:endParaRPr>
          </a:p>
          <a:p>
            <a:pPr marL="355600" indent="-342900">
              <a:lnSpc>
                <a:spcPct val="100000"/>
              </a:lnSpc>
              <a:spcBef>
                <a:spcPts val="505"/>
              </a:spcBef>
              <a:buAutoNum type="arabicParenBoth"/>
              <a:tabLst>
                <a:tab pos="355600" algn="l"/>
              </a:tabLst>
            </a:pPr>
            <a:r>
              <a:rPr lang="fr-FR" sz="1800" spc="-5" dirty="0" err="1">
                <a:solidFill>
                  <a:srgbClr val="006FC0"/>
                </a:solidFill>
                <a:cs typeface="Calibri"/>
              </a:rPr>
              <a:t>Then</a:t>
            </a:r>
            <a:r>
              <a:rPr lang="fr-FR" sz="1800" spc="-5" dirty="0">
                <a:solidFill>
                  <a:srgbClr val="006FC0"/>
                </a:solidFill>
                <a:cs typeface="Calibri"/>
              </a:rPr>
              <a:t> </a:t>
            </a:r>
            <a:r>
              <a:rPr lang="fr-FR" sz="1800" dirty="0">
                <a:cs typeface="Calibri"/>
              </a:rPr>
              <a:t>doit </a:t>
            </a:r>
            <a:r>
              <a:rPr lang="fr-FR" sz="1800" spc="-10" dirty="0">
                <a:cs typeface="Calibri"/>
              </a:rPr>
              <a:t>être </a:t>
            </a:r>
            <a:r>
              <a:rPr lang="fr-FR" sz="1800" dirty="0">
                <a:cs typeface="Calibri"/>
              </a:rPr>
              <a:t>sur la même ligne que</a:t>
            </a:r>
            <a:r>
              <a:rPr lang="fr-FR" sz="1800" spc="-90" dirty="0">
                <a:cs typeface="Calibri"/>
              </a:rPr>
              <a:t> </a:t>
            </a:r>
            <a:r>
              <a:rPr lang="fr-FR" sz="1800" dirty="0">
                <a:solidFill>
                  <a:srgbClr val="006FC0"/>
                </a:solidFill>
                <a:cs typeface="Calibri"/>
              </a:rPr>
              <a:t>If </a:t>
            </a:r>
            <a:endParaRPr lang="fr-FR" sz="1800" dirty="0">
              <a:cs typeface="Calibri"/>
            </a:endParaRPr>
          </a:p>
          <a:p>
            <a:pPr marL="355600" indent="-342900">
              <a:lnSpc>
                <a:spcPct val="100000"/>
              </a:lnSpc>
              <a:spcBef>
                <a:spcPts val="515"/>
              </a:spcBef>
              <a:buAutoNum type="arabicParenBoth"/>
              <a:tabLst>
                <a:tab pos="355600" algn="l"/>
              </a:tabLst>
            </a:pPr>
            <a:r>
              <a:rPr lang="fr-FR" sz="1800" spc="-5" dirty="0">
                <a:cs typeface="Calibri"/>
              </a:rPr>
              <a:t>La </a:t>
            </a:r>
            <a:r>
              <a:rPr lang="fr-FR" sz="1800" dirty="0">
                <a:cs typeface="Calibri"/>
              </a:rPr>
              <a:t>partie </a:t>
            </a:r>
            <a:r>
              <a:rPr lang="fr-FR" sz="1800" spc="-5" dirty="0" err="1">
                <a:solidFill>
                  <a:srgbClr val="00AFEF"/>
                </a:solidFill>
                <a:cs typeface="Calibri"/>
              </a:rPr>
              <a:t>Else</a:t>
            </a:r>
            <a:r>
              <a:rPr lang="fr-FR" sz="1800" spc="-5" dirty="0">
                <a:solidFill>
                  <a:srgbClr val="00AFEF"/>
                </a:solidFill>
                <a:cs typeface="Calibri"/>
              </a:rPr>
              <a:t> </a:t>
            </a:r>
            <a:r>
              <a:rPr lang="fr-FR" sz="1800" spc="-5" dirty="0">
                <a:cs typeface="Calibri"/>
              </a:rPr>
              <a:t>est </a:t>
            </a:r>
            <a:r>
              <a:rPr lang="fr-FR" sz="1800" spc="-10" dirty="0">
                <a:cs typeface="Calibri"/>
              </a:rPr>
              <a:t>facultative </a:t>
            </a:r>
            <a:r>
              <a:rPr lang="fr-FR" sz="1800" spc="-5" dirty="0">
                <a:cs typeface="Calibri"/>
              </a:rPr>
              <a:t>(ne </a:t>
            </a:r>
            <a:r>
              <a:rPr lang="fr-FR" sz="1800" dirty="0">
                <a:cs typeface="Calibri"/>
              </a:rPr>
              <a:t>rien </a:t>
            </a:r>
            <a:r>
              <a:rPr lang="fr-FR" sz="1800" spc="-15" dirty="0">
                <a:cs typeface="Calibri"/>
              </a:rPr>
              <a:t>faire </a:t>
            </a:r>
            <a:r>
              <a:rPr lang="fr-FR" sz="1800" dirty="0">
                <a:cs typeface="Calibri"/>
              </a:rPr>
              <a:t>si la condition </a:t>
            </a:r>
            <a:r>
              <a:rPr lang="fr-FR" sz="1800" spc="-5" dirty="0">
                <a:cs typeface="Calibri"/>
              </a:rPr>
              <a:t>est</a:t>
            </a:r>
            <a:r>
              <a:rPr lang="fr-FR" sz="1800" spc="-140" dirty="0">
                <a:cs typeface="Calibri"/>
              </a:rPr>
              <a:t> </a:t>
            </a:r>
            <a:r>
              <a:rPr lang="fr-FR" sz="1800" spc="-5" dirty="0">
                <a:cs typeface="Calibri"/>
              </a:rPr>
              <a:t>fausse)</a:t>
            </a:r>
            <a:endParaRPr lang="fr-FR" sz="1800" dirty="0">
              <a:cs typeface="Calibri"/>
            </a:endParaRPr>
          </a:p>
          <a:p>
            <a:pPr marL="355600" indent="-342900">
              <a:lnSpc>
                <a:spcPct val="100000"/>
              </a:lnSpc>
              <a:spcBef>
                <a:spcPts val="505"/>
              </a:spcBef>
              <a:buAutoNum type="arabicParenBoth"/>
              <a:tabLst>
                <a:tab pos="355600" algn="l"/>
              </a:tabLst>
            </a:pPr>
            <a:r>
              <a:rPr lang="fr-FR" sz="1800" dirty="0">
                <a:cs typeface="Calibri"/>
              </a:rPr>
              <a:t>Il </a:t>
            </a:r>
            <a:r>
              <a:rPr lang="fr-FR" sz="1800" spc="-5" dirty="0">
                <a:cs typeface="Calibri"/>
              </a:rPr>
              <a:t>est possible d’imbriquer une </a:t>
            </a:r>
            <a:r>
              <a:rPr lang="fr-FR" sz="1800" spc="-10" dirty="0">
                <a:cs typeface="Calibri"/>
              </a:rPr>
              <a:t>autre structure </a:t>
            </a:r>
            <a:r>
              <a:rPr lang="fr-FR" sz="1800" spc="-5" dirty="0">
                <a:cs typeface="Calibri"/>
              </a:rPr>
              <a:t>conditionnelle </a:t>
            </a:r>
            <a:r>
              <a:rPr lang="fr-FR" sz="1800" dirty="0">
                <a:cs typeface="Calibri"/>
              </a:rPr>
              <a:t>If </a:t>
            </a:r>
            <a:r>
              <a:rPr lang="fr-FR" sz="1800" spc="-5" dirty="0">
                <a:cs typeface="Calibri"/>
              </a:rPr>
              <a:t>dans </a:t>
            </a:r>
            <a:r>
              <a:rPr lang="fr-FR" sz="1800" dirty="0">
                <a:cs typeface="Calibri"/>
              </a:rPr>
              <a:t>les </a:t>
            </a:r>
            <a:r>
              <a:rPr lang="fr-FR" sz="1800" spc="-5" dirty="0">
                <a:cs typeface="Calibri"/>
              </a:rPr>
              <a:t>blocs</a:t>
            </a:r>
            <a:r>
              <a:rPr lang="fr-FR" sz="1800" spc="45" dirty="0">
                <a:cs typeface="Calibri"/>
              </a:rPr>
              <a:t> </a:t>
            </a:r>
            <a:r>
              <a:rPr lang="fr-FR" sz="1800" spc="-5" dirty="0">
                <a:cs typeface="Calibri"/>
              </a:rPr>
              <a:t>d’instructions</a:t>
            </a:r>
          </a:p>
          <a:p>
            <a:pPr marL="355600" indent="-342900">
              <a:lnSpc>
                <a:spcPct val="100000"/>
              </a:lnSpc>
              <a:spcBef>
                <a:spcPts val="505"/>
              </a:spcBef>
              <a:buAutoNum type="arabicParenBoth"/>
              <a:tabLst>
                <a:tab pos="355600" algn="l"/>
              </a:tabLst>
            </a:pPr>
            <a:r>
              <a:rPr lang="fr-FR" sz="1800" dirty="0">
                <a:cs typeface="Calibri"/>
              </a:rPr>
              <a:t>L’opérateur «  Not  » renvoie le contraire de l’expression. </a:t>
            </a:r>
          </a:p>
          <a:p>
            <a:pPr marL="355600" indent="-342900">
              <a:lnSpc>
                <a:spcPct val="100000"/>
              </a:lnSpc>
              <a:spcBef>
                <a:spcPts val="505"/>
              </a:spcBef>
              <a:buAutoNum type="arabicParenBoth"/>
              <a:tabLst>
                <a:tab pos="355600" algn="l"/>
              </a:tabLst>
            </a:pPr>
            <a:r>
              <a:rPr lang="fr-FR" sz="1800" dirty="0">
                <a:cs typeface="Calibri"/>
              </a:rPr>
              <a:t>S’il y a plusieurs instructions, elles sont séparées par le signe de ponctuation «  :  ».</a:t>
            </a:r>
          </a:p>
        </p:txBody>
      </p:sp>
      <p:sp>
        <p:nvSpPr>
          <p:cNvPr id="4" name="object 4"/>
          <p:cNvSpPr txBox="1"/>
          <p:nvPr/>
        </p:nvSpPr>
        <p:spPr>
          <a:xfrm>
            <a:off x="1732195" y="2670867"/>
            <a:ext cx="6509584" cy="2248051"/>
          </a:xfrm>
          <a:prstGeom prst="rect">
            <a:avLst/>
          </a:prstGeom>
          <a:ln w="9144">
            <a:solidFill>
              <a:srgbClr val="DDD9C3"/>
            </a:solidFill>
          </a:ln>
        </p:spPr>
        <p:txBody>
          <a:bodyPr vert="horz" wrap="square" lIns="0" tIns="31750" rIns="0" bIns="0" rtlCol="0">
            <a:spAutoFit/>
          </a:bodyPr>
          <a:lstStyle/>
          <a:p>
            <a:pPr marL="90805">
              <a:lnSpc>
                <a:spcPct val="100000"/>
              </a:lnSpc>
              <a:spcBef>
                <a:spcPts val="250"/>
              </a:spcBef>
            </a:pPr>
            <a:r>
              <a:rPr sz="2400" dirty="0">
                <a:solidFill>
                  <a:srgbClr val="006FC0"/>
                </a:solidFill>
                <a:latin typeface="Consolas"/>
                <a:cs typeface="Consolas"/>
              </a:rPr>
              <a:t>If </a:t>
            </a:r>
            <a:r>
              <a:rPr sz="2400" spc="-5" dirty="0">
                <a:solidFill>
                  <a:srgbClr val="938953"/>
                </a:solidFill>
                <a:latin typeface="Consolas"/>
                <a:cs typeface="Consolas"/>
              </a:rPr>
              <a:t>condition</a:t>
            </a:r>
            <a:r>
              <a:rPr sz="2400" dirty="0">
                <a:solidFill>
                  <a:srgbClr val="938953"/>
                </a:solidFill>
                <a:latin typeface="Consolas"/>
                <a:cs typeface="Consolas"/>
              </a:rPr>
              <a:t> </a:t>
            </a:r>
            <a:r>
              <a:rPr sz="2400" spc="-5" dirty="0">
                <a:solidFill>
                  <a:srgbClr val="006FC0"/>
                </a:solidFill>
                <a:latin typeface="Consolas"/>
                <a:cs typeface="Consolas"/>
              </a:rPr>
              <a:t>Then</a:t>
            </a:r>
            <a:endParaRPr sz="2400" dirty="0">
              <a:latin typeface="Consolas"/>
              <a:cs typeface="Consolas"/>
            </a:endParaRPr>
          </a:p>
          <a:p>
            <a:pPr marL="371475">
              <a:lnSpc>
                <a:spcPct val="100000"/>
              </a:lnSpc>
            </a:pPr>
            <a:r>
              <a:rPr sz="2400" spc="-5" dirty="0">
                <a:latin typeface="Consolas"/>
                <a:cs typeface="Consolas"/>
              </a:rPr>
              <a:t>bloc</a:t>
            </a:r>
            <a:r>
              <a:rPr sz="2400" spc="-10" dirty="0">
                <a:latin typeface="Consolas"/>
                <a:cs typeface="Consolas"/>
              </a:rPr>
              <a:t> </a:t>
            </a:r>
            <a:r>
              <a:rPr sz="2400" spc="-5" dirty="0">
                <a:latin typeface="Consolas"/>
                <a:cs typeface="Consolas"/>
              </a:rPr>
              <a:t>d’instructions</a:t>
            </a:r>
            <a:endParaRPr sz="2400" dirty="0">
              <a:latin typeface="Consolas"/>
              <a:cs typeface="Consolas"/>
            </a:endParaRPr>
          </a:p>
          <a:p>
            <a:pPr marL="371475">
              <a:lnSpc>
                <a:spcPct val="100000"/>
              </a:lnSpc>
            </a:pPr>
            <a:r>
              <a:rPr sz="2400" dirty="0">
                <a:latin typeface="Consolas"/>
                <a:cs typeface="Consolas"/>
              </a:rPr>
              <a:t>si la condition est</a:t>
            </a:r>
            <a:r>
              <a:rPr sz="2400" spc="-85" dirty="0">
                <a:latin typeface="Consolas"/>
                <a:cs typeface="Consolas"/>
              </a:rPr>
              <a:t> </a:t>
            </a:r>
            <a:r>
              <a:rPr sz="2400" dirty="0">
                <a:latin typeface="Consolas"/>
                <a:cs typeface="Consolas"/>
              </a:rPr>
              <a:t>vraie</a:t>
            </a:r>
          </a:p>
          <a:p>
            <a:pPr marL="90805">
              <a:lnSpc>
                <a:spcPct val="100000"/>
              </a:lnSpc>
            </a:pPr>
            <a:r>
              <a:rPr sz="2400" dirty="0">
                <a:solidFill>
                  <a:srgbClr val="00AFEF"/>
                </a:solidFill>
                <a:latin typeface="Consolas"/>
                <a:cs typeface="Consolas"/>
              </a:rPr>
              <a:t>Else</a:t>
            </a:r>
            <a:endParaRPr sz="2400" dirty="0">
              <a:latin typeface="Consolas"/>
              <a:cs typeface="Consolas"/>
            </a:endParaRPr>
          </a:p>
          <a:p>
            <a:pPr marL="371475">
              <a:lnSpc>
                <a:spcPct val="100000"/>
              </a:lnSpc>
              <a:spcBef>
                <a:spcPts val="5"/>
              </a:spcBef>
            </a:pPr>
            <a:r>
              <a:rPr sz="2400" spc="-5" dirty="0">
                <a:latin typeface="Consolas"/>
                <a:cs typeface="Consolas"/>
              </a:rPr>
              <a:t>bloc</a:t>
            </a:r>
            <a:r>
              <a:rPr sz="2400" spc="-10" dirty="0">
                <a:latin typeface="Consolas"/>
                <a:cs typeface="Consolas"/>
              </a:rPr>
              <a:t> </a:t>
            </a:r>
            <a:r>
              <a:rPr sz="2400" spc="-5" dirty="0">
                <a:latin typeface="Consolas"/>
                <a:cs typeface="Consolas"/>
              </a:rPr>
              <a:t>d’instructions</a:t>
            </a:r>
            <a:endParaRPr sz="2400" dirty="0">
              <a:latin typeface="Consolas"/>
              <a:cs typeface="Consolas"/>
            </a:endParaRPr>
          </a:p>
          <a:p>
            <a:pPr marL="90805" marR="121285" indent="280035">
              <a:lnSpc>
                <a:spcPct val="100000"/>
              </a:lnSpc>
            </a:pPr>
            <a:r>
              <a:rPr sz="2400" dirty="0">
                <a:latin typeface="Consolas"/>
                <a:cs typeface="Consolas"/>
              </a:rPr>
              <a:t>si la condition est</a:t>
            </a:r>
            <a:r>
              <a:rPr sz="2400" spc="-110" dirty="0">
                <a:latin typeface="Consolas"/>
                <a:cs typeface="Consolas"/>
              </a:rPr>
              <a:t> </a:t>
            </a:r>
            <a:r>
              <a:rPr sz="2400" dirty="0">
                <a:latin typeface="Consolas"/>
                <a:cs typeface="Consolas"/>
              </a:rPr>
              <a:t>fausse  </a:t>
            </a:r>
            <a:r>
              <a:rPr sz="2400" dirty="0">
                <a:solidFill>
                  <a:srgbClr val="006FC0"/>
                </a:solidFill>
                <a:latin typeface="Consolas"/>
                <a:cs typeface="Consolas"/>
              </a:rPr>
              <a:t>End</a:t>
            </a:r>
            <a:r>
              <a:rPr sz="2400" spc="-5" dirty="0">
                <a:solidFill>
                  <a:srgbClr val="006FC0"/>
                </a:solidFill>
                <a:latin typeface="Consolas"/>
                <a:cs typeface="Consolas"/>
              </a:rPr>
              <a:t> </a:t>
            </a:r>
            <a:r>
              <a:rPr sz="2400" dirty="0">
                <a:solidFill>
                  <a:srgbClr val="006FC0"/>
                </a:solidFill>
                <a:latin typeface="Consolas"/>
                <a:cs typeface="Consolas"/>
              </a:rPr>
              <a:t>If</a:t>
            </a:r>
            <a:endParaRPr sz="2400" dirty="0">
              <a:latin typeface="Consolas"/>
              <a:cs typeface="Consolas"/>
            </a:endParaRPr>
          </a:p>
        </p:txBody>
      </p:sp>
      <p:grpSp>
        <p:nvGrpSpPr>
          <p:cNvPr id="53" name="Groupe 52"/>
          <p:cNvGrpSpPr/>
          <p:nvPr/>
        </p:nvGrpSpPr>
        <p:grpSpPr>
          <a:xfrm>
            <a:off x="7828361" y="2201532"/>
            <a:ext cx="4017316" cy="4656468"/>
            <a:chOff x="7699229" y="1462876"/>
            <a:chExt cx="4017316" cy="4765605"/>
          </a:xfrm>
        </p:grpSpPr>
        <p:grpSp>
          <p:nvGrpSpPr>
            <p:cNvPr id="54" name="object 6"/>
            <p:cNvGrpSpPr/>
            <p:nvPr/>
          </p:nvGrpSpPr>
          <p:grpSpPr>
            <a:xfrm>
              <a:off x="8378756" y="1462877"/>
              <a:ext cx="1537970" cy="745490"/>
              <a:chOff x="5567410" y="1760117"/>
              <a:chExt cx="1537970" cy="745490"/>
            </a:xfrm>
          </p:grpSpPr>
          <p:sp>
            <p:nvSpPr>
              <p:cNvPr id="99" name="object 7"/>
              <p:cNvSpPr/>
              <p:nvPr/>
            </p:nvSpPr>
            <p:spPr>
              <a:xfrm>
                <a:off x="5580110" y="1772817"/>
                <a:ext cx="1512570" cy="720090"/>
              </a:xfrm>
              <a:custGeom>
                <a:avLst/>
                <a:gdLst/>
                <a:ahLst/>
                <a:cxnLst/>
                <a:rect l="l" t="t" r="r" b="b"/>
                <a:pathLst>
                  <a:path w="1512570" h="720089">
                    <a:moveTo>
                      <a:pt x="756084" y="0"/>
                    </a:moveTo>
                    <a:lnTo>
                      <a:pt x="0" y="360039"/>
                    </a:lnTo>
                    <a:lnTo>
                      <a:pt x="756084" y="720078"/>
                    </a:lnTo>
                    <a:lnTo>
                      <a:pt x="1512167" y="360039"/>
                    </a:lnTo>
                    <a:lnTo>
                      <a:pt x="756084" y="0"/>
                    </a:lnTo>
                    <a:close/>
                  </a:path>
                </a:pathLst>
              </a:custGeom>
              <a:solidFill>
                <a:srgbClr val="FFFFFF"/>
              </a:solidFill>
            </p:spPr>
            <p:txBody>
              <a:bodyPr wrap="square" lIns="0" tIns="0" rIns="0" bIns="0" rtlCol="0"/>
              <a:lstStyle/>
              <a:p>
                <a:endParaRPr/>
              </a:p>
            </p:txBody>
          </p:sp>
          <p:sp>
            <p:nvSpPr>
              <p:cNvPr id="100" name="object 8"/>
              <p:cNvSpPr/>
              <p:nvPr/>
            </p:nvSpPr>
            <p:spPr>
              <a:xfrm>
                <a:off x="5580110" y="1772817"/>
                <a:ext cx="1512570" cy="720090"/>
              </a:xfrm>
              <a:custGeom>
                <a:avLst/>
                <a:gdLst/>
                <a:ahLst/>
                <a:cxnLst/>
                <a:rect l="l" t="t" r="r" b="b"/>
                <a:pathLst>
                  <a:path w="1512570" h="720089">
                    <a:moveTo>
                      <a:pt x="0" y="360039"/>
                    </a:moveTo>
                    <a:lnTo>
                      <a:pt x="756083" y="0"/>
                    </a:lnTo>
                    <a:lnTo>
                      <a:pt x="1512166" y="360039"/>
                    </a:lnTo>
                    <a:lnTo>
                      <a:pt x="756083" y="720079"/>
                    </a:lnTo>
                    <a:lnTo>
                      <a:pt x="0" y="360039"/>
                    </a:lnTo>
                    <a:close/>
                  </a:path>
                </a:pathLst>
              </a:custGeom>
              <a:ln w="25399">
                <a:solidFill>
                  <a:srgbClr val="FAA757"/>
                </a:solidFill>
              </a:ln>
            </p:spPr>
            <p:txBody>
              <a:bodyPr wrap="square" lIns="0" tIns="0" rIns="0" bIns="0" rtlCol="0"/>
              <a:lstStyle/>
              <a:p>
                <a:endParaRPr/>
              </a:p>
            </p:txBody>
          </p:sp>
        </p:grpSp>
        <p:sp>
          <p:nvSpPr>
            <p:cNvPr id="55" name="object 15"/>
            <p:cNvSpPr txBox="1"/>
            <p:nvPr/>
          </p:nvSpPr>
          <p:spPr>
            <a:xfrm>
              <a:off x="8781789" y="1670517"/>
              <a:ext cx="737870" cy="330200"/>
            </a:xfrm>
            <a:prstGeom prst="rect">
              <a:avLst/>
            </a:prstGeom>
          </p:spPr>
          <p:txBody>
            <a:bodyPr vert="horz" wrap="square" lIns="0" tIns="12700" rIns="0" bIns="0" rtlCol="0">
              <a:spAutoFit/>
            </a:bodyPr>
            <a:lstStyle/>
            <a:p>
              <a:pPr marL="12700">
                <a:spcBef>
                  <a:spcPts val="100"/>
                </a:spcBef>
              </a:pPr>
              <a:r>
                <a:rPr sz="2000" b="1" dirty="0">
                  <a:latin typeface="Calibri"/>
                  <a:cs typeface="Calibri"/>
                </a:rPr>
                <a:t>If</a:t>
              </a:r>
              <a:r>
                <a:rPr sz="2000" b="1" spc="-85" dirty="0">
                  <a:latin typeface="Calibri"/>
                  <a:cs typeface="Calibri"/>
                </a:rPr>
                <a:t> </a:t>
              </a:r>
              <a:r>
                <a:rPr sz="2000" b="1" i="1" dirty="0">
                  <a:latin typeface="Calibri"/>
                  <a:cs typeface="Calibri"/>
                </a:rPr>
                <a:t>cond</a:t>
              </a:r>
              <a:endParaRPr sz="2000">
                <a:latin typeface="Calibri"/>
                <a:cs typeface="Calibri"/>
              </a:endParaRPr>
            </a:p>
          </p:txBody>
        </p:sp>
        <p:grpSp>
          <p:nvGrpSpPr>
            <p:cNvPr id="56" name="object 16"/>
            <p:cNvGrpSpPr/>
            <p:nvPr/>
          </p:nvGrpSpPr>
          <p:grpSpPr>
            <a:xfrm>
              <a:off x="7699229" y="1660408"/>
              <a:ext cx="3945890" cy="1340485"/>
              <a:chOff x="4887883" y="1957647"/>
              <a:chExt cx="3945890" cy="1340485"/>
            </a:xfrm>
          </p:grpSpPr>
          <p:sp>
            <p:nvSpPr>
              <p:cNvPr id="94" name="object 17"/>
              <p:cNvSpPr/>
              <p:nvPr/>
            </p:nvSpPr>
            <p:spPr>
              <a:xfrm>
                <a:off x="4887883" y="1957647"/>
                <a:ext cx="889461" cy="390698"/>
              </a:xfrm>
              <a:prstGeom prst="rect">
                <a:avLst/>
              </a:prstGeom>
              <a:blipFill>
                <a:blip r:embed="rId2" cstate="print"/>
                <a:stretch>
                  <a:fillRect/>
                </a:stretch>
              </a:blipFill>
            </p:spPr>
            <p:txBody>
              <a:bodyPr wrap="square" lIns="0" tIns="0" rIns="0" bIns="0" rtlCol="0"/>
              <a:lstStyle/>
              <a:p>
                <a:endParaRPr/>
              </a:p>
            </p:txBody>
          </p:sp>
          <p:sp>
            <p:nvSpPr>
              <p:cNvPr id="95" name="object 18"/>
              <p:cNvSpPr/>
              <p:nvPr/>
            </p:nvSpPr>
            <p:spPr>
              <a:xfrm>
                <a:off x="4932038" y="2132856"/>
                <a:ext cx="610235" cy="0"/>
              </a:xfrm>
              <a:custGeom>
                <a:avLst/>
                <a:gdLst/>
                <a:ahLst/>
                <a:cxnLst/>
                <a:rect l="l" t="t" r="r" b="b"/>
                <a:pathLst>
                  <a:path w="610235">
                    <a:moveTo>
                      <a:pt x="0" y="0"/>
                    </a:moveTo>
                    <a:lnTo>
                      <a:pt x="609892" y="0"/>
                    </a:lnTo>
                  </a:path>
                </a:pathLst>
              </a:custGeom>
              <a:ln w="38099">
                <a:solidFill>
                  <a:srgbClr val="FFFB00"/>
                </a:solidFill>
              </a:ln>
            </p:spPr>
            <p:txBody>
              <a:bodyPr wrap="square" lIns="0" tIns="0" rIns="0" bIns="0" rtlCol="0"/>
              <a:lstStyle/>
              <a:p>
                <a:endParaRPr/>
              </a:p>
            </p:txBody>
          </p:sp>
          <p:sp>
            <p:nvSpPr>
              <p:cNvPr id="96" name="object 19"/>
              <p:cNvSpPr/>
              <p:nvPr/>
            </p:nvSpPr>
            <p:spPr>
              <a:xfrm>
                <a:off x="5408733" y="2047283"/>
                <a:ext cx="171005" cy="171145"/>
              </a:xfrm>
              <a:prstGeom prst="rect">
                <a:avLst/>
              </a:prstGeom>
              <a:blipFill>
                <a:blip r:embed="rId3" cstate="print"/>
                <a:stretch>
                  <a:fillRect/>
                </a:stretch>
              </a:blipFill>
            </p:spPr>
            <p:txBody>
              <a:bodyPr wrap="square" lIns="0" tIns="0" rIns="0" bIns="0" rtlCol="0"/>
              <a:lstStyle/>
              <a:p>
                <a:endParaRPr/>
              </a:p>
            </p:txBody>
          </p:sp>
          <p:sp>
            <p:nvSpPr>
              <p:cNvPr id="97" name="object 20"/>
              <p:cNvSpPr/>
              <p:nvPr/>
            </p:nvSpPr>
            <p:spPr>
              <a:xfrm>
                <a:off x="7524327" y="2492897"/>
                <a:ext cx="1296670" cy="792480"/>
              </a:xfrm>
              <a:custGeom>
                <a:avLst/>
                <a:gdLst/>
                <a:ahLst/>
                <a:cxnLst/>
                <a:rect l="l" t="t" r="r" b="b"/>
                <a:pathLst>
                  <a:path w="1296670" h="792479">
                    <a:moveTo>
                      <a:pt x="1164126" y="0"/>
                    </a:moveTo>
                    <a:lnTo>
                      <a:pt x="132017" y="0"/>
                    </a:lnTo>
                    <a:lnTo>
                      <a:pt x="90289" y="6730"/>
                    </a:lnTo>
                    <a:lnTo>
                      <a:pt x="54049" y="25471"/>
                    </a:lnTo>
                    <a:lnTo>
                      <a:pt x="25471" y="54049"/>
                    </a:lnTo>
                    <a:lnTo>
                      <a:pt x="6730" y="90289"/>
                    </a:lnTo>
                    <a:lnTo>
                      <a:pt x="0" y="132016"/>
                    </a:lnTo>
                    <a:lnTo>
                      <a:pt x="0" y="660071"/>
                    </a:lnTo>
                    <a:lnTo>
                      <a:pt x="6730" y="701798"/>
                    </a:lnTo>
                    <a:lnTo>
                      <a:pt x="25471" y="738038"/>
                    </a:lnTo>
                    <a:lnTo>
                      <a:pt x="54049" y="766616"/>
                    </a:lnTo>
                    <a:lnTo>
                      <a:pt x="90289" y="785357"/>
                    </a:lnTo>
                    <a:lnTo>
                      <a:pt x="132017" y="792087"/>
                    </a:lnTo>
                    <a:lnTo>
                      <a:pt x="1164126" y="792087"/>
                    </a:lnTo>
                    <a:lnTo>
                      <a:pt x="1205854" y="785357"/>
                    </a:lnTo>
                    <a:lnTo>
                      <a:pt x="1242094" y="766616"/>
                    </a:lnTo>
                    <a:lnTo>
                      <a:pt x="1270672" y="738038"/>
                    </a:lnTo>
                    <a:lnTo>
                      <a:pt x="1289413" y="701798"/>
                    </a:lnTo>
                    <a:lnTo>
                      <a:pt x="1296144" y="660071"/>
                    </a:lnTo>
                    <a:lnTo>
                      <a:pt x="1296144" y="132016"/>
                    </a:lnTo>
                    <a:lnTo>
                      <a:pt x="1289413" y="90289"/>
                    </a:lnTo>
                    <a:lnTo>
                      <a:pt x="1270672" y="54049"/>
                    </a:lnTo>
                    <a:lnTo>
                      <a:pt x="1242094" y="25471"/>
                    </a:lnTo>
                    <a:lnTo>
                      <a:pt x="1205854" y="6730"/>
                    </a:lnTo>
                    <a:lnTo>
                      <a:pt x="1164126" y="0"/>
                    </a:lnTo>
                    <a:close/>
                  </a:path>
                </a:pathLst>
              </a:custGeom>
              <a:solidFill>
                <a:srgbClr val="FFFFFF"/>
              </a:solidFill>
            </p:spPr>
            <p:txBody>
              <a:bodyPr wrap="square" lIns="0" tIns="0" rIns="0" bIns="0" rtlCol="0"/>
              <a:lstStyle/>
              <a:p>
                <a:endParaRPr/>
              </a:p>
            </p:txBody>
          </p:sp>
          <p:sp>
            <p:nvSpPr>
              <p:cNvPr id="98" name="object 21"/>
              <p:cNvSpPr/>
              <p:nvPr/>
            </p:nvSpPr>
            <p:spPr>
              <a:xfrm>
                <a:off x="7524326" y="2492897"/>
                <a:ext cx="1296670" cy="792480"/>
              </a:xfrm>
              <a:custGeom>
                <a:avLst/>
                <a:gdLst/>
                <a:ahLst/>
                <a:cxnLst/>
                <a:rect l="l" t="t" r="r" b="b"/>
                <a:pathLst>
                  <a:path w="1296670" h="792479">
                    <a:moveTo>
                      <a:pt x="0" y="132017"/>
                    </a:moveTo>
                    <a:lnTo>
                      <a:pt x="6730" y="90289"/>
                    </a:lnTo>
                    <a:lnTo>
                      <a:pt x="25471" y="54049"/>
                    </a:lnTo>
                    <a:lnTo>
                      <a:pt x="54049" y="25471"/>
                    </a:lnTo>
                    <a:lnTo>
                      <a:pt x="90289" y="6730"/>
                    </a:lnTo>
                    <a:lnTo>
                      <a:pt x="132016" y="0"/>
                    </a:lnTo>
                    <a:lnTo>
                      <a:pt x="1164125" y="0"/>
                    </a:lnTo>
                    <a:lnTo>
                      <a:pt x="1205854" y="6730"/>
                    </a:lnTo>
                    <a:lnTo>
                      <a:pt x="1242094" y="25471"/>
                    </a:lnTo>
                    <a:lnTo>
                      <a:pt x="1270672" y="54049"/>
                    </a:lnTo>
                    <a:lnTo>
                      <a:pt x="1289413" y="90289"/>
                    </a:lnTo>
                    <a:lnTo>
                      <a:pt x="1296143" y="132017"/>
                    </a:lnTo>
                    <a:lnTo>
                      <a:pt x="1296143" y="660070"/>
                    </a:lnTo>
                    <a:lnTo>
                      <a:pt x="1289413" y="701798"/>
                    </a:lnTo>
                    <a:lnTo>
                      <a:pt x="1270672" y="738038"/>
                    </a:lnTo>
                    <a:lnTo>
                      <a:pt x="1242094" y="766616"/>
                    </a:lnTo>
                    <a:lnTo>
                      <a:pt x="1205854" y="785357"/>
                    </a:lnTo>
                    <a:lnTo>
                      <a:pt x="1164125" y="792087"/>
                    </a:lnTo>
                    <a:lnTo>
                      <a:pt x="132016" y="792087"/>
                    </a:lnTo>
                    <a:lnTo>
                      <a:pt x="90289" y="785357"/>
                    </a:lnTo>
                    <a:lnTo>
                      <a:pt x="54049" y="766616"/>
                    </a:lnTo>
                    <a:lnTo>
                      <a:pt x="25471" y="738038"/>
                    </a:lnTo>
                    <a:lnTo>
                      <a:pt x="6730" y="701798"/>
                    </a:lnTo>
                    <a:lnTo>
                      <a:pt x="0" y="660070"/>
                    </a:lnTo>
                    <a:lnTo>
                      <a:pt x="0" y="132017"/>
                    </a:lnTo>
                    <a:close/>
                  </a:path>
                </a:pathLst>
              </a:custGeom>
              <a:ln w="25399">
                <a:solidFill>
                  <a:srgbClr val="FAA757"/>
                </a:solidFill>
              </a:ln>
            </p:spPr>
            <p:txBody>
              <a:bodyPr wrap="square" lIns="0" tIns="0" rIns="0" bIns="0" rtlCol="0"/>
              <a:lstStyle/>
              <a:p>
                <a:endParaRPr/>
              </a:p>
            </p:txBody>
          </p:sp>
        </p:grpSp>
        <p:sp>
          <p:nvSpPr>
            <p:cNvPr id="57" name="object 22"/>
            <p:cNvSpPr txBox="1"/>
            <p:nvPr/>
          </p:nvSpPr>
          <p:spPr>
            <a:xfrm>
              <a:off x="10528095" y="2441840"/>
              <a:ext cx="953769"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70" dirty="0">
                  <a:latin typeface="Calibri"/>
                  <a:cs typeface="Calibri"/>
                </a:rPr>
                <a:t> </a:t>
              </a:r>
              <a:r>
                <a:rPr b="1" spc="-5" dirty="0">
                  <a:latin typeface="Calibri"/>
                  <a:cs typeface="Calibri"/>
                </a:rPr>
                <a:t>Then</a:t>
              </a:r>
              <a:endParaRPr>
                <a:latin typeface="Calibri"/>
                <a:cs typeface="Calibri"/>
              </a:endParaRPr>
            </a:p>
          </p:txBody>
        </p:sp>
        <p:grpSp>
          <p:nvGrpSpPr>
            <p:cNvPr id="58" name="object 23"/>
            <p:cNvGrpSpPr/>
            <p:nvPr/>
          </p:nvGrpSpPr>
          <p:grpSpPr>
            <a:xfrm>
              <a:off x="9856381" y="1789254"/>
              <a:ext cx="1325880" cy="623570"/>
              <a:chOff x="7045035" y="2086494"/>
              <a:chExt cx="1325880" cy="623570"/>
            </a:xfrm>
          </p:grpSpPr>
          <p:sp>
            <p:nvSpPr>
              <p:cNvPr id="91" name="object 24"/>
              <p:cNvSpPr/>
              <p:nvPr/>
            </p:nvSpPr>
            <p:spPr>
              <a:xfrm>
                <a:off x="7045035" y="2086494"/>
                <a:ext cx="1325879" cy="623454"/>
              </a:xfrm>
              <a:prstGeom prst="rect">
                <a:avLst/>
              </a:prstGeom>
              <a:blipFill>
                <a:blip r:embed="rId4" cstate="print"/>
                <a:stretch>
                  <a:fillRect/>
                </a:stretch>
              </a:blipFill>
            </p:spPr>
            <p:txBody>
              <a:bodyPr wrap="square" lIns="0" tIns="0" rIns="0" bIns="0" rtlCol="0"/>
              <a:lstStyle/>
              <a:p>
                <a:endParaRPr/>
              </a:p>
            </p:txBody>
          </p:sp>
          <p:sp>
            <p:nvSpPr>
              <p:cNvPr id="92" name="object 25"/>
              <p:cNvSpPr/>
              <p:nvPr/>
            </p:nvSpPr>
            <p:spPr>
              <a:xfrm>
                <a:off x="7092277" y="2132857"/>
                <a:ext cx="1080770" cy="322580"/>
              </a:xfrm>
              <a:custGeom>
                <a:avLst/>
                <a:gdLst/>
                <a:ahLst/>
                <a:cxnLst/>
                <a:rect l="l" t="t" r="r" b="b"/>
                <a:pathLst>
                  <a:path w="1080770" h="322580">
                    <a:moveTo>
                      <a:pt x="0" y="0"/>
                    </a:moveTo>
                    <a:lnTo>
                      <a:pt x="1080293" y="0"/>
                    </a:lnTo>
                    <a:lnTo>
                      <a:pt x="1080293" y="322555"/>
                    </a:lnTo>
                  </a:path>
                </a:pathLst>
              </a:custGeom>
              <a:ln w="38099">
                <a:solidFill>
                  <a:srgbClr val="FFFB00"/>
                </a:solidFill>
              </a:ln>
            </p:spPr>
            <p:txBody>
              <a:bodyPr wrap="square" lIns="0" tIns="0" rIns="0" bIns="0" rtlCol="0"/>
              <a:lstStyle/>
              <a:p>
                <a:endParaRPr/>
              </a:p>
            </p:txBody>
          </p:sp>
          <p:sp>
            <p:nvSpPr>
              <p:cNvPr id="93" name="object 26"/>
              <p:cNvSpPr/>
              <p:nvPr/>
            </p:nvSpPr>
            <p:spPr>
              <a:xfrm>
                <a:off x="8086999" y="2322213"/>
                <a:ext cx="171145" cy="171005"/>
              </a:xfrm>
              <a:prstGeom prst="rect">
                <a:avLst/>
              </a:prstGeom>
              <a:blipFill>
                <a:blip r:embed="rId5" cstate="print"/>
                <a:stretch>
                  <a:fillRect/>
                </a:stretch>
              </a:blipFill>
            </p:spPr>
            <p:txBody>
              <a:bodyPr wrap="square" lIns="0" tIns="0" rIns="0" bIns="0" rtlCol="0"/>
              <a:lstStyle/>
              <a:p>
                <a:endParaRPr/>
              </a:p>
            </p:txBody>
          </p:sp>
        </p:grpSp>
        <p:sp>
          <p:nvSpPr>
            <p:cNvPr id="59" name="object 27"/>
            <p:cNvSpPr txBox="1"/>
            <p:nvPr/>
          </p:nvSpPr>
          <p:spPr>
            <a:xfrm>
              <a:off x="9890924" y="1462876"/>
              <a:ext cx="789305"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 </a:t>
              </a:r>
              <a:r>
                <a:rPr sz="2000" spc="-5" dirty="0">
                  <a:latin typeface="Calibri"/>
                  <a:cs typeface="Calibri"/>
                </a:rPr>
                <a:t>VRAI</a:t>
              </a:r>
              <a:r>
                <a:rPr sz="2000" spc="-80" dirty="0">
                  <a:latin typeface="Calibri"/>
                  <a:cs typeface="Calibri"/>
                </a:rPr>
                <a:t> </a:t>
              </a:r>
              <a:r>
                <a:rPr sz="2000" dirty="0">
                  <a:latin typeface="Calibri"/>
                  <a:cs typeface="Calibri"/>
                </a:rPr>
                <a:t>]</a:t>
              </a:r>
            </a:p>
          </p:txBody>
        </p:sp>
        <p:grpSp>
          <p:nvGrpSpPr>
            <p:cNvPr id="60" name="object 28"/>
            <p:cNvGrpSpPr/>
            <p:nvPr/>
          </p:nvGrpSpPr>
          <p:grpSpPr>
            <a:xfrm>
              <a:off x="8950294" y="2171639"/>
              <a:ext cx="394970" cy="1106170"/>
              <a:chOff x="6138948" y="2468879"/>
              <a:chExt cx="394970" cy="1106170"/>
            </a:xfrm>
          </p:grpSpPr>
          <p:sp>
            <p:nvSpPr>
              <p:cNvPr id="88" name="object 29"/>
              <p:cNvSpPr/>
              <p:nvPr/>
            </p:nvSpPr>
            <p:spPr>
              <a:xfrm>
                <a:off x="6138948" y="2468879"/>
                <a:ext cx="394854" cy="1105592"/>
              </a:xfrm>
              <a:prstGeom prst="rect">
                <a:avLst/>
              </a:prstGeom>
              <a:blipFill>
                <a:blip r:embed="rId6" cstate="print"/>
                <a:stretch>
                  <a:fillRect/>
                </a:stretch>
              </a:blipFill>
            </p:spPr>
            <p:txBody>
              <a:bodyPr wrap="square" lIns="0" tIns="0" rIns="0" bIns="0" rtlCol="0"/>
              <a:lstStyle/>
              <a:p>
                <a:endParaRPr/>
              </a:p>
            </p:txBody>
          </p:sp>
          <p:sp>
            <p:nvSpPr>
              <p:cNvPr id="89" name="object 30"/>
              <p:cNvSpPr/>
              <p:nvPr/>
            </p:nvSpPr>
            <p:spPr>
              <a:xfrm>
                <a:off x="6336195" y="2492897"/>
                <a:ext cx="0" cy="826769"/>
              </a:xfrm>
              <a:custGeom>
                <a:avLst/>
                <a:gdLst/>
                <a:ahLst/>
                <a:cxnLst/>
                <a:rect l="l" t="t" r="r" b="b"/>
                <a:pathLst>
                  <a:path h="826770">
                    <a:moveTo>
                      <a:pt x="0" y="0"/>
                    </a:moveTo>
                    <a:lnTo>
                      <a:pt x="0" y="826586"/>
                    </a:lnTo>
                  </a:path>
                </a:pathLst>
              </a:custGeom>
              <a:ln w="38099">
                <a:solidFill>
                  <a:srgbClr val="FFFB00"/>
                </a:solidFill>
              </a:ln>
            </p:spPr>
            <p:txBody>
              <a:bodyPr wrap="square" lIns="0" tIns="0" rIns="0" bIns="0" rtlCol="0"/>
              <a:lstStyle/>
              <a:p>
                <a:endParaRPr/>
              </a:p>
            </p:txBody>
          </p:sp>
          <p:sp>
            <p:nvSpPr>
              <p:cNvPr id="90" name="object 31"/>
              <p:cNvSpPr/>
              <p:nvPr/>
            </p:nvSpPr>
            <p:spPr>
              <a:xfrm>
                <a:off x="6250623" y="3186285"/>
                <a:ext cx="171145" cy="171005"/>
              </a:xfrm>
              <a:prstGeom prst="rect">
                <a:avLst/>
              </a:prstGeom>
              <a:blipFill>
                <a:blip r:embed="rId7" cstate="print"/>
                <a:stretch>
                  <a:fillRect/>
                </a:stretch>
              </a:blipFill>
            </p:spPr>
            <p:txBody>
              <a:bodyPr wrap="square" lIns="0" tIns="0" rIns="0" bIns="0" rtlCol="0"/>
              <a:lstStyle/>
              <a:p>
                <a:endParaRPr/>
              </a:p>
            </p:txBody>
          </p:sp>
        </p:grpSp>
        <p:sp>
          <p:nvSpPr>
            <p:cNvPr id="61" name="object 32"/>
            <p:cNvSpPr txBox="1"/>
            <p:nvPr/>
          </p:nvSpPr>
          <p:spPr>
            <a:xfrm>
              <a:off x="8234741" y="2254964"/>
              <a:ext cx="797560"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a:t>
              </a:r>
              <a:r>
                <a:rPr sz="2000" spc="-70" dirty="0">
                  <a:latin typeface="Calibri"/>
                  <a:cs typeface="Calibri"/>
                </a:rPr>
                <a:t> </a:t>
              </a:r>
              <a:r>
                <a:rPr sz="2000" spc="-5" dirty="0">
                  <a:latin typeface="Calibri"/>
                  <a:cs typeface="Calibri"/>
                </a:rPr>
                <a:t>FAUX]</a:t>
              </a:r>
              <a:endParaRPr sz="2000" dirty="0">
                <a:latin typeface="Calibri"/>
                <a:cs typeface="Calibri"/>
              </a:endParaRPr>
            </a:p>
          </p:txBody>
        </p:sp>
        <p:grpSp>
          <p:nvGrpSpPr>
            <p:cNvPr id="62" name="object 33"/>
            <p:cNvGrpSpPr/>
            <p:nvPr/>
          </p:nvGrpSpPr>
          <p:grpSpPr>
            <a:xfrm>
              <a:off x="8450764" y="2961350"/>
              <a:ext cx="2731770" cy="1467485"/>
              <a:chOff x="5639418" y="3258589"/>
              <a:chExt cx="2731770" cy="1467485"/>
            </a:xfrm>
          </p:grpSpPr>
          <p:sp>
            <p:nvSpPr>
              <p:cNvPr id="80" name="object 34"/>
              <p:cNvSpPr/>
              <p:nvPr/>
            </p:nvSpPr>
            <p:spPr>
              <a:xfrm>
                <a:off x="7976060" y="3258589"/>
                <a:ext cx="394854" cy="1105592"/>
              </a:xfrm>
              <a:prstGeom prst="rect">
                <a:avLst/>
              </a:prstGeom>
              <a:blipFill>
                <a:blip r:embed="rId8" cstate="print"/>
                <a:stretch>
                  <a:fillRect/>
                </a:stretch>
              </a:blipFill>
            </p:spPr>
            <p:txBody>
              <a:bodyPr wrap="square" lIns="0" tIns="0" rIns="0" bIns="0" rtlCol="0"/>
              <a:lstStyle/>
              <a:p>
                <a:endParaRPr/>
              </a:p>
            </p:txBody>
          </p:sp>
          <p:sp>
            <p:nvSpPr>
              <p:cNvPr id="81" name="object 35"/>
              <p:cNvSpPr/>
              <p:nvPr/>
            </p:nvSpPr>
            <p:spPr>
              <a:xfrm>
                <a:off x="8172399" y="3284984"/>
                <a:ext cx="0" cy="826769"/>
              </a:xfrm>
              <a:custGeom>
                <a:avLst/>
                <a:gdLst/>
                <a:ahLst/>
                <a:cxnLst/>
                <a:rect l="l" t="t" r="r" b="b"/>
                <a:pathLst>
                  <a:path h="826770">
                    <a:moveTo>
                      <a:pt x="0" y="0"/>
                    </a:moveTo>
                    <a:lnTo>
                      <a:pt x="0" y="826586"/>
                    </a:lnTo>
                  </a:path>
                </a:pathLst>
              </a:custGeom>
              <a:ln w="38099">
                <a:solidFill>
                  <a:srgbClr val="FFFB00"/>
                </a:solidFill>
              </a:ln>
            </p:spPr>
            <p:txBody>
              <a:bodyPr wrap="square" lIns="0" tIns="0" rIns="0" bIns="0" rtlCol="0"/>
              <a:lstStyle/>
              <a:p>
                <a:endParaRPr/>
              </a:p>
            </p:txBody>
          </p:sp>
          <p:sp>
            <p:nvSpPr>
              <p:cNvPr id="82" name="object 36"/>
              <p:cNvSpPr/>
              <p:nvPr/>
            </p:nvSpPr>
            <p:spPr>
              <a:xfrm>
                <a:off x="8086825" y="3978372"/>
                <a:ext cx="171145" cy="171005"/>
              </a:xfrm>
              <a:prstGeom prst="rect">
                <a:avLst/>
              </a:prstGeom>
              <a:blipFill>
                <a:blip r:embed="rId5" cstate="print"/>
                <a:stretch>
                  <a:fillRect/>
                </a:stretch>
              </a:blipFill>
            </p:spPr>
            <p:txBody>
              <a:bodyPr wrap="square" lIns="0" tIns="0" rIns="0" bIns="0" rtlCol="0"/>
              <a:lstStyle/>
              <a:p>
                <a:endParaRPr/>
              </a:p>
            </p:txBody>
          </p:sp>
          <p:sp>
            <p:nvSpPr>
              <p:cNvPr id="83" name="object 37"/>
              <p:cNvSpPr/>
              <p:nvPr/>
            </p:nvSpPr>
            <p:spPr>
              <a:xfrm>
                <a:off x="6271952" y="3836323"/>
                <a:ext cx="1450571" cy="889461"/>
              </a:xfrm>
              <a:prstGeom prst="rect">
                <a:avLst/>
              </a:prstGeom>
              <a:blipFill>
                <a:blip r:embed="rId9" cstate="print"/>
                <a:stretch>
                  <a:fillRect/>
                </a:stretch>
              </a:blipFill>
            </p:spPr>
            <p:txBody>
              <a:bodyPr wrap="square" lIns="0" tIns="0" rIns="0" bIns="0" rtlCol="0"/>
              <a:lstStyle/>
              <a:p>
                <a:endParaRPr/>
              </a:p>
            </p:txBody>
          </p:sp>
          <p:sp>
            <p:nvSpPr>
              <p:cNvPr id="84" name="object 38"/>
              <p:cNvSpPr/>
              <p:nvPr/>
            </p:nvSpPr>
            <p:spPr>
              <a:xfrm>
                <a:off x="6336194" y="3861047"/>
                <a:ext cx="1150620" cy="648335"/>
              </a:xfrm>
              <a:custGeom>
                <a:avLst/>
                <a:gdLst/>
                <a:ahLst/>
                <a:cxnLst/>
                <a:rect l="l" t="t" r="r" b="b"/>
                <a:pathLst>
                  <a:path w="1150620" h="648335">
                    <a:moveTo>
                      <a:pt x="0" y="0"/>
                    </a:moveTo>
                    <a:lnTo>
                      <a:pt x="0" y="648071"/>
                    </a:lnTo>
                    <a:lnTo>
                      <a:pt x="1150323" y="648071"/>
                    </a:lnTo>
                  </a:path>
                </a:pathLst>
              </a:custGeom>
              <a:ln w="38099">
                <a:solidFill>
                  <a:srgbClr val="FFFB00"/>
                </a:solidFill>
              </a:ln>
            </p:spPr>
            <p:txBody>
              <a:bodyPr wrap="square" lIns="0" tIns="0" rIns="0" bIns="0" rtlCol="0"/>
              <a:lstStyle/>
              <a:p>
                <a:endParaRPr/>
              </a:p>
            </p:txBody>
          </p:sp>
          <p:sp>
            <p:nvSpPr>
              <p:cNvPr id="85" name="object 39"/>
              <p:cNvSpPr/>
              <p:nvPr/>
            </p:nvSpPr>
            <p:spPr>
              <a:xfrm>
                <a:off x="7353321" y="4423546"/>
                <a:ext cx="171005" cy="171146"/>
              </a:xfrm>
              <a:prstGeom prst="rect">
                <a:avLst/>
              </a:prstGeom>
              <a:blipFill>
                <a:blip r:embed="rId3" cstate="print"/>
                <a:stretch>
                  <a:fillRect/>
                </a:stretch>
              </a:blipFill>
            </p:spPr>
            <p:txBody>
              <a:bodyPr wrap="square" lIns="0" tIns="0" rIns="0" bIns="0" rtlCol="0"/>
              <a:lstStyle/>
              <a:p>
                <a:endParaRPr/>
              </a:p>
            </p:txBody>
          </p:sp>
          <p:sp>
            <p:nvSpPr>
              <p:cNvPr id="86" name="object 40"/>
              <p:cNvSpPr/>
              <p:nvPr/>
            </p:nvSpPr>
            <p:spPr>
              <a:xfrm>
                <a:off x="5652118" y="3356992"/>
                <a:ext cx="1368425" cy="504190"/>
              </a:xfrm>
              <a:custGeom>
                <a:avLst/>
                <a:gdLst/>
                <a:ahLst/>
                <a:cxnLst/>
                <a:rect l="l" t="t" r="r" b="b"/>
                <a:pathLst>
                  <a:path w="1368425" h="504189">
                    <a:moveTo>
                      <a:pt x="1284141" y="0"/>
                    </a:moveTo>
                    <a:lnTo>
                      <a:pt x="84011" y="0"/>
                    </a:lnTo>
                    <a:lnTo>
                      <a:pt x="51310" y="6601"/>
                    </a:lnTo>
                    <a:lnTo>
                      <a:pt x="24606" y="24606"/>
                    </a:lnTo>
                    <a:lnTo>
                      <a:pt x="6602" y="51310"/>
                    </a:lnTo>
                    <a:lnTo>
                      <a:pt x="0" y="84011"/>
                    </a:lnTo>
                    <a:lnTo>
                      <a:pt x="0" y="420044"/>
                    </a:lnTo>
                    <a:lnTo>
                      <a:pt x="6602" y="452745"/>
                    </a:lnTo>
                    <a:lnTo>
                      <a:pt x="24606" y="479449"/>
                    </a:lnTo>
                    <a:lnTo>
                      <a:pt x="51310" y="497453"/>
                    </a:lnTo>
                    <a:lnTo>
                      <a:pt x="84011" y="504055"/>
                    </a:lnTo>
                    <a:lnTo>
                      <a:pt x="1284141" y="504055"/>
                    </a:lnTo>
                    <a:lnTo>
                      <a:pt x="1316842" y="497453"/>
                    </a:lnTo>
                    <a:lnTo>
                      <a:pt x="1343546" y="479449"/>
                    </a:lnTo>
                    <a:lnTo>
                      <a:pt x="1361550" y="452745"/>
                    </a:lnTo>
                    <a:lnTo>
                      <a:pt x="1368151" y="420044"/>
                    </a:lnTo>
                    <a:lnTo>
                      <a:pt x="1368151" y="84011"/>
                    </a:lnTo>
                    <a:lnTo>
                      <a:pt x="1361550" y="51310"/>
                    </a:lnTo>
                    <a:lnTo>
                      <a:pt x="1343546" y="24606"/>
                    </a:lnTo>
                    <a:lnTo>
                      <a:pt x="1316842" y="6601"/>
                    </a:lnTo>
                    <a:lnTo>
                      <a:pt x="1284141" y="0"/>
                    </a:lnTo>
                    <a:close/>
                  </a:path>
                </a:pathLst>
              </a:custGeom>
              <a:solidFill>
                <a:srgbClr val="FFFFFF"/>
              </a:solidFill>
            </p:spPr>
            <p:txBody>
              <a:bodyPr wrap="square" lIns="0" tIns="0" rIns="0" bIns="0" rtlCol="0"/>
              <a:lstStyle/>
              <a:p>
                <a:endParaRPr/>
              </a:p>
            </p:txBody>
          </p:sp>
          <p:sp>
            <p:nvSpPr>
              <p:cNvPr id="87" name="object 41"/>
              <p:cNvSpPr/>
              <p:nvPr/>
            </p:nvSpPr>
            <p:spPr>
              <a:xfrm>
                <a:off x="5652118" y="3356992"/>
                <a:ext cx="1368425" cy="504190"/>
              </a:xfrm>
              <a:custGeom>
                <a:avLst/>
                <a:gdLst/>
                <a:ahLst/>
                <a:cxnLst/>
                <a:rect l="l" t="t" r="r" b="b"/>
                <a:pathLst>
                  <a:path w="1368425" h="504189">
                    <a:moveTo>
                      <a:pt x="0" y="84011"/>
                    </a:moveTo>
                    <a:lnTo>
                      <a:pt x="6601" y="51310"/>
                    </a:lnTo>
                    <a:lnTo>
                      <a:pt x="24606" y="24606"/>
                    </a:lnTo>
                    <a:lnTo>
                      <a:pt x="51310" y="6601"/>
                    </a:lnTo>
                    <a:lnTo>
                      <a:pt x="84011" y="0"/>
                    </a:lnTo>
                    <a:lnTo>
                      <a:pt x="1284140" y="0"/>
                    </a:lnTo>
                    <a:lnTo>
                      <a:pt x="1316841" y="6601"/>
                    </a:lnTo>
                    <a:lnTo>
                      <a:pt x="1343545" y="24606"/>
                    </a:lnTo>
                    <a:lnTo>
                      <a:pt x="1361549" y="51310"/>
                    </a:lnTo>
                    <a:lnTo>
                      <a:pt x="1368151" y="84011"/>
                    </a:lnTo>
                    <a:lnTo>
                      <a:pt x="1368151" y="420044"/>
                    </a:lnTo>
                    <a:lnTo>
                      <a:pt x="1361549" y="452745"/>
                    </a:lnTo>
                    <a:lnTo>
                      <a:pt x="1343545" y="479449"/>
                    </a:lnTo>
                    <a:lnTo>
                      <a:pt x="1316841" y="497453"/>
                    </a:lnTo>
                    <a:lnTo>
                      <a:pt x="1284140" y="504055"/>
                    </a:lnTo>
                    <a:lnTo>
                      <a:pt x="84011" y="504055"/>
                    </a:lnTo>
                    <a:lnTo>
                      <a:pt x="51310" y="497453"/>
                    </a:lnTo>
                    <a:lnTo>
                      <a:pt x="24606" y="479449"/>
                    </a:lnTo>
                    <a:lnTo>
                      <a:pt x="6601" y="452745"/>
                    </a:lnTo>
                    <a:lnTo>
                      <a:pt x="0" y="420044"/>
                    </a:lnTo>
                    <a:lnTo>
                      <a:pt x="0" y="84011"/>
                    </a:lnTo>
                    <a:close/>
                  </a:path>
                </a:pathLst>
              </a:custGeom>
              <a:ln w="25399">
                <a:solidFill>
                  <a:srgbClr val="FAA757"/>
                </a:solidFill>
              </a:ln>
            </p:spPr>
            <p:txBody>
              <a:bodyPr wrap="square" lIns="0" tIns="0" rIns="0" bIns="0" rtlCol="0"/>
              <a:lstStyle/>
              <a:p>
                <a:endParaRPr/>
              </a:p>
            </p:txBody>
          </p:sp>
        </p:grpSp>
        <p:sp>
          <p:nvSpPr>
            <p:cNvPr id="63" name="object 42"/>
            <p:cNvSpPr txBox="1"/>
            <p:nvPr/>
          </p:nvSpPr>
          <p:spPr>
            <a:xfrm>
              <a:off x="8741671" y="3161920"/>
              <a:ext cx="854075"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75" dirty="0">
                  <a:latin typeface="Calibri"/>
                  <a:cs typeface="Calibri"/>
                </a:rPr>
                <a:t> </a:t>
              </a:r>
              <a:r>
                <a:rPr b="1" dirty="0">
                  <a:latin typeface="Calibri"/>
                  <a:cs typeface="Calibri"/>
                </a:rPr>
                <a:t>Else</a:t>
              </a:r>
              <a:endParaRPr>
                <a:latin typeface="Calibri"/>
                <a:cs typeface="Calibri"/>
              </a:endParaRPr>
            </a:p>
          </p:txBody>
        </p:sp>
        <p:grpSp>
          <p:nvGrpSpPr>
            <p:cNvPr id="64" name="object 43"/>
            <p:cNvGrpSpPr/>
            <p:nvPr/>
          </p:nvGrpSpPr>
          <p:grpSpPr>
            <a:xfrm>
              <a:off x="10250965" y="3839141"/>
              <a:ext cx="1465580" cy="673735"/>
              <a:chOff x="7439619" y="4136380"/>
              <a:chExt cx="1465580" cy="673735"/>
            </a:xfrm>
          </p:grpSpPr>
          <p:sp>
            <p:nvSpPr>
              <p:cNvPr id="78" name="object 44"/>
              <p:cNvSpPr/>
              <p:nvPr/>
            </p:nvSpPr>
            <p:spPr>
              <a:xfrm>
                <a:off x="7452319" y="4149079"/>
                <a:ext cx="1440180" cy="648335"/>
              </a:xfrm>
              <a:custGeom>
                <a:avLst/>
                <a:gdLst/>
                <a:ahLst/>
                <a:cxnLst/>
                <a:rect l="l" t="t" r="r" b="b"/>
                <a:pathLst>
                  <a:path w="1440179" h="648335">
                    <a:moveTo>
                      <a:pt x="720079" y="0"/>
                    </a:moveTo>
                    <a:lnTo>
                      <a:pt x="0" y="324036"/>
                    </a:lnTo>
                    <a:lnTo>
                      <a:pt x="720079" y="648072"/>
                    </a:lnTo>
                    <a:lnTo>
                      <a:pt x="1440158" y="324036"/>
                    </a:lnTo>
                    <a:lnTo>
                      <a:pt x="720079" y="0"/>
                    </a:lnTo>
                    <a:close/>
                  </a:path>
                </a:pathLst>
              </a:custGeom>
              <a:solidFill>
                <a:srgbClr val="FFFFFF"/>
              </a:solidFill>
            </p:spPr>
            <p:txBody>
              <a:bodyPr wrap="square" lIns="0" tIns="0" rIns="0" bIns="0" rtlCol="0"/>
              <a:lstStyle/>
              <a:p>
                <a:endParaRPr/>
              </a:p>
            </p:txBody>
          </p:sp>
          <p:sp>
            <p:nvSpPr>
              <p:cNvPr id="79" name="object 45"/>
              <p:cNvSpPr/>
              <p:nvPr/>
            </p:nvSpPr>
            <p:spPr>
              <a:xfrm>
                <a:off x="7452319" y="4149080"/>
                <a:ext cx="1440180" cy="648335"/>
              </a:xfrm>
              <a:custGeom>
                <a:avLst/>
                <a:gdLst/>
                <a:ahLst/>
                <a:cxnLst/>
                <a:rect l="l" t="t" r="r" b="b"/>
                <a:pathLst>
                  <a:path w="1440179" h="648335">
                    <a:moveTo>
                      <a:pt x="0" y="324036"/>
                    </a:moveTo>
                    <a:lnTo>
                      <a:pt x="720080" y="0"/>
                    </a:lnTo>
                    <a:lnTo>
                      <a:pt x="1440159" y="324036"/>
                    </a:lnTo>
                    <a:lnTo>
                      <a:pt x="720080" y="648071"/>
                    </a:lnTo>
                    <a:lnTo>
                      <a:pt x="0" y="324036"/>
                    </a:lnTo>
                    <a:close/>
                  </a:path>
                </a:pathLst>
              </a:custGeom>
              <a:ln w="25399">
                <a:solidFill>
                  <a:srgbClr val="FAA757"/>
                </a:solidFill>
              </a:ln>
            </p:spPr>
            <p:txBody>
              <a:bodyPr wrap="square" lIns="0" tIns="0" rIns="0" bIns="0" rtlCol="0"/>
              <a:lstStyle/>
              <a:p>
                <a:endParaRPr/>
              </a:p>
            </p:txBody>
          </p:sp>
        </p:grpSp>
        <p:sp>
          <p:nvSpPr>
            <p:cNvPr id="65" name="object 46"/>
            <p:cNvSpPr txBox="1"/>
            <p:nvPr/>
          </p:nvSpPr>
          <p:spPr>
            <a:xfrm>
              <a:off x="10672744" y="4010776"/>
              <a:ext cx="628015" cy="330200"/>
            </a:xfrm>
            <a:prstGeom prst="rect">
              <a:avLst/>
            </a:prstGeom>
          </p:spPr>
          <p:txBody>
            <a:bodyPr vert="horz" wrap="square" lIns="0" tIns="12700" rIns="0" bIns="0" rtlCol="0">
              <a:spAutoFit/>
            </a:bodyPr>
            <a:lstStyle/>
            <a:p>
              <a:pPr marL="12700">
                <a:spcBef>
                  <a:spcPts val="100"/>
                </a:spcBef>
              </a:pPr>
              <a:r>
                <a:rPr sz="2000" b="1" dirty="0">
                  <a:latin typeface="Calibri"/>
                  <a:cs typeface="Calibri"/>
                </a:rPr>
                <a:t>End</a:t>
              </a:r>
              <a:r>
                <a:rPr sz="2000" b="1" spc="-90" dirty="0">
                  <a:latin typeface="Calibri"/>
                  <a:cs typeface="Calibri"/>
                </a:rPr>
                <a:t> </a:t>
              </a:r>
              <a:r>
                <a:rPr sz="2000" b="1" dirty="0">
                  <a:latin typeface="Calibri"/>
                  <a:cs typeface="Calibri"/>
                </a:rPr>
                <a:t>If</a:t>
              </a:r>
              <a:endParaRPr sz="2000">
                <a:latin typeface="Calibri"/>
                <a:cs typeface="Calibri"/>
              </a:endParaRPr>
            </a:p>
          </p:txBody>
        </p:sp>
        <p:grpSp>
          <p:nvGrpSpPr>
            <p:cNvPr id="66" name="object 47"/>
            <p:cNvGrpSpPr/>
            <p:nvPr/>
          </p:nvGrpSpPr>
          <p:grpSpPr>
            <a:xfrm>
              <a:off x="10394980" y="4464035"/>
              <a:ext cx="1249680" cy="1057275"/>
              <a:chOff x="7583634" y="4761274"/>
              <a:chExt cx="1249680" cy="1057275"/>
            </a:xfrm>
          </p:grpSpPr>
          <p:sp>
            <p:nvSpPr>
              <p:cNvPr id="73" name="object 48"/>
              <p:cNvSpPr/>
              <p:nvPr/>
            </p:nvSpPr>
            <p:spPr>
              <a:xfrm>
                <a:off x="8009312" y="4771505"/>
                <a:ext cx="394854" cy="748145"/>
              </a:xfrm>
              <a:prstGeom prst="rect">
                <a:avLst/>
              </a:prstGeom>
              <a:blipFill>
                <a:blip r:embed="rId10" cstate="print"/>
                <a:stretch>
                  <a:fillRect/>
                </a:stretch>
              </a:blipFill>
            </p:spPr>
            <p:txBody>
              <a:bodyPr wrap="square" lIns="0" tIns="0" rIns="0" bIns="0" rtlCol="0"/>
              <a:lstStyle/>
              <a:p>
                <a:endParaRPr/>
              </a:p>
            </p:txBody>
          </p:sp>
          <p:sp>
            <p:nvSpPr>
              <p:cNvPr id="74" name="object 49"/>
              <p:cNvSpPr/>
              <p:nvPr/>
            </p:nvSpPr>
            <p:spPr>
              <a:xfrm>
                <a:off x="8172399" y="4797151"/>
                <a:ext cx="33655" cy="466725"/>
              </a:xfrm>
              <a:custGeom>
                <a:avLst/>
                <a:gdLst/>
                <a:ahLst/>
                <a:cxnLst/>
                <a:rect l="l" t="t" r="r" b="b"/>
                <a:pathLst>
                  <a:path w="33654" h="466725">
                    <a:moveTo>
                      <a:pt x="16523" y="-19049"/>
                    </a:moveTo>
                    <a:lnTo>
                      <a:pt x="16523" y="485368"/>
                    </a:lnTo>
                  </a:path>
                </a:pathLst>
              </a:custGeom>
              <a:ln w="71146">
                <a:solidFill>
                  <a:srgbClr val="FFFB00"/>
                </a:solidFill>
              </a:ln>
            </p:spPr>
            <p:txBody>
              <a:bodyPr wrap="square" lIns="0" tIns="0" rIns="0" bIns="0" rtlCol="0"/>
              <a:lstStyle/>
              <a:p>
                <a:endParaRPr/>
              </a:p>
            </p:txBody>
          </p:sp>
          <p:sp>
            <p:nvSpPr>
              <p:cNvPr id="75" name="object 50"/>
              <p:cNvSpPr/>
              <p:nvPr/>
            </p:nvSpPr>
            <p:spPr>
              <a:xfrm>
                <a:off x="8112137" y="5125720"/>
                <a:ext cx="170758" cy="175462"/>
              </a:xfrm>
              <a:prstGeom prst="rect">
                <a:avLst/>
              </a:prstGeom>
              <a:blipFill>
                <a:blip r:embed="rId11" cstate="print"/>
                <a:stretch>
                  <a:fillRect/>
                </a:stretch>
              </a:blipFill>
            </p:spPr>
            <p:txBody>
              <a:bodyPr wrap="square" lIns="0" tIns="0" rIns="0" bIns="0" rtlCol="0"/>
              <a:lstStyle/>
              <a:p>
                <a:endParaRPr/>
              </a:p>
            </p:txBody>
          </p:sp>
          <p:sp>
            <p:nvSpPr>
              <p:cNvPr id="76" name="object 51"/>
              <p:cNvSpPr/>
              <p:nvPr/>
            </p:nvSpPr>
            <p:spPr>
              <a:xfrm>
                <a:off x="7596334" y="5301208"/>
                <a:ext cx="1224280" cy="504190"/>
              </a:xfrm>
              <a:custGeom>
                <a:avLst/>
                <a:gdLst/>
                <a:ahLst/>
                <a:cxnLst/>
                <a:rect l="l" t="t" r="r" b="b"/>
                <a:pathLst>
                  <a:path w="1224279" h="504189">
                    <a:moveTo>
                      <a:pt x="1140124" y="0"/>
                    </a:moveTo>
                    <a:lnTo>
                      <a:pt x="84010" y="0"/>
                    </a:lnTo>
                    <a:lnTo>
                      <a:pt x="51310" y="6601"/>
                    </a:lnTo>
                    <a:lnTo>
                      <a:pt x="24606" y="24605"/>
                    </a:lnTo>
                    <a:lnTo>
                      <a:pt x="6602" y="51309"/>
                    </a:lnTo>
                    <a:lnTo>
                      <a:pt x="0" y="84010"/>
                    </a:lnTo>
                    <a:lnTo>
                      <a:pt x="0" y="420044"/>
                    </a:lnTo>
                    <a:lnTo>
                      <a:pt x="6602" y="452745"/>
                    </a:lnTo>
                    <a:lnTo>
                      <a:pt x="24606" y="479449"/>
                    </a:lnTo>
                    <a:lnTo>
                      <a:pt x="51310" y="497453"/>
                    </a:lnTo>
                    <a:lnTo>
                      <a:pt x="84010" y="504055"/>
                    </a:lnTo>
                    <a:lnTo>
                      <a:pt x="1140124" y="504055"/>
                    </a:lnTo>
                    <a:lnTo>
                      <a:pt x="1172825" y="497453"/>
                    </a:lnTo>
                    <a:lnTo>
                      <a:pt x="1199529" y="479449"/>
                    </a:lnTo>
                    <a:lnTo>
                      <a:pt x="1217534" y="452745"/>
                    </a:lnTo>
                    <a:lnTo>
                      <a:pt x="1224136" y="420044"/>
                    </a:lnTo>
                    <a:lnTo>
                      <a:pt x="1224136" y="84010"/>
                    </a:lnTo>
                    <a:lnTo>
                      <a:pt x="1217534" y="51309"/>
                    </a:lnTo>
                    <a:lnTo>
                      <a:pt x="1199529" y="24605"/>
                    </a:lnTo>
                    <a:lnTo>
                      <a:pt x="1172825" y="6601"/>
                    </a:lnTo>
                    <a:lnTo>
                      <a:pt x="1140124" y="0"/>
                    </a:lnTo>
                    <a:close/>
                  </a:path>
                </a:pathLst>
              </a:custGeom>
              <a:solidFill>
                <a:srgbClr val="FFFFFF"/>
              </a:solidFill>
            </p:spPr>
            <p:txBody>
              <a:bodyPr wrap="square" lIns="0" tIns="0" rIns="0" bIns="0" rtlCol="0"/>
              <a:lstStyle/>
              <a:p>
                <a:endParaRPr/>
              </a:p>
            </p:txBody>
          </p:sp>
          <p:sp>
            <p:nvSpPr>
              <p:cNvPr id="77" name="object 52"/>
              <p:cNvSpPr/>
              <p:nvPr/>
            </p:nvSpPr>
            <p:spPr>
              <a:xfrm>
                <a:off x="7596334" y="5301208"/>
                <a:ext cx="1224280" cy="504190"/>
              </a:xfrm>
              <a:custGeom>
                <a:avLst/>
                <a:gdLst/>
                <a:ahLst/>
                <a:cxnLst/>
                <a:rect l="l" t="t" r="r" b="b"/>
                <a:pathLst>
                  <a:path w="1224279" h="504189">
                    <a:moveTo>
                      <a:pt x="0" y="84010"/>
                    </a:moveTo>
                    <a:lnTo>
                      <a:pt x="6602" y="51310"/>
                    </a:lnTo>
                    <a:lnTo>
                      <a:pt x="24606" y="24606"/>
                    </a:lnTo>
                    <a:lnTo>
                      <a:pt x="51310" y="6602"/>
                    </a:lnTo>
                    <a:lnTo>
                      <a:pt x="84011" y="0"/>
                    </a:lnTo>
                    <a:lnTo>
                      <a:pt x="1140124" y="0"/>
                    </a:lnTo>
                    <a:lnTo>
                      <a:pt x="1172825" y="6602"/>
                    </a:lnTo>
                    <a:lnTo>
                      <a:pt x="1199529" y="24606"/>
                    </a:lnTo>
                    <a:lnTo>
                      <a:pt x="1217533" y="51310"/>
                    </a:lnTo>
                    <a:lnTo>
                      <a:pt x="1224135" y="84010"/>
                    </a:lnTo>
                    <a:lnTo>
                      <a:pt x="1224135" y="420044"/>
                    </a:lnTo>
                    <a:lnTo>
                      <a:pt x="1217533" y="452745"/>
                    </a:lnTo>
                    <a:lnTo>
                      <a:pt x="1199529" y="479449"/>
                    </a:lnTo>
                    <a:lnTo>
                      <a:pt x="1172825" y="497453"/>
                    </a:lnTo>
                    <a:lnTo>
                      <a:pt x="1140124" y="504055"/>
                    </a:lnTo>
                    <a:lnTo>
                      <a:pt x="84011" y="504055"/>
                    </a:lnTo>
                    <a:lnTo>
                      <a:pt x="51310" y="497453"/>
                    </a:lnTo>
                    <a:lnTo>
                      <a:pt x="24606" y="479449"/>
                    </a:lnTo>
                    <a:lnTo>
                      <a:pt x="6602" y="452745"/>
                    </a:lnTo>
                    <a:lnTo>
                      <a:pt x="0" y="420044"/>
                    </a:lnTo>
                    <a:lnTo>
                      <a:pt x="0" y="84010"/>
                    </a:lnTo>
                    <a:close/>
                  </a:path>
                </a:pathLst>
              </a:custGeom>
              <a:ln w="25399">
                <a:solidFill>
                  <a:srgbClr val="FAA757"/>
                </a:solidFill>
              </a:ln>
            </p:spPr>
            <p:txBody>
              <a:bodyPr wrap="square" lIns="0" tIns="0" rIns="0" bIns="0" rtlCol="0"/>
              <a:lstStyle/>
              <a:p>
                <a:endParaRPr/>
              </a:p>
            </p:txBody>
          </p:sp>
        </p:grpSp>
        <p:sp>
          <p:nvSpPr>
            <p:cNvPr id="67" name="object 53"/>
            <p:cNvSpPr txBox="1"/>
            <p:nvPr/>
          </p:nvSpPr>
          <p:spPr>
            <a:xfrm>
              <a:off x="10727510" y="5106136"/>
              <a:ext cx="626745" cy="299720"/>
            </a:xfrm>
            <a:prstGeom prst="rect">
              <a:avLst/>
            </a:prstGeom>
          </p:spPr>
          <p:txBody>
            <a:bodyPr vert="horz" wrap="square" lIns="0" tIns="12700" rIns="0" bIns="0" rtlCol="0">
              <a:spAutoFit/>
            </a:bodyPr>
            <a:lstStyle/>
            <a:p>
              <a:pPr marL="12700">
                <a:spcBef>
                  <a:spcPts val="100"/>
                </a:spcBef>
              </a:pPr>
              <a:r>
                <a:rPr b="1" i="1" spc="-5" dirty="0">
                  <a:latin typeface="Calibri"/>
                  <a:cs typeface="Calibri"/>
                </a:rPr>
                <a:t>(suite)</a:t>
              </a:r>
              <a:endParaRPr>
                <a:latin typeface="Calibri"/>
                <a:cs typeface="Calibri"/>
              </a:endParaRPr>
            </a:p>
          </p:txBody>
        </p:sp>
        <p:grpSp>
          <p:nvGrpSpPr>
            <p:cNvPr id="68" name="object 59"/>
            <p:cNvGrpSpPr/>
            <p:nvPr/>
          </p:nvGrpSpPr>
          <p:grpSpPr>
            <a:xfrm>
              <a:off x="10820657" y="5484261"/>
              <a:ext cx="394970" cy="744220"/>
              <a:chOff x="8009311" y="5781501"/>
              <a:chExt cx="394970" cy="744220"/>
            </a:xfrm>
          </p:grpSpPr>
          <p:sp>
            <p:nvSpPr>
              <p:cNvPr id="70" name="object 60"/>
              <p:cNvSpPr/>
              <p:nvPr/>
            </p:nvSpPr>
            <p:spPr>
              <a:xfrm>
                <a:off x="8009311" y="5781501"/>
                <a:ext cx="394854" cy="743988"/>
              </a:xfrm>
              <a:prstGeom prst="rect">
                <a:avLst/>
              </a:prstGeom>
              <a:blipFill>
                <a:blip r:embed="rId12" cstate="print"/>
                <a:stretch>
                  <a:fillRect/>
                </a:stretch>
              </a:blipFill>
            </p:spPr>
            <p:txBody>
              <a:bodyPr wrap="square" lIns="0" tIns="0" rIns="0" bIns="0" rtlCol="0"/>
              <a:lstStyle/>
              <a:p>
                <a:endParaRPr/>
              </a:p>
            </p:txBody>
          </p:sp>
          <p:sp>
            <p:nvSpPr>
              <p:cNvPr id="71" name="object 61"/>
              <p:cNvSpPr/>
              <p:nvPr/>
            </p:nvSpPr>
            <p:spPr>
              <a:xfrm>
                <a:off x="8208402" y="5805263"/>
                <a:ext cx="0" cy="466725"/>
              </a:xfrm>
              <a:custGeom>
                <a:avLst/>
                <a:gdLst/>
                <a:ahLst/>
                <a:cxnLst/>
                <a:rect l="l" t="t" r="r" b="b"/>
                <a:pathLst>
                  <a:path h="466725">
                    <a:moveTo>
                      <a:pt x="0" y="0"/>
                    </a:moveTo>
                    <a:lnTo>
                      <a:pt x="0" y="466223"/>
                    </a:lnTo>
                  </a:path>
                </a:pathLst>
              </a:custGeom>
              <a:ln w="38099">
                <a:solidFill>
                  <a:srgbClr val="FFFB00"/>
                </a:solidFill>
              </a:ln>
            </p:spPr>
            <p:txBody>
              <a:bodyPr wrap="square" lIns="0" tIns="0" rIns="0" bIns="0" rtlCol="0"/>
              <a:lstStyle/>
              <a:p>
                <a:endParaRPr/>
              </a:p>
            </p:txBody>
          </p:sp>
          <p:sp>
            <p:nvSpPr>
              <p:cNvPr id="72" name="object 62"/>
              <p:cNvSpPr/>
              <p:nvPr/>
            </p:nvSpPr>
            <p:spPr>
              <a:xfrm>
                <a:off x="8122830" y="6138289"/>
                <a:ext cx="171145" cy="171005"/>
              </a:xfrm>
              <a:prstGeom prst="rect">
                <a:avLst/>
              </a:prstGeom>
              <a:blipFill>
                <a:blip r:embed="rId5" cstate="print"/>
                <a:stretch>
                  <a:fillRect/>
                </a:stretch>
              </a:blipFill>
            </p:spPr>
            <p:txBody>
              <a:bodyPr wrap="square" lIns="0" tIns="0" rIns="0" bIns="0" rtlCol="0"/>
              <a:lstStyle/>
              <a:p>
                <a:endParaRPr/>
              </a:p>
            </p:txBody>
          </p:sp>
        </p:grpSp>
      </p:grpSp>
    </p:spTree>
    <p:extLst>
      <p:ext uri="{BB962C8B-B14F-4D97-AF65-F5344CB8AC3E}">
        <p14:creationId xmlns:p14="http://schemas.microsoft.com/office/powerpoint/2010/main" val="10296651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structure alternative simple</a:t>
            </a: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396000" y="1567960"/>
            <a:ext cx="9400000" cy="4866667"/>
          </a:xfrm>
          <a:prstGeom prst="rect">
            <a:avLst/>
          </a:prstGeom>
        </p:spPr>
      </p:pic>
    </p:spTree>
    <p:extLst>
      <p:ext uri="{BB962C8B-B14F-4D97-AF65-F5344CB8AC3E}">
        <p14:creationId xmlns:p14="http://schemas.microsoft.com/office/powerpoint/2010/main" val="7794709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 de structure alternative simple</a:t>
            </a:r>
          </a:p>
        </p:txBody>
      </p:sp>
      <p:sp>
        <p:nvSpPr>
          <p:cNvPr id="3" name="Espace réservé du contenu 2"/>
          <p:cNvSpPr>
            <a:spLocks noGrp="1"/>
          </p:cNvSpPr>
          <p:nvPr>
            <p:ph idx="1"/>
          </p:nvPr>
        </p:nvSpPr>
        <p:spPr/>
        <p:txBody>
          <a:bodyPr/>
          <a:lstStyle/>
          <a:p>
            <a:r>
              <a:rPr lang="fr-FR" dirty="0">
                <a:highlight>
                  <a:srgbClr val="FFFF00"/>
                </a:highlight>
              </a:rPr>
              <a:t>L’entreprise Alpha accorde une ristourne (RIST) de 6  % aux clients dont le chiffre d’affaires annuel (CA) est supérieur à 10  000  €. Elle se limite à 3  % dans les autres cas. </a:t>
            </a:r>
          </a:p>
        </p:txBody>
      </p:sp>
      <p:pic>
        <p:nvPicPr>
          <p:cNvPr id="4" name="Image 3"/>
          <p:cNvPicPr>
            <a:picLocks noChangeAspect="1"/>
          </p:cNvPicPr>
          <p:nvPr/>
        </p:nvPicPr>
        <p:blipFill>
          <a:blip r:embed="rId2"/>
          <a:stretch>
            <a:fillRect/>
          </a:stretch>
        </p:blipFill>
        <p:spPr>
          <a:xfrm>
            <a:off x="1405524" y="3015210"/>
            <a:ext cx="9380952" cy="3676190"/>
          </a:xfrm>
          <a:prstGeom prst="rect">
            <a:avLst/>
          </a:prstGeom>
        </p:spPr>
      </p:pic>
    </p:spTree>
    <p:extLst>
      <p:ext uri="{BB962C8B-B14F-4D97-AF65-F5344CB8AC3E}">
        <p14:creationId xmlns:p14="http://schemas.microsoft.com/office/powerpoint/2010/main" val="7054617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 de structure alternative simple</a:t>
            </a:r>
          </a:p>
        </p:txBody>
      </p:sp>
      <p:sp>
        <p:nvSpPr>
          <p:cNvPr id="3" name="Espace réservé du contenu 2"/>
          <p:cNvSpPr>
            <a:spLocks noGrp="1"/>
          </p:cNvSpPr>
          <p:nvPr>
            <p:ph idx="1"/>
          </p:nvPr>
        </p:nvSpPr>
        <p:spPr>
          <a:xfrm>
            <a:off x="540773" y="1815793"/>
            <a:ext cx="11454582" cy="4351338"/>
          </a:xfrm>
        </p:spPr>
        <p:txBody>
          <a:bodyPr/>
          <a:lstStyle/>
          <a:p>
            <a:r>
              <a:rPr lang="fr-FR" dirty="0">
                <a:highlight>
                  <a:srgbClr val="FFFF00"/>
                </a:highlight>
              </a:rPr>
              <a:t>Entrées : prix HT (réel), catégorie de produit (chaîne)  Sortie : prix TTC (réel)</a:t>
            </a:r>
          </a:p>
          <a:p>
            <a:endParaRPr lang="fr-FR" dirty="0"/>
          </a:p>
        </p:txBody>
      </p:sp>
      <p:sp>
        <p:nvSpPr>
          <p:cNvPr id="4" name="object 4"/>
          <p:cNvSpPr txBox="1"/>
          <p:nvPr/>
        </p:nvSpPr>
        <p:spPr>
          <a:xfrm>
            <a:off x="1186016" y="2626816"/>
            <a:ext cx="10524671" cy="4035720"/>
          </a:xfrm>
          <a:prstGeom prst="rect">
            <a:avLst/>
          </a:prstGeom>
          <a:ln w="9144">
            <a:solidFill>
              <a:srgbClr val="DDD9C3"/>
            </a:solidFill>
          </a:ln>
        </p:spPr>
        <p:txBody>
          <a:bodyPr vert="horz" wrap="square" lIns="0" tIns="34290" rIns="0" bIns="0" rtlCol="0">
            <a:spAutoFit/>
          </a:bodyPr>
          <a:lstStyle/>
          <a:p>
            <a:pPr marL="91440">
              <a:lnSpc>
                <a:spcPct val="100000"/>
              </a:lnSpc>
              <a:spcBef>
                <a:spcPts val="270"/>
              </a:spcBef>
            </a:pPr>
            <a:r>
              <a:rPr sz="2000" spc="-5" dirty="0">
                <a:latin typeface="Consolas"/>
                <a:cs typeface="Consolas"/>
              </a:rPr>
              <a:t>Public </a:t>
            </a:r>
            <a:r>
              <a:rPr sz="2000" spc="-10" dirty="0">
                <a:latin typeface="Consolas"/>
                <a:cs typeface="Consolas"/>
              </a:rPr>
              <a:t>Function </a:t>
            </a:r>
            <a:r>
              <a:rPr sz="2000" b="1" spc="-10" dirty="0">
                <a:latin typeface="Consolas"/>
                <a:cs typeface="Consolas"/>
              </a:rPr>
              <a:t>MonTTCBis</a:t>
            </a:r>
            <a:r>
              <a:rPr sz="2000" spc="-10" dirty="0">
                <a:latin typeface="Consolas"/>
                <a:cs typeface="Consolas"/>
              </a:rPr>
              <a:t>(pht </a:t>
            </a:r>
            <a:r>
              <a:rPr sz="2000" spc="-5" dirty="0">
                <a:latin typeface="Consolas"/>
                <a:cs typeface="Consolas"/>
              </a:rPr>
              <a:t>As </a:t>
            </a:r>
            <a:r>
              <a:rPr sz="2000" spc="-10" dirty="0">
                <a:latin typeface="Consolas"/>
                <a:cs typeface="Consolas"/>
              </a:rPr>
              <a:t>Double, </a:t>
            </a:r>
            <a:r>
              <a:rPr sz="2000" spc="-10" dirty="0">
                <a:solidFill>
                  <a:srgbClr val="C00000"/>
                </a:solidFill>
                <a:latin typeface="Consolas"/>
                <a:cs typeface="Consolas"/>
              </a:rPr>
              <a:t>cat </a:t>
            </a:r>
            <a:r>
              <a:rPr sz="2000" spc="-5" dirty="0">
                <a:latin typeface="Consolas"/>
                <a:cs typeface="Consolas"/>
              </a:rPr>
              <a:t>As </a:t>
            </a:r>
            <a:r>
              <a:rPr sz="2000" spc="-10" dirty="0">
                <a:latin typeface="Consolas"/>
                <a:cs typeface="Consolas"/>
              </a:rPr>
              <a:t>String) </a:t>
            </a:r>
            <a:r>
              <a:rPr sz="2000" spc="-5" dirty="0">
                <a:latin typeface="Consolas"/>
                <a:cs typeface="Consolas"/>
              </a:rPr>
              <a:t>As</a:t>
            </a:r>
            <a:r>
              <a:rPr sz="2000" spc="45" dirty="0">
                <a:latin typeface="Consolas"/>
                <a:cs typeface="Consolas"/>
              </a:rPr>
              <a:t> </a:t>
            </a:r>
            <a:r>
              <a:rPr sz="2000" spc="-10" dirty="0">
                <a:latin typeface="Consolas"/>
                <a:cs typeface="Consolas"/>
              </a:rPr>
              <a:t>Double</a:t>
            </a:r>
            <a:endParaRPr sz="2000" dirty="0">
              <a:latin typeface="Consolas"/>
              <a:cs typeface="Consolas"/>
            </a:endParaRPr>
          </a:p>
          <a:p>
            <a:pPr marL="91440" marR="3931920">
              <a:lnSpc>
                <a:spcPct val="100000"/>
              </a:lnSpc>
            </a:pPr>
            <a:r>
              <a:rPr sz="2000" spc="-10" dirty="0">
                <a:solidFill>
                  <a:srgbClr val="92D050"/>
                </a:solidFill>
                <a:latin typeface="Consolas"/>
                <a:cs typeface="Consolas"/>
              </a:rPr>
              <a:t>'déclarer </a:t>
            </a:r>
            <a:r>
              <a:rPr sz="2000" spc="-5" dirty="0">
                <a:solidFill>
                  <a:srgbClr val="92D050"/>
                </a:solidFill>
                <a:latin typeface="Consolas"/>
                <a:cs typeface="Consolas"/>
              </a:rPr>
              <a:t>la </a:t>
            </a:r>
            <a:r>
              <a:rPr sz="2000" spc="-10" dirty="0">
                <a:solidFill>
                  <a:srgbClr val="92D050"/>
                </a:solidFill>
                <a:latin typeface="Consolas"/>
                <a:cs typeface="Consolas"/>
              </a:rPr>
              <a:t>variable </a:t>
            </a:r>
            <a:r>
              <a:rPr sz="2000" spc="-5" dirty="0">
                <a:solidFill>
                  <a:srgbClr val="92D050"/>
                </a:solidFill>
                <a:latin typeface="Consolas"/>
                <a:cs typeface="Consolas"/>
              </a:rPr>
              <a:t>de </a:t>
            </a:r>
            <a:r>
              <a:rPr sz="2000" spc="-10" dirty="0" err="1">
                <a:solidFill>
                  <a:srgbClr val="92D050"/>
                </a:solidFill>
                <a:latin typeface="Consolas"/>
                <a:cs typeface="Consolas"/>
              </a:rPr>
              <a:t>calcul</a:t>
            </a:r>
            <a:r>
              <a:rPr sz="2000" spc="-10" dirty="0">
                <a:solidFill>
                  <a:srgbClr val="92D050"/>
                </a:solidFill>
                <a:latin typeface="Consolas"/>
                <a:cs typeface="Consolas"/>
              </a:rPr>
              <a:t>  </a:t>
            </a:r>
            <a:endParaRPr lang="fr-FR" sz="2000" spc="-10" dirty="0">
              <a:solidFill>
                <a:srgbClr val="92D050"/>
              </a:solidFill>
              <a:latin typeface="Consolas"/>
              <a:cs typeface="Consolas"/>
            </a:endParaRPr>
          </a:p>
          <a:p>
            <a:pPr marL="91440" marR="3931920">
              <a:lnSpc>
                <a:spcPct val="100000"/>
              </a:lnSpc>
            </a:pPr>
            <a:r>
              <a:rPr sz="2000" spc="-10" dirty="0">
                <a:latin typeface="Consolas"/>
                <a:cs typeface="Consolas"/>
              </a:rPr>
              <a:t>Dim pttc </a:t>
            </a:r>
            <a:r>
              <a:rPr sz="2000" spc="-5" dirty="0">
                <a:latin typeface="Consolas"/>
                <a:cs typeface="Consolas"/>
              </a:rPr>
              <a:t>As</a:t>
            </a:r>
            <a:r>
              <a:rPr sz="2000" spc="-20" dirty="0">
                <a:latin typeface="Consolas"/>
                <a:cs typeface="Consolas"/>
              </a:rPr>
              <a:t> </a:t>
            </a:r>
            <a:r>
              <a:rPr sz="2000" spc="-10" dirty="0">
                <a:latin typeface="Consolas"/>
                <a:cs typeface="Consolas"/>
              </a:rPr>
              <a:t>Double</a:t>
            </a:r>
            <a:endParaRPr sz="2000" dirty="0">
              <a:latin typeface="Consolas"/>
              <a:cs typeface="Consolas"/>
            </a:endParaRPr>
          </a:p>
          <a:p>
            <a:pPr marL="533400" marR="3042285" defTabSz="1254125">
              <a:lnSpc>
                <a:spcPct val="100000"/>
              </a:lnSpc>
            </a:pPr>
            <a:r>
              <a:rPr sz="2000" spc="-10" dirty="0">
                <a:solidFill>
                  <a:srgbClr val="92D050"/>
                </a:solidFill>
                <a:latin typeface="Consolas"/>
                <a:cs typeface="Consolas"/>
              </a:rPr>
              <a:t>'en fonction de </a:t>
            </a:r>
            <a:r>
              <a:rPr sz="2000" spc="-5" dirty="0">
                <a:solidFill>
                  <a:srgbClr val="92D050"/>
                </a:solidFill>
                <a:latin typeface="Consolas"/>
                <a:cs typeface="Consolas"/>
              </a:rPr>
              <a:t>la </a:t>
            </a:r>
            <a:r>
              <a:rPr sz="2000" spc="-10" dirty="0" err="1">
                <a:solidFill>
                  <a:srgbClr val="92D050"/>
                </a:solidFill>
                <a:latin typeface="Consolas"/>
                <a:cs typeface="Consolas"/>
              </a:rPr>
              <a:t>catégorie</a:t>
            </a:r>
            <a:r>
              <a:rPr sz="2000" spc="-10" dirty="0">
                <a:solidFill>
                  <a:srgbClr val="92D050"/>
                </a:solidFill>
                <a:latin typeface="Consolas"/>
                <a:cs typeface="Consolas"/>
              </a:rPr>
              <a:t> </a:t>
            </a:r>
            <a:r>
              <a:rPr sz="2000" spc="-5" dirty="0">
                <a:solidFill>
                  <a:srgbClr val="92D050"/>
                </a:solidFill>
                <a:latin typeface="Consolas"/>
                <a:cs typeface="Consolas"/>
              </a:rPr>
              <a:t>de</a:t>
            </a:r>
            <a:r>
              <a:rPr lang="fr-FR" sz="2000" spc="-5" dirty="0">
                <a:solidFill>
                  <a:srgbClr val="92D050"/>
                </a:solidFill>
                <a:latin typeface="Consolas"/>
                <a:cs typeface="Consolas"/>
              </a:rPr>
              <a:t> </a:t>
            </a:r>
            <a:r>
              <a:rPr sz="2000" spc="-10" dirty="0" err="1">
                <a:solidFill>
                  <a:srgbClr val="92D050"/>
                </a:solidFill>
                <a:latin typeface="Consolas"/>
                <a:cs typeface="Consolas"/>
              </a:rPr>
              <a:t>produit</a:t>
            </a:r>
            <a:r>
              <a:rPr sz="2000" spc="-10" dirty="0">
                <a:solidFill>
                  <a:srgbClr val="92D050"/>
                </a:solidFill>
                <a:latin typeface="Consolas"/>
                <a:cs typeface="Consolas"/>
              </a:rPr>
              <a:t>  </a:t>
            </a:r>
            <a:endParaRPr lang="fr-FR" sz="2000" spc="-10" dirty="0">
              <a:solidFill>
                <a:srgbClr val="92D050"/>
              </a:solidFill>
              <a:latin typeface="Consolas"/>
              <a:cs typeface="Consolas"/>
            </a:endParaRPr>
          </a:p>
          <a:p>
            <a:pPr marL="533400" marR="3042285">
              <a:lnSpc>
                <a:spcPct val="100000"/>
              </a:lnSpc>
            </a:pPr>
            <a:r>
              <a:rPr sz="2000" spc="-5" dirty="0">
                <a:solidFill>
                  <a:srgbClr val="006FC0"/>
                </a:solidFill>
                <a:latin typeface="Consolas"/>
                <a:cs typeface="Consolas"/>
              </a:rPr>
              <a:t>If </a:t>
            </a:r>
            <a:r>
              <a:rPr sz="2000" spc="-10" dirty="0">
                <a:latin typeface="Consolas"/>
                <a:cs typeface="Consolas"/>
              </a:rPr>
              <a:t>(</a:t>
            </a:r>
            <a:r>
              <a:rPr sz="2000" spc="-10" dirty="0">
                <a:solidFill>
                  <a:srgbClr val="C00000"/>
                </a:solidFill>
                <a:latin typeface="Consolas"/>
                <a:cs typeface="Consolas"/>
              </a:rPr>
              <a:t>cat </a:t>
            </a:r>
            <a:r>
              <a:rPr sz="2000" spc="-5" dirty="0">
                <a:latin typeface="Consolas"/>
                <a:cs typeface="Consolas"/>
              </a:rPr>
              <a:t>= </a:t>
            </a:r>
            <a:r>
              <a:rPr sz="2000" spc="-10" dirty="0">
                <a:solidFill>
                  <a:srgbClr val="974707"/>
                </a:solidFill>
                <a:latin typeface="Consolas"/>
                <a:cs typeface="Consolas"/>
              </a:rPr>
              <a:t>"luxe"</a:t>
            </a:r>
            <a:r>
              <a:rPr sz="2000" spc="-10" dirty="0">
                <a:latin typeface="Consolas"/>
                <a:cs typeface="Consolas"/>
              </a:rPr>
              <a:t>)</a:t>
            </a:r>
            <a:r>
              <a:rPr sz="2000" spc="-30" dirty="0">
                <a:latin typeface="Consolas"/>
                <a:cs typeface="Consolas"/>
              </a:rPr>
              <a:t> </a:t>
            </a:r>
            <a:r>
              <a:rPr sz="2000" spc="-10" dirty="0">
                <a:solidFill>
                  <a:srgbClr val="006FC0"/>
                </a:solidFill>
                <a:latin typeface="Consolas"/>
                <a:cs typeface="Consolas"/>
              </a:rPr>
              <a:t>Then</a:t>
            </a:r>
            <a:endParaRPr sz="2000" dirty="0">
              <a:latin typeface="Consolas"/>
              <a:cs typeface="Consolas"/>
            </a:endParaRPr>
          </a:p>
          <a:p>
            <a:pPr marL="533400">
              <a:lnSpc>
                <a:spcPct val="100000"/>
              </a:lnSpc>
            </a:pPr>
            <a:r>
              <a:rPr sz="2000" spc="-5" dirty="0">
                <a:latin typeface="Consolas"/>
                <a:cs typeface="Consolas"/>
              </a:rPr>
              <a:t>pttc = pht *</a:t>
            </a:r>
            <a:r>
              <a:rPr sz="2000" spc="-50" dirty="0">
                <a:latin typeface="Consolas"/>
                <a:cs typeface="Consolas"/>
              </a:rPr>
              <a:t> </a:t>
            </a:r>
            <a:r>
              <a:rPr sz="2000" spc="-10" dirty="0">
                <a:latin typeface="Consolas"/>
                <a:cs typeface="Consolas"/>
              </a:rPr>
              <a:t>1.33</a:t>
            </a:r>
            <a:endParaRPr sz="2000" dirty="0">
              <a:latin typeface="Consolas"/>
              <a:cs typeface="Consolas"/>
            </a:endParaRPr>
          </a:p>
          <a:p>
            <a:pPr marL="533400">
              <a:lnSpc>
                <a:spcPct val="100000"/>
              </a:lnSpc>
              <a:spcBef>
                <a:spcPts val="5"/>
              </a:spcBef>
            </a:pPr>
            <a:r>
              <a:rPr sz="2000" spc="-10" dirty="0">
                <a:solidFill>
                  <a:srgbClr val="006FC0"/>
                </a:solidFill>
                <a:latin typeface="Consolas"/>
                <a:cs typeface="Consolas"/>
              </a:rPr>
              <a:t>Else</a:t>
            </a:r>
            <a:endParaRPr sz="2000" dirty="0">
              <a:latin typeface="Consolas"/>
              <a:cs typeface="Consolas"/>
            </a:endParaRPr>
          </a:p>
          <a:p>
            <a:pPr marL="533400">
              <a:lnSpc>
                <a:spcPct val="100000"/>
              </a:lnSpc>
            </a:pPr>
            <a:r>
              <a:rPr lang="en-US" sz="2000" spc="-10" dirty="0">
                <a:solidFill>
                  <a:srgbClr val="92D050"/>
                </a:solidFill>
                <a:latin typeface="Consolas"/>
                <a:cs typeface="Consolas"/>
              </a:rPr>
              <a:t>'</a:t>
            </a:r>
            <a:r>
              <a:rPr sz="2000" spc="-10" dirty="0">
                <a:solidFill>
                  <a:srgbClr val="00AF50"/>
                </a:solidFill>
                <a:latin typeface="Consolas"/>
                <a:cs typeface="Consolas"/>
              </a:rPr>
              <a:t>la valeur </a:t>
            </a:r>
            <a:r>
              <a:rPr sz="2000" spc="-5" dirty="0">
                <a:solidFill>
                  <a:srgbClr val="00AF50"/>
                </a:solidFill>
                <a:latin typeface="Consolas"/>
                <a:cs typeface="Consolas"/>
              </a:rPr>
              <a:t>de </a:t>
            </a:r>
            <a:r>
              <a:rPr sz="2000" spc="-10" dirty="0">
                <a:solidFill>
                  <a:srgbClr val="00AF50"/>
                </a:solidFill>
                <a:latin typeface="Consolas"/>
                <a:cs typeface="Consolas"/>
              </a:rPr>
              <a:t>cat est différente </a:t>
            </a:r>
            <a:r>
              <a:rPr sz="2000" spc="-5" dirty="0">
                <a:solidFill>
                  <a:srgbClr val="00AF50"/>
                </a:solidFill>
                <a:latin typeface="Consolas"/>
                <a:cs typeface="Consolas"/>
              </a:rPr>
              <a:t>de</a:t>
            </a:r>
            <a:r>
              <a:rPr sz="2000" dirty="0">
                <a:solidFill>
                  <a:srgbClr val="00AF50"/>
                </a:solidFill>
                <a:latin typeface="Consolas"/>
                <a:cs typeface="Consolas"/>
              </a:rPr>
              <a:t> </a:t>
            </a:r>
            <a:r>
              <a:rPr sz="2000" spc="-10" dirty="0">
                <a:solidFill>
                  <a:srgbClr val="00AF50"/>
                </a:solidFill>
                <a:latin typeface="Consolas"/>
                <a:cs typeface="Consolas"/>
              </a:rPr>
              <a:t>‘’luxe’’</a:t>
            </a:r>
            <a:endParaRPr sz="2000" dirty="0">
              <a:latin typeface="Consolas"/>
              <a:cs typeface="Consolas"/>
            </a:endParaRPr>
          </a:p>
          <a:p>
            <a:pPr marL="533400" marR="5154930">
              <a:lnSpc>
                <a:spcPct val="100000"/>
              </a:lnSpc>
            </a:pPr>
            <a:r>
              <a:rPr sz="2000" spc="-10" dirty="0">
                <a:latin typeface="Consolas"/>
                <a:cs typeface="Consolas"/>
              </a:rPr>
              <a:t>pttc </a:t>
            </a:r>
            <a:r>
              <a:rPr sz="2000" spc="-5" dirty="0">
                <a:latin typeface="Consolas"/>
                <a:cs typeface="Consolas"/>
              </a:rPr>
              <a:t>= pht *</a:t>
            </a:r>
            <a:r>
              <a:rPr sz="2000" spc="-90" dirty="0">
                <a:latin typeface="Consolas"/>
                <a:cs typeface="Consolas"/>
              </a:rPr>
              <a:t> </a:t>
            </a:r>
            <a:r>
              <a:rPr sz="2000" spc="-10" dirty="0">
                <a:latin typeface="Consolas"/>
                <a:cs typeface="Consolas"/>
              </a:rPr>
              <a:t>1.2  </a:t>
            </a:r>
            <a:endParaRPr lang="fr-FR" sz="2000" spc="-10" dirty="0">
              <a:latin typeface="Consolas"/>
              <a:cs typeface="Consolas"/>
            </a:endParaRPr>
          </a:p>
          <a:p>
            <a:pPr marL="533400" marR="5154930">
              <a:lnSpc>
                <a:spcPct val="100000"/>
              </a:lnSpc>
            </a:pPr>
            <a:r>
              <a:rPr sz="2000" spc="-10" dirty="0">
                <a:solidFill>
                  <a:srgbClr val="006FC0"/>
                </a:solidFill>
                <a:latin typeface="Consolas"/>
                <a:cs typeface="Consolas"/>
              </a:rPr>
              <a:t>End</a:t>
            </a:r>
            <a:r>
              <a:rPr sz="2000" spc="-15" dirty="0">
                <a:solidFill>
                  <a:srgbClr val="006FC0"/>
                </a:solidFill>
                <a:latin typeface="Consolas"/>
                <a:cs typeface="Consolas"/>
              </a:rPr>
              <a:t> </a:t>
            </a:r>
            <a:r>
              <a:rPr sz="2000" spc="-10" dirty="0">
                <a:solidFill>
                  <a:srgbClr val="006FC0"/>
                </a:solidFill>
                <a:latin typeface="Consolas"/>
                <a:cs typeface="Consolas"/>
              </a:rPr>
              <a:t>If</a:t>
            </a:r>
            <a:endParaRPr sz="2000" dirty="0">
              <a:latin typeface="Consolas"/>
              <a:cs typeface="Consolas"/>
            </a:endParaRPr>
          </a:p>
          <a:p>
            <a:pPr marL="91440">
              <a:lnSpc>
                <a:spcPct val="100000"/>
              </a:lnSpc>
            </a:pPr>
            <a:r>
              <a:rPr sz="2000" spc="-10" dirty="0">
                <a:solidFill>
                  <a:srgbClr val="92D050"/>
                </a:solidFill>
                <a:latin typeface="Consolas"/>
                <a:cs typeface="Consolas"/>
              </a:rPr>
              <a:t>'renvoyer </a:t>
            </a:r>
            <a:r>
              <a:rPr sz="2000" spc="-5" dirty="0">
                <a:solidFill>
                  <a:srgbClr val="92D050"/>
                </a:solidFill>
                <a:latin typeface="Consolas"/>
                <a:cs typeface="Consolas"/>
              </a:rPr>
              <a:t>le</a:t>
            </a:r>
            <a:r>
              <a:rPr sz="2000" spc="-15" dirty="0">
                <a:solidFill>
                  <a:srgbClr val="92D050"/>
                </a:solidFill>
                <a:latin typeface="Consolas"/>
                <a:cs typeface="Consolas"/>
              </a:rPr>
              <a:t> </a:t>
            </a:r>
            <a:r>
              <a:rPr sz="2000" spc="-10" dirty="0">
                <a:solidFill>
                  <a:srgbClr val="92D050"/>
                </a:solidFill>
                <a:latin typeface="Consolas"/>
                <a:cs typeface="Consolas"/>
              </a:rPr>
              <a:t>résultat</a:t>
            </a:r>
            <a:endParaRPr sz="2000" dirty="0">
              <a:latin typeface="Consolas"/>
              <a:cs typeface="Consolas"/>
            </a:endParaRPr>
          </a:p>
          <a:p>
            <a:pPr marL="91440" marR="5599430">
              <a:lnSpc>
                <a:spcPct val="100000"/>
              </a:lnSpc>
            </a:pPr>
            <a:r>
              <a:rPr sz="2000" b="1" spc="-10" dirty="0">
                <a:latin typeface="Consolas"/>
                <a:cs typeface="Consolas"/>
              </a:rPr>
              <a:t>MonTTCBis</a:t>
            </a:r>
            <a:r>
              <a:rPr sz="2000" spc="-10" dirty="0">
                <a:latin typeface="Consolas"/>
                <a:cs typeface="Consolas"/>
              </a:rPr>
              <a:t> </a:t>
            </a:r>
            <a:r>
              <a:rPr sz="2000" spc="-5" dirty="0">
                <a:latin typeface="Consolas"/>
                <a:cs typeface="Consolas"/>
              </a:rPr>
              <a:t>=</a:t>
            </a:r>
            <a:r>
              <a:rPr sz="2000" spc="-60" dirty="0">
                <a:latin typeface="Consolas"/>
                <a:cs typeface="Consolas"/>
              </a:rPr>
              <a:t> </a:t>
            </a:r>
            <a:r>
              <a:rPr sz="2000" spc="-10" dirty="0" err="1">
                <a:latin typeface="Consolas"/>
                <a:cs typeface="Consolas"/>
              </a:rPr>
              <a:t>pttc</a:t>
            </a:r>
            <a:r>
              <a:rPr sz="2000" spc="-10" dirty="0">
                <a:latin typeface="Consolas"/>
                <a:cs typeface="Consolas"/>
              </a:rPr>
              <a:t>  </a:t>
            </a:r>
            <a:endParaRPr lang="fr-FR" sz="2000" spc="-10" dirty="0">
              <a:latin typeface="Consolas"/>
              <a:cs typeface="Consolas"/>
            </a:endParaRPr>
          </a:p>
          <a:p>
            <a:pPr marL="91440" marR="5599430">
              <a:lnSpc>
                <a:spcPct val="100000"/>
              </a:lnSpc>
            </a:pPr>
            <a:r>
              <a:rPr sz="2000" spc="-10" dirty="0">
                <a:latin typeface="Consolas"/>
                <a:cs typeface="Consolas"/>
              </a:rPr>
              <a:t>End</a:t>
            </a:r>
            <a:r>
              <a:rPr sz="2000" spc="-25" dirty="0">
                <a:latin typeface="Consolas"/>
                <a:cs typeface="Consolas"/>
              </a:rPr>
              <a:t> </a:t>
            </a:r>
            <a:r>
              <a:rPr sz="2000" spc="-10" dirty="0">
                <a:latin typeface="Consolas"/>
                <a:cs typeface="Consolas"/>
              </a:rPr>
              <a:t>Function</a:t>
            </a:r>
            <a:endParaRPr sz="2000" dirty="0">
              <a:latin typeface="Consolas"/>
              <a:cs typeface="Consolas"/>
            </a:endParaRPr>
          </a:p>
        </p:txBody>
      </p:sp>
    </p:spTree>
    <p:extLst>
      <p:ext uri="{BB962C8B-B14F-4D97-AF65-F5344CB8AC3E}">
        <p14:creationId xmlns:p14="http://schemas.microsoft.com/office/powerpoint/2010/main" val="12820880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lang="fr-FR" spc="15" dirty="0"/>
              <a:t>Instruction</a:t>
            </a:r>
            <a:r>
              <a:rPr spc="15" dirty="0"/>
              <a:t>s </a:t>
            </a:r>
            <a:r>
              <a:rPr dirty="0"/>
              <a:t>de</a:t>
            </a:r>
            <a:r>
              <a:rPr spc="-25" dirty="0"/>
              <a:t> </a:t>
            </a:r>
            <a:r>
              <a:rPr spc="-5" dirty="0"/>
              <a:t>contrôle</a:t>
            </a:r>
          </a:p>
        </p:txBody>
      </p:sp>
      <p:sp>
        <p:nvSpPr>
          <p:cNvPr id="66" name="Espace réservé du contenu 65"/>
          <p:cNvSpPr>
            <a:spLocks noGrp="1"/>
          </p:cNvSpPr>
          <p:nvPr>
            <p:ph idx="1"/>
          </p:nvPr>
        </p:nvSpPr>
        <p:spPr/>
        <p:txBody>
          <a:bodyPr/>
          <a:lstStyle/>
          <a:p>
            <a:r>
              <a:rPr lang="fr-FR" dirty="0"/>
              <a:t>Instructions conditionnelles : </a:t>
            </a:r>
            <a:r>
              <a:rPr lang="fr-FR" dirty="0">
                <a:solidFill>
                  <a:schemeClr val="accent2">
                    <a:lumMod val="75000"/>
                  </a:schemeClr>
                </a:solidFill>
              </a:rPr>
              <a:t>if… </a:t>
            </a:r>
            <a:r>
              <a:rPr lang="fr-FR" dirty="0" err="1">
                <a:solidFill>
                  <a:schemeClr val="accent2">
                    <a:lumMod val="75000"/>
                  </a:schemeClr>
                </a:solidFill>
              </a:rPr>
              <a:t>else</a:t>
            </a:r>
            <a:r>
              <a:rPr lang="fr-FR" dirty="0">
                <a:solidFill>
                  <a:schemeClr val="accent2">
                    <a:lumMod val="75000"/>
                  </a:schemeClr>
                </a:solidFill>
              </a:rPr>
              <a:t>…</a:t>
            </a:r>
          </a:p>
          <a:p>
            <a:endParaRPr lang="fr-FR" dirty="0"/>
          </a:p>
        </p:txBody>
      </p:sp>
      <p:sp>
        <p:nvSpPr>
          <p:cNvPr id="5" name="object 5"/>
          <p:cNvSpPr txBox="1"/>
          <p:nvPr/>
        </p:nvSpPr>
        <p:spPr>
          <a:xfrm>
            <a:off x="856842" y="4335843"/>
            <a:ext cx="9642164" cy="1777410"/>
          </a:xfrm>
          <a:prstGeom prst="rect">
            <a:avLst/>
          </a:prstGeom>
        </p:spPr>
        <p:txBody>
          <a:bodyPr vert="horz" wrap="square" lIns="0" tIns="12700" rIns="0" bIns="0" rtlCol="0">
            <a:spAutoFit/>
          </a:bodyPr>
          <a:lstStyle/>
          <a:p>
            <a:pPr marL="12700">
              <a:lnSpc>
                <a:spcPts val="2840"/>
              </a:lnSpc>
              <a:spcBef>
                <a:spcPts val="100"/>
              </a:spcBef>
            </a:pPr>
            <a:r>
              <a:rPr sz="2400" b="1" dirty="0">
                <a:solidFill>
                  <a:schemeClr val="accent2">
                    <a:lumMod val="75000"/>
                  </a:schemeClr>
                </a:solidFill>
                <a:latin typeface="Calibri"/>
                <a:cs typeface="Calibri"/>
              </a:rPr>
              <a:t>If</a:t>
            </a:r>
            <a:r>
              <a:rPr sz="2400" b="1" dirty="0">
                <a:latin typeface="Calibri"/>
                <a:cs typeface="Calibri"/>
              </a:rPr>
              <a:t> </a:t>
            </a:r>
            <a:r>
              <a:rPr sz="2000" b="1" i="1" spc="-5" dirty="0">
                <a:latin typeface="Calibri"/>
                <a:cs typeface="Calibri"/>
              </a:rPr>
              <a:t>mont &lt;= 100 </a:t>
            </a:r>
            <a:r>
              <a:rPr sz="2400" b="1" dirty="0">
                <a:solidFill>
                  <a:schemeClr val="accent2">
                    <a:lumMod val="75000"/>
                  </a:schemeClr>
                </a:solidFill>
                <a:latin typeface="Calibri"/>
                <a:cs typeface="Calibri"/>
              </a:rPr>
              <a:t>Then</a:t>
            </a:r>
          </a:p>
          <a:p>
            <a:pPr marL="471805">
              <a:lnSpc>
                <a:spcPts val="2840"/>
              </a:lnSpc>
              <a:tabLst>
                <a:tab pos="3409315" algn="l"/>
              </a:tabLst>
            </a:pPr>
            <a:r>
              <a:rPr sz="2000" b="1" spc="-5" dirty="0">
                <a:latin typeface="Calibri"/>
                <a:cs typeface="Calibri"/>
              </a:rPr>
              <a:t>MsgBox </a:t>
            </a:r>
            <a:r>
              <a:rPr sz="2000" spc="-5" dirty="0">
                <a:latin typeface="Calibri"/>
                <a:cs typeface="Calibri"/>
              </a:rPr>
              <a:t>"Frais </a:t>
            </a:r>
            <a:r>
              <a:rPr sz="2000" dirty="0">
                <a:latin typeface="Calibri"/>
                <a:cs typeface="Calibri"/>
              </a:rPr>
              <a:t>" </a:t>
            </a:r>
            <a:r>
              <a:rPr sz="2400" b="1" dirty="0">
                <a:solidFill>
                  <a:schemeClr val="accent2">
                    <a:lumMod val="75000"/>
                  </a:schemeClr>
                </a:solidFill>
                <a:latin typeface="Calibri"/>
                <a:cs typeface="Calibri"/>
              </a:rPr>
              <a:t>&amp;</a:t>
            </a:r>
            <a:r>
              <a:rPr sz="2400" b="1" spc="-65" dirty="0">
                <a:latin typeface="Calibri"/>
                <a:cs typeface="Calibri"/>
              </a:rPr>
              <a:t> </a:t>
            </a:r>
            <a:r>
              <a:rPr sz="2000" spc="-5" dirty="0" err="1">
                <a:latin typeface="Calibri"/>
                <a:cs typeface="Calibri"/>
              </a:rPr>
              <a:t>mont</a:t>
            </a:r>
            <a:r>
              <a:rPr sz="2000" spc="10" dirty="0">
                <a:latin typeface="Calibri"/>
                <a:cs typeface="Calibri"/>
              </a:rPr>
              <a:t> </a:t>
            </a:r>
            <a:r>
              <a:rPr sz="2400" b="1" dirty="0">
                <a:solidFill>
                  <a:schemeClr val="accent2">
                    <a:lumMod val="75000"/>
                  </a:schemeClr>
                </a:solidFill>
                <a:latin typeface="Calibri"/>
                <a:cs typeface="Calibri"/>
              </a:rPr>
              <a:t>&amp;</a:t>
            </a:r>
            <a:r>
              <a:rPr lang="fr-FR" sz="2400" b="1" dirty="0">
                <a:latin typeface="Calibri"/>
                <a:cs typeface="Calibri"/>
              </a:rPr>
              <a:t> </a:t>
            </a:r>
            <a:r>
              <a:rPr sz="2000" dirty="0">
                <a:latin typeface="Calibri"/>
                <a:cs typeface="Calibri"/>
              </a:rPr>
              <a:t>" </a:t>
            </a:r>
            <a:r>
              <a:rPr sz="2000" spc="-5" dirty="0">
                <a:latin typeface="Calibri"/>
                <a:cs typeface="Calibri"/>
              </a:rPr>
              <a:t>inférieur </a:t>
            </a:r>
            <a:r>
              <a:rPr sz="2000" dirty="0">
                <a:latin typeface="Calibri"/>
                <a:cs typeface="Calibri"/>
              </a:rPr>
              <a:t>à </a:t>
            </a:r>
            <a:r>
              <a:rPr sz="2000" spc="-5" dirty="0">
                <a:latin typeface="Calibri"/>
                <a:cs typeface="Calibri"/>
              </a:rPr>
              <a:t>100 </a:t>
            </a:r>
            <a:r>
              <a:rPr sz="2000" dirty="0">
                <a:latin typeface="Calibri"/>
                <a:cs typeface="Calibri"/>
              </a:rPr>
              <a:t>: Validé !" , </a:t>
            </a:r>
            <a:r>
              <a:rPr sz="2000" i="1" spc="5" dirty="0" err="1">
                <a:latin typeface="Calibri"/>
                <a:cs typeface="Calibri"/>
              </a:rPr>
              <a:t>vbInforma</a:t>
            </a:r>
            <a:r>
              <a:rPr lang="fr-FR" sz="2000" i="1" spc="5" dirty="0">
                <a:latin typeface="Calibri"/>
                <a:cs typeface="Calibri"/>
              </a:rPr>
              <a:t>ti</a:t>
            </a:r>
            <a:r>
              <a:rPr sz="2000" i="1" spc="5" dirty="0">
                <a:latin typeface="Calibri"/>
                <a:cs typeface="Calibri"/>
              </a:rPr>
              <a:t>on</a:t>
            </a:r>
            <a:endParaRPr sz="2000" dirty="0">
              <a:latin typeface="Calibri"/>
              <a:cs typeface="Calibri"/>
            </a:endParaRPr>
          </a:p>
          <a:p>
            <a:pPr marL="12700"/>
            <a:r>
              <a:rPr sz="2400" b="1" dirty="0">
                <a:solidFill>
                  <a:schemeClr val="accent2">
                    <a:lumMod val="75000"/>
                  </a:schemeClr>
                </a:solidFill>
                <a:latin typeface="Calibri"/>
                <a:cs typeface="Calibri"/>
              </a:rPr>
              <a:t>Else</a:t>
            </a:r>
          </a:p>
          <a:p>
            <a:pPr marL="471805">
              <a:spcBef>
                <a:spcPts val="20"/>
              </a:spcBef>
            </a:pPr>
            <a:r>
              <a:rPr sz="2400" b="1" dirty="0">
                <a:solidFill>
                  <a:schemeClr val="accent2">
                    <a:lumMod val="75000"/>
                  </a:schemeClr>
                </a:solidFill>
                <a:latin typeface="Calibri"/>
                <a:cs typeface="Calibri"/>
              </a:rPr>
              <a:t>MsgBox</a:t>
            </a:r>
            <a:r>
              <a:rPr sz="2000" b="1" spc="-5" dirty="0">
                <a:latin typeface="Calibri"/>
                <a:cs typeface="Calibri"/>
              </a:rPr>
              <a:t> </a:t>
            </a:r>
            <a:r>
              <a:rPr sz="2000" spc="-5" dirty="0">
                <a:latin typeface="Calibri"/>
                <a:cs typeface="Calibri"/>
              </a:rPr>
              <a:t>"Frais </a:t>
            </a:r>
            <a:r>
              <a:rPr sz="2000" dirty="0">
                <a:latin typeface="Calibri"/>
                <a:cs typeface="Calibri"/>
              </a:rPr>
              <a:t>" </a:t>
            </a:r>
            <a:r>
              <a:rPr sz="2400" b="1" dirty="0">
                <a:solidFill>
                  <a:schemeClr val="accent2">
                    <a:lumMod val="75000"/>
                  </a:schemeClr>
                </a:solidFill>
                <a:latin typeface="Calibri"/>
                <a:cs typeface="Calibri"/>
              </a:rPr>
              <a:t>&amp;</a:t>
            </a:r>
            <a:r>
              <a:rPr sz="2400" b="1" dirty="0">
                <a:latin typeface="Calibri"/>
                <a:cs typeface="Calibri"/>
              </a:rPr>
              <a:t> </a:t>
            </a:r>
            <a:r>
              <a:rPr sz="2000" spc="-5" dirty="0">
                <a:latin typeface="Calibri"/>
                <a:cs typeface="Calibri"/>
              </a:rPr>
              <a:t>mont </a:t>
            </a:r>
            <a:r>
              <a:rPr sz="2400" b="1" dirty="0">
                <a:solidFill>
                  <a:schemeClr val="accent2">
                    <a:lumMod val="75000"/>
                  </a:schemeClr>
                </a:solidFill>
                <a:latin typeface="Calibri"/>
                <a:cs typeface="Calibri"/>
              </a:rPr>
              <a:t>&amp;</a:t>
            </a:r>
            <a:r>
              <a:rPr sz="2400" b="1" spc="-95" dirty="0">
                <a:latin typeface="Calibri"/>
                <a:cs typeface="Calibri"/>
              </a:rPr>
              <a:t> </a:t>
            </a:r>
            <a:r>
              <a:rPr sz="2000" dirty="0">
                <a:latin typeface="Calibri"/>
                <a:cs typeface="Calibri"/>
              </a:rPr>
              <a:t>" </a:t>
            </a:r>
            <a:r>
              <a:rPr sz="2000" spc="-5" dirty="0">
                <a:latin typeface="Calibri"/>
                <a:cs typeface="Calibri"/>
              </a:rPr>
              <a:t>supérieur </a:t>
            </a:r>
            <a:r>
              <a:rPr sz="2000" dirty="0">
                <a:latin typeface="Calibri"/>
                <a:cs typeface="Calibri"/>
              </a:rPr>
              <a:t>à </a:t>
            </a:r>
            <a:r>
              <a:rPr sz="2000" spc="-5" dirty="0">
                <a:latin typeface="Calibri"/>
                <a:cs typeface="Calibri"/>
              </a:rPr>
              <a:t>100 </a:t>
            </a:r>
            <a:r>
              <a:rPr sz="2000" dirty="0">
                <a:latin typeface="Calibri"/>
                <a:cs typeface="Calibri"/>
              </a:rPr>
              <a:t>: </a:t>
            </a:r>
            <a:r>
              <a:rPr sz="2000" spc="10" dirty="0" err="1">
                <a:latin typeface="Calibri"/>
                <a:cs typeface="Calibri"/>
              </a:rPr>
              <a:t>Valida</a:t>
            </a:r>
            <a:r>
              <a:rPr lang="fr-FR" sz="2000" spc="10" dirty="0">
                <a:latin typeface="Calibri"/>
                <a:cs typeface="Calibri"/>
              </a:rPr>
              <a:t>ti</a:t>
            </a:r>
            <a:r>
              <a:rPr sz="2000" spc="10" dirty="0">
                <a:latin typeface="Calibri"/>
                <a:cs typeface="Calibri"/>
              </a:rPr>
              <a:t>on </a:t>
            </a:r>
            <a:r>
              <a:rPr sz="2000" dirty="0">
                <a:latin typeface="Calibri"/>
                <a:cs typeface="Calibri"/>
              </a:rPr>
              <a:t>par le </a:t>
            </a:r>
            <a:r>
              <a:rPr sz="2000" spc="-5" dirty="0" err="1">
                <a:latin typeface="Calibri"/>
                <a:cs typeface="Calibri"/>
              </a:rPr>
              <a:t>directeur</a:t>
            </a:r>
            <a:r>
              <a:rPr sz="2000" spc="-5" dirty="0">
                <a:latin typeface="Calibri"/>
                <a:cs typeface="Calibri"/>
              </a:rPr>
              <a:t>",</a:t>
            </a:r>
            <a:r>
              <a:rPr lang="fr-FR" sz="2000" spc="-5" dirty="0">
                <a:latin typeface="Calibri"/>
                <a:cs typeface="Calibri"/>
              </a:rPr>
              <a:t>  </a:t>
            </a:r>
            <a:r>
              <a:rPr sz="2000" i="1" spc="-5" dirty="0" err="1">
                <a:solidFill>
                  <a:schemeClr val="accent2">
                    <a:lumMod val="75000"/>
                  </a:schemeClr>
                </a:solidFill>
                <a:latin typeface="Calibri"/>
                <a:cs typeface="Calibri"/>
              </a:rPr>
              <a:t>vbOKOnly</a:t>
            </a:r>
            <a:endParaRPr lang="fr-FR" sz="2000" i="1" spc="-5" dirty="0">
              <a:solidFill>
                <a:schemeClr val="accent2">
                  <a:lumMod val="75000"/>
                </a:schemeClr>
              </a:solidFill>
              <a:latin typeface="Calibri"/>
              <a:cs typeface="Calibri"/>
            </a:endParaRPr>
          </a:p>
          <a:p>
            <a:r>
              <a:rPr lang="en-US" sz="2000" b="1" dirty="0">
                <a:solidFill>
                  <a:schemeClr val="accent2">
                    <a:lumMod val="75000"/>
                  </a:schemeClr>
                </a:solidFill>
                <a:cs typeface="Calibri"/>
              </a:rPr>
              <a:t>End</a:t>
            </a:r>
            <a:r>
              <a:rPr lang="en-US" sz="2000" b="1" spc="-80" dirty="0">
                <a:cs typeface="Calibri"/>
              </a:rPr>
              <a:t> </a:t>
            </a:r>
            <a:r>
              <a:rPr lang="en-US" sz="2000" b="1" dirty="0">
                <a:solidFill>
                  <a:schemeClr val="accent2">
                    <a:lumMod val="75000"/>
                  </a:schemeClr>
                </a:solidFill>
                <a:cs typeface="Calibri"/>
              </a:rPr>
              <a:t>If</a:t>
            </a:r>
            <a:endParaRPr sz="2000" dirty="0">
              <a:latin typeface="Calibri"/>
              <a:cs typeface="Calibri"/>
            </a:endParaRPr>
          </a:p>
        </p:txBody>
      </p:sp>
      <p:sp>
        <p:nvSpPr>
          <p:cNvPr id="13" name="object 13"/>
          <p:cNvSpPr/>
          <p:nvPr/>
        </p:nvSpPr>
        <p:spPr>
          <a:xfrm>
            <a:off x="4512533" y="3128768"/>
            <a:ext cx="1261808" cy="400109"/>
          </a:xfrm>
          <a:prstGeom prst="rect">
            <a:avLst/>
          </a:prstGeom>
          <a:blipFill>
            <a:blip r:embed="rId3" cstate="print"/>
            <a:stretch>
              <a:fillRect/>
            </a:stretch>
          </a:blipFill>
        </p:spPr>
        <p:txBody>
          <a:bodyPr wrap="square" lIns="0" tIns="0" rIns="0" bIns="0" rtlCol="0"/>
          <a:lstStyle/>
          <a:p>
            <a:endParaRPr/>
          </a:p>
        </p:txBody>
      </p:sp>
      <p:sp>
        <p:nvSpPr>
          <p:cNvPr id="54" name="object 54"/>
          <p:cNvSpPr txBox="1"/>
          <p:nvPr/>
        </p:nvSpPr>
        <p:spPr>
          <a:xfrm>
            <a:off x="2133526" y="2367456"/>
            <a:ext cx="3654425" cy="1877436"/>
          </a:xfrm>
          <a:prstGeom prst="rect">
            <a:avLst/>
          </a:prstGeom>
          <a:ln w="25399">
            <a:solidFill>
              <a:srgbClr val="6095C9"/>
            </a:solidFill>
          </a:ln>
        </p:spPr>
        <p:txBody>
          <a:bodyPr vert="horz" wrap="square" lIns="0" tIns="45719" rIns="0" bIns="0" rtlCol="0">
            <a:spAutoFit/>
          </a:bodyPr>
          <a:lstStyle/>
          <a:p>
            <a:pPr marL="71755">
              <a:lnSpc>
                <a:spcPts val="2840"/>
              </a:lnSpc>
              <a:spcBef>
                <a:spcPts val="359"/>
              </a:spcBef>
            </a:pPr>
            <a:r>
              <a:rPr sz="2400" b="1" dirty="0">
                <a:solidFill>
                  <a:srgbClr val="1F497D"/>
                </a:solidFill>
                <a:latin typeface="Calibri"/>
                <a:cs typeface="Calibri"/>
              </a:rPr>
              <a:t>If </a:t>
            </a:r>
            <a:r>
              <a:rPr sz="2400" i="1" spc="15" dirty="0" err="1">
                <a:latin typeface="Calibri"/>
                <a:cs typeface="Calibri"/>
              </a:rPr>
              <a:t>condi</a:t>
            </a:r>
            <a:r>
              <a:rPr lang="fr-FR" sz="2400" i="1" spc="15" dirty="0">
                <a:latin typeface="Calibri"/>
                <a:cs typeface="Calibri"/>
              </a:rPr>
              <a:t>ti</a:t>
            </a:r>
            <a:r>
              <a:rPr sz="2400" i="1" spc="15" dirty="0">
                <a:latin typeface="Calibri"/>
                <a:cs typeface="Calibri"/>
              </a:rPr>
              <a:t>on</a:t>
            </a:r>
            <a:r>
              <a:rPr sz="2400" i="1" spc="-15" dirty="0">
                <a:latin typeface="Calibri"/>
                <a:cs typeface="Calibri"/>
              </a:rPr>
              <a:t> </a:t>
            </a:r>
            <a:r>
              <a:rPr sz="2400" b="1" spc="-5" dirty="0">
                <a:solidFill>
                  <a:srgbClr val="1F497D"/>
                </a:solidFill>
                <a:latin typeface="Calibri"/>
                <a:cs typeface="Calibri"/>
              </a:rPr>
              <a:t>Then</a:t>
            </a:r>
            <a:endParaRPr sz="2400" dirty="0">
              <a:latin typeface="Calibri"/>
              <a:cs typeface="Calibri"/>
            </a:endParaRPr>
          </a:p>
          <a:p>
            <a:pPr marL="347345">
              <a:lnSpc>
                <a:spcPts val="2840"/>
              </a:lnSpc>
            </a:pPr>
            <a:r>
              <a:rPr sz="2400" i="1" dirty="0">
                <a:solidFill>
                  <a:srgbClr val="4F6228"/>
                </a:solidFill>
                <a:latin typeface="Calibri"/>
                <a:cs typeface="Calibri"/>
              </a:rPr>
              <a:t>'</a:t>
            </a:r>
            <a:r>
              <a:rPr sz="2400" i="1" dirty="0" err="1">
                <a:solidFill>
                  <a:srgbClr val="4F6228"/>
                </a:solidFill>
                <a:latin typeface="Calibri"/>
                <a:cs typeface="Calibri"/>
              </a:rPr>
              <a:t>si</a:t>
            </a:r>
            <a:r>
              <a:rPr sz="2400" i="1" dirty="0">
                <a:solidFill>
                  <a:srgbClr val="4F6228"/>
                </a:solidFill>
                <a:latin typeface="Calibri"/>
                <a:cs typeface="Calibri"/>
              </a:rPr>
              <a:t> </a:t>
            </a:r>
            <a:r>
              <a:rPr sz="2400" i="1" spc="15" dirty="0" err="1">
                <a:solidFill>
                  <a:srgbClr val="4F6228"/>
                </a:solidFill>
                <a:latin typeface="Calibri"/>
                <a:cs typeface="Calibri"/>
              </a:rPr>
              <a:t>condi</a:t>
            </a:r>
            <a:r>
              <a:rPr lang="fr-FR" sz="2400" i="1" spc="15" dirty="0">
                <a:solidFill>
                  <a:srgbClr val="4F6228"/>
                </a:solidFill>
                <a:latin typeface="Calibri"/>
                <a:cs typeface="Calibri"/>
              </a:rPr>
              <a:t>ti</a:t>
            </a:r>
            <a:r>
              <a:rPr sz="2400" i="1" spc="15" dirty="0">
                <a:solidFill>
                  <a:srgbClr val="4F6228"/>
                </a:solidFill>
                <a:latin typeface="Calibri"/>
                <a:cs typeface="Calibri"/>
              </a:rPr>
              <a:t>on </a:t>
            </a:r>
            <a:r>
              <a:rPr sz="2400" i="1" dirty="0">
                <a:solidFill>
                  <a:srgbClr val="4F6228"/>
                </a:solidFill>
                <a:latin typeface="Calibri"/>
                <a:cs typeface="Calibri"/>
              </a:rPr>
              <a:t>vraie</a:t>
            </a:r>
            <a:r>
              <a:rPr sz="2400" i="1" spc="-35" dirty="0">
                <a:solidFill>
                  <a:srgbClr val="4F6228"/>
                </a:solidFill>
                <a:latin typeface="Calibri"/>
                <a:cs typeface="Calibri"/>
              </a:rPr>
              <a:t> </a:t>
            </a:r>
            <a:r>
              <a:rPr sz="2400" i="1" dirty="0">
                <a:solidFill>
                  <a:srgbClr val="4F6228"/>
                </a:solidFill>
                <a:latin typeface="Calibri"/>
                <a:cs typeface="Calibri"/>
              </a:rPr>
              <a:t>…</a:t>
            </a:r>
            <a:endParaRPr sz="2400" dirty="0">
              <a:latin typeface="Calibri"/>
              <a:cs typeface="Calibri"/>
            </a:endParaRPr>
          </a:p>
          <a:p>
            <a:pPr marL="71755">
              <a:lnSpc>
                <a:spcPts val="2820"/>
              </a:lnSpc>
              <a:spcBef>
                <a:spcPts val="155"/>
              </a:spcBef>
              <a:tabLst>
                <a:tab pos="2429510" algn="l"/>
              </a:tabLst>
            </a:pPr>
            <a:r>
              <a:rPr sz="3600" b="1" baseline="3472" dirty="0">
                <a:solidFill>
                  <a:srgbClr val="1F497D"/>
                </a:solidFill>
                <a:latin typeface="Calibri"/>
                <a:cs typeface="Calibri"/>
              </a:rPr>
              <a:t>Else	</a:t>
            </a:r>
            <a:r>
              <a:rPr sz="2000" b="1" i="1" spc="-85" dirty="0">
                <a:latin typeface="Calibri"/>
                <a:cs typeface="Calibri"/>
              </a:rPr>
              <a:t>op</a:t>
            </a:r>
            <a:r>
              <a:rPr lang="fr-FR" sz="2000" b="1" i="1" spc="-85" dirty="0" err="1">
                <a:latin typeface="Calibri"/>
                <a:cs typeface="Calibri"/>
              </a:rPr>
              <a:t>tio</a:t>
            </a:r>
            <a:r>
              <a:rPr sz="2000" b="1" i="1" spc="-85" dirty="0" err="1">
                <a:latin typeface="Calibri"/>
                <a:cs typeface="Calibri"/>
              </a:rPr>
              <a:t>nnel</a:t>
            </a:r>
            <a:endParaRPr sz="2000" dirty="0">
              <a:latin typeface="Calibri"/>
              <a:cs typeface="Calibri"/>
            </a:endParaRPr>
          </a:p>
          <a:p>
            <a:pPr marL="347345">
              <a:lnSpc>
                <a:spcPts val="2820"/>
              </a:lnSpc>
            </a:pPr>
            <a:r>
              <a:rPr sz="2400" i="1" dirty="0">
                <a:solidFill>
                  <a:srgbClr val="4F6228"/>
                </a:solidFill>
                <a:latin typeface="Calibri"/>
                <a:cs typeface="Calibri"/>
              </a:rPr>
              <a:t>'</a:t>
            </a:r>
            <a:r>
              <a:rPr sz="2400" i="1" dirty="0" err="1">
                <a:solidFill>
                  <a:srgbClr val="4F6228"/>
                </a:solidFill>
                <a:latin typeface="Calibri"/>
                <a:cs typeface="Calibri"/>
              </a:rPr>
              <a:t>si</a:t>
            </a:r>
            <a:r>
              <a:rPr sz="2400" i="1" dirty="0">
                <a:solidFill>
                  <a:srgbClr val="4F6228"/>
                </a:solidFill>
                <a:latin typeface="Calibri"/>
                <a:cs typeface="Calibri"/>
              </a:rPr>
              <a:t> </a:t>
            </a:r>
            <a:r>
              <a:rPr sz="2400" i="1" spc="15" dirty="0" err="1">
                <a:solidFill>
                  <a:srgbClr val="4F6228"/>
                </a:solidFill>
                <a:latin typeface="Calibri"/>
                <a:cs typeface="Calibri"/>
              </a:rPr>
              <a:t>condi</a:t>
            </a:r>
            <a:r>
              <a:rPr lang="fr-FR" sz="2400" i="1" spc="15" dirty="0">
                <a:solidFill>
                  <a:srgbClr val="4F6228"/>
                </a:solidFill>
                <a:latin typeface="Calibri"/>
                <a:cs typeface="Calibri"/>
              </a:rPr>
              <a:t>ti</a:t>
            </a:r>
            <a:r>
              <a:rPr sz="2400" i="1" spc="15" dirty="0">
                <a:solidFill>
                  <a:srgbClr val="4F6228"/>
                </a:solidFill>
                <a:latin typeface="Calibri"/>
                <a:cs typeface="Calibri"/>
              </a:rPr>
              <a:t>on</a:t>
            </a:r>
            <a:r>
              <a:rPr sz="2400" i="1" spc="-10" dirty="0">
                <a:solidFill>
                  <a:srgbClr val="4F6228"/>
                </a:solidFill>
                <a:latin typeface="Calibri"/>
                <a:cs typeface="Calibri"/>
              </a:rPr>
              <a:t> </a:t>
            </a:r>
            <a:r>
              <a:rPr sz="2400" i="1" dirty="0">
                <a:solidFill>
                  <a:srgbClr val="4F6228"/>
                </a:solidFill>
                <a:latin typeface="Calibri"/>
                <a:cs typeface="Calibri"/>
              </a:rPr>
              <a:t>faux</a:t>
            </a:r>
            <a:endParaRPr sz="2400" dirty="0">
              <a:latin typeface="Calibri"/>
              <a:cs typeface="Calibri"/>
            </a:endParaRPr>
          </a:p>
          <a:p>
            <a:pPr marL="71755">
              <a:spcBef>
                <a:spcPts val="20"/>
              </a:spcBef>
            </a:pPr>
            <a:r>
              <a:rPr sz="2400" b="1" dirty="0">
                <a:solidFill>
                  <a:srgbClr val="1F497D"/>
                </a:solidFill>
                <a:latin typeface="Calibri"/>
                <a:cs typeface="Calibri"/>
              </a:rPr>
              <a:t>End</a:t>
            </a:r>
            <a:r>
              <a:rPr sz="2400" b="1" spc="-10" dirty="0">
                <a:solidFill>
                  <a:srgbClr val="1F497D"/>
                </a:solidFill>
                <a:latin typeface="Calibri"/>
                <a:cs typeface="Calibri"/>
              </a:rPr>
              <a:t> </a:t>
            </a:r>
            <a:r>
              <a:rPr sz="2400" b="1" dirty="0">
                <a:solidFill>
                  <a:srgbClr val="1F497D"/>
                </a:solidFill>
                <a:latin typeface="Calibri"/>
                <a:cs typeface="Calibri"/>
              </a:rPr>
              <a:t>If</a:t>
            </a:r>
            <a:endParaRPr sz="2400" dirty="0">
              <a:latin typeface="Calibri"/>
              <a:cs typeface="Calibri"/>
            </a:endParaRPr>
          </a:p>
        </p:txBody>
      </p:sp>
      <p:grpSp>
        <p:nvGrpSpPr>
          <p:cNvPr id="4" name="Groupe 3"/>
          <p:cNvGrpSpPr/>
          <p:nvPr/>
        </p:nvGrpSpPr>
        <p:grpSpPr>
          <a:xfrm>
            <a:off x="7702575" y="855785"/>
            <a:ext cx="4017316" cy="4968731"/>
            <a:chOff x="7699229" y="1462876"/>
            <a:chExt cx="4017316" cy="4968731"/>
          </a:xfrm>
        </p:grpSpPr>
        <p:grpSp>
          <p:nvGrpSpPr>
            <p:cNvPr id="6" name="object 6"/>
            <p:cNvGrpSpPr/>
            <p:nvPr/>
          </p:nvGrpSpPr>
          <p:grpSpPr>
            <a:xfrm>
              <a:off x="8378756" y="1462877"/>
              <a:ext cx="1537970" cy="745490"/>
              <a:chOff x="5567410" y="1760117"/>
              <a:chExt cx="1537970" cy="745490"/>
            </a:xfrm>
          </p:grpSpPr>
          <p:sp>
            <p:nvSpPr>
              <p:cNvPr id="7" name="object 7"/>
              <p:cNvSpPr/>
              <p:nvPr/>
            </p:nvSpPr>
            <p:spPr>
              <a:xfrm>
                <a:off x="5580110" y="1772817"/>
                <a:ext cx="1512570" cy="720090"/>
              </a:xfrm>
              <a:custGeom>
                <a:avLst/>
                <a:gdLst/>
                <a:ahLst/>
                <a:cxnLst/>
                <a:rect l="l" t="t" r="r" b="b"/>
                <a:pathLst>
                  <a:path w="1512570" h="720089">
                    <a:moveTo>
                      <a:pt x="756084" y="0"/>
                    </a:moveTo>
                    <a:lnTo>
                      <a:pt x="0" y="360039"/>
                    </a:lnTo>
                    <a:lnTo>
                      <a:pt x="756084" y="720078"/>
                    </a:lnTo>
                    <a:lnTo>
                      <a:pt x="1512167" y="360039"/>
                    </a:lnTo>
                    <a:lnTo>
                      <a:pt x="756084" y="0"/>
                    </a:lnTo>
                    <a:close/>
                  </a:path>
                </a:pathLst>
              </a:custGeom>
              <a:solidFill>
                <a:srgbClr val="FFFFFF"/>
              </a:solidFill>
            </p:spPr>
            <p:txBody>
              <a:bodyPr wrap="square" lIns="0" tIns="0" rIns="0" bIns="0" rtlCol="0"/>
              <a:lstStyle/>
              <a:p>
                <a:endParaRPr/>
              </a:p>
            </p:txBody>
          </p:sp>
          <p:sp>
            <p:nvSpPr>
              <p:cNvPr id="8" name="object 8"/>
              <p:cNvSpPr/>
              <p:nvPr/>
            </p:nvSpPr>
            <p:spPr>
              <a:xfrm>
                <a:off x="5580110" y="1772817"/>
                <a:ext cx="1512570" cy="720090"/>
              </a:xfrm>
              <a:custGeom>
                <a:avLst/>
                <a:gdLst/>
                <a:ahLst/>
                <a:cxnLst/>
                <a:rect l="l" t="t" r="r" b="b"/>
                <a:pathLst>
                  <a:path w="1512570" h="720089">
                    <a:moveTo>
                      <a:pt x="0" y="360039"/>
                    </a:moveTo>
                    <a:lnTo>
                      <a:pt x="756083" y="0"/>
                    </a:lnTo>
                    <a:lnTo>
                      <a:pt x="1512166" y="360039"/>
                    </a:lnTo>
                    <a:lnTo>
                      <a:pt x="756083" y="720079"/>
                    </a:lnTo>
                    <a:lnTo>
                      <a:pt x="0" y="360039"/>
                    </a:lnTo>
                    <a:close/>
                  </a:path>
                </a:pathLst>
              </a:custGeom>
              <a:ln w="25399">
                <a:solidFill>
                  <a:srgbClr val="FAA757"/>
                </a:solidFill>
              </a:ln>
            </p:spPr>
            <p:txBody>
              <a:bodyPr wrap="square" lIns="0" tIns="0" rIns="0" bIns="0" rtlCol="0"/>
              <a:lstStyle/>
              <a:p>
                <a:endParaRPr/>
              </a:p>
            </p:txBody>
          </p:sp>
        </p:grpSp>
        <p:sp>
          <p:nvSpPr>
            <p:cNvPr id="15" name="object 15"/>
            <p:cNvSpPr txBox="1"/>
            <p:nvPr/>
          </p:nvSpPr>
          <p:spPr>
            <a:xfrm>
              <a:off x="8781789" y="1670517"/>
              <a:ext cx="737870" cy="330200"/>
            </a:xfrm>
            <a:prstGeom prst="rect">
              <a:avLst/>
            </a:prstGeom>
          </p:spPr>
          <p:txBody>
            <a:bodyPr vert="horz" wrap="square" lIns="0" tIns="12700" rIns="0" bIns="0" rtlCol="0">
              <a:spAutoFit/>
            </a:bodyPr>
            <a:lstStyle/>
            <a:p>
              <a:pPr marL="12700">
                <a:spcBef>
                  <a:spcPts val="100"/>
                </a:spcBef>
              </a:pPr>
              <a:r>
                <a:rPr sz="2000" b="1" dirty="0">
                  <a:latin typeface="Calibri"/>
                  <a:cs typeface="Calibri"/>
                </a:rPr>
                <a:t>If</a:t>
              </a:r>
              <a:r>
                <a:rPr sz="2000" b="1" spc="-85" dirty="0">
                  <a:latin typeface="Calibri"/>
                  <a:cs typeface="Calibri"/>
                </a:rPr>
                <a:t> </a:t>
              </a:r>
              <a:r>
                <a:rPr sz="2000" b="1" i="1" dirty="0">
                  <a:latin typeface="Calibri"/>
                  <a:cs typeface="Calibri"/>
                </a:rPr>
                <a:t>cond</a:t>
              </a:r>
              <a:endParaRPr sz="2000">
                <a:latin typeface="Calibri"/>
                <a:cs typeface="Calibri"/>
              </a:endParaRPr>
            </a:p>
          </p:txBody>
        </p:sp>
        <p:grpSp>
          <p:nvGrpSpPr>
            <p:cNvPr id="16" name="object 16"/>
            <p:cNvGrpSpPr/>
            <p:nvPr/>
          </p:nvGrpSpPr>
          <p:grpSpPr>
            <a:xfrm>
              <a:off x="7699229" y="1660408"/>
              <a:ext cx="3945890" cy="1340485"/>
              <a:chOff x="4887883" y="1957647"/>
              <a:chExt cx="3945890" cy="1340485"/>
            </a:xfrm>
          </p:grpSpPr>
          <p:sp>
            <p:nvSpPr>
              <p:cNvPr id="17" name="object 17"/>
              <p:cNvSpPr/>
              <p:nvPr/>
            </p:nvSpPr>
            <p:spPr>
              <a:xfrm>
                <a:off x="4887883" y="1957647"/>
                <a:ext cx="889461" cy="390698"/>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4932038" y="2132856"/>
                <a:ext cx="610235" cy="0"/>
              </a:xfrm>
              <a:custGeom>
                <a:avLst/>
                <a:gdLst/>
                <a:ahLst/>
                <a:cxnLst/>
                <a:rect l="l" t="t" r="r" b="b"/>
                <a:pathLst>
                  <a:path w="610235">
                    <a:moveTo>
                      <a:pt x="0" y="0"/>
                    </a:moveTo>
                    <a:lnTo>
                      <a:pt x="609892" y="0"/>
                    </a:lnTo>
                  </a:path>
                </a:pathLst>
              </a:custGeom>
              <a:ln w="38099">
                <a:solidFill>
                  <a:srgbClr val="FFFB00"/>
                </a:solidFill>
              </a:ln>
            </p:spPr>
            <p:txBody>
              <a:bodyPr wrap="square" lIns="0" tIns="0" rIns="0" bIns="0" rtlCol="0"/>
              <a:lstStyle/>
              <a:p>
                <a:endParaRPr/>
              </a:p>
            </p:txBody>
          </p:sp>
          <p:sp>
            <p:nvSpPr>
              <p:cNvPr id="19" name="object 19"/>
              <p:cNvSpPr/>
              <p:nvPr/>
            </p:nvSpPr>
            <p:spPr>
              <a:xfrm>
                <a:off x="5408733" y="2047283"/>
                <a:ext cx="171005" cy="171145"/>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7524327" y="2492897"/>
                <a:ext cx="1296670" cy="792480"/>
              </a:xfrm>
              <a:custGeom>
                <a:avLst/>
                <a:gdLst/>
                <a:ahLst/>
                <a:cxnLst/>
                <a:rect l="l" t="t" r="r" b="b"/>
                <a:pathLst>
                  <a:path w="1296670" h="792479">
                    <a:moveTo>
                      <a:pt x="1164126" y="0"/>
                    </a:moveTo>
                    <a:lnTo>
                      <a:pt x="132017" y="0"/>
                    </a:lnTo>
                    <a:lnTo>
                      <a:pt x="90289" y="6730"/>
                    </a:lnTo>
                    <a:lnTo>
                      <a:pt x="54049" y="25471"/>
                    </a:lnTo>
                    <a:lnTo>
                      <a:pt x="25471" y="54049"/>
                    </a:lnTo>
                    <a:lnTo>
                      <a:pt x="6730" y="90289"/>
                    </a:lnTo>
                    <a:lnTo>
                      <a:pt x="0" y="132016"/>
                    </a:lnTo>
                    <a:lnTo>
                      <a:pt x="0" y="660071"/>
                    </a:lnTo>
                    <a:lnTo>
                      <a:pt x="6730" y="701798"/>
                    </a:lnTo>
                    <a:lnTo>
                      <a:pt x="25471" y="738038"/>
                    </a:lnTo>
                    <a:lnTo>
                      <a:pt x="54049" y="766616"/>
                    </a:lnTo>
                    <a:lnTo>
                      <a:pt x="90289" y="785357"/>
                    </a:lnTo>
                    <a:lnTo>
                      <a:pt x="132017" y="792087"/>
                    </a:lnTo>
                    <a:lnTo>
                      <a:pt x="1164126" y="792087"/>
                    </a:lnTo>
                    <a:lnTo>
                      <a:pt x="1205854" y="785357"/>
                    </a:lnTo>
                    <a:lnTo>
                      <a:pt x="1242094" y="766616"/>
                    </a:lnTo>
                    <a:lnTo>
                      <a:pt x="1270672" y="738038"/>
                    </a:lnTo>
                    <a:lnTo>
                      <a:pt x="1289413" y="701798"/>
                    </a:lnTo>
                    <a:lnTo>
                      <a:pt x="1296144" y="660071"/>
                    </a:lnTo>
                    <a:lnTo>
                      <a:pt x="1296144" y="132016"/>
                    </a:lnTo>
                    <a:lnTo>
                      <a:pt x="1289413" y="90289"/>
                    </a:lnTo>
                    <a:lnTo>
                      <a:pt x="1270672" y="54049"/>
                    </a:lnTo>
                    <a:lnTo>
                      <a:pt x="1242094" y="25471"/>
                    </a:lnTo>
                    <a:lnTo>
                      <a:pt x="1205854" y="6730"/>
                    </a:lnTo>
                    <a:lnTo>
                      <a:pt x="1164126" y="0"/>
                    </a:lnTo>
                    <a:close/>
                  </a:path>
                </a:pathLst>
              </a:custGeom>
              <a:solidFill>
                <a:srgbClr val="FFFFFF"/>
              </a:solidFill>
            </p:spPr>
            <p:txBody>
              <a:bodyPr wrap="square" lIns="0" tIns="0" rIns="0" bIns="0" rtlCol="0"/>
              <a:lstStyle/>
              <a:p>
                <a:endParaRPr/>
              </a:p>
            </p:txBody>
          </p:sp>
          <p:sp>
            <p:nvSpPr>
              <p:cNvPr id="21" name="object 21"/>
              <p:cNvSpPr/>
              <p:nvPr/>
            </p:nvSpPr>
            <p:spPr>
              <a:xfrm>
                <a:off x="7524326" y="2492897"/>
                <a:ext cx="1296670" cy="792480"/>
              </a:xfrm>
              <a:custGeom>
                <a:avLst/>
                <a:gdLst/>
                <a:ahLst/>
                <a:cxnLst/>
                <a:rect l="l" t="t" r="r" b="b"/>
                <a:pathLst>
                  <a:path w="1296670" h="792479">
                    <a:moveTo>
                      <a:pt x="0" y="132017"/>
                    </a:moveTo>
                    <a:lnTo>
                      <a:pt x="6730" y="90289"/>
                    </a:lnTo>
                    <a:lnTo>
                      <a:pt x="25471" y="54049"/>
                    </a:lnTo>
                    <a:lnTo>
                      <a:pt x="54049" y="25471"/>
                    </a:lnTo>
                    <a:lnTo>
                      <a:pt x="90289" y="6730"/>
                    </a:lnTo>
                    <a:lnTo>
                      <a:pt x="132016" y="0"/>
                    </a:lnTo>
                    <a:lnTo>
                      <a:pt x="1164125" y="0"/>
                    </a:lnTo>
                    <a:lnTo>
                      <a:pt x="1205854" y="6730"/>
                    </a:lnTo>
                    <a:lnTo>
                      <a:pt x="1242094" y="25471"/>
                    </a:lnTo>
                    <a:lnTo>
                      <a:pt x="1270672" y="54049"/>
                    </a:lnTo>
                    <a:lnTo>
                      <a:pt x="1289413" y="90289"/>
                    </a:lnTo>
                    <a:lnTo>
                      <a:pt x="1296143" y="132017"/>
                    </a:lnTo>
                    <a:lnTo>
                      <a:pt x="1296143" y="660070"/>
                    </a:lnTo>
                    <a:lnTo>
                      <a:pt x="1289413" y="701798"/>
                    </a:lnTo>
                    <a:lnTo>
                      <a:pt x="1270672" y="738038"/>
                    </a:lnTo>
                    <a:lnTo>
                      <a:pt x="1242094" y="766616"/>
                    </a:lnTo>
                    <a:lnTo>
                      <a:pt x="1205854" y="785357"/>
                    </a:lnTo>
                    <a:lnTo>
                      <a:pt x="1164125" y="792087"/>
                    </a:lnTo>
                    <a:lnTo>
                      <a:pt x="132016" y="792087"/>
                    </a:lnTo>
                    <a:lnTo>
                      <a:pt x="90289" y="785357"/>
                    </a:lnTo>
                    <a:lnTo>
                      <a:pt x="54049" y="766616"/>
                    </a:lnTo>
                    <a:lnTo>
                      <a:pt x="25471" y="738038"/>
                    </a:lnTo>
                    <a:lnTo>
                      <a:pt x="6730" y="701798"/>
                    </a:lnTo>
                    <a:lnTo>
                      <a:pt x="0" y="660070"/>
                    </a:lnTo>
                    <a:lnTo>
                      <a:pt x="0" y="132017"/>
                    </a:lnTo>
                    <a:close/>
                  </a:path>
                </a:pathLst>
              </a:custGeom>
              <a:ln w="25399">
                <a:solidFill>
                  <a:srgbClr val="FAA757"/>
                </a:solidFill>
              </a:ln>
            </p:spPr>
            <p:txBody>
              <a:bodyPr wrap="square" lIns="0" tIns="0" rIns="0" bIns="0" rtlCol="0"/>
              <a:lstStyle/>
              <a:p>
                <a:endParaRPr/>
              </a:p>
            </p:txBody>
          </p:sp>
        </p:grpSp>
        <p:sp>
          <p:nvSpPr>
            <p:cNvPr id="22" name="object 22"/>
            <p:cNvSpPr txBox="1"/>
            <p:nvPr/>
          </p:nvSpPr>
          <p:spPr>
            <a:xfrm>
              <a:off x="10528095" y="2441840"/>
              <a:ext cx="953769"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70" dirty="0">
                  <a:latin typeface="Calibri"/>
                  <a:cs typeface="Calibri"/>
                </a:rPr>
                <a:t> </a:t>
              </a:r>
              <a:r>
                <a:rPr b="1" spc="-5" dirty="0">
                  <a:latin typeface="Calibri"/>
                  <a:cs typeface="Calibri"/>
                </a:rPr>
                <a:t>Then</a:t>
              </a:r>
              <a:endParaRPr>
                <a:latin typeface="Calibri"/>
                <a:cs typeface="Calibri"/>
              </a:endParaRPr>
            </a:p>
          </p:txBody>
        </p:sp>
        <p:grpSp>
          <p:nvGrpSpPr>
            <p:cNvPr id="23" name="object 23"/>
            <p:cNvGrpSpPr/>
            <p:nvPr/>
          </p:nvGrpSpPr>
          <p:grpSpPr>
            <a:xfrm>
              <a:off x="9856381" y="1789254"/>
              <a:ext cx="1325880" cy="623570"/>
              <a:chOff x="7045035" y="2086494"/>
              <a:chExt cx="1325880" cy="623570"/>
            </a:xfrm>
          </p:grpSpPr>
          <p:sp>
            <p:nvSpPr>
              <p:cNvPr id="24" name="object 24"/>
              <p:cNvSpPr/>
              <p:nvPr/>
            </p:nvSpPr>
            <p:spPr>
              <a:xfrm>
                <a:off x="7045035" y="2086494"/>
                <a:ext cx="1325879" cy="623454"/>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7092277" y="2132857"/>
                <a:ext cx="1080770" cy="322580"/>
              </a:xfrm>
              <a:custGeom>
                <a:avLst/>
                <a:gdLst/>
                <a:ahLst/>
                <a:cxnLst/>
                <a:rect l="l" t="t" r="r" b="b"/>
                <a:pathLst>
                  <a:path w="1080770" h="322580">
                    <a:moveTo>
                      <a:pt x="0" y="0"/>
                    </a:moveTo>
                    <a:lnTo>
                      <a:pt x="1080293" y="0"/>
                    </a:lnTo>
                    <a:lnTo>
                      <a:pt x="1080293" y="322555"/>
                    </a:lnTo>
                  </a:path>
                </a:pathLst>
              </a:custGeom>
              <a:ln w="38099">
                <a:solidFill>
                  <a:srgbClr val="FFFB00"/>
                </a:solidFill>
              </a:ln>
            </p:spPr>
            <p:txBody>
              <a:bodyPr wrap="square" lIns="0" tIns="0" rIns="0" bIns="0" rtlCol="0"/>
              <a:lstStyle/>
              <a:p>
                <a:endParaRPr/>
              </a:p>
            </p:txBody>
          </p:sp>
          <p:sp>
            <p:nvSpPr>
              <p:cNvPr id="26" name="object 26"/>
              <p:cNvSpPr/>
              <p:nvPr/>
            </p:nvSpPr>
            <p:spPr>
              <a:xfrm>
                <a:off x="8086999" y="2322213"/>
                <a:ext cx="171145" cy="171005"/>
              </a:xfrm>
              <a:prstGeom prst="rect">
                <a:avLst/>
              </a:prstGeom>
              <a:blipFill>
                <a:blip r:embed="rId7" cstate="print"/>
                <a:stretch>
                  <a:fillRect/>
                </a:stretch>
              </a:blipFill>
            </p:spPr>
            <p:txBody>
              <a:bodyPr wrap="square" lIns="0" tIns="0" rIns="0" bIns="0" rtlCol="0"/>
              <a:lstStyle/>
              <a:p>
                <a:endParaRPr/>
              </a:p>
            </p:txBody>
          </p:sp>
        </p:grpSp>
        <p:sp>
          <p:nvSpPr>
            <p:cNvPr id="27" name="object 27"/>
            <p:cNvSpPr txBox="1"/>
            <p:nvPr/>
          </p:nvSpPr>
          <p:spPr>
            <a:xfrm>
              <a:off x="9890924" y="1462876"/>
              <a:ext cx="789305"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 </a:t>
              </a:r>
              <a:r>
                <a:rPr sz="2000" spc="-5" dirty="0">
                  <a:latin typeface="Calibri"/>
                  <a:cs typeface="Calibri"/>
                </a:rPr>
                <a:t>VRAI</a:t>
              </a:r>
              <a:r>
                <a:rPr sz="2000" spc="-80" dirty="0">
                  <a:latin typeface="Calibri"/>
                  <a:cs typeface="Calibri"/>
                </a:rPr>
                <a:t> </a:t>
              </a:r>
              <a:r>
                <a:rPr sz="2000" dirty="0">
                  <a:latin typeface="Calibri"/>
                  <a:cs typeface="Calibri"/>
                </a:rPr>
                <a:t>]</a:t>
              </a:r>
            </a:p>
          </p:txBody>
        </p:sp>
        <p:grpSp>
          <p:nvGrpSpPr>
            <p:cNvPr id="28" name="object 28"/>
            <p:cNvGrpSpPr/>
            <p:nvPr/>
          </p:nvGrpSpPr>
          <p:grpSpPr>
            <a:xfrm>
              <a:off x="8950294" y="2171639"/>
              <a:ext cx="394970" cy="1106170"/>
              <a:chOff x="6138948" y="2468879"/>
              <a:chExt cx="394970" cy="1106170"/>
            </a:xfrm>
          </p:grpSpPr>
          <p:sp>
            <p:nvSpPr>
              <p:cNvPr id="29" name="object 29"/>
              <p:cNvSpPr/>
              <p:nvPr/>
            </p:nvSpPr>
            <p:spPr>
              <a:xfrm>
                <a:off x="6138948" y="2468879"/>
                <a:ext cx="394854" cy="1105592"/>
              </a:xfrm>
              <a:prstGeom prst="rect">
                <a:avLst/>
              </a:prstGeom>
              <a:blipFill>
                <a:blip r:embed="rId8" cstate="print"/>
                <a:stretch>
                  <a:fillRect/>
                </a:stretch>
              </a:blipFill>
            </p:spPr>
            <p:txBody>
              <a:bodyPr wrap="square" lIns="0" tIns="0" rIns="0" bIns="0" rtlCol="0"/>
              <a:lstStyle/>
              <a:p>
                <a:endParaRPr/>
              </a:p>
            </p:txBody>
          </p:sp>
          <p:sp>
            <p:nvSpPr>
              <p:cNvPr id="30" name="object 30"/>
              <p:cNvSpPr/>
              <p:nvPr/>
            </p:nvSpPr>
            <p:spPr>
              <a:xfrm>
                <a:off x="6336195" y="2492897"/>
                <a:ext cx="0" cy="826769"/>
              </a:xfrm>
              <a:custGeom>
                <a:avLst/>
                <a:gdLst/>
                <a:ahLst/>
                <a:cxnLst/>
                <a:rect l="l" t="t" r="r" b="b"/>
                <a:pathLst>
                  <a:path h="826770">
                    <a:moveTo>
                      <a:pt x="0" y="0"/>
                    </a:moveTo>
                    <a:lnTo>
                      <a:pt x="0" y="826586"/>
                    </a:lnTo>
                  </a:path>
                </a:pathLst>
              </a:custGeom>
              <a:ln w="38099">
                <a:solidFill>
                  <a:srgbClr val="FFFB00"/>
                </a:solidFill>
              </a:ln>
            </p:spPr>
            <p:txBody>
              <a:bodyPr wrap="square" lIns="0" tIns="0" rIns="0" bIns="0" rtlCol="0"/>
              <a:lstStyle/>
              <a:p>
                <a:endParaRPr/>
              </a:p>
            </p:txBody>
          </p:sp>
          <p:sp>
            <p:nvSpPr>
              <p:cNvPr id="31" name="object 31"/>
              <p:cNvSpPr/>
              <p:nvPr/>
            </p:nvSpPr>
            <p:spPr>
              <a:xfrm>
                <a:off x="6250623" y="3186285"/>
                <a:ext cx="171145" cy="171005"/>
              </a:xfrm>
              <a:prstGeom prst="rect">
                <a:avLst/>
              </a:prstGeom>
              <a:blipFill>
                <a:blip r:embed="rId9" cstate="print"/>
                <a:stretch>
                  <a:fillRect/>
                </a:stretch>
              </a:blipFill>
            </p:spPr>
            <p:txBody>
              <a:bodyPr wrap="square" lIns="0" tIns="0" rIns="0" bIns="0" rtlCol="0"/>
              <a:lstStyle/>
              <a:p>
                <a:endParaRPr/>
              </a:p>
            </p:txBody>
          </p:sp>
        </p:grpSp>
        <p:sp>
          <p:nvSpPr>
            <p:cNvPr id="32" name="object 32"/>
            <p:cNvSpPr txBox="1"/>
            <p:nvPr/>
          </p:nvSpPr>
          <p:spPr>
            <a:xfrm>
              <a:off x="8234741" y="2254964"/>
              <a:ext cx="797560"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a:t>
              </a:r>
              <a:r>
                <a:rPr sz="2000" spc="-70" dirty="0">
                  <a:latin typeface="Calibri"/>
                  <a:cs typeface="Calibri"/>
                </a:rPr>
                <a:t> </a:t>
              </a:r>
              <a:r>
                <a:rPr sz="2000" spc="-5" dirty="0">
                  <a:latin typeface="Calibri"/>
                  <a:cs typeface="Calibri"/>
                </a:rPr>
                <a:t>FAUX]</a:t>
              </a:r>
              <a:endParaRPr sz="2000" dirty="0">
                <a:latin typeface="Calibri"/>
                <a:cs typeface="Calibri"/>
              </a:endParaRPr>
            </a:p>
          </p:txBody>
        </p:sp>
        <p:grpSp>
          <p:nvGrpSpPr>
            <p:cNvPr id="33" name="object 33"/>
            <p:cNvGrpSpPr/>
            <p:nvPr/>
          </p:nvGrpSpPr>
          <p:grpSpPr>
            <a:xfrm>
              <a:off x="8450764" y="2961350"/>
              <a:ext cx="2731770" cy="1467485"/>
              <a:chOff x="5639418" y="3258589"/>
              <a:chExt cx="2731770" cy="1467485"/>
            </a:xfrm>
          </p:grpSpPr>
          <p:sp>
            <p:nvSpPr>
              <p:cNvPr id="34" name="object 34"/>
              <p:cNvSpPr/>
              <p:nvPr/>
            </p:nvSpPr>
            <p:spPr>
              <a:xfrm>
                <a:off x="7976060" y="3258589"/>
                <a:ext cx="394854" cy="1105592"/>
              </a:xfrm>
              <a:prstGeom prst="rect">
                <a:avLst/>
              </a:prstGeom>
              <a:blipFill>
                <a:blip r:embed="rId10" cstate="print"/>
                <a:stretch>
                  <a:fillRect/>
                </a:stretch>
              </a:blipFill>
            </p:spPr>
            <p:txBody>
              <a:bodyPr wrap="square" lIns="0" tIns="0" rIns="0" bIns="0" rtlCol="0"/>
              <a:lstStyle/>
              <a:p>
                <a:endParaRPr/>
              </a:p>
            </p:txBody>
          </p:sp>
          <p:sp>
            <p:nvSpPr>
              <p:cNvPr id="35" name="object 35"/>
              <p:cNvSpPr/>
              <p:nvPr/>
            </p:nvSpPr>
            <p:spPr>
              <a:xfrm>
                <a:off x="8172399" y="3284984"/>
                <a:ext cx="0" cy="826769"/>
              </a:xfrm>
              <a:custGeom>
                <a:avLst/>
                <a:gdLst/>
                <a:ahLst/>
                <a:cxnLst/>
                <a:rect l="l" t="t" r="r" b="b"/>
                <a:pathLst>
                  <a:path h="826770">
                    <a:moveTo>
                      <a:pt x="0" y="0"/>
                    </a:moveTo>
                    <a:lnTo>
                      <a:pt x="0" y="826586"/>
                    </a:lnTo>
                  </a:path>
                </a:pathLst>
              </a:custGeom>
              <a:ln w="38099">
                <a:solidFill>
                  <a:srgbClr val="FFFB00"/>
                </a:solidFill>
              </a:ln>
            </p:spPr>
            <p:txBody>
              <a:bodyPr wrap="square" lIns="0" tIns="0" rIns="0" bIns="0" rtlCol="0"/>
              <a:lstStyle/>
              <a:p>
                <a:endParaRPr/>
              </a:p>
            </p:txBody>
          </p:sp>
          <p:sp>
            <p:nvSpPr>
              <p:cNvPr id="36" name="object 36"/>
              <p:cNvSpPr/>
              <p:nvPr/>
            </p:nvSpPr>
            <p:spPr>
              <a:xfrm>
                <a:off x="8086825" y="3978372"/>
                <a:ext cx="171145" cy="171005"/>
              </a:xfrm>
              <a:prstGeom prst="rect">
                <a:avLst/>
              </a:prstGeom>
              <a:blipFill>
                <a:blip r:embed="rId7" cstate="print"/>
                <a:stretch>
                  <a:fillRect/>
                </a:stretch>
              </a:blipFill>
            </p:spPr>
            <p:txBody>
              <a:bodyPr wrap="square" lIns="0" tIns="0" rIns="0" bIns="0" rtlCol="0"/>
              <a:lstStyle/>
              <a:p>
                <a:endParaRPr/>
              </a:p>
            </p:txBody>
          </p:sp>
          <p:sp>
            <p:nvSpPr>
              <p:cNvPr id="37" name="object 37"/>
              <p:cNvSpPr/>
              <p:nvPr/>
            </p:nvSpPr>
            <p:spPr>
              <a:xfrm>
                <a:off x="6271952" y="3836323"/>
                <a:ext cx="1450571" cy="889461"/>
              </a:xfrm>
              <a:prstGeom prst="rect">
                <a:avLst/>
              </a:prstGeom>
              <a:blipFill>
                <a:blip r:embed="rId11" cstate="print"/>
                <a:stretch>
                  <a:fillRect/>
                </a:stretch>
              </a:blipFill>
            </p:spPr>
            <p:txBody>
              <a:bodyPr wrap="square" lIns="0" tIns="0" rIns="0" bIns="0" rtlCol="0"/>
              <a:lstStyle/>
              <a:p>
                <a:endParaRPr/>
              </a:p>
            </p:txBody>
          </p:sp>
          <p:sp>
            <p:nvSpPr>
              <p:cNvPr id="38" name="object 38"/>
              <p:cNvSpPr/>
              <p:nvPr/>
            </p:nvSpPr>
            <p:spPr>
              <a:xfrm>
                <a:off x="6336194" y="3861047"/>
                <a:ext cx="1150620" cy="648335"/>
              </a:xfrm>
              <a:custGeom>
                <a:avLst/>
                <a:gdLst/>
                <a:ahLst/>
                <a:cxnLst/>
                <a:rect l="l" t="t" r="r" b="b"/>
                <a:pathLst>
                  <a:path w="1150620" h="648335">
                    <a:moveTo>
                      <a:pt x="0" y="0"/>
                    </a:moveTo>
                    <a:lnTo>
                      <a:pt x="0" y="648071"/>
                    </a:lnTo>
                    <a:lnTo>
                      <a:pt x="1150323" y="648071"/>
                    </a:lnTo>
                  </a:path>
                </a:pathLst>
              </a:custGeom>
              <a:ln w="38099">
                <a:solidFill>
                  <a:srgbClr val="FFFB00"/>
                </a:solidFill>
              </a:ln>
            </p:spPr>
            <p:txBody>
              <a:bodyPr wrap="square" lIns="0" tIns="0" rIns="0" bIns="0" rtlCol="0"/>
              <a:lstStyle/>
              <a:p>
                <a:endParaRPr/>
              </a:p>
            </p:txBody>
          </p:sp>
          <p:sp>
            <p:nvSpPr>
              <p:cNvPr id="39" name="object 39"/>
              <p:cNvSpPr/>
              <p:nvPr/>
            </p:nvSpPr>
            <p:spPr>
              <a:xfrm>
                <a:off x="7353321" y="4423546"/>
                <a:ext cx="171005" cy="171146"/>
              </a:xfrm>
              <a:prstGeom prst="rect">
                <a:avLst/>
              </a:prstGeom>
              <a:blipFill>
                <a:blip r:embed="rId5" cstate="print"/>
                <a:stretch>
                  <a:fillRect/>
                </a:stretch>
              </a:blipFill>
            </p:spPr>
            <p:txBody>
              <a:bodyPr wrap="square" lIns="0" tIns="0" rIns="0" bIns="0" rtlCol="0"/>
              <a:lstStyle/>
              <a:p>
                <a:endParaRPr/>
              </a:p>
            </p:txBody>
          </p:sp>
          <p:sp>
            <p:nvSpPr>
              <p:cNvPr id="40" name="object 40"/>
              <p:cNvSpPr/>
              <p:nvPr/>
            </p:nvSpPr>
            <p:spPr>
              <a:xfrm>
                <a:off x="5652118" y="3356992"/>
                <a:ext cx="1368425" cy="504190"/>
              </a:xfrm>
              <a:custGeom>
                <a:avLst/>
                <a:gdLst/>
                <a:ahLst/>
                <a:cxnLst/>
                <a:rect l="l" t="t" r="r" b="b"/>
                <a:pathLst>
                  <a:path w="1368425" h="504189">
                    <a:moveTo>
                      <a:pt x="1284141" y="0"/>
                    </a:moveTo>
                    <a:lnTo>
                      <a:pt x="84011" y="0"/>
                    </a:lnTo>
                    <a:lnTo>
                      <a:pt x="51310" y="6601"/>
                    </a:lnTo>
                    <a:lnTo>
                      <a:pt x="24606" y="24606"/>
                    </a:lnTo>
                    <a:lnTo>
                      <a:pt x="6602" y="51310"/>
                    </a:lnTo>
                    <a:lnTo>
                      <a:pt x="0" y="84011"/>
                    </a:lnTo>
                    <a:lnTo>
                      <a:pt x="0" y="420044"/>
                    </a:lnTo>
                    <a:lnTo>
                      <a:pt x="6602" y="452745"/>
                    </a:lnTo>
                    <a:lnTo>
                      <a:pt x="24606" y="479449"/>
                    </a:lnTo>
                    <a:lnTo>
                      <a:pt x="51310" y="497453"/>
                    </a:lnTo>
                    <a:lnTo>
                      <a:pt x="84011" y="504055"/>
                    </a:lnTo>
                    <a:lnTo>
                      <a:pt x="1284141" y="504055"/>
                    </a:lnTo>
                    <a:lnTo>
                      <a:pt x="1316842" y="497453"/>
                    </a:lnTo>
                    <a:lnTo>
                      <a:pt x="1343546" y="479449"/>
                    </a:lnTo>
                    <a:lnTo>
                      <a:pt x="1361550" y="452745"/>
                    </a:lnTo>
                    <a:lnTo>
                      <a:pt x="1368151" y="420044"/>
                    </a:lnTo>
                    <a:lnTo>
                      <a:pt x="1368151" y="84011"/>
                    </a:lnTo>
                    <a:lnTo>
                      <a:pt x="1361550" y="51310"/>
                    </a:lnTo>
                    <a:lnTo>
                      <a:pt x="1343546" y="24606"/>
                    </a:lnTo>
                    <a:lnTo>
                      <a:pt x="1316842" y="6601"/>
                    </a:lnTo>
                    <a:lnTo>
                      <a:pt x="1284141" y="0"/>
                    </a:lnTo>
                    <a:close/>
                  </a:path>
                </a:pathLst>
              </a:custGeom>
              <a:solidFill>
                <a:srgbClr val="FFFFFF"/>
              </a:solidFill>
            </p:spPr>
            <p:txBody>
              <a:bodyPr wrap="square" lIns="0" tIns="0" rIns="0" bIns="0" rtlCol="0"/>
              <a:lstStyle/>
              <a:p>
                <a:endParaRPr/>
              </a:p>
            </p:txBody>
          </p:sp>
          <p:sp>
            <p:nvSpPr>
              <p:cNvPr id="41" name="object 41"/>
              <p:cNvSpPr/>
              <p:nvPr/>
            </p:nvSpPr>
            <p:spPr>
              <a:xfrm>
                <a:off x="5652118" y="3356992"/>
                <a:ext cx="1368425" cy="504190"/>
              </a:xfrm>
              <a:custGeom>
                <a:avLst/>
                <a:gdLst/>
                <a:ahLst/>
                <a:cxnLst/>
                <a:rect l="l" t="t" r="r" b="b"/>
                <a:pathLst>
                  <a:path w="1368425" h="504189">
                    <a:moveTo>
                      <a:pt x="0" y="84011"/>
                    </a:moveTo>
                    <a:lnTo>
                      <a:pt x="6601" y="51310"/>
                    </a:lnTo>
                    <a:lnTo>
                      <a:pt x="24606" y="24606"/>
                    </a:lnTo>
                    <a:lnTo>
                      <a:pt x="51310" y="6601"/>
                    </a:lnTo>
                    <a:lnTo>
                      <a:pt x="84011" y="0"/>
                    </a:lnTo>
                    <a:lnTo>
                      <a:pt x="1284140" y="0"/>
                    </a:lnTo>
                    <a:lnTo>
                      <a:pt x="1316841" y="6601"/>
                    </a:lnTo>
                    <a:lnTo>
                      <a:pt x="1343545" y="24606"/>
                    </a:lnTo>
                    <a:lnTo>
                      <a:pt x="1361549" y="51310"/>
                    </a:lnTo>
                    <a:lnTo>
                      <a:pt x="1368151" y="84011"/>
                    </a:lnTo>
                    <a:lnTo>
                      <a:pt x="1368151" y="420044"/>
                    </a:lnTo>
                    <a:lnTo>
                      <a:pt x="1361549" y="452745"/>
                    </a:lnTo>
                    <a:lnTo>
                      <a:pt x="1343545" y="479449"/>
                    </a:lnTo>
                    <a:lnTo>
                      <a:pt x="1316841" y="497453"/>
                    </a:lnTo>
                    <a:lnTo>
                      <a:pt x="1284140" y="504055"/>
                    </a:lnTo>
                    <a:lnTo>
                      <a:pt x="84011" y="504055"/>
                    </a:lnTo>
                    <a:lnTo>
                      <a:pt x="51310" y="497453"/>
                    </a:lnTo>
                    <a:lnTo>
                      <a:pt x="24606" y="479449"/>
                    </a:lnTo>
                    <a:lnTo>
                      <a:pt x="6601" y="452745"/>
                    </a:lnTo>
                    <a:lnTo>
                      <a:pt x="0" y="420044"/>
                    </a:lnTo>
                    <a:lnTo>
                      <a:pt x="0" y="84011"/>
                    </a:lnTo>
                    <a:close/>
                  </a:path>
                </a:pathLst>
              </a:custGeom>
              <a:ln w="25399">
                <a:solidFill>
                  <a:srgbClr val="FAA757"/>
                </a:solidFill>
              </a:ln>
            </p:spPr>
            <p:txBody>
              <a:bodyPr wrap="square" lIns="0" tIns="0" rIns="0" bIns="0" rtlCol="0"/>
              <a:lstStyle/>
              <a:p>
                <a:endParaRPr/>
              </a:p>
            </p:txBody>
          </p:sp>
        </p:grpSp>
        <p:sp>
          <p:nvSpPr>
            <p:cNvPr id="42" name="object 42"/>
            <p:cNvSpPr txBox="1"/>
            <p:nvPr/>
          </p:nvSpPr>
          <p:spPr>
            <a:xfrm>
              <a:off x="8741671" y="3161920"/>
              <a:ext cx="854075"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75" dirty="0">
                  <a:latin typeface="Calibri"/>
                  <a:cs typeface="Calibri"/>
                </a:rPr>
                <a:t> </a:t>
              </a:r>
              <a:r>
                <a:rPr b="1" dirty="0">
                  <a:latin typeface="Calibri"/>
                  <a:cs typeface="Calibri"/>
                </a:rPr>
                <a:t>Else</a:t>
              </a:r>
              <a:endParaRPr>
                <a:latin typeface="Calibri"/>
                <a:cs typeface="Calibri"/>
              </a:endParaRPr>
            </a:p>
          </p:txBody>
        </p:sp>
        <p:grpSp>
          <p:nvGrpSpPr>
            <p:cNvPr id="43" name="object 43"/>
            <p:cNvGrpSpPr/>
            <p:nvPr/>
          </p:nvGrpSpPr>
          <p:grpSpPr>
            <a:xfrm>
              <a:off x="10250965" y="3839141"/>
              <a:ext cx="1465580" cy="673735"/>
              <a:chOff x="7439619" y="4136380"/>
              <a:chExt cx="1465580" cy="673735"/>
            </a:xfrm>
          </p:grpSpPr>
          <p:sp>
            <p:nvSpPr>
              <p:cNvPr id="44" name="object 44"/>
              <p:cNvSpPr/>
              <p:nvPr/>
            </p:nvSpPr>
            <p:spPr>
              <a:xfrm>
                <a:off x="7452319" y="4149079"/>
                <a:ext cx="1440180" cy="648335"/>
              </a:xfrm>
              <a:custGeom>
                <a:avLst/>
                <a:gdLst/>
                <a:ahLst/>
                <a:cxnLst/>
                <a:rect l="l" t="t" r="r" b="b"/>
                <a:pathLst>
                  <a:path w="1440179" h="648335">
                    <a:moveTo>
                      <a:pt x="720079" y="0"/>
                    </a:moveTo>
                    <a:lnTo>
                      <a:pt x="0" y="324036"/>
                    </a:lnTo>
                    <a:lnTo>
                      <a:pt x="720079" y="648072"/>
                    </a:lnTo>
                    <a:lnTo>
                      <a:pt x="1440158" y="324036"/>
                    </a:lnTo>
                    <a:lnTo>
                      <a:pt x="720079" y="0"/>
                    </a:lnTo>
                    <a:close/>
                  </a:path>
                </a:pathLst>
              </a:custGeom>
              <a:solidFill>
                <a:srgbClr val="FFFFFF"/>
              </a:solidFill>
            </p:spPr>
            <p:txBody>
              <a:bodyPr wrap="square" lIns="0" tIns="0" rIns="0" bIns="0" rtlCol="0"/>
              <a:lstStyle/>
              <a:p>
                <a:endParaRPr/>
              </a:p>
            </p:txBody>
          </p:sp>
          <p:sp>
            <p:nvSpPr>
              <p:cNvPr id="45" name="object 45"/>
              <p:cNvSpPr/>
              <p:nvPr/>
            </p:nvSpPr>
            <p:spPr>
              <a:xfrm>
                <a:off x="7452319" y="4149080"/>
                <a:ext cx="1440180" cy="648335"/>
              </a:xfrm>
              <a:custGeom>
                <a:avLst/>
                <a:gdLst/>
                <a:ahLst/>
                <a:cxnLst/>
                <a:rect l="l" t="t" r="r" b="b"/>
                <a:pathLst>
                  <a:path w="1440179" h="648335">
                    <a:moveTo>
                      <a:pt x="0" y="324036"/>
                    </a:moveTo>
                    <a:lnTo>
                      <a:pt x="720080" y="0"/>
                    </a:lnTo>
                    <a:lnTo>
                      <a:pt x="1440159" y="324036"/>
                    </a:lnTo>
                    <a:lnTo>
                      <a:pt x="720080" y="648071"/>
                    </a:lnTo>
                    <a:lnTo>
                      <a:pt x="0" y="324036"/>
                    </a:lnTo>
                    <a:close/>
                  </a:path>
                </a:pathLst>
              </a:custGeom>
              <a:ln w="25399">
                <a:solidFill>
                  <a:srgbClr val="FAA757"/>
                </a:solidFill>
              </a:ln>
            </p:spPr>
            <p:txBody>
              <a:bodyPr wrap="square" lIns="0" tIns="0" rIns="0" bIns="0" rtlCol="0"/>
              <a:lstStyle/>
              <a:p>
                <a:endParaRPr/>
              </a:p>
            </p:txBody>
          </p:sp>
        </p:grpSp>
        <p:sp>
          <p:nvSpPr>
            <p:cNvPr id="46" name="object 46"/>
            <p:cNvSpPr txBox="1"/>
            <p:nvPr/>
          </p:nvSpPr>
          <p:spPr>
            <a:xfrm>
              <a:off x="10672744" y="4010776"/>
              <a:ext cx="628015" cy="330200"/>
            </a:xfrm>
            <a:prstGeom prst="rect">
              <a:avLst/>
            </a:prstGeom>
          </p:spPr>
          <p:txBody>
            <a:bodyPr vert="horz" wrap="square" lIns="0" tIns="12700" rIns="0" bIns="0" rtlCol="0">
              <a:spAutoFit/>
            </a:bodyPr>
            <a:lstStyle/>
            <a:p>
              <a:pPr marL="12700">
                <a:spcBef>
                  <a:spcPts val="100"/>
                </a:spcBef>
              </a:pPr>
              <a:r>
                <a:rPr sz="2000" b="1" dirty="0">
                  <a:latin typeface="Calibri"/>
                  <a:cs typeface="Calibri"/>
                </a:rPr>
                <a:t>End</a:t>
              </a:r>
              <a:r>
                <a:rPr sz="2000" b="1" spc="-90" dirty="0">
                  <a:latin typeface="Calibri"/>
                  <a:cs typeface="Calibri"/>
                </a:rPr>
                <a:t> </a:t>
              </a:r>
              <a:r>
                <a:rPr sz="2000" b="1" dirty="0">
                  <a:latin typeface="Calibri"/>
                  <a:cs typeface="Calibri"/>
                </a:rPr>
                <a:t>If</a:t>
              </a:r>
              <a:endParaRPr sz="2000">
                <a:latin typeface="Calibri"/>
                <a:cs typeface="Calibri"/>
              </a:endParaRPr>
            </a:p>
          </p:txBody>
        </p:sp>
        <p:grpSp>
          <p:nvGrpSpPr>
            <p:cNvPr id="47" name="object 47"/>
            <p:cNvGrpSpPr/>
            <p:nvPr/>
          </p:nvGrpSpPr>
          <p:grpSpPr>
            <a:xfrm>
              <a:off x="10394980" y="4464035"/>
              <a:ext cx="1249680" cy="1057275"/>
              <a:chOff x="7583634" y="4761274"/>
              <a:chExt cx="1249680" cy="1057275"/>
            </a:xfrm>
          </p:grpSpPr>
          <p:sp>
            <p:nvSpPr>
              <p:cNvPr id="48" name="object 48"/>
              <p:cNvSpPr/>
              <p:nvPr/>
            </p:nvSpPr>
            <p:spPr>
              <a:xfrm>
                <a:off x="8009312" y="4771505"/>
                <a:ext cx="394854" cy="748145"/>
              </a:xfrm>
              <a:prstGeom prst="rect">
                <a:avLst/>
              </a:prstGeom>
              <a:blipFill>
                <a:blip r:embed="rId12" cstate="print"/>
                <a:stretch>
                  <a:fillRect/>
                </a:stretch>
              </a:blipFill>
            </p:spPr>
            <p:txBody>
              <a:bodyPr wrap="square" lIns="0" tIns="0" rIns="0" bIns="0" rtlCol="0"/>
              <a:lstStyle/>
              <a:p>
                <a:endParaRPr/>
              </a:p>
            </p:txBody>
          </p:sp>
          <p:sp>
            <p:nvSpPr>
              <p:cNvPr id="49" name="object 49"/>
              <p:cNvSpPr/>
              <p:nvPr/>
            </p:nvSpPr>
            <p:spPr>
              <a:xfrm>
                <a:off x="8172399" y="4797151"/>
                <a:ext cx="33655" cy="466725"/>
              </a:xfrm>
              <a:custGeom>
                <a:avLst/>
                <a:gdLst/>
                <a:ahLst/>
                <a:cxnLst/>
                <a:rect l="l" t="t" r="r" b="b"/>
                <a:pathLst>
                  <a:path w="33654" h="466725">
                    <a:moveTo>
                      <a:pt x="16523" y="-19049"/>
                    </a:moveTo>
                    <a:lnTo>
                      <a:pt x="16523" y="485368"/>
                    </a:lnTo>
                  </a:path>
                </a:pathLst>
              </a:custGeom>
              <a:ln w="71146">
                <a:solidFill>
                  <a:srgbClr val="FFFB00"/>
                </a:solidFill>
              </a:ln>
            </p:spPr>
            <p:txBody>
              <a:bodyPr wrap="square" lIns="0" tIns="0" rIns="0" bIns="0" rtlCol="0"/>
              <a:lstStyle/>
              <a:p>
                <a:endParaRPr/>
              </a:p>
            </p:txBody>
          </p:sp>
          <p:sp>
            <p:nvSpPr>
              <p:cNvPr id="50" name="object 50"/>
              <p:cNvSpPr/>
              <p:nvPr/>
            </p:nvSpPr>
            <p:spPr>
              <a:xfrm>
                <a:off x="8112137" y="5125720"/>
                <a:ext cx="170758" cy="175462"/>
              </a:xfrm>
              <a:prstGeom prst="rect">
                <a:avLst/>
              </a:prstGeom>
              <a:blipFill>
                <a:blip r:embed="rId13" cstate="print"/>
                <a:stretch>
                  <a:fillRect/>
                </a:stretch>
              </a:blipFill>
            </p:spPr>
            <p:txBody>
              <a:bodyPr wrap="square" lIns="0" tIns="0" rIns="0" bIns="0" rtlCol="0"/>
              <a:lstStyle/>
              <a:p>
                <a:endParaRPr/>
              </a:p>
            </p:txBody>
          </p:sp>
          <p:sp>
            <p:nvSpPr>
              <p:cNvPr id="51" name="object 51"/>
              <p:cNvSpPr/>
              <p:nvPr/>
            </p:nvSpPr>
            <p:spPr>
              <a:xfrm>
                <a:off x="7596334" y="5301208"/>
                <a:ext cx="1224280" cy="504190"/>
              </a:xfrm>
              <a:custGeom>
                <a:avLst/>
                <a:gdLst/>
                <a:ahLst/>
                <a:cxnLst/>
                <a:rect l="l" t="t" r="r" b="b"/>
                <a:pathLst>
                  <a:path w="1224279" h="504189">
                    <a:moveTo>
                      <a:pt x="1140124" y="0"/>
                    </a:moveTo>
                    <a:lnTo>
                      <a:pt x="84010" y="0"/>
                    </a:lnTo>
                    <a:lnTo>
                      <a:pt x="51310" y="6601"/>
                    </a:lnTo>
                    <a:lnTo>
                      <a:pt x="24606" y="24605"/>
                    </a:lnTo>
                    <a:lnTo>
                      <a:pt x="6602" y="51309"/>
                    </a:lnTo>
                    <a:lnTo>
                      <a:pt x="0" y="84010"/>
                    </a:lnTo>
                    <a:lnTo>
                      <a:pt x="0" y="420044"/>
                    </a:lnTo>
                    <a:lnTo>
                      <a:pt x="6602" y="452745"/>
                    </a:lnTo>
                    <a:lnTo>
                      <a:pt x="24606" y="479449"/>
                    </a:lnTo>
                    <a:lnTo>
                      <a:pt x="51310" y="497453"/>
                    </a:lnTo>
                    <a:lnTo>
                      <a:pt x="84010" y="504055"/>
                    </a:lnTo>
                    <a:lnTo>
                      <a:pt x="1140124" y="504055"/>
                    </a:lnTo>
                    <a:lnTo>
                      <a:pt x="1172825" y="497453"/>
                    </a:lnTo>
                    <a:lnTo>
                      <a:pt x="1199529" y="479449"/>
                    </a:lnTo>
                    <a:lnTo>
                      <a:pt x="1217534" y="452745"/>
                    </a:lnTo>
                    <a:lnTo>
                      <a:pt x="1224136" y="420044"/>
                    </a:lnTo>
                    <a:lnTo>
                      <a:pt x="1224136" y="84010"/>
                    </a:lnTo>
                    <a:lnTo>
                      <a:pt x="1217534" y="51309"/>
                    </a:lnTo>
                    <a:lnTo>
                      <a:pt x="1199529" y="24605"/>
                    </a:lnTo>
                    <a:lnTo>
                      <a:pt x="1172825" y="6601"/>
                    </a:lnTo>
                    <a:lnTo>
                      <a:pt x="1140124" y="0"/>
                    </a:lnTo>
                    <a:close/>
                  </a:path>
                </a:pathLst>
              </a:custGeom>
              <a:solidFill>
                <a:srgbClr val="FFFFFF"/>
              </a:solidFill>
            </p:spPr>
            <p:txBody>
              <a:bodyPr wrap="square" lIns="0" tIns="0" rIns="0" bIns="0" rtlCol="0"/>
              <a:lstStyle/>
              <a:p>
                <a:endParaRPr/>
              </a:p>
            </p:txBody>
          </p:sp>
          <p:sp>
            <p:nvSpPr>
              <p:cNvPr id="52" name="object 52"/>
              <p:cNvSpPr/>
              <p:nvPr/>
            </p:nvSpPr>
            <p:spPr>
              <a:xfrm>
                <a:off x="7596334" y="5301208"/>
                <a:ext cx="1224280" cy="504190"/>
              </a:xfrm>
              <a:custGeom>
                <a:avLst/>
                <a:gdLst/>
                <a:ahLst/>
                <a:cxnLst/>
                <a:rect l="l" t="t" r="r" b="b"/>
                <a:pathLst>
                  <a:path w="1224279" h="504189">
                    <a:moveTo>
                      <a:pt x="0" y="84010"/>
                    </a:moveTo>
                    <a:lnTo>
                      <a:pt x="6602" y="51310"/>
                    </a:lnTo>
                    <a:lnTo>
                      <a:pt x="24606" y="24606"/>
                    </a:lnTo>
                    <a:lnTo>
                      <a:pt x="51310" y="6602"/>
                    </a:lnTo>
                    <a:lnTo>
                      <a:pt x="84011" y="0"/>
                    </a:lnTo>
                    <a:lnTo>
                      <a:pt x="1140124" y="0"/>
                    </a:lnTo>
                    <a:lnTo>
                      <a:pt x="1172825" y="6602"/>
                    </a:lnTo>
                    <a:lnTo>
                      <a:pt x="1199529" y="24606"/>
                    </a:lnTo>
                    <a:lnTo>
                      <a:pt x="1217533" y="51310"/>
                    </a:lnTo>
                    <a:lnTo>
                      <a:pt x="1224135" y="84010"/>
                    </a:lnTo>
                    <a:lnTo>
                      <a:pt x="1224135" y="420044"/>
                    </a:lnTo>
                    <a:lnTo>
                      <a:pt x="1217533" y="452745"/>
                    </a:lnTo>
                    <a:lnTo>
                      <a:pt x="1199529" y="479449"/>
                    </a:lnTo>
                    <a:lnTo>
                      <a:pt x="1172825" y="497453"/>
                    </a:lnTo>
                    <a:lnTo>
                      <a:pt x="1140124" y="504055"/>
                    </a:lnTo>
                    <a:lnTo>
                      <a:pt x="84011" y="504055"/>
                    </a:lnTo>
                    <a:lnTo>
                      <a:pt x="51310" y="497453"/>
                    </a:lnTo>
                    <a:lnTo>
                      <a:pt x="24606" y="479449"/>
                    </a:lnTo>
                    <a:lnTo>
                      <a:pt x="6602" y="452745"/>
                    </a:lnTo>
                    <a:lnTo>
                      <a:pt x="0" y="420044"/>
                    </a:lnTo>
                    <a:lnTo>
                      <a:pt x="0" y="84010"/>
                    </a:lnTo>
                    <a:close/>
                  </a:path>
                </a:pathLst>
              </a:custGeom>
              <a:ln w="25399">
                <a:solidFill>
                  <a:srgbClr val="FAA757"/>
                </a:solidFill>
              </a:ln>
            </p:spPr>
            <p:txBody>
              <a:bodyPr wrap="square" lIns="0" tIns="0" rIns="0" bIns="0" rtlCol="0"/>
              <a:lstStyle/>
              <a:p>
                <a:endParaRPr/>
              </a:p>
            </p:txBody>
          </p:sp>
        </p:grpSp>
        <p:sp>
          <p:nvSpPr>
            <p:cNvPr id="53" name="object 53"/>
            <p:cNvSpPr txBox="1"/>
            <p:nvPr/>
          </p:nvSpPr>
          <p:spPr>
            <a:xfrm>
              <a:off x="10727510" y="5106136"/>
              <a:ext cx="626745" cy="299720"/>
            </a:xfrm>
            <a:prstGeom prst="rect">
              <a:avLst/>
            </a:prstGeom>
          </p:spPr>
          <p:txBody>
            <a:bodyPr vert="horz" wrap="square" lIns="0" tIns="12700" rIns="0" bIns="0" rtlCol="0">
              <a:spAutoFit/>
            </a:bodyPr>
            <a:lstStyle/>
            <a:p>
              <a:pPr marL="12700">
                <a:spcBef>
                  <a:spcPts val="100"/>
                </a:spcBef>
              </a:pPr>
              <a:r>
                <a:rPr b="1" i="1" spc="-5" dirty="0">
                  <a:latin typeface="Calibri"/>
                  <a:cs typeface="Calibri"/>
                </a:rPr>
                <a:t>(suite)</a:t>
              </a:r>
              <a:endParaRPr>
                <a:latin typeface="Calibri"/>
                <a:cs typeface="Calibri"/>
              </a:endParaRPr>
            </a:p>
          </p:txBody>
        </p:sp>
        <p:grpSp>
          <p:nvGrpSpPr>
            <p:cNvPr id="59" name="object 59"/>
            <p:cNvGrpSpPr/>
            <p:nvPr/>
          </p:nvGrpSpPr>
          <p:grpSpPr>
            <a:xfrm>
              <a:off x="10820657" y="5484261"/>
              <a:ext cx="394970" cy="744220"/>
              <a:chOff x="8009311" y="5781501"/>
              <a:chExt cx="394970" cy="744220"/>
            </a:xfrm>
          </p:grpSpPr>
          <p:sp>
            <p:nvSpPr>
              <p:cNvPr id="60" name="object 60"/>
              <p:cNvSpPr/>
              <p:nvPr/>
            </p:nvSpPr>
            <p:spPr>
              <a:xfrm>
                <a:off x="8009311" y="5781501"/>
                <a:ext cx="394854" cy="743988"/>
              </a:xfrm>
              <a:prstGeom prst="rect">
                <a:avLst/>
              </a:prstGeom>
              <a:blipFill>
                <a:blip r:embed="rId14" cstate="print"/>
                <a:stretch>
                  <a:fillRect/>
                </a:stretch>
              </a:blipFill>
            </p:spPr>
            <p:txBody>
              <a:bodyPr wrap="square" lIns="0" tIns="0" rIns="0" bIns="0" rtlCol="0"/>
              <a:lstStyle/>
              <a:p>
                <a:endParaRPr/>
              </a:p>
            </p:txBody>
          </p:sp>
          <p:sp>
            <p:nvSpPr>
              <p:cNvPr id="61" name="object 61"/>
              <p:cNvSpPr/>
              <p:nvPr/>
            </p:nvSpPr>
            <p:spPr>
              <a:xfrm>
                <a:off x="8208402" y="5805263"/>
                <a:ext cx="0" cy="466725"/>
              </a:xfrm>
              <a:custGeom>
                <a:avLst/>
                <a:gdLst/>
                <a:ahLst/>
                <a:cxnLst/>
                <a:rect l="l" t="t" r="r" b="b"/>
                <a:pathLst>
                  <a:path h="466725">
                    <a:moveTo>
                      <a:pt x="0" y="0"/>
                    </a:moveTo>
                    <a:lnTo>
                      <a:pt x="0" y="466223"/>
                    </a:lnTo>
                  </a:path>
                </a:pathLst>
              </a:custGeom>
              <a:ln w="38099">
                <a:solidFill>
                  <a:srgbClr val="FFFB00"/>
                </a:solidFill>
              </a:ln>
            </p:spPr>
            <p:txBody>
              <a:bodyPr wrap="square" lIns="0" tIns="0" rIns="0" bIns="0" rtlCol="0"/>
              <a:lstStyle/>
              <a:p>
                <a:endParaRPr/>
              </a:p>
            </p:txBody>
          </p:sp>
          <p:sp>
            <p:nvSpPr>
              <p:cNvPr id="62" name="object 62"/>
              <p:cNvSpPr/>
              <p:nvPr/>
            </p:nvSpPr>
            <p:spPr>
              <a:xfrm>
                <a:off x="8122830" y="6138289"/>
                <a:ext cx="171145" cy="171005"/>
              </a:xfrm>
              <a:prstGeom prst="rect">
                <a:avLst/>
              </a:prstGeom>
              <a:blipFill>
                <a:blip r:embed="rId7" cstate="print"/>
                <a:stretch>
                  <a:fillRect/>
                </a:stretch>
              </a:blipFill>
            </p:spPr>
            <p:txBody>
              <a:bodyPr wrap="square" lIns="0" tIns="0" rIns="0" bIns="0" rtlCol="0"/>
              <a:lstStyle/>
              <a:p>
                <a:endParaRPr/>
              </a:p>
            </p:txBody>
          </p:sp>
        </p:grpSp>
        <p:sp>
          <p:nvSpPr>
            <p:cNvPr id="65" name="object 65"/>
            <p:cNvSpPr txBox="1"/>
            <p:nvPr/>
          </p:nvSpPr>
          <p:spPr>
            <a:xfrm>
              <a:off x="11244601" y="6241811"/>
              <a:ext cx="180340" cy="189796"/>
            </a:xfrm>
            <a:prstGeom prst="rect">
              <a:avLst/>
            </a:prstGeom>
          </p:spPr>
          <p:txBody>
            <a:bodyPr vert="horz" wrap="square" lIns="0" tIns="5080" rIns="0" bIns="0" rtlCol="0">
              <a:spAutoFit/>
            </a:bodyPr>
            <a:lstStyle/>
            <a:p>
              <a:pPr marL="12700">
                <a:spcBef>
                  <a:spcPts val="40"/>
                </a:spcBef>
              </a:pPr>
              <a:r>
                <a:rPr sz="1200" dirty="0">
                  <a:solidFill>
                    <a:srgbClr val="FFFFFF"/>
                  </a:solidFill>
                  <a:latin typeface="Calibri"/>
                  <a:cs typeface="Calibri"/>
                </a:rPr>
                <a:t>20</a:t>
              </a:r>
              <a:endParaRPr sz="1200">
                <a:latin typeface="Calibri"/>
                <a:cs typeface="Calibri"/>
              </a:endParaRPr>
            </a:p>
          </p:txBody>
        </p:sp>
      </p:grpSp>
    </p:spTree>
    <p:extLst>
      <p:ext uri="{BB962C8B-B14F-4D97-AF65-F5344CB8AC3E}">
        <p14:creationId xmlns:p14="http://schemas.microsoft.com/office/powerpoint/2010/main" val="3873433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C25D1-65D8-D5FD-F055-93E1516E367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BAC2CA-1010-1825-418B-B00F646BC49B}"/>
              </a:ext>
            </a:extLst>
          </p:cNvPr>
          <p:cNvSpPr>
            <a:spLocks noGrp="1"/>
          </p:cNvSpPr>
          <p:nvPr>
            <p:ph type="title"/>
          </p:nvPr>
        </p:nvSpPr>
        <p:spPr/>
        <p:txBody>
          <a:bodyPr/>
          <a:lstStyle/>
          <a:p>
            <a:r>
              <a:rPr lang="fr-FR" dirty="0"/>
              <a:t>Cours 1</a:t>
            </a:r>
          </a:p>
        </p:txBody>
      </p:sp>
      <p:sp>
        <p:nvSpPr>
          <p:cNvPr id="3" name="Espace réservé du texte 2">
            <a:extLst>
              <a:ext uri="{FF2B5EF4-FFF2-40B4-BE49-F238E27FC236}">
                <a16:creationId xmlns:a16="http://schemas.microsoft.com/office/drawing/2014/main" id="{C4DC305B-AE7F-B5BF-1D15-5DB937A32C4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3539020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pc="-5" dirty="0"/>
              <a:t>VBA </a:t>
            </a:r>
            <a:r>
              <a:rPr lang="fr-FR" dirty="0"/>
              <a:t>: </a:t>
            </a:r>
            <a:r>
              <a:rPr lang="fr-FR" spc="15" dirty="0"/>
              <a:t>Instructions </a:t>
            </a:r>
            <a:r>
              <a:rPr lang="fr-FR" dirty="0"/>
              <a:t>de</a:t>
            </a:r>
            <a:r>
              <a:rPr lang="fr-FR" spc="-25" dirty="0"/>
              <a:t> </a:t>
            </a:r>
            <a:r>
              <a:rPr lang="fr-FR" spc="-5" dirty="0"/>
              <a:t>contrôle</a:t>
            </a:r>
            <a:endParaRPr lang="fr-FR" dirty="0"/>
          </a:p>
        </p:txBody>
      </p:sp>
      <p:sp>
        <p:nvSpPr>
          <p:cNvPr id="3" name="Espace réservé du contenu 2"/>
          <p:cNvSpPr>
            <a:spLocks noGrp="1"/>
          </p:cNvSpPr>
          <p:nvPr>
            <p:ph idx="1"/>
          </p:nvPr>
        </p:nvSpPr>
        <p:spPr>
          <a:xfrm>
            <a:off x="1013625" y="1387578"/>
            <a:ext cx="11660155" cy="5026446"/>
          </a:xfrm>
        </p:spPr>
        <p:txBody>
          <a:bodyPr>
            <a:normAutofit/>
          </a:bodyPr>
          <a:lstStyle/>
          <a:p>
            <a:pPr marL="0" indent="0">
              <a:lnSpc>
                <a:spcPct val="115000"/>
              </a:lnSpc>
              <a:spcBef>
                <a:spcPts val="300"/>
              </a:spcBef>
              <a:spcAft>
                <a:spcPts val="300"/>
              </a:spcAft>
              <a:buNone/>
              <a:tabLst>
                <a:tab pos="355600" algn="l"/>
                <a:tab pos="723900" algn="l"/>
                <a:tab pos="1079500" algn="l"/>
              </a:tabLst>
            </a:pPr>
            <a:r>
              <a:rPr lang="fr-FR" sz="18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Sub</a:t>
            </a: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test()</a:t>
            </a:r>
          </a:p>
          <a:p>
            <a:pPr marL="0" indent="0">
              <a:lnSpc>
                <a:spcPct val="115000"/>
              </a:lnSpc>
              <a:spcBef>
                <a:spcPts val="300"/>
              </a:spcBef>
              <a:spcAft>
                <a:spcPts val="300"/>
              </a:spcAft>
              <a:buNone/>
              <a:tabLst>
                <a:tab pos="355600" algn="l"/>
                <a:tab pos="723900" algn="l"/>
                <a:tab pos="1079500" algn="l"/>
              </a:tabLst>
            </a:pP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If</a:t>
            </a: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mont </a:t>
            </a:r>
            <a:r>
              <a:rPr lang="fr-FR" sz="18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&lt;=</a:t>
            </a: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a:solidFill>
                  <a:srgbClr val="FF0080"/>
                </a:solidFill>
                <a:latin typeface="Courier New" panose="02070309020205020404" pitchFamily="49" charset="0"/>
                <a:ea typeface="Times New Roman" panose="02020603050405020304" pitchFamily="18" charset="0"/>
                <a:cs typeface="Times New Roman" panose="02020603050405020304" pitchFamily="18" charset="0"/>
              </a:rPr>
              <a:t>100</a:t>
            </a: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Then</a:t>
            </a:r>
            <a:endParaRPr lang="fr-FR" sz="18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endParaRPr>
          </a:p>
          <a:p>
            <a:pPr marL="0" indent="0">
              <a:lnSpc>
                <a:spcPct val="115000"/>
              </a:lnSpc>
              <a:spcBef>
                <a:spcPts val="300"/>
              </a:spcBef>
              <a:spcAft>
                <a:spcPts val="300"/>
              </a:spcAft>
              <a:buNone/>
              <a:tabLst>
                <a:tab pos="355600" algn="l"/>
                <a:tab pos="723900" algn="l"/>
                <a:tab pos="1079500" algn="l"/>
              </a:tabLst>
            </a:pPr>
            <a:r>
              <a:rPr lang="fr-FR" sz="18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MsgBox</a:t>
            </a: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"Frais "</a:t>
            </a: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mont </a:t>
            </a:r>
            <a:r>
              <a:rPr lang="fr-FR" sz="18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 inférieur à 100 : Validé !"</a:t>
            </a: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vbInformation</a:t>
            </a:r>
            <a:endPar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endParaRPr>
          </a:p>
          <a:p>
            <a:pPr marL="0" indent="0">
              <a:lnSpc>
                <a:spcPct val="115000"/>
              </a:lnSpc>
              <a:spcBef>
                <a:spcPts val="300"/>
              </a:spcBef>
              <a:spcAft>
                <a:spcPts val="300"/>
              </a:spcAft>
              <a:buNone/>
              <a:tabLst>
                <a:tab pos="355600" algn="l"/>
                <a:tab pos="723900" algn="l"/>
                <a:tab pos="1079500" algn="l"/>
              </a:tabLst>
            </a:pPr>
            <a: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Else</a:t>
            </a:r>
            <a:endParaRPr lang="fr-FR" sz="18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endParaRPr>
          </a:p>
          <a:p>
            <a:pPr marL="0" indent="0">
              <a:lnSpc>
                <a:spcPct val="115000"/>
              </a:lnSpc>
              <a:spcBef>
                <a:spcPts val="300"/>
              </a:spcBef>
              <a:spcAft>
                <a:spcPts val="300"/>
              </a:spcAft>
              <a:buNone/>
              <a:tabLst>
                <a:tab pos="355600" algn="l"/>
                <a:tab pos="723900" algn="l"/>
                <a:tab pos="1079500" algn="l"/>
              </a:tabLst>
            </a:pPr>
            <a:r>
              <a:rPr lang="fr-FR" sz="18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MsgBox</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"Frais "</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mont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 supérieur à 100 : Validation par le directeur"</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b="1" dirty="0" err="1">
                <a:solidFill>
                  <a:schemeClr val="accent2">
                    <a:lumMod val="75000"/>
                  </a:schemeClr>
                </a:solidFill>
                <a:latin typeface="Courier New" panose="02070309020205020404" pitchFamily="49" charset="0"/>
                <a:ea typeface="Times New Roman" panose="02020603050405020304" pitchFamily="18" charset="0"/>
                <a:cs typeface="Times New Roman" panose="02020603050405020304" pitchFamily="18" charset="0"/>
              </a:rPr>
              <a:t>vbOKOnly</a:t>
            </a:r>
            <a:endPar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endParaRPr>
          </a:p>
          <a:p>
            <a:pPr marL="0" indent="0">
              <a:lnSpc>
                <a:spcPct val="115000"/>
              </a:lnSpc>
              <a:spcBef>
                <a:spcPts val="300"/>
              </a:spcBef>
              <a:spcAft>
                <a:spcPts val="300"/>
              </a:spcAft>
              <a:buNone/>
              <a:tabLst>
                <a:tab pos="355600" algn="l"/>
                <a:tab pos="723900" algn="l"/>
                <a:tab pos="1079500" algn="l"/>
              </a:tabLst>
            </a:pP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8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End If</a:t>
            </a:r>
            <a:br>
              <a:rPr lang="fr-FR" sz="18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8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End </a:t>
            </a:r>
            <a:r>
              <a:rPr lang="fr-FR" sz="18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Sub</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pic>
        <p:nvPicPr>
          <p:cNvPr id="4" name="Image 3"/>
          <p:cNvPicPr>
            <a:picLocks noChangeAspect="1"/>
          </p:cNvPicPr>
          <p:nvPr/>
        </p:nvPicPr>
        <p:blipFill>
          <a:blip r:embed="rId3"/>
          <a:stretch>
            <a:fillRect/>
          </a:stretch>
        </p:blipFill>
        <p:spPr>
          <a:xfrm>
            <a:off x="3932903" y="3604571"/>
            <a:ext cx="6430550" cy="2999429"/>
          </a:xfrm>
          <a:prstGeom prst="rect">
            <a:avLst/>
          </a:prstGeom>
        </p:spPr>
      </p:pic>
    </p:spTree>
    <p:extLst>
      <p:ext uri="{BB962C8B-B14F-4D97-AF65-F5344CB8AC3E}">
        <p14:creationId xmlns:p14="http://schemas.microsoft.com/office/powerpoint/2010/main" val="30443152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84128" y="616083"/>
            <a:ext cx="11336693" cy="566822"/>
          </a:xfrm>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lang="fr-FR" spc="15" dirty="0" err="1"/>
              <a:t>Instructi</a:t>
            </a:r>
            <a:r>
              <a:rPr spc="15" dirty="0"/>
              <a:t>on</a:t>
            </a:r>
            <a:r>
              <a:rPr lang="fr-FR" spc="15" dirty="0"/>
              <a:t>s</a:t>
            </a:r>
            <a:r>
              <a:rPr spc="15" dirty="0"/>
              <a:t> </a:t>
            </a:r>
            <a:r>
              <a:rPr dirty="0"/>
              <a:t>de</a:t>
            </a:r>
            <a:r>
              <a:rPr spc="-25" dirty="0"/>
              <a:t> </a:t>
            </a:r>
            <a:r>
              <a:rPr spc="-5" dirty="0"/>
              <a:t>contrôle</a:t>
            </a:r>
          </a:p>
        </p:txBody>
      </p:sp>
      <p:sp>
        <p:nvSpPr>
          <p:cNvPr id="9" name="Espace réservé du contenu 8"/>
          <p:cNvSpPr>
            <a:spLocks noGrp="1"/>
          </p:cNvSpPr>
          <p:nvPr>
            <p:ph idx="1"/>
          </p:nvPr>
        </p:nvSpPr>
        <p:spPr/>
        <p:txBody>
          <a:bodyPr/>
          <a:lstStyle/>
          <a:p>
            <a:r>
              <a:rPr lang="fr-FR" dirty="0"/>
              <a:t>Instructions conditionnelles : </a:t>
            </a:r>
            <a:r>
              <a:rPr lang="fr-FR" dirty="0">
                <a:solidFill>
                  <a:schemeClr val="accent2">
                    <a:lumMod val="75000"/>
                  </a:schemeClr>
                </a:solidFill>
              </a:rPr>
              <a:t>if…</a:t>
            </a:r>
            <a:r>
              <a:rPr lang="fr-FR" dirty="0" err="1">
                <a:solidFill>
                  <a:schemeClr val="accent2">
                    <a:lumMod val="75000"/>
                  </a:schemeClr>
                </a:solidFill>
              </a:rPr>
              <a:t>elseIf</a:t>
            </a:r>
            <a:r>
              <a:rPr lang="fr-FR" dirty="0">
                <a:solidFill>
                  <a:schemeClr val="accent2">
                    <a:lumMod val="75000"/>
                  </a:schemeClr>
                </a:solidFill>
              </a:rPr>
              <a:t>…</a:t>
            </a:r>
            <a:r>
              <a:rPr lang="fr-FR" dirty="0" err="1">
                <a:solidFill>
                  <a:schemeClr val="accent2">
                    <a:lumMod val="75000"/>
                  </a:schemeClr>
                </a:solidFill>
              </a:rPr>
              <a:t>else</a:t>
            </a:r>
            <a:r>
              <a:rPr lang="fr-FR" dirty="0">
                <a:solidFill>
                  <a:schemeClr val="accent2">
                    <a:lumMod val="75000"/>
                  </a:schemeClr>
                </a:solidFill>
              </a:rPr>
              <a:t>…</a:t>
            </a:r>
          </a:p>
          <a:p>
            <a:endParaRPr lang="fr-FR" dirty="0"/>
          </a:p>
        </p:txBody>
      </p:sp>
      <p:sp>
        <p:nvSpPr>
          <p:cNvPr id="7" name="object 7"/>
          <p:cNvSpPr txBox="1"/>
          <p:nvPr/>
        </p:nvSpPr>
        <p:spPr>
          <a:xfrm>
            <a:off x="4935176" y="6447612"/>
            <a:ext cx="2327275" cy="389255"/>
          </a:xfrm>
          <a:prstGeom prst="rect">
            <a:avLst/>
          </a:prstGeom>
        </p:spPr>
        <p:txBody>
          <a:bodyPr vert="horz" wrap="square" lIns="0" tIns="15240" rIns="0" bIns="0" rtlCol="0">
            <a:spAutoFit/>
          </a:bodyPr>
          <a:lstStyle/>
          <a:p>
            <a:pPr marL="704850" marR="5080" indent="-692785">
              <a:lnSpc>
                <a:spcPts val="1400"/>
              </a:lnSpc>
              <a:spcBef>
                <a:spcPts val="120"/>
              </a:spcBef>
            </a:pPr>
            <a:r>
              <a:rPr sz="1200" dirty="0">
                <a:solidFill>
                  <a:srgbClr val="FFFFFF"/>
                </a:solidFill>
                <a:latin typeface="Calibri"/>
                <a:cs typeface="Calibri"/>
              </a:rPr>
              <a:t>Manuele Kirsch Pinheiro </a:t>
            </a:r>
            <a:r>
              <a:rPr sz="1200" spc="-245" dirty="0">
                <a:solidFill>
                  <a:srgbClr val="FFFFFF"/>
                </a:solidFill>
                <a:latin typeface="Calibri"/>
                <a:cs typeface="Calibri"/>
              </a:rPr>
              <a:t>-­‐ </a:t>
            </a:r>
            <a:r>
              <a:rPr sz="1200" dirty="0">
                <a:solidFill>
                  <a:srgbClr val="FFFFFF"/>
                </a:solidFill>
                <a:latin typeface="Calibri"/>
                <a:cs typeface="Calibri"/>
              </a:rPr>
              <a:t>UP1 / CRI</a:t>
            </a:r>
            <a:r>
              <a:rPr sz="1200" spc="-95" dirty="0">
                <a:solidFill>
                  <a:srgbClr val="FFFFFF"/>
                </a:solidFill>
                <a:latin typeface="Calibri"/>
                <a:cs typeface="Calibri"/>
              </a:rPr>
              <a:t> </a:t>
            </a:r>
            <a:r>
              <a:rPr sz="1200" dirty="0">
                <a:solidFill>
                  <a:srgbClr val="FFFFFF"/>
                </a:solidFill>
                <a:latin typeface="Calibri"/>
                <a:cs typeface="Calibri"/>
              </a:rPr>
              <a:t>/  </a:t>
            </a:r>
            <a:r>
              <a:rPr sz="1200" spc="-5" dirty="0">
                <a:solidFill>
                  <a:srgbClr val="FFFFFF"/>
                </a:solidFill>
                <a:latin typeface="Calibri"/>
                <a:cs typeface="Calibri"/>
              </a:rPr>
              <a:t>UFR06 </a:t>
            </a:r>
            <a:r>
              <a:rPr sz="1200" spc="10" dirty="0">
                <a:solidFill>
                  <a:srgbClr val="FFFFFF"/>
                </a:solidFill>
                <a:latin typeface="Calibri"/>
                <a:cs typeface="Calibri"/>
              </a:rPr>
              <a:t>Ges&gt;on</a:t>
            </a:r>
            <a:endParaRPr sz="1200">
              <a:latin typeface="Calibri"/>
              <a:cs typeface="Calibri"/>
            </a:endParaRPr>
          </a:p>
        </p:txBody>
      </p:sp>
      <p:sp>
        <p:nvSpPr>
          <p:cNvPr id="5" name="object 5"/>
          <p:cNvSpPr txBox="1"/>
          <p:nvPr/>
        </p:nvSpPr>
        <p:spPr>
          <a:xfrm>
            <a:off x="5166360" y="2351619"/>
            <a:ext cx="7154461" cy="4095993"/>
          </a:xfrm>
          <a:prstGeom prst="rect">
            <a:avLst/>
          </a:prstGeom>
        </p:spPr>
        <p:txBody>
          <a:bodyPr vert="horz" wrap="square" lIns="0" tIns="12700" rIns="0" bIns="0" rtlCol="0">
            <a:spAutoFit/>
          </a:bodyPr>
          <a:lstStyle/>
          <a:p>
            <a:pPr marL="12700">
              <a:lnSpc>
                <a:spcPts val="2840"/>
              </a:lnSpc>
              <a:spcBef>
                <a:spcPts val="100"/>
              </a:spcBef>
            </a:pPr>
            <a:r>
              <a:rPr sz="2800" dirty="0">
                <a:solidFill>
                  <a:schemeClr val="accent2">
                    <a:lumMod val="75000"/>
                  </a:schemeClr>
                </a:solidFill>
              </a:rPr>
              <a:t>If</a:t>
            </a:r>
            <a:r>
              <a:rPr sz="2400" b="1" dirty="0">
                <a:latin typeface="Calibri"/>
                <a:cs typeface="Calibri"/>
              </a:rPr>
              <a:t> </a:t>
            </a:r>
            <a:r>
              <a:rPr sz="2000" b="1" i="1" spc="-5" dirty="0">
                <a:latin typeface="Calibri"/>
                <a:cs typeface="Calibri"/>
              </a:rPr>
              <a:t>mont </a:t>
            </a:r>
            <a:r>
              <a:rPr sz="2000" b="1" i="1" dirty="0">
                <a:latin typeface="Calibri"/>
                <a:cs typeface="Calibri"/>
              </a:rPr>
              <a:t>&gt; 0 </a:t>
            </a:r>
            <a:r>
              <a:rPr sz="2800" dirty="0">
                <a:solidFill>
                  <a:schemeClr val="accent2">
                    <a:lumMod val="75000"/>
                  </a:schemeClr>
                </a:solidFill>
              </a:rPr>
              <a:t>And</a:t>
            </a:r>
            <a:r>
              <a:rPr sz="2400" b="1" spc="-5" dirty="0">
                <a:latin typeface="Calibri"/>
                <a:cs typeface="Calibri"/>
              </a:rPr>
              <a:t> </a:t>
            </a:r>
            <a:r>
              <a:rPr sz="2000" b="1" i="1" spc="-5" dirty="0">
                <a:latin typeface="Calibri"/>
                <a:cs typeface="Calibri"/>
              </a:rPr>
              <a:t>mont &lt;= 50 </a:t>
            </a:r>
            <a:r>
              <a:rPr sz="2800" dirty="0">
                <a:solidFill>
                  <a:schemeClr val="accent2">
                    <a:lumMod val="75000"/>
                  </a:schemeClr>
                </a:solidFill>
              </a:rPr>
              <a:t>Then</a:t>
            </a:r>
          </a:p>
          <a:p>
            <a:pPr marL="471805">
              <a:lnSpc>
                <a:spcPts val="2840"/>
              </a:lnSpc>
              <a:tabLst>
                <a:tab pos="3409315" algn="l"/>
              </a:tabLst>
            </a:pPr>
            <a:r>
              <a:rPr sz="2000" b="1" spc="-5" dirty="0">
                <a:latin typeface="Calibri"/>
                <a:cs typeface="Calibri"/>
              </a:rPr>
              <a:t>MsgBox </a:t>
            </a:r>
            <a:r>
              <a:rPr sz="2000" spc="-5" dirty="0">
                <a:latin typeface="Calibri"/>
                <a:cs typeface="Calibri"/>
              </a:rPr>
              <a:t>"Frais </a:t>
            </a:r>
            <a:r>
              <a:rPr sz="2000" dirty="0">
                <a:latin typeface="Calibri"/>
                <a:cs typeface="Calibri"/>
              </a:rPr>
              <a:t>" </a:t>
            </a:r>
            <a:r>
              <a:rPr sz="2400" b="1" dirty="0">
                <a:latin typeface="Calibri"/>
                <a:cs typeface="Calibri"/>
              </a:rPr>
              <a:t>&amp;</a:t>
            </a:r>
            <a:r>
              <a:rPr sz="2400" b="1" spc="-65" dirty="0">
                <a:latin typeface="Calibri"/>
                <a:cs typeface="Calibri"/>
              </a:rPr>
              <a:t> </a:t>
            </a:r>
            <a:r>
              <a:rPr sz="2000" spc="-5" dirty="0">
                <a:latin typeface="Calibri"/>
                <a:cs typeface="Calibri"/>
              </a:rPr>
              <a:t>mont</a:t>
            </a:r>
            <a:r>
              <a:rPr sz="2000" spc="10" dirty="0">
                <a:latin typeface="Calibri"/>
                <a:cs typeface="Calibri"/>
              </a:rPr>
              <a:t> </a:t>
            </a:r>
            <a:r>
              <a:rPr sz="2800" dirty="0">
                <a:solidFill>
                  <a:schemeClr val="accent2">
                    <a:lumMod val="75000"/>
                  </a:schemeClr>
                </a:solidFill>
              </a:rPr>
              <a:t>&amp;</a:t>
            </a:r>
            <a:r>
              <a:rPr sz="2400" b="1" dirty="0">
                <a:latin typeface="Calibri"/>
                <a:cs typeface="Calibri"/>
              </a:rPr>
              <a:t>	_</a:t>
            </a:r>
            <a:endParaRPr sz="2400" dirty="0">
              <a:latin typeface="Calibri"/>
              <a:cs typeface="Calibri"/>
            </a:endParaRPr>
          </a:p>
          <a:p>
            <a:pPr marL="927100">
              <a:spcBef>
                <a:spcPts val="20"/>
              </a:spcBef>
            </a:pPr>
            <a:r>
              <a:rPr sz="2000" dirty="0">
                <a:latin typeface="Calibri"/>
                <a:cs typeface="Calibri"/>
              </a:rPr>
              <a:t>" </a:t>
            </a:r>
            <a:r>
              <a:rPr sz="2000" spc="-5" dirty="0">
                <a:latin typeface="Calibri"/>
                <a:cs typeface="Calibri"/>
              </a:rPr>
              <a:t>inférieur </a:t>
            </a:r>
            <a:r>
              <a:rPr sz="2000" dirty="0">
                <a:latin typeface="Calibri"/>
                <a:cs typeface="Calibri"/>
              </a:rPr>
              <a:t>à </a:t>
            </a:r>
            <a:r>
              <a:rPr sz="2000" spc="-5" dirty="0">
                <a:latin typeface="Calibri"/>
                <a:cs typeface="Calibri"/>
              </a:rPr>
              <a:t>50 </a:t>
            </a:r>
            <a:r>
              <a:rPr sz="2000" dirty="0">
                <a:latin typeface="Calibri"/>
                <a:cs typeface="Calibri"/>
              </a:rPr>
              <a:t>: Validé !", </a:t>
            </a:r>
            <a:r>
              <a:rPr sz="2000" i="1" spc="5" dirty="0" err="1">
                <a:latin typeface="Calibri"/>
                <a:cs typeface="Calibri"/>
              </a:rPr>
              <a:t>vbInforma</a:t>
            </a:r>
            <a:r>
              <a:rPr lang="fr-FR" sz="2000" i="1" spc="5" dirty="0">
                <a:latin typeface="Calibri"/>
                <a:cs typeface="Calibri"/>
              </a:rPr>
              <a:t>ti</a:t>
            </a:r>
            <a:r>
              <a:rPr sz="2000" i="1" spc="5" dirty="0">
                <a:latin typeface="Calibri"/>
                <a:cs typeface="Calibri"/>
              </a:rPr>
              <a:t>on</a:t>
            </a:r>
            <a:endParaRPr sz="2000" dirty="0">
              <a:latin typeface="Calibri"/>
              <a:cs typeface="Calibri"/>
            </a:endParaRPr>
          </a:p>
          <a:p>
            <a:pPr marL="69850"/>
            <a:r>
              <a:rPr sz="2800" dirty="0">
                <a:solidFill>
                  <a:schemeClr val="accent2">
                    <a:lumMod val="75000"/>
                  </a:schemeClr>
                </a:solidFill>
              </a:rPr>
              <a:t>ElseIf</a:t>
            </a:r>
            <a:r>
              <a:rPr sz="2400" b="1" dirty="0">
                <a:latin typeface="Calibri"/>
                <a:cs typeface="Calibri"/>
              </a:rPr>
              <a:t> </a:t>
            </a:r>
            <a:r>
              <a:rPr sz="2000" b="1" i="1" spc="-5" dirty="0">
                <a:latin typeface="Calibri"/>
                <a:cs typeface="Calibri"/>
              </a:rPr>
              <a:t>mont &lt;= 100</a:t>
            </a:r>
            <a:r>
              <a:rPr sz="2000" b="1" i="1" spc="-10" dirty="0">
                <a:latin typeface="Calibri"/>
                <a:cs typeface="Calibri"/>
              </a:rPr>
              <a:t> </a:t>
            </a:r>
            <a:r>
              <a:rPr sz="2800" dirty="0">
                <a:solidFill>
                  <a:schemeClr val="accent2">
                    <a:lumMod val="75000"/>
                  </a:schemeClr>
                </a:solidFill>
              </a:rPr>
              <a:t>Then</a:t>
            </a:r>
          </a:p>
          <a:p>
            <a:pPr marL="471805">
              <a:spcBef>
                <a:spcPts val="20"/>
              </a:spcBef>
            </a:pPr>
            <a:r>
              <a:rPr sz="2000" b="1" spc="-5" dirty="0">
                <a:latin typeface="Calibri"/>
                <a:cs typeface="Calibri"/>
              </a:rPr>
              <a:t>MsgBox </a:t>
            </a:r>
            <a:r>
              <a:rPr sz="2000" spc="-5" dirty="0">
                <a:latin typeface="Calibri"/>
                <a:cs typeface="Calibri"/>
              </a:rPr>
              <a:t>"Frais </a:t>
            </a:r>
            <a:r>
              <a:rPr sz="2000" dirty="0">
                <a:latin typeface="Calibri"/>
                <a:cs typeface="Calibri"/>
              </a:rPr>
              <a:t>" &amp; </a:t>
            </a:r>
            <a:r>
              <a:rPr sz="2000" spc="-5" dirty="0">
                <a:latin typeface="Calibri"/>
                <a:cs typeface="Calibri"/>
              </a:rPr>
              <a:t>mont </a:t>
            </a:r>
            <a:r>
              <a:rPr sz="2000" dirty="0">
                <a:latin typeface="Calibri"/>
                <a:cs typeface="Calibri"/>
              </a:rPr>
              <a:t>&amp;</a:t>
            </a:r>
            <a:r>
              <a:rPr sz="2000" spc="5" dirty="0">
                <a:latin typeface="Calibri"/>
                <a:cs typeface="Calibri"/>
              </a:rPr>
              <a:t> </a:t>
            </a:r>
            <a:r>
              <a:rPr sz="2000" dirty="0">
                <a:latin typeface="Calibri"/>
                <a:cs typeface="Calibri"/>
              </a:rPr>
              <a:t>_</a:t>
            </a:r>
          </a:p>
          <a:p>
            <a:pPr marL="528955"/>
            <a:r>
              <a:rPr sz="2000" dirty="0">
                <a:latin typeface="Calibri"/>
                <a:cs typeface="Calibri"/>
              </a:rPr>
              <a:t>" </a:t>
            </a:r>
            <a:r>
              <a:rPr sz="2000" spc="-5" dirty="0">
                <a:latin typeface="Calibri"/>
                <a:cs typeface="Calibri"/>
              </a:rPr>
              <a:t>supérieur </a:t>
            </a:r>
            <a:r>
              <a:rPr sz="2000" dirty="0">
                <a:latin typeface="Calibri"/>
                <a:cs typeface="Calibri"/>
              </a:rPr>
              <a:t>à </a:t>
            </a:r>
            <a:r>
              <a:rPr sz="2000" spc="-5" dirty="0">
                <a:latin typeface="Calibri"/>
                <a:cs typeface="Calibri"/>
              </a:rPr>
              <a:t>50 </a:t>
            </a:r>
            <a:r>
              <a:rPr sz="2000" dirty="0">
                <a:latin typeface="Calibri"/>
                <a:cs typeface="Calibri"/>
              </a:rPr>
              <a:t>et </a:t>
            </a:r>
            <a:r>
              <a:rPr sz="2000" spc="-5" dirty="0">
                <a:latin typeface="Calibri"/>
                <a:cs typeface="Calibri"/>
              </a:rPr>
              <a:t>inférieur </a:t>
            </a:r>
            <a:r>
              <a:rPr sz="2000" dirty="0">
                <a:latin typeface="Calibri"/>
                <a:cs typeface="Calibri"/>
              </a:rPr>
              <a:t>à </a:t>
            </a:r>
            <a:r>
              <a:rPr sz="2000" spc="-5" dirty="0">
                <a:latin typeface="Calibri"/>
                <a:cs typeface="Calibri"/>
              </a:rPr>
              <a:t>100 </a:t>
            </a:r>
            <a:r>
              <a:rPr sz="2000" dirty="0">
                <a:latin typeface="Calibri"/>
                <a:cs typeface="Calibri"/>
              </a:rPr>
              <a:t>: "</a:t>
            </a:r>
            <a:r>
              <a:rPr sz="2000" spc="10" dirty="0">
                <a:latin typeface="Calibri"/>
                <a:cs typeface="Calibri"/>
              </a:rPr>
              <a:t> </a:t>
            </a:r>
            <a:r>
              <a:rPr sz="2400" b="1" dirty="0">
                <a:latin typeface="Calibri"/>
                <a:cs typeface="Calibri"/>
              </a:rPr>
              <a:t>_</a:t>
            </a:r>
            <a:endParaRPr sz="2400" dirty="0">
              <a:latin typeface="Calibri"/>
              <a:cs typeface="Calibri"/>
            </a:endParaRPr>
          </a:p>
          <a:p>
            <a:pPr marL="995680">
              <a:spcBef>
                <a:spcPts val="20"/>
              </a:spcBef>
              <a:tabLst>
                <a:tab pos="3818890" algn="l"/>
              </a:tabLst>
            </a:pPr>
            <a:r>
              <a:rPr sz="2800" dirty="0">
                <a:solidFill>
                  <a:schemeClr val="accent2">
                    <a:lumMod val="75000"/>
                  </a:schemeClr>
                </a:solidFill>
              </a:rPr>
              <a:t>&amp;</a:t>
            </a:r>
            <a:r>
              <a:rPr sz="2400" b="1" dirty="0">
                <a:latin typeface="Calibri"/>
                <a:cs typeface="Calibri"/>
              </a:rPr>
              <a:t> </a:t>
            </a:r>
            <a:r>
              <a:rPr sz="2000" dirty="0">
                <a:latin typeface="Calibri"/>
                <a:cs typeface="Calibri"/>
              </a:rPr>
              <a:t>" </a:t>
            </a:r>
            <a:r>
              <a:rPr sz="2000" spc="10" dirty="0" err="1">
                <a:latin typeface="Calibri"/>
                <a:cs typeface="Calibri"/>
              </a:rPr>
              <a:t>Valida</a:t>
            </a:r>
            <a:r>
              <a:rPr lang="fr-FR" sz="2000" spc="10" dirty="0">
                <a:latin typeface="Calibri"/>
                <a:cs typeface="Calibri"/>
              </a:rPr>
              <a:t>ti</a:t>
            </a:r>
            <a:r>
              <a:rPr sz="2000" spc="10" dirty="0">
                <a:latin typeface="Calibri"/>
                <a:cs typeface="Calibri"/>
              </a:rPr>
              <a:t>on </a:t>
            </a:r>
            <a:r>
              <a:rPr sz="2000" dirty="0">
                <a:latin typeface="Calibri"/>
                <a:cs typeface="Calibri"/>
              </a:rPr>
              <a:t>par</a:t>
            </a:r>
            <a:r>
              <a:rPr sz="2000" spc="-5" dirty="0">
                <a:latin typeface="Calibri"/>
                <a:cs typeface="Calibri"/>
              </a:rPr>
              <a:t> </a:t>
            </a:r>
            <a:r>
              <a:rPr sz="2000" dirty="0">
                <a:latin typeface="Calibri"/>
                <a:cs typeface="Calibri"/>
              </a:rPr>
              <a:t>le</a:t>
            </a:r>
            <a:r>
              <a:rPr sz="2000" spc="5" dirty="0">
                <a:latin typeface="Calibri"/>
                <a:cs typeface="Calibri"/>
              </a:rPr>
              <a:t> </a:t>
            </a:r>
            <a:r>
              <a:rPr sz="2000" spc="-5" dirty="0">
                <a:latin typeface="Calibri"/>
                <a:cs typeface="Calibri"/>
              </a:rPr>
              <a:t>RH",	</a:t>
            </a:r>
            <a:r>
              <a:rPr sz="2000" i="1" spc="-5" dirty="0">
                <a:latin typeface="Calibri"/>
                <a:cs typeface="Calibri"/>
              </a:rPr>
              <a:t>vbOKOnly</a:t>
            </a:r>
            <a:endParaRPr sz="2000" dirty="0">
              <a:latin typeface="Calibri"/>
              <a:cs typeface="Calibri"/>
            </a:endParaRPr>
          </a:p>
          <a:p>
            <a:pPr marL="69850">
              <a:lnSpc>
                <a:spcPts val="2840"/>
              </a:lnSpc>
              <a:spcBef>
                <a:spcPts val="20"/>
              </a:spcBef>
            </a:pPr>
            <a:r>
              <a:rPr sz="2800" dirty="0">
                <a:solidFill>
                  <a:schemeClr val="accent2">
                    <a:lumMod val="75000"/>
                  </a:schemeClr>
                </a:solidFill>
              </a:rPr>
              <a:t>Else</a:t>
            </a:r>
          </a:p>
          <a:p>
            <a:pPr marL="471805">
              <a:lnSpc>
                <a:spcPts val="2840"/>
              </a:lnSpc>
            </a:pPr>
            <a:r>
              <a:rPr sz="2000" b="1" spc="-5" dirty="0">
                <a:latin typeface="Calibri"/>
                <a:cs typeface="Calibri"/>
              </a:rPr>
              <a:t>MsgBox </a:t>
            </a:r>
            <a:r>
              <a:rPr sz="2000" spc="-5" dirty="0">
                <a:latin typeface="Calibri"/>
                <a:cs typeface="Calibri"/>
              </a:rPr>
              <a:t>"Frais </a:t>
            </a:r>
            <a:r>
              <a:rPr sz="2000" dirty="0">
                <a:latin typeface="Calibri"/>
                <a:cs typeface="Calibri"/>
              </a:rPr>
              <a:t>" </a:t>
            </a:r>
            <a:r>
              <a:rPr sz="2800" dirty="0">
                <a:solidFill>
                  <a:schemeClr val="accent2">
                    <a:lumMod val="75000"/>
                  </a:schemeClr>
                </a:solidFill>
              </a:rPr>
              <a:t>&amp;</a:t>
            </a:r>
            <a:r>
              <a:rPr sz="2400" b="1" dirty="0">
                <a:latin typeface="Calibri"/>
                <a:cs typeface="Calibri"/>
              </a:rPr>
              <a:t> </a:t>
            </a:r>
            <a:r>
              <a:rPr sz="2000" spc="-5" dirty="0">
                <a:latin typeface="Calibri"/>
                <a:cs typeface="Calibri"/>
              </a:rPr>
              <a:t>mont </a:t>
            </a:r>
            <a:r>
              <a:rPr sz="2800" dirty="0">
                <a:solidFill>
                  <a:schemeClr val="accent2">
                    <a:lumMod val="75000"/>
                  </a:schemeClr>
                </a:solidFill>
              </a:rPr>
              <a:t>&amp;</a:t>
            </a:r>
            <a:r>
              <a:rPr sz="2400" b="1" spc="-95" dirty="0">
                <a:latin typeface="Calibri"/>
                <a:cs typeface="Calibri"/>
              </a:rPr>
              <a:t> </a:t>
            </a:r>
            <a:r>
              <a:rPr sz="2400" b="1" dirty="0">
                <a:latin typeface="Calibri"/>
                <a:cs typeface="Calibri"/>
              </a:rPr>
              <a:t>_</a:t>
            </a:r>
            <a:endParaRPr sz="2400" dirty="0">
              <a:latin typeface="Calibri"/>
              <a:cs typeface="Calibri"/>
            </a:endParaRPr>
          </a:p>
          <a:p>
            <a:pPr marL="471805">
              <a:spcBef>
                <a:spcPts val="20"/>
              </a:spcBef>
            </a:pPr>
            <a:r>
              <a:rPr sz="2000" dirty="0">
                <a:latin typeface="Calibri"/>
                <a:cs typeface="Calibri"/>
              </a:rPr>
              <a:t>" </a:t>
            </a:r>
            <a:r>
              <a:rPr sz="2000" spc="-5" dirty="0">
                <a:latin typeface="Calibri"/>
                <a:cs typeface="Calibri"/>
              </a:rPr>
              <a:t>supérieur </a:t>
            </a:r>
            <a:r>
              <a:rPr sz="2000" dirty="0">
                <a:latin typeface="Calibri"/>
                <a:cs typeface="Calibri"/>
              </a:rPr>
              <a:t>à </a:t>
            </a:r>
            <a:r>
              <a:rPr sz="2000" spc="-5" dirty="0">
                <a:latin typeface="Calibri"/>
                <a:cs typeface="Calibri"/>
              </a:rPr>
              <a:t>100 </a:t>
            </a:r>
            <a:r>
              <a:rPr sz="2000" dirty="0">
                <a:latin typeface="Calibri"/>
                <a:cs typeface="Calibri"/>
              </a:rPr>
              <a:t>: </a:t>
            </a:r>
            <a:r>
              <a:rPr lang="fr-FR" sz="2000" dirty="0">
                <a:latin typeface="Calibri"/>
                <a:cs typeface="Calibri"/>
              </a:rPr>
              <a:t>Validation </a:t>
            </a:r>
            <a:r>
              <a:rPr sz="2000" dirty="0">
                <a:latin typeface="Calibri"/>
                <a:cs typeface="Calibri"/>
              </a:rPr>
              <a:t>par le </a:t>
            </a:r>
            <a:r>
              <a:rPr sz="2000" spc="-5" dirty="0">
                <a:latin typeface="Calibri"/>
                <a:cs typeface="Calibri"/>
              </a:rPr>
              <a:t>directeur", </a:t>
            </a:r>
            <a:r>
              <a:rPr sz="2000" i="1" spc="-5" dirty="0" err="1">
                <a:latin typeface="Calibri"/>
                <a:cs typeface="Calibri"/>
              </a:rPr>
              <a:t>vbOKOnly</a:t>
            </a:r>
            <a:endParaRPr sz="2000" dirty="0">
              <a:latin typeface="Calibri"/>
              <a:cs typeface="Calibri"/>
            </a:endParaRPr>
          </a:p>
          <a:p>
            <a:pPr marL="81280"/>
            <a:r>
              <a:rPr sz="2800" dirty="0">
                <a:solidFill>
                  <a:schemeClr val="accent2">
                    <a:lumMod val="75000"/>
                  </a:schemeClr>
                </a:solidFill>
              </a:rPr>
              <a:t>End</a:t>
            </a:r>
            <a:r>
              <a:rPr sz="2400" b="1" spc="-10" dirty="0">
                <a:latin typeface="Calibri"/>
                <a:cs typeface="Calibri"/>
              </a:rPr>
              <a:t> </a:t>
            </a:r>
            <a:r>
              <a:rPr sz="2800" dirty="0">
                <a:solidFill>
                  <a:schemeClr val="accent2">
                    <a:lumMod val="75000"/>
                  </a:schemeClr>
                </a:solidFill>
              </a:rPr>
              <a:t>If</a:t>
            </a:r>
          </a:p>
        </p:txBody>
      </p:sp>
      <p:sp>
        <p:nvSpPr>
          <p:cNvPr id="6" name="object 6"/>
          <p:cNvSpPr txBox="1"/>
          <p:nvPr/>
        </p:nvSpPr>
        <p:spPr>
          <a:xfrm>
            <a:off x="838200" y="2544243"/>
            <a:ext cx="3912082" cy="2959785"/>
          </a:xfrm>
          <a:prstGeom prst="rect">
            <a:avLst/>
          </a:prstGeom>
          <a:solidFill>
            <a:srgbClr val="FFFFFF"/>
          </a:solidFill>
          <a:ln w="25399">
            <a:solidFill>
              <a:srgbClr val="6095C9"/>
            </a:solidFill>
          </a:ln>
        </p:spPr>
        <p:txBody>
          <a:bodyPr vert="horz" wrap="square" lIns="0" tIns="45720" rIns="0" bIns="0" rtlCol="0">
            <a:spAutoFit/>
          </a:bodyPr>
          <a:lstStyle/>
          <a:p>
            <a:pPr marR="848360" algn="ctr">
              <a:lnSpc>
                <a:spcPts val="2840"/>
              </a:lnSpc>
              <a:spcBef>
                <a:spcPts val="360"/>
              </a:spcBef>
            </a:pPr>
            <a:r>
              <a:rPr sz="2400" b="1" dirty="0">
                <a:solidFill>
                  <a:srgbClr val="1F497D"/>
                </a:solidFill>
                <a:latin typeface="Calibri"/>
                <a:cs typeface="Calibri"/>
              </a:rPr>
              <a:t>If </a:t>
            </a:r>
            <a:r>
              <a:rPr sz="2400" i="1" spc="15" dirty="0" err="1">
                <a:latin typeface="Calibri"/>
                <a:cs typeface="Calibri"/>
              </a:rPr>
              <a:t>condi</a:t>
            </a:r>
            <a:r>
              <a:rPr lang="fr-FR" sz="2400" i="1" spc="15" dirty="0">
                <a:latin typeface="Calibri"/>
                <a:cs typeface="Calibri"/>
              </a:rPr>
              <a:t>ti</a:t>
            </a:r>
            <a:r>
              <a:rPr sz="2400" i="1" spc="15" dirty="0">
                <a:latin typeface="Calibri"/>
                <a:cs typeface="Calibri"/>
              </a:rPr>
              <a:t>on</a:t>
            </a:r>
            <a:r>
              <a:rPr sz="2400" i="1" spc="-60" dirty="0">
                <a:latin typeface="Calibri"/>
                <a:cs typeface="Calibri"/>
              </a:rPr>
              <a:t> </a:t>
            </a:r>
            <a:r>
              <a:rPr sz="2400" b="1" spc="-5" dirty="0">
                <a:solidFill>
                  <a:srgbClr val="1F497D"/>
                </a:solidFill>
                <a:latin typeface="Calibri"/>
                <a:cs typeface="Calibri"/>
              </a:rPr>
              <a:t>Then</a:t>
            </a:r>
            <a:endParaRPr sz="2400" dirty="0">
              <a:latin typeface="Calibri"/>
              <a:cs typeface="Calibri"/>
            </a:endParaRPr>
          </a:p>
          <a:p>
            <a:pPr marL="33655" algn="ctr">
              <a:lnSpc>
                <a:spcPts val="2840"/>
              </a:lnSpc>
            </a:pPr>
            <a:r>
              <a:rPr sz="2400" i="1" dirty="0">
                <a:solidFill>
                  <a:srgbClr val="4F6228"/>
                </a:solidFill>
                <a:latin typeface="Calibri"/>
                <a:cs typeface="Calibri"/>
              </a:rPr>
              <a:t>'</a:t>
            </a:r>
            <a:r>
              <a:rPr sz="2400" i="1" dirty="0" err="1">
                <a:solidFill>
                  <a:srgbClr val="4F6228"/>
                </a:solidFill>
                <a:latin typeface="Calibri"/>
                <a:cs typeface="Calibri"/>
              </a:rPr>
              <a:t>si</a:t>
            </a:r>
            <a:r>
              <a:rPr sz="2400" i="1" dirty="0">
                <a:solidFill>
                  <a:srgbClr val="4F6228"/>
                </a:solidFill>
                <a:latin typeface="Calibri"/>
                <a:cs typeface="Calibri"/>
              </a:rPr>
              <a:t> </a:t>
            </a:r>
            <a:r>
              <a:rPr sz="2400" i="1" spc="15" dirty="0" err="1">
                <a:solidFill>
                  <a:srgbClr val="4F6228"/>
                </a:solidFill>
                <a:latin typeface="Calibri"/>
                <a:cs typeface="Calibri"/>
              </a:rPr>
              <a:t>condi</a:t>
            </a:r>
            <a:r>
              <a:rPr lang="fr-FR" sz="2400" i="1" spc="15" dirty="0">
                <a:solidFill>
                  <a:srgbClr val="4F6228"/>
                </a:solidFill>
                <a:latin typeface="Calibri"/>
                <a:cs typeface="Calibri"/>
              </a:rPr>
              <a:t>ti</a:t>
            </a:r>
            <a:r>
              <a:rPr sz="2400" i="1" spc="15" dirty="0">
                <a:solidFill>
                  <a:srgbClr val="4F6228"/>
                </a:solidFill>
                <a:latin typeface="Calibri"/>
                <a:cs typeface="Calibri"/>
              </a:rPr>
              <a:t>on </a:t>
            </a:r>
            <a:r>
              <a:rPr sz="2400" i="1" dirty="0">
                <a:solidFill>
                  <a:srgbClr val="4F6228"/>
                </a:solidFill>
                <a:latin typeface="Calibri"/>
                <a:cs typeface="Calibri"/>
              </a:rPr>
              <a:t>vraie</a:t>
            </a:r>
            <a:r>
              <a:rPr sz="2400" i="1" spc="-50" dirty="0">
                <a:solidFill>
                  <a:srgbClr val="4F6228"/>
                </a:solidFill>
                <a:latin typeface="Calibri"/>
                <a:cs typeface="Calibri"/>
              </a:rPr>
              <a:t> </a:t>
            </a:r>
            <a:r>
              <a:rPr sz="2400" i="1" dirty="0">
                <a:solidFill>
                  <a:srgbClr val="4F6228"/>
                </a:solidFill>
                <a:latin typeface="Calibri"/>
                <a:cs typeface="Calibri"/>
              </a:rPr>
              <a:t>…</a:t>
            </a:r>
            <a:endParaRPr sz="2400" dirty="0">
              <a:latin typeface="Calibri"/>
              <a:cs typeface="Calibri"/>
            </a:endParaRPr>
          </a:p>
          <a:p>
            <a:pPr marR="174625" algn="ctr">
              <a:spcBef>
                <a:spcPts val="20"/>
              </a:spcBef>
            </a:pPr>
            <a:r>
              <a:rPr sz="2400" b="1" dirty="0" err="1">
                <a:solidFill>
                  <a:srgbClr val="1F497D"/>
                </a:solidFill>
                <a:latin typeface="Calibri"/>
                <a:cs typeface="Calibri"/>
              </a:rPr>
              <a:t>ElseIf</a:t>
            </a:r>
            <a:r>
              <a:rPr sz="2400" b="1" dirty="0">
                <a:solidFill>
                  <a:srgbClr val="1F497D"/>
                </a:solidFill>
                <a:latin typeface="Calibri"/>
                <a:cs typeface="Calibri"/>
              </a:rPr>
              <a:t> </a:t>
            </a:r>
            <a:r>
              <a:rPr sz="2400" spc="10" dirty="0" err="1">
                <a:latin typeface="Calibri"/>
                <a:cs typeface="Calibri"/>
              </a:rPr>
              <a:t>condi</a:t>
            </a:r>
            <a:r>
              <a:rPr lang="fr-FR" sz="2400" spc="10" dirty="0">
                <a:latin typeface="Calibri"/>
                <a:cs typeface="Calibri"/>
              </a:rPr>
              <a:t>ti</a:t>
            </a:r>
            <a:r>
              <a:rPr sz="2400" spc="10" dirty="0">
                <a:latin typeface="Calibri"/>
                <a:cs typeface="Calibri"/>
              </a:rPr>
              <a:t>on2</a:t>
            </a:r>
            <a:r>
              <a:rPr sz="2400" spc="-50" dirty="0">
                <a:latin typeface="Calibri"/>
                <a:cs typeface="Calibri"/>
              </a:rPr>
              <a:t> </a:t>
            </a:r>
            <a:r>
              <a:rPr sz="2400" b="1" spc="-5" dirty="0">
                <a:solidFill>
                  <a:srgbClr val="1F497D"/>
                </a:solidFill>
                <a:latin typeface="Calibri"/>
                <a:cs typeface="Calibri"/>
              </a:rPr>
              <a:t>Then</a:t>
            </a:r>
            <a:endParaRPr sz="2400" dirty="0">
              <a:latin typeface="Calibri"/>
              <a:cs typeface="Calibri"/>
            </a:endParaRPr>
          </a:p>
          <a:p>
            <a:pPr marR="228600" algn="ctr">
              <a:spcBef>
                <a:spcPts val="20"/>
              </a:spcBef>
            </a:pPr>
            <a:r>
              <a:rPr sz="2400" i="1" dirty="0">
                <a:solidFill>
                  <a:srgbClr val="4F6228"/>
                </a:solidFill>
                <a:latin typeface="Calibri"/>
                <a:cs typeface="Calibri"/>
              </a:rPr>
              <a:t>'</a:t>
            </a:r>
            <a:r>
              <a:rPr sz="2400" i="1" dirty="0" err="1">
                <a:solidFill>
                  <a:srgbClr val="4F6228"/>
                </a:solidFill>
                <a:latin typeface="Calibri"/>
                <a:cs typeface="Calibri"/>
              </a:rPr>
              <a:t>si</a:t>
            </a:r>
            <a:r>
              <a:rPr sz="2400" i="1" dirty="0">
                <a:solidFill>
                  <a:srgbClr val="4F6228"/>
                </a:solidFill>
                <a:latin typeface="Calibri"/>
                <a:cs typeface="Calibri"/>
              </a:rPr>
              <a:t> </a:t>
            </a:r>
            <a:r>
              <a:rPr sz="2400" i="1" spc="15" dirty="0" err="1">
                <a:solidFill>
                  <a:srgbClr val="4F6228"/>
                </a:solidFill>
                <a:latin typeface="Calibri"/>
                <a:cs typeface="Calibri"/>
              </a:rPr>
              <a:t>condi</a:t>
            </a:r>
            <a:r>
              <a:rPr lang="fr-FR" sz="2400" i="1" spc="15" dirty="0">
                <a:solidFill>
                  <a:srgbClr val="4F6228"/>
                </a:solidFill>
                <a:latin typeface="Calibri"/>
                <a:cs typeface="Calibri"/>
              </a:rPr>
              <a:t>ti</a:t>
            </a:r>
            <a:r>
              <a:rPr sz="2400" i="1" spc="15" dirty="0">
                <a:solidFill>
                  <a:srgbClr val="4F6228"/>
                </a:solidFill>
                <a:latin typeface="Calibri"/>
                <a:cs typeface="Calibri"/>
              </a:rPr>
              <a:t>on2</a:t>
            </a:r>
            <a:r>
              <a:rPr sz="2400" i="1" spc="-30" dirty="0">
                <a:solidFill>
                  <a:srgbClr val="4F6228"/>
                </a:solidFill>
                <a:latin typeface="Calibri"/>
                <a:cs typeface="Calibri"/>
              </a:rPr>
              <a:t> </a:t>
            </a:r>
            <a:r>
              <a:rPr sz="2400" i="1" dirty="0">
                <a:solidFill>
                  <a:srgbClr val="4F6228"/>
                </a:solidFill>
                <a:latin typeface="Calibri"/>
                <a:cs typeface="Calibri"/>
              </a:rPr>
              <a:t>vrai</a:t>
            </a:r>
            <a:endParaRPr sz="2400" dirty="0">
              <a:latin typeface="Calibri"/>
              <a:cs typeface="Calibri"/>
            </a:endParaRPr>
          </a:p>
          <a:p>
            <a:pPr marR="2446020" algn="ctr">
              <a:spcBef>
                <a:spcPts val="20"/>
              </a:spcBef>
            </a:pPr>
            <a:r>
              <a:rPr sz="2400" b="1" dirty="0">
                <a:solidFill>
                  <a:srgbClr val="1F497D"/>
                </a:solidFill>
                <a:latin typeface="Calibri"/>
                <a:cs typeface="Calibri"/>
              </a:rPr>
              <a:t>Else</a:t>
            </a:r>
            <a:endParaRPr sz="2400" dirty="0">
              <a:latin typeface="Calibri"/>
              <a:cs typeface="Calibri"/>
            </a:endParaRPr>
          </a:p>
          <a:p>
            <a:pPr marR="679450" algn="ctr">
              <a:lnSpc>
                <a:spcPts val="2840"/>
              </a:lnSpc>
              <a:spcBef>
                <a:spcPts val="20"/>
              </a:spcBef>
            </a:pPr>
            <a:r>
              <a:rPr sz="2400" i="1" dirty="0">
                <a:solidFill>
                  <a:srgbClr val="4F6228"/>
                </a:solidFill>
                <a:latin typeface="Calibri"/>
                <a:cs typeface="Calibri"/>
              </a:rPr>
              <a:t>'si aucune</a:t>
            </a:r>
            <a:r>
              <a:rPr sz="2400" i="1" spc="-30" dirty="0">
                <a:solidFill>
                  <a:srgbClr val="4F6228"/>
                </a:solidFill>
                <a:latin typeface="Calibri"/>
                <a:cs typeface="Calibri"/>
              </a:rPr>
              <a:t> </a:t>
            </a:r>
            <a:r>
              <a:rPr sz="2400" i="1" spc="-5" dirty="0">
                <a:solidFill>
                  <a:srgbClr val="4F6228"/>
                </a:solidFill>
                <a:latin typeface="Calibri"/>
                <a:cs typeface="Calibri"/>
              </a:rPr>
              <a:t>des</a:t>
            </a:r>
            <a:endParaRPr sz="2400" dirty="0">
              <a:latin typeface="Calibri"/>
              <a:cs typeface="Calibri"/>
            </a:endParaRPr>
          </a:p>
          <a:p>
            <a:pPr marL="516255" algn="ctr">
              <a:lnSpc>
                <a:spcPts val="2840"/>
              </a:lnSpc>
            </a:pPr>
            <a:r>
              <a:rPr sz="2400" i="1" dirty="0">
                <a:solidFill>
                  <a:srgbClr val="4F6228"/>
                </a:solidFill>
                <a:latin typeface="Calibri"/>
                <a:cs typeface="Calibri"/>
              </a:rPr>
              <a:t>'</a:t>
            </a:r>
            <a:r>
              <a:rPr sz="2400" i="1" spc="-10" dirty="0">
                <a:solidFill>
                  <a:srgbClr val="4F6228"/>
                </a:solidFill>
                <a:latin typeface="Calibri"/>
                <a:cs typeface="Calibri"/>
              </a:rPr>
              <a:t> </a:t>
            </a:r>
            <a:r>
              <a:rPr sz="2400" i="1" spc="-5" dirty="0">
                <a:solidFill>
                  <a:srgbClr val="4F6228"/>
                </a:solidFill>
                <a:latin typeface="Calibri"/>
                <a:cs typeface="Calibri"/>
              </a:rPr>
              <a:t>précédentes</a:t>
            </a:r>
            <a:endParaRPr sz="2400" dirty="0">
              <a:latin typeface="Calibri"/>
              <a:cs typeface="Calibri"/>
            </a:endParaRPr>
          </a:p>
          <a:p>
            <a:pPr marL="71755">
              <a:spcBef>
                <a:spcPts val="20"/>
              </a:spcBef>
            </a:pPr>
            <a:r>
              <a:rPr sz="2400" b="1" dirty="0">
                <a:solidFill>
                  <a:srgbClr val="1F497D"/>
                </a:solidFill>
                <a:latin typeface="Calibri"/>
                <a:cs typeface="Calibri"/>
              </a:rPr>
              <a:t>End</a:t>
            </a:r>
            <a:r>
              <a:rPr sz="2400" b="1" spc="-10" dirty="0">
                <a:solidFill>
                  <a:srgbClr val="1F497D"/>
                </a:solidFill>
                <a:latin typeface="Calibri"/>
                <a:cs typeface="Calibri"/>
              </a:rPr>
              <a:t> </a:t>
            </a:r>
            <a:r>
              <a:rPr sz="2400" b="1" dirty="0">
                <a:solidFill>
                  <a:srgbClr val="1F497D"/>
                </a:solidFill>
                <a:latin typeface="Calibri"/>
                <a:cs typeface="Calibri"/>
              </a:rPr>
              <a:t>If</a:t>
            </a:r>
            <a:endParaRPr sz="2400" dirty="0">
              <a:latin typeface="Calibri"/>
              <a:cs typeface="Calibri"/>
            </a:endParaRPr>
          </a:p>
        </p:txBody>
      </p:sp>
    </p:spTree>
    <p:extLst>
      <p:ext uri="{BB962C8B-B14F-4D97-AF65-F5344CB8AC3E}">
        <p14:creationId xmlns:p14="http://schemas.microsoft.com/office/powerpoint/2010/main" val="39460448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pc="-5" dirty="0"/>
              <a:t>VBA </a:t>
            </a:r>
            <a:r>
              <a:rPr lang="fr-FR" dirty="0"/>
              <a:t>: </a:t>
            </a:r>
            <a:r>
              <a:rPr lang="fr-FR" spc="15" dirty="0"/>
              <a:t>Instructions </a:t>
            </a:r>
            <a:r>
              <a:rPr lang="fr-FR" dirty="0"/>
              <a:t>de</a:t>
            </a:r>
            <a:r>
              <a:rPr lang="fr-FR" spc="-25" dirty="0"/>
              <a:t> </a:t>
            </a:r>
            <a:r>
              <a:rPr lang="fr-FR" spc="-5" dirty="0"/>
              <a:t>contrôle</a:t>
            </a:r>
            <a:endParaRPr lang="fr-FR" dirty="0"/>
          </a:p>
        </p:txBody>
      </p:sp>
      <p:sp>
        <p:nvSpPr>
          <p:cNvPr id="3" name="Espace réservé du contenu 2"/>
          <p:cNvSpPr>
            <a:spLocks noGrp="1"/>
          </p:cNvSpPr>
          <p:nvPr>
            <p:ph idx="1"/>
          </p:nvPr>
        </p:nvSpPr>
        <p:spPr/>
        <p:txBody>
          <a:bodyPr>
            <a:normAutofit fontScale="92500" lnSpcReduction="10000"/>
          </a:bodyPr>
          <a:lstStyle/>
          <a:p>
            <a:pPr marL="0" indent="0">
              <a:lnSpc>
                <a:spcPct val="115000"/>
              </a:lnSpc>
              <a:spcAft>
                <a:spcPts val="800"/>
              </a:spcAft>
              <a:buNone/>
              <a:tabLst>
                <a:tab pos="355600" algn="l"/>
                <a:tab pos="723900" algn="l"/>
                <a:tab pos="1079500" algn="l"/>
              </a:tabLst>
            </a:pPr>
            <a:r>
              <a:rPr lang="fr-FR" sz="16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Sub</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test_InstControle</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a:t>
            </a:r>
          </a:p>
          <a:p>
            <a:pPr marL="0" indent="0">
              <a:lnSpc>
                <a:spcPct val="115000"/>
              </a:lnSpc>
              <a:spcAft>
                <a:spcPts val="800"/>
              </a:spcAft>
              <a:buNone/>
              <a:tabLst>
                <a:tab pos="355600" algn="l"/>
                <a:tab pos="723900" algn="l"/>
                <a:tab pos="1079500" algn="l"/>
              </a:tabLst>
            </a:pP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If</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mont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&gt;</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FF0080"/>
                </a:solidFill>
                <a:latin typeface="Courier New" panose="02070309020205020404" pitchFamily="49" charset="0"/>
                <a:ea typeface="Times New Roman" panose="02020603050405020304" pitchFamily="18" charset="0"/>
                <a:cs typeface="Times New Roman" panose="02020603050405020304" pitchFamily="18" charset="0"/>
              </a:rPr>
              <a:t>0</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And</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mont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&lt;=</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FF0080"/>
                </a:solidFill>
                <a:latin typeface="Courier New" panose="02070309020205020404" pitchFamily="49" charset="0"/>
                <a:ea typeface="Times New Roman" panose="02020603050405020304" pitchFamily="18" charset="0"/>
                <a:cs typeface="Times New Roman" panose="02020603050405020304" pitchFamily="18" charset="0"/>
              </a:rPr>
              <a:t>50</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Then</a:t>
            </a:r>
            <a:endParaRPr lang="fr-FR" sz="16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endParaRPr>
          </a:p>
          <a:p>
            <a:pPr marL="0" indent="0">
              <a:lnSpc>
                <a:spcPct val="115000"/>
              </a:lnSpc>
              <a:spcAft>
                <a:spcPts val="800"/>
              </a:spcAft>
              <a:buNone/>
              <a:tabLst>
                <a:tab pos="355600" algn="l"/>
                <a:tab pos="723900" algn="l"/>
                <a:tab pos="1079500" algn="l"/>
              </a:tabLst>
            </a:pPr>
            <a:r>
              <a:rPr lang="fr-FR" sz="16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MsgBox</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"Frais "</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mont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_</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 inférieur à 50 : Validé !"</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vbInformation</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ElseIf</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mont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&lt;=</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FF0080"/>
                </a:solidFill>
                <a:latin typeface="Courier New" panose="02070309020205020404" pitchFamily="49" charset="0"/>
                <a:ea typeface="Times New Roman" panose="02020603050405020304" pitchFamily="18" charset="0"/>
                <a:cs typeface="Times New Roman" panose="02020603050405020304" pitchFamily="18" charset="0"/>
              </a:rPr>
              <a:t>100</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Then</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MsgBox</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"Frais "</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mont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_</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 supérieur à 50 et inférieur à 100 : "</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_</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 Validation par le RH"</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vbOKOnly</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Else</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MsgBox</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"Frais "</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mont </a:t>
            </a:r>
            <a:r>
              <a:rPr lang="fr-FR" sz="1600" dirty="0">
                <a:solidFill>
                  <a:srgbClr val="FF8000"/>
                </a:solidFill>
                <a:latin typeface="Courier New" panose="02070309020205020404" pitchFamily="49" charset="0"/>
                <a:ea typeface="Times New Roman" panose="02020603050405020304" pitchFamily="18" charset="0"/>
                <a:cs typeface="Times New Roman" panose="02020603050405020304" pitchFamily="18" charset="0"/>
              </a:rPr>
              <a:t>&amp;</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_</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 supérieur à 100 : </a:t>
            </a:r>
            <a:r>
              <a:rPr lang="fr-FR" sz="1600" dirty="0" err="1">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Validatioon</a:t>
            </a:r>
            <a:r>
              <a:rPr lang="fr-FR" sz="1600" dirty="0">
                <a:solidFill>
                  <a:srgbClr val="800080"/>
                </a:solidFill>
                <a:latin typeface="Courier New" panose="02070309020205020404" pitchFamily="49" charset="0"/>
                <a:ea typeface="Times New Roman" panose="02020603050405020304" pitchFamily="18" charset="0"/>
                <a:cs typeface="Times New Roman" panose="02020603050405020304" pitchFamily="18" charset="0"/>
              </a:rPr>
              <a:t> par le directeur"</a:t>
            </a: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_</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vbOKOnly</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fr-FR" sz="16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End If</a:t>
            </a: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br>
              <a:rPr lang="fr-FR" sz="16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br>
            <a:r>
              <a:rPr lang="fr-FR" sz="1600"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End </a:t>
            </a:r>
            <a:r>
              <a:rPr lang="fr-FR" sz="1600" dirty="0" err="1">
                <a:solidFill>
                  <a:srgbClr val="0000FF"/>
                </a:solidFill>
                <a:latin typeface="Courier New" panose="02070309020205020404" pitchFamily="49" charset="0"/>
                <a:ea typeface="Times New Roman" panose="02020603050405020304" pitchFamily="18" charset="0"/>
                <a:cs typeface="Times New Roman" panose="02020603050405020304" pitchFamily="18" charset="0"/>
              </a:rPr>
              <a:t>Sub</a:t>
            </a:r>
            <a:endParaRPr lang="fr-FR" sz="16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fr-FR" sz="1600" dirty="0"/>
          </a:p>
        </p:txBody>
      </p:sp>
    </p:spTree>
    <p:extLst>
      <p:ext uri="{BB962C8B-B14F-4D97-AF65-F5344CB8AC3E}">
        <p14:creationId xmlns:p14="http://schemas.microsoft.com/office/powerpoint/2010/main" val="138969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structure alternative imbriquée</a:t>
            </a:r>
          </a:p>
        </p:txBody>
      </p:sp>
      <p:sp>
        <p:nvSpPr>
          <p:cNvPr id="3" name="Espace réservé du contenu 2"/>
          <p:cNvSpPr>
            <a:spLocks noGrp="1"/>
          </p:cNvSpPr>
          <p:nvPr>
            <p:ph idx="1"/>
          </p:nvPr>
        </p:nvSpPr>
        <p:spPr/>
        <p:txBody>
          <a:bodyPr/>
          <a:lstStyle/>
          <a:p>
            <a:r>
              <a:rPr lang="fr-FR" dirty="0"/>
              <a:t>Des structures alternatives peuvent être imbriquées selon le principe suivant </a:t>
            </a:r>
          </a:p>
        </p:txBody>
      </p:sp>
      <p:sp>
        <p:nvSpPr>
          <p:cNvPr id="5" name="object 4"/>
          <p:cNvSpPr txBox="1"/>
          <p:nvPr/>
        </p:nvSpPr>
        <p:spPr>
          <a:xfrm>
            <a:off x="2931241" y="2451584"/>
            <a:ext cx="7439395" cy="3725379"/>
          </a:xfrm>
          <a:prstGeom prst="rect">
            <a:avLst/>
          </a:prstGeom>
          <a:ln w="9144">
            <a:solidFill>
              <a:srgbClr val="DDD9C3"/>
            </a:solidFill>
          </a:ln>
        </p:spPr>
        <p:txBody>
          <a:bodyPr vert="horz" wrap="square" lIns="0" tIns="31750" rIns="0" bIns="0" rtlCol="0">
            <a:spAutoFit/>
          </a:bodyPr>
          <a:lstStyle/>
          <a:p>
            <a:pPr marL="90805">
              <a:lnSpc>
                <a:spcPct val="100000"/>
              </a:lnSpc>
              <a:spcBef>
                <a:spcPts val="250"/>
              </a:spcBef>
            </a:pPr>
            <a:r>
              <a:rPr sz="2400" dirty="0">
                <a:solidFill>
                  <a:srgbClr val="006FC0"/>
                </a:solidFill>
                <a:latin typeface="Consolas"/>
                <a:cs typeface="Consolas"/>
              </a:rPr>
              <a:t>If </a:t>
            </a:r>
            <a:r>
              <a:rPr sz="2400" spc="-5" dirty="0">
                <a:solidFill>
                  <a:srgbClr val="938953"/>
                </a:solidFill>
                <a:latin typeface="Consolas"/>
                <a:cs typeface="Consolas"/>
              </a:rPr>
              <a:t>condition</a:t>
            </a:r>
            <a:r>
              <a:rPr sz="2400" dirty="0">
                <a:solidFill>
                  <a:srgbClr val="938953"/>
                </a:solidFill>
                <a:latin typeface="Consolas"/>
                <a:cs typeface="Consolas"/>
              </a:rPr>
              <a:t> </a:t>
            </a:r>
            <a:r>
              <a:rPr sz="2400" spc="-5" dirty="0">
                <a:solidFill>
                  <a:srgbClr val="006FC0"/>
                </a:solidFill>
                <a:latin typeface="Consolas"/>
                <a:cs typeface="Consolas"/>
              </a:rPr>
              <a:t>Then</a:t>
            </a:r>
            <a:endParaRPr sz="2400" dirty="0">
              <a:latin typeface="Consolas"/>
              <a:cs typeface="Consolas"/>
            </a:endParaRPr>
          </a:p>
          <a:p>
            <a:pPr marL="371475">
              <a:lnSpc>
                <a:spcPct val="100000"/>
              </a:lnSpc>
            </a:pPr>
            <a:r>
              <a:rPr sz="2400" spc="-5" dirty="0">
                <a:latin typeface="Consolas"/>
                <a:cs typeface="Consolas"/>
              </a:rPr>
              <a:t>bloc</a:t>
            </a:r>
            <a:r>
              <a:rPr sz="2400" spc="-10" dirty="0">
                <a:latin typeface="Consolas"/>
                <a:cs typeface="Consolas"/>
              </a:rPr>
              <a:t> </a:t>
            </a:r>
            <a:r>
              <a:rPr sz="2400" spc="-5" dirty="0">
                <a:latin typeface="Consolas"/>
                <a:cs typeface="Consolas"/>
              </a:rPr>
              <a:t>d’instructions</a:t>
            </a:r>
            <a:endParaRPr sz="2400" dirty="0">
              <a:latin typeface="Consolas"/>
              <a:cs typeface="Consolas"/>
            </a:endParaRPr>
          </a:p>
          <a:p>
            <a:pPr marL="371475">
              <a:lnSpc>
                <a:spcPct val="100000"/>
              </a:lnSpc>
            </a:pPr>
            <a:r>
              <a:rPr sz="2400" dirty="0">
                <a:latin typeface="Consolas"/>
                <a:cs typeface="Consolas"/>
              </a:rPr>
              <a:t>si la condition est</a:t>
            </a:r>
            <a:r>
              <a:rPr sz="2400" spc="-85" dirty="0">
                <a:latin typeface="Consolas"/>
                <a:cs typeface="Consolas"/>
              </a:rPr>
              <a:t> </a:t>
            </a:r>
            <a:r>
              <a:rPr sz="2400" dirty="0">
                <a:latin typeface="Consolas"/>
                <a:cs typeface="Consolas"/>
              </a:rPr>
              <a:t>vraie</a:t>
            </a:r>
          </a:p>
          <a:p>
            <a:pPr marL="90805">
              <a:lnSpc>
                <a:spcPct val="100000"/>
              </a:lnSpc>
            </a:pPr>
            <a:r>
              <a:rPr sz="2400" dirty="0">
                <a:solidFill>
                  <a:srgbClr val="006FC0"/>
                </a:solidFill>
                <a:latin typeface="Consolas"/>
                <a:cs typeface="Consolas"/>
              </a:rPr>
              <a:t>Else</a:t>
            </a:r>
            <a:r>
              <a:rPr lang="fr-FR" sz="2400" dirty="0">
                <a:solidFill>
                  <a:srgbClr val="00AFEF"/>
                </a:solidFill>
                <a:latin typeface="Consolas"/>
                <a:cs typeface="Consolas"/>
              </a:rPr>
              <a:t>If </a:t>
            </a:r>
            <a:r>
              <a:rPr lang="fr-FR" sz="2400" spc="-5" dirty="0">
                <a:solidFill>
                  <a:srgbClr val="938953"/>
                </a:solidFill>
                <a:latin typeface="Consolas"/>
                <a:cs typeface="Consolas"/>
              </a:rPr>
              <a:t>condition</a:t>
            </a:r>
            <a:r>
              <a:rPr lang="fr-FR" sz="2400" dirty="0">
                <a:solidFill>
                  <a:srgbClr val="00AFEF"/>
                </a:solidFill>
                <a:latin typeface="Consolas"/>
                <a:cs typeface="Consolas"/>
              </a:rPr>
              <a:t> </a:t>
            </a:r>
            <a:r>
              <a:rPr lang="fr-FR" sz="2400" dirty="0" err="1">
                <a:solidFill>
                  <a:srgbClr val="006FC0"/>
                </a:solidFill>
                <a:latin typeface="Consolas"/>
                <a:cs typeface="Consolas"/>
              </a:rPr>
              <a:t>then</a:t>
            </a:r>
            <a:r>
              <a:rPr lang="fr-FR" sz="2400" dirty="0">
                <a:solidFill>
                  <a:srgbClr val="00AFEF"/>
                </a:solidFill>
                <a:latin typeface="Consolas"/>
                <a:cs typeface="Consolas"/>
              </a:rPr>
              <a:t> </a:t>
            </a:r>
          </a:p>
          <a:p>
            <a:pPr marL="371475">
              <a:lnSpc>
                <a:spcPct val="100000"/>
              </a:lnSpc>
              <a:spcBef>
                <a:spcPts val="5"/>
              </a:spcBef>
            </a:pPr>
            <a:r>
              <a:rPr sz="2400" spc="-5" dirty="0">
                <a:latin typeface="Consolas"/>
                <a:cs typeface="Consolas"/>
              </a:rPr>
              <a:t>bloc</a:t>
            </a:r>
            <a:r>
              <a:rPr sz="2400" spc="-10" dirty="0">
                <a:latin typeface="Consolas"/>
                <a:cs typeface="Consolas"/>
              </a:rPr>
              <a:t> </a:t>
            </a:r>
            <a:r>
              <a:rPr sz="2400" spc="-5" dirty="0">
                <a:latin typeface="Consolas"/>
                <a:cs typeface="Consolas"/>
              </a:rPr>
              <a:t>d’instructions</a:t>
            </a:r>
            <a:endParaRPr sz="2400" dirty="0">
              <a:latin typeface="Consolas"/>
              <a:cs typeface="Consolas"/>
            </a:endParaRPr>
          </a:p>
          <a:p>
            <a:pPr marL="90805" marR="121285" indent="280035">
              <a:lnSpc>
                <a:spcPct val="100000"/>
              </a:lnSpc>
            </a:pPr>
            <a:r>
              <a:rPr sz="2400" dirty="0">
                <a:latin typeface="Consolas"/>
                <a:cs typeface="Consolas"/>
              </a:rPr>
              <a:t>si la condition </a:t>
            </a:r>
            <a:r>
              <a:rPr sz="2400" dirty="0" err="1">
                <a:latin typeface="Consolas"/>
                <a:cs typeface="Consolas"/>
              </a:rPr>
              <a:t>est</a:t>
            </a:r>
            <a:r>
              <a:rPr sz="2400" spc="-110" dirty="0">
                <a:latin typeface="Consolas"/>
                <a:cs typeface="Consolas"/>
              </a:rPr>
              <a:t> </a:t>
            </a:r>
            <a:r>
              <a:rPr sz="2400" dirty="0" err="1">
                <a:latin typeface="Consolas"/>
                <a:cs typeface="Consolas"/>
              </a:rPr>
              <a:t>fausse</a:t>
            </a:r>
            <a:endParaRPr lang="fr-FR" sz="2400" dirty="0">
              <a:latin typeface="Consolas"/>
              <a:cs typeface="Consolas"/>
            </a:endParaRPr>
          </a:p>
          <a:p>
            <a:pPr marL="90805" marR="121285" indent="280035">
              <a:lnSpc>
                <a:spcPct val="100000"/>
              </a:lnSpc>
            </a:pPr>
            <a:r>
              <a:rPr lang="fr-FR" sz="2400" dirty="0">
                <a:latin typeface="Consolas"/>
                <a:cs typeface="Consolas"/>
              </a:rPr>
              <a:t>….</a:t>
            </a:r>
          </a:p>
          <a:p>
            <a:pPr marL="90488" marR="121285" indent="3175">
              <a:lnSpc>
                <a:spcPct val="100000"/>
              </a:lnSpc>
            </a:pPr>
            <a:r>
              <a:rPr lang="fr-FR" sz="2400" dirty="0" err="1">
                <a:solidFill>
                  <a:srgbClr val="006FC0"/>
                </a:solidFill>
                <a:latin typeface="Consolas"/>
                <a:cs typeface="Consolas"/>
              </a:rPr>
              <a:t>Else</a:t>
            </a:r>
            <a:r>
              <a:rPr lang="fr-FR" sz="2400" dirty="0">
                <a:latin typeface="Consolas"/>
                <a:cs typeface="Consolas"/>
              </a:rPr>
              <a:t> </a:t>
            </a:r>
          </a:p>
          <a:p>
            <a:pPr marL="90805" marR="121285" indent="280035">
              <a:lnSpc>
                <a:spcPct val="100000"/>
              </a:lnSpc>
            </a:pPr>
            <a:r>
              <a:rPr lang="fr-FR" sz="2400" dirty="0">
                <a:latin typeface="Consolas"/>
                <a:cs typeface="Consolas"/>
              </a:rPr>
              <a:t>Bloc d’instructions</a:t>
            </a:r>
          </a:p>
          <a:p>
            <a:pPr marL="93663" marR="121285" indent="3175">
              <a:lnSpc>
                <a:spcPct val="100000"/>
              </a:lnSpc>
            </a:pPr>
            <a:r>
              <a:rPr sz="2400" dirty="0">
                <a:solidFill>
                  <a:srgbClr val="006FC0"/>
                </a:solidFill>
                <a:latin typeface="Consolas"/>
                <a:cs typeface="Consolas"/>
              </a:rPr>
              <a:t>End</a:t>
            </a:r>
            <a:r>
              <a:rPr sz="2400" spc="-5" dirty="0">
                <a:solidFill>
                  <a:srgbClr val="006FC0"/>
                </a:solidFill>
                <a:latin typeface="Consolas"/>
                <a:cs typeface="Consolas"/>
              </a:rPr>
              <a:t> </a:t>
            </a:r>
            <a:r>
              <a:rPr sz="2400" dirty="0">
                <a:solidFill>
                  <a:srgbClr val="006FC0"/>
                </a:solidFill>
                <a:latin typeface="Consolas"/>
                <a:cs typeface="Consolas"/>
              </a:rPr>
              <a:t>If</a:t>
            </a:r>
            <a:endParaRPr sz="2400" dirty="0">
              <a:latin typeface="Consolas"/>
              <a:cs typeface="Consolas"/>
            </a:endParaRPr>
          </a:p>
        </p:txBody>
      </p:sp>
    </p:spTree>
    <p:extLst>
      <p:ext uri="{BB962C8B-B14F-4D97-AF65-F5344CB8AC3E}">
        <p14:creationId xmlns:p14="http://schemas.microsoft.com/office/powerpoint/2010/main" val="424760739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structure alternative imbriquée</a:t>
            </a:r>
          </a:p>
        </p:txBody>
      </p:sp>
      <p:sp>
        <p:nvSpPr>
          <p:cNvPr id="3" name="Espace réservé du contenu 2"/>
          <p:cNvSpPr>
            <a:spLocks noGrp="1"/>
          </p:cNvSpPr>
          <p:nvPr>
            <p:ph idx="1"/>
          </p:nvPr>
        </p:nvSpPr>
        <p:spPr/>
        <p:txBody>
          <a:bodyPr/>
          <a:lstStyle/>
          <a:p>
            <a:r>
              <a:rPr lang="fr-FR" dirty="0"/>
              <a:t>Algorithme et synthèse VBA associée</a:t>
            </a:r>
          </a:p>
        </p:txBody>
      </p:sp>
      <p:pic>
        <p:nvPicPr>
          <p:cNvPr id="4" name="Image 3"/>
          <p:cNvPicPr>
            <a:picLocks noChangeAspect="1"/>
          </p:cNvPicPr>
          <p:nvPr/>
        </p:nvPicPr>
        <p:blipFill>
          <a:blip r:embed="rId2"/>
          <a:stretch>
            <a:fillRect/>
          </a:stretch>
        </p:blipFill>
        <p:spPr>
          <a:xfrm>
            <a:off x="1400762" y="2481681"/>
            <a:ext cx="9390476" cy="3314286"/>
          </a:xfrm>
          <a:prstGeom prst="rect">
            <a:avLst/>
          </a:prstGeom>
        </p:spPr>
      </p:pic>
    </p:spTree>
    <p:extLst>
      <p:ext uri="{BB962C8B-B14F-4D97-AF65-F5344CB8AC3E}">
        <p14:creationId xmlns:p14="http://schemas.microsoft.com/office/powerpoint/2010/main" val="35977606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structure alternative imbriquée Exemple</a:t>
            </a:r>
          </a:p>
        </p:txBody>
      </p:sp>
      <p:sp>
        <p:nvSpPr>
          <p:cNvPr id="3" name="Espace réservé du contenu 2"/>
          <p:cNvSpPr>
            <a:spLocks noGrp="1"/>
          </p:cNvSpPr>
          <p:nvPr>
            <p:ph idx="1"/>
          </p:nvPr>
        </p:nvSpPr>
        <p:spPr/>
        <p:txBody>
          <a:bodyPr>
            <a:normAutofit/>
          </a:bodyPr>
          <a:lstStyle/>
          <a:p>
            <a:r>
              <a:rPr lang="fr-FR" sz="2000" dirty="0"/>
              <a:t>L’entreprise Alpha accorde dorénavant une ristourne de 8% au-delà de 15 000  €. Elle se limite à 5% entre 10 000  € (compris) et 15 000  €, les autres conditions restent inchangées</a:t>
            </a:r>
            <a:r>
              <a:rPr lang="fr-FR" sz="2400" dirty="0"/>
              <a:t>.</a:t>
            </a:r>
          </a:p>
        </p:txBody>
      </p:sp>
      <p:pic>
        <p:nvPicPr>
          <p:cNvPr id="6" name="Image 5"/>
          <p:cNvPicPr>
            <a:picLocks noChangeAspect="1"/>
          </p:cNvPicPr>
          <p:nvPr/>
        </p:nvPicPr>
        <p:blipFill>
          <a:blip r:embed="rId2"/>
          <a:stretch>
            <a:fillRect/>
          </a:stretch>
        </p:blipFill>
        <p:spPr>
          <a:xfrm>
            <a:off x="1415844" y="2551406"/>
            <a:ext cx="8388987" cy="4173244"/>
          </a:xfrm>
          <a:prstGeom prst="rect">
            <a:avLst/>
          </a:prstGeom>
        </p:spPr>
      </p:pic>
    </p:spTree>
    <p:extLst>
      <p:ext uri="{BB962C8B-B14F-4D97-AF65-F5344CB8AC3E}">
        <p14:creationId xmlns:p14="http://schemas.microsoft.com/office/powerpoint/2010/main" val="13650669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La structure de choix Branchement multiple SELECT CASE</a:t>
            </a:r>
          </a:p>
        </p:txBody>
      </p:sp>
      <p:sp>
        <p:nvSpPr>
          <p:cNvPr id="3" name="Espace réservé du contenu 2"/>
          <p:cNvSpPr>
            <a:spLocks noGrp="1"/>
          </p:cNvSpPr>
          <p:nvPr>
            <p:ph idx="1"/>
          </p:nvPr>
        </p:nvSpPr>
        <p:spPr/>
        <p:txBody>
          <a:bodyPr>
            <a:normAutofit fontScale="55000" lnSpcReduction="20000"/>
          </a:bodyPr>
          <a:lstStyle/>
          <a:p>
            <a:r>
              <a:rPr lang="fr-FR" spc="-10" dirty="0"/>
              <a:t>Permet </a:t>
            </a:r>
            <a:r>
              <a:rPr lang="fr-FR" spc="-20" dirty="0"/>
              <a:t>d’activer </a:t>
            </a:r>
            <a:r>
              <a:rPr lang="fr-FR" dirty="0"/>
              <a:t>une </a:t>
            </a:r>
            <a:r>
              <a:rPr lang="fr-FR" spc="-5" dirty="0"/>
              <a:t>partie du code selon les valeurs que peut prendre </a:t>
            </a:r>
            <a:r>
              <a:rPr lang="fr-FR" dirty="0"/>
              <a:t>une </a:t>
            </a:r>
            <a:r>
              <a:rPr lang="fr-FR" spc="-5" dirty="0"/>
              <a:t>variable de </a:t>
            </a:r>
            <a:r>
              <a:rPr lang="fr-FR" spc="-10" dirty="0"/>
              <a:t>contrôle. Peut </a:t>
            </a:r>
            <a:r>
              <a:rPr lang="fr-FR" spc="-5" dirty="0"/>
              <a:t>se substituer </a:t>
            </a:r>
            <a:r>
              <a:rPr lang="fr-FR" dirty="0"/>
              <a:t>au </a:t>
            </a:r>
            <a:r>
              <a:rPr lang="fr-FR" spc="-70" dirty="0"/>
              <a:t>IF (SI) quand le nombre de « SI » imbriqués est excessif. </a:t>
            </a:r>
            <a:r>
              <a:rPr lang="fr-FR" spc="-10" dirty="0"/>
              <a:t>tout </a:t>
            </a:r>
            <a:r>
              <a:rPr lang="fr-FR" spc="-5" dirty="0"/>
              <a:t>dépend  </a:t>
            </a:r>
            <a:r>
              <a:rPr lang="fr-FR" dirty="0"/>
              <a:t>de la </a:t>
            </a:r>
            <a:r>
              <a:rPr lang="fr-FR" spc="-10" dirty="0"/>
              <a:t>forme </a:t>
            </a:r>
            <a:r>
              <a:rPr lang="fr-FR" dirty="0"/>
              <a:t>de la </a:t>
            </a:r>
            <a:r>
              <a:rPr lang="fr-FR" spc="-5" dirty="0"/>
              <a:t>condition (</a:t>
            </a:r>
            <a:r>
              <a:rPr lang="fr-FR" i="1" spc="-5" dirty="0">
                <a:solidFill>
                  <a:srgbClr val="7E7E7E"/>
                </a:solidFill>
                <a:cs typeface="Calibri"/>
              </a:rPr>
              <a:t>condition composée, </a:t>
            </a:r>
            <a:r>
              <a:rPr lang="fr-FR" i="1" dirty="0">
                <a:solidFill>
                  <a:srgbClr val="7E7E7E"/>
                </a:solidFill>
                <a:cs typeface="Calibri"/>
              </a:rPr>
              <a:t>on </a:t>
            </a:r>
            <a:r>
              <a:rPr lang="fr-FR" i="1" spc="-5" dirty="0">
                <a:solidFill>
                  <a:srgbClr val="7E7E7E"/>
                </a:solidFill>
                <a:cs typeface="Calibri"/>
              </a:rPr>
              <a:t>doit passer par </a:t>
            </a:r>
            <a:r>
              <a:rPr lang="fr-FR" i="1" dirty="0">
                <a:solidFill>
                  <a:srgbClr val="7E7E7E"/>
                </a:solidFill>
                <a:cs typeface="Calibri"/>
              </a:rPr>
              <a:t>un</a:t>
            </a:r>
            <a:r>
              <a:rPr lang="fr-FR" i="1" spc="-155" dirty="0">
                <a:solidFill>
                  <a:srgbClr val="7E7E7E"/>
                </a:solidFill>
                <a:cs typeface="Calibri"/>
              </a:rPr>
              <a:t> </a:t>
            </a:r>
            <a:r>
              <a:rPr lang="fr-FR" i="1" spc="5" dirty="0">
                <a:solidFill>
                  <a:srgbClr val="7E7E7E"/>
                </a:solidFill>
                <a:cs typeface="Calibri"/>
              </a:rPr>
              <a:t>IF</a:t>
            </a:r>
            <a:r>
              <a:rPr lang="fr-FR" spc="5" dirty="0"/>
              <a:t>).</a:t>
            </a:r>
          </a:p>
          <a:p>
            <a:r>
              <a:rPr lang="en-US" spc="-25" dirty="0" err="1">
                <a:solidFill>
                  <a:srgbClr val="C00000"/>
                </a:solidFill>
                <a:cs typeface="Calibri"/>
              </a:rPr>
              <a:t>S</a:t>
            </a:r>
            <a:r>
              <a:rPr lang="en-US" dirty="0" err="1">
                <a:solidFill>
                  <a:srgbClr val="C00000"/>
                </a:solidFill>
                <a:cs typeface="Calibri"/>
              </a:rPr>
              <a:t>y</a:t>
            </a:r>
            <a:r>
              <a:rPr lang="en-US" spc="-20" dirty="0" err="1">
                <a:solidFill>
                  <a:srgbClr val="C00000"/>
                </a:solidFill>
                <a:cs typeface="Calibri"/>
              </a:rPr>
              <a:t>n</a:t>
            </a:r>
            <a:r>
              <a:rPr lang="en-US" spc="-25" dirty="0" err="1">
                <a:solidFill>
                  <a:srgbClr val="C00000"/>
                </a:solidFill>
                <a:cs typeface="Calibri"/>
              </a:rPr>
              <a:t>ta</a:t>
            </a:r>
            <a:r>
              <a:rPr lang="en-US" spc="-60" dirty="0" err="1">
                <a:solidFill>
                  <a:srgbClr val="C00000"/>
                </a:solidFill>
                <a:cs typeface="Calibri"/>
              </a:rPr>
              <a:t>x</a:t>
            </a:r>
            <a:r>
              <a:rPr lang="en-US" dirty="0" err="1">
                <a:solidFill>
                  <a:srgbClr val="C00000"/>
                </a:solidFill>
                <a:cs typeface="Calibri"/>
              </a:rPr>
              <a:t>e</a:t>
            </a:r>
            <a:endParaRPr lang="en-US" dirty="0">
              <a:solidFill>
                <a:srgbClr val="C00000"/>
              </a:solidFill>
              <a:cs typeface="Calibri"/>
            </a:endParaRPr>
          </a:p>
          <a:p>
            <a:endParaRPr lang="en-US" dirty="0">
              <a:solidFill>
                <a:srgbClr val="C00000"/>
              </a:solidFill>
              <a:cs typeface="Calibri"/>
            </a:endParaRPr>
          </a:p>
          <a:p>
            <a:endParaRPr lang="en-US" dirty="0">
              <a:solidFill>
                <a:srgbClr val="C00000"/>
              </a:solidFill>
              <a:cs typeface="Calibri"/>
            </a:endParaRPr>
          </a:p>
          <a:p>
            <a:endParaRPr lang="en-US" dirty="0">
              <a:solidFill>
                <a:srgbClr val="C00000"/>
              </a:solidFill>
              <a:cs typeface="Calibri"/>
            </a:endParaRPr>
          </a:p>
          <a:p>
            <a:endParaRPr lang="en-US" dirty="0">
              <a:solidFill>
                <a:srgbClr val="C00000"/>
              </a:solidFill>
              <a:cs typeface="Calibri"/>
            </a:endParaRPr>
          </a:p>
          <a:p>
            <a:endParaRPr lang="en-US" dirty="0">
              <a:solidFill>
                <a:srgbClr val="C00000"/>
              </a:solidFill>
              <a:cs typeface="Calibri"/>
            </a:endParaRPr>
          </a:p>
          <a:p>
            <a:endParaRPr lang="en-US" dirty="0">
              <a:solidFill>
                <a:srgbClr val="C00000"/>
              </a:solidFill>
              <a:cs typeface="Calibri"/>
            </a:endParaRPr>
          </a:p>
          <a:p>
            <a:pPr marL="0" indent="0">
              <a:buNone/>
            </a:pPr>
            <a:endParaRPr lang="en-US" dirty="0">
              <a:solidFill>
                <a:srgbClr val="C00000"/>
              </a:solidFill>
              <a:cs typeface="Calibri"/>
            </a:endParaRPr>
          </a:p>
          <a:p>
            <a:pPr marL="0" indent="0">
              <a:buNone/>
            </a:pPr>
            <a:endParaRPr lang="en-US" dirty="0">
              <a:solidFill>
                <a:srgbClr val="C00000"/>
              </a:solidFill>
              <a:cs typeface="Calibri"/>
            </a:endParaRPr>
          </a:p>
          <a:p>
            <a:pPr marL="355600" indent="-342900">
              <a:lnSpc>
                <a:spcPct val="100000"/>
              </a:lnSpc>
              <a:spcBef>
                <a:spcPts val="610"/>
              </a:spcBef>
              <a:buAutoNum type="arabicParenBoth"/>
              <a:tabLst>
                <a:tab pos="355600" algn="l"/>
              </a:tabLst>
            </a:pPr>
            <a:r>
              <a:rPr lang="fr-FR" spc="-15" dirty="0">
                <a:solidFill>
                  <a:srgbClr val="E36C09"/>
                </a:solidFill>
                <a:cs typeface="Calibri"/>
              </a:rPr>
              <a:t>Variable </a:t>
            </a:r>
            <a:r>
              <a:rPr lang="fr-FR" spc="-5" dirty="0">
                <a:cs typeface="Calibri"/>
              </a:rPr>
              <a:t>est </a:t>
            </a:r>
            <a:r>
              <a:rPr lang="fr-FR" dirty="0">
                <a:cs typeface="Calibri"/>
              </a:rPr>
              <a:t>la </a:t>
            </a:r>
            <a:r>
              <a:rPr lang="fr-FR" spc="-5" dirty="0">
                <a:cs typeface="Calibri"/>
              </a:rPr>
              <a:t>variable </a:t>
            </a:r>
            <a:r>
              <a:rPr lang="fr-FR" dirty="0">
                <a:cs typeface="Calibri"/>
              </a:rPr>
              <a:t>de </a:t>
            </a:r>
            <a:r>
              <a:rPr lang="fr-FR" spc="-5" dirty="0">
                <a:cs typeface="Calibri"/>
              </a:rPr>
              <a:t>contrôle, </a:t>
            </a:r>
            <a:r>
              <a:rPr lang="fr-FR" dirty="0">
                <a:cs typeface="Calibri"/>
              </a:rPr>
              <a:t>elle peut </a:t>
            </a:r>
            <a:r>
              <a:rPr lang="fr-FR" spc="-10" dirty="0">
                <a:cs typeface="Calibri"/>
              </a:rPr>
              <a:t>être </a:t>
            </a:r>
            <a:r>
              <a:rPr lang="fr-FR" dirty="0">
                <a:cs typeface="Calibri"/>
              </a:rPr>
              <a:t>de n’importe quel type en </a:t>
            </a:r>
            <a:r>
              <a:rPr lang="fr-FR" spc="-5" dirty="0">
                <a:cs typeface="Calibri"/>
              </a:rPr>
              <a:t>VBA, </a:t>
            </a:r>
            <a:r>
              <a:rPr lang="fr-FR" dirty="0">
                <a:cs typeface="Calibri"/>
              </a:rPr>
              <a:t>y </a:t>
            </a:r>
            <a:r>
              <a:rPr lang="fr-FR" spc="-5" dirty="0">
                <a:cs typeface="Calibri"/>
              </a:rPr>
              <a:t>compris</a:t>
            </a:r>
            <a:r>
              <a:rPr lang="fr-FR" spc="-170" dirty="0">
                <a:cs typeface="Calibri"/>
              </a:rPr>
              <a:t> </a:t>
            </a:r>
            <a:r>
              <a:rPr lang="fr-FR" dirty="0">
                <a:cs typeface="Calibri"/>
              </a:rPr>
              <a:t>un</a:t>
            </a:r>
          </a:p>
          <a:p>
            <a:pPr marL="355600">
              <a:lnSpc>
                <a:spcPct val="100000"/>
              </a:lnSpc>
              <a:spcBef>
                <a:spcPts val="515"/>
              </a:spcBef>
            </a:pPr>
            <a:r>
              <a:rPr lang="fr-FR" spc="-5" dirty="0">
                <a:cs typeface="Calibri"/>
              </a:rPr>
              <a:t>réel </a:t>
            </a:r>
            <a:r>
              <a:rPr lang="fr-FR" dirty="0">
                <a:cs typeface="Calibri"/>
              </a:rPr>
              <a:t>ou une chaîne de</a:t>
            </a:r>
            <a:r>
              <a:rPr lang="fr-FR" spc="-85" dirty="0">
                <a:cs typeface="Calibri"/>
              </a:rPr>
              <a:t> </a:t>
            </a:r>
            <a:r>
              <a:rPr lang="fr-FR" spc="-10" dirty="0">
                <a:cs typeface="Calibri"/>
              </a:rPr>
              <a:t>caractères</a:t>
            </a:r>
            <a:endParaRPr lang="fr-FR" dirty="0">
              <a:cs typeface="Calibri"/>
            </a:endParaRPr>
          </a:p>
          <a:p>
            <a:pPr marL="355600" indent="-342900">
              <a:lnSpc>
                <a:spcPct val="100000"/>
              </a:lnSpc>
              <a:spcBef>
                <a:spcPts val="509"/>
              </a:spcBef>
              <a:buAutoNum type="arabicParenBoth" startAt="2"/>
              <a:tabLst>
                <a:tab pos="355600" algn="l"/>
              </a:tabLst>
            </a:pPr>
            <a:r>
              <a:rPr lang="fr-FR" spc="-15" dirty="0">
                <a:solidFill>
                  <a:srgbClr val="974707"/>
                </a:solidFill>
                <a:cs typeface="Calibri"/>
              </a:rPr>
              <a:t>Valeur </a:t>
            </a:r>
            <a:r>
              <a:rPr lang="fr-FR" dirty="0">
                <a:cs typeface="Calibri"/>
              </a:rPr>
              <a:t>doit </a:t>
            </a:r>
            <a:r>
              <a:rPr lang="fr-FR" spc="-10" dirty="0">
                <a:cs typeface="Calibri"/>
              </a:rPr>
              <a:t>être </a:t>
            </a:r>
            <a:r>
              <a:rPr lang="fr-FR" dirty="0">
                <a:cs typeface="Calibri"/>
              </a:rPr>
              <a:t>de type </a:t>
            </a:r>
            <a:r>
              <a:rPr lang="fr-FR" spc="-5" dirty="0">
                <a:cs typeface="Calibri"/>
              </a:rPr>
              <a:t>compatible </a:t>
            </a:r>
            <a:r>
              <a:rPr lang="fr-FR" spc="-10" dirty="0">
                <a:cs typeface="Calibri"/>
              </a:rPr>
              <a:t>avec</a:t>
            </a:r>
            <a:r>
              <a:rPr lang="fr-FR" spc="-65" dirty="0">
                <a:cs typeface="Calibri"/>
              </a:rPr>
              <a:t> </a:t>
            </a:r>
            <a:r>
              <a:rPr lang="fr-FR" spc="-5" dirty="0">
                <a:solidFill>
                  <a:srgbClr val="E36C09"/>
                </a:solidFill>
                <a:cs typeface="Calibri"/>
              </a:rPr>
              <a:t>variable</a:t>
            </a:r>
            <a:endParaRPr lang="fr-FR" dirty="0">
              <a:cs typeface="Calibri"/>
            </a:endParaRPr>
          </a:p>
          <a:p>
            <a:pPr marL="355600" indent="-342900">
              <a:lnSpc>
                <a:spcPct val="100000"/>
              </a:lnSpc>
              <a:spcBef>
                <a:spcPts val="515"/>
              </a:spcBef>
              <a:buAutoNum type="arabicParenBoth" startAt="2"/>
              <a:tabLst>
                <a:tab pos="355600" algn="l"/>
              </a:tabLst>
            </a:pPr>
            <a:r>
              <a:rPr lang="fr-FR" spc="-5" dirty="0">
                <a:cs typeface="Calibri"/>
              </a:rPr>
              <a:t>La </a:t>
            </a:r>
            <a:r>
              <a:rPr lang="fr-FR" dirty="0">
                <a:cs typeface="Calibri"/>
              </a:rPr>
              <a:t>partie </a:t>
            </a:r>
            <a:r>
              <a:rPr lang="fr-FR" dirty="0">
                <a:solidFill>
                  <a:srgbClr val="00AFEF"/>
                </a:solidFill>
                <a:cs typeface="Calibri"/>
              </a:rPr>
              <a:t>Case </a:t>
            </a:r>
            <a:r>
              <a:rPr lang="fr-FR" spc="-5" dirty="0" err="1">
                <a:solidFill>
                  <a:srgbClr val="00AFEF"/>
                </a:solidFill>
                <a:cs typeface="Calibri"/>
              </a:rPr>
              <a:t>Else</a:t>
            </a:r>
            <a:r>
              <a:rPr lang="fr-FR" spc="-5" dirty="0">
                <a:solidFill>
                  <a:srgbClr val="00AFEF"/>
                </a:solidFill>
                <a:cs typeface="Calibri"/>
              </a:rPr>
              <a:t> </a:t>
            </a:r>
            <a:r>
              <a:rPr lang="fr-FR" spc="-5" dirty="0">
                <a:cs typeface="Calibri"/>
              </a:rPr>
              <a:t>est</a:t>
            </a:r>
            <a:r>
              <a:rPr lang="fr-FR" spc="-60" dirty="0">
                <a:cs typeface="Calibri"/>
              </a:rPr>
              <a:t> </a:t>
            </a:r>
            <a:r>
              <a:rPr lang="fr-FR" spc="-10" dirty="0">
                <a:cs typeface="Calibri"/>
              </a:rPr>
              <a:t>facultative</a:t>
            </a:r>
            <a:endParaRPr lang="fr-FR" dirty="0">
              <a:cs typeface="Calibri"/>
            </a:endParaRPr>
          </a:p>
          <a:p>
            <a:pPr marL="355600" indent="-342900">
              <a:lnSpc>
                <a:spcPct val="100000"/>
              </a:lnSpc>
              <a:spcBef>
                <a:spcPts val="505"/>
              </a:spcBef>
              <a:buAutoNum type="arabicParenBoth" startAt="2"/>
              <a:tabLst>
                <a:tab pos="355600" algn="l"/>
              </a:tabLst>
            </a:pPr>
            <a:r>
              <a:rPr lang="fr-FR" spc="-15" dirty="0">
                <a:cs typeface="Calibri"/>
              </a:rPr>
              <a:t>L’imbrication </a:t>
            </a:r>
            <a:r>
              <a:rPr lang="fr-FR" spc="-10" dirty="0">
                <a:cs typeface="Calibri"/>
              </a:rPr>
              <a:t>avec </a:t>
            </a:r>
            <a:r>
              <a:rPr lang="fr-FR" dirty="0">
                <a:cs typeface="Calibri"/>
              </a:rPr>
              <a:t>un </a:t>
            </a:r>
            <a:r>
              <a:rPr lang="fr-FR" spc="-5" dirty="0">
                <a:cs typeface="Calibri"/>
              </a:rPr>
              <a:t>autre </a:t>
            </a:r>
            <a:r>
              <a:rPr lang="fr-FR" dirty="0">
                <a:cs typeface="Calibri"/>
              </a:rPr>
              <a:t>IF </a:t>
            </a:r>
            <a:r>
              <a:rPr lang="fr-FR" spc="-5" dirty="0">
                <a:cs typeface="Calibri"/>
              </a:rPr>
              <a:t>ou </a:t>
            </a:r>
            <a:r>
              <a:rPr lang="fr-FR" dirty="0">
                <a:cs typeface="Calibri"/>
              </a:rPr>
              <a:t>un </a:t>
            </a:r>
            <a:r>
              <a:rPr lang="fr-FR" spc="-5" dirty="0">
                <a:cs typeface="Calibri"/>
              </a:rPr>
              <a:t>autre </a:t>
            </a:r>
            <a:r>
              <a:rPr lang="fr-FR" dirty="0">
                <a:cs typeface="Calibri"/>
              </a:rPr>
              <a:t>Select Case </a:t>
            </a:r>
            <a:r>
              <a:rPr lang="fr-FR" spc="-5" dirty="0">
                <a:cs typeface="Calibri"/>
              </a:rPr>
              <a:t>(autre variable </a:t>
            </a:r>
            <a:r>
              <a:rPr lang="fr-FR" dirty="0">
                <a:cs typeface="Calibri"/>
              </a:rPr>
              <a:t>de </a:t>
            </a:r>
            <a:r>
              <a:rPr lang="fr-FR" spc="-5" dirty="0">
                <a:cs typeface="Calibri"/>
              </a:rPr>
              <a:t>contrôle) est</a:t>
            </a:r>
            <a:r>
              <a:rPr lang="fr-FR" spc="-165" dirty="0">
                <a:cs typeface="Calibri"/>
              </a:rPr>
              <a:t> </a:t>
            </a:r>
            <a:r>
              <a:rPr lang="fr-FR" spc="-5" dirty="0">
                <a:cs typeface="Calibri"/>
              </a:rPr>
              <a:t>possible.</a:t>
            </a:r>
            <a:endParaRPr lang="fr-FR" dirty="0">
              <a:cs typeface="Calibri"/>
            </a:endParaRPr>
          </a:p>
        </p:txBody>
      </p:sp>
      <p:sp>
        <p:nvSpPr>
          <p:cNvPr id="4" name="object 4"/>
          <p:cNvSpPr txBox="1"/>
          <p:nvPr/>
        </p:nvSpPr>
        <p:spPr>
          <a:xfrm>
            <a:off x="2919935" y="2283221"/>
            <a:ext cx="4407635" cy="2586355"/>
          </a:xfrm>
          <a:prstGeom prst="rect">
            <a:avLst/>
          </a:prstGeom>
          <a:ln w="9144">
            <a:solidFill>
              <a:srgbClr val="DDD9C3"/>
            </a:solidFill>
          </a:ln>
        </p:spPr>
        <p:txBody>
          <a:bodyPr vert="horz" wrap="square" lIns="0" tIns="32384" rIns="0" bIns="0" rtlCol="0">
            <a:spAutoFit/>
          </a:bodyPr>
          <a:lstStyle/>
          <a:p>
            <a:pPr marR="1831339" algn="r">
              <a:lnSpc>
                <a:spcPct val="100000"/>
              </a:lnSpc>
              <a:spcBef>
                <a:spcPts val="254"/>
              </a:spcBef>
            </a:pPr>
            <a:r>
              <a:rPr sz="1800" spc="-10" dirty="0">
                <a:solidFill>
                  <a:srgbClr val="006FC0"/>
                </a:solidFill>
                <a:latin typeface="Consolas"/>
                <a:cs typeface="Consolas"/>
              </a:rPr>
              <a:t>Select </a:t>
            </a:r>
            <a:r>
              <a:rPr sz="1800" spc="-5" dirty="0">
                <a:solidFill>
                  <a:srgbClr val="006FC0"/>
                </a:solidFill>
                <a:latin typeface="Consolas"/>
                <a:cs typeface="Consolas"/>
              </a:rPr>
              <a:t>Case</a:t>
            </a:r>
            <a:r>
              <a:rPr sz="1800" spc="-30" dirty="0">
                <a:solidFill>
                  <a:srgbClr val="006FC0"/>
                </a:solidFill>
                <a:latin typeface="Consolas"/>
                <a:cs typeface="Consolas"/>
              </a:rPr>
              <a:t> </a:t>
            </a:r>
            <a:r>
              <a:rPr sz="1800" spc="-10" dirty="0">
                <a:solidFill>
                  <a:srgbClr val="E36C09"/>
                </a:solidFill>
                <a:latin typeface="Consolas"/>
                <a:cs typeface="Consolas"/>
              </a:rPr>
              <a:t>variable</a:t>
            </a:r>
            <a:endParaRPr sz="1800" dirty="0">
              <a:latin typeface="Consolas"/>
              <a:cs typeface="Consolas"/>
            </a:endParaRPr>
          </a:p>
          <a:p>
            <a:pPr marR="1793875" algn="r">
              <a:lnSpc>
                <a:spcPct val="100000"/>
              </a:lnSpc>
            </a:pPr>
            <a:r>
              <a:rPr sz="1800" spc="-10" dirty="0">
                <a:solidFill>
                  <a:srgbClr val="006FC0"/>
                </a:solidFill>
                <a:latin typeface="Consolas"/>
                <a:cs typeface="Consolas"/>
              </a:rPr>
              <a:t>Case </a:t>
            </a:r>
            <a:r>
              <a:rPr sz="1800" spc="-5" dirty="0">
                <a:solidFill>
                  <a:srgbClr val="974707"/>
                </a:solidFill>
                <a:latin typeface="Consolas"/>
                <a:cs typeface="Consolas"/>
              </a:rPr>
              <a:t>valeur</a:t>
            </a:r>
            <a:r>
              <a:rPr sz="1800" spc="-75" dirty="0">
                <a:solidFill>
                  <a:srgbClr val="974707"/>
                </a:solidFill>
                <a:latin typeface="Consolas"/>
                <a:cs typeface="Consolas"/>
              </a:rPr>
              <a:t> </a:t>
            </a:r>
            <a:r>
              <a:rPr sz="1800" dirty="0">
                <a:solidFill>
                  <a:srgbClr val="974707"/>
                </a:solidFill>
                <a:latin typeface="Consolas"/>
                <a:cs typeface="Consolas"/>
              </a:rPr>
              <a:t>1</a:t>
            </a:r>
            <a:endParaRPr sz="1800" dirty="0">
              <a:latin typeface="Consolas"/>
              <a:cs typeface="Consolas"/>
            </a:endParaRPr>
          </a:p>
          <a:p>
            <a:pPr marL="1920875">
              <a:lnSpc>
                <a:spcPct val="100000"/>
              </a:lnSpc>
              <a:spcBef>
                <a:spcPts val="5"/>
              </a:spcBef>
            </a:pPr>
            <a:r>
              <a:rPr sz="1800" spc="-5" dirty="0">
                <a:latin typeface="Consolas"/>
                <a:cs typeface="Consolas"/>
              </a:rPr>
              <a:t>bloc</a:t>
            </a:r>
            <a:r>
              <a:rPr sz="1800" spc="-45" dirty="0">
                <a:latin typeface="Consolas"/>
                <a:cs typeface="Consolas"/>
              </a:rPr>
              <a:t> </a:t>
            </a:r>
            <a:r>
              <a:rPr sz="1800" spc="-5" dirty="0">
                <a:latin typeface="Consolas"/>
                <a:cs typeface="Consolas"/>
              </a:rPr>
              <a:t>d’instructions</a:t>
            </a:r>
            <a:endParaRPr sz="1800" dirty="0">
              <a:latin typeface="Consolas"/>
              <a:cs typeface="Consolas"/>
            </a:endParaRPr>
          </a:p>
          <a:p>
            <a:pPr marL="1006475">
              <a:lnSpc>
                <a:spcPct val="100000"/>
              </a:lnSpc>
            </a:pPr>
            <a:r>
              <a:rPr sz="1800" spc="-10" dirty="0">
                <a:solidFill>
                  <a:srgbClr val="006FC0"/>
                </a:solidFill>
                <a:latin typeface="Consolas"/>
                <a:cs typeface="Consolas"/>
              </a:rPr>
              <a:t>Case </a:t>
            </a:r>
            <a:r>
              <a:rPr sz="1800" spc="-5" dirty="0">
                <a:solidFill>
                  <a:srgbClr val="974707"/>
                </a:solidFill>
                <a:latin typeface="Consolas"/>
                <a:cs typeface="Consolas"/>
              </a:rPr>
              <a:t>valeur </a:t>
            </a:r>
            <a:r>
              <a:rPr sz="1800" dirty="0">
                <a:solidFill>
                  <a:srgbClr val="974707"/>
                </a:solidFill>
                <a:latin typeface="Consolas"/>
                <a:cs typeface="Consolas"/>
              </a:rPr>
              <a:t>2</a:t>
            </a:r>
            <a:endParaRPr sz="1800" dirty="0">
              <a:latin typeface="Consolas"/>
              <a:cs typeface="Consolas"/>
            </a:endParaRPr>
          </a:p>
          <a:p>
            <a:pPr marL="1920875">
              <a:lnSpc>
                <a:spcPct val="100000"/>
              </a:lnSpc>
            </a:pPr>
            <a:r>
              <a:rPr sz="1800" spc="-10" dirty="0">
                <a:latin typeface="Consolas"/>
                <a:cs typeface="Consolas"/>
              </a:rPr>
              <a:t>bloc</a:t>
            </a:r>
            <a:r>
              <a:rPr sz="1800" spc="-45" dirty="0">
                <a:latin typeface="Consolas"/>
                <a:cs typeface="Consolas"/>
              </a:rPr>
              <a:t> </a:t>
            </a:r>
            <a:r>
              <a:rPr sz="1800" spc="-5" dirty="0">
                <a:latin typeface="Consolas"/>
                <a:cs typeface="Consolas"/>
              </a:rPr>
              <a:t>d’instructions</a:t>
            </a:r>
            <a:endParaRPr sz="1800" dirty="0">
              <a:latin typeface="Consolas"/>
              <a:cs typeface="Consolas"/>
            </a:endParaRPr>
          </a:p>
          <a:p>
            <a:pPr marL="1006475">
              <a:lnSpc>
                <a:spcPct val="100000"/>
              </a:lnSpc>
            </a:pPr>
            <a:r>
              <a:rPr sz="1800" spc="-10" dirty="0">
                <a:latin typeface="Consolas"/>
                <a:cs typeface="Consolas"/>
              </a:rPr>
              <a:t>...</a:t>
            </a:r>
            <a:endParaRPr sz="1800" dirty="0">
              <a:latin typeface="Consolas"/>
              <a:cs typeface="Consolas"/>
            </a:endParaRPr>
          </a:p>
          <a:p>
            <a:pPr marL="1006475">
              <a:lnSpc>
                <a:spcPct val="100000"/>
              </a:lnSpc>
            </a:pPr>
            <a:r>
              <a:rPr sz="1800" spc="-10" dirty="0">
                <a:solidFill>
                  <a:srgbClr val="00AFEF"/>
                </a:solidFill>
                <a:latin typeface="Consolas"/>
                <a:cs typeface="Consolas"/>
              </a:rPr>
              <a:t>Case </a:t>
            </a:r>
            <a:r>
              <a:rPr sz="1800" spc="-5" dirty="0">
                <a:solidFill>
                  <a:srgbClr val="00AFEF"/>
                </a:solidFill>
                <a:latin typeface="Consolas"/>
                <a:cs typeface="Consolas"/>
              </a:rPr>
              <a:t>Else</a:t>
            </a:r>
            <a:endParaRPr sz="1800" dirty="0">
              <a:latin typeface="Consolas"/>
              <a:cs typeface="Consolas"/>
            </a:endParaRPr>
          </a:p>
          <a:p>
            <a:pPr marL="1920875">
              <a:lnSpc>
                <a:spcPct val="100000"/>
              </a:lnSpc>
            </a:pPr>
            <a:r>
              <a:rPr sz="1800" spc="-5" dirty="0">
                <a:latin typeface="Consolas"/>
                <a:cs typeface="Consolas"/>
              </a:rPr>
              <a:t>bloc</a:t>
            </a:r>
            <a:r>
              <a:rPr sz="1800" spc="-45" dirty="0">
                <a:latin typeface="Consolas"/>
                <a:cs typeface="Consolas"/>
              </a:rPr>
              <a:t> </a:t>
            </a:r>
            <a:r>
              <a:rPr sz="1800" spc="-5" dirty="0">
                <a:latin typeface="Consolas"/>
                <a:cs typeface="Consolas"/>
              </a:rPr>
              <a:t>d’instructions</a:t>
            </a:r>
            <a:endParaRPr sz="1800" dirty="0">
              <a:latin typeface="Consolas"/>
              <a:cs typeface="Consolas"/>
            </a:endParaRPr>
          </a:p>
          <a:p>
            <a:pPr marL="92075">
              <a:lnSpc>
                <a:spcPct val="100000"/>
              </a:lnSpc>
            </a:pPr>
            <a:r>
              <a:rPr sz="1800" spc="-5" dirty="0">
                <a:solidFill>
                  <a:srgbClr val="006FC0"/>
                </a:solidFill>
                <a:latin typeface="Consolas"/>
                <a:cs typeface="Consolas"/>
              </a:rPr>
              <a:t>End</a:t>
            </a:r>
            <a:r>
              <a:rPr sz="1800" spc="-20" dirty="0">
                <a:solidFill>
                  <a:srgbClr val="006FC0"/>
                </a:solidFill>
                <a:latin typeface="Consolas"/>
                <a:cs typeface="Consolas"/>
              </a:rPr>
              <a:t> </a:t>
            </a:r>
            <a:r>
              <a:rPr sz="1800" spc="-5" dirty="0">
                <a:solidFill>
                  <a:srgbClr val="006FC0"/>
                </a:solidFill>
                <a:latin typeface="Consolas"/>
                <a:cs typeface="Consolas"/>
              </a:rPr>
              <a:t>Select</a:t>
            </a:r>
            <a:endParaRPr sz="1800" dirty="0">
              <a:latin typeface="Consolas"/>
              <a:cs typeface="Consolas"/>
            </a:endParaRPr>
          </a:p>
        </p:txBody>
      </p:sp>
    </p:spTree>
    <p:extLst>
      <p:ext uri="{BB962C8B-B14F-4D97-AF65-F5344CB8AC3E}">
        <p14:creationId xmlns:p14="http://schemas.microsoft.com/office/powerpoint/2010/main" val="39707752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La structure de choix Branchement multiple SELECT CASE</a:t>
            </a:r>
          </a:p>
        </p:txBody>
      </p:sp>
      <p:sp>
        <p:nvSpPr>
          <p:cNvPr id="3" name="Espace réservé du contenu 2"/>
          <p:cNvSpPr>
            <a:spLocks noGrp="1"/>
          </p:cNvSpPr>
          <p:nvPr>
            <p:ph idx="1"/>
          </p:nvPr>
        </p:nvSpPr>
        <p:spPr/>
        <p:txBody>
          <a:bodyPr>
            <a:normAutofit/>
          </a:bodyPr>
          <a:lstStyle/>
          <a:p>
            <a:r>
              <a:rPr lang="fr-FR" dirty="0">
                <a:cs typeface="Calibri"/>
              </a:rPr>
              <a:t>Algorithme et synthèse VBA associée</a:t>
            </a:r>
          </a:p>
        </p:txBody>
      </p:sp>
      <p:pic>
        <p:nvPicPr>
          <p:cNvPr id="5" name="Image 4"/>
          <p:cNvPicPr>
            <a:picLocks noChangeAspect="1"/>
          </p:cNvPicPr>
          <p:nvPr/>
        </p:nvPicPr>
        <p:blipFill>
          <a:blip r:embed="rId2"/>
          <a:stretch>
            <a:fillRect/>
          </a:stretch>
        </p:blipFill>
        <p:spPr>
          <a:xfrm>
            <a:off x="1551442" y="2320386"/>
            <a:ext cx="9390476" cy="4295238"/>
          </a:xfrm>
          <a:prstGeom prst="rect">
            <a:avLst/>
          </a:prstGeom>
        </p:spPr>
      </p:pic>
    </p:spTree>
    <p:extLst>
      <p:ext uri="{BB962C8B-B14F-4D97-AF65-F5344CB8AC3E}">
        <p14:creationId xmlns:p14="http://schemas.microsoft.com/office/powerpoint/2010/main" val="231255365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Exemple de structure de choix Branchement multiple SELECT CASE</a:t>
            </a:r>
          </a:p>
        </p:txBody>
      </p:sp>
      <p:sp>
        <p:nvSpPr>
          <p:cNvPr id="3" name="Espace réservé du contenu 2"/>
          <p:cNvSpPr>
            <a:spLocks noGrp="1"/>
          </p:cNvSpPr>
          <p:nvPr>
            <p:ph idx="1"/>
          </p:nvPr>
        </p:nvSpPr>
        <p:spPr/>
        <p:txBody>
          <a:bodyPr/>
          <a:lstStyle/>
          <a:p>
            <a:r>
              <a:rPr lang="fr-FR" dirty="0"/>
              <a:t>Calcul du montant de la ristourne (corps de l’algorithme et du programme)</a:t>
            </a:r>
          </a:p>
        </p:txBody>
      </p:sp>
      <p:pic>
        <p:nvPicPr>
          <p:cNvPr id="4" name="Image 3"/>
          <p:cNvPicPr>
            <a:picLocks noChangeAspect="1"/>
          </p:cNvPicPr>
          <p:nvPr/>
        </p:nvPicPr>
        <p:blipFill>
          <a:blip r:embed="rId2"/>
          <a:stretch>
            <a:fillRect/>
          </a:stretch>
        </p:blipFill>
        <p:spPr>
          <a:xfrm>
            <a:off x="1953800" y="2615942"/>
            <a:ext cx="9400000" cy="3876190"/>
          </a:xfrm>
          <a:prstGeom prst="rect">
            <a:avLst/>
          </a:prstGeom>
        </p:spPr>
      </p:pic>
    </p:spTree>
    <p:extLst>
      <p:ext uri="{BB962C8B-B14F-4D97-AF65-F5344CB8AC3E}">
        <p14:creationId xmlns:p14="http://schemas.microsoft.com/office/powerpoint/2010/main" val="41853711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 de Branchement multiple SELECT CASE</a:t>
            </a:r>
          </a:p>
        </p:txBody>
      </p:sp>
      <p:sp>
        <p:nvSpPr>
          <p:cNvPr id="3" name="Espace réservé du contenu 2"/>
          <p:cNvSpPr>
            <a:spLocks noGrp="1"/>
          </p:cNvSpPr>
          <p:nvPr>
            <p:ph idx="1"/>
          </p:nvPr>
        </p:nvSpPr>
        <p:spPr/>
        <p:txBody>
          <a:bodyPr/>
          <a:lstStyle/>
          <a:p>
            <a:r>
              <a:rPr lang="fr-FR" dirty="0"/>
              <a:t>Entrées : prix HT (réel), catégorie de produit (chaîne)  </a:t>
            </a:r>
          </a:p>
          <a:p>
            <a:r>
              <a:rPr lang="fr-FR" dirty="0"/>
              <a:t>Sortie : prix TTC (réel)</a:t>
            </a:r>
          </a:p>
          <a:p>
            <a:endParaRPr lang="fr-FR" dirty="0"/>
          </a:p>
        </p:txBody>
      </p:sp>
      <p:sp>
        <p:nvSpPr>
          <p:cNvPr id="5" name="object 4"/>
          <p:cNvSpPr txBox="1"/>
          <p:nvPr/>
        </p:nvSpPr>
        <p:spPr>
          <a:xfrm>
            <a:off x="2102484" y="2766996"/>
            <a:ext cx="8768715" cy="3912610"/>
          </a:xfrm>
          <a:prstGeom prst="rect">
            <a:avLst/>
          </a:prstGeom>
          <a:ln w="9144">
            <a:solidFill>
              <a:srgbClr val="DDD9C3"/>
            </a:solidFill>
          </a:ln>
        </p:spPr>
        <p:txBody>
          <a:bodyPr vert="horz" wrap="square" lIns="0" tIns="34290" rIns="0" bIns="0" rtlCol="0">
            <a:spAutoFit/>
          </a:bodyPr>
          <a:lstStyle/>
          <a:p>
            <a:pPr marL="90805">
              <a:spcBef>
                <a:spcPts val="270"/>
              </a:spcBef>
            </a:pPr>
            <a:r>
              <a:rPr spc="-10" dirty="0">
                <a:solidFill>
                  <a:srgbClr val="00AF50"/>
                </a:solidFill>
                <a:latin typeface="Consolas"/>
                <a:cs typeface="Consolas"/>
              </a:rPr>
              <a:t>'fonction select</a:t>
            </a:r>
            <a:r>
              <a:rPr spc="-5" dirty="0">
                <a:solidFill>
                  <a:srgbClr val="00AF50"/>
                </a:solidFill>
                <a:latin typeface="Consolas"/>
                <a:cs typeface="Consolas"/>
              </a:rPr>
              <a:t> </a:t>
            </a:r>
            <a:r>
              <a:rPr spc="-10" dirty="0">
                <a:solidFill>
                  <a:srgbClr val="00AF50"/>
                </a:solidFill>
                <a:latin typeface="Consolas"/>
                <a:cs typeface="Consolas"/>
              </a:rPr>
              <a:t>case</a:t>
            </a:r>
            <a:endParaRPr dirty="0">
              <a:solidFill>
                <a:prstClr val="black"/>
              </a:solidFill>
              <a:latin typeface="Consolas"/>
              <a:cs typeface="Consolas"/>
            </a:endParaRPr>
          </a:p>
          <a:p>
            <a:pPr marL="90805" marR="148590"/>
            <a:r>
              <a:rPr spc="-10" dirty="0">
                <a:solidFill>
                  <a:prstClr val="black"/>
                </a:solidFill>
                <a:latin typeface="Consolas"/>
                <a:cs typeface="Consolas"/>
              </a:rPr>
              <a:t>Public Function </a:t>
            </a:r>
            <a:r>
              <a:rPr b="1" spc="-10" dirty="0">
                <a:solidFill>
                  <a:srgbClr val="938953"/>
                </a:solidFill>
                <a:latin typeface="Consolas"/>
                <a:cs typeface="Consolas"/>
              </a:rPr>
              <a:t>MonTTCSelon</a:t>
            </a:r>
            <a:r>
              <a:rPr spc="-10" dirty="0">
                <a:solidFill>
                  <a:prstClr val="black"/>
                </a:solidFill>
                <a:latin typeface="Consolas"/>
                <a:cs typeface="Consolas"/>
              </a:rPr>
              <a:t>(pht </a:t>
            </a:r>
            <a:r>
              <a:rPr spc="-5" dirty="0">
                <a:solidFill>
                  <a:prstClr val="black"/>
                </a:solidFill>
                <a:latin typeface="Consolas"/>
                <a:cs typeface="Consolas"/>
              </a:rPr>
              <a:t>As </a:t>
            </a:r>
            <a:r>
              <a:rPr spc="-10" dirty="0">
                <a:solidFill>
                  <a:prstClr val="black"/>
                </a:solidFill>
                <a:latin typeface="Consolas"/>
                <a:cs typeface="Consolas"/>
              </a:rPr>
              <a:t>Double, </a:t>
            </a:r>
            <a:r>
              <a:rPr spc="-10" dirty="0">
                <a:solidFill>
                  <a:srgbClr val="FF3300"/>
                </a:solidFill>
                <a:latin typeface="Consolas"/>
                <a:cs typeface="Consolas"/>
              </a:rPr>
              <a:t>cat </a:t>
            </a:r>
            <a:r>
              <a:rPr spc="-5" dirty="0">
                <a:solidFill>
                  <a:prstClr val="black"/>
                </a:solidFill>
                <a:latin typeface="Consolas"/>
                <a:cs typeface="Consolas"/>
              </a:rPr>
              <a:t>As String) As Double  </a:t>
            </a:r>
            <a:r>
              <a:rPr spc="-10" dirty="0">
                <a:solidFill>
                  <a:srgbClr val="00AF50"/>
                </a:solidFill>
                <a:latin typeface="Consolas"/>
                <a:cs typeface="Consolas"/>
              </a:rPr>
              <a:t>'déclarer </a:t>
            </a:r>
            <a:r>
              <a:rPr spc="-5" dirty="0">
                <a:solidFill>
                  <a:srgbClr val="00AF50"/>
                </a:solidFill>
                <a:latin typeface="Consolas"/>
                <a:cs typeface="Consolas"/>
              </a:rPr>
              <a:t>la </a:t>
            </a:r>
            <a:r>
              <a:rPr spc="-10" dirty="0">
                <a:solidFill>
                  <a:srgbClr val="00AF50"/>
                </a:solidFill>
                <a:latin typeface="Consolas"/>
                <a:cs typeface="Consolas"/>
              </a:rPr>
              <a:t>variable </a:t>
            </a:r>
            <a:r>
              <a:rPr spc="-5" dirty="0">
                <a:solidFill>
                  <a:srgbClr val="00AF50"/>
                </a:solidFill>
                <a:latin typeface="Consolas"/>
                <a:cs typeface="Consolas"/>
              </a:rPr>
              <a:t>de</a:t>
            </a:r>
            <a:r>
              <a:rPr dirty="0">
                <a:solidFill>
                  <a:srgbClr val="00AF50"/>
                </a:solidFill>
                <a:latin typeface="Consolas"/>
                <a:cs typeface="Consolas"/>
              </a:rPr>
              <a:t> </a:t>
            </a:r>
            <a:r>
              <a:rPr spc="-10" dirty="0">
                <a:solidFill>
                  <a:srgbClr val="00AF50"/>
                </a:solidFill>
                <a:latin typeface="Consolas"/>
                <a:cs typeface="Consolas"/>
              </a:rPr>
              <a:t>calcul</a:t>
            </a:r>
            <a:endParaRPr dirty="0">
              <a:solidFill>
                <a:prstClr val="black"/>
              </a:solidFill>
              <a:latin typeface="Consolas"/>
              <a:cs typeface="Consolas"/>
            </a:endParaRPr>
          </a:p>
          <a:p>
            <a:pPr marL="548005" lvl="1"/>
            <a:r>
              <a:rPr spc="-5" dirty="0">
                <a:solidFill>
                  <a:prstClr val="black"/>
                </a:solidFill>
                <a:latin typeface="Consolas"/>
                <a:cs typeface="Consolas"/>
              </a:rPr>
              <a:t>Dim pttc As</a:t>
            </a:r>
            <a:r>
              <a:rPr spc="-25" dirty="0">
                <a:solidFill>
                  <a:prstClr val="black"/>
                </a:solidFill>
                <a:latin typeface="Consolas"/>
                <a:cs typeface="Consolas"/>
              </a:rPr>
              <a:t> </a:t>
            </a:r>
            <a:r>
              <a:rPr spc="-10" dirty="0">
                <a:solidFill>
                  <a:prstClr val="black"/>
                </a:solidFill>
                <a:latin typeface="Consolas"/>
                <a:cs typeface="Consolas"/>
              </a:rPr>
              <a:t>Double</a:t>
            </a:r>
            <a:endParaRPr dirty="0">
              <a:solidFill>
                <a:prstClr val="black"/>
              </a:solidFill>
              <a:latin typeface="Consolas"/>
              <a:cs typeface="Consolas"/>
            </a:endParaRPr>
          </a:p>
          <a:p>
            <a:pPr marL="548005" marR="3267075" lvl="1">
              <a:spcBef>
                <a:spcPts val="5"/>
              </a:spcBef>
            </a:pPr>
            <a:r>
              <a:rPr spc="-10" dirty="0">
                <a:solidFill>
                  <a:srgbClr val="00AF50"/>
                </a:solidFill>
                <a:latin typeface="Consolas"/>
                <a:cs typeface="Consolas"/>
              </a:rPr>
              <a:t>'en fonction de </a:t>
            </a:r>
            <a:r>
              <a:rPr spc="-5" dirty="0">
                <a:solidFill>
                  <a:srgbClr val="00AF50"/>
                </a:solidFill>
                <a:latin typeface="Consolas"/>
                <a:cs typeface="Consolas"/>
              </a:rPr>
              <a:t>la </a:t>
            </a:r>
            <a:r>
              <a:rPr spc="-10" dirty="0">
                <a:solidFill>
                  <a:srgbClr val="00AF50"/>
                </a:solidFill>
                <a:latin typeface="Consolas"/>
                <a:cs typeface="Consolas"/>
              </a:rPr>
              <a:t>catégorie </a:t>
            </a:r>
            <a:r>
              <a:rPr spc="-5" dirty="0">
                <a:solidFill>
                  <a:srgbClr val="00AF50"/>
                </a:solidFill>
                <a:latin typeface="Consolas"/>
                <a:cs typeface="Consolas"/>
              </a:rPr>
              <a:t>de </a:t>
            </a:r>
            <a:r>
              <a:rPr spc="-10" dirty="0" err="1">
                <a:solidFill>
                  <a:srgbClr val="00AF50"/>
                </a:solidFill>
                <a:latin typeface="Consolas"/>
                <a:cs typeface="Consolas"/>
              </a:rPr>
              <a:t>roduit</a:t>
            </a:r>
            <a:r>
              <a:rPr spc="-10" dirty="0">
                <a:solidFill>
                  <a:srgbClr val="00AF50"/>
                </a:solidFill>
                <a:latin typeface="Consolas"/>
                <a:cs typeface="Consolas"/>
              </a:rPr>
              <a:t>  </a:t>
            </a:r>
            <a:r>
              <a:rPr spc="-10" dirty="0">
                <a:solidFill>
                  <a:srgbClr val="006FC0"/>
                </a:solidFill>
                <a:latin typeface="Consolas"/>
                <a:cs typeface="Consolas"/>
              </a:rPr>
              <a:t>Select Case </a:t>
            </a:r>
            <a:r>
              <a:rPr spc="-10" dirty="0">
                <a:solidFill>
                  <a:srgbClr val="FF3300"/>
                </a:solidFill>
                <a:latin typeface="Consolas"/>
                <a:cs typeface="Consolas"/>
              </a:rPr>
              <a:t>cat</a:t>
            </a:r>
            <a:endParaRPr dirty="0">
              <a:solidFill>
                <a:prstClr val="black"/>
              </a:solidFill>
              <a:latin typeface="Consolas"/>
              <a:cs typeface="Consolas"/>
            </a:endParaRPr>
          </a:p>
          <a:p>
            <a:pPr marL="993140" lvl="1"/>
            <a:r>
              <a:rPr spc="-10" dirty="0">
                <a:solidFill>
                  <a:srgbClr val="006FC0"/>
                </a:solidFill>
                <a:latin typeface="Consolas"/>
                <a:cs typeface="Consolas"/>
              </a:rPr>
              <a:t>Case</a:t>
            </a:r>
            <a:r>
              <a:rPr spc="-70" dirty="0">
                <a:solidFill>
                  <a:srgbClr val="006FC0"/>
                </a:solidFill>
                <a:latin typeface="Consolas"/>
                <a:cs typeface="Consolas"/>
              </a:rPr>
              <a:t> </a:t>
            </a:r>
            <a:r>
              <a:rPr spc="-10" dirty="0">
                <a:solidFill>
                  <a:srgbClr val="974707"/>
                </a:solidFill>
                <a:latin typeface="Consolas"/>
                <a:cs typeface="Consolas"/>
              </a:rPr>
              <a:t>"luxe"</a:t>
            </a:r>
            <a:endParaRPr dirty="0">
              <a:solidFill>
                <a:prstClr val="black"/>
              </a:solidFill>
              <a:latin typeface="Consolas"/>
              <a:cs typeface="Consolas"/>
            </a:endParaRPr>
          </a:p>
          <a:p>
            <a:pPr marL="1438275" lvl="1"/>
            <a:r>
              <a:rPr spc="-10" dirty="0">
                <a:solidFill>
                  <a:prstClr val="black"/>
                </a:solidFill>
                <a:latin typeface="Consolas"/>
                <a:cs typeface="Consolas"/>
              </a:rPr>
              <a:t>pttc </a:t>
            </a:r>
            <a:r>
              <a:rPr spc="-5" dirty="0">
                <a:solidFill>
                  <a:prstClr val="black"/>
                </a:solidFill>
                <a:latin typeface="Consolas"/>
                <a:cs typeface="Consolas"/>
              </a:rPr>
              <a:t>= </a:t>
            </a:r>
            <a:r>
              <a:rPr spc="-10" dirty="0">
                <a:solidFill>
                  <a:prstClr val="black"/>
                </a:solidFill>
                <a:latin typeface="Consolas"/>
                <a:cs typeface="Consolas"/>
              </a:rPr>
              <a:t>pht </a:t>
            </a:r>
            <a:r>
              <a:rPr spc="-5" dirty="0">
                <a:solidFill>
                  <a:prstClr val="black"/>
                </a:solidFill>
                <a:latin typeface="Consolas"/>
                <a:cs typeface="Consolas"/>
              </a:rPr>
              <a:t>*</a:t>
            </a:r>
            <a:r>
              <a:rPr spc="-25" dirty="0">
                <a:solidFill>
                  <a:prstClr val="black"/>
                </a:solidFill>
                <a:latin typeface="Consolas"/>
                <a:cs typeface="Consolas"/>
              </a:rPr>
              <a:t> </a:t>
            </a:r>
            <a:r>
              <a:rPr spc="-10" dirty="0">
                <a:solidFill>
                  <a:prstClr val="black"/>
                </a:solidFill>
                <a:latin typeface="Consolas"/>
                <a:cs typeface="Consolas"/>
              </a:rPr>
              <a:t>1.33</a:t>
            </a:r>
            <a:endParaRPr dirty="0">
              <a:solidFill>
                <a:prstClr val="black"/>
              </a:solidFill>
              <a:latin typeface="Consolas"/>
              <a:cs typeface="Consolas"/>
            </a:endParaRPr>
          </a:p>
          <a:p>
            <a:pPr marL="993140" lvl="1"/>
            <a:r>
              <a:rPr spc="-5" dirty="0">
                <a:solidFill>
                  <a:srgbClr val="006FC0"/>
                </a:solidFill>
                <a:latin typeface="Consolas"/>
                <a:cs typeface="Consolas"/>
              </a:rPr>
              <a:t>Case</a:t>
            </a:r>
            <a:r>
              <a:rPr spc="-15" dirty="0">
                <a:solidFill>
                  <a:srgbClr val="006FC0"/>
                </a:solidFill>
                <a:latin typeface="Consolas"/>
                <a:cs typeface="Consolas"/>
              </a:rPr>
              <a:t> </a:t>
            </a:r>
            <a:r>
              <a:rPr spc="-10" dirty="0">
                <a:solidFill>
                  <a:srgbClr val="006FC0"/>
                </a:solidFill>
                <a:latin typeface="Consolas"/>
                <a:cs typeface="Consolas"/>
              </a:rPr>
              <a:t>Else</a:t>
            </a:r>
            <a:endParaRPr dirty="0">
              <a:solidFill>
                <a:prstClr val="black"/>
              </a:solidFill>
              <a:latin typeface="Consolas"/>
              <a:cs typeface="Consolas"/>
            </a:endParaRPr>
          </a:p>
          <a:p>
            <a:pPr marL="1438275" lvl="1"/>
            <a:r>
              <a:rPr spc="-10" dirty="0">
                <a:solidFill>
                  <a:prstClr val="black"/>
                </a:solidFill>
                <a:latin typeface="Consolas"/>
                <a:cs typeface="Consolas"/>
              </a:rPr>
              <a:t>pttc </a:t>
            </a:r>
            <a:r>
              <a:rPr spc="-5" dirty="0">
                <a:solidFill>
                  <a:prstClr val="black"/>
                </a:solidFill>
                <a:latin typeface="Consolas"/>
                <a:cs typeface="Consolas"/>
              </a:rPr>
              <a:t>= </a:t>
            </a:r>
            <a:r>
              <a:rPr spc="-10" dirty="0">
                <a:solidFill>
                  <a:prstClr val="black"/>
                </a:solidFill>
                <a:latin typeface="Consolas"/>
                <a:cs typeface="Consolas"/>
              </a:rPr>
              <a:t>pht </a:t>
            </a:r>
            <a:r>
              <a:rPr spc="-5" dirty="0">
                <a:solidFill>
                  <a:prstClr val="black"/>
                </a:solidFill>
                <a:latin typeface="Consolas"/>
                <a:cs typeface="Consolas"/>
              </a:rPr>
              <a:t>* </a:t>
            </a:r>
            <a:r>
              <a:rPr spc="-10" dirty="0">
                <a:solidFill>
                  <a:prstClr val="black"/>
                </a:solidFill>
                <a:latin typeface="Consolas"/>
                <a:cs typeface="Consolas"/>
              </a:rPr>
              <a:t>1.2 </a:t>
            </a:r>
            <a:r>
              <a:rPr spc="-10" dirty="0">
                <a:solidFill>
                  <a:srgbClr val="00AF50"/>
                </a:solidFill>
                <a:latin typeface="Consolas"/>
                <a:cs typeface="Consolas"/>
              </a:rPr>
              <a:t>'toute </a:t>
            </a:r>
            <a:r>
              <a:rPr spc="-5" dirty="0">
                <a:solidFill>
                  <a:srgbClr val="00AF50"/>
                </a:solidFill>
                <a:latin typeface="Consolas"/>
                <a:cs typeface="Consolas"/>
              </a:rPr>
              <a:t>autre </a:t>
            </a:r>
            <a:r>
              <a:rPr spc="-10" dirty="0">
                <a:solidFill>
                  <a:srgbClr val="00AF50"/>
                </a:solidFill>
                <a:latin typeface="Consolas"/>
                <a:cs typeface="Consolas"/>
              </a:rPr>
              <a:t>valeur </a:t>
            </a:r>
            <a:r>
              <a:rPr spc="-5" dirty="0">
                <a:solidFill>
                  <a:srgbClr val="00AF50"/>
                </a:solidFill>
                <a:latin typeface="Consolas"/>
                <a:cs typeface="Consolas"/>
              </a:rPr>
              <a:t>que</a:t>
            </a:r>
            <a:r>
              <a:rPr spc="-10" dirty="0">
                <a:solidFill>
                  <a:srgbClr val="00AF50"/>
                </a:solidFill>
                <a:latin typeface="Consolas"/>
                <a:cs typeface="Consolas"/>
              </a:rPr>
              <a:t> ‘’luxe’’</a:t>
            </a:r>
            <a:endParaRPr dirty="0">
              <a:solidFill>
                <a:prstClr val="black"/>
              </a:solidFill>
              <a:latin typeface="Consolas"/>
              <a:cs typeface="Consolas"/>
            </a:endParaRPr>
          </a:p>
          <a:p>
            <a:pPr marL="548005" lvl="1"/>
            <a:r>
              <a:rPr spc="-10" dirty="0">
                <a:solidFill>
                  <a:srgbClr val="006FC0"/>
                </a:solidFill>
                <a:latin typeface="Consolas"/>
                <a:cs typeface="Consolas"/>
              </a:rPr>
              <a:t>End Select</a:t>
            </a:r>
            <a:endParaRPr dirty="0">
              <a:solidFill>
                <a:prstClr val="black"/>
              </a:solidFill>
              <a:latin typeface="Consolas"/>
              <a:cs typeface="Consolas"/>
            </a:endParaRPr>
          </a:p>
          <a:p>
            <a:pPr marL="548005" marR="5267960" lvl="1"/>
            <a:r>
              <a:rPr spc="-10" dirty="0">
                <a:solidFill>
                  <a:srgbClr val="00AF50"/>
                </a:solidFill>
                <a:latin typeface="Consolas"/>
                <a:cs typeface="Consolas"/>
              </a:rPr>
              <a:t>'renvoyer </a:t>
            </a:r>
            <a:r>
              <a:rPr spc="-5" dirty="0">
                <a:solidFill>
                  <a:srgbClr val="00AF50"/>
                </a:solidFill>
                <a:latin typeface="Consolas"/>
                <a:cs typeface="Consolas"/>
              </a:rPr>
              <a:t>le </a:t>
            </a:r>
            <a:r>
              <a:rPr spc="-10" dirty="0">
                <a:solidFill>
                  <a:srgbClr val="00AF50"/>
                </a:solidFill>
                <a:latin typeface="Consolas"/>
                <a:cs typeface="Consolas"/>
              </a:rPr>
              <a:t>résultat  </a:t>
            </a:r>
            <a:r>
              <a:rPr b="1" spc="-10" dirty="0">
                <a:solidFill>
                  <a:srgbClr val="938953"/>
                </a:solidFill>
                <a:latin typeface="Consolas"/>
                <a:cs typeface="Consolas"/>
              </a:rPr>
              <a:t>MonTTCSelon</a:t>
            </a:r>
            <a:r>
              <a:rPr spc="-10" dirty="0">
                <a:solidFill>
                  <a:srgbClr val="938953"/>
                </a:solidFill>
                <a:latin typeface="Consolas"/>
                <a:cs typeface="Consolas"/>
              </a:rPr>
              <a:t> </a:t>
            </a:r>
            <a:r>
              <a:rPr spc="-5" dirty="0">
                <a:solidFill>
                  <a:prstClr val="black"/>
                </a:solidFill>
                <a:latin typeface="Consolas"/>
                <a:cs typeface="Consolas"/>
              </a:rPr>
              <a:t>= </a:t>
            </a:r>
            <a:r>
              <a:rPr spc="-10" dirty="0" err="1">
                <a:solidFill>
                  <a:prstClr val="black"/>
                </a:solidFill>
                <a:latin typeface="Consolas"/>
                <a:cs typeface="Consolas"/>
              </a:rPr>
              <a:t>pttc</a:t>
            </a:r>
            <a:endParaRPr lang="fr-FR" spc="-10" dirty="0">
              <a:solidFill>
                <a:prstClr val="black"/>
              </a:solidFill>
              <a:latin typeface="Consolas"/>
              <a:cs typeface="Consolas"/>
            </a:endParaRPr>
          </a:p>
          <a:p>
            <a:pPr marL="0" marR="5267960" lvl="1"/>
            <a:r>
              <a:rPr spc="-5" dirty="0">
                <a:solidFill>
                  <a:prstClr val="black"/>
                </a:solidFill>
                <a:latin typeface="Consolas"/>
                <a:cs typeface="Consolas"/>
              </a:rPr>
              <a:t>End</a:t>
            </a:r>
            <a:r>
              <a:rPr spc="-20" dirty="0">
                <a:solidFill>
                  <a:prstClr val="black"/>
                </a:solidFill>
                <a:latin typeface="Consolas"/>
                <a:cs typeface="Consolas"/>
              </a:rPr>
              <a:t> </a:t>
            </a:r>
            <a:r>
              <a:rPr spc="-10" dirty="0">
                <a:solidFill>
                  <a:prstClr val="black"/>
                </a:solidFill>
                <a:latin typeface="Consolas"/>
                <a:cs typeface="Consolas"/>
              </a:rPr>
              <a:t>Function</a:t>
            </a:r>
            <a:endParaRPr dirty="0">
              <a:solidFill>
                <a:prstClr val="black"/>
              </a:solidFill>
              <a:latin typeface="Consolas"/>
              <a:cs typeface="Consolas"/>
            </a:endParaRPr>
          </a:p>
        </p:txBody>
      </p:sp>
    </p:spTree>
    <p:extLst>
      <p:ext uri="{BB962C8B-B14F-4D97-AF65-F5344CB8AC3E}">
        <p14:creationId xmlns:p14="http://schemas.microsoft.com/office/powerpoint/2010/main" val="2198328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81EB9-B1E9-5CC4-E3F6-309C8E3CB98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30957C-6CDC-54E3-107C-70A655CAD65A}"/>
              </a:ext>
            </a:extLst>
          </p:cNvPr>
          <p:cNvSpPr>
            <a:spLocks noGrp="1"/>
          </p:cNvSpPr>
          <p:nvPr>
            <p:ph type="title"/>
          </p:nvPr>
        </p:nvSpPr>
        <p:spPr/>
        <p:txBody>
          <a:bodyPr/>
          <a:lstStyle/>
          <a:p>
            <a:r>
              <a:rPr lang="fr-FR" dirty="0"/>
              <a:t>Avant de commencer</a:t>
            </a:r>
            <a:br>
              <a:rPr lang="fr-FR" dirty="0"/>
            </a:br>
            <a:r>
              <a:rPr lang="fr-FR" dirty="0"/>
              <a:t>Rappel du fonctionnement de la mémoire et les variables</a:t>
            </a:r>
          </a:p>
        </p:txBody>
      </p:sp>
      <p:sp>
        <p:nvSpPr>
          <p:cNvPr id="3" name="Espace réservé du texte 2">
            <a:extLst>
              <a:ext uri="{FF2B5EF4-FFF2-40B4-BE49-F238E27FC236}">
                <a16:creationId xmlns:a16="http://schemas.microsoft.com/office/drawing/2014/main" id="{194D0C36-3FCC-C435-5426-F24C557951CE}"/>
              </a:ext>
            </a:extLst>
          </p:cNvPr>
          <p:cNvSpPr>
            <a:spLocks noGrp="1"/>
          </p:cNvSpPr>
          <p:nvPr>
            <p:ph type="body" idx="1"/>
          </p:nvPr>
        </p:nvSpPr>
        <p:spPr/>
        <p:txBody>
          <a:bodyPr>
            <a:normAutofit/>
          </a:bodyPr>
          <a:lstStyle/>
          <a:p>
            <a:r>
              <a:rPr lang="fr-FR" sz="4400" b="1" dirty="0">
                <a:solidFill>
                  <a:srgbClr val="FF0000"/>
                </a:solidFill>
              </a:rPr>
              <a:t>Indispensable pour comprendre les notions de base de la programmation</a:t>
            </a:r>
          </a:p>
        </p:txBody>
      </p:sp>
    </p:spTree>
    <p:extLst>
      <p:ext uri="{BB962C8B-B14F-4D97-AF65-F5344CB8AC3E}">
        <p14:creationId xmlns:p14="http://schemas.microsoft.com/office/powerpoint/2010/main" val="9098473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lvl="0" indent="0">
              <a:lnSpc>
                <a:spcPct val="100000"/>
              </a:lnSpc>
              <a:spcBef>
                <a:spcPts val="270"/>
              </a:spcBef>
              <a:buNone/>
              <a:tabLst>
                <a:tab pos="85725" algn="l"/>
                <a:tab pos="361950" algn="l"/>
                <a:tab pos="714375" algn="l"/>
                <a:tab pos="1076325" algn="l"/>
                <a:tab pos="1438275" algn="l"/>
              </a:tabLst>
            </a:pPr>
            <a:r>
              <a:rPr lang="fr-FR" sz="1600" spc="-10" dirty="0">
                <a:solidFill>
                  <a:srgbClr val="00AF50"/>
                </a:solidFill>
                <a:latin typeface="Consolas"/>
                <a:cs typeface="Consolas"/>
              </a:rPr>
              <a:t>'fonction select</a:t>
            </a:r>
            <a:r>
              <a:rPr lang="fr-FR" sz="1600" spc="-5" dirty="0">
                <a:solidFill>
                  <a:srgbClr val="00AF50"/>
                </a:solidFill>
                <a:latin typeface="Consolas"/>
                <a:cs typeface="Consolas"/>
              </a:rPr>
              <a:t> </a:t>
            </a:r>
            <a:r>
              <a:rPr lang="fr-FR" sz="1600" spc="-10" dirty="0">
                <a:solidFill>
                  <a:srgbClr val="00AF50"/>
                </a:solidFill>
                <a:latin typeface="Consolas"/>
                <a:cs typeface="Consolas"/>
              </a:rPr>
              <a:t>case</a:t>
            </a:r>
            <a:endParaRPr lang="fr-FR" sz="1600" dirty="0">
              <a:solidFill>
                <a:prstClr val="black"/>
              </a:solidFill>
              <a:latin typeface="Consolas"/>
              <a:cs typeface="Consolas"/>
            </a:endParaRPr>
          </a:p>
          <a:p>
            <a:pPr marL="0" marR="148590" lvl="0" indent="0">
              <a:lnSpc>
                <a:spcPct val="100000"/>
              </a:lnSpc>
              <a:spcBef>
                <a:spcPts val="0"/>
              </a:spcBef>
              <a:buNone/>
              <a:tabLst>
                <a:tab pos="85725" algn="l"/>
                <a:tab pos="361950" algn="l"/>
                <a:tab pos="714375" algn="l"/>
                <a:tab pos="1076325" algn="l"/>
                <a:tab pos="1438275" algn="l"/>
              </a:tabLst>
            </a:pPr>
            <a:endParaRPr lang="fr-FR" sz="1600" spc="-10" dirty="0">
              <a:solidFill>
                <a:prstClr val="black"/>
              </a:solidFill>
              <a:latin typeface="Consolas"/>
              <a:cs typeface="Consolas"/>
            </a:endParaRPr>
          </a:p>
          <a:p>
            <a:pPr marL="0" marR="148590" lvl="0" indent="0">
              <a:lnSpc>
                <a:spcPct val="100000"/>
              </a:lnSpc>
              <a:spcBef>
                <a:spcPts val="0"/>
              </a:spcBef>
              <a:buNone/>
              <a:tabLst>
                <a:tab pos="85725" algn="l"/>
                <a:tab pos="361950" algn="l"/>
                <a:tab pos="714375" algn="l"/>
                <a:tab pos="1076325" algn="l"/>
                <a:tab pos="1438275" algn="l"/>
              </a:tabLst>
            </a:pPr>
            <a:r>
              <a:rPr lang="fr-FR" sz="1600" spc="-10" dirty="0">
                <a:solidFill>
                  <a:prstClr val="black"/>
                </a:solidFill>
                <a:latin typeface="Consolas"/>
                <a:cs typeface="Consolas"/>
              </a:rPr>
              <a:t>Public </a:t>
            </a:r>
            <a:r>
              <a:rPr lang="fr-FR" sz="1600" spc="-10" dirty="0" err="1">
                <a:solidFill>
                  <a:prstClr val="black"/>
                </a:solidFill>
                <a:latin typeface="Consolas"/>
                <a:cs typeface="Consolas"/>
              </a:rPr>
              <a:t>Function</a:t>
            </a:r>
            <a:r>
              <a:rPr lang="fr-FR" sz="1600" spc="-10" dirty="0">
                <a:solidFill>
                  <a:prstClr val="black"/>
                </a:solidFill>
                <a:latin typeface="Consolas"/>
                <a:cs typeface="Consolas"/>
              </a:rPr>
              <a:t> </a:t>
            </a:r>
            <a:r>
              <a:rPr lang="fr-FR" sz="1600" b="1" spc="-10" dirty="0" err="1">
                <a:solidFill>
                  <a:srgbClr val="938953"/>
                </a:solidFill>
                <a:latin typeface="Consolas"/>
                <a:cs typeface="Consolas"/>
              </a:rPr>
              <a:t>MonTTCSelon</a:t>
            </a:r>
            <a:r>
              <a:rPr lang="fr-FR" sz="1600" spc="-10" dirty="0">
                <a:solidFill>
                  <a:prstClr val="black"/>
                </a:solidFill>
                <a:latin typeface="Consolas"/>
                <a:cs typeface="Consolas"/>
              </a:rPr>
              <a:t>(</a:t>
            </a:r>
            <a:r>
              <a:rPr lang="fr-FR" sz="1600" spc="-10" dirty="0" err="1">
                <a:solidFill>
                  <a:prstClr val="black"/>
                </a:solidFill>
                <a:latin typeface="Consolas"/>
                <a:cs typeface="Consolas"/>
              </a:rPr>
              <a:t>pht</a:t>
            </a:r>
            <a:r>
              <a:rPr lang="fr-FR" sz="1600" spc="-10" dirty="0">
                <a:solidFill>
                  <a:prstClr val="black"/>
                </a:solidFill>
                <a:latin typeface="Consolas"/>
                <a:cs typeface="Consolas"/>
              </a:rPr>
              <a:t> </a:t>
            </a:r>
            <a:r>
              <a:rPr lang="fr-FR" sz="1600" spc="-5" dirty="0">
                <a:solidFill>
                  <a:prstClr val="black"/>
                </a:solidFill>
                <a:latin typeface="Consolas"/>
                <a:cs typeface="Consolas"/>
              </a:rPr>
              <a:t>As </a:t>
            </a:r>
            <a:r>
              <a:rPr lang="fr-FR" sz="1600" spc="-10" dirty="0">
                <a:solidFill>
                  <a:prstClr val="black"/>
                </a:solidFill>
                <a:latin typeface="Consolas"/>
                <a:cs typeface="Consolas"/>
              </a:rPr>
              <a:t>Double, </a:t>
            </a:r>
            <a:r>
              <a:rPr lang="fr-FR" sz="1600" spc="-10" dirty="0">
                <a:solidFill>
                  <a:srgbClr val="FF3300"/>
                </a:solidFill>
                <a:latin typeface="Consolas"/>
                <a:cs typeface="Consolas"/>
              </a:rPr>
              <a:t>cat </a:t>
            </a:r>
            <a:r>
              <a:rPr lang="fr-FR" sz="1600" spc="-5" dirty="0">
                <a:solidFill>
                  <a:prstClr val="black"/>
                </a:solidFill>
                <a:latin typeface="Consolas"/>
                <a:cs typeface="Consolas"/>
              </a:rPr>
              <a:t>As String) As Double</a:t>
            </a:r>
          </a:p>
          <a:p>
            <a:pPr marL="0" marR="148590" lvl="0" indent="0">
              <a:lnSpc>
                <a:spcPct val="100000"/>
              </a:lnSpc>
              <a:spcBef>
                <a:spcPts val="0"/>
              </a:spcBef>
              <a:buNone/>
              <a:tabLst>
                <a:tab pos="85725" algn="l"/>
                <a:tab pos="361950" algn="l"/>
                <a:tab pos="714375" algn="l"/>
                <a:tab pos="1076325" algn="l"/>
                <a:tab pos="1438275" algn="l"/>
              </a:tabLst>
            </a:pPr>
            <a:r>
              <a:rPr lang="fr-FR" sz="1600" spc="-5" dirty="0">
                <a:solidFill>
                  <a:prstClr val="black"/>
                </a:solidFill>
                <a:latin typeface="Consolas"/>
                <a:cs typeface="Consolas"/>
              </a:rPr>
              <a:t>  	</a:t>
            </a:r>
            <a:r>
              <a:rPr lang="fr-FR" sz="1600" spc="-10" dirty="0">
                <a:solidFill>
                  <a:srgbClr val="00AF50"/>
                </a:solidFill>
                <a:latin typeface="Consolas"/>
                <a:cs typeface="Consolas"/>
              </a:rPr>
              <a:t>'déclarer </a:t>
            </a:r>
            <a:r>
              <a:rPr lang="fr-FR" sz="1600" spc="-5" dirty="0">
                <a:solidFill>
                  <a:srgbClr val="00AF50"/>
                </a:solidFill>
                <a:latin typeface="Consolas"/>
                <a:cs typeface="Consolas"/>
              </a:rPr>
              <a:t>la </a:t>
            </a:r>
            <a:r>
              <a:rPr lang="fr-FR" sz="1600" spc="-10" dirty="0">
                <a:solidFill>
                  <a:srgbClr val="00AF50"/>
                </a:solidFill>
                <a:latin typeface="Consolas"/>
                <a:cs typeface="Consolas"/>
              </a:rPr>
              <a:t>variable </a:t>
            </a:r>
            <a:r>
              <a:rPr lang="fr-FR" sz="1600" spc="-5" dirty="0">
                <a:solidFill>
                  <a:srgbClr val="00AF50"/>
                </a:solidFill>
                <a:latin typeface="Consolas"/>
                <a:cs typeface="Consolas"/>
              </a:rPr>
              <a:t>de</a:t>
            </a:r>
            <a:r>
              <a:rPr lang="fr-FR" sz="1600" dirty="0">
                <a:solidFill>
                  <a:srgbClr val="00AF50"/>
                </a:solidFill>
                <a:latin typeface="Consolas"/>
                <a:cs typeface="Consolas"/>
              </a:rPr>
              <a:t> </a:t>
            </a:r>
            <a:r>
              <a:rPr lang="fr-FR" sz="1600" spc="-10" dirty="0">
                <a:solidFill>
                  <a:srgbClr val="00AF50"/>
                </a:solidFill>
                <a:latin typeface="Consolas"/>
                <a:cs typeface="Consolas"/>
              </a:rPr>
              <a:t>calcul</a:t>
            </a:r>
            <a:endParaRPr lang="fr-FR" sz="1600" dirty="0">
              <a:solidFill>
                <a:prstClr val="black"/>
              </a:solidFill>
              <a:latin typeface="Consolas"/>
              <a:cs typeface="Consolas"/>
            </a:endParaRPr>
          </a:p>
          <a:p>
            <a:pPr marL="0" marR="148590" lvl="0" indent="0">
              <a:lnSpc>
                <a:spcPct val="100000"/>
              </a:lnSpc>
              <a:spcBef>
                <a:spcPts val="0"/>
              </a:spcBef>
              <a:buNone/>
              <a:tabLst>
                <a:tab pos="85725" algn="l"/>
                <a:tab pos="361950" algn="l"/>
                <a:tab pos="714375" algn="l"/>
                <a:tab pos="1076325" algn="l"/>
                <a:tab pos="1438275" algn="l"/>
              </a:tabLst>
            </a:pPr>
            <a:r>
              <a:rPr lang="fr-FR" sz="1600" spc="-5" dirty="0">
                <a:solidFill>
                  <a:prstClr val="black"/>
                </a:solidFill>
                <a:latin typeface="Consolas"/>
                <a:cs typeface="Consolas"/>
              </a:rPr>
              <a:t>		Dim </a:t>
            </a:r>
            <a:r>
              <a:rPr lang="fr-FR" sz="1600" spc="-5" dirty="0" err="1">
                <a:solidFill>
                  <a:prstClr val="black"/>
                </a:solidFill>
                <a:latin typeface="Consolas"/>
                <a:cs typeface="Consolas"/>
              </a:rPr>
              <a:t>pttc</a:t>
            </a:r>
            <a:r>
              <a:rPr lang="fr-FR" sz="1600" spc="-5" dirty="0">
                <a:solidFill>
                  <a:prstClr val="black"/>
                </a:solidFill>
                <a:latin typeface="Consolas"/>
                <a:cs typeface="Consolas"/>
              </a:rPr>
              <a:t> As</a:t>
            </a:r>
            <a:r>
              <a:rPr lang="fr-FR" sz="1600" spc="-25" dirty="0">
                <a:solidFill>
                  <a:prstClr val="black"/>
                </a:solidFill>
                <a:latin typeface="Consolas"/>
                <a:cs typeface="Consolas"/>
              </a:rPr>
              <a:t> </a:t>
            </a:r>
            <a:r>
              <a:rPr lang="fr-FR" sz="1600" spc="-10" dirty="0">
                <a:solidFill>
                  <a:prstClr val="black"/>
                </a:solidFill>
                <a:latin typeface="Consolas"/>
                <a:cs typeface="Consolas"/>
              </a:rPr>
              <a:t>Double</a:t>
            </a:r>
            <a:endParaRPr lang="fr-FR" sz="1600" dirty="0">
              <a:solidFill>
                <a:prstClr val="black"/>
              </a:solidFill>
              <a:latin typeface="Consolas"/>
              <a:cs typeface="Consolas"/>
            </a:endParaRPr>
          </a:p>
          <a:p>
            <a:pPr marL="0" marR="3267075" lvl="1" indent="0">
              <a:lnSpc>
                <a:spcPct val="100000"/>
              </a:lnSpc>
              <a:spcBef>
                <a:spcPts val="5"/>
              </a:spcBef>
              <a:buNone/>
              <a:tabLst>
                <a:tab pos="85725" algn="l"/>
                <a:tab pos="361950" algn="l"/>
                <a:tab pos="714375" algn="l"/>
                <a:tab pos="1076325" algn="l"/>
                <a:tab pos="1438275" algn="l"/>
              </a:tabLst>
            </a:pPr>
            <a:r>
              <a:rPr lang="fr-FR" sz="1600" spc="-10" dirty="0">
                <a:solidFill>
                  <a:srgbClr val="00AF50"/>
                </a:solidFill>
                <a:latin typeface="Consolas"/>
                <a:cs typeface="Consolas"/>
              </a:rPr>
              <a:t>		'en fonction de </a:t>
            </a:r>
            <a:r>
              <a:rPr lang="fr-FR" sz="1600" spc="-5" dirty="0">
                <a:solidFill>
                  <a:srgbClr val="00AF50"/>
                </a:solidFill>
                <a:latin typeface="Consolas"/>
                <a:cs typeface="Consolas"/>
              </a:rPr>
              <a:t>la </a:t>
            </a:r>
            <a:r>
              <a:rPr lang="fr-FR" sz="1600" spc="-10" dirty="0">
                <a:solidFill>
                  <a:srgbClr val="00AF50"/>
                </a:solidFill>
                <a:latin typeface="Consolas"/>
                <a:cs typeface="Consolas"/>
              </a:rPr>
              <a:t>catégorie </a:t>
            </a:r>
            <a:r>
              <a:rPr lang="fr-FR" sz="1600" spc="-5" dirty="0">
                <a:solidFill>
                  <a:srgbClr val="00AF50"/>
                </a:solidFill>
                <a:latin typeface="Consolas"/>
                <a:cs typeface="Consolas"/>
              </a:rPr>
              <a:t>de </a:t>
            </a:r>
            <a:r>
              <a:rPr lang="fr-FR" sz="1600" spc="-10" dirty="0" err="1">
                <a:solidFill>
                  <a:srgbClr val="00AF50"/>
                </a:solidFill>
                <a:latin typeface="Consolas"/>
                <a:cs typeface="Consolas"/>
              </a:rPr>
              <a:t>roduit</a:t>
            </a:r>
            <a:r>
              <a:rPr lang="fr-FR" sz="1600" spc="-10" dirty="0">
                <a:solidFill>
                  <a:srgbClr val="00AF50"/>
                </a:solidFill>
                <a:latin typeface="Consolas"/>
                <a:cs typeface="Consolas"/>
              </a:rPr>
              <a:t>  </a:t>
            </a:r>
          </a:p>
          <a:p>
            <a:pPr marL="457200" marR="3267075" lvl="2" indent="0">
              <a:lnSpc>
                <a:spcPct val="100000"/>
              </a:lnSpc>
              <a:spcBef>
                <a:spcPts val="5"/>
              </a:spcBef>
              <a:buNone/>
              <a:tabLst>
                <a:tab pos="85725" algn="l"/>
                <a:tab pos="361950" algn="l"/>
                <a:tab pos="714375" algn="l"/>
                <a:tab pos="1076325" algn="l"/>
                <a:tab pos="1438275" algn="l"/>
              </a:tabLst>
            </a:pPr>
            <a:r>
              <a:rPr lang="fr-FR" sz="1800" spc="-10" dirty="0">
                <a:solidFill>
                  <a:srgbClr val="00AF50"/>
                </a:solidFill>
                <a:latin typeface="Consolas"/>
                <a:cs typeface="Consolas"/>
              </a:rPr>
              <a:t>	</a:t>
            </a:r>
            <a:r>
              <a:rPr lang="fr-FR" sz="1800" spc="-10" dirty="0">
                <a:solidFill>
                  <a:srgbClr val="006FC0"/>
                </a:solidFill>
                <a:latin typeface="Consolas"/>
                <a:cs typeface="Consolas"/>
              </a:rPr>
              <a:t>Select Case </a:t>
            </a:r>
            <a:r>
              <a:rPr lang="fr-FR" sz="1800" spc="-10" dirty="0">
                <a:solidFill>
                  <a:srgbClr val="FF3300"/>
                </a:solidFill>
                <a:latin typeface="Consolas"/>
                <a:cs typeface="Consolas"/>
              </a:rPr>
              <a:t>cat</a:t>
            </a:r>
            <a:endParaRPr lang="fr-FR" sz="1800" dirty="0">
              <a:solidFill>
                <a:prstClr val="black"/>
              </a:solidFill>
              <a:latin typeface="Consolas"/>
              <a:cs typeface="Consolas"/>
            </a:endParaRPr>
          </a:p>
          <a:p>
            <a:pPr marL="457200" lvl="2" indent="0">
              <a:lnSpc>
                <a:spcPct val="100000"/>
              </a:lnSpc>
              <a:spcBef>
                <a:spcPts val="0"/>
              </a:spcBef>
              <a:buNone/>
              <a:tabLst>
                <a:tab pos="85725" algn="l"/>
                <a:tab pos="361950" algn="l"/>
                <a:tab pos="714375" algn="l"/>
                <a:tab pos="1076325" algn="l"/>
                <a:tab pos="1438275" algn="l"/>
              </a:tabLst>
            </a:pPr>
            <a:r>
              <a:rPr lang="fr-FR" sz="1800" spc="-10" dirty="0">
                <a:solidFill>
                  <a:srgbClr val="006FC0"/>
                </a:solidFill>
                <a:latin typeface="Consolas"/>
                <a:cs typeface="Consolas"/>
              </a:rPr>
              <a:t>Case</a:t>
            </a:r>
            <a:r>
              <a:rPr lang="fr-FR" sz="1800" spc="-70" dirty="0">
                <a:solidFill>
                  <a:srgbClr val="006FC0"/>
                </a:solidFill>
                <a:latin typeface="Consolas"/>
                <a:cs typeface="Consolas"/>
              </a:rPr>
              <a:t> </a:t>
            </a:r>
            <a:r>
              <a:rPr lang="fr-FR" sz="1800" spc="-10" dirty="0">
                <a:solidFill>
                  <a:srgbClr val="974707"/>
                </a:solidFill>
                <a:latin typeface="Consolas"/>
                <a:cs typeface="Consolas"/>
              </a:rPr>
              <a:t>"luxe"</a:t>
            </a:r>
            <a:endParaRPr lang="fr-FR" sz="1800" dirty="0">
              <a:solidFill>
                <a:prstClr val="black"/>
              </a:solidFill>
              <a:latin typeface="Consolas"/>
              <a:cs typeface="Consolas"/>
            </a:endParaRPr>
          </a:p>
          <a:p>
            <a:pPr marL="457200" lvl="2" indent="0">
              <a:lnSpc>
                <a:spcPct val="100000"/>
              </a:lnSpc>
              <a:spcBef>
                <a:spcPts val="0"/>
              </a:spcBef>
              <a:buNone/>
              <a:tabLst>
                <a:tab pos="85725" algn="l"/>
                <a:tab pos="361950" algn="l"/>
                <a:tab pos="714375" algn="l"/>
                <a:tab pos="1076325" algn="l"/>
                <a:tab pos="1438275" algn="l"/>
              </a:tabLst>
            </a:pPr>
            <a:r>
              <a:rPr lang="fr-FR" sz="1800" spc="-10" dirty="0" err="1">
                <a:solidFill>
                  <a:prstClr val="black"/>
                </a:solidFill>
                <a:latin typeface="Consolas"/>
                <a:cs typeface="Consolas"/>
              </a:rPr>
              <a:t>pttc</a:t>
            </a:r>
            <a:r>
              <a:rPr lang="fr-FR" sz="1800" spc="-10" dirty="0">
                <a:solidFill>
                  <a:prstClr val="black"/>
                </a:solidFill>
                <a:latin typeface="Consolas"/>
                <a:cs typeface="Consolas"/>
              </a:rPr>
              <a:t> </a:t>
            </a:r>
            <a:r>
              <a:rPr lang="fr-FR" sz="1800" spc="-5" dirty="0">
                <a:solidFill>
                  <a:prstClr val="black"/>
                </a:solidFill>
                <a:latin typeface="Consolas"/>
                <a:cs typeface="Consolas"/>
              </a:rPr>
              <a:t>= </a:t>
            </a:r>
            <a:r>
              <a:rPr lang="fr-FR" sz="1800" spc="-10" dirty="0" err="1">
                <a:solidFill>
                  <a:prstClr val="black"/>
                </a:solidFill>
                <a:latin typeface="Consolas"/>
                <a:cs typeface="Consolas"/>
              </a:rPr>
              <a:t>pht</a:t>
            </a:r>
            <a:r>
              <a:rPr lang="fr-FR" sz="1800" spc="-10" dirty="0">
                <a:solidFill>
                  <a:prstClr val="black"/>
                </a:solidFill>
                <a:latin typeface="Consolas"/>
                <a:cs typeface="Consolas"/>
              </a:rPr>
              <a:t> </a:t>
            </a:r>
            <a:r>
              <a:rPr lang="fr-FR" sz="1800" spc="-5" dirty="0">
                <a:solidFill>
                  <a:prstClr val="black"/>
                </a:solidFill>
                <a:latin typeface="Consolas"/>
                <a:cs typeface="Consolas"/>
              </a:rPr>
              <a:t>*</a:t>
            </a:r>
            <a:r>
              <a:rPr lang="fr-FR" sz="1800" spc="-25" dirty="0">
                <a:solidFill>
                  <a:prstClr val="black"/>
                </a:solidFill>
                <a:latin typeface="Consolas"/>
                <a:cs typeface="Consolas"/>
              </a:rPr>
              <a:t> </a:t>
            </a:r>
            <a:r>
              <a:rPr lang="fr-FR" sz="1800" spc="-10" dirty="0">
                <a:solidFill>
                  <a:prstClr val="black"/>
                </a:solidFill>
                <a:latin typeface="Consolas"/>
                <a:cs typeface="Consolas"/>
              </a:rPr>
              <a:t>1.33</a:t>
            </a:r>
            <a:endParaRPr lang="fr-FR" sz="1800" dirty="0">
              <a:solidFill>
                <a:prstClr val="black"/>
              </a:solidFill>
              <a:latin typeface="Consolas"/>
              <a:cs typeface="Consolas"/>
            </a:endParaRPr>
          </a:p>
          <a:p>
            <a:pPr marL="457200" lvl="2" indent="0">
              <a:lnSpc>
                <a:spcPct val="100000"/>
              </a:lnSpc>
              <a:spcBef>
                <a:spcPts val="0"/>
              </a:spcBef>
              <a:buNone/>
              <a:tabLst>
                <a:tab pos="85725" algn="l"/>
                <a:tab pos="361950" algn="l"/>
                <a:tab pos="714375" algn="l"/>
                <a:tab pos="1076325" algn="l"/>
                <a:tab pos="1438275" algn="l"/>
              </a:tabLst>
            </a:pPr>
            <a:r>
              <a:rPr lang="fr-FR" sz="1800" spc="-5" dirty="0">
                <a:solidFill>
                  <a:srgbClr val="006FC0"/>
                </a:solidFill>
                <a:latin typeface="Consolas"/>
                <a:cs typeface="Consolas"/>
              </a:rPr>
              <a:t>Case</a:t>
            </a:r>
            <a:r>
              <a:rPr lang="fr-FR" sz="1800" spc="-15" dirty="0">
                <a:solidFill>
                  <a:srgbClr val="006FC0"/>
                </a:solidFill>
                <a:latin typeface="Consolas"/>
                <a:cs typeface="Consolas"/>
              </a:rPr>
              <a:t> </a:t>
            </a:r>
            <a:r>
              <a:rPr lang="fr-FR" sz="1800" spc="-10" dirty="0" err="1">
                <a:solidFill>
                  <a:srgbClr val="006FC0"/>
                </a:solidFill>
                <a:latin typeface="Consolas"/>
                <a:cs typeface="Consolas"/>
              </a:rPr>
              <a:t>Else</a:t>
            </a:r>
            <a:endParaRPr lang="fr-FR" sz="1800" dirty="0">
              <a:solidFill>
                <a:prstClr val="black"/>
              </a:solidFill>
              <a:latin typeface="Consolas"/>
              <a:cs typeface="Consolas"/>
            </a:endParaRPr>
          </a:p>
          <a:p>
            <a:pPr marL="457200" lvl="2" indent="0">
              <a:lnSpc>
                <a:spcPct val="100000"/>
              </a:lnSpc>
              <a:spcBef>
                <a:spcPts val="0"/>
              </a:spcBef>
              <a:buNone/>
              <a:tabLst>
                <a:tab pos="85725" algn="l"/>
                <a:tab pos="361950" algn="l"/>
                <a:tab pos="714375" algn="l"/>
                <a:tab pos="1076325" algn="l"/>
                <a:tab pos="1438275" algn="l"/>
              </a:tabLst>
            </a:pPr>
            <a:r>
              <a:rPr lang="fr-FR" sz="1800" spc="-10" dirty="0" err="1">
                <a:solidFill>
                  <a:prstClr val="black"/>
                </a:solidFill>
                <a:latin typeface="Consolas"/>
                <a:cs typeface="Consolas"/>
              </a:rPr>
              <a:t>pttc</a:t>
            </a:r>
            <a:r>
              <a:rPr lang="fr-FR" sz="1800" spc="-10" dirty="0">
                <a:solidFill>
                  <a:prstClr val="black"/>
                </a:solidFill>
                <a:latin typeface="Consolas"/>
                <a:cs typeface="Consolas"/>
              </a:rPr>
              <a:t> </a:t>
            </a:r>
            <a:r>
              <a:rPr lang="fr-FR" sz="1800" spc="-5" dirty="0">
                <a:solidFill>
                  <a:prstClr val="black"/>
                </a:solidFill>
                <a:latin typeface="Consolas"/>
                <a:cs typeface="Consolas"/>
              </a:rPr>
              <a:t>= </a:t>
            </a:r>
            <a:r>
              <a:rPr lang="fr-FR" sz="1800" spc="-10" dirty="0" err="1">
                <a:solidFill>
                  <a:prstClr val="black"/>
                </a:solidFill>
                <a:latin typeface="Consolas"/>
                <a:cs typeface="Consolas"/>
              </a:rPr>
              <a:t>pht</a:t>
            </a:r>
            <a:r>
              <a:rPr lang="fr-FR" sz="1800" spc="-10" dirty="0">
                <a:solidFill>
                  <a:prstClr val="black"/>
                </a:solidFill>
                <a:latin typeface="Consolas"/>
                <a:cs typeface="Consolas"/>
              </a:rPr>
              <a:t> </a:t>
            </a:r>
            <a:r>
              <a:rPr lang="fr-FR" sz="1800" spc="-5" dirty="0">
                <a:solidFill>
                  <a:prstClr val="black"/>
                </a:solidFill>
                <a:latin typeface="Consolas"/>
                <a:cs typeface="Consolas"/>
              </a:rPr>
              <a:t>* </a:t>
            </a:r>
            <a:r>
              <a:rPr lang="fr-FR" sz="1800" spc="-10" dirty="0">
                <a:solidFill>
                  <a:prstClr val="black"/>
                </a:solidFill>
                <a:latin typeface="Consolas"/>
                <a:cs typeface="Consolas"/>
              </a:rPr>
              <a:t>1.2 </a:t>
            </a:r>
            <a:r>
              <a:rPr lang="fr-FR" sz="1800" spc="-10" dirty="0">
                <a:solidFill>
                  <a:srgbClr val="00AF50"/>
                </a:solidFill>
                <a:latin typeface="Consolas"/>
                <a:cs typeface="Consolas"/>
              </a:rPr>
              <a:t>'toute </a:t>
            </a:r>
            <a:r>
              <a:rPr lang="fr-FR" sz="1800" spc="-5" dirty="0">
                <a:solidFill>
                  <a:srgbClr val="00AF50"/>
                </a:solidFill>
                <a:latin typeface="Consolas"/>
                <a:cs typeface="Consolas"/>
              </a:rPr>
              <a:t>autre </a:t>
            </a:r>
            <a:r>
              <a:rPr lang="fr-FR" sz="1800" spc="-10" dirty="0">
                <a:solidFill>
                  <a:srgbClr val="00AF50"/>
                </a:solidFill>
                <a:latin typeface="Consolas"/>
                <a:cs typeface="Consolas"/>
              </a:rPr>
              <a:t>valeur </a:t>
            </a:r>
            <a:r>
              <a:rPr lang="fr-FR" sz="1800" spc="-5" dirty="0">
                <a:solidFill>
                  <a:srgbClr val="00AF50"/>
                </a:solidFill>
                <a:latin typeface="Consolas"/>
                <a:cs typeface="Consolas"/>
              </a:rPr>
              <a:t>que</a:t>
            </a:r>
            <a:r>
              <a:rPr lang="fr-FR" sz="1800" spc="-10" dirty="0">
                <a:solidFill>
                  <a:srgbClr val="00AF50"/>
                </a:solidFill>
                <a:latin typeface="Consolas"/>
                <a:cs typeface="Consolas"/>
              </a:rPr>
              <a:t> ‘’luxe’’</a:t>
            </a:r>
            <a:endParaRPr lang="fr-FR" sz="1800" dirty="0">
              <a:solidFill>
                <a:prstClr val="black"/>
              </a:solidFill>
              <a:latin typeface="Consolas"/>
              <a:cs typeface="Consolas"/>
            </a:endParaRPr>
          </a:p>
          <a:p>
            <a:pPr marL="457200" lvl="2" indent="0">
              <a:lnSpc>
                <a:spcPct val="100000"/>
              </a:lnSpc>
              <a:spcBef>
                <a:spcPts val="0"/>
              </a:spcBef>
              <a:buNone/>
              <a:tabLst>
                <a:tab pos="85725" algn="l"/>
                <a:tab pos="361950" algn="l"/>
                <a:tab pos="714375" algn="l"/>
                <a:tab pos="1076325" algn="l"/>
                <a:tab pos="1438275" algn="l"/>
              </a:tabLst>
            </a:pPr>
            <a:r>
              <a:rPr lang="fr-FR" sz="1800" spc="-10" dirty="0">
                <a:solidFill>
                  <a:srgbClr val="006FC0"/>
                </a:solidFill>
                <a:latin typeface="Consolas"/>
                <a:cs typeface="Consolas"/>
              </a:rPr>
              <a:t>End Select</a:t>
            </a:r>
            <a:endParaRPr lang="fr-FR" sz="1800" dirty="0">
              <a:solidFill>
                <a:prstClr val="black"/>
              </a:solidFill>
              <a:latin typeface="Consolas"/>
              <a:cs typeface="Consolas"/>
            </a:endParaRPr>
          </a:p>
          <a:p>
            <a:pPr marL="457200" marR="5267960" lvl="2" indent="0">
              <a:lnSpc>
                <a:spcPct val="100000"/>
              </a:lnSpc>
              <a:spcBef>
                <a:spcPts val="0"/>
              </a:spcBef>
              <a:buNone/>
              <a:tabLst>
                <a:tab pos="85725" algn="l"/>
                <a:tab pos="361950" algn="l"/>
                <a:tab pos="714375" algn="l"/>
                <a:tab pos="1076325" algn="l"/>
                <a:tab pos="1438275" algn="l"/>
              </a:tabLst>
            </a:pPr>
            <a:r>
              <a:rPr lang="fr-FR" sz="1800" spc="-10" dirty="0">
                <a:solidFill>
                  <a:srgbClr val="00AF50"/>
                </a:solidFill>
                <a:latin typeface="Consolas"/>
                <a:cs typeface="Consolas"/>
              </a:rPr>
              <a:t>'renvoyer </a:t>
            </a:r>
            <a:r>
              <a:rPr lang="fr-FR" sz="1800" spc="-5" dirty="0">
                <a:solidFill>
                  <a:srgbClr val="00AF50"/>
                </a:solidFill>
                <a:latin typeface="Consolas"/>
                <a:cs typeface="Consolas"/>
              </a:rPr>
              <a:t>le </a:t>
            </a:r>
            <a:r>
              <a:rPr lang="fr-FR" sz="1800" spc="-10" dirty="0">
                <a:solidFill>
                  <a:srgbClr val="00AF50"/>
                </a:solidFill>
                <a:latin typeface="Consolas"/>
                <a:cs typeface="Consolas"/>
              </a:rPr>
              <a:t>résultat  </a:t>
            </a:r>
            <a:r>
              <a:rPr lang="fr-FR" sz="1800" b="1" spc="-10" dirty="0" err="1">
                <a:solidFill>
                  <a:srgbClr val="938953"/>
                </a:solidFill>
                <a:latin typeface="Consolas"/>
                <a:cs typeface="Consolas"/>
              </a:rPr>
              <a:t>MonTTCSelon</a:t>
            </a:r>
            <a:r>
              <a:rPr lang="fr-FR" sz="1800" spc="-10" dirty="0">
                <a:solidFill>
                  <a:srgbClr val="938953"/>
                </a:solidFill>
                <a:latin typeface="Consolas"/>
                <a:cs typeface="Consolas"/>
              </a:rPr>
              <a:t> </a:t>
            </a:r>
            <a:r>
              <a:rPr lang="fr-FR" sz="1800" spc="-5" dirty="0">
                <a:solidFill>
                  <a:prstClr val="black"/>
                </a:solidFill>
                <a:latin typeface="Consolas"/>
                <a:cs typeface="Consolas"/>
              </a:rPr>
              <a:t>= </a:t>
            </a:r>
            <a:r>
              <a:rPr lang="fr-FR" sz="1800" spc="-10" dirty="0" err="1">
                <a:solidFill>
                  <a:prstClr val="black"/>
                </a:solidFill>
                <a:latin typeface="Consolas"/>
                <a:cs typeface="Consolas"/>
              </a:rPr>
              <a:t>pttc</a:t>
            </a:r>
            <a:endParaRPr lang="fr-FR" sz="1800" spc="-10" dirty="0">
              <a:solidFill>
                <a:prstClr val="black"/>
              </a:solidFill>
              <a:latin typeface="Consolas"/>
              <a:cs typeface="Consolas"/>
            </a:endParaRPr>
          </a:p>
          <a:p>
            <a:pPr marL="0" marR="5267960" lvl="1" indent="0">
              <a:lnSpc>
                <a:spcPct val="100000"/>
              </a:lnSpc>
              <a:spcBef>
                <a:spcPts val="0"/>
              </a:spcBef>
              <a:buNone/>
              <a:tabLst>
                <a:tab pos="85725" algn="l"/>
                <a:tab pos="361950" algn="l"/>
                <a:tab pos="714375" algn="l"/>
                <a:tab pos="1076325" algn="l"/>
                <a:tab pos="1438275" algn="l"/>
              </a:tabLst>
            </a:pPr>
            <a:r>
              <a:rPr lang="fr-FR" sz="1600" spc="-5" dirty="0">
                <a:solidFill>
                  <a:prstClr val="black"/>
                </a:solidFill>
                <a:latin typeface="Consolas"/>
                <a:cs typeface="Consolas"/>
              </a:rPr>
              <a:t>End</a:t>
            </a:r>
            <a:r>
              <a:rPr lang="fr-FR" sz="1600" spc="-20" dirty="0">
                <a:solidFill>
                  <a:prstClr val="black"/>
                </a:solidFill>
                <a:latin typeface="Consolas"/>
                <a:cs typeface="Consolas"/>
              </a:rPr>
              <a:t> </a:t>
            </a:r>
            <a:r>
              <a:rPr lang="fr-FR" sz="1600" spc="-10" dirty="0" err="1">
                <a:solidFill>
                  <a:prstClr val="black"/>
                </a:solidFill>
                <a:latin typeface="Consolas"/>
                <a:cs typeface="Consolas"/>
              </a:rPr>
              <a:t>Function</a:t>
            </a:r>
            <a:endParaRPr lang="fr-FR" sz="1600" dirty="0">
              <a:solidFill>
                <a:prstClr val="black"/>
              </a:solidFill>
              <a:latin typeface="Consolas"/>
              <a:cs typeface="Consolas"/>
            </a:endParaRPr>
          </a:p>
          <a:p>
            <a:endParaRPr lang="fr-FR" dirty="0"/>
          </a:p>
        </p:txBody>
      </p:sp>
    </p:spTree>
    <p:extLst>
      <p:ext uri="{BB962C8B-B14F-4D97-AF65-F5344CB8AC3E}">
        <p14:creationId xmlns:p14="http://schemas.microsoft.com/office/powerpoint/2010/main" val="67498687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Branchement multiple SELECT CASE – Plages de valeurs</a:t>
            </a:r>
          </a:p>
        </p:txBody>
      </p:sp>
      <p:sp>
        <p:nvSpPr>
          <p:cNvPr id="3" name="Espace réservé du contenu 2"/>
          <p:cNvSpPr>
            <a:spLocks noGrp="1"/>
          </p:cNvSpPr>
          <p:nvPr>
            <p:ph idx="1"/>
          </p:nvPr>
        </p:nvSpPr>
        <p:spPr/>
        <p:txBody>
          <a:bodyPr>
            <a:noAutofit/>
          </a:bodyPr>
          <a:lstStyle/>
          <a:p>
            <a:pPr>
              <a:tabLst>
                <a:tab pos="363538" algn="l"/>
              </a:tabLst>
            </a:pPr>
            <a:r>
              <a:rPr lang="fr-FR" sz="2400" kern="0" dirty="0">
                <a:solidFill>
                  <a:prstClr val="black"/>
                </a:solidFill>
                <a:ea typeface="+mj-ea"/>
                <a:cs typeface="Calibri"/>
              </a:rPr>
              <a:t>Il </a:t>
            </a:r>
            <a:r>
              <a:rPr lang="fr-FR" sz="2400" kern="0" spc="-10" dirty="0">
                <a:solidFill>
                  <a:prstClr val="black"/>
                </a:solidFill>
                <a:ea typeface="+mj-ea"/>
                <a:cs typeface="Calibri"/>
              </a:rPr>
              <a:t>est </a:t>
            </a:r>
            <a:r>
              <a:rPr lang="fr-FR" sz="2400" kern="0" spc="-5" dirty="0">
                <a:solidFill>
                  <a:prstClr val="black"/>
                </a:solidFill>
                <a:ea typeface="+mj-ea"/>
                <a:cs typeface="Calibri"/>
              </a:rPr>
              <a:t>possible </a:t>
            </a:r>
            <a:r>
              <a:rPr lang="fr-FR" sz="2400" kern="0" spc="-10" dirty="0">
                <a:solidFill>
                  <a:prstClr val="black"/>
                </a:solidFill>
                <a:ea typeface="+mj-ea"/>
                <a:cs typeface="Calibri"/>
              </a:rPr>
              <a:t>d’introduire </a:t>
            </a:r>
            <a:r>
              <a:rPr lang="fr-FR" sz="2400" kern="0" spc="-5" dirty="0">
                <a:solidFill>
                  <a:prstClr val="black"/>
                </a:solidFill>
                <a:ea typeface="+mj-ea"/>
                <a:cs typeface="Calibri"/>
              </a:rPr>
              <a:t>des plages de </a:t>
            </a:r>
            <a:r>
              <a:rPr lang="fr-FR" sz="2400" kern="0" spc="-15" dirty="0">
                <a:solidFill>
                  <a:prstClr val="black"/>
                </a:solidFill>
                <a:ea typeface="+mj-ea"/>
                <a:cs typeface="Calibri"/>
              </a:rPr>
              <a:t>valeurs </a:t>
            </a:r>
            <a:r>
              <a:rPr lang="fr-FR" sz="2400" kern="0" dirty="0">
                <a:solidFill>
                  <a:prstClr val="black"/>
                </a:solidFill>
                <a:ea typeface="+mj-ea"/>
                <a:cs typeface="Calibri"/>
              </a:rPr>
              <a:t>dans la </a:t>
            </a:r>
            <a:r>
              <a:rPr lang="fr-FR" sz="2400" kern="0" spc="-5" dirty="0">
                <a:solidFill>
                  <a:prstClr val="black"/>
                </a:solidFill>
                <a:ea typeface="+mj-ea"/>
                <a:cs typeface="Calibri"/>
              </a:rPr>
              <a:t>partie </a:t>
            </a:r>
            <a:r>
              <a:rPr lang="fr-FR" sz="2400" kern="0" spc="-5" dirty="0">
                <a:solidFill>
                  <a:srgbClr val="00AFEF"/>
                </a:solidFill>
                <a:ea typeface="+mj-ea"/>
                <a:cs typeface="Calibri"/>
              </a:rPr>
              <a:t>Case </a:t>
            </a:r>
            <a:r>
              <a:rPr lang="fr-FR" sz="2400" kern="0" dirty="0">
                <a:solidFill>
                  <a:prstClr val="black"/>
                </a:solidFill>
                <a:ea typeface="+mj-ea"/>
                <a:cs typeface="Calibri"/>
              </a:rPr>
              <a:t>de  la </a:t>
            </a:r>
            <a:r>
              <a:rPr lang="fr-FR" sz="2400" kern="0" spc="-10" dirty="0">
                <a:solidFill>
                  <a:prstClr val="black"/>
                </a:solidFill>
                <a:ea typeface="+mj-ea"/>
                <a:cs typeface="Calibri"/>
              </a:rPr>
              <a:t>structure </a:t>
            </a:r>
            <a:r>
              <a:rPr lang="fr-FR" sz="2400" kern="0" spc="-5" dirty="0">
                <a:solidFill>
                  <a:srgbClr val="006FC0"/>
                </a:solidFill>
                <a:ea typeface="+mj-ea"/>
                <a:cs typeface="Calibri"/>
              </a:rPr>
              <a:t>Select </a:t>
            </a:r>
            <a:r>
              <a:rPr lang="fr-FR" sz="2400" kern="0" dirty="0">
                <a:solidFill>
                  <a:srgbClr val="006FC0"/>
                </a:solidFill>
                <a:ea typeface="+mj-ea"/>
                <a:cs typeface="Calibri"/>
              </a:rPr>
              <a:t>Case</a:t>
            </a:r>
            <a:r>
              <a:rPr lang="fr-FR" sz="2400" kern="0" dirty="0">
                <a:solidFill>
                  <a:prstClr val="black"/>
                </a:solidFill>
                <a:ea typeface="+mj-ea"/>
                <a:cs typeface="Calibri"/>
              </a:rPr>
              <a:t>. </a:t>
            </a:r>
            <a:r>
              <a:rPr lang="fr-FR" sz="2400" kern="0" spc="-5" dirty="0">
                <a:solidFill>
                  <a:prstClr val="black"/>
                </a:solidFill>
                <a:ea typeface="+mj-ea"/>
                <a:cs typeface="Calibri"/>
              </a:rPr>
              <a:t>La </a:t>
            </a:r>
            <a:r>
              <a:rPr lang="fr-FR" sz="2400" kern="0" spc="-10" dirty="0">
                <a:solidFill>
                  <a:prstClr val="black"/>
                </a:solidFill>
                <a:ea typeface="+mj-ea"/>
                <a:cs typeface="Calibri"/>
              </a:rPr>
              <a:t>comparaison devient </a:t>
            </a:r>
            <a:r>
              <a:rPr lang="fr-FR" sz="2400" kern="0" dirty="0">
                <a:solidFill>
                  <a:prstClr val="black"/>
                </a:solidFill>
                <a:ea typeface="+mj-ea"/>
                <a:cs typeface="Calibri"/>
              </a:rPr>
              <a:t>plus</a:t>
            </a:r>
            <a:r>
              <a:rPr lang="fr-FR" sz="2400" kern="0" spc="80" dirty="0">
                <a:solidFill>
                  <a:prstClr val="black"/>
                </a:solidFill>
                <a:ea typeface="+mj-ea"/>
                <a:cs typeface="Calibri"/>
              </a:rPr>
              <a:t> </a:t>
            </a:r>
            <a:r>
              <a:rPr lang="fr-FR" sz="2400" kern="0" spc="-5" dirty="0">
                <a:solidFill>
                  <a:prstClr val="black"/>
                </a:solidFill>
                <a:ea typeface="+mj-ea"/>
                <a:cs typeface="Calibri"/>
              </a:rPr>
              <a:t>sophistiquée.</a:t>
            </a:r>
          </a:p>
          <a:p>
            <a:pPr>
              <a:lnSpc>
                <a:spcPct val="100000"/>
              </a:lnSpc>
              <a:spcBef>
                <a:spcPts val="105"/>
              </a:spcBef>
              <a:tabLst>
                <a:tab pos="363538" algn="l"/>
              </a:tabLst>
            </a:pPr>
            <a:r>
              <a:rPr lang="fr-FR" sz="2400" spc="-15" dirty="0">
                <a:solidFill>
                  <a:srgbClr val="E36C09"/>
                </a:solidFill>
                <a:cs typeface="Calibri"/>
              </a:rPr>
              <a:t>Variable </a:t>
            </a:r>
            <a:r>
              <a:rPr lang="fr-FR" sz="2400" spc="-10" dirty="0">
                <a:solidFill>
                  <a:prstClr val="black"/>
                </a:solidFill>
                <a:cs typeface="Calibri"/>
              </a:rPr>
              <a:t>est </a:t>
            </a:r>
            <a:r>
              <a:rPr lang="fr-FR" sz="2400" dirty="0">
                <a:solidFill>
                  <a:prstClr val="black"/>
                </a:solidFill>
                <a:cs typeface="Calibri"/>
              </a:rPr>
              <a:t>un </a:t>
            </a:r>
            <a:r>
              <a:rPr lang="fr-FR" sz="2400" spc="-5" dirty="0">
                <a:solidFill>
                  <a:prstClr val="black"/>
                </a:solidFill>
                <a:cs typeface="Calibri"/>
              </a:rPr>
              <a:t>numérique </a:t>
            </a:r>
            <a:r>
              <a:rPr lang="fr-FR" sz="2400" dirty="0">
                <a:solidFill>
                  <a:prstClr val="black"/>
                </a:solidFill>
                <a:cs typeface="Calibri"/>
              </a:rPr>
              <a:t>dans ce </a:t>
            </a:r>
            <a:r>
              <a:rPr lang="fr-FR" sz="2400" spc="-5" dirty="0">
                <a:solidFill>
                  <a:prstClr val="black"/>
                </a:solidFill>
                <a:cs typeface="Calibri"/>
              </a:rPr>
              <a:t>cas, entier ou même</a:t>
            </a:r>
            <a:r>
              <a:rPr lang="fr-FR" sz="2400" spc="70" dirty="0">
                <a:solidFill>
                  <a:prstClr val="black"/>
                </a:solidFill>
                <a:cs typeface="Calibri"/>
              </a:rPr>
              <a:t> </a:t>
            </a:r>
            <a:r>
              <a:rPr lang="fr-FR" sz="2400" spc="-10" dirty="0">
                <a:solidFill>
                  <a:prstClr val="black"/>
                </a:solidFill>
                <a:cs typeface="Calibri"/>
              </a:rPr>
              <a:t>réel.</a:t>
            </a:r>
            <a:endParaRPr lang="fr-FR" sz="2400" dirty="0">
              <a:solidFill>
                <a:prstClr val="black"/>
              </a:solidFill>
              <a:cs typeface="Calibri"/>
            </a:endParaRPr>
          </a:p>
          <a:p>
            <a:pPr marL="0" indent="0">
              <a:lnSpc>
                <a:spcPct val="100000"/>
              </a:lnSpc>
              <a:spcBef>
                <a:spcPts val="0"/>
              </a:spcBef>
              <a:buNone/>
            </a:pPr>
            <a:r>
              <a:rPr lang="en-US" sz="3200" b="1" spc="-25" dirty="0" err="1">
                <a:solidFill>
                  <a:srgbClr val="C00000"/>
                </a:solidFill>
                <a:cs typeface="Calibri"/>
              </a:rPr>
              <a:t>S</a:t>
            </a:r>
            <a:r>
              <a:rPr lang="en-US" sz="3200" b="1" dirty="0" err="1">
                <a:solidFill>
                  <a:srgbClr val="C00000"/>
                </a:solidFill>
                <a:cs typeface="Calibri"/>
              </a:rPr>
              <a:t>y</a:t>
            </a:r>
            <a:r>
              <a:rPr lang="en-US" sz="3200" b="1" spc="-20" dirty="0" err="1">
                <a:solidFill>
                  <a:srgbClr val="C00000"/>
                </a:solidFill>
                <a:cs typeface="Calibri"/>
              </a:rPr>
              <a:t>n</a:t>
            </a:r>
            <a:r>
              <a:rPr lang="en-US" sz="3200" b="1" spc="-25" dirty="0" err="1">
                <a:solidFill>
                  <a:srgbClr val="C00000"/>
                </a:solidFill>
                <a:cs typeface="Calibri"/>
              </a:rPr>
              <a:t>ta</a:t>
            </a:r>
            <a:r>
              <a:rPr lang="en-US" sz="3200" b="1" spc="-60" dirty="0" err="1">
                <a:solidFill>
                  <a:srgbClr val="C00000"/>
                </a:solidFill>
                <a:cs typeface="Calibri"/>
              </a:rPr>
              <a:t>x</a:t>
            </a:r>
            <a:r>
              <a:rPr lang="en-US" sz="3200" b="1" dirty="0" err="1">
                <a:solidFill>
                  <a:srgbClr val="C00000"/>
                </a:solidFill>
                <a:cs typeface="Calibri"/>
              </a:rPr>
              <a:t>e</a:t>
            </a:r>
            <a:endParaRPr lang="en-US" sz="2000" b="1" dirty="0">
              <a:cs typeface="Calibri"/>
            </a:endParaRPr>
          </a:p>
          <a:p>
            <a:pPr marL="0" marR="1980564" lvl="0" indent="0" defTabSz="895350">
              <a:lnSpc>
                <a:spcPct val="100000"/>
              </a:lnSpc>
              <a:spcBef>
                <a:spcPts val="600"/>
              </a:spcBef>
              <a:buNone/>
              <a:tabLst>
                <a:tab pos="990600" algn="l"/>
                <a:tab pos="2247900" algn="l"/>
              </a:tabLst>
            </a:pPr>
            <a:r>
              <a:rPr lang="en-US" sz="2400" dirty="0">
                <a:solidFill>
                  <a:srgbClr val="006FC0"/>
                </a:solidFill>
                <a:latin typeface="Consolas"/>
                <a:cs typeface="Consolas"/>
              </a:rPr>
              <a:t>Select </a:t>
            </a:r>
            <a:r>
              <a:rPr lang="en-US" sz="2400" spc="-5" dirty="0">
                <a:solidFill>
                  <a:srgbClr val="006FC0"/>
                </a:solidFill>
                <a:latin typeface="Consolas"/>
                <a:cs typeface="Consolas"/>
              </a:rPr>
              <a:t>Case</a:t>
            </a:r>
            <a:r>
              <a:rPr lang="en-US" sz="2400" spc="-25" dirty="0">
                <a:solidFill>
                  <a:srgbClr val="006FC0"/>
                </a:solidFill>
                <a:latin typeface="Consolas"/>
                <a:cs typeface="Consolas"/>
              </a:rPr>
              <a:t> </a:t>
            </a:r>
            <a:r>
              <a:rPr lang="en-US" sz="2400" spc="-5" dirty="0">
                <a:solidFill>
                  <a:srgbClr val="E36C09"/>
                </a:solidFill>
                <a:latin typeface="Consolas"/>
                <a:cs typeface="Consolas"/>
              </a:rPr>
              <a:t>variable</a:t>
            </a:r>
            <a:endParaRPr lang="en-US" sz="2400" dirty="0">
              <a:solidFill>
                <a:prstClr val="black"/>
              </a:solidFill>
              <a:latin typeface="Consolas"/>
              <a:cs typeface="Consolas"/>
            </a:endParaRPr>
          </a:p>
          <a:p>
            <a:pPr marL="0" marR="1980564" lvl="0" indent="0" defTabSz="895350">
              <a:lnSpc>
                <a:spcPct val="100000"/>
              </a:lnSpc>
              <a:spcBef>
                <a:spcPts val="600"/>
              </a:spcBef>
              <a:buNone/>
              <a:tabLst>
                <a:tab pos="990600" algn="l"/>
                <a:tab pos="2247900" algn="l"/>
              </a:tabLst>
            </a:pPr>
            <a:r>
              <a:rPr lang="en-US" sz="2400" dirty="0">
                <a:solidFill>
                  <a:prstClr val="black"/>
                </a:solidFill>
                <a:latin typeface="Consolas"/>
                <a:cs typeface="Consolas"/>
              </a:rPr>
              <a:t>	</a:t>
            </a:r>
            <a:r>
              <a:rPr lang="en-US" sz="2400" dirty="0">
                <a:solidFill>
                  <a:srgbClr val="006FC0"/>
                </a:solidFill>
                <a:latin typeface="Consolas"/>
                <a:cs typeface="Consolas"/>
              </a:rPr>
              <a:t>Case Is </a:t>
            </a:r>
            <a:r>
              <a:rPr lang="en-US" sz="2400" spc="-5" dirty="0" err="1">
                <a:solidFill>
                  <a:srgbClr val="7E7E7E"/>
                </a:solidFill>
                <a:latin typeface="Consolas"/>
                <a:cs typeface="Consolas"/>
              </a:rPr>
              <a:t>op.de.comparaison</a:t>
            </a:r>
            <a:r>
              <a:rPr lang="en-US" sz="2400" spc="-30" dirty="0">
                <a:solidFill>
                  <a:srgbClr val="7E7E7E"/>
                </a:solidFill>
                <a:latin typeface="Consolas"/>
                <a:cs typeface="Consolas"/>
              </a:rPr>
              <a:t> </a:t>
            </a:r>
            <a:r>
              <a:rPr lang="en-US" sz="2400" dirty="0" err="1">
                <a:solidFill>
                  <a:srgbClr val="974707"/>
                </a:solidFill>
                <a:latin typeface="Consolas"/>
                <a:cs typeface="Consolas"/>
              </a:rPr>
              <a:t>valeur</a:t>
            </a:r>
            <a:endParaRPr lang="en-US" sz="2400" dirty="0">
              <a:solidFill>
                <a:prstClr val="black"/>
              </a:solidFill>
              <a:latin typeface="Consolas"/>
              <a:cs typeface="Consolas"/>
            </a:endParaRPr>
          </a:p>
          <a:p>
            <a:pPr marL="0" lvl="0" indent="0" defTabSz="895350">
              <a:lnSpc>
                <a:spcPct val="100000"/>
              </a:lnSpc>
              <a:spcBef>
                <a:spcPts val="600"/>
              </a:spcBef>
              <a:buNone/>
              <a:tabLst>
                <a:tab pos="990600" algn="l"/>
                <a:tab pos="2247900" algn="l"/>
              </a:tabLst>
            </a:pPr>
            <a:r>
              <a:rPr lang="en-US" sz="2400" dirty="0">
                <a:solidFill>
                  <a:prstClr val="black"/>
                </a:solidFill>
                <a:latin typeface="Consolas"/>
                <a:cs typeface="Consolas"/>
              </a:rPr>
              <a:t>		bloc</a:t>
            </a:r>
            <a:r>
              <a:rPr lang="en-US" sz="2400" spc="-15" dirty="0">
                <a:solidFill>
                  <a:prstClr val="black"/>
                </a:solidFill>
                <a:latin typeface="Consolas"/>
                <a:cs typeface="Consolas"/>
              </a:rPr>
              <a:t> </a:t>
            </a:r>
            <a:r>
              <a:rPr lang="en-US" sz="2400" spc="-5" dirty="0" err="1">
                <a:solidFill>
                  <a:prstClr val="black"/>
                </a:solidFill>
                <a:latin typeface="Consolas"/>
                <a:cs typeface="Consolas"/>
              </a:rPr>
              <a:t>d’instructions</a:t>
            </a:r>
            <a:endParaRPr lang="en-US" sz="2400" spc="-5" dirty="0">
              <a:solidFill>
                <a:prstClr val="black"/>
              </a:solidFill>
              <a:latin typeface="Consolas"/>
              <a:cs typeface="Consolas"/>
            </a:endParaRPr>
          </a:p>
          <a:p>
            <a:pPr marL="0" lvl="0" indent="0" defTabSz="895350" fontAlgn="t">
              <a:lnSpc>
                <a:spcPct val="100000"/>
              </a:lnSpc>
              <a:spcBef>
                <a:spcPts val="600"/>
              </a:spcBef>
              <a:buNone/>
              <a:tabLst>
                <a:tab pos="990600" algn="l"/>
                <a:tab pos="2247900" algn="l"/>
              </a:tabLst>
            </a:pPr>
            <a:r>
              <a:rPr lang="en-US" sz="2400" dirty="0">
                <a:solidFill>
                  <a:srgbClr val="006FC0"/>
                </a:solidFill>
                <a:latin typeface="Consolas" panose="020B0609020204030204" pitchFamily="49" charset="0"/>
                <a:cs typeface="Consolas" panose="020B0609020204030204" pitchFamily="49" charset="0"/>
              </a:rPr>
              <a:t>	Case </a:t>
            </a:r>
            <a:r>
              <a:rPr lang="en-US" sz="2400" dirty="0" err="1">
                <a:solidFill>
                  <a:srgbClr val="974707"/>
                </a:solidFill>
                <a:latin typeface="Consolas" panose="020B0609020204030204" pitchFamily="49" charset="0"/>
                <a:cs typeface="Consolas" panose="020B0609020204030204" pitchFamily="49" charset="0"/>
              </a:rPr>
              <a:t>v</a:t>
            </a:r>
            <a:r>
              <a:rPr lang="en-US" sz="2400" spc="-10" dirty="0" err="1">
                <a:solidFill>
                  <a:srgbClr val="974707"/>
                </a:solidFill>
                <a:latin typeface="Consolas" panose="020B0609020204030204" pitchFamily="49" charset="0"/>
                <a:cs typeface="Consolas" panose="020B0609020204030204" pitchFamily="49" charset="0"/>
              </a:rPr>
              <a:t>a</a:t>
            </a:r>
            <a:r>
              <a:rPr lang="en-US" sz="2400" dirty="0" err="1">
                <a:solidFill>
                  <a:srgbClr val="974707"/>
                </a:solidFill>
                <a:latin typeface="Consolas" panose="020B0609020204030204" pitchFamily="49" charset="0"/>
                <a:cs typeface="Consolas" panose="020B0609020204030204" pitchFamily="49" charset="0"/>
              </a:rPr>
              <a:t>le</a:t>
            </a:r>
            <a:r>
              <a:rPr lang="en-US" sz="2400" spc="-10" dirty="0" err="1">
                <a:solidFill>
                  <a:srgbClr val="974707"/>
                </a:solidFill>
                <a:latin typeface="Consolas" panose="020B0609020204030204" pitchFamily="49" charset="0"/>
                <a:cs typeface="Consolas" panose="020B0609020204030204" pitchFamily="49" charset="0"/>
              </a:rPr>
              <a:t>u</a:t>
            </a:r>
            <a:r>
              <a:rPr lang="en-US" sz="2400" dirty="0" err="1">
                <a:solidFill>
                  <a:srgbClr val="974707"/>
                </a:solidFill>
                <a:latin typeface="Consolas" panose="020B0609020204030204" pitchFamily="49" charset="0"/>
                <a:cs typeface="Consolas" panose="020B0609020204030204" pitchFamily="49" charset="0"/>
              </a:rPr>
              <a:t>r</a:t>
            </a:r>
            <a:r>
              <a:rPr lang="en-US" sz="2400" dirty="0">
                <a:solidFill>
                  <a:srgbClr val="974707"/>
                </a:solidFill>
                <a:latin typeface="Consolas" panose="020B0609020204030204" pitchFamily="49" charset="0"/>
                <a:cs typeface="Consolas" panose="020B0609020204030204" pitchFamily="49" charset="0"/>
              </a:rPr>
              <a:t> de </a:t>
            </a:r>
            <a:r>
              <a:rPr lang="en-US" sz="2400" spc="-5" dirty="0" err="1">
                <a:solidFill>
                  <a:srgbClr val="974707"/>
                </a:solidFill>
                <a:latin typeface="Consolas" panose="020B0609020204030204" pitchFamily="49" charset="0"/>
                <a:cs typeface="Consolas" panose="020B0609020204030204" pitchFamily="49" charset="0"/>
              </a:rPr>
              <a:t>départ</a:t>
            </a:r>
            <a:r>
              <a:rPr lang="en-US" sz="2400" spc="-5" dirty="0">
                <a:solidFill>
                  <a:srgbClr val="974707"/>
                </a:solidFill>
                <a:latin typeface="Consolas" panose="020B0609020204030204" pitchFamily="49" charset="0"/>
                <a:cs typeface="Consolas" panose="020B0609020204030204" pitchFamily="49" charset="0"/>
              </a:rPr>
              <a:t> </a:t>
            </a:r>
            <a:r>
              <a:rPr lang="en-US" sz="2400" dirty="0">
                <a:solidFill>
                  <a:srgbClr val="006FC0"/>
                </a:solidFill>
                <a:latin typeface="Consolas" panose="020B0609020204030204" pitchFamily="49" charset="0"/>
                <a:cs typeface="Consolas" panose="020B0609020204030204" pitchFamily="49" charset="0"/>
              </a:rPr>
              <a:t>To</a:t>
            </a:r>
            <a:r>
              <a:rPr lang="en-US" sz="2400" spc="-40" dirty="0">
                <a:solidFill>
                  <a:srgbClr val="006FC0"/>
                </a:solidFill>
                <a:latin typeface="Consolas" panose="020B0609020204030204" pitchFamily="49" charset="0"/>
                <a:cs typeface="Consolas" panose="020B0609020204030204" pitchFamily="49" charset="0"/>
              </a:rPr>
              <a:t> </a:t>
            </a:r>
            <a:r>
              <a:rPr lang="en-US" sz="2400" spc="-5" dirty="0" err="1">
                <a:solidFill>
                  <a:srgbClr val="974707"/>
                </a:solidFill>
                <a:latin typeface="Consolas" panose="020B0609020204030204" pitchFamily="49" charset="0"/>
                <a:cs typeface="Consolas" panose="020B0609020204030204" pitchFamily="49" charset="0"/>
              </a:rPr>
              <a:t>valeur</a:t>
            </a:r>
            <a:r>
              <a:rPr lang="en-US" sz="2400" spc="-5" dirty="0">
                <a:solidFill>
                  <a:srgbClr val="974707"/>
                </a:solidFill>
                <a:latin typeface="Consolas" panose="020B0609020204030204" pitchFamily="49" charset="0"/>
                <a:cs typeface="Consolas" panose="020B0609020204030204" pitchFamily="49" charset="0"/>
              </a:rPr>
              <a:t> de </a:t>
            </a:r>
            <a:r>
              <a:rPr lang="en-US" sz="2400" dirty="0">
                <a:solidFill>
                  <a:srgbClr val="974707"/>
                </a:solidFill>
                <a:latin typeface="Consolas" panose="020B0609020204030204" pitchFamily="49" charset="0"/>
                <a:cs typeface="Consolas" panose="020B0609020204030204" pitchFamily="49" charset="0"/>
              </a:rPr>
              <a:t>fin</a:t>
            </a:r>
            <a:endParaRPr lang="en-US" sz="2000" dirty="0">
              <a:solidFill>
                <a:prstClr val="black"/>
              </a:solidFill>
              <a:latin typeface="Arial" panose="020B0604020202020204" pitchFamily="34" charset="0"/>
            </a:endParaRPr>
          </a:p>
          <a:p>
            <a:pPr marL="0" marR="91440" lvl="0" indent="0" defTabSz="895350" fontAlgn="t">
              <a:lnSpc>
                <a:spcPct val="100000"/>
              </a:lnSpc>
              <a:spcBef>
                <a:spcPts val="600"/>
              </a:spcBef>
              <a:buNone/>
              <a:tabLst>
                <a:tab pos="990600" algn="l"/>
                <a:tab pos="2247900" algn="l"/>
              </a:tabLst>
            </a:pPr>
            <a:r>
              <a:rPr lang="en-US" sz="2400" dirty="0">
                <a:solidFill>
                  <a:srgbClr val="000000"/>
                </a:solidFill>
                <a:latin typeface="Consolas" panose="020B0609020204030204" pitchFamily="49" charset="0"/>
                <a:cs typeface="Consolas" panose="020B0609020204030204" pitchFamily="49" charset="0"/>
              </a:rPr>
              <a:t>		bloc </a:t>
            </a:r>
            <a:r>
              <a:rPr lang="en-US" sz="2400" spc="-5" dirty="0" err="1">
                <a:solidFill>
                  <a:srgbClr val="000000"/>
                </a:solidFill>
                <a:latin typeface="Consolas" panose="020B0609020204030204" pitchFamily="49" charset="0"/>
                <a:cs typeface="Consolas" panose="020B0609020204030204" pitchFamily="49" charset="0"/>
              </a:rPr>
              <a:t>d’instructions</a:t>
            </a:r>
            <a:endParaRPr lang="en-US" sz="2000" dirty="0">
              <a:solidFill>
                <a:prstClr val="black"/>
              </a:solidFill>
              <a:latin typeface="Arial" panose="020B0604020202020204" pitchFamily="34" charset="0"/>
            </a:endParaRPr>
          </a:p>
          <a:p>
            <a:pPr marL="0" lvl="0" indent="0" defTabSz="895350">
              <a:lnSpc>
                <a:spcPct val="100000"/>
              </a:lnSpc>
              <a:spcBef>
                <a:spcPts val="600"/>
              </a:spcBef>
              <a:buNone/>
              <a:tabLst>
                <a:tab pos="990600" algn="l"/>
                <a:tab pos="2247900" algn="l"/>
              </a:tabLst>
            </a:pPr>
            <a:r>
              <a:rPr lang="en-US" sz="2400" dirty="0">
                <a:solidFill>
                  <a:srgbClr val="00AFEF"/>
                </a:solidFill>
                <a:latin typeface="Consolas"/>
                <a:cs typeface="Consolas"/>
              </a:rPr>
              <a:t>	Case</a:t>
            </a:r>
            <a:r>
              <a:rPr lang="en-US" sz="2400" spc="-5" dirty="0">
                <a:solidFill>
                  <a:srgbClr val="00AFEF"/>
                </a:solidFill>
                <a:latin typeface="Consolas"/>
                <a:cs typeface="Consolas"/>
              </a:rPr>
              <a:t> Else</a:t>
            </a:r>
            <a:endParaRPr lang="en-US" sz="2400" dirty="0">
              <a:solidFill>
                <a:prstClr val="black"/>
              </a:solidFill>
              <a:latin typeface="Consolas"/>
              <a:cs typeface="Consolas"/>
            </a:endParaRPr>
          </a:p>
          <a:p>
            <a:pPr marL="0" lvl="0" indent="0" defTabSz="895350">
              <a:lnSpc>
                <a:spcPct val="100000"/>
              </a:lnSpc>
              <a:spcBef>
                <a:spcPts val="600"/>
              </a:spcBef>
              <a:buNone/>
              <a:tabLst>
                <a:tab pos="990600" algn="l"/>
                <a:tab pos="2247900" algn="l"/>
              </a:tabLst>
            </a:pPr>
            <a:r>
              <a:rPr lang="en-US" sz="2400" dirty="0">
                <a:solidFill>
                  <a:prstClr val="black"/>
                </a:solidFill>
                <a:latin typeface="Consolas"/>
                <a:cs typeface="Consolas"/>
              </a:rPr>
              <a:t>		bloc</a:t>
            </a:r>
            <a:r>
              <a:rPr lang="en-US" sz="2400" spc="-40" dirty="0">
                <a:solidFill>
                  <a:prstClr val="black"/>
                </a:solidFill>
                <a:latin typeface="Consolas"/>
                <a:cs typeface="Consolas"/>
              </a:rPr>
              <a:t> </a:t>
            </a:r>
            <a:r>
              <a:rPr lang="en-US" sz="2400" spc="-5" dirty="0" err="1">
                <a:solidFill>
                  <a:prstClr val="black"/>
                </a:solidFill>
                <a:latin typeface="Consolas"/>
                <a:cs typeface="Consolas"/>
              </a:rPr>
              <a:t>d’instructions</a:t>
            </a:r>
            <a:endParaRPr lang="en-US" sz="2400" dirty="0">
              <a:solidFill>
                <a:prstClr val="black"/>
              </a:solidFill>
              <a:latin typeface="Consolas"/>
              <a:cs typeface="Consolas"/>
            </a:endParaRPr>
          </a:p>
          <a:p>
            <a:pPr marL="0" lvl="0" indent="0" defTabSz="895350">
              <a:lnSpc>
                <a:spcPct val="100000"/>
              </a:lnSpc>
              <a:spcBef>
                <a:spcPts val="600"/>
              </a:spcBef>
              <a:buNone/>
              <a:tabLst>
                <a:tab pos="990600" algn="l"/>
                <a:tab pos="2247900" algn="l"/>
              </a:tabLst>
            </a:pPr>
            <a:r>
              <a:rPr lang="en-US" sz="2400" dirty="0">
                <a:solidFill>
                  <a:srgbClr val="006FC0"/>
                </a:solidFill>
                <a:latin typeface="Consolas"/>
                <a:cs typeface="Consolas"/>
              </a:rPr>
              <a:t>End</a:t>
            </a:r>
            <a:r>
              <a:rPr lang="en-US" sz="2400" spc="-5" dirty="0">
                <a:solidFill>
                  <a:srgbClr val="006FC0"/>
                </a:solidFill>
                <a:latin typeface="Consolas"/>
                <a:cs typeface="Consolas"/>
              </a:rPr>
              <a:t> Select</a:t>
            </a:r>
            <a:endParaRPr lang="en-US" sz="2400" dirty="0">
              <a:solidFill>
                <a:prstClr val="black"/>
              </a:solidFill>
              <a:latin typeface="Consolas"/>
              <a:cs typeface="Consolas"/>
            </a:endParaRPr>
          </a:p>
        </p:txBody>
      </p:sp>
      <p:sp>
        <p:nvSpPr>
          <p:cNvPr id="6" name="Rectangle 5"/>
          <p:cNvSpPr/>
          <p:nvPr/>
        </p:nvSpPr>
        <p:spPr>
          <a:xfrm>
            <a:off x="6529928" y="3167390"/>
            <a:ext cx="5235151" cy="523220"/>
          </a:xfrm>
          <a:prstGeom prst="rect">
            <a:avLst/>
          </a:prstGeom>
        </p:spPr>
        <p:txBody>
          <a:bodyPr wrap="none">
            <a:spAutoFit/>
          </a:bodyPr>
          <a:lstStyle/>
          <a:p>
            <a:pPr>
              <a:tabLst>
                <a:tab pos="990600" algn="l"/>
                <a:tab pos="2247900" algn="l"/>
              </a:tabLst>
            </a:pPr>
            <a:r>
              <a:rPr lang="fr-FR" sz="2800" dirty="0" err="1"/>
              <a:t>op.de.comparaison</a:t>
            </a:r>
            <a:r>
              <a:rPr lang="fr-FR" sz="2800" dirty="0"/>
              <a:t> :  </a:t>
            </a:r>
            <a:r>
              <a:rPr lang="fr-FR" sz="2800" b="1" dirty="0"/>
              <a:t>&lt;</a:t>
            </a:r>
            <a:r>
              <a:rPr lang="fr-FR" sz="2800" dirty="0"/>
              <a:t> , </a:t>
            </a:r>
            <a:r>
              <a:rPr lang="fr-FR" sz="2800" b="1" dirty="0"/>
              <a:t>&gt;, = </a:t>
            </a:r>
            <a:r>
              <a:rPr lang="fr-FR" sz="2800" dirty="0"/>
              <a:t> etc… </a:t>
            </a:r>
          </a:p>
        </p:txBody>
      </p:sp>
    </p:spTree>
    <p:extLst>
      <p:ext uri="{BB962C8B-B14F-4D97-AF65-F5344CB8AC3E}">
        <p14:creationId xmlns:p14="http://schemas.microsoft.com/office/powerpoint/2010/main" val="39499867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Branchement multiple SELECT CASE – Plages de valeurs – Un exemple</a:t>
            </a:r>
          </a:p>
        </p:txBody>
      </p:sp>
      <p:sp>
        <p:nvSpPr>
          <p:cNvPr id="3" name="Espace réservé du contenu 2"/>
          <p:cNvSpPr>
            <a:spLocks noGrp="1"/>
          </p:cNvSpPr>
          <p:nvPr>
            <p:ph idx="1"/>
          </p:nvPr>
        </p:nvSpPr>
        <p:spPr>
          <a:xfrm>
            <a:off x="158144" y="2132648"/>
            <a:ext cx="4718656" cy="3795712"/>
          </a:xfrm>
        </p:spPr>
        <p:txBody>
          <a:bodyPr>
            <a:normAutofit/>
          </a:bodyPr>
          <a:lstStyle/>
          <a:p>
            <a:pPr marL="90805" lvl="0" indent="0">
              <a:lnSpc>
                <a:spcPct val="100000"/>
              </a:lnSpc>
              <a:spcBef>
                <a:spcPts val="245"/>
              </a:spcBef>
              <a:buNone/>
              <a:tabLst>
                <a:tab pos="1005205" algn="l"/>
              </a:tabLst>
            </a:pPr>
            <a:r>
              <a:rPr lang="fr-FR" sz="2400" spc="-10" dirty="0">
                <a:solidFill>
                  <a:srgbClr val="49452A"/>
                </a:solidFill>
                <a:cs typeface="Calibri"/>
              </a:rPr>
              <a:t>Entrée</a:t>
            </a:r>
            <a:r>
              <a:rPr lang="fr-FR" sz="2400" spc="5" dirty="0">
                <a:solidFill>
                  <a:srgbClr val="49452A"/>
                </a:solidFill>
                <a:cs typeface="Calibri"/>
              </a:rPr>
              <a:t> </a:t>
            </a:r>
            <a:r>
              <a:rPr lang="fr-FR" sz="2400" dirty="0">
                <a:solidFill>
                  <a:srgbClr val="49452A"/>
                </a:solidFill>
                <a:cs typeface="Calibri"/>
              </a:rPr>
              <a:t>: </a:t>
            </a:r>
            <a:r>
              <a:rPr lang="fr-FR" sz="2400" spc="-10" dirty="0">
                <a:solidFill>
                  <a:srgbClr val="49452A"/>
                </a:solidFill>
                <a:cs typeface="Calibri"/>
              </a:rPr>
              <a:t>quantité</a:t>
            </a:r>
            <a:r>
              <a:rPr lang="fr-FR" sz="2400" spc="10" dirty="0">
                <a:solidFill>
                  <a:srgbClr val="49452A"/>
                </a:solidFill>
                <a:cs typeface="Calibri"/>
              </a:rPr>
              <a:t> </a:t>
            </a:r>
            <a:r>
              <a:rPr lang="fr-FR" sz="2400" spc="-5" dirty="0">
                <a:solidFill>
                  <a:srgbClr val="49452A"/>
                </a:solidFill>
                <a:cs typeface="Calibri"/>
              </a:rPr>
              <a:t>(entier)     </a:t>
            </a:r>
          </a:p>
          <a:p>
            <a:pPr marL="90805" lvl="0" indent="0">
              <a:lnSpc>
                <a:spcPct val="100000"/>
              </a:lnSpc>
              <a:spcBef>
                <a:spcPts val="245"/>
              </a:spcBef>
              <a:buNone/>
              <a:tabLst>
                <a:tab pos="1005205" algn="l"/>
              </a:tabLst>
            </a:pPr>
            <a:r>
              <a:rPr lang="fr-FR" sz="2400" spc="-5" dirty="0">
                <a:solidFill>
                  <a:srgbClr val="49452A"/>
                </a:solidFill>
                <a:cs typeface="Calibri"/>
              </a:rPr>
              <a:t> Sortie</a:t>
            </a:r>
            <a:r>
              <a:rPr lang="fr-FR" sz="2400" spc="10" dirty="0">
                <a:solidFill>
                  <a:srgbClr val="49452A"/>
                </a:solidFill>
                <a:cs typeface="Calibri"/>
              </a:rPr>
              <a:t> </a:t>
            </a:r>
            <a:r>
              <a:rPr lang="fr-FR" sz="2400" dirty="0">
                <a:solidFill>
                  <a:srgbClr val="49452A"/>
                </a:solidFill>
                <a:cs typeface="Calibri"/>
              </a:rPr>
              <a:t>: </a:t>
            </a:r>
            <a:r>
              <a:rPr lang="fr-FR" sz="2400" spc="-5" dirty="0">
                <a:solidFill>
                  <a:srgbClr val="49452A"/>
                </a:solidFill>
                <a:cs typeface="Calibri"/>
              </a:rPr>
              <a:t>prix </a:t>
            </a:r>
            <a:r>
              <a:rPr lang="fr-FR" sz="2400" spc="-15" dirty="0">
                <a:solidFill>
                  <a:srgbClr val="49452A"/>
                </a:solidFill>
                <a:cs typeface="Calibri"/>
              </a:rPr>
              <a:t>unitaire</a:t>
            </a:r>
            <a:r>
              <a:rPr lang="fr-FR" sz="2400" spc="20" dirty="0">
                <a:solidFill>
                  <a:srgbClr val="49452A"/>
                </a:solidFill>
                <a:cs typeface="Calibri"/>
              </a:rPr>
              <a:t> </a:t>
            </a:r>
            <a:r>
              <a:rPr lang="fr-FR" sz="2400" spc="-10" dirty="0">
                <a:solidFill>
                  <a:srgbClr val="49452A"/>
                </a:solidFill>
                <a:cs typeface="Calibri"/>
              </a:rPr>
              <a:t>(réel)   </a:t>
            </a:r>
          </a:p>
          <a:p>
            <a:pPr marL="90805" lvl="0" indent="0">
              <a:lnSpc>
                <a:spcPct val="100000"/>
              </a:lnSpc>
              <a:spcBef>
                <a:spcPts val="245"/>
              </a:spcBef>
              <a:buNone/>
              <a:tabLst>
                <a:tab pos="1005205" algn="l"/>
              </a:tabLst>
            </a:pPr>
            <a:r>
              <a:rPr lang="fr-FR" sz="2400" spc="-5" dirty="0">
                <a:solidFill>
                  <a:srgbClr val="49452A"/>
                </a:solidFill>
                <a:cs typeface="Calibri"/>
              </a:rPr>
              <a:t>Calcul</a:t>
            </a:r>
            <a:r>
              <a:rPr lang="fr-FR" sz="2400" spc="15" dirty="0">
                <a:solidFill>
                  <a:srgbClr val="49452A"/>
                </a:solidFill>
                <a:cs typeface="Calibri"/>
              </a:rPr>
              <a:t> </a:t>
            </a:r>
            <a:r>
              <a:rPr lang="fr-FR" sz="2400" dirty="0">
                <a:solidFill>
                  <a:srgbClr val="49452A"/>
                </a:solidFill>
                <a:cs typeface="Calibri"/>
              </a:rPr>
              <a:t>:	</a:t>
            </a:r>
          </a:p>
          <a:p>
            <a:pPr marL="433705" indent="-342900">
              <a:lnSpc>
                <a:spcPct val="100000"/>
              </a:lnSpc>
              <a:spcBef>
                <a:spcPts val="245"/>
              </a:spcBef>
              <a:tabLst>
                <a:tab pos="1005205" algn="l"/>
              </a:tabLst>
            </a:pPr>
            <a:r>
              <a:rPr lang="fr-FR" sz="2400" spc="-10" dirty="0">
                <a:solidFill>
                  <a:srgbClr val="49452A"/>
                </a:solidFill>
                <a:cs typeface="Calibri"/>
              </a:rPr>
              <a:t>quantité </a:t>
            </a:r>
            <a:r>
              <a:rPr lang="fr-FR" sz="2400" dirty="0">
                <a:solidFill>
                  <a:srgbClr val="49452A"/>
                </a:solidFill>
                <a:cs typeface="Calibri"/>
              </a:rPr>
              <a:t>&lt; 100  </a:t>
            </a:r>
            <a:r>
              <a:rPr lang="fr-FR" sz="2400" spc="-35" dirty="0">
                <a:solidFill>
                  <a:srgbClr val="49452A"/>
                </a:solidFill>
                <a:cs typeface="Times New Roman"/>
              </a:rPr>
              <a:t> </a:t>
            </a:r>
            <a:r>
              <a:rPr lang="fr-FR" sz="2400" dirty="0" err="1">
                <a:solidFill>
                  <a:srgbClr val="49452A"/>
                </a:solidFill>
                <a:cs typeface="Calibri"/>
              </a:rPr>
              <a:t>p.u</a:t>
            </a:r>
            <a:r>
              <a:rPr lang="fr-FR" sz="2400" dirty="0">
                <a:solidFill>
                  <a:srgbClr val="49452A"/>
                </a:solidFill>
                <a:cs typeface="Calibri"/>
              </a:rPr>
              <a:t>. = 0.5   </a:t>
            </a:r>
            <a:endParaRPr lang="fr-FR" sz="2400" dirty="0">
              <a:solidFill>
                <a:prstClr val="black"/>
              </a:solidFill>
              <a:cs typeface="Calibri"/>
            </a:endParaRPr>
          </a:p>
          <a:p>
            <a:pPr marL="433705" indent="-342900">
              <a:lnSpc>
                <a:spcPct val="100000"/>
              </a:lnSpc>
              <a:spcBef>
                <a:spcPts val="245"/>
              </a:spcBef>
              <a:tabLst>
                <a:tab pos="1005205" algn="l"/>
              </a:tabLst>
            </a:pPr>
            <a:r>
              <a:rPr lang="fr-FR" sz="2400" dirty="0">
                <a:solidFill>
                  <a:srgbClr val="49452A"/>
                </a:solidFill>
                <a:cs typeface="Calibri"/>
              </a:rPr>
              <a:t>100 &lt; </a:t>
            </a:r>
            <a:r>
              <a:rPr lang="fr-FR" sz="2400" spc="-10" dirty="0">
                <a:solidFill>
                  <a:srgbClr val="49452A"/>
                </a:solidFill>
                <a:cs typeface="Calibri"/>
              </a:rPr>
              <a:t>quantité  &lt; </a:t>
            </a:r>
            <a:r>
              <a:rPr lang="fr-FR" sz="2400" dirty="0">
                <a:solidFill>
                  <a:srgbClr val="49452A"/>
                </a:solidFill>
                <a:cs typeface="Times New Roman"/>
              </a:rPr>
              <a:t> </a:t>
            </a:r>
            <a:r>
              <a:rPr lang="fr-FR" sz="2400" dirty="0">
                <a:solidFill>
                  <a:srgbClr val="49452A"/>
                </a:solidFill>
                <a:cs typeface="Calibri"/>
              </a:rPr>
              <a:t>200  </a:t>
            </a:r>
            <a:r>
              <a:rPr lang="fr-FR" sz="2400" spc="-140" dirty="0">
                <a:solidFill>
                  <a:srgbClr val="49452A"/>
                </a:solidFill>
                <a:cs typeface="Times New Roman"/>
              </a:rPr>
              <a:t> </a:t>
            </a:r>
            <a:r>
              <a:rPr lang="fr-FR" sz="2400" dirty="0" err="1">
                <a:solidFill>
                  <a:srgbClr val="49452A"/>
                </a:solidFill>
                <a:cs typeface="Calibri"/>
              </a:rPr>
              <a:t>p.u</a:t>
            </a:r>
            <a:r>
              <a:rPr lang="fr-FR" sz="2400" dirty="0">
                <a:solidFill>
                  <a:srgbClr val="49452A"/>
                </a:solidFill>
                <a:cs typeface="Calibri"/>
              </a:rPr>
              <a:t>. =  0.3 </a:t>
            </a:r>
          </a:p>
          <a:p>
            <a:pPr marL="433705" indent="-342900">
              <a:lnSpc>
                <a:spcPct val="100000"/>
              </a:lnSpc>
              <a:spcBef>
                <a:spcPts val="245"/>
              </a:spcBef>
              <a:tabLst>
                <a:tab pos="1005205" algn="l"/>
              </a:tabLst>
            </a:pPr>
            <a:r>
              <a:rPr lang="fr-FR" sz="2400" spc="-10" dirty="0">
                <a:solidFill>
                  <a:srgbClr val="49452A"/>
                </a:solidFill>
                <a:cs typeface="Calibri"/>
              </a:rPr>
              <a:t>quantité </a:t>
            </a:r>
            <a:r>
              <a:rPr lang="fr-FR" sz="2400" dirty="0">
                <a:solidFill>
                  <a:srgbClr val="49452A"/>
                </a:solidFill>
                <a:cs typeface="Calibri"/>
              </a:rPr>
              <a:t>&gt; 200 </a:t>
            </a:r>
            <a:r>
              <a:rPr lang="fr-FR" sz="2400" spc="-35" dirty="0">
                <a:solidFill>
                  <a:srgbClr val="49452A"/>
                </a:solidFill>
                <a:cs typeface="Times New Roman"/>
              </a:rPr>
              <a:t> </a:t>
            </a:r>
            <a:r>
              <a:rPr lang="fr-FR" sz="2400" dirty="0" err="1">
                <a:solidFill>
                  <a:srgbClr val="49452A"/>
                </a:solidFill>
                <a:cs typeface="Calibri"/>
              </a:rPr>
              <a:t>p.u</a:t>
            </a:r>
            <a:r>
              <a:rPr lang="fr-FR" sz="2400" dirty="0">
                <a:solidFill>
                  <a:srgbClr val="49452A"/>
                </a:solidFill>
                <a:cs typeface="Calibri"/>
              </a:rPr>
              <a:t>. = 0.2</a:t>
            </a:r>
            <a:endParaRPr lang="fr-FR" sz="2400" dirty="0">
              <a:solidFill>
                <a:prstClr val="black"/>
              </a:solidFill>
              <a:cs typeface="Calibri"/>
            </a:endParaRPr>
          </a:p>
        </p:txBody>
      </p:sp>
      <p:sp>
        <p:nvSpPr>
          <p:cNvPr id="7" name="object 4"/>
          <p:cNvSpPr txBox="1"/>
          <p:nvPr/>
        </p:nvSpPr>
        <p:spPr>
          <a:xfrm>
            <a:off x="4876800" y="1875847"/>
            <a:ext cx="7000904" cy="4821833"/>
          </a:xfrm>
          <a:prstGeom prst="rect">
            <a:avLst/>
          </a:prstGeom>
          <a:ln w="9144">
            <a:solidFill>
              <a:srgbClr val="8EB4E2"/>
            </a:solidFill>
          </a:ln>
        </p:spPr>
        <p:txBody>
          <a:bodyPr vert="horz" wrap="square" lIns="0" tIns="35560" rIns="0" bIns="0" rtlCol="0">
            <a:spAutoFit/>
          </a:bodyPr>
          <a:lstStyle/>
          <a:p>
            <a:pPr marL="91440" marR="697865">
              <a:lnSpc>
                <a:spcPct val="100000"/>
              </a:lnSpc>
              <a:spcBef>
                <a:spcPts val="280"/>
              </a:spcBef>
            </a:pPr>
            <a:r>
              <a:rPr spc="-10" dirty="0">
                <a:solidFill>
                  <a:srgbClr val="00AF50"/>
                </a:solidFill>
                <a:latin typeface="Consolas"/>
                <a:cs typeface="Consolas"/>
              </a:rPr>
              <a:t>'calcul </a:t>
            </a:r>
            <a:r>
              <a:rPr spc="-5" dirty="0">
                <a:solidFill>
                  <a:srgbClr val="00AF50"/>
                </a:solidFill>
                <a:latin typeface="Consolas"/>
                <a:cs typeface="Consolas"/>
              </a:rPr>
              <a:t>du </a:t>
            </a:r>
            <a:r>
              <a:rPr spc="-10" dirty="0">
                <a:solidFill>
                  <a:srgbClr val="00AF50"/>
                </a:solidFill>
                <a:latin typeface="Consolas"/>
                <a:cs typeface="Consolas"/>
              </a:rPr>
              <a:t>prix unitaire </a:t>
            </a:r>
            <a:r>
              <a:rPr spc="-5" dirty="0">
                <a:solidFill>
                  <a:srgbClr val="00AF50"/>
                </a:solidFill>
                <a:latin typeface="Consolas"/>
                <a:cs typeface="Consolas"/>
              </a:rPr>
              <a:t>en </a:t>
            </a:r>
            <a:r>
              <a:rPr spc="-10" dirty="0">
                <a:solidFill>
                  <a:srgbClr val="00AF50"/>
                </a:solidFill>
                <a:latin typeface="Consolas"/>
                <a:cs typeface="Consolas"/>
              </a:rPr>
              <a:t>fonction </a:t>
            </a:r>
            <a:r>
              <a:rPr spc="-5" dirty="0">
                <a:solidFill>
                  <a:srgbClr val="00AF50"/>
                </a:solidFill>
                <a:latin typeface="Consolas"/>
                <a:cs typeface="Consolas"/>
              </a:rPr>
              <a:t>de la </a:t>
            </a:r>
            <a:r>
              <a:rPr spc="-10" dirty="0" err="1">
                <a:solidFill>
                  <a:srgbClr val="00AF50"/>
                </a:solidFill>
                <a:latin typeface="Consolas"/>
                <a:cs typeface="Consolas"/>
              </a:rPr>
              <a:t>quantité</a:t>
            </a:r>
            <a:r>
              <a:rPr spc="-10" dirty="0">
                <a:solidFill>
                  <a:srgbClr val="00AF50"/>
                </a:solidFill>
                <a:latin typeface="Consolas"/>
                <a:cs typeface="Consolas"/>
              </a:rPr>
              <a:t> </a:t>
            </a:r>
            <a:endParaRPr lang="fr-FR" spc="-10" dirty="0">
              <a:solidFill>
                <a:srgbClr val="00AF50"/>
              </a:solidFill>
              <a:latin typeface="Consolas"/>
              <a:cs typeface="Consolas"/>
            </a:endParaRPr>
          </a:p>
          <a:p>
            <a:pPr marL="91440" marR="697865">
              <a:lnSpc>
                <a:spcPct val="100000"/>
              </a:lnSpc>
              <a:spcBef>
                <a:spcPts val="280"/>
              </a:spcBef>
            </a:pPr>
            <a:r>
              <a:rPr spc="-5" dirty="0">
                <a:latin typeface="Consolas"/>
                <a:cs typeface="Consolas"/>
              </a:rPr>
              <a:t>Public </a:t>
            </a:r>
            <a:r>
              <a:rPr spc="-10" dirty="0">
                <a:latin typeface="Consolas"/>
                <a:cs typeface="Consolas"/>
              </a:rPr>
              <a:t>Function MonPU(</a:t>
            </a:r>
            <a:r>
              <a:rPr spc="-10" dirty="0">
                <a:solidFill>
                  <a:srgbClr val="5F497A"/>
                </a:solidFill>
                <a:latin typeface="Consolas"/>
                <a:cs typeface="Consolas"/>
              </a:rPr>
              <a:t>quantite </a:t>
            </a:r>
            <a:r>
              <a:rPr spc="-5" dirty="0">
                <a:latin typeface="Consolas"/>
                <a:cs typeface="Consolas"/>
              </a:rPr>
              <a:t>As Long) As </a:t>
            </a:r>
            <a:r>
              <a:rPr spc="-10" dirty="0">
                <a:latin typeface="Consolas"/>
                <a:cs typeface="Consolas"/>
              </a:rPr>
              <a:t>Double  </a:t>
            </a:r>
            <a:endParaRPr lang="fr-FR" spc="-10" dirty="0">
              <a:latin typeface="Consolas"/>
              <a:cs typeface="Consolas"/>
            </a:endParaRPr>
          </a:p>
          <a:p>
            <a:pPr marL="91440" marR="697865">
              <a:lnSpc>
                <a:spcPct val="100000"/>
              </a:lnSpc>
              <a:spcBef>
                <a:spcPts val="280"/>
              </a:spcBef>
            </a:pPr>
            <a:r>
              <a:rPr spc="-10" dirty="0">
                <a:solidFill>
                  <a:srgbClr val="00AF50"/>
                </a:solidFill>
                <a:latin typeface="Consolas"/>
                <a:cs typeface="Consolas"/>
              </a:rPr>
              <a:t>'variable intermédiaire</a:t>
            </a:r>
            <a:endParaRPr dirty="0">
              <a:latin typeface="Consolas"/>
              <a:cs typeface="Consolas"/>
            </a:endParaRPr>
          </a:p>
          <a:p>
            <a:pPr marL="91440">
              <a:lnSpc>
                <a:spcPct val="100000"/>
              </a:lnSpc>
            </a:pPr>
            <a:r>
              <a:rPr spc="-10" dirty="0">
                <a:latin typeface="Consolas"/>
                <a:cs typeface="Consolas"/>
              </a:rPr>
              <a:t>Dim </a:t>
            </a:r>
            <a:r>
              <a:rPr spc="-5" dirty="0">
                <a:latin typeface="Consolas"/>
                <a:cs typeface="Consolas"/>
              </a:rPr>
              <a:t>pu As</a:t>
            </a:r>
            <a:r>
              <a:rPr spc="-10" dirty="0">
                <a:latin typeface="Consolas"/>
                <a:cs typeface="Consolas"/>
              </a:rPr>
              <a:t> Double</a:t>
            </a:r>
            <a:endParaRPr dirty="0">
              <a:latin typeface="Consolas"/>
              <a:cs typeface="Consolas"/>
            </a:endParaRPr>
          </a:p>
          <a:p>
            <a:pPr marL="91440" marR="3033395">
              <a:lnSpc>
                <a:spcPct val="100000"/>
              </a:lnSpc>
            </a:pPr>
            <a:r>
              <a:rPr spc="-10" dirty="0">
                <a:solidFill>
                  <a:srgbClr val="00AF50"/>
                </a:solidFill>
                <a:latin typeface="Consolas"/>
                <a:cs typeface="Consolas"/>
              </a:rPr>
              <a:t>'selon les </a:t>
            </a:r>
            <a:r>
              <a:rPr spc="-10" dirty="0" err="1">
                <a:solidFill>
                  <a:srgbClr val="00AF50"/>
                </a:solidFill>
                <a:latin typeface="Consolas"/>
                <a:cs typeface="Consolas"/>
              </a:rPr>
              <a:t>valeurs</a:t>
            </a:r>
            <a:r>
              <a:rPr spc="-10" dirty="0">
                <a:solidFill>
                  <a:srgbClr val="00AF50"/>
                </a:solidFill>
                <a:latin typeface="Consolas"/>
                <a:cs typeface="Consolas"/>
              </a:rPr>
              <a:t> </a:t>
            </a:r>
            <a:r>
              <a:rPr spc="-5" dirty="0">
                <a:solidFill>
                  <a:srgbClr val="00AF50"/>
                </a:solidFill>
                <a:latin typeface="Consolas"/>
                <a:cs typeface="Consolas"/>
              </a:rPr>
              <a:t>de </a:t>
            </a:r>
            <a:r>
              <a:rPr spc="-10" dirty="0" err="1">
                <a:solidFill>
                  <a:srgbClr val="00AF50"/>
                </a:solidFill>
                <a:latin typeface="Consolas"/>
                <a:cs typeface="Consolas"/>
              </a:rPr>
              <a:t>quantité</a:t>
            </a:r>
            <a:r>
              <a:rPr spc="-10" dirty="0">
                <a:solidFill>
                  <a:srgbClr val="00AF50"/>
                </a:solidFill>
                <a:latin typeface="Consolas"/>
                <a:cs typeface="Consolas"/>
              </a:rPr>
              <a:t>  </a:t>
            </a:r>
            <a:endParaRPr lang="fr-FR" spc="-10" dirty="0">
              <a:solidFill>
                <a:srgbClr val="00AF50"/>
              </a:solidFill>
              <a:latin typeface="Consolas"/>
              <a:cs typeface="Consolas"/>
            </a:endParaRPr>
          </a:p>
          <a:p>
            <a:pPr marL="91440" marR="3033395">
              <a:lnSpc>
                <a:spcPct val="100000"/>
              </a:lnSpc>
            </a:pPr>
            <a:r>
              <a:rPr spc="-10" dirty="0">
                <a:solidFill>
                  <a:srgbClr val="006FC0"/>
                </a:solidFill>
                <a:latin typeface="Consolas"/>
                <a:cs typeface="Consolas"/>
              </a:rPr>
              <a:t>Select Case</a:t>
            </a:r>
            <a:r>
              <a:rPr spc="-5" dirty="0">
                <a:solidFill>
                  <a:srgbClr val="006FC0"/>
                </a:solidFill>
                <a:latin typeface="Consolas"/>
                <a:cs typeface="Consolas"/>
              </a:rPr>
              <a:t> </a:t>
            </a:r>
            <a:r>
              <a:rPr spc="-10" dirty="0">
                <a:solidFill>
                  <a:srgbClr val="5F497A"/>
                </a:solidFill>
                <a:latin typeface="Consolas"/>
                <a:cs typeface="Consolas"/>
              </a:rPr>
              <a:t>quantite</a:t>
            </a:r>
            <a:endParaRPr dirty="0">
              <a:latin typeface="Consolas"/>
              <a:cs typeface="Consolas"/>
            </a:endParaRPr>
          </a:p>
          <a:p>
            <a:pPr marL="536575">
              <a:lnSpc>
                <a:spcPct val="100000"/>
              </a:lnSpc>
            </a:pPr>
            <a:r>
              <a:rPr spc="-5" dirty="0">
                <a:solidFill>
                  <a:srgbClr val="00AFEF"/>
                </a:solidFill>
                <a:latin typeface="Consolas"/>
                <a:cs typeface="Consolas"/>
              </a:rPr>
              <a:t>Case Is </a:t>
            </a:r>
            <a:r>
              <a:rPr b="1" spc="-5" dirty="0">
                <a:solidFill>
                  <a:srgbClr val="C00000"/>
                </a:solidFill>
                <a:latin typeface="Consolas"/>
                <a:cs typeface="Consolas"/>
              </a:rPr>
              <a:t>&lt;</a:t>
            </a:r>
            <a:r>
              <a:rPr b="1" spc="-40" dirty="0">
                <a:solidFill>
                  <a:srgbClr val="C00000"/>
                </a:solidFill>
                <a:latin typeface="Consolas"/>
                <a:cs typeface="Consolas"/>
              </a:rPr>
              <a:t> </a:t>
            </a:r>
            <a:r>
              <a:rPr spc="-10" dirty="0">
                <a:latin typeface="Consolas"/>
                <a:cs typeface="Consolas"/>
              </a:rPr>
              <a:t>100</a:t>
            </a:r>
            <a:endParaRPr dirty="0">
              <a:latin typeface="Consolas"/>
              <a:cs typeface="Consolas"/>
            </a:endParaRPr>
          </a:p>
          <a:p>
            <a:pPr marL="981710">
              <a:lnSpc>
                <a:spcPct val="100000"/>
              </a:lnSpc>
            </a:pPr>
            <a:r>
              <a:rPr spc="-5" dirty="0">
                <a:latin typeface="Consolas"/>
                <a:cs typeface="Consolas"/>
              </a:rPr>
              <a:t>pu =</a:t>
            </a:r>
            <a:r>
              <a:rPr spc="-15" dirty="0">
                <a:latin typeface="Consolas"/>
                <a:cs typeface="Consolas"/>
              </a:rPr>
              <a:t> </a:t>
            </a:r>
            <a:r>
              <a:rPr spc="-10" dirty="0">
                <a:latin typeface="Consolas"/>
                <a:cs typeface="Consolas"/>
              </a:rPr>
              <a:t>0.5</a:t>
            </a:r>
            <a:endParaRPr dirty="0">
              <a:latin typeface="Consolas"/>
              <a:cs typeface="Consolas"/>
            </a:endParaRPr>
          </a:p>
          <a:p>
            <a:pPr marL="536575">
              <a:lnSpc>
                <a:spcPct val="100000"/>
              </a:lnSpc>
              <a:spcBef>
                <a:spcPts val="5"/>
              </a:spcBef>
            </a:pPr>
            <a:r>
              <a:rPr spc="-10" dirty="0">
                <a:solidFill>
                  <a:srgbClr val="00AFEF"/>
                </a:solidFill>
                <a:latin typeface="Consolas"/>
                <a:cs typeface="Consolas"/>
              </a:rPr>
              <a:t>Case </a:t>
            </a:r>
            <a:r>
              <a:rPr spc="-10" dirty="0">
                <a:latin typeface="Consolas"/>
                <a:cs typeface="Consolas"/>
              </a:rPr>
              <a:t>100 </a:t>
            </a:r>
            <a:r>
              <a:rPr spc="-10" dirty="0">
                <a:solidFill>
                  <a:srgbClr val="00AFEF"/>
                </a:solidFill>
                <a:latin typeface="Consolas"/>
                <a:cs typeface="Consolas"/>
              </a:rPr>
              <a:t>To</a:t>
            </a:r>
            <a:r>
              <a:rPr spc="-15" dirty="0">
                <a:solidFill>
                  <a:srgbClr val="00AFEF"/>
                </a:solidFill>
                <a:latin typeface="Consolas"/>
                <a:cs typeface="Consolas"/>
              </a:rPr>
              <a:t> </a:t>
            </a:r>
            <a:r>
              <a:rPr spc="-10" dirty="0">
                <a:latin typeface="Consolas"/>
                <a:cs typeface="Consolas"/>
              </a:rPr>
              <a:t>200</a:t>
            </a:r>
            <a:endParaRPr dirty="0">
              <a:latin typeface="Consolas"/>
              <a:cs typeface="Consolas"/>
            </a:endParaRPr>
          </a:p>
          <a:p>
            <a:pPr marL="981710">
              <a:lnSpc>
                <a:spcPct val="100000"/>
              </a:lnSpc>
            </a:pPr>
            <a:r>
              <a:rPr spc="-5" dirty="0">
                <a:latin typeface="Consolas"/>
                <a:cs typeface="Consolas"/>
              </a:rPr>
              <a:t>pu =</a:t>
            </a:r>
            <a:r>
              <a:rPr spc="-100" dirty="0">
                <a:latin typeface="Consolas"/>
                <a:cs typeface="Consolas"/>
              </a:rPr>
              <a:t> </a:t>
            </a:r>
            <a:r>
              <a:rPr spc="-10" dirty="0">
                <a:latin typeface="Consolas"/>
                <a:cs typeface="Consolas"/>
              </a:rPr>
              <a:t>0.3</a:t>
            </a:r>
            <a:endParaRPr dirty="0">
              <a:latin typeface="Consolas"/>
              <a:cs typeface="Consolas"/>
            </a:endParaRPr>
          </a:p>
          <a:p>
            <a:pPr marL="981710" marR="141605" indent="-445134">
              <a:lnSpc>
                <a:spcPct val="100000"/>
              </a:lnSpc>
            </a:pPr>
            <a:r>
              <a:rPr spc="-10" dirty="0">
                <a:solidFill>
                  <a:srgbClr val="00AFEF"/>
                </a:solidFill>
                <a:latin typeface="Consolas"/>
                <a:cs typeface="Consolas"/>
              </a:rPr>
              <a:t>Case </a:t>
            </a:r>
            <a:r>
              <a:rPr spc="-5" dirty="0">
                <a:solidFill>
                  <a:srgbClr val="00AFEF"/>
                </a:solidFill>
                <a:latin typeface="Consolas"/>
                <a:cs typeface="Consolas"/>
              </a:rPr>
              <a:t>Is </a:t>
            </a:r>
            <a:r>
              <a:rPr spc="-5" dirty="0">
                <a:solidFill>
                  <a:srgbClr val="C00000"/>
                </a:solidFill>
                <a:latin typeface="Consolas"/>
                <a:cs typeface="Consolas"/>
              </a:rPr>
              <a:t>&gt; </a:t>
            </a:r>
            <a:r>
              <a:rPr spc="-10" dirty="0">
                <a:latin typeface="Consolas"/>
                <a:cs typeface="Consolas"/>
              </a:rPr>
              <a:t>200 </a:t>
            </a:r>
            <a:r>
              <a:rPr spc="-5" dirty="0">
                <a:solidFill>
                  <a:srgbClr val="00AF50"/>
                </a:solidFill>
                <a:latin typeface="Consolas"/>
                <a:cs typeface="Consolas"/>
              </a:rPr>
              <a:t>'</a:t>
            </a:r>
            <a:r>
              <a:rPr b="1" spc="-5" dirty="0">
                <a:solidFill>
                  <a:srgbClr val="669900"/>
                </a:solidFill>
                <a:latin typeface="Consolas"/>
                <a:cs typeface="Consolas"/>
              </a:rPr>
              <a:t>Case </a:t>
            </a:r>
            <a:r>
              <a:rPr b="1" spc="-10" dirty="0">
                <a:solidFill>
                  <a:srgbClr val="669900"/>
                </a:solidFill>
                <a:latin typeface="Consolas"/>
                <a:cs typeface="Consolas"/>
              </a:rPr>
              <a:t>Else </a:t>
            </a:r>
            <a:r>
              <a:rPr spc="-10" dirty="0">
                <a:solidFill>
                  <a:srgbClr val="00AF50"/>
                </a:solidFill>
                <a:latin typeface="Consolas"/>
                <a:cs typeface="Consolas"/>
              </a:rPr>
              <a:t>aurait fait l'affaire </a:t>
            </a:r>
            <a:r>
              <a:rPr spc="-10" dirty="0" err="1">
                <a:solidFill>
                  <a:srgbClr val="00AF50"/>
                </a:solidFill>
                <a:latin typeface="Consolas"/>
                <a:cs typeface="Consolas"/>
              </a:rPr>
              <a:t>aussi</a:t>
            </a:r>
            <a:r>
              <a:rPr spc="-10" dirty="0">
                <a:solidFill>
                  <a:srgbClr val="00AF50"/>
                </a:solidFill>
                <a:latin typeface="Consolas"/>
                <a:cs typeface="Consolas"/>
              </a:rPr>
              <a:t>  </a:t>
            </a:r>
            <a:endParaRPr lang="fr-FR" spc="-10" dirty="0">
              <a:solidFill>
                <a:srgbClr val="00AF50"/>
              </a:solidFill>
              <a:latin typeface="Consolas"/>
              <a:cs typeface="Consolas"/>
            </a:endParaRPr>
          </a:p>
          <a:p>
            <a:pPr marL="981710" marR="141605" indent="-445134">
              <a:lnSpc>
                <a:spcPct val="100000"/>
              </a:lnSpc>
            </a:pPr>
            <a:r>
              <a:rPr lang="fr-FR" spc="-10" dirty="0">
                <a:solidFill>
                  <a:srgbClr val="00AF50"/>
                </a:solidFill>
                <a:latin typeface="Consolas"/>
                <a:cs typeface="Consolas"/>
              </a:rPr>
              <a:t>	</a:t>
            </a:r>
            <a:r>
              <a:rPr spc="-5" dirty="0" err="1">
                <a:latin typeface="Consolas"/>
                <a:cs typeface="Consolas"/>
              </a:rPr>
              <a:t>pu</a:t>
            </a:r>
            <a:r>
              <a:rPr spc="-5" dirty="0">
                <a:latin typeface="Consolas"/>
                <a:cs typeface="Consolas"/>
              </a:rPr>
              <a:t> =</a:t>
            </a:r>
            <a:r>
              <a:rPr spc="-15" dirty="0">
                <a:latin typeface="Consolas"/>
                <a:cs typeface="Consolas"/>
              </a:rPr>
              <a:t> </a:t>
            </a:r>
            <a:r>
              <a:rPr spc="-10" dirty="0">
                <a:latin typeface="Consolas"/>
                <a:cs typeface="Consolas"/>
              </a:rPr>
              <a:t>0.2</a:t>
            </a:r>
            <a:endParaRPr dirty="0">
              <a:latin typeface="Consolas"/>
              <a:cs typeface="Consolas"/>
            </a:endParaRPr>
          </a:p>
          <a:p>
            <a:pPr marL="91440" marR="5033010">
              <a:lnSpc>
                <a:spcPct val="100000"/>
              </a:lnSpc>
            </a:pPr>
            <a:r>
              <a:rPr b="1" spc="-10" dirty="0">
                <a:solidFill>
                  <a:srgbClr val="006FC0"/>
                </a:solidFill>
                <a:latin typeface="Consolas"/>
                <a:cs typeface="Consolas"/>
              </a:rPr>
              <a:t>End</a:t>
            </a:r>
            <a:r>
              <a:rPr spc="-10" dirty="0">
                <a:solidFill>
                  <a:srgbClr val="006FC0"/>
                </a:solidFill>
                <a:latin typeface="Consolas"/>
                <a:cs typeface="Consolas"/>
              </a:rPr>
              <a:t> Select  </a:t>
            </a:r>
            <a:endParaRPr lang="fr-FR" spc="-10" dirty="0">
              <a:solidFill>
                <a:srgbClr val="006FC0"/>
              </a:solidFill>
              <a:latin typeface="Consolas"/>
              <a:cs typeface="Consolas"/>
            </a:endParaRPr>
          </a:p>
          <a:p>
            <a:pPr marL="91440" marR="5033010">
              <a:lnSpc>
                <a:spcPct val="100000"/>
              </a:lnSpc>
            </a:pPr>
            <a:r>
              <a:rPr spc="-10" dirty="0" err="1">
                <a:latin typeface="Consolas"/>
                <a:cs typeface="Consolas"/>
              </a:rPr>
              <a:t>MonPU</a:t>
            </a:r>
            <a:r>
              <a:rPr spc="-10" dirty="0">
                <a:latin typeface="Consolas"/>
                <a:cs typeface="Consolas"/>
              </a:rPr>
              <a:t> </a:t>
            </a:r>
            <a:r>
              <a:rPr spc="-5" dirty="0">
                <a:latin typeface="Consolas"/>
                <a:cs typeface="Consolas"/>
              </a:rPr>
              <a:t>= </a:t>
            </a:r>
            <a:r>
              <a:rPr spc="-10" dirty="0" err="1">
                <a:latin typeface="Consolas"/>
                <a:cs typeface="Consolas"/>
              </a:rPr>
              <a:t>pu</a:t>
            </a:r>
            <a:r>
              <a:rPr spc="-10" dirty="0">
                <a:latin typeface="Consolas"/>
                <a:cs typeface="Consolas"/>
              </a:rPr>
              <a:t>  </a:t>
            </a:r>
            <a:endParaRPr lang="fr-FR" spc="-10" dirty="0">
              <a:latin typeface="Consolas"/>
              <a:cs typeface="Consolas"/>
            </a:endParaRPr>
          </a:p>
          <a:p>
            <a:pPr marL="91440" marR="5033010">
              <a:lnSpc>
                <a:spcPct val="100000"/>
              </a:lnSpc>
            </a:pPr>
            <a:r>
              <a:rPr spc="-10" dirty="0">
                <a:solidFill>
                  <a:srgbClr val="0070C0"/>
                </a:solidFill>
                <a:latin typeface="Consolas"/>
                <a:cs typeface="Consolas"/>
              </a:rPr>
              <a:t>End</a:t>
            </a:r>
            <a:r>
              <a:rPr spc="-70" dirty="0">
                <a:solidFill>
                  <a:srgbClr val="0070C0"/>
                </a:solidFill>
                <a:latin typeface="Consolas"/>
                <a:cs typeface="Consolas"/>
              </a:rPr>
              <a:t> </a:t>
            </a:r>
            <a:r>
              <a:rPr spc="-10" dirty="0">
                <a:solidFill>
                  <a:srgbClr val="0070C0"/>
                </a:solidFill>
                <a:latin typeface="Consolas"/>
                <a:cs typeface="Consolas"/>
              </a:rPr>
              <a:t>Function</a:t>
            </a:r>
            <a:endParaRPr dirty="0">
              <a:solidFill>
                <a:srgbClr val="0070C0"/>
              </a:solidFill>
              <a:latin typeface="Consolas"/>
              <a:cs typeface="Consolas"/>
            </a:endParaRPr>
          </a:p>
        </p:txBody>
      </p:sp>
    </p:spTree>
    <p:extLst>
      <p:ext uri="{BB962C8B-B14F-4D97-AF65-F5344CB8AC3E}">
        <p14:creationId xmlns:p14="http://schemas.microsoft.com/office/powerpoint/2010/main" val="36198675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structures itératives</a:t>
            </a:r>
          </a:p>
        </p:txBody>
      </p:sp>
      <p:sp>
        <p:nvSpPr>
          <p:cNvPr id="3" name="Espace réservé du contenu 2"/>
          <p:cNvSpPr>
            <a:spLocks noGrp="1"/>
          </p:cNvSpPr>
          <p:nvPr>
            <p:ph idx="1"/>
          </p:nvPr>
        </p:nvSpPr>
        <p:spPr/>
        <p:txBody>
          <a:bodyPr/>
          <a:lstStyle/>
          <a:p>
            <a:r>
              <a:rPr lang="fr-FR" dirty="0"/>
              <a:t>Les structures itératives ou boucle répète l’exécution d’un traitement. Elle peut revêtir trois formes.</a:t>
            </a:r>
          </a:p>
          <a:p>
            <a:pPr lvl="1"/>
            <a:r>
              <a:rPr lang="fr-FR" dirty="0"/>
              <a:t>Lorsque le nombre de répétitions est connu: </a:t>
            </a:r>
          </a:p>
          <a:p>
            <a:pPr lvl="2"/>
            <a:r>
              <a:rPr lang="fr-FR" sz="2400" b="1" dirty="0">
                <a:solidFill>
                  <a:srgbClr val="00B0F0"/>
                </a:solidFill>
              </a:rPr>
              <a:t>POUR… DE… A… FAIRE… FIN POUR</a:t>
            </a:r>
          </a:p>
          <a:p>
            <a:pPr lvl="3"/>
            <a:r>
              <a:rPr lang="fr-FR" dirty="0"/>
              <a:t>La boucle s’exécute en fonction de la valeur d’une variable (compteur) qui est incrémentée d’un certain pas à chaque boucle. Elle s’achève quand la variable atteint une valeur déterminée  et s’exprime ainsi</a:t>
            </a:r>
          </a:p>
          <a:p>
            <a:pPr lvl="1"/>
            <a:r>
              <a:rPr lang="fr-FR" dirty="0"/>
              <a:t>Lorsque le nombre de répétitions est a priori inconnu Algorithme. Il existe deux formes principales de boucle</a:t>
            </a:r>
          </a:p>
          <a:p>
            <a:pPr lvl="2"/>
            <a:r>
              <a:rPr lang="fr-FR" sz="2400" b="1" dirty="0">
                <a:solidFill>
                  <a:srgbClr val="00B0F0"/>
                </a:solidFill>
              </a:rPr>
              <a:t>TANTQUE… FINTANTQUE</a:t>
            </a:r>
          </a:p>
          <a:p>
            <a:pPr lvl="2"/>
            <a:r>
              <a:rPr lang="fr-FR" sz="2400" b="1" dirty="0">
                <a:solidFill>
                  <a:srgbClr val="00B0F0"/>
                </a:solidFill>
              </a:rPr>
              <a:t>REPETER… JUSQU’A</a:t>
            </a:r>
          </a:p>
          <a:p>
            <a:pPr lvl="2"/>
            <a:endParaRPr lang="fr-FR" dirty="0"/>
          </a:p>
        </p:txBody>
      </p:sp>
    </p:spTree>
    <p:extLst>
      <p:ext uri="{BB962C8B-B14F-4D97-AF65-F5344CB8AC3E}">
        <p14:creationId xmlns:p14="http://schemas.microsoft.com/office/powerpoint/2010/main" val="8020956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355997" y="615218"/>
            <a:ext cx="11336693" cy="922499"/>
          </a:xfrm>
        </p:spPr>
        <p:txBody>
          <a:bodyPr/>
          <a:lstStyle/>
          <a:p>
            <a:r>
              <a:rPr lang="fr-FR" dirty="0"/>
              <a:t>Les structures itératives</a:t>
            </a:r>
          </a:p>
        </p:txBody>
      </p:sp>
      <p:grpSp>
        <p:nvGrpSpPr>
          <p:cNvPr id="3" name="Groupe 2"/>
          <p:cNvGrpSpPr/>
          <p:nvPr/>
        </p:nvGrpSpPr>
        <p:grpSpPr>
          <a:xfrm>
            <a:off x="6779057" y="1726477"/>
            <a:ext cx="4021800" cy="4358107"/>
            <a:chOff x="6411884" y="1263534"/>
            <a:chExt cx="3915524" cy="4829960"/>
          </a:xfrm>
        </p:grpSpPr>
        <p:grpSp>
          <p:nvGrpSpPr>
            <p:cNvPr id="4" name="object 7"/>
            <p:cNvGrpSpPr/>
            <p:nvPr/>
          </p:nvGrpSpPr>
          <p:grpSpPr>
            <a:xfrm>
              <a:off x="6411884" y="1957647"/>
              <a:ext cx="3585845" cy="1412240"/>
              <a:chOff x="4887883" y="1957647"/>
              <a:chExt cx="3585845" cy="1412240"/>
            </a:xfrm>
          </p:grpSpPr>
          <p:sp>
            <p:nvSpPr>
              <p:cNvPr id="39" name="object 8"/>
              <p:cNvSpPr/>
              <p:nvPr/>
            </p:nvSpPr>
            <p:spPr>
              <a:xfrm>
                <a:off x="4887883" y="1957647"/>
                <a:ext cx="889461" cy="390698"/>
              </a:xfrm>
              <a:prstGeom prst="rect">
                <a:avLst/>
              </a:prstGeom>
              <a:blipFill>
                <a:blip r:embed="rId2" cstate="print"/>
                <a:stretch>
                  <a:fillRect/>
                </a:stretch>
              </a:blipFill>
            </p:spPr>
            <p:txBody>
              <a:bodyPr wrap="square" lIns="0" tIns="0" rIns="0" bIns="0" rtlCol="0"/>
              <a:lstStyle/>
              <a:p>
                <a:endParaRPr/>
              </a:p>
            </p:txBody>
          </p:sp>
          <p:sp>
            <p:nvSpPr>
              <p:cNvPr id="40" name="object 9"/>
              <p:cNvSpPr/>
              <p:nvPr/>
            </p:nvSpPr>
            <p:spPr>
              <a:xfrm>
                <a:off x="4932038" y="2132856"/>
                <a:ext cx="610235" cy="0"/>
              </a:xfrm>
              <a:custGeom>
                <a:avLst/>
                <a:gdLst/>
                <a:ahLst/>
                <a:cxnLst/>
                <a:rect l="l" t="t" r="r" b="b"/>
                <a:pathLst>
                  <a:path w="610235">
                    <a:moveTo>
                      <a:pt x="0" y="0"/>
                    </a:moveTo>
                    <a:lnTo>
                      <a:pt x="609892" y="0"/>
                    </a:lnTo>
                  </a:path>
                </a:pathLst>
              </a:custGeom>
              <a:ln w="38099">
                <a:solidFill>
                  <a:srgbClr val="FFFB00"/>
                </a:solidFill>
              </a:ln>
            </p:spPr>
            <p:txBody>
              <a:bodyPr wrap="square" lIns="0" tIns="0" rIns="0" bIns="0" rtlCol="0"/>
              <a:lstStyle/>
              <a:p>
                <a:endParaRPr/>
              </a:p>
            </p:txBody>
          </p:sp>
          <p:sp>
            <p:nvSpPr>
              <p:cNvPr id="41" name="object 10"/>
              <p:cNvSpPr/>
              <p:nvPr/>
            </p:nvSpPr>
            <p:spPr>
              <a:xfrm>
                <a:off x="5408733" y="2047283"/>
                <a:ext cx="171005" cy="171145"/>
              </a:xfrm>
              <a:prstGeom prst="rect">
                <a:avLst/>
              </a:prstGeom>
              <a:blipFill>
                <a:blip r:embed="rId3" cstate="print"/>
                <a:stretch>
                  <a:fillRect/>
                </a:stretch>
              </a:blipFill>
            </p:spPr>
            <p:txBody>
              <a:bodyPr wrap="square" lIns="0" tIns="0" rIns="0" bIns="0" rtlCol="0"/>
              <a:lstStyle/>
              <a:p>
                <a:endParaRPr/>
              </a:p>
            </p:txBody>
          </p:sp>
          <p:sp>
            <p:nvSpPr>
              <p:cNvPr id="42" name="object 11"/>
              <p:cNvSpPr/>
              <p:nvPr/>
            </p:nvSpPr>
            <p:spPr>
              <a:xfrm>
                <a:off x="7092278" y="2852936"/>
                <a:ext cx="1368425" cy="504190"/>
              </a:xfrm>
              <a:custGeom>
                <a:avLst/>
                <a:gdLst/>
                <a:ahLst/>
                <a:cxnLst/>
                <a:rect l="l" t="t" r="r" b="b"/>
                <a:pathLst>
                  <a:path w="1368425" h="504189">
                    <a:moveTo>
                      <a:pt x="1284141" y="0"/>
                    </a:moveTo>
                    <a:lnTo>
                      <a:pt x="84011" y="0"/>
                    </a:lnTo>
                    <a:lnTo>
                      <a:pt x="51310" y="6601"/>
                    </a:lnTo>
                    <a:lnTo>
                      <a:pt x="24606" y="24605"/>
                    </a:lnTo>
                    <a:lnTo>
                      <a:pt x="6602" y="51309"/>
                    </a:lnTo>
                    <a:lnTo>
                      <a:pt x="0" y="84010"/>
                    </a:lnTo>
                    <a:lnTo>
                      <a:pt x="0" y="420044"/>
                    </a:lnTo>
                    <a:lnTo>
                      <a:pt x="6602" y="452745"/>
                    </a:lnTo>
                    <a:lnTo>
                      <a:pt x="24606" y="479448"/>
                    </a:lnTo>
                    <a:lnTo>
                      <a:pt x="51310" y="497453"/>
                    </a:lnTo>
                    <a:lnTo>
                      <a:pt x="84011" y="504055"/>
                    </a:lnTo>
                    <a:lnTo>
                      <a:pt x="1284141" y="504055"/>
                    </a:lnTo>
                    <a:lnTo>
                      <a:pt x="1316842" y="497453"/>
                    </a:lnTo>
                    <a:lnTo>
                      <a:pt x="1343546" y="479448"/>
                    </a:lnTo>
                    <a:lnTo>
                      <a:pt x="1361551" y="452745"/>
                    </a:lnTo>
                    <a:lnTo>
                      <a:pt x="1368153" y="420044"/>
                    </a:lnTo>
                    <a:lnTo>
                      <a:pt x="1368153" y="84010"/>
                    </a:lnTo>
                    <a:lnTo>
                      <a:pt x="1361551" y="51309"/>
                    </a:lnTo>
                    <a:lnTo>
                      <a:pt x="1343546" y="24605"/>
                    </a:lnTo>
                    <a:lnTo>
                      <a:pt x="1316842" y="6601"/>
                    </a:lnTo>
                    <a:lnTo>
                      <a:pt x="1284141" y="0"/>
                    </a:lnTo>
                    <a:close/>
                  </a:path>
                </a:pathLst>
              </a:custGeom>
              <a:solidFill>
                <a:srgbClr val="FFFFFF"/>
              </a:solidFill>
            </p:spPr>
            <p:txBody>
              <a:bodyPr wrap="square" lIns="0" tIns="0" rIns="0" bIns="0" rtlCol="0"/>
              <a:lstStyle/>
              <a:p>
                <a:endParaRPr/>
              </a:p>
            </p:txBody>
          </p:sp>
          <p:sp>
            <p:nvSpPr>
              <p:cNvPr id="43" name="object 12"/>
              <p:cNvSpPr/>
              <p:nvPr/>
            </p:nvSpPr>
            <p:spPr>
              <a:xfrm>
                <a:off x="7092278" y="2852936"/>
                <a:ext cx="1368425" cy="504190"/>
              </a:xfrm>
              <a:custGeom>
                <a:avLst/>
                <a:gdLst/>
                <a:ahLst/>
                <a:cxnLst/>
                <a:rect l="l" t="t" r="r" b="b"/>
                <a:pathLst>
                  <a:path w="1368425" h="504189">
                    <a:moveTo>
                      <a:pt x="0" y="84011"/>
                    </a:moveTo>
                    <a:lnTo>
                      <a:pt x="6602" y="51310"/>
                    </a:lnTo>
                    <a:lnTo>
                      <a:pt x="24606" y="24606"/>
                    </a:lnTo>
                    <a:lnTo>
                      <a:pt x="51310" y="6601"/>
                    </a:lnTo>
                    <a:lnTo>
                      <a:pt x="84011" y="0"/>
                    </a:lnTo>
                    <a:lnTo>
                      <a:pt x="1284140" y="0"/>
                    </a:lnTo>
                    <a:lnTo>
                      <a:pt x="1316841" y="6601"/>
                    </a:lnTo>
                    <a:lnTo>
                      <a:pt x="1343545" y="24606"/>
                    </a:lnTo>
                    <a:lnTo>
                      <a:pt x="1361549" y="51310"/>
                    </a:lnTo>
                    <a:lnTo>
                      <a:pt x="1368151" y="84011"/>
                    </a:lnTo>
                    <a:lnTo>
                      <a:pt x="1368151" y="420044"/>
                    </a:lnTo>
                    <a:lnTo>
                      <a:pt x="1361549" y="452745"/>
                    </a:lnTo>
                    <a:lnTo>
                      <a:pt x="1343545" y="479449"/>
                    </a:lnTo>
                    <a:lnTo>
                      <a:pt x="1316841" y="497453"/>
                    </a:lnTo>
                    <a:lnTo>
                      <a:pt x="1284140" y="504056"/>
                    </a:lnTo>
                    <a:lnTo>
                      <a:pt x="84011" y="504056"/>
                    </a:lnTo>
                    <a:lnTo>
                      <a:pt x="51310" y="497453"/>
                    </a:lnTo>
                    <a:lnTo>
                      <a:pt x="24606" y="479449"/>
                    </a:lnTo>
                    <a:lnTo>
                      <a:pt x="6602" y="452745"/>
                    </a:lnTo>
                    <a:lnTo>
                      <a:pt x="0" y="420044"/>
                    </a:lnTo>
                    <a:lnTo>
                      <a:pt x="0" y="84011"/>
                    </a:lnTo>
                    <a:close/>
                  </a:path>
                </a:pathLst>
              </a:custGeom>
              <a:ln w="25399">
                <a:solidFill>
                  <a:srgbClr val="FAA757"/>
                </a:solidFill>
              </a:ln>
            </p:spPr>
            <p:txBody>
              <a:bodyPr wrap="square" lIns="0" tIns="0" rIns="0" bIns="0" rtlCol="0"/>
              <a:lstStyle/>
              <a:p>
                <a:endParaRPr/>
              </a:p>
            </p:txBody>
          </p:sp>
        </p:grpSp>
        <p:sp>
          <p:nvSpPr>
            <p:cNvPr id="5" name="object 13"/>
            <p:cNvSpPr txBox="1"/>
            <p:nvPr/>
          </p:nvSpPr>
          <p:spPr>
            <a:xfrm>
              <a:off x="8802844" y="2955104"/>
              <a:ext cx="1036955"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65" dirty="0">
                  <a:latin typeface="Calibri"/>
                  <a:cs typeface="Calibri"/>
                </a:rPr>
                <a:t> </a:t>
              </a:r>
              <a:r>
                <a:rPr b="1" spc="-5" dirty="0">
                  <a:latin typeface="Calibri"/>
                  <a:cs typeface="Calibri"/>
                </a:rPr>
                <a:t>While</a:t>
              </a:r>
              <a:endParaRPr>
                <a:latin typeface="Calibri"/>
                <a:cs typeface="Calibri"/>
              </a:endParaRPr>
            </a:p>
          </p:txBody>
        </p:sp>
        <p:grpSp>
          <p:nvGrpSpPr>
            <p:cNvPr id="6" name="object 14"/>
            <p:cNvGrpSpPr/>
            <p:nvPr/>
          </p:nvGrpSpPr>
          <p:grpSpPr>
            <a:xfrm>
              <a:off x="7091410" y="1760117"/>
              <a:ext cx="1537970" cy="745490"/>
              <a:chOff x="5567410" y="1760117"/>
              <a:chExt cx="1537970" cy="745490"/>
            </a:xfrm>
          </p:grpSpPr>
          <p:sp>
            <p:nvSpPr>
              <p:cNvPr id="37" name="object 15"/>
              <p:cNvSpPr/>
              <p:nvPr/>
            </p:nvSpPr>
            <p:spPr>
              <a:xfrm>
                <a:off x="5580110" y="1772817"/>
                <a:ext cx="1512570" cy="720090"/>
              </a:xfrm>
              <a:custGeom>
                <a:avLst/>
                <a:gdLst/>
                <a:ahLst/>
                <a:cxnLst/>
                <a:rect l="l" t="t" r="r" b="b"/>
                <a:pathLst>
                  <a:path w="1512570" h="720089">
                    <a:moveTo>
                      <a:pt x="756084" y="0"/>
                    </a:moveTo>
                    <a:lnTo>
                      <a:pt x="0" y="360039"/>
                    </a:lnTo>
                    <a:lnTo>
                      <a:pt x="756084" y="720078"/>
                    </a:lnTo>
                    <a:lnTo>
                      <a:pt x="1512167" y="360039"/>
                    </a:lnTo>
                    <a:lnTo>
                      <a:pt x="756084" y="0"/>
                    </a:lnTo>
                    <a:close/>
                  </a:path>
                </a:pathLst>
              </a:custGeom>
              <a:solidFill>
                <a:srgbClr val="FFFFFF"/>
              </a:solidFill>
            </p:spPr>
            <p:txBody>
              <a:bodyPr wrap="square" lIns="0" tIns="0" rIns="0" bIns="0" rtlCol="0"/>
              <a:lstStyle/>
              <a:p>
                <a:endParaRPr/>
              </a:p>
            </p:txBody>
          </p:sp>
          <p:sp>
            <p:nvSpPr>
              <p:cNvPr id="38" name="object 16"/>
              <p:cNvSpPr/>
              <p:nvPr/>
            </p:nvSpPr>
            <p:spPr>
              <a:xfrm>
                <a:off x="5580110" y="1772817"/>
                <a:ext cx="1512570" cy="720090"/>
              </a:xfrm>
              <a:custGeom>
                <a:avLst/>
                <a:gdLst/>
                <a:ahLst/>
                <a:cxnLst/>
                <a:rect l="l" t="t" r="r" b="b"/>
                <a:pathLst>
                  <a:path w="1512570" h="720089">
                    <a:moveTo>
                      <a:pt x="0" y="360039"/>
                    </a:moveTo>
                    <a:lnTo>
                      <a:pt x="756083" y="0"/>
                    </a:lnTo>
                    <a:lnTo>
                      <a:pt x="1512166" y="360039"/>
                    </a:lnTo>
                    <a:lnTo>
                      <a:pt x="756083" y="720079"/>
                    </a:lnTo>
                    <a:lnTo>
                      <a:pt x="0" y="360039"/>
                    </a:lnTo>
                    <a:close/>
                  </a:path>
                </a:pathLst>
              </a:custGeom>
              <a:ln w="25399">
                <a:solidFill>
                  <a:srgbClr val="FAA757"/>
                </a:solidFill>
              </a:ln>
            </p:spPr>
            <p:txBody>
              <a:bodyPr wrap="square" lIns="0" tIns="0" rIns="0" bIns="0" rtlCol="0"/>
              <a:lstStyle/>
              <a:p>
                <a:endParaRPr/>
              </a:p>
            </p:txBody>
          </p:sp>
        </p:grpSp>
        <p:sp>
          <p:nvSpPr>
            <p:cNvPr id="7" name="object 17"/>
            <p:cNvSpPr txBox="1"/>
            <p:nvPr/>
          </p:nvSpPr>
          <p:spPr>
            <a:xfrm>
              <a:off x="7597198" y="1967757"/>
              <a:ext cx="532765" cy="330200"/>
            </a:xfrm>
            <a:prstGeom prst="rect">
              <a:avLst/>
            </a:prstGeom>
          </p:spPr>
          <p:txBody>
            <a:bodyPr vert="horz" wrap="square" lIns="0" tIns="12700" rIns="0" bIns="0" rtlCol="0">
              <a:spAutoFit/>
            </a:bodyPr>
            <a:lstStyle/>
            <a:p>
              <a:pPr marL="12700">
                <a:spcBef>
                  <a:spcPts val="100"/>
                </a:spcBef>
              </a:pPr>
              <a:r>
                <a:rPr sz="2000" b="1" i="1" dirty="0">
                  <a:latin typeface="Calibri"/>
                  <a:cs typeface="Calibri"/>
                </a:rPr>
                <a:t>cond</a:t>
              </a:r>
              <a:endParaRPr sz="2000">
                <a:latin typeface="Calibri"/>
                <a:cs typeface="Calibri"/>
              </a:endParaRPr>
            </a:p>
          </p:txBody>
        </p:sp>
        <p:grpSp>
          <p:nvGrpSpPr>
            <p:cNvPr id="8" name="object 18"/>
            <p:cNvGrpSpPr/>
            <p:nvPr/>
          </p:nvGrpSpPr>
          <p:grpSpPr>
            <a:xfrm>
              <a:off x="8569035" y="2086494"/>
              <a:ext cx="927100" cy="985519"/>
              <a:chOff x="7045035" y="2086493"/>
              <a:chExt cx="927100" cy="985519"/>
            </a:xfrm>
          </p:grpSpPr>
          <p:sp>
            <p:nvSpPr>
              <p:cNvPr id="34" name="object 19"/>
              <p:cNvSpPr/>
              <p:nvPr/>
            </p:nvSpPr>
            <p:spPr>
              <a:xfrm>
                <a:off x="7045035" y="2086493"/>
                <a:ext cx="926868" cy="985058"/>
              </a:xfrm>
              <a:prstGeom prst="rect">
                <a:avLst/>
              </a:prstGeom>
              <a:blipFill>
                <a:blip r:embed="rId4" cstate="print"/>
                <a:stretch>
                  <a:fillRect/>
                </a:stretch>
              </a:blipFill>
            </p:spPr>
            <p:txBody>
              <a:bodyPr wrap="square" lIns="0" tIns="0" rIns="0" bIns="0" rtlCol="0"/>
              <a:lstStyle/>
              <a:p>
                <a:endParaRPr/>
              </a:p>
            </p:txBody>
          </p:sp>
          <p:sp>
            <p:nvSpPr>
              <p:cNvPr id="35" name="object 20"/>
              <p:cNvSpPr/>
              <p:nvPr/>
            </p:nvSpPr>
            <p:spPr>
              <a:xfrm>
                <a:off x="7092277" y="2132856"/>
                <a:ext cx="684530" cy="682625"/>
              </a:xfrm>
              <a:custGeom>
                <a:avLst/>
                <a:gdLst/>
                <a:ahLst/>
                <a:cxnLst/>
                <a:rect l="l" t="t" r="r" b="b"/>
                <a:pathLst>
                  <a:path w="684529" h="682625">
                    <a:moveTo>
                      <a:pt x="0" y="0"/>
                    </a:moveTo>
                    <a:lnTo>
                      <a:pt x="684212" y="0"/>
                    </a:lnTo>
                    <a:lnTo>
                      <a:pt x="684212" y="682123"/>
                    </a:lnTo>
                  </a:path>
                </a:pathLst>
              </a:custGeom>
              <a:ln w="38099">
                <a:solidFill>
                  <a:srgbClr val="FFFB00"/>
                </a:solidFill>
              </a:ln>
            </p:spPr>
            <p:txBody>
              <a:bodyPr wrap="square" lIns="0" tIns="0" rIns="0" bIns="0" rtlCol="0"/>
              <a:lstStyle/>
              <a:p>
                <a:endParaRPr/>
              </a:p>
            </p:txBody>
          </p:sp>
          <p:sp>
            <p:nvSpPr>
              <p:cNvPr id="36" name="object 21"/>
              <p:cNvSpPr/>
              <p:nvPr/>
            </p:nvSpPr>
            <p:spPr>
              <a:xfrm>
                <a:off x="7690918" y="2681782"/>
                <a:ext cx="171145" cy="171005"/>
              </a:xfrm>
              <a:prstGeom prst="rect">
                <a:avLst/>
              </a:prstGeom>
              <a:blipFill>
                <a:blip r:embed="rId5" cstate="print"/>
                <a:stretch>
                  <a:fillRect/>
                </a:stretch>
              </a:blipFill>
            </p:spPr>
            <p:txBody>
              <a:bodyPr wrap="square" lIns="0" tIns="0" rIns="0" bIns="0" rtlCol="0"/>
              <a:lstStyle/>
              <a:p>
                <a:endParaRPr/>
              </a:p>
            </p:txBody>
          </p:sp>
        </p:grpSp>
        <p:sp>
          <p:nvSpPr>
            <p:cNvPr id="9" name="object 22"/>
            <p:cNvSpPr txBox="1"/>
            <p:nvPr/>
          </p:nvSpPr>
          <p:spPr>
            <a:xfrm>
              <a:off x="8603578" y="1760116"/>
              <a:ext cx="789305"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 </a:t>
              </a:r>
              <a:r>
                <a:rPr sz="2000" spc="-5" dirty="0">
                  <a:latin typeface="Calibri"/>
                  <a:cs typeface="Calibri"/>
                </a:rPr>
                <a:t>VRAI</a:t>
              </a:r>
              <a:r>
                <a:rPr sz="2000" spc="-80" dirty="0">
                  <a:latin typeface="Calibri"/>
                  <a:cs typeface="Calibri"/>
                </a:rPr>
                <a:t> </a:t>
              </a:r>
              <a:r>
                <a:rPr sz="2000" dirty="0">
                  <a:latin typeface="Calibri"/>
                  <a:cs typeface="Calibri"/>
                </a:rPr>
                <a:t>]</a:t>
              </a:r>
              <a:endParaRPr sz="2000">
                <a:latin typeface="Calibri"/>
                <a:cs typeface="Calibri"/>
              </a:endParaRPr>
            </a:p>
          </p:txBody>
        </p:sp>
        <p:grpSp>
          <p:nvGrpSpPr>
            <p:cNvPr id="10" name="object 23"/>
            <p:cNvGrpSpPr/>
            <p:nvPr/>
          </p:nvGrpSpPr>
          <p:grpSpPr>
            <a:xfrm>
              <a:off x="7662948" y="2468879"/>
              <a:ext cx="394970" cy="2618740"/>
              <a:chOff x="6138948" y="2468879"/>
              <a:chExt cx="394970" cy="2618740"/>
            </a:xfrm>
          </p:grpSpPr>
          <p:sp>
            <p:nvSpPr>
              <p:cNvPr id="31" name="object 24"/>
              <p:cNvSpPr/>
              <p:nvPr/>
            </p:nvSpPr>
            <p:spPr>
              <a:xfrm>
                <a:off x="6138948" y="2468879"/>
                <a:ext cx="394854" cy="2618508"/>
              </a:xfrm>
              <a:prstGeom prst="rect">
                <a:avLst/>
              </a:prstGeom>
              <a:blipFill>
                <a:blip r:embed="rId6" cstate="print"/>
                <a:stretch>
                  <a:fillRect/>
                </a:stretch>
              </a:blipFill>
            </p:spPr>
            <p:txBody>
              <a:bodyPr wrap="square" lIns="0" tIns="0" rIns="0" bIns="0" rtlCol="0"/>
              <a:lstStyle/>
              <a:p>
                <a:endParaRPr/>
              </a:p>
            </p:txBody>
          </p:sp>
          <p:sp>
            <p:nvSpPr>
              <p:cNvPr id="32" name="object 25"/>
              <p:cNvSpPr/>
              <p:nvPr/>
            </p:nvSpPr>
            <p:spPr>
              <a:xfrm>
                <a:off x="6336195" y="2492896"/>
                <a:ext cx="0" cy="2338705"/>
              </a:xfrm>
              <a:custGeom>
                <a:avLst/>
                <a:gdLst/>
                <a:ahLst/>
                <a:cxnLst/>
                <a:rect l="l" t="t" r="r" b="b"/>
                <a:pathLst>
                  <a:path h="2338704">
                    <a:moveTo>
                      <a:pt x="0" y="0"/>
                    </a:moveTo>
                    <a:lnTo>
                      <a:pt x="0" y="2338679"/>
                    </a:lnTo>
                  </a:path>
                </a:pathLst>
              </a:custGeom>
              <a:ln w="38099">
                <a:solidFill>
                  <a:srgbClr val="FFFB00"/>
                </a:solidFill>
              </a:ln>
            </p:spPr>
            <p:txBody>
              <a:bodyPr wrap="square" lIns="0" tIns="0" rIns="0" bIns="0" rtlCol="0"/>
              <a:lstStyle/>
              <a:p>
                <a:endParaRPr/>
              </a:p>
            </p:txBody>
          </p:sp>
          <p:sp>
            <p:nvSpPr>
              <p:cNvPr id="33" name="object 26"/>
              <p:cNvSpPr/>
              <p:nvPr/>
            </p:nvSpPr>
            <p:spPr>
              <a:xfrm>
                <a:off x="6250623" y="4698378"/>
                <a:ext cx="171145" cy="171006"/>
              </a:xfrm>
              <a:prstGeom prst="rect">
                <a:avLst/>
              </a:prstGeom>
              <a:blipFill>
                <a:blip r:embed="rId7" cstate="print"/>
                <a:stretch>
                  <a:fillRect/>
                </a:stretch>
              </a:blipFill>
            </p:spPr>
            <p:txBody>
              <a:bodyPr wrap="square" lIns="0" tIns="0" rIns="0" bIns="0" rtlCol="0"/>
              <a:lstStyle/>
              <a:p>
                <a:endParaRPr/>
              </a:p>
            </p:txBody>
          </p:sp>
        </p:grpSp>
        <p:sp>
          <p:nvSpPr>
            <p:cNvPr id="11" name="object 27"/>
            <p:cNvSpPr txBox="1"/>
            <p:nvPr/>
          </p:nvSpPr>
          <p:spPr>
            <a:xfrm>
              <a:off x="6947395" y="2552204"/>
              <a:ext cx="797560"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a:t>
              </a:r>
              <a:r>
                <a:rPr sz="2000" spc="-70" dirty="0">
                  <a:latin typeface="Calibri"/>
                  <a:cs typeface="Calibri"/>
                </a:rPr>
                <a:t> </a:t>
              </a:r>
              <a:r>
                <a:rPr sz="2000" spc="-5" dirty="0">
                  <a:latin typeface="Calibri"/>
                  <a:cs typeface="Calibri"/>
                </a:rPr>
                <a:t>FAUX]</a:t>
              </a:r>
              <a:endParaRPr sz="2000">
                <a:latin typeface="Calibri"/>
                <a:cs typeface="Calibri"/>
              </a:endParaRPr>
            </a:p>
          </p:txBody>
        </p:sp>
        <p:grpSp>
          <p:nvGrpSpPr>
            <p:cNvPr id="12" name="object 28"/>
            <p:cNvGrpSpPr/>
            <p:nvPr/>
          </p:nvGrpSpPr>
          <p:grpSpPr>
            <a:xfrm>
              <a:off x="7235427" y="4856460"/>
              <a:ext cx="1249680" cy="529590"/>
              <a:chOff x="5711427" y="4856460"/>
              <a:chExt cx="1249680" cy="529590"/>
            </a:xfrm>
          </p:grpSpPr>
          <p:sp>
            <p:nvSpPr>
              <p:cNvPr id="29" name="object 29"/>
              <p:cNvSpPr/>
              <p:nvPr/>
            </p:nvSpPr>
            <p:spPr>
              <a:xfrm>
                <a:off x="5724127" y="4869160"/>
                <a:ext cx="1224280" cy="504190"/>
              </a:xfrm>
              <a:custGeom>
                <a:avLst/>
                <a:gdLst/>
                <a:ahLst/>
                <a:cxnLst/>
                <a:rect l="l" t="t" r="r" b="b"/>
                <a:pathLst>
                  <a:path w="1224279" h="504189">
                    <a:moveTo>
                      <a:pt x="1140124" y="0"/>
                    </a:moveTo>
                    <a:lnTo>
                      <a:pt x="84010" y="0"/>
                    </a:lnTo>
                    <a:lnTo>
                      <a:pt x="51309" y="6601"/>
                    </a:lnTo>
                    <a:lnTo>
                      <a:pt x="24605" y="24605"/>
                    </a:lnTo>
                    <a:lnTo>
                      <a:pt x="6601" y="51309"/>
                    </a:lnTo>
                    <a:lnTo>
                      <a:pt x="0" y="84010"/>
                    </a:lnTo>
                    <a:lnTo>
                      <a:pt x="0" y="420044"/>
                    </a:lnTo>
                    <a:lnTo>
                      <a:pt x="6601" y="452745"/>
                    </a:lnTo>
                    <a:lnTo>
                      <a:pt x="24605" y="479448"/>
                    </a:lnTo>
                    <a:lnTo>
                      <a:pt x="51309" y="497453"/>
                    </a:lnTo>
                    <a:lnTo>
                      <a:pt x="84010" y="504055"/>
                    </a:lnTo>
                    <a:lnTo>
                      <a:pt x="1140124" y="504055"/>
                    </a:lnTo>
                    <a:lnTo>
                      <a:pt x="1172825" y="497453"/>
                    </a:lnTo>
                    <a:lnTo>
                      <a:pt x="1199529" y="479448"/>
                    </a:lnTo>
                    <a:lnTo>
                      <a:pt x="1217534" y="452745"/>
                    </a:lnTo>
                    <a:lnTo>
                      <a:pt x="1224136" y="420044"/>
                    </a:lnTo>
                    <a:lnTo>
                      <a:pt x="1224136" y="84010"/>
                    </a:lnTo>
                    <a:lnTo>
                      <a:pt x="1217534" y="51309"/>
                    </a:lnTo>
                    <a:lnTo>
                      <a:pt x="1199529" y="24605"/>
                    </a:lnTo>
                    <a:lnTo>
                      <a:pt x="1172825" y="6601"/>
                    </a:lnTo>
                    <a:lnTo>
                      <a:pt x="1140124" y="0"/>
                    </a:lnTo>
                    <a:close/>
                  </a:path>
                </a:pathLst>
              </a:custGeom>
              <a:solidFill>
                <a:srgbClr val="FFFFFF"/>
              </a:solidFill>
            </p:spPr>
            <p:txBody>
              <a:bodyPr wrap="square" lIns="0" tIns="0" rIns="0" bIns="0" rtlCol="0"/>
              <a:lstStyle/>
              <a:p>
                <a:endParaRPr/>
              </a:p>
            </p:txBody>
          </p:sp>
          <p:sp>
            <p:nvSpPr>
              <p:cNvPr id="30" name="object 30"/>
              <p:cNvSpPr/>
              <p:nvPr/>
            </p:nvSpPr>
            <p:spPr>
              <a:xfrm>
                <a:off x="5724127" y="4869160"/>
                <a:ext cx="1224280" cy="504190"/>
              </a:xfrm>
              <a:custGeom>
                <a:avLst/>
                <a:gdLst/>
                <a:ahLst/>
                <a:cxnLst/>
                <a:rect l="l" t="t" r="r" b="b"/>
                <a:pathLst>
                  <a:path w="1224279" h="504189">
                    <a:moveTo>
                      <a:pt x="0" y="84010"/>
                    </a:moveTo>
                    <a:lnTo>
                      <a:pt x="6601" y="51310"/>
                    </a:lnTo>
                    <a:lnTo>
                      <a:pt x="24606" y="24606"/>
                    </a:lnTo>
                    <a:lnTo>
                      <a:pt x="51310" y="6602"/>
                    </a:lnTo>
                    <a:lnTo>
                      <a:pt x="84011" y="0"/>
                    </a:lnTo>
                    <a:lnTo>
                      <a:pt x="1140124" y="0"/>
                    </a:lnTo>
                    <a:lnTo>
                      <a:pt x="1172825" y="6602"/>
                    </a:lnTo>
                    <a:lnTo>
                      <a:pt x="1199529" y="24606"/>
                    </a:lnTo>
                    <a:lnTo>
                      <a:pt x="1217533" y="51310"/>
                    </a:lnTo>
                    <a:lnTo>
                      <a:pt x="1224135" y="84010"/>
                    </a:lnTo>
                    <a:lnTo>
                      <a:pt x="1224135" y="420044"/>
                    </a:lnTo>
                    <a:lnTo>
                      <a:pt x="1217533" y="452745"/>
                    </a:lnTo>
                    <a:lnTo>
                      <a:pt x="1199529" y="479449"/>
                    </a:lnTo>
                    <a:lnTo>
                      <a:pt x="1172825" y="497453"/>
                    </a:lnTo>
                    <a:lnTo>
                      <a:pt x="1140124" y="504055"/>
                    </a:lnTo>
                    <a:lnTo>
                      <a:pt x="84011" y="504055"/>
                    </a:lnTo>
                    <a:lnTo>
                      <a:pt x="51310" y="497453"/>
                    </a:lnTo>
                    <a:lnTo>
                      <a:pt x="24606" y="479449"/>
                    </a:lnTo>
                    <a:lnTo>
                      <a:pt x="6601" y="452745"/>
                    </a:lnTo>
                    <a:lnTo>
                      <a:pt x="0" y="420044"/>
                    </a:lnTo>
                    <a:lnTo>
                      <a:pt x="0" y="84010"/>
                    </a:lnTo>
                    <a:close/>
                  </a:path>
                </a:pathLst>
              </a:custGeom>
              <a:ln w="25399">
                <a:solidFill>
                  <a:srgbClr val="FAA757"/>
                </a:solidFill>
              </a:ln>
            </p:spPr>
            <p:txBody>
              <a:bodyPr wrap="square" lIns="0" tIns="0" rIns="0" bIns="0" rtlCol="0"/>
              <a:lstStyle/>
              <a:p>
                <a:endParaRPr/>
              </a:p>
            </p:txBody>
          </p:sp>
        </p:grpSp>
        <p:sp>
          <p:nvSpPr>
            <p:cNvPr id="13" name="object 31"/>
            <p:cNvSpPr txBox="1"/>
            <p:nvPr/>
          </p:nvSpPr>
          <p:spPr>
            <a:xfrm>
              <a:off x="7567955" y="4971328"/>
              <a:ext cx="626745" cy="299720"/>
            </a:xfrm>
            <a:prstGeom prst="rect">
              <a:avLst/>
            </a:prstGeom>
          </p:spPr>
          <p:txBody>
            <a:bodyPr vert="horz" wrap="square" lIns="0" tIns="12700" rIns="0" bIns="0" rtlCol="0">
              <a:spAutoFit/>
            </a:bodyPr>
            <a:lstStyle/>
            <a:p>
              <a:pPr marL="12700">
                <a:spcBef>
                  <a:spcPts val="100"/>
                </a:spcBef>
              </a:pPr>
              <a:r>
                <a:rPr b="1" i="1" spc="-5" dirty="0">
                  <a:latin typeface="Calibri"/>
                  <a:cs typeface="Calibri"/>
                </a:rPr>
                <a:t>(suite)</a:t>
              </a:r>
              <a:endParaRPr>
                <a:latin typeface="Calibri"/>
                <a:cs typeface="Calibri"/>
              </a:endParaRPr>
            </a:p>
          </p:txBody>
        </p:sp>
        <p:grpSp>
          <p:nvGrpSpPr>
            <p:cNvPr id="14" name="object 32"/>
            <p:cNvGrpSpPr/>
            <p:nvPr/>
          </p:nvGrpSpPr>
          <p:grpSpPr>
            <a:xfrm>
              <a:off x="7662948" y="1263534"/>
              <a:ext cx="2664460" cy="3832225"/>
              <a:chOff x="6138948" y="1263533"/>
              <a:chExt cx="2664460" cy="3832225"/>
            </a:xfrm>
          </p:grpSpPr>
          <p:sp>
            <p:nvSpPr>
              <p:cNvPr id="24" name="object 33"/>
              <p:cNvSpPr/>
              <p:nvPr/>
            </p:nvSpPr>
            <p:spPr>
              <a:xfrm>
                <a:off x="6138948" y="1263533"/>
                <a:ext cx="2664228" cy="3832167"/>
              </a:xfrm>
              <a:prstGeom prst="rect">
                <a:avLst/>
              </a:prstGeom>
              <a:blipFill>
                <a:blip r:embed="rId8" cstate="print"/>
                <a:stretch>
                  <a:fillRect/>
                </a:stretch>
              </a:blipFill>
            </p:spPr>
            <p:txBody>
              <a:bodyPr wrap="square" lIns="0" tIns="0" rIns="0" bIns="0" rtlCol="0"/>
              <a:lstStyle/>
              <a:p>
                <a:endParaRPr/>
              </a:p>
            </p:txBody>
          </p:sp>
          <p:sp>
            <p:nvSpPr>
              <p:cNvPr id="25" name="object 34"/>
              <p:cNvSpPr/>
              <p:nvPr/>
            </p:nvSpPr>
            <p:spPr>
              <a:xfrm>
                <a:off x="6336195" y="1307143"/>
                <a:ext cx="2400935" cy="3705860"/>
              </a:xfrm>
              <a:custGeom>
                <a:avLst/>
                <a:gdLst/>
                <a:ahLst/>
                <a:cxnLst/>
                <a:rect l="l" t="t" r="r" b="b"/>
                <a:pathLst>
                  <a:path w="2400934" h="3705860">
                    <a:moveTo>
                      <a:pt x="1440159" y="3273985"/>
                    </a:moveTo>
                    <a:lnTo>
                      <a:pt x="1440159" y="3705791"/>
                    </a:lnTo>
                    <a:lnTo>
                      <a:pt x="2400760" y="3705791"/>
                    </a:lnTo>
                    <a:lnTo>
                      <a:pt x="2400760" y="0"/>
                    </a:lnTo>
                    <a:lnTo>
                      <a:pt x="0" y="0"/>
                    </a:lnTo>
                    <a:lnTo>
                      <a:pt x="0" y="427866"/>
                    </a:lnTo>
                  </a:path>
                </a:pathLst>
              </a:custGeom>
              <a:ln w="38099">
                <a:solidFill>
                  <a:srgbClr val="FFFB00"/>
                </a:solidFill>
              </a:ln>
            </p:spPr>
            <p:txBody>
              <a:bodyPr wrap="square" lIns="0" tIns="0" rIns="0" bIns="0" rtlCol="0"/>
              <a:lstStyle/>
              <a:p>
                <a:endParaRPr/>
              </a:p>
            </p:txBody>
          </p:sp>
          <p:sp>
            <p:nvSpPr>
              <p:cNvPr id="26" name="object 35"/>
              <p:cNvSpPr/>
              <p:nvPr/>
            </p:nvSpPr>
            <p:spPr>
              <a:xfrm>
                <a:off x="6250621" y="1601812"/>
                <a:ext cx="171146" cy="171005"/>
              </a:xfrm>
              <a:prstGeom prst="rect">
                <a:avLst/>
              </a:prstGeom>
              <a:blipFill>
                <a:blip r:embed="rId5" cstate="print"/>
                <a:stretch>
                  <a:fillRect/>
                </a:stretch>
              </a:blipFill>
            </p:spPr>
            <p:txBody>
              <a:bodyPr wrap="square" lIns="0" tIns="0" rIns="0" bIns="0" rtlCol="0"/>
              <a:lstStyle/>
              <a:p>
                <a:endParaRPr/>
              </a:p>
            </p:txBody>
          </p:sp>
          <p:sp>
            <p:nvSpPr>
              <p:cNvPr id="27" name="object 36"/>
              <p:cNvSpPr/>
              <p:nvPr/>
            </p:nvSpPr>
            <p:spPr>
              <a:xfrm>
                <a:off x="7164287" y="4077072"/>
                <a:ext cx="1224280" cy="504190"/>
              </a:xfrm>
              <a:custGeom>
                <a:avLst/>
                <a:gdLst/>
                <a:ahLst/>
                <a:cxnLst/>
                <a:rect l="l" t="t" r="r" b="b"/>
                <a:pathLst>
                  <a:path w="1224279" h="504189">
                    <a:moveTo>
                      <a:pt x="1140124" y="0"/>
                    </a:moveTo>
                    <a:lnTo>
                      <a:pt x="84010" y="0"/>
                    </a:lnTo>
                    <a:lnTo>
                      <a:pt x="51309" y="6602"/>
                    </a:lnTo>
                    <a:lnTo>
                      <a:pt x="24605" y="24606"/>
                    </a:lnTo>
                    <a:lnTo>
                      <a:pt x="6601" y="51310"/>
                    </a:lnTo>
                    <a:lnTo>
                      <a:pt x="0" y="84010"/>
                    </a:lnTo>
                    <a:lnTo>
                      <a:pt x="0" y="420044"/>
                    </a:lnTo>
                    <a:lnTo>
                      <a:pt x="6601" y="452745"/>
                    </a:lnTo>
                    <a:lnTo>
                      <a:pt x="24605" y="479450"/>
                    </a:lnTo>
                    <a:lnTo>
                      <a:pt x="51309" y="497454"/>
                    </a:lnTo>
                    <a:lnTo>
                      <a:pt x="84010" y="504056"/>
                    </a:lnTo>
                    <a:lnTo>
                      <a:pt x="1140124" y="504056"/>
                    </a:lnTo>
                    <a:lnTo>
                      <a:pt x="1172825" y="497454"/>
                    </a:lnTo>
                    <a:lnTo>
                      <a:pt x="1199529" y="479450"/>
                    </a:lnTo>
                    <a:lnTo>
                      <a:pt x="1217533" y="452745"/>
                    </a:lnTo>
                    <a:lnTo>
                      <a:pt x="1224135" y="420044"/>
                    </a:lnTo>
                    <a:lnTo>
                      <a:pt x="1224135" y="84010"/>
                    </a:lnTo>
                    <a:lnTo>
                      <a:pt x="1217533" y="51310"/>
                    </a:lnTo>
                    <a:lnTo>
                      <a:pt x="1199529" y="24606"/>
                    </a:lnTo>
                    <a:lnTo>
                      <a:pt x="1172825" y="6602"/>
                    </a:lnTo>
                    <a:lnTo>
                      <a:pt x="1140124" y="0"/>
                    </a:lnTo>
                    <a:close/>
                  </a:path>
                </a:pathLst>
              </a:custGeom>
              <a:solidFill>
                <a:srgbClr val="FFFFFF"/>
              </a:solidFill>
            </p:spPr>
            <p:txBody>
              <a:bodyPr wrap="square" lIns="0" tIns="0" rIns="0" bIns="0" rtlCol="0"/>
              <a:lstStyle/>
              <a:p>
                <a:endParaRPr/>
              </a:p>
            </p:txBody>
          </p:sp>
          <p:sp>
            <p:nvSpPr>
              <p:cNvPr id="28" name="object 37"/>
              <p:cNvSpPr/>
              <p:nvPr/>
            </p:nvSpPr>
            <p:spPr>
              <a:xfrm>
                <a:off x="7164287" y="4077072"/>
                <a:ext cx="1224280" cy="504190"/>
              </a:xfrm>
              <a:custGeom>
                <a:avLst/>
                <a:gdLst/>
                <a:ahLst/>
                <a:cxnLst/>
                <a:rect l="l" t="t" r="r" b="b"/>
                <a:pathLst>
                  <a:path w="1224279" h="504189">
                    <a:moveTo>
                      <a:pt x="0" y="84010"/>
                    </a:moveTo>
                    <a:lnTo>
                      <a:pt x="6602" y="51310"/>
                    </a:lnTo>
                    <a:lnTo>
                      <a:pt x="24606" y="24606"/>
                    </a:lnTo>
                    <a:lnTo>
                      <a:pt x="51310" y="6602"/>
                    </a:lnTo>
                    <a:lnTo>
                      <a:pt x="84011" y="0"/>
                    </a:lnTo>
                    <a:lnTo>
                      <a:pt x="1140124" y="0"/>
                    </a:lnTo>
                    <a:lnTo>
                      <a:pt x="1172825" y="6602"/>
                    </a:lnTo>
                    <a:lnTo>
                      <a:pt x="1199529" y="24606"/>
                    </a:lnTo>
                    <a:lnTo>
                      <a:pt x="1217533" y="51310"/>
                    </a:lnTo>
                    <a:lnTo>
                      <a:pt x="1224135" y="84010"/>
                    </a:lnTo>
                    <a:lnTo>
                      <a:pt x="1224135" y="420044"/>
                    </a:lnTo>
                    <a:lnTo>
                      <a:pt x="1217533" y="452745"/>
                    </a:lnTo>
                    <a:lnTo>
                      <a:pt x="1199529" y="479449"/>
                    </a:lnTo>
                    <a:lnTo>
                      <a:pt x="1172825" y="497453"/>
                    </a:lnTo>
                    <a:lnTo>
                      <a:pt x="1140124" y="504055"/>
                    </a:lnTo>
                    <a:lnTo>
                      <a:pt x="84011" y="504055"/>
                    </a:lnTo>
                    <a:lnTo>
                      <a:pt x="51310" y="497453"/>
                    </a:lnTo>
                    <a:lnTo>
                      <a:pt x="24606" y="479449"/>
                    </a:lnTo>
                    <a:lnTo>
                      <a:pt x="6602" y="452745"/>
                    </a:lnTo>
                    <a:lnTo>
                      <a:pt x="0" y="420044"/>
                    </a:lnTo>
                    <a:lnTo>
                      <a:pt x="0" y="84010"/>
                    </a:lnTo>
                    <a:close/>
                  </a:path>
                </a:pathLst>
              </a:custGeom>
              <a:ln w="25399">
                <a:solidFill>
                  <a:srgbClr val="FAA757"/>
                </a:solidFill>
              </a:ln>
            </p:spPr>
            <p:txBody>
              <a:bodyPr wrap="square" lIns="0" tIns="0" rIns="0" bIns="0" rtlCol="0"/>
              <a:lstStyle/>
              <a:p>
                <a:endParaRPr/>
              </a:p>
            </p:txBody>
          </p:sp>
        </p:grpSp>
        <p:sp>
          <p:nvSpPr>
            <p:cNvPr id="15" name="object 38"/>
            <p:cNvSpPr txBox="1"/>
            <p:nvPr/>
          </p:nvSpPr>
          <p:spPr>
            <a:xfrm>
              <a:off x="9075924" y="4179239"/>
              <a:ext cx="490855" cy="299720"/>
            </a:xfrm>
            <a:prstGeom prst="rect">
              <a:avLst/>
            </a:prstGeom>
          </p:spPr>
          <p:txBody>
            <a:bodyPr vert="horz" wrap="square" lIns="0" tIns="12700" rIns="0" bIns="0" rtlCol="0">
              <a:spAutoFit/>
            </a:bodyPr>
            <a:lstStyle/>
            <a:p>
              <a:pPr marL="12700">
                <a:spcBef>
                  <a:spcPts val="100"/>
                </a:spcBef>
              </a:pPr>
              <a:r>
                <a:rPr b="1" dirty="0">
                  <a:latin typeface="Calibri"/>
                  <a:cs typeface="Calibri"/>
                </a:rPr>
                <a:t>Loop</a:t>
              </a:r>
              <a:endParaRPr>
                <a:latin typeface="Calibri"/>
                <a:cs typeface="Calibri"/>
              </a:endParaRPr>
            </a:p>
          </p:txBody>
        </p:sp>
        <p:grpSp>
          <p:nvGrpSpPr>
            <p:cNvPr id="16" name="object 39"/>
            <p:cNvGrpSpPr/>
            <p:nvPr/>
          </p:nvGrpSpPr>
          <p:grpSpPr>
            <a:xfrm>
              <a:off x="9105206" y="3329247"/>
              <a:ext cx="391160" cy="964565"/>
              <a:chOff x="7581206" y="3329246"/>
              <a:chExt cx="391160" cy="964565"/>
            </a:xfrm>
          </p:grpSpPr>
          <p:sp>
            <p:nvSpPr>
              <p:cNvPr id="22" name="object 40"/>
              <p:cNvSpPr/>
              <p:nvPr/>
            </p:nvSpPr>
            <p:spPr>
              <a:xfrm>
                <a:off x="7581206" y="3329246"/>
                <a:ext cx="390698" cy="964276"/>
              </a:xfrm>
              <a:prstGeom prst="rect">
                <a:avLst/>
              </a:prstGeom>
              <a:blipFill>
                <a:blip r:embed="rId9" cstate="print"/>
                <a:stretch>
                  <a:fillRect/>
                </a:stretch>
              </a:blipFill>
            </p:spPr>
            <p:txBody>
              <a:bodyPr wrap="square" lIns="0" tIns="0" rIns="0" bIns="0" rtlCol="0"/>
              <a:lstStyle/>
              <a:p>
                <a:endParaRPr/>
              </a:p>
            </p:txBody>
          </p:sp>
          <p:sp>
            <p:nvSpPr>
              <p:cNvPr id="23" name="object 41"/>
              <p:cNvSpPr/>
              <p:nvPr/>
            </p:nvSpPr>
            <p:spPr>
              <a:xfrm>
                <a:off x="7776354" y="3356992"/>
                <a:ext cx="0" cy="682625"/>
              </a:xfrm>
              <a:custGeom>
                <a:avLst/>
                <a:gdLst/>
                <a:ahLst/>
                <a:cxnLst/>
                <a:rect l="l" t="t" r="r" b="b"/>
                <a:pathLst>
                  <a:path h="682625">
                    <a:moveTo>
                      <a:pt x="0" y="0"/>
                    </a:moveTo>
                    <a:lnTo>
                      <a:pt x="0" y="682123"/>
                    </a:lnTo>
                  </a:path>
                </a:pathLst>
              </a:custGeom>
              <a:ln w="38099">
                <a:solidFill>
                  <a:srgbClr val="FFFB00"/>
                </a:solidFill>
              </a:ln>
            </p:spPr>
            <p:txBody>
              <a:bodyPr wrap="square" lIns="0" tIns="0" rIns="0" bIns="0" rtlCol="0"/>
              <a:lstStyle/>
              <a:p>
                <a:endParaRPr/>
              </a:p>
            </p:txBody>
          </p:sp>
        </p:grpSp>
        <p:grpSp>
          <p:nvGrpSpPr>
            <p:cNvPr id="17" name="object 42"/>
            <p:cNvGrpSpPr/>
            <p:nvPr/>
          </p:nvGrpSpPr>
          <p:grpSpPr>
            <a:xfrm>
              <a:off x="7700356" y="3905919"/>
              <a:ext cx="1685925" cy="2187575"/>
              <a:chOff x="6176355" y="3905918"/>
              <a:chExt cx="1685925" cy="2187575"/>
            </a:xfrm>
          </p:grpSpPr>
          <p:sp>
            <p:nvSpPr>
              <p:cNvPr id="18" name="object 43"/>
              <p:cNvSpPr/>
              <p:nvPr/>
            </p:nvSpPr>
            <p:spPr>
              <a:xfrm>
                <a:off x="7690781" y="3905918"/>
                <a:ext cx="171146" cy="171005"/>
              </a:xfrm>
              <a:prstGeom prst="rect">
                <a:avLst/>
              </a:prstGeom>
              <a:blipFill>
                <a:blip r:embed="rId5" cstate="print"/>
                <a:stretch>
                  <a:fillRect/>
                </a:stretch>
              </a:blipFill>
            </p:spPr>
            <p:txBody>
              <a:bodyPr wrap="square" lIns="0" tIns="0" rIns="0" bIns="0" rtlCol="0"/>
              <a:lstStyle/>
              <a:p>
                <a:endParaRPr/>
              </a:p>
            </p:txBody>
          </p:sp>
          <p:sp>
            <p:nvSpPr>
              <p:cNvPr id="19" name="object 44"/>
              <p:cNvSpPr/>
              <p:nvPr/>
            </p:nvSpPr>
            <p:spPr>
              <a:xfrm>
                <a:off x="6176355" y="5345083"/>
                <a:ext cx="394854" cy="748145"/>
              </a:xfrm>
              <a:prstGeom prst="rect">
                <a:avLst/>
              </a:prstGeom>
              <a:blipFill>
                <a:blip r:embed="rId10" cstate="print"/>
                <a:stretch>
                  <a:fillRect/>
                </a:stretch>
              </a:blipFill>
            </p:spPr>
            <p:txBody>
              <a:bodyPr wrap="square" lIns="0" tIns="0" rIns="0" bIns="0" rtlCol="0"/>
              <a:lstStyle/>
              <a:p>
                <a:endParaRPr/>
              </a:p>
            </p:txBody>
          </p:sp>
          <p:sp>
            <p:nvSpPr>
              <p:cNvPr id="20" name="object 45"/>
              <p:cNvSpPr/>
              <p:nvPr/>
            </p:nvSpPr>
            <p:spPr>
              <a:xfrm>
                <a:off x="6336195" y="5373216"/>
                <a:ext cx="33655" cy="466725"/>
              </a:xfrm>
              <a:custGeom>
                <a:avLst/>
                <a:gdLst/>
                <a:ahLst/>
                <a:cxnLst/>
                <a:rect l="l" t="t" r="r" b="b"/>
                <a:pathLst>
                  <a:path w="33654" h="466725">
                    <a:moveTo>
                      <a:pt x="16523" y="-19049"/>
                    </a:moveTo>
                    <a:lnTo>
                      <a:pt x="16523" y="485368"/>
                    </a:lnTo>
                  </a:path>
                </a:pathLst>
              </a:custGeom>
              <a:ln w="71146">
                <a:solidFill>
                  <a:srgbClr val="FFFB00"/>
                </a:solidFill>
              </a:ln>
            </p:spPr>
            <p:txBody>
              <a:bodyPr wrap="square" lIns="0" tIns="0" rIns="0" bIns="0" rtlCol="0"/>
              <a:lstStyle/>
              <a:p>
                <a:endParaRPr/>
              </a:p>
            </p:txBody>
          </p:sp>
          <p:sp>
            <p:nvSpPr>
              <p:cNvPr id="21" name="object 46"/>
              <p:cNvSpPr/>
              <p:nvPr/>
            </p:nvSpPr>
            <p:spPr>
              <a:xfrm>
                <a:off x="6275934" y="5701784"/>
                <a:ext cx="170759" cy="175463"/>
              </a:xfrm>
              <a:prstGeom prst="rect">
                <a:avLst/>
              </a:prstGeom>
              <a:blipFill>
                <a:blip r:embed="rId11" cstate="print"/>
                <a:stretch>
                  <a:fillRect/>
                </a:stretch>
              </a:blipFill>
            </p:spPr>
            <p:txBody>
              <a:bodyPr wrap="square" lIns="0" tIns="0" rIns="0" bIns="0" rtlCol="0"/>
              <a:lstStyle/>
              <a:p>
                <a:endParaRPr/>
              </a:p>
            </p:txBody>
          </p:sp>
        </p:grpSp>
      </p:grpSp>
      <p:grpSp>
        <p:nvGrpSpPr>
          <p:cNvPr id="44" name="Groupe 43"/>
          <p:cNvGrpSpPr/>
          <p:nvPr/>
        </p:nvGrpSpPr>
        <p:grpSpPr>
          <a:xfrm>
            <a:off x="1747095" y="1841128"/>
            <a:ext cx="3150928" cy="4622875"/>
            <a:chOff x="6844146" y="2048147"/>
            <a:chExt cx="3150928" cy="4622875"/>
          </a:xfrm>
        </p:grpSpPr>
        <p:grpSp>
          <p:nvGrpSpPr>
            <p:cNvPr id="45" name="object 7"/>
            <p:cNvGrpSpPr/>
            <p:nvPr/>
          </p:nvGrpSpPr>
          <p:grpSpPr>
            <a:xfrm>
              <a:off x="7451451" y="2048147"/>
              <a:ext cx="1393825" cy="601980"/>
              <a:chOff x="5927450" y="2048147"/>
              <a:chExt cx="1393825" cy="601980"/>
            </a:xfrm>
          </p:grpSpPr>
          <p:sp>
            <p:nvSpPr>
              <p:cNvPr id="81" name="object 8"/>
              <p:cNvSpPr/>
              <p:nvPr/>
            </p:nvSpPr>
            <p:spPr>
              <a:xfrm>
                <a:off x="5940150" y="2060847"/>
                <a:ext cx="1368425" cy="576580"/>
              </a:xfrm>
              <a:custGeom>
                <a:avLst/>
                <a:gdLst/>
                <a:ahLst/>
                <a:cxnLst/>
                <a:rect l="l" t="t" r="r" b="b"/>
                <a:pathLst>
                  <a:path w="1368425" h="576580">
                    <a:moveTo>
                      <a:pt x="1272139" y="0"/>
                    </a:moveTo>
                    <a:lnTo>
                      <a:pt x="96013" y="0"/>
                    </a:lnTo>
                    <a:lnTo>
                      <a:pt x="58640" y="7545"/>
                    </a:lnTo>
                    <a:lnTo>
                      <a:pt x="28121" y="28121"/>
                    </a:lnTo>
                    <a:lnTo>
                      <a:pt x="7545" y="58640"/>
                    </a:lnTo>
                    <a:lnTo>
                      <a:pt x="0" y="96013"/>
                    </a:lnTo>
                    <a:lnTo>
                      <a:pt x="0" y="480051"/>
                    </a:lnTo>
                    <a:lnTo>
                      <a:pt x="7545" y="517424"/>
                    </a:lnTo>
                    <a:lnTo>
                      <a:pt x="28121" y="547943"/>
                    </a:lnTo>
                    <a:lnTo>
                      <a:pt x="58640" y="568519"/>
                    </a:lnTo>
                    <a:lnTo>
                      <a:pt x="96013" y="576064"/>
                    </a:lnTo>
                    <a:lnTo>
                      <a:pt x="1272139" y="576064"/>
                    </a:lnTo>
                    <a:lnTo>
                      <a:pt x="1309511" y="568519"/>
                    </a:lnTo>
                    <a:lnTo>
                      <a:pt x="1340030" y="547943"/>
                    </a:lnTo>
                    <a:lnTo>
                      <a:pt x="1360606" y="517424"/>
                    </a:lnTo>
                    <a:lnTo>
                      <a:pt x="1368151" y="480051"/>
                    </a:lnTo>
                    <a:lnTo>
                      <a:pt x="1368151" y="96013"/>
                    </a:lnTo>
                    <a:lnTo>
                      <a:pt x="1360606" y="58640"/>
                    </a:lnTo>
                    <a:lnTo>
                      <a:pt x="1340030" y="28121"/>
                    </a:lnTo>
                    <a:lnTo>
                      <a:pt x="1309511" y="7545"/>
                    </a:lnTo>
                    <a:lnTo>
                      <a:pt x="1272139" y="0"/>
                    </a:lnTo>
                    <a:close/>
                  </a:path>
                </a:pathLst>
              </a:custGeom>
              <a:solidFill>
                <a:srgbClr val="FFFFFF"/>
              </a:solidFill>
            </p:spPr>
            <p:txBody>
              <a:bodyPr wrap="square" lIns="0" tIns="0" rIns="0" bIns="0" rtlCol="0"/>
              <a:lstStyle/>
              <a:p>
                <a:endParaRPr/>
              </a:p>
            </p:txBody>
          </p:sp>
          <p:sp>
            <p:nvSpPr>
              <p:cNvPr id="82" name="object 9"/>
              <p:cNvSpPr/>
              <p:nvPr/>
            </p:nvSpPr>
            <p:spPr>
              <a:xfrm>
                <a:off x="5940150" y="2060847"/>
                <a:ext cx="1368425" cy="576580"/>
              </a:xfrm>
              <a:custGeom>
                <a:avLst/>
                <a:gdLst/>
                <a:ahLst/>
                <a:cxnLst/>
                <a:rect l="l" t="t" r="r" b="b"/>
                <a:pathLst>
                  <a:path w="1368425" h="576580">
                    <a:moveTo>
                      <a:pt x="0" y="96013"/>
                    </a:moveTo>
                    <a:lnTo>
                      <a:pt x="7545" y="58640"/>
                    </a:lnTo>
                    <a:lnTo>
                      <a:pt x="28121" y="28121"/>
                    </a:lnTo>
                    <a:lnTo>
                      <a:pt x="58640" y="7545"/>
                    </a:lnTo>
                    <a:lnTo>
                      <a:pt x="96013" y="0"/>
                    </a:lnTo>
                    <a:lnTo>
                      <a:pt x="1272138" y="0"/>
                    </a:lnTo>
                    <a:lnTo>
                      <a:pt x="1309511" y="7545"/>
                    </a:lnTo>
                    <a:lnTo>
                      <a:pt x="1340029" y="28121"/>
                    </a:lnTo>
                    <a:lnTo>
                      <a:pt x="1360606" y="58640"/>
                    </a:lnTo>
                    <a:lnTo>
                      <a:pt x="1368151" y="96013"/>
                    </a:lnTo>
                    <a:lnTo>
                      <a:pt x="1368151" y="480050"/>
                    </a:lnTo>
                    <a:lnTo>
                      <a:pt x="1360606" y="517423"/>
                    </a:lnTo>
                    <a:lnTo>
                      <a:pt x="1340029" y="547942"/>
                    </a:lnTo>
                    <a:lnTo>
                      <a:pt x="1309511" y="568518"/>
                    </a:lnTo>
                    <a:lnTo>
                      <a:pt x="1272138" y="576064"/>
                    </a:lnTo>
                    <a:lnTo>
                      <a:pt x="96013" y="576064"/>
                    </a:lnTo>
                    <a:lnTo>
                      <a:pt x="58640" y="568518"/>
                    </a:lnTo>
                    <a:lnTo>
                      <a:pt x="28121" y="547942"/>
                    </a:lnTo>
                    <a:lnTo>
                      <a:pt x="7545" y="517423"/>
                    </a:lnTo>
                    <a:lnTo>
                      <a:pt x="0" y="480050"/>
                    </a:lnTo>
                    <a:lnTo>
                      <a:pt x="0" y="96013"/>
                    </a:lnTo>
                    <a:close/>
                  </a:path>
                </a:pathLst>
              </a:custGeom>
              <a:ln w="25399">
                <a:solidFill>
                  <a:srgbClr val="FAA757"/>
                </a:solidFill>
              </a:ln>
            </p:spPr>
            <p:txBody>
              <a:bodyPr wrap="square" lIns="0" tIns="0" rIns="0" bIns="0" rtlCol="0"/>
              <a:lstStyle/>
              <a:p>
                <a:endParaRPr/>
              </a:p>
            </p:txBody>
          </p:sp>
        </p:grpSp>
        <p:sp>
          <p:nvSpPr>
            <p:cNvPr id="46" name="object 10"/>
            <p:cNvSpPr txBox="1"/>
            <p:nvPr/>
          </p:nvSpPr>
          <p:spPr>
            <a:xfrm>
              <a:off x="7874955" y="2061860"/>
              <a:ext cx="588645" cy="566420"/>
            </a:xfrm>
            <a:prstGeom prst="rect">
              <a:avLst/>
            </a:prstGeom>
          </p:spPr>
          <p:txBody>
            <a:bodyPr vert="horz" wrap="square" lIns="0" tIns="12700" rIns="0" bIns="0" rtlCol="0">
              <a:spAutoFit/>
            </a:bodyPr>
            <a:lstStyle/>
            <a:p>
              <a:pPr marL="12700">
                <a:lnSpc>
                  <a:spcPts val="2130"/>
                </a:lnSpc>
                <a:spcBef>
                  <a:spcPts val="100"/>
                </a:spcBef>
              </a:pPr>
              <a:r>
                <a:rPr b="1" dirty="0">
                  <a:latin typeface="Calibri"/>
                  <a:cs typeface="Calibri"/>
                </a:rPr>
                <a:t>début</a:t>
              </a:r>
              <a:endParaRPr>
                <a:latin typeface="Calibri"/>
                <a:cs typeface="Calibri"/>
              </a:endParaRPr>
            </a:p>
            <a:p>
              <a:pPr marL="99060">
                <a:lnSpc>
                  <a:spcPts val="2130"/>
                </a:lnSpc>
              </a:pPr>
              <a:r>
                <a:rPr b="1" i="1" dirty="0">
                  <a:latin typeface="Calibri"/>
                  <a:cs typeface="Calibri"/>
                </a:rPr>
                <a:t>i =</a:t>
              </a:r>
              <a:r>
                <a:rPr b="1" i="1" spc="-105" dirty="0">
                  <a:latin typeface="Calibri"/>
                  <a:cs typeface="Calibri"/>
                </a:rPr>
                <a:t> </a:t>
              </a:r>
              <a:r>
                <a:rPr b="1" i="1" dirty="0">
                  <a:latin typeface="Calibri"/>
                  <a:cs typeface="Calibri"/>
                </a:rPr>
                <a:t>0</a:t>
              </a:r>
              <a:endParaRPr>
                <a:latin typeface="Calibri"/>
                <a:cs typeface="Calibri"/>
              </a:endParaRPr>
            </a:p>
          </p:txBody>
        </p:sp>
        <p:grpSp>
          <p:nvGrpSpPr>
            <p:cNvPr id="47" name="object 11"/>
            <p:cNvGrpSpPr/>
            <p:nvPr/>
          </p:nvGrpSpPr>
          <p:grpSpPr>
            <a:xfrm>
              <a:off x="6844146" y="2173779"/>
              <a:ext cx="2000885" cy="1483995"/>
              <a:chOff x="5320145" y="2173778"/>
              <a:chExt cx="2000885" cy="1483995"/>
            </a:xfrm>
          </p:grpSpPr>
          <p:sp>
            <p:nvSpPr>
              <p:cNvPr id="76" name="object 12"/>
              <p:cNvSpPr/>
              <p:nvPr/>
            </p:nvSpPr>
            <p:spPr>
              <a:xfrm>
                <a:off x="5320145" y="2173778"/>
                <a:ext cx="818803" cy="390698"/>
              </a:xfrm>
              <a:prstGeom prst="rect">
                <a:avLst/>
              </a:prstGeom>
              <a:blipFill>
                <a:blip r:embed="rId12" cstate="print"/>
                <a:stretch>
                  <a:fillRect/>
                </a:stretch>
              </a:blipFill>
            </p:spPr>
            <p:txBody>
              <a:bodyPr wrap="square" lIns="0" tIns="0" rIns="0" bIns="0" rtlCol="0"/>
              <a:lstStyle/>
              <a:p>
                <a:endParaRPr/>
              </a:p>
            </p:txBody>
          </p:sp>
          <p:sp>
            <p:nvSpPr>
              <p:cNvPr id="77" name="object 13"/>
              <p:cNvSpPr/>
              <p:nvPr/>
            </p:nvSpPr>
            <p:spPr>
              <a:xfrm>
                <a:off x="5364087" y="2348880"/>
                <a:ext cx="538480" cy="0"/>
              </a:xfrm>
              <a:custGeom>
                <a:avLst/>
                <a:gdLst/>
                <a:ahLst/>
                <a:cxnLst/>
                <a:rect l="l" t="t" r="r" b="b"/>
                <a:pathLst>
                  <a:path w="538479">
                    <a:moveTo>
                      <a:pt x="0" y="0"/>
                    </a:moveTo>
                    <a:lnTo>
                      <a:pt x="538455" y="0"/>
                    </a:lnTo>
                  </a:path>
                </a:pathLst>
              </a:custGeom>
              <a:ln w="38099">
                <a:solidFill>
                  <a:srgbClr val="FFFB00"/>
                </a:solidFill>
              </a:ln>
            </p:spPr>
            <p:txBody>
              <a:bodyPr wrap="square" lIns="0" tIns="0" rIns="0" bIns="0" rtlCol="0"/>
              <a:lstStyle/>
              <a:p>
                <a:endParaRPr/>
              </a:p>
            </p:txBody>
          </p:sp>
          <p:sp>
            <p:nvSpPr>
              <p:cNvPr id="78" name="object 14"/>
              <p:cNvSpPr/>
              <p:nvPr/>
            </p:nvSpPr>
            <p:spPr>
              <a:xfrm>
                <a:off x="5769344" y="2263306"/>
                <a:ext cx="171005" cy="171146"/>
              </a:xfrm>
              <a:prstGeom prst="rect">
                <a:avLst/>
              </a:prstGeom>
              <a:blipFill>
                <a:blip r:embed="rId3" cstate="print"/>
                <a:stretch>
                  <a:fillRect/>
                </a:stretch>
              </a:blipFill>
            </p:spPr>
            <p:txBody>
              <a:bodyPr wrap="square" lIns="0" tIns="0" rIns="0" bIns="0" rtlCol="0"/>
              <a:lstStyle/>
              <a:p>
                <a:endParaRPr/>
              </a:p>
            </p:txBody>
          </p:sp>
          <p:sp>
            <p:nvSpPr>
              <p:cNvPr id="79" name="object 15"/>
              <p:cNvSpPr/>
              <p:nvPr/>
            </p:nvSpPr>
            <p:spPr>
              <a:xfrm>
                <a:off x="5940150" y="3068960"/>
                <a:ext cx="1368425" cy="576580"/>
              </a:xfrm>
              <a:custGeom>
                <a:avLst/>
                <a:gdLst/>
                <a:ahLst/>
                <a:cxnLst/>
                <a:rect l="l" t="t" r="r" b="b"/>
                <a:pathLst>
                  <a:path w="1368425" h="576579">
                    <a:moveTo>
                      <a:pt x="1272139" y="0"/>
                    </a:moveTo>
                    <a:lnTo>
                      <a:pt x="96013" y="0"/>
                    </a:lnTo>
                    <a:lnTo>
                      <a:pt x="58640" y="7545"/>
                    </a:lnTo>
                    <a:lnTo>
                      <a:pt x="28121" y="28121"/>
                    </a:lnTo>
                    <a:lnTo>
                      <a:pt x="7545" y="58640"/>
                    </a:lnTo>
                    <a:lnTo>
                      <a:pt x="0" y="96013"/>
                    </a:lnTo>
                    <a:lnTo>
                      <a:pt x="0" y="480051"/>
                    </a:lnTo>
                    <a:lnTo>
                      <a:pt x="7545" y="517423"/>
                    </a:lnTo>
                    <a:lnTo>
                      <a:pt x="28121" y="547942"/>
                    </a:lnTo>
                    <a:lnTo>
                      <a:pt x="58640" y="568519"/>
                    </a:lnTo>
                    <a:lnTo>
                      <a:pt x="96013" y="576064"/>
                    </a:lnTo>
                    <a:lnTo>
                      <a:pt x="1272139" y="576064"/>
                    </a:lnTo>
                    <a:lnTo>
                      <a:pt x="1309511" y="568519"/>
                    </a:lnTo>
                    <a:lnTo>
                      <a:pt x="1340030" y="547942"/>
                    </a:lnTo>
                    <a:lnTo>
                      <a:pt x="1360606" y="517423"/>
                    </a:lnTo>
                    <a:lnTo>
                      <a:pt x="1368151" y="480051"/>
                    </a:lnTo>
                    <a:lnTo>
                      <a:pt x="1368151" y="96013"/>
                    </a:lnTo>
                    <a:lnTo>
                      <a:pt x="1360606" y="58640"/>
                    </a:lnTo>
                    <a:lnTo>
                      <a:pt x="1340030" y="28121"/>
                    </a:lnTo>
                    <a:lnTo>
                      <a:pt x="1309511" y="7545"/>
                    </a:lnTo>
                    <a:lnTo>
                      <a:pt x="1272139" y="0"/>
                    </a:lnTo>
                    <a:close/>
                  </a:path>
                </a:pathLst>
              </a:custGeom>
              <a:solidFill>
                <a:srgbClr val="FFFFFF"/>
              </a:solidFill>
            </p:spPr>
            <p:txBody>
              <a:bodyPr wrap="square" lIns="0" tIns="0" rIns="0" bIns="0" rtlCol="0"/>
              <a:lstStyle/>
              <a:p>
                <a:endParaRPr/>
              </a:p>
            </p:txBody>
          </p:sp>
          <p:sp>
            <p:nvSpPr>
              <p:cNvPr id="80" name="object 16"/>
              <p:cNvSpPr/>
              <p:nvPr/>
            </p:nvSpPr>
            <p:spPr>
              <a:xfrm>
                <a:off x="5940150" y="3068960"/>
                <a:ext cx="1368425" cy="576580"/>
              </a:xfrm>
              <a:custGeom>
                <a:avLst/>
                <a:gdLst/>
                <a:ahLst/>
                <a:cxnLst/>
                <a:rect l="l" t="t" r="r" b="b"/>
                <a:pathLst>
                  <a:path w="1368425" h="576579">
                    <a:moveTo>
                      <a:pt x="0" y="96013"/>
                    </a:moveTo>
                    <a:lnTo>
                      <a:pt x="7545" y="58640"/>
                    </a:lnTo>
                    <a:lnTo>
                      <a:pt x="28121" y="28121"/>
                    </a:lnTo>
                    <a:lnTo>
                      <a:pt x="58640" y="7545"/>
                    </a:lnTo>
                    <a:lnTo>
                      <a:pt x="96013" y="0"/>
                    </a:lnTo>
                    <a:lnTo>
                      <a:pt x="1272138" y="0"/>
                    </a:lnTo>
                    <a:lnTo>
                      <a:pt x="1309511" y="7545"/>
                    </a:lnTo>
                    <a:lnTo>
                      <a:pt x="1340029" y="28121"/>
                    </a:lnTo>
                    <a:lnTo>
                      <a:pt x="1360606" y="58640"/>
                    </a:lnTo>
                    <a:lnTo>
                      <a:pt x="1368151" y="96013"/>
                    </a:lnTo>
                    <a:lnTo>
                      <a:pt x="1368151" y="480050"/>
                    </a:lnTo>
                    <a:lnTo>
                      <a:pt x="1360606" y="517423"/>
                    </a:lnTo>
                    <a:lnTo>
                      <a:pt x="1340029" y="547942"/>
                    </a:lnTo>
                    <a:lnTo>
                      <a:pt x="1309511" y="568518"/>
                    </a:lnTo>
                    <a:lnTo>
                      <a:pt x="1272138" y="576063"/>
                    </a:lnTo>
                    <a:lnTo>
                      <a:pt x="96013" y="576063"/>
                    </a:lnTo>
                    <a:lnTo>
                      <a:pt x="58640" y="568518"/>
                    </a:lnTo>
                    <a:lnTo>
                      <a:pt x="28121" y="547942"/>
                    </a:lnTo>
                    <a:lnTo>
                      <a:pt x="7545" y="517423"/>
                    </a:lnTo>
                    <a:lnTo>
                      <a:pt x="0" y="480050"/>
                    </a:lnTo>
                    <a:lnTo>
                      <a:pt x="0" y="96013"/>
                    </a:lnTo>
                    <a:close/>
                  </a:path>
                </a:pathLst>
              </a:custGeom>
              <a:ln w="25399">
                <a:solidFill>
                  <a:srgbClr val="FAA757"/>
                </a:solidFill>
              </a:ln>
            </p:spPr>
            <p:txBody>
              <a:bodyPr wrap="square" lIns="0" tIns="0" rIns="0" bIns="0" rtlCol="0"/>
              <a:lstStyle/>
              <a:p>
                <a:endParaRPr/>
              </a:p>
            </p:txBody>
          </p:sp>
        </p:grpSp>
        <p:sp>
          <p:nvSpPr>
            <p:cNvPr id="48" name="object 17"/>
            <p:cNvSpPr txBox="1"/>
            <p:nvPr/>
          </p:nvSpPr>
          <p:spPr>
            <a:xfrm>
              <a:off x="7790624" y="3207132"/>
              <a:ext cx="756920"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70" dirty="0">
                  <a:latin typeface="Calibri"/>
                  <a:cs typeface="Calibri"/>
                </a:rPr>
                <a:t> </a:t>
              </a:r>
              <a:r>
                <a:rPr b="1" spc="-5" dirty="0">
                  <a:latin typeface="Calibri"/>
                  <a:cs typeface="Calibri"/>
                </a:rPr>
                <a:t>for</a:t>
              </a:r>
              <a:endParaRPr dirty="0">
                <a:latin typeface="Calibri"/>
                <a:cs typeface="Calibri"/>
              </a:endParaRPr>
            </a:p>
          </p:txBody>
        </p:sp>
        <p:grpSp>
          <p:nvGrpSpPr>
            <p:cNvPr id="49" name="object 18"/>
            <p:cNvGrpSpPr/>
            <p:nvPr/>
          </p:nvGrpSpPr>
          <p:grpSpPr>
            <a:xfrm>
              <a:off x="7451451" y="4064372"/>
              <a:ext cx="1393825" cy="601980"/>
              <a:chOff x="5927450" y="4064372"/>
              <a:chExt cx="1393825" cy="601980"/>
            </a:xfrm>
          </p:grpSpPr>
          <p:sp>
            <p:nvSpPr>
              <p:cNvPr id="74" name="object 19"/>
              <p:cNvSpPr/>
              <p:nvPr/>
            </p:nvSpPr>
            <p:spPr>
              <a:xfrm>
                <a:off x="5940150" y="4077071"/>
                <a:ext cx="1368425" cy="576580"/>
              </a:xfrm>
              <a:custGeom>
                <a:avLst/>
                <a:gdLst/>
                <a:ahLst/>
                <a:cxnLst/>
                <a:rect l="l" t="t" r="r" b="b"/>
                <a:pathLst>
                  <a:path w="1368425" h="576579">
                    <a:moveTo>
                      <a:pt x="1272139" y="0"/>
                    </a:moveTo>
                    <a:lnTo>
                      <a:pt x="96013" y="0"/>
                    </a:lnTo>
                    <a:lnTo>
                      <a:pt x="58640" y="7545"/>
                    </a:lnTo>
                    <a:lnTo>
                      <a:pt x="28121" y="28121"/>
                    </a:lnTo>
                    <a:lnTo>
                      <a:pt x="7545" y="58640"/>
                    </a:lnTo>
                    <a:lnTo>
                      <a:pt x="0" y="96013"/>
                    </a:lnTo>
                    <a:lnTo>
                      <a:pt x="0" y="480051"/>
                    </a:lnTo>
                    <a:lnTo>
                      <a:pt x="7545" y="517423"/>
                    </a:lnTo>
                    <a:lnTo>
                      <a:pt x="28121" y="547942"/>
                    </a:lnTo>
                    <a:lnTo>
                      <a:pt x="58640" y="568519"/>
                    </a:lnTo>
                    <a:lnTo>
                      <a:pt x="96013" y="576064"/>
                    </a:lnTo>
                    <a:lnTo>
                      <a:pt x="1272139" y="576064"/>
                    </a:lnTo>
                    <a:lnTo>
                      <a:pt x="1309511" y="568519"/>
                    </a:lnTo>
                    <a:lnTo>
                      <a:pt x="1340030" y="547942"/>
                    </a:lnTo>
                    <a:lnTo>
                      <a:pt x="1360606" y="517423"/>
                    </a:lnTo>
                    <a:lnTo>
                      <a:pt x="1368151" y="480051"/>
                    </a:lnTo>
                    <a:lnTo>
                      <a:pt x="1368151" y="96013"/>
                    </a:lnTo>
                    <a:lnTo>
                      <a:pt x="1360606" y="58640"/>
                    </a:lnTo>
                    <a:lnTo>
                      <a:pt x="1340030" y="28121"/>
                    </a:lnTo>
                    <a:lnTo>
                      <a:pt x="1309511" y="7545"/>
                    </a:lnTo>
                    <a:lnTo>
                      <a:pt x="1272139" y="0"/>
                    </a:lnTo>
                    <a:close/>
                  </a:path>
                </a:pathLst>
              </a:custGeom>
              <a:solidFill>
                <a:srgbClr val="FFFFFF"/>
              </a:solidFill>
            </p:spPr>
            <p:txBody>
              <a:bodyPr wrap="square" lIns="0" tIns="0" rIns="0" bIns="0" rtlCol="0"/>
              <a:lstStyle/>
              <a:p>
                <a:endParaRPr/>
              </a:p>
            </p:txBody>
          </p:sp>
          <p:sp>
            <p:nvSpPr>
              <p:cNvPr id="75" name="object 20"/>
              <p:cNvSpPr/>
              <p:nvPr/>
            </p:nvSpPr>
            <p:spPr>
              <a:xfrm>
                <a:off x="5940150" y="4077072"/>
                <a:ext cx="1368425" cy="576580"/>
              </a:xfrm>
              <a:custGeom>
                <a:avLst/>
                <a:gdLst/>
                <a:ahLst/>
                <a:cxnLst/>
                <a:rect l="l" t="t" r="r" b="b"/>
                <a:pathLst>
                  <a:path w="1368425" h="576579">
                    <a:moveTo>
                      <a:pt x="0" y="96012"/>
                    </a:moveTo>
                    <a:lnTo>
                      <a:pt x="7545" y="58640"/>
                    </a:lnTo>
                    <a:lnTo>
                      <a:pt x="28121" y="28121"/>
                    </a:lnTo>
                    <a:lnTo>
                      <a:pt x="58640" y="7545"/>
                    </a:lnTo>
                    <a:lnTo>
                      <a:pt x="96013" y="0"/>
                    </a:lnTo>
                    <a:lnTo>
                      <a:pt x="1272138" y="0"/>
                    </a:lnTo>
                    <a:lnTo>
                      <a:pt x="1309511" y="7545"/>
                    </a:lnTo>
                    <a:lnTo>
                      <a:pt x="1340029" y="28121"/>
                    </a:lnTo>
                    <a:lnTo>
                      <a:pt x="1360606" y="58640"/>
                    </a:lnTo>
                    <a:lnTo>
                      <a:pt x="1368151" y="96012"/>
                    </a:lnTo>
                    <a:lnTo>
                      <a:pt x="1368151" y="480050"/>
                    </a:lnTo>
                    <a:lnTo>
                      <a:pt x="1360606" y="517423"/>
                    </a:lnTo>
                    <a:lnTo>
                      <a:pt x="1340029" y="547942"/>
                    </a:lnTo>
                    <a:lnTo>
                      <a:pt x="1309511" y="568518"/>
                    </a:lnTo>
                    <a:lnTo>
                      <a:pt x="1272138" y="576063"/>
                    </a:lnTo>
                    <a:lnTo>
                      <a:pt x="96013" y="576063"/>
                    </a:lnTo>
                    <a:lnTo>
                      <a:pt x="58640" y="568518"/>
                    </a:lnTo>
                    <a:lnTo>
                      <a:pt x="28121" y="547942"/>
                    </a:lnTo>
                    <a:lnTo>
                      <a:pt x="7545" y="517423"/>
                    </a:lnTo>
                    <a:lnTo>
                      <a:pt x="0" y="480050"/>
                    </a:lnTo>
                    <a:lnTo>
                      <a:pt x="0" y="96012"/>
                    </a:lnTo>
                    <a:close/>
                  </a:path>
                </a:pathLst>
              </a:custGeom>
              <a:ln w="25399">
                <a:solidFill>
                  <a:srgbClr val="FAA757"/>
                </a:solidFill>
              </a:ln>
            </p:spPr>
            <p:txBody>
              <a:bodyPr wrap="square" lIns="0" tIns="0" rIns="0" bIns="0" rtlCol="0"/>
              <a:lstStyle/>
              <a:p>
                <a:endParaRPr/>
              </a:p>
            </p:txBody>
          </p:sp>
        </p:grpSp>
        <p:sp>
          <p:nvSpPr>
            <p:cNvPr id="50" name="object 21"/>
            <p:cNvSpPr txBox="1"/>
            <p:nvPr/>
          </p:nvSpPr>
          <p:spPr>
            <a:xfrm>
              <a:off x="7681627" y="4078084"/>
              <a:ext cx="974725" cy="566420"/>
            </a:xfrm>
            <a:prstGeom prst="rect">
              <a:avLst/>
            </a:prstGeom>
          </p:spPr>
          <p:txBody>
            <a:bodyPr vert="horz" wrap="square" lIns="0" tIns="12700" rIns="0" bIns="0" rtlCol="0">
              <a:spAutoFit/>
            </a:bodyPr>
            <a:lstStyle/>
            <a:p>
              <a:pPr algn="ctr">
                <a:lnSpc>
                  <a:spcPts val="2130"/>
                </a:lnSpc>
                <a:spcBef>
                  <a:spcPts val="100"/>
                </a:spcBef>
              </a:pPr>
              <a:r>
                <a:rPr b="1" dirty="0">
                  <a:latin typeface="Calibri"/>
                  <a:cs typeface="Calibri"/>
                </a:rPr>
                <a:t>Next</a:t>
              </a:r>
              <a:endParaRPr>
                <a:latin typeface="Calibri"/>
                <a:cs typeface="Calibri"/>
              </a:endParaRPr>
            </a:p>
            <a:p>
              <a:pPr algn="ctr">
                <a:lnSpc>
                  <a:spcPts val="2130"/>
                </a:lnSpc>
              </a:pPr>
              <a:r>
                <a:rPr b="1" i="1" dirty="0">
                  <a:latin typeface="Calibri"/>
                  <a:cs typeface="Calibri"/>
                </a:rPr>
                <a:t>i = i +</a:t>
              </a:r>
              <a:r>
                <a:rPr b="1" i="1" spc="-90" dirty="0">
                  <a:latin typeface="Calibri"/>
                  <a:cs typeface="Calibri"/>
                </a:rPr>
                <a:t> </a:t>
              </a:r>
              <a:r>
                <a:rPr b="1" i="1" spc="-5" dirty="0">
                  <a:latin typeface="Calibri"/>
                  <a:cs typeface="Calibri"/>
                </a:rPr>
                <a:t>step</a:t>
              </a:r>
              <a:endParaRPr>
                <a:latin typeface="Calibri"/>
                <a:cs typeface="Calibri"/>
              </a:endParaRPr>
            </a:p>
          </p:txBody>
        </p:sp>
        <p:grpSp>
          <p:nvGrpSpPr>
            <p:cNvPr id="51" name="object 22"/>
            <p:cNvGrpSpPr/>
            <p:nvPr/>
          </p:nvGrpSpPr>
          <p:grpSpPr>
            <a:xfrm>
              <a:off x="7379442" y="5072484"/>
              <a:ext cx="1537970" cy="745490"/>
              <a:chOff x="5855442" y="5072484"/>
              <a:chExt cx="1537970" cy="745490"/>
            </a:xfrm>
          </p:grpSpPr>
          <p:sp>
            <p:nvSpPr>
              <p:cNvPr id="72" name="object 23"/>
              <p:cNvSpPr/>
              <p:nvPr/>
            </p:nvSpPr>
            <p:spPr>
              <a:xfrm>
                <a:off x="5868142" y="5085184"/>
                <a:ext cx="1512570" cy="720090"/>
              </a:xfrm>
              <a:custGeom>
                <a:avLst/>
                <a:gdLst/>
                <a:ahLst/>
                <a:cxnLst/>
                <a:rect l="l" t="t" r="r" b="b"/>
                <a:pathLst>
                  <a:path w="1512570" h="720089">
                    <a:moveTo>
                      <a:pt x="756084" y="0"/>
                    </a:moveTo>
                    <a:lnTo>
                      <a:pt x="0" y="360039"/>
                    </a:lnTo>
                    <a:lnTo>
                      <a:pt x="756084" y="720079"/>
                    </a:lnTo>
                    <a:lnTo>
                      <a:pt x="1512167" y="360039"/>
                    </a:lnTo>
                    <a:lnTo>
                      <a:pt x="756084" y="0"/>
                    </a:lnTo>
                    <a:close/>
                  </a:path>
                </a:pathLst>
              </a:custGeom>
              <a:solidFill>
                <a:srgbClr val="FFFFFF"/>
              </a:solidFill>
            </p:spPr>
            <p:txBody>
              <a:bodyPr wrap="square" lIns="0" tIns="0" rIns="0" bIns="0" rtlCol="0"/>
              <a:lstStyle/>
              <a:p>
                <a:endParaRPr/>
              </a:p>
            </p:txBody>
          </p:sp>
          <p:sp>
            <p:nvSpPr>
              <p:cNvPr id="73" name="object 24"/>
              <p:cNvSpPr/>
              <p:nvPr/>
            </p:nvSpPr>
            <p:spPr>
              <a:xfrm>
                <a:off x="5868142" y="5085184"/>
                <a:ext cx="1512570" cy="720090"/>
              </a:xfrm>
              <a:custGeom>
                <a:avLst/>
                <a:gdLst/>
                <a:ahLst/>
                <a:cxnLst/>
                <a:rect l="l" t="t" r="r" b="b"/>
                <a:pathLst>
                  <a:path w="1512570" h="720089">
                    <a:moveTo>
                      <a:pt x="0" y="360039"/>
                    </a:moveTo>
                    <a:lnTo>
                      <a:pt x="756083" y="0"/>
                    </a:lnTo>
                    <a:lnTo>
                      <a:pt x="1512166" y="360039"/>
                    </a:lnTo>
                    <a:lnTo>
                      <a:pt x="756083" y="720079"/>
                    </a:lnTo>
                    <a:lnTo>
                      <a:pt x="0" y="360039"/>
                    </a:lnTo>
                    <a:close/>
                  </a:path>
                </a:pathLst>
              </a:custGeom>
              <a:ln w="25399">
                <a:solidFill>
                  <a:srgbClr val="FAA757"/>
                </a:solidFill>
              </a:ln>
            </p:spPr>
            <p:txBody>
              <a:bodyPr wrap="square" lIns="0" tIns="0" rIns="0" bIns="0" rtlCol="0"/>
              <a:lstStyle/>
              <a:p>
                <a:endParaRPr/>
              </a:p>
            </p:txBody>
          </p:sp>
        </p:grpSp>
        <p:sp>
          <p:nvSpPr>
            <p:cNvPr id="52" name="object 25"/>
            <p:cNvSpPr txBox="1"/>
            <p:nvPr/>
          </p:nvSpPr>
          <p:spPr>
            <a:xfrm>
              <a:off x="7912390" y="5280124"/>
              <a:ext cx="477520" cy="330200"/>
            </a:xfrm>
            <a:prstGeom prst="rect">
              <a:avLst/>
            </a:prstGeom>
          </p:spPr>
          <p:txBody>
            <a:bodyPr vert="horz" wrap="square" lIns="0" tIns="12700" rIns="0" bIns="0" rtlCol="0">
              <a:spAutoFit/>
            </a:bodyPr>
            <a:lstStyle/>
            <a:p>
              <a:pPr marL="12700">
                <a:spcBef>
                  <a:spcPts val="100"/>
                </a:spcBef>
              </a:pPr>
              <a:r>
                <a:rPr sz="2000" b="1" dirty="0">
                  <a:latin typeface="Calibri"/>
                  <a:cs typeface="Calibri"/>
                </a:rPr>
                <a:t>ﬁn</a:t>
              </a:r>
              <a:r>
                <a:rPr sz="2000" b="1" spc="-90" dirty="0">
                  <a:latin typeface="Calibri"/>
                  <a:cs typeface="Calibri"/>
                </a:rPr>
                <a:t> </a:t>
              </a:r>
              <a:r>
                <a:rPr sz="2000" b="1" dirty="0">
                  <a:latin typeface="Calibri"/>
                  <a:cs typeface="Calibri"/>
                </a:rPr>
                <a:t>?</a:t>
              </a:r>
              <a:endParaRPr sz="2000">
                <a:latin typeface="Calibri"/>
                <a:cs typeface="Calibri"/>
              </a:endParaRPr>
            </a:p>
          </p:txBody>
        </p:sp>
        <p:grpSp>
          <p:nvGrpSpPr>
            <p:cNvPr id="53" name="object 26"/>
            <p:cNvGrpSpPr/>
            <p:nvPr/>
          </p:nvGrpSpPr>
          <p:grpSpPr>
            <a:xfrm>
              <a:off x="7916487" y="2610197"/>
              <a:ext cx="428625" cy="4060825"/>
              <a:chOff x="6392486" y="2610196"/>
              <a:chExt cx="428625" cy="4060825"/>
            </a:xfrm>
          </p:grpSpPr>
          <p:sp>
            <p:nvSpPr>
              <p:cNvPr id="60" name="object 27"/>
              <p:cNvSpPr/>
              <p:nvPr/>
            </p:nvSpPr>
            <p:spPr>
              <a:xfrm>
                <a:off x="6425737" y="2610196"/>
                <a:ext cx="394854" cy="677487"/>
              </a:xfrm>
              <a:prstGeom prst="rect">
                <a:avLst/>
              </a:prstGeom>
              <a:blipFill>
                <a:blip r:embed="rId13" cstate="print"/>
                <a:stretch>
                  <a:fillRect/>
                </a:stretch>
              </a:blipFill>
            </p:spPr>
            <p:txBody>
              <a:bodyPr wrap="square" lIns="0" tIns="0" rIns="0" bIns="0" rtlCol="0"/>
              <a:lstStyle/>
              <a:p>
                <a:endParaRPr/>
              </a:p>
            </p:txBody>
          </p:sp>
          <p:sp>
            <p:nvSpPr>
              <p:cNvPr id="61" name="object 28"/>
              <p:cNvSpPr/>
              <p:nvPr/>
            </p:nvSpPr>
            <p:spPr>
              <a:xfrm>
                <a:off x="6624226" y="2636912"/>
                <a:ext cx="0" cy="394335"/>
              </a:xfrm>
              <a:custGeom>
                <a:avLst/>
                <a:gdLst/>
                <a:ahLst/>
                <a:cxnLst/>
                <a:rect l="l" t="t" r="r" b="b"/>
                <a:pathLst>
                  <a:path h="394335">
                    <a:moveTo>
                      <a:pt x="0" y="0"/>
                    </a:moveTo>
                    <a:lnTo>
                      <a:pt x="0" y="393992"/>
                    </a:lnTo>
                  </a:path>
                </a:pathLst>
              </a:custGeom>
              <a:ln w="38099">
                <a:solidFill>
                  <a:srgbClr val="FFFB00"/>
                </a:solidFill>
              </a:ln>
            </p:spPr>
            <p:txBody>
              <a:bodyPr wrap="square" lIns="0" tIns="0" rIns="0" bIns="0" rtlCol="0"/>
              <a:lstStyle/>
              <a:p>
                <a:endParaRPr/>
              </a:p>
            </p:txBody>
          </p:sp>
          <p:sp>
            <p:nvSpPr>
              <p:cNvPr id="62" name="object 29"/>
              <p:cNvSpPr/>
              <p:nvPr/>
            </p:nvSpPr>
            <p:spPr>
              <a:xfrm>
                <a:off x="6538653" y="2897707"/>
                <a:ext cx="171145" cy="171005"/>
              </a:xfrm>
              <a:prstGeom prst="rect">
                <a:avLst/>
              </a:prstGeom>
              <a:blipFill>
                <a:blip r:embed="rId5" cstate="print"/>
                <a:stretch>
                  <a:fillRect/>
                </a:stretch>
              </a:blipFill>
            </p:spPr>
            <p:txBody>
              <a:bodyPr wrap="square" lIns="0" tIns="0" rIns="0" bIns="0" rtlCol="0"/>
              <a:lstStyle/>
              <a:p>
                <a:endParaRPr/>
              </a:p>
            </p:txBody>
          </p:sp>
          <p:sp>
            <p:nvSpPr>
              <p:cNvPr id="63" name="object 30"/>
              <p:cNvSpPr/>
              <p:nvPr/>
            </p:nvSpPr>
            <p:spPr>
              <a:xfrm>
                <a:off x="6425737" y="3620192"/>
                <a:ext cx="394854" cy="673330"/>
              </a:xfrm>
              <a:prstGeom prst="rect">
                <a:avLst/>
              </a:prstGeom>
              <a:blipFill>
                <a:blip r:embed="rId14" cstate="print"/>
                <a:stretch>
                  <a:fillRect/>
                </a:stretch>
              </a:blipFill>
            </p:spPr>
            <p:txBody>
              <a:bodyPr wrap="square" lIns="0" tIns="0" rIns="0" bIns="0" rtlCol="0"/>
              <a:lstStyle/>
              <a:p>
                <a:endParaRPr/>
              </a:p>
            </p:txBody>
          </p:sp>
          <p:sp>
            <p:nvSpPr>
              <p:cNvPr id="64" name="object 31"/>
              <p:cNvSpPr/>
              <p:nvPr/>
            </p:nvSpPr>
            <p:spPr>
              <a:xfrm>
                <a:off x="6624226" y="3645024"/>
                <a:ext cx="0" cy="394335"/>
              </a:xfrm>
              <a:custGeom>
                <a:avLst/>
                <a:gdLst/>
                <a:ahLst/>
                <a:cxnLst/>
                <a:rect l="l" t="t" r="r" b="b"/>
                <a:pathLst>
                  <a:path h="394335">
                    <a:moveTo>
                      <a:pt x="0" y="0"/>
                    </a:moveTo>
                    <a:lnTo>
                      <a:pt x="0" y="393992"/>
                    </a:lnTo>
                  </a:path>
                </a:pathLst>
              </a:custGeom>
              <a:ln w="38099">
                <a:solidFill>
                  <a:srgbClr val="FFFB00"/>
                </a:solidFill>
              </a:ln>
            </p:spPr>
            <p:txBody>
              <a:bodyPr wrap="square" lIns="0" tIns="0" rIns="0" bIns="0" rtlCol="0"/>
              <a:lstStyle/>
              <a:p>
                <a:endParaRPr/>
              </a:p>
            </p:txBody>
          </p:sp>
          <p:sp>
            <p:nvSpPr>
              <p:cNvPr id="65" name="object 32"/>
              <p:cNvSpPr/>
              <p:nvPr/>
            </p:nvSpPr>
            <p:spPr>
              <a:xfrm>
                <a:off x="6538653" y="3905818"/>
                <a:ext cx="171145" cy="171005"/>
              </a:xfrm>
              <a:prstGeom prst="rect">
                <a:avLst/>
              </a:prstGeom>
              <a:blipFill>
                <a:blip r:embed="rId5" cstate="print"/>
                <a:stretch>
                  <a:fillRect/>
                </a:stretch>
              </a:blipFill>
            </p:spPr>
            <p:txBody>
              <a:bodyPr wrap="square" lIns="0" tIns="0" rIns="0" bIns="0" rtlCol="0"/>
              <a:lstStyle/>
              <a:p>
                <a:endParaRPr/>
              </a:p>
            </p:txBody>
          </p:sp>
          <p:sp>
            <p:nvSpPr>
              <p:cNvPr id="66" name="object 33"/>
              <p:cNvSpPr/>
              <p:nvPr/>
            </p:nvSpPr>
            <p:spPr>
              <a:xfrm>
                <a:off x="6425737" y="4626032"/>
                <a:ext cx="394854" cy="677487"/>
              </a:xfrm>
              <a:prstGeom prst="rect">
                <a:avLst/>
              </a:prstGeom>
              <a:blipFill>
                <a:blip r:embed="rId15" cstate="print"/>
                <a:stretch>
                  <a:fillRect/>
                </a:stretch>
              </a:blipFill>
            </p:spPr>
            <p:txBody>
              <a:bodyPr wrap="square" lIns="0" tIns="0" rIns="0" bIns="0" rtlCol="0"/>
              <a:lstStyle/>
              <a:p>
                <a:endParaRPr/>
              </a:p>
            </p:txBody>
          </p:sp>
          <p:sp>
            <p:nvSpPr>
              <p:cNvPr id="67" name="object 34"/>
              <p:cNvSpPr/>
              <p:nvPr/>
            </p:nvSpPr>
            <p:spPr>
              <a:xfrm>
                <a:off x="6624226" y="4653136"/>
                <a:ext cx="0" cy="394335"/>
              </a:xfrm>
              <a:custGeom>
                <a:avLst/>
                <a:gdLst/>
                <a:ahLst/>
                <a:cxnLst/>
                <a:rect l="l" t="t" r="r" b="b"/>
                <a:pathLst>
                  <a:path h="394335">
                    <a:moveTo>
                      <a:pt x="0" y="0"/>
                    </a:moveTo>
                    <a:lnTo>
                      <a:pt x="0" y="393992"/>
                    </a:lnTo>
                  </a:path>
                </a:pathLst>
              </a:custGeom>
              <a:ln w="38099">
                <a:solidFill>
                  <a:srgbClr val="FFFB00"/>
                </a:solidFill>
              </a:ln>
            </p:spPr>
            <p:txBody>
              <a:bodyPr wrap="square" lIns="0" tIns="0" rIns="0" bIns="0" rtlCol="0"/>
              <a:lstStyle/>
              <a:p>
                <a:endParaRPr/>
              </a:p>
            </p:txBody>
          </p:sp>
          <p:sp>
            <p:nvSpPr>
              <p:cNvPr id="68" name="object 35"/>
              <p:cNvSpPr/>
              <p:nvPr/>
            </p:nvSpPr>
            <p:spPr>
              <a:xfrm>
                <a:off x="6538653" y="4913930"/>
                <a:ext cx="171145" cy="171006"/>
              </a:xfrm>
              <a:prstGeom prst="rect">
                <a:avLst/>
              </a:prstGeom>
              <a:blipFill>
                <a:blip r:embed="rId5" cstate="print"/>
                <a:stretch>
                  <a:fillRect/>
                </a:stretch>
              </a:blipFill>
            </p:spPr>
            <p:txBody>
              <a:bodyPr wrap="square" lIns="0" tIns="0" rIns="0" bIns="0" rtlCol="0"/>
              <a:lstStyle/>
              <a:p>
                <a:endParaRPr/>
              </a:p>
            </p:txBody>
          </p:sp>
          <p:sp>
            <p:nvSpPr>
              <p:cNvPr id="69" name="object 36"/>
              <p:cNvSpPr/>
              <p:nvPr/>
            </p:nvSpPr>
            <p:spPr>
              <a:xfrm>
                <a:off x="6392486" y="5777345"/>
                <a:ext cx="394854" cy="893618"/>
              </a:xfrm>
              <a:prstGeom prst="rect">
                <a:avLst/>
              </a:prstGeom>
              <a:blipFill>
                <a:blip r:embed="rId16" cstate="print"/>
                <a:stretch>
                  <a:fillRect/>
                </a:stretch>
              </a:blipFill>
            </p:spPr>
            <p:txBody>
              <a:bodyPr wrap="square" lIns="0" tIns="0" rIns="0" bIns="0" rtlCol="0"/>
              <a:lstStyle/>
              <a:p>
                <a:endParaRPr/>
              </a:p>
            </p:txBody>
          </p:sp>
          <p:sp>
            <p:nvSpPr>
              <p:cNvPr id="70" name="object 37"/>
              <p:cNvSpPr/>
              <p:nvPr/>
            </p:nvSpPr>
            <p:spPr>
              <a:xfrm>
                <a:off x="6590320" y="5805263"/>
                <a:ext cx="34290" cy="610870"/>
              </a:xfrm>
              <a:custGeom>
                <a:avLst/>
                <a:gdLst/>
                <a:ahLst/>
                <a:cxnLst/>
                <a:rect l="l" t="t" r="r" b="b"/>
                <a:pathLst>
                  <a:path w="34290" h="610870">
                    <a:moveTo>
                      <a:pt x="16953" y="-19049"/>
                    </a:moveTo>
                    <a:lnTo>
                      <a:pt x="16953" y="629372"/>
                    </a:lnTo>
                  </a:path>
                </a:pathLst>
              </a:custGeom>
              <a:ln w="72006">
                <a:solidFill>
                  <a:srgbClr val="FFFB00"/>
                </a:solidFill>
              </a:ln>
            </p:spPr>
            <p:txBody>
              <a:bodyPr wrap="square" lIns="0" tIns="0" rIns="0" bIns="0" rtlCol="0"/>
              <a:lstStyle/>
              <a:p>
                <a:endParaRPr/>
              </a:p>
            </p:txBody>
          </p:sp>
          <p:sp>
            <p:nvSpPr>
              <p:cNvPr id="71" name="object 38"/>
              <p:cNvSpPr/>
              <p:nvPr/>
            </p:nvSpPr>
            <p:spPr>
              <a:xfrm>
                <a:off x="6511083" y="6278759"/>
                <a:ext cx="170883" cy="174575"/>
              </a:xfrm>
              <a:prstGeom prst="rect">
                <a:avLst/>
              </a:prstGeom>
              <a:blipFill>
                <a:blip r:embed="rId17" cstate="print"/>
                <a:stretch>
                  <a:fillRect/>
                </a:stretch>
              </a:blipFill>
            </p:spPr>
            <p:txBody>
              <a:bodyPr wrap="square" lIns="0" tIns="0" rIns="0" bIns="0" rtlCol="0"/>
              <a:lstStyle/>
              <a:p>
                <a:endParaRPr/>
              </a:p>
            </p:txBody>
          </p:sp>
        </p:grpSp>
        <p:sp>
          <p:nvSpPr>
            <p:cNvPr id="54" name="object 39"/>
            <p:cNvSpPr txBox="1"/>
            <p:nvPr/>
          </p:nvSpPr>
          <p:spPr>
            <a:xfrm>
              <a:off x="8891611" y="5504531"/>
              <a:ext cx="782320" cy="330200"/>
            </a:xfrm>
            <a:prstGeom prst="rect">
              <a:avLst/>
            </a:prstGeom>
          </p:spPr>
          <p:txBody>
            <a:bodyPr vert="horz" wrap="square" lIns="0" tIns="12700" rIns="0" bIns="0" rtlCol="0">
              <a:spAutoFit/>
            </a:bodyPr>
            <a:lstStyle/>
            <a:p>
              <a:pPr marL="12700">
                <a:spcBef>
                  <a:spcPts val="100"/>
                </a:spcBef>
              </a:pPr>
              <a:r>
                <a:rPr sz="2000" dirty="0">
                  <a:solidFill>
                    <a:srgbClr val="FFFFFF"/>
                  </a:solidFill>
                  <a:latin typeface="Calibri"/>
                  <a:cs typeface="Calibri"/>
                </a:rPr>
                <a:t>[ i = 2</a:t>
              </a:r>
              <a:r>
                <a:rPr sz="2000" spc="-105" dirty="0">
                  <a:solidFill>
                    <a:srgbClr val="FFFFFF"/>
                  </a:solidFill>
                  <a:latin typeface="Calibri"/>
                  <a:cs typeface="Calibri"/>
                </a:rPr>
                <a:t> </a:t>
              </a:r>
              <a:r>
                <a:rPr sz="2000" dirty="0">
                  <a:solidFill>
                    <a:srgbClr val="FFFFFF"/>
                  </a:solidFill>
                  <a:latin typeface="Calibri"/>
                  <a:cs typeface="Calibri"/>
                </a:rPr>
                <a:t>]</a:t>
              </a:r>
              <a:endParaRPr sz="2000">
                <a:latin typeface="Calibri"/>
                <a:cs typeface="Calibri"/>
              </a:endParaRPr>
            </a:p>
          </p:txBody>
        </p:sp>
        <p:sp>
          <p:nvSpPr>
            <p:cNvPr id="55" name="object 40"/>
            <p:cNvSpPr txBox="1"/>
            <p:nvPr/>
          </p:nvSpPr>
          <p:spPr>
            <a:xfrm>
              <a:off x="7307436" y="5864572"/>
              <a:ext cx="706755" cy="330200"/>
            </a:xfrm>
            <a:prstGeom prst="rect">
              <a:avLst/>
            </a:prstGeom>
          </p:spPr>
          <p:txBody>
            <a:bodyPr vert="horz" wrap="square" lIns="0" tIns="12700" rIns="0" bIns="0" rtlCol="0">
              <a:spAutoFit/>
            </a:bodyPr>
            <a:lstStyle/>
            <a:p>
              <a:pPr marL="12700">
                <a:spcBef>
                  <a:spcPts val="100"/>
                </a:spcBef>
              </a:pPr>
              <a:r>
                <a:rPr sz="2000" dirty="0">
                  <a:solidFill>
                    <a:srgbClr val="FFFFFF"/>
                  </a:solidFill>
                  <a:latin typeface="Calibri"/>
                  <a:cs typeface="Calibri"/>
                </a:rPr>
                <a:t>[ else</a:t>
              </a:r>
              <a:r>
                <a:rPr sz="2000" spc="-95" dirty="0">
                  <a:solidFill>
                    <a:srgbClr val="FFFFFF"/>
                  </a:solidFill>
                  <a:latin typeface="Calibri"/>
                  <a:cs typeface="Calibri"/>
                </a:rPr>
                <a:t> </a:t>
              </a:r>
              <a:r>
                <a:rPr sz="2000" dirty="0">
                  <a:solidFill>
                    <a:srgbClr val="FFFFFF"/>
                  </a:solidFill>
                  <a:latin typeface="Calibri"/>
                  <a:cs typeface="Calibri"/>
                </a:rPr>
                <a:t>]</a:t>
              </a:r>
              <a:endParaRPr sz="2000">
                <a:latin typeface="Calibri"/>
                <a:cs typeface="Calibri"/>
              </a:endParaRPr>
            </a:p>
          </p:txBody>
        </p:sp>
        <p:grpSp>
          <p:nvGrpSpPr>
            <p:cNvPr id="56" name="object 41"/>
            <p:cNvGrpSpPr/>
            <p:nvPr/>
          </p:nvGrpSpPr>
          <p:grpSpPr>
            <a:xfrm>
              <a:off x="8635539" y="3179618"/>
              <a:ext cx="1359535" cy="2348865"/>
              <a:chOff x="7111538" y="3179617"/>
              <a:chExt cx="1359535" cy="2348865"/>
            </a:xfrm>
          </p:grpSpPr>
          <p:sp>
            <p:nvSpPr>
              <p:cNvPr id="57" name="object 42"/>
              <p:cNvSpPr/>
              <p:nvPr/>
            </p:nvSpPr>
            <p:spPr>
              <a:xfrm>
                <a:off x="7111538" y="3179617"/>
                <a:ext cx="1359131" cy="2348345"/>
              </a:xfrm>
              <a:prstGeom prst="rect">
                <a:avLst/>
              </a:prstGeom>
              <a:blipFill>
                <a:blip r:embed="rId18" cstate="print"/>
                <a:stretch>
                  <a:fillRect/>
                </a:stretch>
              </a:blipFill>
            </p:spPr>
            <p:txBody>
              <a:bodyPr wrap="square" lIns="0" tIns="0" rIns="0" bIns="0" rtlCol="0"/>
              <a:lstStyle/>
              <a:p>
                <a:endParaRPr/>
              </a:p>
            </p:txBody>
          </p:sp>
          <p:sp>
            <p:nvSpPr>
              <p:cNvPr id="58" name="object 43"/>
              <p:cNvSpPr/>
              <p:nvPr/>
            </p:nvSpPr>
            <p:spPr>
              <a:xfrm>
                <a:off x="7346110" y="3356992"/>
                <a:ext cx="1059180" cy="2088514"/>
              </a:xfrm>
              <a:custGeom>
                <a:avLst/>
                <a:gdLst/>
                <a:ahLst/>
                <a:cxnLst/>
                <a:rect l="l" t="t" r="r" b="b"/>
                <a:pathLst>
                  <a:path w="1059179" h="2088514">
                    <a:moveTo>
                      <a:pt x="34201" y="2088231"/>
                    </a:moveTo>
                    <a:lnTo>
                      <a:pt x="1058668" y="2088231"/>
                    </a:lnTo>
                    <a:lnTo>
                      <a:pt x="1058668" y="0"/>
                    </a:lnTo>
                    <a:lnTo>
                      <a:pt x="0" y="0"/>
                    </a:lnTo>
                  </a:path>
                </a:pathLst>
              </a:custGeom>
              <a:ln w="38099">
                <a:solidFill>
                  <a:srgbClr val="FFFB00"/>
                </a:solidFill>
              </a:ln>
            </p:spPr>
            <p:txBody>
              <a:bodyPr wrap="square" lIns="0" tIns="0" rIns="0" bIns="0" rtlCol="0"/>
              <a:lstStyle/>
              <a:p>
                <a:endParaRPr/>
              </a:p>
            </p:txBody>
          </p:sp>
          <p:sp>
            <p:nvSpPr>
              <p:cNvPr id="59" name="object 44"/>
              <p:cNvSpPr/>
              <p:nvPr/>
            </p:nvSpPr>
            <p:spPr>
              <a:xfrm>
                <a:off x="7308304" y="3271419"/>
                <a:ext cx="171005" cy="171146"/>
              </a:xfrm>
              <a:prstGeom prst="rect">
                <a:avLst/>
              </a:prstGeom>
              <a:blipFill>
                <a:blip r:embed="rId19" cstate="print"/>
                <a:stretch>
                  <a:fillRect/>
                </a:stretch>
              </a:blipFill>
            </p:spPr>
            <p:txBody>
              <a:bodyPr wrap="square" lIns="0" tIns="0" rIns="0" bIns="0" rtlCol="0"/>
              <a:lstStyle/>
              <a:p>
                <a:endParaRPr/>
              </a:p>
            </p:txBody>
          </p:sp>
        </p:grpSp>
      </p:grpSp>
    </p:spTree>
    <p:extLst>
      <p:ext uri="{BB962C8B-B14F-4D97-AF65-F5344CB8AC3E}">
        <p14:creationId xmlns:p14="http://schemas.microsoft.com/office/powerpoint/2010/main" val="176869506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structures itératives la boucle POUR (FOR)</a:t>
            </a:r>
          </a:p>
        </p:txBody>
      </p:sp>
      <p:sp>
        <p:nvSpPr>
          <p:cNvPr id="3" name="Espace réservé du contenu 2"/>
          <p:cNvSpPr>
            <a:spLocks noGrp="1"/>
          </p:cNvSpPr>
          <p:nvPr>
            <p:ph idx="1"/>
          </p:nvPr>
        </p:nvSpPr>
        <p:spPr/>
        <p:txBody>
          <a:bodyPr>
            <a:normAutofit fontScale="92500" lnSpcReduction="20000"/>
          </a:bodyPr>
          <a:lstStyle/>
          <a:p>
            <a:r>
              <a:rPr lang="fr-FR" dirty="0"/>
              <a:t>Faire répéter l’exécution d’un bloc d’instructions. </a:t>
            </a:r>
            <a:r>
              <a:rPr lang="fr-FR" b="1" dirty="0">
                <a:solidFill>
                  <a:srgbClr val="00B050"/>
                </a:solidFill>
              </a:rPr>
              <a:t>Le nombre d’itérations est connu et contrôlé par un indice.</a:t>
            </a:r>
          </a:p>
          <a:p>
            <a:r>
              <a:rPr lang="fr-FR" dirty="0">
                <a:solidFill>
                  <a:srgbClr val="C00000"/>
                </a:solidFill>
              </a:rPr>
              <a:t>Syntaxe</a:t>
            </a:r>
          </a:p>
          <a:p>
            <a:pPr marL="990600" lvl="0" indent="0">
              <a:lnSpc>
                <a:spcPct val="100000"/>
              </a:lnSpc>
              <a:spcBef>
                <a:spcPts val="250"/>
              </a:spcBef>
              <a:buNone/>
            </a:pPr>
            <a:r>
              <a:rPr lang="en-US" sz="2000" dirty="0">
                <a:solidFill>
                  <a:srgbClr val="006FC0"/>
                </a:solidFill>
                <a:latin typeface="Consolas"/>
                <a:cs typeface="Consolas"/>
              </a:rPr>
              <a:t>For </a:t>
            </a:r>
            <a:r>
              <a:rPr lang="en-US" sz="2000" dirty="0" err="1">
                <a:solidFill>
                  <a:srgbClr val="00AFEF"/>
                </a:solidFill>
                <a:latin typeface="Consolas"/>
                <a:cs typeface="Consolas"/>
              </a:rPr>
              <a:t>indice</a:t>
            </a:r>
            <a:r>
              <a:rPr lang="en-US" sz="2000" dirty="0">
                <a:solidFill>
                  <a:srgbClr val="00AFEF"/>
                </a:solidFill>
                <a:latin typeface="Consolas"/>
                <a:cs typeface="Consolas"/>
              </a:rPr>
              <a:t> </a:t>
            </a:r>
            <a:r>
              <a:rPr lang="en-US" sz="2000" dirty="0">
                <a:solidFill>
                  <a:prstClr val="black"/>
                </a:solidFill>
                <a:latin typeface="Consolas"/>
                <a:cs typeface="Consolas"/>
              </a:rPr>
              <a:t>= </a:t>
            </a:r>
            <a:r>
              <a:rPr lang="en-US" sz="2000" spc="-5" dirty="0" err="1">
                <a:solidFill>
                  <a:prstClr val="black"/>
                </a:solidFill>
                <a:latin typeface="Consolas"/>
                <a:cs typeface="Consolas"/>
              </a:rPr>
              <a:t>val.départ</a:t>
            </a:r>
            <a:r>
              <a:rPr lang="en-US" sz="2000" spc="-5" dirty="0">
                <a:solidFill>
                  <a:prstClr val="black"/>
                </a:solidFill>
                <a:latin typeface="Consolas"/>
                <a:cs typeface="Consolas"/>
              </a:rPr>
              <a:t> </a:t>
            </a:r>
            <a:r>
              <a:rPr lang="en-US" sz="2000" dirty="0">
                <a:solidFill>
                  <a:srgbClr val="006FC0"/>
                </a:solidFill>
                <a:latin typeface="Consolas"/>
                <a:cs typeface="Consolas"/>
              </a:rPr>
              <a:t>to </a:t>
            </a:r>
            <a:r>
              <a:rPr lang="en-US" sz="2000" spc="-5" dirty="0" err="1">
                <a:solidFill>
                  <a:prstClr val="black"/>
                </a:solidFill>
                <a:latin typeface="Consolas"/>
                <a:cs typeface="Consolas"/>
              </a:rPr>
              <a:t>val.fin</a:t>
            </a:r>
            <a:r>
              <a:rPr lang="en-US" sz="2000" spc="-5" dirty="0">
                <a:solidFill>
                  <a:prstClr val="black"/>
                </a:solidFill>
                <a:latin typeface="Consolas"/>
                <a:cs typeface="Consolas"/>
              </a:rPr>
              <a:t> </a:t>
            </a:r>
            <a:r>
              <a:rPr lang="en-US" sz="2000" spc="-5" dirty="0">
                <a:solidFill>
                  <a:srgbClr val="006FC0"/>
                </a:solidFill>
                <a:latin typeface="Consolas"/>
                <a:cs typeface="Consolas"/>
              </a:rPr>
              <a:t>step</a:t>
            </a:r>
            <a:r>
              <a:rPr lang="en-US" sz="2000" spc="-20" dirty="0">
                <a:solidFill>
                  <a:srgbClr val="006FC0"/>
                </a:solidFill>
                <a:latin typeface="Consolas"/>
                <a:cs typeface="Consolas"/>
              </a:rPr>
              <a:t> </a:t>
            </a:r>
            <a:r>
              <a:rPr lang="en-US" sz="2000" dirty="0">
                <a:solidFill>
                  <a:srgbClr val="30859C"/>
                </a:solidFill>
                <a:latin typeface="Consolas"/>
                <a:cs typeface="Consolas"/>
              </a:rPr>
              <a:t>pas</a:t>
            </a:r>
            <a:endParaRPr lang="en-US" sz="2000" dirty="0">
              <a:solidFill>
                <a:prstClr val="black"/>
              </a:solidFill>
              <a:latin typeface="Consolas"/>
              <a:cs typeface="Consolas"/>
            </a:endParaRPr>
          </a:p>
          <a:p>
            <a:pPr marL="990600" lvl="0" indent="0">
              <a:lnSpc>
                <a:spcPct val="100000"/>
              </a:lnSpc>
              <a:spcBef>
                <a:spcPts val="0"/>
              </a:spcBef>
              <a:buNone/>
            </a:pPr>
            <a:r>
              <a:rPr lang="en-US" sz="2000" dirty="0">
                <a:solidFill>
                  <a:prstClr val="black"/>
                </a:solidFill>
                <a:latin typeface="Consolas"/>
                <a:cs typeface="Consolas"/>
              </a:rPr>
              <a:t>bloc</a:t>
            </a:r>
            <a:r>
              <a:rPr lang="en-US" sz="2000" spc="-5" dirty="0">
                <a:solidFill>
                  <a:prstClr val="black"/>
                </a:solidFill>
                <a:latin typeface="Consolas"/>
                <a:cs typeface="Consolas"/>
              </a:rPr>
              <a:t> </a:t>
            </a:r>
            <a:r>
              <a:rPr lang="en-US" sz="2000" spc="-5" dirty="0" err="1">
                <a:solidFill>
                  <a:prstClr val="black"/>
                </a:solidFill>
                <a:latin typeface="Consolas"/>
                <a:cs typeface="Consolas"/>
              </a:rPr>
              <a:t>d’instructions</a:t>
            </a:r>
            <a:endParaRPr lang="en-US" sz="2000" dirty="0">
              <a:solidFill>
                <a:prstClr val="black"/>
              </a:solidFill>
              <a:latin typeface="Consolas"/>
              <a:cs typeface="Consolas"/>
            </a:endParaRPr>
          </a:p>
          <a:p>
            <a:pPr marL="990600" lvl="0" indent="0">
              <a:lnSpc>
                <a:spcPct val="100000"/>
              </a:lnSpc>
              <a:spcBef>
                <a:spcPts val="0"/>
              </a:spcBef>
              <a:buNone/>
            </a:pPr>
            <a:r>
              <a:rPr lang="en-US" sz="2000" dirty="0">
                <a:solidFill>
                  <a:prstClr val="black"/>
                </a:solidFill>
                <a:latin typeface="Consolas"/>
                <a:cs typeface="Consolas"/>
              </a:rPr>
              <a:t>...</a:t>
            </a:r>
          </a:p>
          <a:p>
            <a:pPr marL="990600" lvl="0" indent="0">
              <a:lnSpc>
                <a:spcPct val="100000"/>
              </a:lnSpc>
              <a:spcBef>
                <a:spcPts val="5"/>
              </a:spcBef>
              <a:buNone/>
            </a:pPr>
            <a:r>
              <a:rPr lang="en-US" sz="2000" dirty="0">
                <a:solidFill>
                  <a:srgbClr val="006FC0"/>
                </a:solidFill>
                <a:latin typeface="Consolas"/>
                <a:cs typeface="Consolas"/>
              </a:rPr>
              <a:t>Next</a:t>
            </a:r>
            <a:r>
              <a:rPr lang="en-US" sz="2000" spc="-10" dirty="0">
                <a:solidFill>
                  <a:srgbClr val="006FC0"/>
                </a:solidFill>
                <a:latin typeface="Consolas"/>
                <a:cs typeface="Consolas"/>
              </a:rPr>
              <a:t> </a:t>
            </a:r>
            <a:r>
              <a:rPr lang="en-US" sz="2000" spc="-5" dirty="0" err="1">
                <a:solidFill>
                  <a:srgbClr val="00AFEF"/>
                </a:solidFill>
                <a:latin typeface="Consolas"/>
                <a:cs typeface="Consolas"/>
              </a:rPr>
              <a:t>indice</a:t>
            </a:r>
            <a:endParaRPr lang="en-US" sz="2000" dirty="0">
              <a:solidFill>
                <a:prstClr val="black"/>
              </a:solidFill>
              <a:latin typeface="Consolas"/>
              <a:cs typeface="Consolas"/>
            </a:endParaRPr>
          </a:p>
          <a:p>
            <a:pPr marL="355600" indent="-342900">
              <a:lnSpc>
                <a:spcPct val="100000"/>
              </a:lnSpc>
              <a:spcBef>
                <a:spcPts val="615"/>
              </a:spcBef>
              <a:buFontTx/>
              <a:buAutoNum type="arabicParenBoth"/>
              <a:tabLst>
                <a:tab pos="355600" algn="l"/>
              </a:tabLst>
            </a:pPr>
            <a:r>
              <a:rPr lang="fr-FR" sz="1700" dirty="0">
                <a:solidFill>
                  <a:srgbClr val="00AFEF"/>
                </a:solidFill>
                <a:cs typeface="Calibri"/>
              </a:rPr>
              <a:t>Indice </a:t>
            </a:r>
            <a:r>
              <a:rPr lang="fr-FR" sz="1700" spc="-5" dirty="0">
                <a:solidFill>
                  <a:prstClr val="black"/>
                </a:solidFill>
                <a:cs typeface="Calibri"/>
              </a:rPr>
              <a:t>est un </a:t>
            </a:r>
            <a:r>
              <a:rPr lang="fr-FR" sz="1700" dirty="0">
                <a:solidFill>
                  <a:prstClr val="black"/>
                </a:solidFill>
                <a:cs typeface="Calibri"/>
              </a:rPr>
              <a:t>type </a:t>
            </a:r>
            <a:r>
              <a:rPr lang="fr-FR" sz="1700" spc="-5" dirty="0">
                <a:solidFill>
                  <a:prstClr val="black"/>
                </a:solidFill>
                <a:cs typeface="Calibri"/>
              </a:rPr>
              <a:t>ordonné, très souvent </a:t>
            </a:r>
            <a:r>
              <a:rPr lang="fr-FR" sz="1700" dirty="0">
                <a:solidFill>
                  <a:prstClr val="black"/>
                </a:solidFill>
                <a:cs typeface="Calibri"/>
              </a:rPr>
              <a:t>un</a:t>
            </a:r>
            <a:r>
              <a:rPr lang="fr-FR" sz="1700" spc="-125" dirty="0">
                <a:solidFill>
                  <a:prstClr val="black"/>
                </a:solidFill>
                <a:cs typeface="Calibri"/>
              </a:rPr>
              <a:t> </a:t>
            </a:r>
            <a:r>
              <a:rPr lang="fr-FR" sz="1700" spc="-5" dirty="0">
                <a:solidFill>
                  <a:prstClr val="black"/>
                </a:solidFill>
                <a:cs typeface="Calibri"/>
              </a:rPr>
              <a:t>numérique</a:t>
            </a:r>
            <a:endParaRPr lang="fr-FR" sz="1700" dirty="0">
              <a:solidFill>
                <a:prstClr val="black"/>
              </a:solidFill>
              <a:cs typeface="Calibri"/>
            </a:endParaRPr>
          </a:p>
          <a:p>
            <a:pPr marL="355600" indent="-342900">
              <a:lnSpc>
                <a:spcPct val="100000"/>
              </a:lnSpc>
              <a:spcBef>
                <a:spcPts val="515"/>
              </a:spcBef>
              <a:buFontTx/>
              <a:buAutoNum type="arabicParenBoth"/>
              <a:tabLst>
                <a:tab pos="355600" algn="l"/>
              </a:tabLst>
            </a:pPr>
            <a:r>
              <a:rPr lang="fr-FR" sz="1700" dirty="0">
                <a:solidFill>
                  <a:srgbClr val="30859C"/>
                </a:solidFill>
                <a:cs typeface="Calibri"/>
              </a:rPr>
              <a:t>pas </a:t>
            </a:r>
            <a:r>
              <a:rPr lang="fr-FR" sz="1700" spc="-5" dirty="0">
                <a:solidFill>
                  <a:prstClr val="black"/>
                </a:solidFill>
                <a:cs typeface="Calibri"/>
              </a:rPr>
              <a:t>contrôle </a:t>
            </a:r>
            <a:r>
              <a:rPr lang="fr-FR" sz="1700" dirty="0">
                <a:solidFill>
                  <a:prstClr val="black"/>
                </a:solidFill>
                <a:cs typeface="Calibri"/>
              </a:rPr>
              <a:t>le passage </a:t>
            </a:r>
            <a:r>
              <a:rPr lang="fr-FR" sz="1700" spc="-5" dirty="0">
                <a:solidFill>
                  <a:prstClr val="black"/>
                </a:solidFill>
                <a:cs typeface="Calibri"/>
              </a:rPr>
              <a:t>d’une valeur </a:t>
            </a:r>
            <a:r>
              <a:rPr lang="fr-FR" sz="1700" dirty="0">
                <a:solidFill>
                  <a:prstClr val="black"/>
                </a:solidFill>
                <a:cs typeface="Calibri"/>
              </a:rPr>
              <a:t>à </a:t>
            </a:r>
            <a:r>
              <a:rPr lang="fr-FR" sz="1700" spc="-20" dirty="0">
                <a:solidFill>
                  <a:prstClr val="black"/>
                </a:solidFill>
                <a:cs typeface="Calibri"/>
              </a:rPr>
              <a:t>l’autre </a:t>
            </a:r>
            <a:r>
              <a:rPr lang="fr-FR" sz="1700" dirty="0">
                <a:solidFill>
                  <a:prstClr val="black"/>
                </a:solidFill>
                <a:cs typeface="Calibri"/>
              </a:rPr>
              <a:t>d’indice, si omis, pas = 1 par</a:t>
            </a:r>
            <a:r>
              <a:rPr lang="fr-FR" sz="1700" spc="-215" dirty="0">
                <a:solidFill>
                  <a:prstClr val="black"/>
                </a:solidFill>
                <a:cs typeface="Calibri"/>
              </a:rPr>
              <a:t> </a:t>
            </a:r>
            <a:r>
              <a:rPr lang="fr-FR" sz="1700" spc="-5" dirty="0">
                <a:solidFill>
                  <a:prstClr val="black"/>
                </a:solidFill>
                <a:cs typeface="Calibri"/>
              </a:rPr>
              <a:t>défaut</a:t>
            </a:r>
            <a:endParaRPr lang="fr-FR" sz="1700" dirty="0">
              <a:solidFill>
                <a:prstClr val="black"/>
              </a:solidFill>
              <a:cs typeface="Calibri"/>
            </a:endParaRPr>
          </a:p>
          <a:p>
            <a:pPr marL="355600" marR="88900" indent="-342900">
              <a:lnSpc>
                <a:spcPts val="2560"/>
              </a:lnSpc>
              <a:spcBef>
                <a:spcPts val="155"/>
              </a:spcBef>
              <a:buFontTx/>
              <a:buAutoNum type="arabicParenBoth"/>
              <a:tabLst>
                <a:tab pos="355600" algn="l"/>
              </a:tabLst>
            </a:pPr>
            <a:r>
              <a:rPr lang="fr-FR" sz="1700" spc="-5" dirty="0" err="1">
                <a:solidFill>
                  <a:srgbClr val="006FC0"/>
                </a:solidFill>
                <a:cs typeface="Calibri"/>
              </a:rPr>
              <a:t>Next</a:t>
            </a:r>
            <a:r>
              <a:rPr lang="fr-FR" sz="1700" spc="-5" dirty="0">
                <a:solidFill>
                  <a:srgbClr val="006FC0"/>
                </a:solidFill>
                <a:cs typeface="Calibri"/>
              </a:rPr>
              <a:t> </a:t>
            </a:r>
            <a:r>
              <a:rPr lang="fr-FR" sz="1700" spc="-5" dirty="0">
                <a:solidFill>
                  <a:prstClr val="black"/>
                </a:solidFill>
                <a:cs typeface="Calibri"/>
              </a:rPr>
              <a:t>entérine </a:t>
            </a:r>
            <a:r>
              <a:rPr lang="fr-FR" sz="1700" dirty="0">
                <a:solidFill>
                  <a:prstClr val="black"/>
                </a:solidFill>
                <a:cs typeface="Calibri"/>
              </a:rPr>
              <a:t>le </a:t>
            </a:r>
            <a:r>
              <a:rPr lang="fr-FR" sz="1700" spc="-5" dirty="0">
                <a:solidFill>
                  <a:prstClr val="black"/>
                </a:solidFill>
                <a:cs typeface="Calibri"/>
              </a:rPr>
              <a:t>passage </a:t>
            </a:r>
            <a:r>
              <a:rPr lang="fr-FR" sz="1700" dirty="0">
                <a:solidFill>
                  <a:prstClr val="black"/>
                </a:solidFill>
                <a:cs typeface="Calibri"/>
              </a:rPr>
              <a:t>à la </a:t>
            </a:r>
            <a:r>
              <a:rPr lang="fr-FR" sz="1700" spc="-5" dirty="0">
                <a:solidFill>
                  <a:prstClr val="black"/>
                </a:solidFill>
                <a:cs typeface="Calibri"/>
              </a:rPr>
              <a:t>valeur </a:t>
            </a:r>
            <a:r>
              <a:rPr lang="fr-FR" sz="1700" spc="-10" dirty="0">
                <a:solidFill>
                  <a:prstClr val="black"/>
                </a:solidFill>
                <a:cs typeface="Calibri"/>
              </a:rPr>
              <a:t>suivante </a:t>
            </a:r>
            <a:r>
              <a:rPr lang="fr-FR" sz="1700" dirty="0">
                <a:solidFill>
                  <a:prstClr val="black"/>
                </a:solidFill>
                <a:cs typeface="Calibri"/>
              </a:rPr>
              <a:t>de </a:t>
            </a:r>
            <a:r>
              <a:rPr lang="fr-FR" sz="1700" dirty="0">
                <a:solidFill>
                  <a:srgbClr val="00AFEF"/>
                </a:solidFill>
                <a:cs typeface="Calibri"/>
              </a:rPr>
              <a:t>indice</a:t>
            </a:r>
            <a:r>
              <a:rPr lang="fr-FR" sz="1700" dirty="0">
                <a:solidFill>
                  <a:prstClr val="black"/>
                </a:solidFill>
                <a:cs typeface="Calibri"/>
              </a:rPr>
              <a:t>,</a:t>
            </a:r>
            <a:br>
              <a:rPr lang="fr-FR" sz="1700" dirty="0">
                <a:solidFill>
                  <a:prstClr val="black"/>
                </a:solidFill>
                <a:cs typeface="Calibri"/>
              </a:rPr>
            </a:br>
            <a:r>
              <a:rPr lang="fr-FR" sz="1700" dirty="0">
                <a:solidFill>
                  <a:prstClr val="black"/>
                </a:solidFill>
                <a:cs typeface="Calibri"/>
              </a:rPr>
              <a:t> si </a:t>
            </a:r>
            <a:r>
              <a:rPr lang="fr-FR" sz="1700" spc="-10" dirty="0">
                <a:solidFill>
                  <a:prstClr val="black"/>
                </a:solidFill>
                <a:cs typeface="Calibri"/>
              </a:rPr>
              <a:t>cette </a:t>
            </a:r>
            <a:r>
              <a:rPr lang="fr-FR" sz="1700" spc="-5" dirty="0">
                <a:solidFill>
                  <a:prstClr val="black"/>
                </a:solidFill>
                <a:cs typeface="Calibri"/>
              </a:rPr>
              <a:t>prochaine valeur  est </a:t>
            </a:r>
            <a:r>
              <a:rPr lang="fr-FR" sz="1700" dirty="0">
                <a:solidFill>
                  <a:prstClr val="black"/>
                </a:solidFill>
                <a:cs typeface="Calibri"/>
              </a:rPr>
              <a:t>&gt; à </a:t>
            </a:r>
            <a:r>
              <a:rPr lang="fr-FR" sz="1700" spc="-10" dirty="0" err="1">
                <a:solidFill>
                  <a:prstClr val="black"/>
                </a:solidFill>
                <a:cs typeface="Calibri"/>
              </a:rPr>
              <a:t>val.fin</a:t>
            </a:r>
            <a:r>
              <a:rPr lang="fr-FR" sz="1700" spc="-10" dirty="0">
                <a:solidFill>
                  <a:prstClr val="black"/>
                </a:solidFill>
                <a:cs typeface="Calibri"/>
              </a:rPr>
              <a:t>, </a:t>
            </a:r>
            <a:r>
              <a:rPr lang="fr-FR" sz="1700" spc="-5" dirty="0">
                <a:solidFill>
                  <a:prstClr val="black"/>
                </a:solidFill>
                <a:cs typeface="Calibri"/>
              </a:rPr>
              <a:t>on </a:t>
            </a:r>
            <a:r>
              <a:rPr lang="fr-FR" sz="1700" dirty="0">
                <a:solidFill>
                  <a:prstClr val="black"/>
                </a:solidFill>
                <a:cs typeface="Calibri"/>
              </a:rPr>
              <a:t>sort de la</a:t>
            </a:r>
            <a:r>
              <a:rPr lang="fr-FR" sz="1700" spc="-65" dirty="0">
                <a:solidFill>
                  <a:prstClr val="black"/>
                </a:solidFill>
                <a:cs typeface="Calibri"/>
              </a:rPr>
              <a:t> </a:t>
            </a:r>
            <a:r>
              <a:rPr lang="fr-FR" sz="1700" dirty="0">
                <a:solidFill>
                  <a:prstClr val="black"/>
                </a:solidFill>
                <a:cs typeface="Calibri"/>
              </a:rPr>
              <a:t>boucle</a:t>
            </a:r>
          </a:p>
          <a:p>
            <a:pPr marL="355600" indent="-342900">
              <a:lnSpc>
                <a:spcPct val="100000"/>
              </a:lnSpc>
              <a:spcBef>
                <a:spcPts val="330"/>
              </a:spcBef>
              <a:buFontTx/>
              <a:buAutoNum type="arabicParenBoth"/>
              <a:tabLst>
                <a:tab pos="355600" algn="l"/>
              </a:tabLst>
            </a:pPr>
            <a:r>
              <a:rPr lang="fr-FR" sz="1700" spc="-20" dirty="0" err="1">
                <a:solidFill>
                  <a:prstClr val="black"/>
                </a:solidFill>
                <a:cs typeface="Calibri"/>
              </a:rPr>
              <a:t>Val.fin</a:t>
            </a:r>
            <a:r>
              <a:rPr lang="fr-FR" sz="1700" spc="-20" dirty="0">
                <a:solidFill>
                  <a:prstClr val="black"/>
                </a:solidFill>
                <a:cs typeface="Calibri"/>
              </a:rPr>
              <a:t> </a:t>
            </a:r>
            <a:r>
              <a:rPr lang="fr-FR" sz="1700" dirty="0">
                <a:solidFill>
                  <a:prstClr val="black"/>
                </a:solidFill>
                <a:cs typeface="Calibri"/>
              </a:rPr>
              <a:t>doit </a:t>
            </a:r>
            <a:r>
              <a:rPr lang="fr-FR" sz="1700" spc="-10" dirty="0">
                <a:solidFill>
                  <a:prstClr val="black"/>
                </a:solidFill>
                <a:cs typeface="Calibri"/>
              </a:rPr>
              <a:t>être </a:t>
            </a:r>
            <a:r>
              <a:rPr lang="fr-FR" sz="1700" spc="-5" dirty="0" err="1">
                <a:solidFill>
                  <a:prstClr val="black"/>
                </a:solidFill>
                <a:cs typeface="Calibri"/>
              </a:rPr>
              <a:t>superieure</a:t>
            </a:r>
            <a:r>
              <a:rPr lang="fr-FR" sz="1700" spc="-5" dirty="0">
                <a:solidFill>
                  <a:prstClr val="black"/>
                </a:solidFill>
                <a:cs typeface="Calibri"/>
              </a:rPr>
              <a:t> </a:t>
            </a:r>
            <a:r>
              <a:rPr lang="fr-FR" sz="1700" dirty="0">
                <a:solidFill>
                  <a:prstClr val="black"/>
                </a:solidFill>
                <a:cs typeface="Calibri"/>
              </a:rPr>
              <a:t>à </a:t>
            </a:r>
            <a:r>
              <a:rPr lang="fr-FR" sz="1700" spc="-5" dirty="0" err="1">
                <a:solidFill>
                  <a:prstClr val="black"/>
                </a:solidFill>
                <a:cs typeface="Calibri"/>
              </a:rPr>
              <a:t>val.départ</a:t>
            </a:r>
            <a:r>
              <a:rPr lang="fr-FR" sz="1700" spc="-5" dirty="0">
                <a:solidFill>
                  <a:prstClr val="black"/>
                </a:solidFill>
                <a:cs typeface="Calibri"/>
              </a:rPr>
              <a:t> </a:t>
            </a:r>
            <a:r>
              <a:rPr lang="fr-FR" sz="1700" dirty="0">
                <a:solidFill>
                  <a:prstClr val="black"/>
                </a:solidFill>
                <a:cs typeface="Calibri"/>
              </a:rPr>
              <a:t>pour que </a:t>
            </a:r>
            <a:r>
              <a:rPr lang="fr-FR" sz="1700" spc="-35" dirty="0">
                <a:solidFill>
                  <a:prstClr val="black"/>
                </a:solidFill>
                <a:cs typeface="Calibri"/>
              </a:rPr>
              <a:t>l’on </a:t>
            </a:r>
            <a:r>
              <a:rPr lang="fr-FR" sz="1700" spc="-10" dirty="0">
                <a:solidFill>
                  <a:prstClr val="black"/>
                </a:solidFill>
                <a:cs typeface="Calibri"/>
              </a:rPr>
              <a:t>rentre </a:t>
            </a:r>
            <a:r>
              <a:rPr lang="fr-FR" sz="1700" dirty="0">
                <a:solidFill>
                  <a:prstClr val="black"/>
                </a:solidFill>
                <a:cs typeface="Calibri"/>
              </a:rPr>
              <a:t>dans la</a:t>
            </a:r>
            <a:r>
              <a:rPr lang="fr-FR" sz="1700" spc="-120" dirty="0">
                <a:solidFill>
                  <a:prstClr val="black"/>
                </a:solidFill>
                <a:cs typeface="Calibri"/>
              </a:rPr>
              <a:t> </a:t>
            </a:r>
            <a:r>
              <a:rPr lang="fr-FR" sz="1700" dirty="0">
                <a:solidFill>
                  <a:prstClr val="black"/>
                </a:solidFill>
                <a:cs typeface="Calibri"/>
              </a:rPr>
              <a:t>boucle</a:t>
            </a:r>
          </a:p>
          <a:p>
            <a:pPr marL="355600" indent="-342900">
              <a:lnSpc>
                <a:spcPct val="100000"/>
              </a:lnSpc>
              <a:spcBef>
                <a:spcPts val="520"/>
              </a:spcBef>
              <a:buFontTx/>
              <a:buAutoNum type="arabicParenBoth"/>
              <a:tabLst>
                <a:tab pos="355600" algn="l"/>
              </a:tabLst>
            </a:pPr>
            <a:r>
              <a:rPr lang="fr-FR" sz="1700" spc="-5" dirty="0">
                <a:solidFill>
                  <a:prstClr val="black"/>
                </a:solidFill>
                <a:cs typeface="Calibri"/>
              </a:rPr>
              <a:t>Si </a:t>
            </a:r>
            <a:r>
              <a:rPr lang="fr-FR" sz="1700" dirty="0">
                <a:solidFill>
                  <a:srgbClr val="30859C"/>
                </a:solidFill>
                <a:cs typeface="Calibri"/>
              </a:rPr>
              <a:t>pas </a:t>
            </a:r>
            <a:r>
              <a:rPr lang="fr-FR" sz="1700" spc="-5" dirty="0">
                <a:solidFill>
                  <a:prstClr val="black"/>
                </a:solidFill>
                <a:cs typeface="Calibri"/>
              </a:rPr>
              <a:t>est </a:t>
            </a:r>
            <a:r>
              <a:rPr lang="fr-FR" sz="1700" spc="-20" dirty="0">
                <a:solidFill>
                  <a:prstClr val="black"/>
                </a:solidFill>
                <a:cs typeface="Calibri"/>
              </a:rPr>
              <a:t>négatif, </a:t>
            </a:r>
            <a:r>
              <a:rPr lang="fr-FR" sz="1700" spc="-10" dirty="0" err="1">
                <a:solidFill>
                  <a:prstClr val="black"/>
                </a:solidFill>
                <a:cs typeface="Calibri"/>
              </a:rPr>
              <a:t>val.fin</a:t>
            </a:r>
            <a:r>
              <a:rPr lang="fr-FR" sz="1700" spc="-10" dirty="0">
                <a:solidFill>
                  <a:prstClr val="black"/>
                </a:solidFill>
                <a:cs typeface="Calibri"/>
              </a:rPr>
              <a:t> </a:t>
            </a:r>
            <a:r>
              <a:rPr lang="fr-FR" sz="1700" dirty="0">
                <a:solidFill>
                  <a:prstClr val="black"/>
                </a:solidFill>
                <a:cs typeface="Calibri"/>
              </a:rPr>
              <a:t>doit </a:t>
            </a:r>
            <a:r>
              <a:rPr lang="fr-FR" sz="1700" spc="-10" dirty="0">
                <a:solidFill>
                  <a:prstClr val="black"/>
                </a:solidFill>
                <a:cs typeface="Calibri"/>
              </a:rPr>
              <a:t>être inférieure </a:t>
            </a:r>
            <a:r>
              <a:rPr lang="fr-FR" sz="1700" dirty="0">
                <a:solidFill>
                  <a:prstClr val="black"/>
                </a:solidFill>
                <a:cs typeface="Calibri"/>
              </a:rPr>
              <a:t>à </a:t>
            </a:r>
            <a:r>
              <a:rPr lang="fr-FR" sz="1700" spc="-5" dirty="0" err="1">
                <a:solidFill>
                  <a:prstClr val="black"/>
                </a:solidFill>
                <a:cs typeface="Calibri"/>
              </a:rPr>
              <a:t>val.départ</a:t>
            </a:r>
            <a:r>
              <a:rPr lang="fr-FR" sz="1700" spc="-5" dirty="0">
                <a:solidFill>
                  <a:prstClr val="black"/>
                </a:solidFill>
                <a:cs typeface="Calibri"/>
              </a:rPr>
              <a:t> </a:t>
            </a:r>
            <a:r>
              <a:rPr lang="fr-FR" sz="1700" spc="-10" dirty="0">
                <a:solidFill>
                  <a:prstClr val="black"/>
                </a:solidFill>
                <a:cs typeface="Calibri"/>
              </a:rPr>
              <a:t>cette</a:t>
            </a:r>
            <a:r>
              <a:rPr lang="fr-FR" sz="1700" spc="-70" dirty="0">
                <a:solidFill>
                  <a:prstClr val="black"/>
                </a:solidFill>
                <a:cs typeface="Calibri"/>
              </a:rPr>
              <a:t> </a:t>
            </a:r>
            <a:r>
              <a:rPr lang="fr-FR" sz="1700" spc="-10" dirty="0">
                <a:solidFill>
                  <a:prstClr val="black"/>
                </a:solidFill>
                <a:cs typeface="Calibri"/>
              </a:rPr>
              <a:t>fois-ci</a:t>
            </a:r>
            <a:endParaRPr lang="fr-FR" sz="1700" dirty="0">
              <a:solidFill>
                <a:prstClr val="black"/>
              </a:solidFill>
              <a:cs typeface="Calibri"/>
            </a:endParaRPr>
          </a:p>
          <a:p>
            <a:pPr marL="355600" indent="-342900">
              <a:lnSpc>
                <a:spcPct val="100000"/>
              </a:lnSpc>
              <a:buFontTx/>
              <a:buAutoNum type="arabicParenBoth"/>
              <a:tabLst>
                <a:tab pos="355600" algn="l"/>
              </a:tabLst>
            </a:pPr>
            <a:r>
              <a:rPr lang="fr-FR" sz="1700" spc="-10" dirty="0">
                <a:solidFill>
                  <a:prstClr val="black"/>
                </a:solidFill>
                <a:cs typeface="Calibri"/>
              </a:rPr>
              <a:t>L’instruction </a:t>
            </a:r>
            <a:r>
              <a:rPr lang="fr-FR" sz="1700" spc="-5" dirty="0">
                <a:solidFill>
                  <a:srgbClr val="FF0000"/>
                </a:solidFill>
                <a:cs typeface="Calibri"/>
              </a:rPr>
              <a:t>Exit </a:t>
            </a:r>
            <a:r>
              <a:rPr lang="fr-FR" sz="1700" spc="-10" dirty="0">
                <a:solidFill>
                  <a:srgbClr val="FF0000"/>
                </a:solidFill>
                <a:cs typeface="Calibri"/>
              </a:rPr>
              <a:t>For </a:t>
            </a:r>
            <a:r>
              <a:rPr lang="fr-FR" sz="1700" spc="-5" dirty="0">
                <a:solidFill>
                  <a:prstClr val="black"/>
                </a:solidFill>
                <a:cs typeface="Calibri"/>
              </a:rPr>
              <a:t>permet </a:t>
            </a:r>
            <a:r>
              <a:rPr lang="fr-FR" sz="1700" dirty="0">
                <a:solidFill>
                  <a:prstClr val="black"/>
                </a:solidFill>
                <a:cs typeface="Calibri"/>
              </a:rPr>
              <a:t>de sortir </a:t>
            </a:r>
            <a:r>
              <a:rPr lang="fr-FR" sz="1700" spc="-10" dirty="0">
                <a:solidFill>
                  <a:prstClr val="black"/>
                </a:solidFill>
                <a:cs typeface="Calibri"/>
              </a:rPr>
              <a:t>prématurément </a:t>
            </a:r>
            <a:r>
              <a:rPr lang="fr-FR" sz="1700" dirty="0">
                <a:solidFill>
                  <a:prstClr val="black"/>
                </a:solidFill>
                <a:cs typeface="Calibri"/>
              </a:rPr>
              <a:t>de la</a:t>
            </a:r>
            <a:r>
              <a:rPr lang="fr-FR" sz="1700" spc="-80" dirty="0">
                <a:solidFill>
                  <a:prstClr val="black"/>
                </a:solidFill>
                <a:cs typeface="Calibri"/>
              </a:rPr>
              <a:t> </a:t>
            </a:r>
            <a:r>
              <a:rPr lang="fr-FR" sz="1700" dirty="0">
                <a:solidFill>
                  <a:prstClr val="black"/>
                </a:solidFill>
                <a:cs typeface="Calibri"/>
              </a:rPr>
              <a:t>boucle</a:t>
            </a:r>
          </a:p>
          <a:p>
            <a:pPr marL="355600" indent="-342900">
              <a:lnSpc>
                <a:spcPct val="100000"/>
              </a:lnSpc>
              <a:spcBef>
                <a:spcPts val="520"/>
              </a:spcBef>
              <a:buFontTx/>
              <a:buAutoNum type="arabicParenBoth"/>
              <a:tabLst>
                <a:tab pos="355600" algn="l"/>
              </a:tabLst>
            </a:pPr>
            <a:r>
              <a:rPr lang="fr-FR" sz="1700" spc="-5" dirty="0">
                <a:solidFill>
                  <a:prstClr val="black"/>
                </a:solidFill>
                <a:cs typeface="Calibri"/>
              </a:rPr>
              <a:t>On </a:t>
            </a:r>
            <a:r>
              <a:rPr lang="fr-FR" sz="1700" dirty="0">
                <a:solidFill>
                  <a:prstClr val="black"/>
                </a:solidFill>
                <a:cs typeface="Calibri"/>
              </a:rPr>
              <a:t>peut imbriquer des boucles (une boucle à </a:t>
            </a:r>
            <a:r>
              <a:rPr lang="fr-FR" sz="1700" spc="-5" dirty="0">
                <a:solidFill>
                  <a:prstClr val="black"/>
                </a:solidFill>
                <a:cs typeface="Calibri"/>
              </a:rPr>
              <a:t>l’intérieur </a:t>
            </a:r>
            <a:r>
              <a:rPr lang="fr-FR" sz="1700" spc="-10" dirty="0">
                <a:solidFill>
                  <a:prstClr val="black"/>
                </a:solidFill>
                <a:cs typeface="Calibri"/>
              </a:rPr>
              <a:t>d’une </a:t>
            </a:r>
            <a:r>
              <a:rPr lang="fr-FR" sz="1700" spc="-5" dirty="0">
                <a:solidFill>
                  <a:prstClr val="black"/>
                </a:solidFill>
                <a:cs typeface="Calibri"/>
              </a:rPr>
              <a:t>autre</a:t>
            </a:r>
            <a:r>
              <a:rPr lang="fr-FR" sz="1700" spc="-225" dirty="0">
                <a:solidFill>
                  <a:prstClr val="black"/>
                </a:solidFill>
                <a:cs typeface="Calibri"/>
              </a:rPr>
              <a:t> </a:t>
            </a:r>
            <a:r>
              <a:rPr lang="fr-FR" sz="1700" dirty="0">
                <a:solidFill>
                  <a:prstClr val="black"/>
                </a:solidFill>
                <a:cs typeface="Calibri"/>
              </a:rPr>
              <a:t>boucle)</a:t>
            </a:r>
          </a:p>
          <a:p>
            <a:endParaRPr lang="fr-FR" dirty="0"/>
          </a:p>
        </p:txBody>
      </p:sp>
      <p:grpSp>
        <p:nvGrpSpPr>
          <p:cNvPr id="4" name="Groupe 3"/>
          <p:cNvGrpSpPr/>
          <p:nvPr/>
        </p:nvGrpSpPr>
        <p:grpSpPr>
          <a:xfrm>
            <a:off x="8439800" y="2235124"/>
            <a:ext cx="3150928" cy="5613475"/>
            <a:chOff x="6844146" y="2048147"/>
            <a:chExt cx="3150928" cy="4405188"/>
          </a:xfrm>
        </p:grpSpPr>
        <p:grpSp>
          <p:nvGrpSpPr>
            <p:cNvPr id="5" name="object 7"/>
            <p:cNvGrpSpPr/>
            <p:nvPr/>
          </p:nvGrpSpPr>
          <p:grpSpPr>
            <a:xfrm>
              <a:off x="7451451" y="2048147"/>
              <a:ext cx="1393825" cy="601980"/>
              <a:chOff x="5927450" y="2048147"/>
              <a:chExt cx="1393825" cy="601980"/>
            </a:xfrm>
          </p:grpSpPr>
          <p:sp>
            <p:nvSpPr>
              <p:cNvPr id="41" name="object 8"/>
              <p:cNvSpPr/>
              <p:nvPr/>
            </p:nvSpPr>
            <p:spPr>
              <a:xfrm>
                <a:off x="5940150" y="2060847"/>
                <a:ext cx="1368425" cy="576580"/>
              </a:xfrm>
              <a:custGeom>
                <a:avLst/>
                <a:gdLst/>
                <a:ahLst/>
                <a:cxnLst/>
                <a:rect l="l" t="t" r="r" b="b"/>
                <a:pathLst>
                  <a:path w="1368425" h="576580">
                    <a:moveTo>
                      <a:pt x="1272139" y="0"/>
                    </a:moveTo>
                    <a:lnTo>
                      <a:pt x="96013" y="0"/>
                    </a:lnTo>
                    <a:lnTo>
                      <a:pt x="58640" y="7545"/>
                    </a:lnTo>
                    <a:lnTo>
                      <a:pt x="28121" y="28121"/>
                    </a:lnTo>
                    <a:lnTo>
                      <a:pt x="7545" y="58640"/>
                    </a:lnTo>
                    <a:lnTo>
                      <a:pt x="0" y="96013"/>
                    </a:lnTo>
                    <a:lnTo>
                      <a:pt x="0" y="480051"/>
                    </a:lnTo>
                    <a:lnTo>
                      <a:pt x="7545" y="517424"/>
                    </a:lnTo>
                    <a:lnTo>
                      <a:pt x="28121" y="547943"/>
                    </a:lnTo>
                    <a:lnTo>
                      <a:pt x="58640" y="568519"/>
                    </a:lnTo>
                    <a:lnTo>
                      <a:pt x="96013" y="576064"/>
                    </a:lnTo>
                    <a:lnTo>
                      <a:pt x="1272139" y="576064"/>
                    </a:lnTo>
                    <a:lnTo>
                      <a:pt x="1309511" y="568519"/>
                    </a:lnTo>
                    <a:lnTo>
                      <a:pt x="1340030" y="547943"/>
                    </a:lnTo>
                    <a:lnTo>
                      <a:pt x="1360606" y="517424"/>
                    </a:lnTo>
                    <a:lnTo>
                      <a:pt x="1368151" y="480051"/>
                    </a:lnTo>
                    <a:lnTo>
                      <a:pt x="1368151" y="96013"/>
                    </a:lnTo>
                    <a:lnTo>
                      <a:pt x="1360606" y="58640"/>
                    </a:lnTo>
                    <a:lnTo>
                      <a:pt x="1340030" y="28121"/>
                    </a:lnTo>
                    <a:lnTo>
                      <a:pt x="1309511" y="7545"/>
                    </a:lnTo>
                    <a:lnTo>
                      <a:pt x="1272139" y="0"/>
                    </a:lnTo>
                    <a:close/>
                  </a:path>
                </a:pathLst>
              </a:custGeom>
              <a:solidFill>
                <a:srgbClr val="FFFFFF"/>
              </a:solidFill>
            </p:spPr>
            <p:txBody>
              <a:bodyPr wrap="square" lIns="0" tIns="0" rIns="0" bIns="0" rtlCol="0"/>
              <a:lstStyle/>
              <a:p>
                <a:endParaRPr/>
              </a:p>
            </p:txBody>
          </p:sp>
          <p:sp>
            <p:nvSpPr>
              <p:cNvPr id="42" name="object 9"/>
              <p:cNvSpPr/>
              <p:nvPr/>
            </p:nvSpPr>
            <p:spPr>
              <a:xfrm>
                <a:off x="5940150" y="2060847"/>
                <a:ext cx="1368425" cy="576580"/>
              </a:xfrm>
              <a:custGeom>
                <a:avLst/>
                <a:gdLst/>
                <a:ahLst/>
                <a:cxnLst/>
                <a:rect l="l" t="t" r="r" b="b"/>
                <a:pathLst>
                  <a:path w="1368425" h="576580">
                    <a:moveTo>
                      <a:pt x="0" y="96013"/>
                    </a:moveTo>
                    <a:lnTo>
                      <a:pt x="7545" y="58640"/>
                    </a:lnTo>
                    <a:lnTo>
                      <a:pt x="28121" y="28121"/>
                    </a:lnTo>
                    <a:lnTo>
                      <a:pt x="58640" y="7545"/>
                    </a:lnTo>
                    <a:lnTo>
                      <a:pt x="96013" y="0"/>
                    </a:lnTo>
                    <a:lnTo>
                      <a:pt x="1272138" y="0"/>
                    </a:lnTo>
                    <a:lnTo>
                      <a:pt x="1309511" y="7545"/>
                    </a:lnTo>
                    <a:lnTo>
                      <a:pt x="1340029" y="28121"/>
                    </a:lnTo>
                    <a:lnTo>
                      <a:pt x="1360606" y="58640"/>
                    </a:lnTo>
                    <a:lnTo>
                      <a:pt x="1368151" y="96013"/>
                    </a:lnTo>
                    <a:lnTo>
                      <a:pt x="1368151" y="480050"/>
                    </a:lnTo>
                    <a:lnTo>
                      <a:pt x="1360606" y="517423"/>
                    </a:lnTo>
                    <a:lnTo>
                      <a:pt x="1340029" y="547942"/>
                    </a:lnTo>
                    <a:lnTo>
                      <a:pt x="1309511" y="568518"/>
                    </a:lnTo>
                    <a:lnTo>
                      <a:pt x="1272138" y="576064"/>
                    </a:lnTo>
                    <a:lnTo>
                      <a:pt x="96013" y="576064"/>
                    </a:lnTo>
                    <a:lnTo>
                      <a:pt x="58640" y="568518"/>
                    </a:lnTo>
                    <a:lnTo>
                      <a:pt x="28121" y="547942"/>
                    </a:lnTo>
                    <a:lnTo>
                      <a:pt x="7545" y="517423"/>
                    </a:lnTo>
                    <a:lnTo>
                      <a:pt x="0" y="480050"/>
                    </a:lnTo>
                    <a:lnTo>
                      <a:pt x="0" y="96013"/>
                    </a:lnTo>
                    <a:close/>
                  </a:path>
                </a:pathLst>
              </a:custGeom>
              <a:ln w="25399">
                <a:solidFill>
                  <a:srgbClr val="FAA757"/>
                </a:solidFill>
              </a:ln>
            </p:spPr>
            <p:txBody>
              <a:bodyPr wrap="square" lIns="0" tIns="0" rIns="0" bIns="0" rtlCol="0"/>
              <a:lstStyle/>
              <a:p>
                <a:endParaRPr/>
              </a:p>
            </p:txBody>
          </p:sp>
        </p:grpSp>
        <p:sp>
          <p:nvSpPr>
            <p:cNvPr id="6" name="object 10"/>
            <p:cNvSpPr txBox="1"/>
            <p:nvPr/>
          </p:nvSpPr>
          <p:spPr>
            <a:xfrm>
              <a:off x="7874955" y="2061860"/>
              <a:ext cx="588645" cy="566420"/>
            </a:xfrm>
            <a:prstGeom prst="rect">
              <a:avLst/>
            </a:prstGeom>
          </p:spPr>
          <p:txBody>
            <a:bodyPr vert="horz" wrap="square" lIns="0" tIns="12700" rIns="0" bIns="0" rtlCol="0">
              <a:spAutoFit/>
            </a:bodyPr>
            <a:lstStyle/>
            <a:p>
              <a:pPr marL="12700">
                <a:lnSpc>
                  <a:spcPts val="2130"/>
                </a:lnSpc>
                <a:spcBef>
                  <a:spcPts val="100"/>
                </a:spcBef>
              </a:pPr>
              <a:r>
                <a:rPr b="1" dirty="0">
                  <a:latin typeface="Calibri"/>
                  <a:cs typeface="Calibri"/>
                </a:rPr>
                <a:t>début</a:t>
              </a:r>
              <a:endParaRPr>
                <a:latin typeface="Calibri"/>
                <a:cs typeface="Calibri"/>
              </a:endParaRPr>
            </a:p>
            <a:p>
              <a:pPr marL="99060">
                <a:lnSpc>
                  <a:spcPts val="2130"/>
                </a:lnSpc>
              </a:pPr>
              <a:r>
                <a:rPr b="1" i="1" dirty="0">
                  <a:latin typeface="Calibri"/>
                  <a:cs typeface="Calibri"/>
                </a:rPr>
                <a:t>i =</a:t>
              </a:r>
              <a:r>
                <a:rPr b="1" i="1" spc="-105" dirty="0">
                  <a:latin typeface="Calibri"/>
                  <a:cs typeface="Calibri"/>
                </a:rPr>
                <a:t> </a:t>
              </a:r>
              <a:r>
                <a:rPr b="1" i="1" dirty="0">
                  <a:latin typeface="Calibri"/>
                  <a:cs typeface="Calibri"/>
                </a:rPr>
                <a:t>0</a:t>
              </a:r>
              <a:endParaRPr>
                <a:latin typeface="Calibri"/>
                <a:cs typeface="Calibri"/>
              </a:endParaRPr>
            </a:p>
          </p:txBody>
        </p:sp>
        <p:grpSp>
          <p:nvGrpSpPr>
            <p:cNvPr id="7" name="object 11"/>
            <p:cNvGrpSpPr/>
            <p:nvPr/>
          </p:nvGrpSpPr>
          <p:grpSpPr>
            <a:xfrm>
              <a:off x="6844146" y="2173779"/>
              <a:ext cx="2000885" cy="1483995"/>
              <a:chOff x="5320145" y="2173778"/>
              <a:chExt cx="2000885" cy="1483995"/>
            </a:xfrm>
          </p:grpSpPr>
          <p:sp>
            <p:nvSpPr>
              <p:cNvPr id="36" name="object 12"/>
              <p:cNvSpPr/>
              <p:nvPr/>
            </p:nvSpPr>
            <p:spPr>
              <a:xfrm>
                <a:off x="5320145" y="2173778"/>
                <a:ext cx="818803" cy="390698"/>
              </a:xfrm>
              <a:prstGeom prst="rect">
                <a:avLst/>
              </a:prstGeom>
              <a:blipFill>
                <a:blip r:embed="rId2" cstate="print"/>
                <a:stretch>
                  <a:fillRect/>
                </a:stretch>
              </a:blipFill>
            </p:spPr>
            <p:txBody>
              <a:bodyPr wrap="square" lIns="0" tIns="0" rIns="0" bIns="0" rtlCol="0"/>
              <a:lstStyle/>
              <a:p>
                <a:endParaRPr/>
              </a:p>
            </p:txBody>
          </p:sp>
          <p:sp>
            <p:nvSpPr>
              <p:cNvPr id="37" name="object 13"/>
              <p:cNvSpPr/>
              <p:nvPr/>
            </p:nvSpPr>
            <p:spPr>
              <a:xfrm>
                <a:off x="5364087" y="2348880"/>
                <a:ext cx="538480" cy="0"/>
              </a:xfrm>
              <a:custGeom>
                <a:avLst/>
                <a:gdLst/>
                <a:ahLst/>
                <a:cxnLst/>
                <a:rect l="l" t="t" r="r" b="b"/>
                <a:pathLst>
                  <a:path w="538479">
                    <a:moveTo>
                      <a:pt x="0" y="0"/>
                    </a:moveTo>
                    <a:lnTo>
                      <a:pt x="538455" y="0"/>
                    </a:lnTo>
                  </a:path>
                </a:pathLst>
              </a:custGeom>
              <a:ln w="38099">
                <a:solidFill>
                  <a:srgbClr val="FFFB00"/>
                </a:solidFill>
              </a:ln>
            </p:spPr>
            <p:txBody>
              <a:bodyPr wrap="square" lIns="0" tIns="0" rIns="0" bIns="0" rtlCol="0"/>
              <a:lstStyle/>
              <a:p>
                <a:endParaRPr/>
              </a:p>
            </p:txBody>
          </p:sp>
          <p:sp>
            <p:nvSpPr>
              <p:cNvPr id="38" name="object 14"/>
              <p:cNvSpPr/>
              <p:nvPr/>
            </p:nvSpPr>
            <p:spPr>
              <a:xfrm>
                <a:off x="5769344" y="2263306"/>
                <a:ext cx="171005" cy="171146"/>
              </a:xfrm>
              <a:prstGeom prst="rect">
                <a:avLst/>
              </a:prstGeom>
              <a:blipFill>
                <a:blip r:embed="rId3" cstate="print"/>
                <a:stretch>
                  <a:fillRect/>
                </a:stretch>
              </a:blipFill>
            </p:spPr>
            <p:txBody>
              <a:bodyPr wrap="square" lIns="0" tIns="0" rIns="0" bIns="0" rtlCol="0"/>
              <a:lstStyle/>
              <a:p>
                <a:endParaRPr/>
              </a:p>
            </p:txBody>
          </p:sp>
          <p:sp>
            <p:nvSpPr>
              <p:cNvPr id="39" name="object 15"/>
              <p:cNvSpPr/>
              <p:nvPr/>
            </p:nvSpPr>
            <p:spPr>
              <a:xfrm>
                <a:off x="5940150" y="3068960"/>
                <a:ext cx="1368425" cy="576580"/>
              </a:xfrm>
              <a:custGeom>
                <a:avLst/>
                <a:gdLst/>
                <a:ahLst/>
                <a:cxnLst/>
                <a:rect l="l" t="t" r="r" b="b"/>
                <a:pathLst>
                  <a:path w="1368425" h="576579">
                    <a:moveTo>
                      <a:pt x="1272139" y="0"/>
                    </a:moveTo>
                    <a:lnTo>
                      <a:pt x="96013" y="0"/>
                    </a:lnTo>
                    <a:lnTo>
                      <a:pt x="58640" y="7545"/>
                    </a:lnTo>
                    <a:lnTo>
                      <a:pt x="28121" y="28121"/>
                    </a:lnTo>
                    <a:lnTo>
                      <a:pt x="7545" y="58640"/>
                    </a:lnTo>
                    <a:lnTo>
                      <a:pt x="0" y="96013"/>
                    </a:lnTo>
                    <a:lnTo>
                      <a:pt x="0" y="480051"/>
                    </a:lnTo>
                    <a:lnTo>
                      <a:pt x="7545" y="517423"/>
                    </a:lnTo>
                    <a:lnTo>
                      <a:pt x="28121" y="547942"/>
                    </a:lnTo>
                    <a:lnTo>
                      <a:pt x="58640" y="568519"/>
                    </a:lnTo>
                    <a:lnTo>
                      <a:pt x="96013" y="576064"/>
                    </a:lnTo>
                    <a:lnTo>
                      <a:pt x="1272139" y="576064"/>
                    </a:lnTo>
                    <a:lnTo>
                      <a:pt x="1309511" y="568519"/>
                    </a:lnTo>
                    <a:lnTo>
                      <a:pt x="1340030" y="547942"/>
                    </a:lnTo>
                    <a:lnTo>
                      <a:pt x="1360606" y="517423"/>
                    </a:lnTo>
                    <a:lnTo>
                      <a:pt x="1368151" y="480051"/>
                    </a:lnTo>
                    <a:lnTo>
                      <a:pt x="1368151" y="96013"/>
                    </a:lnTo>
                    <a:lnTo>
                      <a:pt x="1360606" y="58640"/>
                    </a:lnTo>
                    <a:lnTo>
                      <a:pt x="1340030" y="28121"/>
                    </a:lnTo>
                    <a:lnTo>
                      <a:pt x="1309511" y="7545"/>
                    </a:lnTo>
                    <a:lnTo>
                      <a:pt x="1272139" y="0"/>
                    </a:lnTo>
                    <a:close/>
                  </a:path>
                </a:pathLst>
              </a:custGeom>
              <a:solidFill>
                <a:srgbClr val="FFFFFF"/>
              </a:solidFill>
            </p:spPr>
            <p:txBody>
              <a:bodyPr wrap="square" lIns="0" tIns="0" rIns="0" bIns="0" rtlCol="0"/>
              <a:lstStyle/>
              <a:p>
                <a:endParaRPr/>
              </a:p>
            </p:txBody>
          </p:sp>
          <p:sp>
            <p:nvSpPr>
              <p:cNvPr id="40" name="object 16"/>
              <p:cNvSpPr/>
              <p:nvPr/>
            </p:nvSpPr>
            <p:spPr>
              <a:xfrm>
                <a:off x="5940150" y="3068960"/>
                <a:ext cx="1368425" cy="576580"/>
              </a:xfrm>
              <a:custGeom>
                <a:avLst/>
                <a:gdLst/>
                <a:ahLst/>
                <a:cxnLst/>
                <a:rect l="l" t="t" r="r" b="b"/>
                <a:pathLst>
                  <a:path w="1368425" h="576579">
                    <a:moveTo>
                      <a:pt x="0" y="96013"/>
                    </a:moveTo>
                    <a:lnTo>
                      <a:pt x="7545" y="58640"/>
                    </a:lnTo>
                    <a:lnTo>
                      <a:pt x="28121" y="28121"/>
                    </a:lnTo>
                    <a:lnTo>
                      <a:pt x="58640" y="7545"/>
                    </a:lnTo>
                    <a:lnTo>
                      <a:pt x="96013" y="0"/>
                    </a:lnTo>
                    <a:lnTo>
                      <a:pt x="1272138" y="0"/>
                    </a:lnTo>
                    <a:lnTo>
                      <a:pt x="1309511" y="7545"/>
                    </a:lnTo>
                    <a:lnTo>
                      <a:pt x="1340029" y="28121"/>
                    </a:lnTo>
                    <a:lnTo>
                      <a:pt x="1360606" y="58640"/>
                    </a:lnTo>
                    <a:lnTo>
                      <a:pt x="1368151" y="96013"/>
                    </a:lnTo>
                    <a:lnTo>
                      <a:pt x="1368151" y="480050"/>
                    </a:lnTo>
                    <a:lnTo>
                      <a:pt x="1360606" y="517423"/>
                    </a:lnTo>
                    <a:lnTo>
                      <a:pt x="1340029" y="547942"/>
                    </a:lnTo>
                    <a:lnTo>
                      <a:pt x="1309511" y="568518"/>
                    </a:lnTo>
                    <a:lnTo>
                      <a:pt x="1272138" y="576063"/>
                    </a:lnTo>
                    <a:lnTo>
                      <a:pt x="96013" y="576063"/>
                    </a:lnTo>
                    <a:lnTo>
                      <a:pt x="58640" y="568518"/>
                    </a:lnTo>
                    <a:lnTo>
                      <a:pt x="28121" y="547942"/>
                    </a:lnTo>
                    <a:lnTo>
                      <a:pt x="7545" y="517423"/>
                    </a:lnTo>
                    <a:lnTo>
                      <a:pt x="0" y="480050"/>
                    </a:lnTo>
                    <a:lnTo>
                      <a:pt x="0" y="96013"/>
                    </a:lnTo>
                    <a:close/>
                  </a:path>
                </a:pathLst>
              </a:custGeom>
              <a:ln w="25399">
                <a:solidFill>
                  <a:srgbClr val="FAA757"/>
                </a:solidFill>
              </a:ln>
            </p:spPr>
            <p:txBody>
              <a:bodyPr wrap="square" lIns="0" tIns="0" rIns="0" bIns="0" rtlCol="0"/>
              <a:lstStyle/>
              <a:p>
                <a:endParaRPr/>
              </a:p>
            </p:txBody>
          </p:sp>
        </p:grpSp>
        <p:sp>
          <p:nvSpPr>
            <p:cNvPr id="8" name="object 17"/>
            <p:cNvSpPr txBox="1"/>
            <p:nvPr/>
          </p:nvSpPr>
          <p:spPr>
            <a:xfrm>
              <a:off x="7790624" y="3207132"/>
              <a:ext cx="756920"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70" dirty="0">
                  <a:latin typeface="Calibri"/>
                  <a:cs typeface="Calibri"/>
                </a:rPr>
                <a:t> </a:t>
              </a:r>
              <a:r>
                <a:rPr b="1" spc="-5" dirty="0">
                  <a:latin typeface="Calibri"/>
                  <a:cs typeface="Calibri"/>
                </a:rPr>
                <a:t>for</a:t>
              </a:r>
              <a:endParaRPr dirty="0">
                <a:latin typeface="Calibri"/>
                <a:cs typeface="Calibri"/>
              </a:endParaRPr>
            </a:p>
          </p:txBody>
        </p:sp>
        <p:grpSp>
          <p:nvGrpSpPr>
            <p:cNvPr id="9" name="object 18"/>
            <p:cNvGrpSpPr/>
            <p:nvPr/>
          </p:nvGrpSpPr>
          <p:grpSpPr>
            <a:xfrm>
              <a:off x="7451451" y="4064372"/>
              <a:ext cx="1393825" cy="601980"/>
              <a:chOff x="5927450" y="4064372"/>
              <a:chExt cx="1393825" cy="601980"/>
            </a:xfrm>
          </p:grpSpPr>
          <p:sp>
            <p:nvSpPr>
              <p:cNvPr id="34" name="object 19"/>
              <p:cNvSpPr/>
              <p:nvPr/>
            </p:nvSpPr>
            <p:spPr>
              <a:xfrm>
                <a:off x="5940150" y="4077071"/>
                <a:ext cx="1368425" cy="576580"/>
              </a:xfrm>
              <a:custGeom>
                <a:avLst/>
                <a:gdLst/>
                <a:ahLst/>
                <a:cxnLst/>
                <a:rect l="l" t="t" r="r" b="b"/>
                <a:pathLst>
                  <a:path w="1368425" h="576579">
                    <a:moveTo>
                      <a:pt x="1272139" y="0"/>
                    </a:moveTo>
                    <a:lnTo>
                      <a:pt x="96013" y="0"/>
                    </a:lnTo>
                    <a:lnTo>
                      <a:pt x="58640" y="7545"/>
                    </a:lnTo>
                    <a:lnTo>
                      <a:pt x="28121" y="28121"/>
                    </a:lnTo>
                    <a:lnTo>
                      <a:pt x="7545" y="58640"/>
                    </a:lnTo>
                    <a:lnTo>
                      <a:pt x="0" y="96013"/>
                    </a:lnTo>
                    <a:lnTo>
                      <a:pt x="0" y="480051"/>
                    </a:lnTo>
                    <a:lnTo>
                      <a:pt x="7545" y="517423"/>
                    </a:lnTo>
                    <a:lnTo>
                      <a:pt x="28121" y="547942"/>
                    </a:lnTo>
                    <a:lnTo>
                      <a:pt x="58640" y="568519"/>
                    </a:lnTo>
                    <a:lnTo>
                      <a:pt x="96013" y="576064"/>
                    </a:lnTo>
                    <a:lnTo>
                      <a:pt x="1272139" y="576064"/>
                    </a:lnTo>
                    <a:lnTo>
                      <a:pt x="1309511" y="568519"/>
                    </a:lnTo>
                    <a:lnTo>
                      <a:pt x="1340030" y="547942"/>
                    </a:lnTo>
                    <a:lnTo>
                      <a:pt x="1360606" y="517423"/>
                    </a:lnTo>
                    <a:lnTo>
                      <a:pt x="1368151" y="480051"/>
                    </a:lnTo>
                    <a:lnTo>
                      <a:pt x="1368151" y="96013"/>
                    </a:lnTo>
                    <a:lnTo>
                      <a:pt x="1360606" y="58640"/>
                    </a:lnTo>
                    <a:lnTo>
                      <a:pt x="1340030" y="28121"/>
                    </a:lnTo>
                    <a:lnTo>
                      <a:pt x="1309511" y="7545"/>
                    </a:lnTo>
                    <a:lnTo>
                      <a:pt x="1272139" y="0"/>
                    </a:lnTo>
                    <a:close/>
                  </a:path>
                </a:pathLst>
              </a:custGeom>
              <a:solidFill>
                <a:srgbClr val="FFFFFF"/>
              </a:solidFill>
            </p:spPr>
            <p:txBody>
              <a:bodyPr wrap="square" lIns="0" tIns="0" rIns="0" bIns="0" rtlCol="0"/>
              <a:lstStyle/>
              <a:p>
                <a:endParaRPr/>
              </a:p>
            </p:txBody>
          </p:sp>
          <p:sp>
            <p:nvSpPr>
              <p:cNvPr id="35" name="object 20"/>
              <p:cNvSpPr/>
              <p:nvPr/>
            </p:nvSpPr>
            <p:spPr>
              <a:xfrm>
                <a:off x="5940150" y="4077072"/>
                <a:ext cx="1368425" cy="576580"/>
              </a:xfrm>
              <a:custGeom>
                <a:avLst/>
                <a:gdLst/>
                <a:ahLst/>
                <a:cxnLst/>
                <a:rect l="l" t="t" r="r" b="b"/>
                <a:pathLst>
                  <a:path w="1368425" h="576579">
                    <a:moveTo>
                      <a:pt x="0" y="96012"/>
                    </a:moveTo>
                    <a:lnTo>
                      <a:pt x="7545" y="58640"/>
                    </a:lnTo>
                    <a:lnTo>
                      <a:pt x="28121" y="28121"/>
                    </a:lnTo>
                    <a:lnTo>
                      <a:pt x="58640" y="7545"/>
                    </a:lnTo>
                    <a:lnTo>
                      <a:pt x="96013" y="0"/>
                    </a:lnTo>
                    <a:lnTo>
                      <a:pt x="1272138" y="0"/>
                    </a:lnTo>
                    <a:lnTo>
                      <a:pt x="1309511" y="7545"/>
                    </a:lnTo>
                    <a:lnTo>
                      <a:pt x="1340029" y="28121"/>
                    </a:lnTo>
                    <a:lnTo>
                      <a:pt x="1360606" y="58640"/>
                    </a:lnTo>
                    <a:lnTo>
                      <a:pt x="1368151" y="96012"/>
                    </a:lnTo>
                    <a:lnTo>
                      <a:pt x="1368151" y="480050"/>
                    </a:lnTo>
                    <a:lnTo>
                      <a:pt x="1360606" y="517423"/>
                    </a:lnTo>
                    <a:lnTo>
                      <a:pt x="1340029" y="547942"/>
                    </a:lnTo>
                    <a:lnTo>
                      <a:pt x="1309511" y="568518"/>
                    </a:lnTo>
                    <a:lnTo>
                      <a:pt x="1272138" y="576063"/>
                    </a:lnTo>
                    <a:lnTo>
                      <a:pt x="96013" y="576063"/>
                    </a:lnTo>
                    <a:lnTo>
                      <a:pt x="58640" y="568518"/>
                    </a:lnTo>
                    <a:lnTo>
                      <a:pt x="28121" y="547942"/>
                    </a:lnTo>
                    <a:lnTo>
                      <a:pt x="7545" y="517423"/>
                    </a:lnTo>
                    <a:lnTo>
                      <a:pt x="0" y="480050"/>
                    </a:lnTo>
                    <a:lnTo>
                      <a:pt x="0" y="96012"/>
                    </a:lnTo>
                    <a:close/>
                  </a:path>
                </a:pathLst>
              </a:custGeom>
              <a:ln w="25399">
                <a:solidFill>
                  <a:srgbClr val="FAA757"/>
                </a:solidFill>
              </a:ln>
            </p:spPr>
            <p:txBody>
              <a:bodyPr wrap="square" lIns="0" tIns="0" rIns="0" bIns="0" rtlCol="0"/>
              <a:lstStyle/>
              <a:p>
                <a:endParaRPr/>
              </a:p>
            </p:txBody>
          </p:sp>
        </p:grpSp>
        <p:sp>
          <p:nvSpPr>
            <p:cNvPr id="10" name="object 21"/>
            <p:cNvSpPr txBox="1"/>
            <p:nvPr/>
          </p:nvSpPr>
          <p:spPr>
            <a:xfrm>
              <a:off x="7681627" y="4078084"/>
              <a:ext cx="974725" cy="566420"/>
            </a:xfrm>
            <a:prstGeom prst="rect">
              <a:avLst/>
            </a:prstGeom>
          </p:spPr>
          <p:txBody>
            <a:bodyPr vert="horz" wrap="square" lIns="0" tIns="12700" rIns="0" bIns="0" rtlCol="0">
              <a:spAutoFit/>
            </a:bodyPr>
            <a:lstStyle/>
            <a:p>
              <a:pPr algn="ctr">
                <a:lnSpc>
                  <a:spcPts val="2130"/>
                </a:lnSpc>
                <a:spcBef>
                  <a:spcPts val="100"/>
                </a:spcBef>
              </a:pPr>
              <a:r>
                <a:rPr b="1" dirty="0">
                  <a:latin typeface="Calibri"/>
                  <a:cs typeface="Calibri"/>
                </a:rPr>
                <a:t>Next</a:t>
              </a:r>
              <a:endParaRPr dirty="0">
                <a:latin typeface="Calibri"/>
                <a:cs typeface="Calibri"/>
              </a:endParaRPr>
            </a:p>
            <a:p>
              <a:pPr algn="ctr">
                <a:lnSpc>
                  <a:spcPts val="2130"/>
                </a:lnSpc>
              </a:pPr>
              <a:r>
                <a:rPr b="1" i="1" dirty="0">
                  <a:latin typeface="Calibri"/>
                  <a:cs typeface="Calibri"/>
                </a:rPr>
                <a:t>i = i +</a:t>
              </a:r>
              <a:r>
                <a:rPr b="1" i="1" spc="-90" dirty="0">
                  <a:latin typeface="Calibri"/>
                  <a:cs typeface="Calibri"/>
                </a:rPr>
                <a:t> </a:t>
              </a:r>
              <a:r>
                <a:rPr b="1" i="1" spc="-5" dirty="0">
                  <a:latin typeface="Calibri"/>
                  <a:cs typeface="Calibri"/>
                </a:rPr>
                <a:t>step</a:t>
              </a:r>
              <a:endParaRPr dirty="0">
                <a:latin typeface="Calibri"/>
                <a:cs typeface="Calibri"/>
              </a:endParaRPr>
            </a:p>
          </p:txBody>
        </p:sp>
        <p:grpSp>
          <p:nvGrpSpPr>
            <p:cNvPr id="11" name="object 22"/>
            <p:cNvGrpSpPr/>
            <p:nvPr/>
          </p:nvGrpSpPr>
          <p:grpSpPr>
            <a:xfrm>
              <a:off x="7379442" y="5072484"/>
              <a:ext cx="1537970" cy="745490"/>
              <a:chOff x="5855442" y="5072484"/>
              <a:chExt cx="1537970" cy="745490"/>
            </a:xfrm>
          </p:grpSpPr>
          <p:sp>
            <p:nvSpPr>
              <p:cNvPr id="32" name="object 23"/>
              <p:cNvSpPr/>
              <p:nvPr/>
            </p:nvSpPr>
            <p:spPr>
              <a:xfrm>
                <a:off x="5868142" y="5085184"/>
                <a:ext cx="1512570" cy="720090"/>
              </a:xfrm>
              <a:custGeom>
                <a:avLst/>
                <a:gdLst/>
                <a:ahLst/>
                <a:cxnLst/>
                <a:rect l="l" t="t" r="r" b="b"/>
                <a:pathLst>
                  <a:path w="1512570" h="720089">
                    <a:moveTo>
                      <a:pt x="756084" y="0"/>
                    </a:moveTo>
                    <a:lnTo>
                      <a:pt x="0" y="360039"/>
                    </a:lnTo>
                    <a:lnTo>
                      <a:pt x="756084" y="720079"/>
                    </a:lnTo>
                    <a:lnTo>
                      <a:pt x="1512167" y="360039"/>
                    </a:lnTo>
                    <a:lnTo>
                      <a:pt x="756084" y="0"/>
                    </a:lnTo>
                    <a:close/>
                  </a:path>
                </a:pathLst>
              </a:custGeom>
              <a:solidFill>
                <a:srgbClr val="FFFFFF"/>
              </a:solidFill>
            </p:spPr>
            <p:txBody>
              <a:bodyPr wrap="square" lIns="0" tIns="0" rIns="0" bIns="0" rtlCol="0"/>
              <a:lstStyle/>
              <a:p>
                <a:endParaRPr/>
              </a:p>
            </p:txBody>
          </p:sp>
          <p:sp>
            <p:nvSpPr>
              <p:cNvPr id="33" name="object 24"/>
              <p:cNvSpPr/>
              <p:nvPr/>
            </p:nvSpPr>
            <p:spPr>
              <a:xfrm>
                <a:off x="5868142" y="5085184"/>
                <a:ext cx="1512570" cy="720090"/>
              </a:xfrm>
              <a:custGeom>
                <a:avLst/>
                <a:gdLst/>
                <a:ahLst/>
                <a:cxnLst/>
                <a:rect l="l" t="t" r="r" b="b"/>
                <a:pathLst>
                  <a:path w="1512570" h="720089">
                    <a:moveTo>
                      <a:pt x="0" y="360039"/>
                    </a:moveTo>
                    <a:lnTo>
                      <a:pt x="756083" y="0"/>
                    </a:lnTo>
                    <a:lnTo>
                      <a:pt x="1512166" y="360039"/>
                    </a:lnTo>
                    <a:lnTo>
                      <a:pt x="756083" y="720079"/>
                    </a:lnTo>
                    <a:lnTo>
                      <a:pt x="0" y="360039"/>
                    </a:lnTo>
                    <a:close/>
                  </a:path>
                </a:pathLst>
              </a:custGeom>
              <a:ln w="25399">
                <a:solidFill>
                  <a:srgbClr val="FAA757"/>
                </a:solidFill>
              </a:ln>
            </p:spPr>
            <p:txBody>
              <a:bodyPr wrap="square" lIns="0" tIns="0" rIns="0" bIns="0" rtlCol="0"/>
              <a:lstStyle/>
              <a:p>
                <a:endParaRPr/>
              </a:p>
            </p:txBody>
          </p:sp>
        </p:grpSp>
        <p:sp>
          <p:nvSpPr>
            <p:cNvPr id="12" name="object 25"/>
            <p:cNvSpPr txBox="1"/>
            <p:nvPr/>
          </p:nvSpPr>
          <p:spPr>
            <a:xfrm>
              <a:off x="7912390" y="5280124"/>
              <a:ext cx="477520" cy="330200"/>
            </a:xfrm>
            <a:prstGeom prst="rect">
              <a:avLst/>
            </a:prstGeom>
          </p:spPr>
          <p:txBody>
            <a:bodyPr vert="horz" wrap="square" lIns="0" tIns="12700" rIns="0" bIns="0" rtlCol="0">
              <a:spAutoFit/>
            </a:bodyPr>
            <a:lstStyle/>
            <a:p>
              <a:pPr marL="12700">
                <a:spcBef>
                  <a:spcPts val="100"/>
                </a:spcBef>
              </a:pPr>
              <a:r>
                <a:rPr sz="2000" b="1" dirty="0">
                  <a:latin typeface="Calibri"/>
                  <a:cs typeface="Calibri"/>
                </a:rPr>
                <a:t>ﬁn</a:t>
              </a:r>
              <a:r>
                <a:rPr sz="2000" b="1" spc="-90" dirty="0">
                  <a:latin typeface="Calibri"/>
                  <a:cs typeface="Calibri"/>
                </a:rPr>
                <a:t> </a:t>
              </a:r>
              <a:r>
                <a:rPr sz="2000" b="1" dirty="0">
                  <a:latin typeface="Calibri"/>
                  <a:cs typeface="Calibri"/>
                </a:rPr>
                <a:t>?</a:t>
              </a:r>
              <a:endParaRPr sz="2000">
                <a:latin typeface="Calibri"/>
                <a:cs typeface="Calibri"/>
              </a:endParaRPr>
            </a:p>
          </p:txBody>
        </p:sp>
        <p:grpSp>
          <p:nvGrpSpPr>
            <p:cNvPr id="13" name="object 26"/>
            <p:cNvGrpSpPr/>
            <p:nvPr/>
          </p:nvGrpSpPr>
          <p:grpSpPr>
            <a:xfrm>
              <a:off x="7916486" y="2610197"/>
              <a:ext cx="473423" cy="3843138"/>
              <a:chOff x="6392485" y="2610196"/>
              <a:chExt cx="473423" cy="3843138"/>
            </a:xfrm>
          </p:grpSpPr>
          <p:sp>
            <p:nvSpPr>
              <p:cNvPr id="20" name="object 27"/>
              <p:cNvSpPr/>
              <p:nvPr/>
            </p:nvSpPr>
            <p:spPr>
              <a:xfrm>
                <a:off x="6425737" y="2610196"/>
                <a:ext cx="394854" cy="677487"/>
              </a:xfrm>
              <a:prstGeom prst="rect">
                <a:avLst/>
              </a:prstGeom>
              <a:blipFill>
                <a:blip r:embed="rId4" cstate="print"/>
                <a:stretch>
                  <a:fillRect/>
                </a:stretch>
              </a:blipFill>
            </p:spPr>
            <p:txBody>
              <a:bodyPr wrap="square" lIns="0" tIns="0" rIns="0" bIns="0" rtlCol="0"/>
              <a:lstStyle/>
              <a:p>
                <a:endParaRPr/>
              </a:p>
            </p:txBody>
          </p:sp>
          <p:sp>
            <p:nvSpPr>
              <p:cNvPr id="21" name="object 28"/>
              <p:cNvSpPr/>
              <p:nvPr/>
            </p:nvSpPr>
            <p:spPr>
              <a:xfrm>
                <a:off x="6624226" y="2636912"/>
                <a:ext cx="0" cy="394335"/>
              </a:xfrm>
              <a:custGeom>
                <a:avLst/>
                <a:gdLst/>
                <a:ahLst/>
                <a:cxnLst/>
                <a:rect l="l" t="t" r="r" b="b"/>
                <a:pathLst>
                  <a:path h="394335">
                    <a:moveTo>
                      <a:pt x="0" y="0"/>
                    </a:moveTo>
                    <a:lnTo>
                      <a:pt x="0" y="393992"/>
                    </a:lnTo>
                  </a:path>
                </a:pathLst>
              </a:custGeom>
              <a:ln w="38099">
                <a:solidFill>
                  <a:srgbClr val="FFFB00"/>
                </a:solidFill>
              </a:ln>
            </p:spPr>
            <p:txBody>
              <a:bodyPr wrap="square" lIns="0" tIns="0" rIns="0" bIns="0" rtlCol="0"/>
              <a:lstStyle/>
              <a:p>
                <a:endParaRPr/>
              </a:p>
            </p:txBody>
          </p:sp>
          <p:sp>
            <p:nvSpPr>
              <p:cNvPr id="22" name="object 29"/>
              <p:cNvSpPr/>
              <p:nvPr/>
            </p:nvSpPr>
            <p:spPr>
              <a:xfrm>
                <a:off x="6538653" y="2897707"/>
                <a:ext cx="171145" cy="171005"/>
              </a:xfrm>
              <a:prstGeom prst="rect">
                <a:avLst/>
              </a:prstGeom>
              <a:blipFill>
                <a:blip r:embed="rId5" cstate="print"/>
                <a:stretch>
                  <a:fillRect/>
                </a:stretch>
              </a:blipFill>
            </p:spPr>
            <p:txBody>
              <a:bodyPr wrap="square" lIns="0" tIns="0" rIns="0" bIns="0" rtlCol="0"/>
              <a:lstStyle/>
              <a:p>
                <a:endParaRPr/>
              </a:p>
            </p:txBody>
          </p:sp>
          <p:sp>
            <p:nvSpPr>
              <p:cNvPr id="23" name="object 30"/>
              <p:cNvSpPr/>
              <p:nvPr/>
            </p:nvSpPr>
            <p:spPr>
              <a:xfrm>
                <a:off x="6425737" y="3620192"/>
                <a:ext cx="394854" cy="673330"/>
              </a:xfrm>
              <a:prstGeom prst="rect">
                <a:avLst/>
              </a:prstGeom>
              <a:blipFill>
                <a:blip r:embed="rId6" cstate="print"/>
                <a:stretch>
                  <a:fillRect/>
                </a:stretch>
              </a:blipFill>
            </p:spPr>
            <p:txBody>
              <a:bodyPr wrap="square" lIns="0" tIns="0" rIns="0" bIns="0" rtlCol="0"/>
              <a:lstStyle/>
              <a:p>
                <a:endParaRPr/>
              </a:p>
            </p:txBody>
          </p:sp>
          <p:sp>
            <p:nvSpPr>
              <p:cNvPr id="24" name="object 31"/>
              <p:cNvSpPr/>
              <p:nvPr/>
            </p:nvSpPr>
            <p:spPr>
              <a:xfrm>
                <a:off x="6624226" y="3645024"/>
                <a:ext cx="0" cy="394335"/>
              </a:xfrm>
              <a:custGeom>
                <a:avLst/>
                <a:gdLst/>
                <a:ahLst/>
                <a:cxnLst/>
                <a:rect l="l" t="t" r="r" b="b"/>
                <a:pathLst>
                  <a:path h="394335">
                    <a:moveTo>
                      <a:pt x="0" y="0"/>
                    </a:moveTo>
                    <a:lnTo>
                      <a:pt x="0" y="393992"/>
                    </a:lnTo>
                  </a:path>
                </a:pathLst>
              </a:custGeom>
              <a:ln w="38099">
                <a:solidFill>
                  <a:srgbClr val="FFFB00"/>
                </a:solidFill>
              </a:ln>
            </p:spPr>
            <p:txBody>
              <a:bodyPr wrap="square" lIns="0" tIns="0" rIns="0" bIns="0" rtlCol="0"/>
              <a:lstStyle/>
              <a:p>
                <a:endParaRPr/>
              </a:p>
            </p:txBody>
          </p:sp>
          <p:sp>
            <p:nvSpPr>
              <p:cNvPr id="25" name="object 32"/>
              <p:cNvSpPr/>
              <p:nvPr/>
            </p:nvSpPr>
            <p:spPr>
              <a:xfrm>
                <a:off x="6538653" y="3905818"/>
                <a:ext cx="171145" cy="171005"/>
              </a:xfrm>
              <a:prstGeom prst="rect">
                <a:avLst/>
              </a:prstGeom>
              <a:blipFill>
                <a:blip r:embed="rId5" cstate="print"/>
                <a:stretch>
                  <a:fillRect/>
                </a:stretch>
              </a:blipFill>
            </p:spPr>
            <p:txBody>
              <a:bodyPr wrap="square" lIns="0" tIns="0" rIns="0" bIns="0" rtlCol="0"/>
              <a:lstStyle/>
              <a:p>
                <a:endParaRPr/>
              </a:p>
            </p:txBody>
          </p:sp>
          <p:sp>
            <p:nvSpPr>
              <p:cNvPr id="26" name="object 33"/>
              <p:cNvSpPr/>
              <p:nvPr/>
            </p:nvSpPr>
            <p:spPr>
              <a:xfrm>
                <a:off x="6425737" y="4626032"/>
                <a:ext cx="394854" cy="677487"/>
              </a:xfrm>
              <a:prstGeom prst="rect">
                <a:avLst/>
              </a:prstGeom>
              <a:blipFill>
                <a:blip r:embed="rId7" cstate="print"/>
                <a:stretch>
                  <a:fillRect/>
                </a:stretch>
              </a:blipFill>
            </p:spPr>
            <p:txBody>
              <a:bodyPr wrap="square" lIns="0" tIns="0" rIns="0" bIns="0" rtlCol="0"/>
              <a:lstStyle/>
              <a:p>
                <a:endParaRPr/>
              </a:p>
            </p:txBody>
          </p:sp>
          <p:sp>
            <p:nvSpPr>
              <p:cNvPr id="27" name="object 34"/>
              <p:cNvSpPr/>
              <p:nvPr/>
            </p:nvSpPr>
            <p:spPr>
              <a:xfrm>
                <a:off x="6624226" y="4653136"/>
                <a:ext cx="0" cy="394335"/>
              </a:xfrm>
              <a:custGeom>
                <a:avLst/>
                <a:gdLst/>
                <a:ahLst/>
                <a:cxnLst/>
                <a:rect l="l" t="t" r="r" b="b"/>
                <a:pathLst>
                  <a:path h="394335">
                    <a:moveTo>
                      <a:pt x="0" y="0"/>
                    </a:moveTo>
                    <a:lnTo>
                      <a:pt x="0" y="393992"/>
                    </a:lnTo>
                  </a:path>
                </a:pathLst>
              </a:custGeom>
              <a:ln w="38099">
                <a:solidFill>
                  <a:srgbClr val="FFFB00"/>
                </a:solidFill>
              </a:ln>
            </p:spPr>
            <p:txBody>
              <a:bodyPr wrap="square" lIns="0" tIns="0" rIns="0" bIns="0" rtlCol="0"/>
              <a:lstStyle/>
              <a:p>
                <a:endParaRPr/>
              </a:p>
            </p:txBody>
          </p:sp>
          <p:sp>
            <p:nvSpPr>
              <p:cNvPr id="28" name="object 35"/>
              <p:cNvSpPr/>
              <p:nvPr/>
            </p:nvSpPr>
            <p:spPr>
              <a:xfrm>
                <a:off x="6538653" y="4913930"/>
                <a:ext cx="171145" cy="171006"/>
              </a:xfrm>
              <a:prstGeom prst="rect">
                <a:avLst/>
              </a:prstGeom>
              <a:blipFill>
                <a:blip r:embed="rId5" cstate="print"/>
                <a:stretch>
                  <a:fillRect/>
                </a:stretch>
              </a:blipFill>
            </p:spPr>
            <p:txBody>
              <a:bodyPr wrap="square" lIns="0" tIns="0" rIns="0" bIns="0" rtlCol="0"/>
              <a:lstStyle/>
              <a:p>
                <a:endParaRPr/>
              </a:p>
            </p:txBody>
          </p:sp>
          <p:sp>
            <p:nvSpPr>
              <p:cNvPr id="29" name="object 36"/>
              <p:cNvSpPr/>
              <p:nvPr/>
            </p:nvSpPr>
            <p:spPr>
              <a:xfrm>
                <a:off x="6392485" y="5777345"/>
                <a:ext cx="473423" cy="610870"/>
              </a:xfrm>
              <a:prstGeom prst="rect">
                <a:avLst/>
              </a:prstGeom>
              <a:blipFill>
                <a:blip r:embed="rId8" cstate="print"/>
                <a:stretch>
                  <a:fillRect/>
                </a:stretch>
              </a:blipFill>
            </p:spPr>
            <p:txBody>
              <a:bodyPr wrap="square" lIns="0" tIns="0" rIns="0" bIns="0" rtlCol="0"/>
              <a:lstStyle/>
              <a:p>
                <a:endParaRPr/>
              </a:p>
            </p:txBody>
          </p:sp>
          <p:sp>
            <p:nvSpPr>
              <p:cNvPr id="30" name="object 37"/>
              <p:cNvSpPr/>
              <p:nvPr/>
            </p:nvSpPr>
            <p:spPr>
              <a:xfrm>
                <a:off x="6590320" y="5805263"/>
                <a:ext cx="34290" cy="610870"/>
              </a:xfrm>
              <a:custGeom>
                <a:avLst/>
                <a:gdLst/>
                <a:ahLst/>
                <a:cxnLst/>
                <a:rect l="l" t="t" r="r" b="b"/>
                <a:pathLst>
                  <a:path w="34290" h="610870">
                    <a:moveTo>
                      <a:pt x="16953" y="-19049"/>
                    </a:moveTo>
                    <a:lnTo>
                      <a:pt x="16953" y="629372"/>
                    </a:lnTo>
                  </a:path>
                </a:pathLst>
              </a:custGeom>
              <a:ln w="72006">
                <a:solidFill>
                  <a:srgbClr val="FFFB00"/>
                </a:solidFill>
              </a:ln>
            </p:spPr>
            <p:txBody>
              <a:bodyPr wrap="square" lIns="0" tIns="0" rIns="0" bIns="0" rtlCol="0"/>
              <a:lstStyle/>
              <a:p>
                <a:endParaRPr/>
              </a:p>
            </p:txBody>
          </p:sp>
          <p:sp>
            <p:nvSpPr>
              <p:cNvPr id="31" name="object 38"/>
              <p:cNvSpPr/>
              <p:nvPr/>
            </p:nvSpPr>
            <p:spPr>
              <a:xfrm>
                <a:off x="6511083" y="6278759"/>
                <a:ext cx="170883" cy="174575"/>
              </a:xfrm>
              <a:prstGeom prst="rect">
                <a:avLst/>
              </a:prstGeom>
              <a:blipFill>
                <a:blip r:embed="rId9" cstate="print"/>
                <a:stretch>
                  <a:fillRect/>
                </a:stretch>
              </a:blipFill>
            </p:spPr>
            <p:txBody>
              <a:bodyPr wrap="square" lIns="0" tIns="0" rIns="0" bIns="0" rtlCol="0"/>
              <a:lstStyle/>
              <a:p>
                <a:endParaRPr/>
              </a:p>
            </p:txBody>
          </p:sp>
        </p:grpSp>
        <p:sp>
          <p:nvSpPr>
            <p:cNvPr id="14" name="object 39"/>
            <p:cNvSpPr txBox="1"/>
            <p:nvPr/>
          </p:nvSpPr>
          <p:spPr>
            <a:xfrm>
              <a:off x="8891611" y="5504531"/>
              <a:ext cx="782320" cy="330200"/>
            </a:xfrm>
            <a:prstGeom prst="rect">
              <a:avLst/>
            </a:prstGeom>
          </p:spPr>
          <p:txBody>
            <a:bodyPr vert="horz" wrap="square" lIns="0" tIns="12700" rIns="0" bIns="0" rtlCol="0">
              <a:spAutoFit/>
            </a:bodyPr>
            <a:lstStyle/>
            <a:p>
              <a:pPr marL="12700">
                <a:spcBef>
                  <a:spcPts val="100"/>
                </a:spcBef>
              </a:pPr>
              <a:r>
                <a:rPr sz="2000" dirty="0">
                  <a:solidFill>
                    <a:srgbClr val="FFFFFF"/>
                  </a:solidFill>
                  <a:latin typeface="Calibri"/>
                  <a:cs typeface="Calibri"/>
                </a:rPr>
                <a:t>[ i = 2</a:t>
              </a:r>
              <a:r>
                <a:rPr sz="2000" spc="-105" dirty="0">
                  <a:solidFill>
                    <a:srgbClr val="FFFFFF"/>
                  </a:solidFill>
                  <a:latin typeface="Calibri"/>
                  <a:cs typeface="Calibri"/>
                </a:rPr>
                <a:t> </a:t>
              </a:r>
              <a:r>
                <a:rPr sz="2000" dirty="0">
                  <a:solidFill>
                    <a:srgbClr val="FFFFFF"/>
                  </a:solidFill>
                  <a:latin typeface="Calibri"/>
                  <a:cs typeface="Calibri"/>
                </a:rPr>
                <a:t>]</a:t>
              </a:r>
              <a:endParaRPr sz="2000">
                <a:latin typeface="Calibri"/>
                <a:cs typeface="Calibri"/>
              </a:endParaRPr>
            </a:p>
          </p:txBody>
        </p:sp>
        <p:sp>
          <p:nvSpPr>
            <p:cNvPr id="15" name="object 40"/>
            <p:cNvSpPr txBox="1"/>
            <p:nvPr/>
          </p:nvSpPr>
          <p:spPr>
            <a:xfrm>
              <a:off x="7307436" y="5864572"/>
              <a:ext cx="706755" cy="251592"/>
            </a:xfrm>
            <a:prstGeom prst="rect">
              <a:avLst/>
            </a:prstGeom>
          </p:spPr>
          <p:txBody>
            <a:bodyPr vert="horz" wrap="square" lIns="0" tIns="12700" rIns="0" bIns="0" rtlCol="0">
              <a:spAutoFit/>
            </a:bodyPr>
            <a:lstStyle/>
            <a:p>
              <a:pPr marL="12700">
                <a:spcBef>
                  <a:spcPts val="100"/>
                </a:spcBef>
              </a:pPr>
              <a:r>
                <a:rPr sz="2000" dirty="0">
                  <a:latin typeface="Calibri"/>
                  <a:cs typeface="Calibri"/>
                </a:rPr>
                <a:t>[ else</a:t>
              </a:r>
              <a:r>
                <a:rPr sz="2000" spc="-95" dirty="0">
                  <a:latin typeface="Calibri"/>
                  <a:cs typeface="Calibri"/>
                </a:rPr>
                <a:t> </a:t>
              </a:r>
              <a:r>
                <a:rPr sz="2000" dirty="0">
                  <a:latin typeface="Calibri"/>
                  <a:cs typeface="Calibri"/>
                </a:rPr>
                <a:t>]</a:t>
              </a:r>
            </a:p>
          </p:txBody>
        </p:sp>
        <p:grpSp>
          <p:nvGrpSpPr>
            <p:cNvPr id="16" name="object 41"/>
            <p:cNvGrpSpPr/>
            <p:nvPr/>
          </p:nvGrpSpPr>
          <p:grpSpPr>
            <a:xfrm>
              <a:off x="8635539" y="3179618"/>
              <a:ext cx="1359535" cy="2348865"/>
              <a:chOff x="7111538" y="3179617"/>
              <a:chExt cx="1359535" cy="2348865"/>
            </a:xfrm>
          </p:grpSpPr>
          <p:sp>
            <p:nvSpPr>
              <p:cNvPr id="17" name="object 42"/>
              <p:cNvSpPr/>
              <p:nvPr/>
            </p:nvSpPr>
            <p:spPr>
              <a:xfrm>
                <a:off x="7111538" y="3179617"/>
                <a:ext cx="1359131" cy="2348345"/>
              </a:xfrm>
              <a:prstGeom prst="rect">
                <a:avLst/>
              </a:prstGeom>
              <a:blipFill>
                <a:blip r:embed="rId10" cstate="print"/>
                <a:stretch>
                  <a:fillRect/>
                </a:stretch>
              </a:blipFill>
            </p:spPr>
            <p:txBody>
              <a:bodyPr wrap="square" lIns="0" tIns="0" rIns="0" bIns="0" rtlCol="0"/>
              <a:lstStyle/>
              <a:p>
                <a:endParaRPr/>
              </a:p>
            </p:txBody>
          </p:sp>
          <p:sp>
            <p:nvSpPr>
              <p:cNvPr id="18" name="object 43"/>
              <p:cNvSpPr/>
              <p:nvPr/>
            </p:nvSpPr>
            <p:spPr>
              <a:xfrm>
                <a:off x="7346110" y="3356992"/>
                <a:ext cx="1059180" cy="2088514"/>
              </a:xfrm>
              <a:custGeom>
                <a:avLst/>
                <a:gdLst/>
                <a:ahLst/>
                <a:cxnLst/>
                <a:rect l="l" t="t" r="r" b="b"/>
                <a:pathLst>
                  <a:path w="1059179" h="2088514">
                    <a:moveTo>
                      <a:pt x="34201" y="2088231"/>
                    </a:moveTo>
                    <a:lnTo>
                      <a:pt x="1058668" y="2088231"/>
                    </a:lnTo>
                    <a:lnTo>
                      <a:pt x="1058668" y="0"/>
                    </a:lnTo>
                    <a:lnTo>
                      <a:pt x="0" y="0"/>
                    </a:lnTo>
                  </a:path>
                </a:pathLst>
              </a:custGeom>
              <a:ln w="38099">
                <a:solidFill>
                  <a:srgbClr val="FFFB00"/>
                </a:solidFill>
              </a:ln>
            </p:spPr>
            <p:txBody>
              <a:bodyPr wrap="square" lIns="0" tIns="0" rIns="0" bIns="0" rtlCol="0"/>
              <a:lstStyle/>
              <a:p>
                <a:endParaRPr/>
              </a:p>
            </p:txBody>
          </p:sp>
          <p:sp>
            <p:nvSpPr>
              <p:cNvPr id="19" name="object 44"/>
              <p:cNvSpPr/>
              <p:nvPr/>
            </p:nvSpPr>
            <p:spPr>
              <a:xfrm>
                <a:off x="7308304" y="3271419"/>
                <a:ext cx="171005" cy="171146"/>
              </a:xfrm>
              <a:prstGeom prst="rect">
                <a:avLst/>
              </a:prstGeom>
              <a:blipFill>
                <a:blip r:embed="rId11" cstate="print"/>
                <a:stretch>
                  <a:fillRect/>
                </a:stretch>
              </a:blipFill>
            </p:spPr>
            <p:txBody>
              <a:bodyPr wrap="square" lIns="0" tIns="0" rIns="0" bIns="0" rtlCol="0"/>
              <a:lstStyle/>
              <a:p>
                <a:endParaRPr/>
              </a:p>
            </p:txBody>
          </p:sp>
        </p:grpSp>
      </p:grpSp>
    </p:spTree>
    <p:extLst>
      <p:ext uri="{BB962C8B-B14F-4D97-AF65-F5344CB8AC3E}">
        <p14:creationId xmlns:p14="http://schemas.microsoft.com/office/powerpoint/2010/main" val="9097212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structures itératives la boucle POUR (FOR)</a:t>
            </a:r>
          </a:p>
        </p:txBody>
      </p:sp>
      <p:sp>
        <p:nvSpPr>
          <p:cNvPr id="3" name="Espace réservé du contenu 2"/>
          <p:cNvSpPr>
            <a:spLocks noGrp="1"/>
          </p:cNvSpPr>
          <p:nvPr>
            <p:ph idx="1"/>
          </p:nvPr>
        </p:nvSpPr>
        <p:spPr/>
        <p:txBody>
          <a:bodyPr/>
          <a:lstStyle/>
          <a:p>
            <a:r>
              <a:rPr lang="fr-FR" dirty="0"/>
              <a:t>Algorithme et synthèse VBA associée</a:t>
            </a:r>
          </a:p>
        </p:txBody>
      </p:sp>
      <p:pic>
        <p:nvPicPr>
          <p:cNvPr id="4" name="Image 3"/>
          <p:cNvPicPr>
            <a:picLocks noChangeAspect="1"/>
          </p:cNvPicPr>
          <p:nvPr/>
        </p:nvPicPr>
        <p:blipFill>
          <a:blip r:embed="rId2"/>
          <a:stretch>
            <a:fillRect/>
          </a:stretch>
        </p:blipFill>
        <p:spPr>
          <a:xfrm>
            <a:off x="718907" y="2806211"/>
            <a:ext cx="10998025" cy="2741149"/>
          </a:xfrm>
          <a:prstGeom prst="rect">
            <a:avLst/>
          </a:prstGeom>
        </p:spPr>
      </p:pic>
    </p:spTree>
    <p:extLst>
      <p:ext uri="{BB962C8B-B14F-4D97-AF65-F5344CB8AC3E}">
        <p14:creationId xmlns:p14="http://schemas.microsoft.com/office/powerpoint/2010/main" val="1277336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structures itératives la boucle POUR (FOR) Exemple</a:t>
            </a:r>
          </a:p>
        </p:txBody>
      </p:sp>
      <p:sp>
        <p:nvSpPr>
          <p:cNvPr id="3" name="Espace réservé du contenu 2"/>
          <p:cNvSpPr>
            <a:spLocks noGrp="1"/>
          </p:cNvSpPr>
          <p:nvPr>
            <p:ph idx="1"/>
          </p:nvPr>
        </p:nvSpPr>
        <p:spPr/>
        <p:txBody>
          <a:bodyPr>
            <a:normAutofit/>
          </a:bodyPr>
          <a:lstStyle/>
          <a:p>
            <a:r>
              <a:rPr lang="fr-FR" sz="2400" dirty="0"/>
              <a:t>Les salariés de la société Alpha bénéficient d’une prime d’ancienneté complémentaire de 2  % (TXANC) de leur salaire brut au-delà de cinq ans de présence (ANC). Ils sont au nombre de 50  numérotés de 1 à 50 (NUMSAL).</a:t>
            </a:r>
          </a:p>
        </p:txBody>
      </p:sp>
      <p:pic>
        <p:nvPicPr>
          <p:cNvPr id="5" name="Image 4"/>
          <p:cNvPicPr>
            <a:picLocks noChangeAspect="1"/>
          </p:cNvPicPr>
          <p:nvPr/>
        </p:nvPicPr>
        <p:blipFill>
          <a:blip r:embed="rId2"/>
          <a:stretch>
            <a:fillRect/>
          </a:stretch>
        </p:blipFill>
        <p:spPr>
          <a:xfrm>
            <a:off x="1918174" y="3026400"/>
            <a:ext cx="8355652" cy="3648720"/>
          </a:xfrm>
          <a:prstGeom prst="rect">
            <a:avLst/>
          </a:prstGeom>
        </p:spPr>
      </p:pic>
    </p:spTree>
    <p:extLst>
      <p:ext uri="{BB962C8B-B14F-4D97-AF65-F5344CB8AC3E}">
        <p14:creationId xmlns:p14="http://schemas.microsoft.com/office/powerpoint/2010/main" val="38476981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Les structures itératives </a:t>
            </a:r>
            <a:br>
              <a:rPr lang="fr-FR" dirty="0"/>
            </a:br>
            <a:r>
              <a:rPr lang="fr-FR" dirty="0"/>
              <a:t>Boucle TANT QUE… FAIRE (DO WHILE…LOOP)</a:t>
            </a:r>
          </a:p>
        </p:txBody>
      </p:sp>
      <p:sp>
        <p:nvSpPr>
          <p:cNvPr id="3" name="Espace réservé du contenu 2"/>
          <p:cNvSpPr>
            <a:spLocks noGrp="1"/>
          </p:cNvSpPr>
          <p:nvPr>
            <p:ph idx="1"/>
          </p:nvPr>
        </p:nvSpPr>
        <p:spPr/>
        <p:txBody>
          <a:bodyPr>
            <a:normAutofit/>
          </a:bodyPr>
          <a:lstStyle/>
          <a:p>
            <a:r>
              <a:rPr lang="fr-FR" spc="-5" dirty="0"/>
              <a:t>Boucles les plus courantes (algorithme)</a:t>
            </a:r>
          </a:p>
          <a:p>
            <a:r>
              <a:rPr lang="fr-FR" spc="-5" dirty="0"/>
              <a:t>Le </a:t>
            </a:r>
            <a:r>
              <a:rPr lang="fr-FR" spc="-10" dirty="0"/>
              <a:t>nombre d’itérations  est à priori inconnu et contrôlé </a:t>
            </a:r>
            <a:r>
              <a:rPr lang="fr-FR" dirty="0"/>
              <a:t>par une </a:t>
            </a:r>
            <a:r>
              <a:rPr lang="fr-FR" spc="-5" dirty="0"/>
              <a:t>condition</a:t>
            </a:r>
            <a:r>
              <a:rPr lang="fr-FR" b="1" spc="-5" dirty="0">
                <a:solidFill>
                  <a:srgbClr val="00B050"/>
                </a:solidFill>
              </a:rPr>
              <a:t>. </a:t>
            </a:r>
          </a:p>
          <a:p>
            <a:endParaRPr lang="fr-FR" spc="-5" dirty="0"/>
          </a:p>
          <a:p>
            <a:endParaRPr lang="fr-FR" dirty="0"/>
          </a:p>
        </p:txBody>
      </p:sp>
      <p:pic>
        <p:nvPicPr>
          <p:cNvPr id="4" name="Image 3"/>
          <p:cNvPicPr>
            <a:picLocks noChangeAspect="1"/>
          </p:cNvPicPr>
          <p:nvPr/>
        </p:nvPicPr>
        <p:blipFill>
          <a:blip r:embed="rId2"/>
          <a:stretch>
            <a:fillRect/>
          </a:stretch>
        </p:blipFill>
        <p:spPr>
          <a:xfrm>
            <a:off x="1245872" y="3230624"/>
            <a:ext cx="9390476" cy="3342857"/>
          </a:xfrm>
          <a:prstGeom prst="rect">
            <a:avLst/>
          </a:prstGeom>
        </p:spPr>
      </p:pic>
    </p:spTree>
    <p:extLst>
      <p:ext uri="{BB962C8B-B14F-4D97-AF65-F5344CB8AC3E}">
        <p14:creationId xmlns:p14="http://schemas.microsoft.com/office/powerpoint/2010/main" val="7495884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Les structures itératives </a:t>
            </a:r>
            <a:br>
              <a:rPr lang="fr-FR" dirty="0"/>
            </a:br>
            <a:r>
              <a:rPr lang="fr-FR" dirty="0"/>
              <a:t>Boucle TANT QUE… FAIRE (DO WHILE…LOOP)</a:t>
            </a:r>
          </a:p>
        </p:txBody>
      </p:sp>
      <p:sp>
        <p:nvSpPr>
          <p:cNvPr id="3" name="Espace réservé du contenu 2"/>
          <p:cNvSpPr>
            <a:spLocks noGrp="1"/>
          </p:cNvSpPr>
          <p:nvPr>
            <p:ph idx="1"/>
          </p:nvPr>
        </p:nvSpPr>
        <p:spPr/>
        <p:txBody>
          <a:bodyPr>
            <a:normAutofit/>
          </a:bodyPr>
          <a:lstStyle/>
          <a:p>
            <a:r>
              <a:rPr lang="fr-FR" spc="-5" dirty="0"/>
              <a:t>Boucles les plus courantes (VBA)</a:t>
            </a:r>
          </a:p>
          <a:p>
            <a:r>
              <a:rPr lang="fr-FR" spc="-5" dirty="0"/>
              <a:t>Le </a:t>
            </a:r>
            <a:r>
              <a:rPr lang="fr-FR" spc="-10" dirty="0"/>
              <a:t>nombre d’itérations  est à priori inconnu et contrôlé </a:t>
            </a:r>
            <a:r>
              <a:rPr lang="fr-FR" dirty="0"/>
              <a:t>par une </a:t>
            </a:r>
            <a:r>
              <a:rPr lang="fr-FR" spc="-5" dirty="0"/>
              <a:t>condition</a:t>
            </a:r>
            <a:r>
              <a:rPr lang="fr-FR" b="1" spc="-5" dirty="0">
                <a:solidFill>
                  <a:srgbClr val="00B050"/>
                </a:solidFill>
              </a:rPr>
              <a:t>. </a:t>
            </a:r>
          </a:p>
          <a:p>
            <a:endParaRPr lang="fr-FR" spc="-5" dirty="0"/>
          </a:p>
          <a:p>
            <a:endParaRPr lang="fr-FR" dirty="0"/>
          </a:p>
        </p:txBody>
      </p:sp>
      <p:pic>
        <p:nvPicPr>
          <p:cNvPr id="5" name="Image 4"/>
          <p:cNvPicPr>
            <a:picLocks noChangeAspect="1"/>
          </p:cNvPicPr>
          <p:nvPr/>
        </p:nvPicPr>
        <p:blipFill>
          <a:blip r:embed="rId2"/>
          <a:stretch>
            <a:fillRect/>
          </a:stretch>
        </p:blipFill>
        <p:spPr>
          <a:xfrm>
            <a:off x="278061" y="2362762"/>
            <a:ext cx="11590476" cy="4495238"/>
          </a:xfrm>
          <a:prstGeom prst="rect">
            <a:avLst/>
          </a:prstGeom>
        </p:spPr>
      </p:pic>
    </p:spTree>
    <p:extLst>
      <p:ext uri="{BB962C8B-B14F-4D97-AF65-F5344CB8AC3E}">
        <p14:creationId xmlns:p14="http://schemas.microsoft.com/office/powerpoint/2010/main" val="354479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DF81B-C317-F705-D1D9-DBC1A9F7F4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7936F8-486D-0B08-D61E-55DF063A69DA}"/>
              </a:ext>
            </a:extLst>
          </p:cNvPr>
          <p:cNvSpPr>
            <a:spLocks noGrp="1"/>
          </p:cNvSpPr>
          <p:nvPr>
            <p:ph type="title"/>
          </p:nvPr>
        </p:nvSpPr>
        <p:spPr/>
        <p:txBody>
          <a:bodyPr>
            <a:normAutofit/>
          </a:bodyPr>
          <a:lstStyle/>
          <a:p>
            <a:r>
              <a:rPr lang="fr-FR" dirty="0"/>
              <a:t>Fonctionnement de la mémoire et les variables</a:t>
            </a:r>
          </a:p>
        </p:txBody>
      </p:sp>
      <p:sp>
        <p:nvSpPr>
          <p:cNvPr id="3" name="Espace réservé du contenu 2">
            <a:extLst>
              <a:ext uri="{FF2B5EF4-FFF2-40B4-BE49-F238E27FC236}">
                <a16:creationId xmlns:a16="http://schemas.microsoft.com/office/drawing/2014/main" id="{BDE3A45C-F11E-2E68-152B-C628DC51E7DC}"/>
              </a:ext>
            </a:extLst>
          </p:cNvPr>
          <p:cNvSpPr>
            <a:spLocks noGrp="1"/>
          </p:cNvSpPr>
          <p:nvPr>
            <p:ph idx="1"/>
          </p:nvPr>
        </p:nvSpPr>
        <p:spPr>
          <a:xfrm>
            <a:off x="838200" y="1825625"/>
            <a:ext cx="9017000" cy="4751820"/>
          </a:xfrm>
        </p:spPr>
        <p:txBody>
          <a:bodyPr>
            <a:normAutofit fontScale="92500" lnSpcReduction="20000"/>
          </a:bodyPr>
          <a:lstStyle/>
          <a:p>
            <a:r>
              <a:rPr lang="fr-FR" sz="2400" dirty="0"/>
              <a:t>Vous ne vous êtes jamais demandé comment votre machine manipule les valeurs de vos variables ?</a:t>
            </a:r>
          </a:p>
          <a:p>
            <a:pPr lvl="1"/>
            <a:r>
              <a:rPr lang="fr-FR" sz="2800" b="1" dirty="0"/>
              <a:t>C’est grâce aux adresses de vos variables ! </a:t>
            </a:r>
          </a:p>
          <a:p>
            <a:r>
              <a:rPr lang="fr-FR" sz="2400" dirty="0"/>
              <a:t>une adresse comme une adresse postale ?</a:t>
            </a:r>
          </a:p>
          <a:p>
            <a:pPr lvl="1"/>
            <a:r>
              <a:rPr lang="fr-FR" sz="2000" dirty="0"/>
              <a:t>Oui tout à fait, toute variable manipulée dans un programme est stockée quelque part dans la mémoire de votre machine. </a:t>
            </a:r>
          </a:p>
          <a:p>
            <a:pPr lvl="1"/>
            <a:r>
              <a:rPr lang="fr-FR" dirty="0">
                <a:solidFill>
                  <a:srgbClr val="C00000"/>
                </a:solidFill>
              </a:rPr>
              <a:t>Cette </a:t>
            </a:r>
            <a:r>
              <a:rPr lang="fr-FR" b="1" dirty="0">
                <a:solidFill>
                  <a:srgbClr val="C00000"/>
                </a:solidFill>
                <a:highlight>
                  <a:srgbClr val="00FFFF"/>
                </a:highlight>
              </a:rPr>
              <a:t>mémoire</a:t>
            </a:r>
            <a:r>
              <a:rPr lang="fr-FR" dirty="0">
                <a:solidFill>
                  <a:srgbClr val="C00000"/>
                </a:solidFill>
              </a:rPr>
              <a:t> est constituée </a:t>
            </a:r>
            <a:r>
              <a:rPr lang="fr-FR" b="1" dirty="0">
                <a:solidFill>
                  <a:srgbClr val="C00000"/>
                </a:solidFill>
              </a:rPr>
              <a:t>d'octets</a:t>
            </a:r>
            <a:r>
              <a:rPr lang="fr-FR" dirty="0">
                <a:solidFill>
                  <a:srgbClr val="C00000"/>
                </a:solidFill>
              </a:rPr>
              <a:t> qui sont </a:t>
            </a:r>
            <a:r>
              <a:rPr lang="fr-FR" dirty="0">
                <a:solidFill>
                  <a:srgbClr val="C00000"/>
                </a:solidFill>
                <a:highlight>
                  <a:srgbClr val="00FFFF"/>
                </a:highlight>
              </a:rPr>
              <a:t>identifiés</a:t>
            </a:r>
            <a:r>
              <a:rPr lang="fr-FR" dirty="0">
                <a:solidFill>
                  <a:srgbClr val="C00000"/>
                </a:solidFill>
              </a:rPr>
              <a:t> de manière univoque </a:t>
            </a:r>
            <a:r>
              <a:rPr lang="fr-FR" dirty="0">
                <a:solidFill>
                  <a:srgbClr val="C00000"/>
                </a:solidFill>
                <a:highlight>
                  <a:srgbClr val="00FFFF"/>
                </a:highlight>
              </a:rPr>
              <a:t>par un </a:t>
            </a:r>
            <a:r>
              <a:rPr lang="fr-FR" b="1" dirty="0">
                <a:solidFill>
                  <a:srgbClr val="C00000"/>
                </a:solidFill>
                <a:highlight>
                  <a:srgbClr val="00FFFF"/>
                </a:highlight>
              </a:rPr>
              <a:t>numéro</a:t>
            </a:r>
            <a:r>
              <a:rPr lang="fr-FR" dirty="0">
                <a:solidFill>
                  <a:srgbClr val="C00000"/>
                </a:solidFill>
                <a:highlight>
                  <a:srgbClr val="00FFFF"/>
                </a:highlight>
              </a:rPr>
              <a:t> </a:t>
            </a:r>
            <a:r>
              <a:rPr lang="fr-FR" dirty="0">
                <a:solidFill>
                  <a:srgbClr val="C00000"/>
                </a:solidFill>
              </a:rPr>
              <a:t>qu'on appelle </a:t>
            </a:r>
            <a:r>
              <a:rPr lang="fr-FR" b="1" dirty="0">
                <a:solidFill>
                  <a:srgbClr val="C00000"/>
                </a:solidFill>
                <a:highlight>
                  <a:srgbClr val="00FFFF"/>
                </a:highlight>
              </a:rPr>
              <a:t>adresse</a:t>
            </a:r>
            <a:r>
              <a:rPr lang="fr-FR" dirty="0">
                <a:solidFill>
                  <a:srgbClr val="C00000"/>
                </a:solidFill>
              </a:rPr>
              <a:t> </a:t>
            </a:r>
          </a:p>
          <a:p>
            <a:r>
              <a:rPr lang="fr-FR" sz="2400" dirty="0"/>
              <a:t>Donc si votre machine veut manipuler vos variables, elle aura besoin au préalable de connaître où se situe votre variable grâce à son adresse mémoire qui lui indiquera la position de la donnée dans la mémoire vive (la RAM de votre ordinateur).</a:t>
            </a:r>
          </a:p>
          <a:p>
            <a:pPr lvl="1"/>
            <a:r>
              <a:rPr lang="fr-FR" sz="2000" dirty="0"/>
              <a:t>Par exemple si on prend le fonctionnement de la poste, le facteur a besoin de l'adresse de destination pour savoir chez qui il doit renvoyer la lettre. </a:t>
            </a:r>
          </a:p>
          <a:p>
            <a:pPr lvl="1"/>
            <a:r>
              <a:rPr lang="fr-FR" sz="2000" dirty="0"/>
              <a:t>Ici le facteur c'est votre ordinateur et l'adresse destination correspond à l'adresse de la variable que l'ordinateur souhaite chercher.</a:t>
            </a:r>
          </a:p>
        </p:txBody>
      </p:sp>
      <p:pic>
        <p:nvPicPr>
          <p:cNvPr id="5" name="Image 4">
            <a:extLst>
              <a:ext uri="{FF2B5EF4-FFF2-40B4-BE49-F238E27FC236}">
                <a16:creationId xmlns:a16="http://schemas.microsoft.com/office/drawing/2014/main" id="{D7D297DE-39B1-6510-8D51-B189CC4A766E}"/>
              </a:ext>
            </a:extLst>
          </p:cNvPr>
          <p:cNvPicPr>
            <a:picLocks noChangeAspect="1"/>
          </p:cNvPicPr>
          <p:nvPr/>
        </p:nvPicPr>
        <p:blipFill rotWithShape="1">
          <a:blip r:embed="rId3"/>
          <a:srcRect l="7183" t="12162" r="12020" b="6499"/>
          <a:stretch/>
        </p:blipFill>
        <p:spPr>
          <a:xfrm>
            <a:off x="9763760" y="1690688"/>
            <a:ext cx="2336799" cy="3167349"/>
          </a:xfrm>
          <a:prstGeom prst="rect">
            <a:avLst/>
          </a:prstGeom>
        </p:spPr>
      </p:pic>
    </p:spTree>
    <p:extLst>
      <p:ext uri="{BB962C8B-B14F-4D97-AF65-F5344CB8AC3E}">
        <p14:creationId xmlns:p14="http://schemas.microsoft.com/office/powerpoint/2010/main" val="52865995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1140440" cy="1325563"/>
          </a:xfrm>
        </p:spPr>
        <p:txBody>
          <a:bodyPr>
            <a:normAutofit fontScale="90000"/>
          </a:bodyPr>
          <a:lstStyle/>
          <a:p>
            <a:r>
              <a:rPr lang="fr-FR" dirty="0"/>
              <a:t>Les structures itératives </a:t>
            </a:r>
            <a:br>
              <a:rPr lang="fr-FR" dirty="0"/>
            </a:br>
            <a:r>
              <a:rPr lang="fr-FR" dirty="0"/>
              <a:t>Boucle TANT QUE… FAIRE (DO WHILE…LOOP) Exemple</a:t>
            </a:r>
          </a:p>
        </p:txBody>
      </p:sp>
      <p:sp>
        <p:nvSpPr>
          <p:cNvPr id="3" name="Espace réservé du contenu 2"/>
          <p:cNvSpPr>
            <a:spLocks noGrp="1"/>
          </p:cNvSpPr>
          <p:nvPr>
            <p:ph idx="1"/>
          </p:nvPr>
        </p:nvSpPr>
        <p:spPr/>
        <p:txBody>
          <a:bodyPr>
            <a:normAutofit/>
          </a:bodyPr>
          <a:lstStyle/>
          <a:p>
            <a:r>
              <a:rPr lang="fr-FR" sz="2400" dirty="0"/>
              <a:t>Dans l’entreprise Alpha, le nombre de salariés n’est pas fixe, il évoluera dans le temps, Une question sera posée pour savoir si l’on désire un autre calcul. Une boucle  Do </a:t>
            </a:r>
            <a:r>
              <a:rPr lang="fr-FR" sz="2400" dirty="0" err="1"/>
              <a:t>While</a:t>
            </a:r>
            <a:r>
              <a:rPr lang="fr-FR" sz="2400" dirty="0"/>
              <a:t>… Loop aurait également pu être utilisée</a:t>
            </a:r>
          </a:p>
        </p:txBody>
      </p:sp>
      <p:pic>
        <p:nvPicPr>
          <p:cNvPr id="4" name="Image 3"/>
          <p:cNvPicPr>
            <a:picLocks noChangeAspect="1"/>
          </p:cNvPicPr>
          <p:nvPr/>
        </p:nvPicPr>
        <p:blipFill>
          <a:blip r:embed="rId2"/>
          <a:stretch>
            <a:fillRect/>
          </a:stretch>
        </p:blipFill>
        <p:spPr>
          <a:xfrm>
            <a:off x="868492" y="2474484"/>
            <a:ext cx="10405488" cy="4383516"/>
          </a:xfrm>
          <a:prstGeom prst="rect">
            <a:avLst/>
          </a:prstGeom>
        </p:spPr>
      </p:pic>
    </p:spTree>
    <p:extLst>
      <p:ext uri="{BB962C8B-B14F-4D97-AF65-F5344CB8AC3E}">
        <p14:creationId xmlns:p14="http://schemas.microsoft.com/office/powerpoint/2010/main" val="319466773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15" dirty="0" err="1"/>
              <a:t>Instruc</a:t>
            </a:r>
            <a:r>
              <a:rPr lang="fr-FR" spc="15" dirty="0"/>
              <a:t>ti</a:t>
            </a:r>
            <a:r>
              <a:rPr spc="15" dirty="0" err="1"/>
              <a:t>ons</a:t>
            </a:r>
            <a:r>
              <a:rPr spc="15" dirty="0"/>
              <a:t> </a:t>
            </a:r>
            <a:r>
              <a:rPr dirty="0"/>
              <a:t>de</a:t>
            </a:r>
            <a:r>
              <a:rPr spc="-25" dirty="0"/>
              <a:t> </a:t>
            </a:r>
            <a:r>
              <a:rPr spc="-5" dirty="0"/>
              <a:t>contrôle</a:t>
            </a:r>
          </a:p>
        </p:txBody>
      </p:sp>
      <p:sp>
        <p:nvSpPr>
          <p:cNvPr id="47" name="Espace réservé du contenu 46"/>
          <p:cNvSpPr>
            <a:spLocks noGrp="1"/>
          </p:cNvSpPr>
          <p:nvPr>
            <p:ph idx="1"/>
          </p:nvPr>
        </p:nvSpPr>
        <p:spPr/>
        <p:txBody>
          <a:bodyPr/>
          <a:lstStyle/>
          <a:p>
            <a:r>
              <a:rPr lang="en-US" dirty="0" err="1"/>
              <a:t>Boucles</a:t>
            </a:r>
            <a:r>
              <a:rPr lang="en-US" dirty="0"/>
              <a:t> : </a:t>
            </a:r>
            <a:r>
              <a:rPr lang="en-US" b="1" dirty="0">
                <a:solidFill>
                  <a:schemeClr val="accent2">
                    <a:lumMod val="75000"/>
                  </a:schemeClr>
                </a:solidFill>
              </a:rPr>
              <a:t>For…Next</a:t>
            </a:r>
            <a:r>
              <a:rPr lang="en-US" dirty="0"/>
              <a:t>, </a:t>
            </a:r>
            <a:r>
              <a:rPr lang="en-US" b="1" dirty="0">
                <a:solidFill>
                  <a:schemeClr val="accent2">
                    <a:lumMod val="75000"/>
                  </a:schemeClr>
                </a:solidFill>
              </a:rPr>
              <a:t>For</a:t>
            </a:r>
            <a:r>
              <a:rPr lang="en-US" dirty="0"/>
              <a:t> </a:t>
            </a:r>
            <a:r>
              <a:rPr lang="en-US" b="1" dirty="0">
                <a:solidFill>
                  <a:schemeClr val="accent2">
                    <a:lumMod val="75000"/>
                  </a:schemeClr>
                </a:solidFill>
              </a:rPr>
              <a:t>each</a:t>
            </a:r>
            <a:r>
              <a:rPr lang="en-US" dirty="0"/>
              <a:t> … </a:t>
            </a:r>
            <a:r>
              <a:rPr lang="en-US" b="1" dirty="0">
                <a:solidFill>
                  <a:schemeClr val="accent2">
                    <a:lumMod val="75000"/>
                  </a:schemeClr>
                </a:solidFill>
              </a:rPr>
              <a:t>Next</a:t>
            </a:r>
          </a:p>
          <a:p>
            <a:endParaRPr lang="fr-FR" dirty="0"/>
          </a:p>
        </p:txBody>
      </p:sp>
      <p:sp>
        <p:nvSpPr>
          <p:cNvPr id="5" name="object 5"/>
          <p:cNvSpPr txBox="1"/>
          <p:nvPr/>
        </p:nvSpPr>
        <p:spPr>
          <a:xfrm>
            <a:off x="1396820" y="2318039"/>
            <a:ext cx="3654425" cy="1939289"/>
          </a:xfrm>
          <a:prstGeom prst="rect">
            <a:avLst/>
          </a:prstGeom>
          <a:solidFill>
            <a:srgbClr val="FFFFFF"/>
          </a:solidFill>
          <a:ln w="25399">
            <a:solidFill>
              <a:srgbClr val="6095C9"/>
            </a:solidFill>
          </a:ln>
        </p:spPr>
        <p:txBody>
          <a:bodyPr vert="horz" wrap="square" lIns="0" tIns="48895" rIns="0" bIns="0" rtlCol="0">
            <a:spAutoFit/>
          </a:bodyPr>
          <a:lstStyle/>
          <a:p>
            <a:pPr marL="347345" marR="969010" indent="-276225" algn="just">
              <a:lnSpc>
                <a:spcPct val="99000"/>
              </a:lnSpc>
              <a:spcBef>
                <a:spcPts val="385"/>
              </a:spcBef>
            </a:pPr>
            <a:r>
              <a:rPr sz="2400" b="1" spc="-5" dirty="0">
                <a:solidFill>
                  <a:srgbClr val="1F497D"/>
                </a:solidFill>
                <a:latin typeface="Calibri"/>
                <a:cs typeface="Calibri"/>
              </a:rPr>
              <a:t>For </a:t>
            </a:r>
            <a:r>
              <a:rPr sz="2400" i="1" spc="-5" dirty="0">
                <a:latin typeface="Calibri"/>
                <a:cs typeface="Calibri"/>
              </a:rPr>
              <a:t>début </a:t>
            </a:r>
            <a:r>
              <a:rPr sz="2400" b="1" dirty="0">
                <a:solidFill>
                  <a:srgbClr val="1F497D"/>
                </a:solidFill>
                <a:latin typeface="Calibri"/>
                <a:cs typeface="Calibri"/>
              </a:rPr>
              <a:t>To </a:t>
            </a:r>
            <a:r>
              <a:rPr sz="2400" i="1" spc="-5" dirty="0">
                <a:latin typeface="Calibri"/>
                <a:cs typeface="Calibri"/>
              </a:rPr>
              <a:t>ﬁn</a:t>
            </a:r>
            <a:r>
              <a:rPr sz="2400" i="1" spc="-55" dirty="0">
                <a:latin typeface="Calibri"/>
                <a:cs typeface="Calibri"/>
              </a:rPr>
              <a:t> </a:t>
            </a:r>
            <a:r>
              <a:rPr sz="2400" b="1" dirty="0">
                <a:solidFill>
                  <a:srgbClr val="1F497D"/>
                </a:solidFill>
                <a:latin typeface="Calibri"/>
                <a:cs typeface="Calibri"/>
              </a:rPr>
              <a:t>Step  </a:t>
            </a:r>
            <a:r>
              <a:rPr sz="2400" i="1" dirty="0">
                <a:solidFill>
                  <a:srgbClr val="4F6228"/>
                </a:solidFill>
                <a:latin typeface="Calibri"/>
                <a:cs typeface="Calibri"/>
              </a:rPr>
              <a:t>' </a:t>
            </a:r>
            <a:r>
              <a:rPr sz="2400" i="1" spc="-5" dirty="0">
                <a:solidFill>
                  <a:srgbClr val="4F6228"/>
                </a:solidFill>
                <a:latin typeface="Calibri"/>
                <a:cs typeface="Calibri"/>
              </a:rPr>
              <a:t>exécute </a:t>
            </a:r>
            <a:r>
              <a:rPr sz="2400" i="1" dirty="0">
                <a:solidFill>
                  <a:srgbClr val="4F6228"/>
                </a:solidFill>
                <a:latin typeface="Calibri"/>
                <a:cs typeface="Calibri"/>
              </a:rPr>
              <a:t>de </a:t>
            </a:r>
            <a:r>
              <a:rPr sz="2400" i="1" spc="-5" dirty="0">
                <a:solidFill>
                  <a:srgbClr val="4F6228"/>
                </a:solidFill>
                <a:latin typeface="Calibri"/>
                <a:cs typeface="Calibri"/>
              </a:rPr>
              <a:t>début  </a:t>
            </a:r>
            <a:r>
              <a:rPr sz="2400" i="1" dirty="0">
                <a:solidFill>
                  <a:srgbClr val="4F6228"/>
                </a:solidFill>
                <a:latin typeface="Calibri"/>
                <a:cs typeface="Calibri"/>
              </a:rPr>
              <a:t>' </a:t>
            </a:r>
            <a:r>
              <a:rPr sz="2400" i="1" spc="-5" dirty="0">
                <a:solidFill>
                  <a:srgbClr val="4F6228"/>
                </a:solidFill>
                <a:latin typeface="Calibri"/>
                <a:cs typeface="Calibri"/>
              </a:rPr>
              <a:t>jusqu’à</a:t>
            </a:r>
            <a:r>
              <a:rPr sz="2400" i="1" spc="-20" dirty="0">
                <a:solidFill>
                  <a:srgbClr val="4F6228"/>
                </a:solidFill>
                <a:latin typeface="Calibri"/>
                <a:cs typeface="Calibri"/>
              </a:rPr>
              <a:t> </a:t>
            </a:r>
            <a:r>
              <a:rPr sz="2400" i="1" spc="-5" dirty="0">
                <a:solidFill>
                  <a:srgbClr val="4F6228"/>
                </a:solidFill>
                <a:latin typeface="Calibri"/>
                <a:cs typeface="Calibri"/>
              </a:rPr>
              <a:t>ﬁn</a:t>
            </a:r>
            <a:endParaRPr sz="2400" dirty="0">
              <a:latin typeface="Calibri"/>
              <a:cs typeface="Calibri"/>
            </a:endParaRPr>
          </a:p>
          <a:p>
            <a:pPr marL="347345" algn="just">
              <a:spcBef>
                <a:spcPts val="20"/>
              </a:spcBef>
            </a:pPr>
            <a:r>
              <a:rPr sz="2400" i="1" dirty="0">
                <a:solidFill>
                  <a:srgbClr val="4F6228"/>
                </a:solidFill>
                <a:latin typeface="Calibri"/>
                <a:cs typeface="Calibri"/>
              </a:rPr>
              <a:t>' </a:t>
            </a:r>
            <a:r>
              <a:rPr sz="2400" i="1" spc="-5" dirty="0">
                <a:solidFill>
                  <a:srgbClr val="4F6228"/>
                </a:solidFill>
                <a:latin typeface="Calibri"/>
                <a:cs typeface="Calibri"/>
              </a:rPr>
              <a:t>de </a:t>
            </a:r>
            <a:r>
              <a:rPr sz="2400" i="1" dirty="0">
                <a:solidFill>
                  <a:srgbClr val="4F6228"/>
                </a:solidFill>
                <a:latin typeface="Calibri"/>
                <a:cs typeface="Calibri"/>
              </a:rPr>
              <a:t>n </a:t>
            </a:r>
            <a:r>
              <a:rPr sz="2400" i="1" spc="-5" dirty="0">
                <a:solidFill>
                  <a:srgbClr val="4F6228"/>
                </a:solidFill>
                <a:latin typeface="Calibri"/>
                <a:cs typeface="Calibri"/>
              </a:rPr>
              <a:t>en </a:t>
            </a:r>
            <a:r>
              <a:rPr sz="2400" i="1" dirty="0">
                <a:solidFill>
                  <a:srgbClr val="4F6228"/>
                </a:solidFill>
                <a:latin typeface="Calibri"/>
                <a:cs typeface="Calibri"/>
              </a:rPr>
              <a:t>n</a:t>
            </a:r>
            <a:r>
              <a:rPr sz="2400" i="1" spc="-25" dirty="0">
                <a:solidFill>
                  <a:srgbClr val="4F6228"/>
                </a:solidFill>
                <a:latin typeface="Calibri"/>
                <a:cs typeface="Calibri"/>
              </a:rPr>
              <a:t> </a:t>
            </a:r>
            <a:r>
              <a:rPr sz="2400" i="1" spc="-5" dirty="0">
                <a:solidFill>
                  <a:srgbClr val="4F6228"/>
                </a:solidFill>
                <a:latin typeface="Calibri"/>
                <a:cs typeface="Calibri"/>
              </a:rPr>
              <a:t>(step)</a:t>
            </a:r>
            <a:endParaRPr sz="2400" dirty="0">
              <a:latin typeface="Calibri"/>
              <a:cs typeface="Calibri"/>
            </a:endParaRPr>
          </a:p>
          <a:p>
            <a:pPr marL="71755">
              <a:spcBef>
                <a:spcPts val="20"/>
              </a:spcBef>
            </a:pPr>
            <a:r>
              <a:rPr sz="2400" b="1" dirty="0">
                <a:solidFill>
                  <a:srgbClr val="1F497D"/>
                </a:solidFill>
                <a:latin typeface="Calibri"/>
                <a:cs typeface="Calibri"/>
              </a:rPr>
              <a:t>Next</a:t>
            </a:r>
            <a:endParaRPr sz="2400" dirty="0">
              <a:latin typeface="Calibri"/>
              <a:cs typeface="Calibri"/>
            </a:endParaRPr>
          </a:p>
        </p:txBody>
      </p:sp>
      <p:sp>
        <p:nvSpPr>
          <p:cNvPr id="6" name="object 6"/>
          <p:cNvSpPr txBox="1"/>
          <p:nvPr/>
        </p:nvSpPr>
        <p:spPr>
          <a:xfrm>
            <a:off x="1252802" y="4330164"/>
            <a:ext cx="4211320" cy="1115060"/>
          </a:xfrm>
          <a:prstGeom prst="rect">
            <a:avLst/>
          </a:prstGeom>
        </p:spPr>
        <p:txBody>
          <a:bodyPr vert="horz" wrap="square" lIns="0" tIns="12700" rIns="0" bIns="0" rtlCol="0">
            <a:spAutoFit/>
          </a:bodyPr>
          <a:lstStyle/>
          <a:p>
            <a:pPr marL="12700">
              <a:lnSpc>
                <a:spcPts val="2840"/>
              </a:lnSpc>
              <a:spcBef>
                <a:spcPts val="100"/>
              </a:spcBef>
            </a:pPr>
            <a:r>
              <a:rPr sz="2400" b="1" spc="-5" dirty="0">
                <a:solidFill>
                  <a:schemeClr val="accent2">
                    <a:lumMod val="75000"/>
                  </a:schemeClr>
                </a:solidFill>
                <a:latin typeface="Calibri"/>
                <a:cs typeface="Calibri"/>
              </a:rPr>
              <a:t>For</a:t>
            </a:r>
            <a:r>
              <a:rPr sz="2400" b="1" spc="-5" dirty="0">
                <a:latin typeface="Calibri"/>
                <a:cs typeface="Calibri"/>
              </a:rPr>
              <a:t> </a:t>
            </a:r>
            <a:r>
              <a:rPr sz="2000" b="1" i="1" dirty="0">
                <a:latin typeface="Calibri"/>
                <a:cs typeface="Calibri"/>
              </a:rPr>
              <a:t>i = 0 </a:t>
            </a:r>
            <a:r>
              <a:rPr sz="2400" b="1" spc="-5" dirty="0">
                <a:solidFill>
                  <a:schemeClr val="accent2">
                    <a:lumMod val="75000"/>
                  </a:schemeClr>
                </a:solidFill>
                <a:latin typeface="Calibri"/>
                <a:cs typeface="Calibri"/>
              </a:rPr>
              <a:t>To</a:t>
            </a:r>
            <a:r>
              <a:rPr sz="2400" b="1" dirty="0">
                <a:latin typeface="Calibri"/>
                <a:cs typeface="Calibri"/>
              </a:rPr>
              <a:t> </a:t>
            </a:r>
            <a:r>
              <a:rPr sz="2000" b="1" i="1" dirty="0">
                <a:latin typeface="Calibri"/>
                <a:cs typeface="Calibri"/>
              </a:rPr>
              <a:t>2 </a:t>
            </a:r>
            <a:r>
              <a:rPr sz="2400" b="1" spc="-5" dirty="0">
                <a:solidFill>
                  <a:schemeClr val="accent2">
                    <a:lumMod val="75000"/>
                  </a:schemeClr>
                </a:solidFill>
                <a:latin typeface="Calibri"/>
                <a:cs typeface="Calibri"/>
              </a:rPr>
              <a:t>Step</a:t>
            </a:r>
            <a:r>
              <a:rPr sz="2400" b="1" spc="-210" dirty="0">
                <a:latin typeface="Calibri"/>
                <a:cs typeface="Calibri"/>
              </a:rPr>
              <a:t> </a:t>
            </a:r>
            <a:r>
              <a:rPr sz="2400" b="1" i="1" dirty="0">
                <a:latin typeface="Calibri"/>
                <a:cs typeface="Calibri"/>
              </a:rPr>
              <a:t>1</a:t>
            </a:r>
            <a:endParaRPr sz="2400" dirty="0">
              <a:latin typeface="Calibri"/>
              <a:cs typeface="Calibri"/>
            </a:endParaRPr>
          </a:p>
          <a:p>
            <a:pPr marL="356870">
              <a:lnSpc>
                <a:spcPts val="2840"/>
              </a:lnSpc>
            </a:pPr>
            <a:r>
              <a:rPr sz="2000" b="1" i="1" spc="-5" dirty="0">
                <a:latin typeface="Calibri"/>
                <a:cs typeface="Calibri"/>
              </a:rPr>
              <a:t>somme </a:t>
            </a:r>
            <a:r>
              <a:rPr sz="2000" b="1" i="1" dirty="0">
                <a:latin typeface="Calibri"/>
                <a:cs typeface="Calibri"/>
              </a:rPr>
              <a:t>= </a:t>
            </a:r>
            <a:r>
              <a:rPr sz="2000" b="1" i="1" spc="-5" dirty="0">
                <a:latin typeface="Calibri"/>
                <a:cs typeface="Calibri"/>
              </a:rPr>
              <a:t>somme </a:t>
            </a:r>
            <a:r>
              <a:rPr sz="2000" b="1" i="1" dirty="0">
                <a:latin typeface="Calibri"/>
                <a:cs typeface="Calibri"/>
              </a:rPr>
              <a:t>+ </a:t>
            </a:r>
            <a:r>
              <a:rPr sz="2400" b="1" i="1" spc="-5" dirty="0">
                <a:latin typeface="Calibri"/>
                <a:cs typeface="Calibri"/>
              </a:rPr>
              <a:t>tab_0_a_2 </a:t>
            </a:r>
            <a:r>
              <a:rPr sz="2400" b="1" i="1" dirty="0">
                <a:latin typeface="Calibri"/>
                <a:cs typeface="Calibri"/>
              </a:rPr>
              <a:t>( i</a:t>
            </a:r>
            <a:r>
              <a:rPr sz="2400" b="1" i="1" spc="-60" dirty="0">
                <a:latin typeface="Calibri"/>
                <a:cs typeface="Calibri"/>
              </a:rPr>
              <a:t> </a:t>
            </a:r>
            <a:r>
              <a:rPr sz="2400" b="1" i="1" dirty="0">
                <a:latin typeface="Calibri"/>
                <a:cs typeface="Calibri"/>
              </a:rPr>
              <a:t>)</a:t>
            </a:r>
            <a:endParaRPr sz="2400" dirty="0">
              <a:latin typeface="Calibri"/>
              <a:cs typeface="Calibri"/>
            </a:endParaRPr>
          </a:p>
          <a:p>
            <a:pPr marL="12700">
              <a:spcBef>
                <a:spcPts val="20"/>
              </a:spcBef>
            </a:pPr>
            <a:r>
              <a:rPr sz="2400" b="1" spc="-5" dirty="0">
                <a:solidFill>
                  <a:schemeClr val="accent2">
                    <a:lumMod val="75000"/>
                  </a:schemeClr>
                </a:solidFill>
                <a:latin typeface="Calibri"/>
                <a:cs typeface="Calibri"/>
              </a:rPr>
              <a:t>Next</a:t>
            </a:r>
          </a:p>
        </p:txBody>
      </p:sp>
      <p:grpSp>
        <p:nvGrpSpPr>
          <p:cNvPr id="4" name="Groupe 3"/>
          <p:cNvGrpSpPr/>
          <p:nvPr/>
        </p:nvGrpSpPr>
        <p:grpSpPr>
          <a:xfrm>
            <a:off x="6844146" y="2048147"/>
            <a:ext cx="3150928" cy="4622875"/>
            <a:chOff x="6844146" y="2048147"/>
            <a:chExt cx="3150928" cy="4622875"/>
          </a:xfrm>
        </p:grpSpPr>
        <p:grpSp>
          <p:nvGrpSpPr>
            <p:cNvPr id="7" name="object 7"/>
            <p:cNvGrpSpPr/>
            <p:nvPr/>
          </p:nvGrpSpPr>
          <p:grpSpPr>
            <a:xfrm>
              <a:off x="7451451" y="2048147"/>
              <a:ext cx="1393825" cy="601980"/>
              <a:chOff x="5927450" y="2048147"/>
              <a:chExt cx="1393825" cy="601980"/>
            </a:xfrm>
          </p:grpSpPr>
          <p:sp>
            <p:nvSpPr>
              <p:cNvPr id="8" name="object 8"/>
              <p:cNvSpPr/>
              <p:nvPr/>
            </p:nvSpPr>
            <p:spPr>
              <a:xfrm>
                <a:off x="5940150" y="2060847"/>
                <a:ext cx="1368425" cy="576580"/>
              </a:xfrm>
              <a:custGeom>
                <a:avLst/>
                <a:gdLst/>
                <a:ahLst/>
                <a:cxnLst/>
                <a:rect l="l" t="t" r="r" b="b"/>
                <a:pathLst>
                  <a:path w="1368425" h="576580">
                    <a:moveTo>
                      <a:pt x="1272139" y="0"/>
                    </a:moveTo>
                    <a:lnTo>
                      <a:pt x="96013" y="0"/>
                    </a:lnTo>
                    <a:lnTo>
                      <a:pt x="58640" y="7545"/>
                    </a:lnTo>
                    <a:lnTo>
                      <a:pt x="28121" y="28121"/>
                    </a:lnTo>
                    <a:lnTo>
                      <a:pt x="7545" y="58640"/>
                    </a:lnTo>
                    <a:lnTo>
                      <a:pt x="0" y="96013"/>
                    </a:lnTo>
                    <a:lnTo>
                      <a:pt x="0" y="480051"/>
                    </a:lnTo>
                    <a:lnTo>
                      <a:pt x="7545" y="517424"/>
                    </a:lnTo>
                    <a:lnTo>
                      <a:pt x="28121" y="547943"/>
                    </a:lnTo>
                    <a:lnTo>
                      <a:pt x="58640" y="568519"/>
                    </a:lnTo>
                    <a:lnTo>
                      <a:pt x="96013" y="576064"/>
                    </a:lnTo>
                    <a:lnTo>
                      <a:pt x="1272139" y="576064"/>
                    </a:lnTo>
                    <a:lnTo>
                      <a:pt x="1309511" y="568519"/>
                    </a:lnTo>
                    <a:lnTo>
                      <a:pt x="1340030" y="547943"/>
                    </a:lnTo>
                    <a:lnTo>
                      <a:pt x="1360606" y="517424"/>
                    </a:lnTo>
                    <a:lnTo>
                      <a:pt x="1368151" y="480051"/>
                    </a:lnTo>
                    <a:lnTo>
                      <a:pt x="1368151" y="96013"/>
                    </a:lnTo>
                    <a:lnTo>
                      <a:pt x="1360606" y="58640"/>
                    </a:lnTo>
                    <a:lnTo>
                      <a:pt x="1340030" y="28121"/>
                    </a:lnTo>
                    <a:lnTo>
                      <a:pt x="1309511" y="7545"/>
                    </a:lnTo>
                    <a:lnTo>
                      <a:pt x="1272139" y="0"/>
                    </a:lnTo>
                    <a:close/>
                  </a:path>
                </a:pathLst>
              </a:custGeom>
              <a:solidFill>
                <a:srgbClr val="FFFFFF"/>
              </a:solidFill>
            </p:spPr>
            <p:txBody>
              <a:bodyPr wrap="square" lIns="0" tIns="0" rIns="0" bIns="0" rtlCol="0"/>
              <a:lstStyle/>
              <a:p>
                <a:endParaRPr/>
              </a:p>
            </p:txBody>
          </p:sp>
          <p:sp>
            <p:nvSpPr>
              <p:cNvPr id="9" name="object 9"/>
              <p:cNvSpPr/>
              <p:nvPr/>
            </p:nvSpPr>
            <p:spPr>
              <a:xfrm>
                <a:off x="5940150" y="2060847"/>
                <a:ext cx="1368425" cy="576580"/>
              </a:xfrm>
              <a:custGeom>
                <a:avLst/>
                <a:gdLst/>
                <a:ahLst/>
                <a:cxnLst/>
                <a:rect l="l" t="t" r="r" b="b"/>
                <a:pathLst>
                  <a:path w="1368425" h="576580">
                    <a:moveTo>
                      <a:pt x="0" y="96013"/>
                    </a:moveTo>
                    <a:lnTo>
                      <a:pt x="7545" y="58640"/>
                    </a:lnTo>
                    <a:lnTo>
                      <a:pt x="28121" y="28121"/>
                    </a:lnTo>
                    <a:lnTo>
                      <a:pt x="58640" y="7545"/>
                    </a:lnTo>
                    <a:lnTo>
                      <a:pt x="96013" y="0"/>
                    </a:lnTo>
                    <a:lnTo>
                      <a:pt x="1272138" y="0"/>
                    </a:lnTo>
                    <a:lnTo>
                      <a:pt x="1309511" y="7545"/>
                    </a:lnTo>
                    <a:lnTo>
                      <a:pt x="1340029" y="28121"/>
                    </a:lnTo>
                    <a:lnTo>
                      <a:pt x="1360606" y="58640"/>
                    </a:lnTo>
                    <a:lnTo>
                      <a:pt x="1368151" y="96013"/>
                    </a:lnTo>
                    <a:lnTo>
                      <a:pt x="1368151" y="480050"/>
                    </a:lnTo>
                    <a:lnTo>
                      <a:pt x="1360606" y="517423"/>
                    </a:lnTo>
                    <a:lnTo>
                      <a:pt x="1340029" y="547942"/>
                    </a:lnTo>
                    <a:lnTo>
                      <a:pt x="1309511" y="568518"/>
                    </a:lnTo>
                    <a:lnTo>
                      <a:pt x="1272138" y="576064"/>
                    </a:lnTo>
                    <a:lnTo>
                      <a:pt x="96013" y="576064"/>
                    </a:lnTo>
                    <a:lnTo>
                      <a:pt x="58640" y="568518"/>
                    </a:lnTo>
                    <a:lnTo>
                      <a:pt x="28121" y="547942"/>
                    </a:lnTo>
                    <a:lnTo>
                      <a:pt x="7545" y="517423"/>
                    </a:lnTo>
                    <a:lnTo>
                      <a:pt x="0" y="480050"/>
                    </a:lnTo>
                    <a:lnTo>
                      <a:pt x="0" y="96013"/>
                    </a:lnTo>
                    <a:close/>
                  </a:path>
                </a:pathLst>
              </a:custGeom>
              <a:ln w="25399">
                <a:solidFill>
                  <a:srgbClr val="FAA757"/>
                </a:solidFill>
              </a:ln>
            </p:spPr>
            <p:txBody>
              <a:bodyPr wrap="square" lIns="0" tIns="0" rIns="0" bIns="0" rtlCol="0"/>
              <a:lstStyle/>
              <a:p>
                <a:endParaRPr/>
              </a:p>
            </p:txBody>
          </p:sp>
        </p:grpSp>
        <p:sp>
          <p:nvSpPr>
            <p:cNvPr id="10" name="object 10"/>
            <p:cNvSpPr txBox="1"/>
            <p:nvPr/>
          </p:nvSpPr>
          <p:spPr>
            <a:xfrm>
              <a:off x="7874955" y="2061860"/>
              <a:ext cx="588645" cy="566420"/>
            </a:xfrm>
            <a:prstGeom prst="rect">
              <a:avLst/>
            </a:prstGeom>
          </p:spPr>
          <p:txBody>
            <a:bodyPr vert="horz" wrap="square" lIns="0" tIns="12700" rIns="0" bIns="0" rtlCol="0">
              <a:spAutoFit/>
            </a:bodyPr>
            <a:lstStyle/>
            <a:p>
              <a:pPr marL="12700">
                <a:lnSpc>
                  <a:spcPts val="2130"/>
                </a:lnSpc>
                <a:spcBef>
                  <a:spcPts val="100"/>
                </a:spcBef>
              </a:pPr>
              <a:r>
                <a:rPr b="1" dirty="0">
                  <a:latin typeface="Calibri"/>
                  <a:cs typeface="Calibri"/>
                </a:rPr>
                <a:t>début</a:t>
              </a:r>
              <a:endParaRPr>
                <a:latin typeface="Calibri"/>
                <a:cs typeface="Calibri"/>
              </a:endParaRPr>
            </a:p>
            <a:p>
              <a:pPr marL="99060">
                <a:lnSpc>
                  <a:spcPts val="2130"/>
                </a:lnSpc>
              </a:pPr>
              <a:r>
                <a:rPr b="1" i="1" dirty="0">
                  <a:latin typeface="Calibri"/>
                  <a:cs typeface="Calibri"/>
                </a:rPr>
                <a:t>i =</a:t>
              </a:r>
              <a:r>
                <a:rPr b="1" i="1" spc="-105" dirty="0">
                  <a:latin typeface="Calibri"/>
                  <a:cs typeface="Calibri"/>
                </a:rPr>
                <a:t> </a:t>
              </a:r>
              <a:r>
                <a:rPr b="1" i="1" dirty="0">
                  <a:latin typeface="Calibri"/>
                  <a:cs typeface="Calibri"/>
                </a:rPr>
                <a:t>0</a:t>
              </a:r>
              <a:endParaRPr>
                <a:latin typeface="Calibri"/>
                <a:cs typeface="Calibri"/>
              </a:endParaRPr>
            </a:p>
          </p:txBody>
        </p:sp>
        <p:grpSp>
          <p:nvGrpSpPr>
            <p:cNvPr id="11" name="object 11"/>
            <p:cNvGrpSpPr/>
            <p:nvPr/>
          </p:nvGrpSpPr>
          <p:grpSpPr>
            <a:xfrm>
              <a:off x="6844146" y="2173779"/>
              <a:ext cx="2000885" cy="1483995"/>
              <a:chOff x="5320145" y="2173778"/>
              <a:chExt cx="2000885" cy="1483995"/>
            </a:xfrm>
          </p:grpSpPr>
          <p:sp>
            <p:nvSpPr>
              <p:cNvPr id="12" name="object 12"/>
              <p:cNvSpPr/>
              <p:nvPr/>
            </p:nvSpPr>
            <p:spPr>
              <a:xfrm>
                <a:off x="5320145" y="2173778"/>
                <a:ext cx="818803" cy="390698"/>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5364087" y="2348880"/>
                <a:ext cx="538480" cy="0"/>
              </a:xfrm>
              <a:custGeom>
                <a:avLst/>
                <a:gdLst/>
                <a:ahLst/>
                <a:cxnLst/>
                <a:rect l="l" t="t" r="r" b="b"/>
                <a:pathLst>
                  <a:path w="538479">
                    <a:moveTo>
                      <a:pt x="0" y="0"/>
                    </a:moveTo>
                    <a:lnTo>
                      <a:pt x="538455" y="0"/>
                    </a:lnTo>
                  </a:path>
                </a:pathLst>
              </a:custGeom>
              <a:ln w="38099">
                <a:solidFill>
                  <a:srgbClr val="FFFB00"/>
                </a:solidFill>
              </a:ln>
            </p:spPr>
            <p:txBody>
              <a:bodyPr wrap="square" lIns="0" tIns="0" rIns="0" bIns="0" rtlCol="0"/>
              <a:lstStyle/>
              <a:p>
                <a:endParaRPr/>
              </a:p>
            </p:txBody>
          </p:sp>
          <p:sp>
            <p:nvSpPr>
              <p:cNvPr id="14" name="object 14"/>
              <p:cNvSpPr/>
              <p:nvPr/>
            </p:nvSpPr>
            <p:spPr>
              <a:xfrm>
                <a:off x="5769344" y="2263306"/>
                <a:ext cx="171005" cy="171146"/>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940150" y="3068960"/>
                <a:ext cx="1368425" cy="576580"/>
              </a:xfrm>
              <a:custGeom>
                <a:avLst/>
                <a:gdLst/>
                <a:ahLst/>
                <a:cxnLst/>
                <a:rect l="l" t="t" r="r" b="b"/>
                <a:pathLst>
                  <a:path w="1368425" h="576579">
                    <a:moveTo>
                      <a:pt x="1272139" y="0"/>
                    </a:moveTo>
                    <a:lnTo>
                      <a:pt x="96013" y="0"/>
                    </a:lnTo>
                    <a:lnTo>
                      <a:pt x="58640" y="7545"/>
                    </a:lnTo>
                    <a:lnTo>
                      <a:pt x="28121" y="28121"/>
                    </a:lnTo>
                    <a:lnTo>
                      <a:pt x="7545" y="58640"/>
                    </a:lnTo>
                    <a:lnTo>
                      <a:pt x="0" y="96013"/>
                    </a:lnTo>
                    <a:lnTo>
                      <a:pt x="0" y="480051"/>
                    </a:lnTo>
                    <a:lnTo>
                      <a:pt x="7545" y="517423"/>
                    </a:lnTo>
                    <a:lnTo>
                      <a:pt x="28121" y="547942"/>
                    </a:lnTo>
                    <a:lnTo>
                      <a:pt x="58640" y="568519"/>
                    </a:lnTo>
                    <a:lnTo>
                      <a:pt x="96013" y="576064"/>
                    </a:lnTo>
                    <a:lnTo>
                      <a:pt x="1272139" y="576064"/>
                    </a:lnTo>
                    <a:lnTo>
                      <a:pt x="1309511" y="568519"/>
                    </a:lnTo>
                    <a:lnTo>
                      <a:pt x="1340030" y="547942"/>
                    </a:lnTo>
                    <a:lnTo>
                      <a:pt x="1360606" y="517423"/>
                    </a:lnTo>
                    <a:lnTo>
                      <a:pt x="1368151" y="480051"/>
                    </a:lnTo>
                    <a:lnTo>
                      <a:pt x="1368151" y="96013"/>
                    </a:lnTo>
                    <a:lnTo>
                      <a:pt x="1360606" y="58640"/>
                    </a:lnTo>
                    <a:lnTo>
                      <a:pt x="1340030" y="28121"/>
                    </a:lnTo>
                    <a:lnTo>
                      <a:pt x="1309511" y="7545"/>
                    </a:lnTo>
                    <a:lnTo>
                      <a:pt x="1272139" y="0"/>
                    </a:lnTo>
                    <a:close/>
                  </a:path>
                </a:pathLst>
              </a:custGeom>
              <a:solidFill>
                <a:srgbClr val="FFFFFF"/>
              </a:solidFill>
            </p:spPr>
            <p:txBody>
              <a:bodyPr wrap="square" lIns="0" tIns="0" rIns="0" bIns="0" rtlCol="0"/>
              <a:lstStyle/>
              <a:p>
                <a:endParaRPr/>
              </a:p>
            </p:txBody>
          </p:sp>
          <p:sp>
            <p:nvSpPr>
              <p:cNvPr id="16" name="object 16"/>
              <p:cNvSpPr/>
              <p:nvPr/>
            </p:nvSpPr>
            <p:spPr>
              <a:xfrm>
                <a:off x="5940150" y="3068960"/>
                <a:ext cx="1368425" cy="576580"/>
              </a:xfrm>
              <a:custGeom>
                <a:avLst/>
                <a:gdLst/>
                <a:ahLst/>
                <a:cxnLst/>
                <a:rect l="l" t="t" r="r" b="b"/>
                <a:pathLst>
                  <a:path w="1368425" h="576579">
                    <a:moveTo>
                      <a:pt x="0" y="96013"/>
                    </a:moveTo>
                    <a:lnTo>
                      <a:pt x="7545" y="58640"/>
                    </a:lnTo>
                    <a:lnTo>
                      <a:pt x="28121" y="28121"/>
                    </a:lnTo>
                    <a:lnTo>
                      <a:pt x="58640" y="7545"/>
                    </a:lnTo>
                    <a:lnTo>
                      <a:pt x="96013" y="0"/>
                    </a:lnTo>
                    <a:lnTo>
                      <a:pt x="1272138" y="0"/>
                    </a:lnTo>
                    <a:lnTo>
                      <a:pt x="1309511" y="7545"/>
                    </a:lnTo>
                    <a:lnTo>
                      <a:pt x="1340029" y="28121"/>
                    </a:lnTo>
                    <a:lnTo>
                      <a:pt x="1360606" y="58640"/>
                    </a:lnTo>
                    <a:lnTo>
                      <a:pt x="1368151" y="96013"/>
                    </a:lnTo>
                    <a:lnTo>
                      <a:pt x="1368151" y="480050"/>
                    </a:lnTo>
                    <a:lnTo>
                      <a:pt x="1360606" y="517423"/>
                    </a:lnTo>
                    <a:lnTo>
                      <a:pt x="1340029" y="547942"/>
                    </a:lnTo>
                    <a:lnTo>
                      <a:pt x="1309511" y="568518"/>
                    </a:lnTo>
                    <a:lnTo>
                      <a:pt x="1272138" y="576063"/>
                    </a:lnTo>
                    <a:lnTo>
                      <a:pt x="96013" y="576063"/>
                    </a:lnTo>
                    <a:lnTo>
                      <a:pt x="58640" y="568518"/>
                    </a:lnTo>
                    <a:lnTo>
                      <a:pt x="28121" y="547942"/>
                    </a:lnTo>
                    <a:lnTo>
                      <a:pt x="7545" y="517423"/>
                    </a:lnTo>
                    <a:lnTo>
                      <a:pt x="0" y="480050"/>
                    </a:lnTo>
                    <a:lnTo>
                      <a:pt x="0" y="96013"/>
                    </a:lnTo>
                    <a:close/>
                  </a:path>
                </a:pathLst>
              </a:custGeom>
              <a:ln w="25399">
                <a:solidFill>
                  <a:srgbClr val="FAA757"/>
                </a:solidFill>
              </a:ln>
            </p:spPr>
            <p:txBody>
              <a:bodyPr wrap="square" lIns="0" tIns="0" rIns="0" bIns="0" rtlCol="0"/>
              <a:lstStyle/>
              <a:p>
                <a:endParaRPr/>
              </a:p>
            </p:txBody>
          </p:sp>
        </p:grpSp>
        <p:sp>
          <p:nvSpPr>
            <p:cNvPr id="17" name="object 17"/>
            <p:cNvSpPr txBox="1"/>
            <p:nvPr/>
          </p:nvSpPr>
          <p:spPr>
            <a:xfrm>
              <a:off x="7790624" y="3207132"/>
              <a:ext cx="756920"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70" dirty="0">
                  <a:latin typeface="Calibri"/>
                  <a:cs typeface="Calibri"/>
                </a:rPr>
                <a:t> </a:t>
              </a:r>
              <a:r>
                <a:rPr b="1" spc="-5" dirty="0">
                  <a:latin typeface="Calibri"/>
                  <a:cs typeface="Calibri"/>
                </a:rPr>
                <a:t>for</a:t>
              </a:r>
              <a:endParaRPr dirty="0">
                <a:latin typeface="Calibri"/>
                <a:cs typeface="Calibri"/>
              </a:endParaRPr>
            </a:p>
          </p:txBody>
        </p:sp>
        <p:grpSp>
          <p:nvGrpSpPr>
            <p:cNvPr id="18" name="object 18"/>
            <p:cNvGrpSpPr/>
            <p:nvPr/>
          </p:nvGrpSpPr>
          <p:grpSpPr>
            <a:xfrm>
              <a:off x="7451451" y="4064372"/>
              <a:ext cx="1393825" cy="601980"/>
              <a:chOff x="5927450" y="4064372"/>
              <a:chExt cx="1393825" cy="601980"/>
            </a:xfrm>
          </p:grpSpPr>
          <p:sp>
            <p:nvSpPr>
              <p:cNvPr id="19" name="object 19"/>
              <p:cNvSpPr/>
              <p:nvPr/>
            </p:nvSpPr>
            <p:spPr>
              <a:xfrm>
                <a:off x="5940150" y="4077071"/>
                <a:ext cx="1368425" cy="576580"/>
              </a:xfrm>
              <a:custGeom>
                <a:avLst/>
                <a:gdLst/>
                <a:ahLst/>
                <a:cxnLst/>
                <a:rect l="l" t="t" r="r" b="b"/>
                <a:pathLst>
                  <a:path w="1368425" h="576579">
                    <a:moveTo>
                      <a:pt x="1272139" y="0"/>
                    </a:moveTo>
                    <a:lnTo>
                      <a:pt x="96013" y="0"/>
                    </a:lnTo>
                    <a:lnTo>
                      <a:pt x="58640" y="7545"/>
                    </a:lnTo>
                    <a:lnTo>
                      <a:pt x="28121" y="28121"/>
                    </a:lnTo>
                    <a:lnTo>
                      <a:pt x="7545" y="58640"/>
                    </a:lnTo>
                    <a:lnTo>
                      <a:pt x="0" y="96013"/>
                    </a:lnTo>
                    <a:lnTo>
                      <a:pt x="0" y="480051"/>
                    </a:lnTo>
                    <a:lnTo>
                      <a:pt x="7545" y="517423"/>
                    </a:lnTo>
                    <a:lnTo>
                      <a:pt x="28121" y="547942"/>
                    </a:lnTo>
                    <a:lnTo>
                      <a:pt x="58640" y="568519"/>
                    </a:lnTo>
                    <a:lnTo>
                      <a:pt x="96013" y="576064"/>
                    </a:lnTo>
                    <a:lnTo>
                      <a:pt x="1272139" y="576064"/>
                    </a:lnTo>
                    <a:lnTo>
                      <a:pt x="1309511" y="568519"/>
                    </a:lnTo>
                    <a:lnTo>
                      <a:pt x="1340030" y="547942"/>
                    </a:lnTo>
                    <a:lnTo>
                      <a:pt x="1360606" y="517423"/>
                    </a:lnTo>
                    <a:lnTo>
                      <a:pt x="1368151" y="480051"/>
                    </a:lnTo>
                    <a:lnTo>
                      <a:pt x="1368151" y="96013"/>
                    </a:lnTo>
                    <a:lnTo>
                      <a:pt x="1360606" y="58640"/>
                    </a:lnTo>
                    <a:lnTo>
                      <a:pt x="1340030" y="28121"/>
                    </a:lnTo>
                    <a:lnTo>
                      <a:pt x="1309511" y="7545"/>
                    </a:lnTo>
                    <a:lnTo>
                      <a:pt x="1272139" y="0"/>
                    </a:lnTo>
                    <a:close/>
                  </a:path>
                </a:pathLst>
              </a:custGeom>
              <a:solidFill>
                <a:srgbClr val="FFFFFF"/>
              </a:solidFill>
            </p:spPr>
            <p:txBody>
              <a:bodyPr wrap="square" lIns="0" tIns="0" rIns="0" bIns="0" rtlCol="0"/>
              <a:lstStyle/>
              <a:p>
                <a:endParaRPr/>
              </a:p>
            </p:txBody>
          </p:sp>
          <p:sp>
            <p:nvSpPr>
              <p:cNvPr id="20" name="object 20"/>
              <p:cNvSpPr/>
              <p:nvPr/>
            </p:nvSpPr>
            <p:spPr>
              <a:xfrm>
                <a:off x="5940150" y="4077072"/>
                <a:ext cx="1368425" cy="576580"/>
              </a:xfrm>
              <a:custGeom>
                <a:avLst/>
                <a:gdLst/>
                <a:ahLst/>
                <a:cxnLst/>
                <a:rect l="l" t="t" r="r" b="b"/>
                <a:pathLst>
                  <a:path w="1368425" h="576579">
                    <a:moveTo>
                      <a:pt x="0" y="96012"/>
                    </a:moveTo>
                    <a:lnTo>
                      <a:pt x="7545" y="58640"/>
                    </a:lnTo>
                    <a:lnTo>
                      <a:pt x="28121" y="28121"/>
                    </a:lnTo>
                    <a:lnTo>
                      <a:pt x="58640" y="7545"/>
                    </a:lnTo>
                    <a:lnTo>
                      <a:pt x="96013" y="0"/>
                    </a:lnTo>
                    <a:lnTo>
                      <a:pt x="1272138" y="0"/>
                    </a:lnTo>
                    <a:lnTo>
                      <a:pt x="1309511" y="7545"/>
                    </a:lnTo>
                    <a:lnTo>
                      <a:pt x="1340029" y="28121"/>
                    </a:lnTo>
                    <a:lnTo>
                      <a:pt x="1360606" y="58640"/>
                    </a:lnTo>
                    <a:lnTo>
                      <a:pt x="1368151" y="96012"/>
                    </a:lnTo>
                    <a:lnTo>
                      <a:pt x="1368151" y="480050"/>
                    </a:lnTo>
                    <a:lnTo>
                      <a:pt x="1360606" y="517423"/>
                    </a:lnTo>
                    <a:lnTo>
                      <a:pt x="1340029" y="547942"/>
                    </a:lnTo>
                    <a:lnTo>
                      <a:pt x="1309511" y="568518"/>
                    </a:lnTo>
                    <a:lnTo>
                      <a:pt x="1272138" y="576063"/>
                    </a:lnTo>
                    <a:lnTo>
                      <a:pt x="96013" y="576063"/>
                    </a:lnTo>
                    <a:lnTo>
                      <a:pt x="58640" y="568518"/>
                    </a:lnTo>
                    <a:lnTo>
                      <a:pt x="28121" y="547942"/>
                    </a:lnTo>
                    <a:lnTo>
                      <a:pt x="7545" y="517423"/>
                    </a:lnTo>
                    <a:lnTo>
                      <a:pt x="0" y="480050"/>
                    </a:lnTo>
                    <a:lnTo>
                      <a:pt x="0" y="96012"/>
                    </a:lnTo>
                    <a:close/>
                  </a:path>
                </a:pathLst>
              </a:custGeom>
              <a:ln w="25399">
                <a:solidFill>
                  <a:srgbClr val="FAA757"/>
                </a:solidFill>
              </a:ln>
            </p:spPr>
            <p:txBody>
              <a:bodyPr wrap="square" lIns="0" tIns="0" rIns="0" bIns="0" rtlCol="0"/>
              <a:lstStyle/>
              <a:p>
                <a:endParaRPr/>
              </a:p>
            </p:txBody>
          </p:sp>
        </p:grpSp>
        <p:sp>
          <p:nvSpPr>
            <p:cNvPr id="21" name="object 21"/>
            <p:cNvSpPr txBox="1"/>
            <p:nvPr/>
          </p:nvSpPr>
          <p:spPr>
            <a:xfrm>
              <a:off x="7681627" y="4078084"/>
              <a:ext cx="974725" cy="566420"/>
            </a:xfrm>
            <a:prstGeom prst="rect">
              <a:avLst/>
            </a:prstGeom>
          </p:spPr>
          <p:txBody>
            <a:bodyPr vert="horz" wrap="square" lIns="0" tIns="12700" rIns="0" bIns="0" rtlCol="0">
              <a:spAutoFit/>
            </a:bodyPr>
            <a:lstStyle/>
            <a:p>
              <a:pPr algn="ctr">
                <a:lnSpc>
                  <a:spcPts val="2130"/>
                </a:lnSpc>
                <a:spcBef>
                  <a:spcPts val="100"/>
                </a:spcBef>
              </a:pPr>
              <a:r>
                <a:rPr b="1" dirty="0">
                  <a:latin typeface="Calibri"/>
                  <a:cs typeface="Calibri"/>
                </a:rPr>
                <a:t>Next</a:t>
              </a:r>
              <a:endParaRPr>
                <a:latin typeface="Calibri"/>
                <a:cs typeface="Calibri"/>
              </a:endParaRPr>
            </a:p>
            <a:p>
              <a:pPr algn="ctr">
                <a:lnSpc>
                  <a:spcPts val="2130"/>
                </a:lnSpc>
              </a:pPr>
              <a:r>
                <a:rPr b="1" i="1" dirty="0">
                  <a:latin typeface="Calibri"/>
                  <a:cs typeface="Calibri"/>
                </a:rPr>
                <a:t>i = i +</a:t>
              </a:r>
              <a:r>
                <a:rPr b="1" i="1" spc="-90" dirty="0">
                  <a:latin typeface="Calibri"/>
                  <a:cs typeface="Calibri"/>
                </a:rPr>
                <a:t> </a:t>
              </a:r>
              <a:r>
                <a:rPr b="1" i="1" spc="-5" dirty="0">
                  <a:latin typeface="Calibri"/>
                  <a:cs typeface="Calibri"/>
                </a:rPr>
                <a:t>step</a:t>
              </a:r>
              <a:endParaRPr>
                <a:latin typeface="Calibri"/>
                <a:cs typeface="Calibri"/>
              </a:endParaRPr>
            </a:p>
          </p:txBody>
        </p:sp>
        <p:grpSp>
          <p:nvGrpSpPr>
            <p:cNvPr id="22" name="object 22"/>
            <p:cNvGrpSpPr/>
            <p:nvPr/>
          </p:nvGrpSpPr>
          <p:grpSpPr>
            <a:xfrm>
              <a:off x="7379442" y="5072484"/>
              <a:ext cx="1537970" cy="745490"/>
              <a:chOff x="5855442" y="5072484"/>
              <a:chExt cx="1537970" cy="745490"/>
            </a:xfrm>
          </p:grpSpPr>
          <p:sp>
            <p:nvSpPr>
              <p:cNvPr id="23" name="object 23"/>
              <p:cNvSpPr/>
              <p:nvPr/>
            </p:nvSpPr>
            <p:spPr>
              <a:xfrm>
                <a:off x="5868142" y="5085184"/>
                <a:ext cx="1512570" cy="720090"/>
              </a:xfrm>
              <a:custGeom>
                <a:avLst/>
                <a:gdLst/>
                <a:ahLst/>
                <a:cxnLst/>
                <a:rect l="l" t="t" r="r" b="b"/>
                <a:pathLst>
                  <a:path w="1512570" h="720089">
                    <a:moveTo>
                      <a:pt x="756084" y="0"/>
                    </a:moveTo>
                    <a:lnTo>
                      <a:pt x="0" y="360039"/>
                    </a:lnTo>
                    <a:lnTo>
                      <a:pt x="756084" y="720079"/>
                    </a:lnTo>
                    <a:lnTo>
                      <a:pt x="1512167" y="360039"/>
                    </a:lnTo>
                    <a:lnTo>
                      <a:pt x="756084" y="0"/>
                    </a:lnTo>
                    <a:close/>
                  </a:path>
                </a:pathLst>
              </a:custGeom>
              <a:solidFill>
                <a:srgbClr val="FFFFFF"/>
              </a:solidFill>
            </p:spPr>
            <p:txBody>
              <a:bodyPr wrap="square" lIns="0" tIns="0" rIns="0" bIns="0" rtlCol="0"/>
              <a:lstStyle/>
              <a:p>
                <a:endParaRPr/>
              </a:p>
            </p:txBody>
          </p:sp>
          <p:sp>
            <p:nvSpPr>
              <p:cNvPr id="24" name="object 24"/>
              <p:cNvSpPr/>
              <p:nvPr/>
            </p:nvSpPr>
            <p:spPr>
              <a:xfrm>
                <a:off x="5868142" y="5085184"/>
                <a:ext cx="1512570" cy="720090"/>
              </a:xfrm>
              <a:custGeom>
                <a:avLst/>
                <a:gdLst/>
                <a:ahLst/>
                <a:cxnLst/>
                <a:rect l="l" t="t" r="r" b="b"/>
                <a:pathLst>
                  <a:path w="1512570" h="720089">
                    <a:moveTo>
                      <a:pt x="0" y="360039"/>
                    </a:moveTo>
                    <a:lnTo>
                      <a:pt x="756083" y="0"/>
                    </a:lnTo>
                    <a:lnTo>
                      <a:pt x="1512166" y="360039"/>
                    </a:lnTo>
                    <a:lnTo>
                      <a:pt x="756083" y="720079"/>
                    </a:lnTo>
                    <a:lnTo>
                      <a:pt x="0" y="360039"/>
                    </a:lnTo>
                    <a:close/>
                  </a:path>
                </a:pathLst>
              </a:custGeom>
              <a:ln w="25399">
                <a:solidFill>
                  <a:srgbClr val="FAA757"/>
                </a:solidFill>
              </a:ln>
            </p:spPr>
            <p:txBody>
              <a:bodyPr wrap="square" lIns="0" tIns="0" rIns="0" bIns="0" rtlCol="0"/>
              <a:lstStyle/>
              <a:p>
                <a:endParaRPr/>
              </a:p>
            </p:txBody>
          </p:sp>
        </p:grpSp>
        <p:sp>
          <p:nvSpPr>
            <p:cNvPr id="25" name="object 25"/>
            <p:cNvSpPr txBox="1"/>
            <p:nvPr/>
          </p:nvSpPr>
          <p:spPr>
            <a:xfrm>
              <a:off x="7912390" y="5280124"/>
              <a:ext cx="477520" cy="330200"/>
            </a:xfrm>
            <a:prstGeom prst="rect">
              <a:avLst/>
            </a:prstGeom>
          </p:spPr>
          <p:txBody>
            <a:bodyPr vert="horz" wrap="square" lIns="0" tIns="12700" rIns="0" bIns="0" rtlCol="0">
              <a:spAutoFit/>
            </a:bodyPr>
            <a:lstStyle/>
            <a:p>
              <a:pPr marL="12700">
                <a:spcBef>
                  <a:spcPts val="100"/>
                </a:spcBef>
              </a:pPr>
              <a:r>
                <a:rPr sz="2000" b="1" dirty="0">
                  <a:latin typeface="Calibri"/>
                  <a:cs typeface="Calibri"/>
                </a:rPr>
                <a:t>ﬁn</a:t>
              </a:r>
              <a:r>
                <a:rPr sz="2000" b="1" spc="-90" dirty="0">
                  <a:latin typeface="Calibri"/>
                  <a:cs typeface="Calibri"/>
                </a:rPr>
                <a:t> </a:t>
              </a:r>
              <a:r>
                <a:rPr sz="2000" b="1" dirty="0">
                  <a:latin typeface="Calibri"/>
                  <a:cs typeface="Calibri"/>
                </a:rPr>
                <a:t>?</a:t>
              </a:r>
              <a:endParaRPr sz="2000">
                <a:latin typeface="Calibri"/>
                <a:cs typeface="Calibri"/>
              </a:endParaRPr>
            </a:p>
          </p:txBody>
        </p:sp>
        <p:grpSp>
          <p:nvGrpSpPr>
            <p:cNvPr id="26" name="object 26"/>
            <p:cNvGrpSpPr/>
            <p:nvPr/>
          </p:nvGrpSpPr>
          <p:grpSpPr>
            <a:xfrm>
              <a:off x="7916487" y="2610197"/>
              <a:ext cx="428625" cy="4060825"/>
              <a:chOff x="6392486" y="2610196"/>
              <a:chExt cx="428625" cy="4060825"/>
            </a:xfrm>
          </p:grpSpPr>
          <p:sp>
            <p:nvSpPr>
              <p:cNvPr id="27" name="object 27"/>
              <p:cNvSpPr/>
              <p:nvPr/>
            </p:nvSpPr>
            <p:spPr>
              <a:xfrm>
                <a:off x="6425737" y="2610196"/>
                <a:ext cx="394854" cy="677487"/>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6624226" y="2636912"/>
                <a:ext cx="0" cy="394335"/>
              </a:xfrm>
              <a:custGeom>
                <a:avLst/>
                <a:gdLst/>
                <a:ahLst/>
                <a:cxnLst/>
                <a:rect l="l" t="t" r="r" b="b"/>
                <a:pathLst>
                  <a:path h="394335">
                    <a:moveTo>
                      <a:pt x="0" y="0"/>
                    </a:moveTo>
                    <a:lnTo>
                      <a:pt x="0" y="393992"/>
                    </a:lnTo>
                  </a:path>
                </a:pathLst>
              </a:custGeom>
              <a:ln w="38099">
                <a:solidFill>
                  <a:srgbClr val="FFFB00"/>
                </a:solidFill>
              </a:ln>
            </p:spPr>
            <p:txBody>
              <a:bodyPr wrap="square" lIns="0" tIns="0" rIns="0" bIns="0" rtlCol="0"/>
              <a:lstStyle/>
              <a:p>
                <a:endParaRPr/>
              </a:p>
            </p:txBody>
          </p:sp>
          <p:sp>
            <p:nvSpPr>
              <p:cNvPr id="29" name="object 29"/>
              <p:cNvSpPr/>
              <p:nvPr/>
            </p:nvSpPr>
            <p:spPr>
              <a:xfrm>
                <a:off x="6538653" y="2897707"/>
                <a:ext cx="171145" cy="171005"/>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6425737" y="3620192"/>
                <a:ext cx="394854" cy="673330"/>
              </a:xfrm>
              <a:prstGeom prst="rect">
                <a:avLst/>
              </a:prstGeom>
              <a:blipFill>
                <a:blip r:embed="rId6" cstate="print"/>
                <a:stretch>
                  <a:fillRect/>
                </a:stretch>
              </a:blipFill>
            </p:spPr>
            <p:txBody>
              <a:bodyPr wrap="square" lIns="0" tIns="0" rIns="0" bIns="0" rtlCol="0"/>
              <a:lstStyle/>
              <a:p>
                <a:endParaRPr/>
              </a:p>
            </p:txBody>
          </p:sp>
          <p:sp>
            <p:nvSpPr>
              <p:cNvPr id="31" name="object 31"/>
              <p:cNvSpPr/>
              <p:nvPr/>
            </p:nvSpPr>
            <p:spPr>
              <a:xfrm>
                <a:off x="6624226" y="3645024"/>
                <a:ext cx="0" cy="394335"/>
              </a:xfrm>
              <a:custGeom>
                <a:avLst/>
                <a:gdLst/>
                <a:ahLst/>
                <a:cxnLst/>
                <a:rect l="l" t="t" r="r" b="b"/>
                <a:pathLst>
                  <a:path h="394335">
                    <a:moveTo>
                      <a:pt x="0" y="0"/>
                    </a:moveTo>
                    <a:lnTo>
                      <a:pt x="0" y="393992"/>
                    </a:lnTo>
                  </a:path>
                </a:pathLst>
              </a:custGeom>
              <a:ln w="38099">
                <a:solidFill>
                  <a:srgbClr val="FFFB00"/>
                </a:solidFill>
              </a:ln>
            </p:spPr>
            <p:txBody>
              <a:bodyPr wrap="square" lIns="0" tIns="0" rIns="0" bIns="0" rtlCol="0"/>
              <a:lstStyle/>
              <a:p>
                <a:endParaRPr/>
              </a:p>
            </p:txBody>
          </p:sp>
          <p:sp>
            <p:nvSpPr>
              <p:cNvPr id="32" name="object 32"/>
              <p:cNvSpPr/>
              <p:nvPr/>
            </p:nvSpPr>
            <p:spPr>
              <a:xfrm>
                <a:off x="6538653" y="3905818"/>
                <a:ext cx="171145" cy="17100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6425737" y="4626032"/>
                <a:ext cx="394854" cy="677487"/>
              </a:xfrm>
              <a:prstGeom prst="rect">
                <a:avLst/>
              </a:prstGeom>
              <a:blipFill>
                <a:blip r:embed="rId7" cstate="print"/>
                <a:stretch>
                  <a:fillRect/>
                </a:stretch>
              </a:blipFill>
            </p:spPr>
            <p:txBody>
              <a:bodyPr wrap="square" lIns="0" tIns="0" rIns="0" bIns="0" rtlCol="0"/>
              <a:lstStyle/>
              <a:p>
                <a:endParaRPr/>
              </a:p>
            </p:txBody>
          </p:sp>
          <p:sp>
            <p:nvSpPr>
              <p:cNvPr id="34" name="object 34"/>
              <p:cNvSpPr/>
              <p:nvPr/>
            </p:nvSpPr>
            <p:spPr>
              <a:xfrm>
                <a:off x="6624226" y="4653136"/>
                <a:ext cx="0" cy="394335"/>
              </a:xfrm>
              <a:custGeom>
                <a:avLst/>
                <a:gdLst/>
                <a:ahLst/>
                <a:cxnLst/>
                <a:rect l="l" t="t" r="r" b="b"/>
                <a:pathLst>
                  <a:path h="394335">
                    <a:moveTo>
                      <a:pt x="0" y="0"/>
                    </a:moveTo>
                    <a:lnTo>
                      <a:pt x="0" y="393992"/>
                    </a:lnTo>
                  </a:path>
                </a:pathLst>
              </a:custGeom>
              <a:ln w="38099">
                <a:solidFill>
                  <a:srgbClr val="FFFB00"/>
                </a:solidFill>
              </a:ln>
            </p:spPr>
            <p:txBody>
              <a:bodyPr wrap="square" lIns="0" tIns="0" rIns="0" bIns="0" rtlCol="0"/>
              <a:lstStyle/>
              <a:p>
                <a:endParaRPr/>
              </a:p>
            </p:txBody>
          </p:sp>
          <p:sp>
            <p:nvSpPr>
              <p:cNvPr id="35" name="object 35"/>
              <p:cNvSpPr/>
              <p:nvPr/>
            </p:nvSpPr>
            <p:spPr>
              <a:xfrm>
                <a:off x="6538653" y="4913930"/>
                <a:ext cx="171145" cy="171006"/>
              </a:xfrm>
              <a:prstGeom prst="rect">
                <a:avLst/>
              </a:prstGeom>
              <a:blipFill>
                <a:blip r:embed="rId5" cstate="print"/>
                <a:stretch>
                  <a:fillRect/>
                </a:stretch>
              </a:blipFill>
            </p:spPr>
            <p:txBody>
              <a:bodyPr wrap="square" lIns="0" tIns="0" rIns="0" bIns="0" rtlCol="0"/>
              <a:lstStyle/>
              <a:p>
                <a:endParaRPr/>
              </a:p>
            </p:txBody>
          </p:sp>
          <p:sp>
            <p:nvSpPr>
              <p:cNvPr id="36" name="object 36"/>
              <p:cNvSpPr/>
              <p:nvPr/>
            </p:nvSpPr>
            <p:spPr>
              <a:xfrm>
                <a:off x="6392486" y="5777345"/>
                <a:ext cx="394854" cy="893618"/>
              </a:xfrm>
              <a:prstGeom prst="rect">
                <a:avLst/>
              </a:prstGeom>
              <a:blipFill>
                <a:blip r:embed="rId8" cstate="print"/>
                <a:stretch>
                  <a:fillRect/>
                </a:stretch>
              </a:blipFill>
            </p:spPr>
            <p:txBody>
              <a:bodyPr wrap="square" lIns="0" tIns="0" rIns="0" bIns="0" rtlCol="0"/>
              <a:lstStyle/>
              <a:p>
                <a:endParaRPr/>
              </a:p>
            </p:txBody>
          </p:sp>
          <p:sp>
            <p:nvSpPr>
              <p:cNvPr id="37" name="object 37"/>
              <p:cNvSpPr/>
              <p:nvPr/>
            </p:nvSpPr>
            <p:spPr>
              <a:xfrm>
                <a:off x="6590320" y="5805263"/>
                <a:ext cx="34290" cy="610870"/>
              </a:xfrm>
              <a:custGeom>
                <a:avLst/>
                <a:gdLst/>
                <a:ahLst/>
                <a:cxnLst/>
                <a:rect l="l" t="t" r="r" b="b"/>
                <a:pathLst>
                  <a:path w="34290" h="610870">
                    <a:moveTo>
                      <a:pt x="16953" y="-19049"/>
                    </a:moveTo>
                    <a:lnTo>
                      <a:pt x="16953" y="629372"/>
                    </a:lnTo>
                  </a:path>
                </a:pathLst>
              </a:custGeom>
              <a:ln w="72006">
                <a:solidFill>
                  <a:srgbClr val="FFFB00"/>
                </a:solidFill>
              </a:ln>
            </p:spPr>
            <p:txBody>
              <a:bodyPr wrap="square" lIns="0" tIns="0" rIns="0" bIns="0" rtlCol="0"/>
              <a:lstStyle/>
              <a:p>
                <a:endParaRPr/>
              </a:p>
            </p:txBody>
          </p:sp>
          <p:sp>
            <p:nvSpPr>
              <p:cNvPr id="38" name="object 38"/>
              <p:cNvSpPr/>
              <p:nvPr/>
            </p:nvSpPr>
            <p:spPr>
              <a:xfrm>
                <a:off x="6511083" y="6278759"/>
                <a:ext cx="170883" cy="174575"/>
              </a:xfrm>
              <a:prstGeom prst="rect">
                <a:avLst/>
              </a:prstGeom>
              <a:blipFill>
                <a:blip r:embed="rId9" cstate="print"/>
                <a:stretch>
                  <a:fillRect/>
                </a:stretch>
              </a:blipFill>
            </p:spPr>
            <p:txBody>
              <a:bodyPr wrap="square" lIns="0" tIns="0" rIns="0" bIns="0" rtlCol="0"/>
              <a:lstStyle/>
              <a:p>
                <a:endParaRPr/>
              </a:p>
            </p:txBody>
          </p:sp>
        </p:grpSp>
        <p:sp>
          <p:nvSpPr>
            <p:cNvPr id="39" name="object 39"/>
            <p:cNvSpPr txBox="1"/>
            <p:nvPr/>
          </p:nvSpPr>
          <p:spPr>
            <a:xfrm>
              <a:off x="8891611" y="5504531"/>
              <a:ext cx="782320" cy="330200"/>
            </a:xfrm>
            <a:prstGeom prst="rect">
              <a:avLst/>
            </a:prstGeom>
          </p:spPr>
          <p:txBody>
            <a:bodyPr vert="horz" wrap="square" lIns="0" tIns="12700" rIns="0" bIns="0" rtlCol="0">
              <a:spAutoFit/>
            </a:bodyPr>
            <a:lstStyle/>
            <a:p>
              <a:pPr marL="12700">
                <a:spcBef>
                  <a:spcPts val="100"/>
                </a:spcBef>
              </a:pPr>
              <a:r>
                <a:rPr sz="2000" dirty="0">
                  <a:solidFill>
                    <a:srgbClr val="FFFFFF"/>
                  </a:solidFill>
                  <a:latin typeface="Calibri"/>
                  <a:cs typeface="Calibri"/>
                </a:rPr>
                <a:t>[ i = 2</a:t>
              </a:r>
              <a:r>
                <a:rPr sz="2000" spc="-105" dirty="0">
                  <a:solidFill>
                    <a:srgbClr val="FFFFFF"/>
                  </a:solidFill>
                  <a:latin typeface="Calibri"/>
                  <a:cs typeface="Calibri"/>
                </a:rPr>
                <a:t> </a:t>
              </a:r>
              <a:r>
                <a:rPr sz="2000" dirty="0">
                  <a:solidFill>
                    <a:srgbClr val="FFFFFF"/>
                  </a:solidFill>
                  <a:latin typeface="Calibri"/>
                  <a:cs typeface="Calibri"/>
                </a:rPr>
                <a:t>]</a:t>
              </a:r>
              <a:endParaRPr sz="2000">
                <a:latin typeface="Calibri"/>
                <a:cs typeface="Calibri"/>
              </a:endParaRPr>
            </a:p>
          </p:txBody>
        </p:sp>
        <p:sp>
          <p:nvSpPr>
            <p:cNvPr id="40" name="object 40"/>
            <p:cNvSpPr txBox="1"/>
            <p:nvPr/>
          </p:nvSpPr>
          <p:spPr>
            <a:xfrm>
              <a:off x="7307436" y="5864572"/>
              <a:ext cx="706755" cy="330200"/>
            </a:xfrm>
            <a:prstGeom prst="rect">
              <a:avLst/>
            </a:prstGeom>
          </p:spPr>
          <p:txBody>
            <a:bodyPr vert="horz" wrap="square" lIns="0" tIns="12700" rIns="0" bIns="0" rtlCol="0">
              <a:spAutoFit/>
            </a:bodyPr>
            <a:lstStyle/>
            <a:p>
              <a:pPr marL="12700">
                <a:spcBef>
                  <a:spcPts val="100"/>
                </a:spcBef>
              </a:pPr>
              <a:r>
                <a:rPr sz="2000" dirty="0">
                  <a:solidFill>
                    <a:srgbClr val="FFFFFF"/>
                  </a:solidFill>
                  <a:latin typeface="Calibri"/>
                  <a:cs typeface="Calibri"/>
                </a:rPr>
                <a:t>[ else</a:t>
              </a:r>
              <a:r>
                <a:rPr sz="2000" spc="-95" dirty="0">
                  <a:solidFill>
                    <a:srgbClr val="FFFFFF"/>
                  </a:solidFill>
                  <a:latin typeface="Calibri"/>
                  <a:cs typeface="Calibri"/>
                </a:rPr>
                <a:t> </a:t>
              </a:r>
              <a:r>
                <a:rPr sz="2000" dirty="0">
                  <a:solidFill>
                    <a:srgbClr val="FFFFFF"/>
                  </a:solidFill>
                  <a:latin typeface="Calibri"/>
                  <a:cs typeface="Calibri"/>
                </a:rPr>
                <a:t>]</a:t>
              </a:r>
              <a:endParaRPr sz="2000">
                <a:latin typeface="Calibri"/>
                <a:cs typeface="Calibri"/>
              </a:endParaRPr>
            </a:p>
          </p:txBody>
        </p:sp>
        <p:grpSp>
          <p:nvGrpSpPr>
            <p:cNvPr id="41" name="object 41"/>
            <p:cNvGrpSpPr/>
            <p:nvPr/>
          </p:nvGrpSpPr>
          <p:grpSpPr>
            <a:xfrm>
              <a:off x="8635539" y="3179618"/>
              <a:ext cx="1359535" cy="2348865"/>
              <a:chOff x="7111538" y="3179617"/>
              <a:chExt cx="1359535" cy="2348865"/>
            </a:xfrm>
          </p:grpSpPr>
          <p:sp>
            <p:nvSpPr>
              <p:cNvPr id="42" name="object 42"/>
              <p:cNvSpPr/>
              <p:nvPr/>
            </p:nvSpPr>
            <p:spPr>
              <a:xfrm>
                <a:off x="7111538" y="3179617"/>
                <a:ext cx="1359131" cy="2348345"/>
              </a:xfrm>
              <a:prstGeom prst="rect">
                <a:avLst/>
              </a:prstGeom>
              <a:blipFill>
                <a:blip r:embed="rId10" cstate="print"/>
                <a:stretch>
                  <a:fillRect/>
                </a:stretch>
              </a:blipFill>
            </p:spPr>
            <p:txBody>
              <a:bodyPr wrap="square" lIns="0" tIns="0" rIns="0" bIns="0" rtlCol="0"/>
              <a:lstStyle/>
              <a:p>
                <a:endParaRPr/>
              </a:p>
            </p:txBody>
          </p:sp>
          <p:sp>
            <p:nvSpPr>
              <p:cNvPr id="43" name="object 43"/>
              <p:cNvSpPr/>
              <p:nvPr/>
            </p:nvSpPr>
            <p:spPr>
              <a:xfrm>
                <a:off x="7346110" y="3356992"/>
                <a:ext cx="1059180" cy="2088514"/>
              </a:xfrm>
              <a:custGeom>
                <a:avLst/>
                <a:gdLst/>
                <a:ahLst/>
                <a:cxnLst/>
                <a:rect l="l" t="t" r="r" b="b"/>
                <a:pathLst>
                  <a:path w="1059179" h="2088514">
                    <a:moveTo>
                      <a:pt x="34201" y="2088231"/>
                    </a:moveTo>
                    <a:lnTo>
                      <a:pt x="1058668" y="2088231"/>
                    </a:lnTo>
                    <a:lnTo>
                      <a:pt x="1058668" y="0"/>
                    </a:lnTo>
                    <a:lnTo>
                      <a:pt x="0" y="0"/>
                    </a:lnTo>
                  </a:path>
                </a:pathLst>
              </a:custGeom>
              <a:ln w="38099">
                <a:solidFill>
                  <a:srgbClr val="FFFB00"/>
                </a:solidFill>
              </a:ln>
            </p:spPr>
            <p:txBody>
              <a:bodyPr wrap="square" lIns="0" tIns="0" rIns="0" bIns="0" rtlCol="0"/>
              <a:lstStyle/>
              <a:p>
                <a:endParaRPr/>
              </a:p>
            </p:txBody>
          </p:sp>
          <p:sp>
            <p:nvSpPr>
              <p:cNvPr id="44" name="object 44"/>
              <p:cNvSpPr/>
              <p:nvPr/>
            </p:nvSpPr>
            <p:spPr>
              <a:xfrm>
                <a:off x="7308304" y="3271419"/>
                <a:ext cx="171005" cy="171146"/>
              </a:xfrm>
              <a:prstGeom prst="rect">
                <a:avLst/>
              </a:prstGeom>
              <a:blipFill>
                <a:blip r:embed="rId11" cstate="print"/>
                <a:stretch>
                  <a:fillRect/>
                </a:stretch>
              </a:blipFill>
            </p:spPr>
            <p:txBody>
              <a:bodyPr wrap="square" lIns="0" tIns="0" rIns="0" bIns="0" rtlCol="0"/>
              <a:lstStyle/>
              <a:p>
                <a:endParaRPr/>
              </a:p>
            </p:txBody>
          </p:sp>
        </p:grpSp>
      </p:grpSp>
      <p:sp>
        <p:nvSpPr>
          <p:cNvPr id="45" name="object 45"/>
          <p:cNvSpPr txBox="1"/>
          <p:nvPr/>
        </p:nvSpPr>
        <p:spPr>
          <a:xfrm>
            <a:off x="4935176" y="6447612"/>
            <a:ext cx="2327275" cy="389255"/>
          </a:xfrm>
          <a:prstGeom prst="rect">
            <a:avLst/>
          </a:prstGeom>
        </p:spPr>
        <p:txBody>
          <a:bodyPr vert="horz" wrap="square" lIns="0" tIns="15240" rIns="0" bIns="0" rtlCol="0">
            <a:spAutoFit/>
          </a:bodyPr>
          <a:lstStyle/>
          <a:p>
            <a:pPr marL="704850" marR="5080" indent="-692785">
              <a:lnSpc>
                <a:spcPts val="1400"/>
              </a:lnSpc>
              <a:spcBef>
                <a:spcPts val="120"/>
              </a:spcBef>
            </a:pPr>
            <a:r>
              <a:rPr sz="1200" dirty="0">
                <a:solidFill>
                  <a:srgbClr val="FFFFFF"/>
                </a:solidFill>
                <a:latin typeface="Calibri"/>
                <a:cs typeface="Calibri"/>
              </a:rPr>
              <a:t>Manuele Kirsch Pinheiro </a:t>
            </a:r>
            <a:r>
              <a:rPr sz="1200" spc="-245" dirty="0">
                <a:solidFill>
                  <a:srgbClr val="FFFFFF"/>
                </a:solidFill>
                <a:latin typeface="Calibri"/>
                <a:cs typeface="Calibri"/>
              </a:rPr>
              <a:t>-­‐ </a:t>
            </a:r>
            <a:r>
              <a:rPr sz="1200" dirty="0">
                <a:solidFill>
                  <a:srgbClr val="FFFFFF"/>
                </a:solidFill>
                <a:latin typeface="Calibri"/>
                <a:cs typeface="Calibri"/>
              </a:rPr>
              <a:t>UP1 / CRI</a:t>
            </a:r>
            <a:r>
              <a:rPr sz="1200" spc="-95" dirty="0">
                <a:solidFill>
                  <a:srgbClr val="FFFFFF"/>
                </a:solidFill>
                <a:latin typeface="Calibri"/>
                <a:cs typeface="Calibri"/>
              </a:rPr>
              <a:t> </a:t>
            </a:r>
            <a:r>
              <a:rPr sz="1200" dirty="0">
                <a:solidFill>
                  <a:srgbClr val="FFFFFF"/>
                </a:solidFill>
                <a:latin typeface="Calibri"/>
                <a:cs typeface="Calibri"/>
              </a:rPr>
              <a:t>/  </a:t>
            </a:r>
            <a:r>
              <a:rPr sz="1200" spc="-5" dirty="0">
                <a:solidFill>
                  <a:srgbClr val="FFFFFF"/>
                </a:solidFill>
                <a:latin typeface="Calibri"/>
                <a:cs typeface="Calibri"/>
              </a:rPr>
              <a:t>UFR06 </a:t>
            </a:r>
            <a:r>
              <a:rPr sz="1200" spc="10" dirty="0">
                <a:solidFill>
                  <a:srgbClr val="FFFFFF"/>
                </a:solidFill>
                <a:latin typeface="Calibri"/>
                <a:cs typeface="Calibri"/>
              </a:rPr>
              <a:t>Ges&gt;on</a:t>
            </a:r>
            <a:endParaRPr sz="1200" dirty="0">
              <a:latin typeface="Calibri"/>
              <a:cs typeface="Calibri"/>
            </a:endParaRPr>
          </a:p>
        </p:txBody>
      </p:sp>
    </p:spTree>
    <p:extLst>
      <p:ext uri="{BB962C8B-B14F-4D97-AF65-F5344CB8AC3E}">
        <p14:creationId xmlns:p14="http://schemas.microsoft.com/office/powerpoint/2010/main" val="23527049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15" dirty="0" err="1"/>
              <a:t>Instruc</a:t>
            </a:r>
            <a:r>
              <a:rPr lang="fr-FR" spc="15" dirty="0"/>
              <a:t>ti</a:t>
            </a:r>
            <a:r>
              <a:rPr spc="15" dirty="0" err="1"/>
              <a:t>ons</a:t>
            </a:r>
            <a:r>
              <a:rPr spc="15" dirty="0"/>
              <a:t> </a:t>
            </a:r>
            <a:r>
              <a:rPr dirty="0"/>
              <a:t>de</a:t>
            </a:r>
            <a:r>
              <a:rPr spc="-25" dirty="0"/>
              <a:t> </a:t>
            </a:r>
            <a:r>
              <a:rPr spc="-5" dirty="0"/>
              <a:t>contrôle</a:t>
            </a:r>
          </a:p>
        </p:txBody>
      </p:sp>
      <p:sp>
        <p:nvSpPr>
          <p:cNvPr id="16" name="Espace réservé du contenu 15"/>
          <p:cNvSpPr>
            <a:spLocks noGrp="1"/>
          </p:cNvSpPr>
          <p:nvPr>
            <p:ph idx="1"/>
          </p:nvPr>
        </p:nvSpPr>
        <p:spPr/>
        <p:txBody>
          <a:bodyPr/>
          <a:lstStyle/>
          <a:p>
            <a:r>
              <a:rPr lang="en-US" dirty="0" err="1"/>
              <a:t>Boucles</a:t>
            </a:r>
            <a:r>
              <a:rPr lang="en-US" dirty="0"/>
              <a:t> : </a:t>
            </a:r>
            <a:r>
              <a:rPr lang="en-US" b="1" dirty="0">
                <a:solidFill>
                  <a:schemeClr val="accent2">
                    <a:lumMod val="75000"/>
                  </a:schemeClr>
                </a:solidFill>
              </a:rPr>
              <a:t>For…Next, For each … Next</a:t>
            </a:r>
          </a:p>
          <a:p>
            <a:r>
              <a:rPr lang="en-US" dirty="0"/>
              <a:t>– On </a:t>
            </a:r>
            <a:r>
              <a:rPr lang="en-US" dirty="0" err="1"/>
              <a:t>peut</a:t>
            </a:r>
            <a:r>
              <a:rPr lang="en-US" dirty="0"/>
              <a:t> </a:t>
            </a:r>
            <a:r>
              <a:rPr lang="en-US" dirty="0" err="1"/>
              <a:t>imbriquer</a:t>
            </a:r>
            <a:r>
              <a:rPr lang="en-US" dirty="0"/>
              <a:t> plusieurs </a:t>
            </a:r>
            <a:r>
              <a:rPr lang="en-US" dirty="0" err="1"/>
              <a:t>boucles</a:t>
            </a:r>
            <a:r>
              <a:rPr lang="en-US" dirty="0"/>
              <a:t>…</a:t>
            </a:r>
          </a:p>
          <a:p>
            <a:endParaRPr lang="fr-FR" dirty="0"/>
          </a:p>
        </p:txBody>
      </p:sp>
      <p:sp>
        <p:nvSpPr>
          <p:cNvPr id="5" name="object 5"/>
          <p:cNvSpPr txBox="1"/>
          <p:nvPr/>
        </p:nvSpPr>
        <p:spPr>
          <a:xfrm>
            <a:off x="1202165" y="2807223"/>
            <a:ext cx="3654425" cy="1939289"/>
          </a:xfrm>
          <a:prstGeom prst="rect">
            <a:avLst/>
          </a:prstGeom>
          <a:solidFill>
            <a:srgbClr val="FFFFFF"/>
          </a:solidFill>
          <a:ln w="25399">
            <a:solidFill>
              <a:srgbClr val="6095C9"/>
            </a:solidFill>
          </a:ln>
        </p:spPr>
        <p:txBody>
          <a:bodyPr vert="horz" wrap="square" lIns="0" tIns="48895" rIns="0" bIns="0" rtlCol="0">
            <a:spAutoFit/>
          </a:bodyPr>
          <a:lstStyle/>
          <a:p>
            <a:pPr marL="347345" marR="969010" indent="-276225" algn="just">
              <a:lnSpc>
                <a:spcPct val="99000"/>
              </a:lnSpc>
              <a:spcBef>
                <a:spcPts val="385"/>
              </a:spcBef>
            </a:pPr>
            <a:r>
              <a:rPr sz="2400" b="1" spc="-5" dirty="0">
                <a:solidFill>
                  <a:srgbClr val="1F497D"/>
                </a:solidFill>
                <a:latin typeface="Calibri"/>
                <a:cs typeface="Calibri"/>
              </a:rPr>
              <a:t>For </a:t>
            </a:r>
            <a:r>
              <a:rPr sz="2400" i="1" spc="-5" dirty="0">
                <a:latin typeface="Calibri"/>
                <a:cs typeface="Calibri"/>
              </a:rPr>
              <a:t>début </a:t>
            </a:r>
            <a:r>
              <a:rPr sz="2400" b="1" dirty="0">
                <a:solidFill>
                  <a:srgbClr val="1F497D"/>
                </a:solidFill>
                <a:latin typeface="Calibri"/>
                <a:cs typeface="Calibri"/>
              </a:rPr>
              <a:t>To </a:t>
            </a:r>
            <a:r>
              <a:rPr sz="2400" i="1" spc="-5" dirty="0">
                <a:latin typeface="Calibri"/>
                <a:cs typeface="Calibri"/>
              </a:rPr>
              <a:t>ﬁn</a:t>
            </a:r>
            <a:r>
              <a:rPr sz="2400" i="1" spc="-55" dirty="0">
                <a:latin typeface="Calibri"/>
                <a:cs typeface="Calibri"/>
              </a:rPr>
              <a:t> </a:t>
            </a:r>
            <a:r>
              <a:rPr sz="2400" b="1" dirty="0">
                <a:solidFill>
                  <a:srgbClr val="1F497D"/>
                </a:solidFill>
                <a:latin typeface="Calibri"/>
                <a:cs typeface="Calibri"/>
              </a:rPr>
              <a:t>Step  </a:t>
            </a:r>
            <a:r>
              <a:rPr sz="2400" i="1" dirty="0">
                <a:solidFill>
                  <a:srgbClr val="4F6228"/>
                </a:solidFill>
                <a:latin typeface="Calibri"/>
                <a:cs typeface="Calibri"/>
              </a:rPr>
              <a:t>' </a:t>
            </a:r>
            <a:r>
              <a:rPr sz="2400" i="1" spc="-5" dirty="0">
                <a:solidFill>
                  <a:srgbClr val="4F6228"/>
                </a:solidFill>
                <a:latin typeface="Calibri"/>
                <a:cs typeface="Calibri"/>
              </a:rPr>
              <a:t>exécute </a:t>
            </a:r>
            <a:r>
              <a:rPr sz="2400" i="1" dirty="0">
                <a:solidFill>
                  <a:srgbClr val="4F6228"/>
                </a:solidFill>
                <a:latin typeface="Calibri"/>
                <a:cs typeface="Calibri"/>
              </a:rPr>
              <a:t>de </a:t>
            </a:r>
            <a:r>
              <a:rPr sz="2400" i="1" spc="-5" dirty="0">
                <a:solidFill>
                  <a:srgbClr val="4F6228"/>
                </a:solidFill>
                <a:latin typeface="Calibri"/>
                <a:cs typeface="Calibri"/>
              </a:rPr>
              <a:t>début  </a:t>
            </a:r>
            <a:r>
              <a:rPr sz="2400" i="1" dirty="0">
                <a:solidFill>
                  <a:srgbClr val="4F6228"/>
                </a:solidFill>
                <a:latin typeface="Calibri"/>
                <a:cs typeface="Calibri"/>
              </a:rPr>
              <a:t>' </a:t>
            </a:r>
            <a:r>
              <a:rPr sz="2400" i="1" spc="-5" dirty="0">
                <a:solidFill>
                  <a:srgbClr val="4F6228"/>
                </a:solidFill>
                <a:latin typeface="Calibri"/>
                <a:cs typeface="Calibri"/>
              </a:rPr>
              <a:t>jusqu’à</a:t>
            </a:r>
            <a:r>
              <a:rPr sz="2400" i="1" spc="-20" dirty="0">
                <a:solidFill>
                  <a:srgbClr val="4F6228"/>
                </a:solidFill>
                <a:latin typeface="Calibri"/>
                <a:cs typeface="Calibri"/>
              </a:rPr>
              <a:t> </a:t>
            </a:r>
            <a:r>
              <a:rPr sz="2400" i="1" spc="-5" dirty="0">
                <a:solidFill>
                  <a:srgbClr val="4F6228"/>
                </a:solidFill>
                <a:latin typeface="Calibri"/>
                <a:cs typeface="Calibri"/>
              </a:rPr>
              <a:t>ﬁn</a:t>
            </a:r>
            <a:endParaRPr sz="2400">
              <a:latin typeface="Calibri"/>
              <a:cs typeface="Calibri"/>
            </a:endParaRPr>
          </a:p>
          <a:p>
            <a:pPr marL="347345" algn="just">
              <a:spcBef>
                <a:spcPts val="20"/>
              </a:spcBef>
            </a:pPr>
            <a:r>
              <a:rPr sz="2400" i="1" dirty="0">
                <a:solidFill>
                  <a:srgbClr val="4F6228"/>
                </a:solidFill>
                <a:latin typeface="Calibri"/>
                <a:cs typeface="Calibri"/>
              </a:rPr>
              <a:t>' </a:t>
            </a:r>
            <a:r>
              <a:rPr sz="2400" i="1" spc="-5" dirty="0">
                <a:solidFill>
                  <a:srgbClr val="4F6228"/>
                </a:solidFill>
                <a:latin typeface="Calibri"/>
                <a:cs typeface="Calibri"/>
              </a:rPr>
              <a:t>de </a:t>
            </a:r>
            <a:r>
              <a:rPr sz="2400" i="1" dirty="0">
                <a:solidFill>
                  <a:srgbClr val="4F6228"/>
                </a:solidFill>
                <a:latin typeface="Calibri"/>
                <a:cs typeface="Calibri"/>
              </a:rPr>
              <a:t>n </a:t>
            </a:r>
            <a:r>
              <a:rPr sz="2400" i="1" spc="-5" dirty="0">
                <a:solidFill>
                  <a:srgbClr val="4F6228"/>
                </a:solidFill>
                <a:latin typeface="Calibri"/>
                <a:cs typeface="Calibri"/>
              </a:rPr>
              <a:t>en </a:t>
            </a:r>
            <a:r>
              <a:rPr sz="2400" i="1" dirty="0">
                <a:solidFill>
                  <a:srgbClr val="4F6228"/>
                </a:solidFill>
                <a:latin typeface="Calibri"/>
                <a:cs typeface="Calibri"/>
              </a:rPr>
              <a:t>n</a:t>
            </a:r>
            <a:r>
              <a:rPr sz="2400" i="1" spc="-25" dirty="0">
                <a:solidFill>
                  <a:srgbClr val="4F6228"/>
                </a:solidFill>
                <a:latin typeface="Calibri"/>
                <a:cs typeface="Calibri"/>
              </a:rPr>
              <a:t> </a:t>
            </a:r>
            <a:r>
              <a:rPr sz="2400" i="1" spc="-5" dirty="0">
                <a:solidFill>
                  <a:srgbClr val="4F6228"/>
                </a:solidFill>
                <a:latin typeface="Calibri"/>
                <a:cs typeface="Calibri"/>
              </a:rPr>
              <a:t>(step)</a:t>
            </a:r>
            <a:endParaRPr sz="2400">
              <a:latin typeface="Calibri"/>
              <a:cs typeface="Calibri"/>
            </a:endParaRPr>
          </a:p>
          <a:p>
            <a:pPr marL="71755">
              <a:spcBef>
                <a:spcPts val="20"/>
              </a:spcBef>
            </a:pPr>
            <a:r>
              <a:rPr sz="2400" b="1" dirty="0">
                <a:solidFill>
                  <a:srgbClr val="1F497D"/>
                </a:solidFill>
                <a:latin typeface="Calibri"/>
                <a:cs typeface="Calibri"/>
              </a:rPr>
              <a:t>Next</a:t>
            </a:r>
            <a:endParaRPr sz="2400">
              <a:latin typeface="Calibri"/>
              <a:cs typeface="Calibri"/>
            </a:endParaRPr>
          </a:p>
        </p:txBody>
      </p:sp>
      <p:sp>
        <p:nvSpPr>
          <p:cNvPr id="6" name="object 6"/>
          <p:cNvSpPr txBox="1"/>
          <p:nvPr/>
        </p:nvSpPr>
        <p:spPr>
          <a:xfrm>
            <a:off x="5526910" y="2807223"/>
            <a:ext cx="5594028" cy="1469633"/>
          </a:xfrm>
          <a:prstGeom prst="rect">
            <a:avLst/>
          </a:prstGeom>
        </p:spPr>
        <p:txBody>
          <a:bodyPr vert="horz" wrap="square" lIns="0" tIns="12700" rIns="0" bIns="0" rtlCol="0">
            <a:spAutoFit/>
          </a:bodyPr>
          <a:lstStyle/>
          <a:p>
            <a:pPr marL="12700">
              <a:lnSpc>
                <a:spcPts val="2840"/>
              </a:lnSpc>
              <a:spcBef>
                <a:spcPts val="100"/>
              </a:spcBef>
            </a:pPr>
            <a:r>
              <a:rPr sz="2400" b="1" spc="-5" dirty="0">
                <a:solidFill>
                  <a:schemeClr val="tx2"/>
                </a:solidFill>
                <a:latin typeface="Calibri"/>
                <a:cs typeface="Calibri"/>
              </a:rPr>
              <a:t>For </a:t>
            </a:r>
            <a:r>
              <a:rPr sz="2000" b="1" i="1" dirty="0">
                <a:solidFill>
                  <a:schemeClr val="tx2"/>
                </a:solidFill>
                <a:latin typeface="Calibri"/>
                <a:cs typeface="Calibri"/>
              </a:rPr>
              <a:t>i = 0 </a:t>
            </a:r>
            <a:r>
              <a:rPr sz="2400" b="1" dirty="0">
                <a:solidFill>
                  <a:schemeClr val="tx2"/>
                </a:solidFill>
                <a:latin typeface="Calibri"/>
                <a:cs typeface="Calibri"/>
              </a:rPr>
              <a:t>To</a:t>
            </a:r>
            <a:r>
              <a:rPr sz="2400" b="1" spc="-195" dirty="0">
                <a:solidFill>
                  <a:schemeClr val="tx2"/>
                </a:solidFill>
                <a:latin typeface="Calibri"/>
                <a:cs typeface="Calibri"/>
              </a:rPr>
              <a:t> </a:t>
            </a:r>
            <a:r>
              <a:rPr sz="2000" b="1" i="1" dirty="0">
                <a:solidFill>
                  <a:srgbClr val="FFFFFF"/>
                </a:solidFill>
                <a:latin typeface="Calibri"/>
                <a:cs typeface="Calibri"/>
              </a:rPr>
              <a:t>1</a:t>
            </a:r>
            <a:endParaRPr sz="2000" dirty="0">
              <a:latin typeface="Calibri"/>
              <a:cs typeface="Calibri"/>
            </a:endParaRPr>
          </a:p>
          <a:p>
            <a:pPr marL="299720">
              <a:lnSpc>
                <a:spcPts val="2840"/>
              </a:lnSpc>
            </a:pPr>
            <a:r>
              <a:rPr sz="2400" b="1" spc="-5" dirty="0">
                <a:solidFill>
                  <a:schemeClr val="tx2"/>
                </a:solidFill>
                <a:latin typeface="Calibri"/>
                <a:cs typeface="Calibri"/>
              </a:rPr>
              <a:t>For j = 0 To </a:t>
            </a:r>
            <a:r>
              <a:rPr sz="2000" b="1" i="1" dirty="0">
                <a:solidFill>
                  <a:srgbClr val="FFFFFF"/>
                </a:solidFill>
                <a:latin typeface="Calibri"/>
                <a:cs typeface="Calibri"/>
              </a:rPr>
              <a:t>1</a:t>
            </a:r>
            <a:endParaRPr sz="2000" dirty="0">
              <a:latin typeface="Calibri"/>
              <a:cs typeface="Calibri"/>
            </a:endParaRPr>
          </a:p>
          <a:p>
            <a:pPr marL="586740">
              <a:spcBef>
                <a:spcPts val="20"/>
              </a:spcBef>
            </a:pPr>
            <a:r>
              <a:rPr sz="2400" b="1" spc="-5" dirty="0">
                <a:solidFill>
                  <a:schemeClr val="tx2"/>
                </a:solidFill>
                <a:latin typeface="Calibri"/>
                <a:cs typeface="Calibri"/>
              </a:rPr>
              <a:t>somme = somme + tabBiDim ( i , j </a:t>
            </a:r>
            <a:r>
              <a:rPr lang="fr-FR" sz="2400" b="1" spc="-5" dirty="0">
                <a:solidFill>
                  <a:schemeClr val="tx2"/>
                </a:solidFill>
                <a:latin typeface="Calibri"/>
                <a:cs typeface="Calibri"/>
              </a:rPr>
              <a:t>)</a:t>
            </a:r>
          </a:p>
          <a:p>
            <a:pPr marL="361950">
              <a:spcBef>
                <a:spcPts val="20"/>
              </a:spcBef>
            </a:pPr>
            <a:r>
              <a:rPr sz="2400" b="1" spc="-5" dirty="0">
                <a:solidFill>
                  <a:schemeClr val="tx2"/>
                </a:solidFill>
                <a:latin typeface="Calibri"/>
                <a:cs typeface="Calibri"/>
              </a:rPr>
              <a:t>Next</a:t>
            </a:r>
          </a:p>
        </p:txBody>
      </p:sp>
      <p:sp>
        <p:nvSpPr>
          <p:cNvPr id="7" name="object 7"/>
          <p:cNvSpPr txBox="1"/>
          <p:nvPr/>
        </p:nvSpPr>
        <p:spPr>
          <a:xfrm>
            <a:off x="5584332" y="4267721"/>
            <a:ext cx="626110" cy="391160"/>
          </a:xfrm>
          <a:prstGeom prst="rect">
            <a:avLst/>
          </a:prstGeom>
        </p:spPr>
        <p:txBody>
          <a:bodyPr vert="horz" wrap="square" lIns="0" tIns="12700" rIns="0" bIns="0" rtlCol="0">
            <a:spAutoFit/>
          </a:bodyPr>
          <a:lstStyle/>
          <a:p>
            <a:pPr marL="12700">
              <a:spcBef>
                <a:spcPts val="100"/>
              </a:spcBef>
            </a:pPr>
            <a:r>
              <a:rPr sz="2400" b="1" spc="-5" dirty="0">
                <a:solidFill>
                  <a:schemeClr val="tx2"/>
                </a:solidFill>
                <a:latin typeface="Calibri"/>
                <a:cs typeface="Calibri"/>
              </a:rPr>
              <a:t>Next</a:t>
            </a:r>
          </a:p>
        </p:txBody>
      </p:sp>
      <p:grpSp>
        <p:nvGrpSpPr>
          <p:cNvPr id="8" name="object 8"/>
          <p:cNvGrpSpPr/>
          <p:nvPr/>
        </p:nvGrpSpPr>
        <p:grpSpPr>
          <a:xfrm>
            <a:off x="5223059" y="2949691"/>
            <a:ext cx="540385" cy="1642110"/>
            <a:chOff x="3931920" y="2668385"/>
            <a:chExt cx="540385" cy="1642110"/>
          </a:xfrm>
        </p:grpSpPr>
        <p:sp>
          <p:nvSpPr>
            <p:cNvPr id="9" name="object 9"/>
            <p:cNvSpPr/>
            <p:nvPr/>
          </p:nvSpPr>
          <p:spPr>
            <a:xfrm>
              <a:off x="3931920" y="2668385"/>
              <a:ext cx="324196" cy="1641763"/>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995935" y="2708920"/>
              <a:ext cx="216535" cy="1512570"/>
            </a:xfrm>
            <a:custGeom>
              <a:avLst/>
              <a:gdLst/>
              <a:ahLst/>
              <a:cxnLst/>
              <a:rect l="l" t="t" r="r" b="b"/>
              <a:pathLst>
                <a:path w="216535" h="1512570">
                  <a:moveTo>
                    <a:pt x="216024" y="1512167"/>
                  </a:moveTo>
                  <a:lnTo>
                    <a:pt x="131937" y="1510752"/>
                  </a:lnTo>
                  <a:lnTo>
                    <a:pt x="63272" y="1506895"/>
                  </a:lnTo>
                  <a:lnTo>
                    <a:pt x="16976" y="1501173"/>
                  </a:lnTo>
                  <a:lnTo>
                    <a:pt x="0" y="1494166"/>
                  </a:lnTo>
                  <a:lnTo>
                    <a:pt x="0" y="18000"/>
                  </a:lnTo>
                  <a:lnTo>
                    <a:pt x="16976" y="10994"/>
                  </a:lnTo>
                  <a:lnTo>
                    <a:pt x="63272" y="5272"/>
                  </a:lnTo>
                  <a:lnTo>
                    <a:pt x="131937" y="1414"/>
                  </a:lnTo>
                  <a:lnTo>
                    <a:pt x="216024" y="0"/>
                  </a:lnTo>
                </a:path>
              </a:pathLst>
            </a:custGeom>
            <a:ln w="38099">
              <a:solidFill>
                <a:srgbClr val="FAA757"/>
              </a:solidFill>
            </a:ln>
          </p:spPr>
          <p:txBody>
            <a:bodyPr wrap="square" lIns="0" tIns="0" rIns="0" bIns="0" rtlCol="0"/>
            <a:lstStyle/>
            <a:p>
              <a:endParaRPr/>
            </a:p>
          </p:txBody>
        </p:sp>
        <p:sp>
          <p:nvSpPr>
            <p:cNvPr id="11" name="object 11"/>
            <p:cNvSpPr/>
            <p:nvPr/>
          </p:nvSpPr>
          <p:spPr>
            <a:xfrm>
              <a:off x="4148051" y="3025832"/>
              <a:ext cx="324196" cy="922712"/>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4211959" y="3068960"/>
              <a:ext cx="216535" cy="792480"/>
            </a:xfrm>
            <a:custGeom>
              <a:avLst/>
              <a:gdLst/>
              <a:ahLst/>
              <a:cxnLst/>
              <a:rect l="l" t="t" r="r" b="b"/>
              <a:pathLst>
                <a:path w="216535" h="792479">
                  <a:moveTo>
                    <a:pt x="216024" y="792087"/>
                  </a:moveTo>
                  <a:lnTo>
                    <a:pt x="131937" y="790673"/>
                  </a:lnTo>
                  <a:lnTo>
                    <a:pt x="63272" y="786815"/>
                  </a:lnTo>
                  <a:lnTo>
                    <a:pt x="16976" y="781093"/>
                  </a:lnTo>
                  <a:lnTo>
                    <a:pt x="0" y="774086"/>
                  </a:lnTo>
                  <a:lnTo>
                    <a:pt x="0" y="18000"/>
                  </a:lnTo>
                  <a:lnTo>
                    <a:pt x="16976" y="10994"/>
                  </a:lnTo>
                  <a:lnTo>
                    <a:pt x="63272" y="5272"/>
                  </a:lnTo>
                  <a:lnTo>
                    <a:pt x="131937" y="1414"/>
                  </a:lnTo>
                  <a:lnTo>
                    <a:pt x="216024" y="0"/>
                  </a:lnTo>
                </a:path>
              </a:pathLst>
            </a:custGeom>
            <a:ln w="38099">
              <a:solidFill>
                <a:srgbClr val="FAA757"/>
              </a:solidFill>
            </a:ln>
          </p:spPr>
          <p:txBody>
            <a:bodyPr wrap="square" lIns="0" tIns="0" rIns="0" bIns="0" rtlCol="0"/>
            <a:lstStyle/>
            <a:p>
              <a:endParaRPr/>
            </a:p>
          </p:txBody>
        </p:sp>
      </p:grpSp>
      <p:sp>
        <p:nvSpPr>
          <p:cNvPr id="13" name="object 13"/>
          <p:cNvSpPr txBox="1"/>
          <p:nvPr/>
        </p:nvSpPr>
        <p:spPr>
          <a:xfrm>
            <a:off x="7322784" y="4502796"/>
            <a:ext cx="2969895" cy="754053"/>
          </a:xfrm>
          <a:prstGeom prst="rect">
            <a:avLst/>
          </a:prstGeom>
          <a:solidFill>
            <a:srgbClr val="FFFFFF"/>
          </a:solidFill>
          <a:ln w="25399">
            <a:solidFill>
              <a:srgbClr val="59BAD1"/>
            </a:solidFill>
          </a:ln>
        </p:spPr>
        <p:txBody>
          <a:bodyPr vert="horz" wrap="square" lIns="0" tIns="86360" rIns="0" bIns="0" rtlCol="0">
            <a:spAutoFit/>
          </a:bodyPr>
          <a:lstStyle/>
          <a:p>
            <a:pPr marL="535940" marR="99695" indent="-431800">
              <a:lnSpc>
                <a:spcPts val="2600"/>
              </a:lnSpc>
              <a:spcBef>
                <a:spcPts val="680"/>
              </a:spcBef>
            </a:pPr>
            <a:r>
              <a:rPr sz="2200" spc="-5" dirty="0">
                <a:latin typeface="Calibri"/>
                <a:cs typeface="Calibri"/>
              </a:rPr>
              <a:t>Pour </a:t>
            </a:r>
            <a:r>
              <a:rPr sz="2200" dirty="0">
                <a:latin typeface="Calibri"/>
                <a:cs typeface="Calibri"/>
              </a:rPr>
              <a:t>chaque valeur de</a:t>
            </a:r>
            <a:r>
              <a:rPr sz="2200" spc="-85" dirty="0">
                <a:latin typeface="Calibri"/>
                <a:cs typeface="Calibri"/>
              </a:rPr>
              <a:t> </a:t>
            </a:r>
            <a:r>
              <a:rPr sz="2400" b="1" i="1" dirty="0">
                <a:solidFill>
                  <a:srgbClr val="1F497D"/>
                </a:solidFill>
                <a:latin typeface="Calibri"/>
                <a:cs typeface="Calibri"/>
              </a:rPr>
              <a:t>i</a:t>
            </a:r>
            <a:r>
              <a:rPr sz="2200" dirty="0">
                <a:latin typeface="Calibri"/>
                <a:cs typeface="Calibri"/>
              </a:rPr>
              <a:t>,  </a:t>
            </a:r>
            <a:r>
              <a:rPr sz="2200" spc="-5" dirty="0">
                <a:latin typeface="Calibri"/>
                <a:cs typeface="Calibri"/>
              </a:rPr>
              <a:t>on </a:t>
            </a:r>
            <a:r>
              <a:rPr sz="2200" dirty="0">
                <a:latin typeface="Calibri"/>
                <a:cs typeface="Calibri"/>
              </a:rPr>
              <a:t>fait </a:t>
            </a:r>
            <a:r>
              <a:rPr sz="2200" b="1" i="1" dirty="0">
                <a:solidFill>
                  <a:srgbClr val="1F497D"/>
                </a:solidFill>
                <a:latin typeface="Calibri"/>
                <a:cs typeface="Calibri"/>
              </a:rPr>
              <a:t>j </a:t>
            </a:r>
            <a:r>
              <a:rPr sz="2200" dirty="0">
                <a:latin typeface="Calibri"/>
                <a:cs typeface="Calibri"/>
              </a:rPr>
              <a:t>de </a:t>
            </a:r>
            <a:r>
              <a:rPr sz="2200" b="1" i="1" dirty="0">
                <a:solidFill>
                  <a:srgbClr val="1F497D"/>
                </a:solidFill>
                <a:latin typeface="Calibri"/>
                <a:cs typeface="Calibri"/>
              </a:rPr>
              <a:t>0 à</a:t>
            </a:r>
            <a:r>
              <a:rPr sz="2200" b="1" i="1" spc="-60" dirty="0">
                <a:solidFill>
                  <a:srgbClr val="1F497D"/>
                </a:solidFill>
                <a:latin typeface="Calibri"/>
                <a:cs typeface="Calibri"/>
              </a:rPr>
              <a:t> </a:t>
            </a:r>
            <a:r>
              <a:rPr sz="2200" b="1" i="1" dirty="0">
                <a:solidFill>
                  <a:srgbClr val="1F497D"/>
                </a:solidFill>
                <a:latin typeface="Calibri"/>
                <a:cs typeface="Calibri"/>
              </a:rPr>
              <a:t>1</a:t>
            </a:r>
            <a:endParaRPr sz="2200">
              <a:latin typeface="Calibri"/>
              <a:cs typeface="Calibri"/>
            </a:endParaRPr>
          </a:p>
        </p:txBody>
      </p:sp>
      <p:sp>
        <p:nvSpPr>
          <p:cNvPr id="14" name="object 14"/>
          <p:cNvSpPr txBox="1"/>
          <p:nvPr/>
        </p:nvSpPr>
        <p:spPr>
          <a:xfrm>
            <a:off x="4935176" y="6447612"/>
            <a:ext cx="2327275" cy="389255"/>
          </a:xfrm>
          <a:prstGeom prst="rect">
            <a:avLst/>
          </a:prstGeom>
        </p:spPr>
        <p:txBody>
          <a:bodyPr vert="horz" wrap="square" lIns="0" tIns="15240" rIns="0" bIns="0" rtlCol="0">
            <a:spAutoFit/>
          </a:bodyPr>
          <a:lstStyle/>
          <a:p>
            <a:pPr marL="704850" marR="5080" indent="-692785">
              <a:lnSpc>
                <a:spcPts val="1400"/>
              </a:lnSpc>
              <a:spcBef>
                <a:spcPts val="120"/>
              </a:spcBef>
            </a:pPr>
            <a:r>
              <a:rPr sz="1200" dirty="0">
                <a:solidFill>
                  <a:srgbClr val="FFFFFF"/>
                </a:solidFill>
                <a:latin typeface="Calibri"/>
                <a:cs typeface="Calibri"/>
              </a:rPr>
              <a:t>Manuele Kirsch Pinheiro </a:t>
            </a:r>
            <a:r>
              <a:rPr sz="1200" spc="-245" dirty="0">
                <a:solidFill>
                  <a:srgbClr val="FFFFFF"/>
                </a:solidFill>
                <a:latin typeface="Calibri"/>
                <a:cs typeface="Calibri"/>
              </a:rPr>
              <a:t>-­‐ </a:t>
            </a:r>
            <a:r>
              <a:rPr sz="1200" dirty="0">
                <a:solidFill>
                  <a:srgbClr val="FFFFFF"/>
                </a:solidFill>
                <a:latin typeface="Calibri"/>
                <a:cs typeface="Calibri"/>
              </a:rPr>
              <a:t>UP1 / CRI</a:t>
            </a:r>
            <a:r>
              <a:rPr sz="1200" spc="-95" dirty="0">
                <a:solidFill>
                  <a:srgbClr val="FFFFFF"/>
                </a:solidFill>
                <a:latin typeface="Calibri"/>
                <a:cs typeface="Calibri"/>
              </a:rPr>
              <a:t> </a:t>
            </a:r>
            <a:r>
              <a:rPr sz="1200" dirty="0">
                <a:solidFill>
                  <a:srgbClr val="FFFFFF"/>
                </a:solidFill>
                <a:latin typeface="Calibri"/>
                <a:cs typeface="Calibri"/>
              </a:rPr>
              <a:t>/  </a:t>
            </a:r>
            <a:r>
              <a:rPr sz="1200" spc="-5" dirty="0">
                <a:solidFill>
                  <a:srgbClr val="FFFFFF"/>
                </a:solidFill>
                <a:latin typeface="Calibri"/>
                <a:cs typeface="Calibri"/>
              </a:rPr>
              <a:t>UFR06 </a:t>
            </a:r>
            <a:r>
              <a:rPr sz="1200" spc="10" dirty="0">
                <a:solidFill>
                  <a:srgbClr val="FFFFFF"/>
                </a:solidFill>
                <a:latin typeface="Calibri"/>
                <a:cs typeface="Calibri"/>
              </a:rPr>
              <a:t>Ges&gt;on</a:t>
            </a:r>
            <a:endParaRPr sz="1200">
              <a:latin typeface="Calibri"/>
              <a:cs typeface="Calibri"/>
            </a:endParaRPr>
          </a:p>
        </p:txBody>
      </p:sp>
    </p:spTree>
    <p:extLst>
      <p:ext uri="{BB962C8B-B14F-4D97-AF65-F5344CB8AC3E}">
        <p14:creationId xmlns:p14="http://schemas.microsoft.com/office/powerpoint/2010/main" val="88833658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15" dirty="0" err="1"/>
              <a:t>Instruc</a:t>
            </a:r>
            <a:r>
              <a:rPr lang="fr-FR" spc="15" dirty="0"/>
              <a:t>ti</a:t>
            </a:r>
            <a:r>
              <a:rPr spc="15" dirty="0" err="1"/>
              <a:t>ons</a:t>
            </a:r>
            <a:r>
              <a:rPr spc="15" dirty="0"/>
              <a:t> </a:t>
            </a:r>
            <a:r>
              <a:rPr dirty="0"/>
              <a:t>de</a:t>
            </a:r>
            <a:r>
              <a:rPr spc="-25" dirty="0"/>
              <a:t> </a:t>
            </a:r>
            <a:r>
              <a:rPr spc="-5" dirty="0"/>
              <a:t>contrôle</a:t>
            </a:r>
          </a:p>
        </p:txBody>
      </p:sp>
      <p:sp>
        <p:nvSpPr>
          <p:cNvPr id="9" name="Espace réservé du contenu 8"/>
          <p:cNvSpPr>
            <a:spLocks noGrp="1"/>
          </p:cNvSpPr>
          <p:nvPr>
            <p:ph idx="1"/>
          </p:nvPr>
        </p:nvSpPr>
        <p:spPr/>
        <p:txBody>
          <a:bodyPr/>
          <a:lstStyle/>
          <a:p>
            <a:r>
              <a:rPr lang="fr-FR" dirty="0"/>
              <a:t>Boucles : </a:t>
            </a:r>
            <a:r>
              <a:rPr lang="fr-FR" b="1" dirty="0">
                <a:solidFill>
                  <a:schemeClr val="accent2">
                    <a:lumMod val="75000"/>
                  </a:schemeClr>
                </a:solidFill>
              </a:rPr>
              <a:t>For…</a:t>
            </a:r>
            <a:r>
              <a:rPr lang="fr-FR" b="1" dirty="0" err="1">
                <a:solidFill>
                  <a:schemeClr val="accent2">
                    <a:lumMod val="75000"/>
                  </a:schemeClr>
                </a:solidFill>
              </a:rPr>
              <a:t>Next</a:t>
            </a:r>
            <a:r>
              <a:rPr lang="fr-FR" b="1" dirty="0">
                <a:solidFill>
                  <a:schemeClr val="accent2">
                    <a:lumMod val="75000"/>
                  </a:schemeClr>
                </a:solidFill>
              </a:rPr>
              <a:t>, For </a:t>
            </a:r>
            <a:r>
              <a:rPr lang="fr-FR" b="1" dirty="0" err="1">
                <a:solidFill>
                  <a:schemeClr val="accent2">
                    <a:lumMod val="75000"/>
                  </a:schemeClr>
                </a:solidFill>
              </a:rPr>
              <a:t>each</a:t>
            </a:r>
            <a:r>
              <a:rPr lang="fr-FR" b="1" dirty="0">
                <a:solidFill>
                  <a:schemeClr val="accent2">
                    <a:lumMod val="75000"/>
                  </a:schemeClr>
                </a:solidFill>
              </a:rPr>
              <a:t> … </a:t>
            </a:r>
            <a:r>
              <a:rPr lang="fr-FR" b="1" dirty="0" err="1">
                <a:solidFill>
                  <a:schemeClr val="accent2">
                    <a:lumMod val="75000"/>
                  </a:schemeClr>
                </a:solidFill>
              </a:rPr>
              <a:t>Next</a:t>
            </a:r>
            <a:endParaRPr lang="fr-FR" b="1" dirty="0">
              <a:solidFill>
                <a:schemeClr val="accent2">
                  <a:lumMod val="75000"/>
                </a:schemeClr>
              </a:solidFill>
            </a:endParaRPr>
          </a:p>
          <a:p>
            <a:pPr marL="0" indent="0">
              <a:buNone/>
            </a:pPr>
            <a:r>
              <a:rPr lang="fr-FR" dirty="0"/>
              <a:t>	– On peut aussi parcourir toute une collection</a:t>
            </a:r>
          </a:p>
          <a:p>
            <a:endParaRPr lang="fr-FR" dirty="0"/>
          </a:p>
        </p:txBody>
      </p:sp>
      <p:sp>
        <p:nvSpPr>
          <p:cNvPr id="7" name="object 7"/>
          <p:cNvSpPr txBox="1"/>
          <p:nvPr/>
        </p:nvSpPr>
        <p:spPr>
          <a:xfrm>
            <a:off x="4935176" y="6447612"/>
            <a:ext cx="2327275" cy="389255"/>
          </a:xfrm>
          <a:prstGeom prst="rect">
            <a:avLst/>
          </a:prstGeom>
        </p:spPr>
        <p:txBody>
          <a:bodyPr vert="horz" wrap="square" lIns="0" tIns="15240" rIns="0" bIns="0" rtlCol="0">
            <a:spAutoFit/>
          </a:bodyPr>
          <a:lstStyle/>
          <a:p>
            <a:pPr marL="704850" marR="5080" indent="-692785">
              <a:lnSpc>
                <a:spcPts val="1400"/>
              </a:lnSpc>
              <a:spcBef>
                <a:spcPts val="120"/>
              </a:spcBef>
            </a:pPr>
            <a:r>
              <a:rPr sz="1200" dirty="0">
                <a:solidFill>
                  <a:srgbClr val="FFFFFF"/>
                </a:solidFill>
                <a:latin typeface="Calibri"/>
                <a:cs typeface="Calibri"/>
              </a:rPr>
              <a:t>Manuele Kirsch Pinheiro </a:t>
            </a:r>
            <a:r>
              <a:rPr sz="1200" spc="-245" dirty="0">
                <a:solidFill>
                  <a:srgbClr val="FFFFFF"/>
                </a:solidFill>
                <a:latin typeface="Calibri"/>
                <a:cs typeface="Calibri"/>
              </a:rPr>
              <a:t>-­‐ </a:t>
            </a:r>
            <a:r>
              <a:rPr sz="1200" dirty="0">
                <a:solidFill>
                  <a:srgbClr val="FFFFFF"/>
                </a:solidFill>
                <a:latin typeface="Calibri"/>
                <a:cs typeface="Calibri"/>
              </a:rPr>
              <a:t>UP1 / CRI</a:t>
            </a:r>
            <a:r>
              <a:rPr sz="1200" spc="-95" dirty="0">
                <a:solidFill>
                  <a:srgbClr val="FFFFFF"/>
                </a:solidFill>
                <a:latin typeface="Calibri"/>
                <a:cs typeface="Calibri"/>
              </a:rPr>
              <a:t> </a:t>
            </a:r>
            <a:r>
              <a:rPr sz="1200" dirty="0">
                <a:solidFill>
                  <a:srgbClr val="FFFFFF"/>
                </a:solidFill>
                <a:latin typeface="Calibri"/>
                <a:cs typeface="Calibri"/>
              </a:rPr>
              <a:t>/  </a:t>
            </a:r>
            <a:r>
              <a:rPr sz="1200" spc="-5" dirty="0">
                <a:solidFill>
                  <a:srgbClr val="FFFFFF"/>
                </a:solidFill>
                <a:latin typeface="Calibri"/>
                <a:cs typeface="Calibri"/>
              </a:rPr>
              <a:t>UFR06 </a:t>
            </a:r>
            <a:r>
              <a:rPr sz="1200" spc="10" dirty="0">
                <a:solidFill>
                  <a:srgbClr val="FFFFFF"/>
                </a:solidFill>
                <a:latin typeface="Calibri"/>
                <a:cs typeface="Calibri"/>
              </a:rPr>
              <a:t>Ges&gt;on</a:t>
            </a:r>
            <a:endParaRPr sz="1200">
              <a:latin typeface="Calibri"/>
              <a:cs typeface="Calibri"/>
            </a:endParaRPr>
          </a:p>
        </p:txBody>
      </p:sp>
      <p:sp>
        <p:nvSpPr>
          <p:cNvPr id="5" name="object 5"/>
          <p:cNvSpPr txBox="1"/>
          <p:nvPr/>
        </p:nvSpPr>
        <p:spPr>
          <a:xfrm>
            <a:off x="1775520" y="2426113"/>
            <a:ext cx="3654425" cy="1939289"/>
          </a:xfrm>
          <a:prstGeom prst="rect">
            <a:avLst/>
          </a:prstGeom>
          <a:solidFill>
            <a:srgbClr val="FFFFFF"/>
          </a:solidFill>
          <a:ln w="25399">
            <a:solidFill>
              <a:srgbClr val="6095C9"/>
            </a:solidFill>
          </a:ln>
        </p:spPr>
        <p:txBody>
          <a:bodyPr vert="horz" wrap="square" lIns="0" tIns="45720" rIns="0" bIns="0" rtlCol="0">
            <a:spAutoFit/>
          </a:bodyPr>
          <a:lstStyle/>
          <a:p>
            <a:pPr marL="71755">
              <a:lnSpc>
                <a:spcPts val="2840"/>
              </a:lnSpc>
              <a:spcBef>
                <a:spcPts val="360"/>
              </a:spcBef>
            </a:pPr>
            <a:r>
              <a:rPr sz="2400" b="1" spc="-5" dirty="0">
                <a:solidFill>
                  <a:srgbClr val="1F497D"/>
                </a:solidFill>
                <a:latin typeface="Calibri"/>
                <a:cs typeface="Calibri"/>
              </a:rPr>
              <a:t>For </a:t>
            </a:r>
            <a:r>
              <a:rPr sz="2400" b="1" dirty="0">
                <a:solidFill>
                  <a:srgbClr val="1F497D"/>
                </a:solidFill>
                <a:latin typeface="Calibri"/>
                <a:cs typeface="Calibri"/>
              </a:rPr>
              <a:t>Each </a:t>
            </a:r>
            <a:r>
              <a:rPr sz="2400" i="1" dirty="0">
                <a:latin typeface="Calibri"/>
                <a:cs typeface="Calibri"/>
              </a:rPr>
              <a:t>var </a:t>
            </a:r>
            <a:r>
              <a:rPr sz="2400" b="1" dirty="0">
                <a:solidFill>
                  <a:srgbClr val="1F497D"/>
                </a:solidFill>
                <a:latin typeface="Calibri"/>
                <a:cs typeface="Calibri"/>
              </a:rPr>
              <a:t>IN</a:t>
            </a:r>
            <a:r>
              <a:rPr sz="2400" b="1" spc="-35" dirty="0">
                <a:solidFill>
                  <a:srgbClr val="1F497D"/>
                </a:solidFill>
                <a:latin typeface="Calibri"/>
                <a:cs typeface="Calibri"/>
              </a:rPr>
              <a:t> </a:t>
            </a:r>
            <a:r>
              <a:rPr sz="2400" i="1" spc="15" dirty="0" err="1">
                <a:latin typeface="Calibri"/>
                <a:cs typeface="Calibri"/>
              </a:rPr>
              <a:t>collec</a:t>
            </a:r>
            <a:r>
              <a:rPr lang="fr-FR" sz="2400" i="1" spc="15" dirty="0">
                <a:latin typeface="Calibri"/>
                <a:cs typeface="Calibri"/>
              </a:rPr>
              <a:t>ti</a:t>
            </a:r>
            <a:r>
              <a:rPr sz="2400" i="1" spc="15" dirty="0">
                <a:latin typeface="Calibri"/>
                <a:cs typeface="Calibri"/>
              </a:rPr>
              <a:t>on</a:t>
            </a:r>
            <a:endParaRPr sz="2400" dirty="0">
              <a:latin typeface="Calibri"/>
              <a:cs typeface="Calibri"/>
            </a:endParaRPr>
          </a:p>
          <a:p>
            <a:pPr marL="347345" marR="78740">
              <a:lnSpc>
                <a:spcPts val="2900"/>
              </a:lnSpc>
              <a:spcBef>
                <a:spcPts val="40"/>
              </a:spcBef>
              <a:buChar char="'"/>
              <a:tabLst>
                <a:tab pos="483870" algn="l"/>
              </a:tabLst>
            </a:pPr>
            <a:r>
              <a:rPr sz="2400" i="1" dirty="0">
                <a:solidFill>
                  <a:srgbClr val="4F6228"/>
                </a:solidFill>
                <a:latin typeface="Calibri"/>
                <a:cs typeface="Calibri"/>
              </a:rPr>
              <a:t>pour chaque </a:t>
            </a:r>
            <a:r>
              <a:rPr sz="2400" i="1" spc="-5" dirty="0">
                <a:solidFill>
                  <a:srgbClr val="4F6228"/>
                </a:solidFill>
                <a:latin typeface="Calibri"/>
                <a:cs typeface="Calibri"/>
              </a:rPr>
              <a:t>élément</a:t>
            </a:r>
            <a:r>
              <a:rPr sz="2400" i="1" spc="-80" dirty="0">
                <a:solidFill>
                  <a:srgbClr val="4F6228"/>
                </a:solidFill>
                <a:latin typeface="Calibri"/>
                <a:cs typeface="Calibri"/>
              </a:rPr>
              <a:t> </a:t>
            </a:r>
            <a:r>
              <a:rPr sz="2400" i="1" dirty="0">
                <a:solidFill>
                  <a:srgbClr val="4F6228"/>
                </a:solidFill>
                <a:latin typeface="Calibri"/>
                <a:cs typeface="Calibri"/>
              </a:rPr>
              <a:t>var  ' dans la</a:t>
            </a:r>
            <a:r>
              <a:rPr sz="2400" i="1" spc="-20" dirty="0">
                <a:solidFill>
                  <a:srgbClr val="4F6228"/>
                </a:solidFill>
                <a:latin typeface="Calibri"/>
                <a:cs typeface="Calibri"/>
              </a:rPr>
              <a:t> </a:t>
            </a:r>
            <a:r>
              <a:rPr sz="2400" i="1" spc="15" dirty="0" err="1">
                <a:solidFill>
                  <a:srgbClr val="4F6228"/>
                </a:solidFill>
                <a:latin typeface="Calibri"/>
                <a:cs typeface="Calibri"/>
              </a:rPr>
              <a:t>collec</a:t>
            </a:r>
            <a:r>
              <a:rPr lang="fr-FR" sz="2400" i="1" spc="15" dirty="0">
                <a:solidFill>
                  <a:srgbClr val="4F6228"/>
                </a:solidFill>
                <a:latin typeface="Calibri"/>
                <a:cs typeface="Calibri"/>
              </a:rPr>
              <a:t>ti</a:t>
            </a:r>
            <a:r>
              <a:rPr sz="2400" i="1" spc="15" dirty="0">
                <a:solidFill>
                  <a:srgbClr val="4F6228"/>
                </a:solidFill>
                <a:latin typeface="Calibri"/>
                <a:cs typeface="Calibri"/>
              </a:rPr>
              <a:t>on</a:t>
            </a:r>
            <a:endParaRPr sz="2400" dirty="0">
              <a:latin typeface="Calibri"/>
              <a:cs typeface="Calibri"/>
            </a:endParaRPr>
          </a:p>
          <a:p>
            <a:pPr marL="483234" indent="-136525">
              <a:lnSpc>
                <a:spcPts val="2800"/>
              </a:lnSpc>
              <a:buChar char="'"/>
              <a:tabLst>
                <a:tab pos="483870" algn="l"/>
              </a:tabLst>
            </a:pPr>
            <a:r>
              <a:rPr sz="2400" i="1" spc="-5" dirty="0">
                <a:solidFill>
                  <a:srgbClr val="4F6228"/>
                </a:solidFill>
                <a:latin typeface="Calibri"/>
                <a:cs typeface="Calibri"/>
              </a:rPr>
              <a:t>(ou tableau)</a:t>
            </a:r>
            <a:endParaRPr sz="2400" dirty="0">
              <a:latin typeface="Calibri"/>
              <a:cs typeface="Calibri"/>
            </a:endParaRPr>
          </a:p>
          <a:p>
            <a:pPr marL="71755">
              <a:spcBef>
                <a:spcPts val="20"/>
              </a:spcBef>
            </a:pPr>
            <a:r>
              <a:rPr sz="2400" b="1" dirty="0">
                <a:solidFill>
                  <a:srgbClr val="1F497D"/>
                </a:solidFill>
                <a:latin typeface="Calibri"/>
                <a:cs typeface="Calibri"/>
              </a:rPr>
              <a:t>Next</a:t>
            </a:r>
            <a:endParaRPr sz="2400" dirty="0">
              <a:latin typeface="Calibri"/>
              <a:cs typeface="Calibri"/>
            </a:endParaRPr>
          </a:p>
        </p:txBody>
      </p:sp>
      <p:sp>
        <p:nvSpPr>
          <p:cNvPr id="6" name="object 6"/>
          <p:cNvSpPr txBox="1"/>
          <p:nvPr/>
        </p:nvSpPr>
        <p:spPr>
          <a:xfrm>
            <a:off x="685215" y="4740523"/>
            <a:ext cx="10430460" cy="1615826"/>
          </a:xfrm>
          <a:prstGeom prst="rect">
            <a:avLst/>
          </a:prstGeom>
        </p:spPr>
        <p:txBody>
          <a:bodyPr vert="horz" wrap="square" lIns="0" tIns="33019" rIns="0" bIns="0" rtlCol="0">
            <a:spAutoFit/>
          </a:bodyPr>
          <a:lstStyle/>
          <a:p>
            <a:pPr marL="12700" marR="168910">
              <a:lnSpc>
                <a:spcPts val="2800"/>
              </a:lnSpc>
              <a:spcBef>
                <a:spcPts val="259"/>
              </a:spcBef>
            </a:pPr>
            <a:r>
              <a:rPr sz="2400" i="1" dirty="0">
                <a:solidFill>
                  <a:srgbClr val="00B050"/>
                </a:solidFill>
                <a:latin typeface="Calibri"/>
                <a:cs typeface="Calibri"/>
              </a:rPr>
              <a:t>'on va </a:t>
            </a:r>
            <a:r>
              <a:rPr sz="2400" i="1" spc="-5" dirty="0">
                <a:solidFill>
                  <a:srgbClr val="00B050"/>
                </a:solidFill>
                <a:latin typeface="Calibri"/>
                <a:cs typeface="Calibri"/>
              </a:rPr>
              <a:t>aﬃcher les </a:t>
            </a:r>
            <a:r>
              <a:rPr sz="2400" i="1" dirty="0">
                <a:solidFill>
                  <a:srgbClr val="00B050"/>
                </a:solidFill>
                <a:latin typeface="Calibri"/>
                <a:cs typeface="Calibri"/>
              </a:rPr>
              <a:t>nombre de </a:t>
            </a:r>
            <a:r>
              <a:rPr sz="2400" i="1" spc="-5" dirty="0">
                <a:solidFill>
                  <a:srgbClr val="00B050"/>
                </a:solidFill>
                <a:latin typeface="Calibri"/>
                <a:cs typeface="Calibri"/>
              </a:rPr>
              <a:t>registres </a:t>
            </a:r>
            <a:r>
              <a:rPr sz="2400" i="1" dirty="0">
                <a:solidFill>
                  <a:srgbClr val="00B050"/>
                </a:solidFill>
                <a:latin typeface="Calibri"/>
                <a:cs typeface="Calibri"/>
              </a:rPr>
              <a:t>dans  'chaque</a:t>
            </a:r>
            <a:r>
              <a:rPr sz="2400" i="1" spc="-5" dirty="0">
                <a:solidFill>
                  <a:srgbClr val="00B050"/>
                </a:solidFill>
                <a:latin typeface="Calibri"/>
                <a:cs typeface="Calibri"/>
              </a:rPr>
              <a:t> </a:t>
            </a:r>
            <a:r>
              <a:rPr sz="2400" i="1" dirty="0">
                <a:solidFill>
                  <a:srgbClr val="00B050"/>
                </a:solidFill>
                <a:latin typeface="Calibri"/>
                <a:cs typeface="Calibri"/>
              </a:rPr>
              <a:t>table</a:t>
            </a:r>
            <a:endParaRPr sz="2400" dirty="0">
              <a:solidFill>
                <a:srgbClr val="00B050"/>
              </a:solidFill>
              <a:latin typeface="Calibri"/>
              <a:cs typeface="Calibri"/>
            </a:endParaRPr>
          </a:p>
          <a:p>
            <a:pPr marL="81280">
              <a:lnSpc>
                <a:spcPts val="3300"/>
              </a:lnSpc>
            </a:pPr>
            <a:r>
              <a:rPr sz="2800" b="1" spc="-5" dirty="0">
                <a:solidFill>
                  <a:schemeClr val="accent2">
                    <a:lumMod val="75000"/>
                  </a:schemeClr>
                </a:solidFill>
                <a:latin typeface="Calibri"/>
                <a:cs typeface="Calibri"/>
              </a:rPr>
              <a:t>For</a:t>
            </a:r>
            <a:r>
              <a:rPr sz="2800" b="1" spc="-5" dirty="0">
                <a:latin typeface="Calibri"/>
                <a:cs typeface="Calibri"/>
              </a:rPr>
              <a:t> </a:t>
            </a:r>
            <a:r>
              <a:rPr sz="2800" b="1" spc="-5" dirty="0">
                <a:solidFill>
                  <a:schemeClr val="accent2">
                    <a:lumMod val="75000"/>
                  </a:schemeClr>
                </a:solidFill>
                <a:latin typeface="Calibri"/>
                <a:cs typeface="Calibri"/>
              </a:rPr>
              <a:t>Each</a:t>
            </a:r>
            <a:r>
              <a:rPr sz="2800" b="1" dirty="0">
                <a:latin typeface="Calibri"/>
                <a:cs typeface="Calibri"/>
              </a:rPr>
              <a:t> </a:t>
            </a:r>
            <a:r>
              <a:rPr sz="2400" b="1" i="1" dirty="0">
                <a:latin typeface="Calibri"/>
                <a:cs typeface="Calibri"/>
              </a:rPr>
              <a:t>t </a:t>
            </a:r>
            <a:r>
              <a:rPr sz="2800" b="1" spc="-5" dirty="0">
                <a:solidFill>
                  <a:schemeClr val="accent2">
                    <a:lumMod val="75000"/>
                  </a:schemeClr>
                </a:solidFill>
                <a:latin typeface="Calibri"/>
                <a:cs typeface="Calibri"/>
              </a:rPr>
              <a:t>In</a:t>
            </a:r>
            <a:r>
              <a:rPr sz="2800" b="1" spc="-280" dirty="0">
                <a:latin typeface="Calibri"/>
                <a:cs typeface="Calibri"/>
              </a:rPr>
              <a:t> </a:t>
            </a:r>
            <a:r>
              <a:rPr sz="2400" b="1" i="1" spc="-5" dirty="0">
                <a:latin typeface="Calibri"/>
                <a:cs typeface="Calibri"/>
              </a:rPr>
              <a:t>CurrentDb.TableDefs</a:t>
            </a:r>
            <a:endParaRPr sz="2400" dirty="0">
              <a:latin typeface="Calibri"/>
              <a:cs typeface="Calibri"/>
            </a:endParaRPr>
          </a:p>
          <a:p>
            <a:pPr marL="563880">
              <a:spcBef>
                <a:spcPts val="40"/>
              </a:spcBef>
            </a:pPr>
            <a:r>
              <a:rPr sz="2400" spc="-5" dirty="0">
                <a:latin typeface="Calibri"/>
                <a:cs typeface="Calibri"/>
              </a:rPr>
              <a:t>MsgBox </a:t>
            </a:r>
            <a:r>
              <a:rPr sz="2400" b="1" i="1" spc="-5" dirty="0">
                <a:latin typeface="Calibri"/>
                <a:cs typeface="Calibri"/>
              </a:rPr>
              <a:t>t.Name </a:t>
            </a:r>
            <a:r>
              <a:rPr sz="2400" dirty="0">
                <a:latin typeface="Calibri"/>
                <a:cs typeface="Calibri"/>
              </a:rPr>
              <a:t>&amp; " : " &amp;</a:t>
            </a:r>
            <a:r>
              <a:rPr sz="2400" spc="-40" dirty="0">
                <a:latin typeface="Calibri"/>
                <a:cs typeface="Calibri"/>
              </a:rPr>
              <a:t> </a:t>
            </a:r>
            <a:r>
              <a:rPr sz="2400" b="1" i="1" spc="-5" dirty="0">
                <a:latin typeface="Calibri"/>
                <a:cs typeface="Calibri"/>
              </a:rPr>
              <a:t>t.RecordCount</a:t>
            </a:r>
            <a:endParaRPr sz="2400" dirty="0">
              <a:latin typeface="Calibri"/>
              <a:cs typeface="Calibri"/>
            </a:endParaRPr>
          </a:p>
          <a:p>
            <a:pPr marL="81280">
              <a:spcBef>
                <a:spcPts val="20"/>
              </a:spcBef>
            </a:pPr>
            <a:r>
              <a:rPr sz="2800" b="1" spc="-5" dirty="0">
                <a:solidFill>
                  <a:schemeClr val="accent2">
                    <a:lumMod val="75000"/>
                  </a:schemeClr>
                </a:solidFill>
                <a:latin typeface="Calibri"/>
                <a:cs typeface="Calibri"/>
              </a:rPr>
              <a:t>Next</a:t>
            </a:r>
          </a:p>
        </p:txBody>
      </p:sp>
    </p:spTree>
    <p:extLst>
      <p:ext uri="{BB962C8B-B14F-4D97-AF65-F5344CB8AC3E}">
        <p14:creationId xmlns:p14="http://schemas.microsoft.com/office/powerpoint/2010/main" val="4855201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structures itératives Boucle FOR – Un exemple</a:t>
            </a:r>
          </a:p>
        </p:txBody>
      </p:sp>
      <p:sp>
        <p:nvSpPr>
          <p:cNvPr id="3" name="Espace réservé du contenu 2"/>
          <p:cNvSpPr>
            <a:spLocks noGrp="1"/>
          </p:cNvSpPr>
          <p:nvPr>
            <p:ph idx="1"/>
          </p:nvPr>
        </p:nvSpPr>
        <p:spPr/>
        <p:txBody>
          <a:bodyPr>
            <a:normAutofit fontScale="92500" lnSpcReduction="20000"/>
          </a:bodyPr>
          <a:lstStyle/>
          <a:p>
            <a:pPr marL="90805" lvl="0" indent="0">
              <a:lnSpc>
                <a:spcPct val="100000"/>
              </a:lnSpc>
              <a:spcBef>
                <a:spcPts val="245"/>
              </a:spcBef>
              <a:buNone/>
              <a:tabLst>
                <a:tab pos="1005205" algn="l"/>
              </a:tabLst>
            </a:pPr>
            <a:r>
              <a:rPr lang="en-US" sz="2000" spc="-10" dirty="0">
                <a:solidFill>
                  <a:srgbClr val="49452A"/>
                </a:solidFill>
                <a:cs typeface="Calibri"/>
              </a:rPr>
              <a:t>Entrée</a:t>
            </a:r>
            <a:r>
              <a:rPr lang="en-US" sz="2000" spc="5" dirty="0">
                <a:solidFill>
                  <a:srgbClr val="49452A"/>
                </a:solidFill>
                <a:cs typeface="Calibri"/>
              </a:rPr>
              <a:t> </a:t>
            </a:r>
            <a:r>
              <a:rPr lang="en-US" sz="2000" dirty="0">
                <a:solidFill>
                  <a:srgbClr val="49452A"/>
                </a:solidFill>
                <a:cs typeface="Calibri"/>
              </a:rPr>
              <a:t>:	n</a:t>
            </a:r>
            <a:r>
              <a:rPr lang="en-US" sz="2000" spc="5" dirty="0">
                <a:solidFill>
                  <a:srgbClr val="49452A"/>
                </a:solidFill>
                <a:cs typeface="Calibri"/>
              </a:rPr>
              <a:t> </a:t>
            </a:r>
            <a:r>
              <a:rPr lang="en-US" sz="2000" spc="-5" dirty="0">
                <a:solidFill>
                  <a:srgbClr val="49452A"/>
                </a:solidFill>
                <a:cs typeface="Calibri"/>
              </a:rPr>
              <a:t>(</a:t>
            </a:r>
            <a:r>
              <a:rPr lang="en-US" sz="2000" spc="-5" dirty="0" err="1">
                <a:solidFill>
                  <a:srgbClr val="49452A"/>
                </a:solidFill>
                <a:cs typeface="Calibri"/>
              </a:rPr>
              <a:t>entier</a:t>
            </a:r>
            <a:r>
              <a:rPr lang="en-US" sz="2000" spc="-5" dirty="0">
                <a:solidFill>
                  <a:srgbClr val="49452A"/>
                </a:solidFill>
                <a:cs typeface="Calibri"/>
              </a:rPr>
              <a:t>)</a:t>
            </a:r>
            <a:endParaRPr lang="en-US" sz="2000" dirty="0">
              <a:solidFill>
                <a:prstClr val="black"/>
              </a:solidFill>
              <a:cs typeface="Calibri"/>
            </a:endParaRPr>
          </a:p>
          <a:p>
            <a:pPr marL="90805" lvl="0" indent="0">
              <a:lnSpc>
                <a:spcPct val="100000"/>
              </a:lnSpc>
              <a:spcBef>
                <a:spcPts val="0"/>
              </a:spcBef>
              <a:buNone/>
              <a:tabLst>
                <a:tab pos="1005205" algn="l"/>
              </a:tabLst>
            </a:pPr>
            <a:r>
              <a:rPr lang="en-US" sz="2000" spc="-5" dirty="0">
                <a:solidFill>
                  <a:srgbClr val="49452A"/>
                </a:solidFill>
                <a:cs typeface="Calibri"/>
              </a:rPr>
              <a:t>Sortie</a:t>
            </a:r>
            <a:r>
              <a:rPr lang="en-US" sz="2000" spc="10" dirty="0">
                <a:solidFill>
                  <a:srgbClr val="49452A"/>
                </a:solidFill>
                <a:cs typeface="Calibri"/>
              </a:rPr>
              <a:t> </a:t>
            </a:r>
            <a:r>
              <a:rPr lang="en-US" sz="2000" dirty="0">
                <a:solidFill>
                  <a:srgbClr val="49452A"/>
                </a:solidFill>
                <a:cs typeface="Calibri"/>
              </a:rPr>
              <a:t>:	S</a:t>
            </a:r>
            <a:r>
              <a:rPr lang="en-US" sz="2000" spc="-10" dirty="0">
                <a:solidFill>
                  <a:srgbClr val="49452A"/>
                </a:solidFill>
                <a:cs typeface="Calibri"/>
              </a:rPr>
              <a:t> (</a:t>
            </a:r>
            <a:r>
              <a:rPr lang="en-US" sz="2000" spc="-10" dirty="0" err="1">
                <a:solidFill>
                  <a:srgbClr val="49452A"/>
                </a:solidFill>
                <a:cs typeface="Calibri"/>
              </a:rPr>
              <a:t>réel</a:t>
            </a:r>
            <a:r>
              <a:rPr lang="en-US" sz="2000" spc="-10" dirty="0">
                <a:solidFill>
                  <a:srgbClr val="49452A"/>
                </a:solidFill>
                <a:cs typeface="Calibri"/>
              </a:rPr>
              <a:t>)</a:t>
            </a:r>
            <a:endParaRPr lang="en-US" sz="2000" dirty="0">
              <a:solidFill>
                <a:prstClr val="black"/>
              </a:solidFill>
              <a:cs typeface="Calibri"/>
            </a:endParaRPr>
          </a:p>
          <a:p>
            <a:pPr marL="90805" lvl="0" indent="0">
              <a:lnSpc>
                <a:spcPct val="100000"/>
              </a:lnSpc>
              <a:spcBef>
                <a:spcPts val="0"/>
              </a:spcBef>
              <a:buNone/>
              <a:tabLst>
                <a:tab pos="1005205" algn="l"/>
              </a:tabLst>
            </a:pPr>
            <a:r>
              <a:rPr lang="en-US" sz="2000" spc="-5" dirty="0" err="1">
                <a:solidFill>
                  <a:srgbClr val="49452A"/>
                </a:solidFill>
                <a:cs typeface="Calibri"/>
              </a:rPr>
              <a:t>Calcul</a:t>
            </a:r>
            <a:r>
              <a:rPr lang="en-US" sz="2000" spc="15" dirty="0">
                <a:solidFill>
                  <a:srgbClr val="49452A"/>
                </a:solidFill>
                <a:cs typeface="Calibri"/>
              </a:rPr>
              <a:t> </a:t>
            </a:r>
            <a:r>
              <a:rPr lang="en-US" sz="2000" dirty="0">
                <a:solidFill>
                  <a:srgbClr val="49452A"/>
                </a:solidFill>
                <a:cs typeface="Calibri"/>
              </a:rPr>
              <a:t>:	S = 1² + 2² + … +</a:t>
            </a:r>
            <a:r>
              <a:rPr lang="en-US" sz="2000" spc="-70" dirty="0">
                <a:solidFill>
                  <a:srgbClr val="49452A"/>
                </a:solidFill>
                <a:cs typeface="Calibri"/>
              </a:rPr>
              <a:t> </a:t>
            </a:r>
            <a:r>
              <a:rPr lang="en-US" sz="2000" spc="-5" dirty="0">
                <a:solidFill>
                  <a:srgbClr val="49452A"/>
                </a:solidFill>
                <a:cs typeface="Calibri"/>
              </a:rPr>
              <a:t>n²</a:t>
            </a:r>
          </a:p>
          <a:p>
            <a:pPr marL="90805" lvl="0" indent="0">
              <a:lnSpc>
                <a:spcPct val="100000"/>
              </a:lnSpc>
              <a:spcBef>
                <a:spcPts val="0"/>
              </a:spcBef>
              <a:buNone/>
              <a:tabLst>
                <a:tab pos="1005205" algn="l"/>
              </a:tabLst>
            </a:pPr>
            <a:endParaRPr lang="en-US" sz="2000" dirty="0">
              <a:solidFill>
                <a:prstClr val="black"/>
              </a:solidFill>
              <a:cs typeface="Calibri"/>
            </a:endParaRPr>
          </a:p>
          <a:p>
            <a:pPr marL="12700" lvl="0" indent="0">
              <a:lnSpc>
                <a:spcPct val="100000"/>
              </a:lnSpc>
              <a:spcBef>
                <a:spcPts val="100"/>
              </a:spcBef>
              <a:buNone/>
            </a:pPr>
            <a:r>
              <a:rPr lang="en-US" sz="2000" spc="-5" dirty="0">
                <a:solidFill>
                  <a:srgbClr val="00AF50"/>
                </a:solidFill>
                <a:cs typeface="Consolas"/>
              </a:rPr>
              <a:t>'</a:t>
            </a:r>
            <a:r>
              <a:rPr lang="en-US" sz="2000" spc="-5" dirty="0" err="1">
                <a:solidFill>
                  <a:srgbClr val="00AF50"/>
                </a:solidFill>
                <a:cs typeface="Consolas"/>
              </a:rPr>
              <a:t>calcul</a:t>
            </a:r>
            <a:r>
              <a:rPr lang="en-US" sz="2000" spc="-5" dirty="0">
                <a:solidFill>
                  <a:srgbClr val="00AF50"/>
                </a:solidFill>
                <a:cs typeface="Consolas"/>
              </a:rPr>
              <a:t> </a:t>
            </a:r>
            <a:r>
              <a:rPr lang="en-US" sz="2000" dirty="0">
                <a:solidFill>
                  <a:srgbClr val="00AF50"/>
                </a:solidFill>
                <a:cs typeface="Consolas"/>
              </a:rPr>
              <a:t>de la </a:t>
            </a:r>
            <a:r>
              <a:rPr lang="en-US" sz="2000" spc="-5" dirty="0" err="1">
                <a:solidFill>
                  <a:srgbClr val="00AF50"/>
                </a:solidFill>
                <a:cs typeface="Consolas"/>
              </a:rPr>
              <a:t>somme</a:t>
            </a:r>
            <a:r>
              <a:rPr lang="en-US" sz="2000" spc="-5" dirty="0">
                <a:solidFill>
                  <a:srgbClr val="00AF50"/>
                </a:solidFill>
                <a:cs typeface="Consolas"/>
              </a:rPr>
              <a:t> des </a:t>
            </a:r>
            <a:r>
              <a:rPr lang="en-US" sz="2000" spc="-5" dirty="0" err="1">
                <a:solidFill>
                  <a:srgbClr val="00AF50"/>
                </a:solidFill>
                <a:cs typeface="Consolas"/>
              </a:rPr>
              <a:t>carrés</a:t>
            </a:r>
            <a:r>
              <a:rPr lang="en-US" sz="2000" spc="-5" dirty="0">
                <a:solidFill>
                  <a:srgbClr val="00AF50"/>
                </a:solidFill>
                <a:cs typeface="Consolas"/>
              </a:rPr>
              <a:t> </a:t>
            </a:r>
            <a:r>
              <a:rPr lang="en-US" sz="2000" dirty="0">
                <a:solidFill>
                  <a:srgbClr val="00AF50"/>
                </a:solidFill>
                <a:cs typeface="Consolas"/>
              </a:rPr>
              <a:t>des</a:t>
            </a:r>
            <a:r>
              <a:rPr lang="en-US" sz="2000" spc="-100" dirty="0">
                <a:solidFill>
                  <a:srgbClr val="00AF50"/>
                </a:solidFill>
                <a:cs typeface="Consolas"/>
              </a:rPr>
              <a:t> </a:t>
            </a:r>
            <a:r>
              <a:rPr lang="en-US" sz="2000" spc="-5" dirty="0" err="1">
                <a:solidFill>
                  <a:srgbClr val="00AF50"/>
                </a:solidFill>
                <a:cs typeface="Consolas"/>
              </a:rPr>
              <a:t>valeurs</a:t>
            </a:r>
            <a:endParaRPr lang="en-US" sz="2000" dirty="0">
              <a:solidFill>
                <a:prstClr val="black"/>
              </a:solidFill>
              <a:cs typeface="Consolas"/>
            </a:endParaRPr>
          </a:p>
          <a:p>
            <a:pPr marL="12700" marR="5715" lvl="0" indent="0">
              <a:lnSpc>
                <a:spcPct val="100000"/>
              </a:lnSpc>
              <a:spcBef>
                <a:spcPts val="5"/>
              </a:spcBef>
              <a:buNone/>
            </a:pPr>
            <a:r>
              <a:rPr lang="en-US" sz="2000" spc="-5" dirty="0">
                <a:solidFill>
                  <a:prstClr val="black"/>
                </a:solidFill>
                <a:cs typeface="Consolas"/>
              </a:rPr>
              <a:t>Public Function </a:t>
            </a:r>
            <a:r>
              <a:rPr lang="en-US" sz="2000" spc="-5" dirty="0" err="1">
                <a:solidFill>
                  <a:srgbClr val="938953"/>
                </a:solidFill>
                <a:cs typeface="Consolas"/>
              </a:rPr>
              <a:t>MaSommeCarre</a:t>
            </a:r>
            <a:r>
              <a:rPr lang="en-US" sz="2000" spc="-5" dirty="0">
                <a:solidFill>
                  <a:prstClr val="black"/>
                </a:solidFill>
                <a:cs typeface="Consolas"/>
              </a:rPr>
              <a:t>(</a:t>
            </a:r>
            <a:r>
              <a:rPr lang="en-US" sz="2000" spc="-5" dirty="0">
                <a:solidFill>
                  <a:srgbClr val="5F497A"/>
                </a:solidFill>
                <a:cs typeface="Consolas"/>
              </a:rPr>
              <a:t>n </a:t>
            </a:r>
            <a:r>
              <a:rPr lang="en-US" sz="2000" dirty="0">
                <a:solidFill>
                  <a:prstClr val="black"/>
                </a:solidFill>
                <a:cs typeface="Consolas"/>
              </a:rPr>
              <a:t>As </a:t>
            </a:r>
            <a:r>
              <a:rPr lang="en-US" sz="2000" spc="-5" dirty="0">
                <a:solidFill>
                  <a:prstClr val="black"/>
                </a:solidFill>
                <a:cs typeface="Consolas"/>
              </a:rPr>
              <a:t>Long) </a:t>
            </a:r>
            <a:r>
              <a:rPr lang="en-US" sz="2000" dirty="0">
                <a:solidFill>
                  <a:prstClr val="black"/>
                </a:solidFill>
                <a:cs typeface="Consolas"/>
              </a:rPr>
              <a:t>As </a:t>
            </a:r>
            <a:r>
              <a:rPr lang="en-US" sz="2000" spc="-5" dirty="0">
                <a:solidFill>
                  <a:prstClr val="black"/>
                </a:solidFill>
                <a:cs typeface="Consolas"/>
              </a:rPr>
              <a:t>Double</a:t>
            </a:r>
          </a:p>
          <a:p>
            <a:pPr marL="12700" marR="5715" lvl="0" indent="0">
              <a:lnSpc>
                <a:spcPct val="100000"/>
              </a:lnSpc>
              <a:spcBef>
                <a:spcPts val="5"/>
              </a:spcBef>
              <a:buNone/>
            </a:pPr>
            <a:r>
              <a:rPr lang="en-US" sz="2000" spc="-5" dirty="0">
                <a:solidFill>
                  <a:prstClr val="black"/>
                </a:solidFill>
                <a:cs typeface="Consolas"/>
              </a:rPr>
              <a:t> </a:t>
            </a:r>
            <a:r>
              <a:rPr lang="en-US" sz="2000" spc="-5" dirty="0">
                <a:solidFill>
                  <a:srgbClr val="00AF50"/>
                </a:solidFill>
                <a:cs typeface="Consolas"/>
              </a:rPr>
              <a:t>'variables </a:t>
            </a:r>
            <a:r>
              <a:rPr lang="en-US" sz="2000" dirty="0">
                <a:solidFill>
                  <a:srgbClr val="00AF50"/>
                </a:solidFill>
                <a:cs typeface="Consolas"/>
              </a:rPr>
              <a:t>de </a:t>
            </a:r>
            <a:r>
              <a:rPr lang="en-US" sz="2000" spc="-5" dirty="0" err="1">
                <a:solidFill>
                  <a:srgbClr val="00AF50"/>
                </a:solidFill>
                <a:cs typeface="Consolas"/>
              </a:rPr>
              <a:t>calcul</a:t>
            </a:r>
            <a:r>
              <a:rPr lang="en-US" sz="2000" spc="-5" dirty="0">
                <a:solidFill>
                  <a:srgbClr val="00AF50"/>
                </a:solidFill>
                <a:cs typeface="Consolas"/>
              </a:rPr>
              <a:t> (s pour la </a:t>
            </a:r>
            <a:r>
              <a:rPr lang="en-US" sz="2000" spc="-5" dirty="0" err="1">
                <a:solidFill>
                  <a:srgbClr val="00AF50"/>
                </a:solidFill>
                <a:cs typeface="Consolas"/>
              </a:rPr>
              <a:t>somme</a:t>
            </a:r>
            <a:r>
              <a:rPr lang="en-US" sz="2000" spc="-5" dirty="0">
                <a:solidFill>
                  <a:srgbClr val="00AF50"/>
                </a:solidFill>
                <a:cs typeface="Consolas"/>
              </a:rPr>
              <a:t>, </a:t>
            </a:r>
            <a:r>
              <a:rPr lang="en-US" sz="2000" dirty="0" err="1">
                <a:solidFill>
                  <a:srgbClr val="00AF50"/>
                </a:solidFill>
                <a:cs typeface="Consolas"/>
              </a:rPr>
              <a:t>i</a:t>
            </a:r>
            <a:r>
              <a:rPr lang="en-US" sz="2000" dirty="0">
                <a:solidFill>
                  <a:srgbClr val="00AF50"/>
                </a:solidFill>
                <a:cs typeface="Consolas"/>
              </a:rPr>
              <a:t> :</a:t>
            </a:r>
            <a:r>
              <a:rPr lang="en-US" sz="2000" spc="-90" dirty="0">
                <a:solidFill>
                  <a:srgbClr val="00AF50"/>
                </a:solidFill>
                <a:cs typeface="Consolas"/>
              </a:rPr>
              <a:t> </a:t>
            </a:r>
            <a:r>
              <a:rPr lang="en-US" sz="2000" spc="-5" dirty="0" err="1">
                <a:solidFill>
                  <a:srgbClr val="00AF50"/>
                </a:solidFill>
                <a:cs typeface="Consolas"/>
              </a:rPr>
              <a:t>indice</a:t>
            </a:r>
            <a:r>
              <a:rPr lang="en-US" sz="2000" spc="-5" dirty="0">
                <a:solidFill>
                  <a:srgbClr val="00AF50"/>
                </a:solidFill>
                <a:cs typeface="Consolas"/>
              </a:rPr>
              <a:t>)</a:t>
            </a:r>
            <a:endParaRPr lang="en-US" sz="2000" dirty="0">
              <a:solidFill>
                <a:prstClr val="black"/>
              </a:solidFill>
              <a:cs typeface="Consolas"/>
            </a:endParaRPr>
          </a:p>
          <a:p>
            <a:pPr marL="12700" marR="3013710" lvl="0" indent="0">
              <a:lnSpc>
                <a:spcPct val="100000"/>
              </a:lnSpc>
              <a:spcBef>
                <a:spcPts val="0"/>
              </a:spcBef>
              <a:buNone/>
            </a:pPr>
            <a:r>
              <a:rPr lang="en-US" sz="2000" spc="-5" dirty="0">
                <a:solidFill>
                  <a:prstClr val="black"/>
                </a:solidFill>
                <a:cs typeface="Consolas"/>
              </a:rPr>
              <a:t>Dim </a:t>
            </a:r>
            <a:r>
              <a:rPr lang="en-US" sz="2000" dirty="0">
                <a:solidFill>
                  <a:prstClr val="black"/>
                </a:solidFill>
                <a:cs typeface="Consolas"/>
              </a:rPr>
              <a:t>s </a:t>
            </a:r>
            <a:r>
              <a:rPr lang="en-US" sz="2000" spc="-5" dirty="0">
                <a:solidFill>
                  <a:prstClr val="black"/>
                </a:solidFill>
                <a:cs typeface="Consolas"/>
              </a:rPr>
              <a:t>As Double, </a:t>
            </a:r>
            <a:r>
              <a:rPr lang="en-US" sz="2000" dirty="0" err="1">
                <a:solidFill>
                  <a:prstClr val="black"/>
                </a:solidFill>
                <a:cs typeface="Consolas"/>
              </a:rPr>
              <a:t>i</a:t>
            </a:r>
            <a:r>
              <a:rPr lang="en-US" sz="2000" dirty="0">
                <a:solidFill>
                  <a:prstClr val="black"/>
                </a:solidFill>
                <a:cs typeface="Consolas"/>
              </a:rPr>
              <a:t> As</a:t>
            </a:r>
            <a:r>
              <a:rPr lang="en-US" sz="2000" spc="-114" dirty="0">
                <a:solidFill>
                  <a:prstClr val="black"/>
                </a:solidFill>
                <a:cs typeface="Consolas"/>
              </a:rPr>
              <a:t> </a:t>
            </a:r>
            <a:r>
              <a:rPr lang="en-US" sz="2000" spc="-5" dirty="0">
                <a:solidFill>
                  <a:prstClr val="black"/>
                </a:solidFill>
                <a:cs typeface="Consolas"/>
              </a:rPr>
              <a:t>Long </a:t>
            </a:r>
          </a:p>
          <a:p>
            <a:pPr marL="12700" marR="3013710" lvl="0" indent="0">
              <a:lnSpc>
                <a:spcPct val="100000"/>
              </a:lnSpc>
              <a:spcBef>
                <a:spcPts val="0"/>
              </a:spcBef>
              <a:buNone/>
            </a:pPr>
            <a:r>
              <a:rPr lang="en-US" sz="2000" spc="-5" dirty="0">
                <a:solidFill>
                  <a:prstClr val="black"/>
                </a:solidFill>
                <a:cs typeface="Consolas"/>
              </a:rPr>
              <a:t> </a:t>
            </a:r>
            <a:r>
              <a:rPr lang="en-US" sz="2000" spc="-5" dirty="0">
                <a:solidFill>
                  <a:srgbClr val="00AF50"/>
                </a:solidFill>
                <a:cs typeface="Consolas"/>
              </a:rPr>
              <a:t>'</a:t>
            </a:r>
            <a:r>
              <a:rPr lang="en-US" sz="2000" spc="-5" dirty="0" err="1">
                <a:solidFill>
                  <a:srgbClr val="00AF50"/>
                </a:solidFill>
                <a:cs typeface="Consolas"/>
              </a:rPr>
              <a:t>initialisation</a:t>
            </a:r>
            <a:endParaRPr lang="en-US" sz="2000" dirty="0">
              <a:solidFill>
                <a:prstClr val="black"/>
              </a:solidFill>
              <a:cs typeface="Consolas"/>
            </a:endParaRPr>
          </a:p>
          <a:p>
            <a:pPr marL="12700" lvl="0" indent="0">
              <a:lnSpc>
                <a:spcPct val="100000"/>
              </a:lnSpc>
              <a:spcBef>
                <a:spcPts val="0"/>
              </a:spcBef>
              <a:buNone/>
            </a:pPr>
            <a:r>
              <a:rPr lang="en-US" sz="2000" dirty="0">
                <a:solidFill>
                  <a:prstClr val="black"/>
                </a:solidFill>
                <a:cs typeface="Consolas"/>
              </a:rPr>
              <a:t>s =</a:t>
            </a:r>
            <a:r>
              <a:rPr lang="en-US" sz="2000" spc="-35" dirty="0">
                <a:solidFill>
                  <a:prstClr val="black"/>
                </a:solidFill>
                <a:cs typeface="Consolas"/>
              </a:rPr>
              <a:t> </a:t>
            </a:r>
            <a:r>
              <a:rPr lang="en-US" sz="2000" dirty="0">
                <a:solidFill>
                  <a:prstClr val="black"/>
                </a:solidFill>
                <a:cs typeface="Consolas"/>
              </a:rPr>
              <a:t>0</a:t>
            </a:r>
          </a:p>
          <a:p>
            <a:pPr marL="12700" marR="3390265" lvl="0" indent="0">
              <a:lnSpc>
                <a:spcPct val="100000"/>
              </a:lnSpc>
              <a:spcBef>
                <a:spcPts val="0"/>
              </a:spcBef>
              <a:buNone/>
            </a:pPr>
            <a:r>
              <a:rPr lang="en-US" sz="2000" spc="-5" dirty="0">
                <a:solidFill>
                  <a:srgbClr val="00AF50"/>
                </a:solidFill>
                <a:cs typeface="Consolas"/>
              </a:rPr>
              <a:t>'boucle avec </a:t>
            </a:r>
            <a:r>
              <a:rPr lang="en-US" sz="2000" spc="-5" dirty="0" err="1">
                <a:solidFill>
                  <a:srgbClr val="00AF50"/>
                </a:solidFill>
                <a:cs typeface="Consolas"/>
              </a:rPr>
              <a:t>l'indice</a:t>
            </a:r>
            <a:r>
              <a:rPr lang="en-US" sz="2000" spc="-85" dirty="0">
                <a:solidFill>
                  <a:srgbClr val="00AF50"/>
                </a:solidFill>
                <a:cs typeface="Consolas"/>
              </a:rPr>
              <a:t> </a:t>
            </a:r>
            <a:r>
              <a:rPr lang="en-US" sz="2000" dirty="0" err="1">
                <a:solidFill>
                  <a:srgbClr val="00AF50"/>
                </a:solidFill>
                <a:cs typeface="Consolas"/>
              </a:rPr>
              <a:t>i</a:t>
            </a:r>
            <a:r>
              <a:rPr lang="en-US" sz="2000" dirty="0">
                <a:solidFill>
                  <a:srgbClr val="00AF50"/>
                </a:solidFill>
                <a:cs typeface="Consolas"/>
              </a:rPr>
              <a:t> </a:t>
            </a:r>
          </a:p>
          <a:p>
            <a:pPr marL="12700" marR="3390265" lvl="0" indent="0">
              <a:lnSpc>
                <a:spcPct val="100000"/>
              </a:lnSpc>
              <a:spcBef>
                <a:spcPts val="0"/>
              </a:spcBef>
              <a:buNone/>
            </a:pPr>
            <a:r>
              <a:rPr lang="en-US" sz="2000" spc="-10" dirty="0">
                <a:solidFill>
                  <a:srgbClr val="006FC0"/>
                </a:solidFill>
                <a:cs typeface="Consolas"/>
              </a:rPr>
              <a:t>For </a:t>
            </a:r>
            <a:r>
              <a:rPr lang="en-US" sz="2000" dirty="0" err="1">
                <a:solidFill>
                  <a:srgbClr val="C00000"/>
                </a:solidFill>
                <a:cs typeface="Consolas"/>
              </a:rPr>
              <a:t>i</a:t>
            </a:r>
            <a:r>
              <a:rPr lang="en-US" sz="2000" dirty="0">
                <a:solidFill>
                  <a:srgbClr val="C00000"/>
                </a:solidFill>
                <a:cs typeface="Consolas"/>
              </a:rPr>
              <a:t> </a:t>
            </a:r>
            <a:r>
              <a:rPr lang="en-US" sz="2000" dirty="0">
                <a:solidFill>
                  <a:prstClr val="black"/>
                </a:solidFill>
                <a:cs typeface="Consolas"/>
              </a:rPr>
              <a:t>= 1 </a:t>
            </a:r>
            <a:r>
              <a:rPr lang="en-US" sz="2000" spc="-5" dirty="0">
                <a:solidFill>
                  <a:srgbClr val="006FC0"/>
                </a:solidFill>
                <a:cs typeface="Consolas"/>
              </a:rPr>
              <a:t>To </a:t>
            </a:r>
            <a:r>
              <a:rPr lang="en-US" sz="2000" dirty="0">
                <a:solidFill>
                  <a:srgbClr val="5F497A"/>
                </a:solidFill>
                <a:cs typeface="Consolas"/>
              </a:rPr>
              <a:t>n </a:t>
            </a:r>
            <a:r>
              <a:rPr lang="en-US" sz="2000" spc="-5" dirty="0">
                <a:solidFill>
                  <a:srgbClr val="006FC0"/>
                </a:solidFill>
                <a:cs typeface="Consolas"/>
              </a:rPr>
              <a:t>Step</a:t>
            </a:r>
            <a:r>
              <a:rPr lang="en-US" sz="2000" spc="-95" dirty="0">
                <a:solidFill>
                  <a:srgbClr val="006FC0"/>
                </a:solidFill>
                <a:cs typeface="Consolas"/>
              </a:rPr>
              <a:t> </a:t>
            </a:r>
            <a:r>
              <a:rPr lang="en-US" sz="2000" dirty="0">
                <a:solidFill>
                  <a:prstClr val="black"/>
                </a:solidFill>
                <a:cs typeface="Consolas"/>
              </a:rPr>
              <a:t>1</a:t>
            </a:r>
          </a:p>
          <a:p>
            <a:pPr marL="512445" lvl="0" indent="0">
              <a:lnSpc>
                <a:spcPct val="100000"/>
              </a:lnSpc>
              <a:spcBef>
                <a:spcPts val="0"/>
              </a:spcBef>
              <a:buNone/>
            </a:pPr>
            <a:r>
              <a:rPr lang="en-US" sz="2000" dirty="0">
                <a:solidFill>
                  <a:prstClr val="black"/>
                </a:solidFill>
                <a:cs typeface="Consolas"/>
              </a:rPr>
              <a:t>s = s + </a:t>
            </a:r>
            <a:r>
              <a:rPr lang="en-US" sz="2000" dirty="0" err="1">
                <a:solidFill>
                  <a:srgbClr val="C00000"/>
                </a:solidFill>
                <a:cs typeface="Consolas"/>
              </a:rPr>
              <a:t>i</a:t>
            </a:r>
            <a:r>
              <a:rPr lang="en-US" sz="2000" dirty="0">
                <a:solidFill>
                  <a:srgbClr val="C00000"/>
                </a:solidFill>
                <a:cs typeface="Consolas"/>
              </a:rPr>
              <a:t> </a:t>
            </a:r>
            <a:r>
              <a:rPr lang="en-US" sz="2000" dirty="0">
                <a:solidFill>
                  <a:prstClr val="black"/>
                </a:solidFill>
                <a:cs typeface="Consolas"/>
              </a:rPr>
              <a:t>^</a:t>
            </a:r>
            <a:r>
              <a:rPr lang="en-US" sz="2000" spc="-70" dirty="0">
                <a:solidFill>
                  <a:prstClr val="black"/>
                </a:solidFill>
                <a:cs typeface="Consolas"/>
              </a:rPr>
              <a:t> </a:t>
            </a:r>
            <a:r>
              <a:rPr lang="en-US" sz="2000" dirty="0">
                <a:solidFill>
                  <a:prstClr val="black"/>
                </a:solidFill>
                <a:cs typeface="Consolas"/>
              </a:rPr>
              <a:t>2</a:t>
            </a:r>
          </a:p>
          <a:p>
            <a:pPr marL="12700" lvl="0" indent="0">
              <a:lnSpc>
                <a:spcPct val="100000"/>
              </a:lnSpc>
              <a:spcBef>
                <a:spcPts val="0"/>
              </a:spcBef>
              <a:buNone/>
            </a:pPr>
            <a:r>
              <a:rPr lang="en-US" sz="2000" spc="-5" dirty="0">
                <a:solidFill>
                  <a:srgbClr val="00AF50"/>
                </a:solidFill>
                <a:cs typeface="Consolas"/>
              </a:rPr>
              <a:t>'</a:t>
            </a:r>
            <a:r>
              <a:rPr lang="en-US" sz="2000" spc="-10" dirty="0">
                <a:solidFill>
                  <a:srgbClr val="00AF50"/>
                </a:solidFill>
                <a:cs typeface="Consolas"/>
              </a:rPr>
              <a:t>Next </a:t>
            </a:r>
            <a:r>
              <a:rPr lang="en-US" sz="2000" spc="-5" dirty="0" err="1">
                <a:solidFill>
                  <a:srgbClr val="00AF50"/>
                </a:solidFill>
                <a:cs typeface="Consolas"/>
              </a:rPr>
              <a:t>joue</a:t>
            </a:r>
            <a:r>
              <a:rPr lang="en-US" sz="2000" spc="-5" dirty="0">
                <a:solidFill>
                  <a:srgbClr val="00AF50"/>
                </a:solidFill>
                <a:cs typeface="Consolas"/>
              </a:rPr>
              <a:t> </a:t>
            </a:r>
            <a:r>
              <a:rPr lang="en-US" sz="2000" dirty="0">
                <a:solidFill>
                  <a:srgbClr val="00AF50"/>
                </a:solidFill>
                <a:cs typeface="Consolas"/>
              </a:rPr>
              <a:t>le </a:t>
            </a:r>
            <a:r>
              <a:rPr lang="en-US" sz="2000" spc="-5" dirty="0" err="1">
                <a:solidFill>
                  <a:srgbClr val="00AF50"/>
                </a:solidFill>
                <a:cs typeface="Consolas"/>
              </a:rPr>
              <a:t>rôle</a:t>
            </a:r>
            <a:r>
              <a:rPr lang="en-US" sz="2000" spc="-5" dirty="0">
                <a:solidFill>
                  <a:srgbClr val="00AF50"/>
                </a:solidFill>
                <a:cs typeface="Consolas"/>
              </a:rPr>
              <a:t> </a:t>
            </a:r>
            <a:r>
              <a:rPr lang="en-US" sz="2000" dirty="0">
                <a:solidFill>
                  <a:srgbClr val="00AF50"/>
                </a:solidFill>
                <a:cs typeface="Consolas"/>
              </a:rPr>
              <a:t>de </a:t>
            </a:r>
            <a:r>
              <a:rPr lang="en-US" sz="2000" spc="-5" dirty="0" err="1">
                <a:solidFill>
                  <a:srgbClr val="00AF50"/>
                </a:solidFill>
                <a:cs typeface="Consolas"/>
              </a:rPr>
              <a:t>l’incrémentation</a:t>
            </a:r>
            <a:r>
              <a:rPr lang="en-US" sz="2000" spc="-5" dirty="0">
                <a:solidFill>
                  <a:srgbClr val="00AF50"/>
                </a:solidFill>
                <a:cs typeface="Consolas"/>
              </a:rPr>
              <a:t> (</a:t>
            </a:r>
            <a:r>
              <a:rPr lang="en-US" sz="2000" spc="-5" dirty="0" err="1">
                <a:solidFill>
                  <a:srgbClr val="00AF50"/>
                </a:solidFill>
                <a:cs typeface="Consolas"/>
              </a:rPr>
              <a:t>i</a:t>
            </a:r>
            <a:r>
              <a:rPr lang="en-US" sz="2000" spc="-75" dirty="0">
                <a:solidFill>
                  <a:srgbClr val="00AF50"/>
                </a:solidFill>
                <a:cs typeface="Consolas"/>
              </a:rPr>
              <a:t> </a:t>
            </a:r>
            <a:r>
              <a:rPr lang="en-US" sz="2000" spc="-5" dirty="0" err="1">
                <a:solidFill>
                  <a:srgbClr val="00AF50"/>
                </a:solidFill>
                <a:cs typeface="Consolas"/>
              </a:rPr>
              <a:t>suivant</a:t>
            </a:r>
            <a:r>
              <a:rPr lang="en-US" sz="2000" spc="-5" dirty="0">
                <a:solidFill>
                  <a:srgbClr val="00AF50"/>
                </a:solidFill>
                <a:cs typeface="Consolas"/>
              </a:rPr>
              <a:t>)</a:t>
            </a:r>
            <a:endParaRPr lang="en-US" sz="2000" dirty="0">
              <a:solidFill>
                <a:prstClr val="black"/>
              </a:solidFill>
              <a:cs typeface="Consolas"/>
            </a:endParaRPr>
          </a:p>
          <a:p>
            <a:pPr marL="12700" lvl="0" indent="0">
              <a:lnSpc>
                <a:spcPct val="100000"/>
              </a:lnSpc>
              <a:spcBef>
                <a:spcPts val="5"/>
              </a:spcBef>
              <a:buNone/>
            </a:pPr>
            <a:r>
              <a:rPr lang="en-US" sz="2000" spc="-10" dirty="0">
                <a:solidFill>
                  <a:srgbClr val="006FC0"/>
                </a:solidFill>
                <a:cs typeface="Consolas"/>
              </a:rPr>
              <a:t>Next</a:t>
            </a:r>
            <a:r>
              <a:rPr lang="en-US" sz="2000" spc="-5" dirty="0">
                <a:solidFill>
                  <a:srgbClr val="006FC0"/>
                </a:solidFill>
                <a:cs typeface="Consolas"/>
              </a:rPr>
              <a:t> </a:t>
            </a:r>
            <a:r>
              <a:rPr lang="en-US" sz="2000" dirty="0" err="1">
                <a:solidFill>
                  <a:srgbClr val="C00000"/>
                </a:solidFill>
                <a:cs typeface="Consolas"/>
              </a:rPr>
              <a:t>i</a:t>
            </a:r>
            <a:endParaRPr lang="en-US" sz="2000" dirty="0">
              <a:solidFill>
                <a:prstClr val="black"/>
              </a:solidFill>
              <a:cs typeface="Consolas"/>
            </a:endParaRPr>
          </a:p>
          <a:p>
            <a:pPr marL="12700" marR="3639820" lvl="0" indent="0">
              <a:lnSpc>
                <a:spcPct val="100000"/>
              </a:lnSpc>
              <a:spcBef>
                <a:spcPts val="0"/>
              </a:spcBef>
              <a:buNone/>
            </a:pPr>
            <a:r>
              <a:rPr lang="en-US" sz="2000" spc="-5" dirty="0">
                <a:solidFill>
                  <a:srgbClr val="00AF50"/>
                </a:solidFill>
                <a:cs typeface="Consolas"/>
              </a:rPr>
              <a:t>'</a:t>
            </a:r>
            <a:r>
              <a:rPr lang="en-US" sz="2000" spc="-5" dirty="0" err="1">
                <a:solidFill>
                  <a:srgbClr val="00AF50"/>
                </a:solidFill>
                <a:cs typeface="Consolas"/>
              </a:rPr>
              <a:t>renvoyer</a:t>
            </a:r>
            <a:r>
              <a:rPr lang="en-US" sz="2000" spc="-5" dirty="0">
                <a:solidFill>
                  <a:srgbClr val="00AF50"/>
                </a:solidFill>
                <a:cs typeface="Consolas"/>
              </a:rPr>
              <a:t> le</a:t>
            </a:r>
            <a:r>
              <a:rPr lang="en-US" sz="2000" spc="-80" dirty="0">
                <a:solidFill>
                  <a:srgbClr val="00AF50"/>
                </a:solidFill>
                <a:cs typeface="Consolas"/>
              </a:rPr>
              <a:t> </a:t>
            </a:r>
            <a:r>
              <a:rPr lang="en-US" sz="2000" spc="-5" dirty="0" err="1">
                <a:solidFill>
                  <a:srgbClr val="00AF50"/>
                </a:solidFill>
                <a:cs typeface="Consolas"/>
              </a:rPr>
              <a:t>résultat</a:t>
            </a:r>
            <a:r>
              <a:rPr lang="en-US" sz="2000" spc="-5" dirty="0">
                <a:solidFill>
                  <a:srgbClr val="00AF50"/>
                </a:solidFill>
                <a:cs typeface="Consolas"/>
              </a:rPr>
              <a:t>  </a:t>
            </a:r>
          </a:p>
          <a:p>
            <a:pPr marL="12700" marR="3639820" lvl="0" indent="0">
              <a:lnSpc>
                <a:spcPct val="100000"/>
              </a:lnSpc>
              <a:spcBef>
                <a:spcPts val="0"/>
              </a:spcBef>
              <a:buNone/>
            </a:pPr>
            <a:r>
              <a:rPr lang="en-US" sz="2000" spc="-5" dirty="0" err="1">
                <a:solidFill>
                  <a:srgbClr val="938953"/>
                </a:solidFill>
                <a:cs typeface="Consolas"/>
              </a:rPr>
              <a:t>MaSommeCarre</a:t>
            </a:r>
            <a:r>
              <a:rPr lang="en-US" sz="2000" spc="-5" dirty="0">
                <a:solidFill>
                  <a:srgbClr val="938953"/>
                </a:solidFill>
                <a:cs typeface="Consolas"/>
              </a:rPr>
              <a:t> </a:t>
            </a:r>
            <a:r>
              <a:rPr lang="en-US" sz="2000" dirty="0">
                <a:solidFill>
                  <a:prstClr val="black"/>
                </a:solidFill>
                <a:cs typeface="Consolas"/>
              </a:rPr>
              <a:t>=</a:t>
            </a:r>
            <a:r>
              <a:rPr lang="en-US" sz="2000" spc="-35" dirty="0">
                <a:solidFill>
                  <a:prstClr val="black"/>
                </a:solidFill>
                <a:cs typeface="Consolas"/>
              </a:rPr>
              <a:t> </a:t>
            </a:r>
            <a:r>
              <a:rPr lang="en-US" sz="2000" dirty="0">
                <a:solidFill>
                  <a:prstClr val="black"/>
                </a:solidFill>
                <a:cs typeface="Consolas"/>
              </a:rPr>
              <a:t>s</a:t>
            </a:r>
          </a:p>
          <a:p>
            <a:pPr marL="12700" lvl="0" indent="0">
              <a:lnSpc>
                <a:spcPct val="100000"/>
              </a:lnSpc>
              <a:spcBef>
                <a:spcPts val="0"/>
              </a:spcBef>
              <a:buNone/>
            </a:pPr>
            <a:r>
              <a:rPr lang="en-US" sz="2000" spc="-10" dirty="0">
                <a:solidFill>
                  <a:prstClr val="black"/>
                </a:solidFill>
                <a:cs typeface="Consolas"/>
              </a:rPr>
              <a:t>End</a:t>
            </a:r>
            <a:r>
              <a:rPr lang="en-US" sz="2000" spc="-20" dirty="0">
                <a:solidFill>
                  <a:prstClr val="black"/>
                </a:solidFill>
                <a:cs typeface="Consolas"/>
              </a:rPr>
              <a:t> </a:t>
            </a:r>
            <a:r>
              <a:rPr lang="en-US" sz="2000" spc="-5" dirty="0">
                <a:solidFill>
                  <a:prstClr val="black"/>
                </a:solidFill>
                <a:cs typeface="Consolas"/>
              </a:rPr>
              <a:t>Function</a:t>
            </a:r>
            <a:endParaRPr lang="en-US" sz="2000" dirty="0">
              <a:solidFill>
                <a:prstClr val="black"/>
              </a:solidFill>
              <a:cs typeface="Consolas"/>
            </a:endParaRPr>
          </a:p>
          <a:p>
            <a:endParaRPr lang="fr-FR" dirty="0"/>
          </a:p>
        </p:txBody>
      </p:sp>
    </p:spTree>
    <p:extLst>
      <p:ext uri="{BB962C8B-B14F-4D97-AF65-F5344CB8AC3E}">
        <p14:creationId xmlns:p14="http://schemas.microsoft.com/office/powerpoint/2010/main" val="13424509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Les structures itératives </a:t>
            </a:r>
            <a:br>
              <a:rPr lang="fr-FR" dirty="0"/>
            </a:br>
            <a:r>
              <a:rPr lang="fr-FR" dirty="0"/>
              <a:t>Boucle TANT QUE… FAIRE </a:t>
            </a:r>
            <a:r>
              <a:rPr lang="fr-FR" sz="3100" dirty="0"/>
              <a:t>(DO WHILE…LOOP) </a:t>
            </a:r>
            <a:r>
              <a:rPr lang="fr-FR" dirty="0"/>
              <a:t>et REPETER JUSQU’A</a:t>
            </a:r>
          </a:p>
        </p:txBody>
      </p:sp>
      <p:sp>
        <p:nvSpPr>
          <p:cNvPr id="3" name="Espace réservé du contenu 2"/>
          <p:cNvSpPr>
            <a:spLocks noGrp="1"/>
          </p:cNvSpPr>
          <p:nvPr>
            <p:ph idx="1"/>
          </p:nvPr>
        </p:nvSpPr>
        <p:spPr/>
        <p:txBody>
          <a:bodyPr>
            <a:normAutofit fontScale="55000" lnSpcReduction="20000"/>
          </a:bodyPr>
          <a:lstStyle/>
          <a:p>
            <a:r>
              <a:rPr lang="fr-FR" sz="3300" spc="-15" dirty="0"/>
              <a:t>Faire </a:t>
            </a:r>
            <a:r>
              <a:rPr lang="fr-FR" sz="3300" spc="-10" dirty="0"/>
              <a:t>répéter </a:t>
            </a:r>
            <a:r>
              <a:rPr lang="fr-FR" sz="3300" spc="-25" dirty="0"/>
              <a:t>l’exécution </a:t>
            </a:r>
            <a:r>
              <a:rPr lang="fr-FR" sz="3300" spc="-15" dirty="0"/>
              <a:t>d’un </a:t>
            </a:r>
            <a:r>
              <a:rPr lang="fr-FR" sz="3300" spc="-5" dirty="0"/>
              <a:t>bloc d’instructions. </a:t>
            </a:r>
          </a:p>
          <a:p>
            <a:r>
              <a:rPr lang="fr-FR" sz="3300" b="1" spc="-5" dirty="0">
                <a:solidFill>
                  <a:srgbClr val="00B050"/>
                </a:solidFill>
              </a:rPr>
              <a:t>Le </a:t>
            </a:r>
            <a:r>
              <a:rPr lang="fr-FR" sz="3300" b="1" spc="-10" dirty="0">
                <a:solidFill>
                  <a:srgbClr val="00B050"/>
                </a:solidFill>
              </a:rPr>
              <a:t>nombre d’itérations  est à priori inconnu et contrôlé </a:t>
            </a:r>
            <a:r>
              <a:rPr lang="fr-FR" sz="3300" b="1" dirty="0">
                <a:solidFill>
                  <a:srgbClr val="00B050"/>
                </a:solidFill>
              </a:rPr>
              <a:t>par une </a:t>
            </a:r>
            <a:r>
              <a:rPr lang="fr-FR" sz="3300" b="1" spc="-5" dirty="0">
                <a:solidFill>
                  <a:srgbClr val="00B050"/>
                </a:solidFill>
              </a:rPr>
              <a:t>condition. </a:t>
            </a:r>
          </a:p>
          <a:p>
            <a:r>
              <a:rPr lang="fr-FR" sz="3300" spc="-5" dirty="0"/>
              <a:t>A</a:t>
            </a:r>
            <a:r>
              <a:rPr lang="fr-FR" sz="3300" spc="-15" dirty="0"/>
              <a:t>ttention </a:t>
            </a:r>
            <a:r>
              <a:rPr lang="fr-FR" sz="3300" dirty="0"/>
              <a:t>à la </a:t>
            </a:r>
            <a:r>
              <a:rPr lang="fr-FR" sz="3300" b="1" dirty="0"/>
              <a:t>boucle </a:t>
            </a:r>
            <a:r>
              <a:rPr lang="fr-FR" sz="3300" b="1" spc="-5" dirty="0"/>
              <a:t>infinie </a:t>
            </a:r>
            <a:r>
              <a:rPr lang="fr-FR" sz="3300" dirty="0"/>
              <a:t>c.-à-d. </a:t>
            </a:r>
            <a:r>
              <a:rPr lang="fr-FR" sz="3300" spc="-5" dirty="0"/>
              <a:t>la  condition </a:t>
            </a:r>
            <a:r>
              <a:rPr lang="fr-FR" sz="3300" spc="-10" dirty="0"/>
              <a:t>permettant </a:t>
            </a:r>
            <a:r>
              <a:rPr lang="fr-FR" sz="3300" spc="-5" dirty="0"/>
              <a:t>de sortir de </a:t>
            </a:r>
            <a:r>
              <a:rPr lang="fr-FR" sz="3300" dirty="0"/>
              <a:t>la boucle </a:t>
            </a:r>
            <a:r>
              <a:rPr lang="fr-FR" sz="3300" spc="-35" dirty="0"/>
              <a:t>n’est </a:t>
            </a:r>
            <a:r>
              <a:rPr lang="fr-FR" sz="3300" spc="-5" dirty="0"/>
              <a:t>jamais</a:t>
            </a:r>
            <a:r>
              <a:rPr lang="fr-FR" sz="3300" spc="65" dirty="0"/>
              <a:t> </a:t>
            </a:r>
            <a:r>
              <a:rPr lang="fr-FR" sz="3300" spc="-5" dirty="0"/>
              <a:t>déclenchée.</a:t>
            </a:r>
          </a:p>
          <a:p>
            <a:r>
              <a:rPr lang="en-US" sz="3800" spc="-25" dirty="0" err="1">
                <a:solidFill>
                  <a:srgbClr val="C00000"/>
                </a:solidFill>
                <a:cs typeface="Calibri"/>
              </a:rPr>
              <a:t>Syntaxe</a:t>
            </a:r>
            <a:r>
              <a:rPr lang="en-US" sz="3800" spc="-25" dirty="0">
                <a:solidFill>
                  <a:srgbClr val="C00000"/>
                </a:solidFill>
                <a:cs typeface="Calibri"/>
              </a:rPr>
              <a:t> 1</a:t>
            </a:r>
          </a:p>
          <a:p>
            <a:endParaRPr lang="en-US" sz="3800" spc="-25" dirty="0">
              <a:solidFill>
                <a:srgbClr val="C00000"/>
              </a:solidFill>
              <a:cs typeface="Calibri"/>
            </a:endParaRPr>
          </a:p>
          <a:p>
            <a:pPr marL="723900" lvl="0" indent="0">
              <a:lnSpc>
                <a:spcPct val="100000"/>
              </a:lnSpc>
              <a:spcBef>
                <a:spcPts val="245"/>
              </a:spcBef>
              <a:buNone/>
            </a:pPr>
            <a:r>
              <a:rPr lang="en-US" sz="4000" dirty="0">
                <a:solidFill>
                  <a:srgbClr val="006FC0"/>
                </a:solidFill>
                <a:latin typeface="Consolas"/>
                <a:cs typeface="Consolas"/>
              </a:rPr>
              <a:t>Do </a:t>
            </a:r>
            <a:r>
              <a:rPr lang="en-US" sz="4000" spc="-5" dirty="0">
                <a:solidFill>
                  <a:srgbClr val="006FC0"/>
                </a:solidFill>
                <a:latin typeface="Consolas"/>
                <a:cs typeface="Consolas"/>
              </a:rPr>
              <a:t>While </a:t>
            </a:r>
            <a:r>
              <a:rPr lang="en-US" sz="4000" spc="-5" dirty="0">
                <a:solidFill>
                  <a:srgbClr val="938953"/>
                </a:solidFill>
                <a:latin typeface="Consolas"/>
                <a:cs typeface="Consolas"/>
              </a:rPr>
              <a:t>condition</a:t>
            </a:r>
            <a:endParaRPr lang="en-US" sz="4000" dirty="0">
              <a:solidFill>
                <a:prstClr val="black"/>
              </a:solidFill>
              <a:latin typeface="Consolas"/>
              <a:cs typeface="Consolas"/>
            </a:endParaRPr>
          </a:p>
          <a:p>
            <a:pPr marL="723900" lvl="0" indent="0">
              <a:lnSpc>
                <a:spcPct val="100000"/>
              </a:lnSpc>
              <a:spcBef>
                <a:spcPts val="0"/>
              </a:spcBef>
              <a:buNone/>
            </a:pPr>
            <a:r>
              <a:rPr lang="en-US" sz="4000" dirty="0">
                <a:solidFill>
                  <a:prstClr val="black"/>
                </a:solidFill>
                <a:latin typeface="Consolas"/>
                <a:cs typeface="Consolas"/>
              </a:rPr>
              <a:t>Bloc</a:t>
            </a:r>
            <a:r>
              <a:rPr lang="en-US" sz="4000" spc="-15" dirty="0">
                <a:solidFill>
                  <a:prstClr val="black"/>
                </a:solidFill>
                <a:latin typeface="Consolas"/>
                <a:cs typeface="Consolas"/>
              </a:rPr>
              <a:t> </a:t>
            </a:r>
            <a:r>
              <a:rPr lang="en-US" sz="4000" spc="-5" dirty="0" err="1">
                <a:solidFill>
                  <a:prstClr val="black"/>
                </a:solidFill>
                <a:latin typeface="Consolas"/>
                <a:cs typeface="Consolas"/>
              </a:rPr>
              <a:t>d’instructions</a:t>
            </a:r>
            <a:r>
              <a:rPr lang="en-US" sz="4000" spc="-5" dirty="0">
                <a:solidFill>
                  <a:prstClr val="black"/>
                </a:solidFill>
                <a:latin typeface="Consolas"/>
                <a:cs typeface="Consolas"/>
              </a:rPr>
              <a:t>...</a:t>
            </a:r>
            <a:endParaRPr lang="en-US" sz="4000" dirty="0">
              <a:solidFill>
                <a:prstClr val="black"/>
              </a:solidFill>
              <a:latin typeface="Consolas"/>
              <a:cs typeface="Consolas"/>
            </a:endParaRPr>
          </a:p>
          <a:p>
            <a:pPr marL="723900" lvl="0" indent="0">
              <a:lnSpc>
                <a:spcPct val="100000"/>
              </a:lnSpc>
              <a:spcBef>
                <a:spcPts val="0"/>
              </a:spcBef>
              <a:buNone/>
            </a:pPr>
            <a:r>
              <a:rPr lang="en-US" sz="4000" dirty="0">
                <a:solidFill>
                  <a:prstClr val="black"/>
                </a:solidFill>
                <a:latin typeface="Consolas"/>
                <a:cs typeface="Consolas"/>
              </a:rPr>
              <a:t>...</a:t>
            </a:r>
          </a:p>
          <a:p>
            <a:pPr marL="723900" lvl="0" indent="0">
              <a:lnSpc>
                <a:spcPct val="100000"/>
              </a:lnSpc>
              <a:spcBef>
                <a:spcPts val="0"/>
              </a:spcBef>
              <a:buNone/>
            </a:pPr>
            <a:r>
              <a:rPr lang="en-US" sz="4000" dirty="0">
                <a:solidFill>
                  <a:srgbClr val="006FC0"/>
                </a:solidFill>
                <a:latin typeface="Consolas"/>
                <a:cs typeface="Consolas"/>
              </a:rPr>
              <a:t>Loop</a:t>
            </a:r>
          </a:p>
          <a:p>
            <a:pPr marL="0" lvl="0" indent="0">
              <a:lnSpc>
                <a:spcPct val="100000"/>
              </a:lnSpc>
              <a:spcBef>
                <a:spcPts val="0"/>
              </a:spcBef>
              <a:buNone/>
            </a:pPr>
            <a:endParaRPr lang="en-US" sz="2000" dirty="0">
              <a:solidFill>
                <a:srgbClr val="006FC0"/>
              </a:solidFill>
              <a:latin typeface="Consolas"/>
              <a:cs typeface="Consolas"/>
            </a:endParaRPr>
          </a:p>
          <a:p>
            <a:pPr marL="355600" lvl="0" indent="-342900">
              <a:lnSpc>
                <a:spcPct val="100000"/>
              </a:lnSpc>
              <a:spcBef>
                <a:spcPts val="620"/>
              </a:spcBef>
              <a:buFontTx/>
              <a:buAutoNum type="arabicParenBoth"/>
              <a:tabLst>
                <a:tab pos="355600" algn="l"/>
              </a:tabLst>
            </a:pPr>
            <a:r>
              <a:rPr lang="fr-FR" sz="3300" dirty="0">
                <a:solidFill>
                  <a:srgbClr val="938953"/>
                </a:solidFill>
                <a:cs typeface="Calibri"/>
              </a:rPr>
              <a:t>Condition </a:t>
            </a:r>
            <a:r>
              <a:rPr lang="fr-FR" sz="3300" spc="-5" dirty="0">
                <a:solidFill>
                  <a:srgbClr val="404040"/>
                </a:solidFill>
                <a:cs typeface="Calibri"/>
              </a:rPr>
              <a:t>est </a:t>
            </a:r>
            <a:r>
              <a:rPr lang="fr-FR" sz="3300" dirty="0">
                <a:solidFill>
                  <a:srgbClr val="404040"/>
                </a:solidFill>
                <a:cs typeface="Calibri"/>
              </a:rPr>
              <a:t>un booléen, </a:t>
            </a:r>
            <a:r>
              <a:rPr lang="fr-FR" sz="3300" spc="-30" dirty="0">
                <a:solidFill>
                  <a:srgbClr val="404040"/>
                </a:solidFill>
                <a:cs typeface="Calibri"/>
              </a:rPr>
              <a:t>c’est </a:t>
            </a:r>
            <a:r>
              <a:rPr lang="fr-FR" sz="3300" spc="-10" dirty="0">
                <a:solidFill>
                  <a:srgbClr val="404040"/>
                </a:solidFill>
                <a:cs typeface="Calibri"/>
              </a:rPr>
              <a:t>souvent </a:t>
            </a:r>
            <a:r>
              <a:rPr lang="fr-FR" sz="3300" dirty="0">
                <a:solidFill>
                  <a:srgbClr val="404040"/>
                </a:solidFill>
                <a:cs typeface="Calibri"/>
              </a:rPr>
              <a:t>une </a:t>
            </a:r>
            <a:r>
              <a:rPr lang="fr-FR" sz="3300" spc="-5" dirty="0">
                <a:solidFill>
                  <a:srgbClr val="404040"/>
                </a:solidFill>
                <a:cs typeface="Calibri"/>
              </a:rPr>
              <a:t>opération </a:t>
            </a:r>
            <a:r>
              <a:rPr lang="fr-FR" sz="3300" dirty="0">
                <a:solidFill>
                  <a:srgbClr val="404040"/>
                </a:solidFill>
                <a:cs typeface="Calibri"/>
              </a:rPr>
              <a:t>de</a:t>
            </a:r>
            <a:r>
              <a:rPr lang="fr-FR" sz="3300" spc="-130" dirty="0">
                <a:solidFill>
                  <a:srgbClr val="404040"/>
                </a:solidFill>
                <a:cs typeface="Calibri"/>
              </a:rPr>
              <a:t> </a:t>
            </a:r>
            <a:r>
              <a:rPr lang="fr-FR" sz="3300" spc="-5" dirty="0">
                <a:solidFill>
                  <a:srgbClr val="404040"/>
                </a:solidFill>
                <a:cs typeface="Calibri"/>
              </a:rPr>
              <a:t>comparaison</a:t>
            </a:r>
            <a:endParaRPr lang="fr-FR" sz="3300" dirty="0">
              <a:solidFill>
                <a:prstClr val="black"/>
              </a:solidFill>
              <a:cs typeface="Calibri"/>
            </a:endParaRPr>
          </a:p>
          <a:p>
            <a:pPr marL="355600" lvl="0" indent="-342900">
              <a:lnSpc>
                <a:spcPct val="100000"/>
              </a:lnSpc>
              <a:spcBef>
                <a:spcPts val="515"/>
              </a:spcBef>
              <a:buFontTx/>
              <a:buAutoNum type="arabicParenBoth"/>
              <a:tabLst>
                <a:tab pos="355600" algn="l"/>
              </a:tabLst>
            </a:pPr>
            <a:r>
              <a:rPr lang="fr-FR" sz="3300" spc="-5" dirty="0">
                <a:solidFill>
                  <a:srgbClr val="404040"/>
                </a:solidFill>
                <a:cs typeface="Calibri"/>
              </a:rPr>
              <a:t>On continue </a:t>
            </a:r>
            <a:r>
              <a:rPr lang="fr-FR" sz="3300" spc="-15" dirty="0">
                <a:solidFill>
                  <a:srgbClr val="404040"/>
                </a:solidFill>
                <a:cs typeface="Calibri"/>
              </a:rPr>
              <a:t>l’exécution </a:t>
            </a:r>
            <a:r>
              <a:rPr lang="fr-FR" sz="3300" spc="-35" dirty="0">
                <a:solidFill>
                  <a:srgbClr val="404040"/>
                </a:solidFill>
                <a:cs typeface="Calibri"/>
              </a:rPr>
              <a:t>TANT </a:t>
            </a:r>
            <a:r>
              <a:rPr lang="fr-FR" sz="3300" dirty="0">
                <a:solidFill>
                  <a:srgbClr val="404040"/>
                </a:solidFill>
                <a:cs typeface="Calibri"/>
              </a:rPr>
              <a:t>QUE la condition </a:t>
            </a:r>
            <a:r>
              <a:rPr lang="fr-FR" sz="3300" spc="-5" dirty="0">
                <a:solidFill>
                  <a:srgbClr val="404040"/>
                </a:solidFill>
                <a:cs typeface="Calibri"/>
              </a:rPr>
              <a:t>est </a:t>
            </a:r>
            <a:r>
              <a:rPr lang="fr-FR" sz="3300" spc="-10" dirty="0">
                <a:solidFill>
                  <a:srgbClr val="404040"/>
                </a:solidFill>
                <a:cs typeface="Calibri"/>
              </a:rPr>
              <a:t>vraie </a:t>
            </a:r>
            <a:r>
              <a:rPr lang="fr-FR" sz="3300" dirty="0">
                <a:solidFill>
                  <a:srgbClr val="404040"/>
                </a:solidFill>
                <a:cs typeface="Calibri"/>
              </a:rPr>
              <a:t>; si la</a:t>
            </a:r>
            <a:r>
              <a:rPr lang="fr-FR" sz="3300" spc="-105" dirty="0">
                <a:solidFill>
                  <a:srgbClr val="404040"/>
                </a:solidFill>
                <a:cs typeface="Calibri"/>
              </a:rPr>
              <a:t> </a:t>
            </a:r>
            <a:r>
              <a:rPr lang="fr-FR" sz="3300" spc="-5" dirty="0">
                <a:solidFill>
                  <a:srgbClr val="404040"/>
                </a:solidFill>
                <a:cs typeface="Calibri"/>
              </a:rPr>
              <a:t>condition</a:t>
            </a:r>
            <a:endParaRPr lang="fr-FR" sz="3300" dirty="0">
              <a:solidFill>
                <a:prstClr val="black"/>
              </a:solidFill>
              <a:cs typeface="Calibri"/>
            </a:endParaRPr>
          </a:p>
          <a:p>
            <a:pPr marL="355600" lvl="0" indent="0">
              <a:lnSpc>
                <a:spcPct val="100000"/>
              </a:lnSpc>
              <a:spcBef>
                <a:spcPts val="505"/>
              </a:spcBef>
              <a:buNone/>
            </a:pPr>
            <a:r>
              <a:rPr lang="fr-FR" sz="3300" spc="-5" dirty="0">
                <a:solidFill>
                  <a:srgbClr val="404040"/>
                </a:solidFill>
                <a:cs typeface="Calibri"/>
              </a:rPr>
              <a:t>est fausse, on </a:t>
            </a:r>
            <a:r>
              <a:rPr lang="fr-FR" sz="3300" dirty="0">
                <a:solidFill>
                  <a:srgbClr val="404040"/>
                </a:solidFill>
                <a:cs typeface="Calibri"/>
              </a:rPr>
              <a:t>sort de la</a:t>
            </a:r>
            <a:r>
              <a:rPr lang="fr-FR" sz="3300" spc="-60" dirty="0">
                <a:solidFill>
                  <a:srgbClr val="404040"/>
                </a:solidFill>
                <a:cs typeface="Calibri"/>
              </a:rPr>
              <a:t> </a:t>
            </a:r>
            <a:r>
              <a:rPr lang="fr-FR" sz="3300" dirty="0">
                <a:solidFill>
                  <a:srgbClr val="404040"/>
                </a:solidFill>
                <a:cs typeface="Calibri"/>
              </a:rPr>
              <a:t>boucle</a:t>
            </a:r>
            <a:endParaRPr lang="fr-FR" sz="3300" dirty="0">
              <a:solidFill>
                <a:prstClr val="black"/>
              </a:solidFill>
              <a:cs typeface="Calibri"/>
            </a:endParaRPr>
          </a:p>
          <a:p>
            <a:pPr marL="355600" lvl="0" indent="-342900">
              <a:lnSpc>
                <a:spcPct val="100000"/>
              </a:lnSpc>
              <a:spcBef>
                <a:spcPts val="515"/>
              </a:spcBef>
              <a:buFontTx/>
              <a:buAutoNum type="arabicParenBoth" startAt="3"/>
              <a:tabLst>
                <a:tab pos="355600" algn="l"/>
              </a:tabLst>
            </a:pPr>
            <a:r>
              <a:rPr lang="fr-FR" sz="3300" spc="-5" dirty="0">
                <a:solidFill>
                  <a:srgbClr val="FF0000"/>
                </a:solidFill>
                <a:cs typeface="Calibri"/>
              </a:rPr>
              <a:t>Exit Do </a:t>
            </a:r>
            <a:r>
              <a:rPr lang="fr-FR" sz="3300" dirty="0">
                <a:solidFill>
                  <a:srgbClr val="404040"/>
                </a:solidFill>
                <a:cs typeface="Calibri"/>
              </a:rPr>
              <a:t>permet de </a:t>
            </a:r>
            <a:r>
              <a:rPr lang="fr-FR" sz="3300" spc="-10" dirty="0">
                <a:solidFill>
                  <a:srgbClr val="404040"/>
                </a:solidFill>
                <a:cs typeface="Calibri"/>
              </a:rPr>
              <a:t>provoquer </a:t>
            </a:r>
            <a:r>
              <a:rPr lang="fr-FR" sz="3300" dirty="0">
                <a:solidFill>
                  <a:srgbClr val="404040"/>
                </a:solidFill>
                <a:cs typeface="Calibri"/>
              </a:rPr>
              <a:t>la sortie </a:t>
            </a:r>
            <a:r>
              <a:rPr lang="fr-FR" sz="3300" spc="-5" dirty="0">
                <a:solidFill>
                  <a:srgbClr val="404040"/>
                </a:solidFill>
                <a:cs typeface="Calibri"/>
              </a:rPr>
              <a:t>prématurée </a:t>
            </a:r>
            <a:r>
              <a:rPr lang="fr-FR" sz="3300" dirty="0">
                <a:solidFill>
                  <a:srgbClr val="404040"/>
                </a:solidFill>
                <a:cs typeface="Calibri"/>
              </a:rPr>
              <a:t>de la</a:t>
            </a:r>
            <a:r>
              <a:rPr lang="fr-FR" sz="3300" spc="-140" dirty="0">
                <a:solidFill>
                  <a:srgbClr val="404040"/>
                </a:solidFill>
                <a:cs typeface="Calibri"/>
              </a:rPr>
              <a:t> </a:t>
            </a:r>
            <a:r>
              <a:rPr lang="fr-FR" sz="3300" dirty="0">
                <a:solidFill>
                  <a:srgbClr val="404040"/>
                </a:solidFill>
                <a:cs typeface="Calibri"/>
              </a:rPr>
              <a:t>boucle</a:t>
            </a:r>
            <a:endParaRPr lang="fr-FR" sz="3300" dirty="0">
              <a:solidFill>
                <a:prstClr val="black"/>
              </a:solidFill>
              <a:cs typeface="Calibri"/>
            </a:endParaRPr>
          </a:p>
          <a:p>
            <a:pPr marL="355600" lvl="0" indent="-342900">
              <a:lnSpc>
                <a:spcPct val="100000"/>
              </a:lnSpc>
              <a:spcBef>
                <a:spcPts val="515"/>
              </a:spcBef>
              <a:buFontTx/>
              <a:buAutoNum type="arabicParenBoth" startAt="3"/>
              <a:tabLst>
                <a:tab pos="355600" algn="l"/>
              </a:tabLst>
            </a:pPr>
            <a:r>
              <a:rPr lang="fr-FR" sz="3300" spc="-5" dirty="0">
                <a:solidFill>
                  <a:srgbClr val="585858"/>
                </a:solidFill>
                <a:cs typeface="Calibri"/>
              </a:rPr>
              <a:t>Si </a:t>
            </a:r>
            <a:r>
              <a:rPr lang="fr-FR" sz="3300" dirty="0">
                <a:solidFill>
                  <a:srgbClr val="585858"/>
                </a:solidFill>
                <a:cs typeface="Calibri"/>
              </a:rPr>
              <a:t>la </a:t>
            </a:r>
            <a:r>
              <a:rPr lang="fr-FR" sz="3300" spc="-5" dirty="0">
                <a:solidFill>
                  <a:srgbClr val="585858"/>
                </a:solidFill>
                <a:cs typeface="Calibri"/>
              </a:rPr>
              <a:t>condition </a:t>
            </a:r>
            <a:r>
              <a:rPr lang="fr-FR" sz="3300" spc="-10" dirty="0">
                <a:solidFill>
                  <a:srgbClr val="585858"/>
                </a:solidFill>
                <a:cs typeface="Calibri"/>
              </a:rPr>
              <a:t>est </a:t>
            </a:r>
            <a:r>
              <a:rPr lang="fr-FR" sz="3300" spc="-5" dirty="0">
                <a:solidFill>
                  <a:srgbClr val="585858"/>
                </a:solidFill>
                <a:cs typeface="Calibri"/>
              </a:rPr>
              <a:t>fausse </a:t>
            </a:r>
            <a:r>
              <a:rPr lang="fr-FR" sz="3300" spc="-20" dirty="0">
                <a:solidFill>
                  <a:srgbClr val="585858"/>
                </a:solidFill>
                <a:cs typeface="Calibri"/>
              </a:rPr>
              <a:t>d’emblée.</a:t>
            </a:r>
            <a:r>
              <a:rPr lang="fr-FR" sz="3300" spc="10" dirty="0">
                <a:solidFill>
                  <a:srgbClr val="585858"/>
                </a:solidFill>
                <a:cs typeface="Calibri"/>
              </a:rPr>
              <a:t> </a:t>
            </a:r>
            <a:r>
              <a:rPr lang="fr-FR" sz="3300" spc="-5" dirty="0">
                <a:solidFill>
                  <a:srgbClr val="585858"/>
                </a:solidFill>
                <a:cs typeface="Calibri"/>
              </a:rPr>
              <a:t>On peut ne pas </a:t>
            </a:r>
            <a:r>
              <a:rPr lang="fr-FR" sz="3300" spc="-10" dirty="0">
                <a:solidFill>
                  <a:srgbClr val="585858"/>
                </a:solidFill>
                <a:cs typeface="Calibri"/>
              </a:rPr>
              <a:t>rentrer </a:t>
            </a:r>
            <a:r>
              <a:rPr lang="fr-FR" sz="3300" dirty="0">
                <a:solidFill>
                  <a:srgbClr val="585858"/>
                </a:solidFill>
                <a:cs typeface="Calibri"/>
              </a:rPr>
              <a:t>dans la</a:t>
            </a:r>
            <a:r>
              <a:rPr lang="fr-FR" sz="3300" spc="10" dirty="0">
                <a:solidFill>
                  <a:srgbClr val="585858"/>
                </a:solidFill>
                <a:cs typeface="Calibri"/>
              </a:rPr>
              <a:t> </a:t>
            </a:r>
            <a:r>
              <a:rPr lang="fr-FR" sz="3300" spc="-5" dirty="0">
                <a:solidFill>
                  <a:srgbClr val="585858"/>
                </a:solidFill>
                <a:cs typeface="Calibri"/>
              </a:rPr>
              <a:t>boucle.</a:t>
            </a:r>
            <a:endParaRPr lang="en-US" sz="3300" dirty="0">
              <a:solidFill>
                <a:prstClr val="black"/>
              </a:solidFill>
              <a:latin typeface="Consolas"/>
              <a:cs typeface="Consolas"/>
            </a:endParaRPr>
          </a:p>
          <a:p>
            <a:endParaRPr lang="fr-FR" spc="-5" dirty="0"/>
          </a:p>
          <a:p>
            <a:endParaRPr lang="fr-FR" dirty="0"/>
          </a:p>
        </p:txBody>
      </p:sp>
      <p:grpSp>
        <p:nvGrpSpPr>
          <p:cNvPr id="45" name="Groupe 44"/>
          <p:cNvGrpSpPr/>
          <p:nvPr/>
        </p:nvGrpSpPr>
        <p:grpSpPr>
          <a:xfrm>
            <a:off x="8035770" y="2134768"/>
            <a:ext cx="4021800" cy="4358107"/>
            <a:chOff x="6411884" y="1263534"/>
            <a:chExt cx="3915524" cy="4829960"/>
          </a:xfrm>
        </p:grpSpPr>
        <p:grpSp>
          <p:nvGrpSpPr>
            <p:cNvPr id="46" name="object 7"/>
            <p:cNvGrpSpPr/>
            <p:nvPr/>
          </p:nvGrpSpPr>
          <p:grpSpPr>
            <a:xfrm>
              <a:off x="6411884" y="1957647"/>
              <a:ext cx="3585845" cy="1412240"/>
              <a:chOff x="4887883" y="1957647"/>
              <a:chExt cx="3585845" cy="1412240"/>
            </a:xfrm>
          </p:grpSpPr>
          <p:sp>
            <p:nvSpPr>
              <p:cNvPr id="81" name="object 8"/>
              <p:cNvSpPr/>
              <p:nvPr/>
            </p:nvSpPr>
            <p:spPr>
              <a:xfrm>
                <a:off x="4887883" y="1957647"/>
                <a:ext cx="889461" cy="390698"/>
              </a:xfrm>
              <a:prstGeom prst="rect">
                <a:avLst/>
              </a:prstGeom>
              <a:blipFill>
                <a:blip r:embed="rId2" cstate="print"/>
                <a:stretch>
                  <a:fillRect/>
                </a:stretch>
              </a:blipFill>
            </p:spPr>
            <p:txBody>
              <a:bodyPr wrap="square" lIns="0" tIns="0" rIns="0" bIns="0" rtlCol="0"/>
              <a:lstStyle/>
              <a:p>
                <a:endParaRPr/>
              </a:p>
            </p:txBody>
          </p:sp>
          <p:sp>
            <p:nvSpPr>
              <p:cNvPr id="82" name="object 9"/>
              <p:cNvSpPr/>
              <p:nvPr/>
            </p:nvSpPr>
            <p:spPr>
              <a:xfrm>
                <a:off x="4932038" y="2132856"/>
                <a:ext cx="610235" cy="0"/>
              </a:xfrm>
              <a:custGeom>
                <a:avLst/>
                <a:gdLst/>
                <a:ahLst/>
                <a:cxnLst/>
                <a:rect l="l" t="t" r="r" b="b"/>
                <a:pathLst>
                  <a:path w="610235">
                    <a:moveTo>
                      <a:pt x="0" y="0"/>
                    </a:moveTo>
                    <a:lnTo>
                      <a:pt x="609892" y="0"/>
                    </a:lnTo>
                  </a:path>
                </a:pathLst>
              </a:custGeom>
              <a:ln w="38099">
                <a:solidFill>
                  <a:srgbClr val="FFFB00"/>
                </a:solidFill>
              </a:ln>
            </p:spPr>
            <p:txBody>
              <a:bodyPr wrap="square" lIns="0" tIns="0" rIns="0" bIns="0" rtlCol="0"/>
              <a:lstStyle/>
              <a:p>
                <a:endParaRPr/>
              </a:p>
            </p:txBody>
          </p:sp>
          <p:sp>
            <p:nvSpPr>
              <p:cNvPr id="83" name="object 10"/>
              <p:cNvSpPr/>
              <p:nvPr/>
            </p:nvSpPr>
            <p:spPr>
              <a:xfrm>
                <a:off x="5408733" y="2047283"/>
                <a:ext cx="171005" cy="171145"/>
              </a:xfrm>
              <a:prstGeom prst="rect">
                <a:avLst/>
              </a:prstGeom>
              <a:blipFill>
                <a:blip r:embed="rId3" cstate="print"/>
                <a:stretch>
                  <a:fillRect/>
                </a:stretch>
              </a:blipFill>
            </p:spPr>
            <p:txBody>
              <a:bodyPr wrap="square" lIns="0" tIns="0" rIns="0" bIns="0" rtlCol="0"/>
              <a:lstStyle/>
              <a:p>
                <a:endParaRPr/>
              </a:p>
            </p:txBody>
          </p:sp>
          <p:sp>
            <p:nvSpPr>
              <p:cNvPr id="84" name="object 11"/>
              <p:cNvSpPr/>
              <p:nvPr/>
            </p:nvSpPr>
            <p:spPr>
              <a:xfrm>
                <a:off x="7092278" y="2852936"/>
                <a:ext cx="1368425" cy="504190"/>
              </a:xfrm>
              <a:custGeom>
                <a:avLst/>
                <a:gdLst/>
                <a:ahLst/>
                <a:cxnLst/>
                <a:rect l="l" t="t" r="r" b="b"/>
                <a:pathLst>
                  <a:path w="1368425" h="504189">
                    <a:moveTo>
                      <a:pt x="1284141" y="0"/>
                    </a:moveTo>
                    <a:lnTo>
                      <a:pt x="84011" y="0"/>
                    </a:lnTo>
                    <a:lnTo>
                      <a:pt x="51310" y="6601"/>
                    </a:lnTo>
                    <a:lnTo>
                      <a:pt x="24606" y="24605"/>
                    </a:lnTo>
                    <a:lnTo>
                      <a:pt x="6602" y="51309"/>
                    </a:lnTo>
                    <a:lnTo>
                      <a:pt x="0" y="84010"/>
                    </a:lnTo>
                    <a:lnTo>
                      <a:pt x="0" y="420044"/>
                    </a:lnTo>
                    <a:lnTo>
                      <a:pt x="6602" y="452745"/>
                    </a:lnTo>
                    <a:lnTo>
                      <a:pt x="24606" y="479448"/>
                    </a:lnTo>
                    <a:lnTo>
                      <a:pt x="51310" y="497453"/>
                    </a:lnTo>
                    <a:lnTo>
                      <a:pt x="84011" y="504055"/>
                    </a:lnTo>
                    <a:lnTo>
                      <a:pt x="1284141" y="504055"/>
                    </a:lnTo>
                    <a:lnTo>
                      <a:pt x="1316842" y="497453"/>
                    </a:lnTo>
                    <a:lnTo>
                      <a:pt x="1343546" y="479448"/>
                    </a:lnTo>
                    <a:lnTo>
                      <a:pt x="1361551" y="452745"/>
                    </a:lnTo>
                    <a:lnTo>
                      <a:pt x="1368153" y="420044"/>
                    </a:lnTo>
                    <a:lnTo>
                      <a:pt x="1368153" y="84010"/>
                    </a:lnTo>
                    <a:lnTo>
                      <a:pt x="1361551" y="51309"/>
                    </a:lnTo>
                    <a:lnTo>
                      <a:pt x="1343546" y="24605"/>
                    </a:lnTo>
                    <a:lnTo>
                      <a:pt x="1316842" y="6601"/>
                    </a:lnTo>
                    <a:lnTo>
                      <a:pt x="1284141" y="0"/>
                    </a:lnTo>
                    <a:close/>
                  </a:path>
                </a:pathLst>
              </a:custGeom>
              <a:solidFill>
                <a:srgbClr val="FFFFFF"/>
              </a:solidFill>
            </p:spPr>
            <p:txBody>
              <a:bodyPr wrap="square" lIns="0" tIns="0" rIns="0" bIns="0" rtlCol="0"/>
              <a:lstStyle/>
              <a:p>
                <a:endParaRPr/>
              </a:p>
            </p:txBody>
          </p:sp>
          <p:sp>
            <p:nvSpPr>
              <p:cNvPr id="85" name="object 12"/>
              <p:cNvSpPr/>
              <p:nvPr/>
            </p:nvSpPr>
            <p:spPr>
              <a:xfrm>
                <a:off x="7092278" y="2852936"/>
                <a:ext cx="1368425" cy="504190"/>
              </a:xfrm>
              <a:custGeom>
                <a:avLst/>
                <a:gdLst/>
                <a:ahLst/>
                <a:cxnLst/>
                <a:rect l="l" t="t" r="r" b="b"/>
                <a:pathLst>
                  <a:path w="1368425" h="504189">
                    <a:moveTo>
                      <a:pt x="0" y="84011"/>
                    </a:moveTo>
                    <a:lnTo>
                      <a:pt x="6602" y="51310"/>
                    </a:lnTo>
                    <a:lnTo>
                      <a:pt x="24606" y="24606"/>
                    </a:lnTo>
                    <a:lnTo>
                      <a:pt x="51310" y="6601"/>
                    </a:lnTo>
                    <a:lnTo>
                      <a:pt x="84011" y="0"/>
                    </a:lnTo>
                    <a:lnTo>
                      <a:pt x="1284140" y="0"/>
                    </a:lnTo>
                    <a:lnTo>
                      <a:pt x="1316841" y="6601"/>
                    </a:lnTo>
                    <a:lnTo>
                      <a:pt x="1343545" y="24606"/>
                    </a:lnTo>
                    <a:lnTo>
                      <a:pt x="1361549" y="51310"/>
                    </a:lnTo>
                    <a:lnTo>
                      <a:pt x="1368151" y="84011"/>
                    </a:lnTo>
                    <a:lnTo>
                      <a:pt x="1368151" y="420044"/>
                    </a:lnTo>
                    <a:lnTo>
                      <a:pt x="1361549" y="452745"/>
                    </a:lnTo>
                    <a:lnTo>
                      <a:pt x="1343545" y="479449"/>
                    </a:lnTo>
                    <a:lnTo>
                      <a:pt x="1316841" y="497453"/>
                    </a:lnTo>
                    <a:lnTo>
                      <a:pt x="1284140" y="504056"/>
                    </a:lnTo>
                    <a:lnTo>
                      <a:pt x="84011" y="504056"/>
                    </a:lnTo>
                    <a:lnTo>
                      <a:pt x="51310" y="497453"/>
                    </a:lnTo>
                    <a:lnTo>
                      <a:pt x="24606" y="479449"/>
                    </a:lnTo>
                    <a:lnTo>
                      <a:pt x="6602" y="452745"/>
                    </a:lnTo>
                    <a:lnTo>
                      <a:pt x="0" y="420044"/>
                    </a:lnTo>
                    <a:lnTo>
                      <a:pt x="0" y="84011"/>
                    </a:lnTo>
                    <a:close/>
                  </a:path>
                </a:pathLst>
              </a:custGeom>
              <a:ln w="25399">
                <a:solidFill>
                  <a:srgbClr val="FAA757"/>
                </a:solidFill>
              </a:ln>
            </p:spPr>
            <p:txBody>
              <a:bodyPr wrap="square" lIns="0" tIns="0" rIns="0" bIns="0" rtlCol="0"/>
              <a:lstStyle/>
              <a:p>
                <a:endParaRPr/>
              </a:p>
            </p:txBody>
          </p:sp>
        </p:grpSp>
        <p:sp>
          <p:nvSpPr>
            <p:cNvPr id="47" name="object 13"/>
            <p:cNvSpPr txBox="1"/>
            <p:nvPr/>
          </p:nvSpPr>
          <p:spPr>
            <a:xfrm>
              <a:off x="8802844" y="2955104"/>
              <a:ext cx="1036955"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65" dirty="0">
                  <a:latin typeface="Calibri"/>
                  <a:cs typeface="Calibri"/>
                </a:rPr>
                <a:t> </a:t>
              </a:r>
              <a:r>
                <a:rPr b="1" spc="-5" dirty="0">
                  <a:latin typeface="Calibri"/>
                  <a:cs typeface="Calibri"/>
                </a:rPr>
                <a:t>While</a:t>
              </a:r>
              <a:endParaRPr>
                <a:latin typeface="Calibri"/>
                <a:cs typeface="Calibri"/>
              </a:endParaRPr>
            </a:p>
          </p:txBody>
        </p:sp>
        <p:grpSp>
          <p:nvGrpSpPr>
            <p:cNvPr id="48" name="object 14"/>
            <p:cNvGrpSpPr/>
            <p:nvPr/>
          </p:nvGrpSpPr>
          <p:grpSpPr>
            <a:xfrm>
              <a:off x="7091410" y="1760117"/>
              <a:ext cx="1537970" cy="745490"/>
              <a:chOff x="5567410" y="1760117"/>
              <a:chExt cx="1537970" cy="745490"/>
            </a:xfrm>
          </p:grpSpPr>
          <p:sp>
            <p:nvSpPr>
              <p:cNvPr id="79" name="object 15"/>
              <p:cNvSpPr/>
              <p:nvPr/>
            </p:nvSpPr>
            <p:spPr>
              <a:xfrm>
                <a:off x="5580110" y="1772817"/>
                <a:ext cx="1512570" cy="720090"/>
              </a:xfrm>
              <a:custGeom>
                <a:avLst/>
                <a:gdLst/>
                <a:ahLst/>
                <a:cxnLst/>
                <a:rect l="l" t="t" r="r" b="b"/>
                <a:pathLst>
                  <a:path w="1512570" h="720089">
                    <a:moveTo>
                      <a:pt x="756084" y="0"/>
                    </a:moveTo>
                    <a:lnTo>
                      <a:pt x="0" y="360039"/>
                    </a:lnTo>
                    <a:lnTo>
                      <a:pt x="756084" y="720078"/>
                    </a:lnTo>
                    <a:lnTo>
                      <a:pt x="1512167" y="360039"/>
                    </a:lnTo>
                    <a:lnTo>
                      <a:pt x="756084" y="0"/>
                    </a:lnTo>
                    <a:close/>
                  </a:path>
                </a:pathLst>
              </a:custGeom>
              <a:solidFill>
                <a:srgbClr val="FFFFFF"/>
              </a:solidFill>
            </p:spPr>
            <p:txBody>
              <a:bodyPr wrap="square" lIns="0" tIns="0" rIns="0" bIns="0" rtlCol="0"/>
              <a:lstStyle/>
              <a:p>
                <a:endParaRPr/>
              </a:p>
            </p:txBody>
          </p:sp>
          <p:sp>
            <p:nvSpPr>
              <p:cNvPr id="80" name="object 16"/>
              <p:cNvSpPr/>
              <p:nvPr/>
            </p:nvSpPr>
            <p:spPr>
              <a:xfrm>
                <a:off x="5580110" y="1772817"/>
                <a:ext cx="1512570" cy="720090"/>
              </a:xfrm>
              <a:custGeom>
                <a:avLst/>
                <a:gdLst/>
                <a:ahLst/>
                <a:cxnLst/>
                <a:rect l="l" t="t" r="r" b="b"/>
                <a:pathLst>
                  <a:path w="1512570" h="720089">
                    <a:moveTo>
                      <a:pt x="0" y="360039"/>
                    </a:moveTo>
                    <a:lnTo>
                      <a:pt x="756083" y="0"/>
                    </a:lnTo>
                    <a:lnTo>
                      <a:pt x="1512166" y="360039"/>
                    </a:lnTo>
                    <a:lnTo>
                      <a:pt x="756083" y="720079"/>
                    </a:lnTo>
                    <a:lnTo>
                      <a:pt x="0" y="360039"/>
                    </a:lnTo>
                    <a:close/>
                  </a:path>
                </a:pathLst>
              </a:custGeom>
              <a:ln w="25399">
                <a:solidFill>
                  <a:srgbClr val="FAA757"/>
                </a:solidFill>
              </a:ln>
            </p:spPr>
            <p:txBody>
              <a:bodyPr wrap="square" lIns="0" tIns="0" rIns="0" bIns="0" rtlCol="0"/>
              <a:lstStyle/>
              <a:p>
                <a:endParaRPr/>
              </a:p>
            </p:txBody>
          </p:sp>
        </p:grpSp>
        <p:sp>
          <p:nvSpPr>
            <p:cNvPr id="49" name="object 17"/>
            <p:cNvSpPr txBox="1"/>
            <p:nvPr/>
          </p:nvSpPr>
          <p:spPr>
            <a:xfrm>
              <a:off x="7597198" y="1967757"/>
              <a:ext cx="532765" cy="330200"/>
            </a:xfrm>
            <a:prstGeom prst="rect">
              <a:avLst/>
            </a:prstGeom>
          </p:spPr>
          <p:txBody>
            <a:bodyPr vert="horz" wrap="square" lIns="0" tIns="12700" rIns="0" bIns="0" rtlCol="0">
              <a:spAutoFit/>
            </a:bodyPr>
            <a:lstStyle/>
            <a:p>
              <a:pPr marL="12700">
                <a:spcBef>
                  <a:spcPts val="100"/>
                </a:spcBef>
              </a:pPr>
              <a:r>
                <a:rPr sz="2000" b="1" i="1" dirty="0">
                  <a:latin typeface="Calibri"/>
                  <a:cs typeface="Calibri"/>
                </a:rPr>
                <a:t>cond</a:t>
              </a:r>
              <a:endParaRPr sz="2000">
                <a:latin typeface="Calibri"/>
                <a:cs typeface="Calibri"/>
              </a:endParaRPr>
            </a:p>
          </p:txBody>
        </p:sp>
        <p:grpSp>
          <p:nvGrpSpPr>
            <p:cNvPr id="50" name="object 18"/>
            <p:cNvGrpSpPr/>
            <p:nvPr/>
          </p:nvGrpSpPr>
          <p:grpSpPr>
            <a:xfrm>
              <a:off x="8569035" y="2086494"/>
              <a:ext cx="927100" cy="985519"/>
              <a:chOff x="7045035" y="2086493"/>
              <a:chExt cx="927100" cy="985519"/>
            </a:xfrm>
          </p:grpSpPr>
          <p:sp>
            <p:nvSpPr>
              <p:cNvPr id="76" name="object 19"/>
              <p:cNvSpPr/>
              <p:nvPr/>
            </p:nvSpPr>
            <p:spPr>
              <a:xfrm>
                <a:off x="7045035" y="2086493"/>
                <a:ext cx="926868" cy="985058"/>
              </a:xfrm>
              <a:prstGeom prst="rect">
                <a:avLst/>
              </a:prstGeom>
              <a:blipFill>
                <a:blip r:embed="rId4" cstate="print"/>
                <a:stretch>
                  <a:fillRect/>
                </a:stretch>
              </a:blipFill>
            </p:spPr>
            <p:txBody>
              <a:bodyPr wrap="square" lIns="0" tIns="0" rIns="0" bIns="0" rtlCol="0"/>
              <a:lstStyle/>
              <a:p>
                <a:endParaRPr/>
              </a:p>
            </p:txBody>
          </p:sp>
          <p:sp>
            <p:nvSpPr>
              <p:cNvPr id="77" name="object 20"/>
              <p:cNvSpPr/>
              <p:nvPr/>
            </p:nvSpPr>
            <p:spPr>
              <a:xfrm>
                <a:off x="7092277" y="2132856"/>
                <a:ext cx="684530" cy="682625"/>
              </a:xfrm>
              <a:custGeom>
                <a:avLst/>
                <a:gdLst/>
                <a:ahLst/>
                <a:cxnLst/>
                <a:rect l="l" t="t" r="r" b="b"/>
                <a:pathLst>
                  <a:path w="684529" h="682625">
                    <a:moveTo>
                      <a:pt x="0" y="0"/>
                    </a:moveTo>
                    <a:lnTo>
                      <a:pt x="684212" y="0"/>
                    </a:lnTo>
                    <a:lnTo>
                      <a:pt x="684212" y="682123"/>
                    </a:lnTo>
                  </a:path>
                </a:pathLst>
              </a:custGeom>
              <a:ln w="38099">
                <a:solidFill>
                  <a:srgbClr val="FFFB00"/>
                </a:solidFill>
              </a:ln>
            </p:spPr>
            <p:txBody>
              <a:bodyPr wrap="square" lIns="0" tIns="0" rIns="0" bIns="0" rtlCol="0"/>
              <a:lstStyle/>
              <a:p>
                <a:endParaRPr/>
              </a:p>
            </p:txBody>
          </p:sp>
          <p:sp>
            <p:nvSpPr>
              <p:cNvPr id="78" name="object 21"/>
              <p:cNvSpPr/>
              <p:nvPr/>
            </p:nvSpPr>
            <p:spPr>
              <a:xfrm>
                <a:off x="7690918" y="2681782"/>
                <a:ext cx="171145" cy="171005"/>
              </a:xfrm>
              <a:prstGeom prst="rect">
                <a:avLst/>
              </a:prstGeom>
              <a:blipFill>
                <a:blip r:embed="rId5" cstate="print"/>
                <a:stretch>
                  <a:fillRect/>
                </a:stretch>
              </a:blipFill>
            </p:spPr>
            <p:txBody>
              <a:bodyPr wrap="square" lIns="0" tIns="0" rIns="0" bIns="0" rtlCol="0"/>
              <a:lstStyle/>
              <a:p>
                <a:endParaRPr/>
              </a:p>
            </p:txBody>
          </p:sp>
        </p:grpSp>
        <p:sp>
          <p:nvSpPr>
            <p:cNvPr id="51" name="object 22"/>
            <p:cNvSpPr txBox="1"/>
            <p:nvPr/>
          </p:nvSpPr>
          <p:spPr>
            <a:xfrm>
              <a:off x="8603578" y="1760116"/>
              <a:ext cx="789305"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 </a:t>
              </a:r>
              <a:r>
                <a:rPr sz="2000" spc="-5" dirty="0">
                  <a:latin typeface="Calibri"/>
                  <a:cs typeface="Calibri"/>
                </a:rPr>
                <a:t>VRAI</a:t>
              </a:r>
              <a:r>
                <a:rPr sz="2000" spc="-80" dirty="0">
                  <a:latin typeface="Calibri"/>
                  <a:cs typeface="Calibri"/>
                </a:rPr>
                <a:t> </a:t>
              </a:r>
              <a:r>
                <a:rPr sz="2000" dirty="0">
                  <a:latin typeface="Calibri"/>
                  <a:cs typeface="Calibri"/>
                </a:rPr>
                <a:t>]</a:t>
              </a:r>
              <a:endParaRPr sz="2000">
                <a:latin typeface="Calibri"/>
                <a:cs typeface="Calibri"/>
              </a:endParaRPr>
            </a:p>
          </p:txBody>
        </p:sp>
        <p:grpSp>
          <p:nvGrpSpPr>
            <p:cNvPr id="52" name="object 23"/>
            <p:cNvGrpSpPr/>
            <p:nvPr/>
          </p:nvGrpSpPr>
          <p:grpSpPr>
            <a:xfrm>
              <a:off x="7662948" y="2468879"/>
              <a:ext cx="394970" cy="2618740"/>
              <a:chOff x="6138948" y="2468879"/>
              <a:chExt cx="394970" cy="2618740"/>
            </a:xfrm>
          </p:grpSpPr>
          <p:sp>
            <p:nvSpPr>
              <p:cNvPr id="73" name="object 24"/>
              <p:cNvSpPr/>
              <p:nvPr/>
            </p:nvSpPr>
            <p:spPr>
              <a:xfrm>
                <a:off x="6138948" y="2468879"/>
                <a:ext cx="394854" cy="2618508"/>
              </a:xfrm>
              <a:prstGeom prst="rect">
                <a:avLst/>
              </a:prstGeom>
              <a:blipFill>
                <a:blip r:embed="rId6" cstate="print"/>
                <a:stretch>
                  <a:fillRect/>
                </a:stretch>
              </a:blipFill>
            </p:spPr>
            <p:txBody>
              <a:bodyPr wrap="square" lIns="0" tIns="0" rIns="0" bIns="0" rtlCol="0"/>
              <a:lstStyle/>
              <a:p>
                <a:endParaRPr/>
              </a:p>
            </p:txBody>
          </p:sp>
          <p:sp>
            <p:nvSpPr>
              <p:cNvPr id="74" name="object 25"/>
              <p:cNvSpPr/>
              <p:nvPr/>
            </p:nvSpPr>
            <p:spPr>
              <a:xfrm>
                <a:off x="6336195" y="2492896"/>
                <a:ext cx="0" cy="2338705"/>
              </a:xfrm>
              <a:custGeom>
                <a:avLst/>
                <a:gdLst/>
                <a:ahLst/>
                <a:cxnLst/>
                <a:rect l="l" t="t" r="r" b="b"/>
                <a:pathLst>
                  <a:path h="2338704">
                    <a:moveTo>
                      <a:pt x="0" y="0"/>
                    </a:moveTo>
                    <a:lnTo>
                      <a:pt x="0" y="2338679"/>
                    </a:lnTo>
                  </a:path>
                </a:pathLst>
              </a:custGeom>
              <a:ln w="38099">
                <a:solidFill>
                  <a:srgbClr val="FFFB00"/>
                </a:solidFill>
              </a:ln>
            </p:spPr>
            <p:txBody>
              <a:bodyPr wrap="square" lIns="0" tIns="0" rIns="0" bIns="0" rtlCol="0"/>
              <a:lstStyle/>
              <a:p>
                <a:endParaRPr/>
              </a:p>
            </p:txBody>
          </p:sp>
          <p:sp>
            <p:nvSpPr>
              <p:cNvPr id="75" name="object 26"/>
              <p:cNvSpPr/>
              <p:nvPr/>
            </p:nvSpPr>
            <p:spPr>
              <a:xfrm>
                <a:off x="6250623" y="4698378"/>
                <a:ext cx="171145" cy="171006"/>
              </a:xfrm>
              <a:prstGeom prst="rect">
                <a:avLst/>
              </a:prstGeom>
              <a:blipFill>
                <a:blip r:embed="rId7" cstate="print"/>
                <a:stretch>
                  <a:fillRect/>
                </a:stretch>
              </a:blipFill>
            </p:spPr>
            <p:txBody>
              <a:bodyPr wrap="square" lIns="0" tIns="0" rIns="0" bIns="0" rtlCol="0"/>
              <a:lstStyle/>
              <a:p>
                <a:endParaRPr/>
              </a:p>
            </p:txBody>
          </p:sp>
        </p:grpSp>
        <p:sp>
          <p:nvSpPr>
            <p:cNvPr id="53" name="object 27"/>
            <p:cNvSpPr txBox="1"/>
            <p:nvPr/>
          </p:nvSpPr>
          <p:spPr>
            <a:xfrm>
              <a:off x="6947395" y="2552204"/>
              <a:ext cx="797560"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a:t>
              </a:r>
              <a:r>
                <a:rPr sz="2000" spc="-70" dirty="0">
                  <a:latin typeface="Calibri"/>
                  <a:cs typeface="Calibri"/>
                </a:rPr>
                <a:t> </a:t>
              </a:r>
              <a:r>
                <a:rPr sz="2000" spc="-5" dirty="0">
                  <a:latin typeface="Calibri"/>
                  <a:cs typeface="Calibri"/>
                </a:rPr>
                <a:t>FAUX]</a:t>
              </a:r>
              <a:endParaRPr sz="2000">
                <a:latin typeface="Calibri"/>
                <a:cs typeface="Calibri"/>
              </a:endParaRPr>
            </a:p>
          </p:txBody>
        </p:sp>
        <p:grpSp>
          <p:nvGrpSpPr>
            <p:cNvPr id="54" name="object 28"/>
            <p:cNvGrpSpPr/>
            <p:nvPr/>
          </p:nvGrpSpPr>
          <p:grpSpPr>
            <a:xfrm>
              <a:off x="7235427" y="4856460"/>
              <a:ext cx="1249680" cy="529590"/>
              <a:chOff x="5711427" y="4856460"/>
              <a:chExt cx="1249680" cy="529590"/>
            </a:xfrm>
          </p:grpSpPr>
          <p:sp>
            <p:nvSpPr>
              <p:cNvPr id="71" name="object 29"/>
              <p:cNvSpPr/>
              <p:nvPr/>
            </p:nvSpPr>
            <p:spPr>
              <a:xfrm>
                <a:off x="5724127" y="4869160"/>
                <a:ext cx="1224280" cy="504190"/>
              </a:xfrm>
              <a:custGeom>
                <a:avLst/>
                <a:gdLst/>
                <a:ahLst/>
                <a:cxnLst/>
                <a:rect l="l" t="t" r="r" b="b"/>
                <a:pathLst>
                  <a:path w="1224279" h="504189">
                    <a:moveTo>
                      <a:pt x="1140124" y="0"/>
                    </a:moveTo>
                    <a:lnTo>
                      <a:pt x="84010" y="0"/>
                    </a:lnTo>
                    <a:lnTo>
                      <a:pt x="51309" y="6601"/>
                    </a:lnTo>
                    <a:lnTo>
                      <a:pt x="24605" y="24605"/>
                    </a:lnTo>
                    <a:lnTo>
                      <a:pt x="6601" y="51309"/>
                    </a:lnTo>
                    <a:lnTo>
                      <a:pt x="0" y="84010"/>
                    </a:lnTo>
                    <a:lnTo>
                      <a:pt x="0" y="420044"/>
                    </a:lnTo>
                    <a:lnTo>
                      <a:pt x="6601" y="452745"/>
                    </a:lnTo>
                    <a:lnTo>
                      <a:pt x="24605" y="479448"/>
                    </a:lnTo>
                    <a:lnTo>
                      <a:pt x="51309" y="497453"/>
                    </a:lnTo>
                    <a:lnTo>
                      <a:pt x="84010" y="504055"/>
                    </a:lnTo>
                    <a:lnTo>
                      <a:pt x="1140124" y="504055"/>
                    </a:lnTo>
                    <a:lnTo>
                      <a:pt x="1172825" y="497453"/>
                    </a:lnTo>
                    <a:lnTo>
                      <a:pt x="1199529" y="479448"/>
                    </a:lnTo>
                    <a:lnTo>
                      <a:pt x="1217534" y="452745"/>
                    </a:lnTo>
                    <a:lnTo>
                      <a:pt x="1224136" y="420044"/>
                    </a:lnTo>
                    <a:lnTo>
                      <a:pt x="1224136" y="84010"/>
                    </a:lnTo>
                    <a:lnTo>
                      <a:pt x="1217534" y="51309"/>
                    </a:lnTo>
                    <a:lnTo>
                      <a:pt x="1199529" y="24605"/>
                    </a:lnTo>
                    <a:lnTo>
                      <a:pt x="1172825" y="6601"/>
                    </a:lnTo>
                    <a:lnTo>
                      <a:pt x="1140124" y="0"/>
                    </a:lnTo>
                    <a:close/>
                  </a:path>
                </a:pathLst>
              </a:custGeom>
              <a:solidFill>
                <a:srgbClr val="FFFFFF"/>
              </a:solidFill>
            </p:spPr>
            <p:txBody>
              <a:bodyPr wrap="square" lIns="0" tIns="0" rIns="0" bIns="0" rtlCol="0"/>
              <a:lstStyle/>
              <a:p>
                <a:endParaRPr/>
              </a:p>
            </p:txBody>
          </p:sp>
          <p:sp>
            <p:nvSpPr>
              <p:cNvPr id="72" name="object 30"/>
              <p:cNvSpPr/>
              <p:nvPr/>
            </p:nvSpPr>
            <p:spPr>
              <a:xfrm>
                <a:off x="5724127" y="4869160"/>
                <a:ext cx="1224280" cy="504190"/>
              </a:xfrm>
              <a:custGeom>
                <a:avLst/>
                <a:gdLst/>
                <a:ahLst/>
                <a:cxnLst/>
                <a:rect l="l" t="t" r="r" b="b"/>
                <a:pathLst>
                  <a:path w="1224279" h="504189">
                    <a:moveTo>
                      <a:pt x="0" y="84010"/>
                    </a:moveTo>
                    <a:lnTo>
                      <a:pt x="6601" y="51310"/>
                    </a:lnTo>
                    <a:lnTo>
                      <a:pt x="24606" y="24606"/>
                    </a:lnTo>
                    <a:lnTo>
                      <a:pt x="51310" y="6602"/>
                    </a:lnTo>
                    <a:lnTo>
                      <a:pt x="84011" y="0"/>
                    </a:lnTo>
                    <a:lnTo>
                      <a:pt x="1140124" y="0"/>
                    </a:lnTo>
                    <a:lnTo>
                      <a:pt x="1172825" y="6602"/>
                    </a:lnTo>
                    <a:lnTo>
                      <a:pt x="1199529" y="24606"/>
                    </a:lnTo>
                    <a:lnTo>
                      <a:pt x="1217533" y="51310"/>
                    </a:lnTo>
                    <a:lnTo>
                      <a:pt x="1224135" y="84010"/>
                    </a:lnTo>
                    <a:lnTo>
                      <a:pt x="1224135" y="420044"/>
                    </a:lnTo>
                    <a:lnTo>
                      <a:pt x="1217533" y="452745"/>
                    </a:lnTo>
                    <a:lnTo>
                      <a:pt x="1199529" y="479449"/>
                    </a:lnTo>
                    <a:lnTo>
                      <a:pt x="1172825" y="497453"/>
                    </a:lnTo>
                    <a:lnTo>
                      <a:pt x="1140124" y="504055"/>
                    </a:lnTo>
                    <a:lnTo>
                      <a:pt x="84011" y="504055"/>
                    </a:lnTo>
                    <a:lnTo>
                      <a:pt x="51310" y="497453"/>
                    </a:lnTo>
                    <a:lnTo>
                      <a:pt x="24606" y="479449"/>
                    </a:lnTo>
                    <a:lnTo>
                      <a:pt x="6601" y="452745"/>
                    </a:lnTo>
                    <a:lnTo>
                      <a:pt x="0" y="420044"/>
                    </a:lnTo>
                    <a:lnTo>
                      <a:pt x="0" y="84010"/>
                    </a:lnTo>
                    <a:close/>
                  </a:path>
                </a:pathLst>
              </a:custGeom>
              <a:ln w="25399">
                <a:solidFill>
                  <a:srgbClr val="FAA757"/>
                </a:solidFill>
              </a:ln>
            </p:spPr>
            <p:txBody>
              <a:bodyPr wrap="square" lIns="0" tIns="0" rIns="0" bIns="0" rtlCol="0"/>
              <a:lstStyle/>
              <a:p>
                <a:endParaRPr/>
              </a:p>
            </p:txBody>
          </p:sp>
        </p:grpSp>
        <p:sp>
          <p:nvSpPr>
            <p:cNvPr id="55" name="object 31"/>
            <p:cNvSpPr txBox="1"/>
            <p:nvPr/>
          </p:nvSpPr>
          <p:spPr>
            <a:xfrm>
              <a:off x="7567955" y="4971328"/>
              <a:ext cx="626745" cy="299720"/>
            </a:xfrm>
            <a:prstGeom prst="rect">
              <a:avLst/>
            </a:prstGeom>
          </p:spPr>
          <p:txBody>
            <a:bodyPr vert="horz" wrap="square" lIns="0" tIns="12700" rIns="0" bIns="0" rtlCol="0">
              <a:spAutoFit/>
            </a:bodyPr>
            <a:lstStyle/>
            <a:p>
              <a:pPr marL="12700">
                <a:spcBef>
                  <a:spcPts val="100"/>
                </a:spcBef>
              </a:pPr>
              <a:r>
                <a:rPr b="1" i="1" spc="-5" dirty="0">
                  <a:latin typeface="Calibri"/>
                  <a:cs typeface="Calibri"/>
                </a:rPr>
                <a:t>(suite)</a:t>
              </a:r>
              <a:endParaRPr>
                <a:latin typeface="Calibri"/>
                <a:cs typeface="Calibri"/>
              </a:endParaRPr>
            </a:p>
          </p:txBody>
        </p:sp>
        <p:grpSp>
          <p:nvGrpSpPr>
            <p:cNvPr id="56" name="object 32"/>
            <p:cNvGrpSpPr/>
            <p:nvPr/>
          </p:nvGrpSpPr>
          <p:grpSpPr>
            <a:xfrm>
              <a:off x="7662948" y="1263534"/>
              <a:ext cx="2664460" cy="3832225"/>
              <a:chOff x="6138948" y="1263533"/>
              <a:chExt cx="2664460" cy="3832225"/>
            </a:xfrm>
          </p:grpSpPr>
          <p:sp>
            <p:nvSpPr>
              <p:cNvPr id="66" name="object 33"/>
              <p:cNvSpPr/>
              <p:nvPr/>
            </p:nvSpPr>
            <p:spPr>
              <a:xfrm>
                <a:off x="6138948" y="1263533"/>
                <a:ext cx="2664228" cy="3832167"/>
              </a:xfrm>
              <a:prstGeom prst="rect">
                <a:avLst/>
              </a:prstGeom>
              <a:blipFill>
                <a:blip r:embed="rId8" cstate="print"/>
                <a:stretch>
                  <a:fillRect/>
                </a:stretch>
              </a:blipFill>
            </p:spPr>
            <p:txBody>
              <a:bodyPr wrap="square" lIns="0" tIns="0" rIns="0" bIns="0" rtlCol="0"/>
              <a:lstStyle/>
              <a:p>
                <a:endParaRPr/>
              </a:p>
            </p:txBody>
          </p:sp>
          <p:sp>
            <p:nvSpPr>
              <p:cNvPr id="67" name="object 34"/>
              <p:cNvSpPr/>
              <p:nvPr/>
            </p:nvSpPr>
            <p:spPr>
              <a:xfrm>
                <a:off x="6336195" y="1307143"/>
                <a:ext cx="2400935" cy="3705860"/>
              </a:xfrm>
              <a:custGeom>
                <a:avLst/>
                <a:gdLst/>
                <a:ahLst/>
                <a:cxnLst/>
                <a:rect l="l" t="t" r="r" b="b"/>
                <a:pathLst>
                  <a:path w="2400934" h="3705860">
                    <a:moveTo>
                      <a:pt x="1440159" y="3273985"/>
                    </a:moveTo>
                    <a:lnTo>
                      <a:pt x="1440159" y="3705791"/>
                    </a:lnTo>
                    <a:lnTo>
                      <a:pt x="2400760" y="3705791"/>
                    </a:lnTo>
                    <a:lnTo>
                      <a:pt x="2400760" y="0"/>
                    </a:lnTo>
                    <a:lnTo>
                      <a:pt x="0" y="0"/>
                    </a:lnTo>
                    <a:lnTo>
                      <a:pt x="0" y="427866"/>
                    </a:lnTo>
                  </a:path>
                </a:pathLst>
              </a:custGeom>
              <a:ln w="38099">
                <a:solidFill>
                  <a:srgbClr val="FFFB00"/>
                </a:solidFill>
              </a:ln>
            </p:spPr>
            <p:txBody>
              <a:bodyPr wrap="square" lIns="0" tIns="0" rIns="0" bIns="0" rtlCol="0"/>
              <a:lstStyle/>
              <a:p>
                <a:endParaRPr/>
              </a:p>
            </p:txBody>
          </p:sp>
          <p:sp>
            <p:nvSpPr>
              <p:cNvPr id="68" name="object 35"/>
              <p:cNvSpPr/>
              <p:nvPr/>
            </p:nvSpPr>
            <p:spPr>
              <a:xfrm>
                <a:off x="6250621" y="1601812"/>
                <a:ext cx="171146" cy="171005"/>
              </a:xfrm>
              <a:prstGeom prst="rect">
                <a:avLst/>
              </a:prstGeom>
              <a:blipFill>
                <a:blip r:embed="rId5" cstate="print"/>
                <a:stretch>
                  <a:fillRect/>
                </a:stretch>
              </a:blipFill>
            </p:spPr>
            <p:txBody>
              <a:bodyPr wrap="square" lIns="0" tIns="0" rIns="0" bIns="0" rtlCol="0"/>
              <a:lstStyle/>
              <a:p>
                <a:endParaRPr/>
              </a:p>
            </p:txBody>
          </p:sp>
          <p:sp>
            <p:nvSpPr>
              <p:cNvPr id="69" name="object 36"/>
              <p:cNvSpPr/>
              <p:nvPr/>
            </p:nvSpPr>
            <p:spPr>
              <a:xfrm>
                <a:off x="7164287" y="4077072"/>
                <a:ext cx="1224280" cy="504190"/>
              </a:xfrm>
              <a:custGeom>
                <a:avLst/>
                <a:gdLst/>
                <a:ahLst/>
                <a:cxnLst/>
                <a:rect l="l" t="t" r="r" b="b"/>
                <a:pathLst>
                  <a:path w="1224279" h="504189">
                    <a:moveTo>
                      <a:pt x="1140124" y="0"/>
                    </a:moveTo>
                    <a:lnTo>
                      <a:pt x="84010" y="0"/>
                    </a:lnTo>
                    <a:lnTo>
                      <a:pt x="51309" y="6602"/>
                    </a:lnTo>
                    <a:lnTo>
                      <a:pt x="24605" y="24606"/>
                    </a:lnTo>
                    <a:lnTo>
                      <a:pt x="6601" y="51310"/>
                    </a:lnTo>
                    <a:lnTo>
                      <a:pt x="0" y="84010"/>
                    </a:lnTo>
                    <a:lnTo>
                      <a:pt x="0" y="420044"/>
                    </a:lnTo>
                    <a:lnTo>
                      <a:pt x="6601" y="452745"/>
                    </a:lnTo>
                    <a:lnTo>
                      <a:pt x="24605" y="479450"/>
                    </a:lnTo>
                    <a:lnTo>
                      <a:pt x="51309" y="497454"/>
                    </a:lnTo>
                    <a:lnTo>
                      <a:pt x="84010" y="504056"/>
                    </a:lnTo>
                    <a:lnTo>
                      <a:pt x="1140124" y="504056"/>
                    </a:lnTo>
                    <a:lnTo>
                      <a:pt x="1172825" y="497454"/>
                    </a:lnTo>
                    <a:lnTo>
                      <a:pt x="1199529" y="479450"/>
                    </a:lnTo>
                    <a:lnTo>
                      <a:pt x="1217533" y="452745"/>
                    </a:lnTo>
                    <a:lnTo>
                      <a:pt x="1224135" y="420044"/>
                    </a:lnTo>
                    <a:lnTo>
                      <a:pt x="1224135" y="84010"/>
                    </a:lnTo>
                    <a:lnTo>
                      <a:pt x="1217533" y="51310"/>
                    </a:lnTo>
                    <a:lnTo>
                      <a:pt x="1199529" y="24606"/>
                    </a:lnTo>
                    <a:lnTo>
                      <a:pt x="1172825" y="6602"/>
                    </a:lnTo>
                    <a:lnTo>
                      <a:pt x="1140124" y="0"/>
                    </a:lnTo>
                    <a:close/>
                  </a:path>
                </a:pathLst>
              </a:custGeom>
              <a:solidFill>
                <a:srgbClr val="FFFFFF"/>
              </a:solidFill>
            </p:spPr>
            <p:txBody>
              <a:bodyPr wrap="square" lIns="0" tIns="0" rIns="0" bIns="0" rtlCol="0"/>
              <a:lstStyle/>
              <a:p>
                <a:endParaRPr/>
              </a:p>
            </p:txBody>
          </p:sp>
          <p:sp>
            <p:nvSpPr>
              <p:cNvPr id="70" name="object 37"/>
              <p:cNvSpPr/>
              <p:nvPr/>
            </p:nvSpPr>
            <p:spPr>
              <a:xfrm>
                <a:off x="7164287" y="4077072"/>
                <a:ext cx="1224280" cy="504190"/>
              </a:xfrm>
              <a:custGeom>
                <a:avLst/>
                <a:gdLst/>
                <a:ahLst/>
                <a:cxnLst/>
                <a:rect l="l" t="t" r="r" b="b"/>
                <a:pathLst>
                  <a:path w="1224279" h="504189">
                    <a:moveTo>
                      <a:pt x="0" y="84010"/>
                    </a:moveTo>
                    <a:lnTo>
                      <a:pt x="6602" y="51310"/>
                    </a:lnTo>
                    <a:lnTo>
                      <a:pt x="24606" y="24606"/>
                    </a:lnTo>
                    <a:lnTo>
                      <a:pt x="51310" y="6602"/>
                    </a:lnTo>
                    <a:lnTo>
                      <a:pt x="84011" y="0"/>
                    </a:lnTo>
                    <a:lnTo>
                      <a:pt x="1140124" y="0"/>
                    </a:lnTo>
                    <a:lnTo>
                      <a:pt x="1172825" y="6602"/>
                    </a:lnTo>
                    <a:lnTo>
                      <a:pt x="1199529" y="24606"/>
                    </a:lnTo>
                    <a:lnTo>
                      <a:pt x="1217533" y="51310"/>
                    </a:lnTo>
                    <a:lnTo>
                      <a:pt x="1224135" y="84010"/>
                    </a:lnTo>
                    <a:lnTo>
                      <a:pt x="1224135" y="420044"/>
                    </a:lnTo>
                    <a:lnTo>
                      <a:pt x="1217533" y="452745"/>
                    </a:lnTo>
                    <a:lnTo>
                      <a:pt x="1199529" y="479449"/>
                    </a:lnTo>
                    <a:lnTo>
                      <a:pt x="1172825" y="497453"/>
                    </a:lnTo>
                    <a:lnTo>
                      <a:pt x="1140124" y="504055"/>
                    </a:lnTo>
                    <a:lnTo>
                      <a:pt x="84011" y="504055"/>
                    </a:lnTo>
                    <a:lnTo>
                      <a:pt x="51310" y="497453"/>
                    </a:lnTo>
                    <a:lnTo>
                      <a:pt x="24606" y="479449"/>
                    </a:lnTo>
                    <a:lnTo>
                      <a:pt x="6602" y="452745"/>
                    </a:lnTo>
                    <a:lnTo>
                      <a:pt x="0" y="420044"/>
                    </a:lnTo>
                    <a:lnTo>
                      <a:pt x="0" y="84010"/>
                    </a:lnTo>
                    <a:close/>
                  </a:path>
                </a:pathLst>
              </a:custGeom>
              <a:ln w="25399">
                <a:solidFill>
                  <a:srgbClr val="FAA757"/>
                </a:solidFill>
              </a:ln>
            </p:spPr>
            <p:txBody>
              <a:bodyPr wrap="square" lIns="0" tIns="0" rIns="0" bIns="0" rtlCol="0"/>
              <a:lstStyle/>
              <a:p>
                <a:endParaRPr/>
              </a:p>
            </p:txBody>
          </p:sp>
        </p:grpSp>
        <p:sp>
          <p:nvSpPr>
            <p:cNvPr id="57" name="object 38"/>
            <p:cNvSpPr txBox="1"/>
            <p:nvPr/>
          </p:nvSpPr>
          <p:spPr>
            <a:xfrm>
              <a:off x="9075924" y="4179239"/>
              <a:ext cx="490855" cy="299720"/>
            </a:xfrm>
            <a:prstGeom prst="rect">
              <a:avLst/>
            </a:prstGeom>
          </p:spPr>
          <p:txBody>
            <a:bodyPr vert="horz" wrap="square" lIns="0" tIns="12700" rIns="0" bIns="0" rtlCol="0">
              <a:spAutoFit/>
            </a:bodyPr>
            <a:lstStyle/>
            <a:p>
              <a:pPr marL="12700">
                <a:spcBef>
                  <a:spcPts val="100"/>
                </a:spcBef>
              </a:pPr>
              <a:r>
                <a:rPr b="1" dirty="0">
                  <a:latin typeface="Calibri"/>
                  <a:cs typeface="Calibri"/>
                </a:rPr>
                <a:t>Loop</a:t>
              </a:r>
              <a:endParaRPr dirty="0">
                <a:latin typeface="Calibri"/>
                <a:cs typeface="Calibri"/>
              </a:endParaRPr>
            </a:p>
          </p:txBody>
        </p:sp>
        <p:grpSp>
          <p:nvGrpSpPr>
            <p:cNvPr id="58" name="object 39"/>
            <p:cNvGrpSpPr/>
            <p:nvPr/>
          </p:nvGrpSpPr>
          <p:grpSpPr>
            <a:xfrm>
              <a:off x="9105206" y="3329247"/>
              <a:ext cx="391160" cy="964565"/>
              <a:chOff x="7581206" y="3329246"/>
              <a:chExt cx="391160" cy="964565"/>
            </a:xfrm>
          </p:grpSpPr>
          <p:sp>
            <p:nvSpPr>
              <p:cNvPr id="64" name="object 40"/>
              <p:cNvSpPr/>
              <p:nvPr/>
            </p:nvSpPr>
            <p:spPr>
              <a:xfrm>
                <a:off x="7581206" y="3329246"/>
                <a:ext cx="390698" cy="964276"/>
              </a:xfrm>
              <a:prstGeom prst="rect">
                <a:avLst/>
              </a:prstGeom>
              <a:blipFill>
                <a:blip r:embed="rId9" cstate="print"/>
                <a:stretch>
                  <a:fillRect/>
                </a:stretch>
              </a:blipFill>
            </p:spPr>
            <p:txBody>
              <a:bodyPr wrap="square" lIns="0" tIns="0" rIns="0" bIns="0" rtlCol="0"/>
              <a:lstStyle/>
              <a:p>
                <a:endParaRPr/>
              </a:p>
            </p:txBody>
          </p:sp>
          <p:sp>
            <p:nvSpPr>
              <p:cNvPr id="65" name="object 41"/>
              <p:cNvSpPr/>
              <p:nvPr/>
            </p:nvSpPr>
            <p:spPr>
              <a:xfrm>
                <a:off x="7776354" y="3356992"/>
                <a:ext cx="0" cy="682625"/>
              </a:xfrm>
              <a:custGeom>
                <a:avLst/>
                <a:gdLst/>
                <a:ahLst/>
                <a:cxnLst/>
                <a:rect l="l" t="t" r="r" b="b"/>
                <a:pathLst>
                  <a:path h="682625">
                    <a:moveTo>
                      <a:pt x="0" y="0"/>
                    </a:moveTo>
                    <a:lnTo>
                      <a:pt x="0" y="682123"/>
                    </a:lnTo>
                  </a:path>
                </a:pathLst>
              </a:custGeom>
              <a:ln w="38099">
                <a:solidFill>
                  <a:srgbClr val="FFFB00"/>
                </a:solidFill>
              </a:ln>
            </p:spPr>
            <p:txBody>
              <a:bodyPr wrap="square" lIns="0" tIns="0" rIns="0" bIns="0" rtlCol="0"/>
              <a:lstStyle/>
              <a:p>
                <a:endParaRPr/>
              </a:p>
            </p:txBody>
          </p:sp>
        </p:grpSp>
        <p:grpSp>
          <p:nvGrpSpPr>
            <p:cNvPr id="59" name="object 42"/>
            <p:cNvGrpSpPr/>
            <p:nvPr/>
          </p:nvGrpSpPr>
          <p:grpSpPr>
            <a:xfrm>
              <a:off x="7700356" y="3905919"/>
              <a:ext cx="1685925" cy="2187575"/>
              <a:chOff x="6176355" y="3905918"/>
              <a:chExt cx="1685925" cy="2187575"/>
            </a:xfrm>
          </p:grpSpPr>
          <p:sp>
            <p:nvSpPr>
              <p:cNvPr id="60" name="object 43"/>
              <p:cNvSpPr/>
              <p:nvPr/>
            </p:nvSpPr>
            <p:spPr>
              <a:xfrm>
                <a:off x="7690781" y="3905918"/>
                <a:ext cx="171146" cy="171005"/>
              </a:xfrm>
              <a:prstGeom prst="rect">
                <a:avLst/>
              </a:prstGeom>
              <a:blipFill>
                <a:blip r:embed="rId5" cstate="print"/>
                <a:stretch>
                  <a:fillRect/>
                </a:stretch>
              </a:blipFill>
            </p:spPr>
            <p:txBody>
              <a:bodyPr wrap="square" lIns="0" tIns="0" rIns="0" bIns="0" rtlCol="0"/>
              <a:lstStyle/>
              <a:p>
                <a:endParaRPr/>
              </a:p>
            </p:txBody>
          </p:sp>
          <p:sp>
            <p:nvSpPr>
              <p:cNvPr id="61" name="object 44"/>
              <p:cNvSpPr/>
              <p:nvPr/>
            </p:nvSpPr>
            <p:spPr>
              <a:xfrm>
                <a:off x="6176355" y="5345083"/>
                <a:ext cx="394854" cy="748145"/>
              </a:xfrm>
              <a:prstGeom prst="rect">
                <a:avLst/>
              </a:prstGeom>
              <a:blipFill>
                <a:blip r:embed="rId10" cstate="print"/>
                <a:stretch>
                  <a:fillRect/>
                </a:stretch>
              </a:blipFill>
            </p:spPr>
            <p:txBody>
              <a:bodyPr wrap="square" lIns="0" tIns="0" rIns="0" bIns="0" rtlCol="0"/>
              <a:lstStyle/>
              <a:p>
                <a:endParaRPr/>
              </a:p>
            </p:txBody>
          </p:sp>
          <p:sp>
            <p:nvSpPr>
              <p:cNvPr id="62" name="object 45"/>
              <p:cNvSpPr/>
              <p:nvPr/>
            </p:nvSpPr>
            <p:spPr>
              <a:xfrm>
                <a:off x="6336195" y="5373216"/>
                <a:ext cx="33655" cy="466725"/>
              </a:xfrm>
              <a:custGeom>
                <a:avLst/>
                <a:gdLst/>
                <a:ahLst/>
                <a:cxnLst/>
                <a:rect l="l" t="t" r="r" b="b"/>
                <a:pathLst>
                  <a:path w="33654" h="466725">
                    <a:moveTo>
                      <a:pt x="16523" y="-19049"/>
                    </a:moveTo>
                    <a:lnTo>
                      <a:pt x="16523" y="485368"/>
                    </a:lnTo>
                  </a:path>
                </a:pathLst>
              </a:custGeom>
              <a:ln w="71146">
                <a:solidFill>
                  <a:srgbClr val="FFFB00"/>
                </a:solidFill>
              </a:ln>
            </p:spPr>
            <p:txBody>
              <a:bodyPr wrap="square" lIns="0" tIns="0" rIns="0" bIns="0" rtlCol="0"/>
              <a:lstStyle/>
              <a:p>
                <a:endParaRPr/>
              </a:p>
            </p:txBody>
          </p:sp>
          <p:sp>
            <p:nvSpPr>
              <p:cNvPr id="63" name="object 46"/>
              <p:cNvSpPr/>
              <p:nvPr/>
            </p:nvSpPr>
            <p:spPr>
              <a:xfrm>
                <a:off x="6275934" y="5701784"/>
                <a:ext cx="170759" cy="175463"/>
              </a:xfrm>
              <a:prstGeom prst="rect">
                <a:avLst/>
              </a:prstGeom>
              <a:blipFill>
                <a:blip r:embed="rId11" cstate="print"/>
                <a:stretch>
                  <a:fillRect/>
                </a:stretch>
              </a:blipFill>
            </p:spPr>
            <p:txBody>
              <a:bodyPr wrap="square" lIns="0" tIns="0" rIns="0" bIns="0" rtlCol="0"/>
              <a:lstStyle/>
              <a:p>
                <a:endParaRPr/>
              </a:p>
            </p:txBody>
          </p:sp>
        </p:grpSp>
      </p:grpSp>
    </p:spTree>
    <p:extLst>
      <p:ext uri="{BB962C8B-B14F-4D97-AF65-F5344CB8AC3E}">
        <p14:creationId xmlns:p14="http://schemas.microsoft.com/office/powerpoint/2010/main" val="9731914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15" dirty="0" err="1"/>
              <a:t>Instruc</a:t>
            </a:r>
            <a:r>
              <a:rPr lang="fr-FR" spc="15" dirty="0"/>
              <a:t>ti</a:t>
            </a:r>
            <a:r>
              <a:rPr spc="15" dirty="0" err="1"/>
              <a:t>ons</a:t>
            </a:r>
            <a:r>
              <a:rPr spc="15" dirty="0"/>
              <a:t> </a:t>
            </a:r>
            <a:r>
              <a:rPr dirty="0"/>
              <a:t>de</a:t>
            </a:r>
            <a:r>
              <a:rPr spc="-25" dirty="0"/>
              <a:t> </a:t>
            </a:r>
            <a:r>
              <a:rPr spc="-5" dirty="0"/>
              <a:t>contrôle</a:t>
            </a:r>
          </a:p>
        </p:txBody>
      </p:sp>
      <p:sp>
        <p:nvSpPr>
          <p:cNvPr id="49" name="Espace réservé du contenu 48"/>
          <p:cNvSpPr>
            <a:spLocks noGrp="1"/>
          </p:cNvSpPr>
          <p:nvPr>
            <p:ph idx="1"/>
          </p:nvPr>
        </p:nvSpPr>
        <p:spPr/>
        <p:txBody>
          <a:bodyPr/>
          <a:lstStyle/>
          <a:p>
            <a:r>
              <a:rPr lang="fr-FR" dirty="0"/>
              <a:t>Boucles : </a:t>
            </a:r>
            <a:r>
              <a:rPr lang="fr-FR" b="1" dirty="0">
                <a:solidFill>
                  <a:schemeClr val="accent2">
                    <a:lumMod val="75000"/>
                  </a:schemeClr>
                </a:solidFill>
              </a:rPr>
              <a:t>Do </a:t>
            </a:r>
            <a:r>
              <a:rPr lang="fr-FR" b="1" dirty="0" err="1">
                <a:solidFill>
                  <a:schemeClr val="accent2">
                    <a:lumMod val="75000"/>
                  </a:schemeClr>
                </a:solidFill>
              </a:rPr>
              <a:t>While</a:t>
            </a:r>
            <a:r>
              <a:rPr lang="fr-FR" b="1" dirty="0">
                <a:solidFill>
                  <a:schemeClr val="accent2">
                    <a:lumMod val="75000"/>
                  </a:schemeClr>
                </a:solidFill>
              </a:rPr>
              <a:t>… Loop</a:t>
            </a:r>
          </a:p>
          <a:p>
            <a:endParaRPr lang="fr-FR" dirty="0"/>
          </a:p>
        </p:txBody>
      </p:sp>
      <p:sp>
        <p:nvSpPr>
          <p:cNvPr id="5" name="object 5"/>
          <p:cNvSpPr txBox="1"/>
          <p:nvPr/>
        </p:nvSpPr>
        <p:spPr>
          <a:xfrm>
            <a:off x="953804" y="2605290"/>
            <a:ext cx="6491951" cy="1136208"/>
          </a:xfrm>
          <a:prstGeom prst="rect">
            <a:avLst/>
          </a:prstGeom>
          <a:solidFill>
            <a:srgbClr val="FFFFFF"/>
          </a:solidFill>
          <a:ln w="25399">
            <a:solidFill>
              <a:srgbClr val="6095C9"/>
            </a:solidFill>
          </a:ln>
        </p:spPr>
        <p:txBody>
          <a:bodyPr vert="horz" wrap="square" lIns="0" tIns="45720" rIns="0" bIns="0" rtlCol="0">
            <a:spAutoFit/>
          </a:bodyPr>
          <a:lstStyle/>
          <a:p>
            <a:pPr marL="71755">
              <a:lnSpc>
                <a:spcPts val="2840"/>
              </a:lnSpc>
              <a:spcBef>
                <a:spcPts val="360"/>
              </a:spcBef>
            </a:pPr>
            <a:r>
              <a:rPr sz="2400" b="1" dirty="0">
                <a:latin typeface="Calibri"/>
                <a:cs typeface="Calibri"/>
              </a:rPr>
              <a:t>Do </a:t>
            </a:r>
            <a:r>
              <a:rPr sz="2400" b="1" spc="-5" dirty="0">
                <a:latin typeface="Calibri"/>
                <a:cs typeface="Calibri"/>
              </a:rPr>
              <a:t>While</a:t>
            </a:r>
            <a:r>
              <a:rPr sz="2400" b="1" spc="-15" dirty="0">
                <a:latin typeface="Calibri"/>
                <a:cs typeface="Calibri"/>
              </a:rPr>
              <a:t> </a:t>
            </a:r>
            <a:r>
              <a:rPr lang="fr-FR" sz="2400" spc="-15" dirty="0">
                <a:latin typeface="Calibri"/>
                <a:cs typeface="Calibri"/>
              </a:rPr>
              <a:t>condition</a:t>
            </a:r>
            <a:r>
              <a:rPr lang="fr-FR" sz="2400" b="1" spc="-15" dirty="0">
                <a:latin typeface="Calibri"/>
                <a:cs typeface="Calibri"/>
              </a:rPr>
              <a:t> </a:t>
            </a:r>
            <a:endParaRPr sz="2400" dirty="0">
              <a:latin typeface="Calibri"/>
              <a:cs typeface="Calibri"/>
            </a:endParaRPr>
          </a:p>
          <a:p>
            <a:pPr marL="347345" marR="770890">
              <a:lnSpc>
                <a:spcPts val="2900"/>
              </a:lnSpc>
              <a:spcBef>
                <a:spcPts val="40"/>
              </a:spcBef>
            </a:pPr>
            <a:r>
              <a:rPr sz="2400" i="1" dirty="0">
                <a:latin typeface="Calibri"/>
                <a:cs typeface="Calibri"/>
              </a:rPr>
              <a:t>' </a:t>
            </a:r>
            <a:r>
              <a:rPr sz="2400" i="1" spc="-5" dirty="0">
                <a:latin typeface="Calibri"/>
                <a:cs typeface="Calibri"/>
              </a:rPr>
              <a:t>exécute </a:t>
            </a:r>
            <a:r>
              <a:rPr sz="2400" b="1" i="1" dirty="0">
                <a:latin typeface="Calibri"/>
                <a:cs typeface="Calibri"/>
              </a:rPr>
              <a:t>tant </a:t>
            </a:r>
            <a:r>
              <a:rPr sz="2400" b="1" i="1" spc="-5" dirty="0">
                <a:latin typeface="Calibri"/>
                <a:cs typeface="Calibri"/>
              </a:rPr>
              <a:t>que</a:t>
            </a:r>
            <a:r>
              <a:rPr sz="2400" b="1" i="1" spc="-75" dirty="0">
                <a:latin typeface="Calibri"/>
                <a:cs typeface="Calibri"/>
              </a:rPr>
              <a:t> </a:t>
            </a:r>
            <a:r>
              <a:rPr sz="2400" i="1" spc="-5" dirty="0">
                <a:latin typeface="Calibri"/>
                <a:cs typeface="Calibri"/>
              </a:rPr>
              <a:t>la </a:t>
            </a:r>
            <a:r>
              <a:rPr lang="fr-FR" sz="2400" i="1" spc="-5" dirty="0">
                <a:latin typeface="Calibri"/>
                <a:cs typeface="Calibri"/>
              </a:rPr>
              <a:t>condition </a:t>
            </a:r>
            <a:r>
              <a:rPr sz="2400" i="1" spc="-5" dirty="0" err="1">
                <a:latin typeface="Calibri"/>
                <a:cs typeface="Calibri"/>
              </a:rPr>
              <a:t>est</a:t>
            </a:r>
            <a:r>
              <a:rPr sz="2400" i="1" spc="-65" dirty="0">
                <a:latin typeface="Calibri"/>
                <a:cs typeface="Calibri"/>
              </a:rPr>
              <a:t> </a:t>
            </a:r>
            <a:r>
              <a:rPr sz="2400" b="1" i="1" spc="-5" dirty="0">
                <a:latin typeface="Calibri"/>
                <a:cs typeface="Calibri"/>
              </a:rPr>
              <a:t>vraie</a:t>
            </a:r>
            <a:endParaRPr sz="2400" dirty="0">
              <a:latin typeface="Calibri"/>
              <a:cs typeface="Calibri"/>
            </a:endParaRPr>
          </a:p>
          <a:p>
            <a:pPr marL="71755">
              <a:lnSpc>
                <a:spcPts val="2800"/>
              </a:lnSpc>
            </a:pPr>
            <a:r>
              <a:rPr sz="2400" b="1" dirty="0">
                <a:latin typeface="Calibri"/>
                <a:cs typeface="Calibri"/>
              </a:rPr>
              <a:t>Loop</a:t>
            </a:r>
            <a:endParaRPr sz="2400" dirty="0">
              <a:latin typeface="Calibri"/>
              <a:cs typeface="Calibri"/>
            </a:endParaRPr>
          </a:p>
        </p:txBody>
      </p:sp>
      <p:sp>
        <p:nvSpPr>
          <p:cNvPr id="6" name="object 6"/>
          <p:cNvSpPr txBox="1"/>
          <p:nvPr/>
        </p:nvSpPr>
        <p:spPr>
          <a:xfrm>
            <a:off x="726250" y="4010430"/>
            <a:ext cx="6506947" cy="1493869"/>
          </a:xfrm>
          <a:prstGeom prst="rect">
            <a:avLst/>
          </a:prstGeom>
        </p:spPr>
        <p:txBody>
          <a:bodyPr vert="horz" wrap="square" lIns="0" tIns="33019" rIns="0" bIns="0" rtlCol="0">
            <a:spAutoFit/>
          </a:bodyPr>
          <a:lstStyle/>
          <a:p>
            <a:pPr marL="12700" marR="5080">
              <a:lnSpc>
                <a:spcPts val="2800"/>
              </a:lnSpc>
              <a:spcBef>
                <a:spcPts val="259"/>
              </a:spcBef>
            </a:pPr>
            <a:r>
              <a:rPr sz="2400" i="1" dirty="0">
                <a:solidFill>
                  <a:srgbClr val="00B050"/>
                </a:solidFill>
                <a:latin typeface="Calibri"/>
                <a:cs typeface="Calibri"/>
              </a:rPr>
              <a:t>'tant qu’il </a:t>
            </a:r>
            <a:r>
              <a:rPr sz="2400" i="1" spc="-5" dirty="0">
                <a:solidFill>
                  <a:srgbClr val="00B050"/>
                </a:solidFill>
                <a:latin typeface="Calibri"/>
                <a:cs typeface="Calibri"/>
              </a:rPr>
              <a:t>reste des registres </a:t>
            </a:r>
            <a:r>
              <a:rPr sz="2400" i="1" dirty="0">
                <a:solidFill>
                  <a:srgbClr val="00B050"/>
                </a:solidFill>
                <a:latin typeface="Calibri"/>
                <a:cs typeface="Calibri"/>
              </a:rPr>
              <a:t>dans le  </a:t>
            </a:r>
            <a:r>
              <a:rPr sz="2400" i="1" spc="-5" dirty="0">
                <a:solidFill>
                  <a:srgbClr val="00B050"/>
                </a:solidFill>
                <a:latin typeface="Calibri"/>
                <a:cs typeface="Calibri"/>
              </a:rPr>
              <a:t>'RecordSet</a:t>
            </a:r>
            <a:endParaRPr sz="2400" dirty="0">
              <a:solidFill>
                <a:srgbClr val="00B050"/>
              </a:solidFill>
              <a:latin typeface="Calibri"/>
              <a:cs typeface="Calibri"/>
            </a:endParaRPr>
          </a:p>
          <a:p>
            <a:pPr marL="12700">
              <a:lnSpc>
                <a:spcPts val="2820"/>
              </a:lnSpc>
            </a:pPr>
            <a:r>
              <a:rPr sz="2400" b="1" dirty="0">
                <a:solidFill>
                  <a:schemeClr val="accent2">
                    <a:lumMod val="75000"/>
                  </a:schemeClr>
                </a:solidFill>
                <a:latin typeface="Calibri"/>
                <a:cs typeface="Calibri"/>
              </a:rPr>
              <a:t>Do </a:t>
            </a:r>
            <a:r>
              <a:rPr sz="2400" b="1" spc="-5" dirty="0">
                <a:solidFill>
                  <a:schemeClr val="accent2">
                    <a:lumMod val="75000"/>
                  </a:schemeClr>
                </a:solidFill>
                <a:latin typeface="Calibri"/>
                <a:cs typeface="Calibri"/>
              </a:rPr>
              <a:t>While </a:t>
            </a:r>
            <a:r>
              <a:rPr sz="2400" b="1" i="1" dirty="0">
                <a:latin typeface="Calibri"/>
                <a:cs typeface="Calibri"/>
              </a:rPr>
              <a:t>Not</a:t>
            </a:r>
            <a:r>
              <a:rPr sz="2400" b="1" i="1" spc="-15" dirty="0">
                <a:latin typeface="Calibri"/>
                <a:cs typeface="Calibri"/>
              </a:rPr>
              <a:t> </a:t>
            </a:r>
            <a:r>
              <a:rPr sz="2400" b="1" i="1" spc="-5" dirty="0">
                <a:latin typeface="Calibri"/>
                <a:cs typeface="Calibri"/>
              </a:rPr>
              <a:t>rsl.EOF</a:t>
            </a:r>
            <a:endParaRPr sz="2400" dirty="0">
              <a:latin typeface="Calibri"/>
              <a:cs typeface="Calibri"/>
            </a:endParaRPr>
          </a:p>
          <a:p>
            <a:pPr marL="494665" marR="844550">
              <a:lnSpc>
                <a:spcPct val="100699"/>
              </a:lnSpc>
            </a:pPr>
            <a:r>
              <a:rPr sz="2400" i="1" dirty="0">
                <a:latin typeface="Calibri"/>
                <a:cs typeface="Calibri"/>
              </a:rPr>
              <a:t>tot = tot +</a:t>
            </a:r>
            <a:r>
              <a:rPr sz="2400" i="1" spc="-55" dirty="0">
                <a:latin typeface="Calibri"/>
                <a:cs typeface="Calibri"/>
              </a:rPr>
              <a:t> </a:t>
            </a:r>
            <a:r>
              <a:rPr sz="2400" i="1" spc="-5" dirty="0">
                <a:latin typeface="Calibri"/>
                <a:cs typeface="Calibri"/>
              </a:rPr>
              <a:t>rsl("Montant")  rsl.MoveNext</a:t>
            </a:r>
            <a:endParaRPr sz="2400" dirty="0">
              <a:latin typeface="Calibri"/>
              <a:cs typeface="Calibri"/>
            </a:endParaRPr>
          </a:p>
          <a:p>
            <a:pPr marL="81280">
              <a:spcBef>
                <a:spcPts val="20"/>
              </a:spcBef>
            </a:pPr>
            <a:r>
              <a:rPr sz="2400" b="1" dirty="0">
                <a:solidFill>
                  <a:schemeClr val="accent2">
                    <a:lumMod val="75000"/>
                  </a:schemeClr>
                </a:solidFill>
                <a:latin typeface="Calibri"/>
                <a:cs typeface="Calibri"/>
              </a:rPr>
              <a:t>Loop</a:t>
            </a:r>
            <a:endParaRPr sz="2400" dirty="0">
              <a:solidFill>
                <a:schemeClr val="accent2">
                  <a:lumMod val="75000"/>
                </a:schemeClr>
              </a:solidFill>
              <a:latin typeface="Calibri"/>
              <a:cs typeface="Calibri"/>
            </a:endParaRPr>
          </a:p>
        </p:txBody>
      </p:sp>
      <p:grpSp>
        <p:nvGrpSpPr>
          <p:cNvPr id="2" name="Groupe 1"/>
          <p:cNvGrpSpPr/>
          <p:nvPr/>
        </p:nvGrpSpPr>
        <p:grpSpPr>
          <a:xfrm>
            <a:off x="7421477" y="1181101"/>
            <a:ext cx="3915524" cy="4829960"/>
            <a:chOff x="6411884" y="1263534"/>
            <a:chExt cx="3915524" cy="4829960"/>
          </a:xfrm>
        </p:grpSpPr>
        <p:grpSp>
          <p:nvGrpSpPr>
            <p:cNvPr id="7" name="object 7"/>
            <p:cNvGrpSpPr/>
            <p:nvPr/>
          </p:nvGrpSpPr>
          <p:grpSpPr>
            <a:xfrm>
              <a:off x="6411884" y="1957647"/>
              <a:ext cx="3585845" cy="1412240"/>
              <a:chOff x="4887883" y="1957647"/>
              <a:chExt cx="3585845" cy="1412240"/>
            </a:xfrm>
          </p:grpSpPr>
          <p:sp>
            <p:nvSpPr>
              <p:cNvPr id="8" name="object 8"/>
              <p:cNvSpPr/>
              <p:nvPr/>
            </p:nvSpPr>
            <p:spPr>
              <a:xfrm>
                <a:off x="4887883" y="1957647"/>
                <a:ext cx="889461" cy="390698"/>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932038" y="2132856"/>
                <a:ext cx="610235" cy="0"/>
              </a:xfrm>
              <a:custGeom>
                <a:avLst/>
                <a:gdLst/>
                <a:ahLst/>
                <a:cxnLst/>
                <a:rect l="l" t="t" r="r" b="b"/>
                <a:pathLst>
                  <a:path w="610235">
                    <a:moveTo>
                      <a:pt x="0" y="0"/>
                    </a:moveTo>
                    <a:lnTo>
                      <a:pt x="609892" y="0"/>
                    </a:lnTo>
                  </a:path>
                </a:pathLst>
              </a:custGeom>
              <a:ln w="38099">
                <a:solidFill>
                  <a:srgbClr val="FFFB00"/>
                </a:solidFill>
              </a:ln>
            </p:spPr>
            <p:txBody>
              <a:bodyPr wrap="square" lIns="0" tIns="0" rIns="0" bIns="0" rtlCol="0"/>
              <a:lstStyle/>
              <a:p>
                <a:endParaRPr/>
              </a:p>
            </p:txBody>
          </p:sp>
          <p:sp>
            <p:nvSpPr>
              <p:cNvPr id="10" name="object 10"/>
              <p:cNvSpPr/>
              <p:nvPr/>
            </p:nvSpPr>
            <p:spPr>
              <a:xfrm>
                <a:off x="5408733" y="2047283"/>
                <a:ext cx="171005" cy="171145"/>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7092278" y="2852936"/>
                <a:ext cx="1368425" cy="504190"/>
              </a:xfrm>
              <a:custGeom>
                <a:avLst/>
                <a:gdLst/>
                <a:ahLst/>
                <a:cxnLst/>
                <a:rect l="l" t="t" r="r" b="b"/>
                <a:pathLst>
                  <a:path w="1368425" h="504189">
                    <a:moveTo>
                      <a:pt x="1284141" y="0"/>
                    </a:moveTo>
                    <a:lnTo>
                      <a:pt x="84011" y="0"/>
                    </a:lnTo>
                    <a:lnTo>
                      <a:pt x="51310" y="6601"/>
                    </a:lnTo>
                    <a:lnTo>
                      <a:pt x="24606" y="24605"/>
                    </a:lnTo>
                    <a:lnTo>
                      <a:pt x="6602" y="51309"/>
                    </a:lnTo>
                    <a:lnTo>
                      <a:pt x="0" y="84010"/>
                    </a:lnTo>
                    <a:lnTo>
                      <a:pt x="0" y="420044"/>
                    </a:lnTo>
                    <a:lnTo>
                      <a:pt x="6602" y="452745"/>
                    </a:lnTo>
                    <a:lnTo>
                      <a:pt x="24606" y="479448"/>
                    </a:lnTo>
                    <a:lnTo>
                      <a:pt x="51310" y="497453"/>
                    </a:lnTo>
                    <a:lnTo>
                      <a:pt x="84011" y="504055"/>
                    </a:lnTo>
                    <a:lnTo>
                      <a:pt x="1284141" y="504055"/>
                    </a:lnTo>
                    <a:lnTo>
                      <a:pt x="1316842" y="497453"/>
                    </a:lnTo>
                    <a:lnTo>
                      <a:pt x="1343546" y="479448"/>
                    </a:lnTo>
                    <a:lnTo>
                      <a:pt x="1361551" y="452745"/>
                    </a:lnTo>
                    <a:lnTo>
                      <a:pt x="1368153" y="420044"/>
                    </a:lnTo>
                    <a:lnTo>
                      <a:pt x="1368153" y="84010"/>
                    </a:lnTo>
                    <a:lnTo>
                      <a:pt x="1361551" y="51309"/>
                    </a:lnTo>
                    <a:lnTo>
                      <a:pt x="1343546" y="24605"/>
                    </a:lnTo>
                    <a:lnTo>
                      <a:pt x="1316842" y="6601"/>
                    </a:lnTo>
                    <a:lnTo>
                      <a:pt x="1284141" y="0"/>
                    </a:lnTo>
                    <a:close/>
                  </a:path>
                </a:pathLst>
              </a:custGeom>
              <a:solidFill>
                <a:srgbClr val="FFFFFF"/>
              </a:solidFill>
            </p:spPr>
            <p:txBody>
              <a:bodyPr wrap="square" lIns="0" tIns="0" rIns="0" bIns="0" rtlCol="0"/>
              <a:lstStyle/>
              <a:p>
                <a:endParaRPr/>
              </a:p>
            </p:txBody>
          </p:sp>
          <p:sp>
            <p:nvSpPr>
              <p:cNvPr id="12" name="object 12"/>
              <p:cNvSpPr/>
              <p:nvPr/>
            </p:nvSpPr>
            <p:spPr>
              <a:xfrm>
                <a:off x="7092278" y="2852936"/>
                <a:ext cx="1368425" cy="504190"/>
              </a:xfrm>
              <a:custGeom>
                <a:avLst/>
                <a:gdLst/>
                <a:ahLst/>
                <a:cxnLst/>
                <a:rect l="l" t="t" r="r" b="b"/>
                <a:pathLst>
                  <a:path w="1368425" h="504189">
                    <a:moveTo>
                      <a:pt x="0" y="84011"/>
                    </a:moveTo>
                    <a:lnTo>
                      <a:pt x="6602" y="51310"/>
                    </a:lnTo>
                    <a:lnTo>
                      <a:pt x="24606" y="24606"/>
                    </a:lnTo>
                    <a:lnTo>
                      <a:pt x="51310" y="6601"/>
                    </a:lnTo>
                    <a:lnTo>
                      <a:pt x="84011" y="0"/>
                    </a:lnTo>
                    <a:lnTo>
                      <a:pt x="1284140" y="0"/>
                    </a:lnTo>
                    <a:lnTo>
                      <a:pt x="1316841" y="6601"/>
                    </a:lnTo>
                    <a:lnTo>
                      <a:pt x="1343545" y="24606"/>
                    </a:lnTo>
                    <a:lnTo>
                      <a:pt x="1361549" y="51310"/>
                    </a:lnTo>
                    <a:lnTo>
                      <a:pt x="1368151" y="84011"/>
                    </a:lnTo>
                    <a:lnTo>
                      <a:pt x="1368151" y="420044"/>
                    </a:lnTo>
                    <a:lnTo>
                      <a:pt x="1361549" y="452745"/>
                    </a:lnTo>
                    <a:lnTo>
                      <a:pt x="1343545" y="479449"/>
                    </a:lnTo>
                    <a:lnTo>
                      <a:pt x="1316841" y="497453"/>
                    </a:lnTo>
                    <a:lnTo>
                      <a:pt x="1284140" y="504056"/>
                    </a:lnTo>
                    <a:lnTo>
                      <a:pt x="84011" y="504056"/>
                    </a:lnTo>
                    <a:lnTo>
                      <a:pt x="51310" y="497453"/>
                    </a:lnTo>
                    <a:lnTo>
                      <a:pt x="24606" y="479449"/>
                    </a:lnTo>
                    <a:lnTo>
                      <a:pt x="6602" y="452745"/>
                    </a:lnTo>
                    <a:lnTo>
                      <a:pt x="0" y="420044"/>
                    </a:lnTo>
                    <a:lnTo>
                      <a:pt x="0" y="84011"/>
                    </a:lnTo>
                    <a:close/>
                  </a:path>
                </a:pathLst>
              </a:custGeom>
              <a:ln w="25399">
                <a:solidFill>
                  <a:srgbClr val="FAA757"/>
                </a:solidFill>
              </a:ln>
            </p:spPr>
            <p:txBody>
              <a:bodyPr wrap="square" lIns="0" tIns="0" rIns="0" bIns="0" rtlCol="0"/>
              <a:lstStyle/>
              <a:p>
                <a:endParaRPr/>
              </a:p>
            </p:txBody>
          </p:sp>
        </p:grpSp>
        <p:sp>
          <p:nvSpPr>
            <p:cNvPr id="13" name="object 13"/>
            <p:cNvSpPr txBox="1"/>
            <p:nvPr/>
          </p:nvSpPr>
          <p:spPr>
            <a:xfrm>
              <a:off x="8802844" y="2955104"/>
              <a:ext cx="1036955" cy="299720"/>
            </a:xfrm>
            <a:prstGeom prst="rect">
              <a:avLst/>
            </a:prstGeom>
          </p:spPr>
          <p:txBody>
            <a:bodyPr vert="horz" wrap="square" lIns="0" tIns="12700" rIns="0" bIns="0" rtlCol="0">
              <a:spAutoFit/>
            </a:bodyPr>
            <a:lstStyle/>
            <a:p>
              <a:pPr marL="12700">
                <a:spcBef>
                  <a:spcPts val="100"/>
                </a:spcBef>
              </a:pPr>
              <a:r>
                <a:rPr b="1" spc="-5" dirty="0">
                  <a:latin typeface="Calibri"/>
                  <a:cs typeface="Calibri"/>
                </a:rPr>
                <a:t>Bloc</a:t>
              </a:r>
              <a:r>
                <a:rPr b="1" spc="-65" dirty="0">
                  <a:latin typeface="Calibri"/>
                  <a:cs typeface="Calibri"/>
                </a:rPr>
                <a:t> </a:t>
              </a:r>
              <a:r>
                <a:rPr b="1" spc="-5" dirty="0">
                  <a:latin typeface="Calibri"/>
                  <a:cs typeface="Calibri"/>
                </a:rPr>
                <a:t>While</a:t>
              </a:r>
              <a:endParaRPr>
                <a:latin typeface="Calibri"/>
                <a:cs typeface="Calibri"/>
              </a:endParaRPr>
            </a:p>
          </p:txBody>
        </p:sp>
        <p:grpSp>
          <p:nvGrpSpPr>
            <p:cNvPr id="14" name="object 14"/>
            <p:cNvGrpSpPr/>
            <p:nvPr/>
          </p:nvGrpSpPr>
          <p:grpSpPr>
            <a:xfrm>
              <a:off x="7091410" y="1760117"/>
              <a:ext cx="1537970" cy="745490"/>
              <a:chOff x="5567410" y="1760117"/>
              <a:chExt cx="1537970" cy="745490"/>
            </a:xfrm>
          </p:grpSpPr>
          <p:sp>
            <p:nvSpPr>
              <p:cNvPr id="15" name="object 15"/>
              <p:cNvSpPr/>
              <p:nvPr/>
            </p:nvSpPr>
            <p:spPr>
              <a:xfrm>
                <a:off x="5580110" y="1772817"/>
                <a:ext cx="1512570" cy="720090"/>
              </a:xfrm>
              <a:custGeom>
                <a:avLst/>
                <a:gdLst/>
                <a:ahLst/>
                <a:cxnLst/>
                <a:rect l="l" t="t" r="r" b="b"/>
                <a:pathLst>
                  <a:path w="1512570" h="720089">
                    <a:moveTo>
                      <a:pt x="756084" y="0"/>
                    </a:moveTo>
                    <a:lnTo>
                      <a:pt x="0" y="360039"/>
                    </a:lnTo>
                    <a:lnTo>
                      <a:pt x="756084" y="720078"/>
                    </a:lnTo>
                    <a:lnTo>
                      <a:pt x="1512167" y="360039"/>
                    </a:lnTo>
                    <a:lnTo>
                      <a:pt x="756084" y="0"/>
                    </a:lnTo>
                    <a:close/>
                  </a:path>
                </a:pathLst>
              </a:custGeom>
              <a:solidFill>
                <a:srgbClr val="FFFFFF"/>
              </a:solidFill>
            </p:spPr>
            <p:txBody>
              <a:bodyPr wrap="square" lIns="0" tIns="0" rIns="0" bIns="0" rtlCol="0"/>
              <a:lstStyle/>
              <a:p>
                <a:endParaRPr/>
              </a:p>
            </p:txBody>
          </p:sp>
          <p:sp>
            <p:nvSpPr>
              <p:cNvPr id="16" name="object 16"/>
              <p:cNvSpPr/>
              <p:nvPr/>
            </p:nvSpPr>
            <p:spPr>
              <a:xfrm>
                <a:off x="5580110" y="1772817"/>
                <a:ext cx="1512570" cy="720090"/>
              </a:xfrm>
              <a:custGeom>
                <a:avLst/>
                <a:gdLst/>
                <a:ahLst/>
                <a:cxnLst/>
                <a:rect l="l" t="t" r="r" b="b"/>
                <a:pathLst>
                  <a:path w="1512570" h="720089">
                    <a:moveTo>
                      <a:pt x="0" y="360039"/>
                    </a:moveTo>
                    <a:lnTo>
                      <a:pt x="756083" y="0"/>
                    </a:lnTo>
                    <a:lnTo>
                      <a:pt x="1512166" y="360039"/>
                    </a:lnTo>
                    <a:lnTo>
                      <a:pt x="756083" y="720079"/>
                    </a:lnTo>
                    <a:lnTo>
                      <a:pt x="0" y="360039"/>
                    </a:lnTo>
                    <a:close/>
                  </a:path>
                </a:pathLst>
              </a:custGeom>
              <a:ln w="25399">
                <a:solidFill>
                  <a:srgbClr val="FAA757"/>
                </a:solidFill>
              </a:ln>
            </p:spPr>
            <p:txBody>
              <a:bodyPr wrap="square" lIns="0" tIns="0" rIns="0" bIns="0" rtlCol="0"/>
              <a:lstStyle/>
              <a:p>
                <a:endParaRPr/>
              </a:p>
            </p:txBody>
          </p:sp>
        </p:grpSp>
        <p:sp>
          <p:nvSpPr>
            <p:cNvPr id="17" name="object 17"/>
            <p:cNvSpPr txBox="1"/>
            <p:nvPr/>
          </p:nvSpPr>
          <p:spPr>
            <a:xfrm>
              <a:off x="7597198" y="1967757"/>
              <a:ext cx="532765" cy="330200"/>
            </a:xfrm>
            <a:prstGeom prst="rect">
              <a:avLst/>
            </a:prstGeom>
          </p:spPr>
          <p:txBody>
            <a:bodyPr vert="horz" wrap="square" lIns="0" tIns="12700" rIns="0" bIns="0" rtlCol="0">
              <a:spAutoFit/>
            </a:bodyPr>
            <a:lstStyle/>
            <a:p>
              <a:pPr marL="12700">
                <a:spcBef>
                  <a:spcPts val="100"/>
                </a:spcBef>
              </a:pPr>
              <a:r>
                <a:rPr sz="2000" b="1" i="1" dirty="0">
                  <a:latin typeface="Calibri"/>
                  <a:cs typeface="Calibri"/>
                </a:rPr>
                <a:t>cond</a:t>
              </a:r>
              <a:endParaRPr sz="2000">
                <a:latin typeface="Calibri"/>
                <a:cs typeface="Calibri"/>
              </a:endParaRPr>
            </a:p>
          </p:txBody>
        </p:sp>
        <p:grpSp>
          <p:nvGrpSpPr>
            <p:cNvPr id="18" name="object 18"/>
            <p:cNvGrpSpPr/>
            <p:nvPr/>
          </p:nvGrpSpPr>
          <p:grpSpPr>
            <a:xfrm>
              <a:off x="8569035" y="2086494"/>
              <a:ext cx="927100" cy="985519"/>
              <a:chOff x="7045035" y="2086493"/>
              <a:chExt cx="927100" cy="985519"/>
            </a:xfrm>
          </p:grpSpPr>
          <p:sp>
            <p:nvSpPr>
              <p:cNvPr id="19" name="object 19"/>
              <p:cNvSpPr/>
              <p:nvPr/>
            </p:nvSpPr>
            <p:spPr>
              <a:xfrm>
                <a:off x="7045035" y="2086493"/>
                <a:ext cx="926868" cy="985058"/>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7092277" y="2132856"/>
                <a:ext cx="684530" cy="682625"/>
              </a:xfrm>
              <a:custGeom>
                <a:avLst/>
                <a:gdLst/>
                <a:ahLst/>
                <a:cxnLst/>
                <a:rect l="l" t="t" r="r" b="b"/>
                <a:pathLst>
                  <a:path w="684529" h="682625">
                    <a:moveTo>
                      <a:pt x="0" y="0"/>
                    </a:moveTo>
                    <a:lnTo>
                      <a:pt x="684212" y="0"/>
                    </a:lnTo>
                    <a:lnTo>
                      <a:pt x="684212" y="682123"/>
                    </a:lnTo>
                  </a:path>
                </a:pathLst>
              </a:custGeom>
              <a:ln w="38099">
                <a:solidFill>
                  <a:srgbClr val="FFFB00"/>
                </a:solidFill>
              </a:ln>
            </p:spPr>
            <p:txBody>
              <a:bodyPr wrap="square" lIns="0" tIns="0" rIns="0" bIns="0" rtlCol="0"/>
              <a:lstStyle/>
              <a:p>
                <a:endParaRPr/>
              </a:p>
            </p:txBody>
          </p:sp>
          <p:sp>
            <p:nvSpPr>
              <p:cNvPr id="21" name="object 21"/>
              <p:cNvSpPr/>
              <p:nvPr/>
            </p:nvSpPr>
            <p:spPr>
              <a:xfrm>
                <a:off x="7690918" y="2681782"/>
                <a:ext cx="171145" cy="171005"/>
              </a:xfrm>
              <a:prstGeom prst="rect">
                <a:avLst/>
              </a:prstGeom>
              <a:blipFill>
                <a:blip r:embed="rId5" cstate="print"/>
                <a:stretch>
                  <a:fillRect/>
                </a:stretch>
              </a:blipFill>
            </p:spPr>
            <p:txBody>
              <a:bodyPr wrap="square" lIns="0" tIns="0" rIns="0" bIns="0" rtlCol="0"/>
              <a:lstStyle/>
              <a:p>
                <a:endParaRPr/>
              </a:p>
            </p:txBody>
          </p:sp>
        </p:grpSp>
        <p:sp>
          <p:nvSpPr>
            <p:cNvPr id="22" name="object 22"/>
            <p:cNvSpPr txBox="1"/>
            <p:nvPr/>
          </p:nvSpPr>
          <p:spPr>
            <a:xfrm>
              <a:off x="8603578" y="1760116"/>
              <a:ext cx="789305"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 </a:t>
              </a:r>
              <a:r>
                <a:rPr sz="2000" spc="-5" dirty="0">
                  <a:latin typeface="Calibri"/>
                  <a:cs typeface="Calibri"/>
                </a:rPr>
                <a:t>VRAI</a:t>
              </a:r>
              <a:r>
                <a:rPr sz="2000" spc="-80" dirty="0">
                  <a:latin typeface="Calibri"/>
                  <a:cs typeface="Calibri"/>
                </a:rPr>
                <a:t> </a:t>
              </a:r>
              <a:r>
                <a:rPr sz="2000" dirty="0">
                  <a:latin typeface="Calibri"/>
                  <a:cs typeface="Calibri"/>
                </a:rPr>
                <a:t>]</a:t>
              </a:r>
              <a:endParaRPr sz="2000">
                <a:latin typeface="Calibri"/>
                <a:cs typeface="Calibri"/>
              </a:endParaRPr>
            </a:p>
          </p:txBody>
        </p:sp>
        <p:grpSp>
          <p:nvGrpSpPr>
            <p:cNvPr id="23" name="object 23"/>
            <p:cNvGrpSpPr/>
            <p:nvPr/>
          </p:nvGrpSpPr>
          <p:grpSpPr>
            <a:xfrm>
              <a:off x="7662948" y="2468879"/>
              <a:ext cx="394970" cy="2618740"/>
              <a:chOff x="6138948" y="2468879"/>
              <a:chExt cx="394970" cy="2618740"/>
            </a:xfrm>
          </p:grpSpPr>
          <p:sp>
            <p:nvSpPr>
              <p:cNvPr id="24" name="object 24"/>
              <p:cNvSpPr/>
              <p:nvPr/>
            </p:nvSpPr>
            <p:spPr>
              <a:xfrm>
                <a:off x="6138948" y="2468879"/>
                <a:ext cx="394854" cy="2618508"/>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6336195" y="2492896"/>
                <a:ext cx="0" cy="2338705"/>
              </a:xfrm>
              <a:custGeom>
                <a:avLst/>
                <a:gdLst/>
                <a:ahLst/>
                <a:cxnLst/>
                <a:rect l="l" t="t" r="r" b="b"/>
                <a:pathLst>
                  <a:path h="2338704">
                    <a:moveTo>
                      <a:pt x="0" y="0"/>
                    </a:moveTo>
                    <a:lnTo>
                      <a:pt x="0" y="2338679"/>
                    </a:lnTo>
                  </a:path>
                </a:pathLst>
              </a:custGeom>
              <a:ln w="38099">
                <a:solidFill>
                  <a:srgbClr val="FFFB00"/>
                </a:solidFill>
              </a:ln>
            </p:spPr>
            <p:txBody>
              <a:bodyPr wrap="square" lIns="0" tIns="0" rIns="0" bIns="0" rtlCol="0"/>
              <a:lstStyle/>
              <a:p>
                <a:endParaRPr/>
              </a:p>
            </p:txBody>
          </p:sp>
          <p:sp>
            <p:nvSpPr>
              <p:cNvPr id="26" name="object 26"/>
              <p:cNvSpPr/>
              <p:nvPr/>
            </p:nvSpPr>
            <p:spPr>
              <a:xfrm>
                <a:off x="6250623" y="4698378"/>
                <a:ext cx="171145" cy="171006"/>
              </a:xfrm>
              <a:prstGeom prst="rect">
                <a:avLst/>
              </a:prstGeom>
              <a:blipFill>
                <a:blip r:embed="rId7" cstate="print"/>
                <a:stretch>
                  <a:fillRect/>
                </a:stretch>
              </a:blipFill>
            </p:spPr>
            <p:txBody>
              <a:bodyPr wrap="square" lIns="0" tIns="0" rIns="0" bIns="0" rtlCol="0"/>
              <a:lstStyle/>
              <a:p>
                <a:endParaRPr/>
              </a:p>
            </p:txBody>
          </p:sp>
        </p:grpSp>
        <p:sp>
          <p:nvSpPr>
            <p:cNvPr id="27" name="object 27"/>
            <p:cNvSpPr txBox="1"/>
            <p:nvPr/>
          </p:nvSpPr>
          <p:spPr>
            <a:xfrm>
              <a:off x="6947395" y="2552204"/>
              <a:ext cx="797560" cy="330200"/>
            </a:xfrm>
            <a:prstGeom prst="rect">
              <a:avLst/>
            </a:prstGeom>
          </p:spPr>
          <p:txBody>
            <a:bodyPr vert="horz" wrap="square" lIns="0" tIns="12700" rIns="0" bIns="0" rtlCol="0">
              <a:spAutoFit/>
            </a:bodyPr>
            <a:lstStyle/>
            <a:p>
              <a:pPr marL="12700">
                <a:spcBef>
                  <a:spcPts val="100"/>
                </a:spcBef>
              </a:pPr>
              <a:r>
                <a:rPr sz="2000" dirty="0">
                  <a:latin typeface="Calibri"/>
                  <a:cs typeface="Calibri"/>
                </a:rPr>
                <a:t>[</a:t>
              </a:r>
              <a:r>
                <a:rPr sz="2000" spc="-70" dirty="0">
                  <a:latin typeface="Calibri"/>
                  <a:cs typeface="Calibri"/>
                </a:rPr>
                <a:t> </a:t>
              </a:r>
              <a:r>
                <a:rPr sz="2000" spc="-5" dirty="0">
                  <a:latin typeface="Calibri"/>
                  <a:cs typeface="Calibri"/>
                </a:rPr>
                <a:t>FAUX]</a:t>
              </a:r>
              <a:endParaRPr sz="2000">
                <a:latin typeface="Calibri"/>
                <a:cs typeface="Calibri"/>
              </a:endParaRPr>
            </a:p>
          </p:txBody>
        </p:sp>
        <p:grpSp>
          <p:nvGrpSpPr>
            <p:cNvPr id="28" name="object 28"/>
            <p:cNvGrpSpPr/>
            <p:nvPr/>
          </p:nvGrpSpPr>
          <p:grpSpPr>
            <a:xfrm>
              <a:off x="7235427" y="4856460"/>
              <a:ext cx="1249680" cy="529590"/>
              <a:chOff x="5711427" y="4856460"/>
              <a:chExt cx="1249680" cy="529590"/>
            </a:xfrm>
          </p:grpSpPr>
          <p:sp>
            <p:nvSpPr>
              <p:cNvPr id="29" name="object 29"/>
              <p:cNvSpPr/>
              <p:nvPr/>
            </p:nvSpPr>
            <p:spPr>
              <a:xfrm>
                <a:off x="5724127" y="4869160"/>
                <a:ext cx="1224280" cy="504190"/>
              </a:xfrm>
              <a:custGeom>
                <a:avLst/>
                <a:gdLst/>
                <a:ahLst/>
                <a:cxnLst/>
                <a:rect l="l" t="t" r="r" b="b"/>
                <a:pathLst>
                  <a:path w="1224279" h="504189">
                    <a:moveTo>
                      <a:pt x="1140124" y="0"/>
                    </a:moveTo>
                    <a:lnTo>
                      <a:pt x="84010" y="0"/>
                    </a:lnTo>
                    <a:lnTo>
                      <a:pt x="51309" y="6601"/>
                    </a:lnTo>
                    <a:lnTo>
                      <a:pt x="24605" y="24605"/>
                    </a:lnTo>
                    <a:lnTo>
                      <a:pt x="6601" y="51309"/>
                    </a:lnTo>
                    <a:lnTo>
                      <a:pt x="0" y="84010"/>
                    </a:lnTo>
                    <a:lnTo>
                      <a:pt x="0" y="420044"/>
                    </a:lnTo>
                    <a:lnTo>
                      <a:pt x="6601" y="452745"/>
                    </a:lnTo>
                    <a:lnTo>
                      <a:pt x="24605" y="479448"/>
                    </a:lnTo>
                    <a:lnTo>
                      <a:pt x="51309" y="497453"/>
                    </a:lnTo>
                    <a:lnTo>
                      <a:pt x="84010" y="504055"/>
                    </a:lnTo>
                    <a:lnTo>
                      <a:pt x="1140124" y="504055"/>
                    </a:lnTo>
                    <a:lnTo>
                      <a:pt x="1172825" y="497453"/>
                    </a:lnTo>
                    <a:lnTo>
                      <a:pt x="1199529" y="479448"/>
                    </a:lnTo>
                    <a:lnTo>
                      <a:pt x="1217534" y="452745"/>
                    </a:lnTo>
                    <a:lnTo>
                      <a:pt x="1224136" y="420044"/>
                    </a:lnTo>
                    <a:lnTo>
                      <a:pt x="1224136" y="84010"/>
                    </a:lnTo>
                    <a:lnTo>
                      <a:pt x="1217534" y="51309"/>
                    </a:lnTo>
                    <a:lnTo>
                      <a:pt x="1199529" y="24605"/>
                    </a:lnTo>
                    <a:lnTo>
                      <a:pt x="1172825" y="6601"/>
                    </a:lnTo>
                    <a:lnTo>
                      <a:pt x="1140124" y="0"/>
                    </a:lnTo>
                    <a:close/>
                  </a:path>
                </a:pathLst>
              </a:custGeom>
              <a:solidFill>
                <a:srgbClr val="FFFFFF"/>
              </a:solidFill>
            </p:spPr>
            <p:txBody>
              <a:bodyPr wrap="square" lIns="0" tIns="0" rIns="0" bIns="0" rtlCol="0"/>
              <a:lstStyle/>
              <a:p>
                <a:endParaRPr/>
              </a:p>
            </p:txBody>
          </p:sp>
          <p:sp>
            <p:nvSpPr>
              <p:cNvPr id="30" name="object 30"/>
              <p:cNvSpPr/>
              <p:nvPr/>
            </p:nvSpPr>
            <p:spPr>
              <a:xfrm>
                <a:off x="5724127" y="4869160"/>
                <a:ext cx="1224280" cy="504190"/>
              </a:xfrm>
              <a:custGeom>
                <a:avLst/>
                <a:gdLst/>
                <a:ahLst/>
                <a:cxnLst/>
                <a:rect l="l" t="t" r="r" b="b"/>
                <a:pathLst>
                  <a:path w="1224279" h="504189">
                    <a:moveTo>
                      <a:pt x="0" y="84010"/>
                    </a:moveTo>
                    <a:lnTo>
                      <a:pt x="6601" y="51310"/>
                    </a:lnTo>
                    <a:lnTo>
                      <a:pt x="24606" y="24606"/>
                    </a:lnTo>
                    <a:lnTo>
                      <a:pt x="51310" y="6602"/>
                    </a:lnTo>
                    <a:lnTo>
                      <a:pt x="84011" y="0"/>
                    </a:lnTo>
                    <a:lnTo>
                      <a:pt x="1140124" y="0"/>
                    </a:lnTo>
                    <a:lnTo>
                      <a:pt x="1172825" y="6602"/>
                    </a:lnTo>
                    <a:lnTo>
                      <a:pt x="1199529" y="24606"/>
                    </a:lnTo>
                    <a:lnTo>
                      <a:pt x="1217533" y="51310"/>
                    </a:lnTo>
                    <a:lnTo>
                      <a:pt x="1224135" y="84010"/>
                    </a:lnTo>
                    <a:lnTo>
                      <a:pt x="1224135" y="420044"/>
                    </a:lnTo>
                    <a:lnTo>
                      <a:pt x="1217533" y="452745"/>
                    </a:lnTo>
                    <a:lnTo>
                      <a:pt x="1199529" y="479449"/>
                    </a:lnTo>
                    <a:lnTo>
                      <a:pt x="1172825" y="497453"/>
                    </a:lnTo>
                    <a:lnTo>
                      <a:pt x="1140124" y="504055"/>
                    </a:lnTo>
                    <a:lnTo>
                      <a:pt x="84011" y="504055"/>
                    </a:lnTo>
                    <a:lnTo>
                      <a:pt x="51310" y="497453"/>
                    </a:lnTo>
                    <a:lnTo>
                      <a:pt x="24606" y="479449"/>
                    </a:lnTo>
                    <a:lnTo>
                      <a:pt x="6601" y="452745"/>
                    </a:lnTo>
                    <a:lnTo>
                      <a:pt x="0" y="420044"/>
                    </a:lnTo>
                    <a:lnTo>
                      <a:pt x="0" y="84010"/>
                    </a:lnTo>
                    <a:close/>
                  </a:path>
                </a:pathLst>
              </a:custGeom>
              <a:ln w="25399">
                <a:solidFill>
                  <a:srgbClr val="FAA757"/>
                </a:solidFill>
              </a:ln>
            </p:spPr>
            <p:txBody>
              <a:bodyPr wrap="square" lIns="0" tIns="0" rIns="0" bIns="0" rtlCol="0"/>
              <a:lstStyle/>
              <a:p>
                <a:endParaRPr/>
              </a:p>
            </p:txBody>
          </p:sp>
        </p:grpSp>
        <p:sp>
          <p:nvSpPr>
            <p:cNvPr id="31" name="object 31"/>
            <p:cNvSpPr txBox="1"/>
            <p:nvPr/>
          </p:nvSpPr>
          <p:spPr>
            <a:xfrm>
              <a:off x="7567955" y="4971328"/>
              <a:ext cx="626745" cy="299720"/>
            </a:xfrm>
            <a:prstGeom prst="rect">
              <a:avLst/>
            </a:prstGeom>
          </p:spPr>
          <p:txBody>
            <a:bodyPr vert="horz" wrap="square" lIns="0" tIns="12700" rIns="0" bIns="0" rtlCol="0">
              <a:spAutoFit/>
            </a:bodyPr>
            <a:lstStyle/>
            <a:p>
              <a:pPr marL="12700">
                <a:spcBef>
                  <a:spcPts val="100"/>
                </a:spcBef>
              </a:pPr>
              <a:r>
                <a:rPr b="1" i="1" spc="-5" dirty="0">
                  <a:latin typeface="Calibri"/>
                  <a:cs typeface="Calibri"/>
                </a:rPr>
                <a:t>(suite)</a:t>
              </a:r>
              <a:endParaRPr>
                <a:latin typeface="Calibri"/>
                <a:cs typeface="Calibri"/>
              </a:endParaRPr>
            </a:p>
          </p:txBody>
        </p:sp>
        <p:grpSp>
          <p:nvGrpSpPr>
            <p:cNvPr id="32" name="object 32"/>
            <p:cNvGrpSpPr/>
            <p:nvPr/>
          </p:nvGrpSpPr>
          <p:grpSpPr>
            <a:xfrm>
              <a:off x="7662948" y="1263534"/>
              <a:ext cx="2664460" cy="3832225"/>
              <a:chOff x="6138948" y="1263533"/>
              <a:chExt cx="2664460" cy="3832225"/>
            </a:xfrm>
          </p:grpSpPr>
          <p:sp>
            <p:nvSpPr>
              <p:cNvPr id="33" name="object 33"/>
              <p:cNvSpPr/>
              <p:nvPr/>
            </p:nvSpPr>
            <p:spPr>
              <a:xfrm>
                <a:off x="6138948" y="1263533"/>
                <a:ext cx="2664228" cy="3832167"/>
              </a:xfrm>
              <a:prstGeom prst="rect">
                <a:avLst/>
              </a:prstGeom>
              <a:blipFill>
                <a:blip r:embed="rId8" cstate="print"/>
                <a:stretch>
                  <a:fillRect/>
                </a:stretch>
              </a:blipFill>
            </p:spPr>
            <p:txBody>
              <a:bodyPr wrap="square" lIns="0" tIns="0" rIns="0" bIns="0" rtlCol="0"/>
              <a:lstStyle/>
              <a:p>
                <a:endParaRPr/>
              </a:p>
            </p:txBody>
          </p:sp>
          <p:sp>
            <p:nvSpPr>
              <p:cNvPr id="34" name="object 34"/>
              <p:cNvSpPr/>
              <p:nvPr/>
            </p:nvSpPr>
            <p:spPr>
              <a:xfrm>
                <a:off x="6336195" y="1307143"/>
                <a:ext cx="2400935" cy="3705860"/>
              </a:xfrm>
              <a:custGeom>
                <a:avLst/>
                <a:gdLst/>
                <a:ahLst/>
                <a:cxnLst/>
                <a:rect l="l" t="t" r="r" b="b"/>
                <a:pathLst>
                  <a:path w="2400934" h="3705860">
                    <a:moveTo>
                      <a:pt x="1440159" y="3273985"/>
                    </a:moveTo>
                    <a:lnTo>
                      <a:pt x="1440159" y="3705791"/>
                    </a:lnTo>
                    <a:lnTo>
                      <a:pt x="2400760" y="3705791"/>
                    </a:lnTo>
                    <a:lnTo>
                      <a:pt x="2400760" y="0"/>
                    </a:lnTo>
                    <a:lnTo>
                      <a:pt x="0" y="0"/>
                    </a:lnTo>
                    <a:lnTo>
                      <a:pt x="0" y="427866"/>
                    </a:lnTo>
                  </a:path>
                </a:pathLst>
              </a:custGeom>
              <a:ln w="38099">
                <a:solidFill>
                  <a:srgbClr val="FFFB00"/>
                </a:solidFill>
              </a:ln>
            </p:spPr>
            <p:txBody>
              <a:bodyPr wrap="square" lIns="0" tIns="0" rIns="0" bIns="0" rtlCol="0"/>
              <a:lstStyle/>
              <a:p>
                <a:endParaRPr/>
              </a:p>
            </p:txBody>
          </p:sp>
          <p:sp>
            <p:nvSpPr>
              <p:cNvPr id="35" name="object 35"/>
              <p:cNvSpPr/>
              <p:nvPr/>
            </p:nvSpPr>
            <p:spPr>
              <a:xfrm>
                <a:off x="6250621" y="1601812"/>
                <a:ext cx="171146" cy="171005"/>
              </a:xfrm>
              <a:prstGeom prst="rect">
                <a:avLst/>
              </a:prstGeom>
              <a:blipFill>
                <a:blip r:embed="rId5" cstate="print"/>
                <a:stretch>
                  <a:fillRect/>
                </a:stretch>
              </a:blipFill>
            </p:spPr>
            <p:txBody>
              <a:bodyPr wrap="square" lIns="0" tIns="0" rIns="0" bIns="0" rtlCol="0"/>
              <a:lstStyle/>
              <a:p>
                <a:endParaRPr/>
              </a:p>
            </p:txBody>
          </p:sp>
          <p:sp>
            <p:nvSpPr>
              <p:cNvPr id="36" name="object 36"/>
              <p:cNvSpPr/>
              <p:nvPr/>
            </p:nvSpPr>
            <p:spPr>
              <a:xfrm>
                <a:off x="7164287" y="4077072"/>
                <a:ext cx="1224280" cy="504190"/>
              </a:xfrm>
              <a:custGeom>
                <a:avLst/>
                <a:gdLst/>
                <a:ahLst/>
                <a:cxnLst/>
                <a:rect l="l" t="t" r="r" b="b"/>
                <a:pathLst>
                  <a:path w="1224279" h="504189">
                    <a:moveTo>
                      <a:pt x="1140124" y="0"/>
                    </a:moveTo>
                    <a:lnTo>
                      <a:pt x="84010" y="0"/>
                    </a:lnTo>
                    <a:lnTo>
                      <a:pt x="51309" y="6602"/>
                    </a:lnTo>
                    <a:lnTo>
                      <a:pt x="24605" y="24606"/>
                    </a:lnTo>
                    <a:lnTo>
                      <a:pt x="6601" y="51310"/>
                    </a:lnTo>
                    <a:lnTo>
                      <a:pt x="0" y="84010"/>
                    </a:lnTo>
                    <a:lnTo>
                      <a:pt x="0" y="420044"/>
                    </a:lnTo>
                    <a:lnTo>
                      <a:pt x="6601" y="452745"/>
                    </a:lnTo>
                    <a:lnTo>
                      <a:pt x="24605" y="479450"/>
                    </a:lnTo>
                    <a:lnTo>
                      <a:pt x="51309" y="497454"/>
                    </a:lnTo>
                    <a:lnTo>
                      <a:pt x="84010" y="504056"/>
                    </a:lnTo>
                    <a:lnTo>
                      <a:pt x="1140124" y="504056"/>
                    </a:lnTo>
                    <a:lnTo>
                      <a:pt x="1172825" y="497454"/>
                    </a:lnTo>
                    <a:lnTo>
                      <a:pt x="1199529" y="479450"/>
                    </a:lnTo>
                    <a:lnTo>
                      <a:pt x="1217533" y="452745"/>
                    </a:lnTo>
                    <a:lnTo>
                      <a:pt x="1224135" y="420044"/>
                    </a:lnTo>
                    <a:lnTo>
                      <a:pt x="1224135" y="84010"/>
                    </a:lnTo>
                    <a:lnTo>
                      <a:pt x="1217533" y="51310"/>
                    </a:lnTo>
                    <a:lnTo>
                      <a:pt x="1199529" y="24606"/>
                    </a:lnTo>
                    <a:lnTo>
                      <a:pt x="1172825" y="6602"/>
                    </a:lnTo>
                    <a:lnTo>
                      <a:pt x="1140124" y="0"/>
                    </a:lnTo>
                    <a:close/>
                  </a:path>
                </a:pathLst>
              </a:custGeom>
              <a:solidFill>
                <a:srgbClr val="FFFFFF"/>
              </a:solidFill>
            </p:spPr>
            <p:txBody>
              <a:bodyPr wrap="square" lIns="0" tIns="0" rIns="0" bIns="0" rtlCol="0"/>
              <a:lstStyle/>
              <a:p>
                <a:endParaRPr/>
              </a:p>
            </p:txBody>
          </p:sp>
          <p:sp>
            <p:nvSpPr>
              <p:cNvPr id="37" name="object 37"/>
              <p:cNvSpPr/>
              <p:nvPr/>
            </p:nvSpPr>
            <p:spPr>
              <a:xfrm>
                <a:off x="7164287" y="4077072"/>
                <a:ext cx="1224280" cy="504190"/>
              </a:xfrm>
              <a:custGeom>
                <a:avLst/>
                <a:gdLst/>
                <a:ahLst/>
                <a:cxnLst/>
                <a:rect l="l" t="t" r="r" b="b"/>
                <a:pathLst>
                  <a:path w="1224279" h="504189">
                    <a:moveTo>
                      <a:pt x="0" y="84010"/>
                    </a:moveTo>
                    <a:lnTo>
                      <a:pt x="6602" y="51310"/>
                    </a:lnTo>
                    <a:lnTo>
                      <a:pt x="24606" y="24606"/>
                    </a:lnTo>
                    <a:lnTo>
                      <a:pt x="51310" y="6602"/>
                    </a:lnTo>
                    <a:lnTo>
                      <a:pt x="84011" y="0"/>
                    </a:lnTo>
                    <a:lnTo>
                      <a:pt x="1140124" y="0"/>
                    </a:lnTo>
                    <a:lnTo>
                      <a:pt x="1172825" y="6602"/>
                    </a:lnTo>
                    <a:lnTo>
                      <a:pt x="1199529" y="24606"/>
                    </a:lnTo>
                    <a:lnTo>
                      <a:pt x="1217533" y="51310"/>
                    </a:lnTo>
                    <a:lnTo>
                      <a:pt x="1224135" y="84010"/>
                    </a:lnTo>
                    <a:lnTo>
                      <a:pt x="1224135" y="420044"/>
                    </a:lnTo>
                    <a:lnTo>
                      <a:pt x="1217533" y="452745"/>
                    </a:lnTo>
                    <a:lnTo>
                      <a:pt x="1199529" y="479449"/>
                    </a:lnTo>
                    <a:lnTo>
                      <a:pt x="1172825" y="497453"/>
                    </a:lnTo>
                    <a:lnTo>
                      <a:pt x="1140124" y="504055"/>
                    </a:lnTo>
                    <a:lnTo>
                      <a:pt x="84011" y="504055"/>
                    </a:lnTo>
                    <a:lnTo>
                      <a:pt x="51310" y="497453"/>
                    </a:lnTo>
                    <a:lnTo>
                      <a:pt x="24606" y="479449"/>
                    </a:lnTo>
                    <a:lnTo>
                      <a:pt x="6602" y="452745"/>
                    </a:lnTo>
                    <a:lnTo>
                      <a:pt x="0" y="420044"/>
                    </a:lnTo>
                    <a:lnTo>
                      <a:pt x="0" y="84010"/>
                    </a:lnTo>
                    <a:close/>
                  </a:path>
                </a:pathLst>
              </a:custGeom>
              <a:ln w="25399">
                <a:solidFill>
                  <a:srgbClr val="FAA757"/>
                </a:solidFill>
              </a:ln>
            </p:spPr>
            <p:txBody>
              <a:bodyPr wrap="square" lIns="0" tIns="0" rIns="0" bIns="0" rtlCol="0"/>
              <a:lstStyle/>
              <a:p>
                <a:endParaRPr/>
              </a:p>
            </p:txBody>
          </p:sp>
        </p:grpSp>
        <p:sp>
          <p:nvSpPr>
            <p:cNvPr id="38" name="object 38"/>
            <p:cNvSpPr txBox="1"/>
            <p:nvPr/>
          </p:nvSpPr>
          <p:spPr>
            <a:xfrm>
              <a:off x="9075924" y="4179239"/>
              <a:ext cx="490855" cy="299720"/>
            </a:xfrm>
            <a:prstGeom prst="rect">
              <a:avLst/>
            </a:prstGeom>
          </p:spPr>
          <p:txBody>
            <a:bodyPr vert="horz" wrap="square" lIns="0" tIns="12700" rIns="0" bIns="0" rtlCol="0">
              <a:spAutoFit/>
            </a:bodyPr>
            <a:lstStyle/>
            <a:p>
              <a:pPr marL="12700">
                <a:spcBef>
                  <a:spcPts val="100"/>
                </a:spcBef>
              </a:pPr>
              <a:r>
                <a:rPr b="1" dirty="0">
                  <a:latin typeface="Calibri"/>
                  <a:cs typeface="Calibri"/>
                </a:rPr>
                <a:t>Loop</a:t>
              </a:r>
              <a:endParaRPr>
                <a:latin typeface="Calibri"/>
                <a:cs typeface="Calibri"/>
              </a:endParaRPr>
            </a:p>
          </p:txBody>
        </p:sp>
        <p:grpSp>
          <p:nvGrpSpPr>
            <p:cNvPr id="39" name="object 39"/>
            <p:cNvGrpSpPr/>
            <p:nvPr/>
          </p:nvGrpSpPr>
          <p:grpSpPr>
            <a:xfrm>
              <a:off x="9105206" y="3329247"/>
              <a:ext cx="391160" cy="964565"/>
              <a:chOff x="7581206" y="3329246"/>
              <a:chExt cx="391160" cy="964565"/>
            </a:xfrm>
          </p:grpSpPr>
          <p:sp>
            <p:nvSpPr>
              <p:cNvPr id="40" name="object 40"/>
              <p:cNvSpPr/>
              <p:nvPr/>
            </p:nvSpPr>
            <p:spPr>
              <a:xfrm>
                <a:off x="7581206" y="3329246"/>
                <a:ext cx="390698" cy="964276"/>
              </a:xfrm>
              <a:prstGeom prst="rect">
                <a:avLst/>
              </a:prstGeom>
              <a:blipFill>
                <a:blip r:embed="rId9" cstate="print"/>
                <a:stretch>
                  <a:fillRect/>
                </a:stretch>
              </a:blipFill>
            </p:spPr>
            <p:txBody>
              <a:bodyPr wrap="square" lIns="0" tIns="0" rIns="0" bIns="0" rtlCol="0"/>
              <a:lstStyle/>
              <a:p>
                <a:endParaRPr/>
              </a:p>
            </p:txBody>
          </p:sp>
          <p:sp>
            <p:nvSpPr>
              <p:cNvPr id="41" name="object 41"/>
              <p:cNvSpPr/>
              <p:nvPr/>
            </p:nvSpPr>
            <p:spPr>
              <a:xfrm>
                <a:off x="7776354" y="3356992"/>
                <a:ext cx="0" cy="682625"/>
              </a:xfrm>
              <a:custGeom>
                <a:avLst/>
                <a:gdLst/>
                <a:ahLst/>
                <a:cxnLst/>
                <a:rect l="l" t="t" r="r" b="b"/>
                <a:pathLst>
                  <a:path h="682625">
                    <a:moveTo>
                      <a:pt x="0" y="0"/>
                    </a:moveTo>
                    <a:lnTo>
                      <a:pt x="0" y="682123"/>
                    </a:lnTo>
                  </a:path>
                </a:pathLst>
              </a:custGeom>
              <a:ln w="38099">
                <a:solidFill>
                  <a:srgbClr val="FFFB00"/>
                </a:solidFill>
              </a:ln>
            </p:spPr>
            <p:txBody>
              <a:bodyPr wrap="square" lIns="0" tIns="0" rIns="0" bIns="0" rtlCol="0"/>
              <a:lstStyle/>
              <a:p>
                <a:endParaRPr/>
              </a:p>
            </p:txBody>
          </p:sp>
        </p:grpSp>
        <p:grpSp>
          <p:nvGrpSpPr>
            <p:cNvPr id="42" name="object 42"/>
            <p:cNvGrpSpPr/>
            <p:nvPr/>
          </p:nvGrpSpPr>
          <p:grpSpPr>
            <a:xfrm>
              <a:off x="7700356" y="3905919"/>
              <a:ext cx="1685925" cy="2187575"/>
              <a:chOff x="6176355" y="3905918"/>
              <a:chExt cx="1685925" cy="2187575"/>
            </a:xfrm>
          </p:grpSpPr>
          <p:sp>
            <p:nvSpPr>
              <p:cNvPr id="43" name="object 43"/>
              <p:cNvSpPr/>
              <p:nvPr/>
            </p:nvSpPr>
            <p:spPr>
              <a:xfrm>
                <a:off x="7690781" y="3905918"/>
                <a:ext cx="171146" cy="171005"/>
              </a:xfrm>
              <a:prstGeom prst="rect">
                <a:avLst/>
              </a:prstGeom>
              <a:blipFill>
                <a:blip r:embed="rId5" cstate="print"/>
                <a:stretch>
                  <a:fillRect/>
                </a:stretch>
              </a:blipFill>
            </p:spPr>
            <p:txBody>
              <a:bodyPr wrap="square" lIns="0" tIns="0" rIns="0" bIns="0" rtlCol="0"/>
              <a:lstStyle/>
              <a:p>
                <a:endParaRPr/>
              </a:p>
            </p:txBody>
          </p:sp>
          <p:sp>
            <p:nvSpPr>
              <p:cNvPr id="44" name="object 44"/>
              <p:cNvSpPr/>
              <p:nvPr/>
            </p:nvSpPr>
            <p:spPr>
              <a:xfrm>
                <a:off x="6176355" y="5345083"/>
                <a:ext cx="394854" cy="748145"/>
              </a:xfrm>
              <a:prstGeom prst="rect">
                <a:avLst/>
              </a:prstGeom>
              <a:blipFill>
                <a:blip r:embed="rId10" cstate="print"/>
                <a:stretch>
                  <a:fillRect/>
                </a:stretch>
              </a:blipFill>
            </p:spPr>
            <p:txBody>
              <a:bodyPr wrap="square" lIns="0" tIns="0" rIns="0" bIns="0" rtlCol="0"/>
              <a:lstStyle/>
              <a:p>
                <a:endParaRPr/>
              </a:p>
            </p:txBody>
          </p:sp>
          <p:sp>
            <p:nvSpPr>
              <p:cNvPr id="45" name="object 45"/>
              <p:cNvSpPr/>
              <p:nvPr/>
            </p:nvSpPr>
            <p:spPr>
              <a:xfrm>
                <a:off x="6336195" y="5373216"/>
                <a:ext cx="33655" cy="466725"/>
              </a:xfrm>
              <a:custGeom>
                <a:avLst/>
                <a:gdLst/>
                <a:ahLst/>
                <a:cxnLst/>
                <a:rect l="l" t="t" r="r" b="b"/>
                <a:pathLst>
                  <a:path w="33654" h="466725">
                    <a:moveTo>
                      <a:pt x="16523" y="-19049"/>
                    </a:moveTo>
                    <a:lnTo>
                      <a:pt x="16523" y="485368"/>
                    </a:lnTo>
                  </a:path>
                </a:pathLst>
              </a:custGeom>
              <a:ln w="71146">
                <a:solidFill>
                  <a:srgbClr val="FFFB00"/>
                </a:solidFill>
              </a:ln>
            </p:spPr>
            <p:txBody>
              <a:bodyPr wrap="square" lIns="0" tIns="0" rIns="0" bIns="0" rtlCol="0"/>
              <a:lstStyle/>
              <a:p>
                <a:endParaRPr/>
              </a:p>
            </p:txBody>
          </p:sp>
          <p:sp>
            <p:nvSpPr>
              <p:cNvPr id="46" name="object 46"/>
              <p:cNvSpPr/>
              <p:nvPr/>
            </p:nvSpPr>
            <p:spPr>
              <a:xfrm>
                <a:off x="6275934" y="5701784"/>
                <a:ext cx="170759" cy="175463"/>
              </a:xfrm>
              <a:prstGeom prst="rect">
                <a:avLst/>
              </a:prstGeom>
              <a:blipFill>
                <a:blip r:embed="rId11" cstate="print"/>
                <a:stretch>
                  <a:fillRect/>
                </a:stretch>
              </a:blipFill>
            </p:spPr>
            <p:txBody>
              <a:bodyPr wrap="square" lIns="0" tIns="0" rIns="0" bIns="0" rtlCol="0"/>
              <a:lstStyle/>
              <a:p>
                <a:endParaRPr/>
              </a:p>
            </p:txBody>
          </p:sp>
        </p:grpSp>
      </p:grpSp>
    </p:spTree>
    <p:extLst>
      <p:ext uri="{BB962C8B-B14F-4D97-AF65-F5344CB8AC3E}">
        <p14:creationId xmlns:p14="http://schemas.microsoft.com/office/powerpoint/2010/main" val="25676238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FC4CF4A-4552-692C-0853-3D2539F7000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E407F82-4BEC-A448-6738-878DE4EBB1A3}"/>
              </a:ext>
            </a:extLst>
          </p:cNvPr>
          <p:cNvSpPr>
            <a:spLocks noGrp="1"/>
          </p:cNvSpPr>
          <p:nvPr>
            <p:ph sz="half" idx="1"/>
          </p:nvPr>
        </p:nvSpPr>
        <p:spPr/>
        <p:txBody>
          <a:bodyPr>
            <a:normAutofit fontScale="77500" lnSpcReduction="20000"/>
          </a:bodyPr>
          <a:lstStyle/>
          <a:p>
            <a:r>
              <a:rPr lang="fr-FR" b="1" dirty="0">
                <a:solidFill>
                  <a:schemeClr val="accent2">
                    <a:lumMod val="75000"/>
                  </a:schemeClr>
                </a:solidFill>
              </a:rPr>
              <a:t>Entrée : </a:t>
            </a:r>
            <a:r>
              <a:rPr lang="fr-FR" dirty="0"/>
              <a:t>n (entier)</a:t>
            </a:r>
          </a:p>
          <a:p>
            <a:r>
              <a:rPr lang="fr-FR" b="1" dirty="0">
                <a:solidFill>
                  <a:schemeClr val="accent2">
                    <a:lumMod val="75000"/>
                  </a:schemeClr>
                </a:solidFill>
              </a:rPr>
              <a:t>Sortie : </a:t>
            </a:r>
            <a:r>
              <a:rPr lang="fr-FR" dirty="0"/>
              <a:t>S (réel)</a:t>
            </a:r>
          </a:p>
          <a:p>
            <a:r>
              <a:rPr lang="fr-FR" b="1" dirty="0">
                <a:solidFill>
                  <a:schemeClr val="accent2">
                    <a:lumMod val="75000"/>
                  </a:schemeClr>
                </a:solidFill>
              </a:rPr>
              <a:t>Calcul : </a:t>
            </a:r>
            <a:r>
              <a:rPr lang="fr-FR" dirty="0"/>
              <a:t>S = 1² + 2² + … + n²</a:t>
            </a:r>
          </a:p>
          <a:p>
            <a:endParaRPr lang="fr-FR" dirty="0"/>
          </a:p>
          <a:p>
            <a:pPr marL="0" indent="0">
              <a:buNone/>
            </a:pPr>
            <a:r>
              <a:rPr lang="fr-FR" dirty="0">
                <a:solidFill>
                  <a:srgbClr val="00B050"/>
                </a:solidFill>
              </a:rPr>
              <a:t>'calcul de la somme des carrés des valeurs</a:t>
            </a:r>
          </a:p>
          <a:p>
            <a:pPr marL="0" indent="0">
              <a:buNone/>
            </a:pPr>
            <a:r>
              <a:rPr lang="fr-FR" dirty="0"/>
              <a:t>Public </a:t>
            </a:r>
            <a:r>
              <a:rPr lang="fr-FR" dirty="0" err="1"/>
              <a:t>Function</a:t>
            </a:r>
            <a:r>
              <a:rPr lang="fr-FR" dirty="0"/>
              <a:t> </a:t>
            </a:r>
            <a:r>
              <a:rPr lang="fr-FR" dirty="0" err="1"/>
              <a:t>MaSommeCarreWhile</a:t>
            </a:r>
            <a:r>
              <a:rPr lang="fr-FR" dirty="0"/>
              <a:t>(n As Long) As Double</a:t>
            </a:r>
          </a:p>
          <a:p>
            <a:pPr marL="0" indent="0">
              <a:buNone/>
            </a:pPr>
            <a:r>
              <a:rPr lang="fr-FR" dirty="0">
                <a:solidFill>
                  <a:srgbClr val="00B050"/>
                </a:solidFill>
              </a:rPr>
              <a:t>'variables de calcul</a:t>
            </a:r>
          </a:p>
          <a:p>
            <a:pPr marL="0" indent="0">
              <a:buNone/>
            </a:pPr>
            <a:r>
              <a:rPr lang="fr-FR" dirty="0"/>
              <a:t>Dim s As Double, i As Long  'initialisation</a:t>
            </a:r>
          </a:p>
          <a:p>
            <a:pPr marL="0" indent="0">
              <a:buNone/>
            </a:pPr>
            <a:r>
              <a:rPr lang="fr-FR" dirty="0"/>
              <a:t>s = 0  </a:t>
            </a:r>
          </a:p>
          <a:p>
            <a:pPr marL="0" indent="0">
              <a:buNone/>
            </a:pPr>
            <a:r>
              <a:rPr lang="fr-FR" dirty="0">
                <a:solidFill>
                  <a:srgbClr val="00B050"/>
                </a:solidFill>
              </a:rPr>
              <a:t>'il nous revient aussi d'initialiser l'indice</a:t>
            </a:r>
          </a:p>
          <a:p>
            <a:pPr marL="0" indent="0">
              <a:buNone/>
            </a:pPr>
            <a:r>
              <a:rPr lang="fr-FR" dirty="0"/>
              <a:t>i = 1</a:t>
            </a:r>
          </a:p>
          <a:p>
            <a:endParaRPr lang="fr-FR" dirty="0"/>
          </a:p>
        </p:txBody>
      </p:sp>
      <p:sp>
        <p:nvSpPr>
          <p:cNvPr id="5" name="Espace réservé du contenu 4">
            <a:extLst>
              <a:ext uri="{FF2B5EF4-FFF2-40B4-BE49-F238E27FC236}">
                <a16:creationId xmlns:a16="http://schemas.microsoft.com/office/drawing/2014/main" id="{E16E9B38-B0CE-D905-A866-80E9B556E402}"/>
              </a:ext>
            </a:extLst>
          </p:cNvPr>
          <p:cNvSpPr>
            <a:spLocks noGrp="1"/>
          </p:cNvSpPr>
          <p:nvPr>
            <p:ph sz="half" idx="2"/>
          </p:nvPr>
        </p:nvSpPr>
        <p:spPr/>
        <p:txBody>
          <a:bodyPr>
            <a:normAutofit fontScale="77500" lnSpcReduction="20000"/>
          </a:bodyPr>
          <a:lstStyle/>
          <a:p>
            <a:pPr marL="0" indent="0">
              <a:buNone/>
            </a:pPr>
            <a:r>
              <a:rPr lang="fr-FR" dirty="0">
                <a:solidFill>
                  <a:srgbClr val="00B050"/>
                </a:solidFill>
              </a:rPr>
              <a:t>'boucle TANT QUE  </a:t>
            </a:r>
          </a:p>
          <a:p>
            <a:pPr marL="0" indent="0">
              <a:buNone/>
            </a:pPr>
            <a:r>
              <a:rPr lang="fr-FR" dirty="0"/>
              <a:t>Do </a:t>
            </a:r>
            <a:r>
              <a:rPr lang="fr-FR" dirty="0" err="1"/>
              <a:t>While</a:t>
            </a:r>
            <a:r>
              <a:rPr lang="fr-FR" dirty="0"/>
              <a:t> (i &lt;= n)</a:t>
            </a:r>
          </a:p>
          <a:p>
            <a:pPr marL="457200" lvl="1" indent="0">
              <a:buNone/>
            </a:pPr>
            <a:r>
              <a:rPr lang="fr-FR" dirty="0">
                <a:solidFill>
                  <a:srgbClr val="00B050"/>
                </a:solidFill>
              </a:rPr>
              <a:t>'sommer</a:t>
            </a:r>
          </a:p>
          <a:p>
            <a:pPr marL="457200" lvl="1" indent="0">
              <a:buNone/>
            </a:pPr>
            <a:r>
              <a:rPr lang="fr-FR" dirty="0"/>
              <a:t>s = s + i ^ 2</a:t>
            </a:r>
          </a:p>
          <a:p>
            <a:pPr marL="457200" lvl="1" indent="0">
              <a:buNone/>
            </a:pPr>
            <a:r>
              <a:rPr lang="fr-FR" dirty="0">
                <a:solidFill>
                  <a:srgbClr val="00B050"/>
                </a:solidFill>
              </a:rPr>
              <a:t>'pas de </a:t>
            </a:r>
            <a:r>
              <a:rPr lang="fr-FR" dirty="0" err="1">
                <a:solidFill>
                  <a:srgbClr val="00B050"/>
                </a:solidFill>
              </a:rPr>
              <a:t>next</a:t>
            </a:r>
            <a:r>
              <a:rPr lang="fr-FR" dirty="0">
                <a:solidFill>
                  <a:srgbClr val="00B050"/>
                </a:solidFill>
              </a:rPr>
              <a:t>, nous devons incrémenter l'indice</a:t>
            </a:r>
          </a:p>
          <a:p>
            <a:pPr marL="457200" lvl="1" indent="0">
              <a:buNone/>
            </a:pPr>
            <a:r>
              <a:rPr lang="fr-FR" dirty="0"/>
              <a:t>i = i + 1  </a:t>
            </a:r>
          </a:p>
          <a:p>
            <a:pPr marL="0" indent="0">
              <a:buNone/>
            </a:pPr>
            <a:r>
              <a:rPr lang="fr-FR" dirty="0"/>
              <a:t>Loop</a:t>
            </a:r>
          </a:p>
          <a:p>
            <a:pPr marL="0" indent="0">
              <a:buNone/>
            </a:pPr>
            <a:r>
              <a:rPr lang="fr-FR" dirty="0">
                <a:solidFill>
                  <a:srgbClr val="00B050"/>
                </a:solidFill>
              </a:rPr>
              <a:t>'renvoyer le résultat </a:t>
            </a:r>
          </a:p>
          <a:p>
            <a:pPr marL="0" indent="0">
              <a:buNone/>
            </a:pPr>
            <a:r>
              <a:rPr lang="fr-FR" dirty="0" err="1"/>
              <a:t>MaSommeCarre</a:t>
            </a:r>
            <a:endParaRPr lang="fr-FR" dirty="0"/>
          </a:p>
          <a:p>
            <a:pPr marL="0" indent="0">
              <a:buNone/>
            </a:pPr>
            <a:r>
              <a:rPr lang="fr-FR" dirty="0"/>
              <a:t>‘</a:t>
            </a:r>
            <a:r>
              <a:rPr lang="fr-FR" dirty="0" err="1"/>
              <a:t>While</a:t>
            </a:r>
            <a:r>
              <a:rPr lang="fr-FR" dirty="0"/>
              <a:t> = s </a:t>
            </a:r>
          </a:p>
          <a:p>
            <a:pPr marL="0" indent="0">
              <a:buNone/>
            </a:pPr>
            <a:r>
              <a:rPr lang="fr-FR" dirty="0"/>
              <a:t>End </a:t>
            </a:r>
            <a:r>
              <a:rPr lang="fr-FR" dirty="0" err="1"/>
              <a:t>Function</a:t>
            </a:r>
            <a:endParaRPr lang="fr-FR" dirty="0"/>
          </a:p>
          <a:p>
            <a:endParaRPr lang="fr-FR" dirty="0"/>
          </a:p>
        </p:txBody>
      </p:sp>
    </p:spTree>
    <p:extLst>
      <p:ext uri="{BB962C8B-B14F-4D97-AF65-F5344CB8AC3E}">
        <p14:creationId xmlns:p14="http://schemas.microsoft.com/office/powerpoint/2010/main" val="33797635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Boucle FAIRE…TANT QUE (DO…LOOP WHILE)</a:t>
            </a:r>
          </a:p>
        </p:txBody>
      </p:sp>
      <p:sp>
        <p:nvSpPr>
          <p:cNvPr id="3" name="Espace réservé du contenu 2"/>
          <p:cNvSpPr>
            <a:spLocks noGrp="1"/>
          </p:cNvSpPr>
          <p:nvPr>
            <p:ph idx="1"/>
          </p:nvPr>
        </p:nvSpPr>
        <p:spPr/>
        <p:txBody>
          <a:bodyPr/>
          <a:lstStyle/>
          <a:p>
            <a:r>
              <a:rPr lang="fr-FR" dirty="0"/>
              <a:t>Faire répéter l’exécution d’un bloc d’instructions. Le nombre d’itérations est contrôlé par une condition.</a:t>
            </a:r>
          </a:p>
          <a:p>
            <a:r>
              <a:rPr lang="en-US" sz="2400" spc="-25" dirty="0" err="1">
                <a:solidFill>
                  <a:srgbClr val="C00000"/>
                </a:solidFill>
                <a:cs typeface="Calibri"/>
              </a:rPr>
              <a:t>S</a:t>
            </a:r>
            <a:r>
              <a:rPr lang="en-US" sz="2400" dirty="0" err="1">
                <a:solidFill>
                  <a:srgbClr val="C00000"/>
                </a:solidFill>
                <a:cs typeface="Calibri"/>
              </a:rPr>
              <a:t>y</a:t>
            </a:r>
            <a:r>
              <a:rPr lang="en-US" sz="2400" spc="-20" dirty="0" err="1">
                <a:solidFill>
                  <a:srgbClr val="C00000"/>
                </a:solidFill>
                <a:cs typeface="Calibri"/>
              </a:rPr>
              <a:t>n</a:t>
            </a:r>
            <a:r>
              <a:rPr lang="en-US" sz="2400" spc="-25" dirty="0" err="1">
                <a:solidFill>
                  <a:srgbClr val="C00000"/>
                </a:solidFill>
                <a:cs typeface="Calibri"/>
              </a:rPr>
              <a:t>ta</a:t>
            </a:r>
            <a:r>
              <a:rPr lang="en-US" sz="2400" spc="-60" dirty="0" err="1">
                <a:solidFill>
                  <a:srgbClr val="C00000"/>
                </a:solidFill>
                <a:cs typeface="Calibri"/>
              </a:rPr>
              <a:t>x</a:t>
            </a:r>
            <a:r>
              <a:rPr lang="en-US" sz="2400" dirty="0" err="1">
                <a:solidFill>
                  <a:srgbClr val="C00000"/>
                </a:solidFill>
                <a:cs typeface="Calibri"/>
              </a:rPr>
              <a:t>e</a:t>
            </a:r>
            <a:endParaRPr lang="en-US" sz="2400" dirty="0">
              <a:solidFill>
                <a:srgbClr val="C00000"/>
              </a:solidFill>
              <a:cs typeface="Calibri"/>
            </a:endParaRPr>
          </a:p>
          <a:p>
            <a:pPr marL="723900" lvl="0" indent="0">
              <a:lnSpc>
                <a:spcPct val="100000"/>
              </a:lnSpc>
              <a:spcBef>
                <a:spcPts val="245"/>
              </a:spcBef>
              <a:buNone/>
            </a:pPr>
            <a:r>
              <a:rPr lang="en-US" sz="2000" dirty="0">
                <a:solidFill>
                  <a:srgbClr val="006FC0"/>
                </a:solidFill>
                <a:latin typeface="Consolas"/>
                <a:cs typeface="Consolas"/>
              </a:rPr>
              <a:t>Do</a:t>
            </a:r>
            <a:endParaRPr lang="en-US" sz="2000" dirty="0">
              <a:solidFill>
                <a:prstClr val="black"/>
              </a:solidFill>
              <a:latin typeface="Consolas"/>
              <a:cs typeface="Consolas"/>
            </a:endParaRPr>
          </a:p>
          <a:p>
            <a:pPr marL="723900" lvl="0" indent="0">
              <a:lnSpc>
                <a:spcPct val="100000"/>
              </a:lnSpc>
              <a:spcBef>
                <a:spcPts val="0"/>
              </a:spcBef>
              <a:buNone/>
            </a:pPr>
            <a:r>
              <a:rPr lang="en-US" sz="2000" dirty="0">
                <a:solidFill>
                  <a:prstClr val="black"/>
                </a:solidFill>
                <a:latin typeface="Consolas"/>
                <a:cs typeface="Consolas"/>
              </a:rPr>
              <a:t>Bloc</a:t>
            </a:r>
            <a:r>
              <a:rPr lang="en-US" sz="2000" spc="-35" dirty="0">
                <a:solidFill>
                  <a:prstClr val="black"/>
                </a:solidFill>
                <a:latin typeface="Consolas"/>
                <a:cs typeface="Consolas"/>
              </a:rPr>
              <a:t> </a:t>
            </a:r>
            <a:r>
              <a:rPr lang="en-US" sz="2000" dirty="0" err="1">
                <a:solidFill>
                  <a:prstClr val="black"/>
                </a:solidFill>
                <a:latin typeface="Consolas"/>
                <a:cs typeface="Consolas"/>
              </a:rPr>
              <a:t>d’instructions</a:t>
            </a:r>
            <a:endParaRPr lang="en-US" sz="2000" dirty="0">
              <a:solidFill>
                <a:prstClr val="black"/>
              </a:solidFill>
              <a:latin typeface="Consolas"/>
              <a:cs typeface="Consolas"/>
            </a:endParaRPr>
          </a:p>
          <a:p>
            <a:pPr marL="723900" lvl="0" indent="0">
              <a:lnSpc>
                <a:spcPct val="100000"/>
              </a:lnSpc>
              <a:spcBef>
                <a:spcPts val="0"/>
              </a:spcBef>
              <a:buNone/>
            </a:pPr>
            <a:r>
              <a:rPr lang="en-US" sz="2000" dirty="0">
                <a:solidFill>
                  <a:prstClr val="black"/>
                </a:solidFill>
                <a:latin typeface="Consolas"/>
                <a:cs typeface="Consolas"/>
              </a:rPr>
              <a:t>...</a:t>
            </a:r>
          </a:p>
          <a:p>
            <a:pPr marL="723900" lvl="0" indent="0">
              <a:lnSpc>
                <a:spcPct val="100000"/>
              </a:lnSpc>
              <a:spcBef>
                <a:spcPts val="5"/>
              </a:spcBef>
              <a:buNone/>
            </a:pPr>
            <a:r>
              <a:rPr lang="en-US" sz="2000" dirty="0">
                <a:solidFill>
                  <a:prstClr val="black"/>
                </a:solidFill>
                <a:latin typeface="Consolas"/>
                <a:cs typeface="Consolas"/>
              </a:rPr>
              <a:t>...</a:t>
            </a:r>
          </a:p>
          <a:p>
            <a:pPr marL="723900" lvl="0" indent="0">
              <a:lnSpc>
                <a:spcPct val="100000"/>
              </a:lnSpc>
              <a:spcBef>
                <a:spcPts val="0"/>
              </a:spcBef>
              <a:buNone/>
            </a:pPr>
            <a:r>
              <a:rPr lang="en-US" sz="2000" dirty="0">
                <a:solidFill>
                  <a:srgbClr val="006FC0"/>
                </a:solidFill>
                <a:latin typeface="Consolas"/>
                <a:cs typeface="Consolas"/>
              </a:rPr>
              <a:t>Loop While</a:t>
            </a:r>
            <a:r>
              <a:rPr lang="en-US" sz="2000" spc="-40" dirty="0">
                <a:solidFill>
                  <a:srgbClr val="006FC0"/>
                </a:solidFill>
                <a:latin typeface="Consolas"/>
                <a:cs typeface="Consolas"/>
              </a:rPr>
              <a:t> </a:t>
            </a:r>
            <a:r>
              <a:rPr lang="en-US" sz="2000" dirty="0">
                <a:solidFill>
                  <a:srgbClr val="938953"/>
                </a:solidFill>
                <a:latin typeface="Consolas"/>
                <a:cs typeface="Consolas"/>
              </a:rPr>
              <a:t>condition</a:t>
            </a:r>
            <a:endParaRPr lang="en-US" sz="2000" dirty="0">
              <a:solidFill>
                <a:prstClr val="black"/>
              </a:solidFill>
              <a:latin typeface="Consolas"/>
              <a:cs typeface="Consolas"/>
            </a:endParaRPr>
          </a:p>
          <a:p>
            <a:pPr marL="12700" lvl="0" indent="0">
              <a:lnSpc>
                <a:spcPct val="100000"/>
              </a:lnSpc>
              <a:spcBef>
                <a:spcPts val="100"/>
              </a:spcBef>
              <a:buNone/>
            </a:pPr>
            <a:endParaRPr lang="fr-FR" sz="2000" spc="-5" dirty="0">
              <a:solidFill>
                <a:prstClr val="black"/>
              </a:solidFill>
              <a:cs typeface="Calibri"/>
            </a:endParaRPr>
          </a:p>
          <a:p>
            <a:pPr marL="12700" lvl="0" indent="0">
              <a:lnSpc>
                <a:spcPct val="100000"/>
              </a:lnSpc>
              <a:spcBef>
                <a:spcPts val="100"/>
              </a:spcBef>
              <a:buNone/>
            </a:pPr>
            <a:r>
              <a:rPr lang="fr-FR" sz="2000" spc="-5" dirty="0">
                <a:solidFill>
                  <a:prstClr val="black"/>
                </a:solidFill>
                <a:cs typeface="Calibri"/>
              </a:rPr>
              <a:t>On </a:t>
            </a:r>
            <a:r>
              <a:rPr lang="fr-FR" sz="2000" spc="-10" dirty="0">
                <a:solidFill>
                  <a:prstClr val="black"/>
                </a:solidFill>
                <a:cs typeface="Calibri"/>
              </a:rPr>
              <a:t>est </a:t>
            </a:r>
            <a:r>
              <a:rPr lang="fr-FR" sz="2000" spc="-5" dirty="0">
                <a:solidFill>
                  <a:prstClr val="black"/>
                </a:solidFill>
                <a:cs typeface="Calibri"/>
              </a:rPr>
              <a:t>sûr de </a:t>
            </a:r>
            <a:r>
              <a:rPr lang="fr-FR" sz="2000" spc="-10" dirty="0">
                <a:solidFill>
                  <a:prstClr val="black"/>
                </a:solidFill>
                <a:cs typeface="Calibri"/>
              </a:rPr>
              <a:t>rentrer </a:t>
            </a:r>
            <a:r>
              <a:rPr lang="fr-FR" sz="2000" dirty="0">
                <a:solidFill>
                  <a:prstClr val="black"/>
                </a:solidFill>
                <a:cs typeface="Calibri"/>
              </a:rPr>
              <a:t>au </a:t>
            </a:r>
            <a:r>
              <a:rPr lang="fr-FR" sz="2000" spc="-5" dirty="0">
                <a:solidFill>
                  <a:prstClr val="black"/>
                </a:solidFill>
                <a:cs typeface="Calibri"/>
              </a:rPr>
              <a:t>moins </a:t>
            </a:r>
            <a:r>
              <a:rPr lang="fr-FR" sz="2000" dirty="0">
                <a:solidFill>
                  <a:prstClr val="black"/>
                </a:solidFill>
                <a:cs typeface="Calibri"/>
              </a:rPr>
              <a:t>une </a:t>
            </a:r>
            <a:r>
              <a:rPr lang="fr-FR" sz="2000" spc="-15" dirty="0">
                <a:solidFill>
                  <a:prstClr val="black"/>
                </a:solidFill>
                <a:cs typeface="Calibri"/>
              </a:rPr>
              <a:t>fois </a:t>
            </a:r>
            <a:r>
              <a:rPr lang="fr-FR" sz="2000" dirty="0">
                <a:solidFill>
                  <a:prstClr val="black"/>
                </a:solidFill>
                <a:cs typeface="Calibri"/>
              </a:rPr>
              <a:t>dans la</a:t>
            </a:r>
            <a:r>
              <a:rPr lang="fr-FR" sz="2000" spc="20" dirty="0">
                <a:solidFill>
                  <a:prstClr val="black"/>
                </a:solidFill>
                <a:cs typeface="Calibri"/>
              </a:rPr>
              <a:t> </a:t>
            </a:r>
            <a:r>
              <a:rPr lang="fr-FR" sz="2000" spc="-5" dirty="0">
                <a:solidFill>
                  <a:prstClr val="black"/>
                </a:solidFill>
                <a:cs typeface="Calibri"/>
              </a:rPr>
              <a:t>boucle.</a:t>
            </a:r>
            <a:endParaRPr lang="fr-FR" sz="2000" dirty="0">
              <a:solidFill>
                <a:prstClr val="black"/>
              </a:solidFill>
              <a:cs typeface="Calibri"/>
            </a:endParaRPr>
          </a:p>
          <a:p>
            <a:pPr marL="12700" marR="5080" lvl="0" indent="0">
              <a:lnSpc>
                <a:spcPct val="125000"/>
              </a:lnSpc>
              <a:spcBef>
                <a:spcPts val="5"/>
              </a:spcBef>
              <a:buNone/>
            </a:pPr>
            <a:endParaRPr lang="fr-FR" sz="2000" spc="-5" dirty="0">
              <a:solidFill>
                <a:prstClr val="black"/>
              </a:solidFill>
              <a:cs typeface="Calibri"/>
            </a:endParaRPr>
          </a:p>
          <a:p>
            <a:pPr marL="12700" marR="5080" lvl="0" indent="0">
              <a:lnSpc>
                <a:spcPct val="125000"/>
              </a:lnSpc>
              <a:spcBef>
                <a:spcPts val="5"/>
              </a:spcBef>
              <a:buNone/>
            </a:pPr>
            <a:r>
              <a:rPr lang="fr-FR" sz="2000" spc="-5" dirty="0">
                <a:solidFill>
                  <a:prstClr val="black"/>
                </a:solidFill>
                <a:cs typeface="Calibri"/>
              </a:rPr>
              <a:t>Le </a:t>
            </a:r>
            <a:r>
              <a:rPr lang="fr-FR" sz="2000" dirty="0">
                <a:solidFill>
                  <a:prstClr val="black"/>
                </a:solidFill>
                <a:cs typeface="Calibri"/>
              </a:rPr>
              <a:t>choix </a:t>
            </a:r>
            <a:r>
              <a:rPr lang="fr-FR" sz="2000" spc="-5" dirty="0">
                <a:solidFill>
                  <a:prstClr val="black"/>
                </a:solidFill>
                <a:cs typeface="Calibri"/>
              </a:rPr>
              <a:t>de </a:t>
            </a:r>
            <a:r>
              <a:rPr lang="fr-FR" sz="2000" dirty="0">
                <a:solidFill>
                  <a:prstClr val="black"/>
                </a:solidFill>
                <a:cs typeface="Calibri"/>
              </a:rPr>
              <a:t>la bonne </a:t>
            </a:r>
            <a:r>
              <a:rPr lang="fr-FR" sz="2000" spc="-5" dirty="0">
                <a:solidFill>
                  <a:prstClr val="black"/>
                </a:solidFill>
                <a:cs typeface="Calibri"/>
              </a:rPr>
              <a:t>structure </a:t>
            </a:r>
            <a:r>
              <a:rPr lang="fr-FR" sz="2000" spc="-10" dirty="0">
                <a:solidFill>
                  <a:prstClr val="black"/>
                </a:solidFill>
                <a:cs typeface="Calibri"/>
              </a:rPr>
              <a:t>(</a:t>
            </a:r>
            <a:r>
              <a:rPr lang="fr-FR" sz="2000" spc="-10" dirty="0">
                <a:solidFill>
                  <a:srgbClr val="548ED4"/>
                </a:solidFill>
                <a:cs typeface="Calibri"/>
              </a:rPr>
              <a:t>Faire.. </a:t>
            </a:r>
            <a:r>
              <a:rPr lang="fr-FR" sz="2000" spc="-45" dirty="0">
                <a:solidFill>
                  <a:srgbClr val="548ED4"/>
                </a:solidFill>
                <a:cs typeface="Calibri"/>
              </a:rPr>
              <a:t>Tant </a:t>
            </a:r>
            <a:r>
              <a:rPr lang="fr-FR" sz="2000" dirty="0">
                <a:solidFill>
                  <a:srgbClr val="548ED4"/>
                </a:solidFill>
                <a:cs typeface="Calibri"/>
              </a:rPr>
              <a:t>Que </a:t>
            </a:r>
            <a:r>
              <a:rPr lang="fr-FR" sz="2000" spc="-5" dirty="0">
                <a:solidFill>
                  <a:prstClr val="black"/>
                </a:solidFill>
                <a:cs typeface="Calibri"/>
              </a:rPr>
              <a:t>ou </a:t>
            </a:r>
            <a:r>
              <a:rPr lang="fr-FR" sz="2000" spc="-45" dirty="0">
                <a:solidFill>
                  <a:srgbClr val="548ED4"/>
                </a:solidFill>
                <a:cs typeface="Calibri"/>
              </a:rPr>
              <a:t>Tant </a:t>
            </a:r>
            <a:r>
              <a:rPr lang="fr-FR" sz="2000" dirty="0">
                <a:solidFill>
                  <a:srgbClr val="548ED4"/>
                </a:solidFill>
                <a:cs typeface="Calibri"/>
              </a:rPr>
              <a:t>Que..  </a:t>
            </a:r>
            <a:r>
              <a:rPr lang="fr-FR" sz="2000" spc="-15" dirty="0">
                <a:solidFill>
                  <a:srgbClr val="548ED4"/>
                </a:solidFill>
                <a:cs typeface="Calibri"/>
              </a:rPr>
              <a:t>Faire</a:t>
            </a:r>
            <a:r>
              <a:rPr lang="fr-FR" sz="2000" spc="-15" dirty="0">
                <a:solidFill>
                  <a:prstClr val="black"/>
                </a:solidFill>
                <a:cs typeface="Calibri"/>
              </a:rPr>
              <a:t>) </a:t>
            </a:r>
            <a:r>
              <a:rPr lang="fr-FR" sz="2000" spc="-5" dirty="0">
                <a:solidFill>
                  <a:prstClr val="black"/>
                </a:solidFill>
                <a:cs typeface="Calibri"/>
              </a:rPr>
              <a:t>dépend du </a:t>
            </a:r>
            <a:r>
              <a:rPr lang="fr-FR" sz="2000" spc="-10" dirty="0">
                <a:solidFill>
                  <a:prstClr val="black"/>
                </a:solidFill>
                <a:cs typeface="Calibri"/>
              </a:rPr>
              <a:t>problème </a:t>
            </a:r>
            <a:r>
              <a:rPr lang="fr-FR" sz="2000" dirty="0">
                <a:solidFill>
                  <a:prstClr val="black"/>
                </a:solidFill>
                <a:cs typeface="Calibri"/>
              </a:rPr>
              <a:t>à</a:t>
            </a:r>
            <a:r>
              <a:rPr lang="fr-FR" sz="2000" spc="10" dirty="0">
                <a:solidFill>
                  <a:prstClr val="black"/>
                </a:solidFill>
                <a:cs typeface="Calibri"/>
              </a:rPr>
              <a:t> </a:t>
            </a:r>
            <a:r>
              <a:rPr lang="fr-FR" sz="2000" spc="-10" dirty="0">
                <a:solidFill>
                  <a:prstClr val="black"/>
                </a:solidFill>
                <a:cs typeface="Calibri"/>
              </a:rPr>
              <a:t>traiter</a:t>
            </a:r>
            <a:endParaRPr lang="fr-FR" sz="2000" dirty="0">
              <a:solidFill>
                <a:prstClr val="black"/>
              </a:solidFill>
              <a:cs typeface="Calibri"/>
            </a:endParaRPr>
          </a:p>
          <a:p>
            <a:endParaRPr lang="fr-FR" dirty="0"/>
          </a:p>
        </p:txBody>
      </p:sp>
    </p:spTree>
    <p:extLst>
      <p:ext uri="{BB962C8B-B14F-4D97-AF65-F5344CB8AC3E}">
        <p14:creationId xmlns:p14="http://schemas.microsoft.com/office/powerpoint/2010/main" val="289510889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variantes des boucles DO</a:t>
            </a:r>
          </a:p>
        </p:txBody>
      </p:sp>
      <p:sp>
        <p:nvSpPr>
          <p:cNvPr id="3" name="Espace réservé du contenu 2"/>
          <p:cNvSpPr>
            <a:spLocks noGrp="1"/>
          </p:cNvSpPr>
          <p:nvPr>
            <p:ph idx="1"/>
          </p:nvPr>
        </p:nvSpPr>
        <p:spPr/>
        <p:txBody>
          <a:bodyPr>
            <a:normAutofit fontScale="77500" lnSpcReduction="20000"/>
          </a:bodyPr>
          <a:lstStyle/>
          <a:p>
            <a:r>
              <a:rPr lang="fr-FR" spc="-5" dirty="0"/>
              <a:t>Les </a:t>
            </a:r>
            <a:r>
              <a:rPr lang="fr-FR" dirty="0"/>
              <a:t>boucles DO </a:t>
            </a:r>
            <a:r>
              <a:rPr lang="fr-FR" spc="-10" dirty="0"/>
              <a:t>contrôlées </a:t>
            </a:r>
            <a:r>
              <a:rPr lang="fr-FR" spc="-5" dirty="0"/>
              <a:t>par </a:t>
            </a:r>
            <a:r>
              <a:rPr lang="fr-FR" dirty="0"/>
              <a:t>une </a:t>
            </a:r>
            <a:r>
              <a:rPr lang="fr-FR" spc="-5" dirty="0"/>
              <a:t>condition </a:t>
            </a:r>
            <a:r>
              <a:rPr lang="fr-FR" spc="-10" dirty="0"/>
              <a:t>sont </a:t>
            </a:r>
            <a:r>
              <a:rPr lang="fr-FR" spc="-5" dirty="0"/>
              <a:t>très </a:t>
            </a:r>
            <a:r>
              <a:rPr lang="fr-FR" dirty="0"/>
              <a:t>riches en</a:t>
            </a:r>
            <a:r>
              <a:rPr lang="fr-FR" spc="15" dirty="0"/>
              <a:t> </a:t>
            </a:r>
            <a:r>
              <a:rPr lang="fr-FR" u="heavy" spc="-5" dirty="0">
                <a:solidFill>
                  <a:srgbClr val="0000FF"/>
                </a:solidFill>
                <a:uFill>
                  <a:solidFill>
                    <a:srgbClr val="0000FF"/>
                  </a:solidFill>
                </a:uFill>
                <a:hlinkClick r:id="rId2"/>
              </a:rPr>
              <a:t>VBA</a:t>
            </a:r>
            <a:r>
              <a:rPr lang="fr-FR" spc="-5" dirty="0"/>
              <a:t>.</a:t>
            </a:r>
          </a:p>
          <a:p>
            <a:endParaRPr lang="fr-FR" spc="-5" dirty="0"/>
          </a:p>
          <a:p>
            <a:pPr marL="92075" marR="1830070" indent="0">
              <a:lnSpc>
                <a:spcPct val="113999"/>
              </a:lnSpc>
              <a:spcBef>
                <a:spcPts val="75"/>
              </a:spcBef>
              <a:buNone/>
            </a:pPr>
            <a:r>
              <a:rPr lang="en-US" dirty="0">
                <a:solidFill>
                  <a:srgbClr val="006FC0"/>
                </a:solidFill>
                <a:latin typeface="Consolas"/>
                <a:cs typeface="Consolas"/>
              </a:rPr>
              <a:t>Do </a:t>
            </a:r>
            <a:r>
              <a:rPr lang="en-US" dirty="0">
                <a:latin typeface="Consolas"/>
                <a:cs typeface="Consolas"/>
              </a:rPr>
              <a:t>{ While | Until }</a:t>
            </a:r>
            <a:r>
              <a:rPr lang="en-US" spc="-80" dirty="0">
                <a:latin typeface="Consolas"/>
                <a:cs typeface="Consolas"/>
              </a:rPr>
              <a:t> </a:t>
            </a:r>
            <a:r>
              <a:rPr lang="en-US" spc="-5" dirty="0">
                <a:solidFill>
                  <a:srgbClr val="938953"/>
                </a:solidFill>
                <a:latin typeface="Consolas"/>
                <a:cs typeface="Consolas"/>
              </a:rPr>
              <a:t>condition  </a:t>
            </a:r>
            <a:r>
              <a:rPr lang="en-US" dirty="0">
                <a:solidFill>
                  <a:srgbClr val="938953"/>
                </a:solidFill>
                <a:latin typeface="Consolas"/>
                <a:cs typeface="Consolas"/>
              </a:rPr>
              <a:t> </a:t>
            </a:r>
            <a:r>
              <a:rPr lang="en-US" dirty="0">
                <a:latin typeface="Consolas"/>
                <a:cs typeface="Consolas"/>
              </a:rPr>
              <a:t>[ </a:t>
            </a:r>
            <a:r>
              <a:rPr lang="en-US" spc="-5" dirty="0">
                <a:latin typeface="Consolas"/>
                <a:cs typeface="Consolas"/>
              </a:rPr>
              <a:t>statements </a:t>
            </a:r>
            <a:r>
              <a:rPr lang="en-US" dirty="0">
                <a:latin typeface="Consolas"/>
                <a:cs typeface="Consolas"/>
              </a:rPr>
              <a:t>]</a:t>
            </a:r>
          </a:p>
          <a:p>
            <a:pPr marL="778510" indent="0">
              <a:lnSpc>
                <a:spcPct val="100000"/>
              </a:lnSpc>
              <a:spcBef>
                <a:spcPts val="335"/>
              </a:spcBef>
              <a:buNone/>
            </a:pPr>
            <a:r>
              <a:rPr lang="en-US" dirty="0">
                <a:latin typeface="Consolas"/>
                <a:cs typeface="Consolas"/>
              </a:rPr>
              <a:t>[ </a:t>
            </a:r>
            <a:r>
              <a:rPr lang="en-US" spc="-5" dirty="0">
                <a:latin typeface="Consolas"/>
                <a:cs typeface="Consolas"/>
              </a:rPr>
              <a:t>Exit </a:t>
            </a:r>
            <a:r>
              <a:rPr lang="en-US" dirty="0">
                <a:latin typeface="Consolas"/>
                <a:cs typeface="Consolas"/>
              </a:rPr>
              <a:t>Do</a:t>
            </a:r>
            <a:r>
              <a:rPr lang="en-US" spc="-15" dirty="0">
                <a:latin typeface="Consolas"/>
                <a:cs typeface="Consolas"/>
              </a:rPr>
              <a:t> </a:t>
            </a:r>
            <a:r>
              <a:rPr lang="en-US" dirty="0">
                <a:latin typeface="Consolas"/>
                <a:cs typeface="Consolas"/>
              </a:rPr>
              <a:t>]</a:t>
            </a:r>
          </a:p>
          <a:p>
            <a:pPr marL="778510" indent="0">
              <a:lnSpc>
                <a:spcPct val="100000"/>
              </a:lnSpc>
              <a:spcBef>
                <a:spcPts val="340"/>
              </a:spcBef>
              <a:buNone/>
            </a:pPr>
            <a:r>
              <a:rPr lang="en-US" dirty="0">
                <a:latin typeface="Consolas"/>
                <a:cs typeface="Consolas"/>
              </a:rPr>
              <a:t>[ </a:t>
            </a:r>
            <a:r>
              <a:rPr lang="en-US" spc="-5" dirty="0">
                <a:latin typeface="Consolas"/>
                <a:cs typeface="Consolas"/>
              </a:rPr>
              <a:t>statements</a:t>
            </a:r>
            <a:r>
              <a:rPr lang="en-US" dirty="0">
                <a:latin typeface="Consolas"/>
                <a:cs typeface="Consolas"/>
              </a:rPr>
              <a:t> ]</a:t>
            </a:r>
          </a:p>
          <a:p>
            <a:pPr marL="0" indent="0">
              <a:lnSpc>
                <a:spcPct val="100000"/>
              </a:lnSpc>
              <a:spcBef>
                <a:spcPts val="335"/>
              </a:spcBef>
              <a:buNone/>
            </a:pPr>
            <a:r>
              <a:rPr lang="en-US" dirty="0">
                <a:solidFill>
                  <a:srgbClr val="006FC0"/>
                </a:solidFill>
                <a:latin typeface="Consolas"/>
                <a:cs typeface="Consolas"/>
              </a:rPr>
              <a:t>Loop</a:t>
            </a:r>
            <a:endParaRPr lang="en-US" dirty="0">
              <a:latin typeface="Consolas"/>
              <a:cs typeface="Consolas"/>
            </a:endParaRPr>
          </a:p>
          <a:p>
            <a:pPr marL="0" indent="0">
              <a:lnSpc>
                <a:spcPct val="100000"/>
              </a:lnSpc>
              <a:spcBef>
                <a:spcPts val="335"/>
              </a:spcBef>
              <a:buNone/>
            </a:pPr>
            <a:r>
              <a:rPr lang="en-US" i="1" dirty="0">
                <a:solidFill>
                  <a:srgbClr val="A6A6A6"/>
                </a:solidFill>
                <a:latin typeface="Consolas"/>
                <a:cs typeface="Consolas"/>
              </a:rPr>
              <a:t>-or-</a:t>
            </a:r>
            <a:endParaRPr lang="en-US" dirty="0">
              <a:latin typeface="Consolas"/>
              <a:cs typeface="Consolas"/>
            </a:endParaRPr>
          </a:p>
          <a:p>
            <a:pPr marL="0" indent="0">
              <a:lnSpc>
                <a:spcPct val="100000"/>
              </a:lnSpc>
              <a:spcBef>
                <a:spcPts val="340"/>
              </a:spcBef>
              <a:buNone/>
            </a:pPr>
            <a:r>
              <a:rPr lang="en-US" dirty="0">
                <a:solidFill>
                  <a:srgbClr val="00AFEF"/>
                </a:solidFill>
                <a:latin typeface="Consolas"/>
                <a:cs typeface="Consolas"/>
              </a:rPr>
              <a:t>Do</a:t>
            </a:r>
            <a:endParaRPr lang="en-US" dirty="0">
              <a:latin typeface="Consolas"/>
              <a:cs typeface="Consolas"/>
            </a:endParaRPr>
          </a:p>
          <a:p>
            <a:pPr marL="778510" marR="3150235" indent="0">
              <a:lnSpc>
                <a:spcPct val="113999"/>
              </a:lnSpc>
              <a:buNone/>
            </a:pPr>
            <a:r>
              <a:rPr lang="en-US" dirty="0">
                <a:latin typeface="Consolas"/>
                <a:cs typeface="Consolas"/>
              </a:rPr>
              <a:t>[ </a:t>
            </a:r>
            <a:r>
              <a:rPr lang="en-US" spc="-5" dirty="0">
                <a:latin typeface="Consolas"/>
                <a:cs typeface="Consolas"/>
              </a:rPr>
              <a:t>statements</a:t>
            </a:r>
            <a:r>
              <a:rPr lang="en-US" spc="-55" dirty="0">
                <a:latin typeface="Consolas"/>
                <a:cs typeface="Consolas"/>
              </a:rPr>
              <a:t> </a:t>
            </a:r>
            <a:r>
              <a:rPr lang="en-US" dirty="0">
                <a:latin typeface="Consolas"/>
                <a:cs typeface="Consolas"/>
              </a:rPr>
              <a:t>]   [ </a:t>
            </a:r>
            <a:r>
              <a:rPr lang="en-US" spc="-5" dirty="0">
                <a:latin typeface="Consolas"/>
                <a:cs typeface="Consolas"/>
              </a:rPr>
              <a:t>Exit </a:t>
            </a:r>
            <a:r>
              <a:rPr lang="en-US" dirty="0">
                <a:latin typeface="Consolas"/>
                <a:cs typeface="Consolas"/>
              </a:rPr>
              <a:t>Do</a:t>
            </a:r>
            <a:r>
              <a:rPr lang="en-US" spc="-40" dirty="0">
                <a:latin typeface="Consolas"/>
                <a:cs typeface="Consolas"/>
              </a:rPr>
              <a:t> </a:t>
            </a:r>
            <a:r>
              <a:rPr lang="en-US" dirty="0">
                <a:latin typeface="Consolas"/>
                <a:cs typeface="Consolas"/>
              </a:rPr>
              <a:t>]</a:t>
            </a:r>
          </a:p>
          <a:p>
            <a:pPr marL="778510" indent="0">
              <a:lnSpc>
                <a:spcPct val="100000"/>
              </a:lnSpc>
              <a:spcBef>
                <a:spcPts val="335"/>
              </a:spcBef>
              <a:buNone/>
            </a:pPr>
            <a:r>
              <a:rPr lang="en-US" dirty="0">
                <a:latin typeface="Consolas"/>
                <a:cs typeface="Consolas"/>
              </a:rPr>
              <a:t>[ </a:t>
            </a:r>
            <a:r>
              <a:rPr lang="en-US" spc="-5" dirty="0">
                <a:latin typeface="Consolas"/>
                <a:cs typeface="Consolas"/>
              </a:rPr>
              <a:t>statements</a:t>
            </a:r>
            <a:r>
              <a:rPr lang="en-US" spc="5" dirty="0">
                <a:latin typeface="Consolas"/>
                <a:cs typeface="Consolas"/>
              </a:rPr>
              <a:t> </a:t>
            </a:r>
            <a:r>
              <a:rPr lang="en-US" dirty="0">
                <a:latin typeface="Consolas"/>
                <a:cs typeface="Consolas"/>
              </a:rPr>
              <a:t>]</a:t>
            </a:r>
          </a:p>
          <a:p>
            <a:pPr marL="0" indent="0">
              <a:lnSpc>
                <a:spcPct val="100000"/>
              </a:lnSpc>
              <a:spcBef>
                <a:spcPts val="340"/>
              </a:spcBef>
              <a:buNone/>
            </a:pPr>
            <a:r>
              <a:rPr lang="en-US" dirty="0">
                <a:solidFill>
                  <a:srgbClr val="00AFEF"/>
                </a:solidFill>
                <a:latin typeface="Consolas"/>
                <a:cs typeface="Consolas"/>
              </a:rPr>
              <a:t>Loop </a:t>
            </a:r>
            <a:r>
              <a:rPr lang="en-US" dirty="0">
                <a:latin typeface="Consolas"/>
                <a:cs typeface="Consolas"/>
              </a:rPr>
              <a:t>{ </a:t>
            </a:r>
            <a:r>
              <a:rPr lang="en-US" spc="-5" dirty="0">
                <a:latin typeface="Consolas"/>
                <a:cs typeface="Consolas"/>
              </a:rPr>
              <a:t>While </a:t>
            </a:r>
            <a:r>
              <a:rPr lang="en-US" dirty="0">
                <a:latin typeface="Consolas"/>
                <a:cs typeface="Consolas"/>
              </a:rPr>
              <a:t>| Until }</a:t>
            </a:r>
            <a:r>
              <a:rPr lang="en-US" spc="-60" dirty="0">
                <a:latin typeface="Consolas"/>
                <a:cs typeface="Consolas"/>
              </a:rPr>
              <a:t> </a:t>
            </a:r>
            <a:r>
              <a:rPr lang="en-US" dirty="0">
                <a:solidFill>
                  <a:srgbClr val="938953"/>
                </a:solidFill>
                <a:latin typeface="Consolas"/>
                <a:cs typeface="Consolas"/>
              </a:rPr>
              <a:t>condition</a:t>
            </a:r>
          </a:p>
          <a:p>
            <a:pPr marL="0" indent="0">
              <a:lnSpc>
                <a:spcPct val="100000"/>
              </a:lnSpc>
              <a:spcBef>
                <a:spcPts val="340"/>
              </a:spcBef>
              <a:buNone/>
            </a:pPr>
            <a:endParaRPr lang="en-US" dirty="0">
              <a:solidFill>
                <a:srgbClr val="938953"/>
              </a:solidFill>
              <a:latin typeface="Consolas"/>
              <a:cs typeface="Consolas"/>
            </a:endParaRPr>
          </a:p>
          <a:p>
            <a:pPr marL="0" indent="0">
              <a:lnSpc>
                <a:spcPct val="100000"/>
              </a:lnSpc>
              <a:spcBef>
                <a:spcPts val="340"/>
              </a:spcBef>
              <a:buNone/>
            </a:pPr>
            <a:r>
              <a:rPr lang="fr-FR" spc="-5" dirty="0">
                <a:cs typeface="Calibri"/>
              </a:rPr>
              <a:t>On peut aussi utiliser:  Le </a:t>
            </a:r>
            <a:r>
              <a:rPr lang="fr-FR" spc="-10" dirty="0">
                <a:solidFill>
                  <a:srgbClr val="548ED4"/>
                </a:solidFill>
                <a:cs typeface="Calibri"/>
              </a:rPr>
              <a:t>Répéter… </a:t>
            </a:r>
            <a:r>
              <a:rPr lang="fr-FR" spc="-20" dirty="0">
                <a:solidFill>
                  <a:srgbClr val="548ED4"/>
                </a:solidFill>
                <a:cs typeface="Calibri"/>
              </a:rPr>
              <a:t>Jusqu’à </a:t>
            </a:r>
            <a:r>
              <a:rPr lang="fr-FR" spc="-5" dirty="0">
                <a:cs typeface="Calibri"/>
              </a:rPr>
              <a:t>(</a:t>
            </a:r>
            <a:r>
              <a:rPr lang="fr-FR" spc="-5" dirty="0" err="1">
                <a:cs typeface="Calibri"/>
              </a:rPr>
              <a:t>Until</a:t>
            </a:r>
            <a:r>
              <a:rPr lang="fr-FR" spc="-5" dirty="0">
                <a:cs typeface="Calibri"/>
              </a:rPr>
              <a:t>)</a:t>
            </a:r>
            <a:endParaRPr lang="en-US" dirty="0">
              <a:latin typeface="Consolas"/>
              <a:cs typeface="Consolas"/>
            </a:endParaRPr>
          </a:p>
          <a:p>
            <a:endParaRPr lang="fr-FR" dirty="0"/>
          </a:p>
        </p:txBody>
      </p:sp>
    </p:spTree>
    <p:extLst>
      <p:ext uri="{BB962C8B-B14F-4D97-AF65-F5344CB8AC3E}">
        <p14:creationId xmlns:p14="http://schemas.microsoft.com/office/powerpoint/2010/main" val="2644235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6C955-F15D-6ED5-85CD-CC72411DA88A}"/>
            </a:ext>
          </a:extLst>
        </p:cNvPr>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id="{74190C84-1C48-F969-038D-6240D725E665}"/>
              </a:ext>
            </a:extLst>
          </p:cNvPr>
          <p:cNvSpPr/>
          <p:nvPr/>
        </p:nvSpPr>
        <p:spPr>
          <a:xfrm>
            <a:off x="4443814" y="222189"/>
            <a:ext cx="2871386" cy="2367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fr-FR" dirty="0"/>
              <a:t>Processeur</a:t>
            </a:r>
          </a:p>
        </p:txBody>
      </p:sp>
      <p:sp>
        <p:nvSpPr>
          <p:cNvPr id="3" name="Rectangle à coins arrondis 2">
            <a:extLst>
              <a:ext uri="{FF2B5EF4-FFF2-40B4-BE49-F238E27FC236}">
                <a16:creationId xmlns:a16="http://schemas.microsoft.com/office/drawing/2014/main" id="{F0C9C71F-4148-4C72-63EE-50341410A315}"/>
              </a:ext>
            </a:extLst>
          </p:cNvPr>
          <p:cNvSpPr/>
          <p:nvPr/>
        </p:nvSpPr>
        <p:spPr>
          <a:xfrm>
            <a:off x="5016381" y="410197"/>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de Commande</a:t>
            </a:r>
          </a:p>
        </p:txBody>
      </p:sp>
      <p:sp>
        <p:nvSpPr>
          <p:cNvPr id="4" name="Rectangle à coins arrondis 3">
            <a:extLst>
              <a:ext uri="{FF2B5EF4-FFF2-40B4-BE49-F238E27FC236}">
                <a16:creationId xmlns:a16="http://schemas.microsoft.com/office/drawing/2014/main" id="{2E9BF357-09CB-4046-2847-5A070F3BA27B}"/>
              </a:ext>
            </a:extLst>
          </p:cNvPr>
          <p:cNvSpPr/>
          <p:nvPr/>
        </p:nvSpPr>
        <p:spPr>
          <a:xfrm>
            <a:off x="4973652" y="1525422"/>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Arithmétique et logique </a:t>
            </a:r>
          </a:p>
        </p:txBody>
      </p:sp>
      <p:sp>
        <p:nvSpPr>
          <p:cNvPr id="5" name="Rectangle à coins arrondis 4">
            <a:extLst>
              <a:ext uri="{FF2B5EF4-FFF2-40B4-BE49-F238E27FC236}">
                <a16:creationId xmlns:a16="http://schemas.microsoft.com/office/drawing/2014/main" id="{38FDFDC4-A774-31B0-F5F2-63A0EAF2AB67}"/>
              </a:ext>
            </a:extLst>
          </p:cNvPr>
          <p:cNvSpPr/>
          <p:nvPr/>
        </p:nvSpPr>
        <p:spPr>
          <a:xfrm>
            <a:off x="3517618" y="3546505"/>
            <a:ext cx="4452751" cy="3089306"/>
          </a:xfrm>
          <a:prstGeom prst="roundRect">
            <a:avLst>
              <a:gd name="adj" fmla="val 9267"/>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ctr"/>
            <a:r>
              <a:rPr lang="fr-FR" dirty="0"/>
              <a:t>Mémoire Centrale (RAM)</a:t>
            </a:r>
          </a:p>
        </p:txBody>
      </p:sp>
      <p:sp>
        <p:nvSpPr>
          <p:cNvPr id="11" name="ZoneTexte 10">
            <a:extLst>
              <a:ext uri="{FF2B5EF4-FFF2-40B4-BE49-F238E27FC236}">
                <a16:creationId xmlns:a16="http://schemas.microsoft.com/office/drawing/2014/main" id="{261172E8-760D-F8F8-59AA-409DC5B81B7B}"/>
              </a:ext>
            </a:extLst>
          </p:cNvPr>
          <p:cNvSpPr txBox="1"/>
          <p:nvPr/>
        </p:nvSpPr>
        <p:spPr>
          <a:xfrm>
            <a:off x="1226155" y="4052488"/>
            <a:ext cx="2122697" cy="369332"/>
          </a:xfrm>
          <a:prstGeom prst="rect">
            <a:avLst/>
          </a:prstGeom>
          <a:noFill/>
        </p:spPr>
        <p:txBody>
          <a:bodyPr wrap="none" rtlCol="0">
            <a:spAutoFit/>
          </a:bodyPr>
          <a:lstStyle/>
          <a:p>
            <a:r>
              <a:rPr lang="fr-FR" dirty="0">
                <a:solidFill>
                  <a:schemeClr val="bg2">
                    <a:lumMod val="10000"/>
                  </a:schemeClr>
                </a:solidFill>
              </a:rPr>
              <a:t>1 Saisie des données</a:t>
            </a:r>
          </a:p>
        </p:txBody>
      </p:sp>
      <p:sp>
        <p:nvSpPr>
          <p:cNvPr id="12" name="ZoneTexte 11">
            <a:extLst>
              <a:ext uri="{FF2B5EF4-FFF2-40B4-BE49-F238E27FC236}">
                <a16:creationId xmlns:a16="http://schemas.microsoft.com/office/drawing/2014/main" id="{42AE0517-C2C0-C888-5982-3529479F47C9}"/>
              </a:ext>
            </a:extLst>
          </p:cNvPr>
          <p:cNvSpPr txBox="1"/>
          <p:nvPr/>
        </p:nvSpPr>
        <p:spPr>
          <a:xfrm>
            <a:off x="8564919" y="3751490"/>
            <a:ext cx="3021321" cy="923330"/>
          </a:xfrm>
          <a:prstGeom prst="rect">
            <a:avLst/>
          </a:prstGeom>
          <a:noFill/>
        </p:spPr>
        <p:txBody>
          <a:bodyPr wrap="square" rtlCol="0">
            <a:spAutoFit/>
          </a:bodyPr>
          <a:lstStyle/>
          <a:p>
            <a:r>
              <a:rPr lang="fr-FR" dirty="0"/>
              <a:t>5 Sortie des données</a:t>
            </a:r>
          </a:p>
          <a:p>
            <a:r>
              <a:rPr lang="fr-FR" dirty="0"/>
              <a:t>Ou </a:t>
            </a:r>
          </a:p>
          <a:p>
            <a:r>
              <a:rPr lang="fr-FR" dirty="0"/>
              <a:t>Affichage des Résultats</a:t>
            </a:r>
          </a:p>
        </p:txBody>
      </p:sp>
      <p:sp>
        <p:nvSpPr>
          <p:cNvPr id="13" name="Rectangle 12">
            <a:extLst>
              <a:ext uri="{FF2B5EF4-FFF2-40B4-BE49-F238E27FC236}">
                <a16:creationId xmlns:a16="http://schemas.microsoft.com/office/drawing/2014/main" id="{F75623B2-29A2-731D-98FF-2CC4AD252373}"/>
              </a:ext>
            </a:extLst>
          </p:cNvPr>
          <p:cNvSpPr/>
          <p:nvPr/>
        </p:nvSpPr>
        <p:spPr>
          <a:xfrm>
            <a:off x="4221633" y="3932485"/>
            <a:ext cx="972026" cy="5326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t>20</a:t>
            </a:r>
          </a:p>
        </p:txBody>
      </p:sp>
      <p:cxnSp>
        <p:nvCxnSpPr>
          <p:cNvPr id="7" name="Connecteur droit avec flèche 6">
            <a:extLst>
              <a:ext uri="{FF2B5EF4-FFF2-40B4-BE49-F238E27FC236}">
                <a16:creationId xmlns:a16="http://schemas.microsoft.com/office/drawing/2014/main" id="{FB627E20-3A77-B62F-00BA-3E5883BF1825}"/>
              </a:ext>
            </a:extLst>
          </p:cNvPr>
          <p:cNvCxnSpPr>
            <a:cxnSpLocks/>
          </p:cNvCxnSpPr>
          <p:nvPr/>
        </p:nvCxnSpPr>
        <p:spPr>
          <a:xfrm flipV="1">
            <a:off x="1374301" y="4506742"/>
            <a:ext cx="2006888" cy="1417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Connecteur droit avec flèche 9">
            <a:extLst>
              <a:ext uri="{FF2B5EF4-FFF2-40B4-BE49-F238E27FC236}">
                <a16:creationId xmlns:a16="http://schemas.microsoft.com/office/drawing/2014/main" id="{E4F0A637-F4FD-0EE3-C5BA-A3506DFFF3EC}"/>
              </a:ext>
            </a:extLst>
          </p:cNvPr>
          <p:cNvCxnSpPr>
            <a:cxnSpLocks/>
          </p:cNvCxnSpPr>
          <p:nvPr/>
        </p:nvCxnSpPr>
        <p:spPr>
          <a:xfrm>
            <a:off x="6838266" y="4879804"/>
            <a:ext cx="3479907" cy="874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0" name="ZoneTexte 19">
            <a:extLst>
              <a:ext uri="{FF2B5EF4-FFF2-40B4-BE49-F238E27FC236}">
                <a16:creationId xmlns:a16="http://schemas.microsoft.com/office/drawing/2014/main" id="{B831DA3F-4FC5-F419-2602-FB4ADBC4E487}"/>
              </a:ext>
            </a:extLst>
          </p:cNvPr>
          <p:cNvSpPr txBox="1"/>
          <p:nvPr/>
        </p:nvSpPr>
        <p:spPr>
          <a:xfrm>
            <a:off x="1957067" y="1635420"/>
            <a:ext cx="2575385" cy="369332"/>
          </a:xfrm>
          <a:prstGeom prst="rect">
            <a:avLst/>
          </a:prstGeom>
          <a:noFill/>
        </p:spPr>
        <p:txBody>
          <a:bodyPr wrap="none" rtlCol="0">
            <a:spAutoFit/>
          </a:bodyPr>
          <a:lstStyle>
            <a:defPPr>
              <a:defRPr lang="en-US"/>
            </a:defPPr>
          </a:lstStyle>
          <a:p>
            <a:r>
              <a:rPr lang="fr-FR" dirty="0"/>
              <a:t>2 Calcul ou interprétation</a:t>
            </a:r>
          </a:p>
        </p:txBody>
      </p:sp>
      <p:sp>
        <p:nvSpPr>
          <p:cNvPr id="21" name="ZoneTexte 20">
            <a:extLst>
              <a:ext uri="{FF2B5EF4-FFF2-40B4-BE49-F238E27FC236}">
                <a16:creationId xmlns:a16="http://schemas.microsoft.com/office/drawing/2014/main" id="{A17227D3-861A-325A-BEF4-B98F9386C324}"/>
              </a:ext>
            </a:extLst>
          </p:cNvPr>
          <p:cNvSpPr txBox="1"/>
          <p:nvPr/>
        </p:nvSpPr>
        <p:spPr>
          <a:xfrm>
            <a:off x="2933666" y="2125278"/>
            <a:ext cx="1377685" cy="369332"/>
          </a:xfrm>
          <a:prstGeom prst="rect">
            <a:avLst/>
          </a:prstGeom>
          <a:noFill/>
        </p:spPr>
        <p:txBody>
          <a:bodyPr wrap="none" rtlCol="0">
            <a:spAutoFit/>
          </a:bodyPr>
          <a:lstStyle>
            <a:defPPr>
              <a:defRPr lang="en-US"/>
            </a:defPPr>
          </a:lstStyle>
          <a:p>
            <a:r>
              <a:rPr lang="fr-FR" dirty="0"/>
              <a:t>3 Traitement</a:t>
            </a:r>
          </a:p>
        </p:txBody>
      </p:sp>
      <p:sp>
        <p:nvSpPr>
          <p:cNvPr id="23" name="Rectangle 22">
            <a:extLst>
              <a:ext uri="{FF2B5EF4-FFF2-40B4-BE49-F238E27FC236}">
                <a16:creationId xmlns:a16="http://schemas.microsoft.com/office/drawing/2014/main" id="{F8410814-F274-8150-1811-A669AF36E48F}"/>
              </a:ext>
            </a:extLst>
          </p:cNvPr>
          <p:cNvSpPr/>
          <p:nvPr/>
        </p:nvSpPr>
        <p:spPr>
          <a:xfrm>
            <a:off x="4251421" y="4679058"/>
            <a:ext cx="972027" cy="5381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a:solidFill>
                  <a:srgbClr val="C00000"/>
                </a:solidFill>
              </a:rPr>
              <a:t>50</a:t>
            </a:r>
          </a:p>
        </p:txBody>
      </p:sp>
      <p:sp>
        <p:nvSpPr>
          <p:cNvPr id="24" name="Rectangle 23">
            <a:extLst>
              <a:ext uri="{FF2B5EF4-FFF2-40B4-BE49-F238E27FC236}">
                <a16:creationId xmlns:a16="http://schemas.microsoft.com/office/drawing/2014/main" id="{8C1E4BC3-A1F2-721F-8CB9-65190337CEC5}"/>
              </a:ext>
            </a:extLst>
          </p:cNvPr>
          <p:cNvSpPr/>
          <p:nvPr/>
        </p:nvSpPr>
        <p:spPr>
          <a:xfrm>
            <a:off x="4468639" y="5400964"/>
            <a:ext cx="2034555" cy="5326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solidFill>
                  <a:srgbClr val="C00000"/>
                </a:solidFill>
              </a:rPr>
              <a:t>Formule de Calcul:</a:t>
            </a:r>
          </a:p>
          <a:p>
            <a:pPr algn="ctr"/>
            <a:r>
              <a:rPr lang="fr-FR" dirty="0">
                <a:solidFill>
                  <a:srgbClr val="C00000"/>
                </a:solidFill>
              </a:rPr>
              <a:t>C= a + b</a:t>
            </a:r>
          </a:p>
        </p:txBody>
      </p:sp>
      <p:cxnSp>
        <p:nvCxnSpPr>
          <p:cNvPr id="25" name="Connecteur droit avec flèche 24">
            <a:extLst>
              <a:ext uri="{FF2B5EF4-FFF2-40B4-BE49-F238E27FC236}">
                <a16:creationId xmlns:a16="http://schemas.microsoft.com/office/drawing/2014/main" id="{E0440BBB-4399-BD03-8A30-63E83655A11B}"/>
              </a:ext>
            </a:extLst>
          </p:cNvPr>
          <p:cNvCxnSpPr>
            <a:cxnSpLocks/>
          </p:cNvCxnSpPr>
          <p:nvPr/>
        </p:nvCxnSpPr>
        <p:spPr>
          <a:xfrm>
            <a:off x="5768416" y="2452767"/>
            <a:ext cx="0" cy="170280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1" name="Connecteur droit avec flèche 30">
            <a:extLst>
              <a:ext uri="{FF2B5EF4-FFF2-40B4-BE49-F238E27FC236}">
                <a16:creationId xmlns:a16="http://schemas.microsoft.com/office/drawing/2014/main" id="{6D687D41-4FE4-6F83-3BFD-3029094CF355}"/>
              </a:ext>
            </a:extLst>
          </p:cNvPr>
          <p:cNvCxnSpPr>
            <a:cxnSpLocks/>
          </p:cNvCxnSpPr>
          <p:nvPr/>
        </p:nvCxnSpPr>
        <p:spPr>
          <a:xfrm flipV="1">
            <a:off x="1374301" y="4857181"/>
            <a:ext cx="2006888" cy="2178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2" name="Connecteur droit avec flèche 31">
            <a:extLst>
              <a:ext uri="{FF2B5EF4-FFF2-40B4-BE49-F238E27FC236}">
                <a16:creationId xmlns:a16="http://schemas.microsoft.com/office/drawing/2014/main" id="{22E2301C-7763-2AFC-6920-0231DF653DD2}"/>
              </a:ext>
            </a:extLst>
          </p:cNvPr>
          <p:cNvCxnSpPr>
            <a:cxnSpLocks/>
            <a:stCxn id="29" idx="3"/>
            <a:endCxn id="23" idx="1"/>
          </p:cNvCxnSpPr>
          <p:nvPr/>
        </p:nvCxnSpPr>
        <p:spPr>
          <a:xfrm flipV="1">
            <a:off x="2860752" y="4948141"/>
            <a:ext cx="1390669" cy="82022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3" name="ZoneTexte 32">
            <a:extLst>
              <a:ext uri="{FF2B5EF4-FFF2-40B4-BE49-F238E27FC236}">
                <a16:creationId xmlns:a16="http://schemas.microsoft.com/office/drawing/2014/main" id="{E680A06F-810B-49EC-DD0C-B3699B20DE15}"/>
              </a:ext>
            </a:extLst>
          </p:cNvPr>
          <p:cNvSpPr txBox="1"/>
          <p:nvPr/>
        </p:nvSpPr>
        <p:spPr>
          <a:xfrm>
            <a:off x="5977731" y="2878959"/>
            <a:ext cx="2224968" cy="369332"/>
          </a:xfrm>
          <a:prstGeom prst="rect">
            <a:avLst/>
          </a:prstGeom>
          <a:noFill/>
        </p:spPr>
        <p:txBody>
          <a:bodyPr wrap="none" rtlCol="0">
            <a:spAutoFit/>
          </a:bodyPr>
          <a:lstStyle/>
          <a:p>
            <a:r>
              <a:rPr lang="fr-FR" dirty="0"/>
              <a:t>4 Renvoi des résultats</a:t>
            </a:r>
          </a:p>
        </p:txBody>
      </p:sp>
      <p:sp>
        <p:nvSpPr>
          <p:cNvPr id="34" name="ZoneTexte 33">
            <a:extLst>
              <a:ext uri="{FF2B5EF4-FFF2-40B4-BE49-F238E27FC236}">
                <a16:creationId xmlns:a16="http://schemas.microsoft.com/office/drawing/2014/main" id="{105033CB-E7FB-2D4D-72CB-B038DAA0701C}"/>
              </a:ext>
            </a:extLst>
          </p:cNvPr>
          <p:cNvSpPr txBox="1"/>
          <p:nvPr/>
        </p:nvSpPr>
        <p:spPr>
          <a:xfrm>
            <a:off x="8017654" y="118990"/>
            <a:ext cx="3568586" cy="12003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2400" dirty="0">
                <a:ln w="0"/>
                <a:solidFill>
                  <a:schemeClr val="tx1"/>
                </a:solidFill>
                <a:effectLst>
                  <a:outerShdw blurRad="38100" dist="19050" dir="2700000" algn="tl" rotWithShape="0">
                    <a:schemeClr val="dk1">
                      <a:alpha val="40000"/>
                    </a:schemeClr>
                  </a:outerShdw>
                </a:effectLst>
              </a:rPr>
              <a:t>Exécution d’un programme</a:t>
            </a:r>
          </a:p>
          <a:p>
            <a:r>
              <a:rPr lang="fr-FR" sz="2400" dirty="0">
                <a:ln w="0"/>
                <a:solidFill>
                  <a:schemeClr val="tx1"/>
                </a:solidFill>
                <a:effectLst>
                  <a:outerShdw blurRad="38100" dist="19050" dir="2700000" algn="tl" rotWithShape="0">
                    <a:schemeClr val="dk1">
                      <a:alpha val="40000"/>
                    </a:schemeClr>
                  </a:outerShdw>
                </a:effectLst>
              </a:rPr>
              <a:t>Addition de 2 Nombre et affichage du résultat</a:t>
            </a:r>
          </a:p>
        </p:txBody>
      </p:sp>
      <p:sp>
        <p:nvSpPr>
          <p:cNvPr id="26" name="ZoneTexte 25">
            <a:extLst>
              <a:ext uri="{FF2B5EF4-FFF2-40B4-BE49-F238E27FC236}">
                <a16:creationId xmlns:a16="http://schemas.microsoft.com/office/drawing/2014/main" id="{14CB9819-FEC9-0771-3F92-628911DE9067}"/>
              </a:ext>
            </a:extLst>
          </p:cNvPr>
          <p:cNvSpPr txBox="1"/>
          <p:nvPr/>
        </p:nvSpPr>
        <p:spPr>
          <a:xfrm>
            <a:off x="1658179" y="2870697"/>
            <a:ext cx="1202573"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a</a:t>
            </a:r>
            <a:endParaRPr lang="fr-FR" b="1" dirty="0"/>
          </a:p>
        </p:txBody>
      </p:sp>
      <p:cxnSp>
        <p:nvCxnSpPr>
          <p:cNvPr id="28" name="Connecteur droit avec flèche 27">
            <a:extLst>
              <a:ext uri="{FF2B5EF4-FFF2-40B4-BE49-F238E27FC236}">
                <a16:creationId xmlns:a16="http://schemas.microsoft.com/office/drawing/2014/main" id="{44F31EE4-1A5D-B191-160E-3DAF4E011D37}"/>
              </a:ext>
            </a:extLst>
          </p:cNvPr>
          <p:cNvCxnSpPr>
            <a:cxnSpLocks/>
            <a:stCxn id="26" idx="3"/>
            <a:endCxn id="13" idx="1"/>
          </p:cNvCxnSpPr>
          <p:nvPr/>
        </p:nvCxnSpPr>
        <p:spPr>
          <a:xfrm>
            <a:off x="2860752" y="3163085"/>
            <a:ext cx="1360881" cy="103574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9" name="ZoneTexte 28">
            <a:extLst>
              <a:ext uri="{FF2B5EF4-FFF2-40B4-BE49-F238E27FC236}">
                <a16:creationId xmlns:a16="http://schemas.microsoft.com/office/drawing/2014/main" id="{1A88000A-8AA2-9C13-7168-BE947048E9DF}"/>
              </a:ext>
            </a:extLst>
          </p:cNvPr>
          <p:cNvSpPr txBox="1"/>
          <p:nvPr/>
        </p:nvSpPr>
        <p:spPr>
          <a:xfrm>
            <a:off x="1640546" y="5475978"/>
            <a:ext cx="1220206"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b</a:t>
            </a:r>
            <a:endParaRPr lang="fr-FR" b="1" dirty="0"/>
          </a:p>
        </p:txBody>
      </p:sp>
      <p:sp>
        <p:nvSpPr>
          <p:cNvPr id="37" name="ZoneTexte 36">
            <a:extLst>
              <a:ext uri="{FF2B5EF4-FFF2-40B4-BE49-F238E27FC236}">
                <a16:creationId xmlns:a16="http://schemas.microsoft.com/office/drawing/2014/main" id="{FF299F57-50A0-3A2D-34F8-2B29A0DC1ACF}"/>
              </a:ext>
            </a:extLst>
          </p:cNvPr>
          <p:cNvSpPr txBox="1"/>
          <p:nvPr/>
        </p:nvSpPr>
        <p:spPr>
          <a:xfrm>
            <a:off x="556178" y="884488"/>
            <a:ext cx="1363387"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fr-FR" dirty="0"/>
              <a:t>A un instant </a:t>
            </a:r>
          </a:p>
        </p:txBody>
      </p:sp>
      <p:sp>
        <p:nvSpPr>
          <p:cNvPr id="6" name="Rectangle 5">
            <a:extLst>
              <a:ext uri="{FF2B5EF4-FFF2-40B4-BE49-F238E27FC236}">
                <a16:creationId xmlns:a16="http://schemas.microsoft.com/office/drawing/2014/main" id="{1D764F1D-7AA1-189E-6146-96C6A168E9DD}"/>
              </a:ext>
            </a:extLst>
          </p:cNvPr>
          <p:cNvSpPr/>
          <p:nvPr/>
        </p:nvSpPr>
        <p:spPr>
          <a:xfrm>
            <a:off x="5866239" y="4547478"/>
            <a:ext cx="972027" cy="5381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a:solidFill>
                  <a:srgbClr val="C00000"/>
                </a:solidFill>
              </a:rPr>
              <a:t>70</a:t>
            </a:r>
          </a:p>
        </p:txBody>
      </p:sp>
    </p:spTree>
    <p:extLst>
      <p:ext uri="{BB962C8B-B14F-4D97-AF65-F5344CB8AC3E}">
        <p14:creationId xmlns:p14="http://schemas.microsoft.com/office/powerpoint/2010/main" val="342956482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AFB976-14A3-5AFC-AB29-BD8DD796DC6B}"/>
              </a:ext>
            </a:extLst>
          </p:cNvPr>
          <p:cNvSpPr>
            <a:spLocks noGrp="1"/>
          </p:cNvSpPr>
          <p:nvPr>
            <p:ph type="title"/>
          </p:nvPr>
        </p:nvSpPr>
        <p:spPr/>
        <p:txBody>
          <a:bodyPr/>
          <a:lstStyle/>
          <a:p>
            <a:r>
              <a:rPr lang="fr-FR" dirty="0"/>
              <a:t>Exemples de Macros VBA</a:t>
            </a:r>
          </a:p>
        </p:txBody>
      </p:sp>
      <p:sp>
        <p:nvSpPr>
          <p:cNvPr id="3" name="Espace réservé du texte 2">
            <a:extLst>
              <a:ext uri="{FF2B5EF4-FFF2-40B4-BE49-F238E27FC236}">
                <a16:creationId xmlns:a16="http://schemas.microsoft.com/office/drawing/2014/main" id="{B6EF29E5-1428-9575-62AC-0AB2ED820564}"/>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96290902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Sélection simple</a:t>
            </a:r>
          </a:p>
        </p:txBody>
      </p:sp>
      <p:sp>
        <p:nvSpPr>
          <p:cNvPr id="3" name="Espace réservé du contenu 2"/>
          <p:cNvSpPr>
            <a:spLocks noGrp="1"/>
          </p:cNvSpPr>
          <p:nvPr>
            <p:ph idx="1"/>
          </p:nvPr>
        </p:nvSpPr>
        <p:spPr/>
        <p:txBody>
          <a:bodyPr>
            <a:normAutofit/>
          </a:bodyPr>
          <a:lstStyle/>
          <a:p>
            <a:r>
              <a:rPr lang="fr-FR" sz="2000" dirty="0"/>
              <a:t>Comment programmer une macro qui manipule directement une plage de cellules  sélectionnée par l’utilisateur ? </a:t>
            </a:r>
            <a:r>
              <a:rPr lang="fr-FR" sz="2000" dirty="0">
                <a:solidFill>
                  <a:schemeClr val="accent1">
                    <a:lumMod val="75000"/>
                  </a:schemeClr>
                </a:solidFill>
              </a:rPr>
              <a:t>Attention, nous ne sommes pas dans la même  configuration que les fonctions personnalisées ici, nous n’insérons pas un résultat  dans une cellule, nous manipulons et modifions directement la plage sélectionnée.</a:t>
            </a:r>
          </a:p>
          <a:p>
            <a:endParaRPr lang="fr-FR" sz="2000" dirty="0"/>
          </a:p>
        </p:txBody>
      </p:sp>
      <p:sp>
        <p:nvSpPr>
          <p:cNvPr id="5" name="object 5"/>
          <p:cNvSpPr/>
          <p:nvPr/>
        </p:nvSpPr>
        <p:spPr>
          <a:xfrm>
            <a:off x="806926" y="3225102"/>
            <a:ext cx="4027190" cy="1325563"/>
          </a:xfrm>
          <a:prstGeom prst="rect">
            <a:avLst/>
          </a:prstGeom>
          <a:blipFill>
            <a:blip r:embed="rId2" cstate="print"/>
            <a:stretch>
              <a:fillRect l="1" r="-16107"/>
            </a:stretch>
          </a:blipFill>
        </p:spPr>
        <p:txBody>
          <a:bodyPr wrap="square" lIns="0" tIns="0" rIns="0" bIns="0" rtlCol="0"/>
          <a:lstStyle/>
          <a:p>
            <a:endParaRPr/>
          </a:p>
        </p:txBody>
      </p:sp>
      <p:sp>
        <p:nvSpPr>
          <p:cNvPr id="7" name="object 7"/>
          <p:cNvSpPr txBox="1"/>
          <p:nvPr/>
        </p:nvSpPr>
        <p:spPr>
          <a:xfrm>
            <a:off x="1580005" y="6187769"/>
            <a:ext cx="9712569" cy="499496"/>
          </a:xfrm>
          <a:prstGeom prst="rect">
            <a:avLst/>
          </a:prstGeom>
        </p:spPr>
        <p:txBody>
          <a:bodyPr vert="horz" wrap="square" lIns="0" tIns="6985" rIns="0" bIns="0" rtlCol="0">
            <a:spAutoFit/>
          </a:bodyPr>
          <a:lstStyle/>
          <a:p>
            <a:pPr marL="92710" marR="140970">
              <a:spcBef>
                <a:spcPts val="55"/>
              </a:spcBef>
            </a:pPr>
            <a:r>
              <a:rPr sz="1600" u="heavy" spc="-10" dirty="0">
                <a:solidFill>
                  <a:srgbClr val="7E7E7E"/>
                </a:solidFill>
                <a:uFill>
                  <a:solidFill>
                    <a:srgbClr val="7E7E7E"/>
                  </a:solidFill>
                </a:uFill>
                <a:latin typeface="Calibri"/>
                <a:cs typeface="Calibri"/>
              </a:rPr>
              <a:t>Exemple </a:t>
            </a:r>
            <a:r>
              <a:rPr sz="1600" u="heavy" dirty="0">
                <a:solidFill>
                  <a:srgbClr val="7E7E7E"/>
                </a:solidFill>
                <a:uFill>
                  <a:solidFill>
                    <a:srgbClr val="7E7E7E"/>
                  </a:solidFill>
                </a:uFill>
                <a:latin typeface="Calibri"/>
                <a:cs typeface="Calibri"/>
              </a:rPr>
              <a:t>:</a:t>
            </a:r>
            <a:r>
              <a:rPr sz="1600" dirty="0">
                <a:solidFill>
                  <a:srgbClr val="7E7E7E"/>
                </a:solidFill>
                <a:latin typeface="Calibri"/>
                <a:cs typeface="Calibri"/>
              </a:rPr>
              <a:t> </a:t>
            </a:r>
            <a:r>
              <a:rPr sz="1600" spc="-5" dirty="0">
                <a:solidFill>
                  <a:srgbClr val="7E7E7E"/>
                </a:solidFill>
                <a:latin typeface="Calibri"/>
                <a:cs typeface="Calibri"/>
              </a:rPr>
              <a:t>dans </a:t>
            </a:r>
            <a:r>
              <a:rPr sz="1600" spc="-20" dirty="0">
                <a:solidFill>
                  <a:srgbClr val="7E7E7E"/>
                </a:solidFill>
                <a:latin typeface="Calibri"/>
                <a:cs typeface="Calibri"/>
              </a:rPr>
              <a:t>cette </a:t>
            </a:r>
            <a:r>
              <a:rPr sz="1600" spc="-5" dirty="0">
                <a:solidFill>
                  <a:srgbClr val="7E7E7E"/>
                </a:solidFill>
                <a:latin typeface="Calibri"/>
                <a:cs typeface="Calibri"/>
              </a:rPr>
              <a:t>sélection </a:t>
            </a:r>
            <a:r>
              <a:rPr sz="1600" dirty="0">
                <a:solidFill>
                  <a:srgbClr val="7E7E7E"/>
                </a:solidFill>
                <a:latin typeface="Calibri"/>
                <a:cs typeface="Calibri"/>
              </a:rPr>
              <a:t>(</a:t>
            </a:r>
            <a:r>
              <a:rPr sz="1600" dirty="0">
                <a:latin typeface="Calibri"/>
                <a:cs typeface="Calibri"/>
              </a:rPr>
              <a:t>les </a:t>
            </a:r>
            <a:r>
              <a:rPr sz="1600" spc="-5" dirty="0">
                <a:latin typeface="Calibri"/>
                <a:cs typeface="Calibri"/>
              </a:rPr>
              <a:t>cellules  doivent </a:t>
            </a:r>
            <a:r>
              <a:rPr sz="1600" spc="-15" dirty="0">
                <a:latin typeface="Calibri"/>
                <a:cs typeface="Calibri"/>
              </a:rPr>
              <a:t>être </a:t>
            </a:r>
            <a:r>
              <a:rPr sz="1600" spc="-5" dirty="0">
                <a:latin typeface="Calibri"/>
                <a:cs typeface="Calibri"/>
              </a:rPr>
              <a:t>sélectionnées </a:t>
            </a:r>
            <a:r>
              <a:rPr sz="1600" spc="-15" dirty="0">
                <a:latin typeface="Calibri"/>
                <a:cs typeface="Calibri"/>
              </a:rPr>
              <a:t>avant </a:t>
            </a:r>
            <a:r>
              <a:rPr sz="1600" spc="-5" dirty="0">
                <a:latin typeface="Calibri"/>
                <a:cs typeface="Calibri"/>
              </a:rPr>
              <a:t>de lancer  la </a:t>
            </a:r>
            <a:r>
              <a:rPr sz="1600" spc="-10" dirty="0">
                <a:latin typeface="Calibri"/>
                <a:cs typeface="Calibri"/>
              </a:rPr>
              <a:t>macro </a:t>
            </a:r>
            <a:r>
              <a:rPr sz="1600" spc="-5" dirty="0">
                <a:latin typeface="Calibri"/>
                <a:cs typeface="Calibri"/>
              </a:rPr>
              <a:t>!</a:t>
            </a:r>
            <a:r>
              <a:rPr sz="1600" spc="-5" dirty="0">
                <a:solidFill>
                  <a:srgbClr val="7E7E7E"/>
                </a:solidFill>
                <a:latin typeface="Calibri"/>
                <a:cs typeface="Calibri"/>
              </a:rPr>
              <a:t>), </a:t>
            </a:r>
            <a:r>
              <a:rPr sz="1600" spc="-15" dirty="0">
                <a:solidFill>
                  <a:srgbClr val="7E7E7E"/>
                </a:solidFill>
                <a:latin typeface="Calibri"/>
                <a:cs typeface="Calibri"/>
              </a:rPr>
              <a:t>mettre </a:t>
            </a:r>
            <a:r>
              <a:rPr sz="1600" dirty="0">
                <a:solidFill>
                  <a:srgbClr val="7E7E7E"/>
                </a:solidFill>
                <a:latin typeface="Calibri"/>
                <a:cs typeface="Calibri"/>
              </a:rPr>
              <a:t>en </a:t>
            </a:r>
            <a:r>
              <a:rPr sz="1600" spc="-10" dirty="0">
                <a:solidFill>
                  <a:srgbClr val="7E7E7E"/>
                </a:solidFill>
                <a:latin typeface="Calibri"/>
                <a:cs typeface="Calibri"/>
              </a:rPr>
              <a:t>police verte </a:t>
            </a:r>
            <a:r>
              <a:rPr sz="1600" dirty="0">
                <a:solidFill>
                  <a:srgbClr val="7E7E7E"/>
                </a:solidFill>
                <a:latin typeface="Calibri"/>
                <a:cs typeface="Calibri"/>
              </a:rPr>
              <a:t>les  </a:t>
            </a:r>
            <a:r>
              <a:rPr sz="1600" spc="-5" dirty="0">
                <a:solidFill>
                  <a:srgbClr val="7E7E7E"/>
                </a:solidFill>
                <a:latin typeface="Calibri"/>
                <a:cs typeface="Calibri"/>
              </a:rPr>
              <a:t>cellules </a:t>
            </a:r>
            <a:r>
              <a:rPr sz="1600" spc="-10" dirty="0">
                <a:solidFill>
                  <a:srgbClr val="7E7E7E"/>
                </a:solidFill>
                <a:latin typeface="Calibri"/>
                <a:cs typeface="Calibri"/>
              </a:rPr>
              <a:t>contenant </a:t>
            </a:r>
            <a:r>
              <a:rPr sz="1600" spc="-5" dirty="0">
                <a:solidFill>
                  <a:srgbClr val="7E7E7E"/>
                </a:solidFill>
                <a:latin typeface="Calibri"/>
                <a:cs typeface="Calibri"/>
              </a:rPr>
              <a:t>une valeur</a:t>
            </a:r>
            <a:r>
              <a:rPr sz="1600" spc="40" dirty="0">
                <a:solidFill>
                  <a:srgbClr val="7E7E7E"/>
                </a:solidFill>
                <a:latin typeface="Calibri"/>
                <a:cs typeface="Calibri"/>
              </a:rPr>
              <a:t> </a:t>
            </a:r>
            <a:r>
              <a:rPr sz="1600" spc="-10" dirty="0">
                <a:solidFill>
                  <a:srgbClr val="7E7E7E"/>
                </a:solidFill>
                <a:latin typeface="Calibri"/>
                <a:cs typeface="Calibri"/>
              </a:rPr>
              <a:t>paire.</a:t>
            </a:r>
            <a:endParaRPr sz="1600" dirty="0">
              <a:latin typeface="Calibri"/>
              <a:cs typeface="Calibri"/>
            </a:endParaRPr>
          </a:p>
        </p:txBody>
      </p:sp>
      <p:grpSp>
        <p:nvGrpSpPr>
          <p:cNvPr id="25" name="Groupe 24">
            <a:extLst>
              <a:ext uri="{FF2B5EF4-FFF2-40B4-BE49-F238E27FC236}">
                <a16:creationId xmlns:a16="http://schemas.microsoft.com/office/drawing/2014/main" id="{55C40B6B-7EB7-3466-FEB4-661D8D5A46CB}"/>
              </a:ext>
            </a:extLst>
          </p:cNvPr>
          <p:cNvGrpSpPr/>
          <p:nvPr/>
        </p:nvGrpSpPr>
        <p:grpSpPr>
          <a:xfrm>
            <a:off x="5144700" y="3225102"/>
            <a:ext cx="4584065" cy="2951861"/>
            <a:chOff x="3767032" y="3724583"/>
            <a:chExt cx="4584065" cy="2951861"/>
          </a:xfrm>
        </p:grpSpPr>
        <p:sp>
          <p:nvSpPr>
            <p:cNvPr id="9" name="object 9"/>
            <p:cNvSpPr txBox="1"/>
            <p:nvPr/>
          </p:nvSpPr>
          <p:spPr>
            <a:xfrm>
              <a:off x="3767032" y="3724583"/>
              <a:ext cx="2583180" cy="513080"/>
            </a:xfrm>
            <a:prstGeom prst="rect">
              <a:avLst/>
            </a:prstGeom>
          </p:spPr>
          <p:txBody>
            <a:bodyPr vert="horz" wrap="square" lIns="0" tIns="12065" rIns="0" bIns="0" rtlCol="0">
              <a:spAutoFit/>
            </a:bodyPr>
            <a:lstStyle/>
            <a:p>
              <a:pPr marL="12700" marR="5080">
                <a:lnSpc>
                  <a:spcPct val="100000"/>
                </a:lnSpc>
                <a:spcBef>
                  <a:spcPts val="95"/>
                </a:spcBef>
              </a:pPr>
              <a:r>
                <a:rPr sz="1600" spc="-10" dirty="0">
                  <a:latin typeface="Consolas"/>
                  <a:cs typeface="Consolas"/>
                </a:rPr>
                <a:t>Sub MesValeursPaires()  </a:t>
              </a:r>
              <a:r>
                <a:rPr sz="1600" spc="-10" dirty="0">
                  <a:solidFill>
                    <a:srgbClr val="00AF50"/>
                  </a:solidFill>
                  <a:latin typeface="Consolas"/>
                  <a:cs typeface="Consolas"/>
                </a:rPr>
                <a:t>'variable</a:t>
              </a:r>
              <a:r>
                <a:rPr sz="1600" spc="-45" dirty="0">
                  <a:solidFill>
                    <a:srgbClr val="00AF50"/>
                  </a:solidFill>
                  <a:latin typeface="Consolas"/>
                  <a:cs typeface="Consolas"/>
                </a:rPr>
                <a:t> </a:t>
              </a:r>
              <a:r>
                <a:rPr sz="1600" spc="-10" dirty="0">
                  <a:solidFill>
                    <a:srgbClr val="00AF50"/>
                  </a:solidFill>
                  <a:latin typeface="Consolas"/>
                  <a:cs typeface="Consolas"/>
                </a:rPr>
                <a:t>intermédiaire</a:t>
              </a:r>
              <a:endParaRPr sz="1600" dirty="0">
                <a:latin typeface="Consolas"/>
                <a:cs typeface="Consolas"/>
              </a:endParaRPr>
            </a:p>
          </p:txBody>
        </p:sp>
        <p:sp>
          <p:nvSpPr>
            <p:cNvPr id="10" name="object 10"/>
            <p:cNvSpPr txBox="1"/>
            <p:nvPr/>
          </p:nvSpPr>
          <p:spPr>
            <a:xfrm>
              <a:off x="3767032" y="4211958"/>
              <a:ext cx="3249295" cy="1001394"/>
            </a:xfrm>
            <a:prstGeom prst="rect">
              <a:avLst/>
            </a:prstGeom>
          </p:spPr>
          <p:txBody>
            <a:bodyPr vert="horz" wrap="square" lIns="0" tIns="12065" rIns="0" bIns="0" rtlCol="0">
              <a:spAutoFit/>
            </a:bodyPr>
            <a:lstStyle/>
            <a:p>
              <a:pPr marL="12700" marR="5080">
                <a:lnSpc>
                  <a:spcPct val="100000"/>
                </a:lnSpc>
                <a:spcBef>
                  <a:spcPts val="95"/>
                </a:spcBef>
              </a:pPr>
              <a:r>
                <a:rPr sz="1600" spc="-5" dirty="0">
                  <a:latin typeface="Consolas"/>
                  <a:cs typeface="Consolas"/>
                </a:rPr>
                <a:t>Dim </a:t>
              </a:r>
              <a:r>
                <a:rPr sz="1600" spc="-10" dirty="0">
                  <a:latin typeface="Consolas"/>
                  <a:cs typeface="Consolas"/>
                </a:rPr>
                <a:t>cellule </a:t>
              </a:r>
              <a:r>
                <a:rPr sz="1600" spc="-5" dirty="0">
                  <a:latin typeface="Consolas"/>
                  <a:cs typeface="Consolas"/>
                </a:rPr>
                <a:t>As </a:t>
              </a:r>
              <a:r>
                <a:rPr sz="1600" spc="-10" dirty="0">
                  <a:latin typeface="Consolas"/>
                  <a:cs typeface="Consolas"/>
                </a:rPr>
                <a:t>Range  </a:t>
              </a:r>
              <a:r>
                <a:rPr sz="1600" spc="-10" dirty="0">
                  <a:solidFill>
                    <a:srgbClr val="00AF50"/>
                  </a:solidFill>
                  <a:latin typeface="Consolas"/>
                  <a:cs typeface="Consolas"/>
                </a:rPr>
                <a:t>'boucler sur la sélection  </a:t>
              </a:r>
              <a:r>
                <a:rPr sz="1600" spc="-10" dirty="0">
                  <a:latin typeface="Consolas"/>
                  <a:cs typeface="Consolas"/>
                </a:rPr>
                <a:t>For Each cellule </a:t>
              </a:r>
              <a:r>
                <a:rPr sz="1600" spc="-5" dirty="0">
                  <a:latin typeface="Consolas"/>
                  <a:cs typeface="Consolas"/>
                </a:rPr>
                <a:t>In</a:t>
              </a:r>
              <a:r>
                <a:rPr sz="1600" spc="-25" dirty="0">
                  <a:latin typeface="Consolas"/>
                  <a:cs typeface="Consolas"/>
                </a:rPr>
                <a:t> </a:t>
              </a:r>
              <a:r>
                <a:rPr sz="1600" spc="-10" dirty="0">
                  <a:solidFill>
                    <a:srgbClr val="FF0000"/>
                  </a:solidFill>
                  <a:latin typeface="Consolas"/>
                  <a:cs typeface="Consolas"/>
                </a:rPr>
                <a:t>Selection</a:t>
              </a:r>
              <a:endParaRPr sz="1600" dirty="0">
                <a:latin typeface="Consolas"/>
                <a:cs typeface="Consolas"/>
              </a:endParaRPr>
            </a:p>
            <a:p>
              <a:pPr marL="457200">
                <a:lnSpc>
                  <a:spcPct val="100000"/>
                </a:lnSpc>
                <a:spcBef>
                  <a:spcPts val="5"/>
                </a:spcBef>
              </a:pPr>
              <a:r>
                <a:rPr sz="1600" spc="-10" dirty="0">
                  <a:solidFill>
                    <a:srgbClr val="00AF50"/>
                  </a:solidFill>
                  <a:latin typeface="Consolas"/>
                  <a:cs typeface="Consolas"/>
                </a:rPr>
                <a:t>'tester </a:t>
              </a:r>
              <a:r>
                <a:rPr sz="1600" spc="-5" dirty="0">
                  <a:solidFill>
                    <a:srgbClr val="00AF50"/>
                  </a:solidFill>
                  <a:latin typeface="Consolas"/>
                  <a:cs typeface="Consolas"/>
                </a:rPr>
                <a:t>le</a:t>
              </a:r>
              <a:r>
                <a:rPr sz="1600" spc="-30" dirty="0">
                  <a:solidFill>
                    <a:srgbClr val="00AF50"/>
                  </a:solidFill>
                  <a:latin typeface="Consolas"/>
                  <a:cs typeface="Consolas"/>
                </a:rPr>
                <a:t> </a:t>
              </a:r>
              <a:r>
                <a:rPr sz="1600" spc="-10" dirty="0">
                  <a:solidFill>
                    <a:srgbClr val="00AF50"/>
                  </a:solidFill>
                  <a:latin typeface="Consolas"/>
                  <a:cs typeface="Consolas"/>
                </a:rPr>
                <a:t>contenu</a:t>
              </a:r>
              <a:endParaRPr sz="1600" dirty="0">
                <a:latin typeface="Consolas"/>
                <a:cs typeface="Consolas"/>
              </a:endParaRPr>
            </a:p>
          </p:txBody>
        </p:sp>
        <p:sp>
          <p:nvSpPr>
            <p:cNvPr id="11" name="object 11"/>
            <p:cNvSpPr txBox="1"/>
            <p:nvPr/>
          </p:nvSpPr>
          <p:spPr>
            <a:xfrm>
              <a:off x="3767032" y="5188004"/>
              <a:ext cx="4584065" cy="1488440"/>
            </a:xfrm>
            <a:prstGeom prst="rect">
              <a:avLst/>
            </a:prstGeom>
          </p:spPr>
          <p:txBody>
            <a:bodyPr vert="horz" wrap="square" lIns="0" tIns="12065" rIns="0" bIns="0" rtlCol="0">
              <a:spAutoFit/>
            </a:bodyPr>
            <a:lstStyle/>
            <a:p>
              <a:pPr marL="902335" marR="5080" indent="-445134">
                <a:lnSpc>
                  <a:spcPct val="100000"/>
                </a:lnSpc>
                <a:spcBef>
                  <a:spcPts val="95"/>
                </a:spcBef>
              </a:pPr>
              <a:r>
                <a:rPr sz="1600" spc="-5" dirty="0">
                  <a:latin typeface="Consolas"/>
                  <a:cs typeface="Consolas"/>
                </a:rPr>
                <a:t>If </a:t>
              </a:r>
              <a:r>
                <a:rPr sz="1600" spc="-10" dirty="0">
                  <a:latin typeface="Consolas"/>
                  <a:cs typeface="Consolas"/>
                </a:rPr>
                <a:t>(cellule.Value Mod </a:t>
              </a:r>
              <a:r>
                <a:rPr sz="1600" spc="-5" dirty="0">
                  <a:latin typeface="Consolas"/>
                  <a:cs typeface="Consolas"/>
                </a:rPr>
                <a:t>2 = 0) </a:t>
              </a:r>
              <a:r>
                <a:rPr sz="1600" spc="-10" dirty="0">
                  <a:latin typeface="Consolas"/>
                  <a:cs typeface="Consolas"/>
                </a:rPr>
                <a:t>Then  </a:t>
              </a:r>
              <a:r>
                <a:rPr sz="1600" spc="-10" dirty="0">
                  <a:solidFill>
                    <a:srgbClr val="00AF50"/>
                  </a:solidFill>
                  <a:latin typeface="Consolas"/>
                  <a:cs typeface="Consolas"/>
                </a:rPr>
                <a:t>'modifier </a:t>
              </a:r>
              <a:r>
                <a:rPr sz="1600" spc="-5" dirty="0">
                  <a:solidFill>
                    <a:srgbClr val="00AF50"/>
                  </a:solidFill>
                  <a:latin typeface="Consolas"/>
                  <a:cs typeface="Consolas"/>
                </a:rPr>
                <a:t>la </a:t>
              </a:r>
              <a:r>
                <a:rPr sz="1600" spc="-10" dirty="0">
                  <a:solidFill>
                    <a:srgbClr val="00AF50"/>
                  </a:solidFill>
                  <a:latin typeface="Consolas"/>
                  <a:cs typeface="Consolas"/>
                </a:rPr>
                <a:t>couleur de </a:t>
              </a:r>
              <a:r>
                <a:rPr sz="1600" spc="-5" dirty="0">
                  <a:solidFill>
                    <a:srgbClr val="00AF50"/>
                  </a:solidFill>
                  <a:latin typeface="Consolas"/>
                  <a:cs typeface="Consolas"/>
                </a:rPr>
                <a:t>la </a:t>
              </a:r>
              <a:r>
                <a:rPr sz="1600" spc="-10" dirty="0">
                  <a:solidFill>
                    <a:srgbClr val="00AF50"/>
                  </a:solidFill>
                  <a:latin typeface="Consolas"/>
                  <a:cs typeface="Consolas"/>
                </a:rPr>
                <a:t>police  </a:t>
              </a:r>
              <a:r>
                <a:rPr sz="1600" spc="-5" dirty="0">
                  <a:latin typeface="Consolas"/>
                  <a:cs typeface="Consolas"/>
                </a:rPr>
                <a:t>cellule.Font.ColorIndex =</a:t>
              </a:r>
              <a:r>
                <a:rPr sz="1600" spc="-35" dirty="0">
                  <a:latin typeface="Consolas"/>
                  <a:cs typeface="Consolas"/>
                </a:rPr>
                <a:t> </a:t>
              </a:r>
              <a:r>
                <a:rPr sz="1600" spc="-5" dirty="0">
                  <a:latin typeface="Consolas"/>
                  <a:cs typeface="Consolas"/>
                </a:rPr>
                <a:t>4</a:t>
              </a:r>
              <a:endParaRPr sz="1600" dirty="0">
                <a:latin typeface="Consolas"/>
                <a:cs typeface="Consolas"/>
              </a:endParaRPr>
            </a:p>
            <a:p>
              <a:pPr marL="12700" marR="3228340" indent="444500">
                <a:lnSpc>
                  <a:spcPct val="100000"/>
                </a:lnSpc>
              </a:pPr>
              <a:r>
                <a:rPr sz="1600" spc="-10" dirty="0">
                  <a:latin typeface="Consolas"/>
                  <a:cs typeface="Consolas"/>
                </a:rPr>
                <a:t>End If  Next</a:t>
              </a:r>
              <a:r>
                <a:rPr sz="1600" spc="-75" dirty="0">
                  <a:latin typeface="Consolas"/>
                  <a:cs typeface="Consolas"/>
                </a:rPr>
                <a:t> </a:t>
              </a:r>
              <a:r>
                <a:rPr sz="1600" spc="-10" dirty="0">
                  <a:latin typeface="Consolas"/>
                  <a:cs typeface="Consolas"/>
                </a:rPr>
                <a:t>cellule  End</a:t>
              </a:r>
              <a:r>
                <a:rPr sz="1600" spc="-25" dirty="0">
                  <a:latin typeface="Consolas"/>
                  <a:cs typeface="Consolas"/>
                </a:rPr>
                <a:t> </a:t>
              </a:r>
              <a:r>
                <a:rPr sz="1600" spc="-10" dirty="0">
                  <a:latin typeface="Consolas"/>
                  <a:cs typeface="Consolas"/>
                </a:rPr>
                <a:t>Sub</a:t>
              </a:r>
              <a:endParaRPr sz="1600" dirty="0">
                <a:latin typeface="Consolas"/>
                <a:cs typeface="Consolas"/>
              </a:endParaRPr>
            </a:p>
          </p:txBody>
        </p:sp>
      </p:grpSp>
      <p:sp>
        <p:nvSpPr>
          <p:cNvPr id="19" name="object 19"/>
          <p:cNvSpPr txBox="1"/>
          <p:nvPr/>
        </p:nvSpPr>
        <p:spPr>
          <a:xfrm>
            <a:off x="9263477" y="3169787"/>
            <a:ext cx="2797145" cy="1138984"/>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0000"/>
                </a:solidFill>
                <a:latin typeface="Calibri"/>
                <a:cs typeface="Calibri"/>
              </a:rPr>
              <a:t>Selection </a:t>
            </a:r>
            <a:r>
              <a:rPr sz="1800" spc="-10" dirty="0">
                <a:solidFill>
                  <a:srgbClr val="001F5F"/>
                </a:solidFill>
                <a:latin typeface="Calibri"/>
                <a:cs typeface="Calibri"/>
              </a:rPr>
              <a:t>est </a:t>
            </a:r>
            <a:r>
              <a:rPr sz="1800" spc="-5" dirty="0">
                <a:solidFill>
                  <a:srgbClr val="001F5F"/>
                </a:solidFill>
                <a:latin typeface="Calibri"/>
                <a:cs typeface="Calibri"/>
              </a:rPr>
              <a:t>un objet </a:t>
            </a:r>
            <a:r>
              <a:rPr sz="1800" spc="-15" dirty="0">
                <a:solidFill>
                  <a:srgbClr val="001F5F"/>
                </a:solidFill>
                <a:latin typeface="Calibri"/>
                <a:cs typeface="Calibri"/>
              </a:rPr>
              <a:t>Excel </a:t>
            </a:r>
            <a:r>
              <a:rPr sz="1800" spc="-5" dirty="0">
                <a:solidFill>
                  <a:srgbClr val="001F5F"/>
                </a:solidFill>
                <a:latin typeface="Calibri"/>
                <a:cs typeface="Calibri"/>
              </a:rPr>
              <a:t>(</a:t>
            </a:r>
            <a:r>
              <a:rPr sz="1800" spc="-5" dirty="0">
                <a:latin typeface="Calibri"/>
                <a:cs typeface="Calibri"/>
              </a:rPr>
              <a:t>Selection  </a:t>
            </a:r>
            <a:r>
              <a:rPr sz="1800" spc="-10" dirty="0">
                <a:solidFill>
                  <a:srgbClr val="7E7E7E"/>
                </a:solidFill>
                <a:latin typeface="Calibri"/>
                <a:cs typeface="Calibri"/>
              </a:rPr>
              <a:t>est </a:t>
            </a:r>
            <a:r>
              <a:rPr sz="1800" spc="-5" dirty="0">
                <a:solidFill>
                  <a:srgbClr val="7E7E7E"/>
                </a:solidFill>
                <a:latin typeface="Calibri"/>
                <a:cs typeface="Calibri"/>
              </a:rPr>
              <a:t>donc un </a:t>
            </a:r>
            <a:r>
              <a:rPr sz="1800" dirty="0">
                <a:solidFill>
                  <a:srgbClr val="7E7E7E"/>
                </a:solidFill>
                <a:latin typeface="Calibri"/>
                <a:cs typeface="Calibri"/>
              </a:rPr>
              <a:t>mot </a:t>
            </a:r>
            <a:r>
              <a:rPr sz="1800" spc="-5" dirty="0">
                <a:solidFill>
                  <a:srgbClr val="7E7E7E"/>
                </a:solidFill>
                <a:latin typeface="Calibri"/>
                <a:cs typeface="Calibri"/>
              </a:rPr>
              <a:t>clé</a:t>
            </a:r>
            <a:r>
              <a:rPr sz="1800" spc="-5" dirty="0">
                <a:solidFill>
                  <a:srgbClr val="001F5F"/>
                </a:solidFill>
                <a:latin typeface="Calibri"/>
                <a:cs typeface="Calibri"/>
              </a:rPr>
              <a:t>). </a:t>
            </a:r>
            <a:r>
              <a:rPr sz="1800" dirty="0">
                <a:solidFill>
                  <a:srgbClr val="001F5F"/>
                </a:solidFill>
                <a:latin typeface="Calibri"/>
                <a:cs typeface="Calibri"/>
              </a:rPr>
              <a:t>Il </a:t>
            </a:r>
            <a:r>
              <a:rPr sz="1800" spc="-10" dirty="0">
                <a:solidFill>
                  <a:srgbClr val="001F5F"/>
                </a:solidFill>
                <a:latin typeface="Calibri"/>
                <a:cs typeface="Calibri"/>
              </a:rPr>
              <a:t>est </a:t>
            </a:r>
            <a:r>
              <a:rPr sz="1800" spc="-5" dirty="0">
                <a:solidFill>
                  <a:srgbClr val="001F5F"/>
                </a:solidFill>
                <a:latin typeface="Calibri"/>
                <a:cs typeface="Calibri"/>
              </a:rPr>
              <a:t>de </a:t>
            </a:r>
            <a:r>
              <a:rPr sz="1800" dirty="0">
                <a:solidFill>
                  <a:srgbClr val="001F5F"/>
                </a:solidFill>
                <a:latin typeface="Calibri"/>
                <a:cs typeface="Calibri"/>
              </a:rPr>
              <a:t>type  </a:t>
            </a:r>
            <a:r>
              <a:rPr sz="1800" spc="-5" dirty="0">
                <a:solidFill>
                  <a:srgbClr val="001F5F"/>
                </a:solidFill>
                <a:latin typeface="Calibri"/>
                <a:cs typeface="Calibri"/>
              </a:rPr>
              <a:t>Range (que nous connaissons</a:t>
            </a:r>
            <a:r>
              <a:rPr sz="1800" spc="10" dirty="0">
                <a:solidFill>
                  <a:srgbClr val="001F5F"/>
                </a:solidFill>
                <a:latin typeface="Calibri"/>
                <a:cs typeface="Calibri"/>
              </a:rPr>
              <a:t> </a:t>
            </a:r>
            <a:r>
              <a:rPr sz="1800" spc="-5" dirty="0">
                <a:solidFill>
                  <a:srgbClr val="001F5F"/>
                </a:solidFill>
                <a:latin typeface="Calibri"/>
                <a:cs typeface="Calibri"/>
              </a:rPr>
              <a:t>bien).</a:t>
            </a:r>
            <a:endParaRPr sz="1800" dirty="0">
              <a:latin typeface="Calibri"/>
              <a:cs typeface="Calibri"/>
            </a:endParaRPr>
          </a:p>
        </p:txBody>
      </p:sp>
      <p:graphicFrame>
        <p:nvGraphicFramePr>
          <p:cNvPr id="20" name="object 20"/>
          <p:cNvGraphicFramePr>
            <a:graphicFrameLocks noGrp="1"/>
          </p:cNvGraphicFramePr>
          <p:nvPr>
            <p:extLst>
              <p:ext uri="{D42A27DB-BD31-4B8C-83A1-F6EECF244321}">
                <p14:modId xmlns:p14="http://schemas.microsoft.com/office/powerpoint/2010/main" val="1810652011"/>
              </p:ext>
            </p:extLst>
          </p:nvPr>
        </p:nvGraphicFramePr>
        <p:xfrm>
          <a:off x="813921" y="5432743"/>
          <a:ext cx="3703320" cy="463824"/>
        </p:xfrm>
        <a:graphic>
          <a:graphicData uri="http://schemas.openxmlformats.org/drawingml/2006/table">
            <a:tbl>
              <a:tblPr firstRow="1" bandRow="1">
                <a:tableStyleId>{2D5ABB26-0587-4C30-8999-92F81FD0307C}</a:tableStyleId>
              </a:tblPr>
              <a:tblGrid>
                <a:gridCol w="925830">
                  <a:extLst>
                    <a:ext uri="{9D8B030D-6E8A-4147-A177-3AD203B41FA5}">
                      <a16:colId xmlns:a16="http://schemas.microsoft.com/office/drawing/2014/main" val="20000"/>
                    </a:ext>
                  </a:extLst>
                </a:gridCol>
                <a:gridCol w="925830">
                  <a:extLst>
                    <a:ext uri="{9D8B030D-6E8A-4147-A177-3AD203B41FA5}">
                      <a16:colId xmlns:a16="http://schemas.microsoft.com/office/drawing/2014/main" val="20001"/>
                    </a:ext>
                  </a:extLst>
                </a:gridCol>
                <a:gridCol w="925830">
                  <a:extLst>
                    <a:ext uri="{9D8B030D-6E8A-4147-A177-3AD203B41FA5}">
                      <a16:colId xmlns:a16="http://schemas.microsoft.com/office/drawing/2014/main" val="20002"/>
                    </a:ext>
                  </a:extLst>
                </a:gridCol>
                <a:gridCol w="925830">
                  <a:extLst>
                    <a:ext uri="{9D8B030D-6E8A-4147-A177-3AD203B41FA5}">
                      <a16:colId xmlns:a16="http://schemas.microsoft.com/office/drawing/2014/main" val="20003"/>
                    </a:ext>
                  </a:extLst>
                </a:gridCol>
              </a:tblGrid>
              <a:tr h="231913">
                <a:tc>
                  <a:txBody>
                    <a:bodyPr/>
                    <a:lstStyle/>
                    <a:p>
                      <a:pPr marR="20955" algn="r">
                        <a:lnSpc>
                          <a:spcPct val="100000"/>
                        </a:lnSpc>
                        <a:spcBef>
                          <a:spcPts val="65"/>
                        </a:spcBef>
                      </a:pPr>
                      <a:r>
                        <a:rPr sz="1350" spc="-70" dirty="0">
                          <a:solidFill>
                            <a:srgbClr val="00FF00"/>
                          </a:solidFill>
                          <a:latin typeface="Calibri"/>
                          <a:cs typeface="Calibri"/>
                        </a:rPr>
                        <a:t>10</a:t>
                      </a:r>
                      <a:endParaRPr sz="1350">
                        <a:latin typeface="Calibri"/>
                        <a:cs typeface="Calibri"/>
                      </a:endParaRPr>
                    </a:p>
                  </a:txBody>
                  <a:tcPr marL="0" marR="0" marT="8255" marB="0">
                    <a:lnL w="12700">
                      <a:solidFill>
                        <a:srgbClr val="D3D3D3"/>
                      </a:solidFill>
                      <a:prstDash val="solid"/>
                    </a:lnL>
                    <a:lnR w="12700">
                      <a:solidFill>
                        <a:srgbClr val="D3D3D3"/>
                      </a:solidFill>
                      <a:prstDash val="solid"/>
                    </a:lnR>
                    <a:lnT w="12700">
                      <a:solidFill>
                        <a:srgbClr val="D3D3D3"/>
                      </a:solidFill>
                      <a:prstDash val="solid"/>
                    </a:lnT>
                    <a:lnB w="12700">
                      <a:solidFill>
                        <a:srgbClr val="D3D3D3"/>
                      </a:solidFill>
                      <a:prstDash val="solid"/>
                    </a:lnB>
                  </a:tcPr>
                </a:tc>
                <a:tc>
                  <a:txBody>
                    <a:bodyPr/>
                    <a:lstStyle/>
                    <a:p>
                      <a:pPr marR="20955" algn="r">
                        <a:lnSpc>
                          <a:spcPct val="100000"/>
                        </a:lnSpc>
                        <a:spcBef>
                          <a:spcPts val="65"/>
                        </a:spcBef>
                      </a:pPr>
                      <a:r>
                        <a:rPr sz="1350" spc="-70" dirty="0">
                          <a:latin typeface="Calibri"/>
                          <a:cs typeface="Calibri"/>
                        </a:rPr>
                        <a:t>15</a:t>
                      </a:r>
                      <a:endParaRPr sz="1350" dirty="0">
                        <a:latin typeface="Calibri"/>
                        <a:cs typeface="Calibri"/>
                      </a:endParaRPr>
                    </a:p>
                  </a:txBody>
                  <a:tcPr marL="0" marR="0" marT="8255" marB="0">
                    <a:lnL w="12700">
                      <a:solidFill>
                        <a:srgbClr val="D3D3D3"/>
                      </a:solidFill>
                      <a:prstDash val="solid"/>
                    </a:lnL>
                    <a:lnR w="12700">
                      <a:solidFill>
                        <a:srgbClr val="D3D3D3"/>
                      </a:solidFill>
                      <a:prstDash val="solid"/>
                    </a:lnR>
                    <a:lnT w="12700">
                      <a:solidFill>
                        <a:srgbClr val="D3D3D3"/>
                      </a:solidFill>
                      <a:prstDash val="solid"/>
                    </a:lnT>
                    <a:lnB w="12700">
                      <a:solidFill>
                        <a:srgbClr val="D3D3D3"/>
                      </a:solidFill>
                      <a:prstDash val="solid"/>
                    </a:lnB>
                  </a:tcPr>
                </a:tc>
                <a:tc>
                  <a:txBody>
                    <a:bodyPr/>
                    <a:lstStyle/>
                    <a:p>
                      <a:pPr marR="20320" algn="r">
                        <a:lnSpc>
                          <a:spcPct val="100000"/>
                        </a:lnSpc>
                        <a:spcBef>
                          <a:spcPts val="65"/>
                        </a:spcBef>
                      </a:pPr>
                      <a:r>
                        <a:rPr sz="1350" spc="-70" dirty="0">
                          <a:solidFill>
                            <a:srgbClr val="00FF00"/>
                          </a:solidFill>
                          <a:latin typeface="Calibri"/>
                          <a:cs typeface="Calibri"/>
                        </a:rPr>
                        <a:t>20</a:t>
                      </a:r>
                      <a:endParaRPr sz="1350">
                        <a:latin typeface="Calibri"/>
                        <a:cs typeface="Calibri"/>
                      </a:endParaRPr>
                    </a:p>
                  </a:txBody>
                  <a:tcPr marL="0" marR="0" marT="8255" marB="0">
                    <a:lnL w="12700">
                      <a:solidFill>
                        <a:srgbClr val="D3D3D3"/>
                      </a:solidFill>
                      <a:prstDash val="solid"/>
                    </a:lnL>
                    <a:lnR w="12700">
                      <a:solidFill>
                        <a:srgbClr val="D3D3D3"/>
                      </a:solidFill>
                      <a:prstDash val="solid"/>
                    </a:lnR>
                    <a:lnT w="12700">
                      <a:solidFill>
                        <a:srgbClr val="D3D3D3"/>
                      </a:solidFill>
                      <a:prstDash val="solid"/>
                    </a:lnT>
                    <a:lnB w="12700">
                      <a:solidFill>
                        <a:srgbClr val="D3D3D3"/>
                      </a:solidFill>
                      <a:prstDash val="solid"/>
                    </a:lnB>
                  </a:tcPr>
                </a:tc>
                <a:tc>
                  <a:txBody>
                    <a:bodyPr/>
                    <a:lstStyle/>
                    <a:p>
                      <a:pPr marR="20955" algn="r">
                        <a:lnSpc>
                          <a:spcPct val="100000"/>
                        </a:lnSpc>
                        <a:spcBef>
                          <a:spcPts val="65"/>
                        </a:spcBef>
                      </a:pPr>
                      <a:r>
                        <a:rPr sz="1350" spc="-70" dirty="0">
                          <a:latin typeface="Calibri"/>
                          <a:cs typeface="Calibri"/>
                        </a:rPr>
                        <a:t>13</a:t>
                      </a:r>
                      <a:endParaRPr sz="1350">
                        <a:latin typeface="Calibri"/>
                        <a:cs typeface="Calibri"/>
                      </a:endParaRPr>
                    </a:p>
                  </a:txBody>
                  <a:tcPr marL="0" marR="0" marT="8255" marB="0">
                    <a:lnL w="12700">
                      <a:solidFill>
                        <a:srgbClr val="D3D3D3"/>
                      </a:solidFill>
                      <a:prstDash val="solid"/>
                    </a:lnL>
                    <a:lnR w="12700">
                      <a:solidFill>
                        <a:srgbClr val="D3D3D3"/>
                      </a:solidFill>
                      <a:prstDash val="solid"/>
                    </a:lnR>
                    <a:lnT w="12700">
                      <a:solidFill>
                        <a:srgbClr val="D3D3D3"/>
                      </a:solidFill>
                      <a:prstDash val="solid"/>
                    </a:lnT>
                    <a:lnB w="12700">
                      <a:solidFill>
                        <a:srgbClr val="D3D3D3"/>
                      </a:solidFill>
                      <a:prstDash val="solid"/>
                    </a:lnB>
                  </a:tcPr>
                </a:tc>
                <a:extLst>
                  <a:ext uri="{0D108BD9-81ED-4DB2-BD59-A6C34878D82A}">
                    <a16:rowId xmlns:a16="http://schemas.microsoft.com/office/drawing/2014/main" val="10000"/>
                  </a:ext>
                </a:extLst>
              </a:tr>
              <a:tr h="231911">
                <a:tc>
                  <a:txBody>
                    <a:bodyPr/>
                    <a:lstStyle/>
                    <a:p>
                      <a:pPr marR="20955" algn="r">
                        <a:lnSpc>
                          <a:spcPct val="100000"/>
                        </a:lnSpc>
                        <a:spcBef>
                          <a:spcPts val="65"/>
                        </a:spcBef>
                      </a:pPr>
                      <a:r>
                        <a:rPr sz="1350" spc="-70" dirty="0">
                          <a:solidFill>
                            <a:srgbClr val="00FF00"/>
                          </a:solidFill>
                          <a:latin typeface="Calibri"/>
                          <a:cs typeface="Calibri"/>
                        </a:rPr>
                        <a:t>36</a:t>
                      </a:r>
                      <a:endParaRPr sz="1350">
                        <a:latin typeface="Calibri"/>
                        <a:cs typeface="Calibri"/>
                      </a:endParaRPr>
                    </a:p>
                  </a:txBody>
                  <a:tcPr marL="0" marR="0" marT="8255" marB="0">
                    <a:lnL w="12700">
                      <a:solidFill>
                        <a:srgbClr val="D3D3D3"/>
                      </a:solidFill>
                      <a:prstDash val="solid"/>
                    </a:lnL>
                    <a:lnR w="12700">
                      <a:solidFill>
                        <a:srgbClr val="D3D3D3"/>
                      </a:solidFill>
                      <a:prstDash val="solid"/>
                    </a:lnR>
                    <a:lnT w="12700">
                      <a:solidFill>
                        <a:srgbClr val="D3D3D3"/>
                      </a:solidFill>
                      <a:prstDash val="solid"/>
                    </a:lnT>
                    <a:lnB w="12700">
                      <a:solidFill>
                        <a:srgbClr val="D3D3D3"/>
                      </a:solidFill>
                      <a:prstDash val="solid"/>
                    </a:lnB>
                  </a:tcPr>
                </a:tc>
                <a:tc>
                  <a:txBody>
                    <a:bodyPr/>
                    <a:lstStyle/>
                    <a:p>
                      <a:pPr marR="12065" algn="r">
                        <a:lnSpc>
                          <a:spcPct val="100000"/>
                        </a:lnSpc>
                        <a:spcBef>
                          <a:spcPts val="65"/>
                        </a:spcBef>
                      </a:pPr>
                      <a:r>
                        <a:rPr sz="1350" dirty="0">
                          <a:latin typeface="Calibri"/>
                          <a:cs typeface="Calibri"/>
                        </a:rPr>
                        <a:t>7</a:t>
                      </a:r>
                      <a:endParaRPr sz="1350">
                        <a:latin typeface="Calibri"/>
                        <a:cs typeface="Calibri"/>
                      </a:endParaRPr>
                    </a:p>
                  </a:txBody>
                  <a:tcPr marL="0" marR="0" marT="8255" marB="0">
                    <a:lnL w="12700">
                      <a:solidFill>
                        <a:srgbClr val="D3D3D3"/>
                      </a:solidFill>
                      <a:prstDash val="solid"/>
                    </a:lnL>
                    <a:lnR w="12700">
                      <a:solidFill>
                        <a:srgbClr val="D3D3D3"/>
                      </a:solidFill>
                      <a:prstDash val="solid"/>
                    </a:lnR>
                    <a:lnT w="12700">
                      <a:solidFill>
                        <a:srgbClr val="D3D3D3"/>
                      </a:solidFill>
                      <a:prstDash val="solid"/>
                    </a:lnT>
                    <a:lnB w="12700">
                      <a:solidFill>
                        <a:srgbClr val="D3D3D3"/>
                      </a:solidFill>
                      <a:prstDash val="solid"/>
                    </a:lnB>
                  </a:tcPr>
                </a:tc>
                <a:tc>
                  <a:txBody>
                    <a:bodyPr/>
                    <a:lstStyle/>
                    <a:p>
                      <a:pPr marR="12065" algn="r">
                        <a:lnSpc>
                          <a:spcPct val="100000"/>
                        </a:lnSpc>
                        <a:spcBef>
                          <a:spcPts val="65"/>
                        </a:spcBef>
                      </a:pPr>
                      <a:r>
                        <a:rPr sz="1350" dirty="0">
                          <a:solidFill>
                            <a:srgbClr val="00FF00"/>
                          </a:solidFill>
                          <a:latin typeface="Calibri"/>
                          <a:cs typeface="Calibri"/>
                        </a:rPr>
                        <a:t>8</a:t>
                      </a:r>
                      <a:endParaRPr sz="1350">
                        <a:latin typeface="Calibri"/>
                        <a:cs typeface="Calibri"/>
                      </a:endParaRPr>
                    </a:p>
                  </a:txBody>
                  <a:tcPr marL="0" marR="0" marT="8255" marB="0">
                    <a:lnL w="12700">
                      <a:solidFill>
                        <a:srgbClr val="D3D3D3"/>
                      </a:solidFill>
                      <a:prstDash val="solid"/>
                    </a:lnL>
                    <a:lnR w="12700">
                      <a:solidFill>
                        <a:srgbClr val="D3D3D3"/>
                      </a:solidFill>
                      <a:prstDash val="solid"/>
                    </a:lnR>
                    <a:lnT w="12700">
                      <a:solidFill>
                        <a:srgbClr val="D3D3D3"/>
                      </a:solidFill>
                      <a:prstDash val="solid"/>
                    </a:lnT>
                    <a:lnB w="12700">
                      <a:solidFill>
                        <a:srgbClr val="D3D3D3"/>
                      </a:solidFill>
                      <a:prstDash val="solid"/>
                    </a:lnB>
                  </a:tcPr>
                </a:tc>
                <a:tc>
                  <a:txBody>
                    <a:bodyPr/>
                    <a:lstStyle/>
                    <a:p>
                      <a:pPr marR="20955" algn="r">
                        <a:lnSpc>
                          <a:spcPct val="100000"/>
                        </a:lnSpc>
                        <a:spcBef>
                          <a:spcPts val="65"/>
                        </a:spcBef>
                      </a:pPr>
                      <a:r>
                        <a:rPr sz="1350" spc="-70" dirty="0">
                          <a:solidFill>
                            <a:srgbClr val="00FF00"/>
                          </a:solidFill>
                          <a:latin typeface="Calibri"/>
                          <a:cs typeface="Calibri"/>
                        </a:rPr>
                        <a:t>28</a:t>
                      </a:r>
                      <a:endParaRPr sz="1350" dirty="0">
                        <a:latin typeface="Calibri"/>
                        <a:cs typeface="Calibri"/>
                      </a:endParaRPr>
                    </a:p>
                  </a:txBody>
                  <a:tcPr marL="0" marR="0" marT="8255" marB="0">
                    <a:lnL w="12700">
                      <a:solidFill>
                        <a:srgbClr val="D3D3D3"/>
                      </a:solidFill>
                      <a:prstDash val="solid"/>
                    </a:lnL>
                    <a:lnR w="12700">
                      <a:solidFill>
                        <a:srgbClr val="D3D3D3"/>
                      </a:solidFill>
                      <a:prstDash val="solid"/>
                    </a:lnR>
                    <a:lnT w="12700">
                      <a:solidFill>
                        <a:srgbClr val="D3D3D3"/>
                      </a:solidFill>
                      <a:prstDash val="solid"/>
                    </a:lnT>
                    <a:lnB w="12700">
                      <a:solidFill>
                        <a:srgbClr val="D3D3D3"/>
                      </a:solidFill>
                      <a:prstDash val="solid"/>
                    </a:lnB>
                  </a:tcPr>
                </a:tc>
                <a:extLst>
                  <a:ext uri="{0D108BD9-81ED-4DB2-BD59-A6C34878D82A}">
                    <a16:rowId xmlns:a16="http://schemas.microsoft.com/office/drawing/2014/main" val="10001"/>
                  </a:ext>
                </a:extLst>
              </a:tr>
            </a:tbl>
          </a:graphicData>
        </a:graphic>
      </p:graphicFrame>
      <p:sp>
        <p:nvSpPr>
          <p:cNvPr id="21" name="object 21"/>
          <p:cNvSpPr txBox="1"/>
          <p:nvPr/>
        </p:nvSpPr>
        <p:spPr>
          <a:xfrm>
            <a:off x="806926" y="4827429"/>
            <a:ext cx="1043940" cy="330835"/>
          </a:xfrm>
          <a:prstGeom prst="rect">
            <a:avLst/>
          </a:prstGeom>
        </p:spPr>
        <p:txBody>
          <a:bodyPr vert="horz" wrap="square" lIns="0" tIns="12700" rIns="0" bIns="0" rtlCol="0">
            <a:spAutoFit/>
          </a:bodyPr>
          <a:lstStyle/>
          <a:p>
            <a:pPr marL="12700">
              <a:lnSpc>
                <a:spcPct val="100000"/>
              </a:lnSpc>
              <a:spcBef>
                <a:spcPts val="100"/>
              </a:spcBef>
            </a:pPr>
            <a:r>
              <a:rPr sz="2000" i="1" spc="-10" dirty="0">
                <a:solidFill>
                  <a:srgbClr val="585858"/>
                </a:solidFill>
                <a:latin typeface="Calibri"/>
                <a:cs typeface="Calibri"/>
              </a:rPr>
              <a:t>Résultat…</a:t>
            </a:r>
            <a:endParaRPr sz="2000">
              <a:latin typeface="Calibri"/>
              <a:cs typeface="Calibri"/>
            </a:endParaRPr>
          </a:p>
        </p:txBody>
      </p:sp>
    </p:spTree>
    <p:extLst>
      <p:ext uri="{BB962C8B-B14F-4D97-AF65-F5344CB8AC3E}">
        <p14:creationId xmlns:p14="http://schemas.microsoft.com/office/powerpoint/2010/main" val="297334351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Sélection simple – On aurait pu écrire…</a:t>
            </a:r>
          </a:p>
        </p:txBody>
      </p:sp>
      <p:sp>
        <p:nvSpPr>
          <p:cNvPr id="3" name="Espace réservé du contenu 2"/>
          <p:cNvSpPr>
            <a:spLocks noGrp="1"/>
          </p:cNvSpPr>
          <p:nvPr>
            <p:ph idx="1"/>
          </p:nvPr>
        </p:nvSpPr>
        <p:spPr>
          <a:xfrm>
            <a:off x="961691" y="1532792"/>
            <a:ext cx="7025632" cy="5157177"/>
          </a:xfrm>
        </p:spPr>
        <p:txBody>
          <a:bodyPr>
            <a:noAutofit/>
          </a:bodyPr>
          <a:lstStyle/>
          <a:p>
            <a:pPr marL="12700" lvl="0" indent="0">
              <a:lnSpc>
                <a:spcPct val="100000"/>
              </a:lnSpc>
              <a:spcBef>
                <a:spcPts val="95"/>
              </a:spcBef>
              <a:buNone/>
            </a:pPr>
            <a:r>
              <a:rPr lang="en-US" sz="1800" spc="-10" dirty="0">
                <a:solidFill>
                  <a:prstClr val="black"/>
                </a:solidFill>
                <a:latin typeface="Consolas"/>
                <a:cs typeface="Consolas"/>
              </a:rPr>
              <a:t>Sub</a:t>
            </a:r>
            <a:r>
              <a:rPr lang="en-US" sz="1800" spc="-35" dirty="0">
                <a:solidFill>
                  <a:prstClr val="black"/>
                </a:solidFill>
                <a:latin typeface="Consolas"/>
                <a:cs typeface="Consolas"/>
              </a:rPr>
              <a:t> </a:t>
            </a:r>
            <a:r>
              <a:rPr lang="en-US" sz="1800" spc="-10" dirty="0" err="1">
                <a:solidFill>
                  <a:prstClr val="black"/>
                </a:solidFill>
                <a:latin typeface="Consolas"/>
                <a:cs typeface="Consolas"/>
              </a:rPr>
              <a:t>MesValeursPairesBis</a:t>
            </a:r>
            <a:r>
              <a:rPr lang="en-US" sz="1800" spc="-10" dirty="0">
                <a:solidFill>
                  <a:prstClr val="black"/>
                </a:solidFill>
                <a:latin typeface="Consolas"/>
                <a:cs typeface="Consolas"/>
              </a:rPr>
              <a:t>()</a:t>
            </a:r>
            <a:endParaRPr lang="en-US" sz="1800" dirty="0">
              <a:solidFill>
                <a:prstClr val="black"/>
              </a:solidFill>
              <a:latin typeface="Consolas"/>
              <a:cs typeface="Consolas"/>
            </a:endParaRPr>
          </a:p>
          <a:p>
            <a:pPr marL="12700" lvl="0" indent="0">
              <a:lnSpc>
                <a:spcPct val="100000"/>
              </a:lnSpc>
              <a:spcBef>
                <a:spcPts val="585"/>
              </a:spcBef>
              <a:buNone/>
            </a:pPr>
            <a:r>
              <a:rPr lang="fr-FR" sz="1800" spc="-10" dirty="0">
                <a:solidFill>
                  <a:srgbClr val="00AF50"/>
                </a:solidFill>
                <a:latin typeface="Consolas"/>
                <a:cs typeface="Consolas"/>
              </a:rPr>
              <a:t>'variables</a:t>
            </a:r>
            <a:r>
              <a:rPr lang="fr-FR" sz="1800" spc="-20" dirty="0">
                <a:solidFill>
                  <a:srgbClr val="00AF50"/>
                </a:solidFill>
                <a:latin typeface="Consolas"/>
                <a:cs typeface="Consolas"/>
              </a:rPr>
              <a:t> </a:t>
            </a:r>
            <a:r>
              <a:rPr lang="fr-FR" sz="1800" spc="-10" dirty="0">
                <a:solidFill>
                  <a:srgbClr val="00AF50"/>
                </a:solidFill>
                <a:latin typeface="Consolas"/>
                <a:cs typeface="Consolas"/>
              </a:rPr>
              <a:t>intermédiaires</a:t>
            </a:r>
            <a:endParaRPr lang="fr-FR" sz="1800" dirty="0">
              <a:solidFill>
                <a:prstClr val="black"/>
              </a:solidFill>
              <a:latin typeface="Consolas"/>
              <a:cs typeface="Consolas"/>
            </a:endParaRPr>
          </a:p>
          <a:p>
            <a:pPr marL="12700" lvl="0" indent="0">
              <a:lnSpc>
                <a:spcPct val="100000"/>
              </a:lnSpc>
              <a:spcBef>
                <a:spcPts val="480"/>
              </a:spcBef>
              <a:buNone/>
            </a:pPr>
            <a:r>
              <a:rPr lang="fr-FR" sz="1800" spc="-10" dirty="0">
                <a:solidFill>
                  <a:prstClr val="black"/>
                </a:solidFill>
                <a:latin typeface="Consolas"/>
                <a:cs typeface="Consolas"/>
              </a:rPr>
              <a:t>Dim </a:t>
            </a:r>
            <a:r>
              <a:rPr lang="fr-FR" sz="1800" spc="-5" dirty="0">
                <a:solidFill>
                  <a:prstClr val="black"/>
                </a:solidFill>
                <a:latin typeface="Consolas"/>
                <a:cs typeface="Consolas"/>
              </a:rPr>
              <a:t>i As </a:t>
            </a:r>
            <a:r>
              <a:rPr lang="fr-FR" sz="1800" spc="-10" dirty="0">
                <a:solidFill>
                  <a:prstClr val="black"/>
                </a:solidFill>
                <a:latin typeface="Consolas"/>
                <a:cs typeface="Consolas"/>
              </a:rPr>
              <a:t>Long, </a:t>
            </a:r>
            <a:r>
              <a:rPr lang="fr-FR" sz="1800" spc="-5" dirty="0">
                <a:solidFill>
                  <a:prstClr val="black"/>
                </a:solidFill>
                <a:latin typeface="Consolas"/>
                <a:cs typeface="Consolas"/>
              </a:rPr>
              <a:t>j As</a:t>
            </a:r>
            <a:r>
              <a:rPr lang="fr-FR" sz="1800" spc="-55" dirty="0">
                <a:solidFill>
                  <a:prstClr val="black"/>
                </a:solidFill>
                <a:latin typeface="Consolas"/>
                <a:cs typeface="Consolas"/>
              </a:rPr>
              <a:t> </a:t>
            </a:r>
            <a:r>
              <a:rPr lang="fr-FR" sz="1800" spc="-10" dirty="0">
                <a:solidFill>
                  <a:prstClr val="black"/>
                </a:solidFill>
                <a:latin typeface="Consolas"/>
                <a:cs typeface="Consolas"/>
              </a:rPr>
              <a:t>Long</a:t>
            </a:r>
            <a:endParaRPr lang="fr-FR" sz="1800" dirty="0">
              <a:solidFill>
                <a:prstClr val="black"/>
              </a:solidFill>
              <a:latin typeface="Consolas"/>
              <a:cs typeface="Consolas"/>
            </a:endParaRPr>
          </a:p>
          <a:p>
            <a:pPr marL="12700" lvl="0" indent="0">
              <a:lnSpc>
                <a:spcPct val="100000"/>
              </a:lnSpc>
              <a:spcBef>
                <a:spcPts val="580"/>
              </a:spcBef>
              <a:buNone/>
            </a:pPr>
            <a:r>
              <a:rPr lang="en-US" sz="1800" spc="-10" dirty="0">
                <a:solidFill>
                  <a:srgbClr val="00AF50"/>
                </a:solidFill>
                <a:latin typeface="Consolas"/>
                <a:cs typeface="Consolas"/>
              </a:rPr>
              <a:t>'</a:t>
            </a:r>
            <a:r>
              <a:rPr lang="en-US" sz="1800" spc="-10" dirty="0" err="1">
                <a:solidFill>
                  <a:srgbClr val="00AF50"/>
                </a:solidFill>
                <a:latin typeface="Consolas"/>
                <a:cs typeface="Consolas"/>
              </a:rPr>
              <a:t>boucler</a:t>
            </a:r>
            <a:r>
              <a:rPr lang="en-US" sz="1800" spc="-10" dirty="0">
                <a:solidFill>
                  <a:srgbClr val="00AF50"/>
                </a:solidFill>
                <a:latin typeface="Consolas"/>
                <a:cs typeface="Consolas"/>
              </a:rPr>
              <a:t> sur les</a:t>
            </a:r>
            <a:r>
              <a:rPr lang="en-US" sz="1800" spc="-5" dirty="0">
                <a:solidFill>
                  <a:srgbClr val="00AF50"/>
                </a:solidFill>
                <a:latin typeface="Consolas"/>
                <a:cs typeface="Consolas"/>
              </a:rPr>
              <a:t> </a:t>
            </a:r>
            <a:r>
              <a:rPr lang="en-US" sz="1800" spc="-10" dirty="0" err="1">
                <a:solidFill>
                  <a:srgbClr val="00AF50"/>
                </a:solidFill>
                <a:latin typeface="Consolas"/>
                <a:cs typeface="Consolas"/>
              </a:rPr>
              <a:t>lignes</a:t>
            </a:r>
            <a:endParaRPr lang="en-US" sz="1800" dirty="0">
              <a:solidFill>
                <a:prstClr val="black"/>
              </a:solidFill>
              <a:latin typeface="Consolas"/>
              <a:cs typeface="Consolas"/>
            </a:endParaRPr>
          </a:p>
          <a:p>
            <a:pPr marL="12700" lvl="0" indent="0">
              <a:lnSpc>
                <a:spcPct val="100000"/>
              </a:lnSpc>
              <a:spcBef>
                <a:spcPts val="480"/>
              </a:spcBef>
              <a:buNone/>
            </a:pPr>
            <a:r>
              <a:rPr lang="en-US" sz="1800" spc="-10" dirty="0">
                <a:solidFill>
                  <a:prstClr val="black"/>
                </a:solidFill>
                <a:latin typeface="Consolas"/>
                <a:cs typeface="Consolas"/>
              </a:rPr>
              <a:t>For </a:t>
            </a:r>
            <a:r>
              <a:rPr lang="en-US" sz="1800" spc="-5" dirty="0" err="1">
                <a:solidFill>
                  <a:prstClr val="black"/>
                </a:solidFill>
                <a:latin typeface="Consolas"/>
                <a:cs typeface="Consolas"/>
              </a:rPr>
              <a:t>i</a:t>
            </a:r>
            <a:r>
              <a:rPr lang="en-US" sz="1800" spc="-5" dirty="0">
                <a:solidFill>
                  <a:prstClr val="black"/>
                </a:solidFill>
                <a:latin typeface="Consolas"/>
                <a:cs typeface="Consolas"/>
              </a:rPr>
              <a:t> = 1 To</a:t>
            </a:r>
            <a:r>
              <a:rPr lang="en-US" sz="1800" spc="5" dirty="0">
                <a:solidFill>
                  <a:prstClr val="black"/>
                </a:solidFill>
                <a:latin typeface="Consolas"/>
                <a:cs typeface="Consolas"/>
              </a:rPr>
              <a:t> </a:t>
            </a:r>
            <a:r>
              <a:rPr lang="en-US" sz="1800" spc="-10" dirty="0" err="1">
                <a:solidFill>
                  <a:srgbClr val="C00000"/>
                </a:solidFill>
                <a:latin typeface="Consolas"/>
                <a:cs typeface="Consolas"/>
              </a:rPr>
              <a:t>Selection</a:t>
            </a:r>
            <a:r>
              <a:rPr lang="en-US" sz="1800" spc="-10" dirty="0" err="1">
                <a:solidFill>
                  <a:prstClr val="black"/>
                </a:solidFill>
                <a:latin typeface="Consolas"/>
                <a:cs typeface="Consolas"/>
              </a:rPr>
              <a:t>.</a:t>
            </a:r>
            <a:r>
              <a:rPr lang="en-US" sz="1800" spc="-10" dirty="0" err="1">
                <a:solidFill>
                  <a:srgbClr val="5F497A"/>
                </a:solidFill>
                <a:latin typeface="Consolas"/>
                <a:cs typeface="Consolas"/>
              </a:rPr>
              <a:t>Rows.Count</a:t>
            </a:r>
            <a:endParaRPr lang="en-US" sz="1800" dirty="0">
              <a:solidFill>
                <a:prstClr val="black"/>
              </a:solidFill>
              <a:latin typeface="Consolas"/>
              <a:cs typeface="Consolas"/>
            </a:endParaRPr>
          </a:p>
          <a:p>
            <a:pPr marL="457834" lvl="0" indent="0">
              <a:lnSpc>
                <a:spcPct val="100000"/>
              </a:lnSpc>
              <a:spcBef>
                <a:spcPts val="585"/>
              </a:spcBef>
              <a:buNone/>
            </a:pPr>
            <a:r>
              <a:rPr lang="en-US" sz="1800" spc="-5" dirty="0">
                <a:solidFill>
                  <a:srgbClr val="00AF50"/>
                </a:solidFill>
                <a:latin typeface="Consolas"/>
                <a:cs typeface="Consolas"/>
              </a:rPr>
              <a:t>'</a:t>
            </a:r>
            <a:r>
              <a:rPr lang="en-US" sz="1800" spc="-5" dirty="0" err="1">
                <a:solidFill>
                  <a:srgbClr val="00AF50"/>
                </a:solidFill>
                <a:latin typeface="Consolas"/>
                <a:cs typeface="Consolas"/>
              </a:rPr>
              <a:t>boucler</a:t>
            </a:r>
            <a:r>
              <a:rPr lang="en-US" sz="1800" spc="-5" dirty="0">
                <a:solidFill>
                  <a:srgbClr val="00AF50"/>
                </a:solidFill>
                <a:latin typeface="Consolas"/>
                <a:cs typeface="Consolas"/>
              </a:rPr>
              <a:t> sur les </a:t>
            </a:r>
            <a:r>
              <a:rPr lang="en-US" sz="1800" spc="-5" dirty="0" err="1">
                <a:solidFill>
                  <a:srgbClr val="00AF50"/>
                </a:solidFill>
                <a:latin typeface="Consolas"/>
                <a:cs typeface="Consolas"/>
              </a:rPr>
              <a:t>colonnes</a:t>
            </a:r>
            <a:endParaRPr lang="en-US" sz="1800" spc="-5" dirty="0">
              <a:solidFill>
                <a:srgbClr val="00AF50"/>
              </a:solidFill>
              <a:latin typeface="Consolas"/>
              <a:cs typeface="Consolas"/>
            </a:endParaRPr>
          </a:p>
          <a:p>
            <a:pPr marL="902969" marR="1672589" lvl="0" indent="-445134">
              <a:lnSpc>
                <a:spcPct val="125000"/>
              </a:lnSpc>
              <a:spcBef>
                <a:spcPts val="0"/>
              </a:spcBef>
              <a:buNone/>
            </a:pPr>
            <a:r>
              <a:rPr lang="en-US" sz="1800" kern="0" spc="-10" dirty="0">
                <a:solidFill>
                  <a:srgbClr val="000000"/>
                </a:solidFill>
                <a:latin typeface="Consolas"/>
              </a:rPr>
              <a:t>For </a:t>
            </a:r>
            <a:r>
              <a:rPr lang="en-US" sz="1800" kern="0" spc="-5" dirty="0">
                <a:solidFill>
                  <a:srgbClr val="000000"/>
                </a:solidFill>
                <a:latin typeface="Consolas"/>
              </a:rPr>
              <a:t>j = 1 To </a:t>
            </a:r>
            <a:r>
              <a:rPr lang="en-US" sz="1800" kern="0" spc="-10" dirty="0" err="1">
                <a:solidFill>
                  <a:srgbClr val="C00000"/>
                </a:solidFill>
                <a:latin typeface="Consolas"/>
              </a:rPr>
              <a:t>Selection</a:t>
            </a:r>
            <a:r>
              <a:rPr lang="en-US" sz="1800" kern="0" spc="-10" dirty="0" err="1">
                <a:solidFill>
                  <a:srgbClr val="000000"/>
                </a:solidFill>
                <a:latin typeface="Consolas"/>
              </a:rPr>
              <a:t>.</a:t>
            </a:r>
            <a:r>
              <a:rPr lang="en-US" sz="1800" kern="0" spc="-10" dirty="0" err="1">
                <a:solidFill>
                  <a:srgbClr val="5F497A"/>
                </a:solidFill>
                <a:latin typeface="Consolas"/>
              </a:rPr>
              <a:t>Columns.Count</a:t>
            </a:r>
            <a:r>
              <a:rPr lang="en-US" sz="1800" kern="0" spc="-10" dirty="0">
                <a:solidFill>
                  <a:srgbClr val="5F497A"/>
                </a:solidFill>
                <a:latin typeface="Consolas"/>
              </a:rPr>
              <a:t>  </a:t>
            </a:r>
            <a:r>
              <a:rPr lang="en-US" sz="1800" spc="-5" dirty="0">
                <a:solidFill>
                  <a:srgbClr val="00AF50"/>
                </a:solidFill>
                <a:latin typeface="Consolas"/>
                <a:cs typeface="Consolas"/>
              </a:rPr>
              <a:t>'tester le </a:t>
            </a:r>
            <a:r>
              <a:rPr lang="en-US" sz="1800" spc="-5" dirty="0" err="1">
                <a:solidFill>
                  <a:srgbClr val="00AF50"/>
                </a:solidFill>
                <a:latin typeface="Consolas"/>
                <a:cs typeface="Consolas"/>
              </a:rPr>
              <a:t>contenu</a:t>
            </a:r>
            <a:endParaRPr lang="en-US" sz="1800" spc="-5" dirty="0">
              <a:solidFill>
                <a:srgbClr val="00AF50"/>
              </a:solidFill>
              <a:latin typeface="Consolas"/>
              <a:cs typeface="Consolas"/>
            </a:endParaRPr>
          </a:p>
          <a:p>
            <a:pPr marL="1347470" marR="5080" lvl="0" indent="-445134">
              <a:lnSpc>
                <a:spcPct val="125000"/>
              </a:lnSpc>
              <a:spcBef>
                <a:spcPts val="0"/>
              </a:spcBef>
              <a:buNone/>
            </a:pPr>
            <a:r>
              <a:rPr lang="en-US" sz="1800" kern="0" spc="-5" dirty="0">
                <a:solidFill>
                  <a:srgbClr val="000000"/>
                </a:solidFill>
                <a:latin typeface="Consolas"/>
              </a:rPr>
              <a:t>If </a:t>
            </a:r>
            <a:r>
              <a:rPr lang="en-US" sz="1800" kern="0" spc="-10" dirty="0">
                <a:solidFill>
                  <a:srgbClr val="000000"/>
                </a:solidFill>
                <a:latin typeface="Consolas"/>
              </a:rPr>
              <a:t>(</a:t>
            </a:r>
            <a:r>
              <a:rPr lang="en-US" sz="1800" kern="0" spc="-10" dirty="0" err="1">
                <a:solidFill>
                  <a:srgbClr val="C00000"/>
                </a:solidFill>
                <a:latin typeface="Consolas"/>
              </a:rPr>
              <a:t>Selection</a:t>
            </a:r>
            <a:r>
              <a:rPr lang="en-US" sz="1800" kern="0" spc="-10" dirty="0" err="1">
                <a:solidFill>
                  <a:srgbClr val="000000"/>
                </a:solidFill>
                <a:latin typeface="Consolas"/>
              </a:rPr>
              <a:t>.</a:t>
            </a:r>
            <a:r>
              <a:rPr lang="en-US" sz="1800" kern="0" spc="-10" dirty="0" err="1">
                <a:solidFill>
                  <a:srgbClr val="5F497A"/>
                </a:solidFill>
                <a:latin typeface="Consolas"/>
              </a:rPr>
              <a:t>Cells</a:t>
            </a:r>
            <a:r>
              <a:rPr lang="en-US" sz="1800" kern="0" spc="-10" dirty="0">
                <a:solidFill>
                  <a:srgbClr val="5F497A"/>
                </a:solidFill>
                <a:latin typeface="Consolas"/>
              </a:rPr>
              <a:t>(</a:t>
            </a:r>
            <a:r>
              <a:rPr lang="en-US" sz="1800" kern="0" spc="-10" dirty="0" err="1">
                <a:solidFill>
                  <a:srgbClr val="5F497A"/>
                </a:solidFill>
                <a:latin typeface="Consolas"/>
              </a:rPr>
              <a:t>i</a:t>
            </a:r>
            <a:r>
              <a:rPr lang="en-US" sz="1800" kern="0" spc="-10" dirty="0">
                <a:solidFill>
                  <a:srgbClr val="5F497A"/>
                </a:solidFill>
                <a:latin typeface="Consolas"/>
              </a:rPr>
              <a:t>, j)</a:t>
            </a:r>
            <a:r>
              <a:rPr lang="en-US" sz="1800" kern="0" spc="-10" dirty="0">
                <a:solidFill>
                  <a:srgbClr val="000000"/>
                </a:solidFill>
                <a:latin typeface="Consolas"/>
              </a:rPr>
              <a:t>.Value Mod </a:t>
            </a:r>
            <a:r>
              <a:rPr lang="en-US" sz="1800" kern="0" spc="-5" dirty="0">
                <a:solidFill>
                  <a:srgbClr val="000000"/>
                </a:solidFill>
                <a:latin typeface="Consolas"/>
              </a:rPr>
              <a:t>2 = 0) Then  </a:t>
            </a:r>
            <a:r>
              <a:rPr lang="en-US" sz="1800" spc="-5" dirty="0">
                <a:solidFill>
                  <a:srgbClr val="00AF50"/>
                </a:solidFill>
                <a:latin typeface="Consolas"/>
                <a:cs typeface="Consolas"/>
              </a:rPr>
              <a:t>'modifier la </a:t>
            </a:r>
            <a:r>
              <a:rPr lang="en-US" sz="1800" spc="-5" dirty="0" err="1">
                <a:solidFill>
                  <a:srgbClr val="00AF50"/>
                </a:solidFill>
                <a:latin typeface="Consolas"/>
                <a:cs typeface="Consolas"/>
              </a:rPr>
              <a:t>couleur</a:t>
            </a:r>
            <a:r>
              <a:rPr lang="en-US" sz="1800" spc="-5" dirty="0">
                <a:solidFill>
                  <a:srgbClr val="00AF50"/>
                </a:solidFill>
                <a:latin typeface="Consolas"/>
                <a:cs typeface="Consolas"/>
              </a:rPr>
              <a:t> de la police</a:t>
            </a:r>
          </a:p>
          <a:p>
            <a:pPr marL="902969" marR="227965" lvl="0" indent="444500">
              <a:lnSpc>
                <a:spcPct val="125000"/>
              </a:lnSpc>
              <a:spcBef>
                <a:spcPts val="5"/>
              </a:spcBef>
              <a:buNone/>
            </a:pPr>
            <a:r>
              <a:rPr lang="en-US" sz="1800" kern="0" spc="-10" dirty="0" err="1">
                <a:solidFill>
                  <a:srgbClr val="C00000"/>
                </a:solidFill>
                <a:latin typeface="Consolas"/>
              </a:rPr>
              <a:t>Selection</a:t>
            </a:r>
            <a:r>
              <a:rPr lang="en-US" sz="1800" kern="0" spc="-10" dirty="0" err="1">
                <a:solidFill>
                  <a:srgbClr val="000000"/>
                </a:solidFill>
                <a:latin typeface="Consolas"/>
              </a:rPr>
              <a:t>.</a:t>
            </a:r>
            <a:r>
              <a:rPr lang="en-US" sz="1800" kern="0" spc="-10" dirty="0" err="1">
                <a:solidFill>
                  <a:srgbClr val="5F497A"/>
                </a:solidFill>
                <a:latin typeface="Consolas"/>
              </a:rPr>
              <a:t>Cells</a:t>
            </a:r>
            <a:r>
              <a:rPr lang="en-US" sz="1800" kern="0" spc="-10" dirty="0">
                <a:solidFill>
                  <a:srgbClr val="5F497A"/>
                </a:solidFill>
                <a:latin typeface="Consolas"/>
              </a:rPr>
              <a:t>(</a:t>
            </a:r>
            <a:r>
              <a:rPr lang="en-US" sz="1800" kern="0" spc="-10" dirty="0" err="1">
                <a:solidFill>
                  <a:srgbClr val="5F497A"/>
                </a:solidFill>
                <a:latin typeface="Consolas"/>
              </a:rPr>
              <a:t>i</a:t>
            </a:r>
            <a:r>
              <a:rPr lang="en-US" sz="1800" kern="0" spc="-10" dirty="0">
                <a:solidFill>
                  <a:srgbClr val="5F497A"/>
                </a:solidFill>
                <a:latin typeface="Consolas"/>
              </a:rPr>
              <a:t>, </a:t>
            </a:r>
            <a:r>
              <a:rPr lang="en-US" sz="1800" kern="0" spc="-5" dirty="0">
                <a:solidFill>
                  <a:srgbClr val="5F497A"/>
                </a:solidFill>
                <a:latin typeface="Consolas"/>
              </a:rPr>
              <a:t>j)</a:t>
            </a:r>
            <a:r>
              <a:rPr lang="en-US" sz="1800" kern="0" spc="-5" dirty="0">
                <a:solidFill>
                  <a:srgbClr val="000000"/>
                </a:solidFill>
                <a:latin typeface="Consolas"/>
              </a:rPr>
              <a:t>.</a:t>
            </a:r>
            <a:r>
              <a:rPr lang="en-US" sz="1800" kern="0" spc="-5" dirty="0" err="1">
                <a:solidFill>
                  <a:srgbClr val="000000"/>
                </a:solidFill>
                <a:latin typeface="Consolas"/>
              </a:rPr>
              <a:t>Font.ColorIndex</a:t>
            </a:r>
            <a:r>
              <a:rPr lang="en-US" sz="1800" kern="0" spc="-5" dirty="0">
                <a:solidFill>
                  <a:srgbClr val="000000"/>
                </a:solidFill>
                <a:latin typeface="Consolas"/>
              </a:rPr>
              <a:t> = 4  </a:t>
            </a:r>
            <a:r>
              <a:rPr lang="en-US" sz="1800" kern="0" spc="-10" dirty="0">
                <a:solidFill>
                  <a:srgbClr val="000000"/>
                </a:solidFill>
                <a:latin typeface="Consolas"/>
              </a:rPr>
              <a:t>End If</a:t>
            </a:r>
          </a:p>
          <a:p>
            <a:pPr marL="12700" marR="5008245" lvl="0" indent="445134">
              <a:lnSpc>
                <a:spcPct val="125000"/>
              </a:lnSpc>
              <a:spcBef>
                <a:spcPts val="0"/>
              </a:spcBef>
              <a:buNone/>
            </a:pPr>
            <a:r>
              <a:rPr lang="en-US" sz="1800" kern="0" spc="-10" dirty="0">
                <a:solidFill>
                  <a:srgbClr val="000000"/>
                </a:solidFill>
                <a:latin typeface="Consolas"/>
              </a:rPr>
              <a:t>Next</a:t>
            </a:r>
            <a:r>
              <a:rPr lang="en-US" sz="1800" kern="0" spc="-90" dirty="0">
                <a:solidFill>
                  <a:srgbClr val="000000"/>
                </a:solidFill>
                <a:latin typeface="Consolas"/>
              </a:rPr>
              <a:t> </a:t>
            </a:r>
            <a:r>
              <a:rPr lang="en-US" sz="1800" kern="0" spc="-5" dirty="0">
                <a:solidFill>
                  <a:srgbClr val="000000"/>
                </a:solidFill>
                <a:latin typeface="Consolas"/>
              </a:rPr>
              <a:t>j  </a:t>
            </a:r>
            <a:r>
              <a:rPr lang="en-US" sz="1800" kern="0" spc="-10" dirty="0">
                <a:solidFill>
                  <a:srgbClr val="000000"/>
                </a:solidFill>
                <a:latin typeface="Consolas"/>
              </a:rPr>
              <a:t>Next</a:t>
            </a:r>
            <a:r>
              <a:rPr lang="en-US" sz="1800" kern="0" spc="-25" dirty="0">
                <a:solidFill>
                  <a:srgbClr val="000000"/>
                </a:solidFill>
                <a:latin typeface="Consolas"/>
              </a:rPr>
              <a:t> </a:t>
            </a:r>
            <a:r>
              <a:rPr lang="en-US" sz="1800" kern="0" spc="-5" dirty="0" err="1">
                <a:solidFill>
                  <a:srgbClr val="000000"/>
                </a:solidFill>
                <a:latin typeface="Consolas"/>
              </a:rPr>
              <a:t>i</a:t>
            </a:r>
            <a:endParaRPr lang="en-US" sz="1800" kern="0" spc="-5" dirty="0">
              <a:solidFill>
                <a:srgbClr val="000000"/>
              </a:solidFill>
              <a:latin typeface="Consolas"/>
            </a:endParaRPr>
          </a:p>
          <a:p>
            <a:pPr marL="12700" lvl="0" indent="0">
              <a:lnSpc>
                <a:spcPct val="100000"/>
              </a:lnSpc>
              <a:spcBef>
                <a:spcPts val="480"/>
              </a:spcBef>
              <a:buNone/>
            </a:pPr>
            <a:r>
              <a:rPr lang="en-US" sz="1800" kern="0" spc="-10" dirty="0">
                <a:solidFill>
                  <a:srgbClr val="000000"/>
                </a:solidFill>
                <a:latin typeface="Consolas"/>
              </a:rPr>
              <a:t>End Sub</a:t>
            </a:r>
          </a:p>
        </p:txBody>
      </p:sp>
      <p:sp>
        <p:nvSpPr>
          <p:cNvPr id="91" name="object 13"/>
          <p:cNvSpPr txBox="1"/>
          <p:nvPr/>
        </p:nvSpPr>
        <p:spPr>
          <a:xfrm>
            <a:off x="8329246" y="3636069"/>
            <a:ext cx="3322829" cy="566181"/>
          </a:xfrm>
          <a:prstGeom prst="rect">
            <a:avLst/>
          </a:prstGeom>
        </p:spPr>
        <p:txBody>
          <a:bodyPr vert="horz" wrap="square" lIns="0" tIns="12065" rIns="0" bIns="0" rtlCol="0">
            <a:spAutoFit/>
          </a:bodyPr>
          <a:lstStyle/>
          <a:p>
            <a:pPr marL="12700" marR="5080">
              <a:lnSpc>
                <a:spcPct val="100000"/>
              </a:lnSpc>
              <a:spcBef>
                <a:spcPts val="95"/>
              </a:spcBef>
            </a:pPr>
            <a:r>
              <a:rPr spc="-5" dirty="0">
                <a:solidFill>
                  <a:srgbClr val="5F497A"/>
                </a:solidFill>
                <a:latin typeface="Calibri"/>
                <a:cs typeface="Calibri"/>
              </a:rPr>
              <a:t>Aucun </a:t>
            </a:r>
            <a:r>
              <a:rPr spc="-10" dirty="0">
                <a:solidFill>
                  <a:srgbClr val="5F497A"/>
                </a:solidFill>
                <a:latin typeface="Calibri"/>
                <a:cs typeface="Calibri"/>
              </a:rPr>
              <a:t>doute, Selection est  </a:t>
            </a:r>
            <a:r>
              <a:rPr spc="-5" dirty="0">
                <a:solidFill>
                  <a:srgbClr val="5F497A"/>
                </a:solidFill>
                <a:latin typeface="Calibri"/>
                <a:cs typeface="Calibri"/>
              </a:rPr>
              <a:t>bien de type</a:t>
            </a:r>
            <a:r>
              <a:rPr dirty="0">
                <a:solidFill>
                  <a:srgbClr val="5F497A"/>
                </a:solidFill>
                <a:latin typeface="Calibri"/>
                <a:cs typeface="Calibri"/>
              </a:rPr>
              <a:t> </a:t>
            </a:r>
            <a:r>
              <a:rPr spc="-5" dirty="0">
                <a:latin typeface="Calibri"/>
                <a:cs typeface="Calibri"/>
              </a:rPr>
              <a:t>Range</a:t>
            </a:r>
            <a:endParaRPr dirty="0">
              <a:latin typeface="Calibri"/>
              <a:cs typeface="Calibri"/>
            </a:endParaRPr>
          </a:p>
        </p:txBody>
      </p:sp>
      <p:sp>
        <p:nvSpPr>
          <p:cNvPr id="92" name="object 26"/>
          <p:cNvSpPr txBox="1"/>
          <p:nvPr/>
        </p:nvSpPr>
        <p:spPr>
          <a:xfrm>
            <a:off x="7440246" y="1592298"/>
            <a:ext cx="4343400" cy="1397177"/>
          </a:xfrm>
          <a:prstGeom prst="rect">
            <a:avLst/>
          </a:prstGeom>
        </p:spPr>
        <p:txBody>
          <a:bodyPr vert="horz" wrap="square" lIns="0" tIns="12065" rIns="0" bIns="0" rtlCol="0">
            <a:spAutoFit/>
          </a:bodyPr>
          <a:lstStyle/>
          <a:p>
            <a:pPr marL="12700" marR="5080">
              <a:lnSpc>
                <a:spcPct val="100000"/>
              </a:lnSpc>
              <a:spcBef>
                <a:spcPts val="95"/>
              </a:spcBef>
            </a:pPr>
            <a:r>
              <a:rPr spc="-5" dirty="0">
                <a:solidFill>
                  <a:srgbClr val="404040"/>
                </a:solidFill>
                <a:latin typeface="Calibri"/>
                <a:cs typeface="Calibri"/>
              </a:rPr>
              <a:t>Dans une </a:t>
            </a:r>
            <a:r>
              <a:rPr spc="-10" dirty="0">
                <a:solidFill>
                  <a:srgbClr val="404040"/>
                </a:solidFill>
                <a:latin typeface="Calibri"/>
                <a:cs typeface="Calibri"/>
              </a:rPr>
              <a:t>sélection, </a:t>
            </a:r>
            <a:r>
              <a:rPr spc="-5" dirty="0">
                <a:solidFill>
                  <a:srgbClr val="404040"/>
                </a:solidFill>
                <a:latin typeface="Calibri"/>
                <a:cs typeface="Calibri"/>
              </a:rPr>
              <a:t>de </a:t>
            </a:r>
            <a:r>
              <a:rPr spc="-10" dirty="0">
                <a:solidFill>
                  <a:srgbClr val="404040"/>
                </a:solidFill>
                <a:latin typeface="Calibri"/>
                <a:cs typeface="Calibri"/>
              </a:rPr>
              <a:t>nouveau </a:t>
            </a:r>
            <a:r>
              <a:rPr spc="-5" dirty="0">
                <a:solidFill>
                  <a:srgbClr val="404040"/>
                </a:solidFill>
                <a:latin typeface="Calibri"/>
                <a:cs typeface="Calibri"/>
              </a:rPr>
              <a:t>les  </a:t>
            </a:r>
            <a:r>
              <a:rPr spc="-10" dirty="0">
                <a:solidFill>
                  <a:srgbClr val="404040"/>
                </a:solidFill>
                <a:latin typeface="Calibri"/>
                <a:cs typeface="Calibri"/>
              </a:rPr>
              <a:t>coordonnées sont relatives </a:t>
            </a:r>
            <a:r>
              <a:rPr dirty="0">
                <a:solidFill>
                  <a:srgbClr val="404040"/>
                </a:solidFill>
                <a:latin typeface="Calibri"/>
                <a:cs typeface="Calibri"/>
              </a:rPr>
              <a:t>c.-à-d. </a:t>
            </a:r>
            <a:r>
              <a:rPr spc="-5" dirty="0">
                <a:solidFill>
                  <a:srgbClr val="001F5F"/>
                </a:solidFill>
                <a:latin typeface="Calibri"/>
                <a:cs typeface="Calibri"/>
              </a:rPr>
              <a:t>le </a:t>
            </a:r>
            <a:r>
              <a:rPr spc="-10" dirty="0">
                <a:solidFill>
                  <a:srgbClr val="001F5F"/>
                </a:solidFill>
                <a:latin typeface="Calibri"/>
                <a:cs typeface="Calibri"/>
              </a:rPr>
              <a:t>coin </a:t>
            </a:r>
            <a:r>
              <a:rPr spc="-5" dirty="0">
                <a:solidFill>
                  <a:srgbClr val="001F5F"/>
                </a:solidFill>
                <a:latin typeface="Calibri"/>
                <a:cs typeface="Calibri"/>
              </a:rPr>
              <a:t>en  haut à gauche </a:t>
            </a:r>
            <a:r>
              <a:rPr spc="-15" dirty="0">
                <a:solidFill>
                  <a:srgbClr val="001F5F"/>
                </a:solidFill>
                <a:latin typeface="Calibri"/>
                <a:cs typeface="Calibri"/>
              </a:rPr>
              <a:t>d’une </a:t>
            </a:r>
            <a:r>
              <a:rPr spc="-5" dirty="0">
                <a:solidFill>
                  <a:srgbClr val="001F5F"/>
                </a:solidFill>
                <a:latin typeface="Calibri"/>
                <a:cs typeface="Calibri"/>
              </a:rPr>
              <a:t>sélection </a:t>
            </a:r>
            <a:r>
              <a:rPr spc="-10" dirty="0">
                <a:solidFill>
                  <a:srgbClr val="001F5F"/>
                </a:solidFill>
                <a:latin typeface="Calibri"/>
                <a:cs typeface="Calibri"/>
              </a:rPr>
              <a:t>correspond </a:t>
            </a:r>
            <a:r>
              <a:rPr spc="-5" dirty="0">
                <a:solidFill>
                  <a:srgbClr val="001F5F"/>
                </a:solidFill>
                <a:latin typeface="Calibri"/>
                <a:cs typeface="Calibri"/>
              </a:rPr>
              <a:t>à la  cellule (ligne n°1, </a:t>
            </a:r>
            <a:r>
              <a:rPr spc="-10" dirty="0">
                <a:solidFill>
                  <a:srgbClr val="001F5F"/>
                </a:solidFill>
                <a:latin typeface="Calibri"/>
                <a:cs typeface="Calibri"/>
              </a:rPr>
              <a:t>colonne </a:t>
            </a:r>
            <a:r>
              <a:rPr spc="-5" dirty="0">
                <a:solidFill>
                  <a:srgbClr val="001F5F"/>
                </a:solidFill>
                <a:latin typeface="Calibri"/>
                <a:cs typeface="Calibri"/>
              </a:rPr>
              <a:t>n°1) </a:t>
            </a:r>
            <a:r>
              <a:rPr spc="-5" dirty="0">
                <a:solidFill>
                  <a:srgbClr val="404040"/>
                </a:solidFill>
                <a:latin typeface="Calibri"/>
                <a:cs typeface="Calibri"/>
              </a:rPr>
              <a:t>quelle que soit la  position de la </a:t>
            </a:r>
            <a:r>
              <a:rPr spc="-10" dirty="0">
                <a:solidFill>
                  <a:srgbClr val="404040"/>
                </a:solidFill>
                <a:latin typeface="Calibri"/>
                <a:cs typeface="Calibri"/>
              </a:rPr>
              <a:t>sélection </a:t>
            </a:r>
            <a:r>
              <a:rPr spc="-5" dirty="0">
                <a:solidFill>
                  <a:srgbClr val="404040"/>
                </a:solidFill>
                <a:latin typeface="Calibri"/>
                <a:cs typeface="Calibri"/>
              </a:rPr>
              <a:t>dans </a:t>
            </a:r>
            <a:r>
              <a:rPr dirty="0">
                <a:solidFill>
                  <a:srgbClr val="404040"/>
                </a:solidFill>
                <a:latin typeface="Calibri"/>
                <a:cs typeface="Calibri"/>
              </a:rPr>
              <a:t>la</a:t>
            </a:r>
            <a:r>
              <a:rPr spc="-20" dirty="0">
                <a:solidFill>
                  <a:srgbClr val="404040"/>
                </a:solidFill>
                <a:latin typeface="Calibri"/>
                <a:cs typeface="Calibri"/>
              </a:rPr>
              <a:t> </a:t>
            </a:r>
            <a:r>
              <a:rPr spc="-10" dirty="0">
                <a:solidFill>
                  <a:srgbClr val="404040"/>
                </a:solidFill>
                <a:latin typeface="Calibri"/>
                <a:cs typeface="Calibri"/>
              </a:rPr>
              <a:t>feuille.</a:t>
            </a:r>
            <a:endParaRPr dirty="0">
              <a:latin typeface="Calibri"/>
              <a:cs typeface="Calibri"/>
            </a:endParaRPr>
          </a:p>
        </p:txBody>
      </p:sp>
      <p:cxnSp>
        <p:nvCxnSpPr>
          <p:cNvPr id="94" name="Connecteur droit avec flèche 93"/>
          <p:cNvCxnSpPr>
            <a:stCxn id="92" idx="1"/>
          </p:cNvCxnSpPr>
          <p:nvPr/>
        </p:nvCxnSpPr>
        <p:spPr>
          <a:xfrm flipH="1">
            <a:off x="2068146" y="2290887"/>
            <a:ext cx="5372100" cy="6262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p:cNvCxnSpPr/>
          <p:nvPr/>
        </p:nvCxnSpPr>
        <p:spPr>
          <a:xfrm flipH="1">
            <a:off x="2728546" y="2443287"/>
            <a:ext cx="4864100" cy="11927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7" name="Connecteur droit avec flèche 96"/>
          <p:cNvCxnSpPr/>
          <p:nvPr/>
        </p:nvCxnSpPr>
        <p:spPr>
          <a:xfrm flipH="1" flipV="1">
            <a:off x="5255846" y="3196457"/>
            <a:ext cx="3073402" cy="67838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0" name="Connecteur droit avec flèche 99"/>
          <p:cNvCxnSpPr>
            <a:stCxn id="91" idx="1"/>
          </p:cNvCxnSpPr>
          <p:nvPr/>
        </p:nvCxnSpPr>
        <p:spPr>
          <a:xfrm flipH="1">
            <a:off x="5052646" y="3919160"/>
            <a:ext cx="3276600" cy="21602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5" name="Connecteur droit avec flèche 104"/>
          <p:cNvCxnSpPr>
            <a:cxnSpLocks/>
            <a:stCxn id="91" idx="1"/>
          </p:cNvCxnSpPr>
          <p:nvPr/>
        </p:nvCxnSpPr>
        <p:spPr>
          <a:xfrm flipH="1">
            <a:off x="4754196" y="3919160"/>
            <a:ext cx="3575050" cy="64659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08" name="Ellipse 107"/>
          <p:cNvSpPr/>
          <p:nvPr/>
        </p:nvSpPr>
        <p:spPr>
          <a:xfrm>
            <a:off x="1947499" y="2917092"/>
            <a:ext cx="380998" cy="443710"/>
          </a:xfrm>
          <a:prstGeom prst="ellipse">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a:p>
        </p:txBody>
      </p:sp>
      <p:sp>
        <p:nvSpPr>
          <p:cNvPr id="109" name="Ellipse 108"/>
          <p:cNvSpPr/>
          <p:nvPr/>
        </p:nvSpPr>
        <p:spPr>
          <a:xfrm>
            <a:off x="2328497" y="3539392"/>
            <a:ext cx="400049" cy="443710"/>
          </a:xfrm>
          <a:prstGeom prst="ellipse">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a:p>
        </p:txBody>
      </p:sp>
    </p:spTree>
    <p:extLst>
      <p:ext uri="{BB962C8B-B14F-4D97-AF65-F5344CB8AC3E}">
        <p14:creationId xmlns:p14="http://schemas.microsoft.com/office/powerpoint/2010/main" val="11297972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Sélection simple – Un second exemple</a:t>
            </a:r>
          </a:p>
        </p:txBody>
      </p:sp>
      <p:sp>
        <p:nvSpPr>
          <p:cNvPr id="3" name="Espace réservé du contenu 2"/>
          <p:cNvSpPr>
            <a:spLocks noGrp="1"/>
          </p:cNvSpPr>
          <p:nvPr>
            <p:ph idx="1"/>
          </p:nvPr>
        </p:nvSpPr>
        <p:spPr/>
        <p:txBody>
          <a:bodyPr>
            <a:normAutofit fontScale="62500" lnSpcReduction="20000"/>
          </a:bodyPr>
          <a:lstStyle/>
          <a:p>
            <a:r>
              <a:rPr lang="fr-FR" dirty="0"/>
              <a:t>Identifier la première cellule contenant la valeur  minimale dans une plage, mettre sa police en bleu.</a:t>
            </a:r>
          </a:p>
          <a:p>
            <a:pPr marL="177800" indent="0">
              <a:tabLst>
                <a:tab pos="723900" algn="l"/>
                <a:tab pos="1079500" algn="l"/>
                <a:tab pos="1435100" algn="l"/>
              </a:tabLst>
            </a:pPr>
            <a:endParaRPr lang="fr-FR" dirty="0"/>
          </a:p>
          <a:p>
            <a:pPr marL="177800" lvl="0" indent="0">
              <a:lnSpc>
                <a:spcPct val="100000"/>
              </a:lnSpc>
              <a:spcBef>
                <a:spcPts val="0"/>
              </a:spcBef>
              <a:buNone/>
              <a:tabLst>
                <a:tab pos="723900" algn="l"/>
                <a:tab pos="1079500" algn="l"/>
                <a:tab pos="1435100" algn="l"/>
              </a:tabLst>
            </a:pPr>
            <a:r>
              <a:rPr lang="fr-FR" sz="2400" spc="-10" dirty="0" err="1">
                <a:solidFill>
                  <a:prstClr val="black"/>
                </a:solidFill>
                <a:latin typeface="Consolas" panose="020B0609020204030204" pitchFamily="49" charset="0"/>
                <a:cs typeface="Consolas"/>
              </a:rPr>
              <a:t>Sub</a:t>
            </a:r>
            <a:r>
              <a:rPr lang="fr-FR" sz="2400" spc="-15" dirty="0">
                <a:solidFill>
                  <a:prstClr val="black"/>
                </a:solidFill>
                <a:latin typeface="Consolas" panose="020B0609020204030204" pitchFamily="49" charset="0"/>
                <a:cs typeface="Consolas"/>
              </a:rPr>
              <a:t> </a:t>
            </a:r>
            <a:r>
              <a:rPr lang="fr-FR" sz="2400" spc="-10" dirty="0" err="1">
                <a:solidFill>
                  <a:prstClr val="black"/>
                </a:solidFill>
                <a:latin typeface="Consolas" panose="020B0609020204030204" pitchFamily="49" charset="0"/>
                <a:cs typeface="Consolas"/>
              </a:rPr>
              <a:t>MonMinBleu</a:t>
            </a:r>
            <a:r>
              <a:rPr lang="fr-FR" sz="2400" spc="-10" dirty="0">
                <a:solidFill>
                  <a:prstClr val="black"/>
                </a:solidFill>
                <a:latin typeface="Consolas" panose="020B0609020204030204" pitchFamily="49" charset="0"/>
                <a:cs typeface="Consolas"/>
              </a:rPr>
              <a:t>()</a:t>
            </a:r>
            <a:endParaRPr lang="fr-FR" sz="2400" dirty="0">
              <a:solidFill>
                <a:prstClr val="black"/>
              </a:solidFill>
              <a:latin typeface="Consolas" panose="020B0609020204030204" pitchFamily="49" charset="0"/>
              <a:cs typeface="Consolas"/>
            </a:endParaRPr>
          </a:p>
          <a:p>
            <a:pPr marL="177800" lvl="0" indent="0">
              <a:lnSpc>
                <a:spcPct val="100000"/>
              </a:lnSpc>
              <a:spcBef>
                <a:spcPts val="0"/>
              </a:spcBef>
              <a:buNone/>
              <a:tabLst>
                <a:tab pos="723900" algn="l"/>
                <a:tab pos="1079500" algn="l"/>
                <a:tab pos="1435100" algn="l"/>
              </a:tabLst>
            </a:pPr>
            <a:r>
              <a:rPr lang="fr-FR" sz="2400" spc="-10" dirty="0">
                <a:solidFill>
                  <a:srgbClr val="00AF50"/>
                </a:solidFill>
                <a:latin typeface="Consolas" panose="020B0609020204030204" pitchFamily="49" charset="0"/>
                <a:cs typeface="Consolas"/>
              </a:rPr>
              <a:t>'variables intermédiaires</a:t>
            </a:r>
            <a:endParaRPr lang="fr-FR" sz="2400" dirty="0">
              <a:solidFill>
                <a:prstClr val="black"/>
              </a:solidFill>
              <a:latin typeface="Consolas" panose="020B0609020204030204" pitchFamily="49" charset="0"/>
              <a:cs typeface="Consolas"/>
            </a:endParaRPr>
          </a:p>
          <a:p>
            <a:pPr marL="177800" lvl="0" indent="0">
              <a:lnSpc>
                <a:spcPct val="100000"/>
              </a:lnSpc>
              <a:spcBef>
                <a:spcPts val="0"/>
              </a:spcBef>
              <a:buNone/>
              <a:tabLst>
                <a:tab pos="723900" algn="l"/>
                <a:tab pos="1079500" algn="l"/>
                <a:tab pos="1435100" algn="l"/>
              </a:tabLst>
            </a:pPr>
            <a:r>
              <a:rPr lang="fr-FR" spc="-10" dirty="0">
                <a:solidFill>
                  <a:srgbClr val="00AF50"/>
                </a:solidFill>
                <a:latin typeface="Consolas" panose="020B0609020204030204" pitchFamily="49" charset="0"/>
                <a:cs typeface="Consolas"/>
              </a:rPr>
              <a:t>'</a:t>
            </a:r>
            <a:r>
              <a:rPr lang="fr-FR" b="1" spc="-10" dirty="0">
                <a:solidFill>
                  <a:srgbClr val="00AF50"/>
                </a:solidFill>
                <a:latin typeface="Consolas" panose="020B0609020204030204" pitchFamily="49" charset="0"/>
                <a:cs typeface="Consolas"/>
              </a:rPr>
              <a:t>min </a:t>
            </a:r>
            <a:r>
              <a:rPr lang="fr-FR" sz="2400" b="1" spc="-5" dirty="0">
                <a:solidFill>
                  <a:srgbClr val="00AF50"/>
                </a:solidFill>
                <a:latin typeface="Consolas" panose="020B0609020204030204" pitchFamily="49" charset="0"/>
                <a:cs typeface="Consolas"/>
              </a:rPr>
              <a:t>va </a:t>
            </a:r>
            <a:r>
              <a:rPr lang="fr-FR" sz="2400" b="1" spc="-10" dirty="0">
                <a:solidFill>
                  <a:srgbClr val="00AF50"/>
                </a:solidFill>
                <a:latin typeface="Consolas" panose="020B0609020204030204" pitchFamily="49" charset="0"/>
                <a:cs typeface="Consolas"/>
              </a:rPr>
              <a:t>servir </a:t>
            </a:r>
            <a:r>
              <a:rPr lang="fr-FR" sz="2400" b="1" spc="-5" dirty="0">
                <a:solidFill>
                  <a:srgbClr val="00AF50"/>
                </a:solidFill>
                <a:latin typeface="Consolas" panose="020B0609020204030204" pitchFamily="49" charset="0"/>
                <a:cs typeface="Consolas"/>
              </a:rPr>
              <a:t>de </a:t>
            </a:r>
            <a:r>
              <a:rPr lang="fr-FR" sz="2400" b="1" spc="-10" dirty="0">
                <a:solidFill>
                  <a:srgbClr val="00AF50"/>
                </a:solidFill>
                <a:latin typeface="Consolas" panose="020B0609020204030204" pitchFamily="49" charset="0"/>
                <a:cs typeface="Consolas"/>
              </a:rPr>
              <a:t>cellule</a:t>
            </a:r>
            <a:r>
              <a:rPr lang="fr-FR" sz="2400" b="1" spc="-25" dirty="0">
                <a:solidFill>
                  <a:srgbClr val="00AF50"/>
                </a:solidFill>
                <a:latin typeface="Consolas" panose="020B0609020204030204" pitchFamily="49" charset="0"/>
                <a:cs typeface="Consolas"/>
              </a:rPr>
              <a:t> </a:t>
            </a:r>
            <a:r>
              <a:rPr lang="fr-FR" sz="2400" b="1" spc="-10" dirty="0">
                <a:solidFill>
                  <a:srgbClr val="00AF50"/>
                </a:solidFill>
                <a:latin typeface="Consolas" panose="020B0609020204030204" pitchFamily="49" charset="0"/>
                <a:cs typeface="Consolas"/>
              </a:rPr>
              <a:t>témoin</a:t>
            </a:r>
            <a:endParaRPr lang="fr-FR" sz="2400" dirty="0">
              <a:solidFill>
                <a:prstClr val="black"/>
              </a:solidFill>
              <a:latin typeface="Consolas" panose="020B0609020204030204" pitchFamily="49" charset="0"/>
              <a:cs typeface="Consolas"/>
            </a:endParaRPr>
          </a:p>
          <a:p>
            <a:pPr marL="177800" marR="5080" lvl="0" indent="0">
              <a:lnSpc>
                <a:spcPct val="100000"/>
              </a:lnSpc>
              <a:spcBef>
                <a:spcPts val="0"/>
              </a:spcBef>
              <a:buNone/>
              <a:tabLst>
                <a:tab pos="723900" algn="l"/>
                <a:tab pos="1079500" algn="l"/>
                <a:tab pos="1435100" algn="l"/>
              </a:tabLst>
            </a:pPr>
            <a:r>
              <a:rPr lang="fr-FR" sz="2400" spc="-10" dirty="0">
                <a:solidFill>
                  <a:prstClr val="black"/>
                </a:solidFill>
                <a:latin typeface="Consolas" panose="020B0609020204030204" pitchFamily="49" charset="0"/>
                <a:cs typeface="Consolas"/>
              </a:rPr>
              <a:t>Dim cellule </a:t>
            </a:r>
            <a:r>
              <a:rPr lang="fr-FR" sz="2400" spc="-5" dirty="0">
                <a:solidFill>
                  <a:prstClr val="black"/>
                </a:solidFill>
                <a:latin typeface="Consolas" panose="020B0609020204030204" pitchFamily="49" charset="0"/>
                <a:cs typeface="Consolas"/>
              </a:rPr>
              <a:t>As </a:t>
            </a:r>
            <a:r>
              <a:rPr lang="fr-FR" sz="2400" spc="-10" dirty="0">
                <a:solidFill>
                  <a:prstClr val="black"/>
                </a:solidFill>
                <a:latin typeface="Consolas" panose="020B0609020204030204" pitchFamily="49" charset="0"/>
                <a:cs typeface="Consolas"/>
              </a:rPr>
              <a:t>Range, </a:t>
            </a:r>
            <a:r>
              <a:rPr lang="fr-FR" sz="2400" spc="-10" dirty="0">
                <a:solidFill>
                  <a:srgbClr val="30859C"/>
                </a:solidFill>
                <a:latin typeface="Consolas" panose="020B0609020204030204" pitchFamily="49" charset="0"/>
                <a:cs typeface="Consolas"/>
              </a:rPr>
              <a:t>min </a:t>
            </a:r>
            <a:r>
              <a:rPr lang="fr-FR" sz="2400" spc="-5" dirty="0">
                <a:solidFill>
                  <a:prstClr val="black"/>
                </a:solidFill>
                <a:latin typeface="Consolas" panose="020B0609020204030204" pitchFamily="49" charset="0"/>
                <a:cs typeface="Consolas"/>
              </a:rPr>
              <a:t>As Range  </a:t>
            </a:r>
          </a:p>
          <a:p>
            <a:pPr marL="177800" marR="5080" lvl="0" indent="0">
              <a:lnSpc>
                <a:spcPct val="100000"/>
              </a:lnSpc>
              <a:spcBef>
                <a:spcPts val="0"/>
              </a:spcBef>
              <a:buNone/>
              <a:tabLst>
                <a:tab pos="723900" algn="l"/>
                <a:tab pos="1079500" algn="l"/>
                <a:tab pos="1435100" algn="l"/>
              </a:tabLst>
            </a:pPr>
            <a:r>
              <a:rPr lang="fr-FR" sz="2400" spc="-10" dirty="0">
                <a:solidFill>
                  <a:srgbClr val="00AF50"/>
                </a:solidFill>
                <a:latin typeface="Consolas" panose="020B0609020204030204" pitchFamily="49" charset="0"/>
                <a:cs typeface="Consolas"/>
              </a:rPr>
              <a:t>'initialisation </a:t>
            </a:r>
            <a:r>
              <a:rPr lang="fr-FR" sz="2400" spc="-5" dirty="0">
                <a:solidFill>
                  <a:srgbClr val="00AF50"/>
                </a:solidFill>
                <a:latin typeface="Consolas" panose="020B0609020204030204" pitchFamily="49" charset="0"/>
                <a:cs typeface="Consolas"/>
              </a:rPr>
              <a:t>du témoin </a:t>
            </a:r>
            <a:r>
              <a:rPr lang="fr-FR" sz="2400" spc="-10" dirty="0">
                <a:solidFill>
                  <a:srgbClr val="00AF50"/>
                </a:solidFill>
                <a:latin typeface="Consolas" panose="020B0609020204030204" pitchFamily="49" charset="0"/>
                <a:cs typeface="Consolas"/>
              </a:rPr>
              <a:t>sur </a:t>
            </a:r>
            <a:r>
              <a:rPr lang="fr-FR" sz="2400" spc="-5" dirty="0">
                <a:solidFill>
                  <a:srgbClr val="00AF50"/>
                </a:solidFill>
                <a:latin typeface="Consolas" panose="020B0609020204030204" pitchFamily="49" charset="0"/>
                <a:cs typeface="Consolas"/>
              </a:rPr>
              <a:t>la 1ère </a:t>
            </a:r>
            <a:r>
              <a:rPr lang="fr-FR" sz="2400" spc="-10" dirty="0">
                <a:solidFill>
                  <a:srgbClr val="00AF50"/>
                </a:solidFill>
                <a:latin typeface="Consolas" panose="020B0609020204030204" pitchFamily="49" charset="0"/>
                <a:cs typeface="Consolas"/>
              </a:rPr>
              <a:t>cellule  </a:t>
            </a:r>
          </a:p>
          <a:p>
            <a:pPr marL="177800" marR="5080" lvl="0" indent="0">
              <a:lnSpc>
                <a:spcPct val="100000"/>
              </a:lnSpc>
              <a:spcBef>
                <a:spcPts val="0"/>
              </a:spcBef>
              <a:buNone/>
              <a:tabLst>
                <a:tab pos="723900" algn="l"/>
                <a:tab pos="1079500" algn="l"/>
                <a:tab pos="1435100" algn="l"/>
              </a:tabLst>
            </a:pPr>
            <a:r>
              <a:rPr lang="fr-FR" sz="2400" spc="-10" dirty="0">
                <a:solidFill>
                  <a:srgbClr val="FF0000"/>
                </a:solidFill>
                <a:latin typeface="Consolas" panose="020B0609020204030204" pitchFamily="49" charset="0"/>
                <a:cs typeface="Consolas"/>
              </a:rPr>
              <a:t>Set </a:t>
            </a:r>
            <a:r>
              <a:rPr lang="fr-FR" sz="2400" spc="-10" dirty="0">
                <a:solidFill>
                  <a:srgbClr val="30859C"/>
                </a:solidFill>
                <a:latin typeface="Consolas" panose="020B0609020204030204" pitchFamily="49" charset="0"/>
                <a:cs typeface="Consolas"/>
              </a:rPr>
              <a:t>min </a:t>
            </a:r>
            <a:r>
              <a:rPr lang="fr-FR" sz="2400" spc="-5" dirty="0">
                <a:solidFill>
                  <a:prstClr val="black"/>
                </a:solidFill>
                <a:latin typeface="Consolas" panose="020B0609020204030204" pitchFamily="49" charset="0"/>
                <a:cs typeface="Consolas"/>
              </a:rPr>
              <a:t>= </a:t>
            </a:r>
            <a:r>
              <a:rPr lang="fr-FR" sz="2400" spc="-5" dirty="0" err="1">
                <a:solidFill>
                  <a:prstClr val="black"/>
                </a:solidFill>
                <a:latin typeface="Consolas" panose="020B0609020204030204" pitchFamily="49" charset="0"/>
                <a:cs typeface="Consolas"/>
              </a:rPr>
              <a:t>Selection.Cells</a:t>
            </a:r>
            <a:r>
              <a:rPr lang="fr-FR" sz="2400" spc="-5" dirty="0">
                <a:solidFill>
                  <a:prstClr val="black"/>
                </a:solidFill>
                <a:latin typeface="Consolas" panose="020B0609020204030204" pitchFamily="49" charset="0"/>
                <a:cs typeface="Consolas"/>
              </a:rPr>
              <a:t>(1,</a:t>
            </a:r>
            <a:r>
              <a:rPr lang="fr-FR" sz="2400" spc="-40" dirty="0">
                <a:solidFill>
                  <a:prstClr val="black"/>
                </a:solidFill>
                <a:latin typeface="Consolas" panose="020B0609020204030204" pitchFamily="49" charset="0"/>
                <a:cs typeface="Consolas"/>
              </a:rPr>
              <a:t> </a:t>
            </a:r>
            <a:r>
              <a:rPr lang="fr-FR" sz="2400" spc="-5" dirty="0">
                <a:solidFill>
                  <a:prstClr val="black"/>
                </a:solidFill>
                <a:latin typeface="Consolas" panose="020B0609020204030204" pitchFamily="49" charset="0"/>
                <a:cs typeface="Consolas"/>
              </a:rPr>
              <a:t>1)</a:t>
            </a:r>
            <a:endParaRPr lang="fr-FR" sz="2400" dirty="0">
              <a:solidFill>
                <a:prstClr val="black"/>
              </a:solidFill>
              <a:latin typeface="Consolas" panose="020B0609020204030204" pitchFamily="49" charset="0"/>
              <a:cs typeface="Consolas"/>
            </a:endParaRPr>
          </a:p>
          <a:p>
            <a:pPr marL="177800" lvl="0" indent="0">
              <a:lnSpc>
                <a:spcPct val="100000"/>
              </a:lnSpc>
              <a:spcBef>
                <a:spcPts val="5"/>
              </a:spcBef>
              <a:buNone/>
              <a:tabLst>
                <a:tab pos="723900" algn="l"/>
                <a:tab pos="1079500" algn="l"/>
                <a:tab pos="1435100" algn="l"/>
              </a:tabLst>
            </a:pPr>
            <a:r>
              <a:rPr lang="fr-FR" sz="2400" spc="-10" dirty="0">
                <a:solidFill>
                  <a:srgbClr val="00AF50"/>
                </a:solidFill>
                <a:latin typeface="Consolas" panose="020B0609020204030204" pitchFamily="49" charset="0"/>
                <a:cs typeface="Consolas"/>
              </a:rPr>
              <a:t>'parcourir</a:t>
            </a:r>
            <a:endParaRPr lang="fr-FR" sz="2400" dirty="0">
              <a:solidFill>
                <a:prstClr val="black"/>
              </a:solidFill>
              <a:latin typeface="Consolas" panose="020B0609020204030204" pitchFamily="49" charset="0"/>
              <a:cs typeface="Consolas"/>
            </a:endParaRPr>
          </a:p>
          <a:p>
            <a:pPr marL="177800" lvl="0" indent="0">
              <a:lnSpc>
                <a:spcPct val="100000"/>
              </a:lnSpc>
              <a:spcBef>
                <a:spcPts val="95"/>
              </a:spcBef>
              <a:buNone/>
              <a:tabLst>
                <a:tab pos="723900" algn="l"/>
                <a:tab pos="1079500" algn="l"/>
                <a:tab pos="1435100" algn="l"/>
              </a:tabLst>
            </a:pPr>
            <a:r>
              <a:rPr lang="fr-FR" sz="2400" spc="-10" dirty="0">
                <a:solidFill>
                  <a:prstClr val="black"/>
                </a:solidFill>
                <a:latin typeface="Consolas" panose="020B0609020204030204" pitchFamily="49" charset="0"/>
                <a:cs typeface="Consolas"/>
              </a:rPr>
              <a:t>	For </a:t>
            </a:r>
            <a:r>
              <a:rPr lang="fr-FR" sz="2400" spc="-10" dirty="0" err="1">
                <a:solidFill>
                  <a:prstClr val="black"/>
                </a:solidFill>
                <a:latin typeface="Consolas" panose="020B0609020204030204" pitchFamily="49" charset="0"/>
                <a:cs typeface="Consolas"/>
              </a:rPr>
              <a:t>Each</a:t>
            </a:r>
            <a:r>
              <a:rPr lang="fr-FR" sz="2400" spc="-10" dirty="0">
                <a:solidFill>
                  <a:prstClr val="black"/>
                </a:solidFill>
                <a:latin typeface="Consolas" panose="020B0609020204030204" pitchFamily="49" charset="0"/>
                <a:cs typeface="Consolas"/>
              </a:rPr>
              <a:t> cellule </a:t>
            </a:r>
            <a:r>
              <a:rPr lang="fr-FR" sz="2400" spc="-5" dirty="0">
                <a:solidFill>
                  <a:prstClr val="black"/>
                </a:solidFill>
                <a:latin typeface="Consolas" panose="020B0609020204030204" pitchFamily="49" charset="0"/>
                <a:cs typeface="Consolas"/>
              </a:rPr>
              <a:t>In</a:t>
            </a:r>
            <a:r>
              <a:rPr lang="fr-FR" sz="2400" spc="-15" dirty="0">
                <a:solidFill>
                  <a:prstClr val="black"/>
                </a:solidFill>
                <a:latin typeface="Consolas" panose="020B0609020204030204" pitchFamily="49" charset="0"/>
                <a:cs typeface="Consolas"/>
              </a:rPr>
              <a:t> </a:t>
            </a:r>
            <a:r>
              <a:rPr lang="fr-FR" sz="2400" spc="-10" dirty="0" err="1">
                <a:solidFill>
                  <a:prstClr val="black"/>
                </a:solidFill>
                <a:latin typeface="Consolas" panose="020B0609020204030204" pitchFamily="49" charset="0"/>
                <a:cs typeface="Consolas"/>
              </a:rPr>
              <a:t>Selection</a:t>
            </a:r>
            <a:endParaRPr lang="fr-FR" sz="2400" dirty="0">
              <a:solidFill>
                <a:prstClr val="black"/>
              </a:solidFill>
              <a:latin typeface="Consolas" panose="020B0609020204030204" pitchFamily="49" charset="0"/>
              <a:cs typeface="Consolas"/>
            </a:endParaRPr>
          </a:p>
          <a:p>
            <a:pPr marL="177800" lvl="0" indent="0">
              <a:lnSpc>
                <a:spcPts val="1914"/>
              </a:lnSpc>
              <a:spcBef>
                <a:spcPts val="10"/>
              </a:spcBef>
              <a:buNone/>
              <a:tabLst>
                <a:tab pos="723900" algn="l"/>
                <a:tab pos="1079500" algn="l"/>
                <a:tab pos="1435100" algn="l"/>
              </a:tabLst>
            </a:pPr>
            <a:r>
              <a:rPr lang="fr-FR" sz="2400" spc="-5" dirty="0">
                <a:solidFill>
                  <a:srgbClr val="00AF50"/>
                </a:solidFill>
                <a:latin typeface="Consolas" panose="020B0609020204030204" pitchFamily="49" charset="0"/>
                <a:cs typeface="Arial Narrow"/>
              </a:rPr>
              <a:t>	'comparer avec </a:t>
            </a:r>
            <a:r>
              <a:rPr lang="fr-FR" sz="2400" spc="-10" dirty="0">
                <a:solidFill>
                  <a:srgbClr val="00AF50"/>
                </a:solidFill>
                <a:latin typeface="Consolas" panose="020B0609020204030204" pitchFamily="49" charset="0"/>
                <a:cs typeface="Arial Narrow"/>
              </a:rPr>
              <a:t>le </a:t>
            </a:r>
            <a:r>
              <a:rPr lang="fr-FR" sz="2400" spc="-5" dirty="0">
                <a:solidFill>
                  <a:srgbClr val="00AF50"/>
                </a:solidFill>
                <a:latin typeface="Consolas" panose="020B0609020204030204" pitchFamily="49" charset="0"/>
                <a:cs typeface="Arial Narrow"/>
              </a:rPr>
              <a:t>contenu de la cellule</a:t>
            </a:r>
            <a:r>
              <a:rPr lang="fr-FR" sz="2400" spc="-90" dirty="0">
                <a:solidFill>
                  <a:srgbClr val="00AF50"/>
                </a:solidFill>
                <a:latin typeface="Consolas" panose="020B0609020204030204" pitchFamily="49" charset="0"/>
                <a:cs typeface="Arial Narrow"/>
              </a:rPr>
              <a:t> </a:t>
            </a:r>
            <a:r>
              <a:rPr lang="fr-FR" sz="2400" spc="-5" dirty="0">
                <a:solidFill>
                  <a:srgbClr val="00AF50"/>
                </a:solidFill>
                <a:latin typeface="Consolas" panose="020B0609020204030204" pitchFamily="49" charset="0"/>
                <a:cs typeface="Arial Narrow"/>
              </a:rPr>
              <a:t>témoin</a:t>
            </a:r>
            <a:endParaRPr lang="fr-FR" sz="2400" dirty="0">
              <a:solidFill>
                <a:prstClr val="black"/>
              </a:solidFill>
              <a:latin typeface="Consolas" panose="020B0609020204030204" pitchFamily="49" charset="0"/>
              <a:cs typeface="Arial Narrow"/>
            </a:endParaRPr>
          </a:p>
          <a:p>
            <a:pPr marL="177800" lvl="0" indent="0">
              <a:lnSpc>
                <a:spcPts val="1914"/>
              </a:lnSpc>
              <a:spcBef>
                <a:spcPts val="0"/>
              </a:spcBef>
              <a:buNone/>
              <a:tabLst>
                <a:tab pos="723900" algn="l"/>
                <a:tab pos="1079500" algn="l"/>
                <a:tab pos="1435100" algn="l"/>
              </a:tabLst>
            </a:pPr>
            <a:r>
              <a:rPr lang="fr-FR" sz="2400" spc="-5" dirty="0">
                <a:solidFill>
                  <a:prstClr val="black"/>
                </a:solidFill>
                <a:latin typeface="Consolas" panose="020B0609020204030204" pitchFamily="49" charset="0"/>
                <a:cs typeface="Consolas"/>
              </a:rPr>
              <a:t>		If </a:t>
            </a:r>
            <a:r>
              <a:rPr lang="fr-FR" sz="2400" spc="-10" dirty="0">
                <a:solidFill>
                  <a:prstClr val="black"/>
                </a:solidFill>
                <a:latin typeface="Consolas" panose="020B0609020204030204" pitchFamily="49" charset="0"/>
                <a:cs typeface="Consolas"/>
              </a:rPr>
              <a:t>(</a:t>
            </a:r>
            <a:r>
              <a:rPr lang="fr-FR" sz="2400" spc="-10" dirty="0" err="1">
                <a:solidFill>
                  <a:prstClr val="black"/>
                </a:solidFill>
                <a:latin typeface="Consolas" panose="020B0609020204030204" pitchFamily="49" charset="0"/>
                <a:cs typeface="Consolas"/>
              </a:rPr>
              <a:t>cellule.Value</a:t>
            </a:r>
            <a:r>
              <a:rPr lang="fr-FR" sz="2400" spc="-10" dirty="0">
                <a:solidFill>
                  <a:prstClr val="black"/>
                </a:solidFill>
                <a:latin typeface="Consolas" panose="020B0609020204030204" pitchFamily="49" charset="0"/>
                <a:cs typeface="Consolas"/>
              </a:rPr>
              <a:t> </a:t>
            </a:r>
            <a:r>
              <a:rPr lang="fr-FR" sz="2400" spc="-5" dirty="0">
                <a:solidFill>
                  <a:prstClr val="black"/>
                </a:solidFill>
                <a:latin typeface="Consolas" panose="020B0609020204030204" pitchFamily="49" charset="0"/>
                <a:cs typeface="Consolas"/>
              </a:rPr>
              <a:t>&lt; </a:t>
            </a:r>
            <a:r>
              <a:rPr lang="fr-FR" sz="2400" spc="-10" dirty="0" err="1">
                <a:solidFill>
                  <a:srgbClr val="30859C"/>
                </a:solidFill>
                <a:latin typeface="Consolas" panose="020B0609020204030204" pitchFamily="49" charset="0"/>
                <a:cs typeface="Consolas"/>
              </a:rPr>
              <a:t>min</a:t>
            </a:r>
            <a:r>
              <a:rPr lang="fr-FR" sz="2400" spc="-10" dirty="0" err="1">
                <a:solidFill>
                  <a:prstClr val="black"/>
                </a:solidFill>
                <a:latin typeface="Consolas" panose="020B0609020204030204" pitchFamily="49" charset="0"/>
                <a:cs typeface="Consolas"/>
              </a:rPr>
              <a:t>.Value</a:t>
            </a:r>
            <a:r>
              <a:rPr lang="fr-FR" sz="2400" spc="-10" dirty="0">
                <a:solidFill>
                  <a:prstClr val="black"/>
                </a:solidFill>
                <a:latin typeface="Consolas" panose="020B0609020204030204" pitchFamily="49" charset="0"/>
                <a:cs typeface="Consolas"/>
              </a:rPr>
              <a:t>)</a:t>
            </a:r>
            <a:r>
              <a:rPr lang="fr-FR" sz="2400" spc="-5" dirty="0">
                <a:solidFill>
                  <a:prstClr val="black"/>
                </a:solidFill>
                <a:latin typeface="Consolas" panose="020B0609020204030204" pitchFamily="49" charset="0"/>
                <a:cs typeface="Consolas"/>
              </a:rPr>
              <a:t> </a:t>
            </a:r>
            <a:r>
              <a:rPr lang="fr-FR" sz="2400" spc="-10" dirty="0" err="1">
                <a:solidFill>
                  <a:prstClr val="black"/>
                </a:solidFill>
                <a:latin typeface="Consolas" panose="020B0609020204030204" pitchFamily="49" charset="0"/>
                <a:cs typeface="Consolas"/>
              </a:rPr>
              <a:t>Then</a:t>
            </a:r>
            <a:endParaRPr lang="fr-FR" sz="2400" dirty="0">
              <a:solidFill>
                <a:prstClr val="black"/>
              </a:solidFill>
              <a:latin typeface="Consolas" panose="020B0609020204030204" pitchFamily="49" charset="0"/>
              <a:cs typeface="Consolas"/>
            </a:endParaRPr>
          </a:p>
          <a:p>
            <a:pPr marL="177800" marR="671830" lvl="0" indent="0">
              <a:lnSpc>
                <a:spcPct val="100000"/>
              </a:lnSpc>
              <a:spcBef>
                <a:spcPts val="5"/>
              </a:spcBef>
              <a:buNone/>
              <a:tabLst>
                <a:tab pos="723900" algn="l"/>
                <a:tab pos="1079500" algn="l"/>
                <a:tab pos="1435100" algn="l"/>
              </a:tabLst>
            </a:pPr>
            <a:r>
              <a:rPr lang="fr-FR" sz="2400" spc="-10" dirty="0">
                <a:solidFill>
                  <a:srgbClr val="00AF50"/>
                </a:solidFill>
                <a:latin typeface="Consolas" panose="020B0609020204030204" pitchFamily="49" charset="0"/>
                <a:cs typeface="Consolas"/>
              </a:rPr>
              <a:t>			'</a:t>
            </a:r>
            <a:r>
              <a:rPr lang="fr-FR" sz="2400" spc="-10" dirty="0" err="1">
                <a:solidFill>
                  <a:srgbClr val="00AF50"/>
                </a:solidFill>
                <a:latin typeface="Consolas" panose="020B0609020204030204" pitchFamily="49" charset="0"/>
                <a:cs typeface="Consolas"/>
              </a:rPr>
              <a:t>màj</a:t>
            </a:r>
            <a:r>
              <a:rPr lang="fr-FR" sz="2400" spc="-10" dirty="0">
                <a:solidFill>
                  <a:srgbClr val="00AF50"/>
                </a:solidFill>
                <a:latin typeface="Consolas" panose="020B0609020204030204" pitchFamily="49" charset="0"/>
                <a:cs typeface="Consolas"/>
              </a:rPr>
              <a:t> de </a:t>
            </a:r>
            <a:r>
              <a:rPr lang="fr-FR" sz="2400" spc="-5" dirty="0">
                <a:solidFill>
                  <a:srgbClr val="00AF50"/>
                </a:solidFill>
                <a:latin typeface="Consolas" panose="020B0609020204030204" pitchFamily="49" charset="0"/>
                <a:cs typeface="Consolas"/>
              </a:rPr>
              <a:t>la cellule</a:t>
            </a:r>
            <a:r>
              <a:rPr lang="fr-FR" sz="2400" spc="-55" dirty="0">
                <a:solidFill>
                  <a:srgbClr val="00AF50"/>
                </a:solidFill>
                <a:latin typeface="Consolas" panose="020B0609020204030204" pitchFamily="49" charset="0"/>
                <a:cs typeface="Consolas"/>
              </a:rPr>
              <a:t> </a:t>
            </a:r>
            <a:r>
              <a:rPr lang="fr-FR" sz="2400" spc="-10" dirty="0">
                <a:solidFill>
                  <a:srgbClr val="00AF50"/>
                </a:solidFill>
                <a:latin typeface="Consolas" panose="020B0609020204030204" pitchFamily="49" charset="0"/>
                <a:cs typeface="Consolas"/>
              </a:rPr>
              <a:t>témoin  </a:t>
            </a:r>
          </a:p>
          <a:p>
            <a:pPr marL="177800" marR="671830" lvl="0" indent="0">
              <a:lnSpc>
                <a:spcPct val="100000"/>
              </a:lnSpc>
              <a:spcBef>
                <a:spcPts val="5"/>
              </a:spcBef>
              <a:buNone/>
              <a:tabLst>
                <a:tab pos="723900" algn="l"/>
                <a:tab pos="1079500" algn="l"/>
                <a:tab pos="1435100" algn="l"/>
              </a:tabLst>
            </a:pPr>
            <a:r>
              <a:rPr lang="fr-FR" sz="2400" spc="-10" dirty="0">
                <a:solidFill>
                  <a:srgbClr val="FF0000"/>
                </a:solidFill>
                <a:latin typeface="Consolas" panose="020B0609020204030204" pitchFamily="49" charset="0"/>
                <a:cs typeface="Consolas"/>
              </a:rPr>
              <a:t>			Set </a:t>
            </a:r>
            <a:r>
              <a:rPr lang="fr-FR" sz="2400" spc="-10" dirty="0">
                <a:solidFill>
                  <a:srgbClr val="30859C"/>
                </a:solidFill>
                <a:latin typeface="Consolas" panose="020B0609020204030204" pitchFamily="49" charset="0"/>
                <a:cs typeface="Consolas"/>
              </a:rPr>
              <a:t>min </a:t>
            </a:r>
            <a:r>
              <a:rPr lang="fr-FR" sz="2400" spc="-5" dirty="0">
                <a:solidFill>
                  <a:prstClr val="black"/>
                </a:solidFill>
                <a:latin typeface="Consolas" panose="020B0609020204030204" pitchFamily="49" charset="0"/>
                <a:cs typeface="Consolas"/>
              </a:rPr>
              <a:t>=</a:t>
            </a:r>
            <a:r>
              <a:rPr lang="fr-FR" sz="2400" spc="-15" dirty="0">
                <a:solidFill>
                  <a:prstClr val="black"/>
                </a:solidFill>
                <a:latin typeface="Consolas" panose="020B0609020204030204" pitchFamily="49" charset="0"/>
                <a:cs typeface="Consolas"/>
              </a:rPr>
              <a:t> </a:t>
            </a:r>
            <a:r>
              <a:rPr lang="fr-FR" sz="2400" spc="-10" dirty="0">
                <a:solidFill>
                  <a:prstClr val="black"/>
                </a:solidFill>
                <a:latin typeface="Consolas" panose="020B0609020204030204" pitchFamily="49" charset="0"/>
                <a:cs typeface="Consolas"/>
              </a:rPr>
              <a:t>cellule</a:t>
            </a:r>
            <a:endParaRPr lang="fr-FR" sz="2400" dirty="0">
              <a:solidFill>
                <a:prstClr val="black"/>
              </a:solidFill>
              <a:latin typeface="Consolas" panose="020B0609020204030204" pitchFamily="49" charset="0"/>
              <a:cs typeface="Consolas"/>
            </a:endParaRPr>
          </a:p>
          <a:p>
            <a:pPr marL="177800" marR="3449954" lvl="0" indent="0">
              <a:lnSpc>
                <a:spcPct val="100000"/>
              </a:lnSpc>
              <a:spcBef>
                <a:spcPts val="95"/>
              </a:spcBef>
              <a:buNone/>
              <a:tabLst>
                <a:tab pos="723900" algn="l"/>
                <a:tab pos="1079500" algn="l"/>
                <a:tab pos="1435100" algn="l"/>
              </a:tabLst>
            </a:pPr>
            <a:r>
              <a:rPr lang="fr-FR" sz="2400" spc="-10" dirty="0">
                <a:solidFill>
                  <a:prstClr val="black"/>
                </a:solidFill>
                <a:latin typeface="Consolas" panose="020B0609020204030204" pitchFamily="49" charset="0"/>
                <a:cs typeface="Consolas"/>
              </a:rPr>
              <a:t>		End If  </a:t>
            </a:r>
          </a:p>
          <a:p>
            <a:pPr marL="177800" marR="3449954" lvl="0" indent="0">
              <a:lnSpc>
                <a:spcPct val="100000"/>
              </a:lnSpc>
              <a:spcBef>
                <a:spcPts val="95"/>
              </a:spcBef>
              <a:buNone/>
              <a:tabLst>
                <a:tab pos="723900" algn="l"/>
                <a:tab pos="1079500" algn="l"/>
                <a:tab pos="1435100" algn="l"/>
              </a:tabLst>
            </a:pPr>
            <a:r>
              <a:rPr lang="fr-FR" sz="2400" spc="-10" dirty="0">
                <a:solidFill>
                  <a:prstClr val="black"/>
                </a:solidFill>
                <a:latin typeface="Consolas" panose="020B0609020204030204" pitchFamily="49" charset="0"/>
                <a:cs typeface="Consolas"/>
              </a:rPr>
              <a:t>	</a:t>
            </a:r>
            <a:r>
              <a:rPr lang="fr-FR" sz="2400" spc="-10" dirty="0" err="1">
                <a:solidFill>
                  <a:prstClr val="black"/>
                </a:solidFill>
                <a:latin typeface="Consolas" panose="020B0609020204030204" pitchFamily="49" charset="0"/>
                <a:cs typeface="Consolas"/>
              </a:rPr>
              <a:t>Next</a:t>
            </a:r>
            <a:r>
              <a:rPr lang="fr-FR" sz="2400" spc="-75" dirty="0">
                <a:solidFill>
                  <a:prstClr val="black"/>
                </a:solidFill>
                <a:latin typeface="Consolas" panose="020B0609020204030204" pitchFamily="49" charset="0"/>
                <a:cs typeface="Consolas"/>
              </a:rPr>
              <a:t> </a:t>
            </a:r>
            <a:r>
              <a:rPr lang="fr-FR" sz="2400" spc="-10" dirty="0">
                <a:solidFill>
                  <a:prstClr val="black"/>
                </a:solidFill>
                <a:latin typeface="Consolas" panose="020B0609020204030204" pitchFamily="49" charset="0"/>
                <a:cs typeface="Consolas"/>
              </a:rPr>
              <a:t>cellule</a:t>
            </a:r>
            <a:endParaRPr lang="fr-FR" sz="2400" dirty="0">
              <a:solidFill>
                <a:prstClr val="black"/>
              </a:solidFill>
              <a:latin typeface="Consolas" panose="020B0609020204030204" pitchFamily="49" charset="0"/>
              <a:cs typeface="Consolas"/>
            </a:endParaRPr>
          </a:p>
          <a:p>
            <a:pPr marL="177800" lvl="0" indent="0">
              <a:lnSpc>
                <a:spcPct val="100000"/>
              </a:lnSpc>
              <a:spcBef>
                <a:spcPts val="0"/>
              </a:spcBef>
              <a:buNone/>
              <a:tabLst>
                <a:tab pos="723900" algn="l"/>
                <a:tab pos="1079500" algn="l"/>
                <a:tab pos="1435100" algn="l"/>
              </a:tabLst>
            </a:pPr>
            <a:r>
              <a:rPr lang="fr-FR" sz="2400" spc="-10" dirty="0">
                <a:solidFill>
                  <a:srgbClr val="00AF50"/>
                </a:solidFill>
                <a:latin typeface="Consolas" panose="020B0609020204030204" pitchFamily="49" charset="0"/>
                <a:cs typeface="Consolas"/>
              </a:rPr>
              <a:t>'mettre </a:t>
            </a:r>
            <a:r>
              <a:rPr lang="fr-FR" sz="2400" spc="-5" dirty="0">
                <a:solidFill>
                  <a:srgbClr val="00AF50"/>
                </a:solidFill>
                <a:latin typeface="Consolas" panose="020B0609020204030204" pitchFamily="49" charset="0"/>
                <a:cs typeface="Consolas"/>
              </a:rPr>
              <a:t>la </a:t>
            </a:r>
            <a:r>
              <a:rPr lang="fr-FR" sz="2400" spc="-10" dirty="0">
                <a:solidFill>
                  <a:srgbClr val="00AF50"/>
                </a:solidFill>
                <a:latin typeface="Consolas" panose="020B0609020204030204" pitchFamily="49" charset="0"/>
                <a:cs typeface="Consolas"/>
              </a:rPr>
              <a:t>couleur </a:t>
            </a:r>
            <a:r>
              <a:rPr lang="fr-FR" sz="2400" spc="-5" dirty="0">
                <a:solidFill>
                  <a:srgbClr val="00AF50"/>
                </a:solidFill>
                <a:latin typeface="Consolas" panose="020B0609020204030204" pitchFamily="49" charset="0"/>
                <a:cs typeface="Consolas"/>
              </a:rPr>
              <a:t>pour la </a:t>
            </a:r>
            <a:r>
              <a:rPr lang="fr-FR" sz="2400" spc="-10" dirty="0">
                <a:solidFill>
                  <a:srgbClr val="00AF50"/>
                </a:solidFill>
                <a:latin typeface="Consolas" panose="020B0609020204030204" pitchFamily="49" charset="0"/>
                <a:cs typeface="Consolas"/>
              </a:rPr>
              <a:t>cellule</a:t>
            </a:r>
            <a:r>
              <a:rPr lang="fr-FR" sz="2400" spc="-25" dirty="0">
                <a:solidFill>
                  <a:srgbClr val="00AF50"/>
                </a:solidFill>
                <a:latin typeface="Consolas" panose="020B0609020204030204" pitchFamily="49" charset="0"/>
                <a:cs typeface="Consolas"/>
              </a:rPr>
              <a:t> </a:t>
            </a:r>
            <a:r>
              <a:rPr lang="fr-FR" sz="2400" spc="-10" dirty="0">
                <a:solidFill>
                  <a:srgbClr val="00AF50"/>
                </a:solidFill>
                <a:latin typeface="Consolas" panose="020B0609020204030204" pitchFamily="49" charset="0"/>
                <a:cs typeface="Consolas"/>
              </a:rPr>
              <a:t>minimale</a:t>
            </a:r>
            <a:endParaRPr lang="fr-FR" sz="2400" dirty="0">
              <a:solidFill>
                <a:prstClr val="black"/>
              </a:solidFill>
              <a:latin typeface="Consolas" panose="020B0609020204030204" pitchFamily="49" charset="0"/>
              <a:cs typeface="Consolas"/>
            </a:endParaRPr>
          </a:p>
          <a:p>
            <a:pPr marL="177800" marR="2226945" lvl="0" indent="0">
              <a:lnSpc>
                <a:spcPct val="100000"/>
              </a:lnSpc>
              <a:spcBef>
                <a:spcPts val="0"/>
              </a:spcBef>
              <a:buNone/>
              <a:tabLst>
                <a:tab pos="723900" algn="l"/>
                <a:tab pos="1079500" algn="l"/>
                <a:tab pos="1435100" algn="l"/>
              </a:tabLst>
            </a:pPr>
            <a:r>
              <a:rPr lang="fr-FR" sz="2400" spc="-10" dirty="0" err="1">
                <a:solidFill>
                  <a:srgbClr val="30859C"/>
                </a:solidFill>
                <a:latin typeface="Consolas" panose="020B0609020204030204" pitchFamily="49" charset="0"/>
                <a:cs typeface="Consolas"/>
              </a:rPr>
              <a:t>min</a:t>
            </a:r>
            <a:r>
              <a:rPr lang="fr-FR" sz="2400" spc="-10" dirty="0" err="1">
                <a:solidFill>
                  <a:prstClr val="black"/>
                </a:solidFill>
                <a:latin typeface="Consolas" panose="020B0609020204030204" pitchFamily="49" charset="0"/>
                <a:cs typeface="Consolas"/>
              </a:rPr>
              <a:t>.Font.ColorIndex</a:t>
            </a:r>
            <a:r>
              <a:rPr lang="fr-FR" sz="2400" spc="-10" dirty="0">
                <a:solidFill>
                  <a:prstClr val="black"/>
                </a:solidFill>
                <a:latin typeface="Consolas" panose="020B0609020204030204" pitchFamily="49" charset="0"/>
                <a:cs typeface="Consolas"/>
              </a:rPr>
              <a:t> </a:t>
            </a:r>
            <a:r>
              <a:rPr lang="fr-FR" sz="2400" spc="-5" dirty="0">
                <a:solidFill>
                  <a:prstClr val="black"/>
                </a:solidFill>
                <a:latin typeface="Consolas" panose="020B0609020204030204" pitchFamily="49" charset="0"/>
                <a:cs typeface="Consolas"/>
              </a:rPr>
              <a:t>= 5  </a:t>
            </a:r>
          </a:p>
          <a:p>
            <a:pPr marL="177800" marR="2226945" lvl="0" indent="0">
              <a:lnSpc>
                <a:spcPct val="100000"/>
              </a:lnSpc>
              <a:spcBef>
                <a:spcPts val="0"/>
              </a:spcBef>
              <a:buNone/>
              <a:tabLst>
                <a:tab pos="723900" algn="l"/>
                <a:tab pos="1079500" algn="l"/>
                <a:tab pos="1435100" algn="l"/>
              </a:tabLst>
            </a:pPr>
            <a:r>
              <a:rPr lang="fr-FR" sz="2400" spc="-10" dirty="0">
                <a:solidFill>
                  <a:prstClr val="black"/>
                </a:solidFill>
                <a:latin typeface="Consolas" panose="020B0609020204030204" pitchFamily="49" charset="0"/>
                <a:cs typeface="Consolas"/>
              </a:rPr>
              <a:t>End</a:t>
            </a:r>
            <a:r>
              <a:rPr lang="fr-FR" sz="2400" spc="-15" dirty="0">
                <a:solidFill>
                  <a:prstClr val="black"/>
                </a:solidFill>
                <a:latin typeface="Consolas" panose="020B0609020204030204" pitchFamily="49" charset="0"/>
                <a:cs typeface="Consolas"/>
              </a:rPr>
              <a:t> </a:t>
            </a:r>
            <a:r>
              <a:rPr lang="fr-FR" sz="2400" spc="-10" dirty="0" err="1">
                <a:solidFill>
                  <a:prstClr val="black"/>
                </a:solidFill>
                <a:latin typeface="Consolas" panose="020B0609020204030204" pitchFamily="49" charset="0"/>
                <a:cs typeface="Consolas"/>
              </a:rPr>
              <a:t>Sub</a:t>
            </a:r>
            <a:endParaRPr lang="fr-FR" sz="2400" dirty="0">
              <a:solidFill>
                <a:prstClr val="black"/>
              </a:solidFill>
              <a:latin typeface="Consolas" panose="020B0609020204030204" pitchFamily="49" charset="0"/>
              <a:cs typeface="Consolas"/>
            </a:endParaRPr>
          </a:p>
        </p:txBody>
      </p:sp>
      <p:graphicFrame>
        <p:nvGraphicFramePr>
          <p:cNvPr id="4" name="object 3"/>
          <p:cNvGraphicFramePr>
            <a:graphicFrameLocks noGrp="1"/>
          </p:cNvGraphicFramePr>
          <p:nvPr>
            <p:extLst>
              <p:ext uri="{D42A27DB-BD31-4B8C-83A1-F6EECF244321}">
                <p14:modId xmlns:p14="http://schemas.microsoft.com/office/powerpoint/2010/main" val="3255778725"/>
              </p:ext>
            </p:extLst>
          </p:nvPr>
        </p:nvGraphicFramePr>
        <p:xfrm>
          <a:off x="6405686" y="2313225"/>
          <a:ext cx="5156198" cy="912547"/>
        </p:xfrm>
        <a:graphic>
          <a:graphicData uri="http://schemas.openxmlformats.org/drawingml/2006/table">
            <a:tbl>
              <a:tblPr firstRow="1" bandRow="1">
                <a:tableStyleId>{2D5ABB26-0587-4C30-8999-92F81FD0307C}</a:tableStyleId>
              </a:tblPr>
              <a:tblGrid>
                <a:gridCol w="1292137">
                  <a:extLst>
                    <a:ext uri="{9D8B030D-6E8A-4147-A177-3AD203B41FA5}">
                      <a16:colId xmlns:a16="http://schemas.microsoft.com/office/drawing/2014/main" val="20000"/>
                    </a:ext>
                  </a:extLst>
                </a:gridCol>
                <a:gridCol w="1285490">
                  <a:extLst>
                    <a:ext uri="{9D8B030D-6E8A-4147-A177-3AD203B41FA5}">
                      <a16:colId xmlns:a16="http://schemas.microsoft.com/office/drawing/2014/main" val="20001"/>
                    </a:ext>
                  </a:extLst>
                </a:gridCol>
                <a:gridCol w="1285488">
                  <a:extLst>
                    <a:ext uri="{9D8B030D-6E8A-4147-A177-3AD203B41FA5}">
                      <a16:colId xmlns:a16="http://schemas.microsoft.com/office/drawing/2014/main" val="20002"/>
                    </a:ext>
                  </a:extLst>
                </a:gridCol>
                <a:gridCol w="1293083">
                  <a:extLst>
                    <a:ext uri="{9D8B030D-6E8A-4147-A177-3AD203B41FA5}">
                      <a16:colId xmlns:a16="http://schemas.microsoft.com/office/drawing/2014/main" val="20003"/>
                    </a:ext>
                  </a:extLst>
                </a:gridCol>
              </a:tblGrid>
              <a:tr h="456287">
                <a:tc>
                  <a:txBody>
                    <a:bodyPr/>
                    <a:lstStyle/>
                    <a:p>
                      <a:pPr marR="18415" algn="r">
                        <a:lnSpc>
                          <a:spcPct val="100000"/>
                        </a:lnSpc>
                        <a:spcBef>
                          <a:spcPts val="80"/>
                        </a:spcBef>
                      </a:pPr>
                      <a:r>
                        <a:rPr sz="2800" spc="-65" dirty="0">
                          <a:latin typeface="Calibri"/>
                          <a:cs typeface="Calibri"/>
                        </a:rPr>
                        <a:t>10</a:t>
                      </a:r>
                      <a:endParaRPr sz="2800" dirty="0">
                        <a:latin typeface="Calibri"/>
                        <a:cs typeface="Calibri"/>
                      </a:endParaRPr>
                    </a:p>
                  </a:txBody>
                  <a:tcPr marL="0" marR="0" marT="10160" marB="0">
                    <a:lnL w="28575">
                      <a:solidFill>
                        <a:srgbClr val="D3D3D3"/>
                      </a:solidFill>
                      <a:prstDash val="solid"/>
                    </a:lnL>
                    <a:lnR w="12700">
                      <a:solidFill>
                        <a:srgbClr val="D3D3D3"/>
                      </a:solidFill>
                      <a:prstDash val="solid"/>
                    </a:lnR>
                    <a:lnT w="28575">
                      <a:solidFill>
                        <a:srgbClr val="D3D3D3"/>
                      </a:solidFill>
                      <a:prstDash val="solid"/>
                    </a:lnT>
                    <a:lnB w="12700">
                      <a:solidFill>
                        <a:srgbClr val="D3D3D3"/>
                      </a:solidFill>
                      <a:prstDash val="solid"/>
                    </a:lnB>
                  </a:tcPr>
                </a:tc>
                <a:tc>
                  <a:txBody>
                    <a:bodyPr/>
                    <a:lstStyle/>
                    <a:p>
                      <a:pPr marR="19050" algn="r">
                        <a:lnSpc>
                          <a:spcPct val="100000"/>
                        </a:lnSpc>
                        <a:spcBef>
                          <a:spcPts val="80"/>
                        </a:spcBef>
                      </a:pPr>
                      <a:r>
                        <a:rPr sz="2800" spc="-65" dirty="0">
                          <a:latin typeface="Calibri"/>
                          <a:cs typeface="Calibri"/>
                        </a:rPr>
                        <a:t>15</a:t>
                      </a:r>
                      <a:endParaRPr sz="2800">
                        <a:latin typeface="Calibri"/>
                        <a:cs typeface="Calibri"/>
                      </a:endParaRPr>
                    </a:p>
                  </a:txBody>
                  <a:tcPr marL="0" marR="0" marT="10160" marB="0">
                    <a:lnL w="12700">
                      <a:solidFill>
                        <a:srgbClr val="D3D3D3"/>
                      </a:solidFill>
                      <a:prstDash val="solid"/>
                    </a:lnL>
                    <a:lnR w="12700">
                      <a:solidFill>
                        <a:srgbClr val="D3D3D3"/>
                      </a:solidFill>
                      <a:prstDash val="solid"/>
                    </a:lnR>
                    <a:lnT w="28575">
                      <a:solidFill>
                        <a:srgbClr val="D3D3D3"/>
                      </a:solidFill>
                      <a:prstDash val="solid"/>
                    </a:lnT>
                    <a:lnB w="12700">
                      <a:solidFill>
                        <a:srgbClr val="D3D3D3"/>
                      </a:solidFill>
                      <a:prstDash val="solid"/>
                    </a:lnB>
                  </a:tcPr>
                </a:tc>
                <a:tc>
                  <a:txBody>
                    <a:bodyPr/>
                    <a:lstStyle/>
                    <a:p>
                      <a:pPr marR="18415" algn="r">
                        <a:lnSpc>
                          <a:spcPct val="100000"/>
                        </a:lnSpc>
                        <a:spcBef>
                          <a:spcPts val="80"/>
                        </a:spcBef>
                      </a:pPr>
                      <a:r>
                        <a:rPr sz="2800" spc="-65" dirty="0">
                          <a:latin typeface="Calibri"/>
                          <a:cs typeface="Calibri"/>
                        </a:rPr>
                        <a:t>20</a:t>
                      </a:r>
                      <a:endParaRPr sz="2800">
                        <a:latin typeface="Calibri"/>
                        <a:cs typeface="Calibri"/>
                      </a:endParaRPr>
                    </a:p>
                  </a:txBody>
                  <a:tcPr marL="0" marR="0" marT="10160" marB="0">
                    <a:lnL w="12700">
                      <a:solidFill>
                        <a:srgbClr val="D3D3D3"/>
                      </a:solidFill>
                      <a:prstDash val="solid"/>
                    </a:lnL>
                    <a:lnR w="12700">
                      <a:solidFill>
                        <a:srgbClr val="D3D3D3"/>
                      </a:solidFill>
                      <a:prstDash val="solid"/>
                    </a:lnR>
                    <a:lnT w="28575">
                      <a:solidFill>
                        <a:srgbClr val="D3D3D3"/>
                      </a:solidFill>
                      <a:prstDash val="solid"/>
                    </a:lnT>
                    <a:lnB w="12700">
                      <a:solidFill>
                        <a:srgbClr val="D3D3D3"/>
                      </a:solidFill>
                      <a:prstDash val="solid"/>
                    </a:lnB>
                  </a:tcPr>
                </a:tc>
                <a:tc>
                  <a:txBody>
                    <a:bodyPr/>
                    <a:lstStyle/>
                    <a:p>
                      <a:pPr marR="23495" algn="r">
                        <a:lnSpc>
                          <a:spcPct val="100000"/>
                        </a:lnSpc>
                        <a:spcBef>
                          <a:spcPts val="80"/>
                        </a:spcBef>
                      </a:pPr>
                      <a:r>
                        <a:rPr sz="2800" spc="-65" dirty="0">
                          <a:latin typeface="Calibri"/>
                          <a:cs typeface="Calibri"/>
                        </a:rPr>
                        <a:t>13</a:t>
                      </a:r>
                      <a:endParaRPr sz="2800">
                        <a:latin typeface="Calibri"/>
                        <a:cs typeface="Calibri"/>
                      </a:endParaRPr>
                    </a:p>
                  </a:txBody>
                  <a:tcPr marL="0" marR="0" marT="10160" marB="0">
                    <a:lnL w="12700">
                      <a:solidFill>
                        <a:srgbClr val="D3D3D3"/>
                      </a:solidFill>
                      <a:prstDash val="solid"/>
                    </a:lnL>
                    <a:lnR w="28575">
                      <a:solidFill>
                        <a:srgbClr val="D3D3D3"/>
                      </a:solidFill>
                      <a:prstDash val="solid"/>
                    </a:lnR>
                    <a:lnT w="28575">
                      <a:solidFill>
                        <a:srgbClr val="D3D3D3"/>
                      </a:solidFill>
                      <a:prstDash val="solid"/>
                    </a:lnT>
                    <a:lnB w="12700">
                      <a:solidFill>
                        <a:srgbClr val="D3D3D3"/>
                      </a:solidFill>
                      <a:prstDash val="solid"/>
                    </a:lnB>
                  </a:tcPr>
                </a:tc>
                <a:extLst>
                  <a:ext uri="{0D108BD9-81ED-4DB2-BD59-A6C34878D82A}">
                    <a16:rowId xmlns:a16="http://schemas.microsoft.com/office/drawing/2014/main" val="10000"/>
                  </a:ext>
                </a:extLst>
              </a:tr>
              <a:tr h="456260">
                <a:tc>
                  <a:txBody>
                    <a:bodyPr/>
                    <a:lstStyle/>
                    <a:p>
                      <a:pPr marR="18415" algn="r">
                        <a:lnSpc>
                          <a:spcPct val="100000"/>
                        </a:lnSpc>
                        <a:spcBef>
                          <a:spcPts val="45"/>
                        </a:spcBef>
                      </a:pPr>
                      <a:r>
                        <a:rPr sz="2800" spc="-65" dirty="0">
                          <a:latin typeface="Calibri"/>
                          <a:cs typeface="Calibri"/>
                        </a:rPr>
                        <a:t>36</a:t>
                      </a:r>
                      <a:endParaRPr sz="2800">
                        <a:latin typeface="Calibri"/>
                        <a:cs typeface="Calibri"/>
                      </a:endParaRPr>
                    </a:p>
                  </a:txBody>
                  <a:tcPr marL="0" marR="0" marT="5715" marB="0">
                    <a:lnL w="28575">
                      <a:solidFill>
                        <a:srgbClr val="D3D3D3"/>
                      </a:solidFill>
                      <a:prstDash val="solid"/>
                    </a:lnL>
                    <a:lnR w="12700">
                      <a:solidFill>
                        <a:srgbClr val="D3D3D3"/>
                      </a:solidFill>
                      <a:prstDash val="solid"/>
                    </a:lnR>
                    <a:lnT w="12700">
                      <a:solidFill>
                        <a:srgbClr val="D3D3D3"/>
                      </a:solidFill>
                      <a:prstDash val="solid"/>
                    </a:lnT>
                    <a:lnB w="28575">
                      <a:solidFill>
                        <a:srgbClr val="D3D3D3"/>
                      </a:solidFill>
                      <a:prstDash val="solid"/>
                    </a:lnB>
                  </a:tcPr>
                </a:tc>
                <a:tc>
                  <a:txBody>
                    <a:bodyPr/>
                    <a:lstStyle/>
                    <a:p>
                      <a:pPr marR="10795" algn="r">
                        <a:lnSpc>
                          <a:spcPct val="100000"/>
                        </a:lnSpc>
                        <a:spcBef>
                          <a:spcPts val="45"/>
                        </a:spcBef>
                      </a:pPr>
                      <a:r>
                        <a:rPr sz="2800" dirty="0">
                          <a:solidFill>
                            <a:srgbClr val="0000FF"/>
                          </a:solidFill>
                          <a:latin typeface="Calibri"/>
                          <a:cs typeface="Calibri"/>
                        </a:rPr>
                        <a:t>7</a:t>
                      </a:r>
                      <a:endParaRPr sz="2800" dirty="0">
                        <a:latin typeface="Calibri"/>
                        <a:cs typeface="Calibri"/>
                      </a:endParaRPr>
                    </a:p>
                  </a:txBody>
                  <a:tcPr marL="0" marR="0" marT="5715" marB="0">
                    <a:lnL w="12700">
                      <a:solidFill>
                        <a:srgbClr val="D3D3D3"/>
                      </a:solidFill>
                      <a:prstDash val="solid"/>
                    </a:lnL>
                    <a:lnR w="12700">
                      <a:solidFill>
                        <a:srgbClr val="D3D3D3"/>
                      </a:solidFill>
                      <a:prstDash val="solid"/>
                    </a:lnR>
                    <a:lnT w="12700">
                      <a:solidFill>
                        <a:srgbClr val="D3D3D3"/>
                      </a:solidFill>
                      <a:prstDash val="solid"/>
                    </a:lnT>
                    <a:lnB w="28575">
                      <a:solidFill>
                        <a:srgbClr val="D3D3D3"/>
                      </a:solidFill>
                      <a:prstDash val="solid"/>
                    </a:lnB>
                  </a:tcPr>
                </a:tc>
                <a:tc>
                  <a:txBody>
                    <a:bodyPr/>
                    <a:lstStyle/>
                    <a:p>
                      <a:pPr marR="10795" algn="r">
                        <a:lnSpc>
                          <a:spcPct val="100000"/>
                        </a:lnSpc>
                        <a:spcBef>
                          <a:spcPts val="45"/>
                        </a:spcBef>
                      </a:pPr>
                      <a:r>
                        <a:rPr sz="2800" dirty="0">
                          <a:latin typeface="Calibri"/>
                          <a:cs typeface="Calibri"/>
                        </a:rPr>
                        <a:t>8</a:t>
                      </a:r>
                      <a:endParaRPr sz="2800">
                        <a:latin typeface="Calibri"/>
                        <a:cs typeface="Calibri"/>
                      </a:endParaRPr>
                    </a:p>
                  </a:txBody>
                  <a:tcPr marL="0" marR="0" marT="5715" marB="0">
                    <a:lnL w="12700">
                      <a:solidFill>
                        <a:srgbClr val="D3D3D3"/>
                      </a:solidFill>
                      <a:prstDash val="solid"/>
                    </a:lnL>
                    <a:lnR w="12700">
                      <a:solidFill>
                        <a:srgbClr val="D3D3D3"/>
                      </a:solidFill>
                      <a:prstDash val="solid"/>
                    </a:lnR>
                    <a:lnT w="12700">
                      <a:solidFill>
                        <a:srgbClr val="D3D3D3"/>
                      </a:solidFill>
                      <a:prstDash val="solid"/>
                    </a:lnT>
                    <a:lnB w="28575">
                      <a:solidFill>
                        <a:srgbClr val="D3D3D3"/>
                      </a:solidFill>
                      <a:prstDash val="solid"/>
                    </a:lnB>
                  </a:tcPr>
                </a:tc>
                <a:tc>
                  <a:txBody>
                    <a:bodyPr/>
                    <a:lstStyle/>
                    <a:p>
                      <a:pPr marR="23495" algn="r">
                        <a:lnSpc>
                          <a:spcPct val="100000"/>
                        </a:lnSpc>
                        <a:spcBef>
                          <a:spcPts val="45"/>
                        </a:spcBef>
                      </a:pPr>
                      <a:r>
                        <a:rPr sz="2800" spc="-65" dirty="0">
                          <a:latin typeface="Calibri"/>
                          <a:cs typeface="Calibri"/>
                        </a:rPr>
                        <a:t>28</a:t>
                      </a:r>
                      <a:endParaRPr sz="2800" dirty="0">
                        <a:latin typeface="Calibri"/>
                        <a:cs typeface="Calibri"/>
                      </a:endParaRPr>
                    </a:p>
                  </a:txBody>
                  <a:tcPr marL="0" marR="0" marT="5715" marB="0">
                    <a:lnL w="12700">
                      <a:solidFill>
                        <a:srgbClr val="D3D3D3"/>
                      </a:solidFill>
                      <a:prstDash val="solid"/>
                    </a:lnL>
                    <a:lnR w="28575">
                      <a:solidFill>
                        <a:srgbClr val="D3D3D3"/>
                      </a:solidFill>
                      <a:prstDash val="solid"/>
                    </a:lnR>
                    <a:lnT w="12700">
                      <a:solidFill>
                        <a:srgbClr val="D3D3D3"/>
                      </a:solidFill>
                      <a:prstDash val="solid"/>
                    </a:lnT>
                    <a:lnB w="28575">
                      <a:solidFill>
                        <a:srgbClr val="D3D3D3"/>
                      </a:solidFill>
                      <a:prstDash val="solid"/>
                    </a:lnB>
                  </a:tcPr>
                </a:tc>
                <a:extLst>
                  <a:ext uri="{0D108BD9-81ED-4DB2-BD59-A6C34878D82A}">
                    <a16:rowId xmlns:a16="http://schemas.microsoft.com/office/drawing/2014/main" val="10001"/>
                  </a:ext>
                </a:extLst>
              </a:tr>
            </a:tbl>
          </a:graphicData>
        </a:graphic>
      </p:graphicFrame>
      <p:sp>
        <p:nvSpPr>
          <p:cNvPr id="5" name="object 13"/>
          <p:cNvSpPr txBox="1"/>
          <p:nvPr/>
        </p:nvSpPr>
        <p:spPr>
          <a:xfrm>
            <a:off x="8042031" y="3590925"/>
            <a:ext cx="3591169" cy="1490152"/>
          </a:xfrm>
          <a:prstGeom prst="rect">
            <a:avLst/>
          </a:prstGeom>
        </p:spPr>
        <p:txBody>
          <a:bodyPr vert="horz" wrap="square" lIns="0" tIns="12700" rIns="0" bIns="0" rtlCol="0">
            <a:spAutoFit/>
          </a:bodyPr>
          <a:lstStyle/>
          <a:p>
            <a:pPr marL="12700" marR="5080">
              <a:lnSpc>
                <a:spcPct val="100000"/>
              </a:lnSpc>
              <a:spcBef>
                <a:spcPts val="100"/>
              </a:spcBef>
            </a:pPr>
            <a:r>
              <a:rPr sz="2400" spc="-5" dirty="0">
                <a:solidFill>
                  <a:srgbClr val="404040"/>
                </a:solidFill>
                <a:latin typeface="Calibri"/>
                <a:cs typeface="Calibri"/>
              </a:rPr>
              <a:t>Range est un </a:t>
            </a:r>
            <a:r>
              <a:rPr sz="2400" spc="-5" dirty="0">
                <a:latin typeface="Calibri"/>
                <a:cs typeface="Calibri"/>
              </a:rPr>
              <a:t>objet</a:t>
            </a:r>
            <a:r>
              <a:rPr sz="2400" spc="-5" dirty="0">
                <a:solidFill>
                  <a:srgbClr val="404040"/>
                </a:solidFill>
                <a:latin typeface="Calibri"/>
                <a:cs typeface="Calibri"/>
              </a:rPr>
              <a:t>. </a:t>
            </a:r>
            <a:r>
              <a:rPr sz="2400" dirty="0">
                <a:solidFill>
                  <a:srgbClr val="404040"/>
                </a:solidFill>
                <a:latin typeface="Calibri"/>
                <a:cs typeface="Calibri"/>
              </a:rPr>
              <a:t>Une  </a:t>
            </a:r>
            <a:r>
              <a:rPr sz="2400" spc="-15" dirty="0">
                <a:solidFill>
                  <a:srgbClr val="404040"/>
                </a:solidFill>
                <a:latin typeface="Calibri"/>
                <a:cs typeface="Calibri"/>
              </a:rPr>
              <a:t>affectation </a:t>
            </a:r>
            <a:r>
              <a:rPr sz="2400" spc="-5" dirty="0">
                <a:solidFill>
                  <a:srgbClr val="404040"/>
                </a:solidFill>
                <a:latin typeface="Calibri"/>
                <a:cs typeface="Calibri"/>
              </a:rPr>
              <a:t>pour une variable  objet doit </a:t>
            </a:r>
            <a:r>
              <a:rPr sz="2400" spc="-15" dirty="0">
                <a:solidFill>
                  <a:srgbClr val="404040"/>
                </a:solidFill>
                <a:latin typeface="Calibri"/>
                <a:cs typeface="Calibri"/>
              </a:rPr>
              <a:t>être </a:t>
            </a:r>
            <a:r>
              <a:rPr sz="2400" spc="-5" dirty="0">
                <a:solidFill>
                  <a:srgbClr val="404040"/>
                </a:solidFill>
                <a:latin typeface="Calibri"/>
                <a:cs typeface="Calibri"/>
              </a:rPr>
              <a:t>réalisée </a:t>
            </a:r>
            <a:r>
              <a:rPr sz="2400" dirty="0">
                <a:solidFill>
                  <a:srgbClr val="404040"/>
                </a:solidFill>
                <a:latin typeface="Calibri"/>
                <a:cs typeface="Calibri"/>
              </a:rPr>
              <a:t>à  </a:t>
            </a:r>
            <a:r>
              <a:rPr sz="2400" spc="-25" dirty="0">
                <a:solidFill>
                  <a:srgbClr val="404040"/>
                </a:solidFill>
                <a:latin typeface="Calibri"/>
                <a:cs typeface="Calibri"/>
              </a:rPr>
              <a:t>l’aide </a:t>
            </a:r>
            <a:r>
              <a:rPr sz="2400" spc="-5" dirty="0">
                <a:solidFill>
                  <a:srgbClr val="404040"/>
                </a:solidFill>
                <a:latin typeface="Calibri"/>
                <a:cs typeface="Calibri"/>
              </a:rPr>
              <a:t>de l’instruction</a:t>
            </a:r>
            <a:r>
              <a:rPr sz="2400" spc="70" dirty="0">
                <a:solidFill>
                  <a:srgbClr val="404040"/>
                </a:solidFill>
                <a:latin typeface="Calibri"/>
                <a:cs typeface="Calibri"/>
              </a:rPr>
              <a:t> </a:t>
            </a:r>
            <a:r>
              <a:rPr sz="2400" spc="-5" dirty="0">
                <a:solidFill>
                  <a:srgbClr val="FF0000"/>
                </a:solidFill>
                <a:latin typeface="Calibri"/>
                <a:cs typeface="Calibri"/>
              </a:rPr>
              <a:t>Set</a:t>
            </a:r>
            <a:endParaRPr sz="2400" dirty="0">
              <a:latin typeface="Calibri"/>
              <a:cs typeface="Calibri"/>
            </a:endParaRPr>
          </a:p>
        </p:txBody>
      </p:sp>
      <p:cxnSp>
        <p:nvCxnSpPr>
          <p:cNvPr id="6" name="Connecteur droit avec flèche 5"/>
          <p:cNvCxnSpPr>
            <a:cxnSpLocks/>
          </p:cNvCxnSpPr>
          <p:nvPr/>
        </p:nvCxnSpPr>
        <p:spPr>
          <a:xfrm flipH="1" flipV="1">
            <a:off x="1406769" y="3429000"/>
            <a:ext cx="6570414" cy="57229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8" name="Connecteur droit avec flèche 7"/>
          <p:cNvCxnSpPr>
            <a:cxnSpLocks/>
          </p:cNvCxnSpPr>
          <p:nvPr/>
        </p:nvCxnSpPr>
        <p:spPr>
          <a:xfrm flipH="1">
            <a:off x="2451100" y="4204522"/>
            <a:ext cx="5526083" cy="50908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6746377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Sélections multiples</a:t>
            </a:r>
          </a:p>
        </p:txBody>
      </p:sp>
      <p:sp>
        <p:nvSpPr>
          <p:cNvPr id="3" name="Espace réservé du contenu 2"/>
          <p:cNvSpPr>
            <a:spLocks noGrp="1"/>
          </p:cNvSpPr>
          <p:nvPr>
            <p:ph idx="1"/>
          </p:nvPr>
        </p:nvSpPr>
        <p:spPr/>
        <p:txBody>
          <a:bodyPr/>
          <a:lstStyle/>
          <a:p>
            <a:r>
              <a:rPr lang="fr-FR" sz="2000" kern="0" dirty="0">
                <a:solidFill>
                  <a:prstClr val="black"/>
                </a:solidFill>
                <a:ea typeface="+mj-ea"/>
                <a:cs typeface="Calibri"/>
              </a:rPr>
              <a:t>Une </a:t>
            </a:r>
            <a:r>
              <a:rPr lang="fr-FR" sz="2000" kern="0" spc="-5" dirty="0">
                <a:solidFill>
                  <a:prstClr val="black"/>
                </a:solidFill>
                <a:ea typeface="+mj-ea"/>
                <a:cs typeface="Calibri"/>
              </a:rPr>
              <a:t>sélection peut </a:t>
            </a:r>
            <a:r>
              <a:rPr lang="fr-FR" sz="2000" kern="0" spc="-10" dirty="0">
                <a:solidFill>
                  <a:prstClr val="black"/>
                </a:solidFill>
                <a:ea typeface="+mj-ea"/>
                <a:cs typeface="Calibri"/>
              </a:rPr>
              <a:t>être </a:t>
            </a:r>
            <a:r>
              <a:rPr lang="fr-FR" sz="2000" kern="0" spc="-5" dirty="0">
                <a:solidFill>
                  <a:prstClr val="black"/>
                </a:solidFill>
                <a:ea typeface="+mj-ea"/>
                <a:cs typeface="Calibri"/>
              </a:rPr>
              <a:t>multiple </a:t>
            </a:r>
            <a:r>
              <a:rPr lang="fr-FR" sz="2000" kern="0" dirty="0">
                <a:solidFill>
                  <a:prstClr val="black"/>
                </a:solidFill>
                <a:ea typeface="+mj-ea"/>
                <a:cs typeface="Calibri"/>
              </a:rPr>
              <a:t>aussi c.-à-d. </a:t>
            </a:r>
            <a:r>
              <a:rPr lang="fr-FR" sz="2000" kern="0" spc="-10" dirty="0">
                <a:solidFill>
                  <a:prstClr val="black"/>
                </a:solidFill>
                <a:ea typeface="+mj-ea"/>
                <a:cs typeface="Calibri"/>
              </a:rPr>
              <a:t>contenant plusieurs</a:t>
            </a:r>
            <a:r>
              <a:rPr lang="fr-FR" sz="2000" kern="0" spc="125" dirty="0">
                <a:solidFill>
                  <a:prstClr val="black"/>
                </a:solidFill>
                <a:ea typeface="+mj-ea"/>
                <a:cs typeface="Calibri"/>
              </a:rPr>
              <a:t> </a:t>
            </a:r>
            <a:r>
              <a:rPr lang="fr-FR" sz="2000" kern="0" spc="-10" dirty="0">
                <a:solidFill>
                  <a:prstClr val="black"/>
                </a:solidFill>
                <a:ea typeface="+mj-ea"/>
                <a:cs typeface="Calibri"/>
              </a:rPr>
              <a:t>‘’</a:t>
            </a:r>
            <a:r>
              <a:rPr lang="fr-FR" sz="2000" kern="0" spc="-10" dirty="0">
                <a:solidFill>
                  <a:srgbClr val="30859C"/>
                </a:solidFill>
                <a:ea typeface="+mj-ea"/>
                <a:cs typeface="Calibri"/>
              </a:rPr>
              <a:t>zones</a:t>
            </a:r>
            <a:r>
              <a:rPr lang="fr-FR" sz="2000" kern="0" spc="-10" dirty="0">
                <a:solidFill>
                  <a:prstClr val="black"/>
                </a:solidFill>
                <a:ea typeface="+mj-ea"/>
                <a:cs typeface="Calibri"/>
              </a:rPr>
              <a:t>’’</a:t>
            </a:r>
            <a:endParaRPr lang="fr-FR" dirty="0"/>
          </a:p>
        </p:txBody>
      </p:sp>
      <p:grpSp>
        <p:nvGrpSpPr>
          <p:cNvPr id="4" name="object 4"/>
          <p:cNvGrpSpPr/>
          <p:nvPr/>
        </p:nvGrpSpPr>
        <p:grpSpPr>
          <a:xfrm>
            <a:off x="2764027" y="1584452"/>
            <a:ext cx="5085715" cy="2476500"/>
            <a:chOff x="909827" y="1330452"/>
            <a:chExt cx="5085715" cy="2476500"/>
          </a:xfrm>
        </p:grpSpPr>
        <p:sp>
          <p:nvSpPr>
            <p:cNvPr id="5" name="object 5"/>
            <p:cNvSpPr/>
            <p:nvPr/>
          </p:nvSpPr>
          <p:spPr>
            <a:xfrm>
              <a:off x="909827" y="1330452"/>
              <a:ext cx="4600956" cy="24765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640580" y="1787639"/>
              <a:ext cx="1354836" cy="97994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798313" y="1925574"/>
              <a:ext cx="1159510" cy="784860"/>
            </a:xfrm>
            <a:custGeom>
              <a:avLst/>
              <a:gdLst/>
              <a:ahLst/>
              <a:cxnLst/>
              <a:rect l="l" t="t" r="r" b="b"/>
              <a:pathLst>
                <a:path w="1159510" h="784860">
                  <a:moveTo>
                    <a:pt x="42587" y="28587"/>
                  </a:moveTo>
                  <a:lnTo>
                    <a:pt x="53811" y="51686"/>
                  </a:lnTo>
                  <a:lnTo>
                    <a:pt x="1144905" y="784351"/>
                  </a:lnTo>
                  <a:lnTo>
                    <a:pt x="1159383" y="762762"/>
                  </a:lnTo>
                  <a:lnTo>
                    <a:pt x="68159" y="30214"/>
                  </a:lnTo>
                  <a:lnTo>
                    <a:pt x="42587" y="28587"/>
                  </a:lnTo>
                  <a:close/>
                </a:path>
                <a:path w="1159510" h="784860">
                  <a:moveTo>
                    <a:pt x="0" y="0"/>
                  </a:moveTo>
                  <a:lnTo>
                    <a:pt x="48895" y="100964"/>
                  </a:lnTo>
                  <a:lnTo>
                    <a:pt x="52070" y="107314"/>
                  </a:lnTo>
                  <a:lnTo>
                    <a:pt x="59816" y="109981"/>
                  </a:lnTo>
                  <a:lnTo>
                    <a:pt x="66166" y="106934"/>
                  </a:lnTo>
                  <a:lnTo>
                    <a:pt x="72644" y="103759"/>
                  </a:lnTo>
                  <a:lnTo>
                    <a:pt x="75311" y="96012"/>
                  </a:lnTo>
                  <a:lnTo>
                    <a:pt x="72262" y="89662"/>
                  </a:lnTo>
                  <a:lnTo>
                    <a:pt x="53811" y="51686"/>
                  </a:lnTo>
                  <a:lnTo>
                    <a:pt x="14097" y="25018"/>
                  </a:lnTo>
                  <a:lnTo>
                    <a:pt x="28448" y="3555"/>
                  </a:lnTo>
                  <a:lnTo>
                    <a:pt x="55943" y="3555"/>
                  </a:lnTo>
                  <a:lnTo>
                    <a:pt x="0" y="0"/>
                  </a:lnTo>
                  <a:close/>
                </a:path>
                <a:path w="1159510" h="784860">
                  <a:moveTo>
                    <a:pt x="28448" y="3555"/>
                  </a:moveTo>
                  <a:lnTo>
                    <a:pt x="14097" y="25018"/>
                  </a:lnTo>
                  <a:lnTo>
                    <a:pt x="53811" y="51686"/>
                  </a:lnTo>
                  <a:lnTo>
                    <a:pt x="42587" y="28587"/>
                  </a:lnTo>
                  <a:lnTo>
                    <a:pt x="20447" y="27177"/>
                  </a:lnTo>
                  <a:lnTo>
                    <a:pt x="32893" y="8636"/>
                  </a:lnTo>
                  <a:lnTo>
                    <a:pt x="36015" y="8636"/>
                  </a:lnTo>
                  <a:lnTo>
                    <a:pt x="28448" y="3555"/>
                  </a:lnTo>
                  <a:close/>
                </a:path>
                <a:path w="1159510" h="784860">
                  <a:moveTo>
                    <a:pt x="55943" y="3555"/>
                  </a:moveTo>
                  <a:lnTo>
                    <a:pt x="28448" y="3555"/>
                  </a:lnTo>
                  <a:lnTo>
                    <a:pt x="68159" y="30214"/>
                  </a:lnTo>
                  <a:lnTo>
                    <a:pt x="117475" y="33400"/>
                  </a:lnTo>
                  <a:lnTo>
                    <a:pt x="123571" y="27939"/>
                  </a:lnTo>
                  <a:lnTo>
                    <a:pt x="124078" y="20827"/>
                  </a:lnTo>
                  <a:lnTo>
                    <a:pt x="124460" y="13715"/>
                  </a:lnTo>
                  <a:lnTo>
                    <a:pt x="118999" y="7492"/>
                  </a:lnTo>
                  <a:lnTo>
                    <a:pt x="55943" y="3555"/>
                  </a:lnTo>
                  <a:close/>
                </a:path>
                <a:path w="1159510" h="784860">
                  <a:moveTo>
                    <a:pt x="36015" y="8636"/>
                  </a:moveTo>
                  <a:lnTo>
                    <a:pt x="32893" y="8636"/>
                  </a:lnTo>
                  <a:lnTo>
                    <a:pt x="42587" y="28587"/>
                  </a:lnTo>
                  <a:lnTo>
                    <a:pt x="68159" y="30214"/>
                  </a:lnTo>
                  <a:lnTo>
                    <a:pt x="36015" y="8636"/>
                  </a:lnTo>
                  <a:close/>
                </a:path>
                <a:path w="1159510" h="784860">
                  <a:moveTo>
                    <a:pt x="32893" y="8636"/>
                  </a:moveTo>
                  <a:lnTo>
                    <a:pt x="20447" y="27177"/>
                  </a:lnTo>
                  <a:lnTo>
                    <a:pt x="42587" y="28587"/>
                  </a:lnTo>
                  <a:lnTo>
                    <a:pt x="32893" y="8636"/>
                  </a:lnTo>
                  <a:close/>
                </a:path>
              </a:pathLst>
            </a:custGeom>
            <a:solidFill>
              <a:srgbClr val="8063A1"/>
            </a:solidFill>
          </p:spPr>
          <p:txBody>
            <a:bodyPr wrap="square" lIns="0" tIns="0" rIns="0" bIns="0" rtlCol="0"/>
            <a:lstStyle/>
            <a:p>
              <a:endParaRPr/>
            </a:p>
          </p:txBody>
        </p:sp>
        <p:sp>
          <p:nvSpPr>
            <p:cNvPr id="8" name="object 8"/>
            <p:cNvSpPr/>
            <p:nvPr/>
          </p:nvSpPr>
          <p:spPr>
            <a:xfrm>
              <a:off x="4640580" y="2561907"/>
              <a:ext cx="1347215" cy="31095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798313" y="2639694"/>
              <a:ext cx="1152525" cy="120650"/>
            </a:xfrm>
            <a:custGeom>
              <a:avLst/>
              <a:gdLst/>
              <a:ahLst/>
              <a:cxnLst/>
              <a:rect l="l" t="t" r="r" b="b"/>
              <a:pathLst>
                <a:path w="1152525" h="120650">
                  <a:moveTo>
                    <a:pt x="102997" y="0"/>
                  </a:moveTo>
                  <a:lnTo>
                    <a:pt x="0" y="60070"/>
                  </a:lnTo>
                  <a:lnTo>
                    <a:pt x="102997" y="120141"/>
                  </a:lnTo>
                  <a:lnTo>
                    <a:pt x="110998" y="118109"/>
                  </a:lnTo>
                  <a:lnTo>
                    <a:pt x="114553" y="111887"/>
                  </a:lnTo>
                  <a:lnTo>
                    <a:pt x="118110" y="105790"/>
                  </a:lnTo>
                  <a:lnTo>
                    <a:pt x="116077" y="97789"/>
                  </a:lnTo>
                  <a:lnTo>
                    <a:pt x="109855" y="94233"/>
                  </a:lnTo>
                  <a:lnTo>
                    <a:pt x="73496" y="73025"/>
                  </a:lnTo>
                  <a:lnTo>
                    <a:pt x="25653" y="73025"/>
                  </a:lnTo>
                  <a:lnTo>
                    <a:pt x="25653" y="47116"/>
                  </a:lnTo>
                  <a:lnTo>
                    <a:pt x="73496" y="47116"/>
                  </a:lnTo>
                  <a:lnTo>
                    <a:pt x="109855" y="25907"/>
                  </a:lnTo>
                  <a:lnTo>
                    <a:pt x="116077" y="22351"/>
                  </a:lnTo>
                  <a:lnTo>
                    <a:pt x="118110" y="14350"/>
                  </a:lnTo>
                  <a:lnTo>
                    <a:pt x="114553" y="8254"/>
                  </a:lnTo>
                  <a:lnTo>
                    <a:pt x="110998" y="2031"/>
                  </a:lnTo>
                  <a:lnTo>
                    <a:pt x="102997" y="0"/>
                  </a:lnTo>
                  <a:close/>
                </a:path>
                <a:path w="1152525" h="120650">
                  <a:moveTo>
                    <a:pt x="73496" y="47116"/>
                  </a:moveTo>
                  <a:lnTo>
                    <a:pt x="25653" y="47116"/>
                  </a:lnTo>
                  <a:lnTo>
                    <a:pt x="25653" y="73025"/>
                  </a:lnTo>
                  <a:lnTo>
                    <a:pt x="73496" y="73025"/>
                  </a:lnTo>
                  <a:lnTo>
                    <a:pt x="70448" y="71246"/>
                  </a:lnTo>
                  <a:lnTo>
                    <a:pt x="32131" y="71246"/>
                  </a:lnTo>
                  <a:lnTo>
                    <a:pt x="32131" y="48894"/>
                  </a:lnTo>
                  <a:lnTo>
                    <a:pt x="70448" y="48894"/>
                  </a:lnTo>
                  <a:lnTo>
                    <a:pt x="73496" y="47116"/>
                  </a:lnTo>
                  <a:close/>
                </a:path>
                <a:path w="1152525" h="120650">
                  <a:moveTo>
                    <a:pt x="1152144" y="47116"/>
                  </a:moveTo>
                  <a:lnTo>
                    <a:pt x="73496" y="47116"/>
                  </a:lnTo>
                  <a:lnTo>
                    <a:pt x="51289" y="60070"/>
                  </a:lnTo>
                  <a:lnTo>
                    <a:pt x="73496" y="73025"/>
                  </a:lnTo>
                  <a:lnTo>
                    <a:pt x="1152144" y="73025"/>
                  </a:lnTo>
                  <a:lnTo>
                    <a:pt x="1152144" y="47116"/>
                  </a:lnTo>
                  <a:close/>
                </a:path>
                <a:path w="1152525" h="120650">
                  <a:moveTo>
                    <a:pt x="32131" y="48894"/>
                  </a:moveTo>
                  <a:lnTo>
                    <a:pt x="32131" y="71246"/>
                  </a:lnTo>
                  <a:lnTo>
                    <a:pt x="51289" y="60070"/>
                  </a:lnTo>
                  <a:lnTo>
                    <a:pt x="32131" y="48894"/>
                  </a:lnTo>
                  <a:close/>
                </a:path>
                <a:path w="1152525" h="120650">
                  <a:moveTo>
                    <a:pt x="51289" y="60070"/>
                  </a:moveTo>
                  <a:lnTo>
                    <a:pt x="32131" y="71246"/>
                  </a:lnTo>
                  <a:lnTo>
                    <a:pt x="70448" y="71246"/>
                  </a:lnTo>
                  <a:lnTo>
                    <a:pt x="51289" y="60070"/>
                  </a:lnTo>
                  <a:close/>
                </a:path>
                <a:path w="1152525" h="120650">
                  <a:moveTo>
                    <a:pt x="70448" y="48894"/>
                  </a:moveTo>
                  <a:lnTo>
                    <a:pt x="32131" y="48894"/>
                  </a:lnTo>
                  <a:lnTo>
                    <a:pt x="51289" y="60070"/>
                  </a:lnTo>
                  <a:lnTo>
                    <a:pt x="70448" y="48894"/>
                  </a:lnTo>
                  <a:close/>
                </a:path>
              </a:pathLst>
            </a:custGeom>
            <a:solidFill>
              <a:srgbClr val="8063A1"/>
            </a:solidFill>
          </p:spPr>
          <p:txBody>
            <a:bodyPr wrap="square" lIns="0" tIns="0" rIns="0" bIns="0" rtlCol="0"/>
            <a:lstStyle/>
            <a:p>
              <a:endParaRPr/>
            </a:p>
          </p:txBody>
        </p:sp>
        <p:sp>
          <p:nvSpPr>
            <p:cNvPr id="10" name="object 10"/>
            <p:cNvSpPr/>
            <p:nvPr/>
          </p:nvSpPr>
          <p:spPr>
            <a:xfrm>
              <a:off x="3200400" y="2663926"/>
              <a:ext cx="2790444" cy="804697"/>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3358133" y="2687193"/>
              <a:ext cx="2595245" cy="643255"/>
            </a:xfrm>
            <a:custGeom>
              <a:avLst/>
              <a:gdLst/>
              <a:ahLst/>
              <a:cxnLst/>
              <a:rect l="l" t="t" r="r" b="b"/>
              <a:pathLst>
                <a:path w="2595245" h="643254">
                  <a:moveTo>
                    <a:pt x="86994" y="525526"/>
                  </a:moveTo>
                  <a:lnTo>
                    <a:pt x="81787" y="530352"/>
                  </a:lnTo>
                  <a:lnTo>
                    <a:pt x="0" y="607187"/>
                  </a:lnTo>
                  <a:lnTo>
                    <a:pt x="113918" y="642747"/>
                  </a:lnTo>
                  <a:lnTo>
                    <a:pt x="121157" y="638937"/>
                  </a:lnTo>
                  <a:lnTo>
                    <a:pt x="123316" y="632079"/>
                  </a:lnTo>
                  <a:lnTo>
                    <a:pt x="125349" y="625221"/>
                  </a:lnTo>
                  <a:lnTo>
                    <a:pt x="121538" y="617982"/>
                  </a:lnTo>
                  <a:lnTo>
                    <a:pt x="109103" y="614045"/>
                  </a:lnTo>
                  <a:lnTo>
                    <a:pt x="27939" y="614045"/>
                  </a:lnTo>
                  <a:lnTo>
                    <a:pt x="22098" y="588772"/>
                  </a:lnTo>
                  <a:lnTo>
                    <a:pt x="68819" y="578057"/>
                  </a:lnTo>
                  <a:lnTo>
                    <a:pt x="99440" y="549275"/>
                  </a:lnTo>
                  <a:lnTo>
                    <a:pt x="104648" y="544449"/>
                  </a:lnTo>
                  <a:lnTo>
                    <a:pt x="104901" y="536194"/>
                  </a:lnTo>
                  <a:lnTo>
                    <a:pt x="100075" y="530987"/>
                  </a:lnTo>
                  <a:lnTo>
                    <a:pt x="95123" y="525780"/>
                  </a:lnTo>
                  <a:lnTo>
                    <a:pt x="86994" y="525526"/>
                  </a:lnTo>
                  <a:close/>
                </a:path>
                <a:path w="2595245" h="643254">
                  <a:moveTo>
                    <a:pt x="68819" y="578057"/>
                  </a:moveTo>
                  <a:lnTo>
                    <a:pt x="22098" y="588772"/>
                  </a:lnTo>
                  <a:lnTo>
                    <a:pt x="27939" y="614045"/>
                  </a:lnTo>
                  <a:lnTo>
                    <a:pt x="41781" y="610870"/>
                  </a:lnTo>
                  <a:lnTo>
                    <a:pt x="33908" y="610870"/>
                  </a:lnTo>
                  <a:lnTo>
                    <a:pt x="28828" y="589026"/>
                  </a:lnTo>
                  <a:lnTo>
                    <a:pt x="57149" y="589026"/>
                  </a:lnTo>
                  <a:lnTo>
                    <a:pt x="68819" y="578057"/>
                  </a:lnTo>
                  <a:close/>
                </a:path>
                <a:path w="2595245" h="643254">
                  <a:moveTo>
                    <a:pt x="74693" y="603320"/>
                  </a:moveTo>
                  <a:lnTo>
                    <a:pt x="27939" y="614045"/>
                  </a:lnTo>
                  <a:lnTo>
                    <a:pt x="109103" y="614045"/>
                  </a:lnTo>
                  <a:lnTo>
                    <a:pt x="74693" y="603320"/>
                  </a:lnTo>
                  <a:close/>
                </a:path>
                <a:path w="2595245" h="643254">
                  <a:moveTo>
                    <a:pt x="28828" y="589026"/>
                  </a:moveTo>
                  <a:lnTo>
                    <a:pt x="33908" y="610870"/>
                  </a:lnTo>
                  <a:lnTo>
                    <a:pt x="50096" y="595654"/>
                  </a:lnTo>
                  <a:lnTo>
                    <a:pt x="28828" y="589026"/>
                  </a:lnTo>
                  <a:close/>
                </a:path>
                <a:path w="2595245" h="643254">
                  <a:moveTo>
                    <a:pt x="50096" y="595654"/>
                  </a:moveTo>
                  <a:lnTo>
                    <a:pt x="33908" y="610870"/>
                  </a:lnTo>
                  <a:lnTo>
                    <a:pt x="41781" y="610870"/>
                  </a:lnTo>
                  <a:lnTo>
                    <a:pt x="74693" y="603320"/>
                  </a:lnTo>
                  <a:lnTo>
                    <a:pt x="50096" y="595654"/>
                  </a:lnTo>
                  <a:close/>
                </a:path>
                <a:path w="2595245" h="643254">
                  <a:moveTo>
                    <a:pt x="2589403" y="0"/>
                  </a:moveTo>
                  <a:lnTo>
                    <a:pt x="68819" y="578057"/>
                  </a:lnTo>
                  <a:lnTo>
                    <a:pt x="50096" y="595654"/>
                  </a:lnTo>
                  <a:lnTo>
                    <a:pt x="74693" y="603320"/>
                  </a:lnTo>
                  <a:lnTo>
                    <a:pt x="2595244" y="25146"/>
                  </a:lnTo>
                  <a:lnTo>
                    <a:pt x="2589403" y="0"/>
                  </a:lnTo>
                  <a:close/>
                </a:path>
                <a:path w="2595245" h="643254">
                  <a:moveTo>
                    <a:pt x="57149" y="589026"/>
                  </a:moveTo>
                  <a:lnTo>
                    <a:pt x="28828" y="589026"/>
                  </a:lnTo>
                  <a:lnTo>
                    <a:pt x="50096" y="595654"/>
                  </a:lnTo>
                  <a:lnTo>
                    <a:pt x="57149" y="589026"/>
                  </a:lnTo>
                  <a:close/>
                </a:path>
              </a:pathLst>
            </a:custGeom>
            <a:solidFill>
              <a:srgbClr val="8063A1"/>
            </a:solidFill>
          </p:spPr>
          <p:txBody>
            <a:bodyPr wrap="square" lIns="0" tIns="0" rIns="0" bIns="0" rtlCol="0"/>
            <a:lstStyle/>
            <a:p>
              <a:endParaRPr/>
            </a:p>
          </p:txBody>
        </p:sp>
      </p:grpSp>
      <p:sp>
        <p:nvSpPr>
          <p:cNvPr id="12" name="object 12"/>
          <p:cNvSpPr txBox="1"/>
          <p:nvPr/>
        </p:nvSpPr>
        <p:spPr>
          <a:xfrm>
            <a:off x="7882890" y="2553888"/>
            <a:ext cx="2306955" cy="712470"/>
          </a:xfrm>
          <a:prstGeom prst="rect">
            <a:avLst/>
          </a:prstGeom>
        </p:spPr>
        <p:txBody>
          <a:bodyPr vert="horz" wrap="square" lIns="0" tIns="81915" rIns="0" bIns="0" rtlCol="0">
            <a:spAutoFit/>
          </a:bodyPr>
          <a:lstStyle/>
          <a:p>
            <a:pPr marL="12700">
              <a:lnSpc>
                <a:spcPct val="100000"/>
              </a:lnSpc>
              <a:spcBef>
                <a:spcPts val="645"/>
              </a:spcBef>
            </a:pPr>
            <a:r>
              <a:rPr sz="1800" dirty="0">
                <a:solidFill>
                  <a:srgbClr val="7E7E7E"/>
                </a:solidFill>
                <a:latin typeface="Calibri"/>
                <a:cs typeface="Calibri"/>
              </a:rPr>
              <a:t>Un </a:t>
            </a:r>
            <a:r>
              <a:rPr sz="1800" spc="-10" dirty="0">
                <a:solidFill>
                  <a:srgbClr val="7E7E7E"/>
                </a:solidFill>
                <a:latin typeface="Calibri"/>
                <a:cs typeface="Calibri"/>
              </a:rPr>
              <a:t>exemple </a:t>
            </a:r>
            <a:r>
              <a:rPr sz="1800" spc="-5" dirty="0">
                <a:solidFill>
                  <a:srgbClr val="7E7E7E"/>
                </a:solidFill>
                <a:latin typeface="Calibri"/>
                <a:cs typeface="Calibri"/>
              </a:rPr>
              <a:t>de</a:t>
            </a:r>
            <a:r>
              <a:rPr sz="1800" spc="-45" dirty="0">
                <a:solidFill>
                  <a:srgbClr val="7E7E7E"/>
                </a:solidFill>
                <a:latin typeface="Calibri"/>
                <a:cs typeface="Calibri"/>
              </a:rPr>
              <a:t> </a:t>
            </a:r>
            <a:r>
              <a:rPr sz="1800" spc="-5" dirty="0">
                <a:solidFill>
                  <a:srgbClr val="7E7E7E"/>
                </a:solidFill>
                <a:latin typeface="Calibri"/>
                <a:cs typeface="Calibri"/>
              </a:rPr>
              <a:t>sélection</a:t>
            </a:r>
            <a:endParaRPr sz="1800">
              <a:latin typeface="Calibri"/>
              <a:cs typeface="Calibri"/>
            </a:endParaRPr>
          </a:p>
          <a:p>
            <a:pPr marL="12700">
              <a:lnSpc>
                <a:spcPct val="100000"/>
              </a:lnSpc>
              <a:spcBef>
                <a:spcPts val="540"/>
              </a:spcBef>
            </a:pPr>
            <a:r>
              <a:rPr sz="1800" spc="-5" dirty="0">
                <a:solidFill>
                  <a:srgbClr val="7E7E7E"/>
                </a:solidFill>
                <a:latin typeface="Calibri"/>
                <a:cs typeface="Calibri"/>
              </a:rPr>
              <a:t>multiple </a:t>
            </a:r>
            <a:r>
              <a:rPr sz="1800" spc="-10" dirty="0">
                <a:solidFill>
                  <a:srgbClr val="7E7E7E"/>
                </a:solidFill>
                <a:latin typeface="Calibri"/>
                <a:cs typeface="Calibri"/>
              </a:rPr>
              <a:t>avec </a:t>
            </a:r>
            <a:r>
              <a:rPr sz="1800" dirty="0">
                <a:solidFill>
                  <a:srgbClr val="7E7E7E"/>
                </a:solidFill>
                <a:latin typeface="Calibri"/>
                <a:cs typeface="Calibri"/>
              </a:rPr>
              <a:t>3</a:t>
            </a:r>
            <a:r>
              <a:rPr sz="1800" spc="-5" dirty="0">
                <a:solidFill>
                  <a:srgbClr val="7E7E7E"/>
                </a:solidFill>
                <a:latin typeface="Calibri"/>
                <a:cs typeface="Calibri"/>
              </a:rPr>
              <a:t> </a:t>
            </a:r>
            <a:r>
              <a:rPr sz="1800" spc="-10" dirty="0">
                <a:solidFill>
                  <a:srgbClr val="7E7E7E"/>
                </a:solidFill>
                <a:latin typeface="Calibri"/>
                <a:cs typeface="Calibri"/>
              </a:rPr>
              <a:t>zones.</a:t>
            </a:r>
            <a:endParaRPr sz="1800">
              <a:latin typeface="Calibri"/>
              <a:cs typeface="Calibri"/>
            </a:endParaRPr>
          </a:p>
        </p:txBody>
      </p:sp>
      <p:grpSp>
        <p:nvGrpSpPr>
          <p:cNvPr id="13" name="object 13"/>
          <p:cNvGrpSpPr/>
          <p:nvPr/>
        </p:nvGrpSpPr>
        <p:grpSpPr>
          <a:xfrm>
            <a:off x="2469895" y="4568444"/>
            <a:ext cx="241300" cy="528955"/>
            <a:chOff x="615695" y="4314444"/>
            <a:chExt cx="241300" cy="528955"/>
          </a:xfrm>
        </p:grpSpPr>
        <p:sp>
          <p:nvSpPr>
            <p:cNvPr id="14" name="object 14"/>
            <p:cNvSpPr/>
            <p:nvPr/>
          </p:nvSpPr>
          <p:spPr>
            <a:xfrm>
              <a:off x="628649" y="4327398"/>
              <a:ext cx="215265" cy="502920"/>
            </a:xfrm>
            <a:custGeom>
              <a:avLst/>
              <a:gdLst/>
              <a:ahLst/>
              <a:cxnLst/>
              <a:rect l="l" t="t" r="r" b="b"/>
              <a:pathLst>
                <a:path w="215265" h="502920">
                  <a:moveTo>
                    <a:pt x="107442" y="0"/>
                  </a:moveTo>
                  <a:lnTo>
                    <a:pt x="107442" y="125729"/>
                  </a:lnTo>
                  <a:lnTo>
                    <a:pt x="0" y="125729"/>
                  </a:lnTo>
                  <a:lnTo>
                    <a:pt x="0" y="377189"/>
                  </a:lnTo>
                  <a:lnTo>
                    <a:pt x="107442" y="377189"/>
                  </a:lnTo>
                  <a:lnTo>
                    <a:pt x="107442" y="502919"/>
                  </a:lnTo>
                  <a:lnTo>
                    <a:pt x="214884" y="251459"/>
                  </a:lnTo>
                  <a:lnTo>
                    <a:pt x="107442" y="0"/>
                  </a:lnTo>
                  <a:close/>
                </a:path>
              </a:pathLst>
            </a:custGeom>
            <a:solidFill>
              <a:srgbClr val="F9C090"/>
            </a:solidFill>
          </p:spPr>
          <p:txBody>
            <a:bodyPr wrap="square" lIns="0" tIns="0" rIns="0" bIns="0" rtlCol="0"/>
            <a:lstStyle/>
            <a:p>
              <a:endParaRPr/>
            </a:p>
          </p:txBody>
        </p:sp>
        <p:sp>
          <p:nvSpPr>
            <p:cNvPr id="15" name="object 15"/>
            <p:cNvSpPr/>
            <p:nvPr/>
          </p:nvSpPr>
          <p:spPr>
            <a:xfrm>
              <a:off x="628649" y="4327398"/>
              <a:ext cx="215265" cy="502920"/>
            </a:xfrm>
            <a:custGeom>
              <a:avLst/>
              <a:gdLst/>
              <a:ahLst/>
              <a:cxnLst/>
              <a:rect l="l" t="t" r="r" b="b"/>
              <a:pathLst>
                <a:path w="215265" h="502920">
                  <a:moveTo>
                    <a:pt x="0" y="125729"/>
                  </a:moveTo>
                  <a:lnTo>
                    <a:pt x="107442" y="125729"/>
                  </a:lnTo>
                  <a:lnTo>
                    <a:pt x="107442" y="0"/>
                  </a:lnTo>
                  <a:lnTo>
                    <a:pt x="214884" y="251459"/>
                  </a:lnTo>
                  <a:lnTo>
                    <a:pt x="107442" y="502919"/>
                  </a:lnTo>
                  <a:lnTo>
                    <a:pt x="107442" y="377189"/>
                  </a:lnTo>
                  <a:lnTo>
                    <a:pt x="0" y="377189"/>
                  </a:lnTo>
                  <a:lnTo>
                    <a:pt x="0" y="125729"/>
                  </a:lnTo>
                  <a:close/>
                </a:path>
              </a:pathLst>
            </a:custGeom>
            <a:ln w="25908">
              <a:solidFill>
                <a:srgbClr val="E6B8B8"/>
              </a:solidFill>
            </a:ln>
          </p:spPr>
          <p:txBody>
            <a:bodyPr wrap="square" lIns="0" tIns="0" rIns="0" bIns="0" rtlCol="0"/>
            <a:lstStyle/>
            <a:p>
              <a:endParaRPr/>
            </a:p>
          </p:txBody>
        </p:sp>
      </p:grpSp>
      <p:grpSp>
        <p:nvGrpSpPr>
          <p:cNvPr id="16" name="object 16"/>
          <p:cNvGrpSpPr/>
          <p:nvPr/>
        </p:nvGrpSpPr>
        <p:grpSpPr>
          <a:xfrm>
            <a:off x="2469895" y="5738876"/>
            <a:ext cx="241300" cy="528955"/>
            <a:chOff x="615695" y="5484876"/>
            <a:chExt cx="241300" cy="528955"/>
          </a:xfrm>
        </p:grpSpPr>
        <p:sp>
          <p:nvSpPr>
            <p:cNvPr id="17" name="object 17"/>
            <p:cNvSpPr/>
            <p:nvPr/>
          </p:nvSpPr>
          <p:spPr>
            <a:xfrm>
              <a:off x="628649" y="5497830"/>
              <a:ext cx="215265" cy="502920"/>
            </a:xfrm>
            <a:custGeom>
              <a:avLst/>
              <a:gdLst/>
              <a:ahLst/>
              <a:cxnLst/>
              <a:rect l="l" t="t" r="r" b="b"/>
              <a:pathLst>
                <a:path w="215265" h="502920">
                  <a:moveTo>
                    <a:pt x="107442" y="0"/>
                  </a:moveTo>
                  <a:lnTo>
                    <a:pt x="107442" y="125730"/>
                  </a:lnTo>
                  <a:lnTo>
                    <a:pt x="0" y="125730"/>
                  </a:lnTo>
                  <a:lnTo>
                    <a:pt x="0" y="377190"/>
                  </a:lnTo>
                  <a:lnTo>
                    <a:pt x="107442" y="377190"/>
                  </a:lnTo>
                  <a:lnTo>
                    <a:pt x="107442" y="502920"/>
                  </a:lnTo>
                  <a:lnTo>
                    <a:pt x="214884" y="251460"/>
                  </a:lnTo>
                  <a:lnTo>
                    <a:pt x="107442" y="0"/>
                  </a:lnTo>
                  <a:close/>
                </a:path>
              </a:pathLst>
            </a:custGeom>
            <a:solidFill>
              <a:srgbClr val="8EB4E2"/>
            </a:solidFill>
          </p:spPr>
          <p:txBody>
            <a:bodyPr wrap="square" lIns="0" tIns="0" rIns="0" bIns="0" rtlCol="0"/>
            <a:lstStyle/>
            <a:p>
              <a:endParaRPr/>
            </a:p>
          </p:txBody>
        </p:sp>
        <p:sp>
          <p:nvSpPr>
            <p:cNvPr id="18" name="object 18"/>
            <p:cNvSpPr/>
            <p:nvPr/>
          </p:nvSpPr>
          <p:spPr>
            <a:xfrm>
              <a:off x="628649" y="5497830"/>
              <a:ext cx="215265" cy="502920"/>
            </a:xfrm>
            <a:custGeom>
              <a:avLst/>
              <a:gdLst/>
              <a:ahLst/>
              <a:cxnLst/>
              <a:rect l="l" t="t" r="r" b="b"/>
              <a:pathLst>
                <a:path w="215265" h="502920">
                  <a:moveTo>
                    <a:pt x="0" y="125730"/>
                  </a:moveTo>
                  <a:lnTo>
                    <a:pt x="107442" y="125730"/>
                  </a:lnTo>
                  <a:lnTo>
                    <a:pt x="107442" y="0"/>
                  </a:lnTo>
                  <a:lnTo>
                    <a:pt x="214884" y="251460"/>
                  </a:lnTo>
                  <a:lnTo>
                    <a:pt x="107442" y="502920"/>
                  </a:lnTo>
                  <a:lnTo>
                    <a:pt x="107442" y="377190"/>
                  </a:lnTo>
                  <a:lnTo>
                    <a:pt x="0" y="377190"/>
                  </a:lnTo>
                  <a:lnTo>
                    <a:pt x="0" y="125730"/>
                  </a:lnTo>
                  <a:close/>
                </a:path>
              </a:pathLst>
            </a:custGeom>
            <a:ln w="25908">
              <a:solidFill>
                <a:srgbClr val="17375E"/>
              </a:solidFill>
            </a:ln>
          </p:spPr>
          <p:txBody>
            <a:bodyPr wrap="square" lIns="0" tIns="0" rIns="0" bIns="0" rtlCol="0"/>
            <a:lstStyle/>
            <a:p>
              <a:endParaRPr/>
            </a:p>
          </p:txBody>
        </p:sp>
      </p:grpSp>
      <p:sp>
        <p:nvSpPr>
          <p:cNvPr id="19" name="object 19"/>
          <p:cNvSpPr txBox="1"/>
          <p:nvPr/>
        </p:nvSpPr>
        <p:spPr>
          <a:xfrm>
            <a:off x="3230499" y="6160516"/>
            <a:ext cx="228219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0000"/>
                </a:solidFill>
                <a:latin typeface="Consolas"/>
                <a:cs typeface="Consolas"/>
              </a:rPr>
              <a:t>Selection</a:t>
            </a:r>
            <a:r>
              <a:rPr sz="1800" spc="-5" dirty="0">
                <a:latin typeface="Consolas"/>
                <a:cs typeface="Consolas"/>
              </a:rPr>
              <a:t>.</a:t>
            </a:r>
            <a:r>
              <a:rPr sz="1800" spc="-5" dirty="0">
                <a:solidFill>
                  <a:srgbClr val="006FC0"/>
                </a:solidFill>
                <a:latin typeface="Consolas"/>
                <a:cs typeface="Consolas"/>
              </a:rPr>
              <a:t>Areas</a:t>
            </a:r>
            <a:r>
              <a:rPr sz="1800" spc="-5" dirty="0">
                <a:latin typeface="Consolas"/>
                <a:cs typeface="Consolas"/>
              </a:rPr>
              <a:t>(k)</a:t>
            </a:r>
            <a:endParaRPr sz="1800">
              <a:latin typeface="Consolas"/>
              <a:cs typeface="Consolas"/>
            </a:endParaRPr>
          </a:p>
        </p:txBody>
      </p:sp>
      <p:grpSp>
        <p:nvGrpSpPr>
          <p:cNvPr id="20" name="object 20"/>
          <p:cNvGrpSpPr/>
          <p:nvPr/>
        </p:nvGrpSpPr>
        <p:grpSpPr>
          <a:xfrm>
            <a:off x="6077203" y="5403596"/>
            <a:ext cx="4150360" cy="561340"/>
            <a:chOff x="4223003" y="5149596"/>
            <a:chExt cx="4150360" cy="561340"/>
          </a:xfrm>
        </p:grpSpPr>
        <p:sp>
          <p:nvSpPr>
            <p:cNvPr id="21" name="object 21"/>
            <p:cNvSpPr/>
            <p:nvPr/>
          </p:nvSpPr>
          <p:spPr>
            <a:xfrm>
              <a:off x="4273282" y="5176908"/>
              <a:ext cx="4099587" cy="442211"/>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4223003" y="5149596"/>
              <a:ext cx="3864863" cy="560844"/>
            </a:xfrm>
            <a:prstGeom prst="rect">
              <a:avLst/>
            </a:prstGeom>
            <a:blipFill>
              <a:blip r:embed="rId7" cstate="print"/>
              <a:stretch>
                <a:fillRect/>
              </a:stretch>
            </a:blipFill>
          </p:spPr>
          <p:txBody>
            <a:bodyPr wrap="square" lIns="0" tIns="0" rIns="0" bIns="0" rtlCol="0"/>
            <a:lstStyle/>
            <a:p>
              <a:endParaRPr/>
            </a:p>
          </p:txBody>
        </p:sp>
      </p:grpSp>
      <p:sp>
        <p:nvSpPr>
          <p:cNvPr id="23" name="object 23"/>
          <p:cNvSpPr txBox="1"/>
          <p:nvPr/>
        </p:nvSpPr>
        <p:spPr>
          <a:xfrm>
            <a:off x="3057042" y="4663313"/>
            <a:ext cx="7136765" cy="1111250"/>
          </a:xfrm>
          <a:prstGeom prst="rect">
            <a:avLst/>
          </a:prstGeom>
        </p:spPr>
        <p:txBody>
          <a:bodyPr vert="horz" wrap="square" lIns="0" tIns="12700" rIns="0" bIns="0" rtlCol="0">
            <a:spAutoFit/>
          </a:bodyPr>
          <a:lstStyle/>
          <a:p>
            <a:pPr marL="12700">
              <a:lnSpc>
                <a:spcPct val="100000"/>
              </a:lnSpc>
              <a:spcBef>
                <a:spcPts val="100"/>
              </a:spcBef>
            </a:pPr>
            <a:r>
              <a:rPr sz="1800" spc="-35" dirty="0">
                <a:latin typeface="Calibri"/>
                <a:cs typeface="Calibri"/>
              </a:rPr>
              <a:t>Très </a:t>
            </a:r>
            <a:r>
              <a:rPr sz="1800" spc="-5" dirty="0">
                <a:latin typeface="Calibri"/>
                <a:cs typeface="Calibri"/>
              </a:rPr>
              <a:t>curieusement, le </a:t>
            </a:r>
            <a:r>
              <a:rPr sz="1800" dirty="0">
                <a:latin typeface="Calibri"/>
                <a:cs typeface="Calibri"/>
              </a:rPr>
              <a:t>même mot </a:t>
            </a:r>
            <a:r>
              <a:rPr sz="1800" spc="-5" dirty="0">
                <a:latin typeface="Calibri"/>
                <a:cs typeface="Calibri"/>
              </a:rPr>
              <a:t>clé </a:t>
            </a:r>
            <a:r>
              <a:rPr sz="1800" spc="-5" dirty="0">
                <a:solidFill>
                  <a:srgbClr val="FF0000"/>
                </a:solidFill>
                <a:latin typeface="Calibri"/>
                <a:cs typeface="Calibri"/>
              </a:rPr>
              <a:t>Selection </a:t>
            </a:r>
            <a:r>
              <a:rPr sz="1800" spc="-5" dirty="0">
                <a:latin typeface="Calibri"/>
                <a:cs typeface="Calibri"/>
              </a:rPr>
              <a:t>peut </a:t>
            </a:r>
            <a:r>
              <a:rPr sz="1800" spc="-15" dirty="0">
                <a:latin typeface="Calibri"/>
                <a:cs typeface="Calibri"/>
              </a:rPr>
              <a:t>être</a:t>
            </a:r>
            <a:r>
              <a:rPr sz="1800" spc="150" dirty="0">
                <a:latin typeface="Calibri"/>
                <a:cs typeface="Calibri"/>
              </a:rPr>
              <a:t> </a:t>
            </a:r>
            <a:r>
              <a:rPr sz="1800" spc="-10" dirty="0">
                <a:latin typeface="Calibri"/>
                <a:cs typeface="Calibri"/>
              </a:rPr>
              <a:t>exploité.</a:t>
            </a:r>
            <a:endParaRPr sz="1800">
              <a:latin typeface="Calibri"/>
              <a:cs typeface="Calibri"/>
            </a:endParaRPr>
          </a:p>
          <a:p>
            <a:pPr>
              <a:lnSpc>
                <a:spcPct val="100000"/>
              </a:lnSpc>
            </a:pPr>
            <a:endParaRPr sz="1800">
              <a:latin typeface="Calibri"/>
              <a:cs typeface="Calibri"/>
            </a:endParaRPr>
          </a:p>
          <a:p>
            <a:pPr>
              <a:lnSpc>
                <a:spcPct val="100000"/>
              </a:lnSpc>
              <a:spcBef>
                <a:spcPts val="15"/>
              </a:spcBef>
            </a:pPr>
            <a:endParaRPr sz="1650">
              <a:latin typeface="Calibri"/>
              <a:cs typeface="Calibri"/>
            </a:endParaRPr>
          </a:p>
          <a:p>
            <a:pPr marL="186055">
              <a:lnSpc>
                <a:spcPct val="100000"/>
              </a:lnSpc>
              <a:tabLst>
                <a:tab pos="3201035" algn="l"/>
              </a:tabLst>
            </a:pPr>
            <a:r>
              <a:rPr sz="1800" spc="-5" dirty="0">
                <a:solidFill>
                  <a:srgbClr val="FF0000"/>
                </a:solidFill>
                <a:latin typeface="Consolas"/>
                <a:cs typeface="Consolas"/>
              </a:rPr>
              <a:t>Selection</a:t>
            </a:r>
            <a:r>
              <a:rPr sz="1800" spc="-5" dirty="0">
                <a:latin typeface="Consolas"/>
                <a:cs typeface="Consolas"/>
              </a:rPr>
              <a:t>.</a:t>
            </a:r>
            <a:r>
              <a:rPr sz="1800" spc="-5" dirty="0">
                <a:solidFill>
                  <a:srgbClr val="006FC0"/>
                </a:solidFill>
                <a:latin typeface="Consolas"/>
                <a:cs typeface="Consolas"/>
              </a:rPr>
              <a:t>Areas</a:t>
            </a:r>
            <a:r>
              <a:rPr sz="1800" spc="-5" dirty="0">
                <a:latin typeface="Consolas"/>
                <a:cs typeface="Consolas"/>
              </a:rPr>
              <a:t>.Count	</a:t>
            </a:r>
            <a:r>
              <a:rPr sz="2700" spc="-7" baseline="1543" dirty="0">
                <a:solidFill>
                  <a:srgbClr val="404040"/>
                </a:solidFill>
                <a:latin typeface="Calibri"/>
                <a:cs typeface="Calibri"/>
              </a:rPr>
              <a:t>Nombre </a:t>
            </a:r>
            <a:r>
              <a:rPr sz="2700" baseline="1543" dirty="0">
                <a:solidFill>
                  <a:srgbClr val="404040"/>
                </a:solidFill>
                <a:latin typeface="Calibri"/>
                <a:cs typeface="Calibri"/>
              </a:rPr>
              <a:t>de </a:t>
            </a:r>
            <a:r>
              <a:rPr sz="2700" spc="-22" baseline="1543" dirty="0">
                <a:solidFill>
                  <a:srgbClr val="404040"/>
                </a:solidFill>
                <a:latin typeface="Calibri"/>
                <a:cs typeface="Calibri"/>
              </a:rPr>
              <a:t>‘’zones’’ </a:t>
            </a:r>
            <a:r>
              <a:rPr sz="2700" spc="-7" baseline="1543" dirty="0">
                <a:solidFill>
                  <a:srgbClr val="404040"/>
                </a:solidFill>
                <a:latin typeface="Calibri"/>
                <a:cs typeface="Calibri"/>
              </a:rPr>
              <a:t>dans la</a:t>
            </a:r>
            <a:r>
              <a:rPr sz="2700" spc="82" baseline="1543" dirty="0">
                <a:solidFill>
                  <a:srgbClr val="404040"/>
                </a:solidFill>
                <a:latin typeface="Calibri"/>
                <a:cs typeface="Calibri"/>
              </a:rPr>
              <a:t> </a:t>
            </a:r>
            <a:r>
              <a:rPr sz="2700" spc="-7" baseline="1543" dirty="0">
                <a:solidFill>
                  <a:srgbClr val="404040"/>
                </a:solidFill>
                <a:latin typeface="Calibri"/>
                <a:cs typeface="Calibri"/>
              </a:rPr>
              <a:t>sélection.</a:t>
            </a:r>
            <a:endParaRPr sz="2700" baseline="1543">
              <a:latin typeface="Calibri"/>
              <a:cs typeface="Calibri"/>
            </a:endParaRPr>
          </a:p>
        </p:txBody>
      </p:sp>
      <p:sp>
        <p:nvSpPr>
          <p:cNvPr id="24" name="object 27"/>
          <p:cNvSpPr txBox="1"/>
          <p:nvPr/>
        </p:nvSpPr>
        <p:spPr>
          <a:xfrm>
            <a:off x="6164071" y="6022340"/>
            <a:ext cx="4247515" cy="646430"/>
          </a:xfrm>
          <a:prstGeom prst="rect">
            <a:avLst/>
          </a:prstGeom>
          <a:solidFill>
            <a:srgbClr val="FFFFE6"/>
          </a:solidFill>
          <a:ln w="9144">
            <a:solidFill>
              <a:srgbClr val="97B853"/>
            </a:solidFill>
          </a:ln>
        </p:spPr>
        <p:txBody>
          <a:bodyPr vert="horz" wrap="square" lIns="0" tIns="31115" rIns="0" bIns="0" rtlCol="0">
            <a:spAutoFit/>
          </a:bodyPr>
          <a:lstStyle/>
          <a:p>
            <a:pPr marL="90805" marR="142240">
              <a:lnSpc>
                <a:spcPct val="100000"/>
              </a:lnSpc>
              <a:spcBef>
                <a:spcPts val="245"/>
              </a:spcBef>
            </a:pPr>
            <a:r>
              <a:rPr sz="1800" spc="-5" dirty="0">
                <a:solidFill>
                  <a:srgbClr val="404040"/>
                </a:solidFill>
                <a:latin typeface="Calibri"/>
                <a:cs typeface="Calibri"/>
              </a:rPr>
              <a:t>Accès </a:t>
            </a:r>
            <a:r>
              <a:rPr sz="1800" dirty="0">
                <a:solidFill>
                  <a:srgbClr val="404040"/>
                </a:solidFill>
                <a:latin typeface="Calibri"/>
                <a:cs typeface="Calibri"/>
              </a:rPr>
              <a:t>à la </a:t>
            </a:r>
            <a:r>
              <a:rPr sz="1800" spc="-15" dirty="0">
                <a:solidFill>
                  <a:srgbClr val="404040"/>
                </a:solidFill>
                <a:latin typeface="Calibri"/>
                <a:cs typeface="Calibri"/>
              </a:rPr>
              <a:t>zone </a:t>
            </a:r>
            <a:r>
              <a:rPr sz="1800" dirty="0">
                <a:solidFill>
                  <a:srgbClr val="404040"/>
                </a:solidFill>
                <a:latin typeface="Calibri"/>
                <a:cs typeface="Calibri"/>
              </a:rPr>
              <a:t>n°k </a:t>
            </a:r>
            <a:r>
              <a:rPr sz="1800" spc="-5" dirty="0">
                <a:solidFill>
                  <a:srgbClr val="404040"/>
                </a:solidFill>
                <a:latin typeface="Calibri"/>
                <a:cs typeface="Calibri"/>
              </a:rPr>
              <a:t>(qui </a:t>
            </a:r>
            <a:r>
              <a:rPr sz="1800" spc="-10" dirty="0">
                <a:solidFill>
                  <a:srgbClr val="404040"/>
                </a:solidFill>
                <a:latin typeface="Calibri"/>
                <a:cs typeface="Calibri"/>
              </a:rPr>
              <a:t>est </a:t>
            </a:r>
            <a:r>
              <a:rPr sz="1800" spc="-5" dirty="0">
                <a:solidFill>
                  <a:srgbClr val="404040"/>
                </a:solidFill>
                <a:latin typeface="Calibri"/>
                <a:cs typeface="Calibri"/>
              </a:rPr>
              <a:t>de </a:t>
            </a:r>
            <a:r>
              <a:rPr sz="1800" dirty="0">
                <a:solidFill>
                  <a:srgbClr val="404040"/>
                </a:solidFill>
                <a:latin typeface="Calibri"/>
                <a:cs typeface="Calibri"/>
              </a:rPr>
              <a:t>type </a:t>
            </a:r>
            <a:r>
              <a:rPr sz="1800" spc="-5" dirty="0">
                <a:latin typeface="Calibri"/>
                <a:cs typeface="Calibri"/>
              </a:rPr>
              <a:t>Range</a:t>
            </a:r>
            <a:r>
              <a:rPr sz="1800" spc="-5" dirty="0">
                <a:solidFill>
                  <a:srgbClr val="404040"/>
                </a:solidFill>
                <a:latin typeface="Calibri"/>
                <a:cs typeface="Calibri"/>
              </a:rPr>
              <a:t>).  </a:t>
            </a:r>
            <a:r>
              <a:rPr sz="1800" spc="-10" dirty="0">
                <a:solidFill>
                  <a:srgbClr val="006FC0"/>
                </a:solidFill>
                <a:latin typeface="Calibri"/>
                <a:cs typeface="Calibri"/>
              </a:rPr>
              <a:t>Areas </a:t>
            </a:r>
            <a:r>
              <a:rPr sz="1800" spc="-10" dirty="0">
                <a:solidFill>
                  <a:srgbClr val="404040"/>
                </a:solidFill>
                <a:latin typeface="Calibri"/>
                <a:cs typeface="Calibri"/>
              </a:rPr>
              <a:t>est </a:t>
            </a:r>
            <a:r>
              <a:rPr sz="1800" spc="-5" dirty="0">
                <a:solidFill>
                  <a:srgbClr val="404040"/>
                </a:solidFill>
                <a:latin typeface="Calibri"/>
                <a:cs typeface="Calibri"/>
              </a:rPr>
              <a:t>une </a:t>
            </a:r>
            <a:r>
              <a:rPr sz="1800" spc="-10" dirty="0">
                <a:solidFill>
                  <a:srgbClr val="404040"/>
                </a:solidFill>
                <a:latin typeface="Calibri"/>
                <a:cs typeface="Calibri"/>
              </a:rPr>
              <a:t>collection </a:t>
            </a:r>
            <a:r>
              <a:rPr sz="1800" spc="-5" dirty="0">
                <a:solidFill>
                  <a:srgbClr val="404040"/>
                </a:solidFill>
                <a:latin typeface="Calibri"/>
                <a:cs typeface="Calibri"/>
              </a:rPr>
              <a:t>de</a:t>
            </a:r>
            <a:r>
              <a:rPr sz="1800" spc="75" dirty="0">
                <a:solidFill>
                  <a:srgbClr val="404040"/>
                </a:solidFill>
                <a:latin typeface="Calibri"/>
                <a:cs typeface="Calibri"/>
              </a:rPr>
              <a:t> </a:t>
            </a:r>
            <a:r>
              <a:rPr sz="1800" spc="-10" dirty="0">
                <a:solidFill>
                  <a:srgbClr val="404040"/>
                </a:solidFill>
                <a:latin typeface="Calibri"/>
                <a:cs typeface="Calibri"/>
              </a:rPr>
              <a:t>zones.</a:t>
            </a:r>
            <a:endParaRPr sz="1800">
              <a:latin typeface="Calibri"/>
              <a:cs typeface="Calibri"/>
            </a:endParaRPr>
          </a:p>
        </p:txBody>
      </p:sp>
      <p:grpSp>
        <p:nvGrpSpPr>
          <p:cNvPr id="25" name="object 28"/>
          <p:cNvGrpSpPr/>
          <p:nvPr/>
        </p:nvGrpSpPr>
        <p:grpSpPr>
          <a:xfrm>
            <a:off x="2949434" y="5453875"/>
            <a:ext cx="231140" cy="1132840"/>
            <a:chOff x="1095234" y="5199875"/>
            <a:chExt cx="231140" cy="1132840"/>
          </a:xfrm>
        </p:grpSpPr>
        <p:sp>
          <p:nvSpPr>
            <p:cNvPr id="26" name="object 29"/>
            <p:cNvSpPr/>
            <p:nvPr/>
          </p:nvSpPr>
          <p:spPr>
            <a:xfrm>
              <a:off x="1095234" y="5199875"/>
              <a:ext cx="230957" cy="1132343"/>
            </a:xfrm>
            <a:prstGeom prst="rect">
              <a:avLst/>
            </a:prstGeom>
            <a:blipFill>
              <a:blip r:embed="rId8" cstate="print"/>
              <a:stretch>
                <a:fillRect/>
              </a:stretch>
            </a:blipFill>
          </p:spPr>
          <p:txBody>
            <a:bodyPr wrap="square" lIns="0" tIns="0" rIns="0" bIns="0" rtlCol="0"/>
            <a:lstStyle/>
            <a:p>
              <a:endParaRPr/>
            </a:p>
          </p:txBody>
        </p:sp>
        <p:sp>
          <p:nvSpPr>
            <p:cNvPr id="27" name="object 30"/>
            <p:cNvSpPr/>
            <p:nvPr/>
          </p:nvSpPr>
          <p:spPr>
            <a:xfrm>
              <a:off x="1133094" y="5226557"/>
              <a:ext cx="165100" cy="1043940"/>
            </a:xfrm>
            <a:custGeom>
              <a:avLst/>
              <a:gdLst/>
              <a:ahLst/>
              <a:cxnLst/>
              <a:rect l="l" t="t" r="r" b="b"/>
              <a:pathLst>
                <a:path w="165100" h="1043939">
                  <a:moveTo>
                    <a:pt x="164592" y="1043940"/>
                  </a:moveTo>
                  <a:lnTo>
                    <a:pt x="132557" y="1042861"/>
                  </a:lnTo>
                  <a:lnTo>
                    <a:pt x="106399" y="1039920"/>
                  </a:lnTo>
                  <a:lnTo>
                    <a:pt x="88762" y="1035560"/>
                  </a:lnTo>
                  <a:lnTo>
                    <a:pt x="82296" y="1030224"/>
                  </a:lnTo>
                  <a:lnTo>
                    <a:pt x="82296" y="535686"/>
                  </a:lnTo>
                  <a:lnTo>
                    <a:pt x="75829" y="530349"/>
                  </a:lnTo>
                  <a:lnTo>
                    <a:pt x="58192" y="525989"/>
                  </a:lnTo>
                  <a:lnTo>
                    <a:pt x="32034" y="523048"/>
                  </a:lnTo>
                  <a:lnTo>
                    <a:pt x="0" y="521970"/>
                  </a:lnTo>
                  <a:lnTo>
                    <a:pt x="32034" y="520891"/>
                  </a:lnTo>
                  <a:lnTo>
                    <a:pt x="58192" y="517950"/>
                  </a:lnTo>
                  <a:lnTo>
                    <a:pt x="75829" y="513590"/>
                  </a:lnTo>
                  <a:lnTo>
                    <a:pt x="82296" y="508254"/>
                  </a:lnTo>
                  <a:lnTo>
                    <a:pt x="82296" y="13716"/>
                  </a:lnTo>
                  <a:lnTo>
                    <a:pt x="88762" y="8358"/>
                  </a:lnTo>
                  <a:lnTo>
                    <a:pt x="106399" y="4000"/>
                  </a:lnTo>
                  <a:lnTo>
                    <a:pt x="132557" y="1071"/>
                  </a:lnTo>
                  <a:lnTo>
                    <a:pt x="164592" y="0"/>
                  </a:lnTo>
                </a:path>
              </a:pathLst>
            </a:custGeom>
            <a:ln w="25907">
              <a:solidFill>
                <a:srgbClr val="4F81BC"/>
              </a:solidFill>
            </a:ln>
          </p:spPr>
          <p:txBody>
            <a:bodyPr wrap="square" lIns="0" tIns="0" rIns="0" bIns="0" rtlCol="0"/>
            <a:lstStyle/>
            <a:p>
              <a:endParaRPr/>
            </a:p>
          </p:txBody>
        </p:sp>
      </p:grpSp>
    </p:spTree>
    <p:extLst>
      <p:ext uri="{BB962C8B-B14F-4D97-AF65-F5344CB8AC3E}">
        <p14:creationId xmlns:p14="http://schemas.microsoft.com/office/powerpoint/2010/main" val="17723487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Sélection multiple – Un exemple</a:t>
            </a:r>
          </a:p>
        </p:txBody>
      </p:sp>
      <p:sp>
        <p:nvSpPr>
          <p:cNvPr id="3" name="Espace réservé du contenu 2"/>
          <p:cNvSpPr>
            <a:spLocks noGrp="1"/>
          </p:cNvSpPr>
          <p:nvPr>
            <p:ph idx="1"/>
          </p:nvPr>
        </p:nvSpPr>
        <p:spPr/>
        <p:txBody>
          <a:bodyPr/>
          <a:lstStyle/>
          <a:p>
            <a:endParaRPr lang="fr-FR" dirty="0"/>
          </a:p>
        </p:txBody>
      </p:sp>
      <p:sp>
        <p:nvSpPr>
          <p:cNvPr id="4" name="object 3"/>
          <p:cNvSpPr txBox="1"/>
          <p:nvPr/>
        </p:nvSpPr>
        <p:spPr>
          <a:xfrm>
            <a:off x="6923532" y="720443"/>
            <a:ext cx="3020695" cy="330835"/>
          </a:xfrm>
          <a:prstGeom prst="rect">
            <a:avLst/>
          </a:prstGeom>
        </p:spPr>
        <p:txBody>
          <a:bodyPr vert="horz" wrap="square" lIns="0" tIns="13335" rIns="0" bIns="0" rtlCol="0">
            <a:spAutoFit/>
          </a:bodyPr>
          <a:lstStyle/>
          <a:p>
            <a:pPr marL="12700">
              <a:lnSpc>
                <a:spcPct val="100000"/>
              </a:lnSpc>
              <a:spcBef>
                <a:spcPts val="105"/>
              </a:spcBef>
            </a:pPr>
            <a:r>
              <a:rPr sz="2000" spc="-10" dirty="0">
                <a:latin typeface="Calibri"/>
                <a:cs typeface="Calibri"/>
              </a:rPr>
              <a:t>Pour </a:t>
            </a:r>
            <a:r>
              <a:rPr sz="2000" dirty="0">
                <a:latin typeface="Calibri"/>
                <a:cs typeface="Calibri"/>
              </a:rPr>
              <a:t>chaque </a:t>
            </a:r>
            <a:r>
              <a:rPr sz="2000" spc="-10" dirty="0">
                <a:latin typeface="Calibri"/>
                <a:cs typeface="Calibri"/>
              </a:rPr>
              <a:t>zone, mettre</a:t>
            </a:r>
            <a:r>
              <a:rPr sz="2000" spc="-50" dirty="0">
                <a:latin typeface="Calibri"/>
                <a:cs typeface="Calibri"/>
              </a:rPr>
              <a:t> </a:t>
            </a:r>
            <a:r>
              <a:rPr sz="2000" dirty="0">
                <a:latin typeface="Calibri"/>
                <a:cs typeface="Calibri"/>
              </a:rPr>
              <a:t>en</a:t>
            </a:r>
            <a:endParaRPr sz="2000">
              <a:latin typeface="Calibri"/>
              <a:cs typeface="Calibri"/>
            </a:endParaRPr>
          </a:p>
        </p:txBody>
      </p:sp>
      <p:sp>
        <p:nvSpPr>
          <p:cNvPr id="5" name="object 4"/>
          <p:cNvSpPr txBox="1"/>
          <p:nvPr/>
        </p:nvSpPr>
        <p:spPr>
          <a:xfrm>
            <a:off x="6923532" y="1025852"/>
            <a:ext cx="3364865" cy="787400"/>
          </a:xfrm>
          <a:prstGeom prst="rect">
            <a:avLst/>
          </a:prstGeom>
        </p:spPr>
        <p:txBody>
          <a:bodyPr vert="horz" wrap="square" lIns="0" tIns="12700" rIns="0" bIns="0" rtlCol="0">
            <a:spAutoFit/>
          </a:bodyPr>
          <a:lstStyle/>
          <a:p>
            <a:pPr marL="12700" marR="5080">
              <a:lnSpc>
                <a:spcPct val="125000"/>
              </a:lnSpc>
              <a:spcBef>
                <a:spcPts val="100"/>
              </a:spcBef>
            </a:pPr>
            <a:r>
              <a:rPr sz="2000" spc="-5" dirty="0">
                <a:latin typeface="Calibri"/>
                <a:cs typeface="Calibri"/>
              </a:rPr>
              <a:t>police </a:t>
            </a:r>
            <a:r>
              <a:rPr sz="2000" dirty="0">
                <a:latin typeface="Calibri"/>
                <a:cs typeface="Calibri"/>
              </a:rPr>
              <a:t>bleue la cellule </a:t>
            </a:r>
            <a:r>
              <a:rPr sz="2000" spc="-5" dirty="0">
                <a:latin typeface="Calibri"/>
                <a:cs typeface="Calibri"/>
              </a:rPr>
              <a:t>contenant  </a:t>
            </a:r>
            <a:r>
              <a:rPr sz="2000" dirty="0">
                <a:latin typeface="Calibri"/>
                <a:cs typeface="Calibri"/>
              </a:rPr>
              <a:t>la </a:t>
            </a:r>
            <a:r>
              <a:rPr sz="2000" spc="-5" dirty="0">
                <a:latin typeface="Calibri"/>
                <a:cs typeface="Calibri"/>
              </a:rPr>
              <a:t>valeur minimale.</a:t>
            </a:r>
            <a:endParaRPr sz="2000">
              <a:latin typeface="Calibri"/>
              <a:cs typeface="Calibri"/>
            </a:endParaRPr>
          </a:p>
        </p:txBody>
      </p:sp>
      <p:sp>
        <p:nvSpPr>
          <p:cNvPr id="6" name="object 5"/>
          <p:cNvSpPr/>
          <p:nvPr/>
        </p:nvSpPr>
        <p:spPr>
          <a:xfrm>
            <a:off x="1826259" y="1033624"/>
            <a:ext cx="4855845" cy="5725795"/>
          </a:xfrm>
          <a:custGeom>
            <a:avLst/>
            <a:gdLst/>
            <a:ahLst/>
            <a:cxnLst/>
            <a:rect l="l" t="t" r="r" b="b"/>
            <a:pathLst>
              <a:path w="4855845" h="5725795">
                <a:moveTo>
                  <a:pt x="0" y="5725668"/>
                </a:moveTo>
                <a:lnTo>
                  <a:pt x="4855464" y="5725668"/>
                </a:lnTo>
                <a:lnTo>
                  <a:pt x="4855464" y="0"/>
                </a:lnTo>
                <a:lnTo>
                  <a:pt x="0" y="0"/>
                </a:lnTo>
                <a:lnTo>
                  <a:pt x="0" y="5725668"/>
                </a:lnTo>
                <a:close/>
              </a:path>
            </a:pathLst>
          </a:custGeom>
          <a:ln w="9144">
            <a:solidFill>
              <a:srgbClr val="BEBEBE"/>
            </a:solidFill>
          </a:ln>
        </p:spPr>
        <p:txBody>
          <a:bodyPr wrap="square" lIns="0" tIns="0" rIns="0" bIns="0" rtlCol="0"/>
          <a:lstStyle/>
          <a:p>
            <a:endParaRPr/>
          </a:p>
        </p:txBody>
      </p:sp>
      <p:sp>
        <p:nvSpPr>
          <p:cNvPr id="7" name="object 6"/>
          <p:cNvSpPr txBox="1"/>
          <p:nvPr/>
        </p:nvSpPr>
        <p:spPr>
          <a:xfrm>
            <a:off x="1905000" y="1033900"/>
            <a:ext cx="3075940" cy="826769"/>
          </a:xfrm>
          <a:prstGeom prst="rect">
            <a:avLst/>
          </a:prstGeom>
        </p:spPr>
        <p:txBody>
          <a:bodyPr vert="horz" wrap="square" lIns="0" tIns="66675" rIns="0" bIns="0" rtlCol="0">
            <a:spAutoFit/>
          </a:bodyPr>
          <a:lstStyle/>
          <a:p>
            <a:pPr marL="12700">
              <a:lnSpc>
                <a:spcPct val="100000"/>
              </a:lnSpc>
              <a:spcBef>
                <a:spcPts val="525"/>
              </a:spcBef>
            </a:pPr>
            <a:r>
              <a:rPr sz="1400" dirty="0">
                <a:latin typeface="Consolas"/>
                <a:cs typeface="Consolas"/>
              </a:rPr>
              <a:t>Sub</a:t>
            </a:r>
            <a:r>
              <a:rPr sz="1400" spc="-35" dirty="0">
                <a:latin typeface="Consolas"/>
                <a:cs typeface="Consolas"/>
              </a:rPr>
              <a:t> </a:t>
            </a:r>
            <a:r>
              <a:rPr sz="1400" dirty="0">
                <a:latin typeface="Consolas"/>
                <a:cs typeface="Consolas"/>
              </a:rPr>
              <a:t>MonMinZoneBleu()</a:t>
            </a:r>
            <a:endParaRPr sz="1400">
              <a:latin typeface="Consolas"/>
              <a:cs typeface="Consolas"/>
            </a:endParaRPr>
          </a:p>
          <a:p>
            <a:pPr marL="12700">
              <a:lnSpc>
                <a:spcPct val="100000"/>
              </a:lnSpc>
              <a:spcBef>
                <a:spcPts val="420"/>
              </a:spcBef>
            </a:pPr>
            <a:r>
              <a:rPr sz="1400" dirty="0">
                <a:solidFill>
                  <a:srgbClr val="00AF50"/>
                </a:solidFill>
                <a:latin typeface="Consolas"/>
                <a:cs typeface="Consolas"/>
              </a:rPr>
              <a:t>'var.</a:t>
            </a:r>
            <a:r>
              <a:rPr sz="1400" spc="-20" dirty="0">
                <a:solidFill>
                  <a:srgbClr val="00AF50"/>
                </a:solidFill>
                <a:latin typeface="Consolas"/>
                <a:cs typeface="Consolas"/>
              </a:rPr>
              <a:t> </a:t>
            </a:r>
            <a:r>
              <a:rPr sz="1400" dirty="0">
                <a:solidFill>
                  <a:srgbClr val="00AF50"/>
                </a:solidFill>
                <a:latin typeface="Consolas"/>
                <a:cs typeface="Consolas"/>
              </a:rPr>
              <a:t>intermédiaires</a:t>
            </a:r>
            <a:endParaRPr sz="1400">
              <a:latin typeface="Consolas"/>
              <a:cs typeface="Consolas"/>
            </a:endParaRPr>
          </a:p>
          <a:p>
            <a:pPr marL="12700">
              <a:lnSpc>
                <a:spcPct val="100000"/>
              </a:lnSpc>
              <a:spcBef>
                <a:spcPts val="420"/>
              </a:spcBef>
            </a:pPr>
            <a:r>
              <a:rPr sz="1400" dirty="0">
                <a:latin typeface="Consolas"/>
                <a:cs typeface="Consolas"/>
              </a:rPr>
              <a:t>Dim zone As Range, min As</a:t>
            </a:r>
            <a:r>
              <a:rPr sz="1400" spc="5" dirty="0">
                <a:latin typeface="Consolas"/>
                <a:cs typeface="Consolas"/>
              </a:rPr>
              <a:t> Range</a:t>
            </a:r>
            <a:endParaRPr sz="1400">
              <a:latin typeface="Consolas"/>
              <a:cs typeface="Consolas"/>
            </a:endParaRPr>
          </a:p>
        </p:txBody>
      </p:sp>
      <p:sp>
        <p:nvSpPr>
          <p:cNvPr id="8" name="object 7"/>
          <p:cNvSpPr txBox="1"/>
          <p:nvPr/>
        </p:nvSpPr>
        <p:spPr>
          <a:xfrm>
            <a:off x="1905000" y="1835096"/>
            <a:ext cx="3272154" cy="1626235"/>
          </a:xfrm>
          <a:prstGeom prst="rect">
            <a:avLst/>
          </a:prstGeom>
        </p:spPr>
        <p:txBody>
          <a:bodyPr vert="horz" wrap="square" lIns="0" tIns="66040" rIns="0" bIns="0" rtlCol="0">
            <a:spAutoFit/>
          </a:bodyPr>
          <a:lstStyle/>
          <a:p>
            <a:pPr marL="12700">
              <a:lnSpc>
                <a:spcPct val="100000"/>
              </a:lnSpc>
              <a:spcBef>
                <a:spcPts val="520"/>
              </a:spcBef>
            </a:pPr>
            <a:r>
              <a:rPr sz="1400" dirty="0">
                <a:solidFill>
                  <a:srgbClr val="00AF50"/>
                </a:solidFill>
                <a:latin typeface="Consolas"/>
                <a:cs typeface="Consolas"/>
              </a:rPr>
              <a:t>'pour chaque zone</a:t>
            </a:r>
            <a:endParaRPr sz="1400">
              <a:latin typeface="Consolas"/>
              <a:cs typeface="Consolas"/>
            </a:endParaRPr>
          </a:p>
          <a:p>
            <a:pPr marL="12700">
              <a:lnSpc>
                <a:spcPct val="100000"/>
              </a:lnSpc>
              <a:spcBef>
                <a:spcPts val="420"/>
              </a:spcBef>
            </a:pPr>
            <a:r>
              <a:rPr sz="1400" dirty="0">
                <a:latin typeface="Consolas"/>
                <a:cs typeface="Consolas"/>
              </a:rPr>
              <a:t>For Each zone </a:t>
            </a:r>
            <a:r>
              <a:rPr sz="1400" spc="5" dirty="0">
                <a:latin typeface="Consolas"/>
                <a:cs typeface="Consolas"/>
              </a:rPr>
              <a:t>In</a:t>
            </a:r>
            <a:r>
              <a:rPr sz="1400" spc="25" dirty="0">
                <a:latin typeface="Consolas"/>
                <a:cs typeface="Consolas"/>
              </a:rPr>
              <a:t> </a:t>
            </a:r>
            <a:r>
              <a:rPr sz="1400" dirty="0">
                <a:latin typeface="Consolas"/>
                <a:cs typeface="Consolas"/>
              </a:rPr>
              <a:t>Selection.Areas</a:t>
            </a:r>
            <a:endParaRPr sz="1400">
              <a:latin typeface="Consolas"/>
              <a:cs typeface="Consolas"/>
            </a:endParaRPr>
          </a:p>
          <a:p>
            <a:pPr marL="405765">
              <a:lnSpc>
                <a:spcPct val="100000"/>
              </a:lnSpc>
              <a:spcBef>
                <a:spcPts val="420"/>
              </a:spcBef>
            </a:pPr>
            <a:r>
              <a:rPr sz="1400" b="1" spc="-5" dirty="0">
                <a:solidFill>
                  <a:srgbClr val="00AF50"/>
                </a:solidFill>
                <a:latin typeface="Consolas"/>
                <a:cs typeface="Consolas"/>
              </a:rPr>
              <a:t>'à </a:t>
            </a:r>
            <a:r>
              <a:rPr sz="1400" b="1" dirty="0">
                <a:solidFill>
                  <a:srgbClr val="00AF50"/>
                </a:solidFill>
                <a:latin typeface="Consolas"/>
                <a:cs typeface="Consolas"/>
              </a:rPr>
              <a:t>l'intérieur </a:t>
            </a:r>
            <a:r>
              <a:rPr sz="1400" b="1" spc="-5" dirty="0">
                <a:solidFill>
                  <a:srgbClr val="00AF50"/>
                </a:solidFill>
                <a:latin typeface="Consolas"/>
                <a:cs typeface="Consolas"/>
              </a:rPr>
              <a:t>de </a:t>
            </a:r>
            <a:r>
              <a:rPr sz="1400" b="1" dirty="0">
                <a:solidFill>
                  <a:srgbClr val="00AF50"/>
                </a:solidFill>
                <a:latin typeface="Consolas"/>
                <a:cs typeface="Consolas"/>
              </a:rPr>
              <a:t>chaque</a:t>
            </a:r>
            <a:r>
              <a:rPr sz="1400" b="1" spc="10" dirty="0">
                <a:solidFill>
                  <a:srgbClr val="00AF50"/>
                </a:solidFill>
                <a:latin typeface="Consolas"/>
                <a:cs typeface="Consolas"/>
              </a:rPr>
              <a:t> </a:t>
            </a:r>
            <a:r>
              <a:rPr sz="1400" b="1" dirty="0">
                <a:solidFill>
                  <a:srgbClr val="00AF50"/>
                </a:solidFill>
                <a:latin typeface="Consolas"/>
                <a:cs typeface="Consolas"/>
              </a:rPr>
              <a:t>zone</a:t>
            </a:r>
            <a:endParaRPr sz="1400">
              <a:latin typeface="Consolas"/>
              <a:cs typeface="Consolas"/>
            </a:endParaRPr>
          </a:p>
          <a:p>
            <a:pPr marL="405765">
              <a:lnSpc>
                <a:spcPct val="100000"/>
              </a:lnSpc>
              <a:spcBef>
                <a:spcPts val="420"/>
              </a:spcBef>
            </a:pPr>
            <a:r>
              <a:rPr sz="1400" dirty="0">
                <a:solidFill>
                  <a:srgbClr val="00AF50"/>
                </a:solidFill>
                <a:latin typeface="Consolas"/>
                <a:cs typeface="Consolas"/>
              </a:rPr>
              <a:t>'initialisation</a:t>
            </a:r>
            <a:endParaRPr sz="1400">
              <a:latin typeface="Consolas"/>
              <a:cs typeface="Consolas"/>
            </a:endParaRPr>
          </a:p>
          <a:p>
            <a:pPr marL="405765" marR="299085">
              <a:lnSpc>
                <a:spcPct val="125000"/>
              </a:lnSpc>
            </a:pPr>
            <a:r>
              <a:rPr sz="1400" dirty="0">
                <a:latin typeface="Consolas"/>
                <a:cs typeface="Consolas"/>
              </a:rPr>
              <a:t>Set min = zone.Cells(1, 1)  </a:t>
            </a:r>
            <a:r>
              <a:rPr sz="1400" dirty="0">
                <a:solidFill>
                  <a:srgbClr val="00AF50"/>
                </a:solidFill>
                <a:latin typeface="Consolas"/>
                <a:cs typeface="Consolas"/>
              </a:rPr>
              <a:t>'parcours </a:t>
            </a:r>
            <a:r>
              <a:rPr sz="1400" spc="5" dirty="0">
                <a:solidFill>
                  <a:srgbClr val="00AF50"/>
                </a:solidFill>
                <a:latin typeface="Consolas"/>
                <a:cs typeface="Consolas"/>
              </a:rPr>
              <a:t>des</a:t>
            </a:r>
            <a:r>
              <a:rPr sz="1400" spc="-10" dirty="0">
                <a:solidFill>
                  <a:srgbClr val="00AF50"/>
                </a:solidFill>
                <a:latin typeface="Consolas"/>
                <a:cs typeface="Consolas"/>
              </a:rPr>
              <a:t> </a:t>
            </a:r>
            <a:r>
              <a:rPr sz="1400" dirty="0">
                <a:solidFill>
                  <a:srgbClr val="00AF50"/>
                </a:solidFill>
                <a:latin typeface="Consolas"/>
                <a:cs typeface="Consolas"/>
              </a:rPr>
              <a:t>cellules</a:t>
            </a:r>
            <a:endParaRPr sz="1400">
              <a:latin typeface="Consolas"/>
              <a:cs typeface="Consolas"/>
            </a:endParaRPr>
          </a:p>
        </p:txBody>
      </p:sp>
      <p:sp>
        <p:nvSpPr>
          <p:cNvPr id="9" name="object 8"/>
          <p:cNvSpPr txBox="1"/>
          <p:nvPr/>
        </p:nvSpPr>
        <p:spPr>
          <a:xfrm>
            <a:off x="1905000" y="3435296"/>
            <a:ext cx="4650105" cy="3227070"/>
          </a:xfrm>
          <a:prstGeom prst="rect">
            <a:avLst/>
          </a:prstGeom>
        </p:spPr>
        <p:txBody>
          <a:bodyPr vert="horz" wrap="square" lIns="0" tIns="12700" rIns="0" bIns="0" rtlCol="0">
            <a:spAutoFit/>
          </a:bodyPr>
          <a:lstStyle/>
          <a:p>
            <a:pPr marL="798830" marR="1873885" indent="-393700">
              <a:lnSpc>
                <a:spcPct val="125099"/>
              </a:lnSpc>
              <a:spcBef>
                <a:spcPts val="100"/>
              </a:spcBef>
            </a:pPr>
            <a:r>
              <a:rPr sz="1400" dirty="0">
                <a:latin typeface="Consolas"/>
                <a:cs typeface="Consolas"/>
              </a:rPr>
              <a:t>For Each cellule </a:t>
            </a:r>
            <a:r>
              <a:rPr sz="1400" spc="5" dirty="0">
                <a:latin typeface="Consolas"/>
                <a:cs typeface="Consolas"/>
              </a:rPr>
              <a:t>In </a:t>
            </a:r>
            <a:r>
              <a:rPr sz="1400" dirty="0">
                <a:latin typeface="Consolas"/>
                <a:cs typeface="Consolas"/>
              </a:rPr>
              <a:t>zone  </a:t>
            </a:r>
            <a:r>
              <a:rPr sz="1400" spc="5" dirty="0">
                <a:solidFill>
                  <a:srgbClr val="00AF50"/>
                </a:solidFill>
                <a:latin typeface="Consolas"/>
                <a:cs typeface="Consolas"/>
              </a:rPr>
              <a:t>'comparer</a:t>
            </a:r>
            <a:endParaRPr sz="1400" dirty="0">
              <a:latin typeface="Consolas"/>
              <a:cs typeface="Consolas"/>
            </a:endParaRPr>
          </a:p>
          <a:p>
            <a:pPr marL="1193800" marR="396240" indent="-394970">
              <a:lnSpc>
                <a:spcPct val="125000"/>
              </a:lnSpc>
            </a:pPr>
            <a:r>
              <a:rPr sz="1400" dirty="0">
                <a:latin typeface="Consolas"/>
                <a:cs typeface="Consolas"/>
              </a:rPr>
              <a:t>If (cellule.Value &lt; min.Value) Then  </a:t>
            </a:r>
            <a:r>
              <a:rPr sz="1400" dirty="0">
                <a:solidFill>
                  <a:srgbClr val="00AF50"/>
                </a:solidFill>
                <a:latin typeface="Consolas"/>
                <a:cs typeface="Consolas"/>
              </a:rPr>
              <a:t>'màj de la variable</a:t>
            </a:r>
            <a:r>
              <a:rPr sz="1400" spc="5" dirty="0">
                <a:solidFill>
                  <a:srgbClr val="00AF50"/>
                </a:solidFill>
                <a:latin typeface="Consolas"/>
                <a:cs typeface="Consolas"/>
              </a:rPr>
              <a:t> </a:t>
            </a:r>
            <a:r>
              <a:rPr sz="1400" dirty="0">
                <a:solidFill>
                  <a:srgbClr val="00AF50"/>
                </a:solidFill>
                <a:latin typeface="Consolas"/>
                <a:cs typeface="Consolas"/>
              </a:rPr>
              <a:t>témoin</a:t>
            </a:r>
            <a:endParaRPr sz="1400" dirty="0">
              <a:latin typeface="Consolas"/>
              <a:cs typeface="Consolas"/>
            </a:endParaRPr>
          </a:p>
          <a:p>
            <a:pPr marL="1193800">
              <a:lnSpc>
                <a:spcPct val="100000"/>
              </a:lnSpc>
              <a:spcBef>
                <a:spcPts val="420"/>
              </a:spcBef>
            </a:pPr>
            <a:r>
              <a:rPr sz="1400" dirty="0">
                <a:latin typeface="Consolas"/>
                <a:cs typeface="Consolas"/>
              </a:rPr>
              <a:t>Set min =</a:t>
            </a:r>
            <a:r>
              <a:rPr sz="1400" spc="15" dirty="0">
                <a:latin typeface="Consolas"/>
                <a:cs typeface="Consolas"/>
              </a:rPr>
              <a:t> </a:t>
            </a:r>
            <a:r>
              <a:rPr sz="1400" dirty="0">
                <a:latin typeface="Consolas"/>
                <a:cs typeface="Consolas"/>
              </a:rPr>
              <a:t>cellule</a:t>
            </a:r>
          </a:p>
          <a:p>
            <a:pPr marL="798830">
              <a:lnSpc>
                <a:spcPct val="100000"/>
              </a:lnSpc>
              <a:spcBef>
                <a:spcPts val="420"/>
              </a:spcBef>
            </a:pPr>
            <a:r>
              <a:rPr sz="1400" dirty="0">
                <a:latin typeface="Consolas"/>
                <a:cs typeface="Consolas"/>
              </a:rPr>
              <a:t>End</a:t>
            </a:r>
            <a:r>
              <a:rPr sz="1400" spc="10" dirty="0">
                <a:latin typeface="Consolas"/>
                <a:cs typeface="Consolas"/>
              </a:rPr>
              <a:t> </a:t>
            </a:r>
            <a:r>
              <a:rPr sz="1400" spc="-5" dirty="0">
                <a:latin typeface="Consolas"/>
                <a:cs typeface="Consolas"/>
              </a:rPr>
              <a:t>If</a:t>
            </a:r>
            <a:endParaRPr sz="1400" dirty="0">
              <a:latin typeface="Consolas"/>
              <a:cs typeface="Consolas"/>
            </a:endParaRPr>
          </a:p>
          <a:p>
            <a:pPr marL="405765">
              <a:lnSpc>
                <a:spcPct val="100000"/>
              </a:lnSpc>
              <a:spcBef>
                <a:spcPts val="420"/>
              </a:spcBef>
            </a:pPr>
            <a:r>
              <a:rPr sz="1400" dirty="0">
                <a:latin typeface="Consolas"/>
                <a:cs typeface="Consolas"/>
              </a:rPr>
              <a:t>Next </a:t>
            </a:r>
            <a:r>
              <a:rPr sz="1400" spc="5" dirty="0">
                <a:latin typeface="Consolas"/>
                <a:cs typeface="Consolas"/>
              </a:rPr>
              <a:t>cellule</a:t>
            </a:r>
            <a:endParaRPr sz="1400" dirty="0">
              <a:latin typeface="Consolas"/>
              <a:cs typeface="Consolas"/>
            </a:endParaRPr>
          </a:p>
          <a:p>
            <a:pPr marL="405765" marR="5080">
              <a:lnSpc>
                <a:spcPct val="125000"/>
              </a:lnSpc>
            </a:pPr>
            <a:r>
              <a:rPr sz="1400" dirty="0">
                <a:solidFill>
                  <a:srgbClr val="00AF50"/>
                </a:solidFill>
                <a:latin typeface="Consolas"/>
                <a:cs typeface="Consolas"/>
              </a:rPr>
              <a:t>'mettre la couleur pour la cellule minimale  </a:t>
            </a:r>
            <a:r>
              <a:rPr sz="1400" dirty="0">
                <a:latin typeface="Consolas"/>
                <a:cs typeface="Consolas"/>
              </a:rPr>
              <a:t>min.Font.ColorIndex =</a:t>
            </a:r>
            <a:r>
              <a:rPr sz="1400" spc="10" dirty="0">
                <a:latin typeface="Consolas"/>
                <a:cs typeface="Consolas"/>
              </a:rPr>
              <a:t> </a:t>
            </a:r>
            <a:r>
              <a:rPr sz="1400" dirty="0">
                <a:latin typeface="Consolas"/>
                <a:cs typeface="Consolas"/>
              </a:rPr>
              <a:t>5</a:t>
            </a:r>
          </a:p>
          <a:p>
            <a:pPr marL="12700">
              <a:lnSpc>
                <a:spcPct val="100000"/>
              </a:lnSpc>
              <a:spcBef>
                <a:spcPts val="420"/>
              </a:spcBef>
            </a:pPr>
            <a:r>
              <a:rPr sz="1400" dirty="0">
                <a:solidFill>
                  <a:srgbClr val="00AF50"/>
                </a:solidFill>
                <a:latin typeface="Consolas"/>
                <a:cs typeface="Consolas"/>
              </a:rPr>
              <a:t>'passage à la zone</a:t>
            </a:r>
            <a:r>
              <a:rPr sz="1400" spc="5" dirty="0">
                <a:solidFill>
                  <a:srgbClr val="00AF50"/>
                </a:solidFill>
                <a:latin typeface="Consolas"/>
                <a:cs typeface="Consolas"/>
              </a:rPr>
              <a:t> </a:t>
            </a:r>
            <a:r>
              <a:rPr sz="1400" dirty="0">
                <a:solidFill>
                  <a:srgbClr val="00AF50"/>
                </a:solidFill>
                <a:latin typeface="Consolas"/>
                <a:cs typeface="Consolas"/>
              </a:rPr>
              <a:t>suivante</a:t>
            </a:r>
            <a:endParaRPr sz="1400" dirty="0">
              <a:latin typeface="Consolas"/>
              <a:cs typeface="Consolas"/>
            </a:endParaRPr>
          </a:p>
          <a:p>
            <a:pPr marL="12700">
              <a:lnSpc>
                <a:spcPct val="100000"/>
              </a:lnSpc>
              <a:spcBef>
                <a:spcPts val="420"/>
              </a:spcBef>
            </a:pPr>
            <a:r>
              <a:rPr sz="1400" spc="-5" dirty="0">
                <a:latin typeface="Consolas"/>
                <a:cs typeface="Consolas"/>
              </a:rPr>
              <a:t>Next</a:t>
            </a:r>
            <a:r>
              <a:rPr sz="1400" dirty="0">
                <a:latin typeface="Consolas"/>
                <a:cs typeface="Consolas"/>
              </a:rPr>
              <a:t> zone</a:t>
            </a:r>
          </a:p>
          <a:p>
            <a:pPr marL="12700">
              <a:lnSpc>
                <a:spcPct val="100000"/>
              </a:lnSpc>
              <a:spcBef>
                <a:spcPts val="425"/>
              </a:spcBef>
            </a:pPr>
            <a:r>
              <a:rPr sz="1400" dirty="0">
                <a:latin typeface="Consolas"/>
                <a:cs typeface="Consolas"/>
              </a:rPr>
              <a:t>End</a:t>
            </a:r>
            <a:r>
              <a:rPr sz="1400" spc="5" dirty="0">
                <a:latin typeface="Consolas"/>
                <a:cs typeface="Consolas"/>
              </a:rPr>
              <a:t> </a:t>
            </a:r>
            <a:r>
              <a:rPr sz="1400" dirty="0">
                <a:latin typeface="Consolas"/>
                <a:cs typeface="Consolas"/>
              </a:rPr>
              <a:t>Sub</a:t>
            </a:r>
          </a:p>
        </p:txBody>
      </p:sp>
      <p:grpSp>
        <p:nvGrpSpPr>
          <p:cNvPr id="10" name="object 9"/>
          <p:cNvGrpSpPr/>
          <p:nvPr/>
        </p:nvGrpSpPr>
        <p:grpSpPr>
          <a:xfrm>
            <a:off x="6290055" y="1864205"/>
            <a:ext cx="4142740" cy="1643380"/>
            <a:chOff x="4715255" y="1524000"/>
            <a:chExt cx="4142740" cy="1643380"/>
          </a:xfrm>
        </p:grpSpPr>
        <p:sp>
          <p:nvSpPr>
            <p:cNvPr id="11" name="object 10"/>
            <p:cNvSpPr/>
            <p:nvPr/>
          </p:nvSpPr>
          <p:spPr>
            <a:xfrm>
              <a:off x="4741163" y="1534668"/>
              <a:ext cx="4116324" cy="1598676"/>
            </a:xfrm>
            <a:prstGeom prst="rect">
              <a:avLst/>
            </a:prstGeom>
            <a:blipFill>
              <a:blip r:embed="rId2" cstate="print"/>
              <a:stretch>
                <a:fillRect/>
              </a:stretch>
            </a:blipFill>
          </p:spPr>
          <p:txBody>
            <a:bodyPr wrap="square" lIns="0" tIns="0" rIns="0" bIns="0" rtlCol="0"/>
            <a:lstStyle/>
            <a:p>
              <a:endParaRPr/>
            </a:p>
          </p:txBody>
        </p:sp>
        <p:sp>
          <p:nvSpPr>
            <p:cNvPr id="12" name="object 11"/>
            <p:cNvSpPr/>
            <p:nvPr/>
          </p:nvSpPr>
          <p:spPr>
            <a:xfrm>
              <a:off x="4715255" y="1524000"/>
              <a:ext cx="4102608" cy="1642872"/>
            </a:xfrm>
            <a:prstGeom prst="rect">
              <a:avLst/>
            </a:prstGeom>
            <a:blipFill>
              <a:blip r:embed="rId3" cstate="print"/>
              <a:stretch>
                <a:fillRect/>
              </a:stretch>
            </a:blipFill>
          </p:spPr>
          <p:txBody>
            <a:bodyPr wrap="square" lIns="0" tIns="0" rIns="0" bIns="0" rtlCol="0"/>
            <a:lstStyle/>
            <a:p>
              <a:endParaRPr/>
            </a:p>
          </p:txBody>
        </p:sp>
        <p:sp>
          <p:nvSpPr>
            <p:cNvPr id="13" name="object 12"/>
            <p:cNvSpPr/>
            <p:nvPr/>
          </p:nvSpPr>
          <p:spPr>
            <a:xfrm>
              <a:off x="4788407" y="1562100"/>
              <a:ext cx="4026535" cy="1508760"/>
            </a:xfrm>
            <a:custGeom>
              <a:avLst/>
              <a:gdLst/>
              <a:ahLst/>
              <a:cxnLst/>
              <a:rect l="l" t="t" r="r" b="b"/>
              <a:pathLst>
                <a:path w="4026534" h="1508760">
                  <a:moveTo>
                    <a:pt x="4026408" y="0"/>
                  </a:moveTo>
                  <a:lnTo>
                    <a:pt x="0" y="0"/>
                  </a:lnTo>
                  <a:lnTo>
                    <a:pt x="0" y="1508760"/>
                  </a:lnTo>
                  <a:lnTo>
                    <a:pt x="4026408" y="1508760"/>
                  </a:lnTo>
                  <a:lnTo>
                    <a:pt x="4026408" y="0"/>
                  </a:lnTo>
                  <a:close/>
                </a:path>
              </a:pathLst>
            </a:custGeom>
            <a:solidFill>
              <a:srgbClr val="FFFFE6"/>
            </a:solidFill>
          </p:spPr>
          <p:txBody>
            <a:bodyPr wrap="square" lIns="0" tIns="0" rIns="0" bIns="0" rtlCol="0"/>
            <a:lstStyle/>
            <a:p>
              <a:endParaRPr/>
            </a:p>
          </p:txBody>
        </p:sp>
        <p:sp>
          <p:nvSpPr>
            <p:cNvPr id="14" name="object 13"/>
            <p:cNvSpPr/>
            <p:nvPr/>
          </p:nvSpPr>
          <p:spPr>
            <a:xfrm>
              <a:off x="4788407" y="1562100"/>
              <a:ext cx="4026535" cy="1508760"/>
            </a:xfrm>
            <a:custGeom>
              <a:avLst/>
              <a:gdLst/>
              <a:ahLst/>
              <a:cxnLst/>
              <a:rect l="l" t="t" r="r" b="b"/>
              <a:pathLst>
                <a:path w="4026534" h="1508760">
                  <a:moveTo>
                    <a:pt x="0" y="1508760"/>
                  </a:moveTo>
                  <a:lnTo>
                    <a:pt x="4026408" y="1508760"/>
                  </a:lnTo>
                  <a:lnTo>
                    <a:pt x="4026408" y="0"/>
                  </a:lnTo>
                  <a:lnTo>
                    <a:pt x="0" y="0"/>
                  </a:lnTo>
                  <a:lnTo>
                    <a:pt x="0" y="1508760"/>
                  </a:lnTo>
                  <a:close/>
                </a:path>
              </a:pathLst>
            </a:custGeom>
            <a:ln w="9144">
              <a:solidFill>
                <a:srgbClr val="97B853"/>
              </a:solidFill>
            </a:ln>
          </p:spPr>
          <p:txBody>
            <a:bodyPr wrap="square" lIns="0" tIns="0" rIns="0" bIns="0" rtlCol="0"/>
            <a:lstStyle/>
            <a:p>
              <a:endParaRPr/>
            </a:p>
          </p:txBody>
        </p:sp>
      </p:grpSp>
      <p:sp>
        <p:nvSpPr>
          <p:cNvPr id="15" name="object 14"/>
          <p:cNvSpPr txBox="1"/>
          <p:nvPr/>
        </p:nvSpPr>
        <p:spPr>
          <a:xfrm>
            <a:off x="6442202" y="1923386"/>
            <a:ext cx="3755390" cy="972819"/>
          </a:xfrm>
          <a:prstGeom prst="rect">
            <a:avLst/>
          </a:prstGeom>
        </p:spPr>
        <p:txBody>
          <a:bodyPr vert="horz" wrap="square" lIns="0" tIns="12065" rIns="0" bIns="0" rtlCol="0">
            <a:spAutoFit/>
          </a:bodyPr>
          <a:lstStyle/>
          <a:p>
            <a:pPr marL="12700" marR="5080">
              <a:lnSpc>
                <a:spcPct val="100000"/>
              </a:lnSpc>
              <a:spcBef>
                <a:spcPts val="95"/>
              </a:spcBef>
            </a:pPr>
            <a:r>
              <a:rPr sz="1600" spc="-10" dirty="0">
                <a:solidFill>
                  <a:srgbClr val="404040"/>
                </a:solidFill>
                <a:latin typeface="Calibri"/>
                <a:cs typeface="Calibri"/>
              </a:rPr>
              <a:t>Selection.Areas est une collection. </a:t>
            </a:r>
            <a:r>
              <a:rPr sz="1600" spc="-5" dirty="0">
                <a:solidFill>
                  <a:srgbClr val="404040"/>
                </a:solidFill>
                <a:latin typeface="Calibri"/>
                <a:cs typeface="Calibri"/>
              </a:rPr>
              <a:t>On </a:t>
            </a:r>
            <a:r>
              <a:rPr sz="1600" spc="-10" dirty="0">
                <a:solidFill>
                  <a:srgbClr val="404040"/>
                </a:solidFill>
                <a:latin typeface="Calibri"/>
                <a:cs typeface="Calibri"/>
              </a:rPr>
              <a:t>peut  </a:t>
            </a:r>
            <a:r>
              <a:rPr sz="1600" spc="-5" dirty="0">
                <a:solidFill>
                  <a:srgbClr val="404040"/>
                </a:solidFill>
                <a:latin typeface="Calibri"/>
                <a:cs typeface="Calibri"/>
              </a:rPr>
              <a:t>utiliser un </a:t>
            </a:r>
            <a:r>
              <a:rPr sz="1600" spc="-15" dirty="0">
                <a:solidFill>
                  <a:srgbClr val="404040"/>
                </a:solidFill>
                <a:latin typeface="Calibri"/>
                <a:cs typeface="Calibri"/>
              </a:rPr>
              <a:t>For </a:t>
            </a:r>
            <a:r>
              <a:rPr sz="1600" spc="-10" dirty="0">
                <a:solidFill>
                  <a:srgbClr val="404040"/>
                </a:solidFill>
                <a:latin typeface="Calibri"/>
                <a:cs typeface="Calibri"/>
              </a:rPr>
              <a:t>Each. </a:t>
            </a:r>
            <a:r>
              <a:rPr sz="1600" spc="-5" dirty="0">
                <a:latin typeface="Calibri"/>
                <a:cs typeface="Calibri"/>
              </a:rPr>
              <a:t>On </a:t>
            </a:r>
            <a:r>
              <a:rPr sz="1600" spc="-10" dirty="0">
                <a:latin typeface="Calibri"/>
                <a:cs typeface="Calibri"/>
              </a:rPr>
              <a:t>aurait </a:t>
            </a:r>
            <a:r>
              <a:rPr sz="1600" spc="-5" dirty="0">
                <a:latin typeface="Calibri"/>
                <a:cs typeface="Calibri"/>
              </a:rPr>
              <a:t>pu aussi </a:t>
            </a:r>
            <a:r>
              <a:rPr sz="1600" spc="-10" dirty="0">
                <a:latin typeface="Calibri"/>
                <a:cs typeface="Calibri"/>
              </a:rPr>
              <a:t>passer  </a:t>
            </a:r>
            <a:r>
              <a:rPr sz="1600" spc="-5" dirty="0">
                <a:latin typeface="Calibri"/>
                <a:cs typeface="Calibri"/>
              </a:rPr>
              <a:t>par un accès indicé</a:t>
            </a:r>
            <a:r>
              <a:rPr sz="1600" spc="-5" dirty="0">
                <a:solidFill>
                  <a:srgbClr val="404040"/>
                </a:solidFill>
                <a:latin typeface="Calibri"/>
                <a:cs typeface="Calibri"/>
              </a:rPr>
              <a:t>. </a:t>
            </a:r>
            <a:r>
              <a:rPr sz="1600" spc="-15" dirty="0">
                <a:solidFill>
                  <a:srgbClr val="404040"/>
                </a:solidFill>
                <a:latin typeface="Calibri"/>
                <a:cs typeface="Calibri"/>
              </a:rPr>
              <a:t>Par ex.</a:t>
            </a:r>
            <a:endParaRPr sz="1600">
              <a:latin typeface="Calibri"/>
              <a:cs typeface="Calibri"/>
            </a:endParaRPr>
          </a:p>
          <a:p>
            <a:pPr marL="12700">
              <a:lnSpc>
                <a:spcPct val="100000"/>
              </a:lnSpc>
              <a:spcBef>
                <a:spcPts val="25"/>
              </a:spcBef>
            </a:pPr>
            <a:r>
              <a:rPr sz="1400" dirty="0">
                <a:solidFill>
                  <a:srgbClr val="001F5F"/>
                </a:solidFill>
                <a:latin typeface="Consolas"/>
                <a:cs typeface="Consolas"/>
              </a:rPr>
              <a:t>For k = 1 to</a:t>
            </a:r>
            <a:r>
              <a:rPr sz="1400" spc="30" dirty="0">
                <a:solidFill>
                  <a:srgbClr val="001F5F"/>
                </a:solidFill>
                <a:latin typeface="Consolas"/>
                <a:cs typeface="Consolas"/>
              </a:rPr>
              <a:t> </a:t>
            </a:r>
            <a:r>
              <a:rPr sz="1400" dirty="0">
                <a:solidFill>
                  <a:srgbClr val="001F5F"/>
                </a:solidFill>
                <a:latin typeface="Consolas"/>
                <a:cs typeface="Consolas"/>
              </a:rPr>
              <a:t>Selection.Areas.Count</a:t>
            </a:r>
            <a:endParaRPr sz="1400">
              <a:latin typeface="Consolas"/>
              <a:cs typeface="Consolas"/>
            </a:endParaRPr>
          </a:p>
        </p:txBody>
      </p:sp>
      <p:sp>
        <p:nvSpPr>
          <p:cNvPr id="16" name="object 15"/>
          <p:cNvSpPr txBox="1"/>
          <p:nvPr/>
        </p:nvSpPr>
        <p:spPr>
          <a:xfrm>
            <a:off x="6736715" y="2847921"/>
            <a:ext cx="2881630" cy="497840"/>
          </a:xfrm>
          <a:prstGeom prst="rect">
            <a:avLst/>
          </a:prstGeom>
        </p:spPr>
        <p:txBody>
          <a:bodyPr vert="horz" wrap="square" lIns="0" tIns="35560" rIns="0" bIns="0" rtlCol="0">
            <a:spAutoFit/>
          </a:bodyPr>
          <a:lstStyle/>
          <a:p>
            <a:pPr marL="12700">
              <a:lnSpc>
                <a:spcPct val="100000"/>
              </a:lnSpc>
              <a:spcBef>
                <a:spcPts val="280"/>
              </a:spcBef>
            </a:pPr>
            <a:r>
              <a:rPr sz="1400" dirty="0">
                <a:solidFill>
                  <a:srgbClr val="001F5F"/>
                </a:solidFill>
                <a:latin typeface="Consolas"/>
                <a:cs typeface="Consolas"/>
              </a:rPr>
              <a:t>Set zone =</a:t>
            </a:r>
            <a:r>
              <a:rPr sz="1400" spc="40" dirty="0">
                <a:solidFill>
                  <a:srgbClr val="001F5F"/>
                </a:solidFill>
                <a:latin typeface="Consolas"/>
                <a:cs typeface="Consolas"/>
              </a:rPr>
              <a:t> </a:t>
            </a:r>
            <a:r>
              <a:rPr sz="1400" dirty="0">
                <a:solidFill>
                  <a:srgbClr val="001F5F"/>
                </a:solidFill>
                <a:latin typeface="Consolas"/>
                <a:cs typeface="Consolas"/>
              </a:rPr>
              <a:t>Selection.Areas(k)</a:t>
            </a:r>
            <a:endParaRPr sz="1400">
              <a:latin typeface="Consolas"/>
              <a:cs typeface="Consolas"/>
            </a:endParaRPr>
          </a:p>
          <a:p>
            <a:pPr marL="12700">
              <a:lnSpc>
                <a:spcPct val="100000"/>
              </a:lnSpc>
              <a:spcBef>
                <a:spcPts val="180"/>
              </a:spcBef>
            </a:pPr>
            <a:r>
              <a:rPr sz="1400" dirty="0">
                <a:solidFill>
                  <a:srgbClr val="001F5F"/>
                </a:solidFill>
                <a:latin typeface="Consolas"/>
                <a:cs typeface="Consolas"/>
              </a:rPr>
              <a:t>Etc…</a:t>
            </a:r>
            <a:endParaRPr sz="1400">
              <a:latin typeface="Consolas"/>
              <a:cs typeface="Consolas"/>
            </a:endParaRPr>
          </a:p>
        </p:txBody>
      </p:sp>
      <p:grpSp>
        <p:nvGrpSpPr>
          <p:cNvPr id="17" name="object 16"/>
          <p:cNvGrpSpPr/>
          <p:nvPr/>
        </p:nvGrpSpPr>
        <p:grpSpPr>
          <a:xfrm>
            <a:off x="5125720" y="2162972"/>
            <a:ext cx="5264150" cy="4630420"/>
            <a:chOff x="3550920" y="1822767"/>
            <a:chExt cx="5264150" cy="4630420"/>
          </a:xfrm>
        </p:grpSpPr>
        <p:sp>
          <p:nvSpPr>
            <p:cNvPr id="18" name="object 17"/>
            <p:cNvSpPr/>
            <p:nvPr/>
          </p:nvSpPr>
          <p:spPr>
            <a:xfrm>
              <a:off x="3550920" y="1822767"/>
              <a:ext cx="1278636" cy="310959"/>
            </a:xfrm>
            <a:prstGeom prst="rect">
              <a:avLst/>
            </a:prstGeom>
            <a:blipFill>
              <a:blip r:embed="rId4" cstate="print"/>
              <a:stretch>
                <a:fillRect/>
              </a:stretch>
            </a:blipFill>
          </p:spPr>
          <p:txBody>
            <a:bodyPr wrap="square" lIns="0" tIns="0" rIns="0" bIns="0" rtlCol="0"/>
            <a:lstStyle/>
            <a:p>
              <a:endParaRPr/>
            </a:p>
          </p:txBody>
        </p:sp>
        <p:sp>
          <p:nvSpPr>
            <p:cNvPr id="19" name="object 18"/>
            <p:cNvSpPr/>
            <p:nvPr/>
          </p:nvSpPr>
          <p:spPr>
            <a:xfrm>
              <a:off x="3708654" y="1901824"/>
              <a:ext cx="1082675" cy="120650"/>
            </a:xfrm>
            <a:custGeom>
              <a:avLst/>
              <a:gdLst/>
              <a:ahLst/>
              <a:cxnLst/>
              <a:rect l="l" t="t" r="r" b="b"/>
              <a:pathLst>
                <a:path w="1082675" h="120650">
                  <a:moveTo>
                    <a:pt x="103759" y="0"/>
                  </a:moveTo>
                  <a:lnTo>
                    <a:pt x="0" y="58800"/>
                  </a:lnTo>
                  <a:lnTo>
                    <a:pt x="102235" y="120269"/>
                  </a:lnTo>
                  <a:lnTo>
                    <a:pt x="110236" y="118237"/>
                  </a:lnTo>
                  <a:lnTo>
                    <a:pt x="117601" y="106045"/>
                  </a:lnTo>
                  <a:lnTo>
                    <a:pt x="115570" y="98044"/>
                  </a:lnTo>
                  <a:lnTo>
                    <a:pt x="73499" y="72764"/>
                  </a:lnTo>
                  <a:lnTo>
                    <a:pt x="25526" y="72136"/>
                  </a:lnTo>
                  <a:lnTo>
                    <a:pt x="25781" y="46227"/>
                  </a:lnTo>
                  <a:lnTo>
                    <a:pt x="74663" y="46227"/>
                  </a:lnTo>
                  <a:lnTo>
                    <a:pt x="110362" y="26035"/>
                  </a:lnTo>
                  <a:lnTo>
                    <a:pt x="116586" y="22605"/>
                  </a:lnTo>
                  <a:lnTo>
                    <a:pt x="118745" y="14604"/>
                  </a:lnTo>
                  <a:lnTo>
                    <a:pt x="115188" y="8382"/>
                  </a:lnTo>
                  <a:lnTo>
                    <a:pt x="111760" y="2159"/>
                  </a:lnTo>
                  <a:lnTo>
                    <a:pt x="103759" y="0"/>
                  </a:lnTo>
                  <a:close/>
                </a:path>
                <a:path w="1082675" h="120650">
                  <a:moveTo>
                    <a:pt x="73557" y="46853"/>
                  </a:moveTo>
                  <a:lnTo>
                    <a:pt x="51305" y="59440"/>
                  </a:lnTo>
                  <a:lnTo>
                    <a:pt x="73499" y="72764"/>
                  </a:lnTo>
                  <a:lnTo>
                    <a:pt x="1082167" y="85978"/>
                  </a:lnTo>
                  <a:lnTo>
                    <a:pt x="1082421" y="60071"/>
                  </a:lnTo>
                  <a:lnTo>
                    <a:pt x="73557" y="46853"/>
                  </a:lnTo>
                  <a:close/>
                </a:path>
                <a:path w="1082675" h="120650">
                  <a:moveTo>
                    <a:pt x="25781" y="46227"/>
                  </a:moveTo>
                  <a:lnTo>
                    <a:pt x="25526" y="72136"/>
                  </a:lnTo>
                  <a:lnTo>
                    <a:pt x="73499" y="72764"/>
                  </a:lnTo>
                  <a:lnTo>
                    <a:pt x="69490" y="70358"/>
                  </a:lnTo>
                  <a:lnTo>
                    <a:pt x="32004" y="70358"/>
                  </a:lnTo>
                  <a:lnTo>
                    <a:pt x="32258" y="48005"/>
                  </a:lnTo>
                  <a:lnTo>
                    <a:pt x="71520" y="48005"/>
                  </a:lnTo>
                  <a:lnTo>
                    <a:pt x="73557" y="46853"/>
                  </a:lnTo>
                  <a:lnTo>
                    <a:pt x="25781" y="46227"/>
                  </a:lnTo>
                  <a:close/>
                </a:path>
                <a:path w="1082675" h="120650">
                  <a:moveTo>
                    <a:pt x="32258" y="48005"/>
                  </a:moveTo>
                  <a:lnTo>
                    <a:pt x="32004" y="70358"/>
                  </a:lnTo>
                  <a:lnTo>
                    <a:pt x="51305" y="59440"/>
                  </a:lnTo>
                  <a:lnTo>
                    <a:pt x="32258" y="48005"/>
                  </a:lnTo>
                  <a:close/>
                </a:path>
                <a:path w="1082675" h="120650">
                  <a:moveTo>
                    <a:pt x="51305" y="59440"/>
                  </a:moveTo>
                  <a:lnTo>
                    <a:pt x="32004" y="70358"/>
                  </a:lnTo>
                  <a:lnTo>
                    <a:pt x="69490" y="70358"/>
                  </a:lnTo>
                  <a:lnTo>
                    <a:pt x="51305" y="59440"/>
                  </a:lnTo>
                  <a:close/>
                </a:path>
                <a:path w="1082675" h="120650">
                  <a:moveTo>
                    <a:pt x="71520" y="48005"/>
                  </a:moveTo>
                  <a:lnTo>
                    <a:pt x="32258" y="48005"/>
                  </a:lnTo>
                  <a:lnTo>
                    <a:pt x="51305" y="59440"/>
                  </a:lnTo>
                  <a:lnTo>
                    <a:pt x="71520" y="48005"/>
                  </a:lnTo>
                  <a:close/>
                </a:path>
                <a:path w="1082675" h="120650">
                  <a:moveTo>
                    <a:pt x="74663" y="46227"/>
                  </a:moveTo>
                  <a:lnTo>
                    <a:pt x="25781" y="46227"/>
                  </a:lnTo>
                  <a:lnTo>
                    <a:pt x="73557" y="46853"/>
                  </a:lnTo>
                  <a:lnTo>
                    <a:pt x="74663" y="46227"/>
                  </a:lnTo>
                  <a:close/>
                </a:path>
              </a:pathLst>
            </a:custGeom>
            <a:solidFill>
              <a:srgbClr val="8063A1"/>
            </a:solidFill>
          </p:spPr>
          <p:txBody>
            <a:bodyPr wrap="square" lIns="0" tIns="0" rIns="0" bIns="0" rtlCol="0"/>
            <a:lstStyle/>
            <a:p>
              <a:endParaRPr/>
            </a:p>
          </p:txBody>
        </p:sp>
        <p:sp>
          <p:nvSpPr>
            <p:cNvPr id="20" name="object 19"/>
            <p:cNvSpPr/>
            <p:nvPr/>
          </p:nvSpPr>
          <p:spPr>
            <a:xfrm>
              <a:off x="5526024" y="4346447"/>
              <a:ext cx="3288791" cy="2106167"/>
            </a:xfrm>
            <a:prstGeom prst="rect">
              <a:avLst/>
            </a:prstGeom>
            <a:blipFill>
              <a:blip r:embed="rId5" cstate="print"/>
              <a:stretch>
                <a:fillRect/>
              </a:stretch>
            </a:blipFill>
          </p:spPr>
          <p:txBody>
            <a:bodyPr wrap="square" lIns="0" tIns="0" rIns="0" bIns="0" rtlCol="0"/>
            <a:lstStyle/>
            <a:p>
              <a:endParaRPr/>
            </a:p>
          </p:txBody>
        </p:sp>
      </p:grpSp>
      <p:sp>
        <p:nvSpPr>
          <p:cNvPr id="21" name="object 20"/>
          <p:cNvSpPr txBox="1"/>
          <p:nvPr/>
        </p:nvSpPr>
        <p:spPr>
          <a:xfrm>
            <a:off x="8314943" y="4305145"/>
            <a:ext cx="1043940" cy="330835"/>
          </a:xfrm>
          <a:prstGeom prst="rect">
            <a:avLst/>
          </a:prstGeom>
        </p:spPr>
        <p:txBody>
          <a:bodyPr vert="horz" wrap="square" lIns="0" tIns="12700" rIns="0" bIns="0" rtlCol="0">
            <a:spAutoFit/>
          </a:bodyPr>
          <a:lstStyle/>
          <a:p>
            <a:pPr marL="12700">
              <a:lnSpc>
                <a:spcPct val="100000"/>
              </a:lnSpc>
              <a:spcBef>
                <a:spcPts val="100"/>
              </a:spcBef>
            </a:pPr>
            <a:r>
              <a:rPr sz="2000" i="1" spc="-10" dirty="0">
                <a:solidFill>
                  <a:srgbClr val="585858"/>
                </a:solidFill>
                <a:latin typeface="Calibri"/>
                <a:cs typeface="Calibri"/>
              </a:rPr>
              <a:t>Résultat…</a:t>
            </a:r>
            <a:endParaRPr sz="2000">
              <a:latin typeface="Calibri"/>
              <a:cs typeface="Calibri"/>
            </a:endParaRPr>
          </a:p>
        </p:txBody>
      </p:sp>
    </p:spTree>
    <p:extLst>
      <p:ext uri="{BB962C8B-B14F-4D97-AF65-F5344CB8AC3E}">
        <p14:creationId xmlns:p14="http://schemas.microsoft.com/office/powerpoint/2010/main" val="206284720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BOÎTES DE DIALOGUE</a:t>
            </a:r>
          </a:p>
        </p:txBody>
      </p:sp>
      <p:sp>
        <p:nvSpPr>
          <p:cNvPr id="3" name="Espace réservé du texte 2"/>
          <p:cNvSpPr>
            <a:spLocks noGrp="1"/>
          </p:cNvSpPr>
          <p:nvPr>
            <p:ph type="body" idx="1"/>
          </p:nvPr>
        </p:nvSpPr>
        <p:spPr/>
        <p:txBody>
          <a:bodyPr/>
          <a:lstStyle/>
          <a:p>
            <a:r>
              <a:rPr lang="fr-FR" dirty="0" err="1"/>
              <a:t>MsgBox</a:t>
            </a:r>
            <a:r>
              <a:rPr lang="fr-FR" dirty="0"/>
              <a:t> et  </a:t>
            </a:r>
            <a:r>
              <a:rPr lang="fr-FR" dirty="0" err="1"/>
              <a:t>InputBox</a:t>
            </a:r>
            <a:endParaRPr lang="fr-FR" dirty="0"/>
          </a:p>
        </p:txBody>
      </p:sp>
    </p:spTree>
    <p:extLst>
      <p:ext uri="{BB962C8B-B14F-4D97-AF65-F5344CB8AC3E}">
        <p14:creationId xmlns:p14="http://schemas.microsoft.com/office/powerpoint/2010/main" val="1771217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Boîtes de dialogue standards</a:t>
            </a:r>
          </a:p>
        </p:txBody>
      </p:sp>
      <p:sp>
        <p:nvSpPr>
          <p:cNvPr id="3" name="Espace réservé du contenu 2"/>
          <p:cNvSpPr>
            <a:spLocks noGrp="1"/>
          </p:cNvSpPr>
          <p:nvPr>
            <p:ph idx="1"/>
          </p:nvPr>
        </p:nvSpPr>
        <p:spPr/>
        <p:txBody>
          <a:bodyPr/>
          <a:lstStyle/>
          <a:p>
            <a:r>
              <a:rPr lang="fr-FR" dirty="0"/>
              <a:t>Les boîtes de dialogue permettent d’interagir avec l’utilisateur. Nous nous en tenons aux plus simples ici. </a:t>
            </a:r>
            <a:r>
              <a:rPr lang="fr-FR" dirty="0" err="1">
                <a:solidFill>
                  <a:schemeClr val="accent1">
                    <a:lumMod val="75000"/>
                  </a:schemeClr>
                </a:solidFill>
              </a:rPr>
              <a:t>InputBox</a:t>
            </a:r>
            <a:r>
              <a:rPr lang="fr-FR" dirty="0">
                <a:solidFill>
                  <a:schemeClr val="accent1">
                    <a:lumMod val="75000"/>
                  </a:schemeClr>
                </a:solidFill>
              </a:rPr>
              <a:t>() </a:t>
            </a:r>
            <a:r>
              <a:rPr lang="fr-FR" dirty="0"/>
              <a:t>pour la saisie, </a:t>
            </a:r>
            <a:r>
              <a:rPr lang="fr-FR" dirty="0" err="1">
                <a:solidFill>
                  <a:schemeClr val="accent1">
                    <a:lumMod val="75000"/>
                  </a:schemeClr>
                </a:solidFill>
              </a:rPr>
              <a:t>MsgBox</a:t>
            </a:r>
            <a:r>
              <a:rPr lang="fr-FR" dirty="0">
                <a:solidFill>
                  <a:schemeClr val="accent1">
                    <a:lumMod val="75000"/>
                  </a:schemeClr>
                </a:solidFill>
              </a:rPr>
              <a:t>() </a:t>
            </a:r>
            <a:r>
              <a:rPr lang="fr-FR" dirty="0"/>
              <a:t>pour l’affichage.</a:t>
            </a:r>
          </a:p>
          <a:p>
            <a:endParaRPr lang="fr-FR" dirty="0"/>
          </a:p>
        </p:txBody>
      </p:sp>
      <p:sp>
        <p:nvSpPr>
          <p:cNvPr id="5" name="object 5"/>
          <p:cNvSpPr txBox="1"/>
          <p:nvPr/>
        </p:nvSpPr>
        <p:spPr>
          <a:xfrm>
            <a:off x="956767" y="3220904"/>
            <a:ext cx="4574540" cy="2465070"/>
          </a:xfrm>
          <a:prstGeom prst="rect">
            <a:avLst/>
          </a:prstGeom>
        </p:spPr>
        <p:txBody>
          <a:bodyPr vert="horz" wrap="square" lIns="0" tIns="74295" rIns="0" bIns="0" rtlCol="0">
            <a:spAutoFit/>
          </a:bodyPr>
          <a:lstStyle/>
          <a:p>
            <a:pPr marL="12700">
              <a:lnSpc>
                <a:spcPct val="100000"/>
              </a:lnSpc>
              <a:spcBef>
                <a:spcPts val="585"/>
              </a:spcBef>
            </a:pPr>
            <a:r>
              <a:rPr sz="1600" spc="-5" dirty="0">
                <a:latin typeface="Calibri"/>
                <a:cs typeface="Calibri"/>
              </a:rPr>
              <a:t>Sub</a:t>
            </a:r>
            <a:r>
              <a:rPr sz="1600" spc="-10" dirty="0">
                <a:latin typeface="Calibri"/>
                <a:cs typeface="Calibri"/>
              </a:rPr>
              <a:t> </a:t>
            </a:r>
            <a:r>
              <a:rPr sz="1600" spc="-5" dirty="0">
                <a:latin typeface="Calibri"/>
                <a:cs typeface="Calibri"/>
              </a:rPr>
              <a:t>MesBoitesDeDialogue()</a:t>
            </a:r>
            <a:endParaRPr sz="1600" dirty="0">
              <a:latin typeface="Calibri"/>
              <a:cs typeface="Calibri"/>
            </a:endParaRPr>
          </a:p>
          <a:p>
            <a:pPr marL="12700" marR="2751455">
              <a:lnSpc>
                <a:spcPct val="125000"/>
              </a:lnSpc>
            </a:pPr>
            <a:r>
              <a:rPr sz="1600" spc="-40" dirty="0">
                <a:solidFill>
                  <a:srgbClr val="00AF50"/>
                </a:solidFill>
                <a:latin typeface="Calibri"/>
                <a:cs typeface="Calibri"/>
              </a:rPr>
              <a:t>'var. </a:t>
            </a:r>
            <a:r>
              <a:rPr sz="1600" spc="-10" dirty="0">
                <a:solidFill>
                  <a:srgbClr val="00AF50"/>
                </a:solidFill>
                <a:latin typeface="Calibri"/>
                <a:cs typeface="Calibri"/>
              </a:rPr>
              <a:t>intermédiaire  </a:t>
            </a:r>
            <a:r>
              <a:rPr sz="1600" spc="-5" dirty="0">
                <a:latin typeface="Calibri"/>
                <a:cs typeface="Calibri"/>
              </a:rPr>
              <a:t>Dim </a:t>
            </a:r>
            <a:r>
              <a:rPr sz="1600" spc="-10" dirty="0">
                <a:latin typeface="Calibri"/>
                <a:cs typeface="Calibri"/>
              </a:rPr>
              <a:t>prenom </a:t>
            </a:r>
            <a:r>
              <a:rPr sz="1600" spc="-5" dirty="0">
                <a:latin typeface="Calibri"/>
                <a:cs typeface="Calibri"/>
              </a:rPr>
              <a:t>As String  </a:t>
            </a:r>
            <a:r>
              <a:rPr sz="1600" spc="-5" dirty="0">
                <a:solidFill>
                  <a:srgbClr val="00AF50"/>
                </a:solidFill>
                <a:latin typeface="Calibri"/>
                <a:cs typeface="Calibri"/>
              </a:rPr>
              <a:t>'saisie</a:t>
            </a:r>
            <a:endParaRPr sz="1600" dirty="0">
              <a:latin typeface="Calibri"/>
              <a:cs typeface="Calibri"/>
            </a:endParaRPr>
          </a:p>
          <a:p>
            <a:pPr marL="12700">
              <a:lnSpc>
                <a:spcPct val="100000"/>
              </a:lnSpc>
              <a:spcBef>
                <a:spcPts val="480"/>
              </a:spcBef>
            </a:pPr>
            <a:r>
              <a:rPr sz="1600" spc="-10" dirty="0">
                <a:latin typeface="Calibri"/>
                <a:cs typeface="Calibri"/>
              </a:rPr>
              <a:t>prenom </a:t>
            </a:r>
            <a:r>
              <a:rPr sz="1600" spc="-5" dirty="0">
                <a:latin typeface="Calibri"/>
                <a:cs typeface="Calibri"/>
              </a:rPr>
              <a:t>= </a:t>
            </a:r>
            <a:r>
              <a:rPr sz="1600" spc="-10" dirty="0">
                <a:solidFill>
                  <a:srgbClr val="006FC0"/>
                </a:solidFill>
                <a:latin typeface="Calibri"/>
                <a:cs typeface="Calibri"/>
              </a:rPr>
              <a:t>InputBox</a:t>
            </a:r>
            <a:r>
              <a:rPr sz="1600" spc="-10" dirty="0">
                <a:latin typeface="Calibri"/>
                <a:cs typeface="Calibri"/>
              </a:rPr>
              <a:t>("Entrer </a:t>
            </a:r>
            <a:r>
              <a:rPr sz="1600" spc="-15" dirty="0">
                <a:latin typeface="Calibri"/>
                <a:cs typeface="Calibri"/>
              </a:rPr>
              <a:t>votre </a:t>
            </a:r>
            <a:r>
              <a:rPr sz="1600" spc="-10" dirty="0">
                <a:latin typeface="Calibri"/>
                <a:cs typeface="Calibri"/>
              </a:rPr>
              <a:t>prénom", </a:t>
            </a:r>
            <a:r>
              <a:rPr sz="1600" spc="-5" dirty="0">
                <a:latin typeface="Calibri"/>
                <a:cs typeface="Calibri"/>
              </a:rPr>
              <a:t>"Saisie",</a:t>
            </a:r>
            <a:r>
              <a:rPr sz="1600" spc="140" dirty="0">
                <a:latin typeface="Calibri"/>
                <a:cs typeface="Calibri"/>
              </a:rPr>
              <a:t> </a:t>
            </a:r>
            <a:r>
              <a:rPr sz="1600" spc="-5" dirty="0">
                <a:latin typeface="Calibri"/>
                <a:cs typeface="Calibri"/>
              </a:rPr>
              <a:t>"")</a:t>
            </a:r>
            <a:endParaRPr sz="1600" dirty="0">
              <a:latin typeface="Calibri"/>
              <a:cs typeface="Calibri"/>
            </a:endParaRPr>
          </a:p>
          <a:p>
            <a:pPr marL="12700">
              <a:lnSpc>
                <a:spcPct val="100000"/>
              </a:lnSpc>
              <a:spcBef>
                <a:spcPts val="484"/>
              </a:spcBef>
            </a:pPr>
            <a:r>
              <a:rPr sz="1600" spc="-5" dirty="0">
                <a:solidFill>
                  <a:srgbClr val="00AF50"/>
                </a:solidFill>
                <a:latin typeface="Calibri"/>
                <a:cs typeface="Calibri"/>
              </a:rPr>
              <a:t>'affichage</a:t>
            </a:r>
            <a:endParaRPr sz="1600" dirty="0">
              <a:latin typeface="Calibri"/>
              <a:cs typeface="Calibri"/>
            </a:endParaRPr>
          </a:p>
          <a:p>
            <a:pPr marL="12700" marR="1986280">
              <a:lnSpc>
                <a:spcPct val="125000"/>
              </a:lnSpc>
            </a:pPr>
            <a:r>
              <a:rPr sz="1600" spc="-10" dirty="0">
                <a:solidFill>
                  <a:srgbClr val="006FC0"/>
                </a:solidFill>
                <a:latin typeface="Calibri"/>
                <a:cs typeface="Calibri"/>
              </a:rPr>
              <a:t>MsgBox </a:t>
            </a:r>
            <a:r>
              <a:rPr sz="1600" spc="-10" dirty="0">
                <a:latin typeface="Calibri"/>
                <a:cs typeface="Calibri"/>
              </a:rPr>
              <a:t>("Bonjour </a:t>
            </a:r>
            <a:r>
              <a:rPr sz="1600" spc="-5" dirty="0">
                <a:latin typeface="Calibri"/>
                <a:cs typeface="Calibri"/>
              </a:rPr>
              <a:t>" &amp; </a:t>
            </a:r>
            <a:r>
              <a:rPr sz="1600" spc="-10" dirty="0">
                <a:latin typeface="Calibri"/>
                <a:cs typeface="Calibri"/>
              </a:rPr>
              <a:t>prenom)  </a:t>
            </a:r>
            <a:r>
              <a:rPr sz="1600" spc="-5" dirty="0">
                <a:latin typeface="Calibri"/>
                <a:cs typeface="Calibri"/>
              </a:rPr>
              <a:t>End </a:t>
            </a:r>
            <a:r>
              <a:rPr sz="1600" spc="-10" dirty="0">
                <a:latin typeface="Calibri"/>
                <a:cs typeface="Calibri"/>
              </a:rPr>
              <a:t>Sub</a:t>
            </a:r>
            <a:endParaRPr sz="1600" dirty="0">
              <a:latin typeface="Calibri"/>
              <a:cs typeface="Calibri"/>
            </a:endParaRPr>
          </a:p>
        </p:txBody>
      </p:sp>
      <p:sp>
        <p:nvSpPr>
          <p:cNvPr id="10" name="object 10"/>
          <p:cNvSpPr txBox="1"/>
          <p:nvPr/>
        </p:nvSpPr>
        <p:spPr>
          <a:xfrm>
            <a:off x="7789465" y="5268534"/>
            <a:ext cx="3950250" cy="308418"/>
          </a:xfrm>
          <a:prstGeom prst="rect">
            <a:avLst/>
          </a:prstGeom>
          <a:solidFill>
            <a:srgbClr val="FFFFE6"/>
          </a:solidFill>
          <a:ln w="9144">
            <a:solidFill>
              <a:srgbClr val="97B853"/>
            </a:solidFill>
          </a:ln>
        </p:spPr>
        <p:txBody>
          <a:bodyPr vert="horz" wrap="square" lIns="0" tIns="31115" rIns="0" bIns="0" rtlCol="0">
            <a:spAutoFit/>
          </a:bodyPr>
          <a:lstStyle/>
          <a:p>
            <a:pPr marL="92075">
              <a:lnSpc>
                <a:spcPct val="100000"/>
              </a:lnSpc>
              <a:spcBef>
                <a:spcPts val="245"/>
              </a:spcBef>
            </a:pPr>
            <a:r>
              <a:rPr sz="1800" spc="-5" dirty="0">
                <a:solidFill>
                  <a:srgbClr val="006FC0"/>
                </a:solidFill>
                <a:latin typeface="Calibri"/>
                <a:cs typeface="Calibri"/>
              </a:rPr>
              <a:t>InputBox() </a:t>
            </a:r>
            <a:r>
              <a:rPr lang="fr-FR" sz="1800" spc="-5" dirty="0">
                <a:solidFill>
                  <a:srgbClr val="006FC0"/>
                </a:solidFill>
                <a:latin typeface="Calibri"/>
                <a:cs typeface="Calibri"/>
              </a:rPr>
              <a:t>et </a:t>
            </a:r>
            <a:r>
              <a:rPr lang="fr-FR" sz="1800" spc="-5" dirty="0" err="1">
                <a:solidFill>
                  <a:srgbClr val="006FC0"/>
                </a:solidFill>
                <a:latin typeface="Calibri"/>
                <a:cs typeface="Calibri"/>
              </a:rPr>
              <a:t>Msgbox</a:t>
            </a:r>
            <a:r>
              <a:rPr lang="fr-FR" sz="1800" spc="-5" dirty="0">
                <a:solidFill>
                  <a:srgbClr val="006FC0"/>
                </a:solidFill>
                <a:latin typeface="Calibri"/>
                <a:cs typeface="Calibri"/>
              </a:rPr>
              <a:t> sont des fonctions</a:t>
            </a:r>
            <a:endParaRPr sz="1800" dirty="0">
              <a:latin typeface="Calibri"/>
              <a:cs typeface="Calibri"/>
            </a:endParaRPr>
          </a:p>
        </p:txBody>
      </p:sp>
      <p:sp>
        <p:nvSpPr>
          <p:cNvPr id="18" name="object 18"/>
          <p:cNvSpPr txBox="1"/>
          <p:nvPr/>
        </p:nvSpPr>
        <p:spPr>
          <a:xfrm>
            <a:off x="1168555" y="6362143"/>
            <a:ext cx="10030889" cy="280846"/>
          </a:xfrm>
          <a:prstGeom prst="rect">
            <a:avLst/>
          </a:prstGeom>
          <a:solidFill>
            <a:srgbClr val="FFFFE6"/>
          </a:solidFill>
          <a:ln w="9144">
            <a:solidFill>
              <a:srgbClr val="97B853"/>
            </a:solidFill>
          </a:ln>
        </p:spPr>
        <p:txBody>
          <a:bodyPr vert="horz" wrap="square" lIns="0" tIns="34290" rIns="0" bIns="0" rtlCol="0">
            <a:spAutoFit/>
          </a:bodyPr>
          <a:lstStyle/>
          <a:p>
            <a:pPr marL="92075">
              <a:lnSpc>
                <a:spcPct val="100000"/>
              </a:lnSpc>
              <a:spcBef>
                <a:spcPts val="270"/>
              </a:spcBef>
            </a:pPr>
            <a:r>
              <a:rPr sz="1600" spc="-5" dirty="0">
                <a:solidFill>
                  <a:srgbClr val="404040"/>
                </a:solidFill>
                <a:latin typeface="Calibri"/>
                <a:cs typeface="Calibri"/>
              </a:rPr>
              <a:t>Noter la </a:t>
            </a:r>
            <a:r>
              <a:rPr sz="1600" spc="-10" dirty="0">
                <a:solidFill>
                  <a:srgbClr val="404040"/>
                </a:solidFill>
                <a:latin typeface="Calibri"/>
                <a:cs typeface="Calibri"/>
              </a:rPr>
              <a:t>concaténation </a:t>
            </a:r>
            <a:r>
              <a:rPr sz="1600" spc="-5" dirty="0">
                <a:solidFill>
                  <a:srgbClr val="404040"/>
                </a:solidFill>
                <a:latin typeface="Calibri"/>
                <a:cs typeface="Calibri"/>
              </a:rPr>
              <a:t>de chaînes de </a:t>
            </a:r>
            <a:r>
              <a:rPr sz="1600" spc="-15" dirty="0" err="1">
                <a:solidFill>
                  <a:srgbClr val="404040"/>
                </a:solidFill>
                <a:latin typeface="Calibri"/>
                <a:cs typeface="Calibri"/>
              </a:rPr>
              <a:t>caractères</a:t>
            </a:r>
            <a:r>
              <a:rPr sz="1600" spc="40" dirty="0">
                <a:solidFill>
                  <a:srgbClr val="404040"/>
                </a:solidFill>
                <a:latin typeface="Calibri"/>
                <a:cs typeface="Calibri"/>
              </a:rPr>
              <a:t> </a:t>
            </a:r>
            <a:r>
              <a:rPr sz="1600" spc="-10" dirty="0">
                <a:solidFill>
                  <a:srgbClr val="404040"/>
                </a:solidFill>
                <a:latin typeface="Calibri"/>
                <a:cs typeface="Calibri"/>
              </a:rPr>
              <a:t>pour</a:t>
            </a:r>
            <a:r>
              <a:rPr lang="fr-FR" sz="1600" spc="-10" dirty="0">
                <a:solidFill>
                  <a:srgbClr val="404040"/>
                </a:solidFill>
                <a:latin typeface="Calibri"/>
                <a:cs typeface="Calibri"/>
              </a:rPr>
              <a:t> </a:t>
            </a:r>
            <a:r>
              <a:rPr sz="1600" spc="-15" dirty="0">
                <a:solidFill>
                  <a:srgbClr val="404040"/>
                </a:solidFill>
                <a:latin typeface="Calibri"/>
                <a:cs typeface="Calibri"/>
              </a:rPr>
              <a:t>faire </a:t>
            </a:r>
            <a:r>
              <a:rPr sz="1600" spc="-10" dirty="0">
                <a:solidFill>
                  <a:srgbClr val="404040"/>
                </a:solidFill>
                <a:latin typeface="Calibri"/>
                <a:cs typeface="Calibri"/>
              </a:rPr>
              <a:t>apparaître </a:t>
            </a:r>
            <a:r>
              <a:rPr sz="1600" spc="-5" dirty="0">
                <a:solidFill>
                  <a:srgbClr val="404040"/>
                </a:solidFill>
                <a:latin typeface="Calibri"/>
                <a:cs typeface="Calibri"/>
              </a:rPr>
              <a:t>le </a:t>
            </a:r>
            <a:r>
              <a:rPr sz="1600" spc="-10" dirty="0">
                <a:solidFill>
                  <a:srgbClr val="404040"/>
                </a:solidFill>
                <a:latin typeface="Calibri"/>
                <a:cs typeface="Calibri"/>
              </a:rPr>
              <a:t>prénom </a:t>
            </a:r>
            <a:r>
              <a:rPr sz="1600" spc="-5" dirty="0">
                <a:solidFill>
                  <a:srgbClr val="404040"/>
                </a:solidFill>
                <a:latin typeface="Calibri"/>
                <a:cs typeface="Calibri"/>
              </a:rPr>
              <a:t>dans la </a:t>
            </a:r>
            <a:r>
              <a:rPr sz="1600" spc="-10" dirty="0">
                <a:solidFill>
                  <a:srgbClr val="404040"/>
                </a:solidFill>
                <a:latin typeface="Calibri"/>
                <a:cs typeface="Calibri"/>
              </a:rPr>
              <a:t>boîte </a:t>
            </a:r>
            <a:r>
              <a:rPr sz="1600" spc="-5" dirty="0">
                <a:solidFill>
                  <a:srgbClr val="404040"/>
                </a:solidFill>
                <a:latin typeface="Calibri"/>
                <a:cs typeface="Calibri"/>
              </a:rPr>
              <a:t>de</a:t>
            </a:r>
            <a:r>
              <a:rPr sz="1600" spc="50" dirty="0">
                <a:solidFill>
                  <a:srgbClr val="404040"/>
                </a:solidFill>
                <a:latin typeface="Calibri"/>
                <a:cs typeface="Calibri"/>
              </a:rPr>
              <a:t> </a:t>
            </a:r>
            <a:r>
              <a:rPr sz="1600" spc="-5" dirty="0">
                <a:solidFill>
                  <a:srgbClr val="404040"/>
                </a:solidFill>
                <a:latin typeface="Calibri"/>
                <a:cs typeface="Calibri"/>
              </a:rPr>
              <a:t>dialogue.</a:t>
            </a:r>
            <a:endParaRPr sz="1600" dirty="0">
              <a:latin typeface="Calibri"/>
              <a:cs typeface="Calibri"/>
            </a:endParaRPr>
          </a:p>
        </p:txBody>
      </p:sp>
      <p:pic>
        <p:nvPicPr>
          <p:cNvPr id="8" name="Image 7"/>
          <p:cNvPicPr>
            <a:picLocks noChangeAspect="1"/>
          </p:cNvPicPr>
          <p:nvPr/>
        </p:nvPicPr>
        <p:blipFill>
          <a:blip r:embed="rId2"/>
          <a:stretch>
            <a:fillRect/>
          </a:stretch>
        </p:blipFill>
        <p:spPr>
          <a:xfrm>
            <a:off x="5915054" y="3220904"/>
            <a:ext cx="3419048" cy="1447619"/>
          </a:xfrm>
          <a:prstGeom prst="rect">
            <a:avLst/>
          </a:prstGeom>
        </p:spPr>
      </p:pic>
      <p:pic>
        <p:nvPicPr>
          <p:cNvPr id="9" name="Image 8"/>
          <p:cNvPicPr>
            <a:picLocks noChangeAspect="1"/>
          </p:cNvPicPr>
          <p:nvPr/>
        </p:nvPicPr>
        <p:blipFill>
          <a:blip r:embed="rId3"/>
          <a:stretch>
            <a:fillRect/>
          </a:stretch>
        </p:blipFill>
        <p:spPr>
          <a:xfrm>
            <a:off x="5915054" y="4766717"/>
            <a:ext cx="1209524" cy="1266667"/>
          </a:xfrm>
          <a:prstGeom prst="rect">
            <a:avLst/>
          </a:prstGeom>
        </p:spPr>
      </p:pic>
    </p:spTree>
    <p:extLst>
      <p:ext uri="{BB962C8B-B14F-4D97-AF65-F5344CB8AC3E}">
        <p14:creationId xmlns:p14="http://schemas.microsoft.com/office/powerpoint/2010/main" val="422527959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a:t>Ma </a:t>
            </a:r>
            <a:r>
              <a:rPr lang="fr-FR" dirty="0" err="1"/>
              <a:t>MsgBox</a:t>
            </a:r>
            <a:endParaRPr lang="fr-FR" dirty="0"/>
          </a:p>
        </p:txBody>
      </p:sp>
      <p:sp>
        <p:nvSpPr>
          <p:cNvPr id="8" name="Espace réservé du contenu 7"/>
          <p:cNvSpPr>
            <a:spLocks noGrp="1"/>
          </p:cNvSpPr>
          <p:nvPr>
            <p:ph idx="1"/>
          </p:nvPr>
        </p:nvSpPr>
        <p:spPr/>
        <p:txBody>
          <a:bodyPr/>
          <a:lstStyle/>
          <a:p>
            <a:r>
              <a:rPr lang="fr-FR" dirty="0"/>
              <a:t>Boite de dialogue de base, "personnalisable"</a:t>
            </a:r>
          </a:p>
          <a:p>
            <a:endParaRPr lang="fr-FR" dirty="0"/>
          </a:p>
        </p:txBody>
      </p:sp>
      <p:graphicFrame>
        <p:nvGraphicFramePr>
          <p:cNvPr id="5" name="object 5"/>
          <p:cNvGraphicFramePr>
            <a:graphicFrameLocks noGrp="1"/>
          </p:cNvGraphicFramePr>
          <p:nvPr>
            <p:extLst>
              <p:ext uri="{D42A27DB-BD31-4B8C-83A1-F6EECF244321}">
                <p14:modId xmlns:p14="http://schemas.microsoft.com/office/powerpoint/2010/main" val="3706771490"/>
              </p:ext>
            </p:extLst>
          </p:nvPr>
        </p:nvGraphicFramePr>
        <p:xfrm>
          <a:off x="2052637" y="2422576"/>
          <a:ext cx="8086725" cy="4070299"/>
        </p:xfrm>
        <a:graphic>
          <a:graphicData uri="http://schemas.openxmlformats.org/drawingml/2006/table">
            <a:tbl>
              <a:tblPr firstRow="1" bandRow="1">
                <a:tableStyleId>{2D5ABB26-0587-4C30-8999-92F81FD0307C}</a:tableStyleId>
              </a:tblPr>
              <a:tblGrid>
                <a:gridCol w="2348230">
                  <a:extLst>
                    <a:ext uri="{9D8B030D-6E8A-4147-A177-3AD203B41FA5}">
                      <a16:colId xmlns:a16="http://schemas.microsoft.com/office/drawing/2014/main" val="20000"/>
                    </a:ext>
                  </a:extLst>
                </a:gridCol>
                <a:gridCol w="955040">
                  <a:extLst>
                    <a:ext uri="{9D8B030D-6E8A-4147-A177-3AD203B41FA5}">
                      <a16:colId xmlns:a16="http://schemas.microsoft.com/office/drawing/2014/main" val="20001"/>
                    </a:ext>
                  </a:extLst>
                </a:gridCol>
                <a:gridCol w="4783455">
                  <a:extLst>
                    <a:ext uri="{9D8B030D-6E8A-4147-A177-3AD203B41FA5}">
                      <a16:colId xmlns:a16="http://schemas.microsoft.com/office/drawing/2014/main" val="20002"/>
                    </a:ext>
                  </a:extLst>
                </a:gridCol>
              </a:tblGrid>
              <a:tr h="4070299">
                <a:tc>
                  <a:txBody>
                    <a:bodyPr/>
                    <a:lstStyle/>
                    <a:p>
                      <a:pPr marL="127000">
                        <a:lnSpc>
                          <a:spcPts val="1710"/>
                        </a:lnSpc>
                      </a:pPr>
                      <a:r>
                        <a:rPr sz="1800" spc="-15" dirty="0">
                          <a:latin typeface="Calibri"/>
                          <a:cs typeface="Calibri"/>
                        </a:rPr>
                        <a:t>vbOKOnly</a:t>
                      </a:r>
                      <a:endParaRPr sz="1800" dirty="0">
                        <a:latin typeface="Calibri"/>
                        <a:cs typeface="Calibri"/>
                      </a:endParaRPr>
                    </a:p>
                    <a:p>
                      <a:pPr marL="127000" marR="372110">
                        <a:lnSpc>
                          <a:spcPct val="100000"/>
                        </a:lnSpc>
                      </a:pPr>
                      <a:r>
                        <a:rPr sz="1800" spc="-10" dirty="0">
                          <a:latin typeface="Calibri"/>
                          <a:cs typeface="Calibri"/>
                        </a:rPr>
                        <a:t>vbOKCancel  vbAbortRetryIgnore  </a:t>
                      </a:r>
                      <a:r>
                        <a:rPr sz="1800" spc="-15" dirty="0">
                          <a:latin typeface="Calibri"/>
                          <a:cs typeface="Calibri"/>
                        </a:rPr>
                        <a:t>vbYesNoCancel  </a:t>
                      </a:r>
                      <a:r>
                        <a:rPr sz="1800" dirty="0">
                          <a:latin typeface="Calibri"/>
                          <a:cs typeface="Calibri"/>
                        </a:rPr>
                        <a:t>vbYEsNo  </a:t>
                      </a:r>
                      <a:r>
                        <a:rPr sz="1800" spc="-5" dirty="0">
                          <a:latin typeface="Calibri"/>
                          <a:cs typeface="Calibri"/>
                        </a:rPr>
                        <a:t>vbRetryCancel  vbCritical  vbQuestion  </a:t>
                      </a:r>
                      <a:r>
                        <a:rPr sz="1800" spc="-10" dirty="0">
                          <a:latin typeface="Calibri"/>
                          <a:cs typeface="Calibri"/>
                        </a:rPr>
                        <a:t>vbExclamation  vbInformation  vbDefaultButton1  vbDefaultButton2  vbDefaultButton3  vbDefaultButton4  vbSystemModal</a:t>
                      </a:r>
                      <a:endParaRPr sz="1800" dirty="0">
                        <a:latin typeface="Calibri"/>
                        <a:cs typeface="Calibri"/>
                      </a:endParaRPr>
                    </a:p>
                  </a:txBody>
                  <a:tcPr marL="0" marR="0" marT="0" marB="0"/>
                </a:tc>
                <a:tc>
                  <a:txBody>
                    <a:bodyPr/>
                    <a:lstStyle/>
                    <a:p>
                      <a:pPr marL="379730">
                        <a:lnSpc>
                          <a:spcPts val="1710"/>
                        </a:lnSpc>
                      </a:pPr>
                      <a:r>
                        <a:rPr sz="1800" dirty="0">
                          <a:latin typeface="Calibri"/>
                          <a:cs typeface="Calibri"/>
                        </a:rPr>
                        <a:t>0</a:t>
                      </a:r>
                      <a:endParaRPr sz="1800">
                        <a:latin typeface="Calibri"/>
                        <a:cs typeface="Calibri"/>
                      </a:endParaRPr>
                    </a:p>
                    <a:p>
                      <a:pPr marL="379730">
                        <a:lnSpc>
                          <a:spcPct val="100000"/>
                        </a:lnSpc>
                      </a:pPr>
                      <a:r>
                        <a:rPr sz="1800" dirty="0">
                          <a:latin typeface="Calibri"/>
                          <a:cs typeface="Calibri"/>
                        </a:rPr>
                        <a:t>1</a:t>
                      </a:r>
                      <a:endParaRPr sz="1800">
                        <a:latin typeface="Calibri"/>
                        <a:cs typeface="Calibri"/>
                      </a:endParaRPr>
                    </a:p>
                    <a:p>
                      <a:pPr marL="379730">
                        <a:lnSpc>
                          <a:spcPct val="100000"/>
                        </a:lnSpc>
                      </a:pPr>
                      <a:r>
                        <a:rPr sz="1800" dirty="0">
                          <a:latin typeface="Calibri"/>
                          <a:cs typeface="Calibri"/>
                        </a:rPr>
                        <a:t>2</a:t>
                      </a:r>
                      <a:endParaRPr sz="1800">
                        <a:latin typeface="Calibri"/>
                        <a:cs typeface="Calibri"/>
                      </a:endParaRPr>
                    </a:p>
                    <a:p>
                      <a:pPr marL="379730">
                        <a:lnSpc>
                          <a:spcPct val="100000"/>
                        </a:lnSpc>
                      </a:pPr>
                      <a:r>
                        <a:rPr sz="1800" dirty="0">
                          <a:latin typeface="Calibri"/>
                          <a:cs typeface="Calibri"/>
                        </a:rPr>
                        <a:t>3</a:t>
                      </a:r>
                      <a:endParaRPr sz="1800">
                        <a:latin typeface="Calibri"/>
                        <a:cs typeface="Calibri"/>
                      </a:endParaRPr>
                    </a:p>
                    <a:p>
                      <a:pPr marL="379730">
                        <a:lnSpc>
                          <a:spcPct val="100000"/>
                        </a:lnSpc>
                      </a:pPr>
                      <a:r>
                        <a:rPr sz="1800" dirty="0">
                          <a:latin typeface="Calibri"/>
                          <a:cs typeface="Calibri"/>
                        </a:rPr>
                        <a:t>4</a:t>
                      </a:r>
                      <a:endParaRPr sz="1800">
                        <a:latin typeface="Calibri"/>
                        <a:cs typeface="Calibri"/>
                      </a:endParaRPr>
                    </a:p>
                    <a:p>
                      <a:pPr marL="379730">
                        <a:lnSpc>
                          <a:spcPct val="100000"/>
                        </a:lnSpc>
                      </a:pPr>
                      <a:r>
                        <a:rPr sz="1800" dirty="0">
                          <a:latin typeface="Calibri"/>
                          <a:cs typeface="Calibri"/>
                        </a:rPr>
                        <a:t>5</a:t>
                      </a:r>
                      <a:endParaRPr sz="1800">
                        <a:latin typeface="Calibri"/>
                        <a:cs typeface="Calibri"/>
                      </a:endParaRPr>
                    </a:p>
                    <a:p>
                      <a:pPr marL="379730">
                        <a:lnSpc>
                          <a:spcPct val="100000"/>
                        </a:lnSpc>
                        <a:spcBef>
                          <a:spcPts val="5"/>
                        </a:spcBef>
                      </a:pPr>
                      <a:r>
                        <a:rPr sz="1800" dirty="0">
                          <a:latin typeface="Calibri"/>
                          <a:cs typeface="Calibri"/>
                        </a:rPr>
                        <a:t>16</a:t>
                      </a:r>
                      <a:endParaRPr sz="1800">
                        <a:latin typeface="Calibri"/>
                        <a:cs typeface="Calibri"/>
                      </a:endParaRPr>
                    </a:p>
                    <a:p>
                      <a:pPr marL="379730">
                        <a:lnSpc>
                          <a:spcPct val="100000"/>
                        </a:lnSpc>
                      </a:pPr>
                      <a:r>
                        <a:rPr sz="1800" dirty="0">
                          <a:latin typeface="Calibri"/>
                          <a:cs typeface="Calibri"/>
                        </a:rPr>
                        <a:t>32</a:t>
                      </a:r>
                      <a:endParaRPr sz="1800">
                        <a:latin typeface="Calibri"/>
                        <a:cs typeface="Calibri"/>
                      </a:endParaRPr>
                    </a:p>
                    <a:p>
                      <a:pPr marL="379730">
                        <a:lnSpc>
                          <a:spcPct val="100000"/>
                        </a:lnSpc>
                      </a:pPr>
                      <a:r>
                        <a:rPr sz="1800" dirty="0">
                          <a:latin typeface="Calibri"/>
                          <a:cs typeface="Calibri"/>
                        </a:rPr>
                        <a:t>48</a:t>
                      </a:r>
                      <a:endParaRPr sz="1800">
                        <a:latin typeface="Calibri"/>
                        <a:cs typeface="Calibri"/>
                      </a:endParaRPr>
                    </a:p>
                    <a:p>
                      <a:pPr marL="379730">
                        <a:lnSpc>
                          <a:spcPct val="100000"/>
                        </a:lnSpc>
                      </a:pPr>
                      <a:r>
                        <a:rPr sz="1800" dirty="0">
                          <a:latin typeface="Calibri"/>
                          <a:cs typeface="Calibri"/>
                        </a:rPr>
                        <a:t>64</a:t>
                      </a:r>
                      <a:endParaRPr sz="1800">
                        <a:latin typeface="Calibri"/>
                        <a:cs typeface="Calibri"/>
                      </a:endParaRPr>
                    </a:p>
                    <a:p>
                      <a:pPr marL="379730">
                        <a:lnSpc>
                          <a:spcPct val="100000"/>
                        </a:lnSpc>
                      </a:pPr>
                      <a:r>
                        <a:rPr sz="1800" dirty="0">
                          <a:latin typeface="Calibri"/>
                          <a:cs typeface="Calibri"/>
                        </a:rPr>
                        <a:t>0</a:t>
                      </a:r>
                      <a:endParaRPr sz="1800">
                        <a:latin typeface="Calibri"/>
                        <a:cs typeface="Calibri"/>
                      </a:endParaRPr>
                    </a:p>
                    <a:p>
                      <a:pPr marL="379730">
                        <a:lnSpc>
                          <a:spcPct val="100000"/>
                        </a:lnSpc>
                      </a:pPr>
                      <a:r>
                        <a:rPr sz="1800" dirty="0">
                          <a:latin typeface="Calibri"/>
                          <a:cs typeface="Calibri"/>
                        </a:rPr>
                        <a:t>256</a:t>
                      </a:r>
                      <a:endParaRPr sz="1800">
                        <a:latin typeface="Calibri"/>
                        <a:cs typeface="Calibri"/>
                      </a:endParaRPr>
                    </a:p>
                    <a:p>
                      <a:pPr marL="379730">
                        <a:lnSpc>
                          <a:spcPct val="100000"/>
                        </a:lnSpc>
                      </a:pPr>
                      <a:r>
                        <a:rPr sz="1800" dirty="0">
                          <a:latin typeface="Calibri"/>
                          <a:cs typeface="Calibri"/>
                        </a:rPr>
                        <a:t>512</a:t>
                      </a:r>
                      <a:endParaRPr sz="1800">
                        <a:latin typeface="Calibri"/>
                        <a:cs typeface="Calibri"/>
                      </a:endParaRPr>
                    </a:p>
                    <a:p>
                      <a:pPr marL="379730">
                        <a:lnSpc>
                          <a:spcPct val="100000"/>
                        </a:lnSpc>
                      </a:pPr>
                      <a:r>
                        <a:rPr sz="1800" dirty="0">
                          <a:latin typeface="Calibri"/>
                          <a:cs typeface="Calibri"/>
                        </a:rPr>
                        <a:t>768</a:t>
                      </a:r>
                      <a:endParaRPr sz="1800">
                        <a:latin typeface="Calibri"/>
                        <a:cs typeface="Calibri"/>
                      </a:endParaRPr>
                    </a:p>
                    <a:p>
                      <a:pPr marL="379730">
                        <a:lnSpc>
                          <a:spcPts val="2150"/>
                        </a:lnSpc>
                      </a:pPr>
                      <a:r>
                        <a:rPr sz="1800" dirty="0">
                          <a:latin typeface="Calibri"/>
                          <a:cs typeface="Calibri"/>
                        </a:rPr>
                        <a:t>4096</a:t>
                      </a:r>
                      <a:endParaRPr sz="1800">
                        <a:latin typeface="Calibri"/>
                        <a:cs typeface="Calibri"/>
                      </a:endParaRPr>
                    </a:p>
                  </a:txBody>
                  <a:tcPr marL="0" marR="0" marT="0" marB="0"/>
                </a:tc>
                <a:tc>
                  <a:txBody>
                    <a:bodyPr/>
                    <a:lstStyle/>
                    <a:p>
                      <a:pPr marL="109855">
                        <a:lnSpc>
                          <a:spcPts val="1710"/>
                        </a:lnSpc>
                      </a:pPr>
                      <a:r>
                        <a:rPr sz="1800" spc="-10" dirty="0">
                          <a:latin typeface="Calibri"/>
                          <a:cs typeface="Calibri"/>
                        </a:rPr>
                        <a:t>N'affiche </a:t>
                      </a:r>
                      <a:r>
                        <a:rPr sz="1800" spc="-5" dirty="0">
                          <a:latin typeface="Calibri"/>
                          <a:cs typeface="Calibri"/>
                        </a:rPr>
                        <a:t>que le bouton</a:t>
                      </a:r>
                      <a:r>
                        <a:rPr sz="1800" spc="55" dirty="0">
                          <a:latin typeface="Calibri"/>
                          <a:cs typeface="Calibri"/>
                        </a:rPr>
                        <a:t> </a:t>
                      </a:r>
                      <a:r>
                        <a:rPr sz="1800" spc="-5" dirty="0">
                          <a:latin typeface="Calibri"/>
                          <a:cs typeface="Calibri"/>
                        </a:rPr>
                        <a:t>ok</a:t>
                      </a:r>
                      <a:endParaRPr sz="1800" dirty="0">
                        <a:latin typeface="Calibri"/>
                        <a:cs typeface="Calibri"/>
                      </a:endParaRPr>
                    </a:p>
                    <a:p>
                      <a:pPr marL="109855">
                        <a:lnSpc>
                          <a:spcPct val="100000"/>
                        </a:lnSpc>
                      </a:pPr>
                      <a:r>
                        <a:rPr sz="1800" spc="-5" dirty="0">
                          <a:latin typeface="Calibri"/>
                          <a:cs typeface="Calibri"/>
                        </a:rPr>
                        <a:t>Ok et Annuler</a:t>
                      </a:r>
                      <a:endParaRPr sz="1800" dirty="0">
                        <a:latin typeface="Calibri"/>
                        <a:cs typeface="Calibri"/>
                      </a:endParaRPr>
                    </a:p>
                    <a:p>
                      <a:pPr marL="109855" marR="1311910">
                        <a:lnSpc>
                          <a:spcPct val="100000"/>
                        </a:lnSpc>
                      </a:pPr>
                      <a:r>
                        <a:rPr sz="1800" spc="-20" dirty="0">
                          <a:latin typeface="Calibri"/>
                          <a:cs typeface="Calibri"/>
                        </a:rPr>
                        <a:t>Abandonner, </a:t>
                      </a:r>
                      <a:r>
                        <a:rPr sz="1800" spc="-25" dirty="0">
                          <a:latin typeface="Calibri"/>
                          <a:cs typeface="Calibri"/>
                        </a:rPr>
                        <a:t>Recommencer, </a:t>
                      </a:r>
                      <a:r>
                        <a:rPr sz="1800" spc="-5" dirty="0">
                          <a:latin typeface="Calibri"/>
                          <a:cs typeface="Calibri"/>
                        </a:rPr>
                        <a:t>Ignorer  Oui, </a:t>
                      </a:r>
                      <a:r>
                        <a:rPr sz="1800" dirty="0">
                          <a:latin typeface="Calibri"/>
                          <a:cs typeface="Calibri"/>
                        </a:rPr>
                        <a:t>Non,</a:t>
                      </a:r>
                      <a:r>
                        <a:rPr sz="1800" spc="15" dirty="0">
                          <a:latin typeface="Calibri"/>
                          <a:cs typeface="Calibri"/>
                        </a:rPr>
                        <a:t> </a:t>
                      </a:r>
                      <a:r>
                        <a:rPr sz="1800" spc="-5" dirty="0">
                          <a:latin typeface="Calibri"/>
                          <a:cs typeface="Calibri"/>
                        </a:rPr>
                        <a:t>Annuler</a:t>
                      </a:r>
                      <a:endParaRPr sz="1800" dirty="0">
                        <a:latin typeface="Calibri"/>
                        <a:cs typeface="Calibri"/>
                      </a:endParaRPr>
                    </a:p>
                    <a:p>
                      <a:pPr marL="109855" marR="2497455">
                        <a:lnSpc>
                          <a:spcPct val="100000"/>
                        </a:lnSpc>
                      </a:pPr>
                      <a:r>
                        <a:rPr sz="1800" spc="-5" dirty="0">
                          <a:latin typeface="Calibri"/>
                          <a:cs typeface="Calibri"/>
                        </a:rPr>
                        <a:t>Oui, </a:t>
                      </a:r>
                      <a:r>
                        <a:rPr sz="1800" dirty="0">
                          <a:latin typeface="Calibri"/>
                          <a:cs typeface="Calibri"/>
                        </a:rPr>
                        <a:t>Non  </a:t>
                      </a:r>
                      <a:r>
                        <a:rPr sz="1800" spc="-25" dirty="0">
                          <a:latin typeface="Calibri"/>
                          <a:cs typeface="Calibri"/>
                        </a:rPr>
                        <a:t>Recommencer, </a:t>
                      </a:r>
                      <a:r>
                        <a:rPr sz="1800" spc="-5" dirty="0">
                          <a:latin typeface="Calibri"/>
                          <a:cs typeface="Calibri"/>
                        </a:rPr>
                        <a:t>Annuler  Icône message critique  Icône</a:t>
                      </a:r>
                      <a:r>
                        <a:rPr sz="1800" spc="-10" dirty="0">
                          <a:latin typeface="Calibri"/>
                          <a:cs typeface="Calibri"/>
                        </a:rPr>
                        <a:t> </a:t>
                      </a:r>
                      <a:r>
                        <a:rPr sz="1800" spc="-5" dirty="0">
                          <a:latin typeface="Calibri"/>
                          <a:cs typeface="Calibri"/>
                        </a:rPr>
                        <a:t>Question</a:t>
                      </a:r>
                      <a:endParaRPr sz="1800" dirty="0">
                        <a:latin typeface="Calibri"/>
                        <a:cs typeface="Calibri"/>
                      </a:endParaRPr>
                    </a:p>
                    <a:p>
                      <a:pPr marL="109855">
                        <a:lnSpc>
                          <a:spcPct val="100000"/>
                        </a:lnSpc>
                        <a:spcBef>
                          <a:spcPts val="5"/>
                        </a:spcBef>
                      </a:pPr>
                      <a:r>
                        <a:rPr sz="1800" spc="-5" dirty="0">
                          <a:latin typeface="Calibri"/>
                          <a:cs typeface="Calibri"/>
                        </a:rPr>
                        <a:t>Icône</a:t>
                      </a:r>
                      <a:r>
                        <a:rPr sz="1800" spc="-95" dirty="0">
                          <a:latin typeface="Calibri"/>
                          <a:cs typeface="Calibri"/>
                        </a:rPr>
                        <a:t> </a:t>
                      </a:r>
                      <a:r>
                        <a:rPr sz="1800" spc="-10" dirty="0">
                          <a:latin typeface="Calibri"/>
                          <a:cs typeface="Calibri"/>
                        </a:rPr>
                        <a:t>exclamation</a:t>
                      </a:r>
                      <a:endParaRPr sz="1800" dirty="0">
                        <a:latin typeface="Calibri"/>
                        <a:cs typeface="Calibri"/>
                      </a:endParaRPr>
                    </a:p>
                    <a:p>
                      <a:pPr marL="109855">
                        <a:lnSpc>
                          <a:spcPct val="100000"/>
                        </a:lnSpc>
                      </a:pPr>
                      <a:r>
                        <a:rPr sz="1800" spc="-5" dirty="0">
                          <a:latin typeface="Calibri"/>
                          <a:cs typeface="Calibri"/>
                        </a:rPr>
                        <a:t>Icône</a:t>
                      </a:r>
                      <a:r>
                        <a:rPr sz="1800" spc="-85" dirty="0">
                          <a:latin typeface="Calibri"/>
                          <a:cs typeface="Calibri"/>
                        </a:rPr>
                        <a:t> </a:t>
                      </a:r>
                      <a:r>
                        <a:rPr sz="1800" spc="-10" dirty="0">
                          <a:latin typeface="Calibri"/>
                          <a:cs typeface="Calibri"/>
                        </a:rPr>
                        <a:t>Information</a:t>
                      </a:r>
                      <a:endParaRPr sz="1800" dirty="0">
                        <a:latin typeface="Calibri"/>
                        <a:cs typeface="Calibri"/>
                      </a:endParaRPr>
                    </a:p>
                    <a:p>
                      <a:pPr marL="109855" marR="1585595">
                        <a:lnSpc>
                          <a:spcPct val="100000"/>
                        </a:lnSpc>
                      </a:pPr>
                      <a:r>
                        <a:rPr sz="1800" spc="-5" dirty="0">
                          <a:latin typeface="Calibri"/>
                          <a:cs typeface="Calibri"/>
                        </a:rPr>
                        <a:t>Le premier bouton </a:t>
                      </a:r>
                      <a:r>
                        <a:rPr sz="1800" spc="-10" dirty="0">
                          <a:latin typeface="Calibri"/>
                          <a:cs typeface="Calibri"/>
                        </a:rPr>
                        <a:t>est </a:t>
                      </a:r>
                      <a:r>
                        <a:rPr sz="1800" spc="-5" dirty="0">
                          <a:latin typeface="Calibri"/>
                          <a:cs typeface="Calibri"/>
                        </a:rPr>
                        <a:t>par </a:t>
                      </a:r>
                      <a:r>
                        <a:rPr sz="1800" spc="-10" dirty="0">
                          <a:latin typeface="Calibri"/>
                          <a:cs typeface="Calibri"/>
                        </a:rPr>
                        <a:t>défaut  </a:t>
                      </a:r>
                      <a:r>
                        <a:rPr sz="1800" spc="-5" dirty="0">
                          <a:latin typeface="Calibri"/>
                          <a:cs typeface="Calibri"/>
                        </a:rPr>
                        <a:t>Le </a:t>
                      </a:r>
                      <a:r>
                        <a:rPr sz="1800" dirty="0">
                          <a:latin typeface="Calibri"/>
                          <a:cs typeface="Calibri"/>
                        </a:rPr>
                        <a:t>2</a:t>
                      </a:r>
                      <a:r>
                        <a:rPr sz="1800" baseline="25462" dirty="0">
                          <a:latin typeface="Calibri"/>
                          <a:cs typeface="Calibri"/>
                        </a:rPr>
                        <a:t>ième </a:t>
                      </a:r>
                      <a:r>
                        <a:rPr sz="1800" spc="-5" dirty="0">
                          <a:latin typeface="Calibri"/>
                          <a:cs typeface="Calibri"/>
                        </a:rPr>
                        <a:t>bouton </a:t>
                      </a:r>
                      <a:r>
                        <a:rPr sz="1800" spc="-10" dirty="0">
                          <a:latin typeface="Calibri"/>
                          <a:cs typeface="Calibri"/>
                        </a:rPr>
                        <a:t>est </a:t>
                      </a:r>
                      <a:r>
                        <a:rPr sz="1800" spc="-5" dirty="0">
                          <a:latin typeface="Calibri"/>
                          <a:cs typeface="Calibri"/>
                        </a:rPr>
                        <a:t>par</a:t>
                      </a:r>
                      <a:r>
                        <a:rPr sz="1800" spc="-114" dirty="0">
                          <a:latin typeface="Calibri"/>
                          <a:cs typeface="Calibri"/>
                        </a:rPr>
                        <a:t> </a:t>
                      </a:r>
                      <a:r>
                        <a:rPr sz="1800" spc="-10" dirty="0">
                          <a:latin typeface="Calibri"/>
                          <a:cs typeface="Calibri"/>
                        </a:rPr>
                        <a:t>défaut</a:t>
                      </a:r>
                      <a:endParaRPr sz="1800" dirty="0">
                        <a:latin typeface="Calibri"/>
                        <a:cs typeface="Calibri"/>
                      </a:endParaRPr>
                    </a:p>
                    <a:p>
                      <a:pPr marL="109855" marR="1898650">
                        <a:lnSpc>
                          <a:spcPct val="100000"/>
                        </a:lnSpc>
                      </a:pPr>
                      <a:r>
                        <a:rPr sz="1800" spc="-5" dirty="0">
                          <a:latin typeface="Calibri"/>
                          <a:cs typeface="Calibri"/>
                        </a:rPr>
                        <a:t>Le </a:t>
                      </a:r>
                      <a:r>
                        <a:rPr sz="1800" dirty="0">
                          <a:latin typeface="Calibri"/>
                          <a:cs typeface="Calibri"/>
                        </a:rPr>
                        <a:t>3</a:t>
                      </a:r>
                      <a:r>
                        <a:rPr sz="1800" baseline="25462" dirty="0">
                          <a:latin typeface="Calibri"/>
                          <a:cs typeface="Calibri"/>
                        </a:rPr>
                        <a:t>ième </a:t>
                      </a:r>
                      <a:r>
                        <a:rPr sz="1800" spc="-5" dirty="0">
                          <a:latin typeface="Calibri"/>
                          <a:cs typeface="Calibri"/>
                        </a:rPr>
                        <a:t>bouton </a:t>
                      </a:r>
                      <a:r>
                        <a:rPr sz="1800" spc="-10" dirty="0">
                          <a:latin typeface="Calibri"/>
                          <a:cs typeface="Calibri"/>
                        </a:rPr>
                        <a:t>est </a:t>
                      </a:r>
                      <a:r>
                        <a:rPr sz="1800" spc="-5" dirty="0">
                          <a:latin typeface="Calibri"/>
                          <a:cs typeface="Calibri"/>
                        </a:rPr>
                        <a:t>par </a:t>
                      </a:r>
                      <a:r>
                        <a:rPr sz="1800" spc="-10" dirty="0">
                          <a:latin typeface="Calibri"/>
                          <a:cs typeface="Calibri"/>
                        </a:rPr>
                        <a:t>défaut  </a:t>
                      </a:r>
                      <a:r>
                        <a:rPr sz="1800" spc="-5" dirty="0">
                          <a:latin typeface="Calibri"/>
                          <a:cs typeface="Calibri"/>
                        </a:rPr>
                        <a:t>Le </a:t>
                      </a:r>
                      <a:r>
                        <a:rPr sz="1800" dirty="0">
                          <a:latin typeface="Calibri"/>
                          <a:cs typeface="Calibri"/>
                        </a:rPr>
                        <a:t>4</a:t>
                      </a:r>
                      <a:r>
                        <a:rPr sz="1800" baseline="25462" dirty="0">
                          <a:latin typeface="Calibri"/>
                          <a:cs typeface="Calibri"/>
                        </a:rPr>
                        <a:t>ième  </a:t>
                      </a:r>
                      <a:r>
                        <a:rPr sz="1800" spc="-5" dirty="0">
                          <a:latin typeface="Calibri"/>
                          <a:cs typeface="Calibri"/>
                        </a:rPr>
                        <a:t>bouton </a:t>
                      </a:r>
                      <a:r>
                        <a:rPr sz="1800" spc="-10" dirty="0">
                          <a:latin typeface="Calibri"/>
                          <a:cs typeface="Calibri"/>
                        </a:rPr>
                        <a:t>est </a:t>
                      </a:r>
                      <a:r>
                        <a:rPr sz="1800" spc="-5" dirty="0">
                          <a:latin typeface="Calibri"/>
                          <a:cs typeface="Calibri"/>
                        </a:rPr>
                        <a:t>par</a:t>
                      </a:r>
                      <a:r>
                        <a:rPr sz="1800" spc="-150" dirty="0">
                          <a:latin typeface="Calibri"/>
                          <a:cs typeface="Calibri"/>
                        </a:rPr>
                        <a:t> </a:t>
                      </a:r>
                      <a:r>
                        <a:rPr sz="1800" spc="-10" dirty="0">
                          <a:latin typeface="Calibri"/>
                          <a:cs typeface="Calibri"/>
                        </a:rPr>
                        <a:t>défaut</a:t>
                      </a:r>
                      <a:endParaRPr sz="1800" dirty="0">
                        <a:latin typeface="Calibri"/>
                        <a:cs typeface="Calibri"/>
                      </a:endParaRPr>
                    </a:p>
                    <a:p>
                      <a:pPr marL="109855">
                        <a:lnSpc>
                          <a:spcPts val="2150"/>
                        </a:lnSpc>
                      </a:pPr>
                      <a:r>
                        <a:rPr sz="1800" spc="-5" dirty="0">
                          <a:latin typeface="Calibri"/>
                          <a:cs typeface="Calibri"/>
                        </a:rPr>
                        <a:t>Suspend </a:t>
                      </a:r>
                      <a:r>
                        <a:rPr sz="1800" spc="-10" dirty="0">
                          <a:latin typeface="Calibri"/>
                          <a:cs typeface="Calibri"/>
                        </a:rPr>
                        <a:t>tout </a:t>
                      </a:r>
                      <a:r>
                        <a:rPr sz="1800" spc="-5" dirty="0">
                          <a:latin typeface="Calibri"/>
                          <a:cs typeface="Calibri"/>
                        </a:rPr>
                        <a:t>jusqu'à une réponse de</a:t>
                      </a:r>
                      <a:r>
                        <a:rPr sz="1800" spc="80" dirty="0">
                          <a:latin typeface="Calibri"/>
                          <a:cs typeface="Calibri"/>
                        </a:rPr>
                        <a:t> </a:t>
                      </a:r>
                      <a:r>
                        <a:rPr sz="1800" spc="-10" dirty="0">
                          <a:latin typeface="Calibri"/>
                          <a:cs typeface="Calibri"/>
                        </a:rPr>
                        <a:t>l'utilisateur</a:t>
                      </a:r>
                      <a:endParaRPr sz="1800" dirty="0">
                        <a:latin typeface="Calibri"/>
                        <a:cs typeface="Calibri"/>
                      </a:endParaRPr>
                    </a:p>
                  </a:txBody>
                  <a:tcPr marL="0" marR="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8314709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 </a:t>
            </a:r>
            <a:r>
              <a:rPr lang="fr-FR" dirty="0" err="1"/>
              <a:t>MsgBox</a:t>
            </a:r>
            <a:endParaRPr lang="fr-FR" dirty="0"/>
          </a:p>
        </p:txBody>
      </p:sp>
      <p:sp>
        <p:nvSpPr>
          <p:cNvPr id="3" name="Espace réservé du contenu 2"/>
          <p:cNvSpPr>
            <a:spLocks noGrp="1"/>
          </p:cNvSpPr>
          <p:nvPr>
            <p:ph idx="1"/>
          </p:nvPr>
        </p:nvSpPr>
        <p:spPr/>
        <p:txBody>
          <a:bodyPr/>
          <a:lstStyle/>
          <a:p>
            <a:endParaRPr lang="fr-FR"/>
          </a:p>
        </p:txBody>
      </p:sp>
      <p:sp>
        <p:nvSpPr>
          <p:cNvPr id="4" name="object 4"/>
          <p:cNvSpPr/>
          <p:nvPr/>
        </p:nvSpPr>
        <p:spPr>
          <a:xfrm>
            <a:off x="838200" y="1914620"/>
            <a:ext cx="10947400" cy="28762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195658" y="4001294"/>
            <a:ext cx="4119105" cy="204842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8801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03BFBC-665F-42BB-8D26-CF2EB1A130D5}"/>
              </a:ext>
            </a:extLst>
          </p:cNvPr>
          <p:cNvSpPr>
            <a:spLocks noGrp="1"/>
          </p:cNvSpPr>
          <p:nvPr>
            <p:ph type="ctrTitle"/>
          </p:nvPr>
        </p:nvSpPr>
        <p:spPr>
          <a:xfrm>
            <a:off x="1236323" y="1112936"/>
            <a:ext cx="9991241" cy="2167294"/>
          </a:xfrm>
        </p:spPr>
        <p:txBody>
          <a:bodyPr anchor="t">
            <a:noAutofit/>
          </a:bodyPr>
          <a:lstStyle/>
          <a:p>
            <a:r>
              <a:rPr lang="fr-FR" dirty="0">
                <a:solidFill>
                  <a:schemeClr val="accent1">
                    <a:lumMod val="75000"/>
                  </a:schemeClr>
                </a:solidFill>
              </a:rPr>
              <a:t>La programmation au service du tableur</a:t>
            </a:r>
          </a:p>
        </p:txBody>
      </p:sp>
      <p:sp>
        <p:nvSpPr>
          <p:cNvPr id="3" name="Sous-titre 2">
            <a:extLst>
              <a:ext uri="{FF2B5EF4-FFF2-40B4-BE49-F238E27FC236}">
                <a16:creationId xmlns:a16="http://schemas.microsoft.com/office/drawing/2014/main" id="{07383E19-84B1-43AE-8467-6E11BF7D2E4E}"/>
              </a:ext>
            </a:extLst>
          </p:cNvPr>
          <p:cNvSpPr>
            <a:spLocks noGrp="1"/>
          </p:cNvSpPr>
          <p:nvPr>
            <p:ph type="subTitle" idx="1"/>
          </p:nvPr>
        </p:nvSpPr>
        <p:spPr>
          <a:xfrm>
            <a:off x="1242272" y="5107257"/>
            <a:ext cx="9346058" cy="1208957"/>
          </a:xfrm>
        </p:spPr>
        <p:txBody>
          <a:bodyPr>
            <a:normAutofit fontScale="77500" lnSpcReduction="20000"/>
          </a:bodyPr>
          <a:lstStyle/>
          <a:p>
            <a:r>
              <a:rPr lang="fr-FR" sz="2000" dirty="0"/>
              <a:t>Samir DELMI</a:t>
            </a:r>
          </a:p>
          <a:p>
            <a:r>
              <a:rPr lang="fr-FR" sz="2000" dirty="0"/>
              <a:t>Université de Montpellier</a:t>
            </a:r>
          </a:p>
          <a:p>
            <a:r>
              <a:rPr lang="fr-FR" sz="2000" dirty="0"/>
              <a:t>Version janvier 2024</a:t>
            </a:r>
          </a:p>
          <a:p>
            <a:r>
              <a:rPr lang="fr-FR" sz="2000" dirty="0"/>
              <a:t> </a:t>
            </a:r>
          </a:p>
        </p:txBody>
      </p:sp>
      <p:sp>
        <p:nvSpPr>
          <p:cNvPr id="5" name="Rectangle 4">
            <a:extLst>
              <a:ext uri="{FF2B5EF4-FFF2-40B4-BE49-F238E27FC236}">
                <a16:creationId xmlns:a16="http://schemas.microsoft.com/office/drawing/2014/main" id="{F6FBE9CE-6189-04DC-022C-F9E8D018AA9D}"/>
              </a:ext>
            </a:extLst>
          </p:cNvPr>
          <p:cNvSpPr/>
          <p:nvPr/>
        </p:nvSpPr>
        <p:spPr>
          <a:xfrm>
            <a:off x="1523429" y="3280230"/>
            <a:ext cx="9245600" cy="132343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fr-FR" sz="2000" dirty="0">
                <a:latin typeface="Caveat" panose="00000500000000000000" pitchFamily="2" charset="0"/>
              </a:rPr>
              <a:t>"Tout le monde est un génie. Mais si on juge un poisson sur sa capacité à grimper à un arbre, il passera sa vie à croire qu'il est stupide..."</a:t>
            </a:r>
          </a:p>
          <a:p>
            <a:pPr algn="ctr"/>
            <a:r>
              <a:rPr lang="fr-FR" sz="2000" dirty="0">
                <a:latin typeface="Caveat" panose="00000500000000000000" pitchFamily="2" charset="0"/>
              </a:rPr>
              <a:t>Albert Einstein</a:t>
            </a:r>
          </a:p>
        </p:txBody>
      </p:sp>
    </p:spTree>
    <p:extLst>
      <p:ext uri="{BB962C8B-B14F-4D97-AF65-F5344CB8AC3E}">
        <p14:creationId xmlns:p14="http://schemas.microsoft.com/office/powerpoint/2010/main" val="1962489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BB45C-3CD5-621B-FE15-4F2F68B9655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57519C-BA13-F865-2C07-C637D0DF9F6F}"/>
              </a:ext>
            </a:extLst>
          </p:cNvPr>
          <p:cNvSpPr>
            <a:spLocks noGrp="1"/>
          </p:cNvSpPr>
          <p:nvPr>
            <p:ph type="title"/>
          </p:nvPr>
        </p:nvSpPr>
        <p:spPr/>
        <p:txBody>
          <a:bodyPr/>
          <a:lstStyle/>
          <a:p>
            <a:r>
              <a:rPr lang="fr-FR" dirty="0"/>
              <a:t>Fonctionnement de la mémoire et les variables</a:t>
            </a:r>
          </a:p>
        </p:txBody>
      </p:sp>
      <p:sp>
        <p:nvSpPr>
          <p:cNvPr id="3" name="Espace réservé du contenu 2">
            <a:extLst>
              <a:ext uri="{FF2B5EF4-FFF2-40B4-BE49-F238E27FC236}">
                <a16:creationId xmlns:a16="http://schemas.microsoft.com/office/drawing/2014/main" id="{B3F2C064-C798-7198-5633-1A38BDA1C622}"/>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B56160FC-5311-10A7-D3B7-C59D928F0A34}"/>
              </a:ext>
            </a:extLst>
          </p:cNvPr>
          <p:cNvPicPr>
            <a:picLocks noChangeAspect="1"/>
          </p:cNvPicPr>
          <p:nvPr/>
        </p:nvPicPr>
        <p:blipFill>
          <a:blip r:embed="rId3"/>
          <a:stretch>
            <a:fillRect/>
          </a:stretch>
        </p:blipFill>
        <p:spPr>
          <a:xfrm>
            <a:off x="636641" y="1181101"/>
            <a:ext cx="10422785" cy="5403391"/>
          </a:xfrm>
          <a:prstGeom prst="rect">
            <a:avLst/>
          </a:prstGeom>
        </p:spPr>
      </p:pic>
    </p:spTree>
    <p:extLst>
      <p:ext uri="{BB962C8B-B14F-4D97-AF65-F5344CB8AC3E}">
        <p14:creationId xmlns:p14="http://schemas.microsoft.com/office/powerpoint/2010/main" val="351110642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BOÎTES DE DIALOGUE (formulaires) </a:t>
            </a:r>
            <a:r>
              <a:rPr lang="fr-FR" dirty="0" err="1"/>
              <a:t>Personalisées</a:t>
            </a:r>
            <a:r>
              <a:rPr lang="fr-FR" dirty="0"/>
              <a:t>  </a:t>
            </a:r>
            <a:br>
              <a:rPr lang="fr-FR" dirty="0"/>
            </a:br>
            <a:r>
              <a:rPr lang="fr-FR" dirty="0"/>
              <a:t>(Les </a:t>
            </a:r>
            <a:r>
              <a:rPr lang="fr-FR" dirty="0" err="1"/>
              <a:t>UserForms</a:t>
            </a:r>
            <a:r>
              <a:rPr lang="fr-FR" dirty="0"/>
              <a:t>)</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32974731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BOÎTES DE DIALOGUE (formulaires) </a:t>
            </a:r>
            <a:r>
              <a:rPr lang="fr-FR" dirty="0" err="1"/>
              <a:t>Personalisées</a:t>
            </a:r>
            <a:r>
              <a:rPr lang="fr-FR" dirty="0"/>
              <a:t>  (Les </a:t>
            </a:r>
            <a:r>
              <a:rPr lang="fr-FR" dirty="0" err="1"/>
              <a:t>UserForms</a:t>
            </a:r>
            <a:r>
              <a:rPr lang="fr-FR" dirty="0"/>
              <a:t>)</a:t>
            </a:r>
          </a:p>
        </p:txBody>
      </p:sp>
      <p:sp>
        <p:nvSpPr>
          <p:cNvPr id="3" name="Espace réservé du contenu 2"/>
          <p:cNvSpPr>
            <a:spLocks noGrp="1"/>
          </p:cNvSpPr>
          <p:nvPr>
            <p:ph idx="1"/>
          </p:nvPr>
        </p:nvSpPr>
        <p:spPr/>
        <p:txBody>
          <a:bodyPr/>
          <a:lstStyle/>
          <a:p>
            <a:r>
              <a:rPr lang="fr-FR" dirty="0"/>
              <a:t>Les </a:t>
            </a:r>
            <a:r>
              <a:rPr lang="fr-FR" dirty="0" err="1"/>
              <a:t>UserForm</a:t>
            </a:r>
            <a:r>
              <a:rPr lang="fr-FR" dirty="0"/>
              <a:t> (USF) servent à créer des boîtes de dialogue personnalisées. </a:t>
            </a:r>
          </a:p>
          <a:p>
            <a:r>
              <a:rPr lang="fr-FR" dirty="0"/>
              <a:t>Vous pouvez y ajouter des contrôles afin de mettre en place une Interface utilisateur adaptée à votre projet. </a:t>
            </a:r>
          </a:p>
          <a:p>
            <a:r>
              <a:rPr lang="fr-FR" dirty="0"/>
              <a:t>Il sera ainsi possible d'effectuer des saisies depuis ce support </a:t>
            </a:r>
            <a:r>
              <a:rPr lang="fr-FR" dirty="0" err="1"/>
              <a:t>préformaté</a:t>
            </a:r>
            <a:r>
              <a:rPr lang="fr-FR" dirty="0"/>
              <a:t> ou y visualiser des informations très diversifiées (Textes, données numériques, images, vidéos...)</a:t>
            </a:r>
          </a:p>
          <a:p>
            <a:r>
              <a:rPr lang="fr-FR" dirty="0"/>
              <a:t>l'objet utilisé: </a:t>
            </a:r>
            <a:r>
              <a:rPr lang="fr-FR" b="1" dirty="0" err="1">
                <a:solidFill>
                  <a:schemeClr val="accent1">
                    <a:lumMod val="75000"/>
                  </a:schemeClr>
                </a:solidFill>
              </a:rPr>
              <a:t>UserForm</a:t>
            </a:r>
            <a:r>
              <a:rPr lang="fr-FR" dirty="0"/>
              <a:t>.</a:t>
            </a:r>
          </a:p>
          <a:p>
            <a:endParaRPr lang="fr-FR" dirty="0"/>
          </a:p>
        </p:txBody>
      </p:sp>
    </p:spTree>
    <p:extLst>
      <p:ext uri="{BB962C8B-B14F-4D97-AF65-F5344CB8AC3E}">
        <p14:creationId xmlns:p14="http://schemas.microsoft.com/office/powerpoint/2010/main" val="23538394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BOÎTES DE DIALOGUE (formulaires) </a:t>
            </a:r>
            <a:r>
              <a:rPr lang="fr-FR" dirty="0" err="1"/>
              <a:t>Personalisées</a:t>
            </a:r>
            <a:r>
              <a:rPr lang="fr-FR" dirty="0"/>
              <a:t>  (Les </a:t>
            </a:r>
            <a:r>
              <a:rPr lang="fr-FR" dirty="0" err="1"/>
              <a:t>UserForms</a:t>
            </a:r>
            <a:r>
              <a:rPr lang="fr-FR" dirty="0"/>
              <a:t>)</a:t>
            </a:r>
          </a:p>
        </p:txBody>
      </p:sp>
      <p:sp>
        <p:nvSpPr>
          <p:cNvPr id="3" name="Espace réservé du contenu 2"/>
          <p:cNvSpPr>
            <a:spLocks noGrp="1"/>
          </p:cNvSpPr>
          <p:nvPr>
            <p:ph idx="1"/>
          </p:nvPr>
        </p:nvSpPr>
        <p:spPr/>
        <p:txBody>
          <a:bodyPr/>
          <a:lstStyle/>
          <a:p>
            <a:r>
              <a:rPr lang="fr-FR" dirty="0"/>
              <a:t>La création et la mise en forme de la boite de dialogue dans votre projet.</a:t>
            </a:r>
          </a:p>
          <a:p>
            <a:endParaRPr lang="fr-FR" dirty="0"/>
          </a:p>
        </p:txBody>
      </p:sp>
      <p:pic>
        <p:nvPicPr>
          <p:cNvPr id="4" name="Image 3"/>
          <p:cNvPicPr>
            <a:picLocks noChangeAspect="1"/>
          </p:cNvPicPr>
          <p:nvPr/>
        </p:nvPicPr>
        <p:blipFill>
          <a:blip r:embed="rId2"/>
          <a:stretch>
            <a:fillRect/>
          </a:stretch>
        </p:blipFill>
        <p:spPr>
          <a:xfrm>
            <a:off x="2407920" y="2335538"/>
            <a:ext cx="8153398" cy="4522462"/>
          </a:xfrm>
          <a:prstGeom prst="rect">
            <a:avLst/>
          </a:prstGeom>
        </p:spPr>
      </p:pic>
    </p:spTree>
    <p:extLst>
      <p:ext uri="{BB962C8B-B14F-4D97-AF65-F5344CB8AC3E}">
        <p14:creationId xmlns:p14="http://schemas.microsoft.com/office/powerpoint/2010/main" val="26657933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BOÎTES DE DIALOGUE (formulaires) </a:t>
            </a:r>
            <a:r>
              <a:rPr lang="fr-FR" dirty="0" err="1"/>
              <a:t>Personalisées</a:t>
            </a:r>
            <a:r>
              <a:rPr lang="fr-FR" dirty="0"/>
              <a:t>  (Les </a:t>
            </a:r>
            <a:r>
              <a:rPr lang="fr-FR" dirty="0" err="1"/>
              <a:t>UserForms</a:t>
            </a:r>
            <a:r>
              <a:rPr lang="fr-FR" dirty="0"/>
              <a:t>)</a:t>
            </a:r>
          </a:p>
        </p:txBody>
      </p:sp>
      <p:sp>
        <p:nvSpPr>
          <p:cNvPr id="3" name="Espace réservé du contenu 2"/>
          <p:cNvSpPr>
            <a:spLocks noGrp="1"/>
          </p:cNvSpPr>
          <p:nvPr>
            <p:ph idx="1"/>
          </p:nvPr>
        </p:nvSpPr>
        <p:spPr/>
        <p:txBody>
          <a:bodyPr/>
          <a:lstStyle/>
          <a:p>
            <a:r>
              <a:rPr lang="fr-FR" dirty="0"/>
              <a:t>La création et la mise en forme de la boite de dialogue dans votre projet. </a:t>
            </a:r>
            <a:r>
              <a:rPr lang="fr-FR" sz="2000" i="1" dirty="0"/>
              <a:t>(ancienne interface de l’éditeur </a:t>
            </a:r>
            <a:r>
              <a:rPr lang="fr-FR" sz="2000" i="1" dirty="0" err="1"/>
              <a:t>vba</a:t>
            </a:r>
            <a:r>
              <a:rPr lang="fr-FR" sz="2000" i="1" dirty="0"/>
              <a:t>, rien ne change pour l’essentiel)</a:t>
            </a:r>
          </a:p>
          <a:p>
            <a:endParaRPr lang="fr-FR" dirty="0"/>
          </a:p>
        </p:txBody>
      </p:sp>
      <p:grpSp>
        <p:nvGrpSpPr>
          <p:cNvPr id="16" name="Groupe 15">
            <a:extLst>
              <a:ext uri="{FF2B5EF4-FFF2-40B4-BE49-F238E27FC236}">
                <a16:creationId xmlns:a16="http://schemas.microsoft.com/office/drawing/2014/main" id="{3532F004-1229-23B4-D88F-DCFC84656C6E}"/>
              </a:ext>
            </a:extLst>
          </p:cNvPr>
          <p:cNvGrpSpPr>
            <a:grpSpLocks noChangeAspect="1"/>
          </p:cNvGrpSpPr>
          <p:nvPr/>
        </p:nvGrpSpPr>
        <p:grpSpPr>
          <a:xfrm>
            <a:off x="1322211" y="2838407"/>
            <a:ext cx="8681866" cy="3654468"/>
            <a:chOff x="2106643" y="3275128"/>
            <a:chExt cx="7978713" cy="3358489"/>
          </a:xfrm>
        </p:grpSpPr>
        <p:pic>
          <p:nvPicPr>
            <p:cNvPr id="10" name="Image 9" descr="Une image contenant texte, capture d’écran, logiciel, Icône d’ordinateur">
              <a:extLst>
                <a:ext uri="{FF2B5EF4-FFF2-40B4-BE49-F238E27FC236}">
                  <a16:creationId xmlns:a16="http://schemas.microsoft.com/office/drawing/2014/main" id="{E731277E-D504-56C2-D3EA-A3BBDA2D9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643" y="3300288"/>
              <a:ext cx="7978713" cy="3333329"/>
            </a:xfrm>
            <a:prstGeom prst="rect">
              <a:avLst/>
            </a:prstGeom>
          </p:spPr>
        </p:pic>
        <p:sp>
          <p:nvSpPr>
            <p:cNvPr id="11" name="Flèche : droite 10">
              <a:extLst>
                <a:ext uri="{FF2B5EF4-FFF2-40B4-BE49-F238E27FC236}">
                  <a16:creationId xmlns:a16="http://schemas.microsoft.com/office/drawing/2014/main" id="{27CABCA8-0721-FADD-F175-E14B1D87EEC3}"/>
                </a:ext>
              </a:extLst>
            </p:cNvPr>
            <p:cNvSpPr/>
            <p:nvPr/>
          </p:nvSpPr>
          <p:spPr>
            <a:xfrm rot="8527490">
              <a:off x="4215413" y="3275128"/>
              <a:ext cx="467360" cy="16432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B74DC8F3-7061-0849-C7C5-0F7FF97E97D5}"/>
                </a:ext>
              </a:extLst>
            </p:cNvPr>
            <p:cNvSpPr/>
            <p:nvPr/>
          </p:nvSpPr>
          <p:spPr>
            <a:xfrm rot="8527490">
              <a:off x="4113813" y="3771221"/>
              <a:ext cx="467360" cy="16432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a:extLst>
                <a:ext uri="{FF2B5EF4-FFF2-40B4-BE49-F238E27FC236}">
                  <a16:creationId xmlns:a16="http://schemas.microsoft.com/office/drawing/2014/main" id="{E91BB6F2-D483-5995-FD4C-E77F380B8BFE}"/>
                </a:ext>
              </a:extLst>
            </p:cNvPr>
            <p:cNvSpPr/>
            <p:nvPr/>
          </p:nvSpPr>
          <p:spPr>
            <a:xfrm rot="10800000">
              <a:off x="3237847" y="5602076"/>
              <a:ext cx="467360" cy="1643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31784ADD-3203-211E-E68F-6BBEB1650DAE}"/>
                </a:ext>
              </a:extLst>
            </p:cNvPr>
            <p:cNvSpPr/>
            <p:nvPr/>
          </p:nvSpPr>
          <p:spPr>
            <a:xfrm rot="8681968">
              <a:off x="5617154" y="4066824"/>
              <a:ext cx="467360" cy="164323"/>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droite 14">
              <a:extLst>
                <a:ext uri="{FF2B5EF4-FFF2-40B4-BE49-F238E27FC236}">
                  <a16:creationId xmlns:a16="http://schemas.microsoft.com/office/drawing/2014/main" id="{77B539A0-6F1F-F906-1F5A-830CAFE2328D}"/>
                </a:ext>
              </a:extLst>
            </p:cNvPr>
            <p:cNvSpPr/>
            <p:nvPr/>
          </p:nvSpPr>
          <p:spPr>
            <a:xfrm rot="8475895">
              <a:off x="8666731" y="4075041"/>
              <a:ext cx="467360" cy="164323"/>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20049337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BOÎTES DE DIALOGUE (formulaires) </a:t>
            </a:r>
            <a:r>
              <a:rPr lang="fr-FR" dirty="0" err="1"/>
              <a:t>Personalisées</a:t>
            </a:r>
            <a:r>
              <a:rPr lang="fr-FR" dirty="0"/>
              <a:t>  (Les </a:t>
            </a:r>
            <a:r>
              <a:rPr lang="fr-FR" dirty="0" err="1"/>
              <a:t>UserForms</a:t>
            </a:r>
            <a:r>
              <a:rPr lang="fr-FR" dirty="0"/>
              <a:t>)</a:t>
            </a:r>
          </a:p>
        </p:txBody>
      </p:sp>
      <p:sp>
        <p:nvSpPr>
          <p:cNvPr id="3" name="Espace réservé du contenu 2"/>
          <p:cNvSpPr>
            <a:spLocks noGrp="1"/>
          </p:cNvSpPr>
          <p:nvPr>
            <p:ph idx="1"/>
          </p:nvPr>
        </p:nvSpPr>
        <p:spPr/>
        <p:txBody>
          <a:bodyPr/>
          <a:lstStyle/>
          <a:p>
            <a:r>
              <a:rPr lang="fr-FR" dirty="0"/>
              <a:t>La création et la mise en forme de la boite de dialogue dans votre projet.</a:t>
            </a:r>
          </a:p>
          <a:p>
            <a:endParaRPr lang="fr-FR" dirty="0"/>
          </a:p>
        </p:txBody>
      </p:sp>
      <p:pic>
        <p:nvPicPr>
          <p:cNvPr id="4" name="Image 3"/>
          <p:cNvPicPr>
            <a:picLocks noChangeAspect="1"/>
          </p:cNvPicPr>
          <p:nvPr/>
        </p:nvPicPr>
        <p:blipFill>
          <a:blip r:embed="rId2"/>
          <a:stretch>
            <a:fillRect/>
          </a:stretch>
        </p:blipFill>
        <p:spPr>
          <a:xfrm>
            <a:off x="3095740" y="2472280"/>
            <a:ext cx="6000519" cy="4385720"/>
          </a:xfrm>
          <a:prstGeom prst="rect">
            <a:avLst/>
          </a:prstGeom>
        </p:spPr>
      </p:pic>
    </p:spTree>
    <p:extLst>
      <p:ext uri="{BB962C8B-B14F-4D97-AF65-F5344CB8AC3E}">
        <p14:creationId xmlns:p14="http://schemas.microsoft.com/office/powerpoint/2010/main" val="128941397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BOÎTES DE DIALOGUE (formulaires) </a:t>
            </a:r>
            <a:r>
              <a:rPr lang="fr-FR" dirty="0" err="1"/>
              <a:t>Personalisées</a:t>
            </a:r>
            <a:r>
              <a:rPr lang="fr-FR" dirty="0"/>
              <a:t>  (Les </a:t>
            </a:r>
            <a:r>
              <a:rPr lang="fr-FR" dirty="0" err="1"/>
              <a:t>UserForms</a:t>
            </a:r>
            <a:r>
              <a:rPr lang="fr-FR" dirty="0"/>
              <a:t>)</a:t>
            </a:r>
          </a:p>
        </p:txBody>
      </p:sp>
      <p:sp>
        <p:nvSpPr>
          <p:cNvPr id="3" name="Espace réservé du contenu 2"/>
          <p:cNvSpPr>
            <a:spLocks noGrp="1"/>
          </p:cNvSpPr>
          <p:nvPr>
            <p:ph idx="1"/>
          </p:nvPr>
        </p:nvSpPr>
        <p:spPr/>
        <p:txBody>
          <a:bodyPr/>
          <a:lstStyle/>
          <a:p>
            <a:r>
              <a:rPr lang="fr-FR" dirty="0"/>
              <a:t>La création et la mise en forme de la boite de dialogue dans votre projet.</a:t>
            </a:r>
          </a:p>
          <a:p>
            <a:endParaRPr lang="fr-FR" dirty="0"/>
          </a:p>
        </p:txBody>
      </p:sp>
      <p:sp>
        <p:nvSpPr>
          <p:cNvPr id="5" name="Rectangle 4"/>
          <p:cNvSpPr/>
          <p:nvPr/>
        </p:nvSpPr>
        <p:spPr>
          <a:xfrm>
            <a:off x="5144906" y="3244334"/>
            <a:ext cx="1902187" cy="369332"/>
          </a:xfrm>
          <a:prstGeom prst="rect">
            <a:avLst/>
          </a:prstGeom>
        </p:spPr>
        <p:txBody>
          <a:bodyPr wrap="none">
            <a:spAutoFit/>
          </a:bodyPr>
          <a:lstStyle/>
          <a:p>
            <a:r>
              <a:rPr lang="fr-FR" dirty="0"/>
              <a:t>La suite dans le TP</a:t>
            </a:r>
          </a:p>
        </p:txBody>
      </p:sp>
    </p:spTree>
    <p:extLst>
      <p:ext uri="{BB962C8B-B14F-4D97-AF65-F5344CB8AC3E}">
        <p14:creationId xmlns:p14="http://schemas.microsoft.com/office/powerpoint/2010/main" val="27969440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455847-8773-C2D7-C13E-26C0BA54596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6AD9DCB-D7B3-FB84-3F09-F099DAB4938A}"/>
              </a:ext>
            </a:extLst>
          </p:cNvPr>
          <p:cNvSpPr>
            <a:spLocks noGrp="1"/>
          </p:cNvSpPr>
          <p:nvPr>
            <p:ph idx="1"/>
          </p:nvPr>
        </p:nvSpPr>
        <p:spPr/>
        <p:txBody>
          <a:bodyPr/>
          <a:lstStyle/>
          <a:p>
            <a:r>
              <a:rPr lang="fr-FR" dirty="0">
                <a:hlinkClick r:id="rId2"/>
              </a:rPr>
              <a:t>Exemple de déclaration: </a:t>
            </a:r>
          </a:p>
          <a:p>
            <a:r>
              <a:rPr lang="fr-FR" dirty="0">
                <a:hlinkClick r:id="rId2"/>
              </a:rPr>
              <a:t>https://indexmatch.fr/constantes-et-variables-vba</a:t>
            </a:r>
            <a:endParaRPr lang="fr-FR" dirty="0"/>
          </a:p>
          <a:p>
            <a:endParaRPr lang="fr-FR" dirty="0"/>
          </a:p>
        </p:txBody>
      </p:sp>
    </p:spTree>
    <p:extLst>
      <p:ext uri="{BB962C8B-B14F-4D97-AF65-F5344CB8AC3E}">
        <p14:creationId xmlns:p14="http://schemas.microsoft.com/office/powerpoint/2010/main" val="260111380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AE52A-57B3-9B5D-9C79-08D32396685A}"/>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FF1B25F5-DFA0-98AB-9499-7A7A9A2041C7}"/>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19633066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C61434-513A-35FB-319E-2CE99DDE383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576DA7-BC5F-18A7-9733-ECC71A87CB33}"/>
              </a:ext>
            </a:extLst>
          </p:cNvPr>
          <p:cNvSpPr>
            <a:spLocks noGrp="1"/>
          </p:cNvSpPr>
          <p:nvPr>
            <p:ph type="title"/>
          </p:nvPr>
        </p:nvSpPr>
        <p:spPr/>
        <p:txBody>
          <a:bodyPr/>
          <a:lstStyle/>
          <a:p>
            <a:r>
              <a:rPr lang="fr-FR" dirty="0"/>
              <a:t> Sous-programme</a:t>
            </a:r>
          </a:p>
        </p:txBody>
      </p:sp>
      <p:sp>
        <p:nvSpPr>
          <p:cNvPr id="3" name="Espace réservé du texte 2">
            <a:extLst>
              <a:ext uri="{FF2B5EF4-FFF2-40B4-BE49-F238E27FC236}">
                <a16:creationId xmlns:a16="http://schemas.microsoft.com/office/drawing/2014/main" id="{FC5377AD-AD8F-BDA8-FF46-FDD1FA7573A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44523309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70F0BAC-2C91-9B50-F0EC-208D3D6E53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93F660F-FF64-9E0A-9658-D8B9A365A87E}"/>
              </a:ext>
            </a:extLst>
          </p:cNvPr>
          <p:cNvSpPr>
            <a:spLocks noGrp="1"/>
          </p:cNvSpPr>
          <p:nvPr>
            <p:ph type="title"/>
          </p:nvPr>
        </p:nvSpPr>
        <p:spPr/>
        <p:txBody>
          <a:bodyPr/>
          <a:lstStyle/>
          <a:p>
            <a:r>
              <a:rPr lang="fr-FR" dirty="0"/>
              <a:t> Sous-programme: Présentation</a:t>
            </a:r>
          </a:p>
        </p:txBody>
      </p:sp>
      <p:sp>
        <p:nvSpPr>
          <p:cNvPr id="3" name="Espace réservé du contenu 2">
            <a:extLst>
              <a:ext uri="{FF2B5EF4-FFF2-40B4-BE49-F238E27FC236}">
                <a16:creationId xmlns:a16="http://schemas.microsoft.com/office/drawing/2014/main" id="{3258A830-C360-9AAB-F822-B3FC4E525008}"/>
              </a:ext>
            </a:extLst>
          </p:cNvPr>
          <p:cNvSpPr>
            <a:spLocks noGrp="1"/>
          </p:cNvSpPr>
          <p:nvPr>
            <p:ph idx="1"/>
          </p:nvPr>
        </p:nvSpPr>
        <p:spPr/>
        <p:txBody>
          <a:bodyPr>
            <a:normAutofit/>
          </a:bodyPr>
          <a:lstStyle/>
          <a:p>
            <a:r>
              <a:rPr lang="fr-FR" b="1" dirty="0">
                <a:solidFill>
                  <a:schemeClr val="accent2">
                    <a:lumMod val="75000"/>
                  </a:schemeClr>
                </a:solidFill>
              </a:rPr>
              <a:t>Un sous-programme est un ensemble d'instructions  appelées par un programme principal. </a:t>
            </a:r>
          </a:p>
          <a:p>
            <a:r>
              <a:rPr lang="fr-FR" dirty="0"/>
              <a:t>L'intérêt d'utiliser un sous-programme est double: </a:t>
            </a:r>
          </a:p>
          <a:p>
            <a:pPr lvl="1"/>
            <a:r>
              <a:rPr lang="fr-FR" dirty="0"/>
              <a:t>Le code devient plus lisible (et donc plus facilement maintenable), puisqu'il est divisé en plusieurs parties. </a:t>
            </a:r>
          </a:p>
          <a:p>
            <a:pPr lvl="1"/>
            <a:r>
              <a:rPr lang="fr-FR" dirty="0"/>
              <a:t>Les sous-programmes peuvent être réutilisés autant de fois que nécessaire pour un programme appelant.</a:t>
            </a:r>
          </a:p>
          <a:p>
            <a:r>
              <a:rPr lang="fr-FR" dirty="0"/>
              <a:t>On distingue deux types de sous programmes : </a:t>
            </a:r>
          </a:p>
          <a:p>
            <a:pPr lvl="1"/>
            <a:r>
              <a:rPr lang="fr-FR" b="1" dirty="0">
                <a:solidFill>
                  <a:schemeClr val="accent2">
                    <a:lumMod val="75000"/>
                  </a:schemeClr>
                </a:solidFill>
              </a:rPr>
              <a:t>les procédures </a:t>
            </a:r>
          </a:p>
          <a:p>
            <a:pPr lvl="1"/>
            <a:r>
              <a:rPr lang="fr-FR" dirty="0"/>
              <a:t>et </a:t>
            </a:r>
            <a:r>
              <a:rPr lang="fr-FR" b="1" dirty="0">
                <a:solidFill>
                  <a:schemeClr val="accent2">
                    <a:lumMod val="75000"/>
                  </a:schemeClr>
                </a:solidFill>
              </a:rPr>
              <a:t>les fonctions</a:t>
            </a:r>
            <a:r>
              <a:rPr lang="fr-FR" dirty="0"/>
              <a:t>.</a:t>
            </a:r>
          </a:p>
        </p:txBody>
      </p:sp>
    </p:spTree>
    <p:extLst>
      <p:ext uri="{BB962C8B-B14F-4D97-AF65-F5344CB8AC3E}">
        <p14:creationId xmlns:p14="http://schemas.microsoft.com/office/powerpoint/2010/main" val="1192401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EE73B-B3EB-B277-0BE8-52624CD27F3B}"/>
            </a:ext>
          </a:extLst>
        </p:cNvPr>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id="{BC73F1DC-D60C-79F4-CD23-E1D6C1118358}"/>
              </a:ext>
            </a:extLst>
          </p:cNvPr>
          <p:cNvSpPr/>
          <p:nvPr/>
        </p:nvSpPr>
        <p:spPr>
          <a:xfrm>
            <a:off x="4443814" y="222189"/>
            <a:ext cx="2871386" cy="2367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fr-FR" dirty="0"/>
              <a:t>Processeur</a:t>
            </a:r>
          </a:p>
        </p:txBody>
      </p:sp>
      <p:sp>
        <p:nvSpPr>
          <p:cNvPr id="3" name="Rectangle à coins arrondis 2">
            <a:extLst>
              <a:ext uri="{FF2B5EF4-FFF2-40B4-BE49-F238E27FC236}">
                <a16:creationId xmlns:a16="http://schemas.microsoft.com/office/drawing/2014/main" id="{E810AEEB-1A19-C2BF-4D21-A0DA45F91119}"/>
              </a:ext>
            </a:extLst>
          </p:cNvPr>
          <p:cNvSpPr/>
          <p:nvPr/>
        </p:nvSpPr>
        <p:spPr>
          <a:xfrm>
            <a:off x="5016381" y="410197"/>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de Commande</a:t>
            </a:r>
          </a:p>
        </p:txBody>
      </p:sp>
      <p:sp>
        <p:nvSpPr>
          <p:cNvPr id="4" name="Rectangle à coins arrondis 3">
            <a:extLst>
              <a:ext uri="{FF2B5EF4-FFF2-40B4-BE49-F238E27FC236}">
                <a16:creationId xmlns:a16="http://schemas.microsoft.com/office/drawing/2014/main" id="{402A9B62-C748-BEA3-A48C-914F16F0B308}"/>
              </a:ext>
            </a:extLst>
          </p:cNvPr>
          <p:cNvSpPr/>
          <p:nvPr/>
        </p:nvSpPr>
        <p:spPr>
          <a:xfrm>
            <a:off x="4973652" y="1525422"/>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Arithmétique et logique </a:t>
            </a:r>
          </a:p>
        </p:txBody>
      </p:sp>
      <p:sp>
        <p:nvSpPr>
          <p:cNvPr id="5" name="Rectangle à coins arrondis 4">
            <a:extLst>
              <a:ext uri="{FF2B5EF4-FFF2-40B4-BE49-F238E27FC236}">
                <a16:creationId xmlns:a16="http://schemas.microsoft.com/office/drawing/2014/main" id="{68544AC3-E947-E7B4-EC3E-DC50D0092A3F}"/>
              </a:ext>
            </a:extLst>
          </p:cNvPr>
          <p:cNvSpPr/>
          <p:nvPr/>
        </p:nvSpPr>
        <p:spPr>
          <a:xfrm>
            <a:off x="3517618" y="3546505"/>
            <a:ext cx="4935466" cy="28884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ctr"/>
            <a:r>
              <a:rPr lang="fr-FR" dirty="0"/>
              <a:t>Mémoire Centrale (RAM)</a:t>
            </a:r>
          </a:p>
        </p:txBody>
      </p:sp>
      <p:sp>
        <p:nvSpPr>
          <p:cNvPr id="11" name="ZoneTexte 10">
            <a:extLst>
              <a:ext uri="{FF2B5EF4-FFF2-40B4-BE49-F238E27FC236}">
                <a16:creationId xmlns:a16="http://schemas.microsoft.com/office/drawing/2014/main" id="{57026072-E2C6-EFDB-BC1E-4F8903A3A903}"/>
              </a:ext>
            </a:extLst>
          </p:cNvPr>
          <p:cNvSpPr txBox="1"/>
          <p:nvPr/>
        </p:nvSpPr>
        <p:spPr>
          <a:xfrm>
            <a:off x="204339" y="3794650"/>
            <a:ext cx="2122697" cy="369332"/>
          </a:xfrm>
          <a:prstGeom prst="rect">
            <a:avLst/>
          </a:prstGeom>
          <a:noFill/>
        </p:spPr>
        <p:txBody>
          <a:bodyPr wrap="none" rtlCol="0">
            <a:spAutoFit/>
          </a:bodyPr>
          <a:lstStyle/>
          <a:p>
            <a:r>
              <a:rPr lang="fr-FR" dirty="0"/>
              <a:t>1 Saisie des données</a:t>
            </a:r>
          </a:p>
        </p:txBody>
      </p:sp>
      <p:sp>
        <p:nvSpPr>
          <p:cNvPr id="12" name="ZoneTexte 11">
            <a:extLst>
              <a:ext uri="{FF2B5EF4-FFF2-40B4-BE49-F238E27FC236}">
                <a16:creationId xmlns:a16="http://schemas.microsoft.com/office/drawing/2014/main" id="{0627D607-86A1-DAED-02F6-FC3C707604A7}"/>
              </a:ext>
            </a:extLst>
          </p:cNvPr>
          <p:cNvSpPr txBox="1"/>
          <p:nvPr/>
        </p:nvSpPr>
        <p:spPr>
          <a:xfrm>
            <a:off x="8602338" y="3601049"/>
            <a:ext cx="3021321" cy="923330"/>
          </a:xfrm>
          <a:prstGeom prst="rect">
            <a:avLst/>
          </a:prstGeom>
          <a:noFill/>
        </p:spPr>
        <p:txBody>
          <a:bodyPr wrap="square" rtlCol="0">
            <a:spAutoFit/>
          </a:bodyPr>
          <a:lstStyle/>
          <a:p>
            <a:r>
              <a:rPr lang="fr-FR" dirty="0">
                <a:solidFill>
                  <a:schemeClr val="bg1">
                    <a:lumMod val="85000"/>
                  </a:schemeClr>
                </a:solidFill>
              </a:rPr>
              <a:t>5 Sortie des données</a:t>
            </a:r>
          </a:p>
          <a:p>
            <a:r>
              <a:rPr lang="fr-FR" dirty="0">
                <a:solidFill>
                  <a:schemeClr val="bg1">
                    <a:lumMod val="85000"/>
                  </a:schemeClr>
                </a:solidFill>
              </a:rPr>
              <a:t>Ou </a:t>
            </a:r>
          </a:p>
          <a:p>
            <a:r>
              <a:rPr lang="fr-FR" dirty="0">
                <a:solidFill>
                  <a:schemeClr val="bg1">
                    <a:lumMod val="85000"/>
                  </a:schemeClr>
                </a:solidFill>
              </a:rPr>
              <a:t>Affichage des Résultats</a:t>
            </a:r>
          </a:p>
        </p:txBody>
      </p:sp>
      <p:sp>
        <p:nvSpPr>
          <p:cNvPr id="13" name="Rectangle 12">
            <a:extLst>
              <a:ext uri="{FF2B5EF4-FFF2-40B4-BE49-F238E27FC236}">
                <a16:creationId xmlns:a16="http://schemas.microsoft.com/office/drawing/2014/main" id="{D8AFBC76-F4BC-2F1B-BA98-9D1BC0CA8FD8}"/>
              </a:ext>
            </a:extLst>
          </p:cNvPr>
          <p:cNvSpPr/>
          <p:nvPr/>
        </p:nvSpPr>
        <p:spPr>
          <a:xfrm>
            <a:off x="4468639" y="3773601"/>
            <a:ext cx="972026" cy="5326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t>20</a:t>
            </a:r>
          </a:p>
        </p:txBody>
      </p:sp>
      <p:cxnSp>
        <p:nvCxnSpPr>
          <p:cNvPr id="7" name="Connecteur droit avec flèche 6">
            <a:extLst>
              <a:ext uri="{FF2B5EF4-FFF2-40B4-BE49-F238E27FC236}">
                <a16:creationId xmlns:a16="http://schemas.microsoft.com/office/drawing/2014/main" id="{02C86C8F-C1E9-9323-75FB-C757FEECD693}"/>
              </a:ext>
            </a:extLst>
          </p:cNvPr>
          <p:cNvCxnSpPr>
            <a:cxnSpLocks/>
          </p:cNvCxnSpPr>
          <p:nvPr/>
        </p:nvCxnSpPr>
        <p:spPr>
          <a:xfrm flipV="1">
            <a:off x="247654" y="4274745"/>
            <a:ext cx="2006888" cy="1417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5" name="Connecteur droit avec flèche 14">
            <a:extLst>
              <a:ext uri="{FF2B5EF4-FFF2-40B4-BE49-F238E27FC236}">
                <a16:creationId xmlns:a16="http://schemas.microsoft.com/office/drawing/2014/main" id="{CCC10DF4-687B-3E60-4453-7BD359340D8E}"/>
              </a:ext>
            </a:extLst>
          </p:cNvPr>
          <p:cNvCxnSpPr/>
          <p:nvPr/>
        </p:nvCxnSpPr>
        <p:spPr>
          <a:xfrm flipV="1">
            <a:off x="5242844" y="2298819"/>
            <a:ext cx="21365" cy="1407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Connecteur droit avec flèche 9">
            <a:extLst>
              <a:ext uri="{FF2B5EF4-FFF2-40B4-BE49-F238E27FC236}">
                <a16:creationId xmlns:a16="http://schemas.microsoft.com/office/drawing/2014/main" id="{6A73C533-F2A4-3589-7DBA-4A2C4BF98495}"/>
              </a:ext>
            </a:extLst>
          </p:cNvPr>
          <p:cNvCxnSpPr>
            <a:cxnSpLocks/>
          </p:cNvCxnSpPr>
          <p:nvPr/>
        </p:nvCxnSpPr>
        <p:spPr>
          <a:xfrm flipV="1">
            <a:off x="7723269" y="4533385"/>
            <a:ext cx="2551835" cy="5015"/>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20" name="ZoneTexte 19">
            <a:extLst>
              <a:ext uri="{FF2B5EF4-FFF2-40B4-BE49-F238E27FC236}">
                <a16:creationId xmlns:a16="http://schemas.microsoft.com/office/drawing/2014/main" id="{999D2A68-FA84-F215-856C-E7FAC064BC5F}"/>
              </a:ext>
            </a:extLst>
          </p:cNvPr>
          <p:cNvSpPr txBox="1"/>
          <p:nvPr/>
        </p:nvSpPr>
        <p:spPr>
          <a:xfrm>
            <a:off x="1603510" y="2083435"/>
            <a:ext cx="2575385" cy="369332"/>
          </a:xfrm>
          <a:prstGeom prst="rect">
            <a:avLst/>
          </a:prstGeom>
          <a:noFill/>
        </p:spPr>
        <p:txBody>
          <a:bodyPr wrap="none" rtlCol="0">
            <a:spAutoFit/>
          </a:bodyPr>
          <a:lstStyle/>
          <a:p>
            <a:r>
              <a:rPr lang="fr-FR" dirty="0"/>
              <a:t>2 Calcul ou interprétation</a:t>
            </a:r>
          </a:p>
        </p:txBody>
      </p:sp>
      <p:sp>
        <p:nvSpPr>
          <p:cNvPr id="21" name="ZoneTexte 20">
            <a:extLst>
              <a:ext uri="{FF2B5EF4-FFF2-40B4-BE49-F238E27FC236}">
                <a16:creationId xmlns:a16="http://schemas.microsoft.com/office/drawing/2014/main" id="{A60CC6B9-58F1-E8A1-BAE9-2D691F825E38}"/>
              </a:ext>
            </a:extLst>
          </p:cNvPr>
          <p:cNvSpPr txBox="1"/>
          <p:nvPr/>
        </p:nvSpPr>
        <p:spPr>
          <a:xfrm>
            <a:off x="3636863" y="2799501"/>
            <a:ext cx="1377685" cy="369332"/>
          </a:xfrm>
          <a:prstGeom prst="rect">
            <a:avLst/>
          </a:prstGeom>
          <a:noFill/>
        </p:spPr>
        <p:txBody>
          <a:bodyPr wrap="none" rtlCol="0">
            <a:spAutoFit/>
          </a:bodyPr>
          <a:lstStyle/>
          <a:p>
            <a:r>
              <a:rPr lang="fr-FR" dirty="0"/>
              <a:t>3 Traitement</a:t>
            </a:r>
          </a:p>
        </p:txBody>
      </p:sp>
      <p:sp>
        <p:nvSpPr>
          <p:cNvPr id="23" name="Rectangle 22">
            <a:extLst>
              <a:ext uri="{FF2B5EF4-FFF2-40B4-BE49-F238E27FC236}">
                <a16:creationId xmlns:a16="http://schemas.microsoft.com/office/drawing/2014/main" id="{651F80B8-90B4-F573-0299-56BAE800826A}"/>
              </a:ext>
            </a:extLst>
          </p:cNvPr>
          <p:cNvSpPr/>
          <p:nvPr/>
        </p:nvSpPr>
        <p:spPr>
          <a:xfrm>
            <a:off x="4468638" y="4563389"/>
            <a:ext cx="972027" cy="5381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solidFill>
                  <a:schemeClr val="dk1"/>
                </a:solidFill>
              </a:rPr>
              <a:t>40</a:t>
            </a:r>
          </a:p>
        </p:txBody>
      </p:sp>
      <p:sp>
        <p:nvSpPr>
          <p:cNvPr id="24" name="Rectangle 23">
            <a:extLst>
              <a:ext uri="{FF2B5EF4-FFF2-40B4-BE49-F238E27FC236}">
                <a16:creationId xmlns:a16="http://schemas.microsoft.com/office/drawing/2014/main" id="{FFC5DE55-D32E-ECB2-1EA3-0551300ECE89}"/>
              </a:ext>
            </a:extLst>
          </p:cNvPr>
          <p:cNvSpPr/>
          <p:nvPr/>
        </p:nvSpPr>
        <p:spPr>
          <a:xfrm>
            <a:off x="5659220" y="5185516"/>
            <a:ext cx="2034555" cy="5326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solidFill>
                  <a:schemeClr val="dk1"/>
                </a:solidFill>
              </a:rPr>
              <a:t>Formule de Calcul:</a:t>
            </a:r>
          </a:p>
          <a:p>
            <a:pPr algn="ctr"/>
            <a:r>
              <a:rPr lang="fr-FR" dirty="0">
                <a:solidFill>
                  <a:schemeClr val="dk1"/>
                </a:solidFill>
              </a:rPr>
              <a:t>B = b+10</a:t>
            </a:r>
          </a:p>
        </p:txBody>
      </p:sp>
      <p:cxnSp>
        <p:nvCxnSpPr>
          <p:cNvPr id="25" name="Connecteur droit avec flèche 24">
            <a:extLst>
              <a:ext uri="{FF2B5EF4-FFF2-40B4-BE49-F238E27FC236}">
                <a16:creationId xmlns:a16="http://schemas.microsoft.com/office/drawing/2014/main" id="{F859B8A7-EF6A-7F8D-44A7-2322DD8B7713}"/>
              </a:ext>
            </a:extLst>
          </p:cNvPr>
          <p:cNvCxnSpPr/>
          <p:nvPr/>
        </p:nvCxnSpPr>
        <p:spPr>
          <a:xfrm flipV="1">
            <a:off x="5661736" y="2430320"/>
            <a:ext cx="27774" cy="195246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7" name="Connecteur droit avec flèche 26">
            <a:extLst>
              <a:ext uri="{FF2B5EF4-FFF2-40B4-BE49-F238E27FC236}">
                <a16:creationId xmlns:a16="http://schemas.microsoft.com/office/drawing/2014/main" id="{1F2F42A4-9342-66A0-8D15-36784CFAA784}"/>
              </a:ext>
            </a:extLst>
          </p:cNvPr>
          <p:cNvCxnSpPr/>
          <p:nvPr/>
        </p:nvCxnSpPr>
        <p:spPr>
          <a:xfrm flipH="1" flipV="1">
            <a:off x="6131930" y="2452767"/>
            <a:ext cx="30310" cy="265904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1" name="Connecteur droit avec flèche 30">
            <a:extLst>
              <a:ext uri="{FF2B5EF4-FFF2-40B4-BE49-F238E27FC236}">
                <a16:creationId xmlns:a16="http://schemas.microsoft.com/office/drawing/2014/main" id="{0514E55A-2A0F-B1F1-5632-CA2431DA62DD}"/>
              </a:ext>
            </a:extLst>
          </p:cNvPr>
          <p:cNvCxnSpPr>
            <a:cxnSpLocks/>
          </p:cNvCxnSpPr>
          <p:nvPr/>
        </p:nvCxnSpPr>
        <p:spPr>
          <a:xfrm flipV="1">
            <a:off x="247654" y="4483908"/>
            <a:ext cx="2006888" cy="2178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2" name="Connecteur droit avec flèche 31">
            <a:extLst>
              <a:ext uri="{FF2B5EF4-FFF2-40B4-BE49-F238E27FC236}">
                <a16:creationId xmlns:a16="http://schemas.microsoft.com/office/drawing/2014/main" id="{63C499A3-C55A-98A5-9201-D0C6F88933FF}"/>
              </a:ext>
            </a:extLst>
          </p:cNvPr>
          <p:cNvCxnSpPr>
            <a:cxnSpLocks/>
            <a:stCxn id="29" idx="3"/>
            <a:endCxn id="23" idx="1"/>
          </p:cNvCxnSpPr>
          <p:nvPr/>
        </p:nvCxnSpPr>
        <p:spPr>
          <a:xfrm flipV="1">
            <a:off x="2860752" y="4832472"/>
            <a:ext cx="1607886" cy="93589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3" name="ZoneTexte 32">
            <a:extLst>
              <a:ext uri="{FF2B5EF4-FFF2-40B4-BE49-F238E27FC236}">
                <a16:creationId xmlns:a16="http://schemas.microsoft.com/office/drawing/2014/main" id="{79F1EDE2-2970-F9D8-C8C7-8BD65311A003}"/>
              </a:ext>
            </a:extLst>
          </p:cNvPr>
          <p:cNvSpPr txBox="1"/>
          <p:nvPr/>
        </p:nvSpPr>
        <p:spPr>
          <a:xfrm>
            <a:off x="6881879" y="2782381"/>
            <a:ext cx="2224968" cy="369332"/>
          </a:xfrm>
          <a:prstGeom prst="rect">
            <a:avLst/>
          </a:prstGeom>
          <a:noFill/>
        </p:spPr>
        <p:txBody>
          <a:bodyPr wrap="none" rtlCol="0">
            <a:spAutoFit/>
          </a:bodyPr>
          <a:lstStyle/>
          <a:p>
            <a:r>
              <a:rPr lang="fr-FR" dirty="0">
                <a:solidFill>
                  <a:schemeClr val="bg1">
                    <a:lumMod val="85000"/>
                  </a:schemeClr>
                </a:solidFill>
              </a:rPr>
              <a:t>4 Renvoi des résultats</a:t>
            </a:r>
          </a:p>
        </p:txBody>
      </p:sp>
      <p:sp>
        <p:nvSpPr>
          <p:cNvPr id="34" name="ZoneTexte 33">
            <a:extLst>
              <a:ext uri="{FF2B5EF4-FFF2-40B4-BE49-F238E27FC236}">
                <a16:creationId xmlns:a16="http://schemas.microsoft.com/office/drawing/2014/main" id="{0328A4A4-A6C7-6DFE-CBC3-E293A44C4E24}"/>
              </a:ext>
            </a:extLst>
          </p:cNvPr>
          <p:cNvSpPr txBox="1"/>
          <p:nvPr/>
        </p:nvSpPr>
        <p:spPr>
          <a:xfrm>
            <a:off x="318991" y="487246"/>
            <a:ext cx="3568586" cy="12003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2400" dirty="0">
                <a:ln w="0"/>
                <a:solidFill>
                  <a:schemeClr val="tx1"/>
                </a:solidFill>
                <a:effectLst>
                  <a:outerShdw blurRad="38100" dist="19050" dir="2700000" algn="tl" rotWithShape="0">
                    <a:schemeClr val="dk1">
                      <a:alpha val="40000"/>
                    </a:schemeClr>
                  </a:outerShdw>
                </a:effectLst>
              </a:rPr>
              <a:t>Exécution d’un programme</a:t>
            </a:r>
          </a:p>
          <a:p>
            <a:r>
              <a:rPr lang="fr-FR" sz="2400" dirty="0">
                <a:ln w="0"/>
                <a:solidFill>
                  <a:schemeClr val="tx1"/>
                </a:solidFill>
                <a:effectLst>
                  <a:outerShdw blurRad="38100" dist="19050" dir="2700000" algn="tl" rotWithShape="0">
                    <a:schemeClr val="dk1">
                      <a:alpha val="40000"/>
                    </a:schemeClr>
                  </a:outerShdw>
                </a:effectLst>
              </a:rPr>
              <a:t>B=B+10</a:t>
            </a:r>
          </a:p>
          <a:p>
            <a:r>
              <a:rPr lang="fr-FR" sz="2400" dirty="0">
                <a:ln w="0"/>
                <a:solidFill>
                  <a:schemeClr val="tx1"/>
                </a:solidFill>
                <a:effectLst>
                  <a:outerShdw blurRad="38100" dist="19050" dir="2700000" algn="tl" rotWithShape="0">
                    <a:schemeClr val="dk1">
                      <a:alpha val="40000"/>
                    </a:schemeClr>
                  </a:outerShdw>
                </a:effectLst>
              </a:rPr>
              <a:t>et affichage du résultat 1/2</a:t>
            </a:r>
          </a:p>
        </p:txBody>
      </p:sp>
      <p:sp>
        <p:nvSpPr>
          <p:cNvPr id="26" name="ZoneTexte 25">
            <a:extLst>
              <a:ext uri="{FF2B5EF4-FFF2-40B4-BE49-F238E27FC236}">
                <a16:creationId xmlns:a16="http://schemas.microsoft.com/office/drawing/2014/main" id="{98C24E09-6EE5-EF3B-F17C-9A7858DAF3C7}"/>
              </a:ext>
            </a:extLst>
          </p:cNvPr>
          <p:cNvSpPr txBox="1"/>
          <p:nvPr/>
        </p:nvSpPr>
        <p:spPr>
          <a:xfrm>
            <a:off x="1715633" y="2889949"/>
            <a:ext cx="1202573"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a</a:t>
            </a:r>
            <a:endParaRPr lang="fr-FR" b="1" dirty="0"/>
          </a:p>
        </p:txBody>
      </p:sp>
      <p:cxnSp>
        <p:nvCxnSpPr>
          <p:cNvPr id="28" name="Connecteur droit avec flèche 27">
            <a:extLst>
              <a:ext uri="{FF2B5EF4-FFF2-40B4-BE49-F238E27FC236}">
                <a16:creationId xmlns:a16="http://schemas.microsoft.com/office/drawing/2014/main" id="{B3FF29B0-8BBA-1A2B-3F2F-EF85CC480F21}"/>
              </a:ext>
            </a:extLst>
          </p:cNvPr>
          <p:cNvCxnSpPr>
            <a:cxnSpLocks/>
            <a:stCxn id="26" idx="3"/>
            <a:endCxn id="13" idx="1"/>
          </p:cNvCxnSpPr>
          <p:nvPr/>
        </p:nvCxnSpPr>
        <p:spPr>
          <a:xfrm>
            <a:off x="2918206" y="3182337"/>
            <a:ext cx="1550433" cy="85760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9" name="ZoneTexte 28">
            <a:extLst>
              <a:ext uri="{FF2B5EF4-FFF2-40B4-BE49-F238E27FC236}">
                <a16:creationId xmlns:a16="http://schemas.microsoft.com/office/drawing/2014/main" id="{353C7ADD-FE73-BB03-B914-F7DB91D2E9DD}"/>
              </a:ext>
            </a:extLst>
          </p:cNvPr>
          <p:cNvSpPr txBox="1"/>
          <p:nvPr/>
        </p:nvSpPr>
        <p:spPr>
          <a:xfrm>
            <a:off x="1640546" y="5475978"/>
            <a:ext cx="1220206"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b</a:t>
            </a:r>
            <a:endParaRPr lang="fr-FR" b="1" dirty="0"/>
          </a:p>
        </p:txBody>
      </p:sp>
      <p:sp>
        <p:nvSpPr>
          <p:cNvPr id="37" name="ZoneTexte 36">
            <a:extLst>
              <a:ext uri="{FF2B5EF4-FFF2-40B4-BE49-F238E27FC236}">
                <a16:creationId xmlns:a16="http://schemas.microsoft.com/office/drawing/2014/main" id="{CE9243E8-B0C6-F452-97B6-2BBA85D32DE9}"/>
              </a:ext>
            </a:extLst>
          </p:cNvPr>
          <p:cNvSpPr txBox="1"/>
          <p:nvPr/>
        </p:nvSpPr>
        <p:spPr>
          <a:xfrm>
            <a:off x="1103711" y="1730671"/>
            <a:ext cx="144033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fr-FR" dirty="0"/>
              <a:t>A un instant t</a:t>
            </a:r>
          </a:p>
        </p:txBody>
      </p:sp>
    </p:spTree>
    <p:extLst>
      <p:ext uri="{BB962C8B-B14F-4D97-AF65-F5344CB8AC3E}">
        <p14:creationId xmlns:p14="http://schemas.microsoft.com/office/powerpoint/2010/main" val="9693311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F7958E-5D17-0840-5D6C-7B0E329A2A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AE79130-440E-00AD-9E5B-BF17FFD1AFB8}"/>
              </a:ext>
            </a:extLst>
          </p:cNvPr>
          <p:cNvSpPr>
            <a:spLocks noGrp="1"/>
          </p:cNvSpPr>
          <p:nvPr>
            <p:ph type="title"/>
          </p:nvPr>
        </p:nvSpPr>
        <p:spPr/>
        <p:txBody>
          <a:bodyPr/>
          <a:lstStyle/>
          <a:p>
            <a:r>
              <a:rPr lang="fr-FR" dirty="0"/>
              <a:t>Sous-programmes: Paramètres</a:t>
            </a:r>
          </a:p>
        </p:txBody>
      </p:sp>
      <p:sp>
        <p:nvSpPr>
          <p:cNvPr id="3" name="Espace réservé du contenu 2">
            <a:extLst>
              <a:ext uri="{FF2B5EF4-FFF2-40B4-BE49-F238E27FC236}">
                <a16:creationId xmlns:a16="http://schemas.microsoft.com/office/drawing/2014/main" id="{A203FD6A-ED9A-E4A6-B499-357F9486F09F}"/>
              </a:ext>
            </a:extLst>
          </p:cNvPr>
          <p:cNvSpPr>
            <a:spLocks noGrp="1"/>
          </p:cNvSpPr>
          <p:nvPr>
            <p:ph idx="1"/>
          </p:nvPr>
        </p:nvSpPr>
        <p:spPr/>
        <p:txBody>
          <a:bodyPr/>
          <a:lstStyle/>
          <a:p>
            <a:r>
              <a:rPr lang="fr-FR" sz="3200" dirty="0"/>
              <a:t>Certains sous-programmes nécessitent des valeurs en entrée appelées paramètres. </a:t>
            </a:r>
          </a:p>
          <a:p>
            <a:r>
              <a:rPr lang="fr-FR" sz="3200" b="1" dirty="0">
                <a:solidFill>
                  <a:schemeClr val="accent2">
                    <a:lumMod val="75000"/>
                  </a:schemeClr>
                </a:solidFill>
              </a:rPr>
              <a:t>Un paramètre est une valeur transmise par le programme principal à un sous-programme</a:t>
            </a:r>
            <a:r>
              <a:rPr lang="fr-FR" sz="3200" b="1" dirty="0"/>
              <a:t>.</a:t>
            </a:r>
          </a:p>
          <a:p>
            <a:endParaRPr lang="fr-FR" sz="2400" dirty="0"/>
          </a:p>
          <a:p>
            <a:r>
              <a:rPr lang="fr-FR" sz="2400" i="1" dirty="0"/>
              <a:t>Tout paramètre transmis à un sous-programme doit être déclaré dans l'en-tête de ce dernier. </a:t>
            </a:r>
          </a:p>
          <a:p>
            <a:r>
              <a:rPr lang="fr-FR" sz="2400" i="1" dirty="0"/>
              <a:t>En cas de passage de paramètres à un sous-programme, l'ordre de transmission et le type de chaque paramètre doivent être rigoureusement identiques à ce qui a été défini lors de l'appel. </a:t>
            </a:r>
          </a:p>
        </p:txBody>
      </p:sp>
    </p:spTree>
    <p:extLst>
      <p:ext uri="{BB962C8B-B14F-4D97-AF65-F5344CB8AC3E}">
        <p14:creationId xmlns:p14="http://schemas.microsoft.com/office/powerpoint/2010/main" val="287971602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5D749E0-98A9-C5AE-F559-1830640138B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F2F9E7-D68A-E5F2-4D8E-5F2B7731E712}"/>
              </a:ext>
            </a:extLst>
          </p:cNvPr>
          <p:cNvSpPr>
            <a:spLocks noGrp="1"/>
          </p:cNvSpPr>
          <p:nvPr>
            <p:ph type="title"/>
          </p:nvPr>
        </p:nvSpPr>
        <p:spPr/>
        <p:txBody>
          <a:bodyPr/>
          <a:lstStyle/>
          <a:p>
            <a:r>
              <a:rPr lang="fr-FR" dirty="0"/>
              <a:t> Procédures</a:t>
            </a:r>
          </a:p>
        </p:txBody>
      </p:sp>
      <p:sp>
        <p:nvSpPr>
          <p:cNvPr id="3" name="Espace réservé du contenu 2">
            <a:extLst>
              <a:ext uri="{FF2B5EF4-FFF2-40B4-BE49-F238E27FC236}">
                <a16:creationId xmlns:a16="http://schemas.microsoft.com/office/drawing/2014/main" id="{F902D3A3-AF91-2B71-9CC0-50FEAB80164B}"/>
              </a:ext>
            </a:extLst>
          </p:cNvPr>
          <p:cNvSpPr>
            <a:spLocks noGrp="1"/>
          </p:cNvSpPr>
          <p:nvPr>
            <p:ph idx="1"/>
          </p:nvPr>
        </p:nvSpPr>
        <p:spPr>
          <a:xfrm>
            <a:off x="838200" y="1690688"/>
            <a:ext cx="10515600" cy="4351338"/>
          </a:xfrm>
        </p:spPr>
        <p:txBody>
          <a:bodyPr/>
          <a:lstStyle/>
          <a:p>
            <a:r>
              <a:rPr lang="fr-FR" b="1" dirty="0">
                <a:solidFill>
                  <a:schemeClr val="accent2">
                    <a:lumMod val="75000"/>
                  </a:schemeClr>
                </a:solidFill>
              </a:rPr>
              <a:t>Une procédure est une suite d'instructions, dotée ou non de paramètres et appelée par un programme principal. </a:t>
            </a:r>
          </a:p>
          <a:p>
            <a:r>
              <a:rPr lang="fr-FR" dirty="0"/>
              <a:t>Sans paramètre(s)</a:t>
            </a:r>
          </a:p>
          <a:p>
            <a:pPr lvl="1"/>
            <a:r>
              <a:rPr lang="fr-FR" dirty="0"/>
              <a:t>Lorsque des variables sont manipulées par le programme principal et des sous programmes, on dit qu'elles sont globales et doivent être déclarées en tout début de programme. </a:t>
            </a:r>
          </a:p>
          <a:p>
            <a:r>
              <a:rPr lang="fr-FR" dirty="0"/>
              <a:t>Avec paramètre(s)</a:t>
            </a:r>
          </a:p>
          <a:p>
            <a:pPr lvl="1"/>
            <a:r>
              <a:rPr lang="fr-FR" dirty="0"/>
              <a:t>Le même exemple mais avec paramètre.</a:t>
            </a:r>
          </a:p>
          <a:p>
            <a:pPr lvl="1"/>
            <a:endParaRPr lang="fr-FR" dirty="0"/>
          </a:p>
          <a:p>
            <a:pPr lvl="1"/>
            <a:endParaRPr lang="fr-FR" dirty="0"/>
          </a:p>
        </p:txBody>
      </p:sp>
      <p:pic>
        <p:nvPicPr>
          <p:cNvPr id="5" name="Image 4" descr="Une image contenant texte, capture d’écran, Police, nombre">
            <a:extLst>
              <a:ext uri="{FF2B5EF4-FFF2-40B4-BE49-F238E27FC236}">
                <a16:creationId xmlns:a16="http://schemas.microsoft.com/office/drawing/2014/main" id="{E422D1EB-8234-8C74-C5A6-F72AF3561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36" y="2600832"/>
            <a:ext cx="4724809" cy="4130398"/>
          </a:xfrm>
          <a:prstGeom prst="rect">
            <a:avLst/>
          </a:prstGeom>
        </p:spPr>
      </p:pic>
      <p:pic>
        <p:nvPicPr>
          <p:cNvPr id="7" name="Image 6" descr="Une image contenant texte, capture d’écran, Police, nombre">
            <a:extLst>
              <a:ext uri="{FF2B5EF4-FFF2-40B4-BE49-F238E27FC236}">
                <a16:creationId xmlns:a16="http://schemas.microsoft.com/office/drawing/2014/main" id="{D5806477-880F-B314-8998-C341B3641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611" y="2600832"/>
            <a:ext cx="4717189" cy="2956816"/>
          </a:xfrm>
          <a:prstGeom prst="rect">
            <a:avLst/>
          </a:prstGeom>
        </p:spPr>
      </p:pic>
    </p:spTree>
    <p:extLst>
      <p:ext uri="{BB962C8B-B14F-4D97-AF65-F5344CB8AC3E}">
        <p14:creationId xmlns:p14="http://schemas.microsoft.com/office/powerpoint/2010/main" val="69356653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31C69C3-7B0F-4A5D-A2FA-0CFA6B5F9B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3982FA-9C8A-1E47-A947-802DA255C69C}"/>
              </a:ext>
            </a:extLst>
          </p:cNvPr>
          <p:cNvSpPr>
            <a:spLocks noGrp="1"/>
          </p:cNvSpPr>
          <p:nvPr>
            <p:ph type="title"/>
          </p:nvPr>
        </p:nvSpPr>
        <p:spPr/>
        <p:txBody>
          <a:bodyPr/>
          <a:lstStyle/>
          <a:p>
            <a:r>
              <a:rPr lang="fr-FR" dirty="0"/>
              <a:t>Fonctions</a:t>
            </a:r>
          </a:p>
        </p:txBody>
      </p:sp>
      <p:sp>
        <p:nvSpPr>
          <p:cNvPr id="3" name="Espace réservé du contenu 2">
            <a:extLst>
              <a:ext uri="{FF2B5EF4-FFF2-40B4-BE49-F238E27FC236}">
                <a16:creationId xmlns:a16="http://schemas.microsoft.com/office/drawing/2014/main" id="{5328C2AA-F5A7-0A80-43A6-C414EB6F092B}"/>
              </a:ext>
            </a:extLst>
          </p:cNvPr>
          <p:cNvSpPr>
            <a:spLocks noGrp="1"/>
          </p:cNvSpPr>
          <p:nvPr>
            <p:ph idx="1"/>
          </p:nvPr>
        </p:nvSpPr>
        <p:spPr/>
        <p:txBody>
          <a:bodyPr/>
          <a:lstStyle/>
          <a:p>
            <a:r>
              <a:rPr lang="fr-FR" b="1" dirty="0">
                <a:solidFill>
                  <a:schemeClr val="accent2">
                    <a:lumMod val="75000"/>
                  </a:schemeClr>
                </a:solidFill>
              </a:rPr>
              <a:t>Une fonction est une suite d'instructions, dotée ou non de paramètres, appelée par un programme principal et qui renvoie une valeur ou programme appelant. </a:t>
            </a:r>
          </a:p>
          <a:p>
            <a:r>
              <a:rPr lang="fr-FR" dirty="0"/>
              <a:t>On distingue les </a:t>
            </a:r>
            <a:r>
              <a:rPr lang="fr-FR" dirty="0">
                <a:solidFill>
                  <a:schemeClr val="accent2">
                    <a:lumMod val="75000"/>
                  </a:schemeClr>
                </a:solidFill>
              </a:rPr>
              <a:t>fonctions personnalisées </a:t>
            </a:r>
            <a:r>
              <a:rPr lang="fr-FR" dirty="0"/>
              <a:t>(écrites par le développeur) et les </a:t>
            </a:r>
            <a:r>
              <a:rPr lang="fr-FR" dirty="0">
                <a:solidFill>
                  <a:schemeClr val="accent2">
                    <a:lumMod val="75000"/>
                  </a:schemeClr>
                </a:solidFill>
              </a:rPr>
              <a:t>fonctions prédéfinies </a:t>
            </a:r>
            <a:r>
              <a:rPr lang="fr-FR" dirty="0"/>
              <a:t>(fournies par le tableur).</a:t>
            </a:r>
          </a:p>
        </p:txBody>
      </p:sp>
    </p:spTree>
    <p:extLst>
      <p:ext uri="{BB962C8B-B14F-4D97-AF65-F5344CB8AC3E}">
        <p14:creationId xmlns:p14="http://schemas.microsoft.com/office/powerpoint/2010/main" val="23638613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86E5E1-F9F7-6C81-44F2-D05DE1C626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B2969F0-7154-3D05-5904-A6172A5AC30F}"/>
              </a:ext>
            </a:extLst>
          </p:cNvPr>
          <p:cNvSpPr>
            <a:spLocks noGrp="1"/>
          </p:cNvSpPr>
          <p:nvPr>
            <p:ph type="title"/>
          </p:nvPr>
        </p:nvSpPr>
        <p:spPr/>
        <p:txBody>
          <a:bodyPr/>
          <a:lstStyle/>
          <a:p>
            <a:r>
              <a:rPr lang="fr-FR" dirty="0"/>
              <a:t>Les fonctions personnalisées </a:t>
            </a:r>
          </a:p>
        </p:txBody>
      </p:sp>
      <p:pic>
        <p:nvPicPr>
          <p:cNvPr id="5" name="Espace réservé du contenu 4" descr="Une image contenant texte, capture d’écran, Police, nombre&#10;&#10;Description générée automatiquement">
            <a:extLst>
              <a:ext uri="{FF2B5EF4-FFF2-40B4-BE49-F238E27FC236}">
                <a16:creationId xmlns:a16="http://schemas.microsoft.com/office/drawing/2014/main" id="{C52F5ACF-7E38-4DD6-FD67-123D9340B6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71968"/>
            <a:ext cx="6208094" cy="4120832"/>
          </a:xfrm>
        </p:spPr>
      </p:pic>
      <p:pic>
        <p:nvPicPr>
          <p:cNvPr id="7" name="Image 6" descr="Une image contenant texte, capture d’écran, Police, logiciel">
            <a:extLst>
              <a:ext uri="{FF2B5EF4-FFF2-40B4-BE49-F238E27FC236}">
                <a16:creationId xmlns:a16="http://schemas.microsoft.com/office/drawing/2014/main" id="{80CFC152-EC5A-8B2C-CD5C-0019C7CCD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680" y="1690688"/>
            <a:ext cx="5862320" cy="4907704"/>
          </a:xfrm>
          <a:prstGeom prst="rect">
            <a:avLst/>
          </a:prstGeom>
        </p:spPr>
      </p:pic>
    </p:spTree>
    <p:extLst>
      <p:ext uri="{BB962C8B-B14F-4D97-AF65-F5344CB8AC3E}">
        <p14:creationId xmlns:p14="http://schemas.microsoft.com/office/powerpoint/2010/main" val="324971774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90499B-0FB7-93B5-5DFC-568BB61E64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DF7AA5-29B4-AD24-3AAA-815370149C16}"/>
              </a:ext>
            </a:extLst>
          </p:cNvPr>
          <p:cNvSpPr>
            <a:spLocks noGrp="1"/>
          </p:cNvSpPr>
          <p:nvPr>
            <p:ph type="title"/>
          </p:nvPr>
        </p:nvSpPr>
        <p:spPr/>
        <p:txBody>
          <a:bodyPr/>
          <a:lstStyle/>
          <a:p>
            <a:r>
              <a:rPr lang="fr-FR" dirty="0"/>
              <a:t>les fonctions prédéfinies par le tableur</a:t>
            </a:r>
          </a:p>
        </p:txBody>
      </p:sp>
      <p:sp>
        <p:nvSpPr>
          <p:cNvPr id="3" name="Espace réservé du contenu 2">
            <a:extLst>
              <a:ext uri="{FF2B5EF4-FFF2-40B4-BE49-F238E27FC236}">
                <a16:creationId xmlns:a16="http://schemas.microsoft.com/office/drawing/2014/main" id="{776BF9D4-40CE-4849-D5B4-E01765BE6446}"/>
              </a:ext>
            </a:extLst>
          </p:cNvPr>
          <p:cNvSpPr>
            <a:spLocks noGrp="1"/>
          </p:cNvSpPr>
          <p:nvPr>
            <p:ph idx="1"/>
          </p:nvPr>
        </p:nvSpPr>
        <p:spPr/>
        <p:txBody>
          <a:bodyPr>
            <a:normAutofit/>
          </a:bodyPr>
          <a:lstStyle/>
          <a:p>
            <a:r>
              <a:rPr lang="fr-FR" sz="2400" dirty="0"/>
              <a:t>Le langage VBA propose un important nombre de fonctions prédéfinies (déjà écrites) pouvant être appelées dans un programme. Le tableau suivant mentionne quelques fonctions et n'est pas exhaustif. </a:t>
            </a:r>
          </a:p>
          <a:p>
            <a:endParaRPr lang="fr-FR" sz="2400" dirty="0"/>
          </a:p>
        </p:txBody>
      </p:sp>
      <p:pic>
        <p:nvPicPr>
          <p:cNvPr id="5" name="Image 4" descr="Une image contenant texte, capture d’écran, Police, nombre&#10;&#10;Description générée automatiquement">
            <a:extLst>
              <a:ext uri="{FF2B5EF4-FFF2-40B4-BE49-F238E27FC236}">
                <a16:creationId xmlns:a16="http://schemas.microsoft.com/office/drawing/2014/main" id="{CF3CF7FE-876A-C13D-3CE1-8ED42532B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613" y="2849703"/>
            <a:ext cx="7612773" cy="4008297"/>
          </a:xfrm>
          <a:prstGeom prst="rect">
            <a:avLst/>
          </a:prstGeom>
        </p:spPr>
      </p:pic>
    </p:spTree>
    <p:extLst>
      <p:ext uri="{BB962C8B-B14F-4D97-AF65-F5344CB8AC3E}">
        <p14:creationId xmlns:p14="http://schemas.microsoft.com/office/powerpoint/2010/main" val="25050227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Utilisation des couleurs en VBA</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39884039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57454-3C3B-851E-B9AB-2E2582EC35A6}"/>
              </a:ext>
            </a:extLst>
          </p:cNvPr>
          <p:cNvSpPr>
            <a:spLocks noGrp="1"/>
          </p:cNvSpPr>
          <p:nvPr>
            <p:ph type="title"/>
          </p:nvPr>
        </p:nvSpPr>
        <p:spPr/>
        <p:txBody>
          <a:bodyPr/>
          <a:lstStyle/>
          <a:p>
            <a:r>
              <a:rPr lang="fr-FR" dirty="0"/>
              <a:t>Utilisation des couleurs en VBA</a:t>
            </a:r>
          </a:p>
        </p:txBody>
      </p:sp>
      <p:sp>
        <p:nvSpPr>
          <p:cNvPr id="3" name="Espace réservé du contenu 2">
            <a:extLst>
              <a:ext uri="{FF2B5EF4-FFF2-40B4-BE49-F238E27FC236}">
                <a16:creationId xmlns:a16="http://schemas.microsoft.com/office/drawing/2014/main" id="{A4DFBFF6-B45A-B02E-0E49-3FC33CAE0CB2}"/>
              </a:ext>
            </a:extLst>
          </p:cNvPr>
          <p:cNvSpPr>
            <a:spLocks noGrp="1"/>
          </p:cNvSpPr>
          <p:nvPr>
            <p:ph idx="1"/>
          </p:nvPr>
        </p:nvSpPr>
        <p:spPr/>
        <p:txBody>
          <a:bodyPr>
            <a:normAutofit fontScale="77500" lnSpcReduction="20000"/>
          </a:bodyPr>
          <a:lstStyle/>
          <a:p>
            <a:r>
              <a:rPr lang="fr-FR" dirty="0"/>
              <a:t>En VBA (Visual Basic for Applications), les codes de couleurs sont généralement représentés par des nombres correspondant à une couleur spécifique. </a:t>
            </a:r>
          </a:p>
          <a:p>
            <a:r>
              <a:rPr lang="fr-FR" dirty="0"/>
              <a:t>Ces codes de couleurs sont utilisés pour définir  la couleur de remplissage, la couleur d'arrière-plan, la couleur de texte, la couleur des bordures, etc., pour les cellules, les formes ou d'autres éléments dans Excel ou d'autres applications Office via VBA.</a:t>
            </a:r>
          </a:p>
          <a:p>
            <a:endParaRPr lang="fr-FR" dirty="0"/>
          </a:p>
          <a:p>
            <a:pPr lvl="1"/>
            <a:r>
              <a:rPr lang="fr-FR" dirty="0">
                <a:highlight>
                  <a:srgbClr val="00FFFF"/>
                </a:highlight>
              </a:rPr>
              <a:t>Range("A1").</a:t>
            </a:r>
            <a:r>
              <a:rPr lang="fr-FR" dirty="0" err="1">
                <a:highlight>
                  <a:srgbClr val="00FFFF"/>
                </a:highlight>
              </a:rPr>
              <a:t>Interior.Color</a:t>
            </a:r>
            <a:r>
              <a:rPr lang="fr-FR" dirty="0">
                <a:highlight>
                  <a:srgbClr val="00FFFF"/>
                </a:highlight>
              </a:rPr>
              <a:t> = RGB(0, 0, 255)</a:t>
            </a:r>
          </a:p>
          <a:p>
            <a:pPr marL="457200" lvl="1" indent="0">
              <a:buNone/>
            </a:pPr>
            <a:r>
              <a:rPr lang="fr-FR" dirty="0"/>
              <a:t>ou </a:t>
            </a:r>
          </a:p>
          <a:p>
            <a:pPr lvl="1"/>
            <a:r>
              <a:rPr lang="fr-FR" dirty="0">
                <a:highlight>
                  <a:srgbClr val="00FFFF"/>
                </a:highlight>
              </a:rPr>
              <a:t>Range("A1").</a:t>
            </a:r>
            <a:r>
              <a:rPr lang="fr-FR" dirty="0" err="1">
                <a:highlight>
                  <a:srgbClr val="00FFFF"/>
                </a:highlight>
              </a:rPr>
              <a:t>Interior.Color</a:t>
            </a:r>
            <a:r>
              <a:rPr lang="fr-FR" dirty="0">
                <a:highlight>
                  <a:srgbClr val="00FFFF"/>
                </a:highlight>
              </a:rPr>
              <a:t> = </a:t>
            </a:r>
            <a:r>
              <a:rPr lang="fr-FR" dirty="0" err="1">
                <a:highlight>
                  <a:srgbClr val="00FFFF"/>
                </a:highlight>
              </a:rPr>
              <a:t>vbBlue</a:t>
            </a:r>
            <a:endParaRPr lang="fr-FR" dirty="0">
              <a:highlight>
                <a:srgbClr val="00FFFF"/>
              </a:highlight>
            </a:endParaRPr>
          </a:p>
          <a:p>
            <a:pPr marL="457200" lvl="1" indent="0">
              <a:buNone/>
            </a:pPr>
            <a:r>
              <a:rPr lang="fr-FR" dirty="0"/>
              <a:t>ou</a:t>
            </a:r>
          </a:p>
          <a:p>
            <a:pPr lvl="1"/>
            <a:r>
              <a:rPr lang="en-US" dirty="0">
                <a:highlight>
                  <a:srgbClr val="00FFFF"/>
                </a:highlight>
              </a:rPr>
              <a:t>Range(“A1").</a:t>
            </a:r>
            <a:r>
              <a:rPr lang="en-US" dirty="0" err="1">
                <a:highlight>
                  <a:srgbClr val="00FFFF"/>
                </a:highlight>
              </a:rPr>
              <a:t>Interior.Color</a:t>
            </a:r>
            <a:r>
              <a:rPr lang="en-US" dirty="0">
                <a:highlight>
                  <a:srgbClr val="00FFFF"/>
                </a:highlight>
              </a:rPr>
              <a:t> = 65535</a:t>
            </a:r>
          </a:p>
          <a:p>
            <a:pPr marL="457200" lvl="1" indent="0">
              <a:buNone/>
            </a:pPr>
            <a:r>
              <a:rPr lang="en-US" dirty="0" err="1"/>
              <a:t>ou</a:t>
            </a:r>
            <a:r>
              <a:rPr lang="en-US" dirty="0">
                <a:highlight>
                  <a:srgbClr val="00FFFF"/>
                </a:highlight>
              </a:rPr>
              <a:t> </a:t>
            </a:r>
          </a:p>
          <a:p>
            <a:pPr lvl="1"/>
            <a:r>
              <a:rPr lang="en-US" dirty="0">
                <a:highlight>
                  <a:srgbClr val="00FFFF"/>
                </a:highlight>
              </a:rPr>
              <a:t> Range(“A1").Select</a:t>
            </a:r>
          </a:p>
          <a:p>
            <a:pPr lvl="1"/>
            <a:r>
              <a:rPr lang="en-US" dirty="0">
                <a:highlight>
                  <a:srgbClr val="00FFFF"/>
                </a:highlight>
              </a:rPr>
              <a:t> </a:t>
            </a:r>
            <a:r>
              <a:rPr lang="en-US" dirty="0" err="1">
                <a:highlight>
                  <a:srgbClr val="00FFFF"/>
                </a:highlight>
              </a:rPr>
              <a:t>Selection.Interior.Color</a:t>
            </a:r>
            <a:r>
              <a:rPr lang="en-US" dirty="0">
                <a:highlight>
                  <a:srgbClr val="00FFFF"/>
                </a:highlight>
              </a:rPr>
              <a:t> = 65535</a:t>
            </a:r>
            <a:endParaRPr lang="fr-FR" dirty="0">
              <a:highlight>
                <a:srgbClr val="00FFFF"/>
              </a:highlight>
            </a:endParaRPr>
          </a:p>
          <a:p>
            <a:r>
              <a:rPr lang="fr-FR" dirty="0"/>
              <a:t>Voici quelques informations utiles sur les codes de couleurs en VBA :</a:t>
            </a:r>
          </a:p>
        </p:txBody>
      </p:sp>
    </p:spTree>
    <p:extLst>
      <p:ext uri="{BB962C8B-B14F-4D97-AF65-F5344CB8AC3E}">
        <p14:creationId xmlns:p14="http://schemas.microsoft.com/office/powerpoint/2010/main" val="6399525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DB9FA-FFCB-0E8A-1341-FE250C9473C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8EB7C31-B8D8-1197-D934-0C6988DBC3E2}"/>
              </a:ext>
            </a:extLst>
          </p:cNvPr>
          <p:cNvSpPr>
            <a:spLocks noGrp="1"/>
          </p:cNvSpPr>
          <p:nvPr>
            <p:ph idx="1"/>
          </p:nvPr>
        </p:nvSpPr>
        <p:spPr/>
        <p:txBody>
          <a:bodyPr>
            <a:normAutofit fontScale="85000" lnSpcReduction="20000"/>
          </a:bodyPr>
          <a:lstStyle/>
          <a:p>
            <a:pPr marL="0" indent="0" algn="l">
              <a:lnSpc>
                <a:spcPct val="120000"/>
              </a:lnSpc>
              <a:spcBef>
                <a:spcPts val="0"/>
              </a:spcBef>
              <a:buNone/>
            </a:pPr>
            <a:r>
              <a:rPr lang="fr-FR" sz="1200" dirty="0" err="1">
                <a:solidFill>
                  <a:srgbClr val="0000FF"/>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Sub</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err="1">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test_expliquee</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Début de la macro test</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Range</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80808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"B3:H23"</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0000FF"/>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Select</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Sélectionne la plage de cellules de B3 à H23</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err="1">
                <a:solidFill>
                  <a:srgbClr val="0000FF"/>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With</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err="1">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Selection.Interior</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Commence un bloc de code avec la mise en forme intérieure de la sélection</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Pattern </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err="1">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xlSolid</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Définit le motif de remplissage des cellules comme solide</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err="1">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PatternColorIndex</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err="1">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xlAutomatic</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Définit l'index de couleur du motif comme automatique</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err="1">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Color</a:t>
            </a:r>
            <a:r>
              <a:rPr lang="fr-FR" sz="1200" dirty="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FF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65535</a:t>
            </a:r>
            <a:endParaRPr lang="fr-FR" sz="1200" dirty="0">
              <a:effectLst/>
              <a:highlight>
                <a:srgbClr val="FFFF00"/>
              </a:highligh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la propriété .</a:t>
            </a:r>
            <a:r>
              <a:rPr lang="fr-FR" sz="1200" dirty="0" err="1">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color</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définit la couleur de remplissage des cellules comme jaune (65535 est le code pour le jaune)</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err="1">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TintAndShade</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FF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0</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Définit la teinte et la nuance de couleur à 0 (pleine intensité)</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err="1">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PatternTintAndShade</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b="1" dirty="0">
                <a:solidFill>
                  <a:srgbClr val="FF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0</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Définit la teinte et la nuance du motif à 0 (pleine intensité)</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00FF"/>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End</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err="1">
                <a:solidFill>
                  <a:srgbClr val="0000FF"/>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With</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Termine le bloc de code pour la mise en forme intérieure</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Range</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80808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"E16"</a:t>
            </a:r>
            <a:r>
              <a:rPr lang="fr-FR" sz="1200" b="1"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a:t>
            </a:r>
            <a:r>
              <a:rPr lang="fr-FR" sz="1200" dirty="0">
                <a:solidFill>
                  <a:srgbClr val="0000FF"/>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Select</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Sélectionne la cellule E16</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FF"/>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End</a:t>
            </a: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r>
              <a:rPr lang="fr-FR" sz="1200" dirty="0" err="1">
                <a:solidFill>
                  <a:srgbClr val="0000FF"/>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Sub</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8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Fin de la macro</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gn="l">
              <a:lnSpc>
                <a:spcPct val="120000"/>
              </a:lnSpc>
              <a:spcBef>
                <a:spcPts val="0"/>
              </a:spcBef>
              <a:buNone/>
            </a:pPr>
            <a:r>
              <a:rPr lang="fr-FR" sz="1200" dirty="0">
                <a:solidFill>
                  <a:srgbClr val="000000"/>
                </a:solidFill>
                <a:effectLst/>
                <a:highlight>
                  <a:srgbClr val="FFFFFF"/>
                </a:highlight>
                <a:latin typeface="Courier New" panose="02070309020205020404" pitchFamily="49" charset="0"/>
                <a:ea typeface="Times New Roman" panose="02020603050405020304" pitchFamily="18" charset="0"/>
                <a:cs typeface="Times New Roman" panose="02020603050405020304" pitchFamily="18" charset="0"/>
              </a:rPr>
              <a:t> </a:t>
            </a:r>
            <a:endParaRPr lang="fr-FR" sz="1200" dirty="0">
              <a:effectLst/>
              <a:latin typeface="Montserrat" panose="00000500000000000000" pitchFamily="2" charset="0"/>
              <a:ea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fr-FR" sz="2000" dirty="0"/>
          </a:p>
        </p:txBody>
      </p:sp>
    </p:spTree>
    <p:extLst>
      <p:ext uri="{BB962C8B-B14F-4D97-AF65-F5344CB8AC3E}">
        <p14:creationId xmlns:p14="http://schemas.microsoft.com/office/powerpoint/2010/main" val="33394767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286FF-5273-E17B-B087-B04F586017F0}"/>
              </a:ext>
            </a:extLst>
          </p:cNvPr>
          <p:cNvSpPr>
            <a:spLocks noGrp="1"/>
          </p:cNvSpPr>
          <p:nvPr>
            <p:ph type="title"/>
          </p:nvPr>
        </p:nvSpPr>
        <p:spPr/>
        <p:txBody>
          <a:bodyPr/>
          <a:lstStyle/>
          <a:p>
            <a:r>
              <a:rPr lang="fr-FR" dirty="0"/>
              <a:t>Utilisation des couleurs en VBA</a:t>
            </a:r>
          </a:p>
        </p:txBody>
      </p:sp>
      <p:sp>
        <p:nvSpPr>
          <p:cNvPr id="3" name="Espace réservé du contenu 2">
            <a:extLst>
              <a:ext uri="{FF2B5EF4-FFF2-40B4-BE49-F238E27FC236}">
                <a16:creationId xmlns:a16="http://schemas.microsoft.com/office/drawing/2014/main" id="{69FB8ACA-FC60-517D-38B7-9F6BFF2ACD71}"/>
              </a:ext>
            </a:extLst>
          </p:cNvPr>
          <p:cNvSpPr>
            <a:spLocks noGrp="1"/>
          </p:cNvSpPr>
          <p:nvPr>
            <p:ph idx="1"/>
          </p:nvPr>
        </p:nvSpPr>
        <p:spPr/>
        <p:txBody>
          <a:bodyPr>
            <a:normAutofit fontScale="85000" lnSpcReduction="20000"/>
          </a:bodyPr>
          <a:lstStyle/>
          <a:p>
            <a:pPr>
              <a:lnSpc>
                <a:spcPct val="120000"/>
              </a:lnSpc>
            </a:pPr>
            <a:r>
              <a:rPr lang="fr-FR" sz="3300" b="1" dirty="0">
                <a:solidFill>
                  <a:schemeClr val="accent2">
                    <a:lumMod val="75000"/>
                  </a:schemeClr>
                </a:solidFill>
              </a:rPr>
              <a:t>Palette de couleurs standard :</a:t>
            </a:r>
          </a:p>
          <a:p>
            <a:pPr lvl="1"/>
            <a:r>
              <a:rPr lang="fr-FR" b="1" dirty="0">
                <a:solidFill>
                  <a:schemeClr val="accent1"/>
                </a:solidFill>
              </a:rPr>
              <a:t>RGB (Red, Green, Blue) </a:t>
            </a:r>
            <a:r>
              <a:rPr lang="fr-FR" dirty="0"/>
              <a:t>: Les couleurs peuvent être définies à l'aide des valeurs RGB, où chaque couleur primaire (rouge, vert, bleu) a une valeur comprise entre 0 et 255.</a:t>
            </a:r>
          </a:p>
          <a:p>
            <a:pPr lvl="2"/>
            <a:r>
              <a:rPr lang="fr-FR" b="1" u="sng" dirty="0"/>
              <a:t>Exemple</a:t>
            </a:r>
            <a:r>
              <a:rPr lang="fr-FR" dirty="0"/>
              <a:t> : </a:t>
            </a:r>
            <a:r>
              <a:rPr lang="fr-FR" dirty="0">
                <a:solidFill>
                  <a:schemeClr val="accent2">
                    <a:lumMod val="75000"/>
                  </a:schemeClr>
                </a:solidFill>
              </a:rPr>
              <a:t>RGB(255, 0, 0) </a:t>
            </a:r>
            <a:r>
              <a:rPr lang="fr-FR" dirty="0"/>
              <a:t>représente le rouge pur, RGB(0, 255, 0) le vert pur, RGB(0, 0, 255) le bleu pur, et ainsi de suite.</a:t>
            </a:r>
          </a:p>
          <a:p>
            <a:pPr lvl="3"/>
            <a:r>
              <a:rPr lang="fr-FR" dirty="0">
                <a:highlight>
                  <a:srgbClr val="00FFFF"/>
                </a:highlight>
              </a:rPr>
              <a:t>Range("A1").</a:t>
            </a:r>
            <a:r>
              <a:rPr lang="fr-FR" dirty="0" err="1">
                <a:highlight>
                  <a:srgbClr val="00FFFF"/>
                </a:highlight>
              </a:rPr>
              <a:t>Interior.Color</a:t>
            </a:r>
            <a:r>
              <a:rPr lang="fr-FR" dirty="0">
                <a:highlight>
                  <a:srgbClr val="00FFFF"/>
                </a:highlight>
              </a:rPr>
              <a:t> = RGB(0, 0, 255)</a:t>
            </a:r>
          </a:p>
          <a:p>
            <a:pPr lvl="1"/>
            <a:r>
              <a:rPr lang="fr-FR" b="1" dirty="0">
                <a:solidFill>
                  <a:schemeClr val="accent1"/>
                </a:solidFill>
              </a:rPr>
              <a:t>Index de couleurs prédéfinies </a:t>
            </a:r>
            <a:r>
              <a:rPr lang="fr-FR" dirty="0"/>
              <a:t>: Les couleurs peuvent également être définies par un index de couleur prédéfini dans VBA. </a:t>
            </a:r>
          </a:p>
          <a:p>
            <a:pPr lvl="2"/>
            <a:r>
              <a:rPr lang="fr-FR" b="1" u="sng" dirty="0"/>
              <a:t>Exemple</a:t>
            </a:r>
            <a:r>
              <a:rPr lang="fr-FR" dirty="0"/>
              <a:t>, </a:t>
            </a:r>
            <a:r>
              <a:rPr lang="fr-FR" dirty="0" err="1"/>
              <a:t>vbRed</a:t>
            </a:r>
            <a:r>
              <a:rPr lang="fr-FR" dirty="0"/>
              <a:t>, </a:t>
            </a:r>
            <a:r>
              <a:rPr lang="fr-FR" dirty="0" err="1"/>
              <a:t>vbGreen</a:t>
            </a:r>
            <a:r>
              <a:rPr lang="fr-FR" dirty="0"/>
              <a:t>, </a:t>
            </a:r>
            <a:r>
              <a:rPr lang="fr-FR" dirty="0" err="1"/>
              <a:t>vbBlue</a:t>
            </a:r>
            <a:r>
              <a:rPr lang="fr-FR" dirty="0"/>
              <a:t>, etc. Ces constantes ont des valeurs numériques spécifiques correspondant à différentes couleurs.</a:t>
            </a:r>
          </a:p>
          <a:p>
            <a:pPr lvl="3"/>
            <a:r>
              <a:rPr lang="en-US" dirty="0">
                <a:highlight>
                  <a:srgbClr val="00FFFF"/>
                </a:highlight>
              </a:rPr>
              <a:t>Range("A1").</a:t>
            </a:r>
            <a:r>
              <a:rPr lang="en-US" dirty="0" err="1">
                <a:highlight>
                  <a:srgbClr val="00FFFF"/>
                </a:highlight>
              </a:rPr>
              <a:t>Interior.Color</a:t>
            </a:r>
            <a:r>
              <a:rPr lang="en-US" dirty="0">
                <a:highlight>
                  <a:srgbClr val="00FFFF"/>
                </a:highlight>
              </a:rPr>
              <a:t> = </a:t>
            </a:r>
            <a:r>
              <a:rPr lang="en-US" dirty="0" err="1">
                <a:highlight>
                  <a:srgbClr val="00FFFF"/>
                </a:highlight>
              </a:rPr>
              <a:t>vbRed</a:t>
            </a:r>
            <a:endParaRPr lang="en-US" dirty="0">
              <a:highlight>
                <a:srgbClr val="00FFFF"/>
              </a:highlight>
            </a:endParaRPr>
          </a:p>
          <a:p>
            <a:pPr>
              <a:lnSpc>
                <a:spcPct val="120000"/>
              </a:lnSpc>
            </a:pPr>
            <a:r>
              <a:rPr lang="fr-FR" sz="3400" b="1" dirty="0">
                <a:solidFill>
                  <a:schemeClr val="accent2">
                    <a:lumMod val="75000"/>
                  </a:schemeClr>
                </a:solidFill>
              </a:rPr>
              <a:t>Codes de couleurs spécifiques :</a:t>
            </a:r>
          </a:p>
          <a:p>
            <a:pPr lvl="1"/>
            <a:r>
              <a:rPr lang="fr-FR" dirty="0"/>
              <a:t>Certaines couleurs sont définies par des codes spécifiques en VBA. </a:t>
            </a:r>
          </a:p>
          <a:p>
            <a:pPr lvl="2"/>
            <a:r>
              <a:rPr lang="fr-FR" dirty="0"/>
              <a:t>Exemple : </a:t>
            </a:r>
            <a:r>
              <a:rPr lang="fr-FR" dirty="0" err="1"/>
              <a:t>vbBlack</a:t>
            </a:r>
            <a:r>
              <a:rPr lang="fr-FR" dirty="0"/>
              <a:t>: 0  ,  </a:t>
            </a:r>
            <a:r>
              <a:rPr lang="fr-FR" dirty="0" err="1"/>
              <a:t>vbWhite</a:t>
            </a:r>
            <a:r>
              <a:rPr lang="fr-FR" dirty="0"/>
              <a:t>: 16777215,   </a:t>
            </a:r>
            <a:r>
              <a:rPr lang="fr-FR" dirty="0" err="1"/>
              <a:t>vbRed</a:t>
            </a:r>
            <a:r>
              <a:rPr lang="fr-FR" dirty="0"/>
              <a:t>: 255,  </a:t>
            </a:r>
            <a:r>
              <a:rPr lang="fr-FR" dirty="0" err="1"/>
              <a:t>vbGreen</a:t>
            </a:r>
            <a:r>
              <a:rPr lang="fr-FR" dirty="0"/>
              <a:t>: 65280 ,  </a:t>
            </a:r>
            <a:r>
              <a:rPr lang="fr-FR" dirty="0" err="1"/>
              <a:t>vbBlue</a:t>
            </a:r>
            <a:r>
              <a:rPr lang="fr-FR" dirty="0"/>
              <a:t>: 16711680</a:t>
            </a:r>
          </a:p>
          <a:p>
            <a:pPr lvl="3"/>
            <a:r>
              <a:rPr lang="fr-FR" dirty="0">
                <a:highlight>
                  <a:srgbClr val="00FFFF"/>
                </a:highlight>
              </a:rPr>
              <a:t>Range("B3:H23").</a:t>
            </a:r>
            <a:r>
              <a:rPr lang="fr-FR" dirty="0" err="1">
                <a:highlight>
                  <a:srgbClr val="00FFFF"/>
                </a:highlight>
              </a:rPr>
              <a:t>Interior.Color</a:t>
            </a:r>
            <a:r>
              <a:rPr lang="fr-FR" dirty="0">
                <a:highlight>
                  <a:srgbClr val="00FFFF"/>
                </a:highlight>
              </a:rPr>
              <a:t> = 65535</a:t>
            </a:r>
          </a:p>
        </p:txBody>
      </p:sp>
    </p:spTree>
    <p:extLst>
      <p:ext uri="{BB962C8B-B14F-4D97-AF65-F5344CB8AC3E}">
        <p14:creationId xmlns:p14="http://schemas.microsoft.com/office/powerpoint/2010/main" val="427144527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B6056-4E9A-198C-6199-A75D86AA45BC}"/>
              </a:ext>
            </a:extLst>
          </p:cNvPr>
          <p:cNvSpPr>
            <a:spLocks noGrp="1"/>
          </p:cNvSpPr>
          <p:nvPr>
            <p:ph type="title"/>
          </p:nvPr>
        </p:nvSpPr>
        <p:spPr/>
        <p:txBody>
          <a:bodyPr/>
          <a:lstStyle/>
          <a:p>
            <a:r>
              <a:rPr lang="fr-FR" dirty="0"/>
              <a:t>Utilisation des couleurs en VBA</a:t>
            </a:r>
          </a:p>
        </p:txBody>
      </p:sp>
      <p:sp>
        <p:nvSpPr>
          <p:cNvPr id="3" name="Espace réservé du contenu 2">
            <a:extLst>
              <a:ext uri="{FF2B5EF4-FFF2-40B4-BE49-F238E27FC236}">
                <a16:creationId xmlns:a16="http://schemas.microsoft.com/office/drawing/2014/main" id="{4C428949-66A3-8757-5104-5F56E0D4AAEB}"/>
              </a:ext>
            </a:extLst>
          </p:cNvPr>
          <p:cNvSpPr>
            <a:spLocks noGrp="1"/>
          </p:cNvSpPr>
          <p:nvPr>
            <p:ph idx="1"/>
          </p:nvPr>
        </p:nvSpPr>
        <p:spPr/>
        <p:txBody>
          <a:bodyPr/>
          <a:lstStyle/>
          <a:p>
            <a:r>
              <a:rPr lang="fr-FR" dirty="0"/>
              <a:t>la représentation des couleurs peut varier en fonction de l'application ou du contexte dans lequel elles sont utilisées. </a:t>
            </a:r>
          </a:p>
          <a:p>
            <a:r>
              <a:rPr lang="fr-FR" dirty="0"/>
              <a:t>Les valeurs RGB sont largement utilisées pour spécifier des couleurs personnalisées, tandis que les constantes prédéfinies telles que </a:t>
            </a:r>
            <a:r>
              <a:rPr lang="fr-FR" dirty="0" err="1"/>
              <a:t>vbRed</a:t>
            </a:r>
            <a:r>
              <a:rPr lang="fr-FR" dirty="0"/>
              <a:t>, </a:t>
            </a:r>
            <a:r>
              <a:rPr lang="fr-FR" dirty="0" err="1"/>
              <a:t>vbGreen</a:t>
            </a:r>
            <a:r>
              <a:rPr lang="fr-FR" dirty="0"/>
              <a:t>, etc., offrent une manière pratique d'accéder à des couleurs spécifiques prédéfinies dans VBA.</a:t>
            </a:r>
          </a:p>
          <a:p>
            <a:r>
              <a:rPr lang="fr-FR" dirty="0"/>
              <a:t>Choisissez la méthode qui convient le mieux à votre besoin spécifique et à la façon dont vous souhaitez définir les couleurs dans votre code VBA.</a:t>
            </a:r>
          </a:p>
        </p:txBody>
      </p:sp>
    </p:spTree>
    <p:extLst>
      <p:ext uri="{BB962C8B-B14F-4D97-AF65-F5344CB8AC3E}">
        <p14:creationId xmlns:p14="http://schemas.microsoft.com/office/powerpoint/2010/main" val="1604747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7DBE5-EFEA-80EF-26C1-FD2CE03954A0}"/>
            </a:ext>
          </a:extLst>
        </p:cNvPr>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id="{FDA31895-AE33-58FB-9721-699F0E4A33E7}"/>
              </a:ext>
            </a:extLst>
          </p:cNvPr>
          <p:cNvSpPr/>
          <p:nvPr/>
        </p:nvSpPr>
        <p:spPr>
          <a:xfrm>
            <a:off x="4443814" y="222189"/>
            <a:ext cx="2871386" cy="2367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fr-FR" dirty="0"/>
              <a:t>Processeur</a:t>
            </a:r>
          </a:p>
        </p:txBody>
      </p:sp>
      <p:sp>
        <p:nvSpPr>
          <p:cNvPr id="3" name="Rectangle à coins arrondis 2">
            <a:extLst>
              <a:ext uri="{FF2B5EF4-FFF2-40B4-BE49-F238E27FC236}">
                <a16:creationId xmlns:a16="http://schemas.microsoft.com/office/drawing/2014/main" id="{AA357D53-CB82-78C3-9C24-CE6BBC825E8D}"/>
              </a:ext>
            </a:extLst>
          </p:cNvPr>
          <p:cNvSpPr/>
          <p:nvPr/>
        </p:nvSpPr>
        <p:spPr>
          <a:xfrm>
            <a:off x="5016381" y="410197"/>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de Commande</a:t>
            </a:r>
          </a:p>
        </p:txBody>
      </p:sp>
      <p:sp>
        <p:nvSpPr>
          <p:cNvPr id="4" name="Rectangle à coins arrondis 3">
            <a:extLst>
              <a:ext uri="{FF2B5EF4-FFF2-40B4-BE49-F238E27FC236}">
                <a16:creationId xmlns:a16="http://schemas.microsoft.com/office/drawing/2014/main" id="{CC28CB5D-998E-8169-49CF-F309956DADD6}"/>
              </a:ext>
            </a:extLst>
          </p:cNvPr>
          <p:cNvSpPr/>
          <p:nvPr/>
        </p:nvSpPr>
        <p:spPr>
          <a:xfrm>
            <a:off x="4973652" y="1525422"/>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Arithmétique et logique </a:t>
            </a:r>
          </a:p>
        </p:txBody>
      </p:sp>
      <p:sp>
        <p:nvSpPr>
          <p:cNvPr id="5" name="Rectangle à coins arrondis 4">
            <a:extLst>
              <a:ext uri="{FF2B5EF4-FFF2-40B4-BE49-F238E27FC236}">
                <a16:creationId xmlns:a16="http://schemas.microsoft.com/office/drawing/2014/main" id="{7895163D-C8CB-554A-5C1B-0CA19FC70CED}"/>
              </a:ext>
            </a:extLst>
          </p:cNvPr>
          <p:cNvSpPr/>
          <p:nvPr/>
        </p:nvSpPr>
        <p:spPr>
          <a:xfrm>
            <a:off x="3517618" y="3546505"/>
            <a:ext cx="4935466" cy="28884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ctr"/>
            <a:r>
              <a:rPr lang="fr-FR" dirty="0"/>
              <a:t>Mémoire Centrale (RAM)</a:t>
            </a:r>
          </a:p>
        </p:txBody>
      </p:sp>
      <p:sp>
        <p:nvSpPr>
          <p:cNvPr id="11" name="ZoneTexte 10">
            <a:extLst>
              <a:ext uri="{FF2B5EF4-FFF2-40B4-BE49-F238E27FC236}">
                <a16:creationId xmlns:a16="http://schemas.microsoft.com/office/drawing/2014/main" id="{7ACA7E91-929E-9EA1-2C03-D4176A09E727}"/>
              </a:ext>
            </a:extLst>
          </p:cNvPr>
          <p:cNvSpPr txBox="1"/>
          <p:nvPr/>
        </p:nvSpPr>
        <p:spPr>
          <a:xfrm>
            <a:off x="204339" y="3794650"/>
            <a:ext cx="2122697" cy="369332"/>
          </a:xfrm>
          <a:prstGeom prst="rect">
            <a:avLst/>
          </a:prstGeom>
          <a:noFill/>
        </p:spPr>
        <p:txBody>
          <a:bodyPr wrap="none" rtlCol="0">
            <a:spAutoFit/>
          </a:bodyPr>
          <a:lstStyle/>
          <a:p>
            <a:r>
              <a:rPr lang="fr-FR" dirty="0">
                <a:solidFill>
                  <a:schemeClr val="bg1">
                    <a:lumMod val="85000"/>
                  </a:schemeClr>
                </a:solidFill>
              </a:rPr>
              <a:t>1 Saisie des données</a:t>
            </a:r>
          </a:p>
        </p:txBody>
      </p:sp>
      <p:sp>
        <p:nvSpPr>
          <p:cNvPr id="12" name="ZoneTexte 11">
            <a:extLst>
              <a:ext uri="{FF2B5EF4-FFF2-40B4-BE49-F238E27FC236}">
                <a16:creationId xmlns:a16="http://schemas.microsoft.com/office/drawing/2014/main" id="{B036B61C-96B2-3DDD-89AD-73DFD49D4B46}"/>
              </a:ext>
            </a:extLst>
          </p:cNvPr>
          <p:cNvSpPr txBox="1"/>
          <p:nvPr/>
        </p:nvSpPr>
        <p:spPr>
          <a:xfrm>
            <a:off x="8602338" y="3601049"/>
            <a:ext cx="3021321" cy="923330"/>
          </a:xfrm>
          <a:prstGeom prst="rect">
            <a:avLst/>
          </a:prstGeom>
          <a:noFill/>
        </p:spPr>
        <p:txBody>
          <a:bodyPr wrap="square" rtlCol="0">
            <a:spAutoFit/>
          </a:bodyPr>
          <a:lstStyle/>
          <a:p>
            <a:r>
              <a:rPr lang="fr-FR" dirty="0"/>
              <a:t>5 Sortie des données</a:t>
            </a:r>
          </a:p>
          <a:p>
            <a:r>
              <a:rPr lang="fr-FR" dirty="0"/>
              <a:t>Ou </a:t>
            </a:r>
          </a:p>
          <a:p>
            <a:r>
              <a:rPr lang="fr-FR" dirty="0"/>
              <a:t>Affichage des Résultats</a:t>
            </a:r>
          </a:p>
        </p:txBody>
      </p:sp>
      <p:sp>
        <p:nvSpPr>
          <p:cNvPr id="13" name="Rectangle 12">
            <a:extLst>
              <a:ext uri="{FF2B5EF4-FFF2-40B4-BE49-F238E27FC236}">
                <a16:creationId xmlns:a16="http://schemas.microsoft.com/office/drawing/2014/main" id="{44D9C968-D03F-1939-E6BE-EE9DE9DE0471}"/>
              </a:ext>
            </a:extLst>
          </p:cNvPr>
          <p:cNvSpPr/>
          <p:nvPr/>
        </p:nvSpPr>
        <p:spPr>
          <a:xfrm>
            <a:off x="4468639" y="3773601"/>
            <a:ext cx="972026" cy="5326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t>20</a:t>
            </a:r>
          </a:p>
        </p:txBody>
      </p:sp>
      <p:cxnSp>
        <p:nvCxnSpPr>
          <p:cNvPr id="7" name="Connecteur droit avec flèche 6">
            <a:extLst>
              <a:ext uri="{FF2B5EF4-FFF2-40B4-BE49-F238E27FC236}">
                <a16:creationId xmlns:a16="http://schemas.microsoft.com/office/drawing/2014/main" id="{A6C585FC-68E0-62CD-2F8E-8015AE6AAAFA}"/>
              </a:ext>
            </a:extLst>
          </p:cNvPr>
          <p:cNvCxnSpPr>
            <a:cxnSpLocks/>
          </p:cNvCxnSpPr>
          <p:nvPr/>
        </p:nvCxnSpPr>
        <p:spPr>
          <a:xfrm flipV="1">
            <a:off x="247654" y="4274745"/>
            <a:ext cx="2006888" cy="1417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Connecteur droit avec flèche 9">
            <a:extLst>
              <a:ext uri="{FF2B5EF4-FFF2-40B4-BE49-F238E27FC236}">
                <a16:creationId xmlns:a16="http://schemas.microsoft.com/office/drawing/2014/main" id="{777ACCD8-9A55-0AFD-22DC-9133AD6E8CA6}"/>
              </a:ext>
            </a:extLst>
          </p:cNvPr>
          <p:cNvCxnSpPr>
            <a:cxnSpLocks/>
          </p:cNvCxnSpPr>
          <p:nvPr/>
        </p:nvCxnSpPr>
        <p:spPr>
          <a:xfrm>
            <a:off x="6327228" y="4774363"/>
            <a:ext cx="3989918"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0" name="ZoneTexte 19">
            <a:extLst>
              <a:ext uri="{FF2B5EF4-FFF2-40B4-BE49-F238E27FC236}">
                <a16:creationId xmlns:a16="http://schemas.microsoft.com/office/drawing/2014/main" id="{3AE78412-41AF-D282-8006-BC224EB15B69}"/>
              </a:ext>
            </a:extLst>
          </p:cNvPr>
          <p:cNvSpPr txBox="1"/>
          <p:nvPr/>
        </p:nvSpPr>
        <p:spPr>
          <a:xfrm>
            <a:off x="1590310" y="2308302"/>
            <a:ext cx="2575385" cy="369332"/>
          </a:xfrm>
          <a:prstGeom prst="rect">
            <a:avLst/>
          </a:prstGeom>
          <a:noFill/>
        </p:spPr>
        <p:txBody>
          <a:bodyPr wrap="none" rtlCol="0">
            <a:spAutoFit/>
          </a:bodyPr>
          <a:lstStyle/>
          <a:p>
            <a:r>
              <a:rPr lang="fr-FR" dirty="0">
                <a:solidFill>
                  <a:schemeClr val="bg1">
                    <a:lumMod val="85000"/>
                  </a:schemeClr>
                </a:solidFill>
              </a:rPr>
              <a:t>2 Calcul ou interprétation</a:t>
            </a:r>
          </a:p>
        </p:txBody>
      </p:sp>
      <p:sp>
        <p:nvSpPr>
          <p:cNvPr id="21" name="ZoneTexte 20">
            <a:extLst>
              <a:ext uri="{FF2B5EF4-FFF2-40B4-BE49-F238E27FC236}">
                <a16:creationId xmlns:a16="http://schemas.microsoft.com/office/drawing/2014/main" id="{0B0B5996-F3CA-3725-F35C-496869B56A02}"/>
              </a:ext>
            </a:extLst>
          </p:cNvPr>
          <p:cNvSpPr txBox="1"/>
          <p:nvPr/>
        </p:nvSpPr>
        <p:spPr>
          <a:xfrm>
            <a:off x="3636863" y="2799501"/>
            <a:ext cx="1377685" cy="369332"/>
          </a:xfrm>
          <a:prstGeom prst="rect">
            <a:avLst/>
          </a:prstGeom>
          <a:noFill/>
        </p:spPr>
        <p:txBody>
          <a:bodyPr wrap="none" rtlCol="0">
            <a:spAutoFit/>
          </a:bodyPr>
          <a:lstStyle/>
          <a:p>
            <a:r>
              <a:rPr lang="fr-FR" dirty="0">
                <a:solidFill>
                  <a:schemeClr val="bg1">
                    <a:lumMod val="85000"/>
                  </a:schemeClr>
                </a:solidFill>
              </a:rPr>
              <a:t>3 Traitement</a:t>
            </a:r>
          </a:p>
        </p:txBody>
      </p:sp>
      <p:sp>
        <p:nvSpPr>
          <p:cNvPr id="23" name="Rectangle 22">
            <a:extLst>
              <a:ext uri="{FF2B5EF4-FFF2-40B4-BE49-F238E27FC236}">
                <a16:creationId xmlns:a16="http://schemas.microsoft.com/office/drawing/2014/main" id="{D48D4BCF-545C-994E-EA3E-F4D2F0C2BC32}"/>
              </a:ext>
            </a:extLst>
          </p:cNvPr>
          <p:cNvSpPr/>
          <p:nvPr/>
        </p:nvSpPr>
        <p:spPr>
          <a:xfrm>
            <a:off x="5088044" y="4533385"/>
            <a:ext cx="972027" cy="5381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a:solidFill>
                  <a:srgbClr val="C00000"/>
                </a:solidFill>
              </a:rPr>
              <a:t>50</a:t>
            </a:r>
          </a:p>
        </p:txBody>
      </p:sp>
      <p:sp>
        <p:nvSpPr>
          <p:cNvPr id="24" name="Rectangle 23">
            <a:extLst>
              <a:ext uri="{FF2B5EF4-FFF2-40B4-BE49-F238E27FC236}">
                <a16:creationId xmlns:a16="http://schemas.microsoft.com/office/drawing/2014/main" id="{F682F787-D693-7AA0-2E8A-6571AACD46A8}"/>
              </a:ext>
            </a:extLst>
          </p:cNvPr>
          <p:cNvSpPr/>
          <p:nvPr/>
        </p:nvSpPr>
        <p:spPr>
          <a:xfrm>
            <a:off x="5440665" y="5196508"/>
            <a:ext cx="2034555" cy="5326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solidFill>
                  <a:schemeClr val="bg1">
                    <a:lumMod val="85000"/>
                  </a:schemeClr>
                </a:solidFill>
              </a:rPr>
              <a:t>Formule de Calcul:</a:t>
            </a:r>
          </a:p>
          <a:p>
            <a:pPr algn="ctr"/>
            <a:r>
              <a:rPr lang="fr-FR" dirty="0">
                <a:solidFill>
                  <a:schemeClr val="bg1">
                    <a:lumMod val="85000"/>
                  </a:schemeClr>
                </a:solidFill>
              </a:rPr>
              <a:t>B = b+10</a:t>
            </a:r>
          </a:p>
        </p:txBody>
      </p:sp>
      <p:cxnSp>
        <p:nvCxnSpPr>
          <p:cNvPr id="25" name="Connecteur droit avec flèche 24">
            <a:extLst>
              <a:ext uri="{FF2B5EF4-FFF2-40B4-BE49-F238E27FC236}">
                <a16:creationId xmlns:a16="http://schemas.microsoft.com/office/drawing/2014/main" id="{EEBB9FDB-98B4-6621-4D78-C2FB8481FA02}"/>
              </a:ext>
            </a:extLst>
          </p:cNvPr>
          <p:cNvCxnSpPr>
            <a:cxnSpLocks/>
          </p:cNvCxnSpPr>
          <p:nvPr/>
        </p:nvCxnSpPr>
        <p:spPr>
          <a:xfrm>
            <a:off x="5768416" y="2452767"/>
            <a:ext cx="0" cy="203114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1" name="Connecteur droit avec flèche 30">
            <a:extLst>
              <a:ext uri="{FF2B5EF4-FFF2-40B4-BE49-F238E27FC236}">
                <a16:creationId xmlns:a16="http://schemas.microsoft.com/office/drawing/2014/main" id="{FCA78F04-6CEE-8003-40DF-1CC0D3AC3227}"/>
              </a:ext>
            </a:extLst>
          </p:cNvPr>
          <p:cNvCxnSpPr>
            <a:cxnSpLocks/>
          </p:cNvCxnSpPr>
          <p:nvPr/>
        </p:nvCxnSpPr>
        <p:spPr>
          <a:xfrm flipV="1">
            <a:off x="247654" y="4483908"/>
            <a:ext cx="2006888" cy="2178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2" name="Connecteur droit avec flèche 31">
            <a:extLst>
              <a:ext uri="{FF2B5EF4-FFF2-40B4-BE49-F238E27FC236}">
                <a16:creationId xmlns:a16="http://schemas.microsoft.com/office/drawing/2014/main" id="{4FAE6DD9-FD1B-3D9D-61B8-B28BB9384E38}"/>
              </a:ext>
            </a:extLst>
          </p:cNvPr>
          <p:cNvCxnSpPr>
            <a:cxnSpLocks/>
            <a:stCxn id="29" idx="3"/>
            <a:endCxn id="23" idx="1"/>
          </p:cNvCxnSpPr>
          <p:nvPr/>
        </p:nvCxnSpPr>
        <p:spPr>
          <a:xfrm flipV="1">
            <a:off x="2860752" y="4802468"/>
            <a:ext cx="2227292" cy="96589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3" name="ZoneTexte 32">
            <a:extLst>
              <a:ext uri="{FF2B5EF4-FFF2-40B4-BE49-F238E27FC236}">
                <a16:creationId xmlns:a16="http://schemas.microsoft.com/office/drawing/2014/main" id="{BA9A1DB2-7C56-CBD1-A31E-452B66AB619C}"/>
              </a:ext>
            </a:extLst>
          </p:cNvPr>
          <p:cNvSpPr txBox="1"/>
          <p:nvPr/>
        </p:nvSpPr>
        <p:spPr>
          <a:xfrm>
            <a:off x="5977731" y="2878959"/>
            <a:ext cx="2224968" cy="369332"/>
          </a:xfrm>
          <a:prstGeom prst="rect">
            <a:avLst/>
          </a:prstGeom>
          <a:noFill/>
        </p:spPr>
        <p:txBody>
          <a:bodyPr wrap="none" rtlCol="0">
            <a:spAutoFit/>
          </a:bodyPr>
          <a:lstStyle/>
          <a:p>
            <a:r>
              <a:rPr lang="fr-FR" dirty="0"/>
              <a:t>4 Renvoi des résultats</a:t>
            </a:r>
          </a:p>
        </p:txBody>
      </p:sp>
      <p:sp>
        <p:nvSpPr>
          <p:cNvPr id="34" name="ZoneTexte 33">
            <a:extLst>
              <a:ext uri="{FF2B5EF4-FFF2-40B4-BE49-F238E27FC236}">
                <a16:creationId xmlns:a16="http://schemas.microsoft.com/office/drawing/2014/main" id="{AD4B7D53-5B02-5272-7B6F-A4A222DD3B6B}"/>
              </a:ext>
            </a:extLst>
          </p:cNvPr>
          <p:cNvSpPr txBox="1"/>
          <p:nvPr/>
        </p:nvSpPr>
        <p:spPr>
          <a:xfrm>
            <a:off x="318991" y="487246"/>
            <a:ext cx="3568586" cy="12003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2400" dirty="0">
                <a:ln w="0"/>
                <a:solidFill>
                  <a:schemeClr val="tx1"/>
                </a:solidFill>
                <a:effectLst>
                  <a:outerShdw blurRad="38100" dist="19050" dir="2700000" algn="tl" rotWithShape="0">
                    <a:schemeClr val="dk1">
                      <a:alpha val="40000"/>
                    </a:schemeClr>
                  </a:outerShdw>
                </a:effectLst>
              </a:rPr>
              <a:t>Exécution d’un programme</a:t>
            </a:r>
          </a:p>
          <a:p>
            <a:r>
              <a:rPr lang="fr-FR" sz="2400" dirty="0">
                <a:ln w="0"/>
                <a:solidFill>
                  <a:schemeClr val="tx1"/>
                </a:solidFill>
                <a:effectLst>
                  <a:outerShdw blurRad="38100" dist="19050" dir="2700000" algn="tl" rotWithShape="0">
                    <a:schemeClr val="dk1">
                      <a:alpha val="40000"/>
                    </a:schemeClr>
                  </a:outerShdw>
                </a:effectLst>
              </a:rPr>
              <a:t>B=B+10</a:t>
            </a:r>
          </a:p>
          <a:p>
            <a:r>
              <a:rPr lang="fr-FR" sz="2400" dirty="0">
                <a:ln w="0"/>
                <a:solidFill>
                  <a:schemeClr val="tx1"/>
                </a:solidFill>
                <a:effectLst>
                  <a:outerShdw blurRad="38100" dist="19050" dir="2700000" algn="tl" rotWithShape="0">
                    <a:schemeClr val="dk1">
                      <a:alpha val="40000"/>
                    </a:schemeClr>
                  </a:outerShdw>
                </a:effectLst>
              </a:rPr>
              <a:t>et affichage du résultat 2/2</a:t>
            </a:r>
          </a:p>
        </p:txBody>
      </p:sp>
      <p:sp>
        <p:nvSpPr>
          <p:cNvPr id="26" name="ZoneTexte 25">
            <a:extLst>
              <a:ext uri="{FF2B5EF4-FFF2-40B4-BE49-F238E27FC236}">
                <a16:creationId xmlns:a16="http://schemas.microsoft.com/office/drawing/2014/main" id="{314DF1D9-2272-3087-1549-71AE54577FAD}"/>
              </a:ext>
            </a:extLst>
          </p:cNvPr>
          <p:cNvSpPr txBox="1"/>
          <p:nvPr/>
        </p:nvSpPr>
        <p:spPr>
          <a:xfrm>
            <a:off x="1715633" y="2889949"/>
            <a:ext cx="1202573"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a</a:t>
            </a:r>
            <a:endParaRPr lang="fr-FR" b="1" dirty="0"/>
          </a:p>
        </p:txBody>
      </p:sp>
      <p:cxnSp>
        <p:nvCxnSpPr>
          <p:cNvPr id="28" name="Connecteur droit avec flèche 27">
            <a:extLst>
              <a:ext uri="{FF2B5EF4-FFF2-40B4-BE49-F238E27FC236}">
                <a16:creationId xmlns:a16="http://schemas.microsoft.com/office/drawing/2014/main" id="{A202CD4F-6E20-F351-8C6C-7A53DC7D441E}"/>
              </a:ext>
            </a:extLst>
          </p:cNvPr>
          <p:cNvCxnSpPr>
            <a:cxnSpLocks/>
            <a:stCxn id="26" idx="3"/>
            <a:endCxn id="13" idx="1"/>
          </p:cNvCxnSpPr>
          <p:nvPr/>
        </p:nvCxnSpPr>
        <p:spPr>
          <a:xfrm>
            <a:off x="2918206" y="3182337"/>
            <a:ext cx="1550433" cy="85760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9" name="ZoneTexte 28">
            <a:extLst>
              <a:ext uri="{FF2B5EF4-FFF2-40B4-BE49-F238E27FC236}">
                <a16:creationId xmlns:a16="http://schemas.microsoft.com/office/drawing/2014/main" id="{3F8A1303-63E4-5103-FC2C-AD7D55AFC3AB}"/>
              </a:ext>
            </a:extLst>
          </p:cNvPr>
          <p:cNvSpPr txBox="1"/>
          <p:nvPr/>
        </p:nvSpPr>
        <p:spPr>
          <a:xfrm>
            <a:off x="1640546" y="5475978"/>
            <a:ext cx="1220206"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b</a:t>
            </a:r>
            <a:endParaRPr lang="fr-FR" b="1" dirty="0"/>
          </a:p>
        </p:txBody>
      </p:sp>
      <p:sp>
        <p:nvSpPr>
          <p:cNvPr id="37" name="ZoneTexte 36">
            <a:extLst>
              <a:ext uri="{FF2B5EF4-FFF2-40B4-BE49-F238E27FC236}">
                <a16:creationId xmlns:a16="http://schemas.microsoft.com/office/drawing/2014/main" id="{DA062A60-E0D4-1BC1-3586-B2BA44C4A98F}"/>
              </a:ext>
            </a:extLst>
          </p:cNvPr>
          <p:cNvSpPr txBox="1"/>
          <p:nvPr/>
        </p:nvSpPr>
        <p:spPr>
          <a:xfrm>
            <a:off x="1139642" y="1771992"/>
            <a:ext cx="1778564"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fr-FR" dirty="0"/>
              <a:t>A un instant t + 1</a:t>
            </a:r>
          </a:p>
        </p:txBody>
      </p:sp>
      <p:sp>
        <p:nvSpPr>
          <p:cNvPr id="6" name="Rectangle 5">
            <a:extLst>
              <a:ext uri="{FF2B5EF4-FFF2-40B4-BE49-F238E27FC236}">
                <a16:creationId xmlns:a16="http://schemas.microsoft.com/office/drawing/2014/main" id="{1A46949F-1176-F00A-6608-19E8FFB4CE0E}"/>
              </a:ext>
            </a:extLst>
          </p:cNvPr>
          <p:cNvSpPr/>
          <p:nvPr/>
        </p:nvSpPr>
        <p:spPr>
          <a:xfrm>
            <a:off x="8845234" y="4533385"/>
            <a:ext cx="972027" cy="5381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a:solidFill>
                  <a:srgbClr val="C00000"/>
                </a:solidFill>
              </a:rPr>
              <a:t>50</a:t>
            </a:r>
          </a:p>
        </p:txBody>
      </p:sp>
    </p:spTree>
    <p:extLst>
      <p:ext uri="{BB962C8B-B14F-4D97-AF65-F5344CB8AC3E}">
        <p14:creationId xmlns:p14="http://schemas.microsoft.com/office/powerpoint/2010/main" val="219937371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40D0D5-C887-E3F5-E750-0716E3A69C10}"/>
            </a:ext>
          </a:extLst>
        </p:cNvPr>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45BE4E62-309F-96C9-7C75-7D2DAB5D63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112" t="12550" r="5644" b="16979"/>
          <a:stretch/>
        </p:blipFill>
        <p:spPr>
          <a:xfrm>
            <a:off x="3410289" y="567960"/>
            <a:ext cx="5206561" cy="5943998"/>
          </a:xfrm>
        </p:spPr>
      </p:pic>
    </p:spTree>
    <p:extLst>
      <p:ext uri="{BB962C8B-B14F-4D97-AF65-F5344CB8AC3E}">
        <p14:creationId xmlns:p14="http://schemas.microsoft.com/office/powerpoint/2010/main" val="327160081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000E09-82CC-B643-4734-2A2AD31E947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A1C6F02-879D-CAC5-1FE2-4B52C4C54AD9}"/>
              </a:ext>
            </a:extLst>
          </p:cNvPr>
          <p:cNvSpPr>
            <a:spLocks noGrp="1"/>
          </p:cNvSpPr>
          <p:nvPr>
            <p:ph type="title"/>
          </p:nvPr>
        </p:nvSpPr>
        <p:spPr/>
        <p:txBody>
          <a:bodyPr>
            <a:normAutofit/>
          </a:bodyPr>
          <a:lstStyle/>
          <a:p>
            <a:r>
              <a:rPr lang="fr-FR" sz="4400" dirty="0"/>
              <a:t>QCM en ligne</a:t>
            </a:r>
            <a:r>
              <a:rPr lang="fr-FR" sz="3600" dirty="0"/>
              <a:t>:</a:t>
            </a:r>
            <a:br>
              <a:rPr lang="fr-FR" sz="3600" dirty="0"/>
            </a:br>
            <a:r>
              <a:rPr lang="fr-FR" sz="3600" dirty="0"/>
              <a:t>https://app.wooclap.com/ATNDJU?from=event-page</a:t>
            </a:r>
          </a:p>
        </p:txBody>
      </p:sp>
      <p:sp>
        <p:nvSpPr>
          <p:cNvPr id="3" name="Espace réservé du texte 2">
            <a:extLst>
              <a:ext uri="{FF2B5EF4-FFF2-40B4-BE49-F238E27FC236}">
                <a16:creationId xmlns:a16="http://schemas.microsoft.com/office/drawing/2014/main" id="{470D51E7-8E2B-2400-222E-3F3DA66B413C}"/>
              </a:ext>
            </a:extLst>
          </p:cNvPr>
          <p:cNvSpPr>
            <a:spLocks noGrp="1"/>
          </p:cNvSpPr>
          <p:nvPr>
            <p:ph type="body" idx="1"/>
          </p:nvPr>
        </p:nvSpPr>
        <p:spPr/>
        <p:txBody>
          <a:bodyPr/>
          <a:lstStyle/>
          <a:p>
            <a:r>
              <a:rPr lang="fr-FR" sz="6600" dirty="0"/>
              <a:t>ATNDJU</a:t>
            </a:r>
            <a:endParaRPr lang="fr-FR" dirty="0"/>
          </a:p>
        </p:txBody>
      </p:sp>
    </p:spTree>
    <p:extLst>
      <p:ext uri="{BB962C8B-B14F-4D97-AF65-F5344CB8AC3E}">
        <p14:creationId xmlns:p14="http://schemas.microsoft.com/office/powerpoint/2010/main" val="257550850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BEA46E-AF84-755A-EA75-0F47A8982277}"/>
              </a:ext>
            </a:extLst>
          </p:cNvPr>
          <p:cNvSpPr>
            <a:spLocks noGrp="1"/>
          </p:cNvSpPr>
          <p:nvPr>
            <p:ph type="title"/>
          </p:nvPr>
        </p:nvSpPr>
        <p:spPr/>
        <p:txBody>
          <a:bodyPr>
            <a:normAutofit/>
          </a:bodyPr>
          <a:lstStyle/>
          <a:p>
            <a:r>
              <a:rPr lang="fr-FR" dirty="0"/>
              <a:t>Accès gratuit aux plateformes avec abonnement  (UM + </a:t>
            </a:r>
            <a:r>
              <a:rPr lang="fr-FR" dirty="0" err="1"/>
              <a:t>MoMa</a:t>
            </a:r>
            <a:r>
              <a:rPr lang="fr-FR" dirty="0"/>
              <a:t>)</a:t>
            </a:r>
          </a:p>
        </p:txBody>
      </p:sp>
      <p:sp>
        <p:nvSpPr>
          <p:cNvPr id="3" name="Espace réservé du contenu 2">
            <a:extLst>
              <a:ext uri="{FF2B5EF4-FFF2-40B4-BE49-F238E27FC236}">
                <a16:creationId xmlns:a16="http://schemas.microsoft.com/office/drawing/2014/main" id="{74CEAE07-F5EE-6CED-9FAA-478B912A9918}"/>
              </a:ext>
            </a:extLst>
          </p:cNvPr>
          <p:cNvSpPr>
            <a:spLocks noGrp="1"/>
          </p:cNvSpPr>
          <p:nvPr>
            <p:ph idx="1"/>
          </p:nvPr>
        </p:nvSpPr>
        <p:spPr/>
        <p:txBody>
          <a:bodyPr/>
          <a:lstStyle/>
          <a:p>
            <a:pPr marL="514350" indent="-514350">
              <a:buFont typeface="+mj-lt"/>
              <a:buAutoNum type="arabicPeriod"/>
            </a:pPr>
            <a:r>
              <a:rPr lang="fr-FR" dirty="0"/>
              <a:t>ENI e-learning tous les livres de la collection ENI sont accessibles gratuitement (Abonnement UM)</a:t>
            </a:r>
          </a:p>
          <a:p>
            <a:pPr marL="514350" indent="-514350">
              <a:buFont typeface="+mj-lt"/>
              <a:buAutoNum type="arabicPeriod"/>
            </a:pPr>
            <a:r>
              <a:rPr lang="fr-FR" dirty="0"/>
              <a:t>Plateforme de formation</a:t>
            </a:r>
          </a:p>
        </p:txBody>
      </p:sp>
      <p:pic>
        <p:nvPicPr>
          <p:cNvPr id="5" name="Image 4" descr="Une image contenant texte, capture d’écran, logiciel, Icône d’ordinateur&#10;&#10;Description générée automatiquement">
            <a:extLst>
              <a:ext uri="{FF2B5EF4-FFF2-40B4-BE49-F238E27FC236}">
                <a16:creationId xmlns:a16="http://schemas.microsoft.com/office/drawing/2014/main" id="{BF050297-A4E0-9779-8BF6-20F4310C3C35}"/>
              </a:ext>
            </a:extLst>
          </p:cNvPr>
          <p:cNvPicPr>
            <a:picLocks noChangeAspect="1"/>
          </p:cNvPicPr>
          <p:nvPr/>
        </p:nvPicPr>
        <p:blipFill rotWithShape="1">
          <a:blip r:embed="rId2">
            <a:extLst>
              <a:ext uri="{28A0092B-C50C-407E-A947-70E740481C1C}">
                <a14:useLocalDpi xmlns:a14="http://schemas.microsoft.com/office/drawing/2010/main" val="0"/>
              </a:ext>
            </a:extLst>
          </a:blip>
          <a:srcRect l="15169" t="9484"/>
          <a:stretch/>
        </p:blipFill>
        <p:spPr>
          <a:xfrm>
            <a:off x="5884884" y="2021040"/>
            <a:ext cx="5775271" cy="4333984"/>
          </a:xfrm>
          <a:prstGeom prst="rect">
            <a:avLst/>
          </a:prstGeom>
        </p:spPr>
      </p:pic>
    </p:spTree>
    <p:extLst>
      <p:ext uri="{BB962C8B-B14F-4D97-AF65-F5344CB8AC3E}">
        <p14:creationId xmlns:p14="http://schemas.microsoft.com/office/powerpoint/2010/main" val="246827939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9CD616-12AB-D8FA-6B18-670602CB1BA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C54BA1A-DA9C-87B4-B5A6-F9C112C9C78E}"/>
              </a:ext>
            </a:extLst>
          </p:cNvPr>
          <p:cNvSpPr>
            <a:spLocks noGrp="1"/>
          </p:cNvSpPr>
          <p:nvPr>
            <p:ph idx="1"/>
          </p:nvPr>
        </p:nvSpPr>
        <p:spPr/>
        <p:txBody>
          <a:bodyPr/>
          <a:lstStyle/>
          <a:p>
            <a:r>
              <a:rPr lang="fr-FR" dirty="0">
                <a:hlinkClick r:id="rId2"/>
              </a:rPr>
              <a:t>https://app.wooclap.com/ATNDJU?from=instruction-slide</a:t>
            </a:r>
            <a:endParaRPr lang="fr-FR" dirty="0"/>
          </a:p>
          <a:p>
            <a:endParaRPr lang="fr-FR" dirty="0"/>
          </a:p>
          <a:p>
            <a:r>
              <a:rPr lang="fr-FR" dirty="0"/>
              <a:t>Allez sur wooclap.com</a:t>
            </a:r>
          </a:p>
          <a:p>
            <a:r>
              <a:rPr lang="fr-FR" dirty="0"/>
              <a:t>Entrez le code d'événement dans le bandeau supérieur</a:t>
            </a:r>
          </a:p>
          <a:p>
            <a:r>
              <a:rPr lang="fr-FR" dirty="0"/>
              <a:t>Code d'événement</a:t>
            </a:r>
          </a:p>
          <a:p>
            <a:r>
              <a:rPr lang="fr-FR" dirty="0"/>
              <a:t>ATNDJU</a:t>
            </a:r>
          </a:p>
        </p:txBody>
      </p:sp>
    </p:spTree>
    <p:extLst>
      <p:ext uri="{BB962C8B-B14F-4D97-AF65-F5344CB8AC3E}">
        <p14:creationId xmlns:p14="http://schemas.microsoft.com/office/powerpoint/2010/main" val="296755337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7A95F6-823E-AD28-6630-7FD0A59AE144}"/>
              </a:ext>
            </a:extLst>
          </p:cNvPr>
          <p:cNvSpPr>
            <a:spLocks noGrp="1"/>
          </p:cNvSpPr>
          <p:nvPr>
            <p:ph type="title"/>
          </p:nvPr>
        </p:nvSpPr>
        <p:spPr/>
        <p:txBody>
          <a:bodyPr/>
          <a:lstStyle/>
          <a:p>
            <a:r>
              <a:rPr lang="fr-FR" dirty="0"/>
              <a:t>Cas de synthèse</a:t>
            </a:r>
          </a:p>
        </p:txBody>
      </p:sp>
      <p:sp>
        <p:nvSpPr>
          <p:cNvPr id="3" name="Espace réservé du texte 2">
            <a:extLst>
              <a:ext uri="{FF2B5EF4-FFF2-40B4-BE49-F238E27FC236}">
                <a16:creationId xmlns:a16="http://schemas.microsoft.com/office/drawing/2014/main" id="{0B55BAB1-2044-A098-0440-2CBA4C4FA20E}"/>
              </a:ext>
            </a:extLst>
          </p:cNvPr>
          <p:cNvSpPr>
            <a:spLocks noGrp="1"/>
          </p:cNvSpPr>
          <p:nvPr>
            <p:ph type="body" idx="1"/>
          </p:nvPr>
        </p:nvSpPr>
        <p:spPr/>
        <p:txBody>
          <a:bodyPr>
            <a:normAutofit/>
          </a:bodyPr>
          <a:lstStyle/>
          <a:p>
            <a:r>
              <a:rPr lang="fr-FR" sz="3600" b="1" dirty="0"/>
              <a:t>Saisie Journalières TBC + VBA</a:t>
            </a:r>
          </a:p>
          <a:p>
            <a:r>
              <a:rPr lang="fr-FR" sz="3600" b="1" dirty="0"/>
              <a:t>Sur l’ENT</a:t>
            </a:r>
          </a:p>
        </p:txBody>
      </p:sp>
    </p:spTree>
    <p:extLst>
      <p:ext uri="{BB962C8B-B14F-4D97-AF65-F5344CB8AC3E}">
        <p14:creationId xmlns:p14="http://schemas.microsoft.com/office/powerpoint/2010/main" val="179435231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05A0F9-9899-20B9-7ECF-B710A89A1254}"/>
              </a:ext>
            </a:extLst>
          </p:cNvPr>
          <p:cNvSpPr>
            <a:spLocks noGrp="1"/>
          </p:cNvSpPr>
          <p:nvPr>
            <p:ph type="title"/>
          </p:nvPr>
        </p:nvSpPr>
        <p:spPr/>
        <p:txBody>
          <a:bodyPr/>
          <a:lstStyle/>
          <a:p>
            <a:r>
              <a:rPr lang="fr-FR" dirty="0"/>
              <a:t>Sécurité des Macros</a:t>
            </a:r>
          </a:p>
        </p:txBody>
      </p:sp>
      <p:sp>
        <p:nvSpPr>
          <p:cNvPr id="3" name="Espace réservé du texte 2">
            <a:extLst>
              <a:ext uri="{FF2B5EF4-FFF2-40B4-BE49-F238E27FC236}">
                <a16:creationId xmlns:a16="http://schemas.microsoft.com/office/drawing/2014/main" id="{9E020D6F-1D92-7FDB-3434-6E6CDFE0225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92265749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3B4F4-728A-75E0-ECF6-D2DC0FA0724C}"/>
              </a:ext>
            </a:extLst>
          </p:cNvPr>
          <p:cNvSpPr>
            <a:spLocks noGrp="1"/>
          </p:cNvSpPr>
          <p:nvPr>
            <p:ph type="title"/>
          </p:nvPr>
        </p:nvSpPr>
        <p:spPr/>
        <p:txBody>
          <a:bodyPr/>
          <a:lstStyle/>
          <a:p>
            <a:r>
              <a:rPr lang="fr-FR" dirty="0"/>
              <a:t>Sécurité des macros</a:t>
            </a:r>
          </a:p>
        </p:txBody>
      </p:sp>
      <p:sp>
        <p:nvSpPr>
          <p:cNvPr id="3" name="Espace réservé du contenu 2">
            <a:extLst>
              <a:ext uri="{FF2B5EF4-FFF2-40B4-BE49-F238E27FC236}">
                <a16:creationId xmlns:a16="http://schemas.microsoft.com/office/drawing/2014/main" id="{31510B16-7819-7A53-E29A-A1B519CF5ECD}"/>
              </a:ext>
            </a:extLst>
          </p:cNvPr>
          <p:cNvSpPr>
            <a:spLocks noGrp="1"/>
          </p:cNvSpPr>
          <p:nvPr>
            <p:ph idx="1"/>
          </p:nvPr>
        </p:nvSpPr>
        <p:spPr/>
        <p:txBody>
          <a:bodyPr/>
          <a:lstStyle/>
          <a:p>
            <a:r>
              <a:rPr lang="fr-FR" dirty="0"/>
              <a:t>Excel offre une protection contre les virus qui peuvent être </a:t>
            </a:r>
            <a:r>
              <a:rPr lang="fr-FR" dirty="0" err="1"/>
              <a:t>transmispar</a:t>
            </a:r>
            <a:r>
              <a:rPr lang="fr-FR" dirty="0"/>
              <a:t> les macros.</a:t>
            </a:r>
          </a:p>
          <a:p>
            <a:r>
              <a:rPr lang="fr-FR" dirty="0"/>
              <a:t>Si des macros sont partagées avec c’autres utilisateurs, on peut les certifier à l’aide d’une signature numérique. (voir cours sécurité des SI et/ou sécurité des échanges de données).</a:t>
            </a:r>
          </a:p>
          <a:p>
            <a:r>
              <a:rPr lang="fr-FR" dirty="0"/>
              <a:t>Les  autres utilisateurs sauront ainsi que ces macros proviennent d’une source sûre.</a:t>
            </a:r>
          </a:p>
          <a:p>
            <a:r>
              <a:rPr lang="fr-FR" dirty="0"/>
              <a:t>A l’ouverture du classeur contenant des macros, leur source pourra être vérifiée avant de les activer.</a:t>
            </a:r>
          </a:p>
          <a:p>
            <a:endParaRPr lang="fr-FR" dirty="0"/>
          </a:p>
        </p:txBody>
      </p:sp>
    </p:spTree>
    <p:extLst>
      <p:ext uri="{BB962C8B-B14F-4D97-AF65-F5344CB8AC3E}">
        <p14:creationId xmlns:p14="http://schemas.microsoft.com/office/powerpoint/2010/main" val="427814106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Ouverture d’un Classeur contenant des Macros + Open office et VBA , autres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89731492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Ouverture d’un Classeur contenant des Macros</a:t>
            </a:r>
          </a:p>
        </p:txBody>
      </p:sp>
      <p:sp>
        <p:nvSpPr>
          <p:cNvPr id="3" name="Espace réservé du contenu 2"/>
          <p:cNvSpPr>
            <a:spLocks noGrp="1"/>
          </p:cNvSpPr>
          <p:nvPr>
            <p:ph idx="1"/>
          </p:nvPr>
        </p:nvSpPr>
        <p:spPr/>
        <p:txBody>
          <a:bodyPr/>
          <a:lstStyle/>
          <a:p>
            <a:r>
              <a:rPr lang="fr-FR" dirty="0"/>
              <a:t>La création et la mise en forme de la boite de dialogue dans votre projet. Un classeur Excel contenant du code VBA doit être enregistré au format  </a:t>
            </a:r>
            <a:r>
              <a:rPr lang="fr-FR" b="1" dirty="0">
                <a:solidFill>
                  <a:schemeClr val="accent1">
                    <a:lumMod val="75000"/>
                  </a:schemeClr>
                </a:solidFill>
              </a:rPr>
              <a:t>XLSM</a:t>
            </a:r>
            <a:r>
              <a:rPr lang="fr-FR" dirty="0"/>
              <a:t>, prenant en charge les macros. Sinon on perd son code.</a:t>
            </a:r>
          </a:p>
          <a:p>
            <a:endParaRPr lang="fr-FR" dirty="0"/>
          </a:p>
        </p:txBody>
      </p:sp>
      <p:pic>
        <p:nvPicPr>
          <p:cNvPr id="4" name="Image 3"/>
          <p:cNvPicPr>
            <a:picLocks noChangeAspect="1"/>
          </p:cNvPicPr>
          <p:nvPr/>
        </p:nvPicPr>
        <p:blipFill>
          <a:blip r:embed="rId2"/>
          <a:stretch>
            <a:fillRect/>
          </a:stretch>
        </p:blipFill>
        <p:spPr>
          <a:xfrm>
            <a:off x="2951613" y="2371530"/>
            <a:ext cx="6497153" cy="4359470"/>
          </a:xfrm>
          <a:prstGeom prst="rect">
            <a:avLst/>
          </a:prstGeom>
        </p:spPr>
      </p:pic>
    </p:spTree>
    <p:extLst>
      <p:ext uri="{BB962C8B-B14F-4D97-AF65-F5344CB8AC3E}">
        <p14:creationId xmlns:p14="http://schemas.microsoft.com/office/powerpoint/2010/main" val="408158959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VBA Excel – </a:t>
            </a:r>
            <a:r>
              <a:rPr lang="fr-FR" dirty="0" err="1"/>
              <a:t>xlsx</a:t>
            </a:r>
            <a:r>
              <a:rPr lang="fr-FR" dirty="0"/>
              <a:t>, </a:t>
            </a:r>
            <a:r>
              <a:rPr lang="fr-FR" dirty="0" err="1"/>
              <a:t>xlsm</a:t>
            </a:r>
            <a:r>
              <a:rPr lang="fr-FR" dirty="0"/>
              <a:t>, </a:t>
            </a:r>
            <a:r>
              <a:rPr lang="fr-FR" dirty="0" err="1"/>
              <a:t>xlsb</a:t>
            </a:r>
            <a:r>
              <a:rPr lang="fr-FR" dirty="0"/>
              <a:t> ?</a:t>
            </a:r>
          </a:p>
        </p:txBody>
      </p:sp>
      <p:sp>
        <p:nvSpPr>
          <p:cNvPr id="3" name="Espace réservé du contenu 2"/>
          <p:cNvSpPr>
            <a:spLocks noGrp="1"/>
          </p:cNvSpPr>
          <p:nvPr>
            <p:ph idx="1"/>
          </p:nvPr>
        </p:nvSpPr>
        <p:spPr/>
        <p:txBody>
          <a:bodyPr/>
          <a:lstStyle/>
          <a:p>
            <a:r>
              <a:rPr lang="fr-FR" dirty="0"/>
              <a:t>Depuis la sortie d’Excel 2007, les classeurs peuvent être stockés avec une extension </a:t>
            </a:r>
            <a:r>
              <a:rPr lang="fr-FR" dirty="0" err="1"/>
              <a:t>xlsx</a:t>
            </a:r>
            <a:r>
              <a:rPr lang="fr-FR" dirty="0"/>
              <a:t>, </a:t>
            </a:r>
            <a:r>
              <a:rPr lang="fr-FR" dirty="0" err="1"/>
              <a:t>xlsm</a:t>
            </a:r>
            <a:r>
              <a:rPr lang="fr-FR" dirty="0"/>
              <a:t> ou </a:t>
            </a:r>
            <a:r>
              <a:rPr lang="fr-FR" dirty="0" err="1"/>
              <a:t>xlsb</a:t>
            </a:r>
            <a:r>
              <a:rPr lang="fr-FR" dirty="0"/>
              <a:t>.</a:t>
            </a:r>
          </a:p>
          <a:p>
            <a:pPr lvl="1"/>
            <a:r>
              <a:rPr lang="fr-FR" dirty="0"/>
              <a:t>Les fichiers </a:t>
            </a:r>
            <a:r>
              <a:rPr lang="fr-FR" dirty="0" err="1"/>
              <a:t>xlsx</a:t>
            </a:r>
            <a:r>
              <a:rPr lang="fr-FR" dirty="0"/>
              <a:t> ne peuvent pas contenir du code VBA.</a:t>
            </a:r>
          </a:p>
          <a:p>
            <a:pPr lvl="1"/>
            <a:r>
              <a:rPr lang="fr-FR" dirty="0"/>
              <a:t>Les fichiers </a:t>
            </a:r>
            <a:r>
              <a:rPr lang="fr-FR" dirty="0" err="1"/>
              <a:t>xlsm</a:t>
            </a:r>
            <a:r>
              <a:rPr lang="fr-FR" dirty="0"/>
              <a:t> peuvent contenir du code VBA.</a:t>
            </a:r>
          </a:p>
          <a:p>
            <a:pPr lvl="1"/>
            <a:r>
              <a:rPr lang="fr-FR" dirty="0"/>
              <a:t>Les fichiers </a:t>
            </a:r>
            <a:r>
              <a:rPr lang="fr-FR" dirty="0" err="1"/>
              <a:t>xlsb</a:t>
            </a:r>
            <a:r>
              <a:rPr lang="fr-FR" dirty="0"/>
              <a:t> (classeurs Excel binaire) peuvent contenir ou ne pas contenir du code VBA. Contrairement aux deux autres formats de fichiers, ils sont compressés et prennent donc moins de place sur le disque.</a:t>
            </a:r>
          </a:p>
          <a:p>
            <a:r>
              <a:rPr lang="fr-FR" dirty="0"/>
              <a:t>En ce qui concerne cette série d’articles</a:t>
            </a:r>
            <a:r>
              <a:rPr lang="fr-FR" dirty="0">
                <a:solidFill>
                  <a:srgbClr val="FFC000"/>
                </a:solidFill>
              </a:rPr>
              <a:t>, </a:t>
            </a:r>
            <a:r>
              <a:rPr lang="fr-FR" b="1" dirty="0">
                <a:solidFill>
                  <a:srgbClr val="FFC000"/>
                </a:solidFill>
              </a:rPr>
              <a:t>vous sauvegarderez vos classeurs au format </a:t>
            </a:r>
            <a:r>
              <a:rPr lang="fr-FR" b="1" dirty="0" err="1">
                <a:solidFill>
                  <a:srgbClr val="FFC000"/>
                </a:solidFill>
              </a:rPr>
              <a:t>xlsm</a:t>
            </a:r>
            <a:r>
              <a:rPr lang="fr-FR" b="1" dirty="0">
                <a:solidFill>
                  <a:srgbClr val="FFC000"/>
                </a:solidFill>
              </a:rPr>
              <a:t>, sans quoi, le code VBA ne sera pas mémorisé</a:t>
            </a:r>
            <a:r>
              <a:rPr lang="fr-FR" b="1" dirty="0">
                <a:solidFill>
                  <a:srgbClr val="C00000"/>
                </a:solidFill>
              </a:rPr>
              <a:t>.</a:t>
            </a:r>
          </a:p>
          <a:p>
            <a:endParaRPr lang="fr-FR" dirty="0"/>
          </a:p>
        </p:txBody>
      </p:sp>
    </p:spTree>
    <p:extLst>
      <p:ext uri="{BB962C8B-B14F-4D97-AF65-F5344CB8AC3E}">
        <p14:creationId xmlns:p14="http://schemas.microsoft.com/office/powerpoint/2010/main" val="3379662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551D9-EA30-0FFE-DD39-75814C99501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7578D21-1BC1-E017-9D30-5C3D21BAE80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092DEA0-6EC7-E09C-48F4-E278862196D7}"/>
              </a:ext>
            </a:extLst>
          </p:cNvPr>
          <p:cNvSpPr>
            <a:spLocks noGrp="1"/>
          </p:cNvSpPr>
          <p:nvPr>
            <p:ph idx="1"/>
          </p:nvPr>
        </p:nvSpPr>
        <p:spPr/>
        <p:txBody>
          <a:bodyPr/>
          <a:lstStyle/>
          <a:p>
            <a:endParaRPr lang="fr-FR"/>
          </a:p>
        </p:txBody>
      </p:sp>
      <p:pic>
        <p:nvPicPr>
          <p:cNvPr id="2050" name="Picture 2">
            <a:extLst>
              <a:ext uri="{FF2B5EF4-FFF2-40B4-BE49-F238E27FC236}">
                <a16:creationId xmlns:a16="http://schemas.microsoft.com/office/drawing/2014/main" id="{A5452BE3-C29C-CCEC-98D3-FA74FC51F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260" y="1609725"/>
            <a:ext cx="7620000"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18252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D9067-EA26-ADED-3978-DB40DC637D09}"/>
              </a:ext>
            </a:extLst>
          </p:cNvPr>
          <p:cNvSpPr>
            <a:spLocks noGrp="1"/>
          </p:cNvSpPr>
          <p:nvPr>
            <p:ph type="title"/>
          </p:nvPr>
        </p:nvSpPr>
        <p:spPr/>
        <p:txBody>
          <a:bodyPr/>
          <a:lstStyle/>
          <a:p>
            <a:r>
              <a:rPr lang="fr-FR" dirty="0"/>
              <a:t>Compléments</a:t>
            </a:r>
          </a:p>
        </p:txBody>
      </p:sp>
      <p:sp>
        <p:nvSpPr>
          <p:cNvPr id="3" name="Espace réservé du texte 2">
            <a:extLst>
              <a:ext uri="{FF2B5EF4-FFF2-40B4-BE49-F238E27FC236}">
                <a16:creationId xmlns:a16="http://schemas.microsoft.com/office/drawing/2014/main" id="{536C0001-09FD-92BF-A9D5-A6A38F5B9454}"/>
              </a:ext>
            </a:extLst>
          </p:cNvPr>
          <p:cNvSpPr>
            <a:spLocks noGrp="1"/>
          </p:cNvSpPr>
          <p:nvPr>
            <p:ph type="body" idx="1"/>
          </p:nvPr>
        </p:nvSpPr>
        <p:spPr/>
        <p:txBody>
          <a:bodyPr/>
          <a:lstStyle/>
          <a:p>
            <a:r>
              <a:rPr lang="fr-FR" dirty="0"/>
              <a:t>Les couleurs en VBA</a:t>
            </a:r>
          </a:p>
        </p:txBody>
      </p:sp>
    </p:spTree>
    <p:extLst>
      <p:ext uri="{BB962C8B-B14F-4D97-AF65-F5344CB8AC3E}">
        <p14:creationId xmlns:p14="http://schemas.microsoft.com/office/powerpoint/2010/main" val="10139919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EFA3B-9300-A8E6-A5B0-792DEBFFF1ED}"/>
              </a:ext>
            </a:extLst>
          </p:cNvPr>
          <p:cNvSpPr>
            <a:spLocks noGrp="1"/>
          </p:cNvSpPr>
          <p:nvPr>
            <p:ph type="title"/>
          </p:nvPr>
        </p:nvSpPr>
        <p:spPr/>
        <p:txBody>
          <a:bodyPr/>
          <a:lstStyle/>
          <a:p>
            <a:r>
              <a:rPr lang="fr-FR" dirty="0"/>
              <a:t>IA et EXCEL</a:t>
            </a:r>
          </a:p>
        </p:txBody>
      </p:sp>
      <p:sp>
        <p:nvSpPr>
          <p:cNvPr id="3" name="Espace réservé du texte 2">
            <a:extLst>
              <a:ext uri="{FF2B5EF4-FFF2-40B4-BE49-F238E27FC236}">
                <a16:creationId xmlns:a16="http://schemas.microsoft.com/office/drawing/2014/main" id="{7AE3D589-81D3-A047-F6F3-D3FDBDDAC1F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06764829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B3EB34-71AD-3F24-DC39-0B069FA95037}"/>
              </a:ext>
            </a:extLst>
          </p:cNvPr>
          <p:cNvSpPr>
            <a:spLocks noGrp="1"/>
          </p:cNvSpPr>
          <p:nvPr>
            <p:ph type="title"/>
          </p:nvPr>
        </p:nvSpPr>
        <p:spPr/>
        <p:txBody>
          <a:bodyPr/>
          <a:lstStyle/>
          <a:p>
            <a:r>
              <a:rPr lang="fr-FR" dirty="0"/>
              <a:t>Intelligence Artificielle et Excel</a:t>
            </a:r>
          </a:p>
        </p:txBody>
      </p:sp>
      <p:sp>
        <p:nvSpPr>
          <p:cNvPr id="3" name="Espace réservé du contenu 2">
            <a:extLst>
              <a:ext uri="{FF2B5EF4-FFF2-40B4-BE49-F238E27FC236}">
                <a16:creationId xmlns:a16="http://schemas.microsoft.com/office/drawing/2014/main" id="{7A6627DB-7E71-7501-A320-ACAAF716D9E5}"/>
              </a:ext>
            </a:extLst>
          </p:cNvPr>
          <p:cNvSpPr>
            <a:spLocks noGrp="1"/>
          </p:cNvSpPr>
          <p:nvPr>
            <p:ph idx="1"/>
          </p:nvPr>
        </p:nvSpPr>
        <p:spPr/>
        <p:txBody>
          <a:bodyPr>
            <a:normAutofit fontScale="47500" lnSpcReduction="20000"/>
          </a:bodyPr>
          <a:lstStyle/>
          <a:p>
            <a:endParaRPr lang="fr-FR" dirty="0"/>
          </a:p>
          <a:p>
            <a:r>
              <a:rPr lang="fr-FR" dirty="0"/>
              <a:t>L'intelligence artificielle (IA) et Excel peuvent être combinés pour améliorer les fonctionnalités d'Excel, automatiser des tâches complexes, effectuer des analyses avancées, et bien plus encore. Voici comment l'IA peut être intégrée à Excel :</a:t>
            </a:r>
          </a:p>
          <a:p>
            <a:r>
              <a:rPr lang="fr-FR" dirty="0"/>
              <a:t>Automatisation des tâches : L'IA peut être utilisée pour automatiser des tâches répétitives dans Excel. Par exemple, des macros VBA peuvent être développées pour exécuter des opérations complexes basées sur des modèles d'apprentissage automatique (ML) ou des algorithmes d'IA.</a:t>
            </a:r>
          </a:p>
          <a:p>
            <a:r>
              <a:rPr lang="fr-FR" dirty="0"/>
              <a:t>Analyse des données : Les capacités d'analyse de l'IA peuvent être utilisées pour explorer, nettoyer et analyser de grandes quantités de données dans Excel. Des algorithmes d'apprentissage automatique peuvent être appliqués pour prédire des tendances, effectuer des classifications, ou même identifier des schémas complexes dans les données.</a:t>
            </a:r>
          </a:p>
          <a:p>
            <a:r>
              <a:rPr lang="fr-FR" dirty="0"/>
              <a:t>Visualisation des données : L'intégration de l'IA peut permettre la création de graphiques et de visualisations plus avancés et personnalisés dans Excel. Par exemple, des outils utilisant des réseaux neuronaux pourraient générer des représentations visuelles avancées des données.</a:t>
            </a:r>
          </a:p>
          <a:p>
            <a:r>
              <a:rPr lang="fr-FR" dirty="0"/>
              <a:t>Prise de décision assistée : L'IA peut être utilisée pour créer des modèles de prédiction ou de recommandation dans Excel, aidant ainsi à la prise de décisions plus éclairées. Ces modèles pourraient être utilisés pour proposer des suggestions automatiques basées sur les données.</a:t>
            </a:r>
          </a:p>
          <a:p>
            <a:r>
              <a:rPr lang="fr-FR" dirty="0"/>
              <a:t>Assistant de traitement du langage naturel (NLP) : Les fonctionnalités de traitement du langage naturel peuvent être intégrées à Excel à l'aide d'API ou d'outils dédiés. Cela peut permettre d'analyser des textes, de réaliser des résumés automatiques ou même d'extraire des informations pertinentes à partir de documents textuels.</a:t>
            </a:r>
          </a:p>
          <a:p>
            <a:r>
              <a:rPr lang="fr-FR" dirty="0"/>
              <a:t>Extensions et compléments d'IA : Certains compléments tiers ou extensions pour Excel peuvent ajouter des fonctionnalités d'IA spécifiques, comme la reconnaissance d'image, la traduction automatique, ou d'autres capacités spécialisées.</a:t>
            </a:r>
          </a:p>
          <a:p>
            <a:r>
              <a:rPr lang="fr-FR" dirty="0"/>
              <a:t>Il est important de noter que bien que l'IA puisse offrir de nombreuses opportunités pour enrichir les fonctionnalités d'Excel, cela nécessite souvent une expertise technique en matière de programmation et d'analyse de données. De plus, il est crucial de comprendre les données utilisées, de vérifier la qualité des résultats et de prendre en compte les implications éthiques lors de l'utilisation de l'IA dans des contextes professionnels.</a:t>
            </a:r>
          </a:p>
          <a:p>
            <a:r>
              <a:rPr lang="fr-FR" dirty="0"/>
              <a:t>En résumé, l'intégration de l'IA dans Excel offre un potentiel considérable pour améliorer les capacités d'analyse, d'automatisation et de prise de décision au sein de l'outil de feuille de calcul le plus populaire.</a:t>
            </a:r>
          </a:p>
        </p:txBody>
      </p:sp>
      <p:pic>
        <p:nvPicPr>
          <p:cNvPr id="1025" name="Picture 1" descr="User">
            <a:extLst>
              <a:ext uri="{FF2B5EF4-FFF2-40B4-BE49-F238E27FC236}">
                <a16:creationId xmlns:a16="http://schemas.microsoft.com/office/drawing/2014/main" id="{90478262-1C61-C085-036C-593AF66F4D0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641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98E80-A82D-0E6A-3668-0B2454A8610F}"/>
              </a:ext>
            </a:extLst>
          </p:cNvPr>
          <p:cNvSpPr>
            <a:spLocks noGrp="1"/>
          </p:cNvSpPr>
          <p:nvPr>
            <p:ph type="title"/>
          </p:nvPr>
        </p:nvSpPr>
        <p:spPr/>
        <p:txBody>
          <a:bodyPr/>
          <a:lstStyle/>
          <a:p>
            <a:r>
              <a:rPr lang="fr-FR" dirty="0"/>
              <a:t>Exemple d’utilisation de Python avec Excel</a:t>
            </a:r>
          </a:p>
        </p:txBody>
      </p:sp>
      <p:sp>
        <p:nvSpPr>
          <p:cNvPr id="3" name="Espace réservé du texte 2">
            <a:extLst>
              <a:ext uri="{FF2B5EF4-FFF2-40B4-BE49-F238E27FC236}">
                <a16:creationId xmlns:a16="http://schemas.microsoft.com/office/drawing/2014/main" id="{D901FA69-9F6E-A04F-CB56-B3BF75671034}"/>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2046030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39998-EA79-9E67-171B-4D761BB2822F}"/>
              </a:ext>
            </a:extLst>
          </p:cNvPr>
          <p:cNvSpPr>
            <a:spLocks noGrp="1"/>
          </p:cNvSpPr>
          <p:nvPr>
            <p:ph type="title"/>
          </p:nvPr>
        </p:nvSpPr>
        <p:spPr/>
        <p:txBody>
          <a:bodyPr/>
          <a:lstStyle/>
          <a:p>
            <a:r>
              <a:rPr lang="fr-FR" dirty="0"/>
              <a:t>VBA avec Python pour IA EXCEL</a:t>
            </a:r>
          </a:p>
        </p:txBody>
      </p:sp>
      <p:sp>
        <p:nvSpPr>
          <p:cNvPr id="3" name="Espace réservé du contenu 2">
            <a:extLst>
              <a:ext uri="{FF2B5EF4-FFF2-40B4-BE49-F238E27FC236}">
                <a16:creationId xmlns:a16="http://schemas.microsoft.com/office/drawing/2014/main" id="{CA8E6B74-9710-603E-0CA9-2CD9E3492655}"/>
              </a:ext>
            </a:extLst>
          </p:cNvPr>
          <p:cNvSpPr>
            <a:spLocks noGrp="1"/>
          </p:cNvSpPr>
          <p:nvPr>
            <p:ph idx="1"/>
          </p:nvPr>
        </p:nvSpPr>
        <p:spPr/>
        <p:txBody>
          <a:bodyPr/>
          <a:lstStyle/>
          <a:p>
            <a:r>
              <a:rPr lang="fr-FR" dirty="0"/>
              <a:t>Excel ne supporte pas directement Python pour ses macros, il existe des méthodes pour utiliser Python en conjonction avec VBA dans Excel en utilisant le </a:t>
            </a:r>
            <a:r>
              <a:rPr lang="fr-FR" b="1" dirty="0">
                <a:solidFill>
                  <a:srgbClr val="FF0000"/>
                </a:solidFill>
              </a:rPr>
              <a:t>module </a:t>
            </a:r>
          </a:p>
          <a:p>
            <a:pPr lvl="1"/>
            <a:r>
              <a:rPr lang="fr-FR" sz="3600" b="1" dirty="0" err="1">
                <a:solidFill>
                  <a:srgbClr val="FF0000"/>
                </a:solidFill>
              </a:rPr>
              <a:t>Xlwings</a:t>
            </a:r>
            <a:endParaRPr lang="fr-FR" sz="3600" b="1" dirty="0">
              <a:solidFill>
                <a:srgbClr val="FF0000"/>
              </a:solidFill>
            </a:endParaRPr>
          </a:p>
          <a:p>
            <a:r>
              <a:rPr lang="fr-FR" dirty="0" err="1"/>
              <a:t>xlwings</a:t>
            </a:r>
            <a:r>
              <a:rPr lang="fr-FR" dirty="0"/>
              <a:t> permet d'exécuter du code Python à partir d'Excel en utilisant VBA. </a:t>
            </a:r>
          </a:p>
        </p:txBody>
      </p:sp>
    </p:spTree>
    <p:extLst>
      <p:ext uri="{BB962C8B-B14F-4D97-AF65-F5344CB8AC3E}">
        <p14:creationId xmlns:p14="http://schemas.microsoft.com/office/powerpoint/2010/main" val="425953199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D91F98-2C87-30F6-69AA-2C4C6945591E}"/>
              </a:ext>
            </a:extLst>
          </p:cNvPr>
          <p:cNvSpPr>
            <a:spLocks noGrp="1"/>
          </p:cNvSpPr>
          <p:nvPr>
            <p:ph type="title"/>
          </p:nvPr>
        </p:nvSpPr>
        <p:spPr/>
        <p:txBody>
          <a:bodyPr>
            <a:normAutofit fontScale="90000"/>
          </a:bodyPr>
          <a:lstStyle/>
          <a:p>
            <a:r>
              <a:rPr lang="fr-FR" dirty="0"/>
              <a:t>Exemple: Comment utiliser VBA pour déclencher du code Python via </a:t>
            </a:r>
            <a:r>
              <a:rPr lang="fr-FR" dirty="0" err="1"/>
              <a:t>xlwings</a:t>
            </a:r>
            <a:r>
              <a:rPr lang="fr-FR" dirty="0"/>
              <a:t> dans Excel </a:t>
            </a:r>
          </a:p>
        </p:txBody>
      </p:sp>
      <p:sp>
        <p:nvSpPr>
          <p:cNvPr id="3" name="Espace réservé du contenu 2">
            <a:extLst>
              <a:ext uri="{FF2B5EF4-FFF2-40B4-BE49-F238E27FC236}">
                <a16:creationId xmlns:a16="http://schemas.microsoft.com/office/drawing/2014/main" id="{19B95E49-6BCC-8F04-3706-949DA8A44B49}"/>
              </a:ext>
            </a:extLst>
          </p:cNvPr>
          <p:cNvSpPr>
            <a:spLocks noGrp="1"/>
          </p:cNvSpPr>
          <p:nvPr>
            <p:ph idx="1"/>
          </p:nvPr>
        </p:nvSpPr>
        <p:spPr>
          <a:xfrm>
            <a:off x="838200" y="1825624"/>
            <a:ext cx="10515600" cy="5032375"/>
          </a:xfrm>
        </p:spPr>
        <p:txBody>
          <a:bodyPr>
            <a:normAutofit lnSpcReduction="10000"/>
          </a:bodyPr>
          <a:lstStyle/>
          <a:p>
            <a:r>
              <a:rPr lang="fr-FR" dirty="0"/>
              <a:t>Voici un exemple simple qui montre comment utiliser VBA pour déclencher du code Python via </a:t>
            </a:r>
            <a:r>
              <a:rPr lang="fr-FR" dirty="0" err="1"/>
              <a:t>xlwings</a:t>
            </a:r>
            <a:r>
              <a:rPr lang="fr-FR" dirty="0"/>
              <a:t> dans Excel :</a:t>
            </a:r>
          </a:p>
          <a:p>
            <a:pPr marL="514350" indent="-514350">
              <a:buFont typeface="+mj-lt"/>
              <a:buAutoNum type="arabicPeriod"/>
            </a:pPr>
            <a:r>
              <a:rPr lang="fr-FR" dirty="0"/>
              <a:t>Tout d'abord, assurez-vous d'avoir installé </a:t>
            </a:r>
            <a:r>
              <a:rPr lang="fr-FR" dirty="0" err="1"/>
              <a:t>xlwings</a:t>
            </a:r>
            <a:r>
              <a:rPr lang="fr-FR" dirty="0"/>
              <a:t> via </a:t>
            </a:r>
            <a:r>
              <a:rPr lang="fr-FR" dirty="0" err="1"/>
              <a:t>pip</a:t>
            </a:r>
            <a:r>
              <a:rPr lang="fr-FR" dirty="0"/>
              <a:t> dans votre environnement Python :</a:t>
            </a:r>
          </a:p>
          <a:p>
            <a:pPr lvl="2"/>
            <a:r>
              <a:rPr lang="fr-FR" i="1" dirty="0" err="1">
                <a:solidFill>
                  <a:schemeClr val="accent1"/>
                </a:solidFill>
              </a:rPr>
              <a:t>pip</a:t>
            </a:r>
            <a:r>
              <a:rPr lang="fr-FR" i="1" dirty="0">
                <a:solidFill>
                  <a:schemeClr val="accent1"/>
                </a:solidFill>
              </a:rPr>
              <a:t> </a:t>
            </a:r>
            <a:r>
              <a:rPr lang="fr-FR" i="1" dirty="0" err="1">
                <a:solidFill>
                  <a:schemeClr val="accent1"/>
                </a:solidFill>
              </a:rPr>
              <a:t>install</a:t>
            </a:r>
            <a:r>
              <a:rPr lang="fr-FR" i="1" dirty="0">
                <a:solidFill>
                  <a:schemeClr val="accent1"/>
                </a:solidFill>
              </a:rPr>
              <a:t> </a:t>
            </a:r>
            <a:r>
              <a:rPr lang="fr-FR" i="1" dirty="0" err="1">
                <a:solidFill>
                  <a:schemeClr val="accent1"/>
                </a:solidFill>
              </a:rPr>
              <a:t>xlwings</a:t>
            </a:r>
            <a:r>
              <a:rPr lang="fr-FR" i="1" dirty="0">
                <a:solidFill>
                  <a:schemeClr val="accent1"/>
                </a:solidFill>
              </a:rPr>
              <a:t> </a:t>
            </a:r>
          </a:p>
          <a:p>
            <a:pPr marL="514350" indent="-514350">
              <a:buFont typeface="+mj-lt"/>
              <a:buAutoNum type="arabicPeriod"/>
            </a:pPr>
            <a:r>
              <a:rPr lang="fr-FR" dirty="0"/>
              <a:t>Ensuite, ouvrez Excel et accédez à l'éditeur VBA (Alt + F11). Insérez un nouveau module et ajoutez le code VBA suivant :</a:t>
            </a:r>
          </a:p>
          <a:p>
            <a:pPr marL="457200" lvl="1" indent="0">
              <a:buNone/>
            </a:pPr>
            <a:r>
              <a:rPr lang="fr-FR" sz="2000" i="1" dirty="0" err="1">
                <a:solidFill>
                  <a:schemeClr val="accent1"/>
                </a:solidFill>
              </a:rPr>
              <a:t>Sub</a:t>
            </a:r>
            <a:r>
              <a:rPr lang="fr-FR" sz="2000" i="1" dirty="0">
                <a:solidFill>
                  <a:schemeClr val="accent1"/>
                </a:solidFill>
              </a:rPr>
              <a:t> </a:t>
            </a:r>
            <a:r>
              <a:rPr lang="fr-FR" sz="2000" i="1" dirty="0" err="1">
                <a:solidFill>
                  <a:schemeClr val="accent1"/>
                </a:solidFill>
              </a:rPr>
              <a:t>AppelerPython</a:t>
            </a:r>
            <a:r>
              <a:rPr lang="fr-FR" sz="2000" i="1" dirty="0">
                <a:solidFill>
                  <a:schemeClr val="accent1"/>
                </a:solidFill>
              </a:rPr>
              <a:t>() </a:t>
            </a:r>
          </a:p>
          <a:p>
            <a:pPr marL="457200" lvl="1" indent="0">
              <a:buNone/>
              <a:tabLst>
                <a:tab pos="895350" algn="l"/>
              </a:tabLst>
            </a:pPr>
            <a:r>
              <a:rPr lang="fr-FR" sz="2000" i="1" dirty="0">
                <a:solidFill>
                  <a:schemeClr val="accent1"/>
                </a:solidFill>
              </a:rPr>
              <a:t>	Dim python As Object </a:t>
            </a:r>
          </a:p>
          <a:p>
            <a:pPr marL="457200" lvl="1" indent="0">
              <a:buNone/>
              <a:tabLst>
                <a:tab pos="895350" algn="l"/>
              </a:tabLst>
            </a:pPr>
            <a:r>
              <a:rPr lang="fr-FR" sz="2000" i="1" dirty="0">
                <a:solidFill>
                  <a:schemeClr val="accent1"/>
                </a:solidFill>
              </a:rPr>
              <a:t>	Set python = </a:t>
            </a:r>
            <a:r>
              <a:rPr lang="fr-FR" sz="2000" i="1" dirty="0" err="1">
                <a:solidFill>
                  <a:schemeClr val="accent1"/>
                </a:solidFill>
              </a:rPr>
              <a:t>CreateObject</a:t>
            </a:r>
            <a:r>
              <a:rPr lang="fr-FR" sz="2000" i="1" dirty="0">
                <a:solidFill>
                  <a:schemeClr val="accent1"/>
                </a:solidFill>
              </a:rPr>
              <a:t>("</a:t>
            </a:r>
            <a:r>
              <a:rPr lang="fr-FR" sz="2000" i="1" dirty="0" err="1">
                <a:solidFill>
                  <a:schemeClr val="accent1"/>
                </a:solidFill>
              </a:rPr>
              <a:t>Python.Runtime.PythonWrapper</a:t>
            </a:r>
            <a:r>
              <a:rPr lang="fr-FR" sz="2000" i="1" dirty="0">
                <a:solidFill>
                  <a:schemeClr val="accent1"/>
                </a:solidFill>
              </a:rPr>
              <a:t>") </a:t>
            </a:r>
          </a:p>
          <a:p>
            <a:pPr marL="457200" lvl="1" indent="0">
              <a:buNone/>
              <a:tabLst>
                <a:tab pos="895350" algn="l"/>
              </a:tabLst>
            </a:pPr>
            <a:r>
              <a:rPr lang="fr-FR" sz="2000" i="1" dirty="0">
                <a:solidFill>
                  <a:schemeClr val="accent1"/>
                </a:solidFill>
              </a:rPr>
              <a:t>	 ‘Exécuter du code Python </a:t>
            </a:r>
          </a:p>
          <a:p>
            <a:pPr marL="457200" lvl="1" indent="0">
              <a:buNone/>
              <a:tabLst>
                <a:tab pos="895350" algn="l"/>
              </a:tabLst>
            </a:pPr>
            <a:r>
              <a:rPr lang="fr-FR" sz="2000" i="1" dirty="0">
                <a:solidFill>
                  <a:schemeClr val="accent1"/>
                </a:solidFill>
              </a:rPr>
              <a:t>	</a:t>
            </a:r>
            <a:r>
              <a:rPr lang="fr-FR" sz="2000" i="1" dirty="0" err="1">
                <a:solidFill>
                  <a:schemeClr val="accent1"/>
                </a:solidFill>
              </a:rPr>
              <a:t>python.ExecScript</a:t>
            </a:r>
            <a:r>
              <a:rPr lang="fr-FR" sz="2000" i="1" dirty="0">
                <a:solidFill>
                  <a:schemeClr val="accent1"/>
                </a:solidFill>
              </a:rPr>
              <a:t> "import </a:t>
            </a:r>
            <a:r>
              <a:rPr lang="fr-FR" sz="2000" i="1" dirty="0" err="1">
                <a:solidFill>
                  <a:schemeClr val="accent1"/>
                </a:solidFill>
              </a:rPr>
              <a:t>xlwings</a:t>
            </a:r>
            <a:r>
              <a:rPr lang="fr-FR" sz="2000" i="1" dirty="0">
                <a:solidFill>
                  <a:schemeClr val="accent1"/>
                </a:solidFill>
              </a:rPr>
              <a:t> as </a:t>
            </a:r>
            <a:r>
              <a:rPr lang="fr-FR" sz="2000" i="1" dirty="0" err="1">
                <a:solidFill>
                  <a:schemeClr val="accent1"/>
                </a:solidFill>
              </a:rPr>
              <a:t>xw</a:t>
            </a:r>
            <a:r>
              <a:rPr lang="fr-FR" sz="2000" i="1" dirty="0">
                <a:solidFill>
                  <a:schemeClr val="accent1"/>
                </a:solidFill>
              </a:rPr>
              <a:t> </a:t>
            </a:r>
            <a:r>
              <a:rPr lang="fr-FR" sz="2000" i="1" dirty="0" err="1">
                <a:solidFill>
                  <a:schemeClr val="accent1"/>
                </a:solidFill>
              </a:rPr>
              <a:t>xw.Range</a:t>
            </a:r>
            <a:r>
              <a:rPr lang="fr-FR" sz="2000" i="1" dirty="0">
                <a:solidFill>
                  <a:schemeClr val="accent1"/>
                </a:solidFill>
              </a:rPr>
              <a:t>('A1').value = 'Hello </a:t>
            </a:r>
            <a:r>
              <a:rPr lang="fr-FR" sz="2000" i="1" dirty="0" err="1">
                <a:solidFill>
                  <a:schemeClr val="accent1"/>
                </a:solidFill>
              </a:rPr>
              <a:t>from</a:t>
            </a:r>
            <a:r>
              <a:rPr lang="fr-FR" sz="2000" i="1" dirty="0">
                <a:solidFill>
                  <a:schemeClr val="accent1"/>
                </a:solidFill>
              </a:rPr>
              <a:t> Python!’ » </a:t>
            </a:r>
          </a:p>
          <a:p>
            <a:pPr marL="457200" lvl="1" indent="0">
              <a:buNone/>
              <a:tabLst>
                <a:tab pos="895350" algn="l"/>
              </a:tabLst>
            </a:pPr>
            <a:r>
              <a:rPr lang="fr-FR" sz="2000" i="1" dirty="0">
                <a:solidFill>
                  <a:schemeClr val="accent1"/>
                </a:solidFill>
              </a:rPr>
              <a:t>	Set python = Nothing </a:t>
            </a:r>
          </a:p>
          <a:p>
            <a:pPr marL="457200" lvl="1" indent="0">
              <a:buNone/>
              <a:tabLst>
                <a:tab pos="895350" algn="l"/>
              </a:tabLst>
            </a:pPr>
            <a:r>
              <a:rPr lang="fr-FR" sz="2000" i="1" dirty="0">
                <a:solidFill>
                  <a:schemeClr val="accent1"/>
                </a:solidFill>
              </a:rPr>
              <a:t>End </a:t>
            </a:r>
            <a:r>
              <a:rPr lang="fr-FR" sz="2000" i="1" dirty="0" err="1">
                <a:solidFill>
                  <a:schemeClr val="accent1"/>
                </a:solidFill>
              </a:rPr>
              <a:t>Sub</a:t>
            </a:r>
            <a:r>
              <a:rPr lang="fr-FR" sz="2000" i="1" dirty="0">
                <a:solidFill>
                  <a:schemeClr val="accent1"/>
                </a:solidFill>
              </a:rPr>
              <a:t> </a:t>
            </a:r>
          </a:p>
        </p:txBody>
      </p:sp>
    </p:spTree>
    <p:extLst>
      <p:ext uri="{BB962C8B-B14F-4D97-AF65-F5344CB8AC3E}">
        <p14:creationId xmlns:p14="http://schemas.microsoft.com/office/powerpoint/2010/main" val="372991703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4AD42-D8B0-28FA-7AF2-2A130DEE126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F2C6218-F222-FB1F-63C3-0680FDF45A76}"/>
              </a:ext>
            </a:extLst>
          </p:cNvPr>
          <p:cNvSpPr>
            <a:spLocks noGrp="1"/>
          </p:cNvSpPr>
          <p:nvPr>
            <p:ph idx="1"/>
          </p:nvPr>
        </p:nvSpPr>
        <p:spPr/>
        <p:txBody>
          <a:bodyPr>
            <a:normAutofit fontScale="70000" lnSpcReduction="20000"/>
          </a:bodyPr>
          <a:lstStyle/>
          <a:p>
            <a:r>
              <a:rPr lang="fr-FR" dirty="0"/>
              <a:t>Ce code VBA crée une instance de Python via </a:t>
            </a:r>
            <a:r>
              <a:rPr lang="fr-FR" dirty="0" err="1"/>
              <a:t>CreateObject</a:t>
            </a:r>
            <a:r>
              <a:rPr lang="fr-FR" dirty="0"/>
              <a:t> et exécute ensuite du code Python à l'aide de </a:t>
            </a:r>
            <a:r>
              <a:rPr lang="fr-FR" dirty="0" err="1"/>
              <a:t>python.ExecScript</a:t>
            </a:r>
            <a:r>
              <a:rPr lang="fr-FR" dirty="0"/>
              <a:t>. Cela permettra d'écrire "Hello </a:t>
            </a:r>
            <a:r>
              <a:rPr lang="fr-FR" dirty="0" err="1"/>
              <a:t>from</a:t>
            </a:r>
            <a:r>
              <a:rPr lang="fr-FR" dirty="0"/>
              <a:t> Python!" dans la cellule A1 de la feuille active dans Excel.</a:t>
            </a:r>
          </a:p>
          <a:p>
            <a:endParaRPr lang="fr-FR" dirty="0"/>
          </a:p>
          <a:p>
            <a:r>
              <a:rPr lang="fr-FR" dirty="0"/>
              <a:t>Assurez-vous d'avoir un environnement Python configuré avec </a:t>
            </a:r>
            <a:r>
              <a:rPr lang="fr-FR" dirty="0" err="1"/>
              <a:t>xlwings</a:t>
            </a:r>
            <a:r>
              <a:rPr lang="fr-FR" dirty="0"/>
              <a:t>. Vous pouvez ensuite exécuter le code Python enregistré dans Excel. Cela écrira le texte spécifié dans la cellule A1.</a:t>
            </a:r>
          </a:p>
          <a:p>
            <a:r>
              <a:rPr lang="fr-FR" dirty="0"/>
              <a:t>N'oubliez pas que cette méthode nécessite que Python soit installé sur votre système et que </a:t>
            </a:r>
            <a:r>
              <a:rPr lang="fr-FR" b="1" dirty="0" err="1"/>
              <a:t>xlwings</a:t>
            </a:r>
            <a:r>
              <a:rPr lang="fr-FR" dirty="0"/>
              <a:t> soit configuré correctement. Assurez-vous également de comprendre les implications de sécurité liées à l'exécution de scripts Python depuis Excel, en particulier s'il y a des macros dans des fichiers potentiellement non sécurisés.</a:t>
            </a:r>
          </a:p>
          <a:p>
            <a:endParaRPr lang="fr-FR" dirty="0"/>
          </a:p>
          <a:p>
            <a:r>
              <a:rPr lang="fr-FR" dirty="0"/>
              <a:t>Cet exemple illustre comment utiliser VBA pour appeler du code Python via </a:t>
            </a:r>
            <a:r>
              <a:rPr lang="fr-FR" b="1" dirty="0" err="1"/>
              <a:t>xlwings</a:t>
            </a:r>
            <a:r>
              <a:rPr lang="fr-FR" dirty="0"/>
              <a:t> dans Excel, mais notez que cela reste un exemple simple. Des cas d'utilisation plus complexes peuvent être envisagés, mais nécessiteront une compréhension plus approfondie de </a:t>
            </a:r>
            <a:r>
              <a:rPr lang="fr-FR" b="1" dirty="0" err="1"/>
              <a:t>xlwings</a:t>
            </a:r>
            <a:r>
              <a:rPr lang="fr-FR" dirty="0"/>
              <a:t>, VBA et Python pour être réalisés avec succès. </a:t>
            </a:r>
          </a:p>
        </p:txBody>
      </p:sp>
    </p:spTree>
    <p:extLst>
      <p:ext uri="{BB962C8B-B14F-4D97-AF65-F5344CB8AC3E}">
        <p14:creationId xmlns:p14="http://schemas.microsoft.com/office/powerpoint/2010/main" val="264563163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Open Office </a:t>
            </a:r>
            <a:r>
              <a:rPr lang="fr-FR" dirty="0" err="1"/>
              <a:t>Calc</a:t>
            </a:r>
            <a:r>
              <a:rPr lang="fr-FR" dirty="0"/>
              <a:t> (</a:t>
            </a:r>
            <a:r>
              <a:rPr lang="fr-FR" dirty="0" err="1"/>
              <a:t>OOCalc</a:t>
            </a:r>
            <a:r>
              <a:rPr lang="fr-FR" dirty="0"/>
              <a:t>)</a:t>
            </a:r>
          </a:p>
        </p:txBody>
      </p:sp>
      <p:sp>
        <p:nvSpPr>
          <p:cNvPr id="3" name="Espace réservé du contenu 2"/>
          <p:cNvSpPr>
            <a:spLocks noGrp="1"/>
          </p:cNvSpPr>
          <p:nvPr>
            <p:ph idx="1"/>
          </p:nvPr>
        </p:nvSpPr>
        <p:spPr>
          <a:xfrm>
            <a:off x="838200" y="1825625"/>
            <a:ext cx="11151870" cy="4351338"/>
          </a:xfrm>
        </p:spPr>
        <p:txBody>
          <a:bodyPr/>
          <a:lstStyle/>
          <a:p>
            <a:r>
              <a:rPr lang="fr-FR" dirty="0"/>
              <a:t>Le tableur libre Open Office </a:t>
            </a:r>
            <a:r>
              <a:rPr lang="fr-FR" dirty="0" err="1"/>
              <a:t>Calc</a:t>
            </a:r>
            <a:r>
              <a:rPr lang="fr-FR" dirty="0"/>
              <a:t> (idem pour </a:t>
            </a:r>
            <a:r>
              <a:rPr lang="fr-FR" dirty="0" err="1"/>
              <a:t>LibreOffice</a:t>
            </a:r>
            <a:r>
              <a:rPr lang="fr-FR" dirty="0"/>
              <a:t>) propose les mêmes outils qu'Excel, notamment les outils d'analyse (Valeur cible, solveur, simulation, tableaux croisés dynamiques, etc.). </a:t>
            </a:r>
          </a:p>
          <a:p>
            <a:r>
              <a:rPr lang="fr-FR" dirty="0"/>
              <a:t>A la différence qu'</a:t>
            </a:r>
            <a:r>
              <a:rPr lang="fr-FR" dirty="0" err="1"/>
              <a:t>OOCalc</a:t>
            </a:r>
            <a:r>
              <a:rPr lang="fr-FR" dirty="0"/>
              <a:t> est totalement gratuit.</a:t>
            </a:r>
          </a:p>
          <a:p>
            <a:r>
              <a:rPr lang="fr-FR" dirty="0">
                <a:solidFill>
                  <a:srgbClr val="0070C0"/>
                </a:solidFill>
              </a:rPr>
              <a:t>Il est possible de programmer en VBA sous </a:t>
            </a:r>
            <a:r>
              <a:rPr lang="fr-FR" dirty="0" err="1">
                <a:solidFill>
                  <a:srgbClr val="0070C0"/>
                </a:solidFill>
              </a:rPr>
              <a:t>OOCalc</a:t>
            </a:r>
            <a:r>
              <a:rPr lang="fr-FR" dirty="0">
                <a:solidFill>
                  <a:srgbClr val="0070C0"/>
                </a:solidFill>
              </a:rPr>
              <a:t>. Il suffit d'introduire préalablement l'instruction magique </a:t>
            </a:r>
            <a:r>
              <a:rPr lang="fr-FR" dirty="0">
                <a:solidFill>
                  <a:srgbClr val="C00000"/>
                </a:solidFill>
              </a:rPr>
              <a:t>"Option </a:t>
            </a:r>
            <a:r>
              <a:rPr lang="fr-FR" dirty="0" err="1">
                <a:solidFill>
                  <a:srgbClr val="C00000"/>
                </a:solidFill>
              </a:rPr>
              <a:t>VBASupport</a:t>
            </a:r>
            <a:r>
              <a:rPr lang="fr-FR" dirty="0">
                <a:solidFill>
                  <a:srgbClr val="C00000"/>
                </a:solidFill>
              </a:rPr>
              <a:t> 1". </a:t>
            </a:r>
          </a:p>
          <a:p>
            <a:r>
              <a:rPr lang="fr-FR" dirty="0">
                <a:solidFill>
                  <a:srgbClr val="0070C0"/>
                </a:solidFill>
              </a:rPr>
              <a:t>Ces deux classeurs en témoignent (attention, réduire le niveau de sécurité pour pouvoir exécuter les macros).</a:t>
            </a:r>
          </a:p>
          <a:p>
            <a:endParaRPr lang="fr-FR" dirty="0"/>
          </a:p>
        </p:txBody>
      </p:sp>
    </p:spTree>
    <p:extLst>
      <p:ext uri="{BB962C8B-B14F-4D97-AF65-F5344CB8AC3E}">
        <p14:creationId xmlns:p14="http://schemas.microsoft.com/office/powerpoint/2010/main" val="274470105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Futur outils VBA</a:t>
            </a:r>
          </a:p>
        </p:txBody>
      </p:sp>
      <p:sp>
        <p:nvSpPr>
          <p:cNvPr id="3" name="Espace réservé du contenu 2"/>
          <p:cNvSpPr>
            <a:spLocks noGrp="1"/>
          </p:cNvSpPr>
          <p:nvPr>
            <p:ph idx="1"/>
          </p:nvPr>
        </p:nvSpPr>
        <p:spPr/>
        <p:txBody>
          <a:bodyPr>
            <a:normAutofit fontScale="85000" lnSpcReduction="20000"/>
          </a:bodyPr>
          <a:lstStyle/>
          <a:p>
            <a:r>
              <a:rPr lang="fr-FR" b="1" i="1" dirty="0">
                <a:solidFill>
                  <a:srgbClr val="C00000"/>
                </a:solidFill>
              </a:rPr>
              <a:t>Laissons la question à nos successeurs ou attendions d'être décideur.</a:t>
            </a:r>
          </a:p>
          <a:p>
            <a:r>
              <a:rPr lang="fr-FR" dirty="0"/>
              <a:t> tant d'applications ont été développées sur VBA par les sociétés qu'il n'est pas pensable que Microsoft prenne sa gomme pour effacer VBA.</a:t>
            </a:r>
          </a:p>
          <a:p>
            <a:r>
              <a:rPr lang="fr-FR" dirty="0"/>
              <a:t>il faut prévoir le futur : VBA or not ? Est-il incorrect de penser que Microsoft poussera toujours plus la version online de sa suite bureautique et délaissera un peu plus la version offline (installation de MS Office sur les </a:t>
            </a:r>
            <a:r>
              <a:rPr lang="fr-FR" dirty="0" err="1"/>
              <a:t>PCs</a:t>
            </a:r>
            <a:r>
              <a:rPr lang="fr-FR" dirty="0"/>
              <a:t> des utilisateurs). Dans ce schéma, les jours de VBA sont compté puisque non supporté par le navigateur web.</a:t>
            </a:r>
          </a:p>
          <a:p>
            <a:r>
              <a:rPr lang="fr-FR" dirty="0"/>
              <a:t>Je comprends bien qu'on parle ici en années et qu'il n'y a aucune urgence (contrairement au message alarmiste donné par le technicien du premier sujet de ce post).</a:t>
            </a:r>
          </a:p>
          <a:p>
            <a:r>
              <a:rPr lang="fr-FR" dirty="0"/>
              <a:t>Ca fait plus de 40 ans que j'entends parler de la mort du Basic et que je le vois renaitre et s'adapter sous de nouvelles formes : TI-Basic, </a:t>
            </a:r>
            <a:r>
              <a:rPr lang="fr-FR" dirty="0" err="1"/>
              <a:t>GWBasic</a:t>
            </a:r>
            <a:r>
              <a:rPr lang="fr-FR" dirty="0"/>
              <a:t>, Quick Basic, Visual Basic, Phoenix Basic, </a:t>
            </a:r>
            <a:r>
              <a:rPr lang="fr-FR" dirty="0" err="1"/>
              <a:t>VB.Net</a:t>
            </a:r>
            <a:r>
              <a:rPr lang="fr-FR" dirty="0"/>
              <a:t> et bien d'autres.</a:t>
            </a:r>
          </a:p>
          <a:p>
            <a:endParaRPr lang="fr-FR" dirty="0"/>
          </a:p>
        </p:txBody>
      </p:sp>
    </p:spTree>
    <p:extLst>
      <p:ext uri="{BB962C8B-B14F-4D97-AF65-F5344CB8AC3E}">
        <p14:creationId xmlns:p14="http://schemas.microsoft.com/office/powerpoint/2010/main" val="54231383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Futur outils VBA</a:t>
            </a:r>
          </a:p>
        </p:txBody>
      </p:sp>
      <p:sp>
        <p:nvSpPr>
          <p:cNvPr id="3" name="Espace réservé du contenu 2"/>
          <p:cNvSpPr>
            <a:spLocks noGrp="1"/>
          </p:cNvSpPr>
          <p:nvPr>
            <p:ph idx="1"/>
          </p:nvPr>
        </p:nvSpPr>
        <p:spPr/>
        <p:txBody>
          <a:bodyPr>
            <a:normAutofit fontScale="92500" lnSpcReduction="20000"/>
          </a:bodyPr>
          <a:lstStyle/>
          <a:p>
            <a:r>
              <a:rPr lang="fr-FR" dirty="0"/>
              <a:t>Avant VBA, Excel utilisait des "macro" sous forme de suite de fonctions/commande Excel plus une poignée d'instructions pour les enchaîner.</a:t>
            </a:r>
            <a:br>
              <a:rPr lang="fr-FR" dirty="0"/>
            </a:br>
            <a:r>
              <a:rPr lang="fr-FR" dirty="0"/>
              <a:t>Je n'ai pas vérifié mais je pense qu'elles sont encore compatibles (puisque dans le VBA, des méthodes permettent de les utiliser). Je suis par contre certain qu'à la sortie de VBA, ces macros sont restées fonctionnelles plusieurs années (j'en avais quelques unes).</a:t>
            </a:r>
            <a:br>
              <a:rPr lang="fr-FR" dirty="0"/>
            </a:br>
            <a:br>
              <a:rPr lang="fr-FR" dirty="0"/>
            </a:br>
            <a:r>
              <a:rPr lang="fr-FR" dirty="0"/>
              <a:t>Si VBA est abandonné pour être remplacé par un autre langage (en entend parler de JavaScript, Java, </a:t>
            </a:r>
            <a:r>
              <a:rPr lang="fr-FR" dirty="0" err="1"/>
              <a:t>VBNet</a:t>
            </a:r>
            <a:r>
              <a:rPr lang="fr-FR" dirty="0"/>
              <a:t>, Python, et autres), je doute que ça se fasse brutalement.</a:t>
            </a:r>
            <a:br>
              <a:rPr lang="fr-FR" dirty="0"/>
            </a:br>
            <a:r>
              <a:rPr lang="fr-FR" dirty="0"/>
              <a:t>Il est probable qu'il y aura une longue période de recouvrement pendant laquelle il restera utilisable (toujours dans le pack mais sans évolutions), comme ce fut le cas pour les "macro" précédentes.</a:t>
            </a:r>
          </a:p>
        </p:txBody>
      </p:sp>
    </p:spTree>
    <p:extLst>
      <p:ext uri="{BB962C8B-B14F-4D97-AF65-F5344CB8AC3E}">
        <p14:creationId xmlns:p14="http://schemas.microsoft.com/office/powerpoint/2010/main" val="1393031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D1CB4-09A6-A644-1332-DA353E5BF478}"/>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705FAB70-3486-ACE1-03B2-91B5A17E3E5D}"/>
              </a:ext>
            </a:extLst>
          </p:cNvPr>
          <p:cNvPicPr>
            <a:picLocks noChangeAspect="1"/>
          </p:cNvPicPr>
          <p:nvPr/>
        </p:nvPicPr>
        <p:blipFill>
          <a:blip r:embed="rId2"/>
          <a:stretch>
            <a:fillRect/>
          </a:stretch>
        </p:blipFill>
        <p:spPr>
          <a:xfrm>
            <a:off x="1828976" y="68242"/>
            <a:ext cx="8534048" cy="6789758"/>
          </a:xfrm>
          <a:prstGeom prst="rect">
            <a:avLst/>
          </a:prstGeom>
        </p:spPr>
      </p:pic>
    </p:spTree>
    <p:extLst>
      <p:ext uri="{BB962C8B-B14F-4D97-AF65-F5344CB8AC3E}">
        <p14:creationId xmlns:p14="http://schemas.microsoft.com/office/powerpoint/2010/main" val="47876034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0" dirty="0"/>
              <a:t>Les compléments Visual Studio Tools pour Office (VSTO)</a:t>
            </a:r>
            <a:endParaRPr lang="fr-FR" dirty="0"/>
          </a:p>
        </p:txBody>
      </p:sp>
      <p:sp>
        <p:nvSpPr>
          <p:cNvPr id="3" name="Espace réservé du contenu 2"/>
          <p:cNvSpPr>
            <a:spLocks noGrp="1"/>
          </p:cNvSpPr>
          <p:nvPr>
            <p:ph idx="1"/>
          </p:nvPr>
        </p:nvSpPr>
        <p:spPr/>
        <p:txBody>
          <a:bodyPr>
            <a:normAutofit fontScale="47500" lnSpcReduction="20000"/>
          </a:bodyPr>
          <a:lstStyle/>
          <a:p>
            <a:r>
              <a:rPr lang="fr-FR" i="1" dirty="0"/>
              <a:t>Microsoft a pris sa décision il y a plusieurs années sur le langage pour succéder à VBA, et ce sera JavaScript. Ils développent actuellement l'API qui sous-tendra le nouveau langage macro, et espèrent le rendre disponible sur tous les points de terminaison Office (bureau Windows et Mac, Office Online, iOS, Android, Windows phone).</a:t>
            </a:r>
            <a:br>
              <a:rPr lang="fr-FR" dirty="0"/>
            </a:br>
            <a:br>
              <a:rPr lang="fr-FR" dirty="0"/>
            </a:br>
            <a:r>
              <a:rPr lang="fr-FR" i="1" dirty="0"/>
              <a:t>Le code JavaScript vivra sur un serveur, il sera donc facile à mettre à jour. Il fonctionnera également de manière asynchrone (contrairement à VBA). Vous devez donc programmer en attendant que les valeurs se mettent à jour sur la feuille de calcul ou le document avant de continuer.</a:t>
            </a:r>
            <a:br>
              <a:rPr lang="fr-FR" dirty="0"/>
            </a:br>
            <a:br>
              <a:rPr lang="fr-FR" dirty="0"/>
            </a:br>
            <a:r>
              <a:rPr lang="fr-FR" i="1" dirty="0"/>
              <a:t>Microsoft a choisi JavaScript parce que le langage est largement connu dans la communauté des programmeurs et continue d'être enseigné dans les universités. Les moteurs d'exécution JavaScript sont également disponibles universellement dans les points de terminaison tels que iOS et Android. Moteurs d'exécution pour d'autres langues - pas tellement.</a:t>
            </a:r>
            <a:br>
              <a:rPr lang="fr-FR" dirty="0"/>
            </a:br>
            <a:br>
              <a:rPr lang="fr-FR" dirty="0"/>
            </a:br>
            <a:r>
              <a:rPr lang="fr-FR" i="1" dirty="0"/>
              <a:t>Le modèle objet pour Excel (l'application qu’on connais le mieux) est actuellement utilisable, mais incomplet. Microsoft vient de publier la version 1.4 et semble publier de nouvelles versions plusieurs fois par an.</a:t>
            </a:r>
            <a:br>
              <a:rPr lang="fr-FR" dirty="0"/>
            </a:br>
            <a:br>
              <a:rPr lang="fr-FR" dirty="0"/>
            </a:br>
            <a:r>
              <a:rPr lang="fr-FR" i="1" dirty="0"/>
              <a:t>Tous les tableaux JavaScript sont basés sur zéro et une dimension. Si vous avez besoin d'un tableau à deux dimensions, vous devez utiliser l'équivalent le plus proche, qui est un tableau de tableaux à une dimension. JavaScript est très particulier sur la capitalisation, mais ne se soucie pas du tout du type de variable. Pour un programmeur VBA expérimenté, ce seront certainement des pierres d'achoppement lorsque vous apprendrez la langue.</a:t>
            </a:r>
            <a:br>
              <a:rPr lang="fr-FR" dirty="0"/>
            </a:br>
            <a:br>
              <a:rPr lang="fr-FR" dirty="0"/>
            </a:br>
            <a:r>
              <a:rPr lang="fr-FR" i="1" dirty="0"/>
              <a:t>Il n'existe actuellement aucun enregistreur de macros JavaScript. Il n'y a donc pas de chemin facile vers l'automatisation pour les employés de bureau qui ont besoin d'un peu de productivité mais dont le travail quotidien n'a rien à voir avec le service informatique de l'entreprise. Étant donné que l'écrasante majorité des personnes qui écrivent du code VBA ont peu ou pas de formation en programmation formelle, je m'attends à ce que VBA continue de vivre pendant de nombreuses années à venir.</a:t>
            </a:r>
            <a:br>
              <a:rPr lang="fr-FR" dirty="0"/>
            </a:br>
            <a:br>
              <a:rPr lang="fr-FR" dirty="0"/>
            </a:br>
            <a:r>
              <a:rPr lang="fr-FR" i="1" dirty="0"/>
              <a:t>Ne vous attendez pas à ce que les macros JavaScript soient des démons de la vitesse. Les benchmarks actuels sont beaucoup plus lents que VBA. Au lieu de cela, sachez que le véritable avantage des macros JavaScript est qu'elles fonctionneront sur des points de terminaison qui ne prendront jamais en charge VBA, comme iOS, Android ou Office Online.</a:t>
            </a:r>
            <a:br>
              <a:rPr lang="fr-FR" dirty="0"/>
            </a:br>
            <a:br>
              <a:rPr lang="fr-FR" dirty="0"/>
            </a:br>
            <a:r>
              <a:rPr lang="fr-FR" i="1" dirty="0"/>
              <a:t>Si vous souhaitez en savoir plus sur la mise en œuvre de JavaScript, l'un des développeurs </a:t>
            </a:r>
            <a:r>
              <a:rPr lang="fr-FR" i="1" dirty="0" err="1"/>
              <a:t>Mikhail</a:t>
            </a:r>
            <a:r>
              <a:rPr lang="fr-FR" i="1" dirty="0"/>
              <a:t> </a:t>
            </a:r>
            <a:r>
              <a:rPr lang="fr-FR" i="1" dirty="0" err="1"/>
              <a:t>Zlatkovsky</a:t>
            </a:r>
            <a:r>
              <a:rPr lang="fr-FR" i="1" dirty="0"/>
              <a:t> a un </a:t>
            </a:r>
            <a:r>
              <a:rPr lang="fr-FR" i="1" dirty="0" err="1"/>
              <a:t>ebook</a:t>
            </a:r>
            <a:r>
              <a:rPr lang="fr-FR" i="1" dirty="0"/>
              <a:t> (Building Office </a:t>
            </a:r>
            <a:r>
              <a:rPr lang="fr-FR" i="1" dirty="0" err="1"/>
              <a:t>Add-ins</a:t>
            </a:r>
            <a:r>
              <a:rPr lang="fr-FR" i="1" dirty="0"/>
              <a:t> </a:t>
            </a:r>
            <a:r>
              <a:rPr lang="fr-FR" i="1" dirty="0" err="1"/>
              <a:t>using</a:t>
            </a:r>
            <a:r>
              <a:rPr lang="fr-FR" i="1" dirty="0"/>
              <a:t> Office.js) qu'il tient à jour à chaque nouvelle version.</a:t>
            </a:r>
            <a:endParaRPr lang="fr-FR" dirty="0"/>
          </a:p>
        </p:txBody>
      </p:sp>
    </p:spTree>
    <p:extLst>
      <p:ext uri="{BB962C8B-B14F-4D97-AF65-F5344CB8AC3E}">
        <p14:creationId xmlns:p14="http://schemas.microsoft.com/office/powerpoint/2010/main" val="132175037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Nouveau modèle des compléments Office. </a:t>
            </a:r>
          </a:p>
        </p:txBody>
      </p:sp>
      <p:sp>
        <p:nvSpPr>
          <p:cNvPr id="3" name="Espace réservé du contenu 2"/>
          <p:cNvSpPr>
            <a:spLocks noGrp="1"/>
          </p:cNvSpPr>
          <p:nvPr>
            <p:ph idx="1"/>
          </p:nvPr>
        </p:nvSpPr>
        <p:spPr/>
        <p:txBody>
          <a:bodyPr>
            <a:normAutofit fontScale="77500" lnSpcReduction="20000"/>
          </a:bodyPr>
          <a:lstStyle/>
          <a:p>
            <a:r>
              <a:rPr lang="fr-FR" dirty="0"/>
              <a:t>Vous souhaitez développer des solutions qui étendent l’expérience Office sur plusieurs plateformes ? Consultez le nouveau modèle des compléments </a:t>
            </a:r>
            <a:r>
              <a:rPr lang="fr-FR" b="1" dirty="0">
                <a:hlinkClick r:id="rId2"/>
              </a:rPr>
              <a:t>Office</a:t>
            </a:r>
            <a:r>
              <a:rPr lang="fr-FR" dirty="0"/>
              <a:t>. Les compléments Office ont un faible encombrement par rapport aux compléments et solutions VSTO, et vous pouvez les créer en utilisant presque toutes les technologies de programmation Web, telles que HTML5, JavaScript, CSS3 et XML.</a:t>
            </a:r>
          </a:p>
          <a:p>
            <a:r>
              <a:rPr lang="fr-FR" b="1" dirty="0"/>
              <a:t>Documentation pour compléments Office</a:t>
            </a:r>
          </a:p>
          <a:p>
            <a:r>
              <a:rPr lang="fr-FR" dirty="0"/>
              <a:t>Utilisez la plateforme des applications Office pour créer des solutions qui étendent les applications Office et interagissent avec du contenu dans des documents Office et dans les messages électroniques et les éléments de calendrier Outlook. Avec les </a:t>
            </a:r>
            <a:r>
              <a:rPr lang="fr-FR" dirty="0" err="1"/>
              <a:t>add-ins</a:t>
            </a:r>
            <a:r>
              <a:rPr lang="fr-FR" dirty="0"/>
              <a:t> Office, vous pouvez utiliser des technologies web familières telles que HTML, CSS et JavaScript pour créer des solutions qui peuvent s’exécuter dans Office sur le web, Windows, Mac et mobile.</a:t>
            </a:r>
          </a:p>
          <a:p>
            <a:r>
              <a:rPr lang="fr-FR" dirty="0">
                <a:hlinkClick r:id="rId2"/>
              </a:rPr>
              <a:t>https://docs.microsoft.com/fr-fr/office/dev/add-ins/</a:t>
            </a:r>
            <a:endParaRPr lang="fr-FR" dirty="0"/>
          </a:p>
          <a:p>
            <a:r>
              <a:rPr lang="fr-FR" dirty="0">
                <a:hlinkClick r:id="rId3"/>
              </a:rPr>
              <a:t>https://developer.microsoft.com/en-us/office/gallery/?filterBy=Samples,Excel</a:t>
            </a:r>
            <a:endParaRPr lang="fr-FR" dirty="0"/>
          </a:p>
          <a:p>
            <a:endParaRPr lang="fr-FR" dirty="0"/>
          </a:p>
          <a:p>
            <a:endParaRPr lang="fr-FR" dirty="0"/>
          </a:p>
        </p:txBody>
      </p:sp>
    </p:spTree>
    <p:extLst>
      <p:ext uri="{BB962C8B-B14F-4D97-AF65-F5344CB8AC3E}">
        <p14:creationId xmlns:p14="http://schemas.microsoft.com/office/powerpoint/2010/main" val="318686884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Concepts fondamentaux de programmation avec l’API JavaScript pour Excel</a:t>
            </a:r>
          </a:p>
        </p:txBody>
      </p:sp>
      <p:sp>
        <p:nvSpPr>
          <p:cNvPr id="3" name="Espace réservé du contenu 2"/>
          <p:cNvSpPr>
            <a:spLocks noGrp="1"/>
          </p:cNvSpPr>
          <p:nvPr>
            <p:ph idx="1"/>
          </p:nvPr>
        </p:nvSpPr>
        <p:spPr/>
        <p:txBody>
          <a:bodyPr/>
          <a:lstStyle/>
          <a:p>
            <a:r>
              <a:rPr lang="fr-FR" dirty="0">
                <a:hlinkClick r:id="rId2"/>
              </a:rPr>
              <a:t>https://docs.microsoft.com/fr-fr/office/dev/add-ins/excel/excel-add-ins-core-concepts</a:t>
            </a:r>
            <a:endParaRPr lang="fr-FR" dirty="0"/>
          </a:p>
          <a:p>
            <a:r>
              <a:rPr lang="fr-FR" b="1" dirty="0"/>
              <a:t>API Office.js pour Excel</a:t>
            </a:r>
          </a:p>
          <a:p>
            <a:endParaRPr lang="fr-FR" dirty="0"/>
          </a:p>
        </p:txBody>
      </p:sp>
    </p:spTree>
    <p:extLst>
      <p:ext uri="{BB962C8B-B14F-4D97-AF65-F5344CB8AC3E}">
        <p14:creationId xmlns:p14="http://schemas.microsoft.com/office/powerpoint/2010/main" val="289161815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Microsoft lance Power Fx, un nouveau langage de programmation </a:t>
            </a:r>
            <a:r>
              <a:rPr lang="fr-FR" dirty="0" err="1"/>
              <a:t>low</a:t>
            </a:r>
            <a:r>
              <a:rPr lang="fr-FR" dirty="0"/>
              <a:t>-code open source Power FX l’avenir  mars 2021</a:t>
            </a:r>
          </a:p>
        </p:txBody>
      </p:sp>
      <p:sp>
        <p:nvSpPr>
          <p:cNvPr id="3" name="Espace réservé du contenu 2"/>
          <p:cNvSpPr>
            <a:spLocks noGrp="1"/>
          </p:cNvSpPr>
          <p:nvPr>
            <p:ph idx="1"/>
          </p:nvPr>
        </p:nvSpPr>
        <p:spPr/>
        <p:txBody>
          <a:bodyPr>
            <a:normAutofit fontScale="92500" lnSpcReduction="20000"/>
          </a:bodyPr>
          <a:lstStyle/>
          <a:p>
            <a:r>
              <a:rPr lang="fr-FR" dirty="0">
                <a:hlinkClick r:id="rId3"/>
              </a:rPr>
              <a:t>https://programmation.developpez.com/actu/313065/Microsoft-lance-Power-Fx-un-nouveau-langage-de-programmation-low-code-open-source-base-sur-Excel/</a:t>
            </a:r>
            <a:endParaRPr lang="fr-FR" dirty="0"/>
          </a:p>
          <a:p>
            <a:r>
              <a:rPr lang="fr-FR" dirty="0"/>
              <a:t>L'événement </a:t>
            </a:r>
            <a:r>
              <a:rPr lang="fr-FR" dirty="0" err="1"/>
              <a:t>Ignite</a:t>
            </a:r>
            <a:r>
              <a:rPr lang="fr-FR" dirty="0"/>
              <a:t> 2021 2 mars 2021</a:t>
            </a:r>
          </a:p>
          <a:p>
            <a:r>
              <a:rPr lang="fr-FR" dirty="0" err="1"/>
              <a:t>Lindhorst</a:t>
            </a:r>
            <a:r>
              <a:rPr lang="fr-FR" dirty="0"/>
              <a:t> a déclaré que Power Fx est basé sur Excel pour faciliter son utilisation et attirer davantage de "citoyens" développeurs. Microsoft estime en effet que des centaines de millions de personnes créent des feuilles de calcul avec Excel tous les jours. Ainsi, Power Fx va leur permettre d'exploiter les concepts d'Excel qu'elles connaissent déjà pour créer une application aussi facilement qu'elles créent une feuille de calcul. Power Fx est un langage déclaratif, tout comme Excel. L'utilisateur définit le comportement qu'il veut, mais c'est au système de déterminer et d'optimiser comment et quand l'accomplir.</a:t>
            </a: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060" y="5421167"/>
            <a:ext cx="4709617" cy="1436833"/>
          </a:xfrm>
          <a:prstGeom prst="rect">
            <a:avLst/>
          </a:prstGeom>
        </p:spPr>
      </p:pic>
    </p:spTree>
    <p:extLst>
      <p:ext uri="{BB962C8B-B14F-4D97-AF65-F5344CB8AC3E}">
        <p14:creationId xmlns:p14="http://schemas.microsoft.com/office/powerpoint/2010/main" val="82151874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.NET : il est l’heure pour les entreprises de passer à l’open source</a:t>
            </a:r>
          </a:p>
        </p:txBody>
      </p:sp>
      <p:sp>
        <p:nvSpPr>
          <p:cNvPr id="3" name="Espace réservé du contenu 2"/>
          <p:cNvSpPr>
            <a:spLocks noGrp="1"/>
          </p:cNvSpPr>
          <p:nvPr>
            <p:ph idx="1"/>
          </p:nvPr>
        </p:nvSpPr>
        <p:spPr/>
        <p:txBody>
          <a:bodyPr>
            <a:normAutofit fontScale="25000" lnSpcReduction="20000"/>
          </a:bodyPr>
          <a:lstStyle/>
          <a:p>
            <a:r>
              <a:rPr lang="fr-FR" b="1" i="1" dirty="0"/>
              <a:t>Le </a:t>
            </a:r>
            <a:r>
              <a:rPr lang="fr-FR" b="1" i="1" dirty="0" err="1"/>
              <a:t>framework</a:t>
            </a:r>
            <a:r>
              <a:rPr lang="fr-FR" b="1" i="1" dirty="0"/>
              <a:t> .NET reste l’une des principales plateformes de développement en entreprise. La sortie de .NET </a:t>
            </a:r>
            <a:r>
              <a:rPr lang="fr-FR" b="1" i="1" dirty="0" err="1"/>
              <a:t>Core</a:t>
            </a:r>
            <a:r>
              <a:rPr lang="fr-FR" b="1" i="1" dirty="0"/>
              <a:t> 3.0 invite les entreprises à adopter la version open source de la plateforme.</a:t>
            </a:r>
            <a:endParaRPr lang="fr-FR" dirty="0"/>
          </a:p>
          <a:p>
            <a:r>
              <a:rPr lang="fr-FR" dirty="0"/>
              <a:t>L’officialisation de la sortie de .NET </a:t>
            </a:r>
            <a:r>
              <a:rPr lang="fr-FR" dirty="0" err="1"/>
              <a:t>Core</a:t>
            </a:r>
            <a:r>
              <a:rPr lang="fr-FR" dirty="0"/>
              <a:t> 3.0 marque une étape essentielle dans la modernisation des développements d’entreprise et la production d’outils métiers notamment destinés aux postes Windows.</a:t>
            </a:r>
            <a:br>
              <a:rPr lang="fr-FR" dirty="0"/>
            </a:br>
            <a:r>
              <a:rPr lang="fr-FR" dirty="0"/>
              <a:t>Lancé en 2000, soit il y a bientôt 20 ans, le .NET Framework s’est rapidement imposé comme l’une des plateformes de prédilection des entreprises aussi bien côté serveur (notamment avec ASP.NET) que côté client (applications Windows </a:t>
            </a:r>
            <a:r>
              <a:rPr lang="fr-FR" dirty="0" err="1"/>
              <a:t>Forms</a:t>
            </a:r>
            <a:r>
              <a:rPr lang="fr-FR" dirty="0"/>
              <a:t> et WPF).Beaucoup d’eau a depuis coulé sous les ponts et le .NET Framework a connu de nombreuses évolutions au fil des versions de Windows ainsi que plusieurs déclinaisons (pour Windows Mobile mais aussi cross-plateforme via Mono puis </a:t>
            </a:r>
            <a:r>
              <a:rPr lang="fr-FR" dirty="0" err="1"/>
              <a:t>Xamarin</a:t>
            </a:r>
            <a:r>
              <a:rPr lang="fr-FR" dirty="0"/>
              <a:t>).</a:t>
            </a:r>
          </a:p>
          <a:p>
            <a:r>
              <a:rPr lang="fr-FR" b="1" dirty="0"/>
              <a:t>L’ère open source</a:t>
            </a:r>
          </a:p>
          <a:p>
            <a:r>
              <a:rPr lang="fr-FR" dirty="0"/>
              <a:t>Dès 2014, Microsoft entame une véritable révolution de sa plateforme. L’idée consiste à totalement réécrire et repenser le </a:t>
            </a:r>
            <a:r>
              <a:rPr lang="fr-FR" dirty="0" err="1"/>
              <a:t>framework</a:t>
            </a:r>
            <a:r>
              <a:rPr lang="fr-FR" dirty="0"/>
              <a:t> avec, cette fois, un objectif affiché d’être à la fois cross-système et open source ! Il est en effet temps de réinventer la plateforme pour un monde où Windows n’est plus dominant, où le cloud est omniprésent, où la mobilité réinvente la notion d’applications et où les containers révolutionnent toute la chaîne de développement du développement à l’opérationnel. Il est surtout urgent de redynamiser la communauté, de la souder, de lui redonner le pouvoir.</a:t>
            </a:r>
          </a:p>
          <a:p>
            <a:r>
              <a:rPr lang="fr-FR" dirty="0"/>
              <a:t>Dans un premier temps, Microsoft opte pour une focalisation des efforts autour du « </a:t>
            </a:r>
            <a:r>
              <a:rPr lang="fr-FR" dirty="0" err="1"/>
              <a:t>backend</a:t>
            </a:r>
            <a:r>
              <a:rPr lang="fr-FR" dirty="0"/>
              <a:t> ». Ainsi naissent ASP.NET </a:t>
            </a:r>
            <a:r>
              <a:rPr lang="fr-FR" dirty="0" err="1"/>
              <a:t>Core</a:t>
            </a:r>
            <a:r>
              <a:rPr lang="fr-FR" dirty="0"/>
              <a:t> (le </a:t>
            </a:r>
            <a:r>
              <a:rPr lang="fr-FR" dirty="0" err="1"/>
              <a:t>framework</a:t>
            </a:r>
            <a:r>
              <a:rPr lang="fr-FR" dirty="0"/>
              <a:t> Web) et .NET </a:t>
            </a:r>
            <a:r>
              <a:rPr lang="fr-FR" dirty="0" err="1"/>
              <a:t>Core</a:t>
            </a:r>
            <a:r>
              <a:rPr lang="fr-FR" dirty="0"/>
              <a:t> (le </a:t>
            </a:r>
            <a:r>
              <a:rPr lang="fr-FR" dirty="0" err="1"/>
              <a:t>framework</a:t>
            </a:r>
            <a:r>
              <a:rPr lang="fr-FR" dirty="0"/>
              <a:t> côté serveur) distribués en open source sous la très souple et permissive licence MIT et simultanément lancés à la fois sous Linux, </a:t>
            </a:r>
            <a:r>
              <a:rPr lang="fr-FR" dirty="0" err="1"/>
              <a:t>macOS</a:t>
            </a:r>
            <a:r>
              <a:rPr lang="fr-FR" dirty="0"/>
              <a:t> et Windows.</a:t>
            </a:r>
            <a:br>
              <a:rPr lang="fr-FR" dirty="0"/>
            </a:br>
            <a:r>
              <a:rPr lang="fr-FR" dirty="0"/>
              <a:t>Depuis, Microsoft n’a eu de cesse de toujours enrichir cette version « </a:t>
            </a:r>
            <a:r>
              <a:rPr lang="fr-FR" dirty="0" err="1"/>
              <a:t>Core</a:t>
            </a:r>
            <a:r>
              <a:rPr lang="fr-FR" dirty="0"/>
              <a:t> » et surtout d’ouvrir encore davantage à l’open source les plus essentielles composantes de son univers .NET.</a:t>
            </a:r>
          </a:p>
          <a:p>
            <a:r>
              <a:rPr lang="fr-FR" dirty="0"/>
              <a:t>En mai dernier, Microsoft a complété sa stratégie et averti les entreprises : </a:t>
            </a:r>
            <a:r>
              <a:rPr lang="fr-FR" b="1" dirty="0"/>
              <a:t>le .NET Framework n’a pas d’avenir. Le futur de .NET repose sur .NET </a:t>
            </a:r>
            <a:r>
              <a:rPr lang="fr-FR" b="1" dirty="0" err="1"/>
              <a:t>Core</a:t>
            </a:r>
            <a:r>
              <a:rPr lang="fr-FR" b="1" dirty="0"/>
              <a:t> !</a:t>
            </a:r>
            <a:r>
              <a:rPr lang="fr-FR" dirty="0"/>
              <a:t> Le message a le mérite d’être clair. La roadmap à venir l’est tout autant.</a:t>
            </a:r>
          </a:p>
          <a:p>
            <a:r>
              <a:rPr lang="fr-FR" b="1" dirty="0"/>
              <a:t>.NET </a:t>
            </a:r>
            <a:r>
              <a:rPr lang="fr-FR" b="1" dirty="0" err="1"/>
              <a:t>Core</a:t>
            </a:r>
            <a:r>
              <a:rPr lang="fr-FR" b="1" dirty="0"/>
              <a:t> 3.0 est disponible</a:t>
            </a:r>
          </a:p>
          <a:p>
            <a:r>
              <a:rPr lang="fr-FR" dirty="0"/>
              <a:t>L’introduction de « .NET </a:t>
            </a:r>
            <a:r>
              <a:rPr lang="fr-FR" dirty="0" err="1"/>
              <a:t>Core</a:t>
            </a:r>
            <a:r>
              <a:rPr lang="fr-FR" dirty="0"/>
              <a:t> 3.0 » cette semaine marque le « GO » de Microsoft aux entreprises : il est temps de migrer progressivement votre existant vers la version open source.</a:t>
            </a:r>
            <a:br>
              <a:rPr lang="fr-FR" dirty="0"/>
            </a:br>
            <a:r>
              <a:rPr lang="fr-FR" dirty="0"/>
              <a:t>« .NET </a:t>
            </a:r>
            <a:r>
              <a:rPr lang="fr-FR" dirty="0" err="1"/>
              <a:t>Core</a:t>
            </a:r>
            <a:r>
              <a:rPr lang="fr-FR" dirty="0"/>
              <a:t> 3.0 » apporte de très nombreuses améliorations (dont une optimisation pour les containers, le support du langage F#, le support d’ARM) dont la plus essentielle demeure le support de Windows </a:t>
            </a:r>
            <a:r>
              <a:rPr lang="fr-FR" dirty="0" err="1"/>
              <a:t>Forms</a:t>
            </a:r>
            <a:r>
              <a:rPr lang="fr-FR" dirty="0"/>
              <a:t> et WPF (tous deux versés en open source) afin de permettre le développement d’applications « Desktop » (limitées à Windows) et non plus uniquement serveur.</a:t>
            </a:r>
            <a:br>
              <a:rPr lang="fr-FR" dirty="0"/>
            </a:br>
            <a:r>
              <a:rPr lang="fr-FR" dirty="0"/>
              <a:t>Le principal frein à l’adoption de « .NET </a:t>
            </a:r>
            <a:r>
              <a:rPr lang="fr-FR" dirty="0" err="1"/>
              <a:t>Core</a:t>
            </a:r>
            <a:r>
              <a:rPr lang="fr-FR" dirty="0"/>
              <a:t> » par les entreprises historiquement très liées au « .NET Framework » saute donc avec cette édition « 3.0 » qui prépare le futur de la plateforme.</a:t>
            </a:r>
          </a:p>
          <a:p>
            <a:r>
              <a:rPr lang="fr-FR" b="1" dirty="0"/>
              <a:t>.NET 5, le futur de la plateforme</a:t>
            </a:r>
          </a:p>
          <a:p>
            <a:r>
              <a:rPr lang="fr-FR" dirty="0"/>
              <a:t>Car après « .NET </a:t>
            </a:r>
            <a:r>
              <a:rPr lang="fr-FR" dirty="0" err="1"/>
              <a:t>Core</a:t>
            </a:r>
            <a:r>
              <a:rPr lang="fr-FR" dirty="0"/>
              <a:t> 3.0 » (une évolution 3.1 est attendue en novembre), le futur du </a:t>
            </a:r>
            <a:r>
              <a:rPr lang="fr-FR" dirty="0" err="1"/>
              <a:t>framework</a:t>
            </a:r>
            <a:r>
              <a:rPr lang="fr-FR" dirty="0"/>
              <a:t> portera le nom de « .NET 5 » dès novembre 2020. Un renommage et une renumérotation plus logique qu’il n’y paraît.</a:t>
            </a:r>
            <a:br>
              <a:rPr lang="fr-FR" dirty="0"/>
            </a:br>
            <a:r>
              <a:rPr lang="fr-FR" dirty="0"/>
              <a:t>En effet, le mot « </a:t>
            </a:r>
            <a:r>
              <a:rPr lang="fr-FR" dirty="0" err="1"/>
              <a:t>Core</a:t>
            </a:r>
            <a:r>
              <a:rPr lang="fr-FR" dirty="0"/>
              <a:t> » cherchait à mettre en avant l’idée que la version open source du « .NET Framework » n’en conserverait que l’essentiel. Mais depuis, de nombreuses librairies ont été ajoutées et tout un écosystème s’est mis en place. « </a:t>
            </a:r>
            <a:r>
              <a:rPr lang="fr-FR" dirty="0" err="1"/>
              <a:t>Core</a:t>
            </a:r>
            <a:r>
              <a:rPr lang="fr-FR" dirty="0"/>
              <a:t> » permettait aussi de bien le différencier de la version « Framework » intégrée à Windows. Cette dernière disparaissant du paysage, la première mention n’a plus de sens. Quant au numéro « 5.0 » qui oublie un « 4.0 », il a lui aussi du sens afin d’éviter toute confusion avec les versions « .NET Framework 4.x » présentes dans Windows 10 et Windows Server 2016/2019.</a:t>
            </a:r>
          </a:p>
          <a:p>
            <a:r>
              <a:rPr lang="fr-FR" b="1" dirty="0"/>
              <a:t>Il est l’heure de moderniser ses </a:t>
            </a:r>
            <a:r>
              <a:rPr lang="fr-FR" b="1" dirty="0" err="1"/>
              <a:t>devs</a:t>
            </a:r>
            <a:endParaRPr lang="fr-FR" b="1" dirty="0"/>
          </a:p>
          <a:p>
            <a:r>
              <a:rPr lang="fr-FR" dirty="0"/>
              <a:t>Bref l’avenir de « .NET » est donc « .NET 5 », un </a:t>
            </a:r>
            <a:r>
              <a:rPr lang="fr-FR" dirty="0" err="1"/>
              <a:t>framework</a:t>
            </a:r>
            <a:r>
              <a:rPr lang="fr-FR" dirty="0"/>
              <a:t> complet de développement aussi bien côté « Serveur » que côté « Desktop », mobiles et </a:t>
            </a:r>
            <a:r>
              <a:rPr lang="fr-FR" dirty="0" err="1"/>
              <a:t>IoT</a:t>
            </a:r>
            <a:r>
              <a:rPr lang="fr-FR" dirty="0"/>
              <a:t>. Car avec .NET 5, l’idée est bien d’obtenir un </a:t>
            </a:r>
            <a:r>
              <a:rPr lang="fr-FR" dirty="0" err="1"/>
              <a:t>framework</a:t>
            </a:r>
            <a:r>
              <a:rPr lang="fr-FR" dirty="0"/>
              <a:t> 100% open source et 100% cross-plateforme compatible Windows, Linux, </a:t>
            </a:r>
            <a:r>
              <a:rPr lang="fr-FR" dirty="0" err="1"/>
              <a:t>macOS</a:t>
            </a:r>
            <a:r>
              <a:rPr lang="fr-FR" dirty="0"/>
              <a:t>, Android, iOS, ou encore </a:t>
            </a:r>
            <a:r>
              <a:rPr lang="fr-FR" dirty="0" err="1"/>
              <a:t>Raspberry</a:t>
            </a:r>
            <a:r>
              <a:rPr lang="fr-FR" dirty="0"/>
              <a:t> Pi… Quelles que soient les applications envisagées.</a:t>
            </a:r>
            <a:br>
              <a:rPr lang="fr-FR" dirty="0"/>
            </a:br>
            <a:r>
              <a:rPr lang="fr-FR" dirty="0"/>
              <a:t>Les entreprises ont donc tout intérêt à mettre d’ores et déjà leurs développeurs à « .NET </a:t>
            </a:r>
            <a:r>
              <a:rPr lang="fr-FR" dirty="0" err="1"/>
              <a:t>Core</a:t>
            </a:r>
            <a:r>
              <a:rPr lang="fr-FR" dirty="0"/>
              <a:t> 3.0 » pour être fin prêtes à « .NET 5 ». D’autant que la conversion de l’existant ne sera pas toujours triviale même si l’entreprise continue de se focaliser sur la seule plateforme Windows. Notamment parce que certaines technologies « .NET » désuètes ne feront jamais le voyage vers l’open source : à commencer par WCF (Windows Communication Framework) et les Web </a:t>
            </a:r>
            <a:r>
              <a:rPr lang="fr-FR" dirty="0" err="1"/>
              <a:t>Forms</a:t>
            </a:r>
            <a:r>
              <a:rPr lang="fr-FR" dirty="0"/>
              <a:t>.</a:t>
            </a:r>
          </a:p>
          <a:p>
            <a:r>
              <a:rPr lang="fr-FR" dirty="0"/>
              <a:t>De son côté, Microsoft encourage vivement toutes les entreprises lançant de nouveaux projets à ne les réaliser que sous « .NET </a:t>
            </a:r>
            <a:r>
              <a:rPr lang="fr-FR" dirty="0" err="1"/>
              <a:t>Core</a:t>
            </a:r>
            <a:r>
              <a:rPr lang="fr-FR" dirty="0"/>
              <a:t> 3.0 ». Pour les applications plus anciennes, l’opportunité d’un minimum de </a:t>
            </a:r>
            <a:r>
              <a:rPr lang="fr-FR" dirty="0" err="1"/>
              <a:t>refactoring</a:t>
            </a:r>
            <a:r>
              <a:rPr lang="fr-FR" dirty="0"/>
              <a:t> doit être sérieusement envisagée. Il est en effet bien loin le temps des applications client-serveur… .NET </a:t>
            </a:r>
            <a:r>
              <a:rPr lang="fr-FR" dirty="0" err="1"/>
              <a:t>Core</a:t>
            </a:r>
            <a:r>
              <a:rPr lang="fr-FR" dirty="0"/>
              <a:t> 3.0 et plus encore .NET 5 sont conçus pour un monde multiplateforme, containerisé et construit sur des </a:t>
            </a:r>
            <a:r>
              <a:rPr lang="fr-FR" dirty="0" err="1"/>
              <a:t>microservices</a:t>
            </a:r>
            <a:r>
              <a:rPr lang="fr-FR" dirty="0"/>
              <a:t> et du cloud.</a:t>
            </a:r>
          </a:p>
          <a:p>
            <a:r>
              <a:rPr lang="fr-FR" i="1" dirty="0"/>
              <a:t>Source:</a:t>
            </a:r>
            <a:br>
              <a:rPr lang="fr-FR" dirty="0"/>
            </a:br>
            <a:r>
              <a:rPr lang="fr-FR" i="1" dirty="0" err="1">
                <a:hlinkClick r:id="rId2"/>
              </a:rPr>
              <a:t>Announcing</a:t>
            </a:r>
            <a:r>
              <a:rPr lang="fr-FR" i="1" dirty="0">
                <a:hlinkClick r:id="rId2"/>
              </a:rPr>
              <a:t> .NET </a:t>
            </a:r>
            <a:r>
              <a:rPr lang="fr-FR" i="1" dirty="0" err="1">
                <a:hlinkClick r:id="rId2"/>
              </a:rPr>
              <a:t>Core</a:t>
            </a:r>
            <a:r>
              <a:rPr lang="fr-FR" i="1" dirty="0">
                <a:hlinkClick r:id="rId2"/>
              </a:rPr>
              <a:t> 3.0</a:t>
            </a:r>
            <a:endParaRPr lang="fr-FR" dirty="0"/>
          </a:p>
          <a:p>
            <a:endParaRPr lang="fr-FR" dirty="0"/>
          </a:p>
        </p:txBody>
      </p:sp>
    </p:spTree>
    <p:extLst>
      <p:ext uri="{BB962C8B-B14F-4D97-AF65-F5344CB8AC3E}">
        <p14:creationId xmlns:p14="http://schemas.microsoft.com/office/powerpoint/2010/main" val="387051494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a:hlinkClick r:id="rId2"/>
              </a:rPr>
              <a:t>https://www.tiobe.com/tiobe-index/</a:t>
            </a:r>
            <a:endParaRPr lang="fr-FR" dirty="0"/>
          </a:p>
          <a:p>
            <a:r>
              <a:rPr lang="fr-FR" dirty="0"/>
              <a:t>https://superbasic-v2.azurewebsites.net/</a:t>
            </a:r>
          </a:p>
        </p:txBody>
      </p:sp>
    </p:spTree>
    <p:extLst>
      <p:ext uri="{BB962C8B-B14F-4D97-AF65-F5344CB8AC3E}">
        <p14:creationId xmlns:p14="http://schemas.microsoft.com/office/powerpoint/2010/main" val="73753598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Du </a:t>
            </a:r>
            <a:r>
              <a:rPr lang="fr-FR" dirty="0" err="1"/>
              <a:t>Low</a:t>
            </a:r>
            <a:r>
              <a:rPr lang="fr-FR" dirty="0"/>
              <a:t>-Code pour les mordus d’Excel Microsoft </a:t>
            </a:r>
            <a:r>
              <a:rPr lang="fr-FR" dirty="0" err="1"/>
              <a:t>Ignite</a:t>
            </a:r>
            <a:r>
              <a:rPr lang="fr-FR" dirty="0"/>
              <a:t> 2 mars 2021 </a:t>
            </a:r>
          </a:p>
        </p:txBody>
      </p:sp>
      <p:sp>
        <p:nvSpPr>
          <p:cNvPr id="3" name="Espace réservé du contenu 2"/>
          <p:cNvSpPr>
            <a:spLocks noGrp="1"/>
          </p:cNvSpPr>
          <p:nvPr>
            <p:ph idx="1"/>
          </p:nvPr>
        </p:nvSpPr>
        <p:spPr/>
        <p:txBody>
          <a:bodyPr>
            <a:normAutofit fontScale="77500" lnSpcReduction="20000"/>
          </a:bodyPr>
          <a:lstStyle/>
          <a:p>
            <a:r>
              <a:rPr lang="fr-FR" dirty="0"/>
              <a:t>L’une des raisons d’être des solutions No-Code/</a:t>
            </a:r>
            <a:r>
              <a:rPr lang="fr-FR" dirty="0" err="1"/>
              <a:t>Low</a:t>
            </a:r>
            <a:r>
              <a:rPr lang="fr-FR" dirty="0"/>
              <a:t>-Code n’est pas de retirer le développement des mains des développeurs mais de permettre aux métiers de personnaliser ou ajuster eux-mêmes la logique métier de l’application crée par les développeurs. Et c’est justement toute la raison d’être du nouveau langage Power FX introduit par Microsoft à l’occasion de MS </a:t>
            </a:r>
            <a:r>
              <a:rPr lang="fr-FR" dirty="0" err="1"/>
              <a:t>Ignite</a:t>
            </a:r>
            <a:r>
              <a:rPr lang="fr-FR" dirty="0"/>
              <a:t> et surtout libéré en open source. Car le langage n’est pas si nouveau. Il est une formalisation de celui déjà utilisé au sein du </a:t>
            </a:r>
            <a:r>
              <a:rPr lang="fr-FR" dirty="0" err="1"/>
              <a:t>canvas</a:t>
            </a:r>
            <a:r>
              <a:rPr lang="fr-FR" dirty="0"/>
              <a:t> Power Apps. Sa particularité est d’être essentiellement basé sur des formules Excel.  L’idée est de permettre aux développeurs de créer les applications avec leurs outils professionnels habituels tout en codant la logique métier en Power FX au sein d’un fichier texte attaché. Parce que la plupart des utilisateurs métiers avancés maîtrisent Excel et ses formules, ils n’auront aucune difficulté à la personnaliser ou la modifier.</a:t>
            </a:r>
          </a:p>
          <a:p>
            <a:r>
              <a:rPr lang="fr-FR" dirty="0"/>
              <a:t>Microsoft espère non seulement insérer Power FX dans tous les modules de sa Power Platform (Power Bi, Power Apps, Power Automate, Power Virtual Agents, …) mais également voir les éditeurs et fournisseurs de services l’adopter largement maintenant que le langage est versé en open source.</a:t>
            </a:r>
          </a:p>
          <a:p>
            <a:r>
              <a:rPr lang="fr-FR" dirty="0"/>
              <a:t>Source : </a:t>
            </a:r>
            <a:r>
              <a:rPr lang="fr-FR" dirty="0">
                <a:hlinkClick r:id="rId2"/>
              </a:rPr>
              <a:t>https://www.itforbusiness.fr/ce-que-les-dsi-doivent-retenir-de-microsoft-ignite-2021-42670</a:t>
            </a:r>
            <a:endParaRPr lang="fr-FR" dirty="0"/>
          </a:p>
          <a:p>
            <a:endParaRPr lang="fr-FR" dirty="0"/>
          </a:p>
        </p:txBody>
      </p:sp>
    </p:spTree>
    <p:extLst>
      <p:ext uri="{BB962C8B-B14F-4D97-AF65-F5344CB8AC3E}">
        <p14:creationId xmlns:p14="http://schemas.microsoft.com/office/powerpoint/2010/main" val="401279437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Visual Basic : Chronique d’une mort annoncée…</a:t>
            </a:r>
          </a:p>
        </p:txBody>
      </p:sp>
      <p:sp>
        <p:nvSpPr>
          <p:cNvPr id="3" name="Espace réservé du contenu 2"/>
          <p:cNvSpPr>
            <a:spLocks noGrp="1"/>
          </p:cNvSpPr>
          <p:nvPr>
            <p:ph idx="1"/>
          </p:nvPr>
        </p:nvSpPr>
        <p:spPr/>
        <p:txBody>
          <a:bodyPr>
            <a:normAutofit fontScale="85000" lnSpcReduction="10000"/>
          </a:bodyPr>
          <a:lstStyle/>
          <a:p>
            <a:r>
              <a:rPr lang="fr-FR" dirty="0">
                <a:hlinkClick r:id="rId3"/>
              </a:rPr>
              <a:t>https://www.itforbusiness.fr/visual-basic-chronique-dune-mort-annoncee-34719</a:t>
            </a:r>
            <a:endParaRPr lang="fr-FR" dirty="0"/>
          </a:p>
          <a:p>
            <a:r>
              <a:rPr lang="fr-FR" b="1" i="1" dirty="0"/>
              <a:t>Très répandu en entreprise, essentiel au succès de Windows dans les années 90 et 2000, le langage Visual Basic va être officiellement abandonné par Microsoft dans les mois à venir…</a:t>
            </a:r>
          </a:p>
          <a:p>
            <a:r>
              <a:rPr lang="fr-FR" dirty="0"/>
              <a:t>Cette annonce ne laissera probablement pas insensible la génération des cinquantenaires et quarantenaires qui ont, pour beaucoup, découvert la programmation à travers Visual Basic.</a:t>
            </a:r>
          </a:p>
          <a:p>
            <a:r>
              <a:rPr lang="fr-FR" dirty="0"/>
              <a:t>Certes, VB date d’une autre époque, est excessivement verbeux et s’aligne très peu avec les pratiques courantes de développement et les attentes des jeunes générations de développeurs. Mais il demeurera à jamais l’un des langages de programmation les plus simples d’apprentissage. Ses défauts sont aussi ses qualités : des années après leur création les lignes de code écrites en VB restent d’une grande lisibilité même par ceux qui n’ont jamais appris le langage.</a:t>
            </a:r>
          </a:p>
        </p:txBody>
      </p:sp>
    </p:spTree>
    <p:extLst>
      <p:ext uri="{BB962C8B-B14F-4D97-AF65-F5344CB8AC3E}">
        <p14:creationId xmlns:p14="http://schemas.microsoft.com/office/powerpoint/2010/main" val="252121481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Quelles alternatives à Visual Basic ?</a:t>
            </a:r>
          </a:p>
        </p:txBody>
      </p:sp>
      <p:sp>
        <p:nvSpPr>
          <p:cNvPr id="3" name="Espace réservé du contenu 2"/>
          <p:cNvSpPr>
            <a:spLocks noGrp="1"/>
          </p:cNvSpPr>
          <p:nvPr>
            <p:ph idx="1"/>
          </p:nvPr>
        </p:nvSpPr>
        <p:spPr/>
        <p:txBody>
          <a:bodyPr>
            <a:normAutofit fontScale="62500" lnSpcReduction="20000"/>
          </a:bodyPr>
          <a:lstStyle/>
          <a:p>
            <a:r>
              <a:rPr lang="fr-FR" dirty="0"/>
              <a:t>N’enterrons pas trop vite le langage pour autant. Microsoft et les entreprises n’arriveront pas à s’en défaire d’un simple claquement de doigts ne serait-ce que parce qu’il reste le langage dans lequel sont écrites tant de macros qui accompagnent les tableaux Excel et les documents Word. D’ailleurs, Visual Basic demeure toujours dans le TOP 10 des langages les plus populaires de </a:t>
            </a:r>
            <a:r>
              <a:rPr lang="fr-FR" dirty="0">
                <a:hlinkClick r:id="rId3"/>
              </a:rPr>
              <a:t>l’indice TIOBE</a:t>
            </a:r>
            <a:r>
              <a:rPr lang="fr-FR" dirty="0"/>
              <a:t>.</a:t>
            </a:r>
            <a:br>
              <a:rPr lang="fr-FR" dirty="0"/>
            </a:br>
            <a:r>
              <a:rPr lang="fr-FR" dirty="0"/>
              <a:t>Par ailleurs les développeurs qui continuent de vouloir se créer des outils en Basic peuvent s’orienter vers d’autres solutions à vocation professionnelle et bénéficiant de communautés très actives.</a:t>
            </a:r>
            <a:br>
              <a:rPr lang="fr-FR" dirty="0"/>
            </a:br>
            <a:r>
              <a:rPr lang="fr-FR" dirty="0"/>
              <a:t>C’est notamment le cas de </a:t>
            </a:r>
            <a:r>
              <a:rPr lang="fr-FR" b="1" dirty="0" err="1">
                <a:hlinkClick r:id="rId4"/>
              </a:rPr>
              <a:t>Xojo</a:t>
            </a:r>
            <a:r>
              <a:rPr lang="fr-FR" dirty="0"/>
              <a:t> (autrefois connu sous le nom de </a:t>
            </a:r>
            <a:r>
              <a:rPr lang="fr-FR" dirty="0" err="1"/>
              <a:t>RealBasic</a:t>
            </a:r>
            <a:r>
              <a:rPr lang="fr-FR" dirty="0"/>
              <a:t>) qui permet de développer rapidement avec un IDE très convivial et un Basic très proche de VB des applications aussi bien pour Windows, </a:t>
            </a:r>
            <a:r>
              <a:rPr lang="fr-FR" dirty="0" err="1"/>
              <a:t>macOS</a:t>
            </a:r>
            <a:r>
              <a:rPr lang="fr-FR" dirty="0"/>
              <a:t> ou Linux. </a:t>
            </a:r>
            <a:r>
              <a:rPr lang="fr-FR" dirty="0" err="1"/>
              <a:t>Xojo</a:t>
            </a:r>
            <a:r>
              <a:rPr lang="fr-FR" dirty="0"/>
              <a:t> permet même de développer en basic des Web Apps, des </a:t>
            </a:r>
            <a:r>
              <a:rPr lang="fr-FR" dirty="0" err="1"/>
              <a:t>apps</a:t>
            </a:r>
            <a:r>
              <a:rPr lang="fr-FR" dirty="0"/>
              <a:t> mobiles ou des </a:t>
            </a:r>
            <a:r>
              <a:rPr lang="fr-FR" dirty="0" err="1"/>
              <a:t>apps</a:t>
            </a:r>
            <a:r>
              <a:rPr lang="fr-FR" dirty="0"/>
              <a:t> </a:t>
            </a:r>
            <a:r>
              <a:rPr lang="fr-FR" dirty="0" err="1"/>
              <a:t>IoT</a:t>
            </a:r>
            <a:r>
              <a:rPr lang="fr-FR" dirty="0"/>
              <a:t> (pour </a:t>
            </a:r>
            <a:r>
              <a:rPr lang="fr-FR" dirty="0" err="1"/>
              <a:t>Raspberry</a:t>
            </a:r>
            <a:r>
              <a:rPr lang="fr-FR" dirty="0"/>
              <a:t> Pi).</a:t>
            </a:r>
            <a:br>
              <a:rPr lang="fr-FR" dirty="0"/>
            </a:br>
            <a:r>
              <a:rPr lang="fr-FR" b="1" dirty="0" err="1">
                <a:hlinkClick r:id="rId5"/>
              </a:rPr>
              <a:t>PureBasic</a:t>
            </a:r>
            <a:r>
              <a:rPr lang="fr-FR" dirty="0">
                <a:hlinkClick r:id="rId5"/>
              </a:rPr>
              <a:t> </a:t>
            </a:r>
            <a:r>
              <a:rPr lang="fr-FR" dirty="0"/>
              <a:t>est un autre basic doté d’un IDE convivial et doté d’une approche cross-plateforme. Le langage est en effet disponible pour Windows, </a:t>
            </a:r>
            <a:r>
              <a:rPr lang="fr-FR" dirty="0" err="1"/>
              <a:t>macOS</a:t>
            </a:r>
            <a:r>
              <a:rPr lang="fr-FR" dirty="0"/>
              <a:t> et Linux. Il produit un code 32 bits ou 64 bits très rapide à l’exécution. Il offre même un support étendu de la 3D via le moteur ludique et open source </a:t>
            </a:r>
            <a:r>
              <a:rPr lang="fr-FR" dirty="0">
                <a:hlinkClick r:id="rId6"/>
              </a:rPr>
              <a:t>OGRE</a:t>
            </a:r>
            <a:r>
              <a:rPr lang="fr-FR" dirty="0"/>
              <a:t>.</a:t>
            </a:r>
            <a:br>
              <a:rPr lang="fr-FR" dirty="0"/>
            </a:br>
            <a:r>
              <a:rPr lang="fr-FR" dirty="0" err="1"/>
              <a:t>Anywhere</a:t>
            </a:r>
            <a:r>
              <a:rPr lang="fr-FR" dirty="0"/>
              <a:t> Software a récemment rendu son « </a:t>
            </a:r>
            <a:r>
              <a:rPr lang="fr-FR" b="1" dirty="0">
                <a:hlinkClick r:id="rId7"/>
              </a:rPr>
              <a:t>B4X</a:t>
            </a:r>
            <a:r>
              <a:rPr lang="fr-FR" dirty="0">
                <a:hlinkClick r:id="rId7"/>
              </a:rPr>
              <a:t> </a:t>
            </a:r>
            <a:r>
              <a:rPr lang="fr-FR" dirty="0"/>
              <a:t>» à la fois gratuit et open source. Né à l’ère de la mobilité, l’outil de développement permet de créer des </a:t>
            </a:r>
            <a:r>
              <a:rPr lang="fr-FR" dirty="0" err="1"/>
              <a:t>apps</a:t>
            </a:r>
            <a:r>
              <a:rPr lang="fr-FR" dirty="0"/>
              <a:t> en Basic pour Android et iOS mais aussi pour Windows, Mac, Linux, </a:t>
            </a:r>
            <a:r>
              <a:rPr lang="fr-FR" dirty="0" err="1"/>
              <a:t>Arduino</a:t>
            </a:r>
            <a:r>
              <a:rPr lang="fr-FR" dirty="0"/>
              <a:t>, </a:t>
            </a:r>
            <a:r>
              <a:rPr lang="fr-FR" dirty="0" err="1"/>
              <a:t>Raspberry</a:t>
            </a:r>
            <a:r>
              <a:rPr lang="fr-FR" dirty="0"/>
              <a:t> Pi, ESP8266 et autres…</a:t>
            </a:r>
            <a:br>
              <a:rPr lang="fr-FR" dirty="0"/>
            </a:br>
            <a:r>
              <a:rPr lang="fr-FR" dirty="0"/>
              <a:t>Enfin, et de façon assez ironique, rappelons que Microsoft propose également un autre Basic destiné à l’initiation des plus jeunes. </a:t>
            </a:r>
            <a:r>
              <a:rPr lang="fr-FR" b="1" dirty="0">
                <a:hlinkClick r:id="rId8"/>
              </a:rPr>
              <a:t>Small Basic</a:t>
            </a:r>
            <a:r>
              <a:rPr lang="fr-FR" dirty="0"/>
              <a:t> existe à la fois sous forme d’IDE Windows (distribué via </a:t>
            </a:r>
            <a:r>
              <a:rPr lang="fr-FR" dirty="0">
                <a:hlinkClick r:id="rId9"/>
              </a:rPr>
              <a:t>Windows Store</a:t>
            </a:r>
            <a:r>
              <a:rPr lang="fr-FR" dirty="0"/>
              <a:t>) et sous forme </a:t>
            </a:r>
            <a:r>
              <a:rPr lang="fr-FR" dirty="0">
                <a:hlinkClick r:id="rId10"/>
              </a:rPr>
              <a:t>d’IDE en ligne</a:t>
            </a:r>
            <a:r>
              <a:rPr lang="fr-FR" dirty="0"/>
              <a:t> accessible depuis n’importe quel navigateur Web.</a:t>
            </a:r>
          </a:p>
          <a:p>
            <a:r>
              <a:rPr lang="fr-FR" dirty="0">
                <a:hlinkClick r:id="rId11"/>
              </a:rPr>
              <a:t>https://www.itforbusiness.fr/visual-basic-chronique-dune-mort-annoncee-34719</a:t>
            </a:r>
            <a:endParaRPr lang="fr-FR" dirty="0"/>
          </a:p>
          <a:p>
            <a:endParaRPr lang="fr-FR" dirty="0"/>
          </a:p>
        </p:txBody>
      </p:sp>
    </p:spTree>
    <p:extLst>
      <p:ext uri="{BB962C8B-B14F-4D97-AF65-F5344CB8AC3E}">
        <p14:creationId xmlns:p14="http://schemas.microsoft.com/office/powerpoint/2010/main" val="369742958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a:p>
            <a:r>
              <a:rPr lang="fr-FR" dirty="0">
                <a:hlinkClick r:id="rId2"/>
              </a:rPr>
              <a:t>https://superbasic-v2.azurewebsites.net/</a:t>
            </a:r>
            <a:endParaRPr lang="fr-FR" dirty="0"/>
          </a:p>
          <a:p>
            <a:endParaRPr lang="fr-FR" dirty="0"/>
          </a:p>
        </p:txBody>
      </p:sp>
    </p:spTree>
    <p:extLst>
      <p:ext uri="{BB962C8B-B14F-4D97-AF65-F5344CB8AC3E}">
        <p14:creationId xmlns:p14="http://schemas.microsoft.com/office/powerpoint/2010/main" val="626600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EE64A-F5EA-B47A-343F-B86B90B99F58}"/>
            </a:ext>
          </a:extLst>
        </p:cNvPr>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id="{18C7CFF5-5259-C545-149C-C5E010003836}"/>
              </a:ext>
            </a:extLst>
          </p:cNvPr>
          <p:cNvSpPr/>
          <p:nvPr/>
        </p:nvSpPr>
        <p:spPr>
          <a:xfrm>
            <a:off x="4443814" y="222189"/>
            <a:ext cx="2871386" cy="2367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fr-FR" dirty="0"/>
              <a:t>Processeur</a:t>
            </a:r>
          </a:p>
        </p:txBody>
      </p:sp>
      <p:sp>
        <p:nvSpPr>
          <p:cNvPr id="3" name="Rectangle à coins arrondis 2">
            <a:extLst>
              <a:ext uri="{FF2B5EF4-FFF2-40B4-BE49-F238E27FC236}">
                <a16:creationId xmlns:a16="http://schemas.microsoft.com/office/drawing/2014/main" id="{44DBB858-CA1C-3492-79BB-517AEA33B168}"/>
              </a:ext>
            </a:extLst>
          </p:cNvPr>
          <p:cNvSpPr/>
          <p:nvPr/>
        </p:nvSpPr>
        <p:spPr>
          <a:xfrm>
            <a:off x="5016381" y="410197"/>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de Commande</a:t>
            </a:r>
          </a:p>
        </p:txBody>
      </p:sp>
      <p:sp>
        <p:nvSpPr>
          <p:cNvPr id="4" name="Rectangle à coins arrondis 3">
            <a:extLst>
              <a:ext uri="{FF2B5EF4-FFF2-40B4-BE49-F238E27FC236}">
                <a16:creationId xmlns:a16="http://schemas.microsoft.com/office/drawing/2014/main" id="{B558313B-0512-795E-1665-921338194CFB}"/>
              </a:ext>
            </a:extLst>
          </p:cNvPr>
          <p:cNvSpPr/>
          <p:nvPr/>
        </p:nvSpPr>
        <p:spPr>
          <a:xfrm>
            <a:off x="4973652" y="1525422"/>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Arithmétique et logique </a:t>
            </a:r>
          </a:p>
        </p:txBody>
      </p:sp>
      <p:sp>
        <p:nvSpPr>
          <p:cNvPr id="5" name="Rectangle à coins arrondis 4">
            <a:extLst>
              <a:ext uri="{FF2B5EF4-FFF2-40B4-BE49-F238E27FC236}">
                <a16:creationId xmlns:a16="http://schemas.microsoft.com/office/drawing/2014/main" id="{9F3CA148-4841-7E7A-F132-ED2704034A29}"/>
              </a:ext>
            </a:extLst>
          </p:cNvPr>
          <p:cNvSpPr/>
          <p:nvPr/>
        </p:nvSpPr>
        <p:spPr>
          <a:xfrm>
            <a:off x="3517618" y="3546505"/>
            <a:ext cx="4935466" cy="28884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ctr"/>
            <a:r>
              <a:rPr lang="fr-FR" dirty="0"/>
              <a:t>Mémoire Centrale (RAM)</a:t>
            </a:r>
          </a:p>
        </p:txBody>
      </p:sp>
      <p:sp>
        <p:nvSpPr>
          <p:cNvPr id="11" name="ZoneTexte 10">
            <a:extLst>
              <a:ext uri="{FF2B5EF4-FFF2-40B4-BE49-F238E27FC236}">
                <a16:creationId xmlns:a16="http://schemas.microsoft.com/office/drawing/2014/main" id="{A650CE51-A852-3186-710E-7F6FE3E60D19}"/>
              </a:ext>
            </a:extLst>
          </p:cNvPr>
          <p:cNvSpPr txBox="1"/>
          <p:nvPr/>
        </p:nvSpPr>
        <p:spPr>
          <a:xfrm>
            <a:off x="1285734" y="3798306"/>
            <a:ext cx="2122697" cy="369332"/>
          </a:xfrm>
          <a:prstGeom prst="rect">
            <a:avLst/>
          </a:prstGeom>
          <a:noFill/>
        </p:spPr>
        <p:txBody>
          <a:bodyPr wrap="none" rtlCol="0">
            <a:spAutoFit/>
          </a:bodyPr>
          <a:lstStyle/>
          <a:p>
            <a:r>
              <a:rPr lang="fr-FR" dirty="0"/>
              <a:t>1 Saisie des données</a:t>
            </a:r>
          </a:p>
        </p:txBody>
      </p:sp>
      <p:sp>
        <p:nvSpPr>
          <p:cNvPr id="12" name="ZoneTexte 11">
            <a:extLst>
              <a:ext uri="{FF2B5EF4-FFF2-40B4-BE49-F238E27FC236}">
                <a16:creationId xmlns:a16="http://schemas.microsoft.com/office/drawing/2014/main" id="{9698AD06-E68B-F77D-ADCD-3E2EE533D08C}"/>
              </a:ext>
            </a:extLst>
          </p:cNvPr>
          <p:cNvSpPr txBox="1"/>
          <p:nvPr/>
        </p:nvSpPr>
        <p:spPr>
          <a:xfrm>
            <a:off x="8602338" y="3601049"/>
            <a:ext cx="3021321" cy="923330"/>
          </a:xfrm>
          <a:prstGeom prst="rect">
            <a:avLst/>
          </a:prstGeom>
          <a:noFill/>
        </p:spPr>
        <p:txBody>
          <a:bodyPr wrap="square" rtlCol="0">
            <a:spAutoFit/>
          </a:bodyPr>
          <a:lstStyle/>
          <a:p>
            <a:r>
              <a:rPr lang="fr-FR" dirty="0"/>
              <a:t>5 Sortie des données</a:t>
            </a:r>
          </a:p>
          <a:p>
            <a:r>
              <a:rPr lang="fr-FR" dirty="0"/>
              <a:t>Ou </a:t>
            </a:r>
          </a:p>
          <a:p>
            <a:r>
              <a:rPr lang="fr-FR" dirty="0"/>
              <a:t>Affichage des Résultats</a:t>
            </a:r>
          </a:p>
        </p:txBody>
      </p:sp>
      <p:sp>
        <p:nvSpPr>
          <p:cNvPr id="13" name="Rectangle 12">
            <a:extLst>
              <a:ext uri="{FF2B5EF4-FFF2-40B4-BE49-F238E27FC236}">
                <a16:creationId xmlns:a16="http://schemas.microsoft.com/office/drawing/2014/main" id="{3DE3477A-53C6-6FFD-BF88-0D379B11F01F}"/>
              </a:ext>
            </a:extLst>
          </p:cNvPr>
          <p:cNvSpPr/>
          <p:nvPr/>
        </p:nvSpPr>
        <p:spPr>
          <a:xfrm>
            <a:off x="4468639" y="3773601"/>
            <a:ext cx="972026" cy="5326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err="1"/>
              <a:t>Prix_HT</a:t>
            </a:r>
            <a:endParaRPr lang="fr-FR" dirty="0"/>
          </a:p>
        </p:txBody>
      </p:sp>
      <p:sp>
        <p:nvSpPr>
          <p:cNvPr id="14" name="Rectangle 13">
            <a:extLst>
              <a:ext uri="{FF2B5EF4-FFF2-40B4-BE49-F238E27FC236}">
                <a16:creationId xmlns:a16="http://schemas.microsoft.com/office/drawing/2014/main" id="{657D36EA-3A7D-5234-A91E-A1AE721ED2D9}"/>
              </a:ext>
            </a:extLst>
          </p:cNvPr>
          <p:cNvSpPr/>
          <p:nvPr/>
        </p:nvSpPr>
        <p:spPr>
          <a:xfrm>
            <a:off x="6440497" y="4259238"/>
            <a:ext cx="1066530" cy="5326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err="1">
                <a:solidFill>
                  <a:srgbClr val="FF0000"/>
                </a:solidFill>
              </a:rPr>
              <a:t>Prix_TTC</a:t>
            </a:r>
            <a:endParaRPr lang="fr-FR" dirty="0">
              <a:solidFill>
                <a:srgbClr val="FF0000"/>
              </a:solidFill>
            </a:endParaRPr>
          </a:p>
        </p:txBody>
      </p:sp>
      <p:cxnSp>
        <p:nvCxnSpPr>
          <p:cNvPr id="7" name="Connecteur droit avec flèche 6">
            <a:extLst>
              <a:ext uri="{FF2B5EF4-FFF2-40B4-BE49-F238E27FC236}">
                <a16:creationId xmlns:a16="http://schemas.microsoft.com/office/drawing/2014/main" id="{B7E934A9-0B3F-5499-B0F8-88FEF05B0004}"/>
              </a:ext>
            </a:extLst>
          </p:cNvPr>
          <p:cNvCxnSpPr/>
          <p:nvPr/>
        </p:nvCxnSpPr>
        <p:spPr>
          <a:xfrm flipV="1">
            <a:off x="1394921" y="4167638"/>
            <a:ext cx="3048893" cy="381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5" name="Connecteur droit avec flèche 14">
            <a:extLst>
              <a:ext uri="{FF2B5EF4-FFF2-40B4-BE49-F238E27FC236}">
                <a16:creationId xmlns:a16="http://schemas.microsoft.com/office/drawing/2014/main" id="{5AB20057-B903-004C-6B56-7E5E83917151}"/>
              </a:ext>
            </a:extLst>
          </p:cNvPr>
          <p:cNvCxnSpPr/>
          <p:nvPr/>
        </p:nvCxnSpPr>
        <p:spPr>
          <a:xfrm flipV="1">
            <a:off x="5242844" y="2298819"/>
            <a:ext cx="21365" cy="1407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7" name="Connecteur droit avec flèche 16">
            <a:extLst>
              <a:ext uri="{FF2B5EF4-FFF2-40B4-BE49-F238E27FC236}">
                <a16:creationId xmlns:a16="http://schemas.microsoft.com/office/drawing/2014/main" id="{EDA7E4F0-63B9-EE38-E975-1A1F9534C6E0}"/>
              </a:ext>
            </a:extLst>
          </p:cNvPr>
          <p:cNvCxnSpPr/>
          <p:nvPr/>
        </p:nvCxnSpPr>
        <p:spPr>
          <a:xfrm>
            <a:off x="6647136" y="2436976"/>
            <a:ext cx="0" cy="173123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Connecteur droit avec flèche 9">
            <a:extLst>
              <a:ext uri="{FF2B5EF4-FFF2-40B4-BE49-F238E27FC236}">
                <a16:creationId xmlns:a16="http://schemas.microsoft.com/office/drawing/2014/main" id="{E1282A93-B21C-99B4-41F7-A9F58D1CF48C}"/>
              </a:ext>
            </a:extLst>
          </p:cNvPr>
          <p:cNvCxnSpPr/>
          <p:nvPr/>
        </p:nvCxnSpPr>
        <p:spPr>
          <a:xfrm>
            <a:off x="7723269" y="4538400"/>
            <a:ext cx="2589442" cy="2563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169C244B-6956-A5DB-A048-B60CE1AC3948}"/>
              </a:ext>
            </a:extLst>
          </p:cNvPr>
          <p:cNvSpPr txBox="1"/>
          <p:nvPr/>
        </p:nvSpPr>
        <p:spPr>
          <a:xfrm>
            <a:off x="1515392" y="1929487"/>
            <a:ext cx="2575385" cy="369332"/>
          </a:xfrm>
          <a:prstGeom prst="rect">
            <a:avLst/>
          </a:prstGeom>
          <a:noFill/>
        </p:spPr>
        <p:txBody>
          <a:bodyPr wrap="none" rtlCol="0">
            <a:spAutoFit/>
          </a:bodyPr>
          <a:lstStyle/>
          <a:p>
            <a:r>
              <a:rPr lang="fr-FR" dirty="0"/>
              <a:t>2 Calcul ou interprétation</a:t>
            </a:r>
          </a:p>
        </p:txBody>
      </p:sp>
      <p:sp>
        <p:nvSpPr>
          <p:cNvPr id="21" name="ZoneTexte 20">
            <a:extLst>
              <a:ext uri="{FF2B5EF4-FFF2-40B4-BE49-F238E27FC236}">
                <a16:creationId xmlns:a16="http://schemas.microsoft.com/office/drawing/2014/main" id="{5910B2F2-7D46-4D54-2A4A-C1164C7AED82}"/>
              </a:ext>
            </a:extLst>
          </p:cNvPr>
          <p:cNvSpPr txBox="1"/>
          <p:nvPr/>
        </p:nvSpPr>
        <p:spPr>
          <a:xfrm>
            <a:off x="3636863" y="2799501"/>
            <a:ext cx="1377685" cy="369332"/>
          </a:xfrm>
          <a:prstGeom prst="rect">
            <a:avLst/>
          </a:prstGeom>
          <a:noFill/>
        </p:spPr>
        <p:txBody>
          <a:bodyPr wrap="none" rtlCol="0">
            <a:spAutoFit/>
          </a:bodyPr>
          <a:lstStyle/>
          <a:p>
            <a:r>
              <a:rPr lang="fr-FR" dirty="0"/>
              <a:t>3 Traitement</a:t>
            </a:r>
          </a:p>
        </p:txBody>
      </p:sp>
      <p:sp>
        <p:nvSpPr>
          <p:cNvPr id="23" name="Rectangle 22">
            <a:extLst>
              <a:ext uri="{FF2B5EF4-FFF2-40B4-BE49-F238E27FC236}">
                <a16:creationId xmlns:a16="http://schemas.microsoft.com/office/drawing/2014/main" id="{CDB793B4-B35E-24EF-3566-D7225C9FC0BF}"/>
              </a:ext>
            </a:extLst>
          </p:cNvPr>
          <p:cNvSpPr/>
          <p:nvPr/>
        </p:nvSpPr>
        <p:spPr>
          <a:xfrm>
            <a:off x="4258664" y="4573645"/>
            <a:ext cx="1724012" cy="5381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solidFill>
                  <a:schemeClr val="dk1"/>
                </a:solidFill>
              </a:rPr>
              <a:t>Constante</a:t>
            </a:r>
          </a:p>
          <a:p>
            <a:pPr algn="ctr"/>
            <a:r>
              <a:rPr lang="fr-FR" dirty="0" err="1">
                <a:solidFill>
                  <a:schemeClr val="dk1"/>
                </a:solidFill>
              </a:rPr>
              <a:t>TauxTVA</a:t>
            </a:r>
            <a:r>
              <a:rPr lang="fr-FR" dirty="0">
                <a:solidFill>
                  <a:schemeClr val="dk1"/>
                </a:solidFill>
              </a:rPr>
              <a:t>=0,2</a:t>
            </a:r>
          </a:p>
        </p:txBody>
      </p:sp>
      <p:sp>
        <p:nvSpPr>
          <p:cNvPr id="24" name="Rectangle 23">
            <a:extLst>
              <a:ext uri="{FF2B5EF4-FFF2-40B4-BE49-F238E27FC236}">
                <a16:creationId xmlns:a16="http://schemas.microsoft.com/office/drawing/2014/main" id="{68D0B24D-3E9E-867A-EA08-FF0AE1048E26}"/>
              </a:ext>
            </a:extLst>
          </p:cNvPr>
          <p:cNvSpPr/>
          <p:nvPr/>
        </p:nvSpPr>
        <p:spPr>
          <a:xfrm>
            <a:off x="5014548" y="5213373"/>
            <a:ext cx="2357171" cy="5326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solidFill>
                  <a:schemeClr val="dk1"/>
                </a:solidFill>
              </a:rPr>
              <a:t>Calcul:</a:t>
            </a:r>
          </a:p>
          <a:p>
            <a:pPr algn="ctr"/>
            <a:r>
              <a:rPr lang="fr-FR" dirty="0">
                <a:solidFill>
                  <a:schemeClr val="dk1"/>
                </a:solidFill>
              </a:rPr>
              <a:t>TTC= HT*(1+TauxTVA)</a:t>
            </a:r>
          </a:p>
        </p:txBody>
      </p:sp>
      <p:cxnSp>
        <p:nvCxnSpPr>
          <p:cNvPr id="25" name="Connecteur droit avec flèche 24">
            <a:extLst>
              <a:ext uri="{FF2B5EF4-FFF2-40B4-BE49-F238E27FC236}">
                <a16:creationId xmlns:a16="http://schemas.microsoft.com/office/drawing/2014/main" id="{0887C8E8-F113-D53E-B570-D6E8519D21B3}"/>
              </a:ext>
            </a:extLst>
          </p:cNvPr>
          <p:cNvCxnSpPr/>
          <p:nvPr/>
        </p:nvCxnSpPr>
        <p:spPr>
          <a:xfrm flipV="1">
            <a:off x="5661736" y="2430320"/>
            <a:ext cx="27774" cy="195246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7" name="Connecteur droit avec flèche 26">
            <a:extLst>
              <a:ext uri="{FF2B5EF4-FFF2-40B4-BE49-F238E27FC236}">
                <a16:creationId xmlns:a16="http://schemas.microsoft.com/office/drawing/2014/main" id="{B32DCA35-DE67-3A13-6E1F-814A654B63D2}"/>
              </a:ext>
            </a:extLst>
          </p:cNvPr>
          <p:cNvCxnSpPr/>
          <p:nvPr/>
        </p:nvCxnSpPr>
        <p:spPr>
          <a:xfrm flipH="1" flipV="1">
            <a:off x="6131930" y="2452767"/>
            <a:ext cx="30310" cy="265904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1" name="Connecteur droit avec flèche 30">
            <a:extLst>
              <a:ext uri="{FF2B5EF4-FFF2-40B4-BE49-F238E27FC236}">
                <a16:creationId xmlns:a16="http://schemas.microsoft.com/office/drawing/2014/main" id="{DDCC3F23-5857-4746-B4B1-72669AEF9BD0}"/>
              </a:ext>
            </a:extLst>
          </p:cNvPr>
          <p:cNvCxnSpPr/>
          <p:nvPr/>
        </p:nvCxnSpPr>
        <p:spPr>
          <a:xfrm>
            <a:off x="1354402" y="4831928"/>
            <a:ext cx="2904262" cy="1079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2" name="Connecteur droit avec flèche 31">
            <a:extLst>
              <a:ext uri="{FF2B5EF4-FFF2-40B4-BE49-F238E27FC236}">
                <a16:creationId xmlns:a16="http://schemas.microsoft.com/office/drawing/2014/main" id="{DCBC79B2-B9F8-6B16-B208-4CF5E3E672FA}"/>
              </a:ext>
            </a:extLst>
          </p:cNvPr>
          <p:cNvCxnSpPr/>
          <p:nvPr/>
        </p:nvCxnSpPr>
        <p:spPr>
          <a:xfrm>
            <a:off x="1354401" y="5453517"/>
            <a:ext cx="3600251" cy="26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3" name="ZoneTexte 32">
            <a:extLst>
              <a:ext uri="{FF2B5EF4-FFF2-40B4-BE49-F238E27FC236}">
                <a16:creationId xmlns:a16="http://schemas.microsoft.com/office/drawing/2014/main" id="{EC510AB9-DF40-BF66-E2C1-6EF1F7F5CC01}"/>
              </a:ext>
            </a:extLst>
          </p:cNvPr>
          <p:cNvSpPr txBox="1"/>
          <p:nvPr/>
        </p:nvSpPr>
        <p:spPr>
          <a:xfrm>
            <a:off x="6881879" y="2782381"/>
            <a:ext cx="2224968" cy="369332"/>
          </a:xfrm>
          <a:prstGeom prst="rect">
            <a:avLst/>
          </a:prstGeom>
          <a:noFill/>
        </p:spPr>
        <p:txBody>
          <a:bodyPr wrap="none" rtlCol="0">
            <a:spAutoFit/>
          </a:bodyPr>
          <a:lstStyle/>
          <a:p>
            <a:r>
              <a:rPr lang="fr-FR" dirty="0"/>
              <a:t>4 Renvoi des résultats</a:t>
            </a:r>
          </a:p>
        </p:txBody>
      </p:sp>
      <p:sp>
        <p:nvSpPr>
          <p:cNvPr id="34" name="ZoneTexte 33">
            <a:extLst>
              <a:ext uri="{FF2B5EF4-FFF2-40B4-BE49-F238E27FC236}">
                <a16:creationId xmlns:a16="http://schemas.microsoft.com/office/drawing/2014/main" id="{B3256DCD-A4D6-516F-801A-749F7AA8E19D}"/>
              </a:ext>
            </a:extLst>
          </p:cNvPr>
          <p:cNvSpPr txBox="1"/>
          <p:nvPr/>
        </p:nvSpPr>
        <p:spPr>
          <a:xfrm>
            <a:off x="318991" y="487246"/>
            <a:ext cx="3568586" cy="83099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2400" dirty="0">
                <a:ln w="0"/>
                <a:solidFill>
                  <a:schemeClr val="tx1"/>
                </a:solidFill>
                <a:effectLst>
                  <a:outerShdw blurRad="38100" dist="19050" dir="2700000" algn="tl" rotWithShape="0">
                    <a:schemeClr val="dk1">
                      <a:alpha val="40000"/>
                    </a:schemeClr>
                  </a:outerShdw>
                </a:effectLst>
              </a:rPr>
              <a:t>Exemple d’ exécution d’un programme  </a:t>
            </a:r>
          </a:p>
        </p:txBody>
      </p:sp>
    </p:spTree>
    <p:extLst>
      <p:ext uri="{BB962C8B-B14F-4D97-AF65-F5344CB8AC3E}">
        <p14:creationId xmlns:p14="http://schemas.microsoft.com/office/powerpoint/2010/main" val="384172415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4430" y="539112"/>
            <a:ext cx="10714107" cy="289823"/>
          </a:xfrm>
          <a:prstGeom prst="rect">
            <a:avLst/>
          </a:prstGeom>
        </p:spPr>
        <p:txBody>
          <a:bodyPr vert="horz" wrap="square" lIns="0" tIns="12700" rIns="0" bIns="0" rtlCol="0" anchor="ctr">
            <a:spAutoFit/>
          </a:bodyPr>
          <a:lstStyle/>
          <a:p>
            <a:pPr marL="12700">
              <a:lnSpc>
                <a:spcPct val="100000"/>
              </a:lnSpc>
              <a:spcBef>
                <a:spcPts val="100"/>
              </a:spcBef>
            </a:pPr>
            <a:r>
              <a:rPr lang="en-US" sz="1800" dirty="0" err="1">
                <a:latin typeface="Cambria"/>
                <a:cs typeface="Cambria"/>
              </a:rPr>
              <a:t>Références</a:t>
            </a:r>
            <a:endParaRPr sz="1800" dirty="0">
              <a:latin typeface="Cambria"/>
              <a:cs typeface="Cambria"/>
            </a:endParaRPr>
          </a:p>
        </p:txBody>
      </p:sp>
      <p:sp>
        <p:nvSpPr>
          <p:cNvPr id="6" name="object 6"/>
          <p:cNvSpPr txBox="1">
            <a:spLocks noGrp="1"/>
          </p:cNvSpPr>
          <p:nvPr>
            <p:ph type="ftr" sz="quarter" idx="11"/>
          </p:nvPr>
        </p:nvSpPr>
        <p:spPr>
          <a:prstGeom prst="rect">
            <a:avLst/>
          </a:prstGeom>
        </p:spPr>
        <p:txBody>
          <a:bodyPr vert="horz" wrap="square" lIns="0" tIns="6985" rIns="0" bIns="0" rtlCol="0">
            <a:spAutoFit/>
          </a:bodyPr>
          <a:lstStyle/>
          <a:p>
            <a:pPr marL="12700">
              <a:spcBef>
                <a:spcPts val="55"/>
              </a:spcBef>
            </a:pPr>
            <a:r>
              <a:rPr lang="en-US" spc="-5" dirty="0"/>
              <a:t> </a:t>
            </a:r>
            <a:endParaRPr dirty="0"/>
          </a:p>
        </p:txBody>
      </p:sp>
      <p:sp>
        <p:nvSpPr>
          <p:cNvPr id="5" name="object 5"/>
          <p:cNvSpPr txBox="1">
            <a:spLocks noGrp="1"/>
          </p:cNvSpPr>
          <p:nvPr>
            <p:ph type="sldNum" sz="quarter" idx="12"/>
          </p:nvPr>
        </p:nvSpPr>
        <p:spPr>
          <a:prstGeom prst="rect">
            <a:avLst/>
          </a:prstGeom>
        </p:spPr>
        <p:txBody>
          <a:bodyPr vert="horz" wrap="square" lIns="0" tIns="27940" rIns="0" bIns="0" rtlCol="0">
            <a:spAutoFit/>
          </a:bodyPr>
          <a:lstStyle/>
          <a:p>
            <a:pPr marL="38100">
              <a:spcBef>
                <a:spcPts val="220"/>
              </a:spcBef>
            </a:pPr>
            <a:r>
              <a:rPr dirty="0"/>
              <a:t>58</a:t>
            </a:r>
          </a:p>
        </p:txBody>
      </p:sp>
      <p:sp>
        <p:nvSpPr>
          <p:cNvPr id="4" name="object 4"/>
          <p:cNvSpPr txBox="1"/>
          <p:nvPr/>
        </p:nvSpPr>
        <p:spPr>
          <a:xfrm>
            <a:off x="1154430" y="940585"/>
            <a:ext cx="8982710" cy="5354671"/>
          </a:xfrm>
          <a:prstGeom prst="rect">
            <a:avLst/>
          </a:prstGeom>
        </p:spPr>
        <p:txBody>
          <a:bodyPr vert="horz" wrap="square" lIns="0" tIns="12065" rIns="0" bIns="0" rtlCol="0">
            <a:spAutoFit/>
          </a:bodyPr>
          <a:lstStyle/>
          <a:p>
            <a:pPr marL="12700">
              <a:spcBef>
                <a:spcPts val="95"/>
              </a:spcBef>
            </a:pPr>
            <a:r>
              <a:rPr sz="1600" spc="-5" dirty="0">
                <a:solidFill>
                  <a:srgbClr val="0000FF"/>
                </a:solidFill>
                <a:latin typeface="Calibri"/>
                <a:cs typeface="Calibri"/>
              </a:rPr>
              <a:t>De la </a:t>
            </a:r>
            <a:r>
              <a:rPr sz="1600" spc="-10" dirty="0">
                <a:solidFill>
                  <a:srgbClr val="0000FF"/>
                </a:solidFill>
                <a:latin typeface="Calibri"/>
                <a:cs typeface="Calibri"/>
              </a:rPr>
              <a:t>documentation </a:t>
            </a:r>
            <a:r>
              <a:rPr sz="1600" spc="-5" dirty="0">
                <a:solidFill>
                  <a:srgbClr val="0000FF"/>
                </a:solidFill>
                <a:latin typeface="Calibri"/>
                <a:cs typeface="Calibri"/>
              </a:rPr>
              <a:t>à </a:t>
            </a:r>
            <a:r>
              <a:rPr sz="1600" spc="-10" dirty="0">
                <a:solidFill>
                  <a:srgbClr val="0000FF"/>
                </a:solidFill>
                <a:latin typeface="Calibri"/>
                <a:cs typeface="Calibri"/>
              </a:rPr>
              <a:t>profusion </a:t>
            </a:r>
            <a:r>
              <a:rPr sz="1600" dirty="0">
                <a:latin typeface="Calibri"/>
                <a:cs typeface="Calibri"/>
              </a:rPr>
              <a:t>(</a:t>
            </a:r>
            <a:r>
              <a:rPr sz="1400" b="1" dirty="0">
                <a:latin typeface="Calibri"/>
                <a:cs typeface="Calibri"/>
              </a:rPr>
              <a:t>inutile </a:t>
            </a:r>
            <a:r>
              <a:rPr sz="1400" b="1" spc="-15" dirty="0">
                <a:latin typeface="Calibri"/>
                <a:cs typeface="Calibri"/>
              </a:rPr>
              <a:t>d’acheter </a:t>
            </a:r>
            <a:r>
              <a:rPr sz="1400" b="1" dirty="0">
                <a:latin typeface="Calibri"/>
                <a:cs typeface="Calibri"/>
              </a:rPr>
              <a:t>des </a:t>
            </a:r>
            <a:r>
              <a:rPr sz="1400" b="1" spc="-5" dirty="0">
                <a:latin typeface="Calibri"/>
                <a:cs typeface="Calibri"/>
              </a:rPr>
              <a:t>livres </a:t>
            </a:r>
            <a:r>
              <a:rPr sz="1400" b="1" dirty="0">
                <a:latin typeface="Calibri"/>
                <a:cs typeface="Calibri"/>
              </a:rPr>
              <a:t>sur</a:t>
            </a:r>
            <a:r>
              <a:rPr sz="1400" b="1" spc="-40" dirty="0">
                <a:latin typeface="Calibri"/>
                <a:cs typeface="Calibri"/>
              </a:rPr>
              <a:t> </a:t>
            </a:r>
            <a:r>
              <a:rPr sz="1400" b="1" dirty="0">
                <a:latin typeface="Calibri"/>
                <a:cs typeface="Calibri"/>
              </a:rPr>
              <a:t>VBA</a:t>
            </a:r>
            <a:r>
              <a:rPr sz="1600" dirty="0">
                <a:latin typeface="Calibri"/>
                <a:cs typeface="Calibri"/>
              </a:rPr>
              <a:t>)</a:t>
            </a:r>
          </a:p>
          <a:p>
            <a:pPr>
              <a:lnSpc>
                <a:spcPct val="100000"/>
              </a:lnSpc>
            </a:pPr>
            <a:endParaRPr sz="1600" dirty="0">
              <a:latin typeface="Calibri"/>
              <a:cs typeface="Calibri"/>
            </a:endParaRPr>
          </a:p>
          <a:p>
            <a:pPr marL="12700"/>
            <a:r>
              <a:rPr sz="1600" b="1" spc="-10" dirty="0">
                <a:solidFill>
                  <a:srgbClr val="669900"/>
                </a:solidFill>
                <a:latin typeface="Calibri"/>
                <a:cs typeface="Calibri"/>
              </a:rPr>
              <a:t>Site de cours de</a:t>
            </a:r>
            <a:r>
              <a:rPr sz="1600" b="1" spc="50" dirty="0">
                <a:solidFill>
                  <a:srgbClr val="669900"/>
                </a:solidFill>
                <a:latin typeface="Calibri"/>
                <a:cs typeface="Calibri"/>
              </a:rPr>
              <a:t> </a:t>
            </a:r>
            <a:r>
              <a:rPr sz="1600" b="1" spc="-10" dirty="0">
                <a:solidFill>
                  <a:srgbClr val="669900"/>
                </a:solidFill>
                <a:latin typeface="Calibri"/>
                <a:cs typeface="Calibri"/>
              </a:rPr>
              <a:t>Microsoft</a:t>
            </a:r>
            <a:endParaRPr sz="1600" dirty="0">
              <a:latin typeface="Calibri"/>
              <a:cs typeface="Calibri"/>
            </a:endParaRPr>
          </a:p>
          <a:p>
            <a:pPr marL="12700" marR="5080">
              <a:lnSpc>
                <a:spcPct val="150000"/>
              </a:lnSpc>
            </a:pPr>
            <a:r>
              <a:rPr sz="1600" spc="-15" dirty="0">
                <a:latin typeface="Calibri"/>
                <a:cs typeface="Calibri"/>
              </a:rPr>
              <a:t>VBA </a:t>
            </a:r>
            <a:r>
              <a:rPr sz="1600" spc="-10" dirty="0">
                <a:latin typeface="Calibri"/>
                <a:cs typeface="Calibri"/>
              </a:rPr>
              <a:t>sous </a:t>
            </a:r>
            <a:r>
              <a:rPr sz="1600" spc="-15" dirty="0">
                <a:latin typeface="Calibri"/>
                <a:cs typeface="Calibri"/>
              </a:rPr>
              <a:t>Excel </a:t>
            </a:r>
            <a:r>
              <a:rPr sz="1600" spc="-5" dirty="0">
                <a:latin typeface="Calibri"/>
                <a:cs typeface="Calibri"/>
              </a:rPr>
              <a:t>: </a:t>
            </a:r>
            <a:r>
              <a:rPr sz="1600" u="heavy" spc="-10" dirty="0">
                <a:solidFill>
                  <a:srgbClr val="0000FF"/>
                </a:solidFill>
                <a:uFill>
                  <a:solidFill>
                    <a:srgbClr val="0000FF"/>
                  </a:solidFill>
                </a:uFill>
                <a:latin typeface="Calibri"/>
                <a:cs typeface="Calibri"/>
                <a:hlinkClick r:id="rId2"/>
              </a:rPr>
              <a:t>https://msdn.microsoft.com/fr-fr/library/office/ee814737(v=office.14).aspx </a:t>
            </a:r>
            <a:r>
              <a:rPr sz="1600" spc="-10" dirty="0">
                <a:solidFill>
                  <a:srgbClr val="0000FF"/>
                </a:solidFill>
                <a:latin typeface="Calibri"/>
                <a:cs typeface="Calibri"/>
              </a:rPr>
              <a:t> </a:t>
            </a:r>
            <a:r>
              <a:rPr sz="1600" spc="-10" dirty="0">
                <a:latin typeface="Calibri"/>
                <a:cs typeface="Calibri"/>
              </a:rPr>
              <a:t>Structures </a:t>
            </a:r>
            <a:r>
              <a:rPr sz="1600" spc="-5" dirty="0">
                <a:latin typeface="Calibri"/>
                <a:cs typeface="Calibri"/>
              </a:rPr>
              <a:t>de </a:t>
            </a:r>
            <a:r>
              <a:rPr sz="1600" spc="-10" dirty="0">
                <a:latin typeface="Calibri"/>
                <a:cs typeface="Calibri"/>
              </a:rPr>
              <a:t>décision </a:t>
            </a:r>
            <a:r>
              <a:rPr sz="1600" spc="-5" dirty="0">
                <a:latin typeface="Calibri"/>
                <a:cs typeface="Calibri"/>
              </a:rPr>
              <a:t>: </a:t>
            </a:r>
            <a:r>
              <a:rPr sz="1600" u="heavy" spc="-10" dirty="0">
                <a:solidFill>
                  <a:srgbClr val="0000FF"/>
                </a:solidFill>
                <a:uFill>
                  <a:solidFill>
                    <a:srgbClr val="0000FF"/>
                  </a:solidFill>
                </a:uFill>
                <a:latin typeface="Calibri"/>
                <a:cs typeface="Calibri"/>
                <a:hlinkClick r:id="rId3"/>
              </a:rPr>
              <a:t>https://msdn.microsoft.com/fr-fr/library/hh892482(v=vs.90).aspx </a:t>
            </a:r>
            <a:r>
              <a:rPr sz="1600" spc="-10" dirty="0">
                <a:solidFill>
                  <a:srgbClr val="0000FF"/>
                </a:solidFill>
                <a:latin typeface="Calibri"/>
                <a:cs typeface="Calibri"/>
              </a:rPr>
              <a:t> </a:t>
            </a:r>
            <a:r>
              <a:rPr sz="1600" spc="-10" dirty="0">
                <a:latin typeface="Calibri"/>
                <a:cs typeface="Calibri"/>
              </a:rPr>
              <a:t>Structures </a:t>
            </a:r>
            <a:r>
              <a:rPr sz="1600" spc="-5" dirty="0">
                <a:latin typeface="Calibri"/>
                <a:cs typeface="Calibri"/>
              </a:rPr>
              <a:t>de </a:t>
            </a:r>
            <a:r>
              <a:rPr sz="1600" spc="-10" dirty="0">
                <a:latin typeface="Calibri"/>
                <a:cs typeface="Calibri"/>
              </a:rPr>
              <a:t>boucle </a:t>
            </a:r>
            <a:r>
              <a:rPr sz="1600" spc="-5" dirty="0">
                <a:latin typeface="Calibri"/>
                <a:cs typeface="Calibri"/>
              </a:rPr>
              <a:t>:</a:t>
            </a:r>
            <a:r>
              <a:rPr sz="1600" spc="100" dirty="0">
                <a:latin typeface="Calibri"/>
                <a:cs typeface="Calibri"/>
              </a:rPr>
              <a:t> </a:t>
            </a:r>
            <a:r>
              <a:rPr sz="1600" u="heavy" spc="-10" dirty="0">
                <a:solidFill>
                  <a:srgbClr val="0000FF"/>
                </a:solidFill>
                <a:uFill>
                  <a:solidFill>
                    <a:srgbClr val="0000FF"/>
                  </a:solidFill>
                </a:uFill>
                <a:latin typeface="Calibri"/>
                <a:cs typeface="Calibri"/>
                <a:hlinkClick r:id="rId4"/>
              </a:rPr>
              <a:t>https://msdn.microsoft.com/fr-fr/library/ezk76t25(v=vs.90).aspx</a:t>
            </a:r>
            <a:endParaRPr lang="fr-FR" sz="1600" u="heavy" spc="-10" dirty="0">
              <a:solidFill>
                <a:srgbClr val="0000FF"/>
              </a:solidFill>
              <a:uFill>
                <a:solidFill>
                  <a:srgbClr val="0000FF"/>
                </a:solidFill>
              </a:uFill>
              <a:latin typeface="Calibri"/>
              <a:cs typeface="Calibri"/>
            </a:endParaRPr>
          </a:p>
          <a:p>
            <a:pPr marL="12700" marR="5080">
              <a:lnSpc>
                <a:spcPct val="150000"/>
              </a:lnSpc>
            </a:pPr>
            <a:endParaRPr sz="1600" dirty="0">
              <a:latin typeface="Calibri"/>
              <a:cs typeface="Calibri"/>
            </a:endParaRPr>
          </a:p>
          <a:p>
            <a:pPr>
              <a:lnSpc>
                <a:spcPct val="100000"/>
              </a:lnSpc>
            </a:pPr>
            <a:r>
              <a:rPr lang="fr-FR" sz="1600" dirty="0">
                <a:cs typeface="Calibri"/>
                <a:hlinkClick r:id="rId5"/>
              </a:rPr>
              <a:t>https://docs.microsoft.com/fr-fr/office/client-developer/excel/excel-home?redirectedfrom=MSDN</a:t>
            </a:r>
            <a:endParaRPr lang="fr-FR" sz="1600" dirty="0">
              <a:cs typeface="Calibri"/>
            </a:endParaRPr>
          </a:p>
          <a:p>
            <a:pPr>
              <a:lnSpc>
                <a:spcPct val="100000"/>
              </a:lnSpc>
            </a:pPr>
            <a:endParaRPr sz="1600" dirty="0">
              <a:latin typeface="Calibri"/>
              <a:cs typeface="Calibri"/>
            </a:endParaRPr>
          </a:p>
          <a:p>
            <a:pPr>
              <a:lnSpc>
                <a:spcPct val="100000"/>
              </a:lnSpc>
            </a:pPr>
            <a:endParaRPr sz="1550" dirty="0">
              <a:latin typeface="Calibri"/>
              <a:cs typeface="Calibri"/>
            </a:endParaRPr>
          </a:p>
          <a:p>
            <a:pPr marL="12700"/>
            <a:r>
              <a:rPr sz="1600" b="1" spc="-10" dirty="0">
                <a:solidFill>
                  <a:srgbClr val="669900"/>
                </a:solidFill>
                <a:latin typeface="Calibri"/>
                <a:cs typeface="Calibri"/>
              </a:rPr>
              <a:t>Autres </a:t>
            </a:r>
            <a:r>
              <a:rPr sz="1600" b="1" spc="-15" dirty="0">
                <a:solidFill>
                  <a:srgbClr val="669900"/>
                </a:solidFill>
                <a:latin typeface="Calibri"/>
                <a:cs typeface="Calibri"/>
              </a:rPr>
              <a:t>cours </a:t>
            </a:r>
            <a:r>
              <a:rPr sz="1600" b="1" spc="-10" dirty="0">
                <a:solidFill>
                  <a:srgbClr val="669900"/>
                </a:solidFill>
                <a:latin typeface="Calibri"/>
                <a:cs typeface="Calibri"/>
              </a:rPr>
              <a:t>et</a:t>
            </a:r>
            <a:r>
              <a:rPr sz="1600" b="1" spc="55" dirty="0">
                <a:solidFill>
                  <a:srgbClr val="669900"/>
                </a:solidFill>
                <a:latin typeface="Calibri"/>
                <a:cs typeface="Calibri"/>
              </a:rPr>
              <a:t> </a:t>
            </a:r>
            <a:r>
              <a:rPr sz="1600" b="1" spc="-10" dirty="0">
                <a:solidFill>
                  <a:srgbClr val="669900"/>
                </a:solidFill>
                <a:latin typeface="Calibri"/>
                <a:cs typeface="Calibri"/>
              </a:rPr>
              <a:t>supports</a:t>
            </a:r>
            <a:endParaRPr lang="fr-FR" sz="1600" b="1" spc="-10" dirty="0">
              <a:solidFill>
                <a:srgbClr val="669900"/>
              </a:solidFill>
              <a:latin typeface="Calibri"/>
              <a:cs typeface="Calibri"/>
            </a:endParaRPr>
          </a:p>
          <a:p>
            <a:pPr marL="12700" marR="2766060">
              <a:lnSpc>
                <a:spcPts val="2880"/>
              </a:lnSpc>
              <a:spcBef>
                <a:spcPts val="254"/>
              </a:spcBef>
            </a:pPr>
            <a:r>
              <a:rPr lang="fr-FR" sz="1600" spc="-5" dirty="0">
                <a:cs typeface="Calibri"/>
              </a:rPr>
              <a:t>Cours VBA </a:t>
            </a:r>
            <a:r>
              <a:rPr lang="fr-FR" sz="1600" spc="-5" dirty="0" err="1">
                <a:cs typeface="Calibri"/>
              </a:rPr>
              <a:t>Ricco</a:t>
            </a:r>
            <a:r>
              <a:rPr lang="fr-FR" sz="1600" spc="-5" dirty="0">
                <a:cs typeface="Calibri"/>
              </a:rPr>
              <a:t> </a:t>
            </a:r>
            <a:r>
              <a:rPr lang="fr-FR" sz="1600" spc="-5" dirty="0" err="1">
                <a:cs typeface="Calibri"/>
              </a:rPr>
              <a:t>Rakotomalala</a:t>
            </a:r>
            <a:r>
              <a:rPr lang="fr-FR" sz="1600" spc="-5" dirty="0">
                <a:cs typeface="Calibri"/>
              </a:rPr>
              <a:t> lyon2</a:t>
            </a:r>
          </a:p>
          <a:p>
            <a:pPr marL="12700" marR="2766060">
              <a:lnSpc>
                <a:spcPts val="2880"/>
              </a:lnSpc>
              <a:spcBef>
                <a:spcPts val="254"/>
              </a:spcBef>
            </a:pPr>
            <a:r>
              <a:rPr sz="1600" spc="-5" dirty="0">
                <a:latin typeface="Calibri"/>
                <a:cs typeface="Calibri"/>
              </a:rPr>
              <a:t>Le </a:t>
            </a:r>
            <a:r>
              <a:rPr sz="1600" spc="-10" dirty="0">
                <a:latin typeface="Calibri"/>
                <a:cs typeface="Calibri"/>
              </a:rPr>
              <a:t>Compagnon </a:t>
            </a:r>
            <a:r>
              <a:rPr sz="1600" spc="-15" dirty="0">
                <a:latin typeface="Calibri"/>
                <a:cs typeface="Calibri"/>
              </a:rPr>
              <a:t>Info </a:t>
            </a:r>
            <a:r>
              <a:rPr sz="1600" spc="-5" dirty="0">
                <a:latin typeface="Calibri"/>
                <a:cs typeface="Calibri"/>
              </a:rPr>
              <a:t>: </a:t>
            </a:r>
            <a:r>
              <a:rPr sz="1600" u="heavy" spc="-15" dirty="0">
                <a:solidFill>
                  <a:srgbClr val="0000FF"/>
                </a:solidFill>
                <a:uFill>
                  <a:solidFill>
                    <a:srgbClr val="0000FF"/>
                  </a:solidFill>
                </a:uFill>
                <a:latin typeface="Calibri"/>
                <a:cs typeface="Calibri"/>
                <a:hlinkClick r:id="rId6"/>
              </a:rPr>
              <a:t>http://www.lecompagnon.info/excel/ </a:t>
            </a:r>
            <a:r>
              <a:rPr sz="1600" spc="-15" dirty="0">
                <a:solidFill>
                  <a:srgbClr val="0000FF"/>
                </a:solidFill>
                <a:latin typeface="Calibri"/>
                <a:cs typeface="Calibri"/>
              </a:rPr>
              <a:t> </a:t>
            </a:r>
            <a:r>
              <a:rPr sz="1600" spc="-15" dirty="0">
                <a:latin typeface="Calibri"/>
                <a:cs typeface="Calibri"/>
              </a:rPr>
              <a:t>Excel Easy </a:t>
            </a:r>
            <a:r>
              <a:rPr sz="1600" spc="-5" dirty="0">
                <a:latin typeface="Calibri"/>
                <a:cs typeface="Calibri"/>
              </a:rPr>
              <a:t>:</a:t>
            </a:r>
            <a:r>
              <a:rPr sz="1600" spc="30" dirty="0">
                <a:latin typeface="Calibri"/>
                <a:cs typeface="Calibri"/>
              </a:rPr>
              <a:t> </a:t>
            </a:r>
            <a:r>
              <a:rPr sz="1600" u="heavy" spc="-20" dirty="0">
                <a:solidFill>
                  <a:srgbClr val="0000FF"/>
                </a:solidFill>
                <a:uFill>
                  <a:solidFill>
                    <a:srgbClr val="0000FF"/>
                  </a:solidFill>
                </a:uFill>
                <a:latin typeface="Calibri"/>
                <a:cs typeface="Calibri"/>
                <a:hlinkClick r:id="rId7"/>
              </a:rPr>
              <a:t>http://www.excel-easy.com/</a:t>
            </a:r>
            <a:endParaRPr sz="1600" dirty="0">
              <a:latin typeface="Calibri"/>
              <a:cs typeface="Calibri"/>
            </a:endParaRPr>
          </a:p>
          <a:p>
            <a:pPr marL="12700">
              <a:spcBef>
                <a:spcPts val="705"/>
              </a:spcBef>
            </a:pPr>
            <a:r>
              <a:rPr sz="1600" spc="-15" dirty="0">
                <a:latin typeface="Calibri"/>
                <a:cs typeface="Calibri"/>
              </a:rPr>
              <a:t>Cours VBA </a:t>
            </a:r>
            <a:r>
              <a:rPr sz="1600" spc="-10" dirty="0">
                <a:latin typeface="Calibri"/>
                <a:cs typeface="Calibri"/>
              </a:rPr>
              <a:t>Gratuit </a:t>
            </a:r>
            <a:r>
              <a:rPr sz="1600" spc="-5" dirty="0">
                <a:latin typeface="Calibri"/>
                <a:cs typeface="Calibri"/>
              </a:rPr>
              <a:t>:</a:t>
            </a:r>
            <a:r>
              <a:rPr sz="1600" spc="85" dirty="0">
                <a:latin typeface="Calibri"/>
                <a:cs typeface="Calibri"/>
              </a:rPr>
              <a:t> </a:t>
            </a:r>
            <a:r>
              <a:rPr sz="1600" u="heavy" spc="-15" dirty="0">
                <a:solidFill>
                  <a:srgbClr val="0000FF"/>
                </a:solidFill>
                <a:uFill>
                  <a:solidFill>
                    <a:srgbClr val="0000FF"/>
                  </a:solidFill>
                </a:uFill>
                <a:latin typeface="Calibri"/>
                <a:cs typeface="Calibri"/>
                <a:hlinkClick r:id="rId8"/>
              </a:rPr>
              <a:t>http://www.excel-pratique.com/fr/vba.php</a:t>
            </a:r>
            <a:endParaRPr sz="1600" dirty="0">
              <a:latin typeface="Calibri"/>
              <a:cs typeface="Calibri"/>
            </a:endParaRPr>
          </a:p>
          <a:p>
            <a:pPr marL="12700">
              <a:spcBef>
                <a:spcPts val="960"/>
              </a:spcBef>
            </a:pPr>
            <a:r>
              <a:rPr sz="1600" spc="-15" dirty="0">
                <a:latin typeface="Calibri"/>
                <a:cs typeface="Calibri"/>
              </a:rPr>
              <a:t>Excel VBA for </a:t>
            </a:r>
            <a:r>
              <a:rPr sz="1600" spc="-10" dirty="0">
                <a:latin typeface="Calibri"/>
                <a:cs typeface="Calibri"/>
              </a:rPr>
              <a:t>Complete Beginners </a:t>
            </a:r>
            <a:r>
              <a:rPr sz="1600" spc="-5" dirty="0">
                <a:latin typeface="Calibri"/>
                <a:cs typeface="Calibri"/>
              </a:rPr>
              <a:t>:</a:t>
            </a:r>
            <a:r>
              <a:rPr sz="1600" spc="135" dirty="0">
                <a:latin typeface="Calibri"/>
                <a:cs typeface="Calibri"/>
              </a:rPr>
              <a:t> </a:t>
            </a:r>
            <a:r>
              <a:rPr sz="1600" u="heavy" spc="-10" dirty="0">
                <a:solidFill>
                  <a:srgbClr val="0000FF"/>
                </a:solidFill>
                <a:uFill>
                  <a:solidFill>
                    <a:srgbClr val="0000FF"/>
                  </a:solidFill>
                </a:uFill>
                <a:latin typeface="Calibri"/>
                <a:cs typeface="Calibri"/>
                <a:hlinkClick r:id="rId9"/>
              </a:rPr>
              <a:t>http://www.homeandlearn.org/index.html</a:t>
            </a:r>
            <a:endParaRPr sz="1550" dirty="0">
              <a:latin typeface="Calibri"/>
              <a:cs typeface="Calibri"/>
            </a:endParaRPr>
          </a:p>
          <a:p>
            <a:pPr marL="12700"/>
            <a:r>
              <a:rPr sz="1600" b="1" i="1" spc="-15" dirty="0">
                <a:solidFill>
                  <a:srgbClr val="A6A6A6"/>
                </a:solidFill>
                <a:latin typeface="Calibri"/>
                <a:cs typeface="Calibri"/>
              </a:rPr>
              <a:t>Et </a:t>
            </a:r>
            <a:r>
              <a:rPr sz="1600" b="1" i="1" spc="-20" dirty="0">
                <a:solidFill>
                  <a:srgbClr val="A6A6A6"/>
                </a:solidFill>
                <a:latin typeface="Calibri"/>
                <a:cs typeface="Calibri"/>
              </a:rPr>
              <a:t>d’autres </a:t>
            </a:r>
            <a:r>
              <a:rPr sz="1600" b="1" i="1" spc="-5" dirty="0">
                <a:solidFill>
                  <a:srgbClr val="A6A6A6"/>
                </a:solidFill>
                <a:latin typeface="Calibri"/>
                <a:cs typeface="Calibri"/>
              </a:rPr>
              <a:t>très </a:t>
            </a:r>
            <a:r>
              <a:rPr sz="1600" b="1" i="1" spc="-10" dirty="0">
                <a:solidFill>
                  <a:srgbClr val="A6A6A6"/>
                </a:solidFill>
                <a:latin typeface="Calibri"/>
                <a:cs typeface="Calibri"/>
              </a:rPr>
              <a:t>nombreux encore… faites </a:t>
            </a:r>
            <a:r>
              <a:rPr sz="1600" b="1" i="1" spc="-5" dirty="0">
                <a:solidFill>
                  <a:srgbClr val="A6A6A6"/>
                </a:solidFill>
                <a:latin typeface="Calibri"/>
                <a:cs typeface="Calibri"/>
              </a:rPr>
              <a:t>chauffer les </a:t>
            </a:r>
            <a:r>
              <a:rPr sz="1600" b="1" i="1" spc="-10" dirty="0">
                <a:solidFill>
                  <a:srgbClr val="A6A6A6"/>
                </a:solidFill>
                <a:latin typeface="Calibri"/>
                <a:cs typeface="Calibri"/>
              </a:rPr>
              <a:t>moteurs </a:t>
            </a:r>
            <a:r>
              <a:rPr sz="1600" b="1" i="1" spc="-5" dirty="0">
                <a:solidFill>
                  <a:srgbClr val="A6A6A6"/>
                </a:solidFill>
                <a:latin typeface="Calibri"/>
                <a:cs typeface="Calibri"/>
              </a:rPr>
              <a:t>de</a:t>
            </a:r>
            <a:r>
              <a:rPr sz="1600" b="1" i="1" spc="285" dirty="0">
                <a:solidFill>
                  <a:srgbClr val="A6A6A6"/>
                </a:solidFill>
                <a:latin typeface="Calibri"/>
                <a:cs typeface="Calibri"/>
              </a:rPr>
              <a:t> </a:t>
            </a:r>
            <a:r>
              <a:rPr sz="1600" b="1" i="1" spc="-10" dirty="0">
                <a:solidFill>
                  <a:srgbClr val="A6A6A6"/>
                </a:solidFill>
                <a:latin typeface="Calibri"/>
                <a:cs typeface="Calibri"/>
              </a:rPr>
              <a:t>recherche.</a:t>
            </a:r>
            <a:endParaRPr sz="1600" dirty="0">
              <a:latin typeface="Calibri"/>
              <a:cs typeface="Calibri"/>
            </a:endParaRPr>
          </a:p>
        </p:txBody>
      </p:sp>
    </p:spTree>
    <p:extLst>
      <p:ext uri="{BB962C8B-B14F-4D97-AF65-F5344CB8AC3E}">
        <p14:creationId xmlns:p14="http://schemas.microsoft.com/office/powerpoint/2010/main" val="93526769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Aller plus loin</a:t>
            </a:r>
          </a:p>
        </p:txBody>
      </p:sp>
      <p:sp>
        <p:nvSpPr>
          <p:cNvPr id="3" name="Espace réservé du texte 2"/>
          <p:cNvSpPr>
            <a:spLocks noGrp="1"/>
          </p:cNvSpPr>
          <p:nvPr>
            <p:ph idx="1"/>
          </p:nvPr>
        </p:nvSpPr>
        <p:spPr/>
        <p:txBody>
          <a:bodyPr>
            <a:normAutofit fontScale="40000" lnSpcReduction="20000"/>
          </a:bodyPr>
          <a:lstStyle/>
          <a:p>
            <a:r>
              <a:rPr lang="fr-FR" dirty="0">
                <a:solidFill>
                  <a:schemeClr val="tx1"/>
                </a:solidFill>
                <a:hlinkClick r:id="rId2"/>
              </a:rPr>
              <a:t>https://laurent-ott.developpez.com/tutoriels/programmation-excel-vba-tome-1/#LXIV</a:t>
            </a:r>
            <a:endParaRPr lang="fr-FR" dirty="0">
              <a:solidFill>
                <a:schemeClr val="tx1"/>
              </a:solidFill>
            </a:endParaRPr>
          </a:p>
          <a:p>
            <a:r>
              <a:rPr lang="fr-FR" dirty="0">
                <a:solidFill>
                  <a:schemeClr val="tx1"/>
                </a:solidFill>
                <a:hlinkClick r:id="rId3"/>
              </a:rPr>
              <a:t>https://laurent-ott.developpez.com/tutoriels/programmation-excel-vba-tome-2/</a:t>
            </a:r>
            <a:endParaRPr lang="fr-FR" dirty="0">
              <a:solidFill>
                <a:schemeClr val="tx1"/>
              </a:solidFill>
            </a:endParaRPr>
          </a:p>
          <a:p>
            <a:endParaRPr lang="fr-FR" dirty="0">
              <a:solidFill>
                <a:schemeClr val="tx1"/>
              </a:solidFill>
            </a:endParaRPr>
          </a:p>
          <a:p>
            <a:r>
              <a:rPr lang="fr-FR" dirty="0">
                <a:solidFill>
                  <a:schemeClr val="tx1"/>
                </a:solidFill>
              </a:rPr>
              <a:t>La </a:t>
            </a:r>
            <a:r>
              <a:rPr lang="fr-FR" dirty="0" err="1">
                <a:solidFill>
                  <a:schemeClr val="tx1"/>
                </a:solidFill>
              </a:rPr>
              <a:t>syntaaxe</a:t>
            </a:r>
            <a:r>
              <a:rPr lang="fr-FR" dirty="0">
                <a:solidFill>
                  <a:schemeClr val="tx1"/>
                </a:solidFill>
              </a:rPr>
              <a:t> de base:</a:t>
            </a:r>
          </a:p>
          <a:p>
            <a:r>
              <a:rPr lang="en-US" b="1" dirty="0"/>
              <a:t>Les syntaxes de base</a:t>
            </a:r>
          </a:p>
          <a:p>
            <a:r>
              <a:rPr lang="fr-FR" dirty="0">
                <a:solidFill>
                  <a:schemeClr val="tx1"/>
                </a:solidFill>
                <a:hlinkClick r:id="rId4"/>
              </a:rPr>
              <a:t>https://mhubiche.developpez.com/vba/fiches/syntaxes/bases/</a:t>
            </a:r>
            <a:endParaRPr lang="fr-FR" dirty="0">
              <a:solidFill>
                <a:schemeClr val="tx1"/>
              </a:solidFill>
            </a:endParaRPr>
          </a:p>
          <a:p>
            <a:endParaRPr lang="fr-FR" dirty="0">
              <a:solidFill>
                <a:schemeClr val="tx1"/>
              </a:solidFill>
            </a:endParaRPr>
          </a:p>
          <a:p>
            <a:r>
              <a:rPr lang="fr-FR" dirty="0">
                <a:solidFill>
                  <a:schemeClr val="tx1"/>
                </a:solidFill>
              </a:rPr>
              <a:t>Modules de Classes: POO VBA</a:t>
            </a:r>
          </a:p>
          <a:p>
            <a:r>
              <a:rPr lang="fr-FR" dirty="0">
                <a:solidFill>
                  <a:schemeClr val="tx1"/>
                </a:solidFill>
                <a:hlinkClick r:id="rId5"/>
              </a:rPr>
              <a:t>https://sinarf.developpez.com/access/vbaclass/</a:t>
            </a:r>
            <a:endParaRPr lang="fr-FR" dirty="0">
              <a:solidFill>
                <a:schemeClr val="tx1"/>
              </a:solidFill>
            </a:endParaRPr>
          </a:p>
          <a:p>
            <a:endParaRPr lang="fr-FR" dirty="0"/>
          </a:p>
          <a:p>
            <a:endParaRPr lang="fr-FR" dirty="0">
              <a:solidFill>
                <a:schemeClr val="tx1"/>
              </a:solidFill>
            </a:endParaRPr>
          </a:p>
          <a:p>
            <a:r>
              <a:rPr lang="fr-FR" dirty="0">
                <a:hlinkClick r:id="rId6"/>
              </a:rPr>
              <a:t>http://boisgontierjacques.free.fr/pages_site/procedures.htm</a:t>
            </a:r>
            <a:endParaRPr lang="fr-FR" dirty="0"/>
          </a:p>
          <a:p>
            <a:endParaRPr lang="fr-FR" dirty="0">
              <a:solidFill>
                <a:schemeClr val="tx1"/>
              </a:solidFill>
            </a:endParaRPr>
          </a:p>
          <a:p>
            <a:r>
              <a:rPr lang="fr-FR" dirty="0">
                <a:hlinkClick r:id="rId7"/>
              </a:rPr>
              <a:t>https://silkyroad.developpez.com/VBA/DebuterMacros/</a:t>
            </a:r>
            <a:endParaRPr lang="fr-FR" dirty="0"/>
          </a:p>
          <a:p>
            <a:endParaRPr lang="fr-FR" dirty="0"/>
          </a:p>
          <a:p>
            <a:r>
              <a:rPr lang="fr-FR" dirty="0">
                <a:hlinkClick r:id="rId8"/>
              </a:rPr>
              <a:t>https://silkyroad.developpez.com/VBA/GestionErreurs/</a:t>
            </a:r>
            <a:endParaRPr lang="fr-FR" dirty="0"/>
          </a:p>
          <a:p>
            <a:r>
              <a:rPr lang="fr-FR" dirty="0">
                <a:hlinkClick r:id="rId9"/>
              </a:rPr>
              <a:t>https://silkyroad.developpez.com/VBA/UserForm/</a:t>
            </a:r>
            <a:endParaRPr lang="fr-FR" dirty="0"/>
          </a:p>
          <a:p>
            <a:endParaRPr lang="fr-FR" dirty="0"/>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p:txBody>
      </p:sp>
    </p:spTree>
    <p:extLst>
      <p:ext uri="{BB962C8B-B14F-4D97-AF65-F5344CB8AC3E}">
        <p14:creationId xmlns:p14="http://schemas.microsoft.com/office/powerpoint/2010/main" val="178863837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34DF70-D541-46ED-B8C6-F6E1646462D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1871FBA-F755-4BE1-B8C2-8413C6EEB8D3}"/>
              </a:ext>
            </a:extLst>
          </p:cNvPr>
          <p:cNvSpPr>
            <a:spLocks noGrp="1"/>
          </p:cNvSpPr>
          <p:nvPr>
            <p:ph idx="1"/>
          </p:nvPr>
        </p:nvSpPr>
        <p:spPr/>
        <p:txBody>
          <a:bodyPr/>
          <a:lstStyle/>
          <a:p>
            <a:r>
              <a:rPr lang="fr-FR" dirty="0"/>
              <a:t>VBA: Rédiger des macros plus rapides</a:t>
            </a:r>
          </a:p>
          <a:p>
            <a:pPr lvl="1"/>
            <a:r>
              <a:rPr lang="fr-FR" dirty="0">
                <a:hlinkClick r:id="rId2"/>
              </a:rPr>
              <a:t>https://www.lecfomasque.com/vba-rediger-des-macros-plus-rapides/</a:t>
            </a:r>
            <a:endParaRPr lang="fr-FR" dirty="0"/>
          </a:p>
          <a:p>
            <a:r>
              <a:rPr lang="fr-FR" dirty="0">
                <a:hlinkClick r:id="rId3"/>
              </a:rPr>
              <a:t>http://cours.pise.info/algo/introduction.htm#Haut</a:t>
            </a:r>
            <a:endParaRPr lang="fr-FR" dirty="0"/>
          </a:p>
          <a:p>
            <a:r>
              <a:rPr lang="fr-FR" dirty="0"/>
              <a:t>OLE: Macros pour </a:t>
            </a:r>
            <a:r>
              <a:rPr lang="fr-FR" dirty="0" err="1"/>
              <a:t>mind</a:t>
            </a:r>
            <a:r>
              <a:rPr lang="fr-FR" dirty="0"/>
              <a:t> manager:  </a:t>
            </a:r>
            <a:r>
              <a:rPr lang="fr-FR" dirty="0">
                <a:hlinkClick r:id="rId4"/>
              </a:rPr>
              <a:t>http://aries.serge.free.fr/content/MAPPING/MacroMM/index.html</a:t>
            </a:r>
            <a:endParaRPr lang="fr-FR" dirty="0"/>
          </a:p>
          <a:p>
            <a:endParaRPr lang="fr-FR" dirty="0"/>
          </a:p>
          <a:p>
            <a:endParaRPr lang="fr-FR" dirty="0"/>
          </a:p>
        </p:txBody>
      </p:sp>
    </p:spTree>
    <p:extLst>
      <p:ext uri="{BB962C8B-B14F-4D97-AF65-F5344CB8AC3E}">
        <p14:creationId xmlns:p14="http://schemas.microsoft.com/office/powerpoint/2010/main" val="243071041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E63649-15E0-7DD0-F57F-0B16688256E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85527CB-285D-8530-8870-D63B510CF791}"/>
              </a:ext>
            </a:extLst>
          </p:cNvPr>
          <p:cNvSpPr>
            <a:spLocks noGrp="1"/>
          </p:cNvSpPr>
          <p:nvPr>
            <p:ph idx="1"/>
          </p:nvPr>
        </p:nvSpPr>
        <p:spPr/>
        <p:txBody>
          <a:bodyPr/>
          <a:lstStyle/>
          <a:p>
            <a:endParaRPr lang="fr-FR" dirty="0"/>
          </a:p>
        </p:txBody>
      </p:sp>
      <p:pic>
        <p:nvPicPr>
          <p:cNvPr id="9" name="Image 8">
            <a:extLst>
              <a:ext uri="{FF2B5EF4-FFF2-40B4-BE49-F238E27FC236}">
                <a16:creationId xmlns:a16="http://schemas.microsoft.com/office/drawing/2014/main" id="{5EAE6044-38E4-6758-1A70-3A139D346F94}"/>
              </a:ext>
            </a:extLst>
          </p:cNvPr>
          <p:cNvPicPr>
            <a:picLocks noChangeAspect="1"/>
          </p:cNvPicPr>
          <p:nvPr/>
        </p:nvPicPr>
        <p:blipFill>
          <a:blip r:embed="rId2"/>
          <a:stretch>
            <a:fillRect/>
          </a:stretch>
        </p:blipFill>
        <p:spPr>
          <a:xfrm>
            <a:off x="2623349" y="2008891"/>
            <a:ext cx="7368481" cy="3984806"/>
          </a:xfrm>
          <a:prstGeom prst="rect">
            <a:avLst/>
          </a:prstGeom>
        </p:spPr>
      </p:pic>
      <p:pic>
        <p:nvPicPr>
          <p:cNvPr id="5" name="Image 4">
            <a:extLst>
              <a:ext uri="{FF2B5EF4-FFF2-40B4-BE49-F238E27FC236}">
                <a16:creationId xmlns:a16="http://schemas.microsoft.com/office/drawing/2014/main" id="{5ED34B98-8ED9-4563-A366-3B82CF6DE629}"/>
              </a:ext>
            </a:extLst>
          </p:cNvPr>
          <p:cNvPicPr>
            <a:picLocks noChangeAspect="1"/>
          </p:cNvPicPr>
          <p:nvPr/>
        </p:nvPicPr>
        <p:blipFill>
          <a:blip r:embed="rId3"/>
          <a:stretch>
            <a:fillRect/>
          </a:stretch>
        </p:blipFill>
        <p:spPr>
          <a:xfrm>
            <a:off x="609599" y="4512596"/>
            <a:ext cx="2294239" cy="1688106"/>
          </a:xfrm>
          <a:prstGeom prst="rect">
            <a:avLst/>
          </a:prstGeom>
        </p:spPr>
      </p:pic>
    </p:spTree>
    <p:extLst>
      <p:ext uri="{BB962C8B-B14F-4D97-AF65-F5344CB8AC3E}">
        <p14:creationId xmlns:p14="http://schemas.microsoft.com/office/powerpoint/2010/main" val="100794234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1524000" y="6627876"/>
            <a:ext cx="9144000" cy="0"/>
          </a:xfrm>
          <a:custGeom>
            <a:avLst/>
            <a:gdLst/>
            <a:ahLst/>
            <a:cxnLst/>
            <a:rect l="l" t="t" r="r" b="b"/>
            <a:pathLst>
              <a:path w="9144000">
                <a:moveTo>
                  <a:pt x="0" y="0"/>
                </a:moveTo>
                <a:lnTo>
                  <a:pt x="9144000" y="0"/>
                </a:lnTo>
              </a:path>
            </a:pathLst>
          </a:custGeom>
          <a:ln w="9144">
            <a:solidFill>
              <a:srgbClr val="000000"/>
            </a:solidFill>
          </a:ln>
        </p:spPr>
        <p:txBody>
          <a:bodyPr wrap="square" lIns="0" tIns="0" rIns="0" bIns="0" rtlCol="0"/>
          <a:lstStyle/>
          <a:p>
            <a:endParaRPr/>
          </a:p>
        </p:txBody>
      </p:sp>
      <p:sp>
        <p:nvSpPr>
          <p:cNvPr id="10" name="Espace réservé du contenu 9"/>
          <p:cNvSpPr>
            <a:spLocks noGrp="1"/>
          </p:cNvSpPr>
          <p:nvPr>
            <p:ph idx="1"/>
          </p:nvPr>
        </p:nvSpPr>
        <p:spPr>
          <a:xfrm>
            <a:off x="1211580" y="1330777"/>
            <a:ext cx="10371790" cy="5026446"/>
          </a:xfrm>
        </p:spPr>
        <p:txBody>
          <a:bodyPr/>
          <a:lstStyle/>
          <a:p>
            <a:r>
              <a:rPr lang="fr-FR" dirty="0"/>
              <a:t>Merci</a:t>
            </a:r>
          </a:p>
          <a:p>
            <a:endParaRPr lang="fr-FR" dirty="0"/>
          </a:p>
        </p:txBody>
      </p:sp>
      <p:sp>
        <p:nvSpPr>
          <p:cNvPr id="9" name="object 9"/>
          <p:cNvSpPr txBox="1">
            <a:spLocks noGrp="1"/>
          </p:cNvSpPr>
          <p:nvPr>
            <p:ph type="ftr" sz="quarter" idx="11"/>
          </p:nvPr>
        </p:nvSpPr>
        <p:spPr>
          <a:prstGeom prst="rect">
            <a:avLst/>
          </a:prstGeom>
        </p:spPr>
        <p:txBody>
          <a:bodyPr vert="horz" wrap="square" lIns="0" tIns="6985" rIns="0" bIns="0" rtlCol="0">
            <a:spAutoFit/>
          </a:bodyPr>
          <a:lstStyle/>
          <a:p>
            <a:pPr marL="12700">
              <a:spcBef>
                <a:spcPts val="55"/>
              </a:spcBef>
            </a:pPr>
            <a:r>
              <a:rPr lang="en-US" spc="-5" dirty="0"/>
              <a:t> </a:t>
            </a:r>
            <a:endParaRPr dirty="0"/>
          </a:p>
        </p:txBody>
      </p:sp>
      <p:sp>
        <p:nvSpPr>
          <p:cNvPr id="8" name="object 8"/>
          <p:cNvSpPr txBox="1">
            <a:spLocks noGrp="1"/>
          </p:cNvSpPr>
          <p:nvPr>
            <p:ph type="sldNum" sz="quarter" idx="12"/>
          </p:nvPr>
        </p:nvSpPr>
        <p:spPr>
          <a:prstGeom prst="rect">
            <a:avLst/>
          </a:prstGeom>
        </p:spPr>
        <p:txBody>
          <a:bodyPr vert="horz" wrap="square" lIns="0" tIns="27940" rIns="0" bIns="0" rtlCol="0">
            <a:spAutoFit/>
          </a:bodyPr>
          <a:lstStyle/>
          <a:p>
            <a:pPr marL="38100">
              <a:spcBef>
                <a:spcPts val="220"/>
              </a:spcBef>
            </a:pPr>
            <a:r>
              <a:rPr dirty="0"/>
              <a:t>59</a:t>
            </a:r>
          </a:p>
        </p:txBody>
      </p:sp>
      <p:sp>
        <p:nvSpPr>
          <p:cNvPr id="6" name="object 6"/>
          <p:cNvSpPr/>
          <p:nvPr/>
        </p:nvSpPr>
        <p:spPr>
          <a:xfrm>
            <a:off x="5081760" y="4657936"/>
            <a:ext cx="1909589" cy="571289"/>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3992736" y="2557278"/>
            <a:ext cx="4281170" cy="1495922"/>
          </a:xfrm>
          <a:prstGeom prst="rect">
            <a:avLst/>
          </a:prstGeom>
        </p:spPr>
        <p:txBody>
          <a:bodyPr vert="horz" wrap="square" lIns="0" tIns="165735" rIns="0" bIns="0" rtlCol="0">
            <a:spAutoFit/>
          </a:bodyPr>
          <a:lstStyle/>
          <a:p>
            <a:pPr marL="1905" algn="ctr">
              <a:spcBef>
                <a:spcPts val="1305"/>
              </a:spcBef>
            </a:pPr>
            <a:r>
              <a:rPr lang="fr-FR" spc="-5" dirty="0">
                <a:latin typeface="Comic Sans MS"/>
                <a:cs typeface="Comic Sans MS"/>
              </a:rPr>
              <a:t>Samir DELIMI</a:t>
            </a:r>
          </a:p>
          <a:p>
            <a:pPr marL="1905" algn="ctr">
              <a:spcBef>
                <a:spcPts val="1305"/>
              </a:spcBef>
            </a:pPr>
            <a:r>
              <a:rPr lang="fr-FR" spc="-5" dirty="0">
                <a:latin typeface="Comic Sans MS"/>
                <a:cs typeface="Comic Sans MS"/>
                <a:hlinkClick r:id="rId3"/>
              </a:rPr>
              <a:t>Samir.delimi@umontpellier.fr</a:t>
            </a:r>
            <a:endParaRPr lang="fr-FR" spc="-5" dirty="0">
              <a:latin typeface="Comic Sans MS"/>
              <a:cs typeface="Comic Sans MS"/>
            </a:endParaRPr>
          </a:p>
          <a:p>
            <a:pPr marL="2540" algn="ctr">
              <a:spcBef>
                <a:spcPts val="5"/>
              </a:spcBef>
            </a:pPr>
            <a:endParaRPr lang="fr-FR" spc="-5" dirty="0">
              <a:latin typeface="Comic Sans MS"/>
              <a:cs typeface="Comic Sans MS"/>
            </a:endParaRPr>
          </a:p>
          <a:p>
            <a:pPr marL="3810" algn="ctr">
              <a:spcBef>
                <a:spcPts val="940"/>
              </a:spcBef>
            </a:pPr>
            <a:endParaRPr sz="1400" dirty="0">
              <a:latin typeface="Comic Sans MS"/>
              <a:cs typeface="Comic Sans MS"/>
            </a:endParaRPr>
          </a:p>
        </p:txBody>
      </p:sp>
    </p:spTree>
    <p:extLst>
      <p:ext uri="{BB962C8B-B14F-4D97-AF65-F5344CB8AC3E}">
        <p14:creationId xmlns:p14="http://schemas.microsoft.com/office/powerpoint/2010/main" val="268137573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4BF996-A9EA-1D2E-29E3-65FC49A537CE}"/>
              </a:ext>
            </a:extLst>
          </p:cNvPr>
          <p:cNvSpPr>
            <a:spLocks noGrp="1"/>
          </p:cNvSpPr>
          <p:nvPr>
            <p:ph type="title"/>
          </p:nvPr>
        </p:nvSpPr>
        <p:spPr/>
        <p:txBody>
          <a:bodyPr/>
          <a:lstStyle/>
          <a:p>
            <a:r>
              <a:rPr lang="fr-FR" dirty="0"/>
              <a:t>Affectation et affichage</a:t>
            </a:r>
          </a:p>
        </p:txBody>
      </p:sp>
      <p:sp>
        <p:nvSpPr>
          <p:cNvPr id="3" name="Espace réservé du contenu 2">
            <a:extLst>
              <a:ext uri="{FF2B5EF4-FFF2-40B4-BE49-F238E27FC236}">
                <a16:creationId xmlns:a16="http://schemas.microsoft.com/office/drawing/2014/main" id="{83319644-8877-0CE2-8839-9E276DEEDABC}"/>
              </a:ext>
            </a:extLst>
          </p:cNvPr>
          <p:cNvSpPr>
            <a:spLocks noGrp="1"/>
          </p:cNvSpPr>
          <p:nvPr>
            <p:ph idx="1"/>
          </p:nvPr>
        </p:nvSpPr>
        <p:spPr/>
        <p:txBody>
          <a:bodyPr/>
          <a:lstStyle/>
          <a:p>
            <a:r>
              <a:rPr lang="fr-FR" dirty="0"/>
              <a:t>1. Affectation par d'autres variables ou par cumul Des variables peuvent être créées pour les besoins du programme et avoir des valeurs renseignées par : </a:t>
            </a:r>
          </a:p>
          <a:p>
            <a:r>
              <a:rPr lang="fr-FR" dirty="0"/>
              <a:t>initialisation : leur voleur est définie par le programme lui-même;</a:t>
            </a:r>
          </a:p>
          <a:p>
            <a:r>
              <a:rPr lang="fr-FR" dirty="0"/>
              <a:t>cumul (sons intervention de l'utilisateur): leur nouvelle valeur est obtenue à partir de l'ancienne voleur. à laquelle on a ajouté une autre valeur.</a:t>
            </a:r>
          </a:p>
        </p:txBody>
      </p:sp>
    </p:spTree>
    <p:extLst>
      <p:ext uri="{BB962C8B-B14F-4D97-AF65-F5344CB8AC3E}">
        <p14:creationId xmlns:p14="http://schemas.microsoft.com/office/powerpoint/2010/main" val="219951744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A44DF9-9BDA-A39F-1B91-E8D58B09A2B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8AA4F83-8972-05BC-0F33-73057003557D}"/>
              </a:ext>
            </a:extLst>
          </p:cNvPr>
          <p:cNvSpPr>
            <a:spLocks noGrp="1"/>
          </p:cNvSpPr>
          <p:nvPr>
            <p:ph idx="1"/>
          </p:nvPr>
        </p:nvSpPr>
        <p:spPr/>
        <p:txBody>
          <a:bodyPr/>
          <a:lstStyle/>
          <a:p>
            <a:r>
              <a:rPr lang="fr-FR" dirty="0"/>
              <a:t>2. Affectation et affichage via des cellules</a:t>
            </a:r>
          </a:p>
          <a:p>
            <a:r>
              <a:rPr lang="fr-FR" dirty="0"/>
              <a:t>Les variables peuvent être valorisées par saisie directe dons les cellules du tableur, tout comme l'</a:t>
            </a:r>
            <a:r>
              <a:rPr lang="fr-FR" dirty="0" err="1"/>
              <a:t>offichage</a:t>
            </a:r>
            <a:r>
              <a:rPr lang="fr-FR" dirty="0"/>
              <a:t> des résultats d'un traitement peut </a:t>
            </a:r>
            <a:r>
              <a:rPr lang="fr-FR" dirty="0" err="1"/>
              <a:t>s•effectuer</a:t>
            </a:r>
            <a:r>
              <a:rPr lang="fr-FR" dirty="0"/>
              <a:t> directement dons les cellules du tableur. </a:t>
            </a:r>
          </a:p>
        </p:txBody>
      </p:sp>
    </p:spTree>
    <p:extLst>
      <p:ext uri="{BB962C8B-B14F-4D97-AF65-F5344CB8AC3E}">
        <p14:creationId xmlns:p14="http://schemas.microsoft.com/office/powerpoint/2010/main" val="137301644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9FDA52-DA43-FAC4-3B36-7B5EAD01F1A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D8F984F-57AD-1F38-146D-8EEBC8D3A796}"/>
              </a:ext>
            </a:extLst>
          </p:cNvPr>
          <p:cNvSpPr>
            <a:spLocks noGrp="1"/>
          </p:cNvSpPr>
          <p:nvPr>
            <p:ph idx="1"/>
          </p:nvPr>
        </p:nvSpPr>
        <p:spPr/>
        <p:txBody>
          <a:bodyPr/>
          <a:lstStyle/>
          <a:p>
            <a:r>
              <a:rPr lang="fr-FR" dirty="0"/>
              <a:t>3. Affectation et affichage par boîte de dialogue</a:t>
            </a:r>
          </a:p>
          <a:p>
            <a:r>
              <a:rPr lang="fr-FR" dirty="0"/>
              <a:t>Les boîtes de dialogue sont utiles pour : </a:t>
            </a:r>
          </a:p>
        </p:txBody>
      </p:sp>
    </p:spTree>
    <p:extLst>
      <p:ext uri="{BB962C8B-B14F-4D97-AF65-F5344CB8AC3E}">
        <p14:creationId xmlns:p14="http://schemas.microsoft.com/office/powerpoint/2010/main" val="176054893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EAD64-DA30-05F5-6B50-13B0E4BCAFB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6971267-2D4A-C082-3F46-4A10F125362C}"/>
              </a:ext>
            </a:extLst>
          </p:cNvPr>
          <p:cNvSpPr>
            <a:spLocks noGrp="1"/>
          </p:cNvSpPr>
          <p:nvPr>
            <p:ph idx="1"/>
          </p:nvPr>
        </p:nvSpPr>
        <p:spPr/>
        <p:txBody>
          <a:bodyPr>
            <a:normAutofit fontScale="85000" lnSpcReduction="10000"/>
          </a:bodyPr>
          <a:lstStyle/>
          <a:p>
            <a:r>
              <a:rPr lang="fr-FR" dirty="0"/>
              <a:t>• 	Afficher les résultats des traitements.</a:t>
            </a:r>
          </a:p>
          <a:p>
            <a:r>
              <a:rPr lang="fr-FR" dirty="0"/>
              <a:t>• 	Informer l'utilisateur d'un traitement, d'une erreur. d'une consigne, etc.</a:t>
            </a:r>
          </a:p>
          <a:p>
            <a:r>
              <a:rPr lang="fr-FR" dirty="0"/>
              <a:t>• 	Récupérer une saisie ou un choix utilisateur.</a:t>
            </a:r>
          </a:p>
          <a:p>
            <a:r>
              <a:rPr lang="fr-FR" dirty="0"/>
              <a:t>On </a:t>
            </a:r>
            <a:r>
              <a:rPr lang="fr-FR" dirty="0" err="1"/>
              <a:t>disti</a:t>
            </a:r>
            <a:endParaRPr lang="fr-FR" dirty="0"/>
          </a:p>
          <a:p>
            <a:r>
              <a:rPr lang="fr-FR" dirty="0" err="1"/>
              <a:t>ngue</a:t>
            </a:r>
            <a:r>
              <a:rPr lang="fr-FR" dirty="0"/>
              <a:t> deux types de boîte de dialogue en VBA : </a:t>
            </a:r>
          </a:p>
          <a:p>
            <a:r>
              <a:rPr lang="fr-FR" dirty="0"/>
              <a:t>• 	Variable = </a:t>
            </a:r>
            <a:r>
              <a:rPr lang="fr-FR" dirty="0" err="1"/>
              <a:t>lnputBox</a:t>
            </a:r>
            <a:r>
              <a:rPr lang="fr-FR" dirty="0"/>
              <a:t>("Message à afficher") : affiche une demande à l'utilisateur, récupère sa saisie via une zone de texte et l'affecte dans une variable.</a:t>
            </a:r>
          </a:p>
          <a:p>
            <a:r>
              <a:rPr lang="fr-FR" dirty="0"/>
              <a:t>• 	</a:t>
            </a:r>
            <a:r>
              <a:rPr lang="fr-FR" dirty="0" err="1"/>
              <a:t>Msgbox</a:t>
            </a:r>
            <a:r>
              <a:rPr lang="fr-FR" dirty="0"/>
              <a:t>("Message à afficher") : affiche le message passé en paramètre et récupère éventuel-</a:t>
            </a:r>
          </a:p>
          <a:p>
            <a:r>
              <a:rPr lang="fr-FR" dirty="0" err="1"/>
              <a:t>lement</a:t>
            </a:r>
            <a:r>
              <a:rPr lang="fr-FR" dirty="0"/>
              <a:t> un choix, selon le bouton de commande cliqué par l1utilisateur# tel que : </a:t>
            </a:r>
          </a:p>
        </p:txBody>
      </p:sp>
    </p:spTree>
    <p:extLst>
      <p:ext uri="{BB962C8B-B14F-4D97-AF65-F5344CB8AC3E}">
        <p14:creationId xmlns:p14="http://schemas.microsoft.com/office/powerpoint/2010/main" val="184794796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6CCF2B-81EE-65A2-3FB2-8C75F94FB10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9525438-E668-6B27-2144-812B739A6454}"/>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599577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CDD35-2D9A-9432-290E-61903EEA83F2}"/>
            </a:ext>
          </a:extLst>
        </p:cNvPr>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id="{A6992C1F-625B-58F9-877A-485B95A5BE96}"/>
              </a:ext>
            </a:extLst>
          </p:cNvPr>
          <p:cNvSpPr/>
          <p:nvPr/>
        </p:nvSpPr>
        <p:spPr>
          <a:xfrm>
            <a:off x="4443814" y="222189"/>
            <a:ext cx="2871386" cy="2367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fr-FR" dirty="0"/>
              <a:t>Processeur</a:t>
            </a:r>
          </a:p>
        </p:txBody>
      </p:sp>
      <p:sp>
        <p:nvSpPr>
          <p:cNvPr id="3" name="Rectangle à coins arrondis 2">
            <a:extLst>
              <a:ext uri="{FF2B5EF4-FFF2-40B4-BE49-F238E27FC236}">
                <a16:creationId xmlns:a16="http://schemas.microsoft.com/office/drawing/2014/main" id="{BE617E2A-7600-831F-3CD5-402EA95DE1E8}"/>
              </a:ext>
            </a:extLst>
          </p:cNvPr>
          <p:cNvSpPr/>
          <p:nvPr/>
        </p:nvSpPr>
        <p:spPr>
          <a:xfrm>
            <a:off x="5016381" y="410197"/>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de Commande</a:t>
            </a:r>
          </a:p>
        </p:txBody>
      </p:sp>
      <p:sp>
        <p:nvSpPr>
          <p:cNvPr id="4" name="Rectangle à coins arrondis 3">
            <a:extLst>
              <a:ext uri="{FF2B5EF4-FFF2-40B4-BE49-F238E27FC236}">
                <a16:creationId xmlns:a16="http://schemas.microsoft.com/office/drawing/2014/main" id="{1B05872A-3A08-0305-59C6-2E59C2720A43}"/>
              </a:ext>
            </a:extLst>
          </p:cNvPr>
          <p:cNvSpPr/>
          <p:nvPr/>
        </p:nvSpPr>
        <p:spPr>
          <a:xfrm>
            <a:off x="4973652" y="1525422"/>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Arithmétique et logique </a:t>
            </a:r>
          </a:p>
        </p:txBody>
      </p:sp>
      <p:sp>
        <p:nvSpPr>
          <p:cNvPr id="5" name="Rectangle à coins arrondis 4">
            <a:extLst>
              <a:ext uri="{FF2B5EF4-FFF2-40B4-BE49-F238E27FC236}">
                <a16:creationId xmlns:a16="http://schemas.microsoft.com/office/drawing/2014/main" id="{440D5765-72EC-E016-41FB-F8A10C85BF2E}"/>
              </a:ext>
            </a:extLst>
          </p:cNvPr>
          <p:cNvSpPr/>
          <p:nvPr/>
        </p:nvSpPr>
        <p:spPr>
          <a:xfrm>
            <a:off x="3517618" y="3546505"/>
            <a:ext cx="4935466" cy="28884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ctr"/>
            <a:r>
              <a:rPr lang="fr-FR" dirty="0"/>
              <a:t>Mémoire Centrale (RAM)</a:t>
            </a:r>
          </a:p>
        </p:txBody>
      </p:sp>
      <p:sp>
        <p:nvSpPr>
          <p:cNvPr id="11" name="ZoneTexte 10">
            <a:extLst>
              <a:ext uri="{FF2B5EF4-FFF2-40B4-BE49-F238E27FC236}">
                <a16:creationId xmlns:a16="http://schemas.microsoft.com/office/drawing/2014/main" id="{6999FD39-966B-8246-D9B0-FF961ABF1E2D}"/>
              </a:ext>
            </a:extLst>
          </p:cNvPr>
          <p:cNvSpPr txBox="1"/>
          <p:nvPr/>
        </p:nvSpPr>
        <p:spPr>
          <a:xfrm>
            <a:off x="1116446" y="3866846"/>
            <a:ext cx="2122697" cy="369332"/>
          </a:xfrm>
          <a:prstGeom prst="rect">
            <a:avLst/>
          </a:prstGeom>
          <a:noFill/>
        </p:spPr>
        <p:txBody>
          <a:bodyPr wrap="none" rtlCol="0">
            <a:spAutoFit/>
          </a:bodyPr>
          <a:lstStyle/>
          <a:p>
            <a:r>
              <a:rPr lang="fr-FR" dirty="0"/>
              <a:t>1 Saisie des données</a:t>
            </a:r>
          </a:p>
        </p:txBody>
      </p:sp>
      <p:sp>
        <p:nvSpPr>
          <p:cNvPr id="12" name="ZoneTexte 11">
            <a:extLst>
              <a:ext uri="{FF2B5EF4-FFF2-40B4-BE49-F238E27FC236}">
                <a16:creationId xmlns:a16="http://schemas.microsoft.com/office/drawing/2014/main" id="{B6008E03-08B6-3AAF-1464-508CB38C53C7}"/>
              </a:ext>
            </a:extLst>
          </p:cNvPr>
          <p:cNvSpPr txBox="1"/>
          <p:nvPr/>
        </p:nvSpPr>
        <p:spPr>
          <a:xfrm>
            <a:off x="8602338" y="3601049"/>
            <a:ext cx="3021321" cy="923330"/>
          </a:xfrm>
          <a:prstGeom prst="rect">
            <a:avLst/>
          </a:prstGeom>
          <a:noFill/>
        </p:spPr>
        <p:txBody>
          <a:bodyPr wrap="square" rtlCol="0">
            <a:spAutoFit/>
          </a:bodyPr>
          <a:lstStyle/>
          <a:p>
            <a:r>
              <a:rPr lang="fr-FR" dirty="0">
                <a:solidFill>
                  <a:schemeClr val="bg1">
                    <a:lumMod val="85000"/>
                  </a:schemeClr>
                </a:solidFill>
              </a:rPr>
              <a:t>5 Sortie des données</a:t>
            </a:r>
          </a:p>
          <a:p>
            <a:r>
              <a:rPr lang="fr-FR" dirty="0">
                <a:solidFill>
                  <a:schemeClr val="bg1">
                    <a:lumMod val="85000"/>
                  </a:schemeClr>
                </a:solidFill>
              </a:rPr>
              <a:t>Ou </a:t>
            </a:r>
          </a:p>
          <a:p>
            <a:r>
              <a:rPr lang="fr-FR" dirty="0">
                <a:solidFill>
                  <a:schemeClr val="bg1">
                    <a:lumMod val="85000"/>
                  </a:schemeClr>
                </a:solidFill>
              </a:rPr>
              <a:t>Affichage des Résultats</a:t>
            </a:r>
          </a:p>
        </p:txBody>
      </p:sp>
      <p:sp>
        <p:nvSpPr>
          <p:cNvPr id="13" name="Rectangle 12">
            <a:extLst>
              <a:ext uri="{FF2B5EF4-FFF2-40B4-BE49-F238E27FC236}">
                <a16:creationId xmlns:a16="http://schemas.microsoft.com/office/drawing/2014/main" id="{85223BF6-532D-959E-4D70-754A674FBB3B}"/>
              </a:ext>
            </a:extLst>
          </p:cNvPr>
          <p:cNvSpPr/>
          <p:nvPr/>
        </p:nvSpPr>
        <p:spPr>
          <a:xfrm>
            <a:off x="4508776" y="3850100"/>
            <a:ext cx="972026" cy="5326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t>2</a:t>
            </a:r>
          </a:p>
        </p:txBody>
      </p:sp>
      <p:cxnSp>
        <p:nvCxnSpPr>
          <p:cNvPr id="7" name="Connecteur droit avec flèche 6">
            <a:extLst>
              <a:ext uri="{FF2B5EF4-FFF2-40B4-BE49-F238E27FC236}">
                <a16:creationId xmlns:a16="http://schemas.microsoft.com/office/drawing/2014/main" id="{7303AD36-D8B1-C50A-DD76-6F98C9F0E9C0}"/>
              </a:ext>
            </a:extLst>
          </p:cNvPr>
          <p:cNvCxnSpPr>
            <a:cxnSpLocks/>
          </p:cNvCxnSpPr>
          <p:nvPr/>
        </p:nvCxnSpPr>
        <p:spPr>
          <a:xfrm flipV="1">
            <a:off x="1287365" y="4264180"/>
            <a:ext cx="3149717" cy="35479"/>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cxnSp>
        <p:nvCxnSpPr>
          <p:cNvPr id="15" name="Connecteur droit avec flèche 14">
            <a:extLst>
              <a:ext uri="{FF2B5EF4-FFF2-40B4-BE49-F238E27FC236}">
                <a16:creationId xmlns:a16="http://schemas.microsoft.com/office/drawing/2014/main" id="{236C3B88-796C-4713-3FE7-F40D8079A3BC}"/>
              </a:ext>
            </a:extLst>
          </p:cNvPr>
          <p:cNvCxnSpPr/>
          <p:nvPr/>
        </p:nvCxnSpPr>
        <p:spPr>
          <a:xfrm flipV="1">
            <a:off x="5238464" y="2428892"/>
            <a:ext cx="21365" cy="1407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Connecteur droit avec flèche 9">
            <a:extLst>
              <a:ext uri="{FF2B5EF4-FFF2-40B4-BE49-F238E27FC236}">
                <a16:creationId xmlns:a16="http://schemas.microsoft.com/office/drawing/2014/main" id="{2CAB77D2-C9C6-548B-6956-60622AC19D01}"/>
              </a:ext>
            </a:extLst>
          </p:cNvPr>
          <p:cNvCxnSpPr>
            <a:cxnSpLocks/>
          </p:cNvCxnSpPr>
          <p:nvPr/>
        </p:nvCxnSpPr>
        <p:spPr>
          <a:xfrm flipV="1">
            <a:off x="7723269" y="4533385"/>
            <a:ext cx="2551835" cy="5015"/>
          </a:xfrm>
          <a:prstGeom prst="straightConnector1">
            <a:avLst/>
          </a:prstGeom>
          <a:ln w="76200">
            <a:solidFill>
              <a:schemeClr val="bg1">
                <a:lumMod val="8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20" name="ZoneTexte 19">
            <a:extLst>
              <a:ext uri="{FF2B5EF4-FFF2-40B4-BE49-F238E27FC236}">
                <a16:creationId xmlns:a16="http://schemas.microsoft.com/office/drawing/2014/main" id="{8909CE07-86EE-BCEC-9DDB-1D58D0499C05}"/>
              </a:ext>
            </a:extLst>
          </p:cNvPr>
          <p:cNvSpPr txBox="1"/>
          <p:nvPr/>
        </p:nvSpPr>
        <p:spPr>
          <a:xfrm>
            <a:off x="1603510" y="2083435"/>
            <a:ext cx="2575385" cy="369332"/>
          </a:xfrm>
          <a:prstGeom prst="rect">
            <a:avLst/>
          </a:prstGeom>
          <a:noFill/>
        </p:spPr>
        <p:txBody>
          <a:bodyPr wrap="none" rtlCol="0">
            <a:spAutoFit/>
          </a:bodyPr>
          <a:lstStyle/>
          <a:p>
            <a:r>
              <a:rPr lang="fr-FR" dirty="0">
                <a:solidFill>
                  <a:schemeClr val="bg1">
                    <a:lumMod val="85000"/>
                  </a:schemeClr>
                </a:solidFill>
              </a:rPr>
              <a:t>2 Calcul ou interprétation</a:t>
            </a:r>
          </a:p>
        </p:txBody>
      </p:sp>
      <p:sp>
        <p:nvSpPr>
          <p:cNvPr id="21" name="ZoneTexte 20">
            <a:extLst>
              <a:ext uri="{FF2B5EF4-FFF2-40B4-BE49-F238E27FC236}">
                <a16:creationId xmlns:a16="http://schemas.microsoft.com/office/drawing/2014/main" id="{7CAB1860-2156-FEAC-E341-0D288089A677}"/>
              </a:ext>
            </a:extLst>
          </p:cNvPr>
          <p:cNvSpPr txBox="1"/>
          <p:nvPr/>
        </p:nvSpPr>
        <p:spPr>
          <a:xfrm>
            <a:off x="3636863" y="2799501"/>
            <a:ext cx="1377685" cy="369332"/>
          </a:xfrm>
          <a:prstGeom prst="rect">
            <a:avLst/>
          </a:prstGeom>
          <a:noFill/>
        </p:spPr>
        <p:txBody>
          <a:bodyPr wrap="none" rtlCol="0">
            <a:spAutoFit/>
          </a:bodyPr>
          <a:lstStyle/>
          <a:p>
            <a:r>
              <a:rPr lang="fr-FR" dirty="0">
                <a:solidFill>
                  <a:schemeClr val="bg1">
                    <a:lumMod val="85000"/>
                  </a:schemeClr>
                </a:solidFill>
              </a:rPr>
              <a:t>3 Traitement</a:t>
            </a:r>
          </a:p>
        </p:txBody>
      </p:sp>
      <p:sp>
        <p:nvSpPr>
          <p:cNvPr id="23" name="Rectangle 22">
            <a:extLst>
              <a:ext uri="{FF2B5EF4-FFF2-40B4-BE49-F238E27FC236}">
                <a16:creationId xmlns:a16="http://schemas.microsoft.com/office/drawing/2014/main" id="{B6BD1C2D-0746-5654-E6F9-7BE10573A262}"/>
              </a:ext>
            </a:extLst>
          </p:cNvPr>
          <p:cNvSpPr/>
          <p:nvPr/>
        </p:nvSpPr>
        <p:spPr>
          <a:xfrm>
            <a:off x="6268330" y="4359265"/>
            <a:ext cx="972027" cy="5381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dirty="0">
              <a:solidFill>
                <a:schemeClr val="dk1"/>
              </a:solidFill>
            </a:endParaRPr>
          </a:p>
        </p:txBody>
      </p:sp>
      <p:sp>
        <p:nvSpPr>
          <p:cNvPr id="24" name="Rectangle 23">
            <a:extLst>
              <a:ext uri="{FF2B5EF4-FFF2-40B4-BE49-F238E27FC236}">
                <a16:creationId xmlns:a16="http://schemas.microsoft.com/office/drawing/2014/main" id="{E381822F-48E2-CB20-0F71-9FDA602427FA}"/>
              </a:ext>
            </a:extLst>
          </p:cNvPr>
          <p:cNvSpPr/>
          <p:nvPr/>
        </p:nvSpPr>
        <p:spPr>
          <a:xfrm>
            <a:off x="4924246" y="5177502"/>
            <a:ext cx="2034555" cy="53268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solidFill>
                  <a:schemeClr val="dk1"/>
                </a:solidFill>
              </a:rPr>
              <a:t>Formule de Calcul:</a:t>
            </a:r>
          </a:p>
          <a:p>
            <a:pPr algn="ctr"/>
            <a:r>
              <a:rPr lang="fr-FR" dirty="0">
                <a:solidFill>
                  <a:schemeClr val="dk1"/>
                </a:solidFill>
              </a:rPr>
              <a:t>b = a*a</a:t>
            </a:r>
          </a:p>
        </p:txBody>
      </p:sp>
      <p:cxnSp>
        <p:nvCxnSpPr>
          <p:cNvPr id="25" name="Connecteur droit avec flèche 24">
            <a:extLst>
              <a:ext uri="{FF2B5EF4-FFF2-40B4-BE49-F238E27FC236}">
                <a16:creationId xmlns:a16="http://schemas.microsoft.com/office/drawing/2014/main" id="{9399BC10-DB17-F333-F39B-5377895E4CFA}"/>
              </a:ext>
            </a:extLst>
          </p:cNvPr>
          <p:cNvCxnSpPr>
            <a:cxnSpLocks/>
          </p:cNvCxnSpPr>
          <p:nvPr/>
        </p:nvCxnSpPr>
        <p:spPr>
          <a:xfrm flipV="1">
            <a:off x="5681088" y="2430320"/>
            <a:ext cx="8422" cy="270444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2" name="Connecteur droit avec flèche 31">
            <a:extLst>
              <a:ext uri="{FF2B5EF4-FFF2-40B4-BE49-F238E27FC236}">
                <a16:creationId xmlns:a16="http://schemas.microsoft.com/office/drawing/2014/main" id="{B7D1F89F-8711-FE18-20DE-C0E25190953A}"/>
              </a:ext>
            </a:extLst>
          </p:cNvPr>
          <p:cNvCxnSpPr>
            <a:cxnSpLocks/>
            <a:stCxn id="29" idx="3"/>
            <a:endCxn id="23" idx="1"/>
          </p:cNvCxnSpPr>
          <p:nvPr/>
        </p:nvCxnSpPr>
        <p:spPr>
          <a:xfrm flipV="1">
            <a:off x="2921571" y="4628348"/>
            <a:ext cx="3346759" cy="47841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3" name="ZoneTexte 32">
            <a:extLst>
              <a:ext uri="{FF2B5EF4-FFF2-40B4-BE49-F238E27FC236}">
                <a16:creationId xmlns:a16="http://schemas.microsoft.com/office/drawing/2014/main" id="{6F77F45B-44E4-003B-D85A-5D6A8F9ABEEB}"/>
              </a:ext>
            </a:extLst>
          </p:cNvPr>
          <p:cNvSpPr txBox="1"/>
          <p:nvPr/>
        </p:nvSpPr>
        <p:spPr>
          <a:xfrm>
            <a:off x="6881879" y="2782381"/>
            <a:ext cx="2224968" cy="369332"/>
          </a:xfrm>
          <a:prstGeom prst="rect">
            <a:avLst/>
          </a:prstGeom>
          <a:noFill/>
        </p:spPr>
        <p:txBody>
          <a:bodyPr wrap="none" rtlCol="0">
            <a:spAutoFit/>
          </a:bodyPr>
          <a:lstStyle/>
          <a:p>
            <a:r>
              <a:rPr lang="fr-FR" dirty="0">
                <a:solidFill>
                  <a:schemeClr val="bg1">
                    <a:lumMod val="85000"/>
                  </a:schemeClr>
                </a:solidFill>
              </a:rPr>
              <a:t>4 Renvoi des résultats</a:t>
            </a:r>
          </a:p>
        </p:txBody>
      </p:sp>
      <p:sp>
        <p:nvSpPr>
          <p:cNvPr id="34" name="ZoneTexte 33">
            <a:extLst>
              <a:ext uri="{FF2B5EF4-FFF2-40B4-BE49-F238E27FC236}">
                <a16:creationId xmlns:a16="http://schemas.microsoft.com/office/drawing/2014/main" id="{E8661B57-A63A-3CAD-F7F9-D84905799FA0}"/>
              </a:ext>
            </a:extLst>
          </p:cNvPr>
          <p:cNvSpPr txBox="1"/>
          <p:nvPr/>
        </p:nvSpPr>
        <p:spPr>
          <a:xfrm>
            <a:off x="318991" y="487246"/>
            <a:ext cx="3568586" cy="12003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2400" dirty="0">
                <a:ln w="0"/>
                <a:solidFill>
                  <a:schemeClr val="tx1"/>
                </a:solidFill>
                <a:effectLst>
                  <a:outerShdw blurRad="38100" dist="19050" dir="2700000" algn="tl" rotWithShape="0">
                    <a:schemeClr val="dk1">
                      <a:alpha val="40000"/>
                    </a:schemeClr>
                  </a:outerShdw>
                </a:effectLst>
              </a:rPr>
              <a:t>Exemple d’exécution d’un programme: calcul du carré d’un nombre </a:t>
            </a:r>
          </a:p>
        </p:txBody>
      </p:sp>
      <p:sp>
        <p:nvSpPr>
          <p:cNvPr id="26" name="ZoneTexte 25">
            <a:extLst>
              <a:ext uri="{FF2B5EF4-FFF2-40B4-BE49-F238E27FC236}">
                <a16:creationId xmlns:a16="http://schemas.microsoft.com/office/drawing/2014/main" id="{A3536FB4-2D5D-1AD1-08A1-B4383F3A1194}"/>
              </a:ext>
            </a:extLst>
          </p:cNvPr>
          <p:cNvSpPr txBox="1"/>
          <p:nvPr/>
        </p:nvSpPr>
        <p:spPr>
          <a:xfrm>
            <a:off x="1715633" y="2889949"/>
            <a:ext cx="1202573"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a</a:t>
            </a:r>
            <a:endParaRPr lang="fr-FR" b="1" dirty="0"/>
          </a:p>
        </p:txBody>
      </p:sp>
      <p:cxnSp>
        <p:nvCxnSpPr>
          <p:cNvPr id="28" name="Connecteur droit avec flèche 27">
            <a:extLst>
              <a:ext uri="{FF2B5EF4-FFF2-40B4-BE49-F238E27FC236}">
                <a16:creationId xmlns:a16="http://schemas.microsoft.com/office/drawing/2014/main" id="{26F94993-649E-3AEF-8D36-9AD6EF96CB56}"/>
              </a:ext>
            </a:extLst>
          </p:cNvPr>
          <p:cNvCxnSpPr>
            <a:cxnSpLocks/>
            <a:stCxn id="26" idx="3"/>
            <a:endCxn id="13" idx="1"/>
          </p:cNvCxnSpPr>
          <p:nvPr/>
        </p:nvCxnSpPr>
        <p:spPr>
          <a:xfrm>
            <a:off x="2918206" y="3182337"/>
            <a:ext cx="1590570" cy="93410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9" name="ZoneTexte 28">
            <a:extLst>
              <a:ext uri="{FF2B5EF4-FFF2-40B4-BE49-F238E27FC236}">
                <a16:creationId xmlns:a16="http://schemas.microsoft.com/office/drawing/2014/main" id="{3F52C158-0B7F-442F-AC5C-09130881837C}"/>
              </a:ext>
            </a:extLst>
          </p:cNvPr>
          <p:cNvSpPr txBox="1"/>
          <p:nvPr/>
        </p:nvSpPr>
        <p:spPr>
          <a:xfrm>
            <a:off x="1701365" y="4814371"/>
            <a:ext cx="1220206"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b</a:t>
            </a:r>
            <a:endParaRPr lang="fr-FR" b="1" dirty="0"/>
          </a:p>
        </p:txBody>
      </p:sp>
      <p:sp>
        <p:nvSpPr>
          <p:cNvPr id="37" name="ZoneTexte 36">
            <a:extLst>
              <a:ext uri="{FF2B5EF4-FFF2-40B4-BE49-F238E27FC236}">
                <a16:creationId xmlns:a16="http://schemas.microsoft.com/office/drawing/2014/main" id="{5A059F02-0CC3-84C8-D08B-E8EE68914F9A}"/>
              </a:ext>
            </a:extLst>
          </p:cNvPr>
          <p:cNvSpPr txBox="1"/>
          <p:nvPr/>
        </p:nvSpPr>
        <p:spPr>
          <a:xfrm>
            <a:off x="1134996" y="1715577"/>
            <a:ext cx="144033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fr-FR" dirty="0"/>
              <a:t>A un instant t</a:t>
            </a:r>
          </a:p>
        </p:txBody>
      </p:sp>
      <p:cxnSp>
        <p:nvCxnSpPr>
          <p:cNvPr id="30" name="Connecteur droit avec flèche 29">
            <a:extLst>
              <a:ext uri="{FF2B5EF4-FFF2-40B4-BE49-F238E27FC236}">
                <a16:creationId xmlns:a16="http://schemas.microsoft.com/office/drawing/2014/main" id="{1F418AD3-3035-26E4-871F-3E32A4AEBAC6}"/>
              </a:ext>
            </a:extLst>
          </p:cNvPr>
          <p:cNvCxnSpPr>
            <a:cxnSpLocks/>
          </p:cNvCxnSpPr>
          <p:nvPr/>
        </p:nvCxnSpPr>
        <p:spPr>
          <a:xfrm>
            <a:off x="1287365" y="5506186"/>
            <a:ext cx="3617689" cy="0"/>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cxnSp>
        <p:nvCxnSpPr>
          <p:cNvPr id="36" name="Connecteur droit avec flèche 35">
            <a:extLst>
              <a:ext uri="{FF2B5EF4-FFF2-40B4-BE49-F238E27FC236}">
                <a16:creationId xmlns:a16="http://schemas.microsoft.com/office/drawing/2014/main" id="{1B0F44F8-66CE-5F61-04D6-D65DCD59663F}"/>
              </a:ext>
            </a:extLst>
          </p:cNvPr>
          <p:cNvCxnSpPr>
            <a:cxnSpLocks/>
          </p:cNvCxnSpPr>
          <p:nvPr/>
        </p:nvCxnSpPr>
        <p:spPr>
          <a:xfrm flipV="1">
            <a:off x="1287365" y="4556567"/>
            <a:ext cx="4947789" cy="43780"/>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cxnSp>
        <p:nvCxnSpPr>
          <p:cNvPr id="40" name="Connecteur droit avec flèche 39">
            <a:extLst>
              <a:ext uri="{FF2B5EF4-FFF2-40B4-BE49-F238E27FC236}">
                <a16:creationId xmlns:a16="http://schemas.microsoft.com/office/drawing/2014/main" id="{D1C9E082-C548-69D4-5E45-B236824E25AC}"/>
              </a:ext>
            </a:extLst>
          </p:cNvPr>
          <p:cNvCxnSpPr>
            <a:cxnSpLocks/>
          </p:cNvCxnSpPr>
          <p:nvPr/>
        </p:nvCxnSpPr>
        <p:spPr>
          <a:xfrm flipV="1">
            <a:off x="6651181" y="2581942"/>
            <a:ext cx="0" cy="17519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2781171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035145-A5EA-0D76-CD23-C705B155AF5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766BD55-A98E-D6FA-1BD7-B3EEF3E07555}"/>
              </a:ext>
            </a:extLst>
          </p:cNvPr>
          <p:cNvSpPr>
            <a:spLocks noGrp="1"/>
          </p:cNvSpPr>
          <p:nvPr>
            <p:ph idx="1"/>
          </p:nvPr>
        </p:nvSpPr>
        <p:spPr/>
        <p:txBody>
          <a:bodyPr/>
          <a:lstStyle/>
          <a:p>
            <a:r>
              <a:rPr lang="fr-FR" dirty="0"/>
              <a:t>Structures conditionnelles</a:t>
            </a:r>
          </a:p>
          <a:p>
            <a:r>
              <a:rPr lang="fr-FR" dirty="0"/>
              <a:t>Structure « Si »</a:t>
            </a:r>
          </a:p>
          <a:p>
            <a:pPr lvl="1"/>
            <a:r>
              <a:rPr lang="fr-FR" dirty="0"/>
              <a:t>Cette structure algorithmique permet d'exécuter des instructions si certaines conditions sont remplies</a:t>
            </a:r>
          </a:p>
        </p:txBody>
      </p:sp>
    </p:spTree>
    <p:extLst>
      <p:ext uri="{BB962C8B-B14F-4D97-AF65-F5344CB8AC3E}">
        <p14:creationId xmlns:p14="http://schemas.microsoft.com/office/powerpoint/2010/main" val="293909444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E3FEBE-B0D5-DC59-CF6D-601BC527910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1FB2E56-207B-4918-F103-315D3A741EA2}"/>
              </a:ext>
            </a:extLst>
          </p:cNvPr>
          <p:cNvSpPr>
            <a:spLocks noGrp="1"/>
          </p:cNvSpPr>
          <p:nvPr>
            <p:ph idx="1"/>
          </p:nvPr>
        </p:nvSpPr>
        <p:spPr/>
        <p:txBody>
          <a:bodyPr/>
          <a:lstStyle/>
          <a:p>
            <a:r>
              <a:rPr lang="fr-FR" dirty="0"/>
              <a:t>2. Structure SUIVANT Cette structure algorithmique permet d'exécuter des instructions selon les valeurs d'une variable.</a:t>
            </a:r>
          </a:p>
        </p:txBody>
      </p:sp>
    </p:spTree>
    <p:extLst>
      <p:ext uri="{BB962C8B-B14F-4D97-AF65-F5344CB8AC3E}">
        <p14:creationId xmlns:p14="http://schemas.microsoft.com/office/powerpoint/2010/main" val="176230759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3DADE-0842-B589-F176-DAE4D73C443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EAEA9F5-E67E-5A0C-472D-B919752B0065}"/>
              </a:ext>
            </a:extLst>
          </p:cNvPr>
          <p:cNvSpPr>
            <a:spLocks noGrp="1"/>
          </p:cNvSpPr>
          <p:nvPr>
            <p:ph idx="1"/>
          </p:nvPr>
        </p:nvSpPr>
        <p:spPr/>
        <p:txBody>
          <a:bodyPr/>
          <a:lstStyle/>
          <a:p>
            <a:r>
              <a:rPr lang="fr-FR" dirty="0"/>
              <a:t>I] Structures répétitives</a:t>
            </a:r>
          </a:p>
          <a:p>
            <a:r>
              <a:rPr lang="fr-FR" dirty="0"/>
              <a:t>1. Boucle </a:t>
            </a:r>
            <a:r>
              <a:rPr lang="fr-FR" dirty="0" err="1"/>
              <a:t>POURCette</a:t>
            </a:r>
            <a:r>
              <a:rPr lang="fr-FR" dirty="0"/>
              <a:t> structure algorithmique permet d'exécuter des instructions un nombre de fois connu à l'avance. </a:t>
            </a:r>
          </a:p>
          <a:p>
            <a:r>
              <a:rPr lang="fr-FR" dirty="0" err="1"/>
              <a:t>Sndunt</a:t>
            </a:r>
            <a:r>
              <a:rPr lang="fr-FR" dirty="0"/>
              <a:t> .. 'JIA. </a:t>
            </a:r>
          </a:p>
        </p:txBody>
      </p:sp>
    </p:spTree>
    <p:extLst>
      <p:ext uri="{BB962C8B-B14F-4D97-AF65-F5344CB8AC3E}">
        <p14:creationId xmlns:p14="http://schemas.microsoft.com/office/powerpoint/2010/main" val="100051412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FBCD2-1DDF-5928-39DC-AA8852214B1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90FCCCD-B737-F394-02B1-DAB6739DED01}"/>
              </a:ext>
            </a:extLst>
          </p:cNvPr>
          <p:cNvSpPr>
            <a:spLocks noGrp="1"/>
          </p:cNvSpPr>
          <p:nvPr>
            <p:ph idx="1"/>
          </p:nvPr>
        </p:nvSpPr>
        <p:spPr/>
        <p:txBody>
          <a:bodyPr/>
          <a:lstStyle/>
          <a:p>
            <a:r>
              <a:rPr lang="fr-FR" dirty="0"/>
              <a:t>2. Boucle REPETER</a:t>
            </a:r>
          </a:p>
          <a:p>
            <a:r>
              <a:rPr lang="fr-FR" dirty="0"/>
              <a:t>Cette structure algorithmique permet d'exécuter au moins une fois un ensemble d'instructions et de poursuivre l'exécution jusqu'à ce que la condition de sortie soit vraie. </a:t>
            </a:r>
          </a:p>
        </p:txBody>
      </p:sp>
    </p:spTree>
    <p:extLst>
      <p:ext uri="{BB962C8B-B14F-4D97-AF65-F5344CB8AC3E}">
        <p14:creationId xmlns:p14="http://schemas.microsoft.com/office/powerpoint/2010/main" val="358279679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572762-89FE-63EB-D97C-D6ED6ADCCAA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58F07A9-B95A-CD66-A4DA-234F1E0EF6F8}"/>
              </a:ext>
            </a:extLst>
          </p:cNvPr>
          <p:cNvSpPr>
            <a:spLocks noGrp="1"/>
          </p:cNvSpPr>
          <p:nvPr>
            <p:ph idx="1"/>
          </p:nvPr>
        </p:nvSpPr>
        <p:spPr/>
        <p:txBody>
          <a:bodyPr/>
          <a:lstStyle/>
          <a:p>
            <a:r>
              <a:rPr lang="fr-FR" dirty="0"/>
              <a:t>3. Boucle TANT QUE</a:t>
            </a:r>
          </a:p>
          <a:p>
            <a:r>
              <a:rPr lang="fr-FR" dirty="0"/>
              <a:t>Cette structure algorithmique permet un ensemble d'</a:t>
            </a:r>
            <a:r>
              <a:rPr lang="fr-FR" dirty="0" err="1"/>
              <a:t>instruc</a:t>
            </a:r>
            <a:r>
              <a:rPr lang="fr-FR" dirty="0"/>
              <a:t> tians tant qu'une condition est VRAIE </a:t>
            </a:r>
          </a:p>
        </p:txBody>
      </p:sp>
    </p:spTree>
    <p:extLst>
      <p:ext uri="{BB962C8B-B14F-4D97-AF65-F5344CB8AC3E}">
        <p14:creationId xmlns:p14="http://schemas.microsoft.com/office/powerpoint/2010/main" val="376645596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EF4433-A842-ABD3-F567-0D22C20F639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D2D7F54-B154-28D8-A793-0F5C57689F40}"/>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99691420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0F6845-75A3-66BD-11F3-4EE4619CE065}"/>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D474BEAF-9A2E-772B-04BC-5BE6C0482B52}"/>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6603620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0F6845-75A3-66BD-11F3-4EE4619CE065}"/>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D474BEAF-9A2E-772B-04BC-5BE6C0482B52}"/>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9C3C5A76-2BE6-9FF6-9916-EE74359D02F9}"/>
              </a:ext>
            </a:extLst>
          </p:cNvPr>
          <p:cNvPicPr>
            <a:picLocks noChangeAspect="1"/>
          </p:cNvPicPr>
          <p:nvPr/>
        </p:nvPicPr>
        <p:blipFill>
          <a:blip r:embed="rId2"/>
          <a:stretch>
            <a:fillRect/>
          </a:stretch>
        </p:blipFill>
        <p:spPr>
          <a:xfrm>
            <a:off x="1223364" y="0"/>
            <a:ext cx="9745271" cy="6858000"/>
          </a:xfrm>
          <a:prstGeom prst="rect">
            <a:avLst/>
          </a:prstGeom>
        </p:spPr>
      </p:pic>
    </p:spTree>
    <p:extLst>
      <p:ext uri="{BB962C8B-B14F-4D97-AF65-F5344CB8AC3E}">
        <p14:creationId xmlns:p14="http://schemas.microsoft.com/office/powerpoint/2010/main" val="234214270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F4BB9B-55A4-AE50-6DB4-C3329DDA8AA3}"/>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510CD205-1C97-C144-2D72-E2F6A28591C7}"/>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3FEDF57A-0439-3964-6F49-78E88006B801}"/>
              </a:ext>
            </a:extLst>
          </p:cNvPr>
          <p:cNvPicPr>
            <a:picLocks noChangeAspect="1"/>
          </p:cNvPicPr>
          <p:nvPr/>
        </p:nvPicPr>
        <p:blipFill>
          <a:blip r:embed="rId2"/>
          <a:stretch>
            <a:fillRect/>
          </a:stretch>
        </p:blipFill>
        <p:spPr>
          <a:xfrm>
            <a:off x="1223364" y="0"/>
            <a:ext cx="9745271" cy="6858000"/>
          </a:xfrm>
          <a:prstGeom prst="rect">
            <a:avLst/>
          </a:prstGeom>
        </p:spPr>
      </p:pic>
    </p:spTree>
    <p:extLst>
      <p:ext uri="{BB962C8B-B14F-4D97-AF65-F5344CB8AC3E}">
        <p14:creationId xmlns:p14="http://schemas.microsoft.com/office/powerpoint/2010/main" val="287076538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38705C-303D-07A9-0762-D7852E98E7C7}"/>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DDA8E1A2-553E-927C-0A35-290495CB453C}"/>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316604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34EEF-9173-43BF-16F9-C0E1D3C13D32}"/>
            </a:ext>
          </a:extLst>
        </p:cNvPr>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id="{C2467E93-66D7-8219-C741-A4BD60FE3A44}"/>
              </a:ext>
            </a:extLst>
          </p:cNvPr>
          <p:cNvSpPr/>
          <p:nvPr/>
        </p:nvSpPr>
        <p:spPr>
          <a:xfrm>
            <a:off x="4443814" y="222189"/>
            <a:ext cx="2871386" cy="2367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fr-FR" dirty="0"/>
              <a:t>Processeur</a:t>
            </a:r>
          </a:p>
        </p:txBody>
      </p:sp>
      <p:sp>
        <p:nvSpPr>
          <p:cNvPr id="3" name="Rectangle à coins arrondis 2">
            <a:extLst>
              <a:ext uri="{FF2B5EF4-FFF2-40B4-BE49-F238E27FC236}">
                <a16:creationId xmlns:a16="http://schemas.microsoft.com/office/drawing/2014/main" id="{C763E2F7-829E-1670-CAEE-7AD52FA3DADE}"/>
              </a:ext>
            </a:extLst>
          </p:cNvPr>
          <p:cNvSpPr/>
          <p:nvPr/>
        </p:nvSpPr>
        <p:spPr>
          <a:xfrm>
            <a:off x="5016381" y="410197"/>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de Commande</a:t>
            </a:r>
          </a:p>
        </p:txBody>
      </p:sp>
      <p:sp>
        <p:nvSpPr>
          <p:cNvPr id="4" name="Rectangle à coins arrondis 3">
            <a:extLst>
              <a:ext uri="{FF2B5EF4-FFF2-40B4-BE49-F238E27FC236}">
                <a16:creationId xmlns:a16="http://schemas.microsoft.com/office/drawing/2014/main" id="{D0775F9A-652B-2B62-B87B-60A57BFC58A9}"/>
              </a:ext>
            </a:extLst>
          </p:cNvPr>
          <p:cNvSpPr/>
          <p:nvPr/>
        </p:nvSpPr>
        <p:spPr>
          <a:xfrm>
            <a:off x="4973652" y="1525422"/>
            <a:ext cx="2050990" cy="9485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Unité Arithmétique et logique </a:t>
            </a:r>
          </a:p>
        </p:txBody>
      </p:sp>
      <p:sp>
        <p:nvSpPr>
          <p:cNvPr id="5" name="Rectangle à coins arrondis 4">
            <a:extLst>
              <a:ext uri="{FF2B5EF4-FFF2-40B4-BE49-F238E27FC236}">
                <a16:creationId xmlns:a16="http://schemas.microsoft.com/office/drawing/2014/main" id="{A09F6B8A-B9B0-F76E-B962-A22635B24B7B}"/>
              </a:ext>
            </a:extLst>
          </p:cNvPr>
          <p:cNvSpPr/>
          <p:nvPr/>
        </p:nvSpPr>
        <p:spPr>
          <a:xfrm>
            <a:off x="3517618" y="3546505"/>
            <a:ext cx="4935466" cy="28884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ctr"/>
            <a:r>
              <a:rPr lang="fr-FR" dirty="0"/>
              <a:t>Mémoire Centrale (RAM)</a:t>
            </a:r>
          </a:p>
        </p:txBody>
      </p:sp>
      <p:sp>
        <p:nvSpPr>
          <p:cNvPr id="11" name="ZoneTexte 10">
            <a:extLst>
              <a:ext uri="{FF2B5EF4-FFF2-40B4-BE49-F238E27FC236}">
                <a16:creationId xmlns:a16="http://schemas.microsoft.com/office/drawing/2014/main" id="{51F8CDC6-FF39-6981-45A8-9B9F5EAD43CE}"/>
              </a:ext>
            </a:extLst>
          </p:cNvPr>
          <p:cNvSpPr txBox="1"/>
          <p:nvPr/>
        </p:nvSpPr>
        <p:spPr>
          <a:xfrm>
            <a:off x="1116446" y="3866846"/>
            <a:ext cx="2122697" cy="369332"/>
          </a:xfrm>
          <a:prstGeom prst="rect">
            <a:avLst/>
          </a:prstGeom>
          <a:noFill/>
        </p:spPr>
        <p:txBody>
          <a:bodyPr wrap="none" rtlCol="0">
            <a:spAutoFit/>
          </a:bodyPr>
          <a:lstStyle/>
          <a:p>
            <a:r>
              <a:rPr lang="fr-FR" dirty="0"/>
              <a:t>1 Saisie des données</a:t>
            </a:r>
          </a:p>
        </p:txBody>
      </p:sp>
      <p:sp>
        <p:nvSpPr>
          <p:cNvPr id="12" name="ZoneTexte 11">
            <a:extLst>
              <a:ext uri="{FF2B5EF4-FFF2-40B4-BE49-F238E27FC236}">
                <a16:creationId xmlns:a16="http://schemas.microsoft.com/office/drawing/2014/main" id="{DE15BA13-0F68-C03A-0192-7ED92C0C29EC}"/>
              </a:ext>
            </a:extLst>
          </p:cNvPr>
          <p:cNvSpPr txBox="1"/>
          <p:nvPr/>
        </p:nvSpPr>
        <p:spPr>
          <a:xfrm>
            <a:off x="8602338" y="3601049"/>
            <a:ext cx="3021321" cy="923330"/>
          </a:xfrm>
          <a:prstGeom prst="rect">
            <a:avLst/>
          </a:prstGeom>
          <a:noFill/>
        </p:spPr>
        <p:txBody>
          <a:bodyPr wrap="square" rtlCol="0">
            <a:spAutoFit/>
          </a:bodyPr>
          <a:lstStyle/>
          <a:p>
            <a:r>
              <a:rPr lang="fr-FR" dirty="0">
                <a:solidFill>
                  <a:schemeClr val="bg1">
                    <a:lumMod val="85000"/>
                  </a:schemeClr>
                </a:solidFill>
              </a:rPr>
              <a:t>5 Sortie des données</a:t>
            </a:r>
          </a:p>
          <a:p>
            <a:r>
              <a:rPr lang="fr-FR" dirty="0">
                <a:solidFill>
                  <a:schemeClr val="bg1">
                    <a:lumMod val="85000"/>
                  </a:schemeClr>
                </a:solidFill>
              </a:rPr>
              <a:t>Ou </a:t>
            </a:r>
          </a:p>
          <a:p>
            <a:r>
              <a:rPr lang="fr-FR" dirty="0">
                <a:solidFill>
                  <a:schemeClr val="bg1">
                    <a:lumMod val="85000"/>
                  </a:schemeClr>
                </a:solidFill>
              </a:rPr>
              <a:t>Affichage des Résultats</a:t>
            </a:r>
          </a:p>
        </p:txBody>
      </p:sp>
      <p:sp>
        <p:nvSpPr>
          <p:cNvPr id="13" name="Rectangle 12">
            <a:extLst>
              <a:ext uri="{FF2B5EF4-FFF2-40B4-BE49-F238E27FC236}">
                <a16:creationId xmlns:a16="http://schemas.microsoft.com/office/drawing/2014/main" id="{B05106C0-B361-C98C-DF3B-C43C29B594F0}"/>
              </a:ext>
            </a:extLst>
          </p:cNvPr>
          <p:cNvSpPr/>
          <p:nvPr/>
        </p:nvSpPr>
        <p:spPr>
          <a:xfrm>
            <a:off x="4508776" y="3850100"/>
            <a:ext cx="972026" cy="5326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t>2</a:t>
            </a:r>
          </a:p>
        </p:txBody>
      </p:sp>
      <p:cxnSp>
        <p:nvCxnSpPr>
          <p:cNvPr id="7" name="Connecteur droit avec flèche 6">
            <a:extLst>
              <a:ext uri="{FF2B5EF4-FFF2-40B4-BE49-F238E27FC236}">
                <a16:creationId xmlns:a16="http://schemas.microsoft.com/office/drawing/2014/main" id="{AF8CF326-181F-FA77-1E0A-BD89834A03CC}"/>
              </a:ext>
            </a:extLst>
          </p:cNvPr>
          <p:cNvCxnSpPr>
            <a:cxnSpLocks/>
          </p:cNvCxnSpPr>
          <p:nvPr/>
        </p:nvCxnSpPr>
        <p:spPr>
          <a:xfrm flipV="1">
            <a:off x="1287365" y="4264180"/>
            <a:ext cx="3149717" cy="35479"/>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cxnSp>
        <p:nvCxnSpPr>
          <p:cNvPr id="15" name="Connecteur droit avec flèche 14">
            <a:extLst>
              <a:ext uri="{FF2B5EF4-FFF2-40B4-BE49-F238E27FC236}">
                <a16:creationId xmlns:a16="http://schemas.microsoft.com/office/drawing/2014/main" id="{D97BD6D7-EAF3-B36C-BF22-F7F722D8B943}"/>
              </a:ext>
            </a:extLst>
          </p:cNvPr>
          <p:cNvCxnSpPr/>
          <p:nvPr/>
        </p:nvCxnSpPr>
        <p:spPr>
          <a:xfrm flipV="1">
            <a:off x="5242844" y="2298819"/>
            <a:ext cx="21365" cy="1407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Connecteur droit avec flèche 9">
            <a:extLst>
              <a:ext uri="{FF2B5EF4-FFF2-40B4-BE49-F238E27FC236}">
                <a16:creationId xmlns:a16="http://schemas.microsoft.com/office/drawing/2014/main" id="{D359E8AB-37E1-B5EE-7AD3-371F60253730}"/>
              </a:ext>
            </a:extLst>
          </p:cNvPr>
          <p:cNvCxnSpPr>
            <a:cxnSpLocks/>
          </p:cNvCxnSpPr>
          <p:nvPr/>
        </p:nvCxnSpPr>
        <p:spPr>
          <a:xfrm flipV="1">
            <a:off x="7723269" y="4533385"/>
            <a:ext cx="2551835" cy="5015"/>
          </a:xfrm>
          <a:prstGeom prst="straightConnector1">
            <a:avLst/>
          </a:prstGeom>
          <a:ln w="76200">
            <a:solidFill>
              <a:schemeClr val="bg1">
                <a:lumMod val="8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20" name="ZoneTexte 19">
            <a:extLst>
              <a:ext uri="{FF2B5EF4-FFF2-40B4-BE49-F238E27FC236}">
                <a16:creationId xmlns:a16="http://schemas.microsoft.com/office/drawing/2014/main" id="{4C8B1CCE-B8D5-E40F-40D2-174AFBB99CC4}"/>
              </a:ext>
            </a:extLst>
          </p:cNvPr>
          <p:cNvSpPr txBox="1"/>
          <p:nvPr/>
        </p:nvSpPr>
        <p:spPr>
          <a:xfrm>
            <a:off x="1603510" y="2083435"/>
            <a:ext cx="2575385" cy="369332"/>
          </a:xfrm>
          <a:prstGeom prst="rect">
            <a:avLst/>
          </a:prstGeom>
          <a:noFill/>
        </p:spPr>
        <p:txBody>
          <a:bodyPr wrap="none" rtlCol="0">
            <a:spAutoFit/>
          </a:bodyPr>
          <a:lstStyle/>
          <a:p>
            <a:r>
              <a:rPr lang="fr-FR" dirty="0">
                <a:solidFill>
                  <a:schemeClr val="bg1">
                    <a:lumMod val="85000"/>
                  </a:schemeClr>
                </a:solidFill>
              </a:rPr>
              <a:t>2 Calcul ou interprétation</a:t>
            </a:r>
          </a:p>
        </p:txBody>
      </p:sp>
      <p:sp>
        <p:nvSpPr>
          <p:cNvPr id="21" name="ZoneTexte 20">
            <a:extLst>
              <a:ext uri="{FF2B5EF4-FFF2-40B4-BE49-F238E27FC236}">
                <a16:creationId xmlns:a16="http://schemas.microsoft.com/office/drawing/2014/main" id="{797D1769-A434-DCAE-2D93-54344F989317}"/>
              </a:ext>
            </a:extLst>
          </p:cNvPr>
          <p:cNvSpPr txBox="1"/>
          <p:nvPr/>
        </p:nvSpPr>
        <p:spPr>
          <a:xfrm>
            <a:off x="3636863" y="2799501"/>
            <a:ext cx="1377685" cy="369332"/>
          </a:xfrm>
          <a:prstGeom prst="rect">
            <a:avLst/>
          </a:prstGeom>
          <a:noFill/>
        </p:spPr>
        <p:txBody>
          <a:bodyPr wrap="none" rtlCol="0">
            <a:spAutoFit/>
          </a:bodyPr>
          <a:lstStyle/>
          <a:p>
            <a:r>
              <a:rPr lang="fr-FR" dirty="0">
                <a:solidFill>
                  <a:schemeClr val="bg1">
                    <a:lumMod val="85000"/>
                  </a:schemeClr>
                </a:solidFill>
              </a:rPr>
              <a:t>3 Traitement</a:t>
            </a:r>
          </a:p>
        </p:txBody>
      </p:sp>
      <p:sp>
        <p:nvSpPr>
          <p:cNvPr id="23" name="Rectangle 22">
            <a:extLst>
              <a:ext uri="{FF2B5EF4-FFF2-40B4-BE49-F238E27FC236}">
                <a16:creationId xmlns:a16="http://schemas.microsoft.com/office/drawing/2014/main" id="{433C7F91-8E3B-57AE-97F2-F80DEDD55539}"/>
              </a:ext>
            </a:extLst>
          </p:cNvPr>
          <p:cNvSpPr/>
          <p:nvPr/>
        </p:nvSpPr>
        <p:spPr>
          <a:xfrm>
            <a:off x="6268330" y="4359265"/>
            <a:ext cx="972027" cy="5381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dirty="0">
              <a:solidFill>
                <a:schemeClr val="dk1"/>
              </a:solidFill>
            </a:endParaRPr>
          </a:p>
        </p:txBody>
      </p:sp>
      <p:sp>
        <p:nvSpPr>
          <p:cNvPr id="24" name="Rectangle 23">
            <a:extLst>
              <a:ext uri="{FF2B5EF4-FFF2-40B4-BE49-F238E27FC236}">
                <a16:creationId xmlns:a16="http://schemas.microsoft.com/office/drawing/2014/main" id="{250CA194-2900-579A-DECB-4DCB0A457B23}"/>
              </a:ext>
            </a:extLst>
          </p:cNvPr>
          <p:cNvSpPr/>
          <p:nvPr/>
        </p:nvSpPr>
        <p:spPr>
          <a:xfrm>
            <a:off x="4924246" y="5177502"/>
            <a:ext cx="2034555" cy="53268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solidFill>
                  <a:schemeClr val="dk1"/>
                </a:solidFill>
              </a:rPr>
              <a:t>Formule de Calcul:</a:t>
            </a:r>
          </a:p>
          <a:p>
            <a:pPr algn="ctr"/>
            <a:r>
              <a:rPr lang="fr-FR" dirty="0">
                <a:solidFill>
                  <a:schemeClr val="dk1"/>
                </a:solidFill>
              </a:rPr>
              <a:t>b = a*a</a:t>
            </a:r>
          </a:p>
        </p:txBody>
      </p:sp>
      <p:cxnSp>
        <p:nvCxnSpPr>
          <p:cNvPr id="25" name="Connecteur droit avec flèche 24">
            <a:extLst>
              <a:ext uri="{FF2B5EF4-FFF2-40B4-BE49-F238E27FC236}">
                <a16:creationId xmlns:a16="http://schemas.microsoft.com/office/drawing/2014/main" id="{5F80328D-00D9-FE05-A35E-76A7F3CF1585}"/>
              </a:ext>
            </a:extLst>
          </p:cNvPr>
          <p:cNvCxnSpPr/>
          <p:nvPr/>
        </p:nvCxnSpPr>
        <p:spPr>
          <a:xfrm flipV="1">
            <a:off x="5661736" y="2430320"/>
            <a:ext cx="27774" cy="195246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7" name="Connecteur droit avec flèche 26">
            <a:extLst>
              <a:ext uri="{FF2B5EF4-FFF2-40B4-BE49-F238E27FC236}">
                <a16:creationId xmlns:a16="http://schemas.microsoft.com/office/drawing/2014/main" id="{A27B50F0-480E-1CC7-CAF7-6D9934FA5AA9}"/>
              </a:ext>
            </a:extLst>
          </p:cNvPr>
          <p:cNvCxnSpPr/>
          <p:nvPr/>
        </p:nvCxnSpPr>
        <p:spPr>
          <a:xfrm flipH="1" flipV="1">
            <a:off x="5926369" y="2447716"/>
            <a:ext cx="30310" cy="265904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2" name="Connecteur droit avec flèche 31">
            <a:extLst>
              <a:ext uri="{FF2B5EF4-FFF2-40B4-BE49-F238E27FC236}">
                <a16:creationId xmlns:a16="http://schemas.microsoft.com/office/drawing/2014/main" id="{185E7515-E3E8-44A6-3C6C-3E5F34B8294D}"/>
              </a:ext>
            </a:extLst>
          </p:cNvPr>
          <p:cNvCxnSpPr>
            <a:cxnSpLocks/>
            <a:stCxn id="29" idx="3"/>
            <a:endCxn id="23" idx="1"/>
          </p:cNvCxnSpPr>
          <p:nvPr/>
        </p:nvCxnSpPr>
        <p:spPr>
          <a:xfrm flipV="1">
            <a:off x="2921571" y="4628348"/>
            <a:ext cx="3346759" cy="47841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3" name="ZoneTexte 32">
            <a:extLst>
              <a:ext uri="{FF2B5EF4-FFF2-40B4-BE49-F238E27FC236}">
                <a16:creationId xmlns:a16="http://schemas.microsoft.com/office/drawing/2014/main" id="{F632E71F-B755-9C55-8571-080F6605CBFE}"/>
              </a:ext>
            </a:extLst>
          </p:cNvPr>
          <p:cNvSpPr txBox="1"/>
          <p:nvPr/>
        </p:nvSpPr>
        <p:spPr>
          <a:xfrm>
            <a:off x="6881879" y="2782381"/>
            <a:ext cx="2224968" cy="369332"/>
          </a:xfrm>
          <a:prstGeom prst="rect">
            <a:avLst/>
          </a:prstGeom>
          <a:noFill/>
        </p:spPr>
        <p:txBody>
          <a:bodyPr wrap="none" rtlCol="0">
            <a:spAutoFit/>
          </a:bodyPr>
          <a:lstStyle/>
          <a:p>
            <a:r>
              <a:rPr lang="fr-FR" dirty="0">
                <a:solidFill>
                  <a:schemeClr val="bg1">
                    <a:lumMod val="85000"/>
                  </a:schemeClr>
                </a:solidFill>
              </a:rPr>
              <a:t>4 Renvoi des résultats</a:t>
            </a:r>
          </a:p>
        </p:txBody>
      </p:sp>
      <p:sp>
        <p:nvSpPr>
          <p:cNvPr id="34" name="ZoneTexte 33">
            <a:extLst>
              <a:ext uri="{FF2B5EF4-FFF2-40B4-BE49-F238E27FC236}">
                <a16:creationId xmlns:a16="http://schemas.microsoft.com/office/drawing/2014/main" id="{7E21A50B-F3A5-CF62-A7DC-8AF326E3AF30}"/>
              </a:ext>
            </a:extLst>
          </p:cNvPr>
          <p:cNvSpPr txBox="1"/>
          <p:nvPr/>
        </p:nvSpPr>
        <p:spPr>
          <a:xfrm>
            <a:off x="318991" y="487246"/>
            <a:ext cx="3568586" cy="12003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2400" dirty="0">
                <a:ln w="0"/>
                <a:solidFill>
                  <a:schemeClr val="tx1"/>
                </a:solidFill>
                <a:effectLst>
                  <a:outerShdw blurRad="38100" dist="19050" dir="2700000" algn="tl" rotWithShape="0">
                    <a:schemeClr val="dk1">
                      <a:alpha val="40000"/>
                    </a:schemeClr>
                  </a:outerShdw>
                </a:effectLst>
              </a:rPr>
              <a:t>Exemple d’exécution d’un programme: calcul du carré d’un nombre </a:t>
            </a:r>
          </a:p>
        </p:txBody>
      </p:sp>
      <p:sp>
        <p:nvSpPr>
          <p:cNvPr id="26" name="ZoneTexte 25">
            <a:extLst>
              <a:ext uri="{FF2B5EF4-FFF2-40B4-BE49-F238E27FC236}">
                <a16:creationId xmlns:a16="http://schemas.microsoft.com/office/drawing/2014/main" id="{5A6D884E-0592-A787-084D-0C757D968693}"/>
              </a:ext>
            </a:extLst>
          </p:cNvPr>
          <p:cNvSpPr txBox="1"/>
          <p:nvPr/>
        </p:nvSpPr>
        <p:spPr>
          <a:xfrm>
            <a:off x="1715633" y="2889949"/>
            <a:ext cx="1202573"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a</a:t>
            </a:r>
            <a:endParaRPr lang="fr-FR" b="1" dirty="0"/>
          </a:p>
        </p:txBody>
      </p:sp>
      <p:cxnSp>
        <p:nvCxnSpPr>
          <p:cNvPr id="28" name="Connecteur droit avec flèche 27">
            <a:extLst>
              <a:ext uri="{FF2B5EF4-FFF2-40B4-BE49-F238E27FC236}">
                <a16:creationId xmlns:a16="http://schemas.microsoft.com/office/drawing/2014/main" id="{DFCD328C-DEF2-DB2E-949D-7EEDD6CC42A8}"/>
              </a:ext>
            </a:extLst>
          </p:cNvPr>
          <p:cNvCxnSpPr>
            <a:cxnSpLocks/>
            <a:stCxn id="26" idx="3"/>
            <a:endCxn id="13" idx="1"/>
          </p:cNvCxnSpPr>
          <p:nvPr/>
        </p:nvCxnSpPr>
        <p:spPr>
          <a:xfrm>
            <a:off x="2918206" y="3182337"/>
            <a:ext cx="1590570" cy="93410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9" name="ZoneTexte 28">
            <a:extLst>
              <a:ext uri="{FF2B5EF4-FFF2-40B4-BE49-F238E27FC236}">
                <a16:creationId xmlns:a16="http://schemas.microsoft.com/office/drawing/2014/main" id="{9547D41E-31C8-DD0C-AA16-849A798F67C3}"/>
              </a:ext>
            </a:extLst>
          </p:cNvPr>
          <p:cNvSpPr txBox="1"/>
          <p:nvPr/>
        </p:nvSpPr>
        <p:spPr>
          <a:xfrm>
            <a:off x="1701365" y="4814371"/>
            <a:ext cx="1220206"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a:t>Variable </a:t>
            </a:r>
            <a:r>
              <a:rPr lang="fr-FR" sz="3200" b="1" dirty="0"/>
              <a:t>b</a:t>
            </a:r>
            <a:endParaRPr lang="fr-FR" b="1" dirty="0"/>
          </a:p>
        </p:txBody>
      </p:sp>
      <p:sp>
        <p:nvSpPr>
          <p:cNvPr id="37" name="ZoneTexte 36">
            <a:extLst>
              <a:ext uri="{FF2B5EF4-FFF2-40B4-BE49-F238E27FC236}">
                <a16:creationId xmlns:a16="http://schemas.microsoft.com/office/drawing/2014/main" id="{7D7124F7-EBE3-CD7C-F68B-64961367A895}"/>
              </a:ext>
            </a:extLst>
          </p:cNvPr>
          <p:cNvSpPr txBox="1"/>
          <p:nvPr/>
        </p:nvSpPr>
        <p:spPr>
          <a:xfrm>
            <a:off x="1134996" y="1715577"/>
            <a:ext cx="144033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fr-FR" dirty="0"/>
              <a:t>A un instant t</a:t>
            </a:r>
          </a:p>
        </p:txBody>
      </p:sp>
      <p:cxnSp>
        <p:nvCxnSpPr>
          <p:cNvPr id="30" name="Connecteur droit avec flèche 29">
            <a:extLst>
              <a:ext uri="{FF2B5EF4-FFF2-40B4-BE49-F238E27FC236}">
                <a16:creationId xmlns:a16="http://schemas.microsoft.com/office/drawing/2014/main" id="{F844C4AE-D3FA-DEBD-CD56-340FC4319860}"/>
              </a:ext>
            </a:extLst>
          </p:cNvPr>
          <p:cNvCxnSpPr>
            <a:cxnSpLocks/>
          </p:cNvCxnSpPr>
          <p:nvPr/>
        </p:nvCxnSpPr>
        <p:spPr>
          <a:xfrm>
            <a:off x="1287365" y="5506186"/>
            <a:ext cx="3617689" cy="0"/>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cxnSp>
        <p:nvCxnSpPr>
          <p:cNvPr id="35" name="Connecteur droit avec flèche 34">
            <a:extLst>
              <a:ext uri="{FF2B5EF4-FFF2-40B4-BE49-F238E27FC236}">
                <a16:creationId xmlns:a16="http://schemas.microsoft.com/office/drawing/2014/main" id="{7F525F89-0AF4-E053-81F6-8255ECF12120}"/>
              </a:ext>
            </a:extLst>
          </p:cNvPr>
          <p:cNvCxnSpPr>
            <a:cxnSpLocks/>
          </p:cNvCxnSpPr>
          <p:nvPr/>
        </p:nvCxnSpPr>
        <p:spPr>
          <a:xfrm>
            <a:off x="6471960" y="2429048"/>
            <a:ext cx="12666" cy="1835132"/>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6" name="Connecteur droit avec flèche 35">
            <a:extLst>
              <a:ext uri="{FF2B5EF4-FFF2-40B4-BE49-F238E27FC236}">
                <a16:creationId xmlns:a16="http://schemas.microsoft.com/office/drawing/2014/main" id="{E1F6B638-F843-B2BC-FF5B-479E2C3AF53F}"/>
              </a:ext>
            </a:extLst>
          </p:cNvPr>
          <p:cNvCxnSpPr>
            <a:cxnSpLocks/>
          </p:cNvCxnSpPr>
          <p:nvPr/>
        </p:nvCxnSpPr>
        <p:spPr>
          <a:xfrm flipV="1">
            <a:off x="1287365" y="4556567"/>
            <a:ext cx="4947789" cy="43780"/>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5013231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AA297-03A7-7C2F-17BF-D396AC400EA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9733D71-D49D-079E-3C89-5E7821388657}"/>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548009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3CDF1-2C96-35B7-23C8-462AD54190BB}"/>
              </a:ext>
            </a:extLst>
          </p:cNvPr>
          <p:cNvSpPr>
            <a:spLocks noGrp="1"/>
          </p:cNvSpPr>
          <p:nvPr>
            <p:ph type="title"/>
          </p:nvPr>
        </p:nvSpPr>
        <p:spPr/>
        <p:txBody>
          <a:bodyPr/>
          <a:lstStyle/>
          <a:p>
            <a:r>
              <a:rPr lang="fr-FR" dirty="0"/>
              <a:t>Cours 2</a:t>
            </a:r>
          </a:p>
        </p:txBody>
      </p:sp>
      <p:sp>
        <p:nvSpPr>
          <p:cNvPr id="3" name="Espace réservé du texte 2">
            <a:extLst>
              <a:ext uri="{FF2B5EF4-FFF2-40B4-BE49-F238E27FC236}">
                <a16:creationId xmlns:a16="http://schemas.microsoft.com/office/drawing/2014/main" id="{8220DBAD-5ACE-6642-19D5-76725F14180D}"/>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930727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0B2DF-EDC2-BDC8-D46B-AC8A4A9EF6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DF5F289-28D4-3B3E-7B4C-76D00B865C8A}"/>
              </a:ext>
            </a:extLst>
          </p:cNvPr>
          <p:cNvSpPr>
            <a:spLocks noGrp="1"/>
          </p:cNvSpPr>
          <p:nvPr>
            <p:ph type="title"/>
          </p:nvPr>
        </p:nvSpPr>
        <p:spPr/>
        <p:txBody>
          <a:bodyPr>
            <a:normAutofit/>
          </a:bodyPr>
          <a:lstStyle/>
          <a:p>
            <a:r>
              <a:rPr lang="fr-FR" dirty="0"/>
              <a:t>1. Notions liées à la programmation: </a:t>
            </a:r>
            <a:br>
              <a:rPr lang="fr-FR" dirty="0"/>
            </a:br>
            <a:r>
              <a:rPr lang="fr-FR" dirty="0"/>
              <a:t>A- </a:t>
            </a:r>
            <a:r>
              <a:rPr lang="fr-FR" dirty="0">
                <a:solidFill>
                  <a:schemeClr val="accent2"/>
                </a:solidFill>
              </a:rPr>
              <a:t>La programmation au service du tableur  </a:t>
            </a:r>
          </a:p>
        </p:txBody>
      </p:sp>
      <p:sp>
        <p:nvSpPr>
          <p:cNvPr id="3" name="Espace réservé du contenu 2">
            <a:extLst>
              <a:ext uri="{FF2B5EF4-FFF2-40B4-BE49-F238E27FC236}">
                <a16:creationId xmlns:a16="http://schemas.microsoft.com/office/drawing/2014/main" id="{B15D10EF-E02B-1F7B-8761-33E33B96DC48}"/>
              </a:ext>
            </a:extLst>
          </p:cNvPr>
          <p:cNvSpPr>
            <a:spLocks noGrp="1"/>
          </p:cNvSpPr>
          <p:nvPr>
            <p:ph idx="1"/>
          </p:nvPr>
        </p:nvSpPr>
        <p:spPr/>
        <p:txBody>
          <a:bodyPr>
            <a:normAutofit/>
          </a:bodyPr>
          <a:lstStyle/>
          <a:p>
            <a:r>
              <a:rPr lang="fr-FR" dirty="0">
                <a:solidFill>
                  <a:schemeClr val="accent2">
                    <a:lumMod val="75000"/>
                  </a:schemeClr>
                </a:solidFill>
              </a:rPr>
              <a:t>La programmation au service du tableur consiste à écrire des programmes à l’intérieur des tableurs, de manière à automatiser des tâches (de contrôle, de calcul) et à permettre l'interaction avec l’utilisateur (demande de valeurs et/ou affichage de messages d'alerte ou d'information). </a:t>
            </a:r>
          </a:p>
        </p:txBody>
      </p:sp>
    </p:spTree>
    <p:extLst>
      <p:ext uri="{BB962C8B-B14F-4D97-AF65-F5344CB8AC3E}">
        <p14:creationId xmlns:p14="http://schemas.microsoft.com/office/powerpoint/2010/main" val="245938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875BB-8D72-7312-DC70-25CBCDC63DDE}"/>
              </a:ext>
            </a:extLst>
          </p:cNvPr>
          <p:cNvSpPr>
            <a:spLocks noGrp="1"/>
          </p:cNvSpPr>
          <p:nvPr>
            <p:ph type="title"/>
          </p:nvPr>
        </p:nvSpPr>
        <p:spPr/>
        <p:txBody>
          <a:bodyPr/>
          <a:lstStyle/>
          <a:p>
            <a:endParaRPr lang="fr-FR"/>
          </a:p>
        </p:txBody>
      </p:sp>
      <p:pic>
        <p:nvPicPr>
          <p:cNvPr id="5" name="Espace réservé du contenu 4" descr="Une image contenant texte, capture d’écran, ordinateur, multimédia&#10;&#10;Description générée automatiquement">
            <a:extLst>
              <a:ext uri="{FF2B5EF4-FFF2-40B4-BE49-F238E27FC236}">
                <a16:creationId xmlns:a16="http://schemas.microsoft.com/office/drawing/2014/main" id="{2FB1543F-AD3F-29AE-44F3-26180D3260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2497" y="1690688"/>
            <a:ext cx="7186725" cy="4788200"/>
          </a:xfrm>
        </p:spPr>
      </p:pic>
    </p:spTree>
    <p:extLst>
      <p:ext uri="{BB962C8B-B14F-4D97-AF65-F5344CB8AC3E}">
        <p14:creationId xmlns:p14="http://schemas.microsoft.com/office/powerpoint/2010/main" val="3479288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35B23-5A7E-1493-2730-650F191513B4}"/>
              </a:ext>
            </a:extLst>
          </p:cNvPr>
          <p:cNvSpPr>
            <a:spLocks noGrp="1"/>
          </p:cNvSpPr>
          <p:nvPr>
            <p:ph type="title"/>
          </p:nvPr>
        </p:nvSpPr>
        <p:spPr/>
        <p:txBody>
          <a:bodyPr/>
          <a:lstStyle/>
          <a:p>
            <a:pPr marL="1143000" indent="-1143000">
              <a:buFont typeface="+mj-lt"/>
              <a:buAutoNum type="romanUcPeriod"/>
            </a:pPr>
            <a:r>
              <a:rPr lang="fr-FR" dirty="0"/>
              <a:t>Notions liées à la programmation</a:t>
            </a:r>
          </a:p>
        </p:txBody>
      </p:sp>
      <p:sp>
        <p:nvSpPr>
          <p:cNvPr id="4" name="Espace réservé du texte 3">
            <a:extLst>
              <a:ext uri="{FF2B5EF4-FFF2-40B4-BE49-F238E27FC236}">
                <a16:creationId xmlns:a16="http://schemas.microsoft.com/office/drawing/2014/main" id="{F7C39AD4-8F3B-C156-B17E-80219AAB579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780229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ALGORITHMIE - PROGRAMMATION</a:t>
            </a:r>
          </a:p>
        </p:txBody>
      </p:sp>
      <p:sp>
        <p:nvSpPr>
          <p:cNvPr id="3" name="Espace réservé du texte 2"/>
          <p:cNvSpPr>
            <a:spLocks noGrp="1"/>
          </p:cNvSpPr>
          <p:nvPr>
            <p:ph type="body" idx="1"/>
          </p:nvPr>
        </p:nvSpPr>
        <p:spPr/>
        <p:txBody>
          <a:bodyPr/>
          <a:lstStyle/>
          <a:p>
            <a:r>
              <a:rPr lang="fr-FR" dirty="0">
                <a:cs typeface="Calibri"/>
              </a:rPr>
              <a:t>Généralités</a:t>
            </a:r>
            <a:r>
              <a:rPr lang="en-US" dirty="0">
                <a:cs typeface="Calibri"/>
              </a:rPr>
              <a:t> sur la </a:t>
            </a:r>
            <a:r>
              <a:rPr lang="fr-FR" dirty="0">
                <a:cs typeface="Calibri"/>
              </a:rPr>
              <a:t>programmation</a:t>
            </a:r>
          </a:p>
        </p:txBody>
      </p:sp>
    </p:spTree>
    <p:extLst>
      <p:ext uri="{BB962C8B-B14F-4D97-AF65-F5344CB8AC3E}">
        <p14:creationId xmlns:p14="http://schemas.microsoft.com/office/powerpoint/2010/main" val="540833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B8489-77F0-79BA-7DE4-7E41CDE0DB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1F0D8A9-84EF-7968-9D54-556AECBEDA5E}"/>
              </a:ext>
            </a:extLst>
          </p:cNvPr>
          <p:cNvSpPr>
            <a:spLocks noGrp="1"/>
          </p:cNvSpPr>
          <p:nvPr>
            <p:ph type="title"/>
          </p:nvPr>
        </p:nvSpPr>
        <p:spPr/>
        <p:txBody>
          <a:bodyPr/>
          <a:lstStyle/>
          <a:p>
            <a:r>
              <a:rPr lang="fr-FR" dirty="0"/>
              <a:t>Algorithmie vs. Programmation</a:t>
            </a:r>
          </a:p>
        </p:txBody>
      </p:sp>
      <p:sp>
        <p:nvSpPr>
          <p:cNvPr id="3" name="Espace réservé du texte 2">
            <a:extLst>
              <a:ext uri="{FF2B5EF4-FFF2-40B4-BE49-F238E27FC236}">
                <a16:creationId xmlns:a16="http://schemas.microsoft.com/office/drawing/2014/main" id="{23E57384-77D4-7AA7-39DC-5F819450A7B3}"/>
              </a:ext>
            </a:extLst>
          </p:cNvPr>
          <p:cNvSpPr>
            <a:spLocks noGrp="1"/>
          </p:cNvSpPr>
          <p:nvPr>
            <p:ph type="body" idx="1"/>
          </p:nvPr>
        </p:nvSpPr>
        <p:spPr/>
        <p:txBody>
          <a:bodyPr/>
          <a:lstStyle/>
          <a:p>
            <a:r>
              <a:rPr lang="fr-FR" dirty="0"/>
              <a:t>Algorithmie et algorithmes</a:t>
            </a:r>
          </a:p>
        </p:txBody>
      </p:sp>
      <p:sp>
        <p:nvSpPr>
          <p:cNvPr id="4" name="Espace réservé du contenu 3">
            <a:extLst>
              <a:ext uri="{FF2B5EF4-FFF2-40B4-BE49-F238E27FC236}">
                <a16:creationId xmlns:a16="http://schemas.microsoft.com/office/drawing/2014/main" id="{3424E8A2-C6FB-D3A4-005C-D29A38754834}"/>
              </a:ext>
            </a:extLst>
          </p:cNvPr>
          <p:cNvSpPr>
            <a:spLocks noGrp="1"/>
          </p:cNvSpPr>
          <p:nvPr>
            <p:ph sz="half" idx="2"/>
          </p:nvPr>
        </p:nvSpPr>
        <p:spPr>
          <a:xfrm>
            <a:off x="839788" y="2505075"/>
            <a:ext cx="5332412" cy="3684588"/>
          </a:xfrm>
        </p:spPr>
        <p:txBody>
          <a:bodyPr>
            <a:normAutofit fontScale="85000" lnSpcReduction="20000"/>
          </a:bodyPr>
          <a:lstStyle/>
          <a:p>
            <a:r>
              <a:rPr lang="fr-FR" dirty="0"/>
              <a:t>Solution « informatique » relative à un Problème;</a:t>
            </a:r>
          </a:p>
          <a:p>
            <a:r>
              <a:rPr lang="fr-FR" dirty="0"/>
              <a:t>Un algorithme est  une suite finie et non ambiguë d’opérations ou instructions permettant de résoudre un problème ou d’obtenir un résultat.</a:t>
            </a:r>
          </a:p>
          <a:p>
            <a:r>
              <a:rPr lang="fr-FR" dirty="0"/>
              <a:t>Suite d’actions (instructions) appliquées sur des données;</a:t>
            </a:r>
          </a:p>
          <a:p>
            <a:r>
              <a:rPr lang="fr-FR" dirty="0"/>
              <a:t>3 étapes principales :</a:t>
            </a:r>
          </a:p>
          <a:p>
            <a:pPr marL="914400" lvl="1" indent="-457200">
              <a:buFont typeface="+mj-lt"/>
              <a:buAutoNum type="arabicPeriod"/>
            </a:pPr>
            <a:r>
              <a:rPr lang="fr-FR" dirty="0">
                <a:solidFill>
                  <a:schemeClr val="accent2">
                    <a:lumMod val="75000"/>
                  </a:schemeClr>
                </a:solidFill>
              </a:rPr>
              <a:t>Saisie (réception) des données</a:t>
            </a:r>
          </a:p>
          <a:p>
            <a:pPr marL="914400" lvl="1" indent="-457200">
              <a:buFont typeface="+mj-lt"/>
              <a:buAutoNum type="arabicPeriod"/>
            </a:pPr>
            <a:r>
              <a:rPr lang="fr-FR" dirty="0">
                <a:solidFill>
                  <a:schemeClr val="accent2">
                    <a:lumMod val="75000"/>
                  </a:schemeClr>
                </a:solidFill>
              </a:rPr>
              <a:t>Traitements</a:t>
            </a:r>
          </a:p>
          <a:p>
            <a:pPr marL="914400" lvl="1" indent="-457200">
              <a:buFont typeface="+mj-lt"/>
              <a:buAutoNum type="arabicPeriod"/>
            </a:pPr>
            <a:r>
              <a:rPr lang="fr-FR" dirty="0">
                <a:solidFill>
                  <a:schemeClr val="accent2">
                    <a:lumMod val="75000"/>
                  </a:schemeClr>
                </a:solidFill>
              </a:rPr>
              <a:t>Restitution (application) des résultats</a:t>
            </a:r>
          </a:p>
          <a:p>
            <a:endParaRPr lang="fr-FR" dirty="0"/>
          </a:p>
        </p:txBody>
      </p:sp>
      <p:sp>
        <p:nvSpPr>
          <p:cNvPr id="5" name="Espace réservé du texte 4">
            <a:extLst>
              <a:ext uri="{FF2B5EF4-FFF2-40B4-BE49-F238E27FC236}">
                <a16:creationId xmlns:a16="http://schemas.microsoft.com/office/drawing/2014/main" id="{A7457314-2D65-DB2D-8E3D-28AE951F6817}"/>
              </a:ext>
            </a:extLst>
          </p:cNvPr>
          <p:cNvSpPr>
            <a:spLocks noGrp="1"/>
          </p:cNvSpPr>
          <p:nvPr>
            <p:ph type="body" sz="quarter" idx="3"/>
          </p:nvPr>
        </p:nvSpPr>
        <p:spPr/>
        <p:txBody>
          <a:bodyPr/>
          <a:lstStyle/>
          <a:p>
            <a:r>
              <a:rPr lang="fr-FR" dirty="0"/>
              <a:t>Programme</a:t>
            </a:r>
          </a:p>
        </p:txBody>
      </p:sp>
      <p:sp>
        <p:nvSpPr>
          <p:cNvPr id="6" name="Espace réservé du contenu 5">
            <a:extLst>
              <a:ext uri="{FF2B5EF4-FFF2-40B4-BE49-F238E27FC236}">
                <a16:creationId xmlns:a16="http://schemas.microsoft.com/office/drawing/2014/main" id="{8E4083A1-9F0D-30BE-FBB2-84C85D34ACA4}"/>
              </a:ext>
            </a:extLst>
          </p:cNvPr>
          <p:cNvSpPr>
            <a:spLocks noGrp="1"/>
          </p:cNvSpPr>
          <p:nvPr>
            <p:ph sz="quarter" idx="4"/>
          </p:nvPr>
        </p:nvSpPr>
        <p:spPr/>
        <p:txBody>
          <a:bodyPr>
            <a:normAutofit fontScale="85000" lnSpcReduction="20000"/>
          </a:bodyPr>
          <a:lstStyle/>
          <a:p>
            <a:r>
              <a:rPr lang="fr-FR" dirty="0"/>
              <a:t>Une </a:t>
            </a:r>
            <a:r>
              <a:rPr lang="fr-FR" b="1" dirty="0"/>
              <a:t>traduction</a:t>
            </a:r>
            <a:r>
              <a:rPr lang="fr-FR" dirty="0"/>
              <a:t> d’un algorithme en un langage interprétable par un ordinateur</a:t>
            </a:r>
          </a:p>
          <a:p>
            <a:r>
              <a:rPr lang="fr-FR" b="1" dirty="0"/>
              <a:t>Transcription</a:t>
            </a:r>
            <a:r>
              <a:rPr lang="fr-FR" dirty="0"/>
              <a:t> d’un algorithme avec une syntaxe prédéfinie;</a:t>
            </a:r>
          </a:p>
          <a:p>
            <a:r>
              <a:rPr lang="fr-FR" dirty="0">
                <a:solidFill>
                  <a:srgbClr val="0070C0"/>
                </a:solidFill>
              </a:rPr>
              <a:t>Visual Basic pour Applications;</a:t>
            </a:r>
          </a:p>
          <a:p>
            <a:r>
              <a:rPr lang="fr-FR" dirty="0"/>
              <a:t>Même principes fondamentaux que les  autres langages objets (Java, C#, etc.);</a:t>
            </a:r>
          </a:p>
          <a:p>
            <a:r>
              <a:rPr lang="fr-FR" dirty="0"/>
              <a:t>VBA agit en interaction avec les fonctions  prédéfinies disponibles dans la suite Office.</a:t>
            </a:r>
          </a:p>
          <a:p>
            <a:pPr marL="0" indent="0">
              <a:buNone/>
            </a:pPr>
            <a:endParaRPr lang="fr-FR" dirty="0"/>
          </a:p>
        </p:txBody>
      </p:sp>
    </p:spTree>
    <p:extLst>
      <p:ext uri="{BB962C8B-B14F-4D97-AF65-F5344CB8AC3E}">
        <p14:creationId xmlns:p14="http://schemas.microsoft.com/office/powerpoint/2010/main" val="1401807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05229-76A4-1B0B-7C7A-04159CFC46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2A472A4-C58B-B86B-7ABE-06E7CC493D8F}"/>
              </a:ext>
            </a:extLst>
          </p:cNvPr>
          <p:cNvSpPr>
            <a:spLocks noGrp="1"/>
          </p:cNvSpPr>
          <p:nvPr>
            <p:ph type="title"/>
          </p:nvPr>
        </p:nvSpPr>
        <p:spPr/>
        <p:txBody>
          <a:bodyPr/>
          <a:lstStyle/>
          <a:p>
            <a:r>
              <a:rPr lang="fr-FR" dirty="0"/>
              <a:t>Etapes de la conception d’un programme (une application)</a:t>
            </a:r>
          </a:p>
        </p:txBody>
      </p:sp>
      <p:sp>
        <p:nvSpPr>
          <p:cNvPr id="3" name="Espace réservé du contenu 2">
            <a:extLst>
              <a:ext uri="{FF2B5EF4-FFF2-40B4-BE49-F238E27FC236}">
                <a16:creationId xmlns:a16="http://schemas.microsoft.com/office/drawing/2014/main" id="{F10E68B3-423C-BD43-838D-2387D444A122}"/>
              </a:ext>
            </a:extLst>
          </p:cNvPr>
          <p:cNvSpPr>
            <a:spLocks noGrp="1"/>
          </p:cNvSpPr>
          <p:nvPr>
            <p:ph idx="1"/>
          </p:nvPr>
        </p:nvSpPr>
        <p:spPr/>
        <p:txBody>
          <a:bodyPr>
            <a:noAutofit/>
          </a:bodyPr>
          <a:lstStyle/>
          <a:p>
            <a:pPr marL="514350" indent="-514350">
              <a:buFont typeface="+mj-lt"/>
              <a:buAutoNum type="arabicPeriod"/>
            </a:pPr>
            <a:r>
              <a:rPr lang="fr-FR" sz="2000" dirty="0">
                <a:solidFill>
                  <a:srgbClr val="0070C0"/>
                </a:solidFill>
              </a:rPr>
              <a:t>Déterminer les besoins et fixer les objectifs </a:t>
            </a:r>
            <a:r>
              <a:rPr lang="fr-FR" sz="2000" dirty="0"/>
              <a:t>: que doit faire le logiciel, dans quel cadre va-  t-il servir, quels seront les utilisateurs types ? On rédige un cahier des charges avec le  commanditaire du logiciel (Remarque : commanditaire = maître d’ouvrage ; réalisateur =  maître d’œuvre)</a:t>
            </a:r>
          </a:p>
          <a:p>
            <a:pPr marL="514350" indent="-514350">
              <a:buFont typeface="+mj-lt"/>
              <a:buAutoNum type="arabicPeriod"/>
            </a:pPr>
            <a:r>
              <a:rPr lang="fr-FR" sz="2000" dirty="0">
                <a:solidFill>
                  <a:srgbClr val="0070C0"/>
                </a:solidFill>
              </a:rPr>
              <a:t>Conception et spécifications : </a:t>
            </a:r>
            <a:r>
              <a:rPr lang="fr-FR" sz="2000" dirty="0"/>
              <a:t>quels sont les fonctionnalités du logiciel, avec quelle  interface ?</a:t>
            </a:r>
          </a:p>
          <a:p>
            <a:pPr marL="514350" indent="-514350">
              <a:buFont typeface="+mj-lt"/>
              <a:buAutoNum type="arabicPeriod"/>
            </a:pPr>
            <a:r>
              <a:rPr lang="fr-FR" sz="2000" dirty="0">
                <a:solidFill>
                  <a:srgbClr val="0070C0"/>
                </a:solidFill>
              </a:rPr>
              <a:t>Programmation</a:t>
            </a:r>
            <a:r>
              <a:rPr lang="fr-FR" sz="2000" dirty="0"/>
              <a:t> : modélisation et codage</a:t>
            </a:r>
          </a:p>
          <a:p>
            <a:pPr marL="514350" indent="-514350">
              <a:buFont typeface="+mj-lt"/>
              <a:buAutoNum type="arabicPeriod"/>
            </a:pPr>
            <a:r>
              <a:rPr lang="fr-FR" sz="2000" dirty="0">
                <a:solidFill>
                  <a:srgbClr val="0070C0"/>
                </a:solidFill>
              </a:rPr>
              <a:t>Tests</a:t>
            </a:r>
            <a:r>
              <a:rPr lang="fr-FR" sz="2000" dirty="0"/>
              <a:t> : obtient-on les résultats attendus, les calculs sont corrects, y </a:t>
            </a:r>
            <a:r>
              <a:rPr lang="fr-FR" sz="2000" dirty="0" err="1"/>
              <a:t>a-t-il</a:t>
            </a:r>
            <a:r>
              <a:rPr lang="fr-FR" sz="2000" dirty="0"/>
              <a:t> plantage et dans quelles circonstances ? (tests unitaires, tests d’intégration, etc.)</a:t>
            </a:r>
          </a:p>
          <a:p>
            <a:pPr marL="514350" indent="-514350">
              <a:buFont typeface="+mj-lt"/>
              <a:buAutoNum type="arabicPeriod"/>
            </a:pPr>
            <a:r>
              <a:rPr lang="fr-FR" sz="2000" dirty="0">
                <a:solidFill>
                  <a:srgbClr val="0070C0"/>
                </a:solidFill>
              </a:rPr>
              <a:t>Déploiement</a:t>
            </a:r>
            <a:r>
              <a:rPr lang="fr-FR" sz="2000" dirty="0"/>
              <a:t> : installer-le chez le client (vérification des configurations, installation de l’exécutable et des fichiers annexes, etc.)</a:t>
            </a:r>
          </a:p>
          <a:p>
            <a:pPr marL="514350" indent="-514350">
              <a:buFont typeface="+mj-lt"/>
              <a:buAutoNum type="arabicPeriod"/>
            </a:pPr>
            <a:r>
              <a:rPr lang="fr-FR" sz="2000" dirty="0">
                <a:solidFill>
                  <a:srgbClr val="0070C0"/>
                </a:solidFill>
              </a:rPr>
              <a:t>Maintenance</a:t>
            </a:r>
            <a:r>
              <a:rPr lang="fr-FR" sz="2000" dirty="0"/>
              <a:t> : corrective, traquer les bugs et les corriger (patches) ; évolutive (ajouter  des fonctionnalités nouvelles au logiciel : soit sur l’ergonomie, soit en ajoutant de  nouvelles procédures)</a:t>
            </a:r>
          </a:p>
        </p:txBody>
      </p:sp>
    </p:spTree>
    <p:extLst>
      <p:ext uri="{BB962C8B-B14F-4D97-AF65-F5344CB8AC3E}">
        <p14:creationId xmlns:p14="http://schemas.microsoft.com/office/powerpoint/2010/main" val="2952153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Méthodologie</a:t>
            </a:r>
          </a:p>
        </p:txBody>
      </p:sp>
      <p:sp>
        <p:nvSpPr>
          <p:cNvPr id="4" name="Organigramme : Terminateur 3"/>
          <p:cNvSpPr/>
          <p:nvPr/>
        </p:nvSpPr>
        <p:spPr>
          <a:xfrm>
            <a:off x="5222290" y="1840764"/>
            <a:ext cx="2209800" cy="6096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Algorithme</a:t>
            </a:r>
          </a:p>
        </p:txBody>
      </p:sp>
      <p:sp>
        <p:nvSpPr>
          <p:cNvPr id="5" name="Parallélogramme 4"/>
          <p:cNvSpPr/>
          <p:nvPr/>
        </p:nvSpPr>
        <p:spPr>
          <a:xfrm>
            <a:off x="2578100" y="2965450"/>
            <a:ext cx="3009900" cy="9017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Langage algorithmique textuel</a:t>
            </a:r>
          </a:p>
        </p:txBody>
      </p:sp>
      <p:sp>
        <p:nvSpPr>
          <p:cNvPr id="6" name="Parallélogramme 5"/>
          <p:cNvSpPr/>
          <p:nvPr/>
        </p:nvSpPr>
        <p:spPr>
          <a:xfrm>
            <a:off x="7061200" y="2965450"/>
            <a:ext cx="3251200" cy="9017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Langage algorithmique graphique </a:t>
            </a:r>
          </a:p>
          <a:p>
            <a:pPr algn="ctr"/>
            <a:r>
              <a:rPr lang="fr-FR" dirty="0"/>
              <a:t>ou Organigramme</a:t>
            </a:r>
          </a:p>
        </p:txBody>
      </p:sp>
      <p:sp>
        <p:nvSpPr>
          <p:cNvPr id="7" name="Parallélogramme 6"/>
          <p:cNvSpPr/>
          <p:nvPr/>
        </p:nvSpPr>
        <p:spPr>
          <a:xfrm>
            <a:off x="5006390" y="4446472"/>
            <a:ext cx="2641600" cy="102722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Langage de programmation</a:t>
            </a:r>
          </a:p>
        </p:txBody>
      </p:sp>
      <p:sp>
        <p:nvSpPr>
          <p:cNvPr id="8" name="Organigramme : Procédé prédéfini 7"/>
          <p:cNvSpPr/>
          <p:nvPr/>
        </p:nvSpPr>
        <p:spPr>
          <a:xfrm>
            <a:off x="5006390" y="5798976"/>
            <a:ext cx="2641600" cy="901700"/>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Programme exécutable</a:t>
            </a:r>
          </a:p>
        </p:txBody>
      </p:sp>
      <p:cxnSp>
        <p:nvCxnSpPr>
          <p:cNvPr id="11" name="Connecteur droit avec flèche 10"/>
          <p:cNvCxnSpPr>
            <a:stCxn id="4" idx="2"/>
            <a:endCxn id="5" idx="1"/>
          </p:cNvCxnSpPr>
          <p:nvPr/>
        </p:nvCxnSpPr>
        <p:spPr>
          <a:xfrm flipH="1">
            <a:off x="4195763" y="2450364"/>
            <a:ext cx="2131427" cy="51508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4" idx="2"/>
            <a:endCxn id="6" idx="1"/>
          </p:cNvCxnSpPr>
          <p:nvPr/>
        </p:nvCxnSpPr>
        <p:spPr>
          <a:xfrm>
            <a:off x="6327190" y="2450364"/>
            <a:ext cx="2472323" cy="51508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endCxn id="7" idx="0"/>
          </p:cNvCxnSpPr>
          <p:nvPr/>
        </p:nvCxnSpPr>
        <p:spPr>
          <a:xfrm>
            <a:off x="4195764" y="3769485"/>
            <a:ext cx="2131426" cy="67698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5" idx="2"/>
            <a:endCxn id="6" idx="5"/>
          </p:cNvCxnSpPr>
          <p:nvPr/>
        </p:nvCxnSpPr>
        <p:spPr>
          <a:xfrm>
            <a:off x="5475288" y="3416300"/>
            <a:ext cx="169862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6" idx="4"/>
            <a:endCxn id="7" idx="1"/>
          </p:cNvCxnSpPr>
          <p:nvPr/>
        </p:nvCxnSpPr>
        <p:spPr>
          <a:xfrm flipH="1">
            <a:off x="6455593" y="3867150"/>
            <a:ext cx="2231207" cy="5793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stCxn id="7" idx="4"/>
            <a:endCxn id="8" idx="0"/>
          </p:cNvCxnSpPr>
          <p:nvPr/>
        </p:nvCxnSpPr>
        <p:spPr>
          <a:xfrm>
            <a:off x="6327190" y="5473699"/>
            <a:ext cx="0" cy="32527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8" name="Organigramme : Terminateur 37"/>
          <p:cNvSpPr/>
          <p:nvPr/>
        </p:nvSpPr>
        <p:spPr>
          <a:xfrm>
            <a:off x="5222290" y="725603"/>
            <a:ext cx="2209800" cy="6096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Problème</a:t>
            </a:r>
          </a:p>
        </p:txBody>
      </p:sp>
      <p:cxnSp>
        <p:nvCxnSpPr>
          <p:cNvPr id="39" name="Connecteur droit avec flèche 38"/>
          <p:cNvCxnSpPr>
            <a:stCxn id="38" idx="2"/>
            <a:endCxn id="4" idx="0"/>
          </p:cNvCxnSpPr>
          <p:nvPr/>
        </p:nvCxnSpPr>
        <p:spPr>
          <a:xfrm>
            <a:off x="6327190" y="1335203"/>
            <a:ext cx="0" cy="50556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à coins arrondis 41"/>
          <p:cNvSpPr/>
          <p:nvPr/>
        </p:nvSpPr>
        <p:spPr>
          <a:xfrm>
            <a:off x="7538448" y="4587897"/>
            <a:ext cx="2296704" cy="7856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VBA , VB, Python, C#, JavaScript, Java …</a:t>
            </a:r>
          </a:p>
        </p:txBody>
      </p:sp>
    </p:spTree>
    <p:extLst>
      <p:ext uri="{BB962C8B-B14F-4D97-AF65-F5344CB8AC3E}">
        <p14:creationId xmlns:p14="http://schemas.microsoft.com/office/powerpoint/2010/main" val="1773992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9555E-DFDF-3E5A-C2E8-B326ADC8329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A321BAE-D1AC-CA95-AC4F-FFD9A2663812}"/>
              </a:ext>
            </a:extLst>
          </p:cNvPr>
          <p:cNvSpPr>
            <a:spLocks noGrp="1"/>
          </p:cNvSpPr>
          <p:nvPr>
            <p:ph type="title"/>
          </p:nvPr>
        </p:nvSpPr>
        <p:spPr/>
        <p:txBody>
          <a:bodyPr/>
          <a:lstStyle/>
          <a:p>
            <a:r>
              <a:rPr lang="fr-FR" dirty="0"/>
              <a:t>1. Notions liées à la programmation: </a:t>
            </a:r>
            <a:br>
              <a:rPr lang="fr-FR" dirty="0"/>
            </a:br>
            <a:r>
              <a:rPr lang="fr-FR" dirty="0"/>
              <a:t>A- </a:t>
            </a:r>
            <a:r>
              <a:rPr lang="fr-FR" dirty="0">
                <a:solidFill>
                  <a:schemeClr val="accent2"/>
                </a:solidFill>
              </a:rPr>
              <a:t>Algorithme</a:t>
            </a:r>
          </a:p>
        </p:txBody>
      </p:sp>
      <p:sp>
        <p:nvSpPr>
          <p:cNvPr id="3" name="Espace réservé du contenu 2">
            <a:extLst>
              <a:ext uri="{FF2B5EF4-FFF2-40B4-BE49-F238E27FC236}">
                <a16:creationId xmlns:a16="http://schemas.microsoft.com/office/drawing/2014/main" id="{2031E594-14EF-3B49-E01F-9331BE268259}"/>
              </a:ext>
            </a:extLst>
          </p:cNvPr>
          <p:cNvSpPr>
            <a:spLocks noGrp="1"/>
          </p:cNvSpPr>
          <p:nvPr>
            <p:ph idx="1"/>
          </p:nvPr>
        </p:nvSpPr>
        <p:spPr>
          <a:xfrm>
            <a:off x="729559" y="1825625"/>
            <a:ext cx="10515600" cy="4351338"/>
          </a:xfrm>
        </p:spPr>
        <p:txBody>
          <a:bodyPr>
            <a:normAutofit/>
          </a:bodyPr>
          <a:lstStyle/>
          <a:p>
            <a:r>
              <a:rPr lang="fr-FR" sz="2000" b="1" dirty="0">
                <a:solidFill>
                  <a:schemeClr val="accent1"/>
                </a:solidFill>
              </a:rPr>
              <a:t>Définitions:</a:t>
            </a:r>
            <a:r>
              <a:rPr lang="fr-FR" sz="2000" dirty="0"/>
              <a:t> </a:t>
            </a:r>
            <a:r>
              <a:rPr lang="fr-FR" sz="2000" dirty="0">
                <a:solidFill>
                  <a:srgbClr val="00B050"/>
                </a:solidFill>
              </a:rPr>
              <a:t>Un algorithme est solution « informatique » relative à un Problème;</a:t>
            </a:r>
          </a:p>
          <a:p>
            <a:r>
              <a:rPr lang="fr-FR" sz="2000" dirty="0">
                <a:solidFill>
                  <a:srgbClr val="00B050"/>
                </a:solidFill>
              </a:rPr>
              <a:t>Un algorithme est une suite finie et non ambiguë d’opérations ou instructions permettant de résoudre un problème ou d’obtenir un résultat. (Wikipédia).</a:t>
            </a:r>
          </a:p>
          <a:p>
            <a:r>
              <a:rPr lang="fr-FR" sz="2000" dirty="0"/>
              <a:t>Suite d’actions (instructions) appliquées sur des données;</a:t>
            </a:r>
          </a:p>
          <a:p>
            <a:r>
              <a:rPr lang="fr-FR" sz="2000" dirty="0"/>
              <a:t>Un algorithme peut prendre des </a:t>
            </a:r>
            <a:r>
              <a:rPr lang="fr-FR" sz="2000" dirty="0">
                <a:solidFill>
                  <a:schemeClr val="accent2">
                    <a:lumMod val="75000"/>
                  </a:schemeClr>
                </a:solidFill>
              </a:rPr>
              <a:t>données en entrée </a:t>
            </a:r>
            <a:r>
              <a:rPr lang="fr-FR" sz="2000" dirty="0"/>
              <a:t>et fournit au moins un </a:t>
            </a:r>
            <a:r>
              <a:rPr lang="fr-FR" sz="2000" dirty="0">
                <a:solidFill>
                  <a:schemeClr val="accent2">
                    <a:lumMod val="75000"/>
                  </a:schemeClr>
                </a:solidFill>
              </a:rPr>
              <a:t>résultat en sortie</a:t>
            </a:r>
          </a:p>
          <a:p>
            <a:r>
              <a:rPr lang="fr-FR" sz="2000" dirty="0"/>
              <a:t>Un algorithme est souvent exprimé en notation indépendante de tout langage de programmation.</a:t>
            </a:r>
          </a:p>
          <a:p>
            <a:r>
              <a:rPr lang="fr-FR" sz="2000" dirty="0"/>
              <a:t>Un </a:t>
            </a:r>
            <a:r>
              <a:rPr lang="fr-FR" sz="2000" dirty="0">
                <a:solidFill>
                  <a:schemeClr val="accent2">
                    <a:lumMod val="75000"/>
                  </a:schemeClr>
                </a:solidFill>
              </a:rPr>
              <a:t>organigramme</a:t>
            </a:r>
            <a:r>
              <a:rPr lang="fr-FR" sz="2000" dirty="0"/>
              <a:t> est une représentation graphique d’un algorithme</a:t>
            </a:r>
          </a:p>
          <a:p>
            <a:r>
              <a:rPr lang="fr-FR" sz="2000" dirty="0"/>
              <a:t>3 étapes principales :</a:t>
            </a:r>
          </a:p>
          <a:p>
            <a:pPr lvl="1"/>
            <a:r>
              <a:rPr lang="fr-FR" sz="1800" dirty="0">
                <a:solidFill>
                  <a:schemeClr val="accent2">
                    <a:lumMod val="75000"/>
                  </a:schemeClr>
                </a:solidFill>
              </a:rPr>
              <a:t>Saisie (réception) des données en entrée</a:t>
            </a:r>
          </a:p>
          <a:p>
            <a:pPr lvl="1"/>
            <a:r>
              <a:rPr lang="fr-FR" sz="1800" dirty="0">
                <a:solidFill>
                  <a:schemeClr val="accent2">
                    <a:lumMod val="75000"/>
                  </a:schemeClr>
                </a:solidFill>
              </a:rPr>
              <a:t>Traitements</a:t>
            </a:r>
          </a:p>
          <a:p>
            <a:pPr lvl="1"/>
            <a:r>
              <a:rPr lang="fr-FR" sz="1800" dirty="0">
                <a:solidFill>
                  <a:schemeClr val="accent2">
                    <a:lumMod val="75000"/>
                  </a:schemeClr>
                </a:solidFill>
              </a:rPr>
              <a:t>Restitution (application) des résultats en sortie</a:t>
            </a:r>
          </a:p>
        </p:txBody>
      </p:sp>
      <p:grpSp>
        <p:nvGrpSpPr>
          <p:cNvPr id="4" name="Groupe 3">
            <a:extLst>
              <a:ext uri="{FF2B5EF4-FFF2-40B4-BE49-F238E27FC236}">
                <a16:creationId xmlns:a16="http://schemas.microsoft.com/office/drawing/2014/main" id="{7537E03D-1E06-264C-E18D-E62DC8E618B3}"/>
              </a:ext>
            </a:extLst>
          </p:cNvPr>
          <p:cNvGrpSpPr/>
          <p:nvPr/>
        </p:nvGrpSpPr>
        <p:grpSpPr>
          <a:xfrm>
            <a:off x="946841" y="5917149"/>
            <a:ext cx="10063480" cy="651295"/>
            <a:chOff x="848360" y="2692400"/>
            <a:chExt cx="10063480" cy="914400"/>
          </a:xfrm>
        </p:grpSpPr>
        <p:sp>
          <p:nvSpPr>
            <p:cNvPr id="5" name="Rectangle : coins arrondis 4">
              <a:extLst>
                <a:ext uri="{FF2B5EF4-FFF2-40B4-BE49-F238E27FC236}">
                  <a16:creationId xmlns:a16="http://schemas.microsoft.com/office/drawing/2014/main" id="{F299533A-95E2-18A2-CAE8-A4A5BED75F55}"/>
                </a:ext>
              </a:extLst>
            </p:cNvPr>
            <p:cNvSpPr/>
            <p:nvPr/>
          </p:nvSpPr>
          <p:spPr>
            <a:xfrm>
              <a:off x="848360" y="2692400"/>
              <a:ext cx="246888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Données en entrée </a:t>
              </a:r>
            </a:p>
          </p:txBody>
        </p:sp>
        <p:sp>
          <p:nvSpPr>
            <p:cNvPr id="6" name="Rectangle : coins arrondis 5">
              <a:extLst>
                <a:ext uri="{FF2B5EF4-FFF2-40B4-BE49-F238E27FC236}">
                  <a16:creationId xmlns:a16="http://schemas.microsoft.com/office/drawing/2014/main" id="{FAE508E8-8E5E-C389-D0F2-6A1765B9625A}"/>
                </a:ext>
              </a:extLst>
            </p:cNvPr>
            <p:cNvSpPr/>
            <p:nvPr/>
          </p:nvSpPr>
          <p:spPr>
            <a:xfrm>
              <a:off x="8442960" y="2692400"/>
              <a:ext cx="246888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Données en sortie:</a:t>
              </a:r>
            </a:p>
            <a:p>
              <a:pPr algn="ctr"/>
              <a:r>
                <a:rPr lang="fr-FR" dirty="0"/>
                <a:t>Résultats </a:t>
              </a:r>
            </a:p>
          </p:txBody>
        </p:sp>
        <p:sp>
          <p:nvSpPr>
            <p:cNvPr id="7" name="Rectangle : coins arrondis 6">
              <a:extLst>
                <a:ext uri="{FF2B5EF4-FFF2-40B4-BE49-F238E27FC236}">
                  <a16:creationId xmlns:a16="http://schemas.microsoft.com/office/drawing/2014/main" id="{BE6D869E-0EFC-718E-CC5C-5E98A9A52FE2}"/>
                </a:ext>
              </a:extLst>
            </p:cNvPr>
            <p:cNvSpPr/>
            <p:nvPr/>
          </p:nvSpPr>
          <p:spPr>
            <a:xfrm>
              <a:off x="4645660" y="2692400"/>
              <a:ext cx="2468880" cy="91440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Traitements </a:t>
              </a:r>
            </a:p>
            <a:p>
              <a:pPr algn="ctr"/>
              <a:r>
                <a:rPr lang="fr-FR" dirty="0"/>
                <a:t>règles de gestion </a:t>
              </a:r>
            </a:p>
          </p:txBody>
        </p:sp>
        <p:sp>
          <p:nvSpPr>
            <p:cNvPr id="8" name="Flèche : droite 7">
              <a:extLst>
                <a:ext uri="{FF2B5EF4-FFF2-40B4-BE49-F238E27FC236}">
                  <a16:creationId xmlns:a16="http://schemas.microsoft.com/office/drawing/2014/main" id="{BB20F5FA-DFE4-3802-8B2A-CBA5F85839CB}"/>
                </a:ext>
              </a:extLst>
            </p:cNvPr>
            <p:cNvSpPr/>
            <p:nvPr/>
          </p:nvSpPr>
          <p:spPr>
            <a:xfrm>
              <a:off x="3512820" y="3007360"/>
              <a:ext cx="924560" cy="2844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droite 8">
              <a:extLst>
                <a:ext uri="{FF2B5EF4-FFF2-40B4-BE49-F238E27FC236}">
                  <a16:creationId xmlns:a16="http://schemas.microsoft.com/office/drawing/2014/main" id="{17AEA8B8-DAC2-FCF9-8CF5-ED9FA3BD81D4}"/>
                </a:ext>
              </a:extLst>
            </p:cNvPr>
            <p:cNvSpPr/>
            <p:nvPr/>
          </p:nvSpPr>
          <p:spPr>
            <a:xfrm>
              <a:off x="7322820" y="2981960"/>
              <a:ext cx="924560" cy="2844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78624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4BD6C-665E-5311-6C3C-76785787353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E90F09-0B91-A2F1-5451-EF08E7116B2D}"/>
              </a:ext>
            </a:extLst>
          </p:cNvPr>
          <p:cNvSpPr>
            <a:spLocks noGrp="1"/>
          </p:cNvSpPr>
          <p:nvPr>
            <p:ph type="title"/>
          </p:nvPr>
        </p:nvSpPr>
        <p:spPr/>
        <p:txBody>
          <a:bodyPr>
            <a:normAutofit/>
          </a:bodyPr>
          <a:lstStyle/>
          <a:p>
            <a:r>
              <a:rPr lang="fr-FR" dirty="0"/>
              <a:t>1. Notions liées à la programmation:</a:t>
            </a:r>
            <a:br>
              <a:rPr lang="fr-FR" dirty="0"/>
            </a:br>
            <a:r>
              <a:rPr lang="fr-FR" dirty="0"/>
              <a:t>A- </a:t>
            </a:r>
            <a:r>
              <a:rPr lang="fr-FR" dirty="0">
                <a:solidFill>
                  <a:schemeClr val="accent2"/>
                </a:solidFill>
              </a:rPr>
              <a:t>Exemples</a:t>
            </a:r>
            <a:r>
              <a:rPr lang="fr-FR" dirty="0"/>
              <a:t> </a:t>
            </a:r>
            <a:r>
              <a:rPr lang="fr-FR" dirty="0">
                <a:solidFill>
                  <a:schemeClr val="accent2"/>
                </a:solidFill>
              </a:rPr>
              <a:t>d’algorithme</a:t>
            </a:r>
          </a:p>
        </p:txBody>
      </p:sp>
      <p:graphicFrame>
        <p:nvGraphicFramePr>
          <p:cNvPr id="4" name="Espace réservé du contenu 3">
            <a:extLst>
              <a:ext uri="{FF2B5EF4-FFF2-40B4-BE49-F238E27FC236}">
                <a16:creationId xmlns:a16="http://schemas.microsoft.com/office/drawing/2014/main" id="{75D86738-D922-9EA8-7FAE-6E0F8500E1F1}"/>
              </a:ext>
            </a:extLst>
          </p:cNvPr>
          <p:cNvGraphicFramePr>
            <a:graphicFrameLocks noGrp="1"/>
          </p:cNvGraphicFramePr>
          <p:nvPr>
            <p:ph idx="1"/>
            <p:extLst>
              <p:ext uri="{D42A27DB-BD31-4B8C-83A1-F6EECF244321}">
                <p14:modId xmlns:p14="http://schemas.microsoft.com/office/powerpoint/2010/main" val="194594004"/>
              </p:ext>
            </p:extLst>
          </p:nvPr>
        </p:nvGraphicFramePr>
        <p:xfrm>
          <a:off x="362108" y="2384845"/>
          <a:ext cx="7542539" cy="2468880"/>
        </p:xfrm>
        <a:graphic>
          <a:graphicData uri="http://schemas.openxmlformats.org/drawingml/2006/table">
            <a:tbl>
              <a:tblPr firstRow="1" bandRow="1">
                <a:tableStyleId>{5C22544A-7EE6-4342-B048-85BDC9FD1C3A}</a:tableStyleId>
              </a:tblPr>
              <a:tblGrid>
                <a:gridCol w="2706044">
                  <a:extLst>
                    <a:ext uri="{9D8B030D-6E8A-4147-A177-3AD203B41FA5}">
                      <a16:colId xmlns:a16="http://schemas.microsoft.com/office/drawing/2014/main" val="1122553428"/>
                    </a:ext>
                  </a:extLst>
                </a:gridCol>
                <a:gridCol w="1171339">
                  <a:extLst>
                    <a:ext uri="{9D8B030D-6E8A-4147-A177-3AD203B41FA5}">
                      <a16:colId xmlns:a16="http://schemas.microsoft.com/office/drawing/2014/main" val="3364551481"/>
                    </a:ext>
                  </a:extLst>
                </a:gridCol>
                <a:gridCol w="2070625">
                  <a:extLst>
                    <a:ext uri="{9D8B030D-6E8A-4147-A177-3AD203B41FA5}">
                      <a16:colId xmlns:a16="http://schemas.microsoft.com/office/drawing/2014/main" val="3465726873"/>
                    </a:ext>
                  </a:extLst>
                </a:gridCol>
                <a:gridCol w="1594531">
                  <a:extLst>
                    <a:ext uri="{9D8B030D-6E8A-4147-A177-3AD203B41FA5}">
                      <a16:colId xmlns:a16="http://schemas.microsoft.com/office/drawing/2014/main" val="453169880"/>
                    </a:ext>
                  </a:extLst>
                </a:gridCol>
              </a:tblGrid>
              <a:tr h="370840">
                <a:tc>
                  <a:txBody>
                    <a:bodyPr/>
                    <a:lstStyle/>
                    <a:p>
                      <a:r>
                        <a:rPr lang="fr-FR" dirty="0"/>
                        <a:t>Exemples </a:t>
                      </a:r>
                    </a:p>
                  </a:txBody>
                  <a:tcPr/>
                </a:tc>
                <a:tc>
                  <a:txBody>
                    <a:bodyPr/>
                    <a:lstStyle/>
                    <a:p>
                      <a:r>
                        <a:rPr lang="fr-FR" dirty="0"/>
                        <a:t>Données en entrées </a:t>
                      </a:r>
                    </a:p>
                  </a:txBody>
                  <a:tcPr/>
                </a:tc>
                <a:tc>
                  <a:txBody>
                    <a:bodyPr/>
                    <a:lstStyle/>
                    <a:p>
                      <a:r>
                        <a:rPr lang="fr-FR" dirty="0"/>
                        <a:t>Traitement </a:t>
                      </a:r>
                    </a:p>
                  </a:txBody>
                  <a:tcPr/>
                </a:tc>
                <a:tc>
                  <a:txBody>
                    <a:bodyPr/>
                    <a:lstStyle/>
                    <a:p>
                      <a:r>
                        <a:rPr lang="fr-FR" dirty="0"/>
                        <a:t>Résultats </a:t>
                      </a:r>
                    </a:p>
                  </a:txBody>
                  <a:tcPr/>
                </a:tc>
                <a:extLst>
                  <a:ext uri="{0D108BD9-81ED-4DB2-BD59-A6C34878D82A}">
                    <a16:rowId xmlns:a16="http://schemas.microsoft.com/office/drawing/2014/main" val="2917500305"/>
                  </a:ext>
                </a:extLst>
              </a:tr>
              <a:tr h="370840">
                <a:tc>
                  <a:txBody>
                    <a:bodyPr/>
                    <a:lstStyle/>
                    <a:p>
                      <a:r>
                        <a:rPr lang="fr-FR" dirty="0"/>
                        <a:t>Algorithme permettant de calculer le carré d'un nombre </a:t>
                      </a:r>
                    </a:p>
                  </a:txBody>
                  <a:tcPr/>
                </a:tc>
                <a:tc>
                  <a:txBody>
                    <a:bodyPr/>
                    <a:lstStyle/>
                    <a:p>
                      <a:r>
                        <a:rPr lang="fr-FR" dirty="0"/>
                        <a:t>Nombre</a:t>
                      </a:r>
                    </a:p>
                  </a:txBody>
                  <a:tcPr/>
                </a:tc>
                <a:tc>
                  <a:txBody>
                    <a:bodyPr/>
                    <a:lstStyle/>
                    <a:p>
                      <a:r>
                        <a:rPr lang="fr-FR" dirty="0"/>
                        <a:t>Nombre x Nombre </a:t>
                      </a:r>
                    </a:p>
                  </a:txBody>
                  <a:tcPr/>
                </a:tc>
                <a:tc>
                  <a:txBody>
                    <a:bodyPr/>
                    <a:lstStyle/>
                    <a:p>
                      <a:r>
                        <a:rPr lang="fr-FR" dirty="0"/>
                        <a:t>Carré </a:t>
                      </a:r>
                    </a:p>
                  </a:txBody>
                  <a:tcPr/>
                </a:tc>
                <a:extLst>
                  <a:ext uri="{0D108BD9-81ED-4DB2-BD59-A6C34878D82A}">
                    <a16:rowId xmlns:a16="http://schemas.microsoft.com/office/drawing/2014/main" val="2960058870"/>
                  </a:ext>
                </a:extLst>
              </a:tr>
              <a:tr h="370840">
                <a:tc>
                  <a:txBody>
                    <a:bodyPr/>
                    <a:lstStyle/>
                    <a:p>
                      <a:r>
                        <a:rPr lang="fr-FR" dirty="0"/>
                        <a:t>Algorithme permettant de calculer un montant TTC </a:t>
                      </a:r>
                    </a:p>
                  </a:txBody>
                  <a:tcPr/>
                </a:tc>
                <a:tc>
                  <a:txBody>
                    <a:bodyPr/>
                    <a:lstStyle/>
                    <a:p>
                      <a:r>
                        <a:rPr lang="fr-FR" dirty="0"/>
                        <a:t>Montant HT </a:t>
                      </a:r>
                    </a:p>
                  </a:txBody>
                  <a:tcPr/>
                </a:tc>
                <a:tc>
                  <a:txBody>
                    <a:bodyPr/>
                    <a:lstStyle/>
                    <a:p>
                      <a:r>
                        <a:rPr lang="fr-FR" dirty="0"/>
                        <a:t>Montant HT + Montant TVA </a:t>
                      </a:r>
                    </a:p>
                  </a:txBody>
                  <a:tcPr/>
                </a:tc>
                <a:tc>
                  <a:txBody>
                    <a:bodyPr/>
                    <a:lstStyle/>
                    <a:p>
                      <a:r>
                        <a:rPr lang="fr-FR" dirty="0"/>
                        <a:t>Montant TTC </a:t>
                      </a:r>
                    </a:p>
                  </a:txBody>
                  <a:tcPr/>
                </a:tc>
                <a:extLst>
                  <a:ext uri="{0D108BD9-81ED-4DB2-BD59-A6C34878D82A}">
                    <a16:rowId xmlns:a16="http://schemas.microsoft.com/office/drawing/2014/main" val="474124596"/>
                  </a:ext>
                </a:extLst>
              </a:tr>
            </a:tbl>
          </a:graphicData>
        </a:graphic>
      </p:graphicFrame>
    </p:spTree>
    <p:extLst>
      <p:ext uri="{BB962C8B-B14F-4D97-AF65-F5344CB8AC3E}">
        <p14:creationId xmlns:p14="http://schemas.microsoft.com/office/powerpoint/2010/main" val="4252580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re 173">
            <a:extLst>
              <a:ext uri="{FF2B5EF4-FFF2-40B4-BE49-F238E27FC236}">
                <a16:creationId xmlns:a16="http://schemas.microsoft.com/office/drawing/2014/main" id="{A1EB0CB0-2598-F627-AAF4-C5AD96D332F7}"/>
              </a:ext>
            </a:extLst>
          </p:cNvPr>
          <p:cNvSpPr>
            <a:spLocks noGrp="1"/>
          </p:cNvSpPr>
          <p:nvPr>
            <p:ph type="title"/>
          </p:nvPr>
        </p:nvSpPr>
        <p:spPr/>
        <p:txBody>
          <a:bodyPr/>
          <a:lstStyle/>
          <a:p>
            <a:r>
              <a:rPr lang="fr-FR" dirty="0"/>
              <a:t>Exemple d’algorithme de calcul d’un carré</a:t>
            </a:r>
          </a:p>
        </p:txBody>
      </p:sp>
      <p:sp>
        <p:nvSpPr>
          <p:cNvPr id="175" name="Espace réservé du texte 174">
            <a:extLst>
              <a:ext uri="{FF2B5EF4-FFF2-40B4-BE49-F238E27FC236}">
                <a16:creationId xmlns:a16="http://schemas.microsoft.com/office/drawing/2014/main" id="{B234BA28-86C4-F1C9-BAD8-7B899573BB9E}"/>
              </a:ext>
            </a:extLst>
          </p:cNvPr>
          <p:cNvSpPr>
            <a:spLocks noGrp="1"/>
          </p:cNvSpPr>
          <p:nvPr>
            <p:ph type="body" idx="1"/>
          </p:nvPr>
        </p:nvSpPr>
        <p:spPr/>
        <p:txBody>
          <a:bodyPr/>
          <a:lstStyle/>
          <a:p>
            <a:r>
              <a:rPr lang="fr-FR" dirty="0"/>
              <a:t>Algorithme</a:t>
            </a:r>
          </a:p>
        </p:txBody>
      </p:sp>
      <p:sp>
        <p:nvSpPr>
          <p:cNvPr id="158" name="Espace réservé du contenu 157">
            <a:extLst>
              <a:ext uri="{FF2B5EF4-FFF2-40B4-BE49-F238E27FC236}">
                <a16:creationId xmlns:a16="http://schemas.microsoft.com/office/drawing/2014/main" id="{1212E12B-794E-E064-9048-93BDA4D1A40D}"/>
              </a:ext>
            </a:extLst>
          </p:cNvPr>
          <p:cNvSpPr>
            <a:spLocks noGrp="1"/>
          </p:cNvSpPr>
          <p:nvPr>
            <p:ph sz="half" idx="2"/>
          </p:nvPr>
        </p:nvSpPr>
        <p:spPr>
          <a:xfrm>
            <a:off x="839788" y="2739343"/>
            <a:ext cx="5157787" cy="3684588"/>
          </a:xfrm>
        </p:spPr>
        <p:txBody>
          <a:bodyPr/>
          <a:lstStyle/>
          <a:p>
            <a:pPr marL="0" indent="0">
              <a:buNone/>
            </a:pPr>
            <a:r>
              <a:rPr lang="fr-FR" dirty="0"/>
              <a:t>Début</a:t>
            </a:r>
          </a:p>
          <a:p>
            <a:pPr marL="457200" lvl="1" indent="0">
              <a:buNone/>
            </a:pPr>
            <a:r>
              <a:rPr lang="fr-FR" dirty="0"/>
              <a:t>Lire Nombre</a:t>
            </a:r>
          </a:p>
          <a:p>
            <a:pPr marL="457200" lvl="1" indent="0">
              <a:buNone/>
            </a:pPr>
            <a:r>
              <a:rPr lang="fr-FR" dirty="0"/>
              <a:t>Carré= Nombre  * Nombre</a:t>
            </a:r>
          </a:p>
          <a:p>
            <a:pPr marL="457200" lvl="1" indent="0">
              <a:buNone/>
            </a:pPr>
            <a:r>
              <a:rPr lang="fr-FR" dirty="0"/>
              <a:t>Afficher Carré</a:t>
            </a:r>
          </a:p>
          <a:p>
            <a:pPr marL="457200" lvl="1" indent="0">
              <a:buNone/>
            </a:pPr>
            <a:r>
              <a:rPr lang="fr-FR" dirty="0"/>
              <a:t>Lire un autre nombre?</a:t>
            </a:r>
          </a:p>
          <a:p>
            <a:pPr marL="0" indent="0">
              <a:buNone/>
            </a:pPr>
            <a:r>
              <a:rPr lang="fr-FR" dirty="0"/>
              <a:t>Fin</a:t>
            </a:r>
          </a:p>
        </p:txBody>
      </p:sp>
      <p:sp>
        <p:nvSpPr>
          <p:cNvPr id="176" name="Espace réservé du texte 175">
            <a:extLst>
              <a:ext uri="{FF2B5EF4-FFF2-40B4-BE49-F238E27FC236}">
                <a16:creationId xmlns:a16="http://schemas.microsoft.com/office/drawing/2014/main" id="{F06F79E1-CF17-B72A-B61A-5D76E7B76046}"/>
              </a:ext>
            </a:extLst>
          </p:cNvPr>
          <p:cNvSpPr>
            <a:spLocks noGrp="1"/>
          </p:cNvSpPr>
          <p:nvPr>
            <p:ph type="body" sz="quarter" idx="3"/>
          </p:nvPr>
        </p:nvSpPr>
        <p:spPr>
          <a:xfrm>
            <a:off x="6172200" y="1681163"/>
            <a:ext cx="5359820" cy="823912"/>
          </a:xfrm>
        </p:spPr>
        <p:txBody>
          <a:bodyPr/>
          <a:lstStyle/>
          <a:p>
            <a:r>
              <a:rPr lang="fr-FR" dirty="0"/>
              <a:t>Algorithme sous forme d’organigramme </a:t>
            </a:r>
          </a:p>
        </p:txBody>
      </p:sp>
      <p:pic>
        <p:nvPicPr>
          <p:cNvPr id="178" name="Image 177">
            <a:extLst>
              <a:ext uri="{FF2B5EF4-FFF2-40B4-BE49-F238E27FC236}">
                <a16:creationId xmlns:a16="http://schemas.microsoft.com/office/drawing/2014/main" id="{1E4EA326-2CAC-A7F8-A7E0-4CB4C65FCC3A}"/>
              </a:ext>
            </a:extLst>
          </p:cNvPr>
          <p:cNvPicPr>
            <a:picLocks noChangeAspect="1"/>
          </p:cNvPicPr>
          <p:nvPr/>
        </p:nvPicPr>
        <p:blipFill>
          <a:blip r:embed="rId2"/>
          <a:stretch>
            <a:fillRect/>
          </a:stretch>
        </p:blipFill>
        <p:spPr>
          <a:xfrm>
            <a:off x="7526796" y="2576062"/>
            <a:ext cx="1890499" cy="4281938"/>
          </a:xfrm>
          <a:prstGeom prst="rect">
            <a:avLst/>
          </a:prstGeom>
        </p:spPr>
      </p:pic>
    </p:spTree>
    <p:extLst>
      <p:ext uri="{BB962C8B-B14F-4D97-AF65-F5344CB8AC3E}">
        <p14:creationId xmlns:p14="http://schemas.microsoft.com/office/powerpoint/2010/main" val="2842051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9" name="Groupe 158">
            <a:extLst>
              <a:ext uri="{FF2B5EF4-FFF2-40B4-BE49-F238E27FC236}">
                <a16:creationId xmlns:a16="http://schemas.microsoft.com/office/drawing/2014/main" id="{B8DB8467-8312-807F-617C-4A2EE470BDD4}"/>
              </a:ext>
            </a:extLst>
          </p:cNvPr>
          <p:cNvGrpSpPr/>
          <p:nvPr/>
        </p:nvGrpSpPr>
        <p:grpSpPr>
          <a:xfrm>
            <a:off x="5045655" y="510306"/>
            <a:ext cx="2513553" cy="5837388"/>
            <a:chOff x="3111057" y="564175"/>
            <a:chExt cx="2513553" cy="5837388"/>
          </a:xfrm>
        </p:grpSpPr>
        <p:sp>
          <p:nvSpPr>
            <p:cNvPr id="160" name="object 39">
              <a:extLst>
                <a:ext uri="{FF2B5EF4-FFF2-40B4-BE49-F238E27FC236}">
                  <a16:creationId xmlns:a16="http://schemas.microsoft.com/office/drawing/2014/main" id="{A2447836-DEC2-0150-50E7-E882EB34262A}"/>
                </a:ext>
              </a:extLst>
            </p:cNvPr>
            <p:cNvSpPr txBox="1"/>
            <p:nvPr/>
          </p:nvSpPr>
          <p:spPr>
            <a:xfrm>
              <a:off x="4842290" y="5711322"/>
              <a:ext cx="782320" cy="330200"/>
            </a:xfrm>
            <a:prstGeom prst="rect">
              <a:avLst/>
            </a:prstGeom>
          </p:spPr>
          <p:txBody>
            <a:bodyPr vert="horz" wrap="square" lIns="0" tIns="12700" rIns="0" bIns="0" rtlCol="0">
              <a:spAutoFit/>
            </a:bodyPr>
            <a:lstStyle/>
            <a:p>
              <a:pPr marL="12700">
                <a:spcBef>
                  <a:spcPts val="100"/>
                </a:spcBef>
              </a:pPr>
              <a:r>
                <a:rPr sz="2000" dirty="0">
                  <a:solidFill>
                    <a:srgbClr val="FFFFFF"/>
                  </a:solidFill>
                  <a:latin typeface="Calibri"/>
                  <a:cs typeface="Calibri"/>
                </a:rPr>
                <a:t>[ i = 2</a:t>
              </a:r>
              <a:r>
                <a:rPr sz="2000" spc="-105" dirty="0">
                  <a:solidFill>
                    <a:srgbClr val="FFFFFF"/>
                  </a:solidFill>
                  <a:latin typeface="Calibri"/>
                  <a:cs typeface="Calibri"/>
                </a:rPr>
                <a:t> </a:t>
              </a:r>
              <a:r>
                <a:rPr sz="2000" dirty="0">
                  <a:solidFill>
                    <a:srgbClr val="FFFFFF"/>
                  </a:solidFill>
                  <a:latin typeface="Calibri"/>
                  <a:cs typeface="Calibri"/>
                </a:rPr>
                <a:t>]</a:t>
              </a:r>
              <a:endParaRPr sz="2000">
                <a:latin typeface="Calibri"/>
                <a:cs typeface="Calibri"/>
              </a:endParaRPr>
            </a:p>
          </p:txBody>
        </p:sp>
        <p:sp>
          <p:nvSpPr>
            <p:cNvPr id="161" name="object 40">
              <a:extLst>
                <a:ext uri="{FF2B5EF4-FFF2-40B4-BE49-F238E27FC236}">
                  <a16:creationId xmlns:a16="http://schemas.microsoft.com/office/drawing/2014/main" id="{5034594D-E2F3-2F21-7738-35B41B9AA9C4}"/>
                </a:ext>
              </a:extLst>
            </p:cNvPr>
            <p:cNvSpPr txBox="1"/>
            <p:nvPr/>
          </p:nvSpPr>
          <p:spPr>
            <a:xfrm>
              <a:off x="3258115" y="6071363"/>
              <a:ext cx="706755" cy="330200"/>
            </a:xfrm>
            <a:prstGeom prst="rect">
              <a:avLst/>
            </a:prstGeom>
          </p:spPr>
          <p:txBody>
            <a:bodyPr vert="horz" wrap="square" lIns="0" tIns="12700" rIns="0" bIns="0" rtlCol="0">
              <a:spAutoFit/>
            </a:bodyPr>
            <a:lstStyle/>
            <a:p>
              <a:pPr marL="12700">
                <a:spcBef>
                  <a:spcPts val="100"/>
                </a:spcBef>
              </a:pPr>
              <a:r>
                <a:rPr sz="2000" dirty="0">
                  <a:solidFill>
                    <a:srgbClr val="FFFFFF"/>
                  </a:solidFill>
                  <a:latin typeface="Calibri"/>
                  <a:cs typeface="Calibri"/>
                </a:rPr>
                <a:t>[ else</a:t>
              </a:r>
              <a:r>
                <a:rPr sz="2000" spc="-95" dirty="0">
                  <a:solidFill>
                    <a:srgbClr val="FFFFFF"/>
                  </a:solidFill>
                  <a:latin typeface="Calibri"/>
                  <a:cs typeface="Calibri"/>
                </a:rPr>
                <a:t> </a:t>
              </a:r>
              <a:r>
                <a:rPr sz="2000" dirty="0">
                  <a:solidFill>
                    <a:srgbClr val="FFFFFF"/>
                  </a:solidFill>
                  <a:latin typeface="Calibri"/>
                  <a:cs typeface="Calibri"/>
                </a:rPr>
                <a:t>]</a:t>
              </a:r>
              <a:endParaRPr sz="2000">
                <a:latin typeface="Calibri"/>
                <a:cs typeface="Calibri"/>
              </a:endParaRPr>
            </a:p>
          </p:txBody>
        </p:sp>
        <p:sp>
          <p:nvSpPr>
            <p:cNvPr id="162" name="Parallélogramme 161">
              <a:extLst>
                <a:ext uri="{FF2B5EF4-FFF2-40B4-BE49-F238E27FC236}">
                  <a16:creationId xmlns:a16="http://schemas.microsoft.com/office/drawing/2014/main" id="{035301CD-DBFE-BCF7-48BE-0D05D7992F70}"/>
                </a:ext>
              </a:extLst>
            </p:cNvPr>
            <p:cNvSpPr/>
            <p:nvPr/>
          </p:nvSpPr>
          <p:spPr>
            <a:xfrm>
              <a:off x="3198437" y="1602468"/>
              <a:ext cx="1801209" cy="496801"/>
            </a:xfrm>
            <a:prstGeom prst="parallelogram">
              <a:avLst/>
            </a:prstGeom>
            <a:ln w="25399">
              <a:solidFill>
                <a:srgbClr val="FAA757"/>
              </a:solidFill>
            </a:ln>
          </p:spPr>
          <p:txBody>
            <a:bodyPr wrap="square" lIns="0" tIns="0" rIns="0" bIns="0" rtlCol="0" anchor="ctr"/>
            <a:lstStyle/>
            <a:p>
              <a:pPr algn="ctr"/>
              <a:r>
                <a:rPr lang="fr-FR" b="1" dirty="0"/>
                <a:t>Saisir Nombre</a:t>
              </a:r>
            </a:p>
          </p:txBody>
        </p:sp>
        <p:sp>
          <p:nvSpPr>
            <p:cNvPr id="163" name="Ellipse 162">
              <a:extLst>
                <a:ext uri="{FF2B5EF4-FFF2-40B4-BE49-F238E27FC236}">
                  <a16:creationId xmlns:a16="http://schemas.microsoft.com/office/drawing/2014/main" id="{33982665-0E60-1BA5-B9D6-6457CF6B237D}"/>
                </a:ext>
              </a:extLst>
            </p:cNvPr>
            <p:cNvSpPr/>
            <p:nvPr/>
          </p:nvSpPr>
          <p:spPr>
            <a:xfrm>
              <a:off x="3413444" y="564175"/>
              <a:ext cx="1371194" cy="429669"/>
            </a:xfrm>
            <a:prstGeom prst="ellipse">
              <a:avLst/>
            </a:prstGeom>
            <a:ln w="25399">
              <a:solidFill>
                <a:srgbClr val="FAA757"/>
              </a:solidFill>
            </a:ln>
          </p:spPr>
          <p:txBody>
            <a:bodyPr wrap="square" lIns="0" tIns="0" rIns="0" bIns="0" rtlCol="0" anchor="ctr"/>
            <a:lstStyle/>
            <a:p>
              <a:pPr algn="ctr"/>
              <a:r>
                <a:rPr lang="fr-FR" b="1" dirty="0"/>
                <a:t>Début</a:t>
              </a:r>
            </a:p>
          </p:txBody>
        </p:sp>
        <p:sp>
          <p:nvSpPr>
            <p:cNvPr id="164" name="Ellipse 163">
              <a:extLst>
                <a:ext uri="{FF2B5EF4-FFF2-40B4-BE49-F238E27FC236}">
                  <a16:creationId xmlns:a16="http://schemas.microsoft.com/office/drawing/2014/main" id="{61492CF8-3DC1-B6E2-E616-2D23FB739E0F}"/>
                </a:ext>
              </a:extLst>
            </p:cNvPr>
            <p:cNvSpPr/>
            <p:nvPr/>
          </p:nvSpPr>
          <p:spPr>
            <a:xfrm>
              <a:off x="3471806" y="5699395"/>
              <a:ext cx="1133218" cy="429669"/>
            </a:xfrm>
            <a:prstGeom prst="ellipse">
              <a:avLst/>
            </a:prstGeom>
            <a:ln w="25399">
              <a:solidFill>
                <a:srgbClr val="FAA757"/>
              </a:solidFill>
            </a:ln>
          </p:spPr>
          <p:txBody>
            <a:bodyPr wrap="square" lIns="0" tIns="0" rIns="0" bIns="0" rtlCol="0" anchor="ctr"/>
            <a:lstStyle/>
            <a:p>
              <a:pPr algn="ctr"/>
              <a:r>
                <a:rPr lang="fr-FR" b="1" dirty="0"/>
                <a:t>Fin</a:t>
              </a:r>
            </a:p>
          </p:txBody>
        </p:sp>
        <p:cxnSp>
          <p:nvCxnSpPr>
            <p:cNvPr id="165" name="Connecteur droit avec flèche 164">
              <a:extLst>
                <a:ext uri="{FF2B5EF4-FFF2-40B4-BE49-F238E27FC236}">
                  <a16:creationId xmlns:a16="http://schemas.microsoft.com/office/drawing/2014/main" id="{B96C279A-C8FD-6978-9798-A6DE9437E708}"/>
                </a:ext>
              </a:extLst>
            </p:cNvPr>
            <p:cNvCxnSpPr>
              <a:cxnSpLocks/>
              <a:stCxn id="162" idx="3"/>
              <a:endCxn id="167" idx="0"/>
            </p:cNvCxnSpPr>
            <p:nvPr/>
          </p:nvCxnSpPr>
          <p:spPr>
            <a:xfrm flipH="1">
              <a:off x="4035743" y="2099269"/>
              <a:ext cx="1198" cy="522836"/>
            </a:xfrm>
            <a:prstGeom prst="straightConnector1">
              <a:avLst/>
            </a:prstGeom>
            <a:ln w="57150">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66" name="Connecteur droit avec flèche 165">
              <a:extLst>
                <a:ext uri="{FF2B5EF4-FFF2-40B4-BE49-F238E27FC236}">
                  <a16:creationId xmlns:a16="http://schemas.microsoft.com/office/drawing/2014/main" id="{492E31E7-CEE5-8C4A-B0FD-7A1721705B36}"/>
                </a:ext>
              </a:extLst>
            </p:cNvPr>
            <p:cNvCxnSpPr>
              <a:cxnSpLocks/>
              <a:stCxn id="167" idx="2"/>
              <a:endCxn id="168" idx="0"/>
            </p:cNvCxnSpPr>
            <p:nvPr/>
          </p:nvCxnSpPr>
          <p:spPr>
            <a:xfrm>
              <a:off x="4035743" y="3216661"/>
              <a:ext cx="1075" cy="462175"/>
            </a:xfrm>
            <a:prstGeom prst="straightConnector1">
              <a:avLst/>
            </a:prstGeom>
            <a:ln w="57150">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167" name="Rectangle 166">
              <a:extLst>
                <a:ext uri="{FF2B5EF4-FFF2-40B4-BE49-F238E27FC236}">
                  <a16:creationId xmlns:a16="http://schemas.microsoft.com/office/drawing/2014/main" id="{90B48A54-FB65-00BD-33FD-356A9370483C}"/>
                </a:ext>
              </a:extLst>
            </p:cNvPr>
            <p:cNvSpPr/>
            <p:nvPr/>
          </p:nvSpPr>
          <p:spPr>
            <a:xfrm>
              <a:off x="3154522" y="2622105"/>
              <a:ext cx="1762441" cy="594556"/>
            </a:xfrm>
            <a:prstGeom prst="rect">
              <a:avLst/>
            </a:prstGeom>
            <a:ln w="25399">
              <a:solidFill>
                <a:srgbClr val="FAA757"/>
              </a:solidFill>
            </a:ln>
          </p:spPr>
          <p:txBody>
            <a:bodyPr wrap="square" lIns="0" tIns="0" rIns="0" bIns="0" rtlCol="0" anchor="ctr"/>
            <a:lstStyle/>
            <a:p>
              <a:pPr marL="12700" algn="ctr">
                <a:lnSpc>
                  <a:spcPts val="2130"/>
                </a:lnSpc>
                <a:spcBef>
                  <a:spcPts val="100"/>
                </a:spcBef>
              </a:pPr>
              <a:r>
                <a:rPr lang="fr-FR" b="1" dirty="0">
                  <a:latin typeface="Calibri"/>
                  <a:cs typeface="Calibri"/>
                </a:rPr>
                <a:t>Carre= Nombre*Nombre</a:t>
              </a:r>
              <a:endParaRPr lang="fr-FR" dirty="0">
                <a:latin typeface="Calibri"/>
                <a:cs typeface="Calibri"/>
              </a:endParaRPr>
            </a:p>
          </p:txBody>
        </p:sp>
        <p:sp>
          <p:nvSpPr>
            <p:cNvPr id="168" name="Parallélogramme 167">
              <a:extLst>
                <a:ext uri="{FF2B5EF4-FFF2-40B4-BE49-F238E27FC236}">
                  <a16:creationId xmlns:a16="http://schemas.microsoft.com/office/drawing/2014/main" id="{31C874F8-FCC8-F01C-6906-86C0F3697564}"/>
                </a:ext>
              </a:extLst>
            </p:cNvPr>
            <p:cNvSpPr/>
            <p:nvPr/>
          </p:nvSpPr>
          <p:spPr>
            <a:xfrm>
              <a:off x="3111057" y="3678836"/>
              <a:ext cx="1851521" cy="549432"/>
            </a:xfrm>
            <a:prstGeom prst="parallelogram">
              <a:avLst/>
            </a:prstGeom>
            <a:ln w="25399">
              <a:solidFill>
                <a:srgbClr val="FAA757"/>
              </a:solidFill>
            </a:ln>
          </p:spPr>
          <p:txBody>
            <a:bodyPr wrap="square" lIns="0" tIns="0" rIns="0" bIns="0" rtlCol="0" anchor="ctr"/>
            <a:lstStyle/>
            <a:p>
              <a:pPr algn="ctr"/>
              <a:r>
                <a:rPr lang="fr-FR" b="1" dirty="0">
                  <a:solidFill>
                    <a:schemeClr val="tx1"/>
                  </a:solidFill>
                </a:rPr>
                <a:t>Afficher  Carre</a:t>
              </a:r>
            </a:p>
          </p:txBody>
        </p:sp>
        <p:sp>
          <p:nvSpPr>
            <p:cNvPr id="169" name="Organigramme : Décision 168">
              <a:extLst>
                <a:ext uri="{FF2B5EF4-FFF2-40B4-BE49-F238E27FC236}">
                  <a16:creationId xmlns:a16="http://schemas.microsoft.com/office/drawing/2014/main" id="{2C137DD9-289B-966F-4B55-4A8FF0FFC2FF}"/>
                </a:ext>
              </a:extLst>
            </p:cNvPr>
            <p:cNvSpPr/>
            <p:nvPr/>
          </p:nvSpPr>
          <p:spPr>
            <a:xfrm>
              <a:off x="3292075" y="4718405"/>
              <a:ext cx="1494791" cy="574069"/>
            </a:xfrm>
            <a:prstGeom prst="flowChartDecision">
              <a:avLst/>
            </a:prstGeom>
            <a:ln w="25399">
              <a:solidFill>
                <a:srgbClr val="FAA757"/>
              </a:solidFill>
            </a:ln>
          </p:spPr>
          <p:txBody>
            <a:bodyPr wrap="square" lIns="0" tIns="0" rIns="0" bIns="0" rtlCol="0" anchor="ctr"/>
            <a:lstStyle/>
            <a:p>
              <a:pPr algn="ctr"/>
              <a:r>
                <a:rPr lang="fr-FR" b="1" dirty="0"/>
                <a:t>Fin </a:t>
              </a:r>
              <a:r>
                <a:rPr lang="fr-FR" b="1" dirty="0">
                  <a:solidFill>
                    <a:schemeClr val="tx1"/>
                  </a:solidFill>
                </a:rPr>
                <a:t>?</a:t>
              </a:r>
            </a:p>
          </p:txBody>
        </p:sp>
        <p:cxnSp>
          <p:nvCxnSpPr>
            <p:cNvPr id="170" name="Connecteur droit avec flèche 169">
              <a:extLst>
                <a:ext uri="{FF2B5EF4-FFF2-40B4-BE49-F238E27FC236}">
                  <a16:creationId xmlns:a16="http://schemas.microsoft.com/office/drawing/2014/main" id="{0A38405F-AE67-F4ED-A0AE-FE9B10BE4FD8}"/>
                </a:ext>
              </a:extLst>
            </p:cNvPr>
            <p:cNvCxnSpPr>
              <a:cxnSpLocks/>
              <a:stCxn id="168" idx="4"/>
              <a:endCxn id="169" idx="0"/>
            </p:cNvCxnSpPr>
            <p:nvPr/>
          </p:nvCxnSpPr>
          <p:spPr>
            <a:xfrm>
              <a:off x="4036818" y="4228268"/>
              <a:ext cx="2653" cy="490137"/>
            </a:xfrm>
            <a:prstGeom prst="straightConnector1">
              <a:avLst/>
            </a:prstGeom>
            <a:ln w="57150">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71" name="Connecteur droit avec flèche 170">
              <a:extLst>
                <a:ext uri="{FF2B5EF4-FFF2-40B4-BE49-F238E27FC236}">
                  <a16:creationId xmlns:a16="http://schemas.microsoft.com/office/drawing/2014/main" id="{39EE564B-6A4B-4FAD-17E7-CF40182C3FF6}"/>
                </a:ext>
              </a:extLst>
            </p:cNvPr>
            <p:cNvCxnSpPr>
              <a:cxnSpLocks/>
              <a:stCxn id="169" idx="2"/>
              <a:endCxn id="164" idx="0"/>
            </p:cNvCxnSpPr>
            <p:nvPr/>
          </p:nvCxnSpPr>
          <p:spPr>
            <a:xfrm flipH="1">
              <a:off x="4038415" y="5292474"/>
              <a:ext cx="1056" cy="406921"/>
            </a:xfrm>
            <a:prstGeom prst="straightConnector1">
              <a:avLst/>
            </a:prstGeom>
            <a:ln w="57150">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72" name="Connecteur droit avec flèche 171">
              <a:extLst>
                <a:ext uri="{FF2B5EF4-FFF2-40B4-BE49-F238E27FC236}">
                  <a16:creationId xmlns:a16="http://schemas.microsoft.com/office/drawing/2014/main" id="{A2B043A9-686D-FA15-E735-7AA265BA5B0B}"/>
                </a:ext>
              </a:extLst>
            </p:cNvPr>
            <p:cNvCxnSpPr>
              <a:cxnSpLocks/>
              <a:stCxn id="163" idx="4"/>
              <a:endCxn id="162" idx="0"/>
            </p:cNvCxnSpPr>
            <p:nvPr/>
          </p:nvCxnSpPr>
          <p:spPr>
            <a:xfrm>
              <a:off x="4099041" y="993844"/>
              <a:ext cx="1" cy="608624"/>
            </a:xfrm>
            <a:prstGeom prst="straightConnector1">
              <a:avLst/>
            </a:prstGeom>
            <a:ln w="57150">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73" name="Connecteur : en angle 172">
              <a:extLst>
                <a:ext uri="{FF2B5EF4-FFF2-40B4-BE49-F238E27FC236}">
                  <a16:creationId xmlns:a16="http://schemas.microsoft.com/office/drawing/2014/main" id="{E45A180C-B780-9919-5E4A-64F34DD74710}"/>
                </a:ext>
              </a:extLst>
            </p:cNvPr>
            <p:cNvCxnSpPr>
              <a:cxnSpLocks/>
              <a:stCxn id="169" idx="3"/>
            </p:cNvCxnSpPr>
            <p:nvPr/>
          </p:nvCxnSpPr>
          <p:spPr>
            <a:xfrm flipH="1" flipV="1">
              <a:off x="4099041" y="1251162"/>
              <a:ext cx="687825" cy="3754278"/>
            </a:xfrm>
            <a:prstGeom prst="bentConnector4">
              <a:avLst>
                <a:gd name="adj1" fmla="val -69492"/>
                <a:gd name="adj2" fmla="val 99717"/>
              </a:avLst>
            </a:prstGeom>
            <a:ln w="57150">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703616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56BBE-24BD-2571-EDA5-596AB3F867C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A703E8-6AC2-BE98-15CA-E1CE7DC9A10E}"/>
              </a:ext>
            </a:extLst>
          </p:cNvPr>
          <p:cNvSpPr>
            <a:spLocks noGrp="1"/>
          </p:cNvSpPr>
          <p:nvPr>
            <p:ph type="title"/>
          </p:nvPr>
        </p:nvSpPr>
        <p:spPr/>
        <p:txBody>
          <a:bodyPr/>
          <a:lstStyle/>
          <a:p>
            <a:r>
              <a:rPr lang="fr-FR" dirty="0"/>
              <a:t>1. Notions liées à la programmation: </a:t>
            </a:r>
            <a:br>
              <a:rPr lang="fr-FR" dirty="0"/>
            </a:br>
            <a:r>
              <a:rPr lang="fr-FR" dirty="0"/>
              <a:t>B- </a:t>
            </a:r>
            <a:r>
              <a:rPr lang="fr-FR" dirty="0">
                <a:solidFill>
                  <a:schemeClr val="accent2"/>
                </a:solidFill>
              </a:rPr>
              <a:t>Programme</a:t>
            </a:r>
          </a:p>
        </p:txBody>
      </p:sp>
      <p:sp>
        <p:nvSpPr>
          <p:cNvPr id="3" name="Espace réservé du contenu 2">
            <a:extLst>
              <a:ext uri="{FF2B5EF4-FFF2-40B4-BE49-F238E27FC236}">
                <a16:creationId xmlns:a16="http://schemas.microsoft.com/office/drawing/2014/main" id="{65DBFAFE-6943-E438-2325-CF1E770DAF1D}"/>
              </a:ext>
            </a:extLst>
          </p:cNvPr>
          <p:cNvSpPr>
            <a:spLocks noGrp="1"/>
          </p:cNvSpPr>
          <p:nvPr>
            <p:ph idx="1"/>
          </p:nvPr>
        </p:nvSpPr>
        <p:spPr/>
        <p:txBody>
          <a:bodyPr>
            <a:normAutofit/>
          </a:bodyPr>
          <a:lstStyle/>
          <a:p>
            <a:r>
              <a:rPr lang="fr-FR" b="1" dirty="0">
                <a:solidFill>
                  <a:schemeClr val="accent1"/>
                </a:solidFill>
              </a:rPr>
              <a:t>Définition</a:t>
            </a:r>
            <a:r>
              <a:rPr lang="fr-FR" dirty="0"/>
              <a:t> </a:t>
            </a:r>
            <a:r>
              <a:rPr lang="fr-FR" dirty="0">
                <a:solidFill>
                  <a:srgbClr val="00B050"/>
                </a:solidFill>
              </a:rPr>
              <a:t>Un programme est une suite d'instructions écrites dans un langage de programmation et exécutées par un ordinateur. </a:t>
            </a:r>
          </a:p>
          <a:p>
            <a:r>
              <a:rPr lang="fr-FR" dirty="0"/>
              <a:t>Cette suite d'instructions manipule des données « </a:t>
            </a:r>
            <a:r>
              <a:rPr lang="fr-FR" b="1" dirty="0">
                <a:solidFill>
                  <a:schemeClr val="accent2">
                    <a:lumMod val="75000"/>
                  </a:schemeClr>
                </a:solidFill>
              </a:rPr>
              <a:t>en entrées</a:t>
            </a:r>
            <a:r>
              <a:rPr lang="fr-FR" dirty="0"/>
              <a:t>» et renvoie des résultats « </a:t>
            </a:r>
            <a:r>
              <a:rPr lang="fr-FR" b="1" dirty="0">
                <a:solidFill>
                  <a:schemeClr val="accent2">
                    <a:lumMod val="75000"/>
                  </a:schemeClr>
                </a:solidFill>
              </a:rPr>
              <a:t>en sortie</a:t>
            </a:r>
            <a:r>
              <a:rPr lang="fr-FR" dirty="0"/>
              <a:t>». </a:t>
            </a:r>
          </a:p>
          <a:p>
            <a:r>
              <a:rPr lang="fr-FR" dirty="0"/>
              <a:t>Une </a:t>
            </a:r>
            <a:r>
              <a:rPr lang="fr-FR" b="1" dirty="0"/>
              <a:t>traduction</a:t>
            </a:r>
            <a:r>
              <a:rPr lang="fr-FR" dirty="0"/>
              <a:t> d’un algorithme en un langage interprétable par un ordinateur</a:t>
            </a:r>
          </a:p>
          <a:p>
            <a:r>
              <a:rPr lang="fr-FR" b="1" dirty="0"/>
              <a:t>Transcription</a:t>
            </a:r>
            <a:r>
              <a:rPr lang="fr-FR" dirty="0"/>
              <a:t> d’un algorithme avec une syntaxe prédéfinie;</a:t>
            </a:r>
          </a:p>
        </p:txBody>
      </p:sp>
      <p:grpSp>
        <p:nvGrpSpPr>
          <p:cNvPr id="4" name="Groupe 3">
            <a:extLst>
              <a:ext uri="{FF2B5EF4-FFF2-40B4-BE49-F238E27FC236}">
                <a16:creationId xmlns:a16="http://schemas.microsoft.com/office/drawing/2014/main" id="{9BD324E0-A68C-45E4-A3A1-2D05B2577F51}"/>
              </a:ext>
            </a:extLst>
          </p:cNvPr>
          <p:cNvGrpSpPr/>
          <p:nvPr/>
        </p:nvGrpSpPr>
        <p:grpSpPr>
          <a:xfrm>
            <a:off x="838200" y="5159685"/>
            <a:ext cx="10063480" cy="914400"/>
            <a:chOff x="848360" y="2692400"/>
            <a:chExt cx="10063480" cy="914400"/>
          </a:xfrm>
        </p:grpSpPr>
        <p:sp>
          <p:nvSpPr>
            <p:cNvPr id="5" name="Rectangle : coins arrondis 4">
              <a:extLst>
                <a:ext uri="{FF2B5EF4-FFF2-40B4-BE49-F238E27FC236}">
                  <a16:creationId xmlns:a16="http://schemas.microsoft.com/office/drawing/2014/main" id="{7E80830C-3706-7073-91EF-6248163EAC2A}"/>
                </a:ext>
              </a:extLst>
            </p:cNvPr>
            <p:cNvSpPr/>
            <p:nvPr/>
          </p:nvSpPr>
          <p:spPr>
            <a:xfrm>
              <a:off x="848360" y="2692400"/>
              <a:ext cx="246888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Données en entrée </a:t>
              </a:r>
            </a:p>
          </p:txBody>
        </p:sp>
        <p:sp>
          <p:nvSpPr>
            <p:cNvPr id="6" name="Rectangle : coins arrondis 5">
              <a:extLst>
                <a:ext uri="{FF2B5EF4-FFF2-40B4-BE49-F238E27FC236}">
                  <a16:creationId xmlns:a16="http://schemas.microsoft.com/office/drawing/2014/main" id="{5FD401EE-D005-28C0-9DAC-FBB1C6B8DC97}"/>
                </a:ext>
              </a:extLst>
            </p:cNvPr>
            <p:cNvSpPr/>
            <p:nvPr/>
          </p:nvSpPr>
          <p:spPr>
            <a:xfrm>
              <a:off x="8442960" y="2692400"/>
              <a:ext cx="246888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Données en sortie:</a:t>
              </a:r>
            </a:p>
            <a:p>
              <a:pPr algn="ctr"/>
              <a:r>
                <a:rPr lang="fr-FR" dirty="0"/>
                <a:t>Résultats </a:t>
              </a:r>
            </a:p>
          </p:txBody>
        </p:sp>
        <p:sp>
          <p:nvSpPr>
            <p:cNvPr id="7" name="Rectangle : coins arrondis 6">
              <a:extLst>
                <a:ext uri="{FF2B5EF4-FFF2-40B4-BE49-F238E27FC236}">
                  <a16:creationId xmlns:a16="http://schemas.microsoft.com/office/drawing/2014/main" id="{8DDEBBAF-F709-1ED2-931B-0A31CCF97113}"/>
                </a:ext>
              </a:extLst>
            </p:cNvPr>
            <p:cNvSpPr/>
            <p:nvPr/>
          </p:nvSpPr>
          <p:spPr>
            <a:xfrm>
              <a:off x="4645660" y="2692400"/>
              <a:ext cx="2468880" cy="91440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Traitements </a:t>
              </a:r>
            </a:p>
            <a:p>
              <a:pPr algn="ctr"/>
              <a:r>
                <a:rPr lang="fr-FR" dirty="0"/>
                <a:t>Règles de gestion </a:t>
              </a:r>
            </a:p>
          </p:txBody>
        </p:sp>
        <p:sp>
          <p:nvSpPr>
            <p:cNvPr id="8" name="Flèche : droite 7">
              <a:extLst>
                <a:ext uri="{FF2B5EF4-FFF2-40B4-BE49-F238E27FC236}">
                  <a16:creationId xmlns:a16="http://schemas.microsoft.com/office/drawing/2014/main" id="{A0253A58-1B81-124A-17B2-E654DC85BB72}"/>
                </a:ext>
              </a:extLst>
            </p:cNvPr>
            <p:cNvSpPr/>
            <p:nvPr/>
          </p:nvSpPr>
          <p:spPr>
            <a:xfrm>
              <a:off x="3512820" y="3007360"/>
              <a:ext cx="924560" cy="2844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droite 8">
              <a:extLst>
                <a:ext uri="{FF2B5EF4-FFF2-40B4-BE49-F238E27FC236}">
                  <a16:creationId xmlns:a16="http://schemas.microsoft.com/office/drawing/2014/main" id="{C1F25E57-F504-8631-03B2-8829239E358E}"/>
                </a:ext>
              </a:extLst>
            </p:cNvPr>
            <p:cNvSpPr/>
            <p:nvPr/>
          </p:nvSpPr>
          <p:spPr>
            <a:xfrm>
              <a:off x="7322820" y="2981960"/>
              <a:ext cx="924560" cy="2844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69181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DE63A3-DEA9-4C6F-E1BE-0DE77553D87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EFC439A-65F2-FDE1-488C-DC235CF30657}"/>
              </a:ext>
            </a:extLst>
          </p:cNvPr>
          <p:cNvSpPr>
            <a:spLocks noGrp="1"/>
          </p:cNvSpPr>
          <p:nvPr>
            <p:ph idx="1"/>
          </p:nvPr>
        </p:nvSpPr>
        <p:spPr/>
        <p:txBody>
          <a:bodyPr/>
          <a:lstStyle/>
          <a:p>
            <a:endParaRPr lang="fr-FR"/>
          </a:p>
        </p:txBody>
      </p:sp>
      <p:pic>
        <p:nvPicPr>
          <p:cNvPr id="9" name="Image 8">
            <a:extLst>
              <a:ext uri="{FF2B5EF4-FFF2-40B4-BE49-F238E27FC236}">
                <a16:creationId xmlns:a16="http://schemas.microsoft.com/office/drawing/2014/main" id="{5EAE6044-38E4-6758-1A70-3A139D346F94}"/>
              </a:ext>
            </a:extLst>
          </p:cNvPr>
          <p:cNvPicPr>
            <a:picLocks noChangeAspect="1"/>
          </p:cNvPicPr>
          <p:nvPr/>
        </p:nvPicPr>
        <p:blipFill rotWithShape="1">
          <a:blip r:embed="rId2"/>
          <a:srcRect t="11323"/>
          <a:stretch/>
        </p:blipFill>
        <p:spPr>
          <a:xfrm>
            <a:off x="1953003" y="2203354"/>
            <a:ext cx="8285993" cy="3973609"/>
          </a:xfrm>
          <a:prstGeom prst="rect">
            <a:avLst/>
          </a:prstGeom>
        </p:spPr>
      </p:pic>
    </p:spTree>
    <p:extLst>
      <p:ext uri="{BB962C8B-B14F-4D97-AF65-F5344CB8AC3E}">
        <p14:creationId xmlns:p14="http://schemas.microsoft.com/office/powerpoint/2010/main" val="3891191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E4341-BF4E-2546-670C-7DF4ADA34EB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8843296-E55E-D64F-218B-DF890E1BF026}"/>
              </a:ext>
            </a:extLst>
          </p:cNvPr>
          <p:cNvSpPr>
            <a:spLocks noGrp="1"/>
          </p:cNvSpPr>
          <p:nvPr>
            <p:ph type="title"/>
          </p:nvPr>
        </p:nvSpPr>
        <p:spPr/>
        <p:txBody>
          <a:bodyPr>
            <a:normAutofit/>
          </a:bodyPr>
          <a:lstStyle/>
          <a:p>
            <a:r>
              <a:rPr lang="fr-FR" sz="3600" b="1" dirty="0"/>
              <a:t>Généralités sur la programmation VBA ou en </a:t>
            </a:r>
            <a:r>
              <a:rPr lang="fr-FR" sz="3600" b="1" dirty="0" err="1"/>
              <a:t>OfficeScript</a:t>
            </a:r>
            <a:r>
              <a:rPr lang="fr-FR" sz="3600" b="1" dirty="0"/>
              <a:t> sous Excel</a:t>
            </a:r>
          </a:p>
        </p:txBody>
      </p:sp>
      <p:sp>
        <p:nvSpPr>
          <p:cNvPr id="3" name="Espace réservé du contenu 2">
            <a:extLst>
              <a:ext uri="{FF2B5EF4-FFF2-40B4-BE49-F238E27FC236}">
                <a16:creationId xmlns:a16="http://schemas.microsoft.com/office/drawing/2014/main" id="{E0A6E02C-8E37-376E-7FF2-CA86BC83CD78}"/>
              </a:ext>
            </a:extLst>
          </p:cNvPr>
          <p:cNvSpPr>
            <a:spLocks noGrp="1"/>
          </p:cNvSpPr>
          <p:nvPr>
            <p:ph idx="1"/>
          </p:nvPr>
        </p:nvSpPr>
        <p:spPr/>
        <p:txBody>
          <a:bodyPr/>
          <a:lstStyle/>
          <a:p>
            <a:endParaRPr lang="fr-FR" dirty="0"/>
          </a:p>
        </p:txBody>
      </p:sp>
      <p:sp>
        <p:nvSpPr>
          <p:cNvPr id="6" name="object 8">
            <a:extLst>
              <a:ext uri="{FF2B5EF4-FFF2-40B4-BE49-F238E27FC236}">
                <a16:creationId xmlns:a16="http://schemas.microsoft.com/office/drawing/2014/main" id="{98F09202-3BC7-86F4-F3B5-B247F779D3DF}"/>
              </a:ext>
            </a:extLst>
          </p:cNvPr>
          <p:cNvSpPr txBox="1"/>
          <p:nvPr/>
        </p:nvSpPr>
        <p:spPr>
          <a:xfrm>
            <a:off x="800808" y="2481631"/>
            <a:ext cx="5107029" cy="874598"/>
          </a:xfrm>
          <a:prstGeom prst="round1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12700" rIns="0" bIns="0" rtlCol="0">
            <a:spAutoFit/>
          </a:bodyPr>
          <a:lstStyle/>
          <a:p>
            <a:pPr marL="12700">
              <a:spcBef>
                <a:spcPts val="100"/>
              </a:spcBef>
            </a:pPr>
            <a:r>
              <a:rPr sz="1400" spc="-5" dirty="0">
                <a:solidFill>
                  <a:srgbClr val="548ED4"/>
                </a:solidFill>
                <a:latin typeface="Calibri"/>
                <a:cs typeface="Calibri"/>
              </a:rPr>
              <a:t>Fonctions</a:t>
            </a:r>
            <a:r>
              <a:rPr sz="1400" spc="-30" dirty="0">
                <a:solidFill>
                  <a:srgbClr val="548ED4"/>
                </a:solidFill>
                <a:latin typeface="Calibri"/>
                <a:cs typeface="Calibri"/>
              </a:rPr>
              <a:t> </a:t>
            </a:r>
            <a:r>
              <a:rPr sz="1400" spc="-5" dirty="0">
                <a:solidFill>
                  <a:srgbClr val="548ED4"/>
                </a:solidFill>
                <a:latin typeface="Calibri"/>
                <a:cs typeface="Calibri"/>
              </a:rPr>
              <a:t>personnalisées</a:t>
            </a:r>
            <a:endParaRPr sz="1400" dirty="0">
              <a:latin typeface="Calibri"/>
              <a:cs typeface="Calibri"/>
            </a:endParaRPr>
          </a:p>
          <a:p>
            <a:pPr marL="12700" marR="5080"/>
            <a:r>
              <a:rPr sz="1400" spc="-5" dirty="0">
                <a:solidFill>
                  <a:srgbClr val="585858"/>
                </a:solidFill>
                <a:latin typeface="Calibri"/>
                <a:cs typeface="Calibri"/>
              </a:rPr>
              <a:t>Complètement standardisée. </a:t>
            </a:r>
            <a:r>
              <a:rPr sz="1400" spc="-10" dirty="0">
                <a:solidFill>
                  <a:srgbClr val="585858"/>
                </a:solidFill>
                <a:latin typeface="Calibri"/>
                <a:cs typeface="Calibri"/>
              </a:rPr>
              <a:t>Valable </a:t>
            </a:r>
            <a:r>
              <a:rPr sz="1400" dirty="0">
                <a:solidFill>
                  <a:srgbClr val="585858"/>
                </a:solidFill>
                <a:latin typeface="Calibri"/>
                <a:cs typeface="Calibri"/>
              </a:rPr>
              <a:t>pour</a:t>
            </a:r>
            <a:r>
              <a:rPr sz="1400" spc="-114" dirty="0">
                <a:solidFill>
                  <a:srgbClr val="585858"/>
                </a:solidFill>
                <a:latin typeface="Calibri"/>
                <a:cs typeface="Calibri"/>
              </a:rPr>
              <a:t> </a:t>
            </a:r>
            <a:r>
              <a:rPr sz="1400" dirty="0">
                <a:solidFill>
                  <a:srgbClr val="585858"/>
                </a:solidFill>
                <a:latin typeface="Calibri"/>
                <a:cs typeface="Calibri"/>
              </a:rPr>
              <a:t>les  </a:t>
            </a:r>
            <a:r>
              <a:rPr sz="1400" spc="-5" dirty="0">
                <a:solidFill>
                  <a:srgbClr val="585858"/>
                </a:solidFill>
                <a:latin typeface="Calibri"/>
                <a:cs typeface="Calibri"/>
              </a:rPr>
              <a:t>autres classeurs et </a:t>
            </a:r>
            <a:r>
              <a:rPr sz="1400" dirty="0">
                <a:solidFill>
                  <a:srgbClr val="585858"/>
                </a:solidFill>
                <a:latin typeface="Calibri"/>
                <a:cs typeface="Calibri"/>
              </a:rPr>
              <a:t>même, </a:t>
            </a:r>
            <a:r>
              <a:rPr sz="1400" spc="-5" dirty="0">
                <a:solidFill>
                  <a:srgbClr val="585858"/>
                </a:solidFill>
                <a:latin typeface="Calibri"/>
                <a:cs typeface="Calibri"/>
              </a:rPr>
              <a:t>si </a:t>
            </a:r>
            <a:r>
              <a:rPr sz="1400" dirty="0">
                <a:solidFill>
                  <a:srgbClr val="585858"/>
                </a:solidFill>
                <a:latin typeface="Calibri"/>
                <a:cs typeface="Calibri"/>
              </a:rPr>
              <a:t>pas </a:t>
            </a:r>
            <a:r>
              <a:rPr sz="1400" spc="-15" dirty="0">
                <a:solidFill>
                  <a:srgbClr val="585858"/>
                </a:solidFill>
                <a:latin typeface="Calibri"/>
                <a:cs typeface="Calibri"/>
              </a:rPr>
              <a:t>d’accès </a:t>
            </a:r>
            <a:r>
              <a:rPr sz="1400" dirty="0">
                <a:solidFill>
                  <a:srgbClr val="585858"/>
                </a:solidFill>
                <a:latin typeface="Calibri"/>
                <a:cs typeface="Calibri"/>
              </a:rPr>
              <a:t>aux  </a:t>
            </a:r>
            <a:r>
              <a:rPr sz="1400" spc="-5" dirty="0">
                <a:solidFill>
                  <a:srgbClr val="585858"/>
                </a:solidFill>
                <a:latin typeface="Calibri"/>
                <a:cs typeface="Calibri"/>
              </a:rPr>
              <a:t>objets </a:t>
            </a:r>
            <a:r>
              <a:rPr sz="1400" dirty="0">
                <a:solidFill>
                  <a:srgbClr val="585858"/>
                </a:solidFill>
                <a:latin typeface="Calibri"/>
                <a:cs typeface="Calibri"/>
              </a:rPr>
              <a:t>spécifiques </a:t>
            </a:r>
            <a:r>
              <a:rPr sz="1400" spc="-5" dirty="0">
                <a:solidFill>
                  <a:srgbClr val="585858"/>
                </a:solidFill>
                <a:latin typeface="Calibri"/>
                <a:cs typeface="Calibri"/>
              </a:rPr>
              <a:t>d’Excel, </a:t>
            </a:r>
            <a:r>
              <a:rPr sz="1400" dirty="0">
                <a:solidFill>
                  <a:srgbClr val="585858"/>
                </a:solidFill>
                <a:latin typeface="Calibri"/>
                <a:cs typeface="Calibri"/>
              </a:rPr>
              <a:t>pour les </a:t>
            </a:r>
            <a:r>
              <a:rPr sz="1400" spc="-5" dirty="0">
                <a:solidFill>
                  <a:srgbClr val="585858"/>
                </a:solidFill>
                <a:latin typeface="Calibri"/>
                <a:cs typeface="Calibri"/>
              </a:rPr>
              <a:t>autres  </a:t>
            </a:r>
            <a:r>
              <a:rPr sz="1400" dirty="0">
                <a:solidFill>
                  <a:srgbClr val="585858"/>
                </a:solidFill>
                <a:latin typeface="Calibri"/>
                <a:cs typeface="Calibri"/>
              </a:rPr>
              <a:t>outils</a:t>
            </a:r>
            <a:r>
              <a:rPr sz="1400" spc="-15" dirty="0">
                <a:solidFill>
                  <a:srgbClr val="585858"/>
                </a:solidFill>
                <a:latin typeface="Calibri"/>
                <a:cs typeface="Calibri"/>
              </a:rPr>
              <a:t> </a:t>
            </a:r>
            <a:r>
              <a:rPr sz="1400" spc="-5" dirty="0">
                <a:solidFill>
                  <a:srgbClr val="585858"/>
                </a:solidFill>
                <a:latin typeface="Calibri"/>
                <a:cs typeface="Calibri"/>
              </a:rPr>
              <a:t>Office.</a:t>
            </a:r>
            <a:endParaRPr sz="1400" dirty="0">
              <a:latin typeface="Calibri"/>
              <a:cs typeface="Calibri"/>
            </a:endParaRPr>
          </a:p>
        </p:txBody>
      </p:sp>
      <p:sp>
        <p:nvSpPr>
          <p:cNvPr id="8" name="object 12">
            <a:extLst>
              <a:ext uri="{FF2B5EF4-FFF2-40B4-BE49-F238E27FC236}">
                <a16:creationId xmlns:a16="http://schemas.microsoft.com/office/drawing/2014/main" id="{C386F68B-F5E6-D468-7478-D2189674370F}"/>
              </a:ext>
            </a:extLst>
          </p:cNvPr>
          <p:cNvSpPr txBox="1"/>
          <p:nvPr/>
        </p:nvSpPr>
        <p:spPr>
          <a:xfrm>
            <a:off x="2505972" y="3696492"/>
            <a:ext cx="3845339" cy="87459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12700" rIns="0" bIns="0" rtlCol="0">
            <a:spAutoFit/>
          </a:bodyPr>
          <a:lstStyle/>
          <a:p>
            <a:pPr marL="12700">
              <a:spcBef>
                <a:spcPts val="100"/>
              </a:spcBef>
            </a:pPr>
            <a:r>
              <a:rPr sz="1400" spc="-5" dirty="0">
                <a:solidFill>
                  <a:srgbClr val="548ED4"/>
                </a:solidFill>
                <a:latin typeface="Calibri"/>
                <a:cs typeface="Calibri"/>
              </a:rPr>
              <a:t>Programmation </a:t>
            </a:r>
            <a:r>
              <a:rPr sz="1400" dirty="0">
                <a:solidFill>
                  <a:srgbClr val="548ED4"/>
                </a:solidFill>
                <a:latin typeface="Calibri"/>
                <a:cs typeface="Calibri"/>
              </a:rPr>
              <a:t>de</a:t>
            </a:r>
            <a:r>
              <a:rPr sz="1400" spc="-20" dirty="0">
                <a:solidFill>
                  <a:srgbClr val="548ED4"/>
                </a:solidFill>
                <a:latin typeface="Calibri"/>
                <a:cs typeface="Calibri"/>
              </a:rPr>
              <a:t> </a:t>
            </a:r>
            <a:r>
              <a:rPr sz="1400" spc="-5" dirty="0">
                <a:solidFill>
                  <a:srgbClr val="548ED4"/>
                </a:solidFill>
                <a:latin typeface="Calibri"/>
                <a:cs typeface="Calibri"/>
              </a:rPr>
              <a:t>tâches</a:t>
            </a:r>
            <a:endParaRPr sz="1400" dirty="0">
              <a:latin typeface="Calibri"/>
              <a:cs typeface="Calibri"/>
            </a:endParaRPr>
          </a:p>
          <a:p>
            <a:pPr marL="12700" marR="5080"/>
            <a:r>
              <a:rPr sz="1400" spc="-5" dirty="0">
                <a:solidFill>
                  <a:srgbClr val="585858"/>
                </a:solidFill>
                <a:latin typeface="Calibri"/>
                <a:cs typeface="Calibri"/>
              </a:rPr>
              <a:t>Programmation </a:t>
            </a:r>
            <a:r>
              <a:rPr sz="1400" dirty="0">
                <a:solidFill>
                  <a:srgbClr val="585858"/>
                </a:solidFill>
                <a:latin typeface="Calibri"/>
                <a:cs typeface="Calibri"/>
              </a:rPr>
              <a:t>de </a:t>
            </a:r>
            <a:r>
              <a:rPr sz="1400" spc="-5" dirty="0">
                <a:solidFill>
                  <a:srgbClr val="585858"/>
                </a:solidFill>
                <a:latin typeface="Calibri"/>
                <a:cs typeface="Calibri"/>
              </a:rPr>
              <a:t>séquences </a:t>
            </a:r>
            <a:r>
              <a:rPr sz="1400" spc="-10" dirty="0">
                <a:solidFill>
                  <a:srgbClr val="585858"/>
                </a:solidFill>
                <a:latin typeface="Calibri"/>
                <a:cs typeface="Calibri"/>
              </a:rPr>
              <a:t>d’actions </a:t>
            </a:r>
            <a:r>
              <a:rPr sz="1400" dirty="0">
                <a:solidFill>
                  <a:srgbClr val="585858"/>
                </a:solidFill>
                <a:latin typeface="Calibri"/>
                <a:cs typeface="Calibri"/>
              </a:rPr>
              <a:t>plus  </a:t>
            </a:r>
            <a:r>
              <a:rPr sz="1400" spc="-5" dirty="0">
                <a:solidFill>
                  <a:srgbClr val="585858"/>
                </a:solidFill>
                <a:latin typeface="Calibri"/>
                <a:cs typeface="Calibri"/>
              </a:rPr>
              <a:t>ou </a:t>
            </a:r>
            <a:r>
              <a:rPr sz="1400" dirty="0">
                <a:solidFill>
                  <a:srgbClr val="585858"/>
                </a:solidFill>
                <a:latin typeface="Calibri"/>
                <a:cs typeface="Calibri"/>
              </a:rPr>
              <a:t>moins </a:t>
            </a:r>
            <a:r>
              <a:rPr sz="1400" spc="-10" dirty="0">
                <a:solidFill>
                  <a:srgbClr val="585858"/>
                </a:solidFill>
                <a:latin typeface="Calibri"/>
                <a:cs typeface="Calibri"/>
              </a:rPr>
              <a:t>complexes, </a:t>
            </a:r>
            <a:r>
              <a:rPr sz="1400" spc="-5" dirty="0">
                <a:solidFill>
                  <a:srgbClr val="585858"/>
                </a:solidFill>
                <a:latin typeface="Calibri"/>
                <a:cs typeface="Calibri"/>
              </a:rPr>
              <a:t>faisant intervenir ou  non </a:t>
            </a:r>
            <a:r>
              <a:rPr sz="1400" dirty="0">
                <a:solidFill>
                  <a:srgbClr val="585858"/>
                </a:solidFill>
                <a:latin typeface="Calibri"/>
                <a:cs typeface="Calibri"/>
              </a:rPr>
              <a:t>des </a:t>
            </a:r>
            <a:r>
              <a:rPr sz="1400" spc="-5" dirty="0">
                <a:solidFill>
                  <a:srgbClr val="585858"/>
                </a:solidFill>
                <a:latin typeface="Calibri"/>
                <a:cs typeface="Calibri"/>
              </a:rPr>
              <a:t>mécanismes</a:t>
            </a:r>
            <a:r>
              <a:rPr sz="1400" spc="10" dirty="0">
                <a:solidFill>
                  <a:srgbClr val="585858"/>
                </a:solidFill>
                <a:latin typeface="Calibri"/>
                <a:cs typeface="Calibri"/>
              </a:rPr>
              <a:t> </a:t>
            </a:r>
            <a:r>
              <a:rPr sz="1400" spc="-5" dirty="0">
                <a:solidFill>
                  <a:srgbClr val="585858"/>
                </a:solidFill>
                <a:latin typeface="Calibri"/>
                <a:cs typeface="Calibri"/>
              </a:rPr>
              <a:t>algorithmiques.</a:t>
            </a:r>
            <a:endParaRPr sz="1400" dirty="0">
              <a:latin typeface="Calibri"/>
              <a:cs typeface="Calibri"/>
            </a:endParaRPr>
          </a:p>
        </p:txBody>
      </p:sp>
      <p:sp>
        <p:nvSpPr>
          <p:cNvPr id="9" name="object 14">
            <a:extLst>
              <a:ext uri="{FF2B5EF4-FFF2-40B4-BE49-F238E27FC236}">
                <a16:creationId xmlns:a16="http://schemas.microsoft.com/office/drawing/2014/main" id="{253BC89C-6600-7DFC-A8ED-7226DAF51580}"/>
              </a:ext>
            </a:extLst>
          </p:cNvPr>
          <p:cNvSpPr txBox="1"/>
          <p:nvPr/>
        </p:nvSpPr>
        <p:spPr>
          <a:xfrm>
            <a:off x="7050669" y="3650971"/>
            <a:ext cx="4303132" cy="109004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12700" rIns="0" bIns="0" rtlCol="0">
            <a:spAutoFit/>
          </a:bodyPr>
          <a:lstStyle/>
          <a:p>
            <a:pPr marL="12700">
              <a:spcBef>
                <a:spcPts val="100"/>
              </a:spcBef>
            </a:pPr>
            <a:r>
              <a:rPr sz="1400" spc="-5" dirty="0">
                <a:solidFill>
                  <a:srgbClr val="548ED4"/>
                </a:solidFill>
                <a:latin typeface="Calibri"/>
                <a:cs typeface="Calibri"/>
              </a:rPr>
              <a:t>Interfaces</a:t>
            </a:r>
            <a:r>
              <a:rPr sz="1400" spc="-30" dirty="0">
                <a:solidFill>
                  <a:srgbClr val="548ED4"/>
                </a:solidFill>
                <a:latin typeface="Calibri"/>
                <a:cs typeface="Calibri"/>
              </a:rPr>
              <a:t> </a:t>
            </a:r>
            <a:r>
              <a:rPr sz="1400" spc="-5" dirty="0">
                <a:solidFill>
                  <a:srgbClr val="548ED4"/>
                </a:solidFill>
                <a:latin typeface="Calibri"/>
                <a:cs typeface="Calibri"/>
              </a:rPr>
              <a:t>graphiques</a:t>
            </a:r>
            <a:endParaRPr sz="1400" dirty="0">
              <a:latin typeface="Calibri"/>
              <a:cs typeface="Calibri"/>
            </a:endParaRPr>
          </a:p>
          <a:p>
            <a:pPr marL="12700" marR="5080"/>
            <a:r>
              <a:rPr sz="1400" spc="-5" dirty="0">
                <a:solidFill>
                  <a:srgbClr val="585858"/>
                </a:solidFill>
                <a:latin typeface="Calibri"/>
                <a:cs typeface="Calibri"/>
              </a:rPr>
              <a:t>Boîtes </a:t>
            </a:r>
            <a:r>
              <a:rPr sz="1400" dirty="0">
                <a:solidFill>
                  <a:srgbClr val="585858"/>
                </a:solidFill>
                <a:latin typeface="Calibri"/>
                <a:cs typeface="Calibri"/>
              </a:rPr>
              <a:t>de dialogues </a:t>
            </a:r>
            <a:r>
              <a:rPr sz="1400" spc="-5" dirty="0">
                <a:solidFill>
                  <a:srgbClr val="585858"/>
                </a:solidFill>
                <a:latin typeface="Calibri"/>
                <a:cs typeface="Calibri"/>
              </a:rPr>
              <a:t>standards. </a:t>
            </a:r>
            <a:r>
              <a:rPr sz="1400" dirty="0">
                <a:solidFill>
                  <a:srgbClr val="585858"/>
                </a:solidFill>
                <a:latin typeface="Calibri"/>
                <a:cs typeface="Calibri"/>
              </a:rPr>
              <a:t>Mais </a:t>
            </a:r>
            <a:r>
              <a:rPr sz="1400" spc="-5" dirty="0">
                <a:solidFill>
                  <a:srgbClr val="585858"/>
                </a:solidFill>
                <a:latin typeface="Calibri"/>
                <a:cs typeface="Calibri"/>
              </a:rPr>
              <a:t>aussi </a:t>
            </a:r>
            <a:r>
              <a:rPr sz="1400" dirty="0">
                <a:solidFill>
                  <a:srgbClr val="585858"/>
                </a:solidFill>
                <a:latin typeface="Calibri"/>
                <a:cs typeface="Calibri"/>
              </a:rPr>
              <a:t>les </a:t>
            </a:r>
            <a:r>
              <a:rPr sz="1400" spc="-5" dirty="0">
                <a:solidFill>
                  <a:srgbClr val="585858"/>
                </a:solidFill>
                <a:latin typeface="Calibri"/>
                <a:cs typeface="Calibri"/>
              </a:rPr>
              <a:t>formulaires  personnalisées </a:t>
            </a:r>
            <a:r>
              <a:rPr sz="1400" dirty="0">
                <a:solidFill>
                  <a:srgbClr val="585858"/>
                </a:solidFill>
                <a:latin typeface="Calibri"/>
                <a:cs typeface="Calibri"/>
              </a:rPr>
              <a:t>pour </a:t>
            </a:r>
            <a:r>
              <a:rPr sz="1400" spc="-5" dirty="0">
                <a:solidFill>
                  <a:srgbClr val="585858"/>
                </a:solidFill>
                <a:latin typeface="Calibri"/>
                <a:cs typeface="Calibri"/>
              </a:rPr>
              <a:t>faciliter </a:t>
            </a:r>
            <a:r>
              <a:rPr sz="1400" dirty="0">
                <a:solidFill>
                  <a:srgbClr val="585858"/>
                </a:solidFill>
                <a:latin typeface="Calibri"/>
                <a:cs typeface="Calibri"/>
              </a:rPr>
              <a:t>les </a:t>
            </a:r>
            <a:r>
              <a:rPr sz="1400" spc="-5" dirty="0">
                <a:solidFill>
                  <a:srgbClr val="585858"/>
                </a:solidFill>
                <a:latin typeface="Calibri"/>
                <a:cs typeface="Calibri"/>
              </a:rPr>
              <a:t>accès </a:t>
            </a:r>
            <a:r>
              <a:rPr sz="1400" dirty="0">
                <a:solidFill>
                  <a:srgbClr val="585858"/>
                </a:solidFill>
                <a:latin typeface="Calibri"/>
                <a:cs typeface="Calibri"/>
              </a:rPr>
              <a:t>aux </a:t>
            </a:r>
            <a:r>
              <a:rPr sz="1400" spc="-5" dirty="0">
                <a:solidFill>
                  <a:srgbClr val="585858"/>
                </a:solidFill>
                <a:latin typeface="Calibri"/>
                <a:cs typeface="Calibri"/>
              </a:rPr>
              <a:t>fonctionnalités.  Nécessite </a:t>
            </a:r>
            <a:r>
              <a:rPr sz="1400" dirty="0">
                <a:solidFill>
                  <a:srgbClr val="585858"/>
                </a:solidFill>
                <a:latin typeface="Calibri"/>
                <a:cs typeface="Calibri"/>
              </a:rPr>
              <a:t>une </a:t>
            </a:r>
            <a:r>
              <a:rPr sz="1400" spc="-5" dirty="0">
                <a:solidFill>
                  <a:srgbClr val="585858"/>
                </a:solidFill>
                <a:latin typeface="Calibri"/>
                <a:cs typeface="Calibri"/>
              </a:rPr>
              <a:t>certaine formalisation et </a:t>
            </a:r>
            <a:r>
              <a:rPr sz="1400" dirty="0">
                <a:solidFill>
                  <a:srgbClr val="585858"/>
                </a:solidFill>
                <a:latin typeface="Calibri"/>
                <a:cs typeface="Calibri"/>
              </a:rPr>
              <a:t>la </a:t>
            </a:r>
            <a:r>
              <a:rPr sz="1400" spc="-5" dirty="0">
                <a:solidFill>
                  <a:srgbClr val="585858"/>
                </a:solidFill>
                <a:latin typeface="Calibri"/>
                <a:cs typeface="Calibri"/>
              </a:rPr>
              <a:t>connaissance  </a:t>
            </a:r>
            <a:r>
              <a:rPr sz="1400" dirty="0">
                <a:solidFill>
                  <a:srgbClr val="585858"/>
                </a:solidFill>
                <a:latin typeface="Calibri"/>
                <a:cs typeface="Calibri"/>
              </a:rPr>
              <a:t>des principes de la </a:t>
            </a:r>
            <a:r>
              <a:rPr sz="1400" spc="-10" dirty="0">
                <a:solidFill>
                  <a:srgbClr val="585858"/>
                </a:solidFill>
                <a:latin typeface="Calibri"/>
                <a:cs typeface="Calibri"/>
              </a:rPr>
              <a:t>programmation</a:t>
            </a:r>
            <a:r>
              <a:rPr sz="1400" spc="-45" dirty="0">
                <a:solidFill>
                  <a:srgbClr val="585858"/>
                </a:solidFill>
                <a:latin typeface="Calibri"/>
                <a:cs typeface="Calibri"/>
              </a:rPr>
              <a:t> </a:t>
            </a:r>
            <a:r>
              <a:rPr sz="1400" spc="-5" dirty="0">
                <a:solidFill>
                  <a:srgbClr val="585858"/>
                </a:solidFill>
                <a:latin typeface="Calibri"/>
                <a:cs typeface="Calibri"/>
              </a:rPr>
              <a:t>évènementielle.</a:t>
            </a:r>
            <a:endParaRPr sz="1400" dirty="0">
              <a:latin typeface="Calibri"/>
              <a:cs typeface="Calibri"/>
            </a:endParaRPr>
          </a:p>
        </p:txBody>
      </p:sp>
      <p:sp>
        <p:nvSpPr>
          <p:cNvPr id="10" name="object 16">
            <a:extLst>
              <a:ext uri="{FF2B5EF4-FFF2-40B4-BE49-F238E27FC236}">
                <a16:creationId xmlns:a16="http://schemas.microsoft.com/office/drawing/2014/main" id="{EE32EFA9-09BD-BA3F-00BB-3B8B8E5348B7}"/>
              </a:ext>
            </a:extLst>
          </p:cNvPr>
          <p:cNvSpPr txBox="1"/>
          <p:nvPr/>
        </p:nvSpPr>
        <p:spPr>
          <a:xfrm>
            <a:off x="652247" y="4915463"/>
            <a:ext cx="5424082" cy="87459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12700" rIns="0" bIns="0" rtlCol="0">
            <a:spAutoFit/>
          </a:bodyPr>
          <a:lstStyle/>
          <a:p>
            <a:pPr marL="12700">
              <a:spcBef>
                <a:spcPts val="100"/>
              </a:spcBef>
            </a:pPr>
            <a:r>
              <a:rPr sz="1400" spc="-5" dirty="0">
                <a:solidFill>
                  <a:srgbClr val="77923B"/>
                </a:solidFill>
                <a:latin typeface="Calibri"/>
                <a:cs typeface="Calibri"/>
              </a:rPr>
              <a:t>Enregistreur </a:t>
            </a:r>
            <a:r>
              <a:rPr sz="1400" dirty="0">
                <a:solidFill>
                  <a:srgbClr val="77923B"/>
                </a:solidFill>
                <a:latin typeface="Calibri"/>
                <a:cs typeface="Calibri"/>
              </a:rPr>
              <a:t>de</a:t>
            </a:r>
            <a:r>
              <a:rPr sz="1400" spc="-50" dirty="0">
                <a:solidFill>
                  <a:srgbClr val="77923B"/>
                </a:solidFill>
                <a:latin typeface="Calibri"/>
                <a:cs typeface="Calibri"/>
              </a:rPr>
              <a:t> </a:t>
            </a:r>
            <a:r>
              <a:rPr sz="1400" spc="-10" dirty="0">
                <a:solidFill>
                  <a:srgbClr val="77923B"/>
                </a:solidFill>
                <a:latin typeface="Calibri"/>
                <a:cs typeface="Calibri"/>
              </a:rPr>
              <a:t>macros</a:t>
            </a:r>
            <a:endParaRPr sz="1400" dirty="0">
              <a:latin typeface="Calibri"/>
              <a:cs typeface="Calibri"/>
            </a:endParaRPr>
          </a:p>
          <a:p>
            <a:pPr marL="12700" marR="5080"/>
            <a:r>
              <a:rPr sz="1400" spc="-10" dirty="0">
                <a:solidFill>
                  <a:srgbClr val="585858"/>
                </a:solidFill>
                <a:latin typeface="Calibri"/>
                <a:cs typeface="Calibri"/>
              </a:rPr>
              <a:t>Transformation </a:t>
            </a:r>
            <a:r>
              <a:rPr sz="1400" dirty="0">
                <a:solidFill>
                  <a:srgbClr val="585858"/>
                </a:solidFill>
                <a:latin typeface="Calibri"/>
                <a:cs typeface="Calibri"/>
              </a:rPr>
              <a:t>de </a:t>
            </a:r>
            <a:r>
              <a:rPr sz="1400" spc="-5" dirty="0">
                <a:solidFill>
                  <a:srgbClr val="585858"/>
                </a:solidFill>
                <a:latin typeface="Calibri"/>
                <a:cs typeface="Calibri"/>
              </a:rPr>
              <a:t>séquences </a:t>
            </a:r>
            <a:r>
              <a:rPr sz="1400" spc="-15" dirty="0">
                <a:solidFill>
                  <a:srgbClr val="585858"/>
                </a:solidFill>
                <a:latin typeface="Calibri"/>
                <a:cs typeface="Calibri"/>
              </a:rPr>
              <a:t>d’action </a:t>
            </a:r>
            <a:r>
              <a:rPr sz="1400" dirty="0">
                <a:solidFill>
                  <a:srgbClr val="585858"/>
                </a:solidFill>
                <a:latin typeface="Calibri"/>
                <a:cs typeface="Calibri"/>
              </a:rPr>
              <a:t>en  </a:t>
            </a:r>
            <a:r>
              <a:rPr sz="1400" spc="-10" dirty="0">
                <a:solidFill>
                  <a:srgbClr val="585858"/>
                </a:solidFill>
                <a:latin typeface="Calibri"/>
                <a:cs typeface="Calibri"/>
              </a:rPr>
              <a:t>programme </a:t>
            </a:r>
            <a:r>
              <a:rPr sz="1400" spc="-5" dirty="0">
                <a:solidFill>
                  <a:srgbClr val="585858"/>
                </a:solidFill>
                <a:latin typeface="Calibri"/>
                <a:cs typeface="Calibri"/>
              </a:rPr>
              <a:t>VBA. </a:t>
            </a:r>
            <a:r>
              <a:rPr sz="1400" dirty="0">
                <a:solidFill>
                  <a:srgbClr val="585858"/>
                </a:solidFill>
                <a:latin typeface="Calibri"/>
                <a:cs typeface="Calibri"/>
              </a:rPr>
              <a:t>Ne </a:t>
            </a:r>
            <a:r>
              <a:rPr sz="1400" spc="-5" dirty="0">
                <a:solidFill>
                  <a:srgbClr val="585858"/>
                </a:solidFill>
                <a:latin typeface="Calibri"/>
                <a:cs typeface="Calibri"/>
              </a:rPr>
              <a:t>nécessite </a:t>
            </a:r>
            <a:r>
              <a:rPr sz="1400" dirty="0">
                <a:solidFill>
                  <a:srgbClr val="585858"/>
                </a:solidFill>
                <a:latin typeface="Calibri"/>
                <a:cs typeface="Calibri"/>
              </a:rPr>
              <a:t>pas la  </a:t>
            </a:r>
            <a:r>
              <a:rPr sz="1400" spc="-5" dirty="0">
                <a:solidFill>
                  <a:srgbClr val="585858"/>
                </a:solidFill>
                <a:latin typeface="Calibri"/>
                <a:cs typeface="Calibri"/>
              </a:rPr>
              <a:t>connaissance </a:t>
            </a:r>
            <a:r>
              <a:rPr sz="1400" dirty="0">
                <a:solidFill>
                  <a:srgbClr val="585858"/>
                </a:solidFill>
                <a:latin typeface="Calibri"/>
                <a:cs typeface="Calibri"/>
              </a:rPr>
              <a:t>de la </a:t>
            </a:r>
            <a:r>
              <a:rPr sz="1400" spc="-5" dirty="0">
                <a:solidFill>
                  <a:srgbClr val="585858"/>
                </a:solidFill>
                <a:latin typeface="Calibri"/>
                <a:cs typeface="Calibri"/>
              </a:rPr>
              <a:t>programmation, </a:t>
            </a:r>
            <a:r>
              <a:rPr sz="1400" dirty="0">
                <a:solidFill>
                  <a:srgbClr val="585858"/>
                </a:solidFill>
                <a:latin typeface="Calibri"/>
                <a:cs typeface="Calibri"/>
              </a:rPr>
              <a:t>mais peu</a:t>
            </a:r>
            <a:r>
              <a:rPr sz="1400" spc="-90" dirty="0">
                <a:solidFill>
                  <a:srgbClr val="585858"/>
                </a:solidFill>
                <a:latin typeface="Calibri"/>
                <a:cs typeface="Calibri"/>
              </a:rPr>
              <a:t> </a:t>
            </a:r>
            <a:r>
              <a:rPr sz="1400" spc="-5" dirty="0">
                <a:solidFill>
                  <a:srgbClr val="585858"/>
                </a:solidFill>
                <a:latin typeface="Calibri"/>
                <a:cs typeface="Calibri"/>
              </a:rPr>
              <a:t>de  souplesse (structure </a:t>
            </a:r>
            <a:r>
              <a:rPr sz="1400" spc="-10" dirty="0">
                <a:solidFill>
                  <a:srgbClr val="585858"/>
                </a:solidFill>
                <a:latin typeface="Calibri"/>
                <a:cs typeface="Calibri"/>
              </a:rPr>
              <a:t>fixe, </a:t>
            </a:r>
            <a:r>
              <a:rPr sz="1400" dirty="0">
                <a:solidFill>
                  <a:srgbClr val="585858"/>
                </a:solidFill>
                <a:latin typeface="Calibri"/>
                <a:cs typeface="Calibri"/>
              </a:rPr>
              <a:t>peu</a:t>
            </a:r>
            <a:r>
              <a:rPr sz="1400" spc="-10" dirty="0">
                <a:solidFill>
                  <a:srgbClr val="585858"/>
                </a:solidFill>
                <a:latin typeface="Calibri"/>
                <a:cs typeface="Calibri"/>
              </a:rPr>
              <a:t> </a:t>
            </a:r>
            <a:r>
              <a:rPr sz="1400" spc="-5" dirty="0">
                <a:solidFill>
                  <a:srgbClr val="585858"/>
                </a:solidFill>
                <a:latin typeface="Calibri"/>
                <a:cs typeface="Calibri"/>
              </a:rPr>
              <a:t>adaptable…)</a:t>
            </a:r>
            <a:r>
              <a:rPr lang="fr-FR" sz="1400" spc="-5" dirty="0">
                <a:solidFill>
                  <a:srgbClr val="585858"/>
                </a:solidFill>
                <a:latin typeface="Calibri"/>
                <a:cs typeface="Calibri"/>
              </a:rPr>
              <a:t> </a:t>
            </a:r>
            <a:endParaRPr sz="1400" dirty="0">
              <a:latin typeface="Calibri"/>
              <a:cs typeface="Calibri"/>
            </a:endParaRPr>
          </a:p>
        </p:txBody>
      </p:sp>
      <p:sp>
        <p:nvSpPr>
          <p:cNvPr id="11" name="object 18">
            <a:extLst>
              <a:ext uri="{FF2B5EF4-FFF2-40B4-BE49-F238E27FC236}">
                <a16:creationId xmlns:a16="http://schemas.microsoft.com/office/drawing/2014/main" id="{828ECE36-A1F0-7117-86D4-DD9CD171B157}"/>
              </a:ext>
            </a:extLst>
          </p:cNvPr>
          <p:cNvSpPr txBox="1"/>
          <p:nvPr/>
        </p:nvSpPr>
        <p:spPr>
          <a:xfrm>
            <a:off x="6402561" y="5034345"/>
            <a:ext cx="4838600" cy="6591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12700" rIns="0" bIns="0" rtlCol="0">
            <a:spAutoFit/>
          </a:bodyPr>
          <a:lstStyle/>
          <a:p>
            <a:pPr marL="12700">
              <a:spcBef>
                <a:spcPts val="100"/>
              </a:spcBef>
            </a:pPr>
            <a:r>
              <a:rPr sz="1400" spc="-5" dirty="0">
                <a:solidFill>
                  <a:srgbClr val="77923B"/>
                </a:solidFill>
                <a:latin typeface="Calibri"/>
                <a:cs typeface="Calibri"/>
              </a:rPr>
              <a:t>Programmation </a:t>
            </a:r>
            <a:r>
              <a:rPr sz="1400" dirty="0">
                <a:solidFill>
                  <a:srgbClr val="77923B"/>
                </a:solidFill>
                <a:latin typeface="Calibri"/>
                <a:cs typeface="Calibri"/>
              </a:rPr>
              <a:t>des</a:t>
            </a:r>
            <a:r>
              <a:rPr sz="1400" spc="-20" dirty="0">
                <a:solidFill>
                  <a:srgbClr val="77923B"/>
                </a:solidFill>
                <a:latin typeface="Calibri"/>
                <a:cs typeface="Calibri"/>
              </a:rPr>
              <a:t> </a:t>
            </a:r>
            <a:r>
              <a:rPr sz="1400" spc="-10" dirty="0">
                <a:solidFill>
                  <a:srgbClr val="77923B"/>
                </a:solidFill>
                <a:latin typeface="Calibri"/>
                <a:cs typeface="Calibri"/>
              </a:rPr>
              <a:t>macros</a:t>
            </a:r>
            <a:endParaRPr sz="1400" dirty="0">
              <a:latin typeface="Calibri"/>
              <a:cs typeface="Calibri"/>
            </a:endParaRPr>
          </a:p>
          <a:p>
            <a:pPr marL="12700" marR="5080"/>
            <a:r>
              <a:rPr sz="1400" spc="-25" dirty="0">
                <a:solidFill>
                  <a:srgbClr val="585858"/>
                </a:solidFill>
                <a:latin typeface="Calibri"/>
                <a:cs typeface="Calibri"/>
              </a:rPr>
              <a:t>Très </a:t>
            </a:r>
            <a:r>
              <a:rPr sz="1400" spc="-5" dirty="0">
                <a:solidFill>
                  <a:srgbClr val="585858"/>
                </a:solidFill>
                <a:latin typeface="Calibri"/>
                <a:cs typeface="Calibri"/>
              </a:rPr>
              <a:t>puissant. Nécessite </a:t>
            </a:r>
            <a:r>
              <a:rPr sz="1400" dirty="0">
                <a:solidFill>
                  <a:srgbClr val="585858"/>
                </a:solidFill>
                <a:latin typeface="Calibri"/>
                <a:cs typeface="Calibri"/>
              </a:rPr>
              <a:t>la </a:t>
            </a:r>
            <a:r>
              <a:rPr sz="1400" spc="-5" dirty="0">
                <a:solidFill>
                  <a:srgbClr val="585858"/>
                </a:solidFill>
                <a:latin typeface="Calibri"/>
                <a:cs typeface="Calibri"/>
              </a:rPr>
              <a:t>connaissance </a:t>
            </a:r>
            <a:r>
              <a:rPr sz="1400" dirty="0">
                <a:solidFill>
                  <a:srgbClr val="585858"/>
                </a:solidFill>
                <a:latin typeface="Calibri"/>
                <a:cs typeface="Calibri"/>
              </a:rPr>
              <a:t>des  principes de la </a:t>
            </a:r>
            <a:r>
              <a:rPr sz="1400" spc="-10" dirty="0">
                <a:solidFill>
                  <a:srgbClr val="585858"/>
                </a:solidFill>
                <a:latin typeface="Calibri"/>
                <a:cs typeface="Calibri"/>
              </a:rPr>
              <a:t>programmation </a:t>
            </a:r>
            <a:r>
              <a:rPr sz="1400" spc="-5" dirty="0">
                <a:solidFill>
                  <a:srgbClr val="585858"/>
                </a:solidFill>
                <a:latin typeface="Calibri"/>
                <a:cs typeface="Calibri"/>
              </a:rPr>
              <a:t>et </a:t>
            </a:r>
            <a:r>
              <a:rPr sz="1400" dirty="0">
                <a:solidFill>
                  <a:srgbClr val="585858"/>
                </a:solidFill>
                <a:latin typeface="Calibri"/>
                <a:cs typeface="Calibri"/>
              </a:rPr>
              <a:t>de la </a:t>
            </a:r>
            <a:r>
              <a:rPr sz="1400" spc="-15" dirty="0">
                <a:solidFill>
                  <a:srgbClr val="585858"/>
                </a:solidFill>
                <a:latin typeface="Calibri"/>
                <a:cs typeface="Calibri"/>
              </a:rPr>
              <a:t>syntaxe  d’accès </a:t>
            </a:r>
            <a:r>
              <a:rPr sz="1400" dirty="0">
                <a:solidFill>
                  <a:srgbClr val="585858"/>
                </a:solidFill>
                <a:latin typeface="Calibri"/>
                <a:cs typeface="Calibri"/>
              </a:rPr>
              <a:t>aux </a:t>
            </a:r>
            <a:r>
              <a:rPr sz="1400" spc="-5" dirty="0">
                <a:solidFill>
                  <a:srgbClr val="585858"/>
                </a:solidFill>
                <a:latin typeface="Calibri"/>
                <a:cs typeface="Calibri"/>
              </a:rPr>
              <a:t>objets</a:t>
            </a:r>
            <a:r>
              <a:rPr sz="1400" spc="10" dirty="0">
                <a:solidFill>
                  <a:srgbClr val="585858"/>
                </a:solidFill>
                <a:latin typeface="Calibri"/>
                <a:cs typeface="Calibri"/>
              </a:rPr>
              <a:t> </a:t>
            </a:r>
            <a:r>
              <a:rPr sz="1400" spc="-10" dirty="0">
                <a:solidFill>
                  <a:srgbClr val="585858"/>
                </a:solidFill>
                <a:latin typeface="Calibri"/>
                <a:cs typeface="Calibri"/>
              </a:rPr>
              <a:t>Excel.</a:t>
            </a:r>
            <a:endParaRPr sz="1400" dirty="0">
              <a:latin typeface="Calibri"/>
              <a:cs typeface="Calibri"/>
            </a:endParaRPr>
          </a:p>
        </p:txBody>
      </p:sp>
      <p:sp>
        <p:nvSpPr>
          <p:cNvPr id="18" name="object 32">
            <a:extLst>
              <a:ext uri="{FF2B5EF4-FFF2-40B4-BE49-F238E27FC236}">
                <a16:creationId xmlns:a16="http://schemas.microsoft.com/office/drawing/2014/main" id="{580C46AE-F305-267A-426B-76D8B8F25D37}"/>
              </a:ext>
            </a:extLst>
          </p:cNvPr>
          <p:cNvSpPr txBox="1"/>
          <p:nvPr/>
        </p:nvSpPr>
        <p:spPr>
          <a:xfrm>
            <a:off x="658692" y="5821764"/>
            <a:ext cx="10582469" cy="886781"/>
          </a:xfrm>
          <a:prstGeom prst="rect">
            <a:avLst/>
          </a:prstGeom>
          <a:ln w="9144">
            <a:solidFill>
              <a:srgbClr val="E36C09"/>
            </a:solidFill>
          </a:ln>
        </p:spPr>
        <p:txBody>
          <a:bodyPr vert="horz" wrap="square" lIns="0" tIns="12065" rIns="0" bIns="0" rtlCol="0">
            <a:spAutoFit/>
          </a:bodyPr>
          <a:lstStyle/>
          <a:p>
            <a:pPr marL="90805" marR="137795">
              <a:lnSpc>
                <a:spcPct val="125000"/>
              </a:lnSpc>
              <a:spcBef>
                <a:spcPts val="95"/>
              </a:spcBef>
            </a:pPr>
            <a:r>
              <a:rPr sz="1600" b="1" spc="-10" dirty="0">
                <a:latin typeface="Calibri"/>
                <a:cs typeface="Calibri"/>
              </a:rPr>
              <a:t>Points importants</a:t>
            </a:r>
            <a:r>
              <a:rPr sz="1600" spc="-10" dirty="0">
                <a:latin typeface="Calibri"/>
                <a:cs typeface="Calibri"/>
              </a:rPr>
              <a:t>. </a:t>
            </a:r>
            <a:r>
              <a:rPr sz="1600" spc="-5" dirty="0">
                <a:latin typeface="Calibri"/>
                <a:cs typeface="Calibri"/>
              </a:rPr>
              <a:t>Connaissance de </a:t>
            </a:r>
            <a:r>
              <a:rPr sz="1600" spc="-15" dirty="0">
                <a:latin typeface="Calibri"/>
                <a:cs typeface="Calibri"/>
              </a:rPr>
              <a:t>l’algorithmie, </a:t>
            </a:r>
            <a:r>
              <a:rPr sz="1600" spc="-10" dirty="0">
                <a:latin typeface="Calibri"/>
                <a:cs typeface="Calibri"/>
              </a:rPr>
              <a:t>langage </a:t>
            </a:r>
            <a:r>
              <a:rPr sz="1600" spc="-5" dirty="0">
                <a:latin typeface="Calibri"/>
                <a:cs typeface="Calibri"/>
              </a:rPr>
              <a:t>de </a:t>
            </a:r>
            <a:r>
              <a:rPr sz="1600" spc="-10" dirty="0">
                <a:latin typeface="Calibri"/>
                <a:cs typeface="Calibri"/>
              </a:rPr>
              <a:t>programmation </a:t>
            </a:r>
            <a:r>
              <a:rPr sz="1600" spc="-5" dirty="0">
                <a:latin typeface="Calibri"/>
                <a:cs typeface="Calibri"/>
              </a:rPr>
              <a:t>Visual  Basic. </a:t>
            </a:r>
            <a:r>
              <a:rPr sz="1600" spc="-10" dirty="0">
                <a:latin typeface="Calibri"/>
                <a:cs typeface="Calibri"/>
              </a:rPr>
              <a:t>Les instructions sont écrites </a:t>
            </a:r>
            <a:r>
              <a:rPr sz="1600" spc="-5" dirty="0">
                <a:latin typeface="Calibri"/>
                <a:cs typeface="Calibri"/>
              </a:rPr>
              <a:t>dans </a:t>
            </a:r>
            <a:r>
              <a:rPr sz="1600" spc="-10" dirty="0">
                <a:latin typeface="Calibri"/>
                <a:cs typeface="Calibri"/>
              </a:rPr>
              <a:t>des fonctions </a:t>
            </a:r>
            <a:r>
              <a:rPr sz="1600" spc="-5" dirty="0">
                <a:latin typeface="Calibri"/>
                <a:cs typeface="Calibri"/>
              </a:rPr>
              <a:t>(</a:t>
            </a:r>
            <a:r>
              <a:rPr sz="1600" i="1" spc="-5" dirty="0">
                <a:solidFill>
                  <a:srgbClr val="E36C09"/>
                </a:solidFill>
                <a:latin typeface="Calibri"/>
                <a:cs typeface="Calibri"/>
              </a:rPr>
              <a:t>function</a:t>
            </a:r>
            <a:r>
              <a:rPr sz="1600" spc="-5" dirty="0">
                <a:latin typeface="Calibri"/>
                <a:cs typeface="Calibri"/>
              </a:rPr>
              <a:t>) </a:t>
            </a:r>
            <a:r>
              <a:rPr sz="1600" spc="-10" dirty="0">
                <a:latin typeface="Calibri"/>
                <a:cs typeface="Calibri"/>
              </a:rPr>
              <a:t>et </a:t>
            </a:r>
            <a:r>
              <a:rPr sz="1600" spc="-15" dirty="0">
                <a:latin typeface="Calibri"/>
                <a:cs typeface="Calibri"/>
              </a:rPr>
              <a:t>procédures </a:t>
            </a:r>
            <a:r>
              <a:rPr sz="1600" spc="-10" dirty="0">
                <a:latin typeface="Calibri"/>
                <a:cs typeface="Calibri"/>
              </a:rPr>
              <a:t>(</a:t>
            </a:r>
            <a:r>
              <a:rPr sz="1600" i="1" spc="-10" dirty="0">
                <a:solidFill>
                  <a:srgbClr val="E36C09"/>
                </a:solidFill>
                <a:latin typeface="Calibri"/>
                <a:cs typeface="Calibri"/>
              </a:rPr>
              <a:t>sub</a:t>
            </a:r>
            <a:r>
              <a:rPr sz="1600" spc="-10" dirty="0">
                <a:latin typeface="Calibri"/>
                <a:cs typeface="Calibri"/>
              </a:rPr>
              <a:t>),  </a:t>
            </a:r>
            <a:r>
              <a:rPr sz="1600" spc="-5" dirty="0">
                <a:latin typeface="Calibri"/>
                <a:cs typeface="Calibri"/>
              </a:rPr>
              <a:t>qui </a:t>
            </a:r>
            <a:r>
              <a:rPr sz="1600" spc="-10" dirty="0">
                <a:latin typeface="Calibri"/>
                <a:cs typeface="Calibri"/>
              </a:rPr>
              <a:t>sont regroupées </a:t>
            </a:r>
            <a:r>
              <a:rPr sz="1600" spc="-5" dirty="0">
                <a:latin typeface="Calibri"/>
                <a:cs typeface="Calibri"/>
              </a:rPr>
              <a:t>dans des </a:t>
            </a:r>
            <a:r>
              <a:rPr sz="1600" spc="-10" dirty="0">
                <a:latin typeface="Calibri"/>
                <a:cs typeface="Calibri"/>
              </a:rPr>
              <a:t>modules. </a:t>
            </a:r>
            <a:endParaRPr lang="fr-FR" sz="1600" spc="-10" dirty="0">
              <a:latin typeface="Calibri"/>
              <a:cs typeface="Calibri"/>
            </a:endParaRPr>
          </a:p>
          <a:p>
            <a:pPr marL="90805" marR="137795">
              <a:spcBef>
                <a:spcPts val="95"/>
              </a:spcBef>
            </a:pPr>
            <a:r>
              <a:rPr sz="1600" spc="-5" dirty="0">
                <a:latin typeface="Calibri"/>
                <a:cs typeface="Calibri"/>
              </a:rPr>
              <a:t>Nous </a:t>
            </a:r>
            <a:r>
              <a:rPr sz="1600" spc="-10" dirty="0">
                <a:latin typeface="Calibri"/>
                <a:cs typeface="Calibri"/>
              </a:rPr>
              <a:t>travaillons </a:t>
            </a:r>
            <a:r>
              <a:rPr sz="1600" spc="-5" dirty="0">
                <a:latin typeface="Calibri"/>
                <a:cs typeface="Calibri"/>
              </a:rPr>
              <a:t>dans </a:t>
            </a:r>
            <a:r>
              <a:rPr sz="1600" spc="-10" dirty="0">
                <a:latin typeface="Calibri"/>
                <a:cs typeface="Calibri"/>
              </a:rPr>
              <a:t>VBE </a:t>
            </a:r>
            <a:r>
              <a:rPr sz="1600" spc="-5" dirty="0">
                <a:latin typeface="Calibri"/>
                <a:cs typeface="Calibri"/>
              </a:rPr>
              <a:t>(Visual Basic</a:t>
            </a:r>
            <a:r>
              <a:rPr sz="1600" spc="130" dirty="0">
                <a:latin typeface="Calibri"/>
                <a:cs typeface="Calibri"/>
              </a:rPr>
              <a:t> </a:t>
            </a:r>
            <a:r>
              <a:rPr sz="1600" spc="-10" dirty="0">
                <a:latin typeface="Calibri"/>
                <a:cs typeface="Calibri"/>
              </a:rPr>
              <a:t>Editor).</a:t>
            </a:r>
            <a:endParaRPr sz="1600" dirty="0">
              <a:latin typeface="Calibri"/>
              <a:cs typeface="Calibri"/>
            </a:endParaRPr>
          </a:p>
        </p:txBody>
      </p:sp>
      <p:sp>
        <p:nvSpPr>
          <p:cNvPr id="19" name="Rectangle à coins arrondis 18">
            <a:extLst>
              <a:ext uri="{FF2B5EF4-FFF2-40B4-BE49-F238E27FC236}">
                <a16:creationId xmlns:a16="http://schemas.microsoft.com/office/drawing/2014/main" id="{67FDD9B5-3325-6B7B-5586-F11E3D3E7061}"/>
              </a:ext>
            </a:extLst>
          </p:cNvPr>
          <p:cNvSpPr/>
          <p:nvPr/>
        </p:nvSpPr>
        <p:spPr>
          <a:xfrm>
            <a:off x="2976461" y="1532568"/>
            <a:ext cx="6349309" cy="559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Programmation sous Excel VBA </a:t>
            </a:r>
          </a:p>
        </p:txBody>
      </p:sp>
      <p:cxnSp>
        <p:nvCxnSpPr>
          <p:cNvPr id="22" name="Connecteur droit avec flèche 21">
            <a:extLst>
              <a:ext uri="{FF2B5EF4-FFF2-40B4-BE49-F238E27FC236}">
                <a16:creationId xmlns:a16="http://schemas.microsoft.com/office/drawing/2014/main" id="{4F2E56E8-5603-801B-EDA7-8CC22F9173DF}"/>
              </a:ext>
            </a:extLst>
          </p:cNvPr>
          <p:cNvCxnSpPr>
            <a:cxnSpLocks/>
            <a:stCxn id="19" idx="2"/>
            <a:endCxn id="6" idx="0"/>
          </p:cNvCxnSpPr>
          <p:nvPr/>
        </p:nvCxnSpPr>
        <p:spPr>
          <a:xfrm flipH="1">
            <a:off x="3354323" y="2091683"/>
            <a:ext cx="2796793" cy="38994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FA25C1D2-2CCF-E625-C876-4868619816AE}"/>
              </a:ext>
            </a:extLst>
          </p:cNvPr>
          <p:cNvCxnSpPr>
            <a:cxnSpLocks/>
            <a:stCxn id="19" idx="2"/>
            <a:endCxn id="7" idx="0"/>
          </p:cNvCxnSpPr>
          <p:nvPr/>
        </p:nvCxnSpPr>
        <p:spPr>
          <a:xfrm>
            <a:off x="6151116" y="2091683"/>
            <a:ext cx="2600955" cy="3784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9107325D-39AE-542B-5475-94C721B77C6D}"/>
              </a:ext>
            </a:extLst>
          </p:cNvPr>
          <p:cNvCxnSpPr>
            <a:cxnSpLocks/>
            <a:stCxn id="7" idx="2"/>
          </p:cNvCxnSpPr>
          <p:nvPr/>
        </p:nvCxnSpPr>
        <p:spPr>
          <a:xfrm flipH="1">
            <a:off x="5643153" y="3129319"/>
            <a:ext cx="3108918" cy="4597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1F4DD00F-5B3F-FF8E-FD3A-AC8BFDF6AE56}"/>
              </a:ext>
            </a:extLst>
          </p:cNvPr>
          <p:cNvCxnSpPr>
            <a:cxnSpLocks/>
            <a:stCxn id="7" idx="2"/>
            <a:endCxn id="9" idx="0"/>
          </p:cNvCxnSpPr>
          <p:nvPr/>
        </p:nvCxnSpPr>
        <p:spPr>
          <a:xfrm>
            <a:off x="8752071" y="3129319"/>
            <a:ext cx="450164" cy="5216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FD9AA290-B127-4550-1545-9342FC48C0C0}"/>
              </a:ext>
            </a:extLst>
          </p:cNvPr>
          <p:cNvCxnSpPr>
            <a:cxnSpLocks/>
            <a:stCxn id="8" idx="2"/>
            <a:endCxn id="10" idx="0"/>
          </p:cNvCxnSpPr>
          <p:nvPr/>
        </p:nvCxnSpPr>
        <p:spPr>
          <a:xfrm flipH="1">
            <a:off x="3364288" y="4571090"/>
            <a:ext cx="1064354" cy="3443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C47DD4C6-AEF0-E380-EAF8-D98AE7A43829}"/>
              </a:ext>
            </a:extLst>
          </p:cNvPr>
          <p:cNvCxnSpPr>
            <a:cxnSpLocks/>
            <a:stCxn id="8" idx="2"/>
            <a:endCxn id="11" idx="0"/>
          </p:cNvCxnSpPr>
          <p:nvPr/>
        </p:nvCxnSpPr>
        <p:spPr>
          <a:xfrm>
            <a:off x="4428642" y="4571090"/>
            <a:ext cx="4393219" cy="46325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object 10">
            <a:extLst>
              <a:ext uri="{FF2B5EF4-FFF2-40B4-BE49-F238E27FC236}">
                <a16:creationId xmlns:a16="http://schemas.microsoft.com/office/drawing/2014/main" id="{4C684E64-E0ED-5B38-4959-7FC266FA2A00}"/>
              </a:ext>
            </a:extLst>
          </p:cNvPr>
          <p:cNvSpPr txBox="1"/>
          <p:nvPr/>
        </p:nvSpPr>
        <p:spPr>
          <a:xfrm>
            <a:off x="6489905" y="2470164"/>
            <a:ext cx="4524332" cy="65915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12700" rIns="0" bIns="0" rtlCol="0">
            <a:spAutoFit/>
          </a:bodyPr>
          <a:lstStyle/>
          <a:p>
            <a:pPr marL="12700">
              <a:spcBef>
                <a:spcPts val="100"/>
              </a:spcBef>
            </a:pPr>
            <a:r>
              <a:rPr sz="1400" spc="-10" dirty="0">
                <a:solidFill>
                  <a:srgbClr val="548ED4"/>
                </a:solidFill>
                <a:latin typeface="Calibri"/>
                <a:cs typeface="Calibri"/>
              </a:rPr>
              <a:t>Macros</a:t>
            </a:r>
            <a:endParaRPr sz="1400" dirty="0">
              <a:latin typeface="Calibri"/>
              <a:cs typeface="Calibri"/>
            </a:endParaRPr>
          </a:p>
          <a:p>
            <a:pPr marL="12700"/>
            <a:r>
              <a:rPr sz="1400" spc="-5" dirty="0">
                <a:solidFill>
                  <a:srgbClr val="585858"/>
                </a:solidFill>
                <a:latin typeface="Calibri"/>
                <a:cs typeface="Calibri"/>
              </a:rPr>
              <a:t>Manipulation directe </a:t>
            </a:r>
            <a:r>
              <a:rPr sz="1400" dirty="0">
                <a:solidFill>
                  <a:srgbClr val="585858"/>
                </a:solidFill>
                <a:latin typeface="Calibri"/>
                <a:cs typeface="Calibri"/>
              </a:rPr>
              <a:t>des </a:t>
            </a:r>
            <a:r>
              <a:rPr sz="1400" spc="-5" dirty="0">
                <a:solidFill>
                  <a:srgbClr val="585858"/>
                </a:solidFill>
                <a:latin typeface="Calibri"/>
                <a:cs typeface="Calibri"/>
              </a:rPr>
              <a:t>objets </a:t>
            </a:r>
            <a:r>
              <a:rPr sz="1400" spc="-10" dirty="0">
                <a:solidFill>
                  <a:srgbClr val="585858"/>
                </a:solidFill>
                <a:latin typeface="Calibri"/>
                <a:cs typeface="Calibri"/>
              </a:rPr>
              <a:t>Excel</a:t>
            </a:r>
            <a:r>
              <a:rPr sz="1400" spc="-25" dirty="0">
                <a:solidFill>
                  <a:srgbClr val="585858"/>
                </a:solidFill>
                <a:latin typeface="Calibri"/>
                <a:cs typeface="Calibri"/>
              </a:rPr>
              <a:t> </a:t>
            </a:r>
            <a:r>
              <a:rPr sz="1400" spc="-5" dirty="0">
                <a:solidFill>
                  <a:srgbClr val="585858"/>
                </a:solidFill>
                <a:latin typeface="Calibri"/>
                <a:cs typeface="Calibri"/>
              </a:rPr>
              <a:t>(</a:t>
            </a:r>
            <a:r>
              <a:rPr sz="1400" spc="-5" dirty="0" err="1">
                <a:solidFill>
                  <a:srgbClr val="585858"/>
                </a:solidFill>
                <a:latin typeface="Calibri"/>
                <a:cs typeface="Calibri"/>
              </a:rPr>
              <a:t>classeurs</a:t>
            </a:r>
            <a:r>
              <a:rPr sz="1400" spc="-5" dirty="0">
                <a:solidFill>
                  <a:srgbClr val="585858"/>
                </a:solidFill>
                <a:latin typeface="Calibri"/>
                <a:cs typeface="Calibri"/>
              </a:rPr>
              <a:t>,</a:t>
            </a:r>
            <a:r>
              <a:rPr lang="fr-FR" sz="1400" spc="-5" dirty="0">
                <a:solidFill>
                  <a:srgbClr val="585858"/>
                </a:solidFill>
                <a:latin typeface="Calibri"/>
                <a:cs typeface="Calibri"/>
              </a:rPr>
              <a:t> </a:t>
            </a:r>
            <a:r>
              <a:rPr sz="1400" spc="-5" dirty="0" err="1">
                <a:solidFill>
                  <a:srgbClr val="585858"/>
                </a:solidFill>
                <a:latin typeface="Calibri"/>
                <a:cs typeface="Calibri"/>
              </a:rPr>
              <a:t>feuilles</a:t>
            </a:r>
            <a:r>
              <a:rPr sz="1400" spc="-5" dirty="0">
                <a:solidFill>
                  <a:srgbClr val="585858"/>
                </a:solidFill>
                <a:latin typeface="Calibri"/>
                <a:cs typeface="Calibri"/>
              </a:rPr>
              <a:t>, </a:t>
            </a:r>
            <a:r>
              <a:rPr sz="1400" dirty="0">
                <a:solidFill>
                  <a:srgbClr val="585858"/>
                </a:solidFill>
                <a:latin typeface="Calibri"/>
                <a:cs typeface="Calibri"/>
              </a:rPr>
              <a:t>cellules, </a:t>
            </a:r>
            <a:r>
              <a:rPr sz="1400" spc="-5" dirty="0">
                <a:solidFill>
                  <a:srgbClr val="585858"/>
                </a:solidFill>
                <a:latin typeface="Calibri"/>
                <a:cs typeface="Calibri"/>
              </a:rPr>
              <a:t>graphiques,</a:t>
            </a:r>
            <a:r>
              <a:rPr sz="1400" spc="-35" dirty="0">
                <a:solidFill>
                  <a:srgbClr val="585858"/>
                </a:solidFill>
                <a:latin typeface="Calibri"/>
                <a:cs typeface="Calibri"/>
              </a:rPr>
              <a:t> </a:t>
            </a:r>
            <a:r>
              <a:rPr sz="1400" spc="-10" dirty="0">
                <a:solidFill>
                  <a:srgbClr val="585858"/>
                </a:solidFill>
                <a:latin typeface="Calibri"/>
                <a:cs typeface="Calibri"/>
              </a:rPr>
              <a:t>etc.)</a:t>
            </a:r>
            <a:endParaRPr sz="1400" dirty="0">
              <a:latin typeface="Calibri"/>
              <a:cs typeface="Calibri"/>
            </a:endParaRPr>
          </a:p>
        </p:txBody>
      </p:sp>
    </p:spTree>
    <p:extLst>
      <p:ext uri="{BB962C8B-B14F-4D97-AF65-F5344CB8AC3E}">
        <p14:creationId xmlns:p14="http://schemas.microsoft.com/office/powerpoint/2010/main" val="731357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7FD53E-61D3-F20C-B06F-8A6278B66FCB}"/>
              </a:ext>
            </a:extLst>
          </p:cNvPr>
          <p:cNvSpPr>
            <a:spLocks noGrp="1"/>
          </p:cNvSpPr>
          <p:nvPr>
            <p:ph type="title"/>
          </p:nvPr>
        </p:nvSpPr>
        <p:spPr/>
        <p:txBody>
          <a:bodyPr>
            <a:normAutofit/>
          </a:bodyPr>
          <a:lstStyle/>
          <a:p>
            <a:r>
              <a:rPr lang="fr-FR" dirty="0"/>
              <a:t>Exemple d’algorithme et programme de calcul du montant d’une ristourne</a:t>
            </a:r>
          </a:p>
        </p:txBody>
      </p:sp>
      <p:sp>
        <p:nvSpPr>
          <p:cNvPr id="3" name="Espace réservé du contenu 2">
            <a:extLst>
              <a:ext uri="{FF2B5EF4-FFF2-40B4-BE49-F238E27FC236}">
                <a16:creationId xmlns:a16="http://schemas.microsoft.com/office/drawing/2014/main" id="{2A39396C-079D-D27B-095F-2256D36E481C}"/>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1C001A26-B6CE-5AAA-CC30-C6DDF5A87101}"/>
              </a:ext>
            </a:extLst>
          </p:cNvPr>
          <p:cNvPicPr>
            <a:picLocks noChangeAspect="1"/>
          </p:cNvPicPr>
          <p:nvPr/>
        </p:nvPicPr>
        <p:blipFill>
          <a:blip r:embed="rId2"/>
          <a:stretch>
            <a:fillRect/>
          </a:stretch>
        </p:blipFill>
        <p:spPr>
          <a:xfrm>
            <a:off x="838200" y="1825625"/>
            <a:ext cx="10515600" cy="4120834"/>
          </a:xfrm>
          <a:prstGeom prst="rect">
            <a:avLst/>
          </a:prstGeom>
        </p:spPr>
      </p:pic>
    </p:spTree>
    <p:extLst>
      <p:ext uri="{BB962C8B-B14F-4D97-AF65-F5344CB8AC3E}">
        <p14:creationId xmlns:p14="http://schemas.microsoft.com/office/powerpoint/2010/main" val="2011024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4DE683-8B50-B8B2-313D-FC1B8FC2FBF7}"/>
              </a:ext>
            </a:extLst>
          </p:cNvPr>
          <p:cNvSpPr>
            <a:spLocks noGrp="1"/>
          </p:cNvSpPr>
          <p:nvPr>
            <p:ph type="title"/>
          </p:nvPr>
        </p:nvSpPr>
        <p:spPr/>
        <p:txBody>
          <a:bodyPr>
            <a:normAutofit/>
          </a:bodyPr>
          <a:lstStyle/>
          <a:p>
            <a:r>
              <a:rPr lang="fr-FR" dirty="0"/>
              <a:t>1. Notions liées à la programmation: </a:t>
            </a:r>
            <a:br>
              <a:rPr lang="fr-FR" dirty="0"/>
            </a:br>
            <a:r>
              <a:rPr lang="fr-FR" dirty="0"/>
              <a:t>C- </a:t>
            </a:r>
            <a:r>
              <a:rPr lang="fr-FR" dirty="0">
                <a:solidFill>
                  <a:schemeClr val="accent2"/>
                </a:solidFill>
              </a:rPr>
              <a:t>Langages de programmation</a:t>
            </a:r>
          </a:p>
        </p:txBody>
      </p:sp>
      <p:sp>
        <p:nvSpPr>
          <p:cNvPr id="3" name="Espace réservé du contenu 2">
            <a:extLst>
              <a:ext uri="{FF2B5EF4-FFF2-40B4-BE49-F238E27FC236}">
                <a16:creationId xmlns:a16="http://schemas.microsoft.com/office/drawing/2014/main" id="{95A0079C-565C-0454-F321-56D4EA3859CB}"/>
              </a:ext>
            </a:extLst>
          </p:cNvPr>
          <p:cNvSpPr>
            <a:spLocks noGrp="1"/>
          </p:cNvSpPr>
          <p:nvPr>
            <p:ph idx="1"/>
          </p:nvPr>
        </p:nvSpPr>
        <p:spPr/>
        <p:txBody>
          <a:bodyPr>
            <a:normAutofit/>
          </a:bodyPr>
          <a:lstStyle/>
          <a:p>
            <a:r>
              <a:rPr lang="fr-FR" sz="3600" dirty="0"/>
              <a:t>Sous Microsoft Excel, les programmes peuvent être écrits en </a:t>
            </a:r>
            <a:r>
              <a:rPr lang="fr-FR" sz="3600" b="1" dirty="0">
                <a:solidFill>
                  <a:schemeClr val="accent2"/>
                </a:solidFill>
              </a:rPr>
              <a:t>VBA (Visual-Basic for Applications)</a:t>
            </a:r>
            <a:r>
              <a:rPr lang="fr-FR" sz="3600" dirty="0">
                <a:solidFill>
                  <a:schemeClr val="accent2"/>
                </a:solidFill>
              </a:rPr>
              <a:t> </a:t>
            </a:r>
            <a:r>
              <a:rPr lang="fr-FR" sz="3600" dirty="0"/>
              <a:t>ou en </a:t>
            </a:r>
            <a:r>
              <a:rPr lang="fr-FR" sz="3600" b="1" dirty="0">
                <a:solidFill>
                  <a:schemeClr val="accent2"/>
                </a:solidFill>
              </a:rPr>
              <a:t>Office Script</a:t>
            </a:r>
            <a:r>
              <a:rPr lang="fr-FR" sz="3600" dirty="0"/>
              <a:t>.</a:t>
            </a:r>
          </a:p>
          <a:p>
            <a:endParaRPr lang="fr-FR" sz="3600" dirty="0"/>
          </a:p>
        </p:txBody>
      </p:sp>
    </p:spTree>
    <p:extLst>
      <p:ext uri="{BB962C8B-B14F-4D97-AF65-F5344CB8AC3E}">
        <p14:creationId xmlns:p14="http://schemas.microsoft.com/office/powerpoint/2010/main" val="3435642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67F03A-2347-7CE1-5DE8-ABF7793F25D6}"/>
              </a:ext>
            </a:extLst>
          </p:cNvPr>
          <p:cNvSpPr>
            <a:spLocks noGrp="1"/>
          </p:cNvSpPr>
          <p:nvPr>
            <p:ph type="title"/>
          </p:nvPr>
        </p:nvSpPr>
        <p:spPr>
          <a:xfrm>
            <a:off x="838199" y="365125"/>
            <a:ext cx="11019971" cy="1325563"/>
          </a:xfrm>
        </p:spPr>
        <p:txBody>
          <a:bodyPr>
            <a:normAutofit fontScale="90000"/>
          </a:bodyPr>
          <a:lstStyle/>
          <a:p>
            <a:r>
              <a:rPr lang="fr-FR" dirty="0"/>
              <a:t>1. Notions liées à la programmation: </a:t>
            </a:r>
            <a:br>
              <a:rPr lang="fr-FR" dirty="0"/>
            </a:br>
            <a:r>
              <a:rPr lang="fr-FR" dirty="0"/>
              <a:t>C- </a:t>
            </a:r>
            <a:r>
              <a:rPr lang="fr-FR" dirty="0">
                <a:solidFill>
                  <a:schemeClr val="accent2"/>
                </a:solidFill>
              </a:rPr>
              <a:t>Langage de programmation VBA et </a:t>
            </a:r>
            <a:r>
              <a:rPr lang="fr-FR" dirty="0" err="1">
                <a:solidFill>
                  <a:schemeClr val="accent2"/>
                </a:solidFill>
              </a:rPr>
              <a:t>OfficeScript</a:t>
            </a:r>
            <a:endParaRPr lang="fr-FR" dirty="0"/>
          </a:p>
        </p:txBody>
      </p:sp>
      <p:sp>
        <p:nvSpPr>
          <p:cNvPr id="3" name="Espace réservé du contenu 2">
            <a:extLst>
              <a:ext uri="{FF2B5EF4-FFF2-40B4-BE49-F238E27FC236}">
                <a16:creationId xmlns:a16="http://schemas.microsoft.com/office/drawing/2014/main" id="{195FA5DE-F29C-FD83-DD80-25D5EDCA82B1}"/>
              </a:ext>
            </a:extLst>
          </p:cNvPr>
          <p:cNvSpPr>
            <a:spLocks noGrp="1"/>
          </p:cNvSpPr>
          <p:nvPr>
            <p:ph idx="1"/>
          </p:nvPr>
        </p:nvSpPr>
        <p:spPr/>
        <p:txBody>
          <a:bodyPr>
            <a:normAutofit fontScale="92500" lnSpcReduction="10000"/>
          </a:bodyPr>
          <a:lstStyle/>
          <a:p>
            <a:r>
              <a:rPr lang="fr-FR" sz="3900" b="1" dirty="0">
                <a:solidFill>
                  <a:schemeClr val="accent2"/>
                </a:solidFill>
              </a:rPr>
              <a:t>VBA</a:t>
            </a:r>
            <a:r>
              <a:rPr lang="fr-FR" sz="4800" dirty="0">
                <a:solidFill>
                  <a:schemeClr val="accent2"/>
                </a:solidFill>
              </a:rPr>
              <a:t> </a:t>
            </a:r>
          </a:p>
          <a:p>
            <a:pPr lvl="1"/>
            <a:r>
              <a:rPr lang="fr-FR" sz="2800" dirty="0"/>
              <a:t>Les programmes en VBA sont appelés </a:t>
            </a:r>
            <a:r>
              <a:rPr lang="fr-FR" sz="2800" b="1" dirty="0"/>
              <a:t>macros</a:t>
            </a:r>
            <a:r>
              <a:rPr lang="fr-FR" sz="2800" dirty="0"/>
              <a:t> ou </a:t>
            </a:r>
            <a:r>
              <a:rPr lang="fr-FR" sz="2800" b="1" dirty="0"/>
              <a:t>macro-commandes.</a:t>
            </a:r>
          </a:p>
          <a:p>
            <a:pPr lvl="1"/>
            <a:r>
              <a:rPr lang="fr-FR" sz="2800" dirty="0"/>
              <a:t>Les instructions peuvent être </a:t>
            </a:r>
            <a:r>
              <a:rPr lang="fr-FR" sz="2800" b="1" dirty="0"/>
              <a:t>enregistrées automatiquement </a:t>
            </a:r>
            <a:r>
              <a:rPr lang="fr-FR" sz="2800" dirty="0"/>
              <a:t>(via Enregistrer Macro) ou </a:t>
            </a:r>
            <a:r>
              <a:rPr lang="fr-FR" sz="2800" b="1" dirty="0"/>
              <a:t>écrites manuellement</a:t>
            </a:r>
            <a:r>
              <a:rPr lang="fr-FR" sz="2800" dirty="0"/>
              <a:t> dans l'éditeur de code VBA.</a:t>
            </a:r>
          </a:p>
          <a:p>
            <a:pPr lvl="1"/>
            <a:r>
              <a:rPr lang="fr-FR" sz="2800" dirty="0"/>
              <a:t>Chaque feuille d'un classeur peut contenir ses propres programmes.</a:t>
            </a:r>
          </a:p>
          <a:p>
            <a:pPr lvl="1"/>
            <a:r>
              <a:rPr lang="fr-FR" sz="2800" dirty="0"/>
              <a:t>Pour un programme global, celui-ci est stocké dans la partie </a:t>
            </a:r>
            <a:r>
              <a:rPr lang="fr-FR" sz="2800" b="1" dirty="0"/>
              <a:t>Module</a:t>
            </a:r>
            <a:r>
              <a:rPr lang="fr-FR" sz="2800" dirty="0"/>
              <a:t>.</a:t>
            </a:r>
          </a:p>
          <a:p>
            <a:r>
              <a:rPr lang="fr-FR" sz="3900" b="1" dirty="0" err="1">
                <a:solidFill>
                  <a:schemeClr val="accent2"/>
                </a:solidFill>
              </a:rPr>
              <a:t>OfficeScript</a:t>
            </a:r>
            <a:r>
              <a:rPr lang="fr-FR" sz="3900" b="1" dirty="0">
                <a:solidFill>
                  <a:schemeClr val="accent2"/>
                </a:solidFill>
              </a:rPr>
              <a:t>:</a:t>
            </a:r>
          </a:p>
          <a:p>
            <a:pPr lvl="1"/>
            <a:r>
              <a:rPr lang="fr-FR" sz="2800" dirty="0"/>
              <a:t>Utilise </a:t>
            </a:r>
            <a:r>
              <a:rPr lang="fr-FR" sz="2800" dirty="0" err="1"/>
              <a:t>TypeScript</a:t>
            </a:r>
            <a:r>
              <a:rPr lang="fr-FR" sz="2800" dirty="0"/>
              <a:t> pour l'automatisation.</a:t>
            </a:r>
          </a:p>
          <a:p>
            <a:pPr lvl="1"/>
            <a:r>
              <a:rPr lang="fr-FR" sz="2800" dirty="0"/>
              <a:t>Fonctionne sur Excel 365 et Excel Online avec partage dans le cloud.</a:t>
            </a:r>
          </a:p>
        </p:txBody>
      </p:sp>
    </p:spTree>
    <p:extLst>
      <p:ext uri="{BB962C8B-B14F-4D97-AF65-F5344CB8AC3E}">
        <p14:creationId xmlns:p14="http://schemas.microsoft.com/office/powerpoint/2010/main" val="3198829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7FB856-5F91-96B9-2BA2-F45ED4E81886}"/>
              </a:ext>
            </a:extLst>
          </p:cNvPr>
          <p:cNvSpPr>
            <a:spLocks noGrp="1"/>
          </p:cNvSpPr>
          <p:nvPr>
            <p:ph type="title"/>
          </p:nvPr>
        </p:nvSpPr>
        <p:spPr>
          <a:xfrm>
            <a:off x="838200" y="365125"/>
            <a:ext cx="10961914" cy="1325563"/>
          </a:xfrm>
        </p:spPr>
        <p:txBody>
          <a:bodyPr>
            <a:normAutofit fontScale="90000"/>
          </a:bodyPr>
          <a:lstStyle/>
          <a:p>
            <a:r>
              <a:rPr lang="fr-FR" dirty="0"/>
              <a:t>1. Notions liées à la programmation: </a:t>
            </a:r>
            <a:br>
              <a:rPr lang="fr-FR" dirty="0"/>
            </a:br>
            <a:r>
              <a:rPr lang="fr-FR" dirty="0"/>
              <a:t>C- </a:t>
            </a:r>
            <a:r>
              <a:rPr lang="fr-FR" dirty="0">
                <a:solidFill>
                  <a:schemeClr val="accent2"/>
                </a:solidFill>
              </a:rPr>
              <a:t>Langage de programmation VBA et </a:t>
            </a:r>
            <a:r>
              <a:rPr lang="fr-FR" dirty="0" err="1">
                <a:solidFill>
                  <a:schemeClr val="accent2"/>
                </a:solidFill>
              </a:rPr>
              <a:t>OfficeScript</a:t>
            </a:r>
            <a:endParaRPr lang="fr-FR" dirty="0"/>
          </a:p>
        </p:txBody>
      </p:sp>
      <p:sp>
        <p:nvSpPr>
          <p:cNvPr id="3" name="Espace réservé du contenu 2">
            <a:extLst>
              <a:ext uri="{FF2B5EF4-FFF2-40B4-BE49-F238E27FC236}">
                <a16:creationId xmlns:a16="http://schemas.microsoft.com/office/drawing/2014/main" id="{FA7E7CC6-9CC4-1380-1468-D42AEA5A9C94}"/>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217557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56A208-A2B9-A1E4-1F7E-2AB22F387128}"/>
              </a:ext>
            </a:extLst>
          </p:cNvPr>
          <p:cNvSpPr>
            <a:spLocks noGrp="1"/>
          </p:cNvSpPr>
          <p:nvPr>
            <p:ph type="title"/>
          </p:nvPr>
        </p:nvSpPr>
        <p:spPr/>
        <p:txBody>
          <a:bodyPr>
            <a:normAutofit fontScale="90000"/>
          </a:bodyPr>
          <a:lstStyle/>
          <a:p>
            <a:br>
              <a:rPr lang="fr-FR" dirty="0"/>
            </a:br>
            <a:r>
              <a:rPr lang="fr-FR" b="1" dirty="0"/>
              <a:t>Exemples Pratiques VBA et Office Script</a:t>
            </a:r>
            <a:br>
              <a:rPr lang="fr-FR" b="1" dirty="0"/>
            </a:br>
            <a:r>
              <a:rPr lang="fr-FR" sz="3600" dirty="0"/>
              <a:t>Exemple Pratique 1 : Automatisation d’un Calcul de TVA</a:t>
            </a:r>
            <a:br>
              <a:rPr lang="fr-FR" b="1" dirty="0"/>
            </a:br>
            <a:endParaRPr lang="fr-FR" dirty="0"/>
          </a:p>
        </p:txBody>
      </p:sp>
      <p:graphicFrame>
        <p:nvGraphicFramePr>
          <p:cNvPr id="4" name="Espace réservé du contenu 3">
            <a:extLst>
              <a:ext uri="{FF2B5EF4-FFF2-40B4-BE49-F238E27FC236}">
                <a16:creationId xmlns:a16="http://schemas.microsoft.com/office/drawing/2014/main" id="{1C1C4E99-CEBD-3E09-E687-CF6D71EABC4A}"/>
              </a:ext>
            </a:extLst>
          </p:cNvPr>
          <p:cNvGraphicFramePr>
            <a:graphicFrameLocks noGrp="1"/>
          </p:cNvGraphicFramePr>
          <p:nvPr>
            <p:ph idx="1"/>
            <p:extLst>
              <p:ext uri="{D42A27DB-BD31-4B8C-83A1-F6EECF244321}">
                <p14:modId xmlns:p14="http://schemas.microsoft.com/office/powerpoint/2010/main" val="3144665920"/>
              </p:ext>
            </p:extLst>
          </p:nvPr>
        </p:nvGraphicFramePr>
        <p:xfrm>
          <a:off x="838200" y="1690689"/>
          <a:ext cx="10515600" cy="4985880"/>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2024479522"/>
                    </a:ext>
                  </a:extLst>
                </a:gridCol>
                <a:gridCol w="5257800">
                  <a:extLst>
                    <a:ext uri="{9D8B030D-6E8A-4147-A177-3AD203B41FA5}">
                      <a16:colId xmlns:a16="http://schemas.microsoft.com/office/drawing/2014/main" val="1284494048"/>
                    </a:ext>
                  </a:extLst>
                </a:gridCol>
              </a:tblGrid>
              <a:tr h="332392">
                <a:tc>
                  <a:txBody>
                    <a:bodyPr/>
                    <a:lstStyle/>
                    <a:p>
                      <a:pPr>
                        <a:lnSpc>
                          <a:spcPct val="120000"/>
                        </a:lnSpc>
                        <a:spcAft>
                          <a:spcPts val="1000"/>
                        </a:spcAft>
                      </a:pPr>
                      <a:r>
                        <a:rPr lang="fr-FR" sz="1200" kern="100">
                          <a:effectLst/>
                        </a:rPr>
                        <a:t>VBA</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Office Script</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658287858"/>
                  </a:ext>
                </a:extLst>
              </a:tr>
              <a:tr h="332392">
                <a:tc>
                  <a:txBody>
                    <a:bodyPr/>
                    <a:lstStyle/>
                    <a:p>
                      <a:pPr>
                        <a:lnSpc>
                          <a:spcPct val="120000"/>
                        </a:lnSpc>
                        <a:spcAft>
                          <a:spcPts val="1000"/>
                        </a:spcAft>
                      </a:pPr>
                      <a:r>
                        <a:rPr lang="fr-FR" sz="1200" kern="100">
                          <a:effectLst/>
                        </a:rPr>
                        <a:t>Objectif : Calculer automatiquement la TVA dans une colonne Excel.</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Objectif : Même tâche, automatisée via Office Script.</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34233161"/>
                  </a:ext>
                </a:extLst>
              </a:tr>
              <a:tr h="332392">
                <a:tc>
                  <a:txBody>
                    <a:bodyPr/>
                    <a:lstStyle/>
                    <a:p>
                      <a:pPr>
                        <a:lnSpc>
                          <a:spcPct val="120000"/>
                        </a:lnSpc>
                        <a:spcAft>
                          <a:spcPts val="1000"/>
                        </a:spcAft>
                      </a:pPr>
                      <a:r>
                        <a:rPr lang="fr-FR" sz="1200" kern="100">
                          <a:effectLst/>
                        </a:rPr>
                        <a:t>Code VBA :</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Code Office Script :</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965712448"/>
                  </a:ext>
                </a:extLst>
              </a:tr>
              <a:tr h="332392">
                <a:tc>
                  <a:txBody>
                    <a:bodyPr/>
                    <a:lstStyle/>
                    <a:p>
                      <a:pPr>
                        <a:lnSpc>
                          <a:spcPct val="120000"/>
                        </a:lnSpc>
                        <a:spcAft>
                          <a:spcPts val="1000"/>
                        </a:spcAft>
                      </a:pPr>
                      <a:r>
                        <a:rPr lang="fr-FR" sz="1200" kern="100">
                          <a:effectLst/>
                        </a:rPr>
                        <a:t>```vba</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```typescript</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968503991"/>
                  </a:ext>
                </a:extLst>
              </a:tr>
              <a:tr h="332392">
                <a:tc>
                  <a:txBody>
                    <a:bodyPr/>
                    <a:lstStyle/>
                    <a:p>
                      <a:pPr>
                        <a:lnSpc>
                          <a:spcPct val="120000"/>
                        </a:lnSpc>
                        <a:spcAft>
                          <a:spcPts val="1000"/>
                        </a:spcAft>
                      </a:pPr>
                      <a:r>
                        <a:rPr lang="fr-FR" sz="1200" kern="100">
                          <a:effectLst/>
                        </a:rPr>
                        <a:t>Sub CalculTVA()</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function main(workbook: ExcelScript.Workbook) {</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775805684"/>
                  </a:ext>
                </a:extLst>
              </a:tr>
              <a:tr h="332392">
                <a:tc>
                  <a:txBody>
                    <a:bodyPr/>
                    <a:lstStyle/>
                    <a:p>
                      <a:pPr>
                        <a:lnSpc>
                          <a:spcPct val="120000"/>
                        </a:lnSpc>
                        <a:spcAft>
                          <a:spcPts val="1000"/>
                        </a:spcAft>
                      </a:pPr>
                      <a:r>
                        <a:rPr lang="fr-FR" sz="1200" kern="100">
                          <a:effectLst/>
                        </a:rPr>
                        <a:t>Dim i As Integer</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let sheet = workbook.getActiveWorksheet();</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610259570"/>
                  </a:ext>
                </a:extLst>
              </a:tr>
              <a:tr h="332392">
                <a:tc>
                  <a:txBody>
                    <a:bodyPr/>
                    <a:lstStyle/>
                    <a:p>
                      <a:pPr>
                        <a:lnSpc>
                          <a:spcPct val="120000"/>
                        </a:lnSpc>
                        <a:spcAft>
                          <a:spcPts val="1000"/>
                        </a:spcAft>
                      </a:pPr>
                      <a:r>
                        <a:rPr lang="fr-FR" sz="1200" kern="100">
                          <a:effectLst/>
                        </a:rPr>
                        <a:t>For i = 2 To 10</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let tvaColumn = sheet.getRange("B2:B10");</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823345189"/>
                  </a:ext>
                </a:extLst>
              </a:tr>
              <a:tr h="332392">
                <a:tc>
                  <a:txBody>
                    <a:bodyPr/>
                    <a:lstStyle/>
                    <a:p>
                      <a:pPr>
                        <a:lnSpc>
                          <a:spcPct val="120000"/>
                        </a:lnSpc>
                        <a:spcAft>
                          <a:spcPts val="1000"/>
                        </a:spcAft>
                      </a:pPr>
                      <a:r>
                        <a:rPr lang="fr-FR" sz="1200" kern="100">
                          <a:effectLst/>
                        </a:rPr>
                        <a:t>Cells(i, 3).Value = Cells(i, 2).Value * 0.2</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let prices = tvaColumn.getValues();</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2393886267"/>
                  </a:ext>
                </a:extLst>
              </a:tr>
              <a:tr h="332392">
                <a:tc>
                  <a:txBody>
                    <a:bodyPr/>
                    <a:lstStyle/>
                    <a:p>
                      <a:pPr>
                        <a:lnSpc>
                          <a:spcPct val="120000"/>
                        </a:lnSpc>
                        <a:spcAft>
                          <a:spcPts val="1000"/>
                        </a:spcAft>
                      </a:pPr>
                      <a:r>
                        <a:rPr lang="fr-FR" sz="1200" kern="100">
                          <a:effectLst/>
                        </a:rPr>
                        <a:t>Next i</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for (let i = 0; i &lt; prices.length; i++) {</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741166917"/>
                  </a:ext>
                </a:extLst>
              </a:tr>
              <a:tr h="332392">
                <a:tc>
                  <a:txBody>
                    <a:bodyPr/>
                    <a:lstStyle/>
                    <a:p>
                      <a:pPr>
                        <a:lnSpc>
                          <a:spcPct val="120000"/>
                        </a:lnSpc>
                        <a:spcAft>
                          <a:spcPts val="1000"/>
                        </a:spcAft>
                      </a:pPr>
                      <a:r>
                        <a:rPr lang="fr-FR" sz="1200" kern="100">
                          <a:effectLst/>
                        </a:rPr>
                        <a:t>End Sub</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sheet.getCell(i + 1, 2).getOffset(0, 1).setValue(prices[i][0] * 0.2);</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162620940"/>
                  </a:ext>
                </a:extLst>
              </a:tr>
              <a:tr h="332392">
                <a:tc>
                  <a:txBody>
                    <a:bodyPr/>
                    <a:lstStyle/>
                    <a:p>
                      <a:pPr>
                        <a:lnSpc>
                          <a:spcPct val="120000"/>
                        </a:lnSpc>
                        <a:spcAft>
                          <a:spcPts val="1000"/>
                        </a:spcAft>
                      </a:pPr>
                      <a:r>
                        <a:rPr lang="fr-FR" sz="1200" kern="100">
                          <a:effectLst/>
                        </a:rPr>
                        <a:t>```</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2084958105"/>
                  </a:ext>
                </a:extLst>
              </a:tr>
              <a:tr h="332392">
                <a:tc>
                  <a:txBody>
                    <a:bodyPr/>
                    <a:lstStyle/>
                    <a:p>
                      <a:pPr>
                        <a:lnSpc>
                          <a:spcPct val="120000"/>
                        </a:lnSpc>
                        <a:spcAft>
                          <a:spcPts val="1000"/>
                        </a:spcAft>
                      </a:pPr>
                      <a:r>
                        <a:rPr lang="fr-FR" sz="1200" kern="100">
                          <a:effectLst/>
                        </a:rPr>
                        <a:t>Étapes :</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Étapes :</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283083427"/>
                  </a:ext>
                </a:extLst>
              </a:tr>
              <a:tr h="332392">
                <a:tc>
                  <a:txBody>
                    <a:bodyPr/>
                    <a:lstStyle/>
                    <a:p>
                      <a:pPr>
                        <a:lnSpc>
                          <a:spcPct val="120000"/>
                        </a:lnSpc>
                        <a:spcAft>
                          <a:spcPts val="1000"/>
                        </a:spcAft>
                      </a:pPr>
                      <a:r>
                        <a:rPr lang="fr-FR" sz="1200" kern="100">
                          <a:effectLst/>
                        </a:rPr>
                        <a:t>- Ouvrir VBA (ALT + F11).</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 Ouvrir Excel Online → Automatisation → Office Script Editor.</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874083630"/>
                  </a:ext>
                </a:extLst>
              </a:tr>
              <a:tr h="332392">
                <a:tc>
                  <a:txBody>
                    <a:bodyPr/>
                    <a:lstStyle/>
                    <a:p>
                      <a:pPr>
                        <a:lnSpc>
                          <a:spcPct val="120000"/>
                        </a:lnSpc>
                        <a:spcAft>
                          <a:spcPts val="1000"/>
                        </a:spcAft>
                      </a:pPr>
                      <a:r>
                        <a:rPr lang="fr-FR" sz="1200" kern="100">
                          <a:effectLst/>
                        </a:rPr>
                        <a:t>- Coller le code dans Module1.</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a:effectLst/>
                        </a:rPr>
                        <a:t>- Ajouter le script ci-dessus.</a:t>
                      </a:r>
                      <a:endParaRPr lang="fr-FR" sz="12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641516057"/>
                  </a:ext>
                </a:extLst>
              </a:tr>
              <a:tr h="332392">
                <a:tc>
                  <a:txBody>
                    <a:bodyPr/>
                    <a:lstStyle/>
                    <a:p>
                      <a:pPr>
                        <a:lnSpc>
                          <a:spcPct val="120000"/>
                        </a:lnSpc>
                        <a:spcAft>
                          <a:spcPts val="1000"/>
                        </a:spcAft>
                      </a:pPr>
                      <a:r>
                        <a:rPr lang="fr-FR" sz="1200" kern="100" dirty="0">
                          <a:effectLst/>
                        </a:rPr>
                        <a:t>- Associer à un bouton : clic droit Attribuer une macro.</a:t>
                      </a:r>
                      <a:endParaRPr lang="fr-FR" sz="1200" kern="100" dirty="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200" kern="100" dirty="0">
                          <a:effectLst/>
                        </a:rPr>
                        <a:t>- Exécuter directement depuis l'interface web.</a:t>
                      </a:r>
                      <a:endParaRPr lang="fr-FR" sz="1200" kern="100" dirty="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2958122165"/>
                  </a:ext>
                </a:extLst>
              </a:tr>
            </a:tbl>
          </a:graphicData>
        </a:graphic>
      </p:graphicFrame>
    </p:spTree>
    <p:extLst>
      <p:ext uri="{BB962C8B-B14F-4D97-AF65-F5344CB8AC3E}">
        <p14:creationId xmlns:p14="http://schemas.microsoft.com/office/powerpoint/2010/main" val="1332561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0B36F1-4F74-321D-6891-57A91BEFCA1F}"/>
              </a:ext>
            </a:extLst>
          </p:cNvPr>
          <p:cNvSpPr>
            <a:spLocks noGrp="1"/>
          </p:cNvSpPr>
          <p:nvPr>
            <p:ph type="title"/>
          </p:nvPr>
        </p:nvSpPr>
        <p:spPr/>
        <p:txBody>
          <a:bodyPr>
            <a:normAutofit/>
          </a:bodyPr>
          <a:lstStyle/>
          <a:p>
            <a:r>
              <a:rPr lang="fr-FR" sz="2800" b="1" dirty="0">
                <a:effectLst/>
                <a:latin typeface="Aptos" panose="020B0004020202020204" pitchFamily="34" charset="0"/>
                <a:ea typeface="Times New Roman" panose="02020603050405020304" pitchFamily="18" charset="0"/>
                <a:cs typeface="Arial" panose="020B0604020202020204" pitchFamily="34" charset="0"/>
              </a:rPr>
              <a:t>Exemple Pratique 2 : Remplissage Automatique des Cellules avec du Texte</a:t>
            </a:r>
            <a:endParaRPr lang="fr-FR" sz="6000" dirty="0"/>
          </a:p>
        </p:txBody>
      </p:sp>
      <p:graphicFrame>
        <p:nvGraphicFramePr>
          <p:cNvPr id="4" name="Espace réservé du contenu 3">
            <a:extLst>
              <a:ext uri="{FF2B5EF4-FFF2-40B4-BE49-F238E27FC236}">
                <a16:creationId xmlns:a16="http://schemas.microsoft.com/office/drawing/2014/main" id="{933C2D41-3439-D42B-F92C-9AE143254306}"/>
              </a:ext>
            </a:extLst>
          </p:cNvPr>
          <p:cNvGraphicFramePr>
            <a:graphicFrameLocks noGrp="1"/>
          </p:cNvGraphicFramePr>
          <p:nvPr>
            <p:ph idx="1"/>
            <p:extLst>
              <p:ext uri="{D42A27DB-BD31-4B8C-83A1-F6EECF244321}">
                <p14:modId xmlns:p14="http://schemas.microsoft.com/office/powerpoint/2010/main" val="24003446"/>
              </p:ext>
            </p:extLst>
          </p:nvPr>
        </p:nvGraphicFramePr>
        <p:xfrm>
          <a:off x="838200" y="1690688"/>
          <a:ext cx="10515600" cy="4988412"/>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3820097601"/>
                    </a:ext>
                  </a:extLst>
                </a:gridCol>
                <a:gridCol w="5257800">
                  <a:extLst>
                    <a:ext uri="{9D8B030D-6E8A-4147-A177-3AD203B41FA5}">
                      <a16:colId xmlns:a16="http://schemas.microsoft.com/office/drawing/2014/main" val="883821848"/>
                    </a:ext>
                  </a:extLst>
                </a:gridCol>
              </a:tblGrid>
              <a:tr h="383724">
                <a:tc>
                  <a:txBody>
                    <a:bodyPr/>
                    <a:lstStyle/>
                    <a:p>
                      <a:pPr>
                        <a:lnSpc>
                          <a:spcPct val="120000"/>
                        </a:lnSpc>
                        <a:spcAft>
                          <a:spcPts val="1000"/>
                        </a:spcAft>
                      </a:pPr>
                      <a:r>
                        <a:rPr lang="fr-FR" sz="1400" kern="100">
                          <a:effectLst/>
                        </a:rPr>
                        <a:t>VBA</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Office Script</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650865231"/>
                  </a:ext>
                </a:extLst>
              </a:tr>
              <a:tr h="383724">
                <a:tc>
                  <a:txBody>
                    <a:bodyPr/>
                    <a:lstStyle/>
                    <a:p>
                      <a:pPr>
                        <a:lnSpc>
                          <a:spcPct val="120000"/>
                        </a:lnSpc>
                        <a:spcAft>
                          <a:spcPts val="1000"/>
                        </a:spcAft>
                      </a:pPr>
                      <a:r>
                        <a:rPr lang="fr-FR" sz="1400" kern="100">
                          <a:effectLst/>
                        </a:rPr>
                        <a:t>Objectif : Remplir une plage avec des valeurs spécifiques.</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Objectif : Même tâche, réalisée avec Office Script.</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2668875115"/>
                  </a:ext>
                </a:extLst>
              </a:tr>
              <a:tr h="383724">
                <a:tc>
                  <a:txBody>
                    <a:bodyPr/>
                    <a:lstStyle/>
                    <a:p>
                      <a:pPr>
                        <a:lnSpc>
                          <a:spcPct val="120000"/>
                        </a:lnSpc>
                        <a:spcAft>
                          <a:spcPts val="1000"/>
                        </a:spcAft>
                      </a:pPr>
                      <a:r>
                        <a:rPr lang="fr-FR" sz="1400" kern="100">
                          <a:effectLst/>
                        </a:rPr>
                        <a:t>Code VBA :</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Code Office Script :</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2673093247"/>
                  </a:ext>
                </a:extLst>
              </a:tr>
              <a:tr h="383724">
                <a:tc>
                  <a:txBody>
                    <a:bodyPr/>
                    <a:lstStyle/>
                    <a:p>
                      <a:pPr>
                        <a:lnSpc>
                          <a:spcPct val="120000"/>
                        </a:lnSpc>
                        <a:spcAft>
                          <a:spcPts val="1000"/>
                        </a:spcAft>
                      </a:pPr>
                      <a:r>
                        <a:rPr lang="fr-FR" sz="1400" kern="100">
                          <a:effectLst/>
                        </a:rPr>
                        <a:t>```vba</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```typescript</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4121944158"/>
                  </a:ext>
                </a:extLst>
              </a:tr>
              <a:tr h="383724">
                <a:tc>
                  <a:txBody>
                    <a:bodyPr/>
                    <a:lstStyle/>
                    <a:p>
                      <a:pPr>
                        <a:lnSpc>
                          <a:spcPct val="120000"/>
                        </a:lnSpc>
                        <a:spcAft>
                          <a:spcPts val="1000"/>
                        </a:spcAft>
                      </a:pPr>
                      <a:r>
                        <a:rPr lang="fr-FR" sz="1400" kern="100">
                          <a:effectLst/>
                        </a:rPr>
                        <a:t>Sub RemplirCellules()</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function main(workbook: ExcelScript.Workbook) {</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2429623885"/>
                  </a:ext>
                </a:extLst>
              </a:tr>
              <a:tr h="383724">
                <a:tc>
                  <a:txBody>
                    <a:bodyPr/>
                    <a:lstStyle/>
                    <a:p>
                      <a:pPr>
                        <a:lnSpc>
                          <a:spcPct val="120000"/>
                        </a:lnSpc>
                        <a:spcAft>
                          <a:spcPts val="1000"/>
                        </a:spcAft>
                      </a:pPr>
                      <a:r>
                        <a:rPr lang="fr-FR" sz="1400" kern="100">
                          <a:effectLst/>
                        </a:rPr>
                        <a:t>Dim rng As Range</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let sheet = workbook.getActiveWorksheet();</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033049063"/>
                  </a:ext>
                </a:extLst>
              </a:tr>
              <a:tr h="383724">
                <a:tc>
                  <a:txBody>
                    <a:bodyPr/>
                    <a:lstStyle/>
                    <a:p>
                      <a:pPr>
                        <a:lnSpc>
                          <a:spcPct val="120000"/>
                        </a:lnSpc>
                        <a:spcAft>
                          <a:spcPts val="1000"/>
                        </a:spcAft>
                      </a:pPr>
                      <a:r>
                        <a:rPr lang="fr-FR" sz="1400" kern="100">
                          <a:effectLst/>
                        </a:rPr>
                        <a:t>Set rng = Range("A1:A10")</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let range = sheet.getRange("A1:A10");</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437717396"/>
                  </a:ext>
                </a:extLst>
              </a:tr>
              <a:tr h="383724">
                <a:tc>
                  <a:txBody>
                    <a:bodyPr/>
                    <a:lstStyle/>
                    <a:p>
                      <a:pPr>
                        <a:lnSpc>
                          <a:spcPct val="120000"/>
                        </a:lnSpc>
                        <a:spcAft>
                          <a:spcPts val="1000"/>
                        </a:spcAft>
                      </a:pPr>
                      <a:r>
                        <a:rPr lang="fr-FR" sz="1400" kern="100">
                          <a:effectLst/>
                        </a:rPr>
                        <a:t>rng.Value = "Comptable"</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range.setValue("Comptable");</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1346274388"/>
                  </a:ext>
                </a:extLst>
              </a:tr>
              <a:tr h="383724">
                <a:tc>
                  <a:txBody>
                    <a:bodyPr/>
                    <a:lstStyle/>
                    <a:p>
                      <a:pPr>
                        <a:lnSpc>
                          <a:spcPct val="120000"/>
                        </a:lnSpc>
                        <a:spcAft>
                          <a:spcPts val="1000"/>
                        </a:spcAft>
                      </a:pPr>
                      <a:r>
                        <a:rPr lang="fr-FR" sz="1400" kern="100">
                          <a:effectLst/>
                        </a:rPr>
                        <a:t>End Sub</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2520750033"/>
                  </a:ext>
                </a:extLst>
              </a:tr>
              <a:tr h="383724">
                <a:tc>
                  <a:txBody>
                    <a:bodyPr/>
                    <a:lstStyle/>
                    <a:p>
                      <a:pPr>
                        <a:lnSpc>
                          <a:spcPct val="120000"/>
                        </a:lnSpc>
                        <a:spcAft>
                          <a:spcPts val="1000"/>
                        </a:spcAft>
                      </a:pPr>
                      <a:r>
                        <a:rPr lang="fr-FR" sz="1400" kern="100">
                          <a:effectLst/>
                        </a:rPr>
                        <a:t>```</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2793822181"/>
                  </a:ext>
                </a:extLst>
              </a:tr>
              <a:tr h="383724">
                <a:tc>
                  <a:txBody>
                    <a:bodyPr/>
                    <a:lstStyle/>
                    <a:p>
                      <a:pPr>
                        <a:lnSpc>
                          <a:spcPct val="120000"/>
                        </a:lnSpc>
                        <a:spcAft>
                          <a:spcPts val="1000"/>
                        </a:spcAft>
                      </a:pPr>
                      <a:r>
                        <a:rPr lang="fr-FR" sz="1400" kern="100">
                          <a:effectLst/>
                        </a:rPr>
                        <a:t>Étapes :</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Étapes :</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1427771215"/>
                  </a:ext>
                </a:extLst>
              </a:tr>
              <a:tr h="383724">
                <a:tc>
                  <a:txBody>
                    <a:bodyPr/>
                    <a:lstStyle/>
                    <a:p>
                      <a:pPr>
                        <a:lnSpc>
                          <a:spcPct val="120000"/>
                        </a:lnSpc>
                        <a:spcAft>
                          <a:spcPts val="1000"/>
                        </a:spcAft>
                      </a:pPr>
                      <a:r>
                        <a:rPr lang="fr-FR" sz="1400" kern="100">
                          <a:effectLst/>
                        </a:rPr>
                        <a:t>- Créer une macro sous VBA avec le code ci-dessus.</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a:effectLst/>
                        </a:rPr>
                        <a:t>- Accéder au menu Office Script Editor sous Excel Online.</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2943548480"/>
                  </a:ext>
                </a:extLst>
              </a:tr>
              <a:tr h="383724">
                <a:tc>
                  <a:txBody>
                    <a:bodyPr/>
                    <a:lstStyle/>
                    <a:p>
                      <a:pPr>
                        <a:lnSpc>
                          <a:spcPct val="120000"/>
                        </a:lnSpc>
                        <a:spcAft>
                          <a:spcPts val="1000"/>
                        </a:spcAft>
                      </a:pPr>
                      <a:r>
                        <a:rPr lang="fr-FR" sz="1400" kern="100">
                          <a:effectLst/>
                        </a:rPr>
                        <a:t>- Exécuter la macro pour remplir les cellules de A1 à A10.</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tc>
                  <a:txBody>
                    <a:bodyPr/>
                    <a:lstStyle/>
                    <a:p>
                      <a:pPr>
                        <a:lnSpc>
                          <a:spcPct val="120000"/>
                        </a:lnSpc>
                        <a:spcAft>
                          <a:spcPts val="1000"/>
                        </a:spcAft>
                      </a:pPr>
                      <a:r>
                        <a:rPr lang="fr-FR" sz="1400" kern="100" dirty="0">
                          <a:effectLst/>
                        </a:rPr>
                        <a:t>- Coller et exécuter le code pour un résultat identique.</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txBody>
                  <a:tcPr marL="9525" marR="9525" marT="9525" marB="9525" anchor="ctr"/>
                </a:tc>
                <a:extLst>
                  <a:ext uri="{0D108BD9-81ED-4DB2-BD59-A6C34878D82A}">
                    <a16:rowId xmlns:a16="http://schemas.microsoft.com/office/drawing/2014/main" val="3838447651"/>
                  </a:ext>
                </a:extLst>
              </a:tr>
            </a:tbl>
          </a:graphicData>
        </a:graphic>
      </p:graphicFrame>
    </p:spTree>
    <p:extLst>
      <p:ext uri="{BB962C8B-B14F-4D97-AF65-F5344CB8AC3E}">
        <p14:creationId xmlns:p14="http://schemas.microsoft.com/office/powerpoint/2010/main" val="4188633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796AF-3388-C30E-7D0E-7C7CECF314BB}"/>
              </a:ext>
            </a:extLst>
          </p:cNvPr>
          <p:cNvSpPr>
            <a:spLocks noGrp="1"/>
          </p:cNvSpPr>
          <p:nvPr>
            <p:ph type="title"/>
          </p:nvPr>
        </p:nvSpPr>
        <p:spPr>
          <a:xfrm>
            <a:off x="1012370" y="383948"/>
            <a:ext cx="10932886" cy="1325563"/>
          </a:xfrm>
        </p:spPr>
        <p:txBody>
          <a:bodyPr>
            <a:normAutofit fontScale="90000"/>
          </a:bodyPr>
          <a:lstStyle/>
          <a:p>
            <a:r>
              <a:rPr lang="fr-FR" dirty="0"/>
              <a:t>1. Notions liées à la programmation: </a:t>
            </a:r>
            <a:br>
              <a:rPr lang="fr-FR" dirty="0"/>
            </a:br>
            <a:r>
              <a:rPr lang="fr-FR" dirty="0"/>
              <a:t>C- </a:t>
            </a:r>
            <a:r>
              <a:rPr lang="fr-FR" dirty="0">
                <a:solidFill>
                  <a:schemeClr val="accent2"/>
                </a:solidFill>
              </a:rPr>
              <a:t>Langage de programmation VBA et </a:t>
            </a:r>
            <a:r>
              <a:rPr lang="fr-FR" dirty="0" err="1">
                <a:solidFill>
                  <a:schemeClr val="accent2"/>
                </a:solidFill>
              </a:rPr>
              <a:t>OfficeScript</a:t>
            </a:r>
            <a:endParaRPr lang="fr-FR" dirty="0"/>
          </a:p>
        </p:txBody>
      </p:sp>
      <p:sp>
        <p:nvSpPr>
          <p:cNvPr id="3" name="Espace réservé du contenu 2">
            <a:extLst>
              <a:ext uri="{FF2B5EF4-FFF2-40B4-BE49-F238E27FC236}">
                <a16:creationId xmlns:a16="http://schemas.microsoft.com/office/drawing/2014/main" id="{E96035D3-BD96-9BBD-D3D9-54BD575E79B1}"/>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016022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07429-3391-08C1-6F65-99F8AD0E990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65EA5BD-C625-0DC0-7EF4-BCAB44BB86AE}"/>
              </a:ext>
            </a:extLst>
          </p:cNvPr>
          <p:cNvSpPr>
            <a:spLocks noGrp="1"/>
          </p:cNvSpPr>
          <p:nvPr>
            <p:ph type="title"/>
          </p:nvPr>
        </p:nvSpPr>
        <p:spPr/>
        <p:txBody>
          <a:bodyPr/>
          <a:lstStyle/>
          <a:p>
            <a:pPr defTabSz="179388"/>
            <a:r>
              <a:rPr lang="fr-FR" dirty="0"/>
              <a:t>1. Notions liées à la programmation: 	</a:t>
            </a:r>
            <a:br>
              <a:rPr lang="fr-FR" dirty="0"/>
            </a:br>
            <a:r>
              <a:rPr lang="fr-FR" dirty="0"/>
              <a:t>C- </a:t>
            </a:r>
            <a:r>
              <a:rPr lang="fr-FR" dirty="0">
                <a:solidFill>
                  <a:schemeClr val="accent2"/>
                </a:solidFill>
              </a:rPr>
              <a:t>Langage de programmation</a:t>
            </a:r>
          </a:p>
        </p:txBody>
      </p:sp>
      <p:sp>
        <p:nvSpPr>
          <p:cNvPr id="3" name="Espace réservé du contenu 2">
            <a:extLst>
              <a:ext uri="{FF2B5EF4-FFF2-40B4-BE49-F238E27FC236}">
                <a16:creationId xmlns:a16="http://schemas.microsoft.com/office/drawing/2014/main" id="{72B2CF65-AD30-42C6-D13B-63F93722C87E}"/>
              </a:ext>
            </a:extLst>
          </p:cNvPr>
          <p:cNvSpPr>
            <a:spLocks noGrp="1"/>
          </p:cNvSpPr>
          <p:nvPr>
            <p:ph idx="1"/>
          </p:nvPr>
        </p:nvSpPr>
        <p:spPr/>
        <p:txBody>
          <a:bodyPr>
            <a:normAutofit lnSpcReduction="10000"/>
          </a:bodyPr>
          <a:lstStyle/>
          <a:p>
            <a:pPr algn="just"/>
            <a:r>
              <a:rPr lang="fr-FR" dirty="0"/>
              <a:t>Sous le tableur Microsoft Excel, les programmes seront écrits en </a:t>
            </a:r>
            <a:r>
              <a:rPr lang="fr-FR" b="1" dirty="0">
                <a:solidFill>
                  <a:schemeClr val="accent2">
                    <a:lumMod val="75000"/>
                  </a:schemeClr>
                </a:solidFill>
                <a:effectLst>
                  <a:outerShdw blurRad="38100" dist="38100" dir="2700000" algn="tl">
                    <a:srgbClr val="000000">
                      <a:alpha val="43137"/>
                    </a:srgbClr>
                  </a:outerShdw>
                </a:effectLst>
              </a:rPr>
              <a:t>langage Visual-Basic for Applications (VBA). </a:t>
            </a:r>
          </a:p>
          <a:p>
            <a:pPr algn="just"/>
            <a:r>
              <a:rPr lang="fr-FR" dirty="0"/>
              <a:t>Sous Excel, les programmes écrits en VBA sont appelés </a:t>
            </a:r>
            <a:r>
              <a:rPr lang="fr-FR" b="1" dirty="0">
                <a:solidFill>
                  <a:schemeClr val="accent2"/>
                </a:solidFill>
              </a:rPr>
              <a:t>macros</a:t>
            </a:r>
            <a:r>
              <a:rPr lang="fr-FR" dirty="0"/>
              <a:t> ou </a:t>
            </a:r>
            <a:r>
              <a:rPr lang="fr-FR" dirty="0">
                <a:solidFill>
                  <a:schemeClr val="accent2"/>
                </a:solidFill>
              </a:rPr>
              <a:t>macro-commandes</a:t>
            </a:r>
            <a:r>
              <a:rPr lang="fr-FR" dirty="0"/>
              <a:t>. </a:t>
            </a:r>
          </a:p>
          <a:p>
            <a:pPr algn="just"/>
            <a:r>
              <a:rPr lang="fr-FR" dirty="0"/>
              <a:t>Les </a:t>
            </a:r>
            <a:r>
              <a:rPr lang="fr-FR" b="1" dirty="0">
                <a:solidFill>
                  <a:schemeClr val="accent6"/>
                </a:solidFill>
              </a:rPr>
              <a:t>instructions</a:t>
            </a:r>
            <a:r>
              <a:rPr lang="fr-FR" dirty="0"/>
              <a:t> peuvent être:</a:t>
            </a:r>
          </a:p>
          <a:p>
            <a:pPr lvl="1" algn="just"/>
            <a:r>
              <a:rPr lang="fr-FR" b="1" dirty="0">
                <a:solidFill>
                  <a:schemeClr val="accent1"/>
                </a:solidFill>
              </a:rPr>
              <a:t>enregistrées automatiquement </a:t>
            </a:r>
            <a:r>
              <a:rPr lang="fr-FR" dirty="0"/>
              <a:t>par la fonctionnalité: Enregistrer Macro;</a:t>
            </a:r>
          </a:p>
          <a:p>
            <a:pPr lvl="1" algn="just"/>
            <a:r>
              <a:rPr lang="fr-FR" b="1" dirty="0">
                <a:solidFill>
                  <a:schemeClr val="accent2">
                    <a:lumMod val="75000"/>
                  </a:schemeClr>
                </a:solidFill>
              </a:rPr>
              <a:t>ou</a:t>
            </a:r>
            <a:r>
              <a:rPr lang="fr-FR" dirty="0"/>
              <a:t> être </a:t>
            </a:r>
            <a:r>
              <a:rPr lang="fr-FR" b="1" dirty="0">
                <a:solidFill>
                  <a:schemeClr val="accent1"/>
                </a:solidFill>
              </a:rPr>
              <a:t>écrites manuellement </a:t>
            </a:r>
            <a:r>
              <a:rPr lang="fr-FR" dirty="0"/>
              <a:t>dans un éditeur de code.</a:t>
            </a:r>
          </a:p>
          <a:p>
            <a:pPr algn="just"/>
            <a:r>
              <a:rPr lang="fr-FR" b="1" dirty="0"/>
              <a:t>Chaque</a:t>
            </a:r>
            <a:r>
              <a:rPr lang="fr-FR" dirty="0"/>
              <a:t> </a:t>
            </a:r>
            <a:r>
              <a:rPr lang="fr-FR" b="1" dirty="0"/>
              <a:t>feuille</a:t>
            </a:r>
            <a:r>
              <a:rPr lang="fr-FR" dirty="0"/>
              <a:t> d'un classeur peut contenir </a:t>
            </a:r>
            <a:r>
              <a:rPr lang="fr-FR" b="1" dirty="0"/>
              <a:t>ses propres programmes</a:t>
            </a:r>
            <a:r>
              <a:rPr lang="fr-FR" dirty="0"/>
              <a:t>.</a:t>
            </a:r>
          </a:p>
          <a:p>
            <a:pPr algn="just"/>
            <a:r>
              <a:rPr lang="fr-FR" dirty="0"/>
              <a:t>Dans le cas d'un programme s'exécutant sur toutes les feuilles d'un classeur, celui-ci sera stocké dans la partie </a:t>
            </a:r>
            <a:r>
              <a:rPr lang="fr-FR" b="1" dirty="0"/>
              <a:t>Module</a:t>
            </a:r>
            <a:r>
              <a:rPr lang="fr-FR" dirty="0"/>
              <a:t>. </a:t>
            </a:r>
          </a:p>
        </p:txBody>
      </p:sp>
    </p:spTree>
    <p:extLst>
      <p:ext uri="{BB962C8B-B14F-4D97-AF65-F5344CB8AC3E}">
        <p14:creationId xmlns:p14="http://schemas.microsoft.com/office/powerpoint/2010/main" val="2409254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88C5D8-ACB9-3FEB-51E0-0F5380B978A8}"/>
              </a:ext>
            </a:extLst>
          </p:cNvPr>
          <p:cNvSpPr>
            <a:spLocks noGrp="1"/>
          </p:cNvSpPr>
          <p:nvPr>
            <p:ph type="title"/>
          </p:nvPr>
        </p:nvSpPr>
        <p:spPr/>
        <p:txBody>
          <a:bodyPr/>
          <a:lstStyle/>
          <a:p>
            <a:r>
              <a:rPr lang="fr-FR" dirty="0"/>
              <a:t>Nouveau langage: Office Script sous Microsoft Excel</a:t>
            </a:r>
          </a:p>
        </p:txBody>
      </p:sp>
      <p:sp>
        <p:nvSpPr>
          <p:cNvPr id="3" name="Espace réservé du contenu 2">
            <a:extLst>
              <a:ext uri="{FF2B5EF4-FFF2-40B4-BE49-F238E27FC236}">
                <a16:creationId xmlns:a16="http://schemas.microsoft.com/office/drawing/2014/main" id="{7268FEA9-174E-BE51-5E16-08A004031057}"/>
              </a:ext>
            </a:extLst>
          </p:cNvPr>
          <p:cNvSpPr>
            <a:spLocks noGrp="1"/>
          </p:cNvSpPr>
          <p:nvPr>
            <p:ph idx="1"/>
          </p:nvPr>
        </p:nvSpPr>
        <p:spPr/>
        <p:txBody>
          <a:bodyPr>
            <a:normAutofit/>
          </a:bodyPr>
          <a:lstStyle/>
          <a:p>
            <a:r>
              <a:rPr lang="fr-FR" sz="3200" b="1" dirty="0"/>
              <a:t>Office Script </a:t>
            </a:r>
            <a:r>
              <a:rPr lang="fr-FR" sz="3200" dirty="0"/>
              <a:t>est une fonctionnalité moderne pour automatiser les tâches dans Excel.</a:t>
            </a:r>
          </a:p>
          <a:p>
            <a:r>
              <a:rPr lang="fr-FR" sz="3200" dirty="0"/>
              <a:t>Scripts créés en utilisant </a:t>
            </a:r>
            <a:r>
              <a:rPr lang="fr-FR" sz="3200" b="1" dirty="0" err="1"/>
              <a:t>TypeScript</a:t>
            </a:r>
            <a:r>
              <a:rPr lang="fr-FR" sz="3200" dirty="0"/>
              <a:t>.</a:t>
            </a:r>
          </a:p>
          <a:p>
            <a:r>
              <a:rPr lang="fr-FR" sz="3200" dirty="0"/>
              <a:t>Accessible dans Excel Online via l'onglet </a:t>
            </a:r>
            <a:r>
              <a:rPr lang="fr-FR" sz="3200" b="1" dirty="0"/>
              <a:t>Automatisation</a:t>
            </a:r>
            <a:r>
              <a:rPr lang="fr-FR" sz="3200" dirty="0"/>
              <a:t>.</a:t>
            </a:r>
          </a:p>
          <a:p>
            <a:r>
              <a:rPr lang="fr-FR" sz="3200" dirty="0"/>
              <a:t>Permet de partager des scripts dans le cloud via </a:t>
            </a:r>
            <a:r>
              <a:rPr lang="fr-FR" sz="3200" b="1" dirty="0"/>
              <a:t>OneDrive</a:t>
            </a:r>
            <a:r>
              <a:rPr lang="fr-FR" sz="3200" dirty="0"/>
              <a:t>.</a:t>
            </a:r>
          </a:p>
          <a:p>
            <a:r>
              <a:rPr lang="fr-FR" sz="3200" b="1" dirty="0"/>
              <a:t>Différence clé avec VBA </a:t>
            </a:r>
            <a:r>
              <a:rPr lang="fr-FR" sz="3200" dirty="0"/>
              <a:t>:</a:t>
            </a:r>
          </a:p>
          <a:p>
            <a:pPr lvl="1"/>
            <a:r>
              <a:rPr lang="fr-FR" sz="2800" dirty="0"/>
              <a:t>Office Script fonctionne sur le Web, contrairement à VBA limité au bureau.</a:t>
            </a:r>
          </a:p>
        </p:txBody>
      </p:sp>
    </p:spTree>
    <p:extLst>
      <p:ext uri="{BB962C8B-B14F-4D97-AF65-F5344CB8AC3E}">
        <p14:creationId xmlns:p14="http://schemas.microsoft.com/office/powerpoint/2010/main" val="4151894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ABC8156B-8A9A-4521-8A27-2C966B1EF264}"/>
              </a:ext>
            </a:extLst>
          </p:cNvPr>
          <p:cNvSpPr>
            <a:spLocks noGrp="1"/>
          </p:cNvSpPr>
          <p:nvPr>
            <p:ph idx="1"/>
          </p:nvPr>
        </p:nvSpPr>
        <p:spPr/>
        <p:txBody>
          <a:bodyPr/>
          <a:lstStyle/>
          <a:p>
            <a:r>
              <a:rPr lang="fr-FR" dirty="0"/>
              <a:t>Vous venez d’intégrer le cabinet </a:t>
            </a:r>
            <a:r>
              <a:rPr lang="fr-FR" dirty="0" err="1"/>
              <a:t>ComptaPro</a:t>
            </a:r>
            <a:r>
              <a:rPr lang="fr-FR" dirty="0"/>
              <a:t>, en tant que jeune diplômé(e) du DCG. Plusieurs missions de démarrage vous sont confiées et notamment celle d’aider certains clients sur tableur.</a:t>
            </a:r>
          </a:p>
          <a:p>
            <a:r>
              <a:rPr lang="fr-FR" dirty="0"/>
              <a:t>En effet, se nombreux clients sollicitent le cabinet pour automatiser leurs feuilles de calcul sous le tableur Excel. Cette automatisation permettrait d’effectuer des traitements sur tableur impossibles à mettre en œuvre avec de simples formules.</a:t>
            </a:r>
          </a:p>
          <a:p>
            <a:r>
              <a:rPr lang="fr-FR" b="1" dirty="0"/>
              <a:t>Mais comment écrit-on un programme pouvant être exécuté sous un tableur ? Quelles instructions permettent de contrôler les saisies effectuées par l’utilisateur, d’afficher un message ou de manipuler les cellules d’une feuille ?</a:t>
            </a:r>
          </a:p>
        </p:txBody>
      </p:sp>
      <p:sp>
        <p:nvSpPr>
          <p:cNvPr id="10" name="Footer Placeholder 9">
            <a:extLst>
              <a:ext uri="{FF2B5EF4-FFF2-40B4-BE49-F238E27FC236}">
                <a16:creationId xmlns:a16="http://schemas.microsoft.com/office/drawing/2014/main" id="{64E11FCD-7370-461B-9055-42C73DFC1395}"/>
              </a:ext>
            </a:extLst>
          </p:cNvPr>
          <p:cNvSpPr>
            <a:spLocks noGrp="1"/>
          </p:cNvSpPr>
          <p:nvPr>
            <p:ph type="ftr" sz="quarter" idx="11"/>
          </p:nvPr>
        </p:nvSpPr>
        <p:spPr>
          <a:xfrm>
            <a:off x="4038600" y="6461125"/>
            <a:ext cx="4114800" cy="365125"/>
          </a:xfrm>
        </p:spPr>
        <p:txBody>
          <a:bodyPr/>
          <a:lstStyle/>
          <a:p>
            <a:r>
              <a:rPr lang="fr-FR"/>
              <a:t>© DCG Vuibert </a:t>
            </a:r>
          </a:p>
        </p:txBody>
      </p:sp>
      <p:sp>
        <p:nvSpPr>
          <p:cNvPr id="13" name="Title 12">
            <a:extLst>
              <a:ext uri="{FF2B5EF4-FFF2-40B4-BE49-F238E27FC236}">
                <a16:creationId xmlns:a16="http://schemas.microsoft.com/office/drawing/2014/main" id="{5BA89280-5077-4EE3-829D-1249C4B704D7}"/>
              </a:ext>
            </a:extLst>
          </p:cNvPr>
          <p:cNvSpPr>
            <a:spLocks noGrp="1"/>
          </p:cNvSpPr>
          <p:nvPr>
            <p:ph type="title" idx="4294967295"/>
          </p:nvPr>
        </p:nvSpPr>
        <p:spPr>
          <a:xfrm>
            <a:off x="2268373" y="180000"/>
            <a:ext cx="1166902" cy="538408"/>
          </a:xfrm>
        </p:spPr>
        <p:txBody>
          <a:bodyPr>
            <a:normAutofit fontScale="90000"/>
          </a:bodyPr>
          <a:lstStyle/>
          <a:p>
            <a:r>
              <a:rPr lang="fr-FR" dirty="0"/>
              <a:t>1</a:t>
            </a:r>
          </a:p>
        </p:txBody>
      </p:sp>
    </p:spTree>
    <p:extLst>
      <p:ext uri="{BB962C8B-B14F-4D97-AF65-F5344CB8AC3E}">
        <p14:creationId xmlns:p14="http://schemas.microsoft.com/office/powerpoint/2010/main" val="3359190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50BC0-BC24-2268-C3D3-16B23F2B9D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45E1942-0D2E-F342-635F-CE7D9D776D77}"/>
              </a:ext>
            </a:extLst>
          </p:cNvPr>
          <p:cNvSpPr>
            <a:spLocks noGrp="1"/>
          </p:cNvSpPr>
          <p:nvPr>
            <p:ph type="title"/>
          </p:nvPr>
        </p:nvSpPr>
        <p:spPr/>
        <p:txBody>
          <a:bodyPr/>
          <a:lstStyle/>
          <a:p>
            <a:r>
              <a:rPr lang="fr-FR" dirty="0"/>
              <a:t>Nouveau langage: Office Script sous Microsoft Excel</a:t>
            </a:r>
          </a:p>
        </p:txBody>
      </p:sp>
      <p:sp>
        <p:nvSpPr>
          <p:cNvPr id="3" name="Espace réservé du contenu 2">
            <a:extLst>
              <a:ext uri="{FF2B5EF4-FFF2-40B4-BE49-F238E27FC236}">
                <a16:creationId xmlns:a16="http://schemas.microsoft.com/office/drawing/2014/main" id="{67986525-EF35-2B40-3E2D-56DA4BA237F1}"/>
              </a:ext>
            </a:extLst>
          </p:cNvPr>
          <p:cNvSpPr>
            <a:spLocks noGrp="1"/>
          </p:cNvSpPr>
          <p:nvPr>
            <p:ph idx="1"/>
          </p:nvPr>
        </p:nvSpPr>
        <p:spPr/>
        <p:txBody>
          <a:bodyPr>
            <a:normAutofit/>
          </a:bodyPr>
          <a:lstStyle/>
          <a:p>
            <a:r>
              <a:rPr lang="fr-FR" sz="3200" b="1" dirty="0"/>
              <a:t>Office Script </a:t>
            </a:r>
            <a:r>
              <a:rPr lang="fr-FR" sz="3200" dirty="0"/>
              <a:t>est une fonctionnalité moderne pour automatiser les tâches dans Excel.</a:t>
            </a:r>
          </a:p>
          <a:p>
            <a:r>
              <a:rPr lang="fr-FR" sz="3200" dirty="0"/>
              <a:t>Scripts créés en utilisant </a:t>
            </a:r>
            <a:r>
              <a:rPr lang="fr-FR" sz="3200" b="1" dirty="0" err="1"/>
              <a:t>TypeScript</a:t>
            </a:r>
            <a:r>
              <a:rPr lang="fr-FR" sz="3200" dirty="0"/>
              <a:t>.</a:t>
            </a:r>
          </a:p>
          <a:p>
            <a:r>
              <a:rPr lang="fr-FR" sz="3200" dirty="0"/>
              <a:t>Accessible dans Excel Online via l'onglet </a:t>
            </a:r>
            <a:r>
              <a:rPr lang="fr-FR" sz="3200" b="1" dirty="0"/>
              <a:t>Automatisation</a:t>
            </a:r>
            <a:r>
              <a:rPr lang="fr-FR" sz="3200" dirty="0"/>
              <a:t>.</a:t>
            </a:r>
          </a:p>
          <a:p>
            <a:r>
              <a:rPr lang="fr-FR" sz="3200" dirty="0"/>
              <a:t>Permet de partager des scripts dans le cloud via </a:t>
            </a:r>
            <a:r>
              <a:rPr lang="fr-FR" sz="3200" b="1" dirty="0"/>
              <a:t>OneDrive</a:t>
            </a:r>
            <a:r>
              <a:rPr lang="fr-FR" sz="3200" dirty="0"/>
              <a:t>.</a:t>
            </a:r>
          </a:p>
          <a:p>
            <a:r>
              <a:rPr lang="fr-FR" sz="3200" b="1" dirty="0"/>
              <a:t>Différence clé avec VBA </a:t>
            </a:r>
            <a:r>
              <a:rPr lang="fr-FR" sz="3200" dirty="0"/>
              <a:t>:</a:t>
            </a:r>
          </a:p>
          <a:p>
            <a:pPr lvl="1"/>
            <a:r>
              <a:rPr lang="fr-FR" sz="2800" dirty="0"/>
              <a:t>Office Script fonctionne sur le Web, contrairement à VBA limité au bureau.</a:t>
            </a:r>
          </a:p>
        </p:txBody>
      </p:sp>
    </p:spTree>
    <p:extLst>
      <p:ext uri="{BB962C8B-B14F-4D97-AF65-F5344CB8AC3E}">
        <p14:creationId xmlns:p14="http://schemas.microsoft.com/office/powerpoint/2010/main" val="2661465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FE5658-624A-5705-5A98-D1A4BE4CB6C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6F02CED-DA09-BB1D-B960-5FFB6A8E7FD2}"/>
              </a:ext>
            </a:extLst>
          </p:cNvPr>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dirty="0"/>
              <a:t>VBA : documents MS Oﬃce</a:t>
            </a:r>
          </a:p>
        </p:txBody>
      </p:sp>
      <p:sp>
        <p:nvSpPr>
          <p:cNvPr id="36" name="Espace réservé du contenu 35">
            <a:extLst>
              <a:ext uri="{FF2B5EF4-FFF2-40B4-BE49-F238E27FC236}">
                <a16:creationId xmlns:a16="http://schemas.microsoft.com/office/drawing/2014/main" id="{2C4A045F-F112-328B-FB86-B95A1F737FE8}"/>
              </a:ext>
            </a:extLst>
          </p:cNvPr>
          <p:cNvSpPr>
            <a:spLocks noGrp="1"/>
          </p:cNvSpPr>
          <p:nvPr>
            <p:ph idx="1"/>
          </p:nvPr>
        </p:nvSpPr>
        <p:spPr>
          <a:xfrm>
            <a:off x="838199" y="1825625"/>
            <a:ext cx="10986477" cy="4351338"/>
          </a:xfrm>
        </p:spPr>
        <p:txBody>
          <a:bodyPr/>
          <a:lstStyle/>
          <a:p>
            <a:pPr marL="355600" marR="5080" lvl="0" indent="-342900">
              <a:lnSpc>
                <a:spcPts val="3800"/>
              </a:lnSpc>
              <a:spcBef>
                <a:spcPts val="260"/>
              </a:spcBef>
              <a:buFont typeface="Arial"/>
              <a:buChar char="•"/>
              <a:tabLst>
                <a:tab pos="354965" algn="l"/>
                <a:tab pos="355600" algn="l"/>
              </a:tabLst>
            </a:pPr>
            <a:r>
              <a:rPr lang="fr-FR" sz="3200" dirty="0">
                <a:solidFill>
                  <a:prstClr val="black"/>
                </a:solidFill>
                <a:cs typeface="Calibri"/>
              </a:rPr>
              <a:t>Un </a:t>
            </a:r>
            <a:r>
              <a:rPr lang="fr-FR" sz="3200" spc="-5" dirty="0">
                <a:solidFill>
                  <a:prstClr val="black"/>
                </a:solidFill>
                <a:cs typeface="Calibri"/>
              </a:rPr>
              <a:t>document </a:t>
            </a:r>
            <a:r>
              <a:rPr lang="fr-FR" sz="3200" dirty="0">
                <a:solidFill>
                  <a:prstClr val="black"/>
                </a:solidFill>
                <a:cs typeface="Calibri"/>
              </a:rPr>
              <a:t>MS </a:t>
            </a:r>
            <a:r>
              <a:rPr lang="fr-FR" sz="3200" spc="-5" dirty="0" err="1">
                <a:solidFill>
                  <a:prstClr val="black"/>
                </a:solidFill>
                <a:cs typeface="Calibri"/>
              </a:rPr>
              <a:t>Oﬃce</a:t>
            </a:r>
            <a:r>
              <a:rPr lang="fr-FR" sz="3200" spc="-5" dirty="0">
                <a:solidFill>
                  <a:prstClr val="black"/>
                </a:solidFill>
                <a:cs typeface="Calibri"/>
              </a:rPr>
              <a:t> </a:t>
            </a:r>
            <a:r>
              <a:rPr lang="fr-FR" sz="3200" dirty="0">
                <a:solidFill>
                  <a:prstClr val="black"/>
                </a:solidFill>
                <a:cs typeface="Calibri"/>
              </a:rPr>
              <a:t>est </a:t>
            </a:r>
            <a:r>
              <a:rPr lang="fr-FR" sz="3200" spc="-5" dirty="0">
                <a:solidFill>
                  <a:prstClr val="black"/>
                </a:solidFill>
                <a:cs typeface="Calibri"/>
              </a:rPr>
              <a:t>composé </a:t>
            </a:r>
            <a:r>
              <a:rPr lang="fr-FR" sz="3200" dirty="0">
                <a:solidFill>
                  <a:prstClr val="black"/>
                </a:solidFill>
                <a:cs typeface="Calibri"/>
              </a:rPr>
              <a:t>des  </a:t>
            </a:r>
            <a:r>
              <a:rPr lang="fr-FR" sz="3200" spc="-5" dirty="0">
                <a:solidFill>
                  <a:prstClr val="black"/>
                </a:solidFill>
                <a:cs typeface="Calibri"/>
              </a:rPr>
              <a:t>plusieurs éléments…</a:t>
            </a:r>
            <a:endParaRPr lang="fr-FR" sz="3200" dirty="0">
              <a:solidFill>
                <a:prstClr val="black"/>
              </a:solidFill>
              <a:cs typeface="Calibri"/>
            </a:endParaRPr>
          </a:p>
          <a:p>
            <a:endParaRPr lang="fr-FR" dirty="0"/>
          </a:p>
        </p:txBody>
      </p:sp>
      <p:sp>
        <p:nvSpPr>
          <p:cNvPr id="5" name="object 5">
            <a:extLst>
              <a:ext uri="{FF2B5EF4-FFF2-40B4-BE49-F238E27FC236}">
                <a16:creationId xmlns:a16="http://schemas.microsoft.com/office/drawing/2014/main" id="{FFFD18DC-DCF0-B809-2AC0-8FD69945FDED}"/>
              </a:ext>
            </a:extLst>
          </p:cNvPr>
          <p:cNvSpPr/>
          <p:nvPr/>
        </p:nvSpPr>
        <p:spPr>
          <a:xfrm>
            <a:off x="2079674" y="4978397"/>
            <a:ext cx="983164" cy="884326"/>
          </a:xfrm>
          <a:prstGeom prst="rect">
            <a:avLst/>
          </a:prstGeom>
          <a:blipFill>
            <a:blip r:embed="rId2"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32B15117-5A47-33D3-0A74-01104CD51C93}"/>
              </a:ext>
            </a:extLst>
          </p:cNvPr>
          <p:cNvSpPr/>
          <p:nvPr/>
        </p:nvSpPr>
        <p:spPr>
          <a:xfrm>
            <a:off x="2079674" y="3195197"/>
            <a:ext cx="983164" cy="932889"/>
          </a:xfrm>
          <a:prstGeom prst="rect">
            <a:avLst/>
          </a:prstGeom>
          <a:blipFill>
            <a:blip r:embed="rId3" cstate="print"/>
            <a:stretch>
              <a:fillRect/>
            </a:stretch>
          </a:blipFill>
        </p:spPr>
        <p:txBody>
          <a:bodyPr wrap="square" lIns="0" tIns="0" rIns="0" bIns="0" rtlCol="0"/>
          <a:lstStyle/>
          <a:p>
            <a:endParaRPr/>
          </a:p>
        </p:txBody>
      </p:sp>
      <p:sp>
        <p:nvSpPr>
          <p:cNvPr id="7" name="object 7">
            <a:extLst>
              <a:ext uri="{FF2B5EF4-FFF2-40B4-BE49-F238E27FC236}">
                <a16:creationId xmlns:a16="http://schemas.microsoft.com/office/drawing/2014/main" id="{D9402B3C-A35F-67DA-C89D-0BF57E2B51DE}"/>
              </a:ext>
            </a:extLst>
          </p:cNvPr>
          <p:cNvSpPr txBox="1"/>
          <p:nvPr/>
        </p:nvSpPr>
        <p:spPr>
          <a:xfrm>
            <a:off x="4401429" y="5123311"/>
            <a:ext cx="1540471" cy="320601"/>
          </a:xfrm>
          <a:prstGeom prst="rect">
            <a:avLst/>
          </a:prstGeom>
        </p:spPr>
        <p:txBody>
          <a:bodyPr vert="horz" wrap="square" lIns="0" tIns="12700" rIns="0" bIns="0" rtlCol="0">
            <a:spAutoFit/>
          </a:bodyPr>
          <a:lstStyle/>
          <a:p>
            <a:pPr marL="12700">
              <a:spcBef>
                <a:spcPts val="100"/>
              </a:spcBef>
            </a:pPr>
            <a:r>
              <a:rPr sz="2000" b="1" spc="-5" dirty="0" err="1">
                <a:latin typeface="Calibri"/>
                <a:cs typeface="Calibri"/>
              </a:rPr>
              <a:t>Fichier</a:t>
            </a:r>
            <a:r>
              <a:rPr sz="2000" b="1" spc="-40" dirty="0">
                <a:latin typeface="Calibri"/>
                <a:cs typeface="Calibri"/>
              </a:rPr>
              <a:t> </a:t>
            </a:r>
            <a:r>
              <a:rPr sz="2000" b="1" spc="-5" dirty="0">
                <a:latin typeface="Calibri"/>
                <a:cs typeface="Calibri"/>
              </a:rPr>
              <a:t>Access</a:t>
            </a:r>
            <a:endParaRPr lang="fr-FR" sz="2000" b="1" spc="-5" dirty="0">
              <a:latin typeface="Calibri"/>
              <a:cs typeface="Calibri"/>
            </a:endParaRPr>
          </a:p>
        </p:txBody>
      </p:sp>
      <p:sp>
        <p:nvSpPr>
          <p:cNvPr id="8" name="object 8">
            <a:extLst>
              <a:ext uri="{FF2B5EF4-FFF2-40B4-BE49-F238E27FC236}">
                <a16:creationId xmlns:a16="http://schemas.microsoft.com/office/drawing/2014/main" id="{FEE112F2-7DE0-6F93-D9AD-A67D374E03B1}"/>
              </a:ext>
            </a:extLst>
          </p:cNvPr>
          <p:cNvSpPr txBox="1"/>
          <p:nvPr/>
        </p:nvSpPr>
        <p:spPr>
          <a:xfrm>
            <a:off x="4401429" y="3501342"/>
            <a:ext cx="1368436" cy="320601"/>
          </a:xfrm>
          <a:prstGeom prst="rect">
            <a:avLst/>
          </a:prstGeom>
        </p:spPr>
        <p:txBody>
          <a:bodyPr vert="horz" wrap="square" lIns="0" tIns="12700" rIns="0" bIns="0" rtlCol="0">
            <a:spAutoFit/>
          </a:bodyPr>
          <a:lstStyle/>
          <a:p>
            <a:pPr marL="12700">
              <a:spcBef>
                <a:spcPts val="100"/>
              </a:spcBef>
            </a:pPr>
            <a:r>
              <a:rPr lang="fr-FR" sz="2000" b="1" spc="-5" dirty="0">
                <a:latin typeface="Calibri"/>
                <a:cs typeface="Calibri"/>
              </a:rPr>
              <a:t>Fichier Excel</a:t>
            </a:r>
            <a:endParaRPr sz="2000" dirty="0">
              <a:latin typeface="Calibri"/>
              <a:cs typeface="Calibri"/>
            </a:endParaRPr>
          </a:p>
        </p:txBody>
      </p:sp>
      <p:grpSp>
        <p:nvGrpSpPr>
          <p:cNvPr id="9" name="object 9">
            <a:extLst>
              <a:ext uri="{FF2B5EF4-FFF2-40B4-BE49-F238E27FC236}">
                <a16:creationId xmlns:a16="http://schemas.microsoft.com/office/drawing/2014/main" id="{C139B5CF-FC3B-D7BF-91E1-77D4A92C5DFD}"/>
              </a:ext>
            </a:extLst>
          </p:cNvPr>
          <p:cNvGrpSpPr/>
          <p:nvPr/>
        </p:nvGrpSpPr>
        <p:grpSpPr>
          <a:xfrm>
            <a:off x="7230137" y="4990114"/>
            <a:ext cx="349250" cy="1642110"/>
            <a:chOff x="2290156" y="2689167"/>
            <a:chExt cx="349250" cy="1642110"/>
          </a:xfrm>
        </p:grpSpPr>
        <p:sp>
          <p:nvSpPr>
            <p:cNvPr id="10" name="object 10">
              <a:extLst>
                <a:ext uri="{FF2B5EF4-FFF2-40B4-BE49-F238E27FC236}">
                  <a16:creationId xmlns:a16="http://schemas.microsoft.com/office/drawing/2014/main" id="{7B01BEEF-7A90-F2AA-97AE-43EFC351DAC7}"/>
                </a:ext>
              </a:extLst>
            </p:cNvPr>
            <p:cNvSpPr/>
            <p:nvPr/>
          </p:nvSpPr>
          <p:spPr>
            <a:xfrm>
              <a:off x="2290156" y="2689167"/>
              <a:ext cx="349134" cy="1641763"/>
            </a:xfrm>
            <a:prstGeom prst="rect">
              <a:avLst/>
            </a:prstGeom>
            <a:blipFill>
              <a:blip r:embed="rId4" cstate="print"/>
              <a:stretch>
                <a:fillRect/>
              </a:stretch>
            </a:blipFill>
          </p:spPr>
          <p:txBody>
            <a:bodyPr wrap="square" lIns="0" tIns="0" rIns="0" bIns="0" rtlCol="0"/>
            <a:lstStyle/>
            <a:p>
              <a:endParaRPr/>
            </a:p>
          </p:txBody>
        </p:sp>
        <p:sp>
          <p:nvSpPr>
            <p:cNvPr id="11" name="object 11">
              <a:extLst>
                <a:ext uri="{FF2B5EF4-FFF2-40B4-BE49-F238E27FC236}">
                  <a16:creationId xmlns:a16="http://schemas.microsoft.com/office/drawing/2014/main" id="{F96C5CB4-6B2B-ABE4-C936-E4D6302B9262}"/>
                </a:ext>
              </a:extLst>
            </p:cNvPr>
            <p:cNvSpPr/>
            <p:nvPr/>
          </p:nvSpPr>
          <p:spPr>
            <a:xfrm>
              <a:off x="2353571" y="2735576"/>
              <a:ext cx="240029" cy="1512570"/>
            </a:xfrm>
            <a:custGeom>
              <a:avLst/>
              <a:gdLst/>
              <a:ahLst/>
              <a:cxnLst/>
              <a:rect l="l" t="t" r="r" b="b"/>
              <a:pathLst>
                <a:path w="240030" h="1512570">
                  <a:moveTo>
                    <a:pt x="239897" y="1512167"/>
                  </a:moveTo>
                  <a:lnTo>
                    <a:pt x="193208" y="1510596"/>
                  </a:lnTo>
                  <a:lnTo>
                    <a:pt x="155081" y="1506312"/>
                  </a:lnTo>
                  <a:lnTo>
                    <a:pt x="129375" y="1499958"/>
                  </a:lnTo>
                  <a:lnTo>
                    <a:pt x="119949" y="1492176"/>
                  </a:lnTo>
                  <a:lnTo>
                    <a:pt x="119949" y="776074"/>
                  </a:lnTo>
                  <a:lnTo>
                    <a:pt x="110522" y="768293"/>
                  </a:lnTo>
                  <a:lnTo>
                    <a:pt x="84816" y="761938"/>
                  </a:lnTo>
                  <a:lnTo>
                    <a:pt x="46689" y="757654"/>
                  </a:lnTo>
                  <a:lnTo>
                    <a:pt x="0" y="756083"/>
                  </a:lnTo>
                  <a:lnTo>
                    <a:pt x="46689" y="754512"/>
                  </a:lnTo>
                  <a:lnTo>
                    <a:pt x="84816" y="750228"/>
                  </a:lnTo>
                  <a:lnTo>
                    <a:pt x="110522" y="743874"/>
                  </a:lnTo>
                  <a:lnTo>
                    <a:pt x="119949" y="736092"/>
                  </a:lnTo>
                  <a:lnTo>
                    <a:pt x="119949" y="19991"/>
                  </a:lnTo>
                  <a:lnTo>
                    <a:pt x="129375" y="12209"/>
                  </a:lnTo>
                  <a:lnTo>
                    <a:pt x="155081" y="5855"/>
                  </a:lnTo>
                  <a:lnTo>
                    <a:pt x="193208" y="1570"/>
                  </a:lnTo>
                  <a:lnTo>
                    <a:pt x="239897" y="0"/>
                  </a:lnTo>
                </a:path>
              </a:pathLst>
            </a:custGeom>
            <a:ln w="38099">
              <a:solidFill>
                <a:srgbClr val="FFFB00"/>
              </a:solidFill>
            </a:ln>
          </p:spPr>
          <p:txBody>
            <a:bodyPr wrap="square" lIns="0" tIns="0" rIns="0" bIns="0" rtlCol="0"/>
            <a:lstStyle/>
            <a:p>
              <a:endParaRPr/>
            </a:p>
          </p:txBody>
        </p:sp>
      </p:grpSp>
      <p:sp>
        <p:nvSpPr>
          <p:cNvPr id="12" name="object 12">
            <a:extLst>
              <a:ext uri="{FF2B5EF4-FFF2-40B4-BE49-F238E27FC236}">
                <a16:creationId xmlns:a16="http://schemas.microsoft.com/office/drawing/2014/main" id="{6C911231-808A-7DA7-BACD-3D7A1777D9AB}"/>
              </a:ext>
            </a:extLst>
          </p:cNvPr>
          <p:cNvSpPr txBox="1"/>
          <p:nvPr/>
        </p:nvSpPr>
        <p:spPr>
          <a:xfrm>
            <a:off x="7550779" y="5042886"/>
            <a:ext cx="1786889" cy="1549400"/>
          </a:xfrm>
          <a:prstGeom prst="rect">
            <a:avLst/>
          </a:prstGeom>
        </p:spPr>
        <p:txBody>
          <a:bodyPr vert="horz" wrap="square" lIns="0" tIns="12700" rIns="0" bIns="0" rtlCol="0">
            <a:spAutoFit/>
          </a:bodyPr>
          <a:lstStyle/>
          <a:p>
            <a:pPr marL="12700" marR="5080">
              <a:spcBef>
                <a:spcPts val="100"/>
              </a:spcBef>
            </a:pPr>
            <a:r>
              <a:rPr sz="2000" dirty="0">
                <a:latin typeface="Calibri"/>
                <a:cs typeface="Calibri"/>
              </a:rPr>
              <a:t>Tables</a:t>
            </a:r>
            <a:r>
              <a:rPr sz="2000" spc="-60" dirty="0">
                <a:latin typeface="Calibri"/>
                <a:cs typeface="Calibri"/>
              </a:rPr>
              <a:t> </a:t>
            </a:r>
            <a:r>
              <a:rPr sz="2000" spc="-5" dirty="0">
                <a:latin typeface="Calibri"/>
                <a:cs typeface="Calibri"/>
              </a:rPr>
              <a:t>(données)  Requêtes  Formulaires  </a:t>
            </a:r>
            <a:r>
              <a:rPr sz="2000" dirty="0">
                <a:latin typeface="Calibri"/>
                <a:cs typeface="Calibri"/>
              </a:rPr>
              <a:t>États </a:t>
            </a:r>
            <a:r>
              <a:rPr sz="2000" spc="-5" dirty="0">
                <a:latin typeface="Calibri"/>
                <a:cs typeface="Calibri"/>
              </a:rPr>
              <a:t>(rapports)  </a:t>
            </a:r>
            <a:r>
              <a:rPr sz="2000" b="1" spc="-5" dirty="0">
                <a:solidFill>
                  <a:srgbClr val="C00000"/>
                </a:solidFill>
                <a:latin typeface="Calibri"/>
                <a:cs typeface="Calibri"/>
              </a:rPr>
              <a:t>Modules (VBA)</a:t>
            </a:r>
          </a:p>
        </p:txBody>
      </p:sp>
      <p:grpSp>
        <p:nvGrpSpPr>
          <p:cNvPr id="13" name="object 13">
            <a:extLst>
              <a:ext uri="{FF2B5EF4-FFF2-40B4-BE49-F238E27FC236}">
                <a16:creationId xmlns:a16="http://schemas.microsoft.com/office/drawing/2014/main" id="{DCA02F44-BB7F-FBF0-4705-D9513C4AFFDD}"/>
              </a:ext>
            </a:extLst>
          </p:cNvPr>
          <p:cNvGrpSpPr/>
          <p:nvPr/>
        </p:nvGrpSpPr>
        <p:grpSpPr>
          <a:xfrm rot="10800000">
            <a:off x="7201529" y="2911039"/>
            <a:ext cx="349250" cy="1567180"/>
            <a:chOff x="6400800" y="2568633"/>
            <a:chExt cx="349250" cy="1567180"/>
          </a:xfrm>
        </p:grpSpPr>
        <p:sp>
          <p:nvSpPr>
            <p:cNvPr id="14" name="object 14">
              <a:extLst>
                <a:ext uri="{FF2B5EF4-FFF2-40B4-BE49-F238E27FC236}">
                  <a16:creationId xmlns:a16="http://schemas.microsoft.com/office/drawing/2014/main" id="{C21DBDAE-E4CB-0E10-6E0A-8C6EFA9E5259}"/>
                </a:ext>
              </a:extLst>
            </p:cNvPr>
            <p:cNvSpPr/>
            <p:nvPr/>
          </p:nvSpPr>
          <p:spPr>
            <a:xfrm>
              <a:off x="6400800" y="2568633"/>
              <a:ext cx="349134" cy="1566948"/>
            </a:xfrm>
            <a:prstGeom prst="rect">
              <a:avLst/>
            </a:prstGeom>
            <a:blipFill>
              <a:blip r:embed="rId5" cstate="print"/>
              <a:stretch>
                <a:fillRect/>
              </a:stretch>
            </a:blipFill>
          </p:spPr>
          <p:txBody>
            <a:bodyPr wrap="square" lIns="0" tIns="0" rIns="0" bIns="0" rtlCol="0"/>
            <a:lstStyle/>
            <a:p>
              <a:endParaRPr/>
            </a:p>
          </p:txBody>
        </p:sp>
        <p:sp>
          <p:nvSpPr>
            <p:cNvPr id="15" name="object 15">
              <a:extLst>
                <a:ext uri="{FF2B5EF4-FFF2-40B4-BE49-F238E27FC236}">
                  <a16:creationId xmlns:a16="http://schemas.microsoft.com/office/drawing/2014/main" id="{1C507F51-DC9D-45C4-3DA2-51A754F66E0C}"/>
                </a:ext>
              </a:extLst>
            </p:cNvPr>
            <p:cNvSpPr/>
            <p:nvPr/>
          </p:nvSpPr>
          <p:spPr>
            <a:xfrm>
              <a:off x="6444684" y="2612598"/>
              <a:ext cx="240029" cy="1440180"/>
            </a:xfrm>
            <a:custGeom>
              <a:avLst/>
              <a:gdLst/>
              <a:ahLst/>
              <a:cxnLst/>
              <a:rect l="l" t="t" r="r" b="b"/>
              <a:pathLst>
                <a:path w="240029" h="1440179">
                  <a:moveTo>
                    <a:pt x="0" y="0"/>
                  </a:moveTo>
                  <a:lnTo>
                    <a:pt x="46689" y="1571"/>
                  </a:lnTo>
                  <a:lnTo>
                    <a:pt x="84816" y="5855"/>
                  </a:lnTo>
                  <a:lnTo>
                    <a:pt x="110522" y="12209"/>
                  </a:lnTo>
                  <a:lnTo>
                    <a:pt x="119948" y="19990"/>
                  </a:lnTo>
                  <a:lnTo>
                    <a:pt x="119948" y="700090"/>
                  </a:lnTo>
                  <a:lnTo>
                    <a:pt x="129375" y="707871"/>
                  </a:lnTo>
                  <a:lnTo>
                    <a:pt x="155081" y="714225"/>
                  </a:lnTo>
                  <a:lnTo>
                    <a:pt x="193208" y="718509"/>
                  </a:lnTo>
                  <a:lnTo>
                    <a:pt x="239898" y="720081"/>
                  </a:lnTo>
                  <a:lnTo>
                    <a:pt x="193208" y="721651"/>
                  </a:lnTo>
                  <a:lnTo>
                    <a:pt x="155081" y="725936"/>
                  </a:lnTo>
                  <a:lnTo>
                    <a:pt x="129375" y="732290"/>
                  </a:lnTo>
                  <a:lnTo>
                    <a:pt x="119948" y="740071"/>
                  </a:lnTo>
                  <a:lnTo>
                    <a:pt x="119948" y="1420169"/>
                  </a:lnTo>
                  <a:lnTo>
                    <a:pt x="110522" y="1427951"/>
                  </a:lnTo>
                  <a:lnTo>
                    <a:pt x="84816" y="1434305"/>
                  </a:lnTo>
                  <a:lnTo>
                    <a:pt x="46689" y="1438589"/>
                  </a:lnTo>
                  <a:lnTo>
                    <a:pt x="0" y="1440160"/>
                  </a:lnTo>
                </a:path>
              </a:pathLst>
            </a:custGeom>
            <a:ln w="38099">
              <a:solidFill>
                <a:srgbClr val="FFFB00"/>
              </a:solidFill>
            </a:ln>
          </p:spPr>
          <p:txBody>
            <a:bodyPr wrap="square" lIns="0" tIns="0" rIns="0" bIns="0" rtlCol="0"/>
            <a:lstStyle/>
            <a:p>
              <a:endParaRPr/>
            </a:p>
          </p:txBody>
        </p:sp>
      </p:grpSp>
      <p:sp>
        <p:nvSpPr>
          <p:cNvPr id="16" name="object 16">
            <a:extLst>
              <a:ext uri="{FF2B5EF4-FFF2-40B4-BE49-F238E27FC236}">
                <a16:creationId xmlns:a16="http://schemas.microsoft.com/office/drawing/2014/main" id="{DAE76BD0-1254-8EE4-D5A0-AC892193DA81}"/>
              </a:ext>
            </a:extLst>
          </p:cNvPr>
          <p:cNvSpPr txBox="1"/>
          <p:nvPr/>
        </p:nvSpPr>
        <p:spPr>
          <a:xfrm>
            <a:off x="7669322" y="3146203"/>
            <a:ext cx="1610360" cy="1244600"/>
          </a:xfrm>
          <a:prstGeom prst="rect">
            <a:avLst/>
          </a:prstGeom>
        </p:spPr>
        <p:txBody>
          <a:bodyPr vert="horz" wrap="square" lIns="0" tIns="12700" rIns="0" bIns="0" rtlCol="0">
            <a:spAutoFit/>
          </a:bodyPr>
          <a:lstStyle/>
          <a:p>
            <a:pPr marL="12700" marR="5080" indent="-12700">
              <a:spcBef>
                <a:spcPts val="100"/>
              </a:spcBef>
            </a:pPr>
            <a:r>
              <a:rPr sz="2000" dirty="0">
                <a:latin typeface="Calibri"/>
                <a:cs typeface="Calibri"/>
              </a:rPr>
              <a:t>F</a:t>
            </a:r>
            <a:r>
              <a:rPr sz="2000" spc="-5" dirty="0">
                <a:latin typeface="Calibri"/>
                <a:cs typeface="Calibri"/>
              </a:rPr>
              <a:t>e</a:t>
            </a:r>
            <a:r>
              <a:rPr sz="2000" dirty="0">
                <a:latin typeface="Calibri"/>
                <a:cs typeface="Calibri"/>
              </a:rPr>
              <a:t>uill</a:t>
            </a:r>
            <a:r>
              <a:rPr sz="2000" spc="-5" dirty="0">
                <a:latin typeface="Calibri"/>
                <a:cs typeface="Calibri"/>
              </a:rPr>
              <a:t>e</a:t>
            </a:r>
            <a:r>
              <a:rPr sz="2000" dirty="0">
                <a:latin typeface="Calibri"/>
                <a:cs typeface="Calibri"/>
              </a:rPr>
              <a:t>s  </a:t>
            </a:r>
            <a:r>
              <a:rPr sz="2000" spc="-5" dirty="0">
                <a:latin typeface="Calibri"/>
                <a:cs typeface="Calibri"/>
              </a:rPr>
              <a:t>Donnée</a:t>
            </a:r>
            <a:r>
              <a:rPr sz="2000" dirty="0">
                <a:latin typeface="Calibri"/>
                <a:cs typeface="Calibri"/>
              </a:rPr>
              <a:t>s  Fo</a:t>
            </a:r>
            <a:r>
              <a:rPr sz="2000" spc="-5" dirty="0">
                <a:latin typeface="Calibri"/>
                <a:cs typeface="Calibri"/>
              </a:rPr>
              <a:t>rm</a:t>
            </a:r>
            <a:r>
              <a:rPr sz="2000" dirty="0">
                <a:latin typeface="Calibri"/>
                <a:cs typeface="Calibri"/>
              </a:rPr>
              <a:t>ul</a:t>
            </a:r>
            <a:r>
              <a:rPr sz="2000" spc="-5" dirty="0">
                <a:latin typeface="Calibri"/>
                <a:cs typeface="Calibri"/>
              </a:rPr>
              <a:t>e</a:t>
            </a:r>
            <a:r>
              <a:rPr sz="2000" dirty="0">
                <a:latin typeface="Calibri"/>
                <a:cs typeface="Calibri"/>
              </a:rPr>
              <a:t>s  </a:t>
            </a:r>
            <a:r>
              <a:rPr sz="2000" b="1" spc="-5" dirty="0">
                <a:solidFill>
                  <a:srgbClr val="C00000"/>
                </a:solidFill>
                <a:latin typeface="Calibri"/>
                <a:cs typeface="Calibri"/>
              </a:rPr>
              <a:t>Modules</a:t>
            </a:r>
            <a:r>
              <a:rPr sz="2000" b="1" spc="-50" dirty="0">
                <a:solidFill>
                  <a:srgbClr val="C00000"/>
                </a:solidFill>
                <a:latin typeface="Calibri"/>
                <a:cs typeface="Calibri"/>
              </a:rPr>
              <a:t> </a:t>
            </a:r>
            <a:r>
              <a:rPr sz="2000" b="1" spc="-5" dirty="0">
                <a:solidFill>
                  <a:srgbClr val="C00000"/>
                </a:solidFill>
                <a:latin typeface="Calibri"/>
                <a:cs typeface="Calibri"/>
              </a:rPr>
              <a:t>(VBA)</a:t>
            </a:r>
            <a:endParaRPr sz="2000" dirty="0">
              <a:solidFill>
                <a:srgbClr val="C00000"/>
              </a:solidFill>
              <a:latin typeface="Calibri"/>
              <a:cs typeface="Calibri"/>
            </a:endParaRPr>
          </a:p>
        </p:txBody>
      </p:sp>
      <p:sp>
        <p:nvSpPr>
          <p:cNvPr id="22" name="object 22">
            <a:extLst>
              <a:ext uri="{FF2B5EF4-FFF2-40B4-BE49-F238E27FC236}">
                <a16:creationId xmlns:a16="http://schemas.microsoft.com/office/drawing/2014/main" id="{0F5512FB-4B83-E506-27ED-86C081B47FFB}"/>
              </a:ext>
            </a:extLst>
          </p:cNvPr>
          <p:cNvSpPr txBox="1"/>
          <p:nvPr/>
        </p:nvSpPr>
        <p:spPr>
          <a:xfrm>
            <a:off x="2861025" y="5147731"/>
            <a:ext cx="1604645" cy="299720"/>
          </a:xfrm>
          <a:prstGeom prst="rect">
            <a:avLst/>
          </a:prstGeom>
        </p:spPr>
        <p:txBody>
          <a:bodyPr vert="horz" wrap="square" lIns="0" tIns="12700" rIns="0" bIns="0" rtlCol="0">
            <a:spAutoFit/>
          </a:bodyPr>
          <a:lstStyle/>
          <a:p>
            <a:pPr marL="313690">
              <a:spcBef>
                <a:spcPts val="100"/>
              </a:spcBef>
            </a:pPr>
            <a:r>
              <a:rPr b="1" dirty="0">
                <a:latin typeface="Calibri"/>
                <a:cs typeface="Calibri"/>
              </a:rPr>
              <a:t>MS</a:t>
            </a:r>
            <a:r>
              <a:rPr b="1" spc="-20" dirty="0">
                <a:latin typeface="Calibri"/>
                <a:cs typeface="Calibri"/>
              </a:rPr>
              <a:t> </a:t>
            </a:r>
            <a:r>
              <a:rPr b="1" dirty="0">
                <a:latin typeface="Calibri"/>
                <a:cs typeface="Calibri"/>
              </a:rPr>
              <a:t>Access</a:t>
            </a:r>
            <a:endParaRPr dirty="0">
              <a:latin typeface="Calibri"/>
              <a:cs typeface="Calibri"/>
            </a:endParaRPr>
          </a:p>
        </p:txBody>
      </p:sp>
      <p:sp>
        <p:nvSpPr>
          <p:cNvPr id="27" name="object 27">
            <a:extLst>
              <a:ext uri="{FF2B5EF4-FFF2-40B4-BE49-F238E27FC236}">
                <a16:creationId xmlns:a16="http://schemas.microsoft.com/office/drawing/2014/main" id="{6E578F4C-23E3-7226-97CD-8049D398234F}"/>
              </a:ext>
            </a:extLst>
          </p:cNvPr>
          <p:cNvSpPr txBox="1"/>
          <p:nvPr/>
        </p:nvSpPr>
        <p:spPr>
          <a:xfrm>
            <a:off x="3124078" y="3518276"/>
            <a:ext cx="868680" cy="299720"/>
          </a:xfrm>
          <a:prstGeom prst="rect">
            <a:avLst/>
          </a:prstGeom>
        </p:spPr>
        <p:txBody>
          <a:bodyPr vert="horz" wrap="square" lIns="0" tIns="12700" rIns="0" bIns="0" rtlCol="0">
            <a:spAutoFit/>
          </a:bodyPr>
          <a:lstStyle/>
          <a:p>
            <a:pPr marL="12700">
              <a:spcBef>
                <a:spcPts val="100"/>
              </a:spcBef>
            </a:pPr>
            <a:r>
              <a:rPr b="1" dirty="0">
                <a:latin typeface="Calibri"/>
                <a:cs typeface="Calibri"/>
              </a:rPr>
              <a:t>MS</a:t>
            </a:r>
            <a:r>
              <a:rPr b="1" spc="-85" dirty="0">
                <a:latin typeface="Calibri"/>
                <a:cs typeface="Calibri"/>
              </a:rPr>
              <a:t> </a:t>
            </a:r>
            <a:r>
              <a:rPr b="1" dirty="0">
                <a:latin typeface="Calibri"/>
                <a:cs typeface="Calibri"/>
              </a:rPr>
              <a:t>Excel</a:t>
            </a:r>
            <a:endParaRPr dirty="0">
              <a:latin typeface="Calibri"/>
              <a:cs typeface="Calibri"/>
            </a:endParaRPr>
          </a:p>
        </p:txBody>
      </p:sp>
      <p:sp>
        <p:nvSpPr>
          <p:cNvPr id="38" name="ZoneTexte 37">
            <a:extLst>
              <a:ext uri="{FF2B5EF4-FFF2-40B4-BE49-F238E27FC236}">
                <a16:creationId xmlns:a16="http://schemas.microsoft.com/office/drawing/2014/main" id="{DFD4D3C8-F479-FD87-EA21-3E55D16E6845}"/>
              </a:ext>
            </a:extLst>
          </p:cNvPr>
          <p:cNvSpPr txBox="1"/>
          <p:nvPr/>
        </p:nvSpPr>
        <p:spPr>
          <a:xfrm>
            <a:off x="6096000" y="3484215"/>
            <a:ext cx="983164" cy="369332"/>
          </a:xfrm>
          <a:prstGeom prst="rect">
            <a:avLst/>
          </a:prstGeom>
          <a:noFill/>
        </p:spPr>
        <p:txBody>
          <a:bodyPr wrap="square">
            <a:spAutoFit/>
          </a:bodyPr>
          <a:lstStyle/>
          <a:p>
            <a:r>
              <a:rPr lang="fr-FR" sz="1800" b="1" spc="-5" dirty="0">
                <a:latin typeface="Calibri"/>
                <a:cs typeface="Calibri"/>
              </a:rPr>
              <a:t>Classeur</a:t>
            </a:r>
            <a:endParaRPr lang="fr-FR" dirty="0"/>
          </a:p>
        </p:txBody>
      </p:sp>
      <p:sp>
        <p:nvSpPr>
          <p:cNvPr id="39" name="object 7">
            <a:extLst>
              <a:ext uri="{FF2B5EF4-FFF2-40B4-BE49-F238E27FC236}">
                <a16:creationId xmlns:a16="http://schemas.microsoft.com/office/drawing/2014/main" id="{FC116800-4679-436F-F339-C277ED4071A2}"/>
              </a:ext>
            </a:extLst>
          </p:cNvPr>
          <p:cNvSpPr txBox="1"/>
          <p:nvPr/>
        </p:nvSpPr>
        <p:spPr>
          <a:xfrm>
            <a:off x="6096000" y="4983403"/>
            <a:ext cx="1540471" cy="628377"/>
          </a:xfrm>
          <a:prstGeom prst="rect">
            <a:avLst/>
          </a:prstGeom>
        </p:spPr>
        <p:txBody>
          <a:bodyPr vert="horz" wrap="square" lIns="0" tIns="12700" rIns="0" bIns="0" rtlCol="0">
            <a:spAutoFit/>
          </a:bodyPr>
          <a:lstStyle/>
          <a:p>
            <a:pPr marL="12700">
              <a:spcBef>
                <a:spcPts val="100"/>
              </a:spcBef>
            </a:pPr>
            <a:r>
              <a:rPr lang="fr-FR" sz="2000" b="1" spc="-5" dirty="0">
                <a:latin typeface="Calibri"/>
                <a:cs typeface="Calibri"/>
              </a:rPr>
              <a:t>Base de données</a:t>
            </a:r>
          </a:p>
        </p:txBody>
      </p:sp>
    </p:spTree>
    <p:extLst>
      <p:ext uri="{BB962C8B-B14F-4D97-AF65-F5344CB8AC3E}">
        <p14:creationId xmlns:p14="http://schemas.microsoft.com/office/powerpoint/2010/main" val="547371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64A691-1216-6E4D-90F8-84B7CC35D303}"/>
              </a:ext>
            </a:extLst>
          </p:cNvPr>
          <p:cNvSpPr>
            <a:spLocks noGrp="1"/>
          </p:cNvSpPr>
          <p:nvPr>
            <p:ph type="title"/>
          </p:nvPr>
        </p:nvSpPr>
        <p:spPr/>
        <p:txBody>
          <a:bodyPr/>
          <a:lstStyle/>
          <a:p>
            <a:r>
              <a:rPr lang="fr-FR" dirty="0"/>
              <a:t>Excel et l’interface de programmation VBA</a:t>
            </a:r>
          </a:p>
        </p:txBody>
      </p:sp>
      <p:sp>
        <p:nvSpPr>
          <p:cNvPr id="3" name="Espace réservé du contenu 2">
            <a:extLst>
              <a:ext uri="{FF2B5EF4-FFF2-40B4-BE49-F238E27FC236}">
                <a16:creationId xmlns:a16="http://schemas.microsoft.com/office/drawing/2014/main" id="{6DCCBD4D-CFAA-4A12-A0C6-4790DF5F5D69}"/>
              </a:ext>
            </a:extLst>
          </p:cNvPr>
          <p:cNvSpPr>
            <a:spLocks noGrp="1"/>
          </p:cNvSpPr>
          <p:nvPr>
            <p:ph idx="1"/>
          </p:nvPr>
        </p:nvSpPr>
        <p:spPr/>
        <p:txBody>
          <a:bodyPr/>
          <a:lstStyle/>
          <a:p>
            <a:endParaRPr lang="fr-FR" dirty="0"/>
          </a:p>
        </p:txBody>
      </p:sp>
      <p:grpSp>
        <p:nvGrpSpPr>
          <p:cNvPr id="8" name="Groupe 7">
            <a:extLst>
              <a:ext uri="{FF2B5EF4-FFF2-40B4-BE49-F238E27FC236}">
                <a16:creationId xmlns:a16="http://schemas.microsoft.com/office/drawing/2014/main" id="{BDCA1612-53F6-7920-822E-6CD7300901C3}"/>
              </a:ext>
            </a:extLst>
          </p:cNvPr>
          <p:cNvGrpSpPr/>
          <p:nvPr/>
        </p:nvGrpSpPr>
        <p:grpSpPr>
          <a:xfrm>
            <a:off x="2972094" y="1341754"/>
            <a:ext cx="5461545" cy="5516246"/>
            <a:chOff x="2972094" y="1341754"/>
            <a:chExt cx="5461545" cy="5516246"/>
          </a:xfrm>
        </p:grpSpPr>
        <p:pic>
          <p:nvPicPr>
            <p:cNvPr id="5" name="Espace réservé du contenu 4" descr="Une image contenant texte, capture d’écran, affichage, logiciel">
              <a:extLst>
                <a:ext uri="{FF2B5EF4-FFF2-40B4-BE49-F238E27FC236}">
                  <a16:creationId xmlns:a16="http://schemas.microsoft.com/office/drawing/2014/main" id="{6A4DBED3-D569-A035-68C5-FB9944001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094" y="1341754"/>
              <a:ext cx="5461545" cy="5516246"/>
            </a:xfrm>
            <a:prstGeom prst="rect">
              <a:avLst/>
            </a:prstGeom>
          </p:spPr>
        </p:pic>
        <p:sp>
          <p:nvSpPr>
            <p:cNvPr id="4" name="Rectangle : coins arrondis 3">
              <a:extLst>
                <a:ext uri="{FF2B5EF4-FFF2-40B4-BE49-F238E27FC236}">
                  <a16:creationId xmlns:a16="http://schemas.microsoft.com/office/drawing/2014/main" id="{3A0C1481-D3E4-01E5-A268-5C8C6BC13138}"/>
                </a:ext>
              </a:extLst>
            </p:cNvPr>
            <p:cNvSpPr/>
            <p:nvPr/>
          </p:nvSpPr>
          <p:spPr>
            <a:xfrm>
              <a:off x="7050704" y="1541633"/>
              <a:ext cx="649904" cy="283992"/>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B4D608D4-F22F-275A-38AB-C370A7E87D07}"/>
                </a:ext>
              </a:extLst>
            </p:cNvPr>
            <p:cNvSpPr/>
            <p:nvPr/>
          </p:nvSpPr>
          <p:spPr>
            <a:xfrm>
              <a:off x="3621075" y="3967438"/>
              <a:ext cx="649904" cy="175852"/>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6BFF27B8-EEE0-99D5-CF99-B31D91171A85}"/>
                </a:ext>
              </a:extLst>
            </p:cNvPr>
            <p:cNvSpPr/>
            <p:nvPr/>
          </p:nvSpPr>
          <p:spPr>
            <a:xfrm>
              <a:off x="4650090" y="3151279"/>
              <a:ext cx="2619768" cy="992011"/>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grpSp>
    </p:spTree>
    <p:extLst>
      <p:ext uri="{BB962C8B-B14F-4D97-AF65-F5344CB8AC3E}">
        <p14:creationId xmlns:p14="http://schemas.microsoft.com/office/powerpoint/2010/main" val="1633366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A88071-DEF7-E6A0-4096-A8E66F01841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E5BD04-CB85-43A9-8675-5F91CEDEA3FF}"/>
              </a:ext>
            </a:extLst>
          </p:cNvPr>
          <p:cNvSpPr>
            <a:spLocks noGrp="1"/>
          </p:cNvSpPr>
          <p:nvPr>
            <p:ph type="title"/>
          </p:nvPr>
        </p:nvSpPr>
        <p:spPr/>
        <p:txBody>
          <a:bodyPr/>
          <a:lstStyle/>
          <a:p>
            <a:r>
              <a:rPr lang="fr-FR" dirty="0"/>
              <a:t>Programme et langage de programmation</a:t>
            </a:r>
          </a:p>
        </p:txBody>
      </p:sp>
      <p:sp>
        <p:nvSpPr>
          <p:cNvPr id="3" name="Espace réservé du contenu 2">
            <a:extLst>
              <a:ext uri="{FF2B5EF4-FFF2-40B4-BE49-F238E27FC236}">
                <a16:creationId xmlns:a16="http://schemas.microsoft.com/office/drawing/2014/main" id="{B7B94151-E762-32E3-6CF4-39DCCF56BC12}"/>
              </a:ext>
            </a:extLst>
          </p:cNvPr>
          <p:cNvSpPr>
            <a:spLocks noGrp="1"/>
          </p:cNvSpPr>
          <p:nvPr>
            <p:ph idx="1"/>
          </p:nvPr>
        </p:nvSpPr>
        <p:spPr/>
        <p:txBody>
          <a:bodyPr>
            <a:normAutofit/>
          </a:bodyPr>
          <a:lstStyle/>
          <a:p>
            <a:r>
              <a:rPr lang="fr-FR" dirty="0">
                <a:solidFill>
                  <a:srgbClr val="0070C0"/>
                </a:solidFill>
              </a:rPr>
              <a:t>Visual Basic pour Applications;</a:t>
            </a:r>
          </a:p>
          <a:p>
            <a:r>
              <a:rPr lang="fr-FR" dirty="0"/>
              <a:t>Même principes fondamentaux que les  autres langages objets (Java, C#, etc.);</a:t>
            </a:r>
          </a:p>
          <a:p>
            <a:r>
              <a:rPr lang="fr-FR" dirty="0"/>
              <a:t>VBA agit en interaction avec les fonctions prédéfinies disponibles dans la suite Office.</a:t>
            </a:r>
          </a:p>
          <a:p>
            <a:endParaRPr lang="fr-FR" dirty="0"/>
          </a:p>
          <a:p>
            <a:endParaRPr lang="fr-FR" dirty="0"/>
          </a:p>
        </p:txBody>
      </p:sp>
    </p:spTree>
    <p:extLst>
      <p:ext uri="{BB962C8B-B14F-4D97-AF65-F5344CB8AC3E}">
        <p14:creationId xmlns:p14="http://schemas.microsoft.com/office/powerpoint/2010/main" val="137516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Langage de programmation</a:t>
            </a:r>
          </a:p>
        </p:txBody>
      </p:sp>
      <p:sp>
        <p:nvSpPr>
          <p:cNvPr id="3" name="Espace réservé du contenu 2"/>
          <p:cNvSpPr>
            <a:spLocks noGrp="1"/>
          </p:cNvSpPr>
          <p:nvPr>
            <p:ph idx="1"/>
          </p:nvPr>
        </p:nvSpPr>
        <p:spPr/>
        <p:txBody>
          <a:bodyPr>
            <a:normAutofit/>
          </a:bodyPr>
          <a:lstStyle/>
          <a:p>
            <a:r>
              <a:rPr lang="fr-FR" sz="2400" dirty="0"/>
              <a:t>1993:  Date de première version de VBA</a:t>
            </a:r>
          </a:p>
          <a:p>
            <a:r>
              <a:rPr lang="fr-FR" sz="2400" dirty="0"/>
              <a:t>2013 : Lancement de VBA 7.1 couvrant la suite office 2013, 2016 et 2019</a:t>
            </a:r>
          </a:p>
          <a:p>
            <a:r>
              <a:rPr lang="fr-FR" sz="2400" dirty="0">
                <a:hlinkClick r:id="rId2"/>
              </a:rPr>
              <a:t>https://fr.wikipedia.org/wiki/Visual_Basic_for_Applications</a:t>
            </a:r>
            <a:endParaRPr lang="fr-FR" sz="2400" dirty="0"/>
          </a:p>
          <a:p>
            <a:r>
              <a:rPr lang="fr-FR" sz="2400" dirty="0">
                <a:hlinkClick r:id="rId3"/>
              </a:rPr>
              <a:t>https://fr.wikipedia.org/wiki/Basic_(langage)</a:t>
            </a:r>
            <a:endParaRPr lang="fr-FR" sz="2400" dirty="0"/>
          </a:p>
          <a:p>
            <a:endParaRPr lang="fr-FR" sz="2400" dirty="0"/>
          </a:p>
        </p:txBody>
      </p:sp>
    </p:spTree>
    <p:extLst>
      <p:ext uri="{BB962C8B-B14F-4D97-AF65-F5344CB8AC3E}">
        <p14:creationId xmlns:p14="http://schemas.microsoft.com/office/powerpoint/2010/main" val="3132979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Mode compilé vs. Mode interprété</a:t>
            </a:r>
          </a:p>
        </p:txBody>
      </p:sp>
      <p:sp>
        <p:nvSpPr>
          <p:cNvPr id="3" name="Espace réservé du contenu 2"/>
          <p:cNvSpPr>
            <a:spLocks noGrp="1"/>
          </p:cNvSpPr>
          <p:nvPr>
            <p:ph idx="1"/>
          </p:nvPr>
        </p:nvSpPr>
        <p:spPr/>
        <p:txBody>
          <a:bodyPr>
            <a:normAutofit fontScale="70000" lnSpcReduction="20000"/>
          </a:bodyPr>
          <a:lstStyle/>
          <a:p>
            <a:pPr>
              <a:lnSpc>
                <a:spcPct val="120000"/>
              </a:lnSpc>
            </a:pPr>
            <a:r>
              <a:rPr lang="fr-FR" kern="0" dirty="0">
                <a:latin typeface="Calibri" panose="020F0502020204030204" pitchFamily="34" charset="0"/>
              </a:rPr>
              <a:t>VBA (Visual Basic pour Applications) </a:t>
            </a:r>
            <a:r>
              <a:rPr lang="fr-FR" b="1" kern="0" dirty="0">
                <a:solidFill>
                  <a:schemeClr val="accent2">
                    <a:lumMod val="75000"/>
                  </a:schemeClr>
                </a:solidFill>
                <a:latin typeface="Calibri" panose="020F0502020204030204" pitchFamily="34" charset="0"/>
              </a:rPr>
              <a:t>est un langage de programmation  </a:t>
            </a:r>
            <a:r>
              <a:rPr lang="fr-FR" kern="0" dirty="0">
                <a:latin typeface="Calibri" panose="020F0502020204030204" pitchFamily="34" charset="0"/>
              </a:rPr>
              <a:t>dédié principalement aux applications Microsoft Office. Il est basé sur le  langage Visual Basic, mais ne peut s’exécuter que dans une application hôte Microsoft Office, et non de manière autonome.</a:t>
            </a:r>
          </a:p>
          <a:p>
            <a:pPr>
              <a:lnSpc>
                <a:spcPct val="120000"/>
              </a:lnSpc>
            </a:pPr>
            <a:r>
              <a:rPr lang="fr-FR" kern="0" dirty="0">
                <a:solidFill>
                  <a:srgbClr val="202124"/>
                </a:solidFill>
                <a:latin typeface="Calibri" panose="020F0502020204030204" pitchFamily="34" charset="0"/>
              </a:rPr>
              <a:t>Pour info, VB et </a:t>
            </a:r>
            <a:r>
              <a:rPr lang="fr-FR" b="1" kern="0" dirty="0">
                <a:solidFill>
                  <a:srgbClr val="202124"/>
                </a:solidFill>
                <a:latin typeface="Calibri" panose="020F0502020204030204" pitchFamily="34" charset="0"/>
              </a:rPr>
              <a:t>VBA</a:t>
            </a:r>
            <a:r>
              <a:rPr lang="fr-FR" kern="0" dirty="0">
                <a:solidFill>
                  <a:srgbClr val="202124"/>
                </a:solidFill>
                <a:latin typeface="Calibri" panose="020F0502020204030204" pitchFamily="34" charset="0"/>
              </a:rPr>
              <a:t>, c'est EXACTEMENT le même </a:t>
            </a:r>
            <a:r>
              <a:rPr lang="fr-FR" b="1" kern="0" dirty="0">
                <a:solidFill>
                  <a:srgbClr val="202124"/>
                </a:solidFill>
                <a:latin typeface="Calibri" panose="020F0502020204030204" pitchFamily="34" charset="0"/>
              </a:rPr>
              <a:t>langage</a:t>
            </a:r>
            <a:r>
              <a:rPr lang="fr-FR" kern="0" dirty="0">
                <a:solidFill>
                  <a:srgbClr val="202124"/>
                </a:solidFill>
                <a:latin typeface="Calibri" panose="020F0502020204030204" pitchFamily="34" charset="0"/>
              </a:rPr>
              <a:t>. C'est le même moteur. La différence, c'est que l'on peut </a:t>
            </a:r>
            <a:r>
              <a:rPr lang="fr-FR" b="1" kern="0" dirty="0">
                <a:solidFill>
                  <a:srgbClr val="202124"/>
                </a:solidFill>
                <a:latin typeface="Calibri" panose="020F0502020204030204" pitchFamily="34" charset="0"/>
              </a:rPr>
              <a:t>compiler</a:t>
            </a:r>
            <a:r>
              <a:rPr lang="fr-FR" kern="0" dirty="0">
                <a:solidFill>
                  <a:srgbClr val="202124"/>
                </a:solidFill>
                <a:latin typeface="Calibri" panose="020F0502020204030204" pitchFamily="34" charset="0"/>
              </a:rPr>
              <a:t> du VB en EXE ou DLL alors que </a:t>
            </a:r>
            <a:r>
              <a:rPr lang="fr-FR" b="1" kern="0" dirty="0">
                <a:solidFill>
                  <a:srgbClr val="202124"/>
                </a:solidFill>
                <a:latin typeface="Calibri" panose="020F0502020204030204" pitchFamily="34" charset="0"/>
              </a:rPr>
              <a:t>VBA</a:t>
            </a:r>
            <a:r>
              <a:rPr lang="fr-FR" kern="0" dirty="0">
                <a:solidFill>
                  <a:srgbClr val="202124"/>
                </a:solidFill>
                <a:latin typeface="Calibri" panose="020F0502020204030204" pitchFamily="34" charset="0"/>
              </a:rPr>
              <a:t> est </a:t>
            </a:r>
            <a:r>
              <a:rPr lang="fr-FR" b="1" kern="0" dirty="0">
                <a:solidFill>
                  <a:srgbClr val="202124"/>
                </a:solidFill>
                <a:latin typeface="Calibri" panose="020F0502020204030204" pitchFamily="34" charset="0"/>
              </a:rPr>
              <a:t>interprété</a:t>
            </a:r>
            <a:r>
              <a:rPr lang="fr-FR" kern="0" dirty="0">
                <a:solidFill>
                  <a:srgbClr val="202124"/>
                </a:solidFill>
                <a:latin typeface="Calibri" panose="020F0502020204030204" pitchFamily="34" charset="0"/>
              </a:rPr>
              <a:t>. </a:t>
            </a:r>
          </a:p>
          <a:p>
            <a:pPr>
              <a:lnSpc>
                <a:spcPct val="120000"/>
              </a:lnSpc>
            </a:pPr>
            <a:r>
              <a:rPr lang="fr-FR" kern="0" dirty="0">
                <a:solidFill>
                  <a:srgbClr val="202124"/>
                </a:solidFill>
                <a:latin typeface="Calibri" panose="020F0502020204030204" pitchFamily="34" charset="0"/>
              </a:rPr>
              <a:t>VBA langage compile ou interprète?</a:t>
            </a:r>
          </a:p>
          <a:p>
            <a:pPr lvl="1">
              <a:lnSpc>
                <a:spcPct val="120000"/>
              </a:lnSpc>
            </a:pPr>
            <a:r>
              <a:rPr lang="fr-FR" kern="0" dirty="0">
                <a:solidFill>
                  <a:schemeClr val="accent2">
                    <a:lumMod val="75000"/>
                  </a:schemeClr>
                </a:solidFill>
                <a:latin typeface="Calibri" panose="020F0502020204030204" pitchFamily="34" charset="0"/>
              </a:rPr>
              <a:t>Langage interprété : </a:t>
            </a:r>
            <a:r>
              <a:rPr lang="fr-FR" kern="0" dirty="0">
                <a:latin typeface="Calibri" panose="020F0502020204030204" pitchFamily="34" charset="0"/>
              </a:rPr>
              <a:t>+ portabilité application ; - lenteur (R, </a:t>
            </a:r>
            <a:r>
              <a:rPr lang="fr-FR" b="1" kern="0" dirty="0">
                <a:latin typeface="Calibri" panose="020F0502020204030204" pitchFamily="34" charset="0"/>
              </a:rPr>
              <a:t>VBA</a:t>
            </a:r>
            <a:r>
              <a:rPr lang="fr-FR" kern="0" dirty="0">
                <a:latin typeface="Calibri" panose="020F0502020204030204" pitchFamily="34" charset="0"/>
              </a:rPr>
              <a:t>, Python…)</a:t>
            </a:r>
          </a:p>
          <a:p>
            <a:pPr lvl="1">
              <a:lnSpc>
                <a:spcPct val="120000"/>
              </a:lnSpc>
            </a:pPr>
            <a:r>
              <a:rPr lang="fr-FR" kern="0" dirty="0">
                <a:solidFill>
                  <a:schemeClr val="accent2">
                    <a:lumMod val="75000"/>
                  </a:schemeClr>
                </a:solidFill>
                <a:latin typeface="Calibri" panose="020F0502020204030204" pitchFamily="34" charset="0"/>
              </a:rPr>
              <a:t>Langage compilé </a:t>
            </a:r>
            <a:r>
              <a:rPr lang="fr-FR" kern="0" dirty="0">
                <a:latin typeface="Calibri" panose="020F0502020204030204" pitchFamily="34" charset="0"/>
              </a:rPr>
              <a:t>: + rapidité ; - pas portable</a:t>
            </a:r>
          </a:p>
          <a:p>
            <a:pPr lvl="1">
              <a:lnSpc>
                <a:spcPct val="120000"/>
              </a:lnSpc>
            </a:pPr>
            <a:r>
              <a:rPr lang="fr-FR" kern="0" dirty="0">
                <a:latin typeface="Calibri" panose="020F0502020204030204" pitchFamily="34" charset="0"/>
              </a:rPr>
              <a:t>(solution possible : </a:t>
            </a:r>
            <a:r>
              <a:rPr lang="fr-FR" kern="0" dirty="0" err="1">
                <a:latin typeface="Calibri" panose="020F0502020204030204" pitchFamily="34" charset="0"/>
              </a:rPr>
              <a:t>write</a:t>
            </a:r>
            <a:r>
              <a:rPr lang="fr-FR" kern="0" dirty="0">
                <a:latin typeface="Calibri" panose="020F0502020204030204" pitchFamily="34" charset="0"/>
              </a:rPr>
              <a:t> once, compile </a:t>
            </a:r>
            <a:r>
              <a:rPr lang="fr-FR" kern="0" dirty="0" err="1">
                <a:latin typeface="Calibri" panose="020F0502020204030204" pitchFamily="34" charset="0"/>
              </a:rPr>
              <a:t>anywhere</a:t>
            </a:r>
            <a:r>
              <a:rPr lang="fr-FR" kern="0" dirty="0">
                <a:latin typeface="Calibri" panose="020F0502020204030204" pitchFamily="34" charset="0"/>
              </a:rPr>
              <a:t> ;)</a:t>
            </a:r>
          </a:p>
          <a:p>
            <a:pPr lvl="1">
              <a:lnSpc>
                <a:spcPct val="120000"/>
              </a:lnSpc>
            </a:pPr>
            <a:r>
              <a:rPr lang="fr-FR" kern="0" dirty="0">
                <a:solidFill>
                  <a:schemeClr val="accent2">
                    <a:lumMod val="75000"/>
                  </a:schemeClr>
                </a:solidFill>
                <a:latin typeface="Calibri" panose="020F0502020204030204" pitchFamily="34" charset="0"/>
              </a:rPr>
              <a:t>Langage pseudo-compilé </a:t>
            </a:r>
            <a:r>
              <a:rPr lang="fr-FR" kern="0" dirty="0">
                <a:latin typeface="Calibri" panose="020F0502020204030204" pitchFamily="34" charset="0"/>
              </a:rPr>
              <a:t>: + portabilité plate-forme ; - lenteur (?)  (principe : </a:t>
            </a:r>
            <a:r>
              <a:rPr lang="fr-FR" kern="0" dirty="0" err="1">
                <a:latin typeface="Calibri" panose="020F0502020204030204" pitchFamily="34" charset="0"/>
              </a:rPr>
              <a:t>write</a:t>
            </a:r>
            <a:r>
              <a:rPr lang="fr-FR" kern="0" dirty="0">
                <a:latin typeface="Calibri" panose="020F0502020204030204" pitchFamily="34" charset="0"/>
              </a:rPr>
              <a:t> once, </a:t>
            </a:r>
            <a:r>
              <a:rPr lang="fr-FR" kern="0" dirty="0" err="1">
                <a:latin typeface="Calibri" panose="020F0502020204030204" pitchFamily="34" charset="0"/>
              </a:rPr>
              <a:t>run</a:t>
            </a:r>
            <a:r>
              <a:rPr lang="fr-FR" kern="0" dirty="0">
                <a:latin typeface="Calibri" panose="020F0502020204030204" pitchFamily="34" charset="0"/>
              </a:rPr>
              <a:t> </a:t>
            </a:r>
            <a:r>
              <a:rPr lang="fr-FR" kern="0" dirty="0" err="1">
                <a:latin typeface="Calibri" panose="020F0502020204030204" pitchFamily="34" charset="0"/>
              </a:rPr>
              <a:t>anywhere</a:t>
            </a:r>
            <a:r>
              <a:rPr lang="fr-FR" kern="0" dirty="0">
                <a:latin typeface="Calibri" panose="020F0502020204030204" pitchFamily="34" charset="0"/>
              </a:rPr>
              <a:t> ; ex. Java et le principe JIT)</a:t>
            </a:r>
          </a:p>
        </p:txBody>
      </p:sp>
    </p:spTree>
    <p:extLst>
      <p:ext uri="{BB962C8B-B14F-4D97-AF65-F5344CB8AC3E}">
        <p14:creationId xmlns:p14="http://schemas.microsoft.com/office/powerpoint/2010/main" val="659227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Pourqoui</a:t>
            </a:r>
            <a:r>
              <a:rPr lang="fr-FR" dirty="0"/>
              <a:t> VBA avec Excel</a:t>
            </a:r>
          </a:p>
        </p:txBody>
      </p:sp>
      <p:sp>
        <p:nvSpPr>
          <p:cNvPr id="3" name="Espace réservé du contenu 2"/>
          <p:cNvSpPr>
            <a:spLocks noGrp="1"/>
          </p:cNvSpPr>
          <p:nvPr>
            <p:ph idx="1"/>
          </p:nvPr>
        </p:nvSpPr>
        <p:spPr/>
        <p:txBody>
          <a:bodyPr>
            <a:normAutofit fontScale="85000" lnSpcReduction="10000"/>
          </a:bodyPr>
          <a:lstStyle/>
          <a:p>
            <a:r>
              <a:rPr lang="fr-FR" dirty="0"/>
              <a:t>Excel est un logiciel très utilisé, mais souvent très "sous-utilisé". Ses possibilités dépassent largement la création des tableaux et des graphiques. Pour la plupart des utilisateurs, les fonctionnalités plus avancées (mais pas nécessairement plus compliquées) restent cependant méconnues. Tout comme les astuces qui rendent le travail avec Excel plus rapide et plus efficient.</a:t>
            </a:r>
          </a:p>
          <a:p>
            <a:r>
              <a:rPr lang="fr-FR" dirty="0"/>
              <a:t>Le VBA – le langage de programmation de la suite Microsoft Office – est un autre moyen de repousser les limites de l'utilisation d'Excel. De la simple automatisation des tâches répétitives à la création des applications entières en passant par la création de vos propres fonctions, même une connaissance basique de VBA peut grandement améliorer votre manière de travailler.</a:t>
            </a:r>
          </a:p>
          <a:p>
            <a:r>
              <a:rPr lang="fr-FR" dirty="0"/>
              <a:t>Ce Cours a pour but de vous fournir les moyens simples et efficaces pour maîtriser Excel. Que vous soyez débutants ou utilisateurs confirmés, vous trouverez dans ce cours de quoi vous faciliter la vie.</a:t>
            </a:r>
          </a:p>
        </p:txBody>
      </p:sp>
    </p:spTree>
    <p:extLst>
      <p:ext uri="{BB962C8B-B14F-4D97-AF65-F5344CB8AC3E}">
        <p14:creationId xmlns:p14="http://schemas.microsoft.com/office/powerpoint/2010/main" val="462171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5" dirty="0"/>
              <a:t>quoi </a:t>
            </a:r>
            <a:r>
              <a:rPr dirty="0"/>
              <a:t>&amp; </a:t>
            </a:r>
            <a:r>
              <a:rPr spc="-5" dirty="0"/>
              <a:t>pourquoi</a:t>
            </a:r>
            <a:r>
              <a:rPr spc="-65" dirty="0"/>
              <a:t> </a:t>
            </a:r>
            <a:r>
              <a:rPr dirty="0"/>
              <a:t>?</a:t>
            </a:r>
          </a:p>
        </p:txBody>
      </p:sp>
      <p:sp>
        <p:nvSpPr>
          <p:cNvPr id="5" name="Espace réservé du contenu 4"/>
          <p:cNvSpPr>
            <a:spLocks noGrp="1"/>
          </p:cNvSpPr>
          <p:nvPr>
            <p:ph idx="1"/>
          </p:nvPr>
        </p:nvSpPr>
        <p:spPr/>
        <p:txBody>
          <a:bodyPr>
            <a:normAutofit fontScale="85000" lnSpcReduction="20000"/>
          </a:bodyPr>
          <a:lstStyle/>
          <a:p>
            <a:pPr marL="355600" lvl="0" indent="-342900">
              <a:lnSpc>
                <a:spcPct val="100000"/>
              </a:lnSpc>
              <a:spcBef>
                <a:spcPts val="819"/>
              </a:spcBef>
              <a:buFont typeface="Arial"/>
              <a:buChar char="•"/>
              <a:tabLst>
                <a:tab pos="354965" algn="l"/>
                <a:tab pos="355600" algn="l"/>
              </a:tabLst>
            </a:pPr>
            <a:r>
              <a:rPr lang="fr-FR" sz="3200" spc="-5" dirty="0">
                <a:solidFill>
                  <a:prstClr val="black"/>
                </a:solidFill>
                <a:cs typeface="Calibri"/>
              </a:rPr>
              <a:t>VBA </a:t>
            </a:r>
            <a:r>
              <a:rPr lang="fr-FR" sz="3200" dirty="0">
                <a:solidFill>
                  <a:prstClr val="black"/>
                </a:solidFill>
                <a:cs typeface="Calibri"/>
              </a:rPr>
              <a:t>: </a:t>
            </a:r>
            <a:r>
              <a:rPr lang="fr-FR" sz="3200" spc="-5" dirty="0">
                <a:solidFill>
                  <a:prstClr val="black"/>
                </a:solidFill>
                <a:cs typeface="Calibri"/>
              </a:rPr>
              <a:t>quoi </a:t>
            </a:r>
            <a:r>
              <a:rPr lang="fr-FR" sz="3200" dirty="0">
                <a:solidFill>
                  <a:prstClr val="black"/>
                </a:solidFill>
                <a:cs typeface="Calibri"/>
              </a:rPr>
              <a:t>?</a:t>
            </a:r>
          </a:p>
          <a:p>
            <a:pPr marL="748665" marR="484505" lvl="1" indent="-279400">
              <a:lnSpc>
                <a:spcPts val="3329"/>
              </a:lnSpc>
              <a:spcBef>
                <a:spcPts val="770"/>
              </a:spcBef>
              <a:buFont typeface="Arial"/>
              <a:buChar char="–"/>
              <a:tabLst>
                <a:tab pos="755650" algn="l"/>
              </a:tabLst>
            </a:pPr>
            <a:r>
              <a:rPr lang="fr-FR" sz="2800" b="1" dirty="0">
                <a:solidFill>
                  <a:schemeClr val="accent4">
                    <a:lumMod val="75000"/>
                  </a:schemeClr>
                </a:solidFill>
                <a:cs typeface="Calibri"/>
              </a:rPr>
              <a:t>Langage</a:t>
            </a:r>
            <a:r>
              <a:rPr lang="fr-FR" sz="2800" b="1" dirty="0">
                <a:solidFill>
                  <a:prstClr val="black"/>
                </a:solidFill>
                <a:cs typeface="Calibri"/>
              </a:rPr>
              <a:t> </a:t>
            </a:r>
            <a:r>
              <a:rPr lang="fr-FR" sz="2800" dirty="0">
                <a:solidFill>
                  <a:prstClr val="black"/>
                </a:solidFill>
                <a:cs typeface="Calibri"/>
              </a:rPr>
              <a:t>et </a:t>
            </a:r>
            <a:r>
              <a:rPr lang="fr-FR" sz="2800" b="1" dirty="0">
                <a:solidFill>
                  <a:schemeClr val="accent4">
                    <a:lumMod val="75000"/>
                  </a:schemeClr>
                </a:solidFill>
                <a:cs typeface="Calibri"/>
              </a:rPr>
              <a:t>environnement</a:t>
            </a:r>
            <a:r>
              <a:rPr lang="fr-FR" sz="2800" b="1" spc="-5" dirty="0">
                <a:solidFill>
                  <a:prstClr val="black"/>
                </a:solidFill>
                <a:cs typeface="Calibri"/>
              </a:rPr>
              <a:t> </a:t>
            </a:r>
            <a:r>
              <a:rPr lang="fr-FR" sz="2800" dirty="0">
                <a:solidFill>
                  <a:prstClr val="black"/>
                </a:solidFill>
                <a:cs typeface="Calibri"/>
              </a:rPr>
              <a:t>de </a:t>
            </a:r>
            <a:r>
              <a:rPr lang="fr-FR" sz="2800" spc="10" dirty="0">
                <a:solidFill>
                  <a:prstClr val="black"/>
                </a:solidFill>
                <a:cs typeface="Calibri"/>
              </a:rPr>
              <a:t>programmation  </a:t>
            </a:r>
            <a:r>
              <a:rPr lang="fr-FR" sz="2800" spc="-5" dirty="0">
                <a:solidFill>
                  <a:prstClr val="black"/>
                </a:solidFill>
                <a:cs typeface="Calibri"/>
              </a:rPr>
              <a:t>Orienté</a:t>
            </a:r>
            <a:r>
              <a:rPr lang="fr-FR" sz="2800" spc="-10" dirty="0">
                <a:solidFill>
                  <a:prstClr val="black"/>
                </a:solidFill>
                <a:cs typeface="Calibri"/>
              </a:rPr>
              <a:t> </a:t>
            </a:r>
            <a:r>
              <a:rPr lang="fr-FR" sz="2800" dirty="0">
                <a:solidFill>
                  <a:prstClr val="black"/>
                </a:solidFill>
                <a:cs typeface="Calibri"/>
              </a:rPr>
              <a:t>Objets</a:t>
            </a:r>
          </a:p>
          <a:p>
            <a:pPr marL="755650" lvl="1" indent="-285750">
              <a:lnSpc>
                <a:spcPct val="100000"/>
              </a:lnSpc>
              <a:spcBef>
                <a:spcPts val="605"/>
              </a:spcBef>
              <a:buFont typeface="Arial"/>
              <a:buChar char="–"/>
              <a:tabLst>
                <a:tab pos="755650" algn="l"/>
              </a:tabLst>
            </a:pPr>
            <a:r>
              <a:rPr lang="fr-FR" sz="2800" b="1" dirty="0">
                <a:solidFill>
                  <a:schemeClr val="accent4">
                    <a:lumMod val="75000"/>
                  </a:schemeClr>
                </a:solidFill>
                <a:cs typeface="Calibri"/>
              </a:rPr>
              <a:t>Attaché aux documents </a:t>
            </a:r>
            <a:r>
              <a:rPr lang="fr-FR" sz="2800" dirty="0">
                <a:solidFill>
                  <a:prstClr val="black"/>
                </a:solidFill>
                <a:cs typeface="Calibri"/>
              </a:rPr>
              <a:t>MS</a:t>
            </a:r>
            <a:r>
              <a:rPr lang="fr-FR" sz="2800" spc="-70" dirty="0">
                <a:solidFill>
                  <a:prstClr val="black"/>
                </a:solidFill>
                <a:cs typeface="Calibri"/>
              </a:rPr>
              <a:t> </a:t>
            </a:r>
            <a:r>
              <a:rPr lang="fr-FR" sz="2800" dirty="0" err="1">
                <a:solidFill>
                  <a:prstClr val="black"/>
                </a:solidFill>
                <a:cs typeface="Calibri"/>
              </a:rPr>
              <a:t>Oﬃce</a:t>
            </a:r>
            <a:endParaRPr lang="fr-FR" sz="2800" dirty="0">
              <a:solidFill>
                <a:prstClr val="black"/>
              </a:solidFill>
              <a:cs typeface="Calibri"/>
            </a:endParaRPr>
          </a:p>
          <a:p>
            <a:pPr marL="355600" lvl="0" indent="-342900">
              <a:lnSpc>
                <a:spcPct val="100000"/>
              </a:lnSpc>
              <a:spcBef>
                <a:spcPts val="735"/>
              </a:spcBef>
              <a:buFont typeface="Arial"/>
              <a:buChar char="•"/>
              <a:tabLst>
                <a:tab pos="354965" algn="l"/>
                <a:tab pos="355600" algn="l"/>
              </a:tabLst>
            </a:pPr>
            <a:r>
              <a:rPr lang="fr-FR" sz="3200" spc="-5" dirty="0">
                <a:solidFill>
                  <a:prstClr val="black"/>
                </a:solidFill>
                <a:cs typeface="Calibri"/>
              </a:rPr>
              <a:t>VBA </a:t>
            </a:r>
            <a:r>
              <a:rPr lang="fr-FR" sz="3200" dirty="0">
                <a:solidFill>
                  <a:prstClr val="black"/>
                </a:solidFill>
                <a:cs typeface="Calibri"/>
              </a:rPr>
              <a:t>: </a:t>
            </a:r>
            <a:r>
              <a:rPr lang="fr-FR" sz="3200" spc="-5" dirty="0">
                <a:solidFill>
                  <a:prstClr val="black"/>
                </a:solidFill>
                <a:cs typeface="Calibri"/>
              </a:rPr>
              <a:t>pourquoi </a:t>
            </a:r>
            <a:r>
              <a:rPr lang="fr-FR" sz="3200" dirty="0">
                <a:solidFill>
                  <a:prstClr val="black"/>
                </a:solidFill>
                <a:cs typeface="Calibri"/>
              </a:rPr>
              <a:t>?</a:t>
            </a:r>
          </a:p>
          <a:p>
            <a:pPr marL="748665" marR="5080" lvl="1" indent="-279400">
              <a:lnSpc>
                <a:spcPct val="102000"/>
              </a:lnSpc>
              <a:spcBef>
                <a:spcPts val="595"/>
              </a:spcBef>
              <a:buFont typeface="Arial"/>
              <a:buChar char="–"/>
              <a:tabLst>
                <a:tab pos="755650" algn="l"/>
              </a:tabLst>
            </a:pPr>
            <a:r>
              <a:rPr lang="fr-FR" sz="2800" spc="-5" dirty="0">
                <a:solidFill>
                  <a:prstClr val="black"/>
                </a:solidFill>
                <a:cs typeface="Calibri"/>
              </a:rPr>
              <a:t>Associer </a:t>
            </a:r>
            <a:r>
              <a:rPr lang="fr-FR" sz="2800" b="1" dirty="0">
                <a:solidFill>
                  <a:schemeClr val="accent4">
                    <a:lumMod val="75000"/>
                  </a:schemeClr>
                </a:solidFill>
                <a:cs typeface="Calibri"/>
              </a:rPr>
              <a:t>un comportement actif </a:t>
            </a:r>
            <a:r>
              <a:rPr lang="fr-FR" sz="2800" dirty="0">
                <a:solidFill>
                  <a:prstClr val="black"/>
                </a:solidFill>
                <a:cs typeface="Calibri"/>
              </a:rPr>
              <a:t>à des </a:t>
            </a:r>
            <a:r>
              <a:rPr lang="fr-FR" sz="2800" spc="-5" dirty="0">
                <a:solidFill>
                  <a:prstClr val="black"/>
                </a:solidFill>
                <a:cs typeface="Calibri"/>
              </a:rPr>
              <a:t>documents </a:t>
            </a:r>
            <a:r>
              <a:rPr lang="fr-FR" sz="2800" spc="-5" dirty="0" err="1">
                <a:solidFill>
                  <a:prstClr val="black"/>
                </a:solidFill>
                <a:cs typeface="Calibri"/>
              </a:rPr>
              <a:t>Oﬃce</a:t>
            </a:r>
            <a:endParaRPr lang="fr-FR" sz="2800" dirty="0">
              <a:solidFill>
                <a:prstClr val="black"/>
              </a:solidFill>
              <a:cs typeface="Calibri"/>
            </a:endParaRPr>
          </a:p>
          <a:p>
            <a:pPr marL="1155700" lvl="2" indent="-229235">
              <a:lnSpc>
                <a:spcPct val="100000"/>
              </a:lnSpc>
              <a:spcBef>
                <a:spcPts val="515"/>
              </a:spcBef>
              <a:buFont typeface="Arial"/>
              <a:buChar char="•"/>
              <a:tabLst>
                <a:tab pos="1155700" algn="l"/>
              </a:tabLst>
            </a:pPr>
            <a:r>
              <a:rPr lang="fr-FR" sz="2400" dirty="0">
                <a:solidFill>
                  <a:prstClr val="black"/>
                </a:solidFill>
                <a:cs typeface="Calibri"/>
              </a:rPr>
              <a:t>Calculs, </a:t>
            </a:r>
            <a:r>
              <a:rPr lang="fr-FR" sz="2400" spc="10" dirty="0">
                <a:solidFill>
                  <a:prstClr val="black"/>
                </a:solidFill>
                <a:cs typeface="Calibri"/>
              </a:rPr>
              <a:t>vériﬁcations,</a:t>
            </a:r>
            <a:r>
              <a:rPr lang="fr-FR" sz="2400" spc="-5" dirty="0">
                <a:solidFill>
                  <a:prstClr val="black"/>
                </a:solidFill>
                <a:cs typeface="Calibri"/>
              </a:rPr>
              <a:t> etc.</a:t>
            </a:r>
          </a:p>
          <a:p>
            <a:pPr marL="263525" lvl="2">
              <a:lnSpc>
                <a:spcPct val="100000"/>
              </a:lnSpc>
              <a:spcBef>
                <a:spcPts val="515"/>
              </a:spcBef>
              <a:buFont typeface="Arial"/>
              <a:buChar char="•"/>
              <a:tabLst>
                <a:tab pos="1347788" algn="l"/>
              </a:tabLst>
            </a:pPr>
            <a:r>
              <a:rPr lang="fr-FR" sz="2400" dirty="0">
                <a:solidFill>
                  <a:prstClr val="black"/>
                </a:solidFill>
                <a:cs typeface="Calibri"/>
              </a:rPr>
              <a:t>Visual Basic pour Applications, VBA, est la solution de programmation proposée avec les applications de la suite Office. </a:t>
            </a:r>
          </a:p>
          <a:p>
            <a:pPr marL="263525" lvl="2">
              <a:lnSpc>
                <a:spcPct val="100000"/>
              </a:lnSpc>
              <a:spcBef>
                <a:spcPts val="515"/>
              </a:spcBef>
              <a:buFont typeface="Arial"/>
              <a:buChar char="•"/>
              <a:tabLst>
                <a:tab pos="1347788" algn="l"/>
              </a:tabLst>
            </a:pPr>
            <a:r>
              <a:rPr lang="fr-FR" sz="2400" dirty="0">
                <a:solidFill>
                  <a:prstClr val="black"/>
                </a:solidFill>
                <a:cs typeface="Calibri"/>
              </a:rPr>
              <a:t>La connaissance de VBA permet à l’utilisateur d’Excel de tirer pleinement profit du tableur de Microsoft en développant les capacités et les fonctionnalités pour ses besoins spécifiques. </a:t>
            </a:r>
          </a:p>
          <a:p>
            <a:pPr marL="263525" lvl="2">
              <a:lnSpc>
                <a:spcPct val="100000"/>
              </a:lnSpc>
              <a:spcBef>
                <a:spcPts val="515"/>
              </a:spcBef>
              <a:buFont typeface="Arial"/>
              <a:buChar char="•"/>
              <a:tabLst>
                <a:tab pos="1347788" algn="l"/>
              </a:tabLst>
            </a:pPr>
            <a:r>
              <a:rPr lang="fr-FR" sz="2400" dirty="0">
                <a:solidFill>
                  <a:prstClr val="black"/>
                </a:solidFill>
                <a:cs typeface="Calibri"/>
              </a:rPr>
              <a:t>Maîtriser Visual Basic pour Applications, c’est à coup sûr améliorer grandement sa productivité et celle de son entreprise. </a:t>
            </a:r>
          </a:p>
          <a:p>
            <a:pPr marL="263525" lvl="2">
              <a:lnSpc>
                <a:spcPct val="100000"/>
              </a:lnSpc>
              <a:spcBef>
                <a:spcPts val="515"/>
              </a:spcBef>
              <a:buFont typeface="Arial"/>
              <a:buChar char="•"/>
              <a:tabLst>
                <a:tab pos="1347788" algn="l"/>
              </a:tabLst>
            </a:pPr>
            <a:endParaRPr lang="fr-FR" sz="2400" dirty="0">
              <a:solidFill>
                <a:prstClr val="black"/>
              </a:solidFill>
              <a:cs typeface="Calibri"/>
            </a:endParaRPr>
          </a:p>
          <a:p>
            <a:endParaRPr lang="fr-FR" dirty="0"/>
          </a:p>
        </p:txBody>
      </p:sp>
      <p:sp>
        <p:nvSpPr>
          <p:cNvPr id="6" name="object 6"/>
          <p:cNvSpPr txBox="1"/>
          <p:nvPr/>
        </p:nvSpPr>
        <p:spPr>
          <a:xfrm>
            <a:off x="10009097" y="6539052"/>
            <a:ext cx="153670" cy="189796"/>
          </a:xfrm>
          <a:prstGeom prst="rect">
            <a:avLst/>
          </a:prstGeom>
        </p:spPr>
        <p:txBody>
          <a:bodyPr vert="horz" wrap="square" lIns="0" tIns="5080" rIns="0" bIns="0" rtlCol="0">
            <a:spAutoFit/>
          </a:bodyPr>
          <a:lstStyle/>
          <a:p>
            <a:pPr marL="38100">
              <a:spcBef>
                <a:spcPts val="40"/>
              </a:spcBef>
            </a:pPr>
            <a:fld id="{81D60167-4931-47E6-BA6A-407CBD079E47}" type="slidenum">
              <a:rPr sz="1200" dirty="0">
                <a:latin typeface="Calibri"/>
                <a:cs typeface="Calibri"/>
              </a:rPr>
              <a:pPr marL="38100">
                <a:spcBef>
                  <a:spcPts val="40"/>
                </a:spcBef>
              </a:pPr>
              <a:t>57</a:t>
            </a:fld>
            <a:endParaRPr sz="1200">
              <a:latin typeface="Calibri"/>
              <a:cs typeface="Calibri"/>
            </a:endParaRPr>
          </a:p>
        </p:txBody>
      </p:sp>
    </p:spTree>
    <p:extLst>
      <p:ext uri="{BB962C8B-B14F-4D97-AF65-F5344CB8AC3E}">
        <p14:creationId xmlns:p14="http://schemas.microsoft.com/office/powerpoint/2010/main" val="730782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Quand et pourquoi utiliser VBA dans Office</a:t>
            </a:r>
          </a:p>
        </p:txBody>
      </p:sp>
      <p:sp>
        <p:nvSpPr>
          <p:cNvPr id="3" name="Espace réservé du contenu 2"/>
          <p:cNvSpPr>
            <a:spLocks noGrp="1"/>
          </p:cNvSpPr>
          <p:nvPr>
            <p:ph idx="1"/>
          </p:nvPr>
        </p:nvSpPr>
        <p:spPr/>
        <p:txBody>
          <a:bodyPr/>
          <a:lstStyle/>
          <a:p>
            <a:r>
              <a:rPr lang="fr-FR" dirty="0"/>
              <a:t>Il existe trois principales raisons d’utiliser la programmation VBA dans Office:</a:t>
            </a:r>
          </a:p>
          <a:p>
            <a:pPr lvl="1"/>
            <a:r>
              <a:rPr lang="fr-FR" b="1" dirty="0">
                <a:solidFill>
                  <a:schemeClr val="accent2">
                    <a:lumMod val="50000"/>
                  </a:schemeClr>
                </a:solidFill>
              </a:rPr>
              <a:t>Automatisation et répétition</a:t>
            </a:r>
          </a:p>
          <a:p>
            <a:pPr lvl="1"/>
            <a:r>
              <a:rPr lang="fr-FR" b="1" dirty="0">
                <a:solidFill>
                  <a:schemeClr val="accent2">
                    <a:lumMod val="50000"/>
                  </a:schemeClr>
                </a:solidFill>
              </a:rPr>
              <a:t>Extensions de l’interaction utilisateur</a:t>
            </a:r>
          </a:p>
          <a:p>
            <a:pPr lvl="1"/>
            <a:r>
              <a:rPr lang="fr-FR" b="1" dirty="0">
                <a:solidFill>
                  <a:schemeClr val="accent2">
                    <a:lumMod val="50000"/>
                  </a:schemeClr>
                </a:solidFill>
              </a:rPr>
              <a:t>Interaction entre les applications Office</a:t>
            </a:r>
          </a:p>
          <a:p>
            <a:endParaRPr lang="fr-FR" dirty="0"/>
          </a:p>
        </p:txBody>
      </p:sp>
    </p:spTree>
    <p:extLst>
      <p:ext uri="{BB962C8B-B14F-4D97-AF65-F5344CB8AC3E}">
        <p14:creationId xmlns:p14="http://schemas.microsoft.com/office/powerpoint/2010/main" val="2105400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Quand et pourquoi utiliser VBA</a:t>
            </a:r>
          </a:p>
        </p:txBody>
      </p:sp>
      <p:sp>
        <p:nvSpPr>
          <p:cNvPr id="3" name="Espace réservé du contenu 2"/>
          <p:cNvSpPr>
            <a:spLocks noGrp="1"/>
          </p:cNvSpPr>
          <p:nvPr>
            <p:ph idx="1"/>
          </p:nvPr>
        </p:nvSpPr>
        <p:spPr/>
        <p:txBody>
          <a:bodyPr>
            <a:normAutofit/>
          </a:bodyPr>
          <a:lstStyle/>
          <a:p>
            <a:r>
              <a:rPr lang="fr-FR" dirty="0"/>
              <a:t>Il existe trois principales raisons d’utiliser la programmation VBA dans Office</a:t>
            </a:r>
          </a:p>
          <a:p>
            <a:pPr marL="971550" lvl="1" indent="-514350">
              <a:buFont typeface="+mj-lt"/>
              <a:buAutoNum type="arabicPeriod"/>
            </a:pPr>
            <a:r>
              <a:rPr lang="fr-FR" b="1" dirty="0">
                <a:solidFill>
                  <a:schemeClr val="accent2">
                    <a:lumMod val="50000"/>
                  </a:schemeClr>
                </a:solidFill>
              </a:rPr>
              <a:t>Automatisation et répétition</a:t>
            </a:r>
          </a:p>
          <a:p>
            <a:pPr lvl="2"/>
            <a:r>
              <a:rPr lang="fr-FR" dirty="0"/>
              <a:t>VBA est efficace en ce qui concerne les solutions répétitives. </a:t>
            </a:r>
          </a:p>
          <a:p>
            <a:pPr lvl="3"/>
            <a:r>
              <a:rPr lang="fr-FR" dirty="0"/>
              <a:t>Si vous avez une modification que vous devez effectuer plus de dix ou vingt fois, cela peut valoir le coup de mettre en place une automatisation avec VBA. </a:t>
            </a:r>
          </a:p>
          <a:p>
            <a:pPr lvl="3"/>
            <a:r>
              <a:rPr lang="fr-FR" dirty="0"/>
              <a:t>S’il s’agit d’une modification que vous avez à faire des centaines de fois, cela vaut définitivement le coup. </a:t>
            </a:r>
          </a:p>
          <a:p>
            <a:pPr lvl="3"/>
            <a:r>
              <a:rPr lang="fr-FR" dirty="0"/>
              <a:t>N’importe quel changement de mise en forme ou modification que vous pouvez effectuer à la main peut être effectué dans VBA.</a:t>
            </a:r>
          </a:p>
          <a:p>
            <a:pPr marL="971550" lvl="1" indent="-514350">
              <a:buFont typeface="+mj-lt"/>
              <a:buAutoNum type="arabicPeriod"/>
            </a:pPr>
            <a:r>
              <a:rPr lang="fr-FR" dirty="0">
                <a:solidFill>
                  <a:schemeClr val="bg1">
                    <a:lumMod val="75000"/>
                  </a:schemeClr>
                </a:solidFill>
              </a:rPr>
              <a:t>Extensions de l’interaction utilisateur</a:t>
            </a:r>
          </a:p>
          <a:p>
            <a:pPr marL="971550" lvl="1" indent="-514350">
              <a:buFont typeface="+mj-lt"/>
              <a:buAutoNum type="arabicPeriod"/>
            </a:pPr>
            <a:r>
              <a:rPr lang="fr-FR" dirty="0">
                <a:solidFill>
                  <a:schemeClr val="bg1">
                    <a:lumMod val="75000"/>
                  </a:schemeClr>
                </a:solidFill>
              </a:rPr>
              <a:t>Interaction entre les applications Office</a:t>
            </a:r>
          </a:p>
          <a:p>
            <a:endParaRPr lang="fr-FR" dirty="0"/>
          </a:p>
        </p:txBody>
      </p:sp>
    </p:spTree>
    <p:extLst>
      <p:ext uri="{BB962C8B-B14F-4D97-AF65-F5344CB8AC3E}">
        <p14:creationId xmlns:p14="http://schemas.microsoft.com/office/powerpoint/2010/main" val="3138587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ABC8156B-8A9A-4521-8A27-2C966B1EF264}"/>
              </a:ext>
            </a:extLst>
          </p:cNvPr>
          <p:cNvSpPr>
            <a:spLocks noGrp="1"/>
          </p:cNvSpPr>
          <p:nvPr>
            <p:ph idx="1"/>
          </p:nvPr>
        </p:nvSpPr>
        <p:spPr/>
        <p:txBody>
          <a:bodyPr/>
          <a:lstStyle/>
          <a:p>
            <a:r>
              <a:rPr lang="fr-FR" dirty="0"/>
              <a:t>Vous venez d’intégrer le cabinet </a:t>
            </a:r>
            <a:r>
              <a:rPr lang="fr-FR" dirty="0" err="1"/>
              <a:t>ComptaPro</a:t>
            </a:r>
            <a:r>
              <a:rPr lang="fr-FR" dirty="0"/>
              <a:t>, en tant que jeune diplômé(e) du DCG. Plusieurs missions de démarrage vous sont confiées et notamment celle d’aider certains clients sur tableur.</a:t>
            </a:r>
          </a:p>
          <a:p>
            <a:r>
              <a:rPr lang="fr-FR" dirty="0"/>
              <a:t>En effet, se nombreux clients sollicitent le cabinet pour automatiser leurs feuilles de calcul sous le tableur Excel. Cette automatisation permettrait d’effectuer des traitements sur tableur impossibles à mettre en œuvre avec de simples formules.</a:t>
            </a:r>
          </a:p>
          <a:p>
            <a:r>
              <a:rPr lang="fr-FR" b="1" dirty="0"/>
              <a:t>Mais comment écrit-on un programme pouvant être exécuté sous un tableur ? Quelles instructions permettent de contrôler les saisies effectuées par l’utilisateur, d’afficher un message ou de manipuler les cellules d’une feuille ?</a:t>
            </a:r>
          </a:p>
        </p:txBody>
      </p:sp>
      <p:sp>
        <p:nvSpPr>
          <p:cNvPr id="10" name="Footer Placeholder 9">
            <a:extLst>
              <a:ext uri="{FF2B5EF4-FFF2-40B4-BE49-F238E27FC236}">
                <a16:creationId xmlns:a16="http://schemas.microsoft.com/office/drawing/2014/main" id="{64E11FCD-7370-461B-9055-42C73DFC1395}"/>
              </a:ext>
            </a:extLst>
          </p:cNvPr>
          <p:cNvSpPr>
            <a:spLocks noGrp="1"/>
          </p:cNvSpPr>
          <p:nvPr>
            <p:ph type="ftr" sz="quarter" idx="11"/>
          </p:nvPr>
        </p:nvSpPr>
        <p:spPr>
          <a:xfrm>
            <a:off x="4038600" y="6461125"/>
            <a:ext cx="4114800" cy="365125"/>
          </a:xfrm>
        </p:spPr>
        <p:txBody>
          <a:bodyPr/>
          <a:lstStyle/>
          <a:p>
            <a:r>
              <a:rPr lang="fr-FR"/>
              <a:t>© DCG Vuibert </a:t>
            </a:r>
          </a:p>
        </p:txBody>
      </p:sp>
    </p:spTree>
    <p:extLst>
      <p:ext uri="{BB962C8B-B14F-4D97-AF65-F5344CB8AC3E}">
        <p14:creationId xmlns:p14="http://schemas.microsoft.com/office/powerpoint/2010/main" val="1793142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Quand et pourquoi utiliser VBA</a:t>
            </a:r>
          </a:p>
        </p:txBody>
      </p:sp>
      <p:sp>
        <p:nvSpPr>
          <p:cNvPr id="3" name="Espace réservé du contenu 2"/>
          <p:cNvSpPr>
            <a:spLocks noGrp="1"/>
          </p:cNvSpPr>
          <p:nvPr>
            <p:ph idx="1"/>
          </p:nvPr>
        </p:nvSpPr>
        <p:spPr/>
        <p:txBody>
          <a:bodyPr>
            <a:normAutofit/>
          </a:bodyPr>
          <a:lstStyle/>
          <a:p>
            <a:r>
              <a:rPr lang="fr-FR" dirty="0"/>
              <a:t>Il existe trois principales raisons d’utiliser la programmation VBA dans Office:</a:t>
            </a:r>
          </a:p>
          <a:p>
            <a:pPr marL="914400" lvl="1" indent="-457200">
              <a:buFont typeface="+mj-lt"/>
              <a:buAutoNum type="arabicPeriod"/>
            </a:pPr>
            <a:r>
              <a:rPr lang="fr-FR" dirty="0">
                <a:solidFill>
                  <a:schemeClr val="bg1">
                    <a:lumMod val="75000"/>
                  </a:schemeClr>
                </a:solidFill>
              </a:rPr>
              <a:t>Automatisation et répétition</a:t>
            </a:r>
          </a:p>
          <a:p>
            <a:pPr marL="914400" lvl="1" indent="-457200">
              <a:buFont typeface="+mj-lt"/>
              <a:buAutoNum type="arabicPeriod"/>
            </a:pPr>
            <a:r>
              <a:rPr lang="fr-FR" b="1" dirty="0">
                <a:solidFill>
                  <a:schemeClr val="accent2">
                    <a:lumMod val="50000"/>
                  </a:schemeClr>
                </a:solidFill>
              </a:rPr>
              <a:t>Extensions de l’interaction utilisateur</a:t>
            </a:r>
          </a:p>
          <a:p>
            <a:pPr marL="914400" lvl="2" indent="0">
              <a:buNone/>
            </a:pPr>
            <a:r>
              <a:rPr lang="fr-FR" dirty="0"/>
              <a:t>Il arrive parfois que l’on souhaite encourager ou forcer les utilisateurs à interagir avec l’application ou le document Office d’une manière particulière qui ne fait pas partie de l’application standard. </a:t>
            </a:r>
          </a:p>
          <a:p>
            <a:pPr marL="914400" lvl="2" indent="0">
              <a:buNone/>
            </a:pPr>
            <a:r>
              <a:rPr lang="fr-FR" dirty="0"/>
              <a:t>Par exemple, vous pourriez vouloir inviter les utilisateurs à effectuer une action spécifique lorsqu’ils ouvrent, enregistrent ou impriment un document.</a:t>
            </a:r>
          </a:p>
          <a:p>
            <a:pPr marL="914400" lvl="1" indent="-457200">
              <a:buFont typeface="+mj-lt"/>
              <a:buAutoNum type="arabicPeriod"/>
            </a:pPr>
            <a:r>
              <a:rPr lang="fr-FR" dirty="0">
                <a:solidFill>
                  <a:schemeClr val="bg1">
                    <a:lumMod val="75000"/>
                  </a:schemeClr>
                </a:solidFill>
              </a:rPr>
              <a:t>Interaction entre les applications Office</a:t>
            </a:r>
          </a:p>
          <a:p>
            <a:endParaRPr lang="fr-FR" dirty="0"/>
          </a:p>
        </p:txBody>
      </p:sp>
    </p:spTree>
    <p:extLst>
      <p:ext uri="{BB962C8B-B14F-4D97-AF65-F5344CB8AC3E}">
        <p14:creationId xmlns:p14="http://schemas.microsoft.com/office/powerpoint/2010/main" val="1776518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Quand et pourquoi utiliser VBA</a:t>
            </a:r>
          </a:p>
        </p:txBody>
      </p:sp>
      <p:sp>
        <p:nvSpPr>
          <p:cNvPr id="3" name="Espace réservé du contenu 2"/>
          <p:cNvSpPr>
            <a:spLocks noGrp="1"/>
          </p:cNvSpPr>
          <p:nvPr>
            <p:ph idx="1"/>
          </p:nvPr>
        </p:nvSpPr>
        <p:spPr/>
        <p:txBody>
          <a:bodyPr>
            <a:normAutofit/>
          </a:bodyPr>
          <a:lstStyle/>
          <a:p>
            <a:r>
              <a:rPr lang="fr-FR" dirty="0"/>
              <a:t>Il existe trois principales raisons d’utiliser la programmation VBA dans Office</a:t>
            </a:r>
          </a:p>
          <a:p>
            <a:pPr marL="971550" lvl="1" indent="-514350">
              <a:buFont typeface="+mj-lt"/>
              <a:buAutoNum type="arabicPeriod"/>
            </a:pPr>
            <a:r>
              <a:rPr lang="fr-FR" dirty="0">
                <a:solidFill>
                  <a:schemeClr val="bg1">
                    <a:lumMod val="75000"/>
                  </a:schemeClr>
                </a:solidFill>
              </a:rPr>
              <a:t>Automatisation et répétition</a:t>
            </a:r>
          </a:p>
          <a:p>
            <a:pPr marL="971550" lvl="1" indent="-514350">
              <a:buFont typeface="+mj-lt"/>
              <a:buAutoNum type="arabicPeriod"/>
            </a:pPr>
            <a:r>
              <a:rPr lang="fr-FR" dirty="0">
                <a:solidFill>
                  <a:schemeClr val="bg1">
                    <a:lumMod val="75000"/>
                  </a:schemeClr>
                </a:solidFill>
              </a:rPr>
              <a:t>Extensions de l’interaction utilisateur</a:t>
            </a:r>
          </a:p>
          <a:p>
            <a:pPr marL="971550" lvl="1" indent="-514350">
              <a:buFont typeface="+mj-lt"/>
              <a:buAutoNum type="arabicPeriod"/>
            </a:pPr>
            <a:r>
              <a:rPr lang="fr-FR" b="1" dirty="0">
                <a:solidFill>
                  <a:schemeClr val="accent2">
                    <a:lumMod val="50000"/>
                  </a:schemeClr>
                </a:solidFill>
              </a:rPr>
              <a:t>Interaction entre les applications Office</a:t>
            </a:r>
          </a:p>
          <a:p>
            <a:pPr lvl="2"/>
            <a:r>
              <a:rPr lang="fr-FR" dirty="0"/>
              <a:t>Vous voulez copier tous vos contacts à partir d’Outlook dans Word. Ou vous devez déplacer des données à partir d’Excel vers Access, parfois un simple copier-coller ne fait pas ce que vous souhaitez faire, ou est trop lent. </a:t>
            </a:r>
          </a:p>
          <a:p>
            <a:pPr lvl="2"/>
            <a:r>
              <a:rPr lang="fr-FR" dirty="0"/>
              <a:t>Vous pouvez utiliser la programmation VBA pour interagir avec les détails de deux ou plusieurs applications Office en même temps, puis modifier le contenu dans une application en fonction du contenu dans une autre.</a:t>
            </a:r>
          </a:p>
        </p:txBody>
      </p:sp>
    </p:spTree>
    <p:extLst>
      <p:ext uri="{BB962C8B-B14F-4D97-AF65-F5344CB8AC3E}">
        <p14:creationId xmlns:p14="http://schemas.microsoft.com/office/powerpoint/2010/main" val="4112293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3713EC-2636-0918-7121-DAC900F925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8C5A230-E878-DF3D-8935-2B6D599C424E}"/>
              </a:ext>
            </a:extLst>
          </p:cNvPr>
          <p:cNvSpPr>
            <a:spLocks noGrp="1"/>
          </p:cNvSpPr>
          <p:nvPr>
            <p:ph type="title"/>
          </p:nvPr>
        </p:nvSpPr>
        <p:spPr/>
        <p:txBody>
          <a:bodyPr/>
          <a:lstStyle/>
          <a:p>
            <a:r>
              <a:rPr lang="fr-FR" dirty="0"/>
              <a:t>Exemple de Macros VBA</a:t>
            </a:r>
          </a:p>
        </p:txBody>
      </p:sp>
      <p:sp>
        <p:nvSpPr>
          <p:cNvPr id="3" name="Espace réservé du contenu 2">
            <a:extLst>
              <a:ext uri="{FF2B5EF4-FFF2-40B4-BE49-F238E27FC236}">
                <a16:creationId xmlns:a16="http://schemas.microsoft.com/office/drawing/2014/main" id="{7C07EEA0-441D-D6AF-7979-65410B5D4367}"/>
              </a:ext>
            </a:extLst>
          </p:cNvPr>
          <p:cNvSpPr>
            <a:spLocks noGrp="1"/>
          </p:cNvSpPr>
          <p:nvPr>
            <p:ph idx="1"/>
          </p:nvPr>
        </p:nvSpPr>
        <p:spPr/>
        <p:txBody>
          <a:bodyPr>
            <a:normAutofit/>
          </a:bodyPr>
          <a:lstStyle/>
          <a:p>
            <a:pPr marL="898525" indent="0">
              <a:lnSpc>
                <a:spcPct val="120000"/>
              </a:lnSpc>
              <a:spcBef>
                <a:spcPts val="0"/>
              </a:spcBef>
              <a:buNone/>
            </a:pPr>
            <a:r>
              <a:rPr lang="fr-FR" sz="1400" b="1" dirty="0" err="1">
                <a:solidFill>
                  <a:srgbClr val="0000FF"/>
                </a:solidFill>
                <a:effectLst/>
                <a:latin typeface="Consolas" panose="020B0609020204030204" pitchFamily="49" charset="0"/>
              </a:rPr>
              <a:t>Sub</a:t>
            </a:r>
            <a:r>
              <a:rPr lang="fr-FR" sz="1400" b="0" dirty="0">
                <a:solidFill>
                  <a:srgbClr val="000000"/>
                </a:solidFill>
                <a:effectLst/>
                <a:latin typeface="Consolas" panose="020B0609020204030204" pitchFamily="49" charset="0"/>
              </a:rPr>
              <a:t> </a:t>
            </a:r>
            <a:r>
              <a:rPr lang="fr-FR" sz="1400" b="0" dirty="0" err="1">
                <a:solidFill>
                  <a:srgbClr val="FF00FF"/>
                </a:solidFill>
                <a:effectLst/>
                <a:latin typeface="Consolas" panose="020B0609020204030204" pitchFamily="49" charset="0"/>
              </a:rPr>
              <a:t>SupprimerColonne</a:t>
            </a:r>
            <a:r>
              <a:rPr lang="fr-FR" sz="1400" b="0" dirty="0">
                <a:solidFill>
                  <a:srgbClr val="000000"/>
                </a:solidFill>
                <a:effectLst/>
                <a:latin typeface="Consolas" panose="020B0609020204030204" pitchFamily="49" charset="0"/>
              </a:rPr>
              <a:t>()</a:t>
            </a:r>
          </a:p>
          <a:p>
            <a:pPr marL="898525" indent="0">
              <a:lnSpc>
                <a:spcPct val="120000"/>
              </a:lnSpc>
              <a:spcBef>
                <a:spcPts val="0"/>
              </a:spcBef>
              <a:buNone/>
            </a:pPr>
            <a:r>
              <a:rPr lang="fr-FR" sz="1400" b="0" dirty="0">
                <a:solidFill>
                  <a:srgbClr val="008000"/>
                </a:solidFill>
                <a:effectLst/>
                <a:latin typeface="Consolas" panose="020B0609020204030204" pitchFamily="49" charset="0"/>
              </a:rPr>
              <a:t>'</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8000"/>
                </a:solidFill>
                <a:effectLst/>
                <a:latin typeface="Consolas" panose="020B0609020204030204" pitchFamily="49" charset="0"/>
              </a:rPr>
              <a:t>' </a:t>
            </a:r>
            <a:r>
              <a:rPr lang="fr-FR" sz="1400" b="0" dirty="0" err="1">
                <a:solidFill>
                  <a:srgbClr val="008000"/>
                </a:solidFill>
                <a:effectLst/>
                <a:latin typeface="Consolas" panose="020B0609020204030204" pitchFamily="49" charset="0"/>
              </a:rPr>
              <a:t>SupprimerColonne</a:t>
            </a:r>
            <a:r>
              <a:rPr lang="fr-FR" sz="1400" b="0" dirty="0">
                <a:solidFill>
                  <a:srgbClr val="008000"/>
                </a:solidFill>
                <a:effectLst/>
                <a:latin typeface="Consolas" panose="020B0609020204030204" pitchFamily="49" charset="0"/>
              </a:rPr>
              <a:t> Macro</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8000"/>
                </a:solidFill>
                <a:effectLst/>
                <a:latin typeface="Consolas" panose="020B0609020204030204" pitchFamily="49" charset="0"/>
              </a:rPr>
              <a:t>' Macro de </a:t>
            </a:r>
            <a:r>
              <a:rPr lang="fr-FR" sz="1400" b="0" dirty="0" err="1">
                <a:solidFill>
                  <a:srgbClr val="008000"/>
                </a:solidFill>
                <a:effectLst/>
                <a:latin typeface="Consolas" panose="020B0609020204030204" pitchFamily="49" charset="0"/>
              </a:rPr>
              <a:t>Suppresssion</a:t>
            </a:r>
            <a:r>
              <a:rPr lang="fr-FR" sz="1400" b="0" dirty="0">
                <a:solidFill>
                  <a:srgbClr val="008000"/>
                </a:solidFill>
                <a:effectLst/>
                <a:latin typeface="Consolas" panose="020B0609020204030204" pitchFamily="49" charset="0"/>
              </a:rPr>
              <a:t> d'une plage</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8000"/>
                </a:solidFill>
                <a:effectLst/>
                <a:latin typeface="Consolas" panose="020B0609020204030204" pitchFamily="49" charset="0"/>
              </a:rPr>
              <a:t>'</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0000"/>
                </a:solidFill>
                <a:effectLst/>
                <a:latin typeface="Consolas" panose="020B0609020204030204" pitchFamily="49" charset="0"/>
              </a:rPr>
              <a:t>    </a:t>
            </a:r>
            <a:r>
              <a:rPr lang="fr-FR" sz="1400" b="0" dirty="0">
                <a:solidFill>
                  <a:srgbClr val="FF00FF"/>
                </a:solidFill>
                <a:effectLst/>
                <a:latin typeface="Consolas" panose="020B0609020204030204" pitchFamily="49" charset="0"/>
              </a:rPr>
              <a:t>Range</a:t>
            </a:r>
            <a:r>
              <a:rPr lang="fr-FR" sz="1400" b="0" dirty="0">
                <a:solidFill>
                  <a:srgbClr val="000000"/>
                </a:solidFill>
                <a:effectLst/>
                <a:latin typeface="Consolas" panose="020B0609020204030204" pitchFamily="49" charset="0"/>
              </a:rPr>
              <a:t>(</a:t>
            </a:r>
            <a:r>
              <a:rPr lang="fr-FR" sz="1400" b="0" dirty="0">
                <a:solidFill>
                  <a:srgbClr val="E68C32"/>
                </a:solidFill>
                <a:effectLst/>
                <a:latin typeface="Consolas" panose="020B0609020204030204" pitchFamily="49" charset="0"/>
              </a:rPr>
              <a:t>"A1:A14"</a:t>
            </a:r>
            <a:r>
              <a:rPr lang="fr-FR" sz="1400" b="0" dirty="0">
                <a:solidFill>
                  <a:srgbClr val="000000"/>
                </a:solidFill>
                <a:effectLst/>
                <a:latin typeface="Consolas" panose="020B0609020204030204" pitchFamily="49" charset="0"/>
              </a:rPr>
              <a:t>).</a:t>
            </a:r>
            <a:r>
              <a:rPr lang="fr-FR" sz="1400" b="1" dirty="0">
                <a:solidFill>
                  <a:srgbClr val="0000FF"/>
                </a:solidFill>
                <a:effectLst/>
                <a:latin typeface="Consolas" panose="020B0609020204030204" pitchFamily="49" charset="0"/>
              </a:rPr>
              <a:t>Select</a:t>
            </a:r>
          </a:p>
          <a:p>
            <a:pPr marL="898525" indent="0">
              <a:lnSpc>
                <a:spcPct val="120000"/>
              </a:lnSpc>
              <a:spcBef>
                <a:spcPts val="0"/>
              </a:spcBef>
              <a:buNone/>
            </a:pP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0000"/>
                </a:solidFill>
                <a:effectLst/>
                <a:latin typeface="Consolas" panose="020B0609020204030204" pitchFamily="49" charset="0"/>
              </a:rPr>
              <a:t>    </a:t>
            </a:r>
            <a:r>
              <a:rPr lang="fr-FR" sz="1400" b="1" dirty="0" err="1">
                <a:solidFill>
                  <a:srgbClr val="0000FF"/>
                </a:solidFill>
                <a:effectLst/>
                <a:latin typeface="Consolas" panose="020B0609020204030204" pitchFamily="49" charset="0"/>
              </a:rPr>
              <a:t>With</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Selection.Interior</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0000"/>
                </a:solidFill>
                <a:effectLst/>
                <a:latin typeface="Consolas" panose="020B0609020204030204" pitchFamily="49" charset="0"/>
              </a:rPr>
              <a:t>        .Pattern </a:t>
            </a:r>
            <a:r>
              <a:rPr lang="fr-FR" sz="1400" b="1" dirty="0">
                <a:solidFill>
                  <a:srgbClr val="000000"/>
                </a:solidFill>
                <a:effectLst/>
                <a:latin typeface="Consolas" panose="020B0609020204030204" pitchFamily="49" charset="0"/>
              </a:rPr>
              <a: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xlSolid</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PatternColorIndex</a:t>
            </a:r>
            <a:r>
              <a:rPr lang="fr-FR" sz="1400" b="0" dirty="0">
                <a:solidFill>
                  <a:srgbClr val="000000"/>
                </a:solidFill>
                <a:effectLst/>
                <a:latin typeface="Consolas" panose="020B0609020204030204" pitchFamily="49" charset="0"/>
              </a:rPr>
              <a:t> </a:t>
            </a:r>
            <a:r>
              <a:rPr lang="fr-FR" sz="1400" b="1" dirty="0">
                <a:solidFill>
                  <a:srgbClr val="000000"/>
                </a:solidFill>
                <a:effectLst/>
                <a:latin typeface="Consolas" panose="020B0609020204030204" pitchFamily="49" charset="0"/>
              </a:rPr>
              <a: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xlAutomatic</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Color</a:t>
            </a:r>
            <a:r>
              <a:rPr lang="fr-FR" sz="1400" b="0" dirty="0">
                <a:solidFill>
                  <a:srgbClr val="000000"/>
                </a:solidFill>
                <a:effectLst/>
                <a:latin typeface="Consolas" panose="020B0609020204030204" pitchFamily="49" charset="0"/>
              </a:rPr>
              <a:t> </a:t>
            </a:r>
            <a:r>
              <a:rPr lang="fr-FR" sz="1400" b="1" dirty="0">
                <a:solidFill>
                  <a:srgbClr val="000000"/>
                </a:solidFill>
                <a:effectLst/>
                <a:latin typeface="Consolas" panose="020B0609020204030204" pitchFamily="49" charset="0"/>
              </a:rPr>
              <a:t>=</a:t>
            </a:r>
            <a:r>
              <a:rPr lang="fr-FR" sz="1400" b="0" dirty="0">
                <a:solidFill>
                  <a:srgbClr val="000000"/>
                </a:solidFill>
                <a:effectLst/>
                <a:latin typeface="Consolas" panose="020B0609020204030204" pitchFamily="49" charset="0"/>
              </a:rPr>
              <a:t> </a:t>
            </a:r>
            <a:r>
              <a:rPr lang="fr-FR" sz="1400" b="0" dirty="0">
                <a:solidFill>
                  <a:srgbClr val="FF0000"/>
                </a:solidFill>
                <a:effectLst/>
                <a:latin typeface="Consolas" panose="020B0609020204030204" pitchFamily="49" charset="0"/>
              </a:rPr>
              <a:t>45265</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TintAndShade</a:t>
            </a:r>
            <a:r>
              <a:rPr lang="fr-FR" sz="1400" b="0" dirty="0">
                <a:solidFill>
                  <a:srgbClr val="000000"/>
                </a:solidFill>
                <a:effectLst/>
                <a:latin typeface="Consolas" panose="020B0609020204030204" pitchFamily="49" charset="0"/>
              </a:rPr>
              <a:t> </a:t>
            </a:r>
            <a:r>
              <a:rPr lang="fr-FR" sz="1400" b="1" dirty="0">
                <a:solidFill>
                  <a:srgbClr val="000000"/>
                </a:solidFill>
                <a:effectLst/>
                <a:latin typeface="Consolas" panose="020B0609020204030204" pitchFamily="49" charset="0"/>
              </a:rPr>
              <a:t>=</a:t>
            </a:r>
            <a:r>
              <a:rPr lang="fr-FR" sz="1400" b="0" dirty="0">
                <a:solidFill>
                  <a:srgbClr val="000000"/>
                </a:solidFill>
                <a:effectLst/>
                <a:latin typeface="Consolas" panose="020B0609020204030204" pitchFamily="49" charset="0"/>
              </a:rPr>
              <a:t> </a:t>
            </a:r>
            <a:r>
              <a:rPr lang="fr-FR" sz="1400" b="0" dirty="0">
                <a:solidFill>
                  <a:srgbClr val="FF0000"/>
                </a:solidFill>
                <a:effectLst/>
                <a:latin typeface="Consolas" panose="020B0609020204030204" pitchFamily="49" charset="0"/>
              </a:rPr>
              <a:t>0</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PatternTintAndShade</a:t>
            </a:r>
            <a:r>
              <a:rPr lang="fr-FR" sz="1400" b="0" dirty="0">
                <a:solidFill>
                  <a:srgbClr val="000000"/>
                </a:solidFill>
                <a:effectLst/>
                <a:latin typeface="Consolas" panose="020B0609020204030204" pitchFamily="49" charset="0"/>
              </a:rPr>
              <a:t> </a:t>
            </a:r>
            <a:r>
              <a:rPr lang="fr-FR" sz="1400" b="1" dirty="0">
                <a:solidFill>
                  <a:srgbClr val="000000"/>
                </a:solidFill>
                <a:effectLst/>
                <a:latin typeface="Consolas" panose="020B0609020204030204" pitchFamily="49" charset="0"/>
              </a:rPr>
              <a:t>=</a:t>
            </a:r>
            <a:r>
              <a:rPr lang="fr-FR" sz="1400" b="0" dirty="0">
                <a:solidFill>
                  <a:srgbClr val="000000"/>
                </a:solidFill>
                <a:effectLst/>
                <a:latin typeface="Consolas" panose="020B0609020204030204" pitchFamily="49" charset="0"/>
              </a:rPr>
              <a:t> </a:t>
            </a:r>
            <a:r>
              <a:rPr lang="fr-FR" sz="1400" b="0" dirty="0">
                <a:solidFill>
                  <a:srgbClr val="FF0000"/>
                </a:solidFill>
                <a:effectLst/>
                <a:latin typeface="Consolas" panose="020B0609020204030204" pitchFamily="49" charset="0"/>
              </a:rPr>
              <a:t>0</a:t>
            </a: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0" dirty="0">
                <a:solidFill>
                  <a:srgbClr val="000000"/>
                </a:solidFill>
                <a:effectLst/>
                <a:latin typeface="Consolas" panose="020B0609020204030204" pitchFamily="49" charset="0"/>
              </a:rPr>
              <a:t>    End </a:t>
            </a:r>
            <a:r>
              <a:rPr lang="fr-FR" sz="1400" b="1" dirty="0" err="1">
                <a:solidFill>
                  <a:srgbClr val="0000FF"/>
                </a:solidFill>
                <a:effectLst/>
                <a:latin typeface="Consolas" panose="020B0609020204030204" pitchFamily="49" charset="0"/>
              </a:rPr>
              <a:t>With</a:t>
            </a:r>
            <a:endParaRPr lang="fr-FR" sz="1400" b="1" dirty="0">
              <a:solidFill>
                <a:srgbClr val="0000FF"/>
              </a:solidFill>
              <a:effectLst/>
              <a:latin typeface="Consolas" panose="020B0609020204030204" pitchFamily="49" charset="0"/>
            </a:endParaRPr>
          </a:p>
          <a:p>
            <a:pPr marL="898525" indent="0">
              <a:lnSpc>
                <a:spcPct val="120000"/>
              </a:lnSpc>
              <a:spcBef>
                <a:spcPts val="0"/>
              </a:spcBef>
              <a:buNone/>
            </a:pPr>
            <a:endParaRPr lang="fr-FR" sz="1400" b="0" dirty="0">
              <a:solidFill>
                <a:srgbClr val="000000"/>
              </a:solidFill>
              <a:effectLst/>
              <a:latin typeface="Consolas" panose="020B0609020204030204" pitchFamily="49" charset="0"/>
            </a:endParaRPr>
          </a:p>
          <a:p>
            <a:pPr marL="898525" indent="0">
              <a:lnSpc>
                <a:spcPct val="120000"/>
              </a:lnSpc>
              <a:spcBef>
                <a:spcPts val="0"/>
              </a:spcBef>
              <a:buNone/>
            </a:pPr>
            <a:r>
              <a:rPr lang="fr-FR" sz="1400" b="1" dirty="0">
                <a:solidFill>
                  <a:srgbClr val="0000FF"/>
                </a:solidFill>
                <a:effectLst/>
                <a:latin typeface="Consolas" panose="020B0609020204030204" pitchFamily="49" charset="0"/>
              </a:rPr>
              <a:t>End </a:t>
            </a:r>
            <a:r>
              <a:rPr lang="fr-FR" sz="1400" b="1" dirty="0" err="1">
                <a:solidFill>
                  <a:srgbClr val="0000FF"/>
                </a:solidFill>
                <a:effectLst/>
                <a:latin typeface="Consolas" panose="020B0609020204030204" pitchFamily="49" charset="0"/>
              </a:rPr>
              <a:t>Sub</a:t>
            </a:r>
            <a:endParaRPr lang="fr-FR" sz="1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1501078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VBA et Excel : Ce que ça peut vous apporter</a:t>
            </a:r>
          </a:p>
        </p:txBody>
      </p:sp>
      <p:sp>
        <p:nvSpPr>
          <p:cNvPr id="3" name="Espace réservé du contenu 2"/>
          <p:cNvSpPr>
            <a:spLocks noGrp="1"/>
          </p:cNvSpPr>
          <p:nvPr>
            <p:ph idx="1"/>
          </p:nvPr>
        </p:nvSpPr>
        <p:spPr/>
        <p:txBody>
          <a:bodyPr>
            <a:normAutofit fontScale="92500" lnSpcReduction="10000"/>
          </a:bodyPr>
          <a:lstStyle/>
          <a:p>
            <a:pPr lvl="0"/>
            <a:r>
              <a:rPr lang="fr-FR" dirty="0"/>
              <a:t>Créer ses propres fonctions Excel !</a:t>
            </a:r>
            <a:endParaRPr lang="en-US" dirty="0"/>
          </a:p>
          <a:p>
            <a:pPr lvl="0"/>
            <a:r>
              <a:rPr lang="fr-FR" dirty="0"/>
              <a:t>Automatiser des tâches répétitives et gagner énormément de temps</a:t>
            </a:r>
            <a:endParaRPr lang="en-US" dirty="0"/>
          </a:p>
          <a:p>
            <a:pPr lvl="0"/>
            <a:r>
              <a:rPr lang="fr-FR" dirty="0"/>
              <a:t>Ajouter des nouvelles fonctionnalités à Excel</a:t>
            </a:r>
            <a:endParaRPr lang="en-US" dirty="0"/>
          </a:p>
          <a:p>
            <a:pPr lvl="1"/>
            <a:r>
              <a:rPr lang="fr-FR" dirty="0"/>
              <a:t>Extraire les doublons, etc…</a:t>
            </a:r>
            <a:endParaRPr lang="en-US" dirty="0"/>
          </a:p>
          <a:p>
            <a:pPr lvl="0"/>
            <a:r>
              <a:rPr lang="fr-FR" dirty="0"/>
              <a:t>Modifier l’interface (rajout de menus, boutons, formulaire)</a:t>
            </a:r>
            <a:endParaRPr lang="en-US" dirty="0"/>
          </a:p>
          <a:p>
            <a:pPr lvl="1"/>
            <a:r>
              <a:rPr lang="fr-FR" dirty="0"/>
              <a:t>Exemple de formulaire des gestions de stocks, factures ou commandes.</a:t>
            </a:r>
            <a:endParaRPr lang="en-US" dirty="0"/>
          </a:p>
          <a:p>
            <a:pPr lvl="0"/>
            <a:r>
              <a:rPr lang="fr-FR" dirty="0"/>
              <a:t>Gérer les données</a:t>
            </a:r>
            <a:endParaRPr lang="en-US" dirty="0"/>
          </a:p>
          <a:p>
            <a:pPr lvl="1"/>
            <a:r>
              <a:rPr lang="fr-FR" dirty="0"/>
              <a:t>Transfert vers ou depuis Word/PowerPoint, bases de données, web, ERP, CRM …</a:t>
            </a:r>
            <a:endParaRPr lang="en-US" dirty="0"/>
          </a:p>
          <a:p>
            <a:pPr lvl="0"/>
            <a:r>
              <a:rPr lang="fr-FR" dirty="0"/>
              <a:t>Créer des applications métiers</a:t>
            </a:r>
            <a:endParaRPr lang="en-US" dirty="0"/>
          </a:p>
          <a:p>
            <a:pPr lvl="1"/>
            <a:r>
              <a:rPr lang="fr-FR" dirty="0"/>
              <a:t>Application de Trading en finance</a:t>
            </a:r>
            <a:endParaRPr lang="en-US" dirty="0"/>
          </a:p>
          <a:p>
            <a:pPr lvl="1"/>
            <a:r>
              <a:rPr lang="fr-FR" dirty="0"/>
              <a:t>Etc…</a:t>
            </a:r>
            <a:endParaRPr lang="en-US" dirty="0"/>
          </a:p>
        </p:txBody>
      </p:sp>
    </p:spTree>
    <p:extLst>
      <p:ext uri="{BB962C8B-B14F-4D97-AF65-F5344CB8AC3E}">
        <p14:creationId xmlns:p14="http://schemas.microsoft.com/office/powerpoint/2010/main" val="34489428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A0A7C6-F811-4225-AE02-105B21AB2C98}"/>
              </a:ext>
            </a:extLst>
          </p:cNvPr>
          <p:cNvSpPr>
            <a:spLocks noGrp="1"/>
          </p:cNvSpPr>
          <p:nvPr>
            <p:ph type="title"/>
          </p:nvPr>
        </p:nvSpPr>
        <p:spPr/>
        <p:txBody>
          <a:bodyPr>
            <a:normAutofit fontScale="90000"/>
          </a:bodyPr>
          <a:lstStyle/>
          <a:p>
            <a:r>
              <a:rPr lang="fr-FR" dirty="0"/>
              <a:t>Pourquoi de nombreuses entreprises continuent-elles à tolérer les macros Excel et le VBA ?</a:t>
            </a:r>
          </a:p>
        </p:txBody>
      </p:sp>
      <p:sp>
        <p:nvSpPr>
          <p:cNvPr id="3" name="Espace réservé du contenu 2">
            <a:extLst>
              <a:ext uri="{FF2B5EF4-FFF2-40B4-BE49-F238E27FC236}">
                <a16:creationId xmlns:a16="http://schemas.microsoft.com/office/drawing/2014/main" id="{BA782CF6-F8A4-4C03-9CAC-C8F647563A45}"/>
              </a:ext>
            </a:extLst>
          </p:cNvPr>
          <p:cNvSpPr>
            <a:spLocks noGrp="1"/>
          </p:cNvSpPr>
          <p:nvPr>
            <p:ph idx="1"/>
          </p:nvPr>
        </p:nvSpPr>
        <p:spPr/>
        <p:txBody>
          <a:bodyPr>
            <a:normAutofit fontScale="92500" lnSpcReduction="20000"/>
          </a:bodyPr>
          <a:lstStyle/>
          <a:p>
            <a:r>
              <a:rPr lang="fr-FR" dirty="0"/>
              <a:t> le but d'une entreprise c'est de gagner de l'argent et que ceux qui font gagner de l'argent sont côté métier et y a beaucoup de métier qui tiennent à VBA</a:t>
            </a:r>
          </a:p>
          <a:p>
            <a:r>
              <a:rPr lang="fr-FR" dirty="0"/>
              <a:t>Tout le monde n’est pas programmeur émérite capable de manipuler un langage du type C++, Java et consorts…</a:t>
            </a:r>
          </a:p>
          <a:p>
            <a:r>
              <a:rPr lang="fr-FR" dirty="0"/>
              <a:t>Le Basic possède une certaine simplicité (d’où son nom) et Excel permet de faire bien des choses. De ce fait, comme dans les entreprises, on est tjrs pressé par le temps qui manque, </a:t>
            </a:r>
            <a:r>
              <a:rPr lang="fr-FR" dirty="0" err="1"/>
              <a:t>Excel+VBA</a:t>
            </a:r>
            <a:r>
              <a:rPr lang="fr-FR" dirty="0"/>
              <a:t> est une façon plutôt efficace de résoudre vite et pour pas cher un pb.</a:t>
            </a:r>
          </a:p>
          <a:p>
            <a:r>
              <a:rPr lang="fr-FR" dirty="0"/>
              <a:t>Parce que c’est facile, ça marche, c’est agile, c’est pas cher, c’est transparent, et formateur.</a:t>
            </a:r>
          </a:p>
          <a:p>
            <a:r>
              <a:rPr lang="fr-FR" dirty="0"/>
              <a:t>Et il n’y a pas de mauvais langage mais de mauvais programmeurs.</a:t>
            </a:r>
          </a:p>
          <a:p>
            <a:endParaRPr lang="fr-FR" dirty="0"/>
          </a:p>
          <a:p>
            <a:endParaRPr lang="fr-FR" dirty="0"/>
          </a:p>
        </p:txBody>
      </p:sp>
    </p:spTree>
    <p:extLst>
      <p:ext uri="{BB962C8B-B14F-4D97-AF65-F5344CB8AC3E}">
        <p14:creationId xmlns:p14="http://schemas.microsoft.com/office/powerpoint/2010/main" val="4282538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VBA et votre carrière</a:t>
            </a:r>
          </a:p>
        </p:txBody>
      </p:sp>
      <p:sp>
        <p:nvSpPr>
          <p:cNvPr id="3" name="Espace réservé du contenu 2"/>
          <p:cNvSpPr>
            <a:spLocks noGrp="1"/>
          </p:cNvSpPr>
          <p:nvPr>
            <p:ph idx="1"/>
          </p:nvPr>
        </p:nvSpPr>
        <p:spPr/>
        <p:txBody>
          <a:bodyPr>
            <a:normAutofit fontScale="85000" lnSpcReduction="20000"/>
          </a:bodyPr>
          <a:lstStyle/>
          <a:p>
            <a:pPr marL="342900" lvl="0" indent="-342900">
              <a:lnSpc>
                <a:spcPct val="115000"/>
              </a:lnSpc>
              <a:spcAft>
                <a:spcPts val="0"/>
              </a:spcAft>
              <a:buFont typeface="Symbol" panose="05050102010706020507" pitchFamily="18" charset="2"/>
              <a:buChar char=""/>
            </a:pPr>
            <a:r>
              <a:rPr lang="fr-FR" dirty="0">
                <a:latin typeface="Calibri" panose="020F0502020204030204" pitchFamily="34" charset="0"/>
                <a:ea typeface="Times New Roman" panose="02020603050405020304" pitchFamily="18" charset="0"/>
                <a:cs typeface="Times New Roman" panose="02020603050405020304" pitchFamily="18" charset="0"/>
              </a:rPr>
              <a:t>Un énorme plus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fr-FR" dirty="0">
                <a:latin typeface="Calibri" panose="020F0502020204030204" pitchFamily="34" charset="0"/>
                <a:ea typeface="Times New Roman" panose="02020603050405020304" pitchFamily="18" charset="0"/>
                <a:cs typeface="Times New Roman" panose="02020603050405020304" pitchFamily="18" charset="0"/>
              </a:rPr>
              <a:t>Souvent indispensable en Comptabilité et Finance</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fr-FR" dirty="0">
                <a:latin typeface="Calibri" panose="020F0502020204030204" pitchFamily="34" charset="0"/>
                <a:ea typeface="Times New Roman" panose="02020603050405020304" pitchFamily="18" charset="0"/>
                <a:cs typeface="Times New Roman" panose="02020603050405020304" pitchFamily="18" charset="0"/>
              </a:rPr>
              <a:t>Un précieux allié pour gérer les données Excel</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spcAft>
                <a:spcPts val="0"/>
              </a:spcAft>
              <a:buFont typeface="Courier New" panose="02070309020205020404" pitchFamily="49" charset="0"/>
              <a:buChar char="o"/>
            </a:pPr>
            <a:r>
              <a:rPr lang="fr-FR" dirty="0">
                <a:latin typeface="Calibri" panose="020F0502020204030204" pitchFamily="34" charset="0"/>
                <a:ea typeface="Times New Roman" panose="02020603050405020304" pitchFamily="18" charset="0"/>
                <a:cs typeface="Times New Roman" panose="02020603050405020304" pitchFamily="18" charset="0"/>
              </a:rPr>
              <a:t>Marketing</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spcAft>
                <a:spcPts val="0"/>
              </a:spcAft>
              <a:buFont typeface="Courier New" panose="02070309020205020404" pitchFamily="49" charset="0"/>
              <a:buChar char="o"/>
            </a:pPr>
            <a:r>
              <a:rPr lang="fr-FR" dirty="0">
                <a:latin typeface="Calibri" panose="020F0502020204030204" pitchFamily="34" charset="0"/>
                <a:ea typeface="Times New Roman" panose="02020603050405020304" pitchFamily="18" charset="0"/>
                <a:cs typeface="Times New Roman" panose="02020603050405020304" pitchFamily="18" charset="0"/>
              </a:rPr>
              <a:t>Management</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spcAft>
                <a:spcPts val="0"/>
              </a:spcAft>
              <a:buFont typeface="Courier New" panose="02070309020205020404" pitchFamily="49" charset="0"/>
              <a:buChar char="o"/>
            </a:pPr>
            <a:r>
              <a:rPr lang="fr-FR" dirty="0">
                <a:latin typeface="Calibri" panose="020F0502020204030204" pitchFamily="34" charset="0"/>
                <a:ea typeface="Times New Roman" panose="02020603050405020304" pitchFamily="18" charset="0"/>
                <a:cs typeface="Times New Roman" panose="02020603050405020304" pitchFamily="18" charset="0"/>
              </a:rPr>
              <a:t>Commercial</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spcAft>
                <a:spcPts val="0"/>
              </a:spcAft>
              <a:buFont typeface="Courier New" panose="02070309020205020404" pitchFamily="49" charset="0"/>
              <a:buChar char="o"/>
            </a:pPr>
            <a:r>
              <a:rPr lang="fr-FR" dirty="0">
                <a:latin typeface="Calibri" panose="020F0502020204030204" pitchFamily="34" charset="0"/>
                <a:ea typeface="Times New Roman" panose="02020603050405020304" pitchFamily="18" charset="0"/>
                <a:cs typeface="Times New Roman" panose="02020603050405020304" pitchFamily="18" charset="0"/>
              </a:rPr>
              <a:t>Etc…</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fr-FR" dirty="0">
                <a:latin typeface="Calibri" panose="020F0502020204030204" pitchFamily="34" charset="0"/>
                <a:ea typeface="Times New Roman" panose="02020603050405020304" pitchFamily="18" charset="0"/>
                <a:cs typeface="Times New Roman" panose="02020603050405020304" pitchFamily="18" charset="0"/>
              </a:rPr>
              <a:t>Pas besoin de devenir une As du VBA, même un petit niveau peut apporter beaucoup</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fr-FR" dirty="0">
                <a:latin typeface="Calibri" panose="020F0502020204030204" pitchFamily="34" charset="0"/>
                <a:ea typeface="Times New Roman" panose="02020603050405020304" pitchFamily="18" charset="0"/>
                <a:cs typeface="Times New Roman" panose="02020603050405020304" pitchFamily="18" charset="0"/>
              </a:rPr>
              <a:t>Un investissement que vous ne regretterez pas</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1449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0515" y="167690"/>
            <a:ext cx="8301516" cy="6522619"/>
          </a:xfrm>
        </p:spPr>
      </p:pic>
    </p:spTree>
    <p:extLst>
      <p:ext uri="{BB962C8B-B14F-4D97-AF65-F5344CB8AC3E}">
        <p14:creationId xmlns:p14="http://schemas.microsoft.com/office/powerpoint/2010/main" val="851800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C3E923-B19F-4AE7-98BC-8DD74960BD3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B87D37B-11A8-4A84-8342-CF4BA02AFD8C}"/>
              </a:ext>
            </a:extLst>
          </p:cNvPr>
          <p:cNvSpPr>
            <a:spLocks noGrp="1"/>
          </p:cNvSpPr>
          <p:nvPr>
            <p:ph idx="1"/>
          </p:nvPr>
        </p:nvSpPr>
        <p:spPr/>
        <p:txBody>
          <a:bodyPr/>
          <a:lstStyle/>
          <a:p>
            <a:r>
              <a:rPr lang="fr-FR" dirty="0">
                <a:hlinkClick r:id="rId2"/>
              </a:rPr>
              <a:t>https://fr.quora.com/Quelle-est-lalternative-au-VBA</a:t>
            </a:r>
            <a:endParaRPr lang="fr-FR" dirty="0"/>
          </a:p>
          <a:p>
            <a:endParaRPr lang="fr-FR" dirty="0"/>
          </a:p>
        </p:txBody>
      </p:sp>
    </p:spTree>
    <p:extLst>
      <p:ext uri="{BB962C8B-B14F-4D97-AF65-F5344CB8AC3E}">
        <p14:creationId xmlns:p14="http://schemas.microsoft.com/office/powerpoint/2010/main" val="3903139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MACROS (1)</a:t>
            </a:r>
          </a:p>
        </p:txBody>
      </p:sp>
      <p:sp>
        <p:nvSpPr>
          <p:cNvPr id="3" name="Espace réservé du texte 2"/>
          <p:cNvSpPr>
            <a:spLocks noGrp="1"/>
          </p:cNvSpPr>
          <p:nvPr>
            <p:ph type="body" idx="1"/>
          </p:nvPr>
        </p:nvSpPr>
        <p:spPr/>
        <p:txBody>
          <a:bodyPr/>
          <a:lstStyle/>
          <a:p>
            <a:r>
              <a:rPr lang="fr-FR" dirty="0"/>
              <a:t>Programmation des macros – Travailler directement sur les feuilles:</a:t>
            </a:r>
          </a:p>
          <a:p>
            <a:r>
              <a:rPr lang="fr-FR" dirty="0"/>
              <a:t>Enregistreur de macros</a:t>
            </a:r>
          </a:p>
          <a:p>
            <a:endParaRPr lang="fr-FR" dirty="0"/>
          </a:p>
        </p:txBody>
      </p:sp>
    </p:spTree>
    <p:extLst>
      <p:ext uri="{BB962C8B-B14F-4D97-AF65-F5344CB8AC3E}">
        <p14:creationId xmlns:p14="http://schemas.microsoft.com/office/powerpoint/2010/main" val="888759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B5E18-CC33-7DA9-F4E7-FA15E74A8910}"/>
              </a:ext>
            </a:extLst>
          </p:cNvPr>
          <p:cNvSpPr>
            <a:spLocks noGrp="1"/>
          </p:cNvSpPr>
          <p:nvPr>
            <p:ph type="title"/>
          </p:nvPr>
        </p:nvSpPr>
        <p:spPr/>
        <p:txBody>
          <a:bodyPr/>
          <a:lstStyle/>
          <a:p>
            <a:r>
              <a:rPr lang="fr-FR" dirty="0"/>
              <a:t>Macros ?</a:t>
            </a:r>
          </a:p>
        </p:txBody>
      </p:sp>
      <p:sp>
        <p:nvSpPr>
          <p:cNvPr id="3" name="Espace réservé du contenu 2">
            <a:extLst>
              <a:ext uri="{FF2B5EF4-FFF2-40B4-BE49-F238E27FC236}">
                <a16:creationId xmlns:a16="http://schemas.microsoft.com/office/drawing/2014/main" id="{DD5375CF-4B38-B866-F685-034BF7E2D1AD}"/>
              </a:ext>
            </a:extLst>
          </p:cNvPr>
          <p:cNvSpPr>
            <a:spLocks noGrp="1"/>
          </p:cNvSpPr>
          <p:nvPr>
            <p:ph idx="1"/>
          </p:nvPr>
        </p:nvSpPr>
        <p:spPr/>
        <p:txBody>
          <a:bodyPr>
            <a:normAutofit fontScale="77500" lnSpcReduction="20000"/>
          </a:bodyPr>
          <a:lstStyle/>
          <a:p>
            <a:r>
              <a:rPr lang="fr-FR" b="1" dirty="0">
                <a:solidFill>
                  <a:schemeClr val="accent6"/>
                </a:solidFill>
              </a:rPr>
              <a:t>Une macro est une séquence d'actions automatisant une tâche dans le langage de programmation Visual Basic pour Applications (VBA). </a:t>
            </a:r>
          </a:p>
          <a:p>
            <a:r>
              <a:rPr lang="fr-FR" dirty="0">
                <a:solidFill>
                  <a:schemeClr val="accent2">
                    <a:lumMod val="75000"/>
                  </a:schemeClr>
                </a:solidFill>
              </a:rPr>
              <a:t>L'enregistreur de macros</a:t>
            </a:r>
          </a:p>
          <a:p>
            <a:pPr lvl="1"/>
            <a:r>
              <a:rPr lang="fr-FR" dirty="0"/>
              <a:t>Pour automatiser une tâche répétitive, mettre en place des mécanismes de contrôle et actualiser des données, il est possible d'enregistrer une macro-commande ou macro. </a:t>
            </a:r>
          </a:p>
          <a:p>
            <a:r>
              <a:rPr lang="fr-FR" dirty="0">
                <a:solidFill>
                  <a:schemeClr val="accent2">
                    <a:lumMod val="75000"/>
                  </a:schemeClr>
                </a:solidFill>
              </a:rPr>
              <a:t> Le langage VBA, la programmation orientée Objet</a:t>
            </a:r>
          </a:p>
          <a:p>
            <a:pPr lvl="1"/>
            <a:r>
              <a:rPr lang="fr-FR" b="1" dirty="0">
                <a:solidFill>
                  <a:schemeClr val="accent1"/>
                </a:solidFill>
              </a:rPr>
              <a:t>Un programme </a:t>
            </a:r>
            <a:r>
              <a:rPr lang="fr-FR" dirty="0"/>
              <a:t>est un ensemble d'opérations écrites </a:t>
            </a:r>
            <a:r>
              <a:rPr lang="fr-FR" sz="1600" i="1" dirty="0"/>
              <a:t>par un informaticien </a:t>
            </a:r>
            <a:r>
              <a:rPr lang="fr-FR" dirty="0"/>
              <a:t>dans un langage sous forme de code </a:t>
            </a:r>
          </a:p>
          <a:p>
            <a:pPr lvl="1"/>
            <a:r>
              <a:rPr lang="fr-FR" b="1" dirty="0">
                <a:solidFill>
                  <a:schemeClr val="accent1"/>
                </a:solidFill>
              </a:rPr>
              <a:t>Le VBA </a:t>
            </a:r>
            <a:r>
              <a:rPr lang="fr-FR" dirty="0"/>
              <a:t>(Visual Basic for Applications) est le langage développé pour les progiciels Microsoft. Il ne peut s'exécuter sans une application hôte (ex.: Excel, Access). </a:t>
            </a:r>
          </a:p>
          <a:p>
            <a:r>
              <a:rPr lang="fr-FR" dirty="0"/>
              <a:t>Une </a:t>
            </a:r>
            <a:r>
              <a:rPr lang="fr-FR" b="1" dirty="0">
                <a:solidFill>
                  <a:schemeClr val="accent1"/>
                </a:solidFill>
              </a:rPr>
              <a:t>fonction</a:t>
            </a:r>
            <a:r>
              <a:rPr lang="fr-FR" dirty="0"/>
              <a:t> est un programme qui exécute une suite d'instructions et renvoie une valeur.</a:t>
            </a:r>
          </a:p>
          <a:p>
            <a:r>
              <a:rPr lang="fr-FR" dirty="0"/>
              <a:t>Une </a:t>
            </a:r>
            <a:r>
              <a:rPr lang="fr-FR" b="1" dirty="0">
                <a:solidFill>
                  <a:schemeClr val="accent1"/>
                </a:solidFill>
              </a:rPr>
              <a:t>procédure</a:t>
            </a:r>
            <a:r>
              <a:rPr lang="fr-FR" dirty="0"/>
              <a:t> (</a:t>
            </a:r>
            <a:r>
              <a:rPr lang="fr-FR" dirty="0" err="1"/>
              <a:t>Sub</a:t>
            </a:r>
            <a:r>
              <a:rPr lang="fr-FR" dirty="0"/>
              <a:t>) est également un programme (suite d'instructions), exécuté par un utilisateur ou appelé dans une autre procédure mais ne renvoyant pas de valeur. </a:t>
            </a:r>
          </a:p>
        </p:txBody>
      </p:sp>
    </p:spTree>
    <p:extLst>
      <p:ext uri="{BB962C8B-B14F-4D97-AF65-F5344CB8AC3E}">
        <p14:creationId xmlns:p14="http://schemas.microsoft.com/office/powerpoint/2010/main" val="1376425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48D648C-580C-4394-BF74-BE2DF73E3140}"/>
              </a:ext>
            </a:extLst>
          </p:cNvPr>
          <p:cNvSpPr>
            <a:spLocks noGrp="1"/>
          </p:cNvSpPr>
          <p:nvPr>
            <p:ph type="ftr" sz="quarter" idx="11"/>
          </p:nvPr>
        </p:nvSpPr>
        <p:spPr>
          <a:xfrm>
            <a:off x="4038600" y="6461125"/>
            <a:ext cx="4114800" cy="365125"/>
          </a:xfrm>
        </p:spPr>
        <p:txBody>
          <a:bodyPr/>
          <a:lstStyle/>
          <a:p>
            <a:r>
              <a:rPr lang="fr-FR"/>
              <a:t>© DCG Vuibert </a:t>
            </a:r>
          </a:p>
        </p:txBody>
      </p:sp>
      <p:sp>
        <p:nvSpPr>
          <p:cNvPr id="6" name="Espace réservé du contenu 5">
            <a:extLst>
              <a:ext uri="{FF2B5EF4-FFF2-40B4-BE49-F238E27FC236}">
                <a16:creationId xmlns:a16="http://schemas.microsoft.com/office/drawing/2014/main" id="{82673E23-D229-4E94-BEA3-4565AC9A7E03}"/>
              </a:ext>
            </a:extLst>
          </p:cNvPr>
          <p:cNvSpPr>
            <a:spLocks noGrp="1"/>
          </p:cNvSpPr>
          <p:nvPr>
            <p:ph sz="quarter" idx="13"/>
          </p:nvPr>
        </p:nvSpPr>
        <p:spPr/>
        <p:txBody>
          <a:bodyPr/>
          <a:lstStyle/>
          <a:p>
            <a:r>
              <a:rPr lang="fr-FR" dirty="0"/>
              <a:t>d’interpréter un programme répondant à un problème de gestion ;</a:t>
            </a:r>
          </a:p>
          <a:p>
            <a:r>
              <a:rPr lang="fr-FR" dirty="0"/>
              <a:t>de rédiger ou compléter le code d’une fonction ou d’une procédure ;</a:t>
            </a:r>
          </a:p>
          <a:p>
            <a:r>
              <a:rPr lang="fr-FR" dirty="0"/>
              <a:t>de corriger ou modifier un programme afin de l’adapter à un nouveau problème de gestion ;</a:t>
            </a:r>
          </a:p>
          <a:p>
            <a:r>
              <a:rPr lang="fr-FR" dirty="0"/>
              <a:t>d’utiliser et enregistrer une macro-commande.</a:t>
            </a:r>
          </a:p>
        </p:txBody>
      </p:sp>
      <p:sp>
        <p:nvSpPr>
          <p:cNvPr id="7" name="Espace réservé du contenu 6">
            <a:extLst>
              <a:ext uri="{FF2B5EF4-FFF2-40B4-BE49-F238E27FC236}">
                <a16:creationId xmlns:a16="http://schemas.microsoft.com/office/drawing/2014/main" id="{4E8FB5CF-4424-47DD-B03A-C1418B237CA2}"/>
              </a:ext>
            </a:extLst>
          </p:cNvPr>
          <p:cNvSpPr>
            <a:spLocks noGrp="1"/>
          </p:cNvSpPr>
          <p:nvPr>
            <p:ph sz="quarter" idx="14"/>
          </p:nvPr>
        </p:nvSpPr>
        <p:spPr/>
        <p:txBody>
          <a:bodyPr>
            <a:normAutofit fontScale="92500"/>
          </a:bodyPr>
          <a:lstStyle/>
          <a:p>
            <a:r>
              <a:rPr lang="fr-FR" dirty="0"/>
              <a:t>la programmation au sein d’un tableur ;</a:t>
            </a:r>
          </a:p>
          <a:p>
            <a:r>
              <a:rPr lang="fr-FR" dirty="0"/>
              <a:t>le modèle d’objets associé à un tableur ;</a:t>
            </a:r>
          </a:p>
          <a:p>
            <a:r>
              <a:rPr lang="fr-FR" dirty="0"/>
              <a:t>les familles d’instruction ;</a:t>
            </a:r>
          </a:p>
          <a:p>
            <a:r>
              <a:rPr lang="fr-FR" dirty="0"/>
              <a:t>l’affectation d’objets, de variables et de paramètres ;</a:t>
            </a:r>
          </a:p>
          <a:p>
            <a:r>
              <a:rPr lang="fr-FR" dirty="0"/>
              <a:t>les instructions d’entrée, de calcul, de cumul et de sortie ;</a:t>
            </a:r>
          </a:p>
          <a:p>
            <a:r>
              <a:rPr lang="fr-FR" dirty="0"/>
              <a:t>les tests (structures alternatives) simples et imbriqués ;</a:t>
            </a:r>
          </a:p>
          <a:p>
            <a:r>
              <a:rPr lang="fr-FR" dirty="0"/>
              <a:t>les boucles (structures itératives) ;</a:t>
            </a:r>
          </a:p>
          <a:p>
            <a:r>
              <a:rPr lang="fr-FR" dirty="0"/>
              <a:t>les fonctions ;</a:t>
            </a:r>
          </a:p>
          <a:p>
            <a:r>
              <a:rPr lang="fr-FR" dirty="0"/>
              <a:t>les procédures.</a:t>
            </a:r>
          </a:p>
        </p:txBody>
      </p:sp>
    </p:spTree>
    <p:extLst>
      <p:ext uri="{BB962C8B-B14F-4D97-AF65-F5344CB8AC3E}">
        <p14:creationId xmlns:p14="http://schemas.microsoft.com/office/powerpoint/2010/main" val="1480747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Macros ?</a:t>
            </a:r>
          </a:p>
        </p:txBody>
      </p:sp>
      <p:sp>
        <p:nvSpPr>
          <p:cNvPr id="3" name="Espace réservé du contenu 2"/>
          <p:cNvSpPr>
            <a:spLocks noGrp="1"/>
          </p:cNvSpPr>
          <p:nvPr>
            <p:ph idx="1"/>
          </p:nvPr>
        </p:nvSpPr>
        <p:spPr/>
        <p:txBody>
          <a:bodyPr>
            <a:normAutofit/>
          </a:bodyPr>
          <a:lstStyle/>
          <a:p>
            <a:r>
              <a:rPr lang="fr-FR" sz="2000" dirty="0"/>
              <a:t>Les macros sont également des procédures que l’on crée à l’intérieur d’un module.  </a:t>
            </a:r>
          </a:p>
          <a:p>
            <a:r>
              <a:rPr lang="fr-FR" sz="2000" dirty="0"/>
              <a:t>A la différence des fonction (</a:t>
            </a:r>
            <a:r>
              <a:rPr lang="fr-FR" sz="2000" dirty="0" err="1">
                <a:solidFill>
                  <a:srgbClr val="00B0F0"/>
                </a:solidFill>
              </a:rPr>
              <a:t>Functions</a:t>
            </a:r>
            <a:r>
              <a:rPr lang="fr-FR" sz="2000" dirty="0">
                <a:solidFill>
                  <a:srgbClr val="00B0F0"/>
                </a:solidFill>
              </a:rPr>
              <a:t>)</a:t>
            </a:r>
            <a:r>
              <a:rPr lang="fr-FR" sz="2000" dirty="0"/>
              <a:t>, ce sont des procédures (</a:t>
            </a:r>
            <a:r>
              <a:rPr lang="fr-FR" sz="2000" dirty="0" err="1"/>
              <a:t>subroutines</a:t>
            </a:r>
            <a:r>
              <a:rPr lang="fr-FR" sz="2000" dirty="0"/>
              <a:t>) </a:t>
            </a:r>
            <a:r>
              <a:rPr lang="fr-FR" sz="2000" dirty="0" err="1">
                <a:solidFill>
                  <a:srgbClr val="00B0F0"/>
                </a:solidFill>
              </a:rPr>
              <a:t>Sub</a:t>
            </a:r>
            <a:r>
              <a:rPr lang="fr-FR" sz="2000" dirty="0">
                <a:solidFill>
                  <a:srgbClr val="00B0F0"/>
                </a:solidFill>
              </a:rPr>
              <a:t>() </a:t>
            </a:r>
            <a:r>
              <a:rPr lang="fr-FR" sz="2000" dirty="0"/>
              <a:t>sans paramètres qui peuvent  </a:t>
            </a:r>
            <a:r>
              <a:rPr lang="fr-FR" sz="2000" b="1" dirty="0"/>
              <a:t>manipuler</a:t>
            </a:r>
            <a:r>
              <a:rPr lang="fr-FR" sz="2000" dirty="0"/>
              <a:t> (accéder et modifier) directement </a:t>
            </a:r>
            <a:r>
              <a:rPr lang="fr-FR" sz="2000" b="1" dirty="0"/>
              <a:t>les objets Excel (classeurs, feuilles, cellules, graphiques, scénarios, tableaux croisés dynamiques…</a:t>
            </a:r>
            <a:r>
              <a:rPr lang="fr-FR" sz="2000" dirty="0"/>
              <a:t>).</a:t>
            </a:r>
          </a:p>
          <a:p>
            <a:r>
              <a:rPr lang="fr-FR" sz="2000" dirty="0"/>
              <a:t>Elles ne s’exécutent pas de la même manière. </a:t>
            </a:r>
          </a:p>
          <a:p>
            <a:r>
              <a:rPr lang="fr-FR" sz="2000" dirty="0"/>
              <a:t>Au lieu de les insérer dans une cellule, elles se lancent globalement via le bouton </a:t>
            </a:r>
            <a:r>
              <a:rPr lang="fr-FR" sz="2000" b="1" dirty="0"/>
              <a:t>MACROS</a:t>
            </a:r>
            <a:r>
              <a:rPr lang="fr-FR" sz="2000" dirty="0"/>
              <a:t> dans le ruban </a:t>
            </a:r>
            <a:r>
              <a:rPr lang="fr-FR" sz="2000" b="1" dirty="0"/>
              <a:t>DEVELOPPEUR</a:t>
            </a:r>
            <a:r>
              <a:rPr lang="fr-FR" sz="2000" dirty="0"/>
              <a:t>.</a:t>
            </a:r>
          </a:p>
          <a:p>
            <a:endParaRPr lang="fr-FR" sz="2400" dirty="0"/>
          </a:p>
        </p:txBody>
      </p:sp>
      <p:grpSp>
        <p:nvGrpSpPr>
          <p:cNvPr id="4" name="object 4"/>
          <p:cNvGrpSpPr/>
          <p:nvPr/>
        </p:nvGrpSpPr>
        <p:grpSpPr>
          <a:xfrm>
            <a:off x="3733171" y="4001294"/>
            <a:ext cx="8101130" cy="2497598"/>
            <a:chOff x="-4510792" y="3616751"/>
            <a:chExt cx="10823732" cy="2993238"/>
          </a:xfrm>
        </p:grpSpPr>
        <p:sp>
          <p:nvSpPr>
            <p:cNvPr id="5" name="object 5"/>
            <p:cNvSpPr/>
            <p:nvPr/>
          </p:nvSpPr>
          <p:spPr>
            <a:xfrm>
              <a:off x="-4510792" y="3616751"/>
              <a:ext cx="6476112" cy="299323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391226" y="3633565"/>
              <a:ext cx="3921714" cy="2959608"/>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35465434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Enregistreur de macros</a:t>
            </a:r>
          </a:p>
        </p:txBody>
      </p:sp>
      <p:sp>
        <p:nvSpPr>
          <p:cNvPr id="3" name="Espace réservé du contenu 2"/>
          <p:cNvSpPr>
            <a:spLocks noGrp="1"/>
          </p:cNvSpPr>
          <p:nvPr>
            <p:ph idx="1"/>
          </p:nvPr>
        </p:nvSpPr>
        <p:spPr/>
        <p:txBody>
          <a:bodyPr/>
          <a:lstStyle/>
          <a:p>
            <a:r>
              <a:rPr lang="fr-FR" dirty="0"/>
              <a:t>Une manière simple de générer une macro est de lancer </a:t>
            </a:r>
            <a:r>
              <a:rPr lang="fr-FR" b="1" dirty="0">
                <a:solidFill>
                  <a:schemeClr val="accent2">
                    <a:lumMod val="75000"/>
                  </a:schemeClr>
                </a:solidFill>
              </a:rPr>
              <a:t>l’enregistreur de macros</a:t>
            </a:r>
            <a:r>
              <a:rPr lang="fr-FR" dirty="0"/>
              <a:t>.  Du code VBA est automatiquement généré.</a:t>
            </a:r>
          </a:p>
          <a:p>
            <a:r>
              <a:rPr lang="fr-FR" dirty="0"/>
              <a:t>Exemple : mettre en gras et vert  le contenu des cellules A1 et A2</a:t>
            </a:r>
          </a:p>
          <a:p>
            <a:endParaRPr lang="fr-FR" dirty="0"/>
          </a:p>
        </p:txBody>
      </p:sp>
      <p:grpSp>
        <p:nvGrpSpPr>
          <p:cNvPr id="4" name="Groupe 3"/>
          <p:cNvGrpSpPr/>
          <p:nvPr/>
        </p:nvGrpSpPr>
        <p:grpSpPr>
          <a:xfrm>
            <a:off x="1153915" y="3164443"/>
            <a:ext cx="11038085" cy="3693557"/>
            <a:chOff x="780389" y="2893170"/>
            <a:chExt cx="11038085" cy="3693557"/>
          </a:xfrm>
        </p:grpSpPr>
        <p:sp>
          <p:nvSpPr>
            <p:cNvPr id="20" name="object 8"/>
            <p:cNvSpPr>
              <a:spLocks noChangeAspect="1"/>
            </p:cNvSpPr>
            <p:nvPr/>
          </p:nvSpPr>
          <p:spPr>
            <a:xfrm>
              <a:off x="3285362" y="2893170"/>
              <a:ext cx="5338521" cy="3693557"/>
            </a:xfrm>
            <a:prstGeom prst="rect">
              <a:avLst/>
            </a:prstGeom>
            <a:blipFill>
              <a:blip r:embed="rId2" cstate="print"/>
              <a:stretch>
                <a:fillRect/>
              </a:stretch>
            </a:blipFill>
          </p:spPr>
          <p:txBody>
            <a:bodyPr wrap="square" lIns="0" tIns="0" rIns="0" bIns="0" rtlCol="0"/>
            <a:lstStyle/>
            <a:p>
              <a:endParaRPr/>
            </a:p>
          </p:txBody>
        </p:sp>
        <p:sp>
          <p:nvSpPr>
            <p:cNvPr id="6" name="object 15"/>
            <p:cNvSpPr txBox="1"/>
            <p:nvPr/>
          </p:nvSpPr>
          <p:spPr>
            <a:xfrm>
              <a:off x="780389" y="4625463"/>
              <a:ext cx="2016760" cy="784860"/>
            </a:xfrm>
            <a:prstGeom prst="rect">
              <a:avLst/>
            </a:prstGeom>
            <a:ln w="9144">
              <a:solidFill>
                <a:srgbClr val="97B853"/>
              </a:solidFill>
            </a:ln>
          </p:spPr>
          <p:txBody>
            <a:bodyPr vert="horz" wrap="square" lIns="0" tIns="33655" rIns="0" bIns="0" rtlCol="0">
              <a:spAutoFit/>
            </a:bodyPr>
            <a:lstStyle/>
            <a:p>
              <a:pPr marL="90805">
                <a:lnSpc>
                  <a:spcPct val="100000"/>
                </a:lnSpc>
                <a:spcBef>
                  <a:spcPts val="265"/>
                </a:spcBef>
              </a:pPr>
              <a:r>
                <a:rPr sz="1500" dirty="0">
                  <a:solidFill>
                    <a:srgbClr val="404040"/>
                  </a:solidFill>
                  <a:latin typeface="Calibri"/>
                  <a:cs typeface="Calibri"/>
                </a:rPr>
                <a:t>Un </a:t>
              </a:r>
              <a:r>
                <a:rPr sz="1500" spc="-5" dirty="0">
                  <a:solidFill>
                    <a:srgbClr val="404040"/>
                  </a:solidFill>
                  <a:latin typeface="Calibri"/>
                  <a:cs typeface="Calibri"/>
                </a:rPr>
                <a:t>nouveau</a:t>
              </a:r>
              <a:r>
                <a:rPr sz="1500" spc="-45" dirty="0">
                  <a:solidFill>
                    <a:srgbClr val="404040"/>
                  </a:solidFill>
                  <a:latin typeface="Calibri"/>
                  <a:cs typeface="Calibri"/>
                </a:rPr>
                <a:t> </a:t>
              </a:r>
              <a:r>
                <a:rPr sz="1500" dirty="0">
                  <a:solidFill>
                    <a:srgbClr val="404040"/>
                  </a:solidFill>
                  <a:latin typeface="Calibri"/>
                  <a:cs typeface="Calibri"/>
                </a:rPr>
                <a:t>module</a:t>
              </a:r>
              <a:endParaRPr sz="1500" dirty="0">
                <a:latin typeface="Calibri"/>
                <a:cs typeface="Calibri"/>
              </a:endParaRPr>
            </a:p>
            <a:p>
              <a:pPr marL="90805" marR="86995">
                <a:lnSpc>
                  <a:spcPct val="100000"/>
                </a:lnSpc>
                <a:spcBef>
                  <a:spcPts val="5"/>
                </a:spcBef>
              </a:pPr>
              <a:r>
                <a:rPr sz="1500" dirty="0">
                  <a:solidFill>
                    <a:srgbClr val="404040"/>
                  </a:solidFill>
                  <a:latin typeface="Calibri"/>
                  <a:cs typeface="Calibri"/>
                </a:rPr>
                <a:t>« Module1 » </a:t>
              </a:r>
              <a:r>
                <a:rPr sz="1500" spc="-10" dirty="0">
                  <a:solidFill>
                    <a:srgbClr val="404040"/>
                  </a:solidFill>
                  <a:latin typeface="Calibri"/>
                  <a:cs typeface="Calibri"/>
                </a:rPr>
                <a:t>est  </a:t>
              </a:r>
              <a:r>
                <a:rPr sz="1500" spc="-5" dirty="0">
                  <a:solidFill>
                    <a:srgbClr val="404040"/>
                  </a:solidFill>
                  <a:latin typeface="Calibri"/>
                  <a:cs typeface="Calibri"/>
                </a:rPr>
                <a:t>automatiquement</a:t>
              </a:r>
              <a:r>
                <a:rPr sz="1500" spc="-85" dirty="0">
                  <a:solidFill>
                    <a:srgbClr val="404040"/>
                  </a:solidFill>
                  <a:latin typeface="Calibri"/>
                  <a:cs typeface="Calibri"/>
                </a:rPr>
                <a:t> </a:t>
              </a:r>
              <a:r>
                <a:rPr sz="1500" spc="-10" dirty="0">
                  <a:solidFill>
                    <a:srgbClr val="404040"/>
                  </a:solidFill>
                  <a:latin typeface="Calibri"/>
                  <a:cs typeface="Calibri"/>
                </a:rPr>
                <a:t>créé.</a:t>
              </a:r>
              <a:endParaRPr sz="1500" dirty="0">
                <a:latin typeface="Calibri"/>
                <a:cs typeface="Calibri"/>
              </a:endParaRPr>
            </a:p>
          </p:txBody>
        </p:sp>
        <p:sp>
          <p:nvSpPr>
            <p:cNvPr id="16" name="object 18"/>
            <p:cNvSpPr/>
            <p:nvPr/>
          </p:nvSpPr>
          <p:spPr>
            <a:xfrm>
              <a:off x="2830195" y="4985931"/>
              <a:ext cx="974090" cy="120650"/>
            </a:xfrm>
            <a:custGeom>
              <a:avLst/>
              <a:gdLst/>
              <a:ahLst/>
              <a:cxnLst/>
              <a:rect l="l" t="t" r="r" b="b"/>
              <a:pathLst>
                <a:path w="974089" h="120650">
                  <a:moveTo>
                    <a:pt x="899834" y="73176"/>
                  </a:moveTo>
                  <a:lnTo>
                    <a:pt x="863473" y="94234"/>
                  </a:lnTo>
                  <a:lnTo>
                    <a:pt x="857377" y="97917"/>
                  </a:lnTo>
                  <a:lnTo>
                    <a:pt x="855218" y="105791"/>
                  </a:lnTo>
                  <a:lnTo>
                    <a:pt x="858774" y="112014"/>
                  </a:lnTo>
                  <a:lnTo>
                    <a:pt x="862457" y="118110"/>
                  </a:lnTo>
                  <a:lnTo>
                    <a:pt x="870331" y="120269"/>
                  </a:lnTo>
                  <a:lnTo>
                    <a:pt x="951291" y="73279"/>
                  </a:lnTo>
                  <a:lnTo>
                    <a:pt x="899834" y="73176"/>
                  </a:lnTo>
                  <a:close/>
                </a:path>
                <a:path w="974089" h="120650">
                  <a:moveTo>
                    <a:pt x="922149" y="60253"/>
                  </a:moveTo>
                  <a:lnTo>
                    <a:pt x="899834" y="73176"/>
                  </a:lnTo>
                  <a:lnTo>
                    <a:pt x="947801" y="73279"/>
                  </a:lnTo>
                  <a:lnTo>
                    <a:pt x="947809" y="71501"/>
                  </a:lnTo>
                  <a:lnTo>
                    <a:pt x="941324" y="71501"/>
                  </a:lnTo>
                  <a:lnTo>
                    <a:pt x="922149" y="60253"/>
                  </a:lnTo>
                  <a:close/>
                </a:path>
                <a:path w="974089" h="120650">
                  <a:moveTo>
                    <a:pt x="870585" y="0"/>
                  </a:moveTo>
                  <a:lnTo>
                    <a:pt x="862711" y="2032"/>
                  </a:lnTo>
                  <a:lnTo>
                    <a:pt x="859028" y="8255"/>
                  </a:lnTo>
                  <a:lnTo>
                    <a:pt x="855472" y="14351"/>
                  </a:lnTo>
                  <a:lnTo>
                    <a:pt x="857504" y="22352"/>
                  </a:lnTo>
                  <a:lnTo>
                    <a:pt x="900013" y="47268"/>
                  </a:lnTo>
                  <a:lnTo>
                    <a:pt x="947928" y="47371"/>
                  </a:lnTo>
                  <a:lnTo>
                    <a:pt x="947801" y="73279"/>
                  </a:lnTo>
                  <a:lnTo>
                    <a:pt x="951291" y="73279"/>
                  </a:lnTo>
                  <a:lnTo>
                    <a:pt x="973582" y="60325"/>
                  </a:lnTo>
                  <a:lnTo>
                    <a:pt x="876808" y="3556"/>
                  </a:lnTo>
                  <a:lnTo>
                    <a:pt x="870585" y="0"/>
                  </a:lnTo>
                  <a:close/>
                </a:path>
                <a:path w="974089" h="120650">
                  <a:moveTo>
                    <a:pt x="0" y="45339"/>
                  </a:moveTo>
                  <a:lnTo>
                    <a:pt x="0" y="71247"/>
                  </a:lnTo>
                  <a:lnTo>
                    <a:pt x="899834" y="73176"/>
                  </a:lnTo>
                  <a:lnTo>
                    <a:pt x="922149" y="60253"/>
                  </a:lnTo>
                  <a:lnTo>
                    <a:pt x="900013" y="47268"/>
                  </a:lnTo>
                  <a:lnTo>
                    <a:pt x="0" y="45339"/>
                  </a:lnTo>
                  <a:close/>
                </a:path>
                <a:path w="974089" h="120650">
                  <a:moveTo>
                    <a:pt x="941324" y="49149"/>
                  </a:moveTo>
                  <a:lnTo>
                    <a:pt x="922149" y="60253"/>
                  </a:lnTo>
                  <a:lnTo>
                    <a:pt x="941324" y="71501"/>
                  </a:lnTo>
                  <a:lnTo>
                    <a:pt x="941324" y="49149"/>
                  </a:lnTo>
                  <a:close/>
                </a:path>
                <a:path w="974089" h="120650">
                  <a:moveTo>
                    <a:pt x="947919" y="49149"/>
                  </a:moveTo>
                  <a:lnTo>
                    <a:pt x="941324" y="49149"/>
                  </a:lnTo>
                  <a:lnTo>
                    <a:pt x="941324" y="71501"/>
                  </a:lnTo>
                  <a:lnTo>
                    <a:pt x="947809" y="71501"/>
                  </a:lnTo>
                  <a:lnTo>
                    <a:pt x="947919" y="49149"/>
                  </a:lnTo>
                  <a:close/>
                </a:path>
                <a:path w="974089" h="120650">
                  <a:moveTo>
                    <a:pt x="900013" y="47268"/>
                  </a:moveTo>
                  <a:lnTo>
                    <a:pt x="922149" y="60253"/>
                  </a:lnTo>
                  <a:lnTo>
                    <a:pt x="941324" y="49149"/>
                  </a:lnTo>
                  <a:lnTo>
                    <a:pt x="947919" y="49149"/>
                  </a:lnTo>
                  <a:lnTo>
                    <a:pt x="947928" y="47371"/>
                  </a:lnTo>
                  <a:lnTo>
                    <a:pt x="900013" y="47268"/>
                  </a:lnTo>
                  <a:close/>
                </a:path>
              </a:pathLst>
            </a:custGeom>
            <a:solidFill>
              <a:srgbClr val="8063A1"/>
            </a:solidFill>
          </p:spPr>
          <p:txBody>
            <a:bodyPr wrap="square" lIns="0" tIns="0" rIns="0" bIns="0" rtlCol="0"/>
            <a:lstStyle/>
            <a:p>
              <a:endParaRPr/>
            </a:p>
          </p:txBody>
        </p:sp>
        <p:sp>
          <p:nvSpPr>
            <p:cNvPr id="8" name="object 22"/>
            <p:cNvSpPr txBox="1"/>
            <p:nvPr/>
          </p:nvSpPr>
          <p:spPr>
            <a:xfrm>
              <a:off x="8759951" y="4034154"/>
              <a:ext cx="2763975" cy="496290"/>
            </a:xfrm>
            <a:prstGeom prst="rect">
              <a:avLst/>
            </a:prstGeom>
            <a:solidFill>
              <a:srgbClr val="FFFFE6"/>
            </a:solidFill>
            <a:ln w="9144">
              <a:solidFill>
                <a:srgbClr val="97B853"/>
              </a:solidFill>
            </a:ln>
          </p:spPr>
          <p:txBody>
            <a:bodyPr vert="horz" wrap="square" lIns="0" tIns="34290" rIns="0" bIns="0" rtlCol="0">
              <a:spAutoFit/>
            </a:bodyPr>
            <a:lstStyle/>
            <a:p>
              <a:pPr marL="92075" marR="144145">
                <a:lnSpc>
                  <a:spcPct val="100000"/>
                </a:lnSpc>
                <a:spcBef>
                  <a:spcPts val="270"/>
                </a:spcBef>
              </a:pPr>
              <a:r>
                <a:rPr sz="1500" dirty="0">
                  <a:solidFill>
                    <a:srgbClr val="404040"/>
                  </a:solidFill>
                  <a:latin typeface="Calibri"/>
                  <a:cs typeface="Calibri"/>
                </a:rPr>
                <a:t>Une </a:t>
              </a:r>
              <a:r>
                <a:rPr sz="1500" spc="-5" dirty="0">
                  <a:solidFill>
                    <a:srgbClr val="404040"/>
                  </a:solidFill>
                  <a:latin typeface="Calibri"/>
                  <a:cs typeface="Calibri"/>
                </a:rPr>
                <a:t>macro correspond </a:t>
              </a:r>
              <a:r>
                <a:rPr sz="1500" dirty="0">
                  <a:solidFill>
                    <a:srgbClr val="404040"/>
                  </a:solidFill>
                  <a:latin typeface="Calibri"/>
                  <a:cs typeface="Calibri"/>
                </a:rPr>
                <a:t>à  un </a:t>
              </a:r>
              <a:r>
                <a:rPr sz="1500" spc="-5" dirty="0">
                  <a:solidFill>
                    <a:srgbClr val="006FC0"/>
                  </a:solidFill>
                  <a:latin typeface="Calibri"/>
                  <a:cs typeface="Calibri"/>
                </a:rPr>
                <a:t>Sub() </a:t>
              </a:r>
              <a:r>
                <a:rPr sz="1500" spc="-5" dirty="0">
                  <a:solidFill>
                    <a:srgbClr val="404040"/>
                  </a:solidFill>
                  <a:latin typeface="Calibri"/>
                  <a:cs typeface="Calibri"/>
                </a:rPr>
                <a:t>sans</a:t>
              </a:r>
              <a:r>
                <a:rPr sz="1500" spc="-65" dirty="0">
                  <a:solidFill>
                    <a:srgbClr val="404040"/>
                  </a:solidFill>
                  <a:latin typeface="Calibri"/>
                  <a:cs typeface="Calibri"/>
                </a:rPr>
                <a:t> </a:t>
              </a:r>
              <a:r>
                <a:rPr sz="1500" spc="-10" dirty="0">
                  <a:solidFill>
                    <a:srgbClr val="404040"/>
                  </a:solidFill>
                  <a:latin typeface="Calibri"/>
                  <a:cs typeface="Calibri"/>
                </a:rPr>
                <a:t>paramètres.</a:t>
              </a:r>
              <a:endParaRPr sz="1500" dirty="0">
                <a:latin typeface="Calibri"/>
                <a:cs typeface="Calibri"/>
              </a:endParaRPr>
            </a:p>
          </p:txBody>
        </p:sp>
        <p:grpSp>
          <p:nvGrpSpPr>
            <p:cNvPr id="9" name="object 23"/>
            <p:cNvGrpSpPr/>
            <p:nvPr/>
          </p:nvGrpSpPr>
          <p:grpSpPr>
            <a:xfrm>
              <a:off x="5670803" y="5576316"/>
              <a:ext cx="3089148" cy="710171"/>
              <a:chOff x="5670803" y="5576316"/>
              <a:chExt cx="3089148" cy="710171"/>
            </a:xfrm>
          </p:grpSpPr>
          <p:sp>
            <p:nvSpPr>
              <p:cNvPr id="13" name="object 26"/>
              <p:cNvSpPr/>
              <p:nvPr/>
            </p:nvSpPr>
            <p:spPr>
              <a:xfrm>
                <a:off x="5689091" y="5583935"/>
                <a:ext cx="3041904" cy="643140"/>
              </a:xfrm>
              <a:prstGeom prst="rect">
                <a:avLst/>
              </a:prstGeom>
              <a:blipFill>
                <a:blip r:embed="rId3" cstate="print"/>
                <a:stretch>
                  <a:fillRect/>
                </a:stretch>
              </a:blipFill>
            </p:spPr>
            <p:txBody>
              <a:bodyPr wrap="square" lIns="0" tIns="0" rIns="0" bIns="0" rtlCol="0"/>
              <a:lstStyle/>
              <a:p>
                <a:endParaRPr/>
              </a:p>
            </p:txBody>
          </p:sp>
          <p:sp>
            <p:nvSpPr>
              <p:cNvPr id="14" name="object 27"/>
              <p:cNvSpPr/>
              <p:nvPr/>
            </p:nvSpPr>
            <p:spPr>
              <a:xfrm>
                <a:off x="5670803" y="5576316"/>
                <a:ext cx="3089148" cy="710171"/>
              </a:xfrm>
              <a:prstGeom prst="rect">
                <a:avLst/>
              </a:prstGeom>
              <a:blipFill>
                <a:blip r:embed="rId4" cstate="print"/>
                <a:stretch>
                  <a:fillRect/>
                </a:stretch>
              </a:blipFill>
            </p:spPr>
            <p:txBody>
              <a:bodyPr wrap="square" lIns="0" tIns="0" rIns="0" bIns="0" rtlCol="0"/>
              <a:lstStyle/>
              <a:p>
                <a:endParaRPr/>
              </a:p>
            </p:txBody>
          </p:sp>
        </p:grpSp>
        <p:sp>
          <p:nvSpPr>
            <p:cNvPr id="10" name="object 28"/>
            <p:cNvSpPr txBox="1"/>
            <p:nvPr/>
          </p:nvSpPr>
          <p:spPr>
            <a:xfrm>
              <a:off x="8866359" y="5657360"/>
              <a:ext cx="2952115" cy="496290"/>
            </a:xfrm>
            <a:prstGeom prst="rect">
              <a:avLst/>
            </a:prstGeom>
            <a:solidFill>
              <a:srgbClr val="FCEADA"/>
            </a:solidFill>
            <a:ln w="9144">
              <a:solidFill>
                <a:srgbClr val="F9C090"/>
              </a:solidFill>
            </a:ln>
          </p:spPr>
          <p:txBody>
            <a:bodyPr vert="horz" wrap="square" lIns="0" tIns="34290" rIns="0" bIns="0" rtlCol="0">
              <a:spAutoFit/>
            </a:bodyPr>
            <a:lstStyle/>
            <a:p>
              <a:pPr marL="92710" marR="114300">
                <a:lnSpc>
                  <a:spcPct val="100000"/>
                </a:lnSpc>
                <a:spcBef>
                  <a:spcPts val="270"/>
                </a:spcBef>
              </a:pPr>
              <a:r>
                <a:rPr sz="1500" spc="-10" dirty="0">
                  <a:solidFill>
                    <a:srgbClr val="404040"/>
                  </a:solidFill>
                  <a:latin typeface="Calibri"/>
                  <a:cs typeface="Calibri"/>
                </a:rPr>
                <a:t>Ecrire </a:t>
              </a:r>
              <a:r>
                <a:rPr sz="1500" dirty="0">
                  <a:solidFill>
                    <a:srgbClr val="404040"/>
                  </a:solidFill>
                  <a:latin typeface="Calibri"/>
                  <a:cs typeface="Calibri"/>
                </a:rPr>
                <a:t>du </a:t>
              </a:r>
              <a:r>
                <a:rPr sz="1500" spc="-5" dirty="0">
                  <a:solidFill>
                    <a:srgbClr val="404040"/>
                  </a:solidFill>
                  <a:latin typeface="Calibri"/>
                  <a:cs typeface="Calibri"/>
                </a:rPr>
                <a:t>code </a:t>
              </a:r>
              <a:r>
                <a:rPr sz="1500" spc="-10" dirty="0">
                  <a:solidFill>
                    <a:srgbClr val="404040"/>
                  </a:solidFill>
                  <a:latin typeface="Calibri"/>
                  <a:cs typeface="Calibri"/>
                </a:rPr>
                <a:t>VBA </a:t>
              </a:r>
              <a:r>
                <a:rPr sz="1500" spc="-5" dirty="0">
                  <a:solidFill>
                    <a:srgbClr val="404040"/>
                  </a:solidFill>
                  <a:latin typeface="Calibri"/>
                  <a:cs typeface="Calibri"/>
                </a:rPr>
                <a:t>pour </a:t>
              </a:r>
              <a:r>
                <a:rPr sz="1500" dirty="0">
                  <a:solidFill>
                    <a:srgbClr val="404040"/>
                  </a:solidFill>
                  <a:latin typeface="Calibri"/>
                  <a:cs typeface="Calibri"/>
                </a:rPr>
                <a:t>les </a:t>
              </a:r>
              <a:r>
                <a:rPr sz="1500" spc="-5" dirty="0">
                  <a:solidFill>
                    <a:srgbClr val="404040"/>
                  </a:solidFill>
                  <a:latin typeface="Calibri"/>
                  <a:cs typeface="Calibri"/>
                </a:rPr>
                <a:t>macros  se </a:t>
              </a:r>
              <a:r>
                <a:rPr sz="1500" spc="-15" dirty="0">
                  <a:solidFill>
                    <a:srgbClr val="404040"/>
                  </a:solidFill>
                  <a:latin typeface="Calibri"/>
                  <a:cs typeface="Calibri"/>
                </a:rPr>
                <a:t>révélera </a:t>
              </a:r>
              <a:r>
                <a:rPr sz="1500" dirty="0">
                  <a:solidFill>
                    <a:srgbClr val="404040"/>
                  </a:solidFill>
                  <a:latin typeface="Calibri"/>
                  <a:cs typeface="Calibri"/>
                </a:rPr>
                <a:t>plus </a:t>
              </a:r>
              <a:r>
                <a:rPr sz="1500" spc="-5" dirty="0">
                  <a:solidFill>
                    <a:srgbClr val="404040"/>
                  </a:solidFill>
                  <a:latin typeface="Calibri"/>
                  <a:cs typeface="Calibri"/>
                </a:rPr>
                <a:t>simple </a:t>
              </a:r>
              <a:r>
                <a:rPr sz="1500" dirty="0">
                  <a:solidFill>
                    <a:srgbClr val="404040"/>
                  </a:solidFill>
                  <a:latin typeface="Calibri"/>
                  <a:cs typeface="Calibri"/>
                </a:rPr>
                <a:t>au</a:t>
              </a:r>
              <a:r>
                <a:rPr sz="1500" spc="15" dirty="0">
                  <a:solidFill>
                    <a:srgbClr val="404040"/>
                  </a:solidFill>
                  <a:latin typeface="Calibri"/>
                  <a:cs typeface="Calibri"/>
                </a:rPr>
                <a:t> </a:t>
              </a:r>
              <a:r>
                <a:rPr sz="1500" spc="-5" dirty="0">
                  <a:solidFill>
                    <a:srgbClr val="404040"/>
                  </a:solidFill>
                  <a:latin typeface="Calibri"/>
                  <a:cs typeface="Calibri"/>
                </a:rPr>
                <a:t>final</a:t>
              </a:r>
              <a:r>
                <a:rPr lang="fr-FR" sz="1500" spc="-5" dirty="0">
                  <a:solidFill>
                    <a:srgbClr val="404040"/>
                  </a:solidFill>
                  <a:latin typeface="Calibri"/>
                  <a:cs typeface="Calibri"/>
                </a:rPr>
                <a:t>!</a:t>
              </a:r>
              <a:endParaRPr sz="1500" dirty="0">
                <a:latin typeface="Calibri"/>
                <a:cs typeface="Calibri"/>
              </a:endParaRPr>
            </a:p>
          </p:txBody>
        </p:sp>
      </p:grpSp>
      <p:grpSp>
        <p:nvGrpSpPr>
          <p:cNvPr id="24" name="object 3"/>
          <p:cNvGrpSpPr>
            <a:grpSpLocks noChangeAspect="1"/>
          </p:cNvGrpSpPr>
          <p:nvPr/>
        </p:nvGrpSpPr>
        <p:grpSpPr>
          <a:xfrm>
            <a:off x="1475236" y="3454800"/>
            <a:ext cx="1844905" cy="1306999"/>
            <a:chOff x="4041647" y="1376172"/>
            <a:chExt cx="1080770" cy="718185"/>
          </a:xfrm>
        </p:grpSpPr>
        <p:sp>
          <p:nvSpPr>
            <p:cNvPr id="25" name="object 4"/>
            <p:cNvSpPr/>
            <p:nvPr/>
          </p:nvSpPr>
          <p:spPr>
            <a:xfrm>
              <a:off x="4067555" y="1402080"/>
              <a:ext cx="1028700" cy="665988"/>
            </a:xfrm>
            <a:prstGeom prst="rect">
              <a:avLst/>
            </a:prstGeom>
            <a:blipFill>
              <a:blip r:embed="rId5" cstate="print"/>
              <a:stretch>
                <a:fillRect/>
              </a:stretch>
            </a:blipFill>
          </p:spPr>
          <p:txBody>
            <a:bodyPr wrap="square" lIns="0" tIns="0" rIns="0" bIns="0" rtlCol="0"/>
            <a:lstStyle/>
            <a:p>
              <a:endParaRPr/>
            </a:p>
          </p:txBody>
        </p:sp>
        <p:sp>
          <p:nvSpPr>
            <p:cNvPr id="26" name="object 5"/>
            <p:cNvSpPr/>
            <p:nvPr/>
          </p:nvSpPr>
          <p:spPr>
            <a:xfrm>
              <a:off x="4054601" y="1389126"/>
              <a:ext cx="1054735" cy="692150"/>
            </a:xfrm>
            <a:custGeom>
              <a:avLst/>
              <a:gdLst/>
              <a:ahLst/>
              <a:cxnLst/>
              <a:rect l="l" t="t" r="r" b="b"/>
              <a:pathLst>
                <a:path w="1054735" h="692150">
                  <a:moveTo>
                    <a:pt x="0" y="691896"/>
                  </a:moveTo>
                  <a:lnTo>
                    <a:pt x="1054608" y="691896"/>
                  </a:lnTo>
                  <a:lnTo>
                    <a:pt x="1054608" y="0"/>
                  </a:lnTo>
                  <a:lnTo>
                    <a:pt x="0" y="0"/>
                  </a:lnTo>
                  <a:lnTo>
                    <a:pt x="0" y="691896"/>
                  </a:lnTo>
                  <a:close/>
                </a:path>
              </a:pathLst>
            </a:custGeom>
            <a:ln w="25908">
              <a:solidFill>
                <a:srgbClr val="C0504D"/>
              </a:solidFill>
            </a:ln>
          </p:spPr>
          <p:txBody>
            <a:bodyPr wrap="square" lIns="0" tIns="0" rIns="0" bIns="0" rtlCol="0"/>
            <a:lstStyle/>
            <a:p>
              <a:endParaRPr/>
            </a:p>
          </p:txBody>
        </p:sp>
      </p:grpSp>
    </p:spTree>
    <p:extLst>
      <p:ext uri="{BB962C8B-B14F-4D97-AF65-F5344CB8AC3E}">
        <p14:creationId xmlns:p14="http://schemas.microsoft.com/office/powerpoint/2010/main" val="19937053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Enregistreur de macros - Bilan</a:t>
            </a:r>
          </a:p>
        </p:txBody>
      </p:sp>
      <p:sp>
        <p:nvSpPr>
          <p:cNvPr id="3" name="Espace réservé du contenu 2"/>
          <p:cNvSpPr>
            <a:spLocks noGrp="1"/>
          </p:cNvSpPr>
          <p:nvPr>
            <p:ph idx="1"/>
          </p:nvPr>
        </p:nvSpPr>
        <p:spPr/>
        <p:txBody>
          <a:bodyPr>
            <a:normAutofit fontScale="85000" lnSpcReduction="10000"/>
          </a:bodyPr>
          <a:lstStyle/>
          <a:p>
            <a:r>
              <a:rPr lang="fr-FR" b="1" dirty="0">
                <a:solidFill>
                  <a:schemeClr val="accent2">
                    <a:lumMod val="75000"/>
                  </a:schemeClr>
                </a:solidFill>
              </a:rPr>
              <a:t>Avantages :</a:t>
            </a:r>
          </a:p>
          <a:p>
            <a:pPr lvl="1"/>
            <a:r>
              <a:rPr lang="fr-FR" dirty="0"/>
              <a:t>Il n’y a pas plus simple pour produire du code, on peut créer et exécuter une macro sans aucune notion de programmation</a:t>
            </a:r>
          </a:p>
          <a:p>
            <a:pPr lvl="1"/>
            <a:r>
              <a:rPr lang="fr-FR" dirty="0"/>
              <a:t>Il nous donne des indications précieuses sur les commandes associées aux objets Excel</a:t>
            </a:r>
          </a:p>
          <a:p>
            <a:r>
              <a:rPr lang="fr-FR" b="1" dirty="0">
                <a:solidFill>
                  <a:schemeClr val="accent2">
                    <a:lumMod val="75000"/>
                  </a:schemeClr>
                </a:solidFill>
              </a:rPr>
              <a:t>Inconvénients :</a:t>
            </a:r>
          </a:p>
          <a:p>
            <a:pPr lvl="1"/>
            <a:r>
              <a:rPr lang="fr-FR" dirty="0"/>
              <a:t>On travaille à structure fixée, si la configuration de la feuille change, il n’est pas possible de lancer la macro</a:t>
            </a:r>
          </a:p>
          <a:p>
            <a:pPr lvl="1"/>
            <a:r>
              <a:rPr lang="fr-FR" dirty="0"/>
              <a:t>On ne bénéficie pas de la puissance des structures algorithmiques</a:t>
            </a:r>
          </a:p>
          <a:p>
            <a:pPr lvl="1"/>
            <a:r>
              <a:rPr lang="fr-FR" dirty="0"/>
              <a:t>Impossibilité de créer des fonctions personnalisées.</a:t>
            </a:r>
          </a:p>
          <a:p>
            <a:r>
              <a:rPr lang="fr-FR" b="1" dirty="0">
                <a:solidFill>
                  <a:schemeClr val="accent2">
                    <a:lumMod val="75000"/>
                  </a:schemeClr>
                </a:solidFill>
              </a:rPr>
              <a:t>En définitive :</a:t>
            </a:r>
          </a:p>
          <a:p>
            <a:pPr lvl="1"/>
            <a:r>
              <a:rPr lang="fr-FR" dirty="0"/>
              <a:t>Il peut nous aider à rédiger notre code en nous donnant des pistes sur la syntaxe  des commandes et les objets adéquats à manipuler (ex. imprimer automatiquement  des feuilles, on lance l’enregistreur une fois, on intègre son code dans le notre à  l’intérieur d’une boucle).</a:t>
            </a:r>
          </a:p>
          <a:p>
            <a:endParaRPr lang="fr-FR" dirty="0"/>
          </a:p>
        </p:txBody>
      </p:sp>
    </p:spTree>
    <p:extLst>
      <p:ext uri="{BB962C8B-B14F-4D97-AF65-F5344CB8AC3E}">
        <p14:creationId xmlns:p14="http://schemas.microsoft.com/office/powerpoint/2010/main" val="31981917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7CC5EA-FA15-15A9-810B-97F5056768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3CCEF1-1417-0A59-C341-BB6A7A03952B}"/>
              </a:ext>
            </a:extLst>
          </p:cNvPr>
          <p:cNvSpPr>
            <a:spLocks noGrp="1"/>
          </p:cNvSpPr>
          <p:nvPr>
            <p:ph type="title"/>
          </p:nvPr>
        </p:nvSpPr>
        <p:spPr/>
        <p:txBody>
          <a:bodyPr/>
          <a:lstStyle/>
          <a:p>
            <a:r>
              <a:rPr lang="fr-FR" dirty="0"/>
              <a:t>1. Notions liées à la programmation: 	</a:t>
            </a:r>
            <a:r>
              <a:rPr lang="fr-FR" dirty="0">
                <a:solidFill>
                  <a:schemeClr val="accent2"/>
                </a:solidFill>
              </a:rPr>
              <a:t>Point sur la Sécurité</a:t>
            </a:r>
          </a:p>
        </p:txBody>
      </p:sp>
      <p:sp>
        <p:nvSpPr>
          <p:cNvPr id="3" name="Espace réservé du contenu 2">
            <a:extLst>
              <a:ext uri="{FF2B5EF4-FFF2-40B4-BE49-F238E27FC236}">
                <a16:creationId xmlns:a16="http://schemas.microsoft.com/office/drawing/2014/main" id="{E4911321-E209-A64D-333D-F343558DCA05}"/>
              </a:ext>
            </a:extLst>
          </p:cNvPr>
          <p:cNvSpPr>
            <a:spLocks noGrp="1"/>
          </p:cNvSpPr>
          <p:nvPr>
            <p:ph idx="1"/>
          </p:nvPr>
        </p:nvSpPr>
        <p:spPr/>
        <p:txBody>
          <a:bodyPr/>
          <a:lstStyle/>
          <a:p>
            <a:r>
              <a:rPr lang="fr-FR" dirty="0"/>
              <a:t>Comme les macros sont des programmes qui peuvent agir dans et en dehors d'Excel (sur les fichiers), les macro-commandes sont par défaut désactivées dans un tableur.</a:t>
            </a:r>
          </a:p>
          <a:p>
            <a:r>
              <a:rPr lang="fr-FR" dirty="0"/>
              <a:t>Pour pouvoir programmer, il faut donc réaliser deux tâches au préalable : activer la barre de développement et activer les macros,</a:t>
            </a:r>
          </a:p>
        </p:txBody>
      </p:sp>
    </p:spTree>
    <p:extLst>
      <p:ext uri="{BB962C8B-B14F-4D97-AF65-F5344CB8AC3E}">
        <p14:creationId xmlns:p14="http://schemas.microsoft.com/office/powerpoint/2010/main" val="1738433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316BFF-EE50-B7AE-1D19-2D057EECE3A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4381FB-4433-36EC-54C3-BD875A5AC7FF}"/>
              </a:ext>
            </a:extLst>
          </p:cNvPr>
          <p:cNvSpPr>
            <a:spLocks noGrp="1"/>
          </p:cNvSpPr>
          <p:nvPr>
            <p:ph type="title"/>
          </p:nvPr>
        </p:nvSpPr>
        <p:spPr/>
        <p:txBody>
          <a:bodyPr/>
          <a:lstStyle/>
          <a:p>
            <a:r>
              <a:rPr lang="fr-FR" dirty="0"/>
              <a:t>1. Notions liées à la programmation: 	</a:t>
            </a:r>
            <a:br>
              <a:rPr lang="fr-FR" dirty="0"/>
            </a:br>
            <a:r>
              <a:rPr lang="fr-FR" dirty="0">
                <a:solidFill>
                  <a:schemeClr val="accent2"/>
                </a:solidFill>
              </a:rPr>
              <a:t>C- Bonnes pratiques</a:t>
            </a:r>
          </a:p>
        </p:txBody>
      </p:sp>
      <p:sp>
        <p:nvSpPr>
          <p:cNvPr id="3" name="Espace réservé du contenu 2">
            <a:extLst>
              <a:ext uri="{FF2B5EF4-FFF2-40B4-BE49-F238E27FC236}">
                <a16:creationId xmlns:a16="http://schemas.microsoft.com/office/drawing/2014/main" id="{32253084-BA14-F72A-F643-090D1BA6AD2E}"/>
              </a:ext>
            </a:extLst>
          </p:cNvPr>
          <p:cNvSpPr>
            <a:spLocks noGrp="1"/>
          </p:cNvSpPr>
          <p:nvPr>
            <p:ph idx="1"/>
          </p:nvPr>
        </p:nvSpPr>
        <p:spPr/>
        <p:txBody>
          <a:bodyPr/>
          <a:lstStyle/>
          <a:p>
            <a:r>
              <a:rPr lang="fr-FR" dirty="0"/>
              <a:t>Pour faciliter la maintenance du programme créé. on veille à : </a:t>
            </a:r>
          </a:p>
          <a:p>
            <a:pPr lvl="1"/>
            <a:r>
              <a:rPr lang="fr-FR" sz="2000" b="1" dirty="0"/>
              <a:t>Séparer des instructions </a:t>
            </a:r>
            <a:r>
              <a:rPr lang="fr-FR" sz="2000" dirty="0"/>
              <a:t>: une instruction par ligne_ </a:t>
            </a:r>
          </a:p>
          <a:p>
            <a:pPr lvl="1"/>
            <a:r>
              <a:rPr lang="fr-FR" sz="2000" b="1" dirty="0"/>
              <a:t>Mettre des commentaires </a:t>
            </a:r>
            <a:r>
              <a:rPr lang="fr-FR" sz="2000" dirty="0"/>
              <a:t>: lignes (non exécutables) d'information repérées par une côte devant le commentaire et apparaissant en vert. </a:t>
            </a:r>
          </a:p>
          <a:p>
            <a:pPr marL="1260475" lvl="1" indent="0">
              <a:lnSpc>
                <a:spcPct val="150000"/>
              </a:lnSpc>
              <a:buNone/>
            </a:pPr>
            <a:r>
              <a:rPr lang="fr-FR" sz="1600" b="1" dirty="0" err="1">
                <a:solidFill>
                  <a:schemeClr val="accent1"/>
                </a:solidFill>
              </a:rPr>
              <a:t>Function</a:t>
            </a:r>
            <a:r>
              <a:rPr lang="fr-FR" sz="1600" dirty="0"/>
              <a:t>  </a:t>
            </a:r>
            <a:r>
              <a:rPr lang="fr-FR" sz="1600" dirty="0" err="1"/>
              <a:t>calculCle</a:t>
            </a:r>
            <a:r>
              <a:rPr lang="fr-FR" sz="1600" dirty="0"/>
              <a:t>(</a:t>
            </a:r>
            <a:r>
              <a:rPr lang="fr-FR" sz="1600" b="1" dirty="0">
                <a:solidFill>
                  <a:schemeClr val="accent1"/>
                </a:solidFill>
              </a:rPr>
              <a:t>Code</a:t>
            </a:r>
            <a:r>
              <a:rPr lang="fr-FR" sz="1600" dirty="0"/>
              <a:t> </a:t>
            </a:r>
            <a:r>
              <a:rPr lang="fr-FR" sz="1600" b="1" dirty="0">
                <a:solidFill>
                  <a:schemeClr val="accent1"/>
                </a:solidFill>
              </a:rPr>
              <a:t>As</a:t>
            </a:r>
            <a:r>
              <a:rPr lang="fr-FR" sz="1600" dirty="0"/>
              <a:t> </a:t>
            </a:r>
            <a:r>
              <a:rPr lang="fr-FR" sz="1600" b="1" dirty="0">
                <a:solidFill>
                  <a:schemeClr val="accent1"/>
                </a:solidFill>
              </a:rPr>
              <a:t>String</a:t>
            </a:r>
            <a:r>
              <a:rPr lang="fr-FR" sz="1600" dirty="0"/>
              <a:t>) </a:t>
            </a:r>
            <a:r>
              <a:rPr lang="fr-FR" sz="1600" b="1" dirty="0">
                <a:solidFill>
                  <a:schemeClr val="accent1"/>
                </a:solidFill>
              </a:rPr>
              <a:t>As</a:t>
            </a:r>
            <a:r>
              <a:rPr lang="fr-FR" sz="1600" dirty="0"/>
              <a:t> </a:t>
            </a:r>
            <a:r>
              <a:rPr lang="fr-FR" sz="1600" b="1" dirty="0">
                <a:solidFill>
                  <a:schemeClr val="accent1"/>
                </a:solidFill>
              </a:rPr>
              <a:t>Integer</a:t>
            </a:r>
          </a:p>
          <a:p>
            <a:pPr marL="1260475" lvl="1" indent="0">
              <a:lnSpc>
                <a:spcPct val="100000"/>
              </a:lnSpc>
              <a:buNone/>
            </a:pPr>
            <a:r>
              <a:rPr lang="fr-FR" sz="1600" dirty="0">
                <a:solidFill>
                  <a:srgbClr val="00B050"/>
                </a:solidFill>
              </a:rPr>
              <a:t>'calcule la clé correspond an code (n° client+ n° </a:t>
            </a:r>
            <a:r>
              <a:rPr lang="fr-FR" sz="1600" dirty="0" err="1">
                <a:solidFill>
                  <a:srgbClr val="00B050"/>
                </a:solidFill>
              </a:rPr>
              <a:t>dep</a:t>
            </a:r>
            <a:r>
              <a:rPr lang="fr-FR" sz="1600" dirty="0">
                <a:solidFill>
                  <a:srgbClr val="00B050"/>
                </a:solidFill>
              </a:rPr>
              <a:t> + n° remise) fourni en </a:t>
            </a:r>
            <a:r>
              <a:rPr lang="fr-FR" sz="1600" dirty="0" err="1">
                <a:solidFill>
                  <a:srgbClr val="00B050"/>
                </a:solidFill>
              </a:rPr>
              <a:t>parimètres</a:t>
            </a:r>
            <a:endParaRPr lang="fr-FR" sz="1600" dirty="0">
              <a:solidFill>
                <a:srgbClr val="00B050"/>
              </a:solidFill>
            </a:endParaRPr>
          </a:p>
          <a:p>
            <a:pPr lvl="1">
              <a:lnSpc>
                <a:spcPct val="100000"/>
              </a:lnSpc>
            </a:pPr>
            <a:r>
              <a:rPr lang="fr-FR" sz="2000" b="1" dirty="0"/>
              <a:t>indenter ses instructions</a:t>
            </a:r>
            <a:r>
              <a:rPr lang="fr-FR" sz="2000" dirty="0"/>
              <a:t>: décaler ses instructions selon les structures algorithmiques utilisées et imbriquées.</a:t>
            </a:r>
          </a:p>
        </p:txBody>
      </p:sp>
      <p:graphicFrame>
        <p:nvGraphicFramePr>
          <p:cNvPr id="4" name="Espace réservé du contenu 3">
            <a:extLst>
              <a:ext uri="{FF2B5EF4-FFF2-40B4-BE49-F238E27FC236}">
                <a16:creationId xmlns:a16="http://schemas.microsoft.com/office/drawing/2014/main" id="{39A54D8D-53D2-0CB1-AB44-370345988CCF}"/>
              </a:ext>
            </a:extLst>
          </p:cNvPr>
          <p:cNvGraphicFramePr>
            <a:graphicFrameLocks/>
          </p:cNvGraphicFramePr>
          <p:nvPr/>
        </p:nvGraphicFramePr>
        <p:xfrm>
          <a:off x="2103120" y="4681220"/>
          <a:ext cx="3891280" cy="2011680"/>
        </p:xfrm>
        <a:graphic>
          <a:graphicData uri="http://schemas.openxmlformats.org/drawingml/2006/table">
            <a:tbl>
              <a:tblPr firstRow="1" bandRow="1" bandCol="1">
                <a:tableStyleId>{5940675A-B579-460E-94D1-54222C63F5DA}</a:tableStyleId>
              </a:tblPr>
              <a:tblGrid>
                <a:gridCol w="1889804">
                  <a:extLst>
                    <a:ext uri="{9D8B030D-6E8A-4147-A177-3AD203B41FA5}">
                      <a16:colId xmlns:a16="http://schemas.microsoft.com/office/drawing/2014/main" val="1244545250"/>
                    </a:ext>
                  </a:extLst>
                </a:gridCol>
                <a:gridCol w="2001476">
                  <a:extLst>
                    <a:ext uri="{9D8B030D-6E8A-4147-A177-3AD203B41FA5}">
                      <a16:colId xmlns:a16="http://schemas.microsoft.com/office/drawing/2014/main" val="4215190418"/>
                    </a:ext>
                  </a:extLst>
                </a:gridCol>
              </a:tblGrid>
              <a:tr h="294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1</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1</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2244365"/>
                  </a:ext>
                </a:extLst>
              </a:tr>
              <a:tr h="294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2</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0243641"/>
                  </a:ext>
                </a:extLst>
              </a:tr>
              <a:tr h="294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3</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7389773"/>
                  </a:ext>
                </a:extLst>
              </a:tr>
              <a:tr h="294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4</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9193062"/>
                  </a:ext>
                </a:extLst>
              </a:tr>
              <a:tr h="294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5</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2130400"/>
                  </a:ext>
                </a:extLst>
              </a:tr>
              <a:tr h="294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Instruction 6</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4805086"/>
                  </a:ext>
                </a:extLst>
              </a:tr>
            </a:tbl>
          </a:graphicData>
        </a:graphic>
      </p:graphicFrame>
    </p:spTree>
    <p:extLst>
      <p:ext uri="{BB962C8B-B14F-4D97-AF65-F5344CB8AC3E}">
        <p14:creationId xmlns:p14="http://schemas.microsoft.com/office/powerpoint/2010/main" val="437893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L’ÉDITEUR VBE et premiers pas en VBA</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603324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20000"/>
          </a:bodyPr>
          <a:lstStyle/>
          <a:p>
            <a:r>
              <a:rPr lang="fr-FR" dirty="0"/>
              <a:t>Pour vous initier à l’utilisation du langage VBA, vous pouvez tout à fait commencer à construire vous-même vos premières macros Excel, en effectuant des ajustements au fur et à mesure. </a:t>
            </a:r>
          </a:p>
          <a:p>
            <a:r>
              <a:rPr lang="fr-FR" dirty="0"/>
              <a:t>Pour ce faire, vous pouvez dès à présent utiliser l’enregistreur de macros : dans le ruban d’Excel, sélectionnez l’onglet « Développeur » et cliquez sur « Enregistrer une macro ».</a:t>
            </a:r>
          </a:p>
          <a:p>
            <a:r>
              <a:rPr lang="fr-FR" dirty="0"/>
              <a:t>Si l’onglet « Développeur » n’est pas visible sur votre ruban Excel, pas de panique ! Il vous suffit de vous rendre dans Fichier &gt; Options &gt; Personnaliser le ruban, puis de cocher l’onglet « Développeur » dans la liste de droite.</a:t>
            </a:r>
          </a:p>
          <a:p>
            <a:r>
              <a:rPr lang="fr-FR" dirty="0"/>
              <a:t>La stratégie d’essais-erreurs est tout à fait adaptée à l’apprentissage du langage VBA, qui est simple et intuitif. De nombreux professionnels de la finance se forment ainsi “sur le tas”, par l’expérimentation directe. </a:t>
            </a:r>
          </a:p>
        </p:txBody>
      </p:sp>
    </p:spTree>
    <p:extLst>
      <p:ext uri="{BB962C8B-B14F-4D97-AF65-F5344CB8AC3E}">
        <p14:creationId xmlns:p14="http://schemas.microsoft.com/office/powerpoint/2010/main" val="35388546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nchor="ctr">
            <a:spAutoFit/>
          </a:bodyPr>
          <a:lstStyle/>
          <a:p>
            <a:pPr marL="12700">
              <a:lnSpc>
                <a:spcPct val="100000"/>
              </a:lnSpc>
              <a:spcBef>
                <a:spcPts val="100"/>
              </a:spcBef>
            </a:pPr>
            <a:r>
              <a:rPr spc="-5" dirty="0"/>
              <a:t>VBA </a:t>
            </a:r>
            <a:r>
              <a:rPr dirty="0"/>
              <a:t>: </a:t>
            </a:r>
            <a:r>
              <a:rPr spc="-5" dirty="0"/>
              <a:t>concepts </a:t>
            </a:r>
            <a:r>
              <a:rPr dirty="0"/>
              <a:t>de</a:t>
            </a:r>
            <a:r>
              <a:rPr spc="-45" dirty="0"/>
              <a:t> </a:t>
            </a:r>
            <a:r>
              <a:rPr dirty="0"/>
              <a:t>base</a:t>
            </a:r>
          </a:p>
        </p:txBody>
      </p:sp>
      <p:sp>
        <p:nvSpPr>
          <p:cNvPr id="7" name="Espace réservé du contenu 6"/>
          <p:cNvSpPr>
            <a:spLocks noGrp="1"/>
          </p:cNvSpPr>
          <p:nvPr>
            <p:ph idx="1"/>
          </p:nvPr>
        </p:nvSpPr>
        <p:spPr/>
        <p:txBody>
          <a:bodyPr/>
          <a:lstStyle/>
          <a:p>
            <a:r>
              <a:rPr lang="fr-FR" dirty="0"/>
              <a:t>Environnement de programmation (VBE)</a:t>
            </a:r>
          </a:p>
          <a:p>
            <a:r>
              <a:rPr lang="fr-FR" dirty="0"/>
              <a:t>Excel : Ruban « Développeur » (onglet à activer)</a:t>
            </a:r>
          </a:p>
          <a:p>
            <a:r>
              <a:rPr lang="fr-FR" dirty="0"/>
              <a:t>Access : Ruban « Outils  de bases de données »</a:t>
            </a:r>
          </a:p>
          <a:p>
            <a:endParaRPr lang="fr-FR" dirty="0"/>
          </a:p>
        </p:txBody>
      </p:sp>
      <p:sp>
        <p:nvSpPr>
          <p:cNvPr id="5" name="object 5"/>
          <p:cNvSpPr/>
          <p:nvPr/>
        </p:nvSpPr>
        <p:spPr>
          <a:xfrm>
            <a:off x="8259605" y="3133725"/>
            <a:ext cx="3827620" cy="340532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31843" y="3886200"/>
            <a:ext cx="7507123" cy="1133476"/>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10009097" y="6539052"/>
            <a:ext cx="153670" cy="559127"/>
          </a:xfrm>
          <a:prstGeom prst="rect">
            <a:avLst/>
          </a:prstGeom>
        </p:spPr>
        <p:txBody>
          <a:bodyPr vert="horz" wrap="square" lIns="0" tIns="5080" rIns="0" bIns="0" rtlCol="0">
            <a:spAutoFit/>
          </a:bodyPr>
          <a:lstStyle/>
          <a:p>
            <a:pPr marL="38100">
              <a:spcBef>
                <a:spcPts val="40"/>
              </a:spcBef>
            </a:pPr>
            <a:fld id="{81D60167-4931-47E6-BA6A-407CBD079E47}" type="slidenum">
              <a:rPr sz="1200" dirty="0">
                <a:solidFill>
                  <a:srgbClr val="FFFFFF"/>
                </a:solidFill>
                <a:latin typeface="Calibri"/>
                <a:cs typeface="Calibri"/>
              </a:rPr>
              <a:pPr marL="38100">
                <a:spcBef>
                  <a:spcPts val="40"/>
                </a:spcBef>
              </a:pPr>
              <a:t>77</a:t>
            </a:fld>
            <a:endParaRPr sz="1200">
              <a:latin typeface="Calibri"/>
              <a:cs typeface="Calibri"/>
            </a:endParaRPr>
          </a:p>
        </p:txBody>
      </p:sp>
    </p:spTree>
    <p:extLst>
      <p:ext uri="{BB962C8B-B14F-4D97-AF65-F5344CB8AC3E}">
        <p14:creationId xmlns:p14="http://schemas.microsoft.com/office/powerpoint/2010/main" val="22554665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L’ÉDITEUR VBE ET LE MODÈLE OBJET VBA</a:t>
            </a:r>
          </a:p>
        </p:txBody>
      </p:sp>
      <p:sp>
        <p:nvSpPr>
          <p:cNvPr id="3" name="Espace réservé du contenu 2"/>
          <p:cNvSpPr>
            <a:spLocks noGrp="1"/>
          </p:cNvSpPr>
          <p:nvPr>
            <p:ph idx="1"/>
          </p:nvPr>
        </p:nvSpPr>
        <p:spPr/>
        <p:txBody>
          <a:bodyPr/>
          <a:lstStyle/>
          <a:p>
            <a:r>
              <a:rPr lang="fr-FR" dirty="0"/>
              <a:t>Onglet développeur</a:t>
            </a:r>
          </a:p>
        </p:txBody>
      </p:sp>
      <p:grpSp>
        <p:nvGrpSpPr>
          <p:cNvPr id="11" name="Groupe 10"/>
          <p:cNvGrpSpPr/>
          <p:nvPr/>
        </p:nvGrpSpPr>
        <p:grpSpPr>
          <a:xfrm>
            <a:off x="256421" y="1503887"/>
            <a:ext cx="11935578" cy="5439526"/>
            <a:chOff x="256421" y="1503887"/>
            <a:chExt cx="11935578" cy="5439526"/>
          </a:xfrm>
        </p:grpSpPr>
        <p:pic>
          <p:nvPicPr>
            <p:cNvPr id="4" name="Image 3"/>
            <p:cNvPicPr>
              <a:picLocks noChangeAspect="1"/>
            </p:cNvPicPr>
            <p:nvPr/>
          </p:nvPicPr>
          <p:blipFill rotWithShape="1">
            <a:blip r:embed="rId2"/>
            <a:srcRect r="45976"/>
            <a:stretch/>
          </p:blipFill>
          <p:spPr>
            <a:xfrm>
              <a:off x="1863666" y="1945437"/>
              <a:ext cx="1596543" cy="4262109"/>
            </a:xfrm>
            <a:prstGeom prst="rect">
              <a:avLst/>
            </a:prstGeom>
          </p:spPr>
        </p:pic>
        <p:pic>
          <p:nvPicPr>
            <p:cNvPr id="5" name="Image 4"/>
            <p:cNvPicPr>
              <a:picLocks noChangeAspect="1"/>
            </p:cNvPicPr>
            <p:nvPr/>
          </p:nvPicPr>
          <p:blipFill>
            <a:blip r:embed="rId3"/>
            <a:stretch>
              <a:fillRect/>
            </a:stretch>
          </p:blipFill>
          <p:spPr>
            <a:xfrm>
              <a:off x="407581" y="1945437"/>
              <a:ext cx="1304925" cy="3048000"/>
            </a:xfrm>
            <a:prstGeom prst="rect">
              <a:avLst/>
            </a:prstGeom>
          </p:spPr>
        </p:pic>
        <p:pic>
          <p:nvPicPr>
            <p:cNvPr id="7" name="Image 6"/>
            <p:cNvPicPr>
              <a:picLocks noChangeAspect="1"/>
            </p:cNvPicPr>
            <p:nvPr/>
          </p:nvPicPr>
          <p:blipFill>
            <a:blip r:embed="rId4"/>
            <a:stretch>
              <a:fillRect/>
            </a:stretch>
          </p:blipFill>
          <p:spPr>
            <a:xfrm>
              <a:off x="3830128" y="1503887"/>
              <a:ext cx="8361871" cy="5439526"/>
            </a:xfrm>
            <a:prstGeom prst="rect">
              <a:avLst/>
            </a:prstGeom>
          </p:spPr>
        </p:pic>
        <p:sp>
          <p:nvSpPr>
            <p:cNvPr id="8" name="Rectangle à coins arrondis 7"/>
            <p:cNvSpPr/>
            <p:nvPr/>
          </p:nvSpPr>
          <p:spPr>
            <a:xfrm>
              <a:off x="256421" y="1797960"/>
              <a:ext cx="1017917" cy="57347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a:p>
          </p:txBody>
        </p:sp>
        <p:sp>
          <p:nvSpPr>
            <p:cNvPr id="9" name="Rectangle à coins arrondis 8"/>
            <p:cNvSpPr/>
            <p:nvPr/>
          </p:nvSpPr>
          <p:spPr>
            <a:xfrm>
              <a:off x="1863666" y="5651323"/>
              <a:ext cx="1017917" cy="57347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a:p>
          </p:txBody>
        </p:sp>
        <p:sp>
          <p:nvSpPr>
            <p:cNvPr id="10" name="Rectangle à coins arrondis 9"/>
            <p:cNvSpPr/>
            <p:nvPr/>
          </p:nvSpPr>
          <p:spPr>
            <a:xfrm>
              <a:off x="9086995" y="4812677"/>
              <a:ext cx="1851299" cy="361519"/>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a:p>
          </p:txBody>
        </p:sp>
      </p:grpSp>
    </p:spTree>
    <p:extLst>
      <p:ext uri="{BB962C8B-B14F-4D97-AF65-F5344CB8AC3E}">
        <p14:creationId xmlns:p14="http://schemas.microsoft.com/office/powerpoint/2010/main" val="30839218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L’ÉDITEUR VBE ET LE MODÈLE OBJET VBA</a:t>
            </a:r>
          </a:p>
        </p:txBody>
      </p:sp>
      <p:pic>
        <p:nvPicPr>
          <p:cNvPr id="4" name="Espace réservé du contenu 3"/>
          <p:cNvPicPr>
            <a:picLocks noGrp="1" noChangeAspect="1"/>
          </p:cNvPicPr>
          <p:nvPr>
            <p:ph idx="1"/>
          </p:nvPr>
        </p:nvPicPr>
        <p:blipFill>
          <a:blip r:embed="rId2"/>
          <a:stretch>
            <a:fillRect/>
          </a:stretch>
        </p:blipFill>
        <p:spPr>
          <a:xfrm>
            <a:off x="1912857" y="1181100"/>
            <a:ext cx="8574248" cy="5026025"/>
          </a:xfrm>
          <a:prstGeom prst="rect">
            <a:avLst/>
          </a:prstGeom>
        </p:spPr>
      </p:pic>
    </p:spTree>
    <p:extLst>
      <p:ext uri="{BB962C8B-B14F-4D97-AF65-F5344CB8AC3E}">
        <p14:creationId xmlns:p14="http://schemas.microsoft.com/office/powerpoint/2010/main" val="822524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F72DAF9-9DF8-447A-8EF6-94BC6EEBBEBA}"/>
              </a:ext>
            </a:extLst>
          </p:cNvPr>
          <p:cNvSpPr>
            <a:spLocks noGrp="1"/>
          </p:cNvSpPr>
          <p:nvPr>
            <p:ph idx="1"/>
          </p:nvPr>
        </p:nvSpPr>
        <p:spPr>
          <a:xfrm>
            <a:off x="838200" y="1642821"/>
            <a:ext cx="10515600" cy="4534142"/>
          </a:xfrm>
        </p:spPr>
        <p:txBody>
          <a:bodyPr>
            <a:normAutofit fontScale="92500" lnSpcReduction="10000"/>
          </a:bodyPr>
          <a:lstStyle/>
          <a:p>
            <a:r>
              <a:rPr lang="fr-FR" dirty="0"/>
              <a:t>Notions liées à la programmation</a:t>
            </a:r>
          </a:p>
          <a:p>
            <a:pPr lvl="1"/>
            <a:r>
              <a:rPr lang="fr-FR" dirty="0"/>
              <a:t>Programme</a:t>
            </a:r>
          </a:p>
          <a:p>
            <a:pPr lvl="1"/>
            <a:r>
              <a:rPr lang="fr-FR" dirty="0"/>
              <a:t>Langage de programmation</a:t>
            </a:r>
          </a:p>
          <a:p>
            <a:pPr lvl="1"/>
            <a:r>
              <a:rPr lang="fr-FR" dirty="0"/>
              <a:t>Bonnes pratiques</a:t>
            </a:r>
          </a:p>
          <a:p>
            <a:r>
              <a:rPr lang="fr-FR" dirty="0"/>
              <a:t>Langage VBA</a:t>
            </a:r>
          </a:p>
          <a:p>
            <a:pPr lvl="1"/>
            <a:r>
              <a:rPr lang="fr-FR" dirty="0"/>
              <a:t>Modèle hiérarchique</a:t>
            </a:r>
          </a:p>
          <a:p>
            <a:pPr lvl="1"/>
            <a:r>
              <a:rPr lang="fr-FR" dirty="0"/>
              <a:t>Désignation des cellules en VBA</a:t>
            </a:r>
          </a:p>
          <a:p>
            <a:pPr lvl="1"/>
            <a:r>
              <a:rPr lang="fr-FR" dirty="0"/>
              <a:t>La notation objet</a:t>
            </a:r>
          </a:p>
          <a:p>
            <a:r>
              <a:rPr lang="fr-FR" dirty="0"/>
              <a:t>Les variables</a:t>
            </a:r>
          </a:p>
          <a:p>
            <a:pPr lvl="1"/>
            <a:r>
              <a:rPr lang="fr-FR" dirty="0"/>
              <a:t>Déclaration et initialisation</a:t>
            </a:r>
          </a:p>
          <a:p>
            <a:pPr lvl="1"/>
            <a:r>
              <a:rPr lang="fr-FR" dirty="0"/>
              <a:t>Affectation et affichage</a:t>
            </a:r>
          </a:p>
        </p:txBody>
      </p:sp>
      <p:sp>
        <p:nvSpPr>
          <p:cNvPr id="6" name="Footer Placeholder 5">
            <a:extLst>
              <a:ext uri="{FF2B5EF4-FFF2-40B4-BE49-F238E27FC236}">
                <a16:creationId xmlns:a16="http://schemas.microsoft.com/office/drawing/2014/main" id="{1D0608E0-1487-4898-A0D4-2365E16DEE0D}"/>
              </a:ext>
            </a:extLst>
          </p:cNvPr>
          <p:cNvSpPr>
            <a:spLocks noGrp="1"/>
          </p:cNvSpPr>
          <p:nvPr>
            <p:ph type="ftr" sz="quarter" idx="11"/>
          </p:nvPr>
        </p:nvSpPr>
        <p:spPr>
          <a:xfrm>
            <a:off x="4038600" y="6461125"/>
            <a:ext cx="4114800" cy="365125"/>
          </a:xfrm>
        </p:spPr>
        <p:txBody>
          <a:bodyPr/>
          <a:lstStyle/>
          <a:p>
            <a:r>
              <a:rPr lang="fr-FR"/>
              <a:t>© DCG Vuibert </a:t>
            </a:r>
          </a:p>
        </p:txBody>
      </p:sp>
      <p:sp>
        <p:nvSpPr>
          <p:cNvPr id="5" name="Espace réservé du contenu 4">
            <a:extLst>
              <a:ext uri="{FF2B5EF4-FFF2-40B4-BE49-F238E27FC236}">
                <a16:creationId xmlns:a16="http://schemas.microsoft.com/office/drawing/2014/main" id="{82CAD1B6-B0FB-41B6-9DF3-E61256D96F15}"/>
              </a:ext>
            </a:extLst>
          </p:cNvPr>
          <p:cNvSpPr>
            <a:spLocks noGrp="1"/>
          </p:cNvSpPr>
          <p:nvPr>
            <p:ph sz="quarter" idx="13"/>
          </p:nvPr>
        </p:nvSpPr>
        <p:spPr/>
        <p:txBody>
          <a:bodyPr/>
          <a:lstStyle/>
          <a:p>
            <a:r>
              <a:rPr lang="fr-FR" b="0" dirty="0"/>
              <a:t>La programmation au service du tableur</a:t>
            </a:r>
            <a:endParaRPr lang="fr-FR" dirty="0"/>
          </a:p>
        </p:txBody>
      </p:sp>
    </p:spTree>
    <p:extLst>
      <p:ext uri="{BB962C8B-B14F-4D97-AF65-F5344CB8AC3E}">
        <p14:creationId xmlns:p14="http://schemas.microsoft.com/office/powerpoint/2010/main" val="37295118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2416062" y="1181100"/>
            <a:ext cx="7567839" cy="5026025"/>
          </a:xfrm>
          <a:prstGeom prst="rect">
            <a:avLst/>
          </a:prstGeom>
        </p:spPr>
      </p:pic>
    </p:spTree>
    <p:extLst>
      <p:ext uri="{BB962C8B-B14F-4D97-AF65-F5344CB8AC3E}">
        <p14:creationId xmlns:p14="http://schemas.microsoft.com/office/powerpoint/2010/main" val="34820879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31844" y="1181101"/>
            <a:ext cx="5605220" cy="3137200"/>
          </a:xfrm>
          <a:prstGeom prst="rect">
            <a:avLst/>
          </a:prstGeom>
        </p:spPr>
      </p:pic>
      <p:pic>
        <p:nvPicPr>
          <p:cNvPr id="5" name="Image 4"/>
          <p:cNvPicPr>
            <a:picLocks noChangeAspect="1"/>
          </p:cNvPicPr>
          <p:nvPr/>
        </p:nvPicPr>
        <p:blipFill>
          <a:blip r:embed="rId3"/>
          <a:stretch>
            <a:fillRect/>
          </a:stretch>
        </p:blipFill>
        <p:spPr>
          <a:xfrm>
            <a:off x="4762500" y="2682270"/>
            <a:ext cx="7206150" cy="4035279"/>
          </a:xfrm>
          <a:prstGeom prst="rect">
            <a:avLst/>
          </a:prstGeom>
        </p:spPr>
      </p:pic>
      <p:sp>
        <p:nvSpPr>
          <p:cNvPr id="6" name="ZoneTexte 5"/>
          <p:cNvSpPr txBox="1"/>
          <p:nvPr/>
        </p:nvSpPr>
        <p:spPr>
          <a:xfrm>
            <a:off x="5152814" y="2024791"/>
            <a:ext cx="1968500" cy="523220"/>
          </a:xfrm>
          <a:prstGeom prst="rect">
            <a:avLst/>
          </a:prstGeom>
          <a:noFill/>
        </p:spPr>
        <p:txBody>
          <a:bodyPr wrap="square" rtlCol="0">
            <a:spAutoFit/>
          </a:bodyPr>
          <a:lstStyle/>
          <a:p>
            <a:r>
              <a:rPr lang="fr-FR" sz="2800" b="1" dirty="0">
                <a:solidFill>
                  <a:schemeClr val="accent2">
                    <a:lumMod val="75000"/>
                  </a:schemeClr>
                </a:solidFill>
              </a:rPr>
              <a:t>ALT F11</a:t>
            </a:r>
          </a:p>
        </p:txBody>
      </p:sp>
      <p:cxnSp>
        <p:nvCxnSpPr>
          <p:cNvPr id="8" name="Connecteur en arc 7"/>
          <p:cNvCxnSpPr/>
          <p:nvPr/>
        </p:nvCxnSpPr>
        <p:spPr>
          <a:xfrm>
            <a:off x="4191000" y="2172268"/>
            <a:ext cx="2247900" cy="1180532"/>
          </a:xfrm>
          <a:prstGeom prst="curvedConnector3">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57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Insertion d’un module dans l’éditeur</a:t>
            </a:r>
          </a:p>
        </p:txBody>
      </p:sp>
      <p:pic>
        <p:nvPicPr>
          <p:cNvPr id="4" name="Espace réservé du contenu 3"/>
          <p:cNvPicPr>
            <a:picLocks noGrp="1" noChangeAspect="1"/>
          </p:cNvPicPr>
          <p:nvPr>
            <p:ph idx="1"/>
          </p:nvPr>
        </p:nvPicPr>
        <p:blipFill>
          <a:blip r:embed="rId2"/>
          <a:stretch>
            <a:fillRect/>
          </a:stretch>
        </p:blipFill>
        <p:spPr>
          <a:xfrm>
            <a:off x="1704223" y="1587500"/>
            <a:ext cx="8960254" cy="5026025"/>
          </a:xfrm>
          <a:prstGeom prst="rect">
            <a:avLst/>
          </a:prstGeom>
        </p:spPr>
      </p:pic>
    </p:spTree>
    <p:extLst>
      <p:ext uri="{BB962C8B-B14F-4D97-AF65-F5344CB8AC3E}">
        <p14:creationId xmlns:p14="http://schemas.microsoft.com/office/powerpoint/2010/main" val="2632886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Enregistrer une macro</a:t>
            </a:r>
          </a:p>
        </p:txBody>
      </p:sp>
      <p:pic>
        <p:nvPicPr>
          <p:cNvPr id="4" name="Espace réservé du contenu 3"/>
          <p:cNvPicPr>
            <a:picLocks noGrp="1" noChangeAspect="1"/>
          </p:cNvPicPr>
          <p:nvPr>
            <p:ph idx="1"/>
          </p:nvPr>
        </p:nvPicPr>
        <p:blipFill>
          <a:blip r:embed="rId2"/>
          <a:stretch>
            <a:fillRect/>
          </a:stretch>
        </p:blipFill>
        <p:spPr>
          <a:xfrm>
            <a:off x="1455947" y="1587500"/>
            <a:ext cx="9280106" cy="5026025"/>
          </a:xfrm>
          <a:prstGeom prst="rect">
            <a:avLst/>
          </a:prstGeom>
        </p:spPr>
      </p:pic>
    </p:spTree>
    <p:extLst>
      <p:ext uri="{BB962C8B-B14F-4D97-AF65-F5344CB8AC3E}">
        <p14:creationId xmlns:p14="http://schemas.microsoft.com/office/powerpoint/2010/main" val="29890163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Impact dans l’éditeur</a:t>
            </a: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2624015" y="1463459"/>
            <a:ext cx="6943969" cy="5075669"/>
          </a:xfrm>
          <a:prstGeom prst="rect">
            <a:avLst/>
          </a:prstGeom>
        </p:spPr>
      </p:pic>
    </p:spTree>
    <p:extLst>
      <p:ext uri="{BB962C8B-B14F-4D97-AF65-F5344CB8AC3E}">
        <p14:creationId xmlns:p14="http://schemas.microsoft.com/office/powerpoint/2010/main" val="1313507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Enregistrer une macro</a:t>
            </a:r>
          </a:p>
        </p:txBody>
      </p:sp>
      <p:pic>
        <p:nvPicPr>
          <p:cNvPr id="4" name="Espace réservé du contenu 3"/>
          <p:cNvPicPr>
            <a:picLocks noGrp="1" noChangeAspect="1"/>
          </p:cNvPicPr>
          <p:nvPr>
            <p:ph idx="1"/>
          </p:nvPr>
        </p:nvPicPr>
        <p:blipFill>
          <a:blip r:embed="rId2"/>
          <a:stretch>
            <a:fillRect/>
          </a:stretch>
        </p:blipFill>
        <p:spPr>
          <a:xfrm>
            <a:off x="1615873" y="1595315"/>
            <a:ext cx="8960254" cy="5026025"/>
          </a:xfrm>
          <a:prstGeom prst="rect">
            <a:avLst/>
          </a:prstGeom>
        </p:spPr>
      </p:pic>
    </p:spTree>
    <p:extLst>
      <p:ext uri="{BB962C8B-B14F-4D97-AF65-F5344CB8AC3E}">
        <p14:creationId xmlns:p14="http://schemas.microsoft.com/office/powerpoint/2010/main" val="470909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Comment accéder au code VBA Excel ?</a:t>
            </a:r>
          </a:p>
        </p:txBody>
      </p:sp>
      <p:sp>
        <p:nvSpPr>
          <p:cNvPr id="3" name="Espace réservé du contenu 2"/>
          <p:cNvSpPr>
            <a:spLocks noGrp="1"/>
          </p:cNvSpPr>
          <p:nvPr>
            <p:ph idx="1"/>
          </p:nvPr>
        </p:nvSpPr>
        <p:spPr/>
        <p:txBody>
          <a:bodyPr/>
          <a:lstStyle/>
          <a:p>
            <a:r>
              <a:rPr lang="fr-FR" dirty="0"/>
              <a:t>Si vous souhaitez aller plus loin que la simple fonction d’enregistrement, Excel vous permet de programmer vos propres macros via le langage VBA. </a:t>
            </a:r>
          </a:p>
          <a:p>
            <a:r>
              <a:rPr lang="fr-FR" dirty="0"/>
              <a:t>Pour ce faire, il vous suffit de cliquer sur l’onglet « Développeur » puis sur « Macros ». Vous pouvez alors donner un nom à votre futur programme, et enfin cliquer sur « Créer ». L’éditeur Visual Basic Editor, qui constitue votre environnement de programmation, s’ouvre alors automatiquement.</a:t>
            </a:r>
          </a:p>
          <a:p>
            <a:r>
              <a:rPr lang="fr-FR" dirty="0"/>
              <a:t>Vous pouvez également accéder directement à l’éditeur de code VBA en utilisant le raccourci clavier Alt + F11.</a:t>
            </a:r>
          </a:p>
        </p:txBody>
      </p:sp>
    </p:spTree>
    <p:extLst>
      <p:ext uri="{BB962C8B-B14F-4D97-AF65-F5344CB8AC3E}">
        <p14:creationId xmlns:p14="http://schemas.microsoft.com/office/powerpoint/2010/main" val="35148138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a:t>L’environnement de programmation se décompose en trois zones principales :</a:t>
            </a:r>
          </a:p>
          <a:p>
            <a:r>
              <a:rPr lang="fr-FR" dirty="0"/>
              <a:t>    une zone « Projet » pour naviguer d’un projet à l’autre ;</a:t>
            </a:r>
          </a:p>
          <a:p>
            <a:r>
              <a:rPr lang="fr-FR" dirty="0"/>
              <a:t>    une zone « Propriétés » pour modifier certaines caractéristiques des objets VBA ;</a:t>
            </a:r>
          </a:p>
          <a:p>
            <a:r>
              <a:rPr lang="fr-FR" dirty="0"/>
              <a:t>    l’éditeur de code VBA pour coder.</a:t>
            </a:r>
          </a:p>
        </p:txBody>
      </p:sp>
    </p:spTree>
    <p:extLst>
      <p:ext uri="{BB962C8B-B14F-4D97-AF65-F5344CB8AC3E}">
        <p14:creationId xmlns:p14="http://schemas.microsoft.com/office/powerpoint/2010/main" val="10231987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Voici quelques exemples de macros VBA simples, utilisées par les financiers :</a:t>
            </a:r>
          </a:p>
        </p:txBody>
      </p:sp>
      <p:sp>
        <p:nvSpPr>
          <p:cNvPr id="3" name="Espace réservé du contenu 2"/>
          <p:cNvSpPr>
            <a:spLocks noGrp="1"/>
          </p:cNvSpPr>
          <p:nvPr>
            <p:ph idx="1"/>
          </p:nvPr>
        </p:nvSpPr>
        <p:spPr/>
        <p:txBody>
          <a:bodyPr/>
          <a:lstStyle/>
          <a:p>
            <a:r>
              <a:rPr lang="fr-FR" dirty="0"/>
              <a:t> l’actualisation des données d’une table de calcul ;</a:t>
            </a:r>
          </a:p>
          <a:p>
            <a:r>
              <a:rPr lang="fr-FR" dirty="0"/>
              <a:t>    le </a:t>
            </a:r>
            <a:r>
              <a:rPr lang="fr-FR" dirty="0" err="1"/>
              <a:t>pricing</a:t>
            </a:r>
            <a:r>
              <a:rPr lang="fr-FR" dirty="0"/>
              <a:t> de certains produits financiers complexes ;</a:t>
            </a:r>
          </a:p>
          <a:p>
            <a:r>
              <a:rPr lang="fr-FR" dirty="0"/>
              <a:t>    la génération de </a:t>
            </a:r>
            <a:r>
              <a:rPr lang="fr-FR" dirty="0" err="1"/>
              <a:t>reporting</a:t>
            </a:r>
            <a:r>
              <a:rPr lang="fr-FR" dirty="0"/>
              <a:t> via des macros de “mise en page” ;</a:t>
            </a:r>
          </a:p>
          <a:p>
            <a:r>
              <a:rPr lang="fr-FR" dirty="0"/>
              <a:t>    l’exécution automatique d’une macro lors de l’ouverture d’une feuille de calcul ;</a:t>
            </a:r>
          </a:p>
          <a:p>
            <a:r>
              <a:rPr lang="fr-FR" dirty="0"/>
              <a:t>    la protection d’une ou plusieurs feuilles de calcul via un identifiant et un mot de passe.</a:t>
            </a:r>
          </a:p>
        </p:txBody>
      </p:sp>
    </p:spTree>
    <p:extLst>
      <p:ext uri="{BB962C8B-B14F-4D97-AF65-F5344CB8AC3E}">
        <p14:creationId xmlns:p14="http://schemas.microsoft.com/office/powerpoint/2010/main" val="11139843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a:t>Les macros VBA permettent également aux professionnels de la finance d’automatiser des tâches bien plus complexes, notamment :</a:t>
            </a:r>
          </a:p>
          <a:p>
            <a:r>
              <a:rPr lang="fr-FR" dirty="0"/>
              <a:t>    générer des simulations de modèles économiques ;</a:t>
            </a:r>
          </a:p>
          <a:p>
            <a:r>
              <a:rPr lang="fr-FR" dirty="0"/>
              <a:t>    créer des outils de détection et de gestion des risques ;</a:t>
            </a:r>
          </a:p>
          <a:p>
            <a:r>
              <a:rPr lang="fr-FR" dirty="0"/>
              <a:t>    mettre en place des techniques d’analyse fondées sur divers paramètres</a:t>
            </a:r>
          </a:p>
        </p:txBody>
      </p:sp>
    </p:spTree>
    <p:extLst>
      <p:ext uri="{BB962C8B-B14F-4D97-AF65-F5344CB8AC3E}">
        <p14:creationId xmlns:p14="http://schemas.microsoft.com/office/powerpoint/2010/main" val="19851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F72DAF9-9DF8-447A-8EF6-94BC6EEBBEBA}"/>
              </a:ext>
            </a:extLst>
          </p:cNvPr>
          <p:cNvSpPr>
            <a:spLocks noGrp="1"/>
          </p:cNvSpPr>
          <p:nvPr>
            <p:ph idx="1"/>
          </p:nvPr>
        </p:nvSpPr>
        <p:spPr/>
        <p:txBody>
          <a:bodyPr>
            <a:normAutofit/>
          </a:bodyPr>
          <a:lstStyle/>
          <a:p>
            <a:pPr>
              <a:buFont typeface="+mj-lt"/>
              <a:buAutoNum type="romanUcPeriod" startAt="4"/>
            </a:pPr>
            <a:r>
              <a:rPr lang="fr-FR" dirty="0"/>
              <a:t>Structures algorithmiques</a:t>
            </a:r>
          </a:p>
          <a:p>
            <a:pPr lvl="1"/>
            <a:r>
              <a:rPr lang="fr-FR" dirty="0"/>
              <a:t>Structures conditionnelles</a:t>
            </a:r>
          </a:p>
          <a:p>
            <a:pPr lvl="1"/>
            <a:r>
              <a:rPr lang="fr-FR" dirty="0"/>
              <a:t>Structures répétitives</a:t>
            </a:r>
          </a:p>
          <a:p>
            <a:pPr>
              <a:buAutoNum type="romanUcPeriod" startAt="4"/>
            </a:pPr>
            <a:r>
              <a:rPr lang="fr-FR" dirty="0"/>
              <a:t>Sous-programme</a:t>
            </a:r>
          </a:p>
          <a:p>
            <a:pPr lvl="1"/>
            <a:r>
              <a:rPr lang="fr-FR" dirty="0"/>
              <a:t>Présentation</a:t>
            </a:r>
          </a:p>
          <a:p>
            <a:pPr lvl="1"/>
            <a:r>
              <a:rPr lang="fr-FR" dirty="0"/>
              <a:t>Paramètres</a:t>
            </a:r>
          </a:p>
          <a:p>
            <a:pPr lvl="1"/>
            <a:r>
              <a:rPr lang="fr-FR" dirty="0"/>
              <a:t>Procédures</a:t>
            </a:r>
          </a:p>
          <a:p>
            <a:pPr lvl="1"/>
            <a:r>
              <a:rPr lang="fr-FR" dirty="0"/>
              <a:t>Fonctions</a:t>
            </a:r>
          </a:p>
        </p:txBody>
      </p:sp>
      <p:sp>
        <p:nvSpPr>
          <p:cNvPr id="6" name="Footer Placeholder 5">
            <a:extLst>
              <a:ext uri="{FF2B5EF4-FFF2-40B4-BE49-F238E27FC236}">
                <a16:creationId xmlns:a16="http://schemas.microsoft.com/office/drawing/2014/main" id="{1D0608E0-1487-4898-A0D4-2365E16DEE0D}"/>
              </a:ext>
            </a:extLst>
          </p:cNvPr>
          <p:cNvSpPr>
            <a:spLocks noGrp="1"/>
          </p:cNvSpPr>
          <p:nvPr>
            <p:ph type="ftr" sz="quarter" idx="11"/>
          </p:nvPr>
        </p:nvSpPr>
        <p:spPr>
          <a:xfrm>
            <a:off x="4038600" y="6461125"/>
            <a:ext cx="4114800" cy="365125"/>
          </a:xfrm>
        </p:spPr>
        <p:txBody>
          <a:bodyPr/>
          <a:lstStyle/>
          <a:p>
            <a:r>
              <a:rPr lang="fr-FR"/>
              <a:t>© DCG Vuibert </a:t>
            </a:r>
          </a:p>
        </p:txBody>
      </p:sp>
      <p:sp>
        <p:nvSpPr>
          <p:cNvPr id="5" name="Espace réservé du contenu 4">
            <a:extLst>
              <a:ext uri="{FF2B5EF4-FFF2-40B4-BE49-F238E27FC236}">
                <a16:creationId xmlns:a16="http://schemas.microsoft.com/office/drawing/2014/main" id="{82CAD1B6-B0FB-41B6-9DF3-E61256D96F15}"/>
              </a:ext>
            </a:extLst>
          </p:cNvPr>
          <p:cNvSpPr>
            <a:spLocks noGrp="1"/>
          </p:cNvSpPr>
          <p:nvPr>
            <p:ph sz="quarter" idx="13"/>
          </p:nvPr>
        </p:nvSpPr>
        <p:spPr/>
        <p:txBody>
          <a:bodyPr/>
          <a:lstStyle/>
          <a:p>
            <a:r>
              <a:rPr lang="fr-FR" b="0" dirty="0"/>
              <a:t>La programmation au service du tableur</a:t>
            </a:r>
            <a:endParaRPr lang="fr-FR" dirty="0"/>
          </a:p>
        </p:txBody>
      </p:sp>
    </p:spTree>
    <p:extLst>
      <p:ext uri="{BB962C8B-B14F-4D97-AF65-F5344CB8AC3E}">
        <p14:creationId xmlns:p14="http://schemas.microsoft.com/office/powerpoint/2010/main" val="1338703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VBA Concepts de Base:</a:t>
            </a:r>
            <a:br>
              <a:rPr lang="fr-FR" dirty="0"/>
            </a:br>
            <a:r>
              <a:rPr lang="fr-FR" dirty="0"/>
              <a:t>Le modèle Objet</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8673891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a:t>Avant d ’aller plus loin regardons les concepts de base à connaitre.</a:t>
            </a:r>
          </a:p>
          <a:p>
            <a:r>
              <a:rPr lang="fr-FR" dirty="0"/>
              <a:t>Cela ne vous empêchera pas de passer aux chapitres suivants</a:t>
            </a:r>
          </a:p>
          <a:p>
            <a:r>
              <a:rPr lang="fr-FR" dirty="0"/>
              <a:t>Vous pouvez revenir à ces concepts tôt ou tard.</a:t>
            </a:r>
          </a:p>
        </p:txBody>
      </p:sp>
    </p:spTree>
    <p:extLst>
      <p:ext uri="{BB962C8B-B14F-4D97-AF65-F5344CB8AC3E}">
        <p14:creationId xmlns:p14="http://schemas.microsoft.com/office/powerpoint/2010/main" val="183695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Programmation modulaire</a:t>
            </a:r>
          </a:p>
        </p:txBody>
      </p:sp>
      <p:sp>
        <p:nvSpPr>
          <p:cNvPr id="3" name="Espace réservé du contenu 2"/>
          <p:cNvSpPr>
            <a:spLocks noGrp="1"/>
          </p:cNvSpPr>
          <p:nvPr>
            <p:ph idx="1"/>
          </p:nvPr>
        </p:nvSpPr>
        <p:spPr/>
        <p:txBody>
          <a:bodyPr>
            <a:normAutofit fontScale="85000" lnSpcReduction="20000"/>
          </a:bodyPr>
          <a:lstStyle/>
          <a:p>
            <a:r>
              <a:rPr lang="fr-FR" dirty="0"/>
              <a:t>De nos jours, l'un des plus grands défis pour un développeur est de ne pas devoir réinventer la roue à chaque nouvelle application. </a:t>
            </a:r>
          </a:p>
          <a:p>
            <a:r>
              <a:rPr lang="fr-FR" dirty="0"/>
              <a:t>C'est pourquoi le développeur moderne est un développeur de </a:t>
            </a:r>
            <a:r>
              <a:rPr lang="fr-FR" b="1" dirty="0"/>
              <a:t>modules.</a:t>
            </a:r>
          </a:p>
          <a:p>
            <a:r>
              <a:rPr lang="fr-FR" dirty="0"/>
              <a:t>On développe des modules autonomes et plus ou moins génériques que l'on assemble pour former une application. </a:t>
            </a:r>
          </a:p>
          <a:p>
            <a:r>
              <a:rPr lang="fr-FR" dirty="0"/>
              <a:t>La modularité et la réutilisation du code est un des principes de bases de la POO. </a:t>
            </a:r>
          </a:p>
          <a:p>
            <a:r>
              <a:rPr lang="fr-FR" dirty="0"/>
              <a:t>Il est plus facile de débugger des modules de petite tailles qu'une grosse application.</a:t>
            </a:r>
          </a:p>
          <a:p>
            <a:r>
              <a:rPr lang="fr-FR" dirty="0"/>
              <a:t>En dehors de la programmation objet il est aussi très pratique d'utiliser des bibliothèques de code, qui, </a:t>
            </a:r>
            <a:r>
              <a:rPr lang="fr-FR" b="1" dirty="0">
                <a:solidFill>
                  <a:srgbClr val="C00000"/>
                </a:solidFill>
              </a:rPr>
              <a:t>une fois que l'on a résolut le problème des liens cassé</a:t>
            </a:r>
            <a:r>
              <a:rPr lang="fr-FR" dirty="0"/>
              <a:t>, devient indispensable. </a:t>
            </a:r>
          </a:p>
          <a:p>
            <a:r>
              <a:rPr lang="fr-FR" dirty="0"/>
              <a:t>Cela permet d'obtenir du code de meilleurs qualité, plus facile à maintenir, plus robuste.</a:t>
            </a:r>
          </a:p>
          <a:p>
            <a:endParaRPr lang="fr-FR" dirty="0"/>
          </a:p>
        </p:txBody>
      </p:sp>
    </p:spTree>
    <p:extLst>
      <p:ext uri="{BB962C8B-B14F-4D97-AF65-F5344CB8AC3E}">
        <p14:creationId xmlns:p14="http://schemas.microsoft.com/office/powerpoint/2010/main" val="23493781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Pourquoi utiliser les modules de classes ?</a:t>
            </a:r>
          </a:p>
        </p:txBody>
      </p:sp>
      <p:sp>
        <p:nvSpPr>
          <p:cNvPr id="3" name="Espace réservé du contenu 2"/>
          <p:cNvSpPr>
            <a:spLocks noGrp="1"/>
          </p:cNvSpPr>
          <p:nvPr>
            <p:ph idx="1"/>
          </p:nvPr>
        </p:nvSpPr>
        <p:spPr/>
        <p:txBody>
          <a:bodyPr>
            <a:normAutofit fontScale="92500" lnSpcReduction="20000"/>
          </a:bodyPr>
          <a:lstStyle/>
          <a:p>
            <a:r>
              <a:rPr lang="fr-FR" dirty="0"/>
              <a:t>La programmation procédurale a fait ses preuves et vous vous demandez peut-être pourquoi changer ? Les raisons sont multiples :</a:t>
            </a:r>
            <a:br>
              <a:rPr lang="fr-FR" dirty="0"/>
            </a:br>
            <a:r>
              <a:rPr lang="fr-FR" dirty="0"/>
              <a:t>La création d'objets personnalisés permet de mieux organiser les développements en regroupant dans un même objet les données ainsi que les méthodes pour manipuler ses données.</a:t>
            </a:r>
            <a:br>
              <a:rPr lang="fr-FR" dirty="0"/>
            </a:br>
            <a:r>
              <a:rPr lang="fr-FR" dirty="0"/>
              <a:t>Les classes sont des sous ensembles cohérents de vos applications. On commence par développer les classes dont on aura besoin (et qui pour certaines seront réutilisables ultérieurement) et ensuite on implémente la logique liée à l'application. Cela vous oblige à réfléchir à l'application que vous aller développer avant de commencer à coder, ce qui est rarement une mauvaise idée. ;)</a:t>
            </a:r>
            <a:br>
              <a:rPr lang="fr-FR" dirty="0"/>
            </a:br>
            <a:r>
              <a:rPr lang="fr-FR" dirty="0"/>
              <a:t>Le découpage du code en classes permet d'accélérer le développement d'application complexe et facilite la maintenance, qui représente 80% de la vie d'un logiciel, en est grandement facilité. Le temps que vous passez au départ à réfléchir c'est du temps gagné pour plus tard. </a:t>
            </a:r>
          </a:p>
          <a:p>
            <a:endParaRPr lang="fr-FR" dirty="0"/>
          </a:p>
        </p:txBody>
      </p:sp>
    </p:spTree>
    <p:extLst>
      <p:ext uri="{BB962C8B-B14F-4D97-AF65-F5344CB8AC3E}">
        <p14:creationId xmlns:p14="http://schemas.microsoft.com/office/powerpoint/2010/main" val="36850965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VBA, un Langage orienté objet ?</a:t>
            </a:r>
          </a:p>
        </p:txBody>
      </p:sp>
      <p:sp>
        <p:nvSpPr>
          <p:cNvPr id="3" name="Espace réservé du contenu 2"/>
          <p:cNvSpPr>
            <a:spLocks noGrp="1"/>
          </p:cNvSpPr>
          <p:nvPr>
            <p:ph idx="1"/>
          </p:nvPr>
        </p:nvSpPr>
        <p:spPr/>
        <p:txBody>
          <a:bodyPr>
            <a:normAutofit/>
          </a:bodyPr>
          <a:lstStyle/>
          <a:p>
            <a:r>
              <a:rPr lang="fr-FR" dirty="0"/>
              <a:t>Disons plutôt, par égard pour les puristes, que VBA n'est pas un langage orienté objet mais qu'il permet de faire de la Programmation Orientée Objet (POO), malgré quelques limitations non utilisées pour nous:</a:t>
            </a:r>
          </a:p>
          <a:p>
            <a:pPr lvl="1"/>
            <a:r>
              <a:rPr lang="fr-FR" dirty="0"/>
              <a:t>Certaines des caractéristiques de la POO, comme </a:t>
            </a:r>
            <a:r>
              <a:rPr lang="fr-FR" b="1" dirty="0"/>
              <a:t>l'héritage</a:t>
            </a:r>
            <a:r>
              <a:rPr lang="fr-FR" dirty="0"/>
              <a:t> ou le </a:t>
            </a:r>
            <a:r>
              <a:rPr lang="fr-FR" b="1" dirty="0"/>
              <a:t>polymorphisme</a:t>
            </a:r>
            <a:r>
              <a:rPr lang="fr-FR" dirty="0"/>
              <a:t> , ne sont pas présents. </a:t>
            </a:r>
            <a:br>
              <a:rPr lang="fr-FR" dirty="0"/>
            </a:br>
            <a:r>
              <a:rPr lang="fr-FR" dirty="0"/>
              <a:t>D'autres part, les classes ne peuvent pas être directement instanciées si elle se trouve dans un complément (*.</a:t>
            </a:r>
            <a:r>
              <a:rPr lang="fr-FR" dirty="0" err="1"/>
              <a:t>mda</a:t>
            </a:r>
            <a:r>
              <a:rPr lang="fr-FR" dirty="0"/>
              <a:t>). </a:t>
            </a:r>
          </a:p>
        </p:txBody>
      </p:sp>
    </p:spTree>
    <p:extLst>
      <p:ext uri="{BB962C8B-B14F-4D97-AF65-F5344CB8AC3E}">
        <p14:creationId xmlns:p14="http://schemas.microsoft.com/office/powerpoint/2010/main" val="17197649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VBA, un Langage orienté objet ?</a:t>
            </a:r>
          </a:p>
        </p:txBody>
      </p:sp>
      <p:sp>
        <p:nvSpPr>
          <p:cNvPr id="3" name="Espace réservé du contenu 2"/>
          <p:cNvSpPr>
            <a:spLocks noGrp="1"/>
          </p:cNvSpPr>
          <p:nvPr>
            <p:ph idx="1"/>
          </p:nvPr>
        </p:nvSpPr>
        <p:spPr/>
        <p:txBody>
          <a:bodyPr>
            <a:normAutofit fontScale="92500" lnSpcReduction="10000"/>
          </a:bodyPr>
          <a:lstStyle/>
          <a:p>
            <a:r>
              <a:rPr lang="fr-FR" dirty="0"/>
              <a:t>Disons plutôt, par égard pour les puristes, que VBA n'est pas un langage orienté objet mais qu'il permet de faire de la Programmation Orientée Objet (POO), malgré quelques limitations non utilisées pour nous:</a:t>
            </a:r>
          </a:p>
          <a:p>
            <a:pPr lvl="1"/>
            <a:r>
              <a:rPr lang="fr-FR" dirty="0"/>
              <a:t>Certaines des caractéristiques de la POO, comme </a:t>
            </a:r>
            <a:r>
              <a:rPr lang="fr-FR" b="1" dirty="0"/>
              <a:t>l'héritage</a:t>
            </a:r>
            <a:r>
              <a:rPr lang="fr-FR" dirty="0"/>
              <a:t> ou le </a:t>
            </a:r>
            <a:r>
              <a:rPr lang="fr-FR" b="1" dirty="0"/>
              <a:t>polymorphisme</a:t>
            </a:r>
            <a:r>
              <a:rPr lang="fr-FR" dirty="0"/>
              <a:t> , ne sont pas présents. Il est impossible de créer des classes dérivées.</a:t>
            </a:r>
            <a:br>
              <a:rPr lang="fr-FR" dirty="0"/>
            </a:br>
            <a:r>
              <a:rPr lang="fr-FR" dirty="0"/>
              <a:t>La surcharge de méthode est impossible, puisqu'il est impossible en VB d'utiliser le même nom pour plusieurs méthodes dans une même classe. Nous verrons le cas particulier des procédures </a:t>
            </a:r>
            <a:r>
              <a:rPr lang="fr-FR" dirty="0" err="1"/>
              <a:t>Property</a:t>
            </a:r>
            <a:br>
              <a:rPr lang="fr-FR" dirty="0"/>
            </a:br>
            <a:r>
              <a:rPr lang="fr-FR" dirty="0"/>
              <a:t>D'autres part, les classes ne peuvent pas être directement instanciées si elle se trouve dans un complément (*.</a:t>
            </a:r>
            <a:r>
              <a:rPr lang="fr-FR" dirty="0" err="1"/>
              <a:t>mda</a:t>
            </a:r>
            <a:r>
              <a:rPr lang="fr-FR" dirty="0"/>
              <a:t>). C'est à mon avis la plus grosse lacune et surtout la plus absurde, étant donné que la réutilisation du code est un des chevaux de bataille de la POO. Il est cependant possible d'utiliser cette classe si le code qui instancie l'objet se trouve dans un modules de code simple dans le même </a:t>
            </a:r>
            <a:r>
              <a:rPr lang="fr-FR" dirty="0" err="1"/>
              <a:t>mda</a:t>
            </a:r>
            <a:r>
              <a:rPr lang="fr-FR" dirty="0"/>
              <a:t> que la classe. (</a:t>
            </a:r>
            <a:r>
              <a:rPr lang="fr-FR" b="1" dirty="0"/>
              <a:t>A mettre à jour</a:t>
            </a:r>
            <a:r>
              <a:rPr lang="fr-FR" dirty="0"/>
              <a:t>)</a:t>
            </a:r>
          </a:p>
          <a:p>
            <a:endParaRPr lang="fr-FR" dirty="0"/>
          </a:p>
        </p:txBody>
      </p:sp>
    </p:spTree>
    <p:extLst>
      <p:ext uri="{BB962C8B-B14F-4D97-AF65-F5344CB8AC3E}">
        <p14:creationId xmlns:p14="http://schemas.microsoft.com/office/powerpoint/2010/main" val="23845218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Modèle objet ? Objet, Propriétés et méthodes</a:t>
            </a:r>
          </a:p>
        </p:txBody>
      </p:sp>
      <p:sp>
        <p:nvSpPr>
          <p:cNvPr id="3" name="Espace réservé du contenu 2"/>
          <p:cNvSpPr>
            <a:spLocks noGrp="1"/>
          </p:cNvSpPr>
          <p:nvPr>
            <p:ph idx="1"/>
          </p:nvPr>
        </p:nvSpPr>
        <p:spPr/>
        <p:txBody>
          <a:bodyPr>
            <a:normAutofit fontScale="92500" lnSpcReduction="10000"/>
          </a:bodyPr>
          <a:lstStyle/>
          <a:p>
            <a:r>
              <a:rPr lang="fr-FR" dirty="0"/>
              <a:t>Les développeurs organisent les objets de programmation selon une hiérarchie, qui est appelée </a:t>
            </a:r>
            <a:r>
              <a:rPr lang="fr-FR" b="1" dirty="0"/>
              <a:t>modèle objet de l’application.</a:t>
            </a:r>
            <a:r>
              <a:rPr lang="fr-FR" dirty="0"/>
              <a:t> </a:t>
            </a:r>
          </a:p>
          <a:p>
            <a:r>
              <a:rPr lang="fr-FR" dirty="0"/>
              <a:t>La définition d’un </a:t>
            </a:r>
            <a:r>
              <a:rPr lang="fr-FR" b="1" dirty="0"/>
              <a:t>objet</a:t>
            </a:r>
            <a:r>
              <a:rPr lang="fr-FR" dirty="0"/>
              <a:t> est appelée une </a:t>
            </a:r>
            <a:r>
              <a:rPr lang="fr-FR" b="1" dirty="0"/>
              <a:t>classe</a:t>
            </a:r>
            <a:r>
              <a:rPr lang="fr-FR" dirty="0"/>
              <a:t>, ce qui explique que vous verrez peut-être ces deux expressions utilisées indifféremment. </a:t>
            </a:r>
          </a:p>
          <a:p>
            <a:r>
              <a:rPr lang="fr-FR" dirty="0"/>
              <a:t>D’un point de vue technique, </a:t>
            </a:r>
            <a:r>
              <a:rPr lang="fr-FR" b="1" dirty="0"/>
              <a:t>une classe est la description ou le modèle utilisé pour créer, ou instancier, un objet.</a:t>
            </a:r>
          </a:p>
          <a:p>
            <a:r>
              <a:rPr lang="fr-FR" dirty="0"/>
              <a:t>Une fois qu’un </a:t>
            </a:r>
            <a:r>
              <a:rPr lang="fr-FR" b="1" dirty="0">
                <a:solidFill>
                  <a:srgbClr val="C00000"/>
                </a:solidFill>
              </a:rPr>
              <a:t>objet</a:t>
            </a:r>
            <a:r>
              <a:rPr lang="fr-FR" dirty="0"/>
              <a:t> existe, vous pouvez le manipuler en définissant ses </a:t>
            </a:r>
            <a:r>
              <a:rPr lang="fr-FR" b="1" dirty="0">
                <a:solidFill>
                  <a:srgbClr val="C00000"/>
                </a:solidFill>
              </a:rPr>
              <a:t>propriétés</a:t>
            </a:r>
            <a:r>
              <a:rPr lang="fr-FR" dirty="0"/>
              <a:t> et en dénommant ses </a:t>
            </a:r>
            <a:r>
              <a:rPr lang="fr-FR" b="1" dirty="0">
                <a:solidFill>
                  <a:srgbClr val="C00000"/>
                </a:solidFill>
              </a:rPr>
              <a:t>méthodes</a:t>
            </a:r>
            <a:r>
              <a:rPr lang="fr-FR" dirty="0"/>
              <a:t>. </a:t>
            </a:r>
          </a:p>
          <a:p>
            <a:pPr lvl="1"/>
            <a:r>
              <a:rPr lang="fr-FR" dirty="0"/>
              <a:t>Si vous pensez à l’objet sous la forme d’un nom, les propriétés sont alors les adjectifs décrivant le nom, et les méthodes sont les verbes qui animent le nom. </a:t>
            </a:r>
          </a:p>
          <a:p>
            <a:pPr lvl="1"/>
            <a:r>
              <a:rPr lang="fr-FR" dirty="0"/>
              <a:t>La modification d’une propriété altère la qualité de l’apparence ou le comportement de l’objet. L’appel à l’une des méthodes d’objet conduit l’objet à effectuer une action</a:t>
            </a:r>
          </a:p>
        </p:txBody>
      </p:sp>
    </p:spTree>
    <p:extLst>
      <p:ext uri="{BB962C8B-B14F-4D97-AF65-F5344CB8AC3E}">
        <p14:creationId xmlns:p14="http://schemas.microsoft.com/office/powerpoint/2010/main" val="31907918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Modèle objet ? Objet, Propriétés et méthodes</a:t>
            </a:r>
          </a:p>
        </p:txBody>
      </p:sp>
      <p:sp>
        <p:nvSpPr>
          <p:cNvPr id="3" name="Espace réservé du contenu 2"/>
          <p:cNvSpPr>
            <a:spLocks noGrp="1"/>
          </p:cNvSpPr>
          <p:nvPr>
            <p:ph idx="1"/>
          </p:nvPr>
        </p:nvSpPr>
        <p:spPr/>
        <p:txBody>
          <a:bodyPr>
            <a:normAutofit fontScale="92500"/>
          </a:bodyPr>
          <a:lstStyle/>
          <a:p>
            <a:r>
              <a:rPr lang="fr-FR" dirty="0"/>
              <a:t>Une fois qu’un </a:t>
            </a:r>
            <a:r>
              <a:rPr lang="fr-FR" b="1" dirty="0">
                <a:solidFill>
                  <a:srgbClr val="C00000"/>
                </a:solidFill>
              </a:rPr>
              <a:t>objet</a:t>
            </a:r>
            <a:r>
              <a:rPr lang="fr-FR" dirty="0"/>
              <a:t> existe, vous pouvez le manipuler en définissant ses </a:t>
            </a:r>
            <a:r>
              <a:rPr lang="fr-FR" b="1" dirty="0">
                <a:solidFill>
                  <a:srgbClr val="C00000"/>
                </a:solidFill>
              </a:rPr>
              <a:t>propriétés</a:t>
            </a:r>
            <a:r>
              <a:rPr lang="fr-FR" dirty="0"/>
              <a:t> et en dénommant ses </a:t>
            </a:r>
            <a:r>
              <a:rPr lang="fr-FR" b="1" dirty="0">
                <a:solidFill>
                  <a:srgbClr val="C00000"/>
                </a:solidFill>
              </a:rPr>
              <a:t>méthodes</a:t>
            </a:r>
            <a:r>
              <a:rPr lang="fr-FR" dirty="0"/>
              <a:t>. </a:t>
            </a:r>
          </a:p>
          <a:p>
            <a:pPr lvl="1"/>
            <a:r>
              <a:rPr lang="fr-FR" dirty="0"/>
              <a:t>Si vous pensez à l’objet sous la forme d’un nom, les propriétés sont alors les adjectifs décrivant le nom, et les méthodes sont les verbes qui animent le nom. </a:t>
            </a:r>
          </a:p>
          <a:p>
            <a:pPr lvl="1"/>
            <a:r>
              <a:rPr lang="fr-FR" dirty="0"/>
              <a:t>La modification d’une propriété altère la qualité de l’apparence ou le comportement de l’objet. L’appel à l’une des méthodes d’objet conduit l’objet à effectuer une action</a:t>
            </a:r>
          </a:p>
          <a:p>
            <a:r>
              <a:rPr lang="fr-FR" dirty="0"/>
              <a:t>Word, par exemple, comporte un objet Application de niveau supérieur qui contient un objet Document. L’objet Document contient des objets Paragraphe et ainsi de suite. Les modèles objet reflètent à peu près ce que vous voyez dans l’interface utilisateur. Il s’agit d’une carte conceptuelle de l’application et de ses capacités.</a:t>
            </a:r>
          </a:p>
          <a:p>
            <a:endParaRPr lang="fr-FR" dirty="0"/>
          </a:p>
        </p:txBody>
      </p:sp>
    </p:spTree>
    <p:extLst>
      <p:ext uri="{BB962C8B-B14F-4D97-AF65-F5344CB8AC3E}">
        <p14:creationId xmlns:p14="http://schemas.microsoft.com/office/powerpoint/2010/main" val="16262489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Méthodes 1/2</a:t>
            </a:r>
          </a:p>
        </p:txBody>
      </p:sp>
      <p:sp>
        <p:nvSpPr>
          <p:cNvPr id="2" name="Espace réservé du contenu 1">
            <a:extLst>
              <a:ext uri="{FF2B5EF4-FFF2-40B4-BE49-F238E27FC236}">
                <a16:creationId xmlns:a16="http://schemas.microsoft.com/office/drawing/2014/main" id="{C012CAC3-83C7-4286-B682-384C208F9CA5}"/>
              </a:ext>
            </a:extLst>
          </p:cNvPr>
          <p:cNvSpPr>
            <a:spLocks noGrp="1"/>
          </p:cNvSpPr>
          <p:nvPr>
            <p:ph idx="1"/>
          </p:nvPr>
        </p:nvSpPr>
        <p:spPr/>
        <p:txBody>
          <a:bodyPr>
            <a:normAutofit fontScale="92500" lnSpcReduction="20000"/>
          </a:bodyPr>
          <a:lstStyle/>
          <a:p>
            <a:pPr marL="0" indent="0">
              <a:lnSpc>
                <a:spcPct val="100000"/>
              </a:lnSpc>
              <a:buNone/>
            </a:pPr>
            <a:r>
              <a:rPr lang="fr-FR" altLang="en-US" sz="2800" dirty="0">
                <a:solidFill>
                  <a:srgbClr val="171717"/>
                </a:solidFill>
                <a:latin typeface="+mn-lt"/>
                <a:cs typeface="Segoe UI" panose="020B0502040204020203" pitchFamily="34" charset="0"/>
              </a:rPr>
              <a:t>Dans Word, par exemple, vous pouvez modifier les </a:t>
            </a:r>
            <a:r>
              <a:rPr lang="fr-FR" altLang="en-US" sz="2800" b="1" dirty="0">
                <a:solidFill>
                  <a:srgbClr val="171717"/>
                </a:solidFill>
                <a:latin typeface="+mn-lt"/>
                <a:cs typeface="Segoe UI" panose="020B0502040204020203" pitchFamily="34" charset="0"/>
              </a:rPr>
              <a:t>propriétés</a:t>
            </a:r>
            <a:r>
              <a:rPr lang="fr-FR" altLang="en-US" sz="2800" dirty="0">
                <a:solidFill>
                  <a:srgbClr val="171717"/>
                </a:solidFill>
                <a:latin typeface="+mn-lt"/>
                <a:cs typeface="Segoe UI" panose="020B0502040204020203" pitchFamily="34" charset="0"/>
              </a:rPr>
              <a:t> et les </a:t>
            </a:r>
            <a:r>
              <a:rPr lang="fr-FR" altLang="en-US" sz="2800" b="1" dirty="0">
                <a:solidFill>
                  <a:srgbClr val="171717"/>
                </a:solidFill>
                <a:latin typeface="+mn-lt"/>
                <a:cs typeface="Segoe UI" panose="020B0502040204020203" pitchFamily="34" charset="0"/>
              </a:rPr>
              <a:t>méthodes</a:t>
            </a:r>
            <a:r>
              <a:rPr lang="fr-FR" altLang="en-US" sz="2800" dirty="0">
                <a:solidFill>
                  <a:srgbClr val="171717"/>
                </a:solidFill>
                <a:latin typeface="+mn-lt"/>
                <a:cs typeface="Segoe UI" panose="020B0502040204020203" pitchFamily="34" charset="0"/>
              </a:rPr>
              <a:t> du document en cours d’appel à l’aide de la propriété </a:t>
            </a:r>
            <a:r>
              <a:rPr lang="fr-FR" altLang="en-US" sz="2800" b="1" dirty="0" err="1">
                <a:solidFill>
                  <a:srgbClr val="171717"/>
                </a:solidFill>
                <a:latin typeface="+mn-lt"/>
                <a:cs typeface="Segoe UI" panose="020B0502040204020203" pitchFamily="34" charset="0"/>
              </a:rPr>
              <a:t>ActiveDocument</a:t>
            </a:r>
            <a:r>
              <a:rPr lang="fr-FR" altLang="en-US" sz="2800" dirty="0">
                <a:solidFill>
                  <a:srgbClr val="171717"/>
                </a:solidFill>
                <a:latin typeface="+mn-lt"/>
                <a:cs typeface="Segoe UI" panose="020B0502040204020203" pitchFamily="34" charset="0"/>
              </a:rPr>
              <a:t> de l’objet </a:t>
            </a:r>
            <a:r>
              <a:rPr lang="fr-FR" altLang="en-US" sz="2800" b="1" dirty="0">
                <a:solidFill>
                  <a:srgbClr val="171717"/>
                </a:solidFill>
                <a:latin typeface="+mn-lt"/>
                <a:cs typeface="Segoe UI" panose="020B0502040204020203" pitchFamily="34" charset="0"/>
              </a:rPr>
              <a:t>Application</a:t>
            </a:r>
            <a:r>
              <a:rPr lang="fr-FR" altLang="en-US" sz="2800" dirty="0">
                <a:solidFill>
                  <a:srgbClr val="171717"/>
                </a:solidFill>
                <a:latin typeface="+mn-lt"/>
                <a:cs typeface="Segoe UI" panose="020B0502040204020203" pitchFamily="34" charset="0"/>
              </a:rPr>
              <a:t>. </a:t>
            </a:r>
          </a:p>
          <a:p>
            <a:pPr marL="0" indent="0">
              <a:lnSpc>
                <a:spcPct val="100000"/>
              </a:lnSpc>
              <a:buNone/>
            </a:pPr>
            <a:r>
              <a:rPr lang="fr-FR" altLang="en-US" sz="2800" dirty="0">
                <a:solidFill>
                  <a:srgbClr val="171717"/>
                </a:solidFill>
                <a:latin typeface="+mn-lt"/>
                <a:cs typeface="Segoe UI" panose="020B0502040204020203" pitchFamily="34" charset="0"/>
              </a:rPr>
              <a:t>Cette propriété </a:t>
            </a:r>
            <a:r>
              <a:rPr lang="fr-FR" altLang="en-US" sz="2800" b="1" dirty="0" err="1">
                <a:solidFill>
                  <a:srgbClr val="171717"/>
                </a:solidFill>
                <a:latin typeface="+mn-lt"/>
                <a:cs typeface="Segoe UI" panose="020B0502040204020203" pitchFamily="34" charset="0"/>
              </a:rPr>
              <a:t>ActiveDocument</a:t>
            </a:r>
            <a:r>
              <a:rPr lang="fr-FR" altLang="en-US" sz="2800" dirty="0">
                <a:solidFill>
                  <a:srgbClr val="171717"/>
                </a:solidFill>
                <a:latin typeface="+mn-lt"/>
                <a:cs typeface="Segoe UI" panose="020B0502040204020203" pitchFamily="34" charset="0"/>
              </a:rPr>
              <a:t> renvoie une référence à l’objet </a:t>
            </a:r>
            <a:r>
              <a:rPr lang="fr-FR" altLang="en-US" sz="2800" b="1" dirty="0">
                <a:solidFill>
                  <a:srgbClr val="171717"/>
                </a:solidFill>
                <a:latin typeface="+mn-lt"/>
                <a:cs typeface="Segoe UI" panose="020B0502040204020203" pitchFamily="34" charset="0"/>
              </a:rPr>
              <a:t>Document</a:t>
            </a:r>
            <a:r>
              <a:rPr lang="fr-FR" altLang="en-US" sz="2800" dirty="0">
                <a:solidFill>
                  <a:srgbClr val="171717"/>
                </a:solidFill>
                <a:latin typeface="+mn-lt"/>
                <a:cs typeface="Segoe UI" panose="020B0502040204020203" pitchFamily="34" charset="0"/>
              </a:rPr>
              <a:t> qui est actuellement actif dans l’application </a:t>
            </a:r>
            <a:r>
              <a:rPr lang="fr-FR" altLang="en-US" sz="2800" b="1" dirty="0">
                <a:solidFill>
                  <a:srgbClr val="171717"/>
                </a:solidFill>
                <a:latin typeface="+mn-lt"/>
                <a:cs typeface="Segoe UI" panose="020B0502040204020203" pitchFamily="34" charset="0"/>
              </a:rPr>
              <a:t>Word</a:t>
            </a:r>
            <a:r>
              <a:rPr lang="fr-FR" altLang="en-US" sz="2800" dirty="0">
                <a:solidFill>
                  <a:srgbClr val="171717"/>
                </a:solidFill>
                <a:latin typeface="+mn-lt"/>
                <a:cs typeface="Segoe UI" panose="020B0502040204020203" pitchFamily="34" charset="0"/>
              </a:rPr>
              <a:t>. </a:t>
            </a:r>
          </a:p>
          <a:p>
            <a:pPr marL="0" indent="0">
              <a:lnSpc>
                <a:spcPct val="100000"/>
              </a:lnSpc>
              <a:buNone/>
            </a:pPr>
            <a:r>
              <a:rPr lang="fr-FR" altLang="en-US" sz="2800" dirty="0">
                <a:solidFill>
                  <a:srgbClr val="171717"/>
                </a:solidFill>
                <a:latin typeface="+mn-lt"/>
                <a:cs typeface="Segoe UI" panose="020B0502040204020203" pitchFamily="34" charset="0"/>
              </a:rPr>
              <a:t>« Renvoie une référence à » signifie « vous donne accès à. »</a:t>
            </a:r>
          </a:p>
          <a:p>
            <a:pPr marL="0" indent="0">
              <a:lnSpc>
                <a:spcPct val="100000"/>
              </a:lnSpc>
              <a:buNone/>
            </a:pPr>
            <a:r>
              <a:rPr lang="fr-FR" altLang="en-US" sz="2800" dirty="0">
                <a:solidFill>
                  <a:srgbClr val="171717"/>
                </a:solidFill>
                <a:latin typeface="+mn-lt"/>
                <a:cs typeface="Segoe UI" panose="020B0502040204020203" pitchFamily="34" charset="0"/>
              </a:rPr>
              <a:t>Le code suivant effectue exactement ce qu’il dit ; c’est-à-dire enregistre le document actif dans application.</a:t>
            </a:r>
            <a:endParaRPr lang="fr-FR" altLang="en-US" sz="2800" dirty="0">
              <a:latin typeface="+mn-lt"/>
            </a:endParaRPr>
          </a:p>
          <a:p>
            <a:pPr marL="0" indent="0">
              <a:lnSpc>
                <a:spcPct val="100000"/>
              </a:lnSpc>
              <a:buNone/>
            </a:pPr>
            <a:r>
              <a:rPr lang="fr-FR" altLang="en-US" sz="3200" b="1" dirty="0" err="1">
                <a:solidFill>
                  <a:srgbClr val="C00000"/>
                </a:solidFill>
                <a:latin typeface="+mn-lt"/>
              </a:rPr>
              <a:t>Application.ActiveDocument.Save</a:t>
            </a:r>
            <a:r>
              <a:rPr lang="fr-FR" altLang="en-US" sz="3200" b="1" dirty="0">
                <a:solidFill>
                  <a:srgbClr val="C00000"/>
                </a:solidFill>
                <a:latin typeface="+mn-lt"/>
              </a:rPr>
              <a:t> </a:t>
            </a:r>
          </a:p>
          <a:p>
            <a:pPr marL="0" indent="0">
              <a:lnSpc>
                <a:spcPct val="100000"/>
              </a:lnSpc>
              <a:buNone/>
            </a:pPr>
            <a:r>
              <a:rPr lang="fr-FR" altLang="en-US" sz="2800" i="1" dirty="0">
                <a:solidFill>
                  <a:srgbClr val="00B050"/>
                </a:solidFill>
                <a:latin typeface="+mn-lt"/>
                <a:cs typeface="Segoe UI" panose="020B0502040204020203" pitchFamily="34" charset="0"/>
              </a:rPr>
              <a:t>Lire le code de gauche à droite, « Dans cette Application, avec le Document référencé par </a:t>
            </a:r>
            <a:r>
              <a:rPr lang="fr-FR" altLang="en-US" sz="2800" i="1" dirty="0" err="1">
                <a:solidFill>
                  <a:srgbClr val="00B050"/>
                </a:solidFill>
                <a:latin typeface="+mn-lt"/>
                <a:cs typeface="Segoe UI" panose="020B0502040204020203" pitchFamily="34" charset="0"/>
              </a:rPr>
              <a:t>ActiveDocument</a:t>
            </a:r>
            <a:r>
              <a:rPr lang="fr-FR" altLang="en-US" sz="2800" i="1" dirty="0">
                <a:solidFill>
                  <a:srgbClr val="00B050"/>
                </a:solidFill>
                <a:latin typeface="+mn-lt"/>
                <a:cs typeface="Segoe UI" panose="020B0502040204020203" pitchFamily="34" charset="0"/>
              </a:rPr>
              <a:t>, appelez la méthode </a:t>
            </a:r>
            <a:r>
              <a:rPr lang="fr-FR" altLang="en-US" sz="2800" b="1" i="1" dirty="0">
                <a:solidFill>
                  <a:srgbClr val="00B050"/>
                </a:solidFill>
                <a:latin typeface="+mn-lt"/>
                <a:cs typeface="Segoe UI" panose="020B0502040204020203" pitchFamily="34" charset="0"/>
              </a:rPr>
              <a:t>Enregistrer</a:t>
            </a:r>
            <a:r>
              <a:rPr lang="fr-FR" altLang="en-US" sz="2800" i="1" dirty="0">
                <a:solidFill>
                  <a:srgbClr val="00B050"/>
                </a:solidFill>
                <a:latin typeface="+mn-lt"/>
                <a:cs typeface="Segoe UI" panose="020B0502040204020203" pitchFamily="34" charset="0"/>
              </a:rPr>
              <a:t>. » </a:t>
            </a:r>
          </a:p>
          <a:p>
            <a:pPr marL="0" indent="0">
              <a:buNone/>
            </a:pPr>
            <a:endParaRPr lang="fr-FR" dirty="0"/>
          </a:p>
        </p:txBody>
      </p:sp>
    </p:spTree>
    <p:extLst>
      <p:ext uri="{BB962C8B-B14F-4D97-AF65-F5344CB8AC3E}">
        <p14:creationId xmlns:p14="http://schemas.microsoft.com/office/powerpoint/2010/main" val="22214246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Méthodes 2/2</a:t>
            </a:r>
          </a:p>
        </p:txBody>
      </p:sp>
      <p:sp>
        <p:nvSpPr>
          <p:cNvPr id="2" name="Espace réservé du contenu 1">
            <a:extLst>
              <a:ext uri="{FF2B5EF4-FFF2-40B4-BE49-F238E27FC236}">
                <a16:creationId xmlns:a16="http://schemas.microsoft.com/office/drawing/2014/main" id="{CAEAE378-2911-4268-9A9C-EEB8A2834EEC}"/>
              </a:ext>
            </a:extLst>
          </p:cNvPr>
          <p:cNvSpPr>
            <a:spLocks noGrp="1"/>
          </p:cNvSpPr>
          <p:nvPr>
            <p:ph idx="1"/>
          </p:nvPr>
        </p:nvSpPr>
        <p:spPr/>
        <p:txBody>
          <a:bodyPr>
            <a:normAutofit fontScale="77500" lnSpcReduction="20000"/>
          </a:bodyPr>
          <a:lstStyle/>
          <a:p>
            <a:pPr marL="0" indent="0">
              <a:lnSpc>
                <a:spcPct val="100000"/>
              </a:lnSpc>
              <a:buNone/>
            </a:pPr>
            <a:r>
              <a:rPr lang="fr-FR" altLang="en-US" sz="3200" b="1" dirty="0" err="1">
                <a:latin typeface="+mn-lt"/>
              </a:rPr>
              <a:t>Application.ActiveDocument.Save</a:t>
            </a:r>
            <a:r>
              <a:rPr lang="fr-FR" altLang="en-US" sz="3200" b="1" dirty="0">
                <a:latin typeface="+mn-lt"/>
              </a:rPr>
              <a:t> </a:t>
            </a:r>
          </a:p>
          <a:p>
            <a:pPr marL="0" indent="0">
              <a:lnSpc>
                <a:spcPct val="100000"/>
              </a:lnSpc>
              <a:buNone/>
            </a:pPr>
            <a:r>
              <a:rPr lang="fr-FR" altLang="en-US" sz="2800" i="1" dirty="0">
                <a:solidFill>
                  <a:srgbClr val="00B050"/>
                </a:solidFill>
                <a:latin typeface="+mn-lt"/>
                <a:cs typeface="Segoe UI" panose="020B0502040204020203" pitchFamily="34" charset="0"/>
              </a:rPr>
              <a:t>Lire le code de gauche à droite, « Dans cette Application, avec le Document référencé par </a:t>
            </a:r>
            <a:r>
              <a:rPr lang="fr-FR" altLang="en-US" sz="2800" i="1" dirty="0" err="1">
                <a:solidFill>
                  <a:srgbClr val="00B050"/>
                </a:solidFill>
                <a:latin typeface="+mn-lt"/>
                <a:cs typeface="Segoe UI" panose="020B0502040204020203" pitchFamily="34" charset="0"/>
              </a:rPr>
              <a:t>ActiveDocument</a:t>
            </a:r>
            <a:r>
              <a:rPr lang="fr-FR" altLang="en-US" sz="2800" i="1" dirty="0">
                <a:solidFill>
                  <a:srgbClr val="00B050"/>
                </a:solidFill>
                <a:latin typeface="+mn-lt"/>
                <a:cs typeface="Segoe UI" panose="020B0502040204020203" pitchFamily="34" charset="0"/>
              </a:rPr>
              <a:t>, appelez la méthode </a:t>
            </a:r>
            <a:r>
              <a:rPr lang="fr-FR" altLang="en-US" sz="2800" b="1" i="1" dirty="0">
                <a:solidFill>
                  <a:srgbClr val="00B050"/>
                </a:solidFill>
                <a:latin typeface="+mn-lt"/>
                <a:cs typeface="Segoe UI" panose="020B0502040204020203" pitchFamily="34" charset="0"/>
              </a:rPr>
              <a:t>Enregistrer</a:t>
            </a:r>
            <a:r>
              <a:rPr lang="fr-FR" altLang="en-US" sz="2800" i="1" dirty="0">
                <a:solidFill>
                  <a:srgbClr val="00B050"/>
                </a:solidFill>
                <a:latin typeface="+mn-lt"/>
                <a:cs typeface="Segoe UI" panose="020B0502040204020203" pitchFamily="34" charset="0"/>
              </a:rPr>
              <a:t>. » </a:t>
            </a:r>
          </a:p>
          <a:p>
            <a:pPr marL="0" indent="0">
              <a:lnSpc>
                <a:spcPct val="100000"/>
              </a:lnSpc>
              <a:buNone/>
            </a:pPr>
            <a:r>
              <a:rPr lang="fr-FR" altLang="en-US" sz="2800" dirty="0">
                <a:solidFill>
                  <a:srgbClr val="171717"/>
                </a:solidFill>
                <a:latin typeface="+mn-lt"/>
                <a:cs typeface="Segoe UI" panose="020B0502040204020203" pitchFamily="34" charset="0"/>
              </a:rPr>
              <a:t>Cela ne nécessite aucune instruction détaillée de votre part. Vous donnez l’instruction à un objet </a:t>
            </a:r>
            <a:r>
              <a:rPr lang="fr-FR" altLang="en-US" sz="2800" b="1" dirty="0">
                <a:solidFill>
                  <a:srgbClr val="171717"/>
                </a:solidFill>
                <a:latin typeface="+mn-lt"/>
                <a:cs typeface="Segoe UI" panose="020B0502040204020203" pitchFamily="34" charset="0"/>
              </a:rPr>
              <a:t>Document</a:t>
            </a:r>
            <a:r>
              <a:rPr lang="fr-FR" altLang="en-US" sz="2800" dirty="0">
                <a:solidFill>
                  <a:srgbClr val="171717"/>
                </a:solidFill>
                <a:latin typeface="+mn-lt"/>
                <a:cs typeface="Segoe UI" panose="020B0502040204020203" pitchFamily="34" charset="0"/>
              </a:rPr>
              <a:t> d’</a:t>
            </a:r>
            <a:r>
              <a:rPr lang="fr-FR" altLang="en-US" sz="2800" b="1" dirty="0">
                <a:solidFill>
                  <a:srgbClr val="171717"/>
                </a:solidFill>
                <a:latin typeface="+mn-lt"/>
                <a:cs typeface="Segoe UI" panose="020B0502040204020203" pitchFamily="34" charset="0"/>
              </a:rPr>
              <a:t>Enregistrer</a:t>
            </a:r>
            <a:r>
              <a:rPr lang="fr-FR" altLang="en-US" sz="2800" dirty="0">
                <a:solidFill>
                  <a:srgbClr val="171717"/>
                </a:solidFill>
                <a:latin typeface="+mn-lt"/>
                <a:cs typeface="Segoe UI" panose="020B0502040204020203" pitchFamily="34" charset="0"/>
              </a:rPr>
              <a:t>, aucune autre entrée n’étant requise de votre part.</a:t>
            </a:r>
          </a:p>
          <a:p>
            <a:pPr marL="0" indent="0">
              <a:lnSpc>
                <a:spcPct val="100000"/>
              </a:lnSpc>
              <a:buNone/>
            </a:pPr>
            <a:r>
              <a:rPr lang="fr-FR" altLang="en-US" sz="2800" dirty="0">
                <a:solidFill>
                  <a:srgbClr val="171717"/>
                </a:solidFill>
                <a:latin typeface="+mn-lt"/>
                <a:cs typeface="Segoe UI" panose="020B0502040204020203" pitchFamily="34" charset="0"/>
              </a:rPr>
              <a:t>Si une méthode requiert plus d’informations, celles-ci sont appelées </a:t>
            </a:r>
            <a:r>
              <a:rPr lang="fr-FR" altLang="en-US" sz="2800" b="1" dirty="0">
                <a:solidFill>
                  <a:srgbClr val="171717"/>
                </a:solidFill>
                <a:latin typeface="+mn-lt"/>
                <a:cs typeface="Segoe UI" panose="020B0502040204020203" pitchFamily="34" charset="0"/>
              </a:rPr>
              <a:t>paramètres</a:t>
            </a:r>
            <a:r>
              <a:rPr lang="fr-FR" altLang="en-US" sz="2800" dirty="0">
                <a:solidFill>
                  <a:srgbClr val="171717"/>
                </a:solidFill>
                <a:latin typeface="+mn-lt"/>
                <a:cs typeface="Segoe UI" panose="020B0502040204020203" pitchFamily="34" charset="0"/>
              </a:rPr>
              <a:t>. Le code suivant exécute la méthode </a:t>
            </a:r>
            <a:r>
              <a:rPr lang="fr-FR" altLang="en-US" sz="2800" b="1" dirty="0" err="1">
                <a:solidFill>
                  <a:srgbClr val="171717"/>
                </a:solidFill>
                <a:latin typeface="+mn-lt"/>
                <a:cs typeface="Segoe UI" panose="020B0502040204020203" pitchFamily="34" charset="0"/>
              </a:rPr>
              <a:t>SaveAs</a:t>
            </a:r>
            <a:r>
              <a:rPr lang="fr-FR" altLang="en-US" sz="2800" dirty="0">
                <a:solidFill>
                  <a:srgbClr val="171717"/>
                </a:solidFill>
                <a:latin typeface="+mn-lt"/>
                <a:cs typeface="Segoe UI" panose="020B0502040204020203" pitchFamily="34" charset="0"/>
              </a:rPr>
              <a:t>, ce qui nécessite un nouveau nom de fichier.</a:t>
            </a:r>
            <a:endParaRPr lang="fr-FR" altLang="en-US" sz="2800" dirty="0">
              <a:latin typeface="+mn-lt"/>
            </a:endParaRPr>
          </a:p>
          <a:p>
            <a:pPr marL="0" indent="0">
              <a:lnSpc>
                <a:spcPct val="100000"/>
              </a:lnSpc>
              <a:buNone/>
            </a:pPr>
            <a:r>
              <a:rPr lang="fr-FR" altLang="en-US" sz="2800" b="1" dirty="0" err="1">
                <a:solidFill>
                  <a:srgbClr val="171717"/>
                </a:solidFill>
                <a:latin typeface="+mn-lt"/>
              </a:rPr>
              <a:t>Application.ActiveDocument.SaveAs</a:t>
            </a:r>
            <a:r>
              <a:rPr lang="fr-FR" altLang="en-US" sz="2800" b="1" dirty="0">
                <a:solidFill>
                  <a:srgbClr val="171717"/>
                </a:solidFill>
                <a:latin typeface="+mn-lt"/>
              </a:rPr>
              <a:t> (</a:t>
            </a:r>
            <a:r>
              <a:rPr lang="fr-FR" altLang="en-US" sz="2800" b="1" dirty="0">
                <a:solidFill>
                  <a:srgbClr val="A31515"/>
                </a:solidFill>
                <a:latin typeface="+mn-lt"/>
              </a:rPr>
              <a:t>"New Document Name.docx"</a:t>
            </a:r>
            <a:r>
              <a:rPr lang="fr-FR" altLang="en-US" sz="2800" b="1" dirty="0">
                <a:solidFill>
                  <a:srgbClr val="171717"/>
                </a:solidFill>
                <a:latin typeface="+mn-lt"/>
              </a:rPr>
              <a:t>) </a:t>
            </a:r>
            <a:endParaRPr lang="fr-FR" altLang="en-US" sz="2800" b="1" dirty="0">
              <a:latin typeface="+mn-lt"/>
            </a:endParaRPr>
          </a:p>
          <a:p>
            <a:pPr marL="0" indent="0">
              <a:lnSpc>
                <a:spcPct val="100000"/>
              </a:lnSpc>
              <a:buNone/>
            </a:pPr>
            <a:r>
              <a:rPr lang="fr-FR" altLang="en-US" sz="2800" dirty="0">
                <a:solidFill>
                  <a:srgbClr val="171717"/>
                </a:solidFill>
                <a:latin typeface="+mn-lt"/>
                <a:cs typeface="Segoe UI" panose="020B0502040204020203" pitchFamily="34" charset="0"/>
              </a:rPr>
              <a:t>Les valeurs figurant entre parenthèses après un nom de méthode sont les paramètres. Dans ce cas, le nouveau nom de fichier est un paramètre pour la méthode </a:t>
            </a:r>
            <a:r>
              <a:rPr lang="fr-FR" altLang="en-US" sz="2800" b="1" dirty="0" err="1">
                <a:solidFill>
                  <a:srgbClr val="171717"/>
                </a:solidFill>
                <a:latin typeface="+mn-lt"/>
                <a:cs typeface="Segoe UI" panose="020B0502040204020203" pitchFamily="34" charset="0"/>
              </a:rPr>
              <a:t>SaveAs</a:t>
            </a:r>
            <a:r>
              <a:rPr lang="fr-FR" altLang="en-US" sz="2800" dirty="0">
                <a:solidFill>
                  <a:srgbClr val="171717"/>
                </a:solidFill>
                <a:latin typeface="+mn-lt"/>
                <a:cs typeface="Segoe UI" panose="020B0502040204020203" pitchFamily="34" charset="0"/>
              </a:rPr>
              <a:t>.</a:t>
            </a:r>
            <a:endParaRPr lang="fr-FR" altLang="en-US" sz="2800" dirty="0">
              <a:latin typeface="+mn-lt"/>
            </a:endParaRPr>
          </a:p>
          <a:p>
            <a:endParaRPr lang="fr-FR" dirty="0"/>
          </a:p>
        </p:txBody>
      </p:sp>
    </p:spTree>
    <p:extLst>
      <p:ext uri="{BB962C8B-B14F-4D97-AF65-F5344CB8AC3E}">
        <p14:creationId xmlns:p14="http://schemas.microsoft.com/office/powerpoint/2010/main" val="149304220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èle SD MoMA.potx" id="{BD8F2A1A-3FBA-438A-AC5E-1089A98239E0}" vid="{AA7EDB6E-8CFB-4D3E-9BBF-B82EA5B3FB3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Modèle SD MoMA</Template>
  <TotalTime>2254</TotalTime>
  <Words>23937</Words>
  <Application>Microsoft Office PowerPoint</Application>
  <PresentationFormat>Grand écran</PresentationFormat>
  <Paragraphs>2236</Paragraphs>
  <Slides>270</Slides>
  <Notes>25</Notes>
  <HiddenSlides>214</HiddenSlides>
  <MMClips>0</MMClips>
  <ScaleCrop>false</ScaleCrop>
  <HeadingPairs>
    <vt:vector size="6" baseType="variant">
      <vt:variant>
        <vt:lpstr>Polices utilisées</vt:lpstr>
      </vt:variant>
      <vt:variant>
        <vt:i4>21</vt:i4>
      </vt:variant>
      <vt:variant>
        <vt:lpstr>Thème</vt:lpstr>
      </vt:variant>
      <vt:variant>
        <vt:i4>1</vt:i4>
      </vt:variant>
      <vt:variant>
        <vt:lpstr>Titres des diapositives</vt:lpstr>
      </vt:variant>
      <vt:variant>
        <vt:i4>270</vt:i4>
      </vt:variant>
    </vt:vector>
  </HeadingPairs>
  <TitlesOfParts>
    <vt:vector size="292" baseType="lpstr">
      <vt:lpstr>Aptos</vt:lpstr>
      <vt:lpstr>Arial</vt:lpstr>
      <vt:lpstr>Arial Narrow</vt:lpstr>
      <vt:lpstr>Arial Unicode MS</vt:lpstr>
      <vt:lpstr>Artegra Sans Alt Bold</vt:lpstr>
      <vt:lpstr>Artegra Sans Regular</vt:lpstr>
      <vt:lpstr>Calibri</vt:lpstr>
      <vt:lpstr>Cambria</vt:lpstr>
      <vt:lpstr>Caveat</vt:lpstr>
      <vt:lpstr>Century Gothic</vt:lpstr>
      <vt:lpstr>Comic Sans MS</vt:lpstr>
      <vt:lpstr>Consolas</vt:lpstr>
      <vt:lpstr>Courier New</vt:lpstr>
      <vt:lpstr>Hypatia Sans Pro</vt:lpstr>
      <vt:lpstr>Linux Libertine</vt:lpstr>
      <vt:lpstr>Montserrat</vt:lpstr>
      <vt:lpstr>Segoe UI</vt:lpstr>
      <vt:lpstr>Söhne</vt:lpstr>
      <vt:lpstr>Symbol</vt:lpstr>
      <vt:lpstr>Times New Roman</vt:lpstr>
      <vt:lpstr>Wingdings</vt:lpstr>
      <vt:lpstr>Thème Office</vt:lpstr>
      <vt:lpstr>Programmation Visual Basic Application sur Excel</vt:lpstr>
      <vt:lpstr>La programmation au service du tableur</vt:lpstr>
      <vt:lpstr>Présentation PowerPoint</vt:lpstr>
      <vt:lpstr>Présentation PowerPoint</vt:lpstr>
      <vt:lpstr>1</vt:lpstr>
      <vt:lpstr>Présentation PowerPoint</vt:lpstr>
      <vt:lpstr>Présentation PowerPoint</vt:lpstr>
      <vt:lpstr>Présentation PowerPoint</vt:lpstr>
      <vt:lpstr>Présentation PowerPoint</vt:lpstr>
      <vt:lpstr>Présentation PowerPoint</vt:lpstr>
      <vt:lpstr>Schéma de synthèse du tableau Excel</vt:lpstr>
      <vt:lpstr>Présentation PowerPoint</vt:lpstr>
      <vt:lpstr>Synthèse Tableur Programmation</vt:lpstr>
      <vt:lpstr>Objectifs du Cours</vt:lpstr>
      <vt:lpstr>Mettez-vous en situation </vt:lpstr>
      <vt:lpstr>Cours 1</vt:lpstr>
      <vt:lpstr>Avant de commencer Rappel du fonctionnement de la mémoire et les variables</vt:lpstr>
      <vt:lpstr>Fonctionnement de la mémoire et les variables</vt:lpstr>
      <vt:lpstr>Présentation PowerPoint</vt:lpstr>
      <vt:lpstr>Fonctionnement de la mémoire et les variables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Cours 2</vt:lpstr>
      <vt:lpstr>1. Notions liées à la programmation:  A- La programmation au service du tableur  </vt:lpstr>
      <vt:lpstr>Notions liées à la programmation</vt:lpstr>
      <vt:lpstr>ALGORITHMIE - PROGRAMMATION</vt:lpstr>
      <vt:lpstr>Algorithmie vs. Programmation</vt:lpstr>
      <vt:lpstr>Etapes de la conception d’un programme (une application)</vt:lpstr>
      <vt:lpstr>Méthodologie</vt:lpstr>
      <vt:lpstr>1. Notions liées à la programmation:  A- Algorithme</vt:lpstr>
      <vt:lpstr>1. Notions liées à la programmation: A- Exemples d’algorithme</vt:lpstr>
      <vt:lpstr>Exemple d’algorithme de calcul d’un carré</vt:lpstr>
      <vt:lpstr>Présentation PowerPoint</vt:lpstr>
      <vt:lpstr>1. Notions liées à la programmation:  B- Programme</vt:lpstr>
      <vt:lpstr>Généralités sur la programmation VBA ou en OfficeScript sous Excel</vt:lpstr>
      <vt:lpstr>Exemple d’algorithme et programme de calcul du montant d’une ristourne</vt:lpstr>
      <vt:lpstr>1. Notions liées à la programmation:  C- Langages de programmation</vt:lpstr>
      <vt:lpstr>1. Notions liées à la programmation:  C- Langage de programmation VBA et OfficeScript</vt:lpstr>
      <vt:lpstr>1. Notions liées à la programmation:  C- Langage de programmation VBA et OfficeScript</vt:lpstr>
      <vt:lpstr> Exemples Pratiques VBA et Office Script Exemple Pratique 1 : Automatisation d’un Calcul de TVA </vt:lpstr>
      <vt:lpstr>Exemple Pratique 2 : Remplissage Automatique des Cellules avec du Texte</vt:lpstr>
      <vt:lpstr>1. Notions liées à la programmation:  C- Langage de programmation VBA et OfficeScript</vt:lpstr>
      <vt:lpstr>1. Notions liées à la programmation:   C- Langage de programmation</vt:lpstr>
      <vt:lpstr>Nouveau langage: Office Script sous Microsoft Excel</vt:lpstr>
      <vt:lpstr>Nouveau langage: Office Script sous Microsoft Excel</vt:lpstr>
      <vt:lpstr>VBA : documents MS Oﬃce</vt:lpstr>
      <vt:lpstr>Excel et l’interface de programmation VBA</vt:lpstr>
      <vt:lpstr>Programme et langage de programmation</vt:lpstr>
      <vt:lpstr>Langage de programmation</vt:lpstr>
      <vt:lpstr>Mode compilé vs. Mode interprété</vt:lpstr>
      <vt:lpstr>Pourqoui VBA avec Excel</vt:lpstr>
      <vt:lpstr>VBA : quoi &amp; pourquoi ?</vt:lpstr>
      <vt:lpstr>Quand et pourquoi utiliser VBA dans Office</vt:lpstr>
      <vt:lpstr>Quand et pourquoi utiliser VBA</vt:lpstr>
      <vt:lpstr>Quand et pourquoi utiliser VBA</vt:lpstr>
      <vt:lpstr>Quand et pourquoi utiliser VBA</vt:lpstr>
      <vt:lpstr>Exemple de Macros VBA</vt:lpstr>
      <vt:lpstr>VBA et Excel : Ce que ça peut vous apporter</vt:lpstr>
      <vt:lpstr>Pourquoi de nombreuses entreprises continuent-elles à tolérer les macros Excel et le VBA ?</vt:lpstr>
      <vt:lpstr>VBA et votre carrière</vt:lpstr>
      <vt:lpstr>Présentation PowerPoint</vt:lpstr>
      <vt:lpstr>Présentation PowerPoint</vt:lpstr>
      <vt:lpstr>LES MACROS (1)</vt:lpstr>
      <vt:lpstr>Macros ?</vt:lpstr>
      <vt:lpstr>Macros ?</vt:lpstr>
      <vt:lpstr>Enregistreur de macros</vt:lpstr>
      <vt:lpstr>Enregistreur de macros - Bilan</vt:lpstr>
      <vt:lpstr>1. Notions liées à la programmation:  Point sur la Sécurité</vt:lpstr>
      <vt:lpstr>1. Notions liées à la programmation:   C- Bonnes pratiques</vt:lpstr>
      <vt:lpstr>L’ÉDITEUR VBE et premiers pas en VBA</vt:lpstr>
      <vt:lpstr>Présentation PowerPoint</vt:lpstr>
      <vt:lpstr>VBA : concepts de base</vt:lpstr>
      <vt:lpstr>L’ÉDITEUR VBE ET LE MODÈLE OBJET VBA</vt:lpstr>
      <vt:lpstr>L’ÉDITEUR VBE ET LE MODÈLE OBJET VBA</vt:lpstr>
      <vt:lpstr>Présentation PowerPoint</vt:lpstr>
      <vt:lpstr>Présentation PowerPoint</vt:lpstr>
      <vt:lpstr>Insertion d’un module dans l’éditeur</vt:lpstr>
      <vt:lpstr>Enregistrer une macro</vt:lpstr>
      <vt:lpstr>Impact dans l’éditeur</vt:lpstr>
      <vt:lpstr>Enregistrer une macro</vt:lpstr>
      <vt:lpstr>Comment accéder au code VBA Excel ?</vt:lpstr>
      <vt:lpstr>Présentation PowerPoint</vt:lpstr>
      <vt:lpstr>Voici quelques exemples de macros VBA simples, utilisées par les financiers :</vt:lpstr>
      <vt:lpstr>Présentation PowerPoint</vt:lpstr>
      <vt:lpstr>VBA Concepts de Base: Le modèle Objet</vt:lpstr>
      <vt:lpstr>Présentation PowerPoint</vt:lpstr>
      <vt:lpstr>Programmation modulaire</vt:lpstr>
      <vt:lpstr>Pourquoi utiliser les modules de classes ?</vt:lpstr>
      <vt:lpstr>VBA, un Langage orienté objet ?</vt:lpstr>
      <vt:lpstr>VBA, un Langage orienté objet ?</vt:lpstr>
      <vt:lpstr>Le Modèle objet ? Objet, Propriétés et méthodes</vt:lpstr>
      <vt:lpstr>Le Modèle objet ? Objet, Propriétés et méthodes</vt:lpstr>
      <vt:lpstr>Méthodes 1/2</vt:lpstr>
      <vt:lpstr>Méthodes 2/2</vt:lpstr>
      <vt:lpstr>Propriétés</vt:lpstr>
      <vt:lpstr>VBA Concepts de Base: Le modèle Objet dans VBA</vt:lpstr>
      <vt:lpstr>VBA : Modules</vt:lpstr>
      <vt:lpstr>VBA : Modèle OO</vt:lpstr>
      <vt:lpstr>Le modèle objet dans VBA</vt:lpstr>
      <vt:lpstr>Ecriture des macros – Les principaux objets</vt:lpstr>
      <vt:lpstr>Ecriture des macros – Les principaux objets</vt:lpstr>
      <vt:lpstr>VBA : Modèle OO</vt:lpstr>
      <vt:lpstr>Les collections</vt:lpstr>
      <vt:lpstr>Hiérarchie : Accéder aux objets</vt:lpstr>
      <vt:lpstr>Propriétés d'un objet</vt:lpstr>
      <vt:lpstr>Méthode d'un objet</vt:lpstr>
      <vt:lpstr>VBA : accès aux données EXCEL</vt:lpstr>
      <vt:lpstr>VBA : accès aux données EXCEL</vt:lpstr>
      <vt:lpstr>VBA : accès aux données EXCEL</vt:lpstr>
      <vt:lpstr>VBA : accès aux données ACCESS</vt:lpstr>
      <vt:lpstr>Langage VBA </vt:lpstr>
      <vt:lpstr>VBA : quoi &amp; pourquoi ?</vt:lpstr>
      <vt:lpstr>Modèle hiérarchique</vt:lpstr>
      <vt:lpstr>VBA : documents MS Oﬃce</vt:lpstr>
      <vt:lpstr>Désignation des cellules en VBA</vt:lpstr>
      <vt:lpstr>Présentation PowerPoint</vt:lpstr>
      <vt:lpstr>La notation objet </vt:lpstr>
      <vt:lpstr>La notation objet </vt:lpstr>
      <vt:lpstr>Visual Basic possède tous les attributs d’un langage de programmation</vt:lpstr>
      <vt:lpstr>Les variables et les constantes </vt:lpstr>
      <vt:lpstr>Les variables: Déclaration et initialisation</vt:lpstr>
      <vt:lpstr>Les variables: Déclaration et initialisation</vt:lpstr>
      <vt:lpstr>Variables et premières instructions</vt:lpstr>
      <vt:lpstr>Les variables: Exemples</vt:lpstr>
      <vt:lpstr>Variables et premières instructions</vt:lpstr>
      <vt:lpstr>Les types de données </vt:lpstr>
      <vt:lpstr>Les variables: Type de données en VBA</vt:lpstr>
      <vt:lpstr>Les variables: Type de données en VBA</vt:lpstr>
      <vt:lpstr>Type de données </vt:lpstr>
      <vt:lpstr>Type de données</vt:lpstr>
      <vt:lpstr>Le type RANGE Le type « plage de cellules » spécifique à Excel</vt:lpstr>
      <vt:lpstr>Exploiter le type Range en VBA</vt:lpstr>
      <vt:lpstr>Une boucle adaptée pour les plages de cellules – For Each</vt:lpstr>
      <vt:lpstr>Le type Variant</vt:lpstr>
      <vt:lpstr>Le type Variant est vraiment très souple</vt:lpstr>
      <vt:lpstr>Les opérateurs  mathématiques et logiques</vt:lpstr>
      <vt:lpstr>Fonctions mathématiques</vt:lpstr>
      <vt:lpstr>Fonctions mathématiques</vt:lpstr>
      <vt:lpstr>Fonctions de dates</vt:lpstr>
      <vt:lpstr>FONCTIONS PERSONNALISÉES </vt:lpstr>
      <vt:lpstr>Programmation des fonctions personnalisées</vt:lpstr>
      <vt:lpstr>Programmation des fonctions personnalisées</vt:lpstr>
      <vt:lpstr>Programmation dans Visual Basic Editor</vt:lpstr>
      <vt:lpstr>Utilisation de la fonction dans une feuille Excel</vt:lpstr>
      <vt:lpstr>Utilisation de la fonction dans une feuille Excel</vt:lpstr>
      <vt:lpstr>Fonction avec plusieurs paramètres</vt:lpstr>
      <vt:lpstr>EXPLOITER LES FONCTIONS NATIVES D’EXCEL</vt:lpstr>
      <vt:lpstr>Accéder aux fonctions natives d’Excel dans nos programmes</vt:lpstr>
      <vt:lpstr>STRUCTURES ALGORITHMIQUES</vt:lpstr>
      <vt:lpstr>Structure alternative simple ou Branchement conditionnel IF</vt:lpstr>
      <vt:lpstr>La structure alternative simple</vt:lpstr>
      <vt:lpstr>Exemple de structure alternative simple</vt:lpstr>
      <vt:lpstr>Exemple de structure alternative simple</vt:lpstr>
      <vt:lpstr>VBA : Instructions de contrôle</vt:lpstr>
      <vt:lpstr>VBA : Instructions de contrôle</vt:lpstr>
      <vt:lpstr>VBA : Instructions de contrôle</vt:lpstr>
      <vt:lpstr>VBA : Instructions de contrôle</vt:lpstr>
      <vt:lpstr>La structure alternative imbriquée</vt:lpstr>
      <vt:lpstr>La structure alternative imbriquée</vt:lpstr>
      <vt:lpstr>La structure alternative imbriquée Exemple</vt:lpstr>
      <vt:lpstr>La structure de choix Branchement multiple SELECT CASE</vt:lpstr>
      <vt:lpstr>La structure de choix Branchement multiple SELECT CASE</vt:lpstr>
      <vt:lpstr>Exemple de structure de choix Branchement multiple SELECT CASE</vt:lpstr>
      <vt:lpstr>Exemple de Branchement multiple SELECT CASE</vt:lpstr>
      <vt:lpstr>Présentation PowerPoint</vt:lpstr>
      <vt:lpstr>Branchement multiple SELECT CASE – Plages de valeurs</vt:lpstr>
      <vt:lpstr>Branchement multiple SELECT CASE – Plages de valeurs – Un exemple</vt:lpstr>
      <vt:lpstr>Les structures itératives</vt:lpstr>
      <vt:lpstr>Les structures itératives</vt:lpstr>
      <vt:lpstr>Les structures itératives la boucle POUR (FOR)</vt:lpstr>
      <vt:lpstr>Les structures itératives la boucle POUR (FOR)</vt:lpstr>
      <vt:lpstr>Les structures itératives la boucle POUR (FOR) Exemple</vt:lpstr>
      <vt:lpstr>Les structures itératives  Boucle TANT QUE… FAIRE (DO WHILE…LOOP)</vt:lpstr>
      <vt:lpstr>Les structures itératives  Boucle TANT QUE… FAIRE (DO WHILE…LOOP)</vt:lpstr>
      <vt:lpstr>Les structures itératives  Boucle TANT QUE… FAIRE (DO WHILE…LOOP) Exemple</vt:lpstr>
      <vt:lpstr>VBA : Instructions de contrôle</vt:lpstr>
      <vt:lpstr>VBA : Instructions de contrôle</vt:lpstr>
      <vt:lpstr>VBA : Instructions de contrôle</vt:lpstr>
      <vt:lpstr>Les structures itératives Boucle FOR – Un exemple</vt:lpstr>
      <vt:lpstr>Les structures itératives  Boucle TANT QUE… FAIRE (DO WHILE…LOOP) et REPETER JUSQU’A</vt:lpstr>
      <vt:lpstr>VBA : Instructions de contrôle</vt:lpstr>
      <vt:lpstr>Présentation PowerPoint</vt:lpstr>
      <vt:lpstr>Boucle FAIRE…TANT QUE (DO…LOOP WHILE)</vt:lpstr>
      <vt:lpstr>Les variantes des boucles DO</vt:lpstr>
      <vt:lpstr>Exemples de Macros VBA</vt:lpstr>
      <vt:lpstr>Sélection simple</vt:lpstr>
      <vt:lpstr>Sélection simple – On aurait pu écrire…</vt:lpstr>
      <vt:lpstr>Sélection simple – Un second exemple</vt:lpstr>
      <vt:lpstr>Sélections multiples</vt:lpstr>
      <vt:lpstr>Sélection multiple – Un exemple</vt:lpstr>
      <vt:lpstr>BOÎTES DE DIALOGUE</vt:lpstr>
      <vt:lpstr>Boîtes de dialogue standards</vt:lpstr>
      <vt:lpstr>Ma MsgBox</vt:lpstr>
      <vt:lpstr>Ma MsgBox</vt:lpstr>
      <vt:lpstr>BOÎTES DE DIALOGUE (formulaires) Personalisées   (Les UserForms)</vt:lpstr>
      <vt:lpstr>BOÎTES DE DIALOGUE (formulaires) Personalisées  (Les UserForms)</vt:lpstr>
      <vt:lpstr>BOÎTES DE DIALOGUE (formulaires) Personalisées  (Les UserForms)</vt:lpstr>
      <vt:lpstr>BOÎTES DE DIALOGUE (formulaires) Personalisées  (Les UserForms)</vt:lpstr>
      <vt:lpstr>BOÎTES DE DIALOGUE (formulaires) Personalisées  (Les UserForms)</vt:lpstr>
      <vt:lpstr>BOÎTES DE DIALOGUE (formulaires) Personalisées  (Les UserForms)</vt:lpstr>
      <vt:lpstr>Présentation PowerPoint</vt:lpstr>
      <vt:lpstr>Présentation PowerPoint</vt:lpstr>
      <vt:lpstr> Sous-programme</vt:lpstr>
      <vt:lpstr> Sous-programme: Présentation</vt:lpstr>
      <vt:lpstr>Sous-programmes: Paramètres</vt:lpstr>
      <vt:lpstr> Procédures</vt:lpstr>
      <vt:lpstr>Fonctions</vt:lpstr>
      <vt:lpstr>Les fonctions personnalisées </vt:lpstr>
      <vt:lpstr>les fonctions prédéfinies par le tableur</vt:lpstr>
      <vt:lpstr>Utilisation des couleurs en VBA</vt:lpstr>
      <vt:lpstr>Utilisation des couleurs en VBA</vt:lpstr>
      <vt:lpstr>Présentation PowerPoint</vt:lpstr>
      <vt:lpstr>Utilisation des couleurs en VBA</vt:lpstr>
      <vt:lpstr>Utilisation des couleurs en VBA</vt:lpstr>
      <vt:lpstr>Présentation PowerPoint</vt:lpstr>
      <vt:lpstr>QCM en ligne: https://app.wooclap.com/ATNDJU?from=event-page</vt:lpstr>
      <vt:lpstr>Accès gratuit aux plateformes avec abonnement  (UM + MoMa)</vt:lpstr>
      <vt:lpstr>Présentation PowerPoint</vt:lpstr>
      <vt:lpstr>Cas de synthèse</vt:lpstr>
      <vt:lpstr>Sécurité des Macros</vt:lpstr>
      <vt:lpstr>Sécurité des macros</vt:lpstr>
      <vt:lpstr>Ouverture d’un Classeur contenant des Macros + Open office et VBA , autres</vt:lpstr>
      <vt:lpstr>Ouverture d’un Classeur contenant des Macros</vt:lpstr>
      <vt:lpstr>VBA Excel – xlsx, xlsm, xlsb ?</vt:lpstr>
      <vt:lpstr>Compléments</vt:lpstr>
      <vt:lpstr>IA et EXCEL</vt:lpstr>
      <vt:lpstr>Intelligence Artificielle et Excel</vt:lpstr>
      <vt:lpstr>Exemple d’utilisation de Python avec Excel</vt:lpstr>
      <vt:lpstr>VBA avec Python pour IA EXCEL</vt:lpstr>
      <vt:lpstr>Exemple: Comment utiliser VBA pour déclencher du code Python via xlwings dans Excel </vt:lpstr>
      <vt:lpstr>Présentation PowerPoint</vt:lpstr>
      <vt:lpstr>Open Office Calc (OOCalc)</vt:lpstr>
      <vt:lpstr>Futur outils VBA</vt:lpstr>
      <vt:lpstr>Futur outils VBA</vt:lpstr>
      <vt:lpstr>Les compléments Visual Studio Tools pour Office (VSTO)</vt:lpstr>
      <vt:lpstr>Nouveau modèle des compléments Office. </vt:lpstr>
      <vt:lpstr>Concepts fondamentaux de programmation avec l’API JavaScript pour Excel</vt:lpstr>
      <vt:lpstr>Microsoft lance Power Fx, un nouveau langage de programmation low-code open source Power FX l’avenir  mars 2021</vt:lpstr>
      <vt:lpstr>.NET : il est l’heure pour les entreprises de passer à l’open source</vt:lpstr>
      <vt:lpstr>Présentation PowerPoint</vt:lpstr>
      <vt:lpstr>Du Low-Code pour les mordus d’Excel Microsoft Ignite 2 mars 2021 </vt:lpstr>
      <vt:lpstr>Visual Basic : Chronique d’une mort annoncée…</vt:lpstr>
      <vt:lpstr>Quelles alternatives à Visual Basic ?</vt:lpstr>
      <vt:lpstr>Présentation PowerPoint</vt:lpstr>
      <vt:lpstr>Références</vt:lpstr>
      <vt:lpstr>Aller plus loin</vt:lpstr>
      <vt:lpstr>Présentation PowerPoint</vt:lpstr>
      <vt:lpstr>Présentation PowerPoint</vt:lpstr>
      <vt:lpstr>Présentation PowerPoint</vt:lpstr>
      <vt:lpstr>Affectation et affichage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programmation au service du tableur</dc:title>
  <dc:creator>Samir Delimi</dc:creator>
  <cp:lastModifiedBy>Samir Delimi</cp:lastModifiedBy>
  <cp:revision>70</cp:revision>
  <dcterms:created xsi:type="dcterms:W3CDTF">2024-01-24T09:06:32Z</dcterms:created>
  <dcterms:modified xsi:type="dcterms:W3CDTF">2024-12-18T14:26:31Z</dcterms:modified>
</cp:coreProperties>
</file>