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474" r:id="rId5"/>
  </p:sldIdLst>
  <p:sldSz cx="9144000" cy="6858000" type="screen4x3"/>
  <p:notesSz cx="6745288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B9B9B9"/>
    <a:srgbClr val="34495E"/>
    <a:srgbClr val="00CC99"/>
    <a:srgbClr val="99FFCC"/>
    <a:srgbClr val="E7354B"/>
    <a:srgbClr val="E8324B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7605D-3E1A-4388-8C30-BEBEF6F39394}" v="19" dt="2024-03-26T13:55:04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73950" autoAdjust="0"/>
  </p:normalViewPr>
  <p:slideViewPr>
    <p:cSldViewPr snapToGrid="0">
      <p:cViewPr varScale="1">
        <p:scale>
          <a:sx n="44" d="100"/>
          <a:sy n="44" d="100"/>
        </p:scale>
        <p:origin x="17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82" Type="http://schemas.microsoft.com/office/2015/10/relationships/revisionInfo" Target="revisionInfo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958" cy="495825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0769" y="1"/>
            <a:ext cx="2922958" cy="495825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7723754A-70D7-429F-A210-FC0612A9FA08}" type="datetimeFigureOut">
              <a:rPr lang="fr-FR" smtClean="0"/>
              <a:pPr/>
              <a:t>12/05/2024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5075"/>
            <a:ext cx="4446588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529" y="4755802"/>
            <a:ext cx="5396230" cy="3891112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6365"/>
            <a:ext cx="2922958" cy="495824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0769" y="9386365"/>
            <a:ext cx="2922958" cy="495824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B50BB2C9-6B2E-440D-AA28-CA4E058B86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57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1363"/>
            <a:ext cx="4940300" cy="3705225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596"/>
              </a:spcBef>
              <a:spcAft>
                <a:spcPts val="596"/>
              </a:spcAft>
            </a:pPr>
            <a:endParaRPr lang="fr-FR" baseline="0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541784">
              <a:defRPr/>
            </a:pPr>
            <a:fld id="{02047F34-0B06-44A9-80F5-D56421956A44}" type="slidenum">
              <a:rPr lang="fr-FR">
                <a:solidFill>
                  <a:prstClr val="black"/>
                </a:solidFill>
                <a:latin typeface="Calibri"/>
              </a:rPr>
              <a:pPr defTabSz="541784">
                <a:defRPr/>
              </a:pPr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303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71905376"/>
              </p:ext>
            </p:extLst>
          </p:nvPr>
        </p:nvGraphicFramePr>
        <p:xfrm>
          <a:off x="5528" y="-14783"/>
          <a:ext cx="9137665" cy="2606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9144470" imgH="2603634" progId="">
                  <p:embed/>
                </p:oleObj>
              </mc:Choice>
              <mc:Fallback>
                <p:oleObj r:id="rId3" imgW="9144470" imgH="2603634" progId="">
                  <p:embed/>
                  <p:pic>
                    <p:nvPicPr>
                      <p:cNvPr id="12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" y="-14783"/>
                        <a:ext cx="9137665" cy="2606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5816-6EBA-472D-B34D-089DDF7DB419}" type="datetime1">
              <a:rPr lang="fr-FR" smtClean="0"/>
              <a:pPr/>
              <a:t>12/05/2024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F5A3-1005-4072-9683-BF5A54A406C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7" y="805457"/>
            <a:ext cx="2712677" cy="990396"/>
          </a:xfrm>
          <a:prstGeom prst="rect">
            <a:avLst/>
          </a:prstGeom>
        </p:spPr>
      </p:pic>
      <p:sp>
        <p:nvSpPr>
          <p:cNvPr id="10" name="Triangle isocèle 9"/>
          <p:cNvSpPr/>
          <p:nvPr userDrawn="1"/>
        </p:nvSpPr>
        <p:spPr>
          <a:xfrm rot="5400000">
            <a:off x="-200471" y="4044696"/>
            <a:ext cx="775743" cy="374802"/>
          </a:xfrm>
          <a:prstGeom prst="triangl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3" y="822175"/>
            <a:ext cx="575512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970A1282-057C-4EED-9D8D-B8A6A3CA57BB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38176C7E-0F68-402C-B7CF-8054EA3EB590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8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A9CA6C44-73B8-456F-B9A5-8D3D4E4BAF1C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0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6F0ADFC2-0889-4A96-8B50-D2C9A3BD7F50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9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AC316367-5EBA-4F47-9413-DB5C8879B581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2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389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90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04"/>
            <a:ext cx="7731444" cy="4300117"/>
          </a:xfrm>
        </p:spPr>
        <p:txBody>
          <a:bodyPr/>
          <a:lstStyle>
            <a:lvl1pPr marL="0" indent="0">
              <a:buNone/>
              <a:defRPr sz="2900">
                <a:latin typeface="Avenir Next Regular"/>
                <a:cs typeface="Avenir Next Regular"/>
              </a:defRPr>
            </a:lvl1pPr>
            <a:lvl2pPr>
              <a:defRPr sz="2400">
                <a:latin typeface="Avenir Next Regular"/>
                <a:cs typeface="Avenir Next Regular"/>
              </a:defRPr>
            </a:lvl2pPr>
            <a:lvl3pPr>
              <a:defRPr sz="2100">
                <a:latin typeface="Avenir Next Regular"/>
                <a:cs typeface="Avenir Next Regular"/>
              </a:defRPr>
            </a:lvl3pPr>
            <a:lvl4pPr>
              <a:defRPr sz="1800">
                <a:latin typeface="Avenir Next Regular"/>
                <a:cs typeface="Avenir Next Regular"/>
              </a:defRPr>
            </a:lvl4pPr>
            <a:lvl5pPr>
              <a:defRPr sz="1800">
                <a:latin typeface="Avenir Next Regular"/>
                <a:cs typeface="Avenir Next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E3C5F949-8A30-4A5C-B454-6C88844E099B}" type="datetime1">
              <a:rPr lang="fr-FR" smtClean="0"/>
              <a:pPr>
                <a:defRPr/>
              </a:pPr>
              <a:t>12/05/2024</a:t>
            </a:fld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03627ADE-3FC7-4660-B923-AC5FC6CE1B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856BC139-4C0C-4BC6-8D96-4CE0AB7B4733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5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884ED179-72A5-45E1-9B10-B7651F50AB9F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7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BC4FF63E-436C-4030-B14E-3075DD7A0601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17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E09D6354-6E44-4A8F-AF0F-7614656016A1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5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74" y="6310841"/>
            <a:ext cx="1011100" cy="393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434" y="6297985"/>
            <a:ext cx="3086100" cy="365125"/>
          </a:xfrm>
        </p:spPr>
        <p:txBody>
          <a:bodyPr/>
          <a:lstStyle>
            <a:lvl1pPr>
              <a:defRPr spc="300">
                <a:solidFill>
                  <a:srgbClr val="34495E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algn="l"/>
            <a:endParaRPr lang="fr-FR"/>
          </a:p>
        </p:txBody>
      </p:sp>
      <p:sp>
        <p:nvSpPr>
          <p:cNvPr id="7" name="Triangle isocèle 6"/>
          <p:cNvSpPr/>
          <p:nvPr userDrawn="1"/>
        </p:nvSpPr>
        <p:spPr>
          <a:xfrm rot="5400000">
            <a:off x="-197872" y="6290409"/>
            <a:ext cx="775743" cy="374802"/>
          </a:xfrm>
          <a:prstGeom prst="triangl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002" y="6297986"/>
            <a:ext cx="423436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Klinic Slab Bold" pitchFamily="50" charset="0"/>
              </a:defRPr>
            </a:lvl1pPr>
          </a:lstStyle>
          <a:p>
            <a:fld id="{A881F5A3-1005-4072-9683-BF5A54A406C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10638" y="358701"/>
            <a:ext cx="324000" cy="26"/>
          </a:xfrm>
          <a:prstGeom prst="line">
            <a:avLst/>
          </a:prstGeom>
          <a:ln w="19050"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0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60E41212-6095-4F7F-BDD8-A84F83998CFC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19454998-586A-4EF6-BFEA-47F74F9B204B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4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5B8D9FB6-DCE2-4422-AE80-6067276EB07B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D633D2AD-EE5A-4BDE-993E-A68F1A5B267B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1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4CB3-BA15-46EE-B4A1-B681734C9FAE}" type="datetime1">
              <a:rPr lang="fr-FR" smtClean="0"/>
              <a:pPr/>
              <a:t>12/05/2024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5782-483A-4B7D-A425-81DABE4F9F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A7993803-7803-433F-AB00-CCEF1BDD1AC4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6A72713F-1067-4D46-A07E-9DD9ED1F512C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AFBDBEC0-1D31-4001-9391-B1807CF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21546648-4331-4738-B65F-127ABB5FCF45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2977138-E617-4CDF-8A56-513E985E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/>
            <a:fld id="{D581DC73-F02C-40AB-9EAD-D0A9843C489E}" type="slidenum">
              <a:rPr lang="fr-FR" altLang="fr-FR" smtClean="0">
                <a:solidFill>
                  <a:prstClr val="black"/>
                </a:solidFill>
              </a:rPr>
              <a:pPr defTabSz="472839"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400" y="310173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63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616"/>
            <a:ext cx="7731444" cy="4300117"/>
          </a:xfrm>
        </p:spPr>
        <p:txBody>
          <a:bodyPr/>
          <a:lstStyle>
            <a:lvl1pPr marL="0" indent="0">
              <a:buNone/>
              <a:defRPr sz="2630">
                <a:latin typeface="Avenir Next Regular"/>
                <a:cs typeface="Avenir Next Regular"/>
              </a:defRPr>
            </a:lvl1pPr>
            <a:lvl2pPr>
              <a:defRPr sz="2176">
                <a:latin typeface="Avenir Next Regular"/>
                <a:cs typeface="Avenir Next Regular"/>
              </a:defRPr>
            </a:lvl2pPr>
            <a:lvl3pPr>
              <a:defRPr sz="1904">
                <a:latin typeface="Avenir Next Regular"/>
                <a:cs typeface="Avenir Next Regular"/>
              </a:defRPr>
            </a:lvl3pPr>
            <a:lvl4pPr>
              <a:defRPr sz="1632">
                <a:latin typeface="Avenir Next Regular"/>
                <a:cs typeface="Avenir Next Regular"/>
              </a:defRPr>
            </a:lvl4pPr>
            <a:lvl5pPr>
              <a:defRPr sz="1632">
                <a:latin typeface="Avenir Next Regular"/>
                <a:cs typeface="Avenir Next Regular"/>
              </a:defRPr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EE74EFDA-4EAB-4310-BA6C-AE7C7DB7AEA6}" type="datetime1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12/05/2024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104287" tIns="52144" rIns="104287" bIns="52144"/>
          <a:lstStyle>
            <a:lvl1pPr>
              <a:defRPr/>
            </a:lvl1pPr>
          </a:lstStyle>
          <a:p>
            <a:pPr defTabSz="472839">
              <a:defRPr/>
            </a:pPr>
            <a:fld id="{03627ADE-3FC7-4660-B923-AC5FC6CE1B98}" type="slidenum">
              <a:rPr lang="fr-FR" smtClean="0">
                <a:solidFill>
                  <a:prstClr val="black"/>
                </a:solidFill>
              </a:rPr>
              <a:pPr defTabSz="472839"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956F-720E-4432-A474-4DF5C5BA6C6C}" type="datetime1">
              <a:rPr lang="fr-FR" smtClean="0"/>
              <a:pPr/>
              <a:t>12/05/2024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F5A3-1005-4072-9683-BF5A54A406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3908" y="73944"/>
            <a:ext cx="7886700" cy="412067"/>
          </a:xfrm>
        </p:spPr>
        <p:txBody>
          <a:bodyPr anchor="t">
            <a:noAutofit/>
          </a:bodyPr>
          <a:lstStyle/>
          <a:p>
            <a:pPr defTabSz="457200"/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Corrigé de l’exercice : la collecte des mots-clés </a:t>
            </a:r>
          </a:p>
        </p:txBody>
      </p:sp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472839"/>
            <a:fld id="{3C3E92A1-BDB6-423B-9F70-DC1126593E16}" type="slidenum">
              <a:rPr lang="fr-FR" b="1" dirty="0">
                <a:latin typeface="Klinic Slab Bold"/>
              </a:rPr>
              <a:pPr defTabSz="472839"/>
              <a:t>1</a:t>
            </a:fld>
            <a:endParaRPr lang="fr-FR" b="1" dirty="0">
              <a:latin typeface="Klinic Slab Bold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3908" y="657026"/>
            <a:ext cx="822257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 Narrow"/>
              </a:rPr>
              <a:t>Sujet : </a:t>
            </a:r>
            <a:r>
              <a:rPr lang="fr-FR" sz="2000" b="1" dirty="0">
                <a:solidFill>
                  <a:srgbClr val="C25D89"/>
                </a:solidFill>
                <a:latin typeface="Arial Narrow" panose="020B0606020202030204" pitchFamily="34" charset="0"/>
              </a:rPr>
              <a:t>Aphasie et AVC : quelle prise en charge en orthophonie?</a:t>
            </a:r>
          </a:p>
          <a:p>
            <a:r>
              <a:rPr lang="fr-FR" dirty="0"/>
              <a:t> </a:t>
            </a:r>
            <a:endParaRPr lang="fr-FR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18619"/>
              </p:ext>
            </p:extLst>
          </p:nvPr>
        </p:nvGraphicFramePr>
        <p:xfrm>
          <a:off x="933239" y="2436350"/>
          <a:ext cx="783189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630">
                  <a:extLst>
                    <a:ext uri="{9D8B030D-6E8A-4147-A177-3AD203B41FA5}">
                      <a16:colId xmlns:a16="http://schemas.microsoft.com/office/drawing/2014/main" val="1790310014"/>
                    </a:ext>
                  </a:extLst>
                </a:gridCol>
                <a:gridCol w="2610630">
                  <a:extLst>
                    <a:ext uri="{9D8B030D-6E8A-4147-A177-3AD203B41FA5}">
                      <a16:colId xmlns:a16="http://schemas.microsoft.com/office/drawing/2014/main" val="2924798752"/>
                    </a:ext>
                  </a:extLst>
                </a:gridCol>
                <a:gridCol w="2610630">
                  <a:extLst>
                    <a:ext uri="{9D8B030D-6E8A-4147-A177-3AD203B41FA5}">
                      <a16:colId xmlns:a16="http://schemas.microsoft.com/office/drawing/2014/main" val="266021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MOT-CLES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MOT-CLES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MOT-CLES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6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3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u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4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8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5497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644638" y="5897876"/>
            <a:ext cx="12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25D89"/>
                </a:solidFill>
                <a:latin typeface="Arial Narrow"/>
              </a:rPr>
              <a:t>ET</a:t>
            </a:r>
            <a:r>
              <a:rPr lang="fr-FR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>
                <a:latin typeface="Arial Narrow" panose="020B0606020202030204" pitchFamily="34" charset="0"/>
              </a:rPr>
              <a:t>/ </a:t>
            </a:r>
            <a:r>
              <a:rPr lang="fr-FR" sz="2000" b="1" dirty="0">
                <a:solidFill>
                  <a:srgbClr val="C25D89"/>
                </a:solidFill>
                <a:latin typeface="Arial Narrow"/>
              </a:rPr>
              <a:t>AND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988081" y="5855615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5400000">
            <a:off x="3262" y="3692035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24301" y="2355644"/>
            <a:ext cx="5363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25D89"/>
                </a:solidFill>
                <a:latin typeface="Arial Narrow"/>
              </a:rPr>
              <a:t>OU</a:t>
            </a:r>
            <a:r>
              <a:rPr lang="fr-FR" b="1" dirty="0">
                <a:latin typeface="Arial Narrow" panose="020B0606020202030204" pitchFamily="34" charset="0"/>
              </a:rPr>
              <a:t>     </a:t>
            </a:r>
          </a:p>
          <a:p>
            <a:r>
              <a:rPr lang="fr-FR" b="1" dirty="0">
                <a:latin typeface="Arial Narrow" panose="020B0606020202030204" pitchFamily="34" charset="0"/>
              </a:rPr>
              <a:t> / </a:t>
            </a:r>
            <a:r>
              <a:rPr lang="fr-FR" sz="2000" b="1" dirty="0">
                <a:solidFill>
                  <a:srgbClr val="C25D89"/>
                </a:solidFill>
                <a:latin typeface="Arial Narrow"/>
              </a:rPr>
              <a:t>OR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32881"/>
              </p:ext>
            </p:extLst>
          </p:nvPr>
        </p:nvGraphicFramePr>
        <p:xfrm>
          <a:off x="933239" y="1340115"/>
          <a:ext cx="7831890" cy="415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630">
                  <a:extLst>
                    <a:ext uri="{9D8B030D-6E8A-4147-A177-3AD203B41FA5}">
                      <a16:colId xmlns:a16="http://schemas.microsoft.com/office/drawing/2014/main" val="815313644"/>
                    </a:ext>
                  </a:extLst>
                </a:gridCol>
                <a:gridCol w="2610630">
                  <a:extLst>
                    <a:ext uri="{9D8B030D-6E8A-4147-A177-3AD203B41FA5}">
                      <a16:colId xmlns:a16="http://schemas.microsoft.com/office/drawing/2014/main" val="1022105834"/>
                    </a:ext>
                  </a:extLst>
                </a:gridCol>
                <a:gridCol w="2610630">
                  <a:extLst>
                    <a:ext uri="{9D8B030D-6E8A-4147-A177-3AD203B41FA5}">
                      <a16:colId xmlns:a16="http://schemas.microsoft.com/office/drawing/2014/main" val="1393300958"/>
                    </a:ext>
                  </a:extLst>
                </a:gridCol>
              </a:tblGrid>
              <a:tr h="41585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CONCEPT 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CONCEPT</a:t>
                      </a:r>
                      <a:r>
                        <a:rPr lang="fr-FR" sz="18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CONCEPT 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49796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542881"/>
              </p:ext>
            </p:extLst>
          </p:nvPr>
        </p:nvGraphicFramePr>
        <p:xfrm>
          <a:off x="933239" y="1776119"/>
          <a:ext cx="7831890" cy="57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630">
                  <a:extLst>
                    <a:ext uri="{9D8B030D-6E8A-4147-A177-3AD203B41FA5}">
                      <a16:colId xmlns:a16="http://schemas.microsoft.com/office/drawing/2014/main" val="1856281825"/>
                    </a:ext>
                  </a:extLst>
                </a:gridCol>
                <a:gridCol w="2610630">
                  <a:extLst>
                    <a:ext uri="{9D8B030D-6E8A-4147-A177-3AD203B41FA5}">
                      <a16:colId xmlns:a16="http://schemas.microsoft.com/office/drawing/2014/main" val="585105700"/>
                    </a:ext>
                  </a:extLst>
                </a:gridCol>
                <a:gridCol w="2610630">
                  <a:extLst>
                    <a:ext uri="{9D8B030D-6E8A-4147-A177-3AD203B41FA5}">
                      <a16:colId xmlns:a16="http://schemas.microsoft.com/office/drawing/2014/main" val="401685795"/>
                    </a:ext>
                  </a:extLst>
                </a:gridCol>
              </a:tblGrid>
              <a:tr h="579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rgbClr val="C25D89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rgbClr val="C25D89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rgbClr val="C25D89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1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356031"/>
      </p:ext>
    </p:extLst>
  </p:cSld>
  <p:clrMapOvr>
    <a:masterClrMapping/>
  </p:clrMapOvr>
</p:sld>
</file>

<file path=ppt/theme/theme1.xml><?xml version="1.0" encoding="utf-8"?>
<a:theme xmlns:a="http://schemas.openxmlformats.org/drawingml/2006/main" name="03_TemplateDiapoBleuFonceDISCIPLINES-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Klinic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D8B9A9EFC6943BED46AA80C2C3628" ma:contentTypeVersion="16" ma:contentTypeDescription="Crée un document." ma:contentTypeScope="" ma:versionID="af4a5dd752f26a8c2e0915aa9d0fbaf7">
  <xsd:schema xmlns:xsd="http://www.w3.org/2001/XMLSchema" xmlns:xs="http://www.w3.org/2001/XMLSchema" xmlns:p="http://schemas.microsoft.com/office/2006/metadata/properties" xmlns:ns2="41f6afcf-1f36-41b4-b745-56bacd6962cc" xmlns:ns3="cb2909ed-e493-46e5-a1b4-3b8b3c9dab80" targetNamespace="http://schemas.microsoft.com/office/2006/metadata/properties" ma:root="true" ma:fieldsID="620508effc5cb61505f2b879113d2796" ns2:_="" ns3:_="">
    <xsd:import namespace="41f6afcf-1f36-41b4-b745-56bacd6962cc"/>
    <xsd:import namespace="cb2909ed-e493-46e5-a1b4-3b8b3c9da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afcf-1f36-41b4-b745-56bacd696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ad23a765-515f-47ec-afed-c1f86ac76a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État de validation" ma:internalName="_x00c9_tat_x0020_de_x0020_valid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909ed-e493-46e5-a1b4-3b8b3c9dab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7d9dc0-c65f-4a8c-9bed-0c109da9e827}" ma:internalName="TaxCatchAll" ma:showField="CatchAllData" ma:web="cb2909ed-e493-46e5-a1b4-3b8b3c9dab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f6afcf-1f36-41b4-b745-56bacd6962cc">
      <Terms xmlns="http://schemas.microsoft.com/office/infopath/2007/PartnerControls"/>
    </lcf76f155ced4ddcb4097134ff3c332f>
    <TaxCatchAll xmlns="cb2909ed-e493-46e5-a1b4-3b8b3c9dab80" xsi:nil="true"/>
    <SharedWithUsers xmlns="cb2909ed-e493-46e5-a1b4-3b8b3c9dab80">
      <UserInfo>
        <DisplayName/>
        <AccountId xsi:nil="true"/>
        <AccountType/>
      </UserInfo>
    </SharedWithUsers>
    <MediaLengthInSeconds xmlns="41f6afcf-1f36-41b4-b745-56bacd6962cc" xsi:nil="true"/>
    <_Flow_SignoffStatus xmlns="41f6afcf-1f36-41b4-b745-56bacd6962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09AA0-A5F0-4B0C-9D66-434186027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6afcf-1f36-41b4-b745-56bacd6962cc"/>
    <ds:schemaRef ds:uri="cb2909ed-e493-46e5-a1b4-3b8b3c9dab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375A07-26C1-4B1F-89EE-F763B4BBA636}">
  <ds:schemaRefs>
    <ds:schemaRef ds:uri="http://schemas.microsoft.com/office/2006/documentManagement/types"/>
    <ds:schemaRef ds:uri="http://schemas.openxmlformats.org/package/2006/metadata/core-properties"/>
    <ds:schemaRef ds:uri="cb2909ed-e493-46e5-a1b4-3b8b3c9dab80"/>
    <ds:schemaRef ds:uri="http://purl.org/dc/dcmitype/"/>
    <ds:schemaRef ds:uri="http://purl.org/dc/elements/1.1/"/>
    <ds:schemaRef ds:uri="http://schemas.microsoft.com/office/2006/metadata/properties"/>
    <ds:schemaRef ds:uri="41f6afcf-1f36-41b4-b745-56bacd6962cc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4E9F41-10ED-4E82-91A6-A885F64DAB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6620</TotalTime>
  <Words>40</Words>
  <Application>Microsoft Office PowerPoint</Application>
  <PresentationFormat>Affichage à l'écran (4:3)</PresentationFormat>
  <Paragraphs>14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Avenir Next Regular</vt:lpstr>
      <vt:lpstr>Calibri</vt:lpstr>
      <vt:lpstr>Klinic</vt:lpstr>
      <vt:lpstr>Klinic Slab Bold</vt:lpstr>
      <vt:lpstr>Open Sans Condensed</vt:lpstr>
      <vt:lpstr>03_TemplateDiapoBleuFonceDISCIPLINES-2</vt:lpstr>
      <vt:lpstr>Corrigé de l’exercice : la collecte des mots-clés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à la recherche documentaire   Internes de médecine</dc:title>
  <dc:creator>Julie Vidal</dc:creator>
  <cp:lastModifiedBy>berangere.cognata@umontpellier.fr</cp:lastModifiedBy>
  <cp:revision>292</cp:revision>
  <cp:lastPrinted>2022-04-19T12:04:29Z</cp:lastPrinted>
  <dcterms:created xsi:type="dcterms:W3CDTF">2021-01-28T08:49:25Z</dcterms:created>
  <dcterms:modified xsi:type="dcterms:W3CDTF">2024-05-12T17:59:49Z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0x010100D6CD8B9A9EFC6943BED46AA80C2C3628</vt:lpwstr>
  </property>
  <property fmtid="{D5CDD505-2E9C-101B-9397-08002B2CF9AE}" pid="3" name="Order">
    <vt:r8>110400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