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2"/>
  </p:notesMasterIdLst>
  <p:handoutMasterIdLst>
    <p:handoutMasterId r:id="rId33"/>
  </p:handoutMasterIdLst>
  <p:sldIdLst>
    <p:sldId id="264" r:id="rId3"/>
    <p:sldId id="294" r:id="rId4"/>
    <p:sldId id="283" r:id="rId5"/>
    <p:sldId id="319" r:id="rId6"/>
    <p:sldId id="308" r:id="rId7"/>
    <p:sldId id="295" r:id="rId8"/>
    <p:sldId id="309" r:id="rId9"/>
    <p:sldId id="310" r:id="rId10"/>
    <p:sldId id="311" r:id="rId11"/>
    <p:sldId id="312" r:id="rId12"/>
    <p:sldId id="297" r:id="rId13"/>
    <p:sldId id="296" r:id="rId14"/>
    <p:sldId id="313" r:id="rId15"/>
    <p:sldId id="314" r:id="rId16"/>
    <p:sldId id="298" r:id="rId17"/>
    <p:sldId id="315" r:id="rId18"/>
    <p:sldId id="300" r:id="rId19"/>
    <p:sldId id="299" r:id="rId20"/>
    <p:sldId id="302" r:id="rId21"/>
    <p:sldId id="316" r:id="rId22"/>
    <p:sldId id="303" r:id="rId23"/>
    <p:sldId id="301" r:id="rId24"/>
    <p:sldId id="317" r:id="rId25"/>
    <p:sldId id="318" r:id="rId26"/>
    <p:sldId id="304" r:id="rId27"/>
    <p:sldId id="306" r:id="rId28"/>
    <p:sldId id="305" r:id="rId29"/>
    <p:sldId id="307" r:id="rId30"/>
    <p:sldId id="266" r:id="rId31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5" d="100"/>
          <a:sy n="75" d="100"/>
        </p:scale>
        <p:origin x="456" y="66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fr-FR">
                <a:solidFill>
                  <a:schemeClr val="tx2"/>
                </a:solidFill>
              </a:rPr>
              <a:t>29/11/2021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‹N°›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fr-FR"/>
              <a:pPr/>
              <a:t>29/11/2021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fr-FR"/>
              <a:t>29/11/2021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fr-FR"/>
              <a:t>29/11/2021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fr-FR"/>
              <a:t>29/11/2021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fr-FR"/>
              <a:t>29/11/2021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fr-FR"/>
              <a:t>29/11/2021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fr-FR"/>
              <a:t>29/11/2021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fr-FR"/>
              <a:t>29/11/2021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fr-FR"/>
              <a:t>29/11/2021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fr-FR"/>
              <a:t>29/11/2021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fr-FR"/>
              <a:pPr/>
              <a:t>29/11/2021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2" y="2276872"/>
            <a:ext cx="7008574" cy="3298825"/>
          </a:xfrm>
        </p:spPr>
        <p:txBody>
          <a:bodyPr>
            <a:normAutofit fontScale="90000"/>
          </a:bodyPr>
          <a:lstStyle/>
          <a:p>
            <a:pPr algn="ctr" defTabSz="1216152">
              <a:spcBef>
                <a:spcPts val="0"/>
              </a:spcBef>
            </a:pPr>
            <a:r>
              <a:rPr lang="fr-FR" b="1" dirty="0" smtClean="0"/>
              <a:t>TD n°7:</a:t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Evaluation </a:t>
            </a:r>
            <a:r>
              <a:rPr lang="fr-FR" b="1" dirty="0" smtClean="0"/>
              <a:t>des capacités fonctionnelles : au-delà du TDM6</a:t>
            </a:r>
            <a:endParaRPr lang="fr-FR" sz="5400" b="0" i="0" baseline="0" dirty="0">
              <a:solidFill>
                <a:srgbClr val="374C81"/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5324" y="45988"/>
            <a:ext cx="2214117" cy="517624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fr-FR" sz="2000" b="0" i="0" dirty="0" smtClean="0">
                <a:solidFill>
                  <a:srgbClr val="374C81"/>
                </a:solidFill>
              </a:rPr>
              <a:t>TD L3 APA</a:t>
            </a:r>
            <a:endParaRPr lang="fr-FR" sz="2000" b="0" i="0" dirty="0">
              <a:solidFill>
                <a:srgbClr val="374C8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407560" y="6561233"/>
            <a:ext cx="2781265" cy="296767"/>
          </a:xfrm>
          <a:prstGeom prst="rect">
            <a:avLst/>
          </a:prstGeom>
        </p:spPr>
        <p:txBody>
          <a:bodyPr vert="horz" lIns="121899" tIns="60949" rIns="121899" bIns="60949" rtlCol="0">
            <a:normAutofit fontScale="47500" lnSpcReduction="20000"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4C81"/>
                </a:solidFill>
              </a:rPr>
              <a:t>francois.alexandre@5-sante.fr</a:t>
            </a:r>
            <a:endParaRPr lang="fr-FR" dirty="0">
              <a:solidFill>
                <a:srgbClr val="374C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368152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En vous appuyant sur vos connaissances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a) Listez 3 exemples de déficiences structurales (anatomiques) et 5 exemples de déficiences fonctionnelles fréquemment retrouvées dans la BPCO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b) Listez 3 exemples d’activités fonctionnelles et 3 exemples d’activités sociales pour lesquelles les patients atteints de BPCO présentent des restrictions.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693812" y="2708920"/>
          <a:ext cx="11161532" cy="356530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90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329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Déficiences structurales</a:t>
                      </a:r>
                      <a:endParaRPr lang="fr-FR" sz="16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Déficiences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sociales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974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Système respiratoire</a:t>
                      </a:r>
                    </a:p>
                    <a:p>
                      <a:r>
                        <a:rPr lang="fr-FR" sz="1800" dirty="0" smtClean="0"/>
                        <a:t>Système</a:t>
                      </a:r>
                      <a:r>
                        <a:rPr lang="fr-FR" sz="1800" baseline="0" dirty="0" smtClean="0"/>
                        <a:t> cardiovasculaire</a:t>
                      </a:r>
                    </a:p>
                    <a:p>
                      <a:r>
                        <a:rPr lang="fr-FR" sz="1800" baseline="0" dirty="0" smtClean="0"/>
                        <a:t>Système musculo-squelettique</a:t>
                      </a:r>
                    </a:p>
                    <a:p>
                      <a:endParaRPr lang="fr-FR" sz="18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Fonction respiratoire</a:t>
                      </a:r>
                    </a:p>
                    <a:p>
                      <a:r>
                        <a:rPr lang="fr-FR" sz="1800" dirty="0" smtClean="0"/>
                        <a:t>Tolérance</a:t>
                      </a:r>
                      <a:r>
                        <a:rPr lang="fr-FR" sz="1800" baseline="0" dirty="0" smtClean="0"/>
                        <a:t> à l’effort</a:t>
                      </a:r>
                    </a:p>
                    <a:p>
                      <a:r>
                        <a:rPr lang="fr-FR" sz="1800" baseline="0" dirty="0" smtClean="0"/>
                        <a:t>Endurance musculaire</a:t>
                      </a:r>
                    </a:p>
                    <a:p>
                      <a:r>
                        <a:rPr lang="fr-FR" sz="1800" baseline="0" dirty="0" smtClean="0"/>
                        <a:t>Force musculaire</a:t>
                      </a:r>
                    </a:p>
                    <a:p>
                      <a:r>
                        <a:rPr lang="fr-FR" sz="1800" baseline="0" dirty="0" smtClean="0"/>
                        <a:t>Sommeil</a:t>
                      </a:r>
                    </a:p>
                    <a:p>
                      <a:r>
                        <a:rPr lang="fr-FR" sz="1800" baseline="0" dirty="0" smtClean="0"/>
                        <a:t>Fonction émotionnelle</a:t>
                      </a:r>
                    </a:p>
                    <a:p>
                      <a:r>
                        <a:rPr lang="fr-FR" sz="1800" baseline="0" dirty="0" smtClean="0"/>
                        <a:t>Fonction cardiaque</a:t>
                      </a:r>
                    </a:p>
                    <a:p>
                      <a:r>
                        <a:rPr lang="fr-FR" sz="1800" baseline="0" dirty="0" smtClean="0"/>
                        <a:t>Système immunitaire</a:t>
                      </a:r>
                    </a:p>
                    <a:p>
                      <a:r>
                        <a:rPr lang="fr-FR" sz="1800" baseline="0" dirty="0" smtClean="0"/>
                        <a:t>…</a:t>
                      </a:r>
                      <a:endParaRPr lang="fr-FR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Marcher</a:t>
                      </a:r>
                    </a:p>
                    <a:p>
                      <a:r>
                        <a:rPr lang="fr-FR" sz="1800" dirty="0" smtClean="0"/>
                        <a:t>Conduire</a:t>
                      </a:r>
                    </a:p>
                    <a:p>
                      <a:r>
                        <a:rPr lang="fr-FR" sz="1800" dirty="0" smtClean="0"/>
                        <a:t>Se laver</a:t>
                      </a:r>
                    </a:p>
                    <a:p>
                      <a:r>
                        <a:rPr lang="fr-FR" sz="1800" dirty="0" smtClean="0"/>
                        <a:t>Faire les tâches ménagères</a:t>
                      </a:r>
                    </a:p>
                    <a:p>
                      <a:r>
                        <a:rPr lang="fr-FR" sz="1800" dirty="0" smtClean="0"/>
                        <a:t>Conduire</a:t>
                      </a:r>
                    </a:p>
                    <a:p>
                      <a:r>
                        <a:rPr lang="fr-FR" sz="1800" dirty="0" smtClean="0"/>
                        <a:t>Se lever</a:t>
                      </a:r>
                    </a:p>
                    <a:p>
                      <a:r>
                        <a:rPr lang="fr-FR" sz="1800" dirty="0" smtClean="0"/>
                        <a:t>S’habiller</a:t>
                      </a:r>
                    </a:p>
                    <a:p>
                      <a:r>
                        <a:rPr lang="fr-FR" sz="1800" dirty="0" smtClean="0"/>
                        <a:t>…</a:t>
                      </a:r>
                      <a:endParaRPr lang="fr-FR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Discuter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/>
                        <a:t>Travailler</a:t>
                      </a:r>
                    </a:p>
                    <a:p>
                      <a:r>
                        <a:rPr lang="fr-FR" sz="1800" dirty="0" smtClean="0"/>
                        <a:t>Aider les autres</a:t>
                      </a:r>
                    </a:p>
                    <a:p>
                      <a:r>
                        <a:rPr lang="fr-FR" sz="1800" dirty="0" smtClean="0"/>
                        <a:t>Relations</a:t>
                      </a:r>
                      <a:r>
                        <a:rPr lang="fr-FR" sz="1800" baseline="0" dirty="0" smtClean="0"/>
                        <a:t> intimes</a:t>
                      </a:r>
                    </a:p>
                    <a:p>
                      <a:r>
                        <a:rPr lang="fr-FR" sz="1800" baseline="0" dirty="0" smtClean="0"/>
                        <a:t>Toutes activités de loisirs nécessitant des déplacements (cinéma, restaurants…)</a:t>
                      </a:r>
                      <a:endParaRPr lang="fr-FR" sz="1800" dirty="0" smtClean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6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i="1" dirty="0" smtClean="0"/>
              <a:t>L’apport de la CIF pour une nouvelle approche de l’évaluation fonctionnelle dans la BPCO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PARTIE 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291791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2</a:t>
            </a:r>
            <a:r>
              <a:rPr lang="fr-FR" sz="2000" b="1" u="sng" dirty="0"/>
              <a:t> : L’apport de la CIF pour une nouvelle approche de l’évaluation fonctionnelle dans la BPCO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296144"/>
          </a:xfrm>
        </p:spPr>
        <p:txBody>
          <a:bodyPr>
            <a:normAutofit fontScale="85000" lnSpcReduction="1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1. A partir du texte 2,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(2017), répondez-aux questions suivantes : 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</a:t>
            </a:r>
            <a:r>
              <a:rPr lang="fr-FR" sz="2000" b="1" i="1" dirty="0" smtClean="0">
                <a:ea typeface="Times New Roman" panose="02020603050405020304" pitchFamily="18" charset="0"/>
              </a:rPr>
              <a:t>a) A </a:t>
            </a:r>
            <a:r>
              <a:rPr lang="fr-FR" sz="2000" b="1" i="1" dirty="0">
                <a:ea typeface="Times New Roman" panose="02020603050405020304" pitchFamily="18" charset="0"/>
              </a:rPr>
              <a:t>quel(s) domaine(s) de la CIF fait-il référence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</a:t>
            </a:r>
            <a:r>
              <a:rPr lang="fr-FR" sz="2000" b="1" i="1" dirty="0" smtClean="0">
                <a:ea typeface="Times New Roman" panose="02020603050405020304" pitchFamily="18" charset="0"/>
              </a:rPr>
              <a:t>b) Quelle </a:t>
            </a:r>
            <a:r>
              <a:rPr lang="fr-FR" sz="2000" b="1" i="1" dirty="0">
                <a:ea typeface="Times New Roman" panose="02020603050405020304" pitchFamily="18" charset="0"/>
              </a:rPr>
              <a:t>est la différence entre capacité d’exercice, capacité fonctionnelle et performance fonctionnelle ? </a:t>
            </a: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c) Comment la capacité d’exercice influence-t-elle la performance fonctionnelle ?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5500" y="2348880"/>
            <a:ext cx="10513168" cy="439248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Déficiences structurales et fonctionnelles,  activités et participation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291791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2</a:t>
            </a:r>
            <a:r>
              <a:rPr lang="fr-FR" sz="2000" b="1" u="sng" dirty="0"/>
              <a:t> : L’apport de la CIF pour une nouvelle approche de l’évaluation fonctionnelle dans la BPCO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296144"/>
          </a:xfrm>
        </p:spPr>
        <p:txBody>
          <a:bodyPr>
            <a:normAutofit fontScale="85000" lnSpcReduction="1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1. A partir du texte 2,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(2017), répondez-aux questions suivantes : 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</a:t>
            </a:r>
            <a:r>
              <a:rPr lang="fr-FR" sz="2000" b="1" i="1" dirty="0" smtClean="0">
                <a:ea typeface="Times New Roman" panose="02020603050405020304" pitchFamily="18" charset="0"/>
              </a:rPr>
              <a:t>a) A </a:t>
            </a:r>
            <a:r>
              <a:rPr lang="fr-FR" sz="2000" b="1" i="1" dirty="0">
                <a:ea typeface="Times New Roman" panose="02020603050405020304" pitchFamily="18" charset="0"/>
              </a:rPr>
              <a:t>quel(s) domaine(s) de la CIF fait-il référence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</a:t>
            </a:r>
            <a:r>
              <a:rPr lang="fr-FR" sz="2000" b="1" i="1" dirty="0" smtClean="0">
                <a:ea typeface="Times New Roman" panose="02020603050405020304" pitchFamily="18" charset="0"/>
              </a:rPr>
              <a:t>b) Quelle </a:t>
            </a:r>
            <a:r>
              <a:rPr lang="fr-FR" sz="2000" b="1" i="1" dirty="0">
                <a:ea typeface="Times New Roman" panose="02020603050405020304" pitchFamily="18" charset="0"/>
              </a:rPr>
              <a:t>est la différence entre capacité d’exercice, capacité fonctionnelle et performance fonctionnelle ? </a:t>
            </a: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c) Comment la capacité d’exercice influence-t-elle la performance fonctionnelle ?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5500" y="2348880"/>
            <a:ext cx="10513168" cy="439248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r>
              <a:rPr lang="fr-FR" sz="1800" dirty="0">
                <a:solidFill>
                  <a:srgbClr val="C00000"/>
                </a:solidFill>
                <a:ea typeface="Times New Roman" panose="02020603050405020304" pitchFamily="18" charset="0"/>
              </a:rPr>
              <a:t>Déficiences structurales et fonctionnelles,  activités et participation</a:t>
            </a:r>
          </a:p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r>
              <a:rPr lang="fr-FR" sz="1800" dirty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fr-FR" sz="1800" u="sng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d’exercice 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= la réponse maximale physiologique à l’effort ou la capacité maximale d’une structure à remplir sa propre fonction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fr-FR" sz="1800" u="sng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fonctionnelle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= le potentiel maximal pour réaliser une activité fonctionnelle dans un environnement standardisé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fr-FR" sz="1800" u="sng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Performance fonctionnelle 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= la capacité à réaliser l’ensemble des tâches de la vie quotidienne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291791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2</a:t>
            </a:r>
            <a:r>
              <a:rPr lang="fr-FR" sz="2000" b="1" u="sng" dirty="0"/>
              <a:t> : L’apport de la CIF pour une nouvelle approche de l’évaluation fonctionnelle dans la BPCO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296144"/>
          </a:xfrm>
        </p:spPr>
        <p:txBody>
          <a:bodyPr>
            <a:normAutofit fontScale="85000" lnSpcReduction="1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1. A partir du texte 2,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(2017), répondez-aux questions suivantes : 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</a:t>
            </a:r>
            <a:r>
              <a:rPr lang="fr-FR" sz="2000" b="1" i="1" dirty="0" smtClean="0">
                <a:ea typeface="Times New Roman" panose="02020603050405020304" pitchFamily="18" charset="0"/>
              </a:rPr>
              <a:t>a) A </a:t>
            </a:r>
            <a:r>
              <a:rPr lang="fr-FR" sz="2000" b="1" i="1" dirty="0">
                <a:ea typeface="Times New Roman" panose="02020603050405020304" pitchFamily="18" charset="0"/>
              </a:rPr>
              <a:t>quel(s) domaine(s) de la CIF fait-il référence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</a:t>
            </a:r>
            <a:r>
              <a:rPr lang="fr-FR" sz="2000" b="1" i="1" dirty="0" smtClean="0">
                <a:ea typeface="Times New Roman" panose="02020603050405020304" pitchFamily="18" charset="0"/>
              </a:rPr>
              <a:t>b) Quelle </a:t>
            </a:r>
            <a:r>
              <a:rPr lang="fr-FR" sz="2000" b="1" i="1" dirty="0">
                <a:ea typeface="Times New Roman" panose="02020603050405020304" pitchFamily="18" charset="0"/>
              </a:rPr>
              <a:t>est la différence entre capacité d’exercice, capacité fonctionnelle et performance fonctionnelle ? </a:t>
            </a: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c) Comment la capacité d’exercice influence-t-elle la performance fonctionnelle ?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5500" y="2348880"/>
            <a:ext cx="10513168" cy="439248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r>
              <a:rPr lang="fr-FR" sz="1800" dirty="0">
                <a:solidFill>
                  <a:srgbClr val="C00000"/>
                </a:solidFill>
                <a:ea typeface="Times New Roman" panose="02020603050405020304" pitchFamily="18" charset="0"/>
              </a:rPr>
              <a:t>Déficiences structurales et fonctionnelles,  activités et participation</a:t>
            </a:r>
          </a:p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r>
              <a:rPr lang="fr-FR" sz="1800" dirty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fr-FR" sz="1800" u="sng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d’exercice 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= la réponse maximale physiologique à l’effort ou la capacité maximale d’une structure à remplir sa propre fonction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fr-FR" sz="1800" u="sng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fonctionnelle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= le potentiel maximal pour réaliser une activité fonctionnelle dans un environnement standardisé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fr-FR" sz="1800" u="sng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Performance fonctionnelle 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= la capacité à réalisé l’ensemble des tâches de la vie quotidienne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c) Une meilleure capacité physiologique entraîne théoriquement une meilleure capacité à réaliser des activités fonctionnelles, et donc à réaliser les tâches de la vie quotidienne plus facilement</a:t>
            </a:r>
            <a:endParaRPr lang="fr-FR" sz="1800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2</a:t>
            </a:r>
            <a:r>
              <a:rPr lang="fr-FR" sz="2000" b="1" u="sng" dirty="0"/>
              <a:t> : </a:t>
            </a:r>
            <a:r>
              <a:rPr lang="fr-FR" sz="2000" b="1" u="sng" dirty="0" smtClean="0"/>
              <a:t>L’apport de l’évaluation des performances fonctionnelles dans la BPCO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440160"/>
          </a:xfrm>
        </p:spPr>
        <p:txBody>
          <a:bodyPr>
            <a:normAutofit fontScale="850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A partir du texte 3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(2017), et de vos connaissances, répondez-aux questions suivantes : 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a) Citez un test permettant d’évaluer la capacité d’exercice et un test permettant d’évaluer la capacité fonctionnelle.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b) Pourquoi </a:t>
            </a:r>
            <a:r>
              <a:rPr lang="fr-FR" sz="2000" b="1" i="1" dirty="0" smtClean="0">
                <a:ea typeface="Times New Roman" panose="02020603050405020304" pitchFamily="18" charset="0"/>
              </a:rPr>
              <a:t>un </a:t>
            </a:r>
            <a:r>
              <a:rPr lang="fr-FR" sz="2000" b="1" i="1" dirty="0">
                <a:ea typeface="Times New Roman" panose="02020603050405020304" pitchFamily="18" charset="0"/>
              </a:rPr>
              <a:t>test de marche </a:t>
            </a:r>
            <a:r>
              <a:rPr lang="fr-FR" sz="2000" b="1" i="1" dirty="0" smtClean="0">
                <a:ea typeface="Times New Roman" panose="02020603050405020304" pitchFamily="18" charset="0"/>
              </a:rPr>
              <a:t>ne </a:t>
            </a:r>
            <a:r>
              <a:rPr lang="fr-FR" sz="2000" b="1" i="1" dirty="0">
                <a:ea typeface="Times New Roman" panose="02020603050405020304" pitchFamily="18" charset="0"/>
              </a:rPr>
              <a:t>suffit pas à évaluer correctement les limitations fonctionnelles d’un malade respiratoire ?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5500" y="2348880"/>
            <a:ext cx="10513168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r>
              <a:rPr lang="fr-FR" sz="1800" dirty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d’exercice : épreuve d’effort cardio-respiratoire 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fonctionnelle : test de marche de 6 minutes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fr-FR" sz="1800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2</a:t>
            </a:r>
            <a:r>
              <a:rPr lang="fr-FR" sz="2000" b="1" u="sng" dirty="0"/>
              <a:t> : </a:t>
            </a:r>
            <a:r>
              <a:rPr lang="fr-FR" sz="2000" b="1" u="sng" dirty="0" smtClean="0"/>
              <a:t>L’apport de l’évaluation des performances fonctionnelles dans la BPCO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440160"/>
          </a:xfrm>
        </p:spPr>
        <p:txBody>
          <a:bodyPr>
            <a:normAutofit fontScale="850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A partir du texte 3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(2017), et de vos connaissances, répondez-aux questions suivantes : 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a) Citez un test permettant d’évaluer la capacité d’exercice et un test permettant d’évaluer la capacité fonctionnelle.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b) Pourquoi </a:t>
            </a:r>
            <a:r>
              <a:rPr lang="fr-FR" sz="2000" b="1" i="1" dirty="0" smtClean="0">
                <a:ea typeface="Times New Roman" panose="02020603050405020304" pitchFamily="18" charset="0"/>
              </a:rPr>
              <a:t>un </a:t>
            </a:r>
            <a:r>
              <a:rPr lang="fr-FR" sz="2000" b="1" i="1" dirty="0">
                <a:ea typeface="Times New Roman" panose="02020603050405020304" pitchFamily="18" charset="0"/>
              </a:rPr>
              <a:t>test de marche </a:t>
            </a:r>
            <a:r>
              <a:rPr lang="fr-FR" sz="2000" b="1" i="1" dirty="0" smtClean="0">
                <a:ea typeface="Times New Roman" panose="02020603050405020304" pitchFamily="18" charset="0"/>
              </a:rPr>
              <a:t>ne </a:t>
            </a:r>
            <a:r>
              <a:rPr lang="fr-FR" sz="2000" b="1" i="1" dirty="0">
                <a:ea typeface="Times New Roman" panose="02020603050405020304" pitchFamily="18" charset="0"/>
              </a:rPr>
              <a:t>suffit pas à évaluer correctement les limitations fonctionnelles d’un malade respiratoire ?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5500" y="2348880"/>
            <a:ext cx="10513168" cy="324036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r>
              <a:rPr lang="fr-FR" sz="1800" dirty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d’exercice : épreuve d’effort cardio-respiratoire 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Capacité fonctionnelle : test de marche de 6 minutes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indent="-34290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AutoNum type="alphaLcParenR"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b)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La marche n’est pas un objectif important pour au moins 1/3 des patients</a:t>
            </a:r>
          </a:p>
          <a:p>
            <a:pPr lvl="1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Le TDM6 n’inclut qu’une seule composante de la dimension « activité fonctionnelle » de la CIF (</a:t>
            </a:r>
            <a:r>
              <a:rPr lang="fr-FR" sz="1800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i.e. 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la marche)</a:t>
            </a: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fr-FR" sz="1800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i="1" dirty="0" smtClean="0"/>
              <a:t>Estimation des limitations fonctionnelles dans la BPCO : l’exemple du </a:t>
            </a:r>
            <a:r>
              <a:rPr lang="fr-FR" sz="4000" b="1" i="1" dirty="0" err="1" smtClean="0"/>
              <a:t>Glittre</a:t>
            </a:r>
            <a:r>
              <a:rPr lang="fr-FR" sz="4000" b="1" i="1" dirty="0" smtClean="0"/>
              <a:t> ADL test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PARTIE 3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89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399803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3 : Estimation des limitations fonctionnelles dans la BPCO : l’exemple du </a:t>
            </a:r>
            <a:r>
              <a:rPr lang="fr-FR" sz="2000" b="1" u="sng" dirty="0" err="1"/>
              <a:t>Glittre</a:t>
            </a:r>
            <a:r>
              <a:rPr lang="fr-FR" sz="2000" b="1" u="sng" dirty="0"/>
              <a:t> ADL test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792088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 smtClean="0">
                <a:ea typeface="Times New Roman" panose="02020603050405020304" pitchFamily="18" charset="0"/>
              </a:rPr>
              <a:t>1. A </a:t>
            </a:r>
            <a:r>
              <a:rPr lang="fr-FR" sz="2000" b="1" i="1" dirty="0">
                <a:ea typeface="Times New Roman" panose="02020603050405020304" pitchFamily="18" charset="0"/>
              </a:rPr>
              <a:t>partir de la vidéo, listez le matériel nécessaire à la réalisation du </a:t>
            </a:r>
            <a:r>
              <a:rPr lang="fr-FR" sz="2000" b="1" i="1" dirty="0" err="1">
                <a:ea typeface="Times New Roman" panose="02020603050405020304" pitchFamily="18" charset="0"/>
              </a:rPr>
              <a:t>Glittre</a:t>
            </a:r>
            <a:r>
              <a:rPr lang="fr-FR" sz="2000" b="1" i="1" dirty="0">
                <a:ea typeface="Times New Roman" panose="02020603050405020304" pitchFamily="18" charset="0"/>
              </a:rPr>
              <a:t> ADL test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9956" y="1607096"/>
            <a:ext cx="8248915" cy="46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399803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3 : Estimation des limitations fonctionnelles dans la BPCO : l’exemple du </a:t>
            </a:r>
            <a:r>
              <a:rPr lang="fr-FR" sz="2000" b="1" u="sng" dirty="0" err="1"/>
              <a:t>Glittre</a:t>
            </a:r>
            <a:r>
              <a:rPr lang="fr-FR" sz="2000" b="1" u="sng" dirty="0"/>
              <a:t> ADL test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792088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 smtClean="0">
                <a:ea typeface="Times New Roman" panose="02020603050405020304" pitchFamily="18" charset="0"/>
              </a:rPr>
              <a:t>1. A </a:t>
            </a:r>
            <a:r>
              <a:rPr lang="fr-FR" sz="2000" b="1" i="1" dirty="0">
                <a:ea typeface="Times New Roman" panose="02020603050405020304" pitchFamily="18" charset="0"/>
              </a:rPr>
              <a:t>partir de la vidéo, listez le matériel nécessaire à la réalisation du </a:t>
            </a:r>
            <a:r>
              <a:rPr lang="fr-FR" sz="2000" b="1" i="1" dirty="0" err="1">
                <a:ea typeface="Times New Roman" panose="02020603050405020304" pitchFamily="18" charset="0"/>
              </a:rPr>
              <a:t>Glittre</a:t>
            </a:r>
            <a:r>
              <a:rPr lang="fr-FR" sz="2000" b="1" i="1" dirty="0">
                <a:ea typeface="Times New Roman" panose="02020603050405020304" pitchFamily="18" charset="0"/>
              </a:rPr>
              <a:t> ADL test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268" y="3861048"/>
            <a:ext cx="69151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i="1" dirty="0" smtClean="0"/>
              <a:t>Introduction à la CIF et implications cliniques dans la maladie chronique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PARTIE 1: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399803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3 : Estimation des limitations fonctionnelles dans la BPCO : l’exemple du </a:t>
            </a:r>
            <a:r>
              <a:rPr lang="fr-FR" sz="2000" b="1" u="sng" dirty="0" err="1"/>
              <a:t>Glittre</a:t>
            </a:r>
            <a:r>
              <a:rPr lang="fr-FR" sz="2000" b="1" u="sng" dirty="0"/>
              <a:t> ADL test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792088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 smtClean="0">
                <a:ea typeface="Times New Roman" panose="02020603050405020304" pitchFamily="18" charset="0"/>
              </a:rPr>
              <a:t>1. A </a:t>
            </a:r>
            <a:r>
              <a:rPr lang="fr-FR" sz="2000" b="1" i="1" dirty="0">
                <a:ea typeface="Times New Roman" panose="02020603050405020304" pitchFamily="18" charset="0"/>
              </a:rPr>
              <a:t>partir de la vidéo, listez le matériel nécessaire à la réalisation du </a:t>
            </a:r>
            <a:r>
              <a:rPr lang="fr-FR" sz="2000" b="1" i="1" dirty="0" err="1">
                <a:ea typeface="Times New Roman" panose="02020603050405020304" pitchFamily="18" charset="0"/>
              </a:rPr>
              <a:t>Glittre</a:t>
            </a:r>
            <a:r>
              <a:rPr lang="fr-FR" sz="2000" b="1" i="1" dirty="0">
                <a:ea typeface="Times New Roman" panose="02020603050405020304" pitchFamily="18" charset="0"/>
              </a:rPr>
              <a:t> ADL test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772" y="1772816"/>
            <a:ext cx="6092825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Couloir dégagé 10 m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Chronomètre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Chaise dont la hauteur est entre 43 et 48 cm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Escalier de 2 marches de taille standard (17 x 27 cm)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 à dos lesté (2,5 Kg pour les femmes et de 5 Kg pour les hommes)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Étagères ajustables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Trois boîtes de 1 kg chacune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268" y="3861048"/>
            <a:ext cx="69151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399803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3 : Estimation des limitations fonctionnelles dans la BPCO : l’exemple du </a:t>
            </a:r>
            <a:r>
              <a:rPr lang="fr-FR" sz="2000" b="1" u="sng" dirty="0" err="1"/>
              <a:t>Glittre</a:t>
            </a:r>
            <a:r>
              <a:rPr lang="fr-FR" sz="2000" b="1" u="sng" dirty="0"/>
              <a:t> ADL test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656184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A partir du texte 4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a) Quels sont les </a:t>
            </a:r>
            <a:r>
              <a:rPr lang="fr-FR" sz="2000" b="1" i="1" dirty="0" smtClean="0">
                <a:ea typeface="Times New Roman" panose="02020603050405020304" pitchFamily="18" charset="0"/>
              </a:rPr>
              <a:t>intérêts/avantages </a:t>
            </a:r>
            <a:r>
              <a:rPr lang="fr-FR" sz="2000" b="1" i="1" dirty="0">
                <a:ea typeface="Times New Roman" panose="02020603050405020304" pitchFamily="18" charset="0"/>
              </a:rPr>
              <a:t>et la validité du </a:t>
            </a:r>
            <a:r>
              <a:rPr lang="fr-FR" sz="2000" b="1" i="1" dirty="0" err="1">
                <a:ea typeface="Times New Roman" panose="02020603050405020304" pitchFamily="18" charset="0"/>
              </a:rPr>
              <a:t>Glittre</a:t>
            </a:r>
            <a:r>
              <a:rPr lang="fr-FR" sz="2000" b="1" i="1" dirty="0">
                <a:ea typeface="Times New Roman" panose="02020603050405020304" pitchFamily="18" charset="0"/>
              </a:rPr>
              <a:t> ADL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b) Selon vous, quelles peuvent-être les difficultés les points de vigilance sur la mise en place de ce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64" y="2348880"/>
            <a:ext cx="5702145" cy="42661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33868" y="2513275"/>
            <a:ext cx="27427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fr-FR" sz="2000" dirty="0" smtClean="0"/>
              <a:t>Pour vous aider 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509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399803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3</a:t>
            </a:r>
            <a:r>
              <a:rPr lang="fr-FR" sz="2000" b="1" u="sng" dirty="0"/>
              <a:t> : Estimation des limitations fonctionnelles dans la BPCO : l’exemple du </a:t>
            </a:r>
            <a:r>
              <a:rPr lang="fr-FR" sz="2000" b="1" u="sng" dirty="0" err="1"/>
              <a:t>Glittre</a:t>
            </a:r>
            <a:r>
              <a:rPr lang="fr-FR" sz="2000" b="1" u="sng" dirty="0"/>
              <a:t> ADL test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656184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A partir du texte 4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a) Quels sont les </a:t>
            </a:r>
            <a:r>
              <a:rPr lang="fr-FR" sz="2000" b="1" i="1" dirty="0" smtClean="0">
                <a:ea typeface="Times New Roman" panose="02020603050405020304" pitchFamily="18" charset="0"/>
              </a:rPr>
              <a:t>intérêts/avantages </a:t>
            </a:r>
            <a:r>
              <a:rPr lang="fr-FR" sz="2000" b="1" i="1" dirty="0">
                <a:ea typeface="Times New Roman" panose="02020603050405020304" pitchFamily="18" charset="0"/>
              </a:rPr>
              <a:t>et la validité du </a:t>
            </a:r>
            <a:r>
              <a:rPr lang="fr-FR" sz="2000" b="1" i="1" dirty="0" err="1">
                <a:ea typeface="Times New Roman" panose="02020603050405020304" pitchFamily="18" charset="0"/>
              </a:rPr>
              <a:t>Glittre</a:t>
            </a:r>
            <a:r>
              <a:rPr lang="fr-FR" sz="2000" b="1" i="1" dirty="0">
                <a:ea typeface="Times New Roman" panose="02020603050405020304" pitchFamily="18" charset="0"/>
              </a:rPr>
              <a:t> ADL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b) Selon vous, quelles peuvent-être les difficultés les points de vigilance sur la mise en place de ce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796" y="2204864"/>
            <a:ext cx="1065718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">
              <a:buClr>
                <a:schemeClr val="accent2"/>
              </a:buClr>
              <a:buSzPct val="90000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Intérêts/avantages : 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 = intègre 11 activités fonctionnelles en un seul test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Indépendant de la classification GOLD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Corrélé à la dépense énergétique et au niveau d’activité physique</a:t>
            </a:r>
            <a:endParaRPr lang="fr-FR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fr-FR" sz="1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399803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3</a:t>
            </a:r>
            <a:r>
              <a:rPr lang="fr-FR" sz="2000" b="1" u="sng" dirty="0"/>
              <a:t> : Estimation des limitations fonctionnelles dans la BPCO : l’exemple du </a:t>
            </a:r>
            <a:r>
              <a:rPr lang="fr-FR" sz="2000" b="1" u="sng" dirty="0" err="1"/>
              <a:t>Glittre</a:t>
            </a:r>
            <a:r>
              <a:rPr lang="fr-FR" sz="2000" b="1" u="sng" dirty="0"/>
              <a:t> ADL test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656184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A partir du texte 4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a) Quels sont les </a:t>
            </a:r>
            <a:r>
              <a:rPr lang="fr-FR" sz="2000" b="1" i="1" dirty="0" smtClean="0">
                <a:ea typeface="Times New Roman" panose="02020603050405020304" pitchFamily="18" charset="0"/>
              </a:rPr>
              <a:t>intérêts/avantages </a:t>
            </a:r>
            <a:r>
              <a:rPr lang="fr-FR" sz="2000" b="1" i="1" dirty="0">
                <a:ea typeface="Times New Roman" panose="02020603050405020304" pitchFamily="18" charset="0"/>
              </a:rPr>
              <a:t>et la validité du </a:t>
            </a:r>
            <a:r>
              <a:rPr lang="fr-FR" sz="2000" b="1" i="1" dirty="0" err="1">
                <a:ea typeface="Times New Roman" panose="02020603050405020304" pitchFamily="18" charset="0"/>
              </a:rPr>
              <a:t>Glittre</a:t>
            </a:r>
            <a:r>
              <a:rPr lang="fr-FR" sz="2000" b="1" i="1" dirty="0">
                <a:ea typeface="Times New Roman" panose="02020603050405020304" pitchFamily="18" charset="0"/>
              </a:rPr>
              <a:t> ADL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b) Selon vous, quelles peuvent-être les difficultés les points de vigilance sur la mise en place de ce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796" y="2204864"/>
            <a:ext cx="10657184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">
              <a:buClr>
                <a:schemeClr val="accent2"/>
              </a:buClr>
              <a:buSzPct val="90000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Intérêts/avantages : 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 = intègre 11 activités fonctionnelles en un seul test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Indépendant de la classification GOLD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Corrélé à la dépense énergétique et au niveau d’activité physique</a:t>
            </a:r>
            <a:endParaRPr lang="fr-FR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fr-FR" sz="1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Validité : 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Reproductibilité (r=0.93)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Corrélé au VEMS, à la qualité de vie, à la dyspnée, au test de marche…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Sensible à la réhabilitation (253 secondes) et seuil d’amélioration clinique (60 secondes)</a:t>
            </a:r>
          </a:p>
        </p:txBody>
      </p:sp>
    </p:spTree>
    <p:extLst>
      <p:ext uri="{BB962C8B-B14F-4D97-AF65-F5344CB8AC3E}">
        <p14:creationId xmlns:p14="http://schemas.microsoft.com/office/powerpoint/2010/main" val="2442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399803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</a:t>
            </a:r>
            <a:r>
              <a:rPr lang="fr-FR" sz="2000" b="1" u="sng" dirty="0" smtClean="0"/>
              <a:t>3</a:t>
            </a:r>
            <a:r>
              <a:rPr lang="fr-FR" sz="2000" b="1" u="sng" dirty="0"/>
              <a:t> : Estimation des limitations fonctionnelles dans la BPCO : l’exemple du </a:t>
            </a:r>
            <a:r>
              <a:rPr lang="fr-FR" sz="2000" b="1" u="sng" dirty="0" err="1"/>
              <a:t>Glittre</a:t>
            </a:r>
            <a:r>
              <a:rPr lang="fr-FR" sz="2000" b="1" u="sng" dirty="0"/>
              <a:t> ADL test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656184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A partir du texte 4 extrait de l’article de </a:t>
            </a:r>
            <a:r>
              <a:rPr lang="fr-FR" sz="2000" b="1" i="1" dirty="0" err="1">
                <a:ea typeface="Times New Roman" panose="02020603050405020304" pitchFamily="18" charset="0"/>
              </a:rPr>
              <a:t>Bui</a:t>
            </a:r>
            <a:r>
              <a:rPr lang="fr-FR" sz="2000" b="1" i="1" dirty="0">
                <a:ea typeface="Times New Roman" panose="02020603050405020304" pitchFamily="18" charset="0"/>
              </a:rPr>
              <a:t> et al. (2017)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a) Quels sont les </a:t>
            </a:r>
            <a:r>
              <a:rPr lang="fr-FR" sz="2000" b="1" i="1" dirty="0" smtClean="0">
                <a:ea typeface="Times New Roman" panose="02020603050405020304" pitchFamily="18" charset="0"/>
              </a:rPr>
              <a:t>intérêts/avantages </a:t>
            </a:r>
            <a:r>
              <a:rPr lang="fr-FR" sz="2000" b="1" i="1" dirty="0">
                <a:ea typeface="Times New Roman" panose="02020603050405020304" pitchFamily="18" charset="0"/>
              </a:rPr>
              <a:t>et la validité du </a:t>
            </a:r>
            <a:r>
              <a:rPr lang="fr-FR" sz="2000" b="1" i="1" dirty="0" err="1">
                <a:ea typeface="Times New Roman" panose="02020603050405020304" pitchFamily="18" charset="0"/>
              </a:rPr>
              <a:t>Glittre</a:t>
            </a:r>
            <a:r>
              <a:rPr lang="fr-FR" sz="2000" b="1" i="1" dirty="0">
                <a:ea typeface="Times New Roman" panose="02020603050405020304" pitchFamily="18" charset="0"/>
              </a:rPr>
              <a:t> ADL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b) Selon vous, quelles peuvent-être les difficultés les points de vigilance sur la mise en place de ce test ?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796" y="2204864"/>
            <a:ext cx="1065718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">
              <a:buClr>
                <a:schemeClr val="accent2"/>
              </a:buClr>
              <a:buSzPct val="90000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Intérêts/avantages : 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 = intègre 11 activités fonctionnelles en un seul test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Indépendant de la classification GOLD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Corrélé à la dépense énergétique et au niveau d’activité physique</a:t>
            </a:r>
            <a:endParaRPr lang="fr-FR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fr-FR" sz="1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Validité : 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Reproductibilité (r=0.93)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Corrélé au VEMS, à la qualité de vie, à la dyspnée, au test de marche…</a:t>
            </a:r>
          </a:p>
          <a:p>
            <a:pPr marL="1050818" lvl="1" indent="-342900">
              <a:buClr>
                <a:schemeClr val="accent2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Sensible à la réhabilitation (253 secondes) et seuil d’amélioration clinique (60 secondes)</a:t>
            </a:r>
          </a:p>
          <a:p>
            <a:pPr marL="98425">
              <a:buClr>
                <a:schemeClr val="accent2"/>
              </a:buClr>
              <a:buSzPct val="90000"/>
              <a:defRPr/>
            </a:pPr>
            <a:endParaRPr lang="fr-CA" sz="11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>
              <a:buClr>
                <a:schemeClr val="accent2"/>
              </a:buClr>
              <a:buSzPct val="90000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Matériels nombreux et standardisé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Risque de chute</a:t>
            </a:r>
          </a:p>
          <a:p>
            <a:pPr marL="441325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Lésions musculo-squelettiques</a:t>
            </a:r>
          </a:p>
        </p:txBody>
      </p:sp>
    </p:spTree>
    <p:extLst>
      <p:ext uri="{BB962C8B-B14F-4D97-AF65-F5344CB8AC3E}">
        <p14:creationId xmlns:p14="http://schemas.microsoft.com/office/powerpoint/2010/main" val="15859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i="1" dirty="0" smtClean="0"/>
              <a:t>Pour aller plus loin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638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215775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Le test de </a:t>
            </a:r>
            <a:r>
              <a:rPr lang="fr-FR" sz="2000" b="1" u="sng" dirty="0" err="1" smtClean="0"/>
              <a:t>step</a:t>
            </a:r>
            <a:r>
              <a:rPr lang="fr-FR" sz="2000" b="1" u="sng" dirty="0" smtClean="0"/>
              <a:t> de 6 minutes</a:t>
            </a:r>
            <a:endParaRPr lang="fr-FR" sz="2000" u="sng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B7A367-9F4C-4C3D-9499-85EA550EBEAE}"/>
              </a:ext>
            </a:extLst>
          </p:cNvPr>
          <p:cNvSpPr txBox="1"/>
          <p:nvPr/>
        </p:nvSpPr>
        <p:spPr bwMode="auto">
          <a:xfrm>
            <a:off x="655119" y="2228569"/>
            <a:ext cx="6264275" cy="1620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Variables 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mesurées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Nb de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coups</a:t>
            </a: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Nb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d’arrêt</a:t>
            </a: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SpO</a:t>
            </a:r>
            <a:r>
              <a:rPr lang="fr-FR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/ F</a:t>
            </a:r>
            <a:r>
              <a:rPr lang="fr-FR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marL="268288" indent="-179388">
              <a:buClr>
                <a:schemeClr val="accent2"/>
              </a:buClr>
              <a:buSzPct val="90000"/>
              <a:buFont typeface="Calibri" panose="020F0502020204030204" pitchFamily="34" charset="0"/>
              <a:buChar char="◊"/>
              <a:defRPr/>
            </a:pPr>
            <a:endParaRPr lang="fr-FR" sz="14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2D6EC0-892C-4BC3-B2FD-20CD66F8A760}"/>
              </a:ext>
            </a:extLst>
          </p:cNvPr>
          <p:cNvSpPr txBox="1"/>
          <p:nvPr/>
        </p:nvSpPr>
        <p:spPr bwMode="auto">
          <a:xfrm>
            <a:off x="655119" y="3645024"/>
            <a:ext cx="990229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Mise en place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Mur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nécessaire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à proximité (sécurité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) /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Marche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(hauteur 20-21cm) / Chronomètre</a:t>
            </a: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Monitoring 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(SpO</a:t>
            </a:r>
            <a:r>
              <a:rPr lang="fr-FR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, FC, TA, RPE)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Temps d’administration : &lt; 15 minutes</a:t>
            </a: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Phase de familiarisation de 2 minutes (puis 3 min de récupération)</a:t>
            </a: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Consignes similaires au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TDM6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/ Pas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d’encouragements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0C3DC9-A2D1-4899-86EF-E5A7A534F000}"/>
              </a:ext>
            </a:extLst>
          </p:cNvPr>
          <p:cNvSpPr txBox="1"/>
          <p:nvPr/>
        </p:nvSpPr>
        <p:spPr>
          <a:xfrm>
            <a:off x="655119" y="746790"/>
            <a:ext cx="8628062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Domaines 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fonctionnels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3387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Tolérance à l’effort (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capacité cardiorespiratoire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33387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Fonction musculaire  des membres inférieurs 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(force/endurance)</a:t>
            </a:r>
          </a:p>
          <a:p>
            <a:pPr marL="433387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Mobilité fonctionnelle (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mise en jeu de l’équilibre/ mime la montée d’escalier)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55119" y="5877272"/>
            <a:ext cx="80533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2000" b="1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Validité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2000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Bonne reproductibilité, corrélé TDM6, seuil d’amélioration 40 coups</a:t>
            </a:r>
            <a:endParaRPr lang="fr-FR" altLang="fr-FR" sz="1100" dirty="0">
              <a:solidFill>
                <a:srgbClr val="0033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411" y="262089"/>
            <a:ext cx="1255713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5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215775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Le test de lever de chaise</a:t>
            </a:r>
            <a:endParaRPr lang="fr-FR" sz="2000" u="sng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55119" y="5621083"/>
            <a:ext cx="1117847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2000" b="1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Validité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2000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Bonne reproductibilité, corrélé force max quadriceps et vitesse de marche, seuil d’amélioration 1,7 sec pour le 5 </a:t>
            </a:r>
            <a:r>
              <a:rPr lang="fr-FR" altLang="fr-FR" sz="2000" dirty="0" err="1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rép</a:t>
            </a:r>
            <a:endParaRPr lang="fr-FR" altLang="fr-FR" sz="1100" dirty="0">
              <a:solidFill>
                <a:srgbClr val="0033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7" name="Imag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1" b="12503"/>
          <a:stretch>
            <a:fillRect/>
          </a:stretch>
        </p:blipFill>
        <p:spPr bwMode="auto">
          <a:xfrm>
            <a:off x="8683709" y="61695"/>
            <a:ext cx="2972556" cy="148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FCA0FEE-19CB-4F17-976B-9DB273B89E07}"/>
              </a:ext>
            </a:extLst>
          </p:cNvPr>
          <p:cNvSpPr txBox="1"/>
          <p:nvPr/>
        </p:nvSpPr>
        <p:spPr bwMode="auto">
          <a:xfrm>
            <a:off x="654910" y="2343981"/>
            <a:ext cx="6264275" cy="1620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Variables 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mesurées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Temps pour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5 lever de chaise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Nb de répétitions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 1 min / en 3 min</a:t>
            </a:r>
            <a:endParaRPr lang="fr-FR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SpO</a:t>
            </a:r>
            <a:r>
              <a:rPr lang="fr-FR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/ FC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à 1 min / 3 min</a:t>
            </a:r>
            <a:endParaRPr lang="fr-FR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288" indent="-179388">
              <a:buClr>
                <a:schemeClr val="accent2"/>
              </a:buClr>
              <a:buSzPct val="90000"/>
              <a:buFont typeface="Calibri" panose="020F0502020204030204" pitchFamily="34" charset="0"/>
              <a:buChar char="◊"/>
              <a:defRPr/>
            </a:pPr>
            <a:endParaRPr lang="fr-FR" sz="14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47EA19B-E3B7-4381-AFDA-7162E36D075B}"/>
              </a:ext>
            </a:extLst>
          </p:cNvPr>
          <p:cNvSpPr txBox="1"/>
          <p:nvPr/>
        </p:nvSpPr>
        <p:spPr bwMode="auto">
          <a:xfrm>
            <a:off x="655119" y="3964938"/>
            <a:ext cx="8645525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Mise en place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Mur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nécessaire (sécurité) / Chaise / sans bras (43-46 cm) / Chronomètre</a:t>
            </a: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Temps d’administration : &lt; 5 minutes</a:t>
            </a:r>
          </a:p>
          <a:p>
            <a:pPr marL="43180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Pas d’effet d’apprentissage, mais un essai de pratique recommandé</a:t>
            </a:r>
            <a:endParaRPr lang="fr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C137CA-BEA8-4D0B-83ED-4EA2F007C836}"/>
              </a:ext>
            </a:extLst>
          </p:cNvPr>
          <p:cNvSpPr txBox="1"/>
          <p:nvPr/>
        </p:nvSpPr>
        <p:spPr>
          <a:xfrm>
            <a:off x="654910" y="687836"/>
            <a:ext cx="8628062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Domaines fonctionnels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8462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Fonction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musculaire des membres inférieurs </a:t>
            </a:r>
            <a:endParaRPr 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8462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Mobilité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fonctionnelle (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capacité à se lever + équilibre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)  surtout pour le 5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rép</a:t>
            </a:r>
            <a:endParaRPr 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8462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Tolérance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à l’effort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le 1 min et 3 min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616" y="215775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Le time up and go</a:t>
            </a:r>
            <a:endParaRPr lang="fr-FR" sz="2000" u="sng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44355" y="5289210"/>
            <a:ext cx="11178477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2000" b="1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Validité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2000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Bonne reproductibilité, corrélé équilibre et vitesse de marche, seuil d’amélioration 1,5 sec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1100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fr-FR" altLang="fr-FR" sz="2000" b="1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Intérêt clinique </a:t>
            </a:r>
            <a:r>
              <a:rPr lang="fr-FR" altLang="fr-FR" sz="2000" dirty="0" smtClean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= Fort prédicteur du risque de chute</a:t>
            </a:r>
            <a:endParaRPr lang="fr-FR" altLang="fr-FR" sz="1100" dirty="0" smtClean="0">
              <a:solidFill>
                <a:srgbClr val="0033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8" name="Groupe 9"/>
          <p:cNvGrpSpPr>
            <a:grpSpLocks/>
          </p:cNvGrpSpPr>
          <p:nvPr/>
        </p:nvGrpSpPr>
        <p:grpSpPr bwMode="auto">
          <a:xfrm>
            <a:off x="7894612" y="227639"/>
            <a:ext cx="3711575" cy="1036638"/>
            <a:chOff x="5285497" y="3116187"/>
            <a:chExt cx="6554077" cy="2943763"/>
          </a:xfrm>
        </p:grpSpPr>
        <p:grpSp>
          <p:nvGrpSpPr>
            <p:cNvPr id="9" name="Groupe 7"/>
            <p:cNvGrpSpPr>
              <a:grpSpLocks/>
            </p:cNvGrpSpPr>
            <p:nvPr/>
          </p:nvGrpSpPr>
          <p:grpSpPr bwMode="auto">
            <a:xfrm>
              <a:off x="5285497" y="3116187"/>
              <a:ext cx="6554077" cy="2849089"/>
              <a:chOff x="5285497" y="3116187"/>
              <a:chExt cx="6554077" cy="2849089"/>
            </a:xfrm>
          </p:grpSpPr>
          <p:pic>
            <p:nvPicPr>
              <p:cNvPr id="11" name="Imag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285497" y="3116187"/>
                <a:ext cx="6554077" cy="2849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9A0B89-6F05-4D8A-B798-28BC31DDC311}"/>
                  </a:ext>
                </a:extLst>
              </p:cNvPr>
              <p:cNvSpPr/>
              <p:nvPr/>
            </p:nvSpPr>
            <p:spPr>
              <a:xfrm>
                <a:off x="10819179" y="5523489"/>
                <a:ext cx="801739" cy="414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ZoneTexte 8"/>
            <p:cNvSpPr txBox="1">
              <a:spLocks noChangeArrowheads="1"/>
            </p:cNvSpPr>
            <p:nvPr/>
          </p:nvSpPr>
          <p:spPr bwMode="auto">
            <a:xfrm>
              <a:off x="8287262" y="5273132"/>
              <a:ext cx="878057" cy="786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fr-FR" sz="1200"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3 m</a:t>
              </a:r>
              <a:endParaRPr lang="fr-CA" altLang="fr-FR" sz="120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BB042F1-947E-4809-A557-1B315DBEB57C}"/>
              </a:ext>
            </a:extLst>
          </p:cNvPr>
          <p:cNvSpPr txBox="1"/>
          <p:nvPr/>
        </p:nvSpPr>
        <p:spPr>
          <a:xfrm>
            <a:off x="655119" y="2546254"/>
            <a:ext cx="48958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Variable d’intérêt</a:t>
            </a:r>
          </a:p>
          <a:p>
            <a:pPr marL="522287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Temps (secondes)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6B9489-9517-4AE0-9908-90D6C3EE0EB5}"/>
              </a:ext>
            </a:extLst>
          </p:cNvPr>
          <p:cNvSpPr txBox="1"/>
          <p:nvPr/>
        </p:nvSpPr>
        <p:spPr>
          <a:xfrm>
            <a:off x="655119" y="790055"/>
            <a:ext cx="5578475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Domaines 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fonctionnels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785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Mobilité fonctionnelle</a:t>
            </a:r>
          </a:p>
          <a:p>
            <a:pPr marL="57785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Capacité à la marche et changement de direction </a:t>
            </a:r>
          </a:p>
          <a:p>
            <a:pPr marL="57785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Équilibre /Risque de chute</a:t>
            </a: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46EF6A-ED44-4643-92A0-5B99A56E3602}"/>
              </a:ext>
            </a:extLst>
          </p:cNvPr>
          <p:cNvSpPr txBox="1"/>
          <p:nvPr/>
        </p:nvSpPr>
        <p:spPr>
          <a:xfrm>
            <a:off x="644431" y="3533011"/>
            <a:ext cx="10736263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Mise en place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785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Plancher plat sans obstacle (3 m)/Cône /Chaise standardisée (avec accoudoirs - 43-46 cm)/Chronomètre</a:t>
            </a:r>
          </a:p>
          <a:p>
            <a:pPr marL="57785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Accessoires de marche autorisés</a:t>
            </a:r>
          </a:p>
          <a:p>
            <a:pPr marL="577850" indent="-342900"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Temps d’administration :&lt; 3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36" y="3645024"/>
            <a:ext cx="7008574" cy="1930400"/>
          </a:xfrm>
        </p:spPr>
        <p:txBody>
          <a:bodyPr/>
          <a:lstStyle/>
          <a:p>
            <a:r>
              <a:rPr lang="en-US" dirty="0" err="1" smtClean="0"/>
              <a:t>Voir</a:t>
            </a:r>
            <a:r>
              <a:rPr lang="en-US" dirty="0" smtClean="0"/>
              <a:t> articles de Bui et al.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04" y="1628800"/>
            <a:ext cx="7008574" cy="1296987"/>
          </a:xfrm>
        </p:spPr>
        <p:txBody>
          <a:bodyPr/>
          <a:lstStyle/>
          <a:p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152128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1) A partir du texte 1, extrait de l’article d’Edwards et al. (2007), pourquoi selon-vous peut-on dire que le modèle de la CIF s’adapte mieux à la prise en charge des maladies chroniques que les approches historiques (qui étaient focalisées sur les conséquences cliniques d’une maladie) ?</a:t>
            </a:r>
            <a:endParaRPr lang="fr-FR" altLang="fr-FR" sz="2000" b="1" i="1" dirty="0">
              <a:ea typeface="Times New Roman" panose="02020603050405020304" pitchFamily="18" charset="0"/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655500" y="2348880"/>
            <a:ext cx="10513168" cy="439248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152128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1) A partir du texte 1, extrait de l’article d’Edwards et al. (2007), pourquoi selon-vous peut-on dire que le modèle de la CIF s’adapte mieux à la prise en charge des maladies chroniques que les approches historiques (qui étaient focalisées sur les conséquences cliniques d’une maladie) ?</a:t>
            </a:r>
            <a:endParaRPr lang="fr-FR" altLang="fr-FR" sz="2000" b="1" i="1" dirty="0">
              <a:ea typeface="Times New Roman" panose="02020603050405020304" pitchFamily="18" charset="0"/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655500" y="2348880"/>
            <a:ext cx="10513168" cy="439248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Diagnostic plus précis</a:t>
            </a: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fr-FR" sz="1800" dirty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Objectifs de santé mieux appropriés</a:t>
            </a: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fr-FR" sz="1800" dirty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Approche </a:t>
            </a:r>
            <a:r>
              <a:rPr lang="fr-FR" sz="1800" dirty="0" err="1" smtClean="0">
                <a:solidFill>
                  <a:srgbClr val="C00000"/>
                </a:solidFill>
                <a:ea typeface="Times New Roman" panose="02020603050405020304" pitchFamily="18" charset="0"/>
              </a:rPr>
              <a:t>holisitique</a:t>
            </a: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Meilleure prise en compte de la condition pathologique et de ses répercussions (psycho-sociales, fonctionnelles)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Dimensions « subjectives », individuelles, de la pathologie (ex : un même patient BPCO ne ressent pas les mêmes symptômes à même niveau d’obstruction bronchique)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>
              <a:solidFill>
                <a:srgbClr val="C00000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fr-FR" sz="1800" dirty="0" smtClean="0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Prise en compte des facteurs de risques (environnementaux, activité physique)</a:t>
            </a: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1800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368152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En vous appuyant sur vos connaissances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a) Listez 3 exemples de déficiences structurales (anatomiques) et 5 exemples de déficiences fonctionnelles fréquemment retrouvées dans la BPCO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b) Listez 3 exemples d’activités fonctionnelles et 3 exemples d’activités sociales pour lesquelles les patients atteints de BPCO présentent des restrictions.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802405"/>
              </p:ext>
            </p:extLst>
          </p:nvPr>
        </p:nvGraphicFramePr>
        <p:xfrm>
          <a:off x="693812" y="2708920"/>
          <a:ext cx="11161532" cy="356530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90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329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Déficiences structurales</a:t>
                      </a:r>
                      <a:endParaRPr lang="fr-FR" sz="16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Déficiences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sociales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974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FR" sz="1800" dirty="0" smtClean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6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368152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En vous appuyant sur vos connaissances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a) Listez 3 exemples de déficiences structurales (anatomiques) et 5 exemples de déficiences fonctionnelles fréquemment retrouvées dans la BPCO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b) Listez 3 exemples d’activités fonctionnelles et 3 exemples d’activités sociales pour lesquelles les patients atteints de BPCO présentent des restrictions.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80646"/>
              </p:ext>
            </p:extLst>
          </p:nvPr>
        </p:nvGraphicFramePr>
        <p:xfrm>
          <a:off x="693812" y="2708920"/>
          <a:ext cx="11161532" cy="356530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90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329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Déficiences structurales</a:t>
                      </a:r>
                      <a:endParaRPr lang="fr-FR" sz="16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Déficiences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sociales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974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Système respiratoire</a:t>
                      </a:r>
                    </a:p>
                    <a:p>
                      <a:endParaRPr lang="fr-FR" sz="18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Fonction respiratoire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Marcher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Discuter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5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368152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En vous appuyant sur vos connaissances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a) Listez 3 exemples de déficiences structurales (anatomiques) et 5 exemples de déficiences fonctionnelles fréquemment retrouvées dans la BPCO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b) Listez 3 exemples d’activités fonctionnelles et 3 exemples d’activités sociales pour lesquelles les patients atteints de BPCO présentent des restrictions.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036018"/>
              </p:ext>
            </p:extLst>
          </p:nvPr>
        </p:nvGraphicFramePr>
        <p:xfrm>
          <a:off x="693812" y="2708920"/>
          <a:ext cx="11161532" cy="356530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90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329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Déficiences structurales</a:t>
                      </a:r>
                      <a:endParaRPr lang="fr-FR" sz="16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Déficiences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sociales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974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Système respiratoire</a:t>
                      </a:r>
                    </a:p>
                    <a:p>
                      <a:r>
                        <a:rPr lang="fr-FR" sz="1800" dirty="0" smtClean="0"/>
                        <a:t>Système</a:t>
                      </a:r>
                      <a:r>
                        <a:rPr lang="fr-FR" sz="1800" baseline="0" dirty="0" smtClean="0"/>
                        <a:t> cardiovasculaire</a:t>
                      </a:r>
                    </a:p>
                    <a:p>
                      <a:r>
                        <a:rPr lang="fr-FR" sz="1800" baseline="0" dirty="0" smtClean="0"/>
                        <a:t>Système musculo-squelettique</a:t>
                      </a:r>
                    </a:p>
                    <a:p>
                      <a:endParaRPr lang="fr-FR" sz="18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Fonction respiratoire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Marcher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Discuter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8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368152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En vous appuyant sur vos connaissances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a) Listez 3 exemples de déficiences structurales (anatomiques) et 5 exemples de déficiences fonctionnelles fréquemment retrouvées dans la BPCO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b) Listez 3 exemples d’activités fonctionnelles et 3 exemples d’activités sociales pour lesquelles les patients atteints de BPCO présentent des restrictions.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88548"/>
              </p:ext>
            </p:extLst>
          </p:nvPr>
        </p:nvGraphicFramePr>
        <p:xfrm>
          <a:off x="693812" y="2708920"/>
          <a:ext cx="11161532" cy="356530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90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329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Déficiences structurales</a:t>
                      </a:r>
                      <a:endParaRPr lang="fr-FR" sz="16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Déficiences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sociales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974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Système respiratoire</a:t>
                      </a:r>
                    </a:p>
                    <a:p>
                      <a:r>
                        <a:rPr lang="fr-FR" sz="1800" dirty="0" smtClean="0"/>
                        <a:t>Système</a:t>
                      </a:r>
                      <a:r>
                        <a:rPr lang="fr-FR" sz="1800" baseline="0" dirty="0" smtClean="0"/>
                        <a:t> cardiovasculaire</a:t>
                      </a:r>
                    </a:p>
                    <a:p>
                      <a:r>
                        <a:rPr lang="fr-FR" sz="1800" baseline="0" dirty="0" smtClean="0"/>
                        <a:t>Système musculo-squelettique</a:t>
                      </a:r>
                    </a:p>
                    <a:p>
                      <a:endParaRPr lang="fr-FR" sz="18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Fonction respiratoire</a:t>
                      </a:r>
                    </a:p>
                    <a:p>
                      <a:r>
                        <a:rPr lang="fr-FR" sz="1800" dirty="0" smtClean="0"/>
                        <a:t>Tolérance</a:t>
                      </a:r>
                      <a:r>
                        <a:rPr lang="fr-FR" sz="1800" baseline="0" dirty="0" smtClean="0"/>
                        <a:t> à l’effort</a:t>
                      </a:r>
                    </a:p>
                    <a:p>
                      <a:r>
                        <a:rPr lang="fr-FR" sz="1800" baseline="0" dirty="0" smtClean="0"/>
                        <a:t>Endurance musculaire</a:t>
                      </a:r>
                    </a:p>
                    <a:p>
                      <a:r>
                        <a:rPr lang="fr-FR" sz="1800" baseline="0" dirty="0" smtClean="0"/>
                        <a:t>Force musculaire</a:t>
                      </a:r>
                    </a:p>
                    <a:p>
                      <a:r>
                        <a:rPr lang="fr-FR" sz="1800" baseline="0" dirty="0" smtClean="0"/>
                        <a:t>Sommeil</a:t>
                      </a:r>
                    </a:p>
                    <a:p>
                      <a:r>
                        <a:rPr lang="fr-FR" sz="1800" baseline="0" dirty="0" smtClean="0"/>
                        <a:t>Fonction émotionnelle</a:t>
                      </a:r>
                    </a:p>
                    <a:p>
                      <a:r>
                        <a:rPr lang="fr-FR" sz="1800" baseline="0" dirty="0" smtClean="0"/>
                        <a:t>Fonction cardiaque</a:t>
                      </a:r>
                    </a:p>
                    <a:p>
                      <a:r>
                        <a:rPr lang="fr-FR" sz="1800" baseline="0" dirty="0" smtClean="0"/>
                        <a:t>Système immunitaire</a:t>
                      </a:r>
                    </a:p>
                    <a:p>
                      <a:r>
                        <a:rPr lang="fr-FR" sz="1800" baseline="0" dirty="0" smtClean="0"/>
                        <a:t>…</a:t>
                      </a:r>
                      <a:endParaRPr lang="fr-FR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Marcher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Discuter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8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505" y="188640"/>
            <a:ext cx="10725158" cy="436909"/>
          </a:xfrm>
        </p:spPr>
        <p:txBody>
          <a:bodyPr>
            <a:noAutofit/>
          </a:bodyPr>
          <a:lstStyle/>
          <a:p>
            <a:r>
              <a:rPr lang="fr-FR" sz="2000" b="1" u="sng" dirty="0"/>
              <a:t>Partie I : Introduction à la CIF et implications cliniques dans la maladie chronique</a:t>
            </a:r>
            <a:endParaRPr lang="fr-FR" sz="2000" u="sng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93812" y="836712"/>
            <a:ext cx="10513168" cy="1368152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2. En vous appuyant sur vos connaissances :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a) Listez 3 exemples de déficiences structurales (anatomiques) et 5 exemples de déficiences fonctionnelles fréquemment retrouvées dans la BPCO</a:t>
            </a:r>
            <a:r>
              <a:rPr lang="fr-FR" sz="2000" b="1" i="1" dirty="0" smtClean="0">
                <a:ea typeface="Times New Roman" panose="02020603050405020304" pitchFamily="18" charset="0"/>
              </a:rPr>
              <a:t>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fr-FR" sz="2000" b="1" i="1" dirty="0">
                <a:ea typeface="Times New Roman" panose="02020603050405020304" pitchFamily="18" charset="0"/>
              </a:rPr>
              <a:t>		b) Listez 3 exemples d’activités fonctionnelles et 3 exemples d’activités sociales pour lesquelles les patients atteints de BPCO présentent des restrictions.</a:t>
            </a: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 smtClean="0">
              <a:ea typeface="Times New Roman" panose="02020603050405020304" pitchFamily="18" charset="0"/>
            </a:endParaRPr>
          </a:p>
          <a:p>
            <a:pPr marL="0" lv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fr-FR" sz="2000" b="1" i="1" dirty="0">
              <a:ea typeface="Times New Roman" panose="02020603050405020304" pitchFamily="18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047018"/>
              </p:ext>
            </p:extLst>
          </p:nvPr>
        </p:nvGraphicFramePr>
        <p:xfrm>
          <a:off x="693812" y="2708920"/>
          <a:ext cx="11161532" cy="356530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90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329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Déficiences structurales</a:t>
                      </a:r>
                      <a:endParaRPr lang="fr-FR" sz="16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Déficiences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fonctionnelles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Activités sociales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974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Système respiratoire</a:t>
                      </a:r>
                    </a:p>
                    <a:p>
                      <a:r>
                        <a:rPr lang="fr-FR" sz="1800" dirty="0" smtClean="0"/>
                        <a:t>Système</a:t>
                      </a:r>
                      <a:r>
                        <a:rPr lang="fr-FR" sz="1800" baseline="0" dirty="0" smtClean="0"/>
                        <a:t> cardiovasculaire</a:t>
                      </a:r>
                    </a:p>
                    <a:p>
                      <a:r>
                        <a:rPr lang="fr-FR" sz="1800" baseline="0" dirty="0" smtClean="0"/>
                        <a:t>Système musculo-squelettique</a:t>
                      </a:r>
                    </a:p>
                    <a:p>
                      <a:endParaRPr lang="fr-FR" sz="18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Fonction respiratoire</a:t>
                      </a:r>
                    </a:p>
                    <a:p>
                      <a:r>
                        <a:rPr lang="fr-FR" sz="1800" dirty="0" smtClean="0"/>
                        <a:t>Tolérance</a:t>
                      </a:r>
                      <a:r>
                        <a:rPr lang="fr-FR" sz="1800" baseline="0" dirty="0" smtClean="0"/>
                        <a:t> à l’effort</a:t>
                      </a:r>
                    </a:p>
                    <a:p>
                      <a:r>
                        <a:rPr lang="fr-FR" sz="1800" baseline="0" dirty="0" smtClean="0"/>
                        <a:t>Endurance musculaire</a:t>
                      </a:r>
                    </a:p>
                    <a:p>
                      <a:r>
                        <a:rPr lang="fr-FR" sz="1800" baseline="0" dirty="0" smtClean="0"/>
                        <a:t>Force musculaire</a:t>
                      </a:r>
                    </a:p>
                    <a:p>
                      <a:r>
                        <a:rPr lang="fr-FR" sz="1800" baseline="0" dirty="0" smtClean="0"/>
                        <a:t>Sommeil</a:t>
                      </a:r>
                    </a:p>
                    <a:p>
                      <a:r>
                        <a:rPr lang="fr-FR" sz="1800" baseline="0" dirty="0" smtClean="0"/>
                        <a:t>Fonction émotionnelle</a:t>
                      </a:r>
                    </a:p>
                    <a:p>
                      <a:r>
                        <a:rPr lang="fr-FR" sz="1800" baseline="0" dirty="0" smtClean="0"/>
                        <a:t>Fonction cardiaque</a:t>
                      </a:r>
                    </a:p>
                    <a:p>
                      <a:r>
                        <a:rPr lang="fr-FR" sz="1800" baseline="0" dirty="0" smtClean="0"/>
                        <a:t>Système immunitaire</a:t>
                      </a:r>
                    </a:p>
                    <a:p>
                      <a:r>
                        <a:rPr lang="fr-FR" sz="1800" baseline="0" dirty="0" smtClean="0"/>
                        <a:t>…</a:t>
                      </a:r>
                      <a:endParaRPr lang="fr-FR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Marcher</a:t>
                      </a:r>
                    </a:p>
                    <a:p>
                      <a:r>
                        <a:rPr lang="fr-FR" sz="1800" dirty="0" smtClean="0"/>
                        <a:t>Conduire</a:t>
                      </a:r>
                    </a:p>
                    <a:p>
                      <a:r>
                        <a:rPr lang="fr-FR" sz="1800" dirty="0" smtClean="0"/>
                        <a:t>Se laver</a:t>
                      </a:r>
                    </a:p>
                    <a:p>
                      <a:r>
                        <a:rPr lang="fr-FR" sz="1800" dirty="0" smtClean="0"/>
                        <a:t>Faire les tâches ménagères</a:t>
                      </a:r>
                    </a:p>
                    <a:p>
                      <a:r>
                        <a:rPr lang="fr-FR" sz="1800" dirty="0" smtClean="0"/>
                        <a:t>Conduire</a:t>
                      </a:r>
                    </a:p>
                    <a:p>
                      <a:r>
                        <a:rPr lang="fr-FR" sz="1800" dirty="0" smtClean="0"/>
                        <a:t>Se lever</a:t>
                      </a:r>
                    </a:p>
                    <a:p>
                      <a:r>
                        <a:rPr lang="fr-FR" sz="1800" dirty="0" smtClean="0"/>
                        <a:t>S’habiller</a:t>
                      </a:r>
                    </a:p>
                    <a:p>
                      <a:r>
                        <a:rPr lang="fr-FR" sz="1800" dirty="0" smtClean="0"/>
                        <a:t>…</a:t>
                      </a:r>
                      <a:endParaRPr lang="fr-FR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Discuter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0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65BA21F-A28F-46C6-A70A-21E993F8C1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Rayons de bibliothèque bleu (grand écran)</Template>
  <TotalTime>0</TotalTime>
  <Words>1654</Words>
  <Application>Microsoft Office PowerPoint</Application>
  <PresentationFormat>Personnalisé</PresentationFormat>
  <Paragraphs>307</Paragraphs>
  <Slides>29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MS PGothic</vt:lpstr>
      <vt:lpstr>Arial</vt:lpstr>
      <vt:lpstr>Calibri</vt:lpstr>
      <vt:lpstr>Century Gothic</vt:lpstr>
      <vt:lpstr>Times New Roman</vt:lpstr>
      <vt:lpstr>Wingdings</vt:lpstr>
      <vt:lpstr>Books_16x9</vt:lpstr>
      <vt:lpstr>TD n°7:  Evaluation des capacités fonctionnelles : au-delà du TDM6</vt:lpstr>
      <vt:lpstr>Introduction à la CIF et implications cliniques dans la maladie chronique</vt:lpstr>
      <vt:lpstr>Partie I : Introduction à la CIF et implications cliniques dans la maladie chronique</vt:lpstr>
      <vt:lpstr>Partie I : Introduction à la CIF et implications cliniques dans la maladie chronique</vt:lpstr>
      <vt:lpstr>Partie I : Introduction à la CIF et implications cliniques dans la maladie chronique</vt:lpstr>
      <vt:lpstr>Partie I : Introduction à la CIF et implications cliniques dans la maladie chronique</vt:lpstr>
      <vt:lpstr>Partie I : Introduction à la CIF et implications cliniques dans la maladie chronique</vt:lpstr>
      <vt:lpstr>Partie I : Introduction à la CIF et implications cliniques dans la maladie chronique</vt:lpstr>
      <vt:lpstr>Partie I : Introduction à la CIF et implications cliniques dans la maladie chronique</vt:lpstr>
      <vt:lpstr>Partie I : Introduction à la CIF et implications cliniques dans la maladie chronique</vt:lpstr>
      <vt:lpstr>L’apport de la CIF pour une nouvelle approche de l’évaluation fonctionnelle dans la BPCO</vt:lpstr>
      <vt:lpstr>Partie 2 : L’apport de la CIF pour une nouvelle approche de l’évaluation fonctionnelle dans la BPCO</vt:lpstr>
      <vt:lpstr>Partie 2 : L’apport de la CIF pour une nouvelle approche de l’évaluation fonctionnelle dans la BPCO</vt:lpstr>
      <vt:lpstr>Partie 2 : L’apport de la CIF pour une nouvelle approche de l’évaluation fonctionnelle dans la BPCO</vt:lpstr>
      <vt:lpstr>Partie 2 : L’apport de l’évaluation des performances fonctionnelles dans la BPCO</vt:lpstr>
      <vt:lpstr>Partie 2 : L’apport de l’évaluation des performances fonctionnelles dans la BPCO</vt:lpstr>
      <vt:lpstr>Estimation des limitations fonctionnelles dans la BPCO : l’exemple du Glittre ADL test</vt:lpstr>
      <vt:lpstr>Partie 3 : Estimation des limitations fonctionnelles dans la BPCO : l’exemple du Glittre ADL test</vt:lpstr>
      <vt:lpstr>Partie 3 : Estimation des limitations fonctionnelles dans la BPCO : l’exemple du Glittre ADL test</vt:lpstr>
      <vt:lpstr>Partie 3 : Estimation des limitations fonctionnelles dans la BPCO : l’exemple du Glittre ADL test</vt:lpstr>
      <vt:lpstr>Partie 3 : Estimation des limitations fonctionnelles dans la BPCO : l’exemple du Glittre ADL test</vt:lpstr>
      <vt:lpstr>Partie 3 : Estimation des limitations fonctionnelles dans la BPCO : l’exemple du Glittre ADL test</vt:lpstr>
      <vt:lpstr>Partie 3 : Estimation des limitations fonctionnelles dans la BPCO : l’exemple du Glittre ADL test</vt:lpstr>
      <vt:lpstr>Partie 3 : Estimation des limitations fonctionnelles dans la BPCO : l’exemple du Glittre ADL test</vt:lpstr>
      <vt:lpstr>Pour aller plus loin</vt:lpstr>
      <vt:lpstr>Le test de step de 6 minutes</vt:lpstr>
      <vt:lpstr>Le test de lever de chaise</vt:lpstr>
      <vt:lpstr>Le time up and go</vt:lpstr>
      <vt:lpstr>Voir articles de Bui et al. 2017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2015-10-02T14:46:37Z</dcterms:created>
  <dcterms:modified xsi:type="dcterms:W3CDTF">2021-11-29T17:42:12Z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