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22" r:id="rId42"/>
    <p:sldId id="325" r:id="rId43"/>
    <p:sldId id="296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552" r:id="rId63"/>
    <p:sldId id="553" r:id="rId64"/>
    <p:sldId id="554" r:id="rId65"/>
    <p:sldId id="555" r:id="rId66"/>
    <p:sldId id="556" r:id="rId67"/>
    <p:sldId id="300" r:id="rId68"/>
    <p:sldId id="557" r:id="rId69"/>
    <p:sldId id="558" r:id="rId70"/>
    <p:sldId id="559" r:id="rId71"/>
    <p:sldId id="560" r:id="rId72"/>
    <p:sldId id="561" r:id="rId73"/>
    <p:sldId id="562" r:id="rId74"/>
    <p:sldId id="563" r:id="rId75"/>
    <p:sldId id="564" r:id="rId76"/>
    <p:sldId id="565" r:id="rId77"/>
    <p:sldId id="566" r:id="rId78"/>
    <p:sldId id="567" r:id="rId79"/>
    <p:sldId id="568" r:id="rId80"/>
    <p:sldId id="569" r:id="rId81"/>
    <p:sldId id="570" r:id="rId82"/>
    <p:sldId id="571" r:id="rId83"/>
    <p:sldId id="572" r:id="rId84"/>
    <p:sldId id="573" r:id="rId85"/>
    <p:sldId id="574" r:id="rId86"/>
    <p:sldId id="575" r:id="rId87"/>
    <p:sldId id="576" r:id="rId88"/>
    <p:sldId id="578" r:id="rId89"/>
    <p:sldId id="577" r:id="rId90"/>
    <p:sldId id="579" r:id="rId91"/>
    <p:sldId id="581" r:id="rId92"/>
    <p:sldId id="580" r:id="rId93"/>
    <p:sldId id="582" r:id="rId94"/>
    <p:sldId id="583" r:id="rId95"/>
    <p:sldId id="584" r:id="rId96"/>
    <p:sldId id="585" r:id="rId97"/>
    <p:sldId id="586" r:id="rId98"/>
    <p:sldId id="587" r:id="rId9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29"/>
    <p:restoredTop sz="84007"/>
  </p:normalViewPr>
  <p:slideViewPr>
    <p:cSldViewPr snapToGrid="0">
      <p:cViewPr varScale="1">
        <p:scale>
          <a:sx n="69" d="100"/>
          <a:sy n="69" d="100"/>
        </p:scale>
        <p:origin x="14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17C3A-F454-514E-9B90-71B043571ECF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C9316-6133-6C4C-A4DA-E4A24E132A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50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 lésions millimétriques au centre des cordes vocales: nodules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C9316-6133-6C4C-A4DA-E4A24E132AF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17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latin typeface="Arial" panose="020B0604020202020204" pitchFamily="34" charset="0"/>
                <a:ea typeface="ＭＳ Ｐゴシック" panose="020B0600070205080204" pitchFamily="34" charset="-128"/>
              </a:rPr>
              <a:t>Point de départ: CV et BV puis extension à tout l</a:t>
            </a:r>
            <a:r>
              <a:rPr lang="ja-JP" altLang="fr-FR">
                <a:latin typeface="Arial" panose="020B0604020202020204" pitchFamily="34" charset="0"/>
              </a:rPr>
              <a:t>’</a:t>
            </a:r>
            <a:r>
              <a:rPr lang="fr-FR" altLang="ja-JP" dirty="0">
                <a:latin typeface="Arial" panose="020B0604020202020204" pitchFamily="34" charset="0"/>
              </a:rPr>
              <a:t>arbre </a:t>
            </a:r>
            <a:r>
              <a:rPr lang="fr-FR" altLang="ja-JP" dirty="0" err="1">
                <a:latin typeface="Arial" panose="020B0604020202020204" pitchFamily="34" charset="0"/>
              </a:rPr>
              <a:t>arérien</a:t>
            </a:r>
            <a:endParaRPr lang="fr-FR" altLang="ja-JP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dirty="0">
                <a:latin typeface="Arial" panose="020B0604020202020204" pitchFamily="34" charset="0"/>
                <a:ea typeface="ＭＳ Ｐゴシック" panose="020B0600070205080204" pitchFamily="34" charset="-128"/>
              </a:rPr>
              <a:t>Transformation maligne rare sauf si radiothérapie,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C9316-6133-6C4C-A4DA-E4A24E132AF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77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A9185A-28BA-D040-89B9-2EF18B02CE13}" type="slidenum">
              <a:rPr lang="fr-FR" altLang="fr-FR" smtClean="0"/>
              <a:pPr>
                <a:defRPr/>
              </a:pPr>
              <a:t>44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128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Hyperplasie </a:t>
            </a:r>
            <a:r>
              <a:rPr lang="fr-FR" dirty="0" err="1"/>
              <a:t>epithéliale</a:t>
            </a:r>
            <a:r>
              <a:rPr lang="fr-FR" dirty="0"/>
              <a:t> </a:t>
            </a:r>
            <a:r>
              <a:rPr lang="fr-FR" dirty="0" err="1"/>
              <a:t>aevc</a:t>
            </a:r>
            <a:r>
              <a:rPr lang="fr-FR" dirty="0"/>
              <a:t> atypies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C9316-6133-6C4C-A4DA-E4A24E132AF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03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2ED88-E235-4395-F16C-DFF7126AA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849B1C8-1DDE-277D-A1A7-AC2E656A2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5855C-D41D-A4E8-7E79-061BEB38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0B44D0-9433-7522-12B8-C1BED6B3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CFC99E-BFBF-DAE2-2044-43B838F9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31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B9F60-678F-774D-50A9-8FA50141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154023-B154-BB46-61C0-453B32B95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7FD0FD-7F6F-2737-E150-C302B398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63B63B-4397-281B-B9D9-8E4DD329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ABF81-FC7E-7BF9-11A5-25A75341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12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ABB9A15-1C2F-17AE-49A7-B47782365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4468CB-F0D1-835C-96B9-541321923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F75A15-21BB-C6C2-D2F9-AFF41773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60FA10-8975-A3A2-BF8A-72A9246B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CCB3D8-B855-237E-F497-618906D1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41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08E1D-FE08-A028-4F9C-CCD63B35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EC4C7A-75A0-1C99-BAFD-3E6496E2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4BA6E-B621-9D2F-F4D1-2B4439D1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4C045F-ADD6-A795-3D0E-C59AEF8B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80CBE1-2BA8-E7FF-263C-D723020F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90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4257C-6423-253E-9727-5FAA971BC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4B73CD-B766-1B8D-76C8-AEA26E0CB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6BBA91-9F05-43AA-300A-00005F3A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C9AEB8-F5A1-934C-7A60-5543A618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E9EED6-7578-12F6-39C5-DC01BDD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72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0475E-BF06-5254-8FF6-9DB7D997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8E4D57-061D-91DE-83CB-FBB82F54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829EB-0907-9229-D814-26CA876FE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5BE048-C913-169C-7892-A13805EB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C7204B-4BB2-4247-DEDA-0F19183F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D0D9CC-3038-1BE8-FC8A-AB85E20B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56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AEB80-711A-C3B7-5BFA-84166392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CEED4F-4979-5DAF-0967-D5DA0C6BD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2746BC-1764-612F-F90F-D765F8F54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3CB7AE9-59BE-0460-5494-C526C6151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0C3E9C-37D2-58A1-635E-FAA9C1EDB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E3342CB-DCF7-F6F6-7F22-E6887AB2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224B6B-241C-CEFA-4A65-42ADE53E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AD422-4A56-8E56-C00A-C49AF74A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68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3E09-AC6D-D9D4-0E9B-61FCFF34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DB3AF3-00A5-FA97-AA23-C4EAD896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016341-8A66-B3F9-90B1-3FB37F83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A73A67-0E65-46AE-4F9E-1A5F873D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29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F1FE72C-2428-817E-F2EC-45D0C25A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123886-19A5-1A35-9EF4-79217D4B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B983D3-574B-66CE-9544-5715D79F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0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683F8-64A6-BF7C-D9E9-AC2EB50C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CDF290-9887-763D-C058-84EC045B9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9D919B-9C8F-143C-8FDD-8556FB66F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677613-6DE0-9516-5CA0-3CC368BEF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B4590F-E0CE-833D-05FC-90346D1B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F1060D-E174-926A-CC89-B15643CF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0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D3978-51D0-5025-5939-3C7A9FCA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7F2BD2-8CB1-ABA5-2C45-8995C7987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0E9671-9166-F4B3-1D14-257AD3179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D46DC0-7EBD-83C4-C3D9-02D15243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F95229-32D3-5995-0420-BFD1C03D0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919980-28D9-CDE5-E516-4947A986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61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8E335B-C888-7F0A-B1FF-374EB72A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B8CF0D-72B5-A7C0-BC21-738C4C3AD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A19E97-7783-FCCB-E64B-846D0F789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C19FE-9A2B-7189-9B1D-5CA126D3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DDB3C8-4116-3450-1015-5391B68B6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37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upload.wikimedia.org/wikipedia/commons/9/90/Gray951-Cartilages_larynx_-_Vue_ant%C3%A9rieure.pn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hyperlink" Target="http://upload.wikimedia.org/wikipedia/commons/8/89/Gray952-Cartilages_larynx_-_vue_post%C3%A8rieure.p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7D8F9-4BCF-D77E-BC79-C0513BDE77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Pathologie du pharynx et de larynx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012262-3E10-0244-8EDD-D4FCD9466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Pr Vanessa </a:t>
            </a:r>
            <a:r>
              <a:rPr lang="fr-FR" dirty="0" err="1"/>
              <a:t>Lacheretz-Szablewski</a:t>
            </a:r>
            <a:endParaRPr lang="fr-FR" dirty="0"/>
          </a:p>
          <a:p>
            <a:r>
              <a:rPr lang="fr-FR" dirty="0"/>
              <a:t>Pathologiste</a:t>
            </a:r>
          </a:p>
          <a:p>
            <a:r>
              <a:rPr lang="fr-FR" dirty="0"/>
              <a:t>CHU Montpellier</a:t>
            </a:r>
          </a:p>
        </p:txBody>
      </p:sp>
    </p:spTree>
    <p:extLst>
      <p:ext uri="{BB962C8B-B14F-4D97-AF65-F5344CB8AC3E}">
        <p14:creationId xmlns:p14="http://schemas.microsoft.com/office/powerpoint/2010/main" val="309101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8FBAA-7E01-84AB-6DDD-A8654E8C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C819E9-10AC-DB8F-BBF5-ECA72860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621" y="365125"/>
            <a:ext cx="77216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7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B7CB4-EB69-27D0-86F1-1EC51B63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retenu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8BCD31-7590-2428-8340-95B379936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Nodules des cordes vocales</a:t>
            </a:r>
          </a:p>
        </p:txBody>
      </p:sp>
    </p:spTree>
    <p:extLst>
      <p:ext uri="{BB962C8B-B14F-4D97-AF65-F5344CB8AC3E}">
        <p14:creationId xmlns:p14="http://schemas.microsoft.com/office/powerpoint/2010/main" val="303891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3BC58-7245-BFF4-84AB-B861507D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Nodules/polypes des cordes vocales: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F6D862-E890-BD2F-709E-E6BC57C76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polypes/nodules des cordes vocales sont des lésions réactionnelles de la muqueuse laryngée sous forme polypoïde ou nodulaire</a:t>
            </a:r>
          </a:p>
          <a:p>
            <a:r>
              <a:rPr lang="fr-FR" dirty="0"/>
              <a:t>Même s’il s’agit de 2 lésions microscopiquement identiques, elles sont cliniquement séparées en nodules et polypes</a:t>
            </a:r>
          </a:p>
        </p:txBody>
      </p:sp>
    </p:spTree>
    <p:extLst>
      <p:ext uri="{BB962C8B-B14F-4D97-AF65-F5344CB8AC3E}">
        <p14:creationId xmlns:p14="http://schemas.microsoft.com/office/powerpoint/2010/main" val="245349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B95C1-7139-E126-5BB8-E7A74E2C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Nodules/polypes des cordes vocales: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FBE52-53B2-1240-5182-E6FDFB4A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Polype des cordes vocales</a:t>
            </a:r>
          </a:p>
          <a:p>
            <a:pPr lvl="2"/>
            <a:r>
              <a:rPr lang="fr-FR" dirty="0"/>
              <a:t>Unilatéral</a:t>
            </a:r>
          </a:p>
          <a:p>
            <a:pPr lvl="2"/>
            <a:r>
              <a:rPr lang="fr-FR" dirty="0"/>
              <a:t>Centimétrique</a:t>
            </a:r>
          </a:p>
          <a:p>
            <a:pPr lvl="2"/>
            <a:r>
              <a:rPr lang="fr-FR" dirty="0"/>
              <a:t>Sessile ou pédiculé</a:t>
            </a:r>
          </a:p>
          <a:p>
            <a:pPr lvl="2"/>
            <a:r>
              <a:rPr lang="fr-FR" dirty="0"/>
              <a:t>Localisation: tiers antérieur de la corde vocale</a:t>
            </a:r>
          </a:p>
          <a:p>
            <a:r>
              <a:rPr lang="fr-FR" dirty="0"/>
              <a:t>Nodules des cordes vocales</a:t>
            </a:r>
          </a:p>
          <a:p>
            <a:pPr lvl="2"/>
            <a:r>
              <a:rPr lang="fr-FR" dirty="0"/>
              <a:t>Bilatéraux</a:t>
            </a:r>
          </a:p>
          <a:p>
            <a:pPr lvl="2"/>
            <a:r>
              <a:rPr lang="fr-FR" dirty="0"/>
              <a:t>Millimétriques</a:t>
            </a:r>
          </a:p>
          <a:p>
            <a:pPr lvl="2"/>
            <a:r>
              <a:rPr lang="fr-FR" dirty="0"/>
              <a:t>Localisation: à l’union du tiers antérieur et moyen de la corde vocale</a:t>
            </a:r>
          </a:p>
        </p:txBody>
      </p:sp>
    </p:spTree>
    <p:extLst>
      <p:ext uri="{BB962C8B-B14F-4D97-AF65-F5344CB8AC3E}">
        <p14:creationId xmlns:p14="http://schemas.microsoft.com/office/powerpoint/2010/main" val="22060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E3DD4-EE03-E078-E540-450A3471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Nodules/polypes des cordes vocales: caractéristiques cliniques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1E8D98-FFD0-F800-4126-067C08F1B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&lt;1% de la population générale</a:t>
            </a:r>
          </a:p>
          <a:p>
            <a:r>
              <a:rPr lang="fr-FR" dirty="0"/>
              <a:t>2,5% des enfants</a:t>
            </a:r>
          </a:p>
          <a:p>
            <a:r>
              <a:rPr lang="fr-FR" dirty="0"/>
              <a:t>Les polypes sont retrouvés à tout âges</a:t>
            </a:r>
          </a:p>
          <a:p>
            <a:r>
              <a:rPr lang="fr-FR" dirty="0"/>
              <a:t>Les nodules sont le plus souvent présents chez les jeunes femmes et les enfants</a:t>
            </a:r>
          </a:p>
          <a:p>
            <a:r>
              <a:rPr lang="fr-FR" dirty="0"/>
              <a:t>Symptômes: voix rauque, changement de voix</a:t>
            </a:r>
          </a:p>
        </p:txBody>
      </p:sp>
    </p:spTree>
    <p:extLst>
      <p:ext uri="{BB962C8B-B14F-4D97-AF65-F5344CB8AC3E}">
        <p14:creationId xmlns:p14="http://schemas.microsoft.com/office/powerpoint/2010/main" val="2753610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3448DE-94E7-2197-B6E0-4F17AFC2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Nodules/polypes des cordes vocales: étiologie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2E339F-32E7-108E-9A3F-C6BC6037C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Surmenage et le malmenage vocaux: chanteurs, enseignants….</a:t>
            </a:r>
          </a:p>
          <a:p>
            <a:r>
              <a:rPr lang="fr-FR" dirty="0"/>
              <a:t>Traumatisme: chirurgie, accident</a:t>
            </a:r>
          </a:p>
          <a:p>
            <a:r>
              <a:rPr lang="fr-FR" dirty="0"/>
              <a:t>Infection</a:t>
            </a:r>
          </a:p>
          <a:p>
            <a:r>
              <a:rPr lang="fr-FR" dirty="0"/>
              <a:t>Hypothyroïdisme</a:t>
            </a:r>
          </a:p>
          <a:p>
            <a:r>
              <a:rPr lang="fr-FR" dirty="0"/>
              <a:t>Tabagisme</a:t>
            </a:r>
          </a:p>
        </p:txBody>
      </p:sp>
    </p:spTree>
    <p:extLst>
      <p:ext uri="{BB962C8B-B14F-4D97-AF65-F5344CB8AC3E}">
        <p14:creationId xmlns:p14="http://schemas.microsoft.com/office/powerpoint/2010/main" val="1962983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34042-4A0C-37BA-3315-D12B2B48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Nodules/polypes des cordes vocales: caractéristiques macroscopiques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000EC-9E36-2F23-0D68-5FDC1070C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Nodules: aspect </a:t>
            </a:r>
            <a:r>
              <a:rPr lang="fr-FR" dirty="0" err="1"/>
              <a:t>oedémateux</a:t>
            </a:r>
            <a:r>
              <a:rPr lang="fr-FR" dirty="0"/>
              <a:t>, gélatineux sur les 2 faces opposées au milieu des cordes vocales</a:t>
            </a:r>
          </a:p>
          <a:p>
            <a:r>
              <a:rPr lang="fr-FR" dirty="0"/>
              <a:t>Polype: aspect </a:t>
            </a:r>
            <a:r>
              <a:rPr lang="fr-FR" dirty="0" err="1"/>
              <a:t>oedémateux</a:t>
            </a:r>
            <a:r>
              <a:rPr lang="fr-FR" dirty="0"/>
              <a:t>, gélatineux unilatéral sur tiers antérieur des cordes vocales</a:t>
            </a:r>
          </a:p>
        </p:txBody>
      </p:sp>
    </p:spTree>
    <p:extLst>
      <p:ext uri="{BB962C8B-B14F-4D97-AF65-F5344CB8AC3E}">
        <p14:creationId xmlns:p14="http://schemas.microsoft.com/office/powerpoint/2010/main" val="21874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65800-A39E-5A0E-8886-F42DCBA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Nodules/polypes des cordes vocales: caractéristiques microscopiques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490A92-9B16-0B93-3110-67E697973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Continuum de modifications histologiques</a:t>
            </a:r>
          </a:p>
          <a:p>
            <a:r>
              <a:rPr lang="fr-FR" dirty="0" err="1"/>
              <a:t>Oedéme</a:t>
            </a:r>
            <a:r>
              <a:rPr lang="fr-FR" dirty="0"/>
              <a:t> avec surcharge interstitielle sous-épithéliale</a:t>
            </a:r>
          </a:p>
          <a:p>
            <a:r>
              <a:rPr lang="fr-FR" dirty="0"/>
              <a:t>Hypervascularisation et hémorragie</a:t>
            </a:r>
          </a:p>
          <a:p>
            <a:r>
              <a:rPr lang="fr-FR" dirty="0"/>
              <a:t>Stroma: </a:t>
            </a:r>
            <a:r>
              <a:rPr lang="fr-FR" dirty="0" err="1"/>
              <a:t>myxoïde</a:t>
            </a:r>
            <a:r>
              <a:rPr lang="fr-FR" dirty="0"/>
              <a:t>, fibreux, hyalin</a:t>
            </a:r>
          </a:p>
          <a:p>
            <a:r>
              <a:rPr lang="fr-FR" dirty="0"/>
              <a:t>Epithélium en regard: normal, atrophique ou hyperplasique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147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F907263-6E21-64BC-3C9C-F6338BAAF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14" y="1"/>
            <a:ext cx="8764522" cy="68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67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FB13CB-764B-A4F1-BA51-A6A26DBE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67710"/>
            <a:ext cx="8256513" cy="67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1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D75382A-980A-D54F-C4C5-E7D5F1BD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65591"/>
            <a:ext cx="10515600" cy="1325563"/>
          </a:xfrm>
        </p:spPr>
        <p:txBody>
          <a:bodyPr/>
          <a:lstStyle/>
          <a:p>
            <a:r>
              <a:rPr lang="fr-FR" dirty="0"/>
              <a:t>Anatomie </a:t>
            </a:r>
          </a:p>
        </p:txBody>
      </p:sp>
      <p:pic>
        <p:nvPicPr>
          <p:cNvPr id="5" name="Picture 8">
            <a:hlinkClick r:id="rId2"/>
            <a:extLst>
              <a:ext uri="{FF2B5EF4-FFF2-40B4-BE49-F238E27FC236}">
                <a16:creationId xmlns:a16="http://schemas.microsoft.com/office/drawing/2014/main" id="{F5741189-82EC-EF21-E14D-E4DF149F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2" y="1276253"/>
            <a:ext cx="4376737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hlinkClick r:id="rId4"/>
            <a:extLst>
              <a:ext uri="{FF2B5EF4-FFF2-40B4-BE49-F238E27FC236}">
                <a16:creationId xmlns:a16="http://schemas.microsoft.com/office/drawing/2014/main" id="{9DD2B400-5BE7-C915-B194-FA307782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94" y="1089819"/>
            <a:ext cx="4040187" cy="549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58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9F7883-4D4A-2B68-0CBA-F4305390A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55" y="90676"/>
            <a:ext cx="7335981" cy="67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71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1E853-43D6-54BE-6606-17A7347E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Nodules/polypes des cordes vocales: diagnostics différentiels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0250D0-519F-A85F-A095-38450149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Amylose: maladie de surcharge, matériel éosinophile intra-</a:t>
            </a:r>
            <a:r>
              <a:rPr lang="fr-FR" dirty="0" err="1"/>
              <a:t>tissuléire</a:t>
            </a:r>
            <a:r>
              <a:rPr lang="fr-FR" dirty="0"/>
              <a:t>, </a:t>
            </a:r>
            <a:r>
              <a:rPr lang="fr-FR" dirty="0" err="1"/>
              <a:t>extra-cellularire</a:t>
            </a:r>
            <a:r>
              <a:rPr lang="fr-FR" dirty="0"/>
              <a:t> positif au Rouge Congo. Des formes nodulaires sont observées (</a:t>
            </a:r>
            <a:r>
              <a:rPr lang="fr-FR" dirty="0" err="1"/>
              <a:t>amyloïdome</a:t>
            </a:r>
            <a:r>
              <a:rPr lang="fr-FR" dirty="0"/>
              <a:t>).</a:t>
            </a:r>
          </a:p>
          <a:p>
            <a:r>
              <a:rPr lang="fr-FR" dirty="0"/>
              <a:t>Myxome: tumeur bénignes rare mésenchymateuse. Matériel gélatineux avasculaire renfermant des cellules fusiformes ou stellaires. Lésion très rare dans cette localisation</a:t>
            </a:r>
          </a:p>
          <a:p>
            <a:r>
              <a:rPr lang="fr-FR" dirty="0"/>
              <a:t>Ulcère de contacte: ulcération avec nécrose fibrinoïde</a:t>
            </a:r>
          </a:p>
        </p:txBody>
      </p:sp>
    </p:spTree>
    <p:extLst>
      <p:ext uri="{BB962C8B-B14F-4D97-AF65-F5344CB8AC3E}">
        <p14:creationId xmlns:p14="http://schemas.microsoft.com/office/powerpoint/2010/main" val="816775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53F7854-9661-F0E7-7815-ECE9C75A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2" y="1122218"/>
            <a:ext cx="11499406" cy="463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01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9AAC5CA-49DD-FBD0-22F4-0480005A4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3" y="122446"/>
            <a:ext cx="8832272" cy="671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8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CD9F03-1E88-6DD7-4FFD-E33D633D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89" y="0"/>
            <a:ext cx="8703383" cy="68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48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596060-1F44-95D1-FD69-E934DC43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73" y="113146"/>
            <a:ext cx="4987636" cy="655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97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27565C6-9AF5-CBA6-6213-69E2C989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35" y="62149"/>
            <a:ext cx="8711046" cy="67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4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FB76A-780F-C192-A27E-16C9B0315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Nodules/polypes des cordes vocales: pronostic/traitement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786315-D394-FD05-8E5E-AC35B5DB2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Rééducation vocale</a:t>
            </a:r>
          </a:p>
          <a:p>
            <a:r>
              <a:rPr lang="fr-FR" dirty="0"/>
              <a:t>Exérèse: polypes</a:t>
            </a:r>
          </a:p>
        </p:txBody>
      </p:sp>
    </p:spTree>
    <p:extLst>
      <p:ext uri="{BB962C8B-B14F-4D97-AF65-F5344CB8AC3E}">
        <p14:creationId xmlns:p14="http://schemas.microsoft.com/office/powerpoint/2010/main" val="2583218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E8DFD2D-16B6-17EC-B498-4BE7A99E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tumorales bénignes: papillome laryngé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F80299-984F-31C1-69EA-C640D7216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634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F6723BF-375E-CB74-771E-F4C6EEEC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7A33717-429F-426A-5FB8-24F548E80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Jeune fille de 14 ans consultant pour enrouement</a:t>
            </a:r>
          </a:p>
          <a:p>
            <a:r>
              <a:rPr lang="fr-FR" sz="2800" dirty="0"/>
              <a:t>3 lésions framboisées mesurant de 7 à 10 mm de l</a:t>
            </a:r>
            <a:r>
              <a:rPr lang="ja-JP" altLang="fr-FR" sz="2800"/>
              <a:t>’</a:t>
            </a:r>
            <a:r>
              <a:rPr lang="fr-FR" sz="2800" dirty="0"/>
              <a:t>étage glottique droit et gauche</a:t>
            </a:r>
            <a:r>
              <a:rPr lang="fr-FR" sz="3200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904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A94A09-FF3D-2904-3E10-D41FE412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35" y="253613"/>
            <a:ext cx="10515600" cy="1325563"/>
          </a:xfrm>
        </p:spPr>
        <p:txBody>
          <a:bodyPr/>
          <a:lstStyle/>
          <a:p>
            <a:r>
              <a:rPr lang="fr-FR" dirty="0"/>
              <a:t>Anatomie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13C3197-D15F-A711-B83D-A8C637C1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77" y="165893"/>
            <a:ext cx="4657725" cy="65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889B95E-4C16-E211-6572-64385BB08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15" y="165893"/>
            <a:ext cx="43497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24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C89108D-87B4-80CD-AE85-AC3032CC0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5" name="Picture 4" descr="P9010022">
            <a:extLst>
              <a:ext uri="{FF2B5EF4-FFF2-40B4-BE49-F238E27FC236}">
                <a16:creationId xmlns:a16="http://schemas.microsoft.com/office/drawing/2014/main" id="{A773AC07-7D99-D254-903C-277555A7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58" y="540327"/>
            <a:ext cx="8201889" cy="615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858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8240005">
            <a:extLst>
              <a:ext uri="{FF2B5EF4-FFF2-40B4-BE49-F238E27FC236}">
                <a16:creationId xmlns:a16="http://schemas.microsoft.com/office/drawing/2014/main" id="{84CCAFE9-3700-7E6B-EE0D-B28DB18D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8" y="41564"/>
            <a:ext cx="8977746" cy="67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669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8240006">
            <a:extLst>
              <a:ext uri="{FF2B5EF4-FFF2-40B4-BE49-F238E27FC236}">
                <a16:creationId xmlns:a16="http://schemas.microsoft.com/office/drawing/2014/main" id="{6334F3B0-D469-AACD-6A29-953C0636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3"/>
            <a:ext cx="6442364" cy="483232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P8240007">
            <a:extLst>
              <a:ext uri="{FF2B5EF4-FFF2-40B4-BE49-F238E27FC236}">
                <a16:creationId xmlns:a16="http://schemas.microsoft.com/office/drawing/2014/main" id="{355867BE-AB8F-B606-A2AA-7DFD381E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64" y="2600952"/>
            <a:ext cx="5673436" cy="42570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64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7DBBFA-8915-1458-CF3C-5FD8A763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retenu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D0B97A-14B4-B444-DDC2-A0A7FD6D1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Papillomes laryngés</a:t>
            </a:r>
          </a:p>
        </p:txBody>
      </p:sp>
    </p:spTree>
    <p:extLst>
      <p:ext uri="{BB962C8B-B14F-4D97-AF65-F5344CB8AC3E}">
        <p14:creationId xmlns:p14="http://schemas.microsoft.com/office/powerpoint/2010/main" val="1875527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8CD7E-D0EF-4EF4-CD7B-72ACB64B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E6F03E-0207-3B68-CC23-2C928DFD9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3000" dirty="0"/>
              <a:t>Prolifération épithéliale bénigne liée à l</a:t>
            </a:r>
            <a:r>
              <a:rPr lang="ja-JP" altLang="fr-FR" sz="3000"/>
              <a:t>’</a:t>
            </a:r>
            <a:r>
              <a:rPr lang="fr-FR" altLang="fr-FR" sz="3000" dirty="0"/>
              <a:t>HPV de bas risque (6 et 11)</a:t>
            </a:r>
          </a:p>
          <a:p>
            <a:pPr>
              <a:lnSpc>
                <a:spcPct val="80000"/>
              </a:lnSpc>
            </a:pPr>
            <a:r>
              <a:rPr lang="fr-FR" altLang="fr-FR" sz="3000" dirty="0"/>
              <a:t>Parfois haut risque (16, 18, 31, 33, 35, 39)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3000" dirty="0"/>
              <a:t>Transmission: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600" dirty="0"/>
              <a:t>Verticale en période périnatale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600" dirty="0"/>
              <a:t>Adulte? </a:t>
            </a:r>
          </a:p>
          <a:p>
            <a:pPr lvl="2" eaLnBrk="1" hangingPunct="1">
              <a:lnSpc>
                <a:spcPct val="80000"/>
              </a:lnSpc>
            </a:pPr>
            <a:r>
              <a:rPr lang="fr-FR" altLang="fr-FR" sz="2200" dirty="0"/>
              <a:t>Réactivation d</a:t>
            </a:r>
            <a:r>
              <a:rPr lang="ja-JP" altLang="fr-FR" sz="2200"/>
              <a:t>’</a:t>
            </a:r>
            <a:r>
              <a:rPr lang="fr-FR" altLang="fr-FR" sz="2200" dirty="0"/>
              <a:t>une infection acquise </a:t>
            </a:r>
          </a:p>
          <a:p>
            <a:pPr lvl="2" eaLnBrk="1" hangingPunct="1">
              <a:lnSpc>
                <a:spcPct val="80000"/>
              </a:lnSpc>
            </a:pPr>
            <a:r>
              <a:rPr lang="fr-FR" altLang="fr-FR" sz="2200" dirty="0"/>
              <a:t>ou acquisition par contacts </a:t>
            </a:r>
            <a:r>
              <a:rPr lang="fr-FR" altLang="fr-FR" sz="2200" dirty="0" err="1"/>
              <a:t>oro-génitaux</a:t>
            </a:r>
            <a:endParaRPr lang="fr-FR" altLang="fr-FR" sz="2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7083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7619-05F5-0A92-4914-8CD247E7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particularités cliniques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419D6B-32E2-233D-0058-381057CC6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3000" dirty="0"/>
              <a:t>A partir de 3 : </a:t>
            </a:r>
            <a:r>
              <a:rPr lang="fr-FR" altLang="fr-FR" sz="3000" dirty="0" err="1"/>
              <a:t>papillomatose</a:t>
            </a:r>
            <a:endParaRPr lang="fr-FR" altLang="fr-FR" sz="3000" dirty="0"/>
          </a:p>
          <a:p>
            <a:pPr eaLnBrk="1" hangingPunct="1">
              <a:lnSpc>
                <a:spcPct val="90000"/>
              </a:lnSpc>
            </a:pPr>
            <a:r>
              <a:rPr lang="fr-FR" altLang="fr-FR" sz="3000" dirty="0"/>
              <a:t>Forme juvénile 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600" dirty="0"/>
              <a:t>Garçon = fille, &lt; 5 ans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600" dirty="0"/>
              <a:t>Stridor, détresse respiratoire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3000" dirty="0"/>
              <a:t>Forme adulte 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600" dirty="0"/>
              <a:t>H&gt;F, 20 à 40 ans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600" dirty="0"/>
              <a:t>enrouement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221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B0E109-7AB3-A840-14D4-764ADA752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particularités cliniques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7E08C6-657F-FDDE-CB5E-04A157E8C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r>
              <a:rPr lang="fr-FR" altLang="fr-FR" dirty="0"/>
              <a:t>Site initial glottique : </a:t>
            </a:r>
          </a:p>
          <a:p>
            <a:pPr lvl="2">
              <a:buFontTx/>
              <a:buChar char="•"/>
            </a:pPr>
            <a:r>
              <a:rPr lang="fr-FR" altLang="fr-FR" dirty="0"/>
              <a:t>extension vers l</a:t>
            </a:r>
            <a:r>
              <a:rPr lang="ja-JP" altLang="fr-FR"/>
              <a:t>’</a:t>
            </a:r>
            <a:r>
              <a:rPr lang="fr-FR" altLang="ja-JP" dirty="0"/>
              <a:t>épiglotte</a:t>
            </a:r>
          </a:p>
          <a:p>
            <a:pPr lvl="2">
              <a:buFontTx/>
              <a:buChar char="•"/>
            </a:pPr>
            <a:r>
              <a:rPr lang="fr-FR" altLang="fr-FR" dirty="0"/>
              <a:t>Extension vers étage sous glottique, trachée, bronches (30% des formes juvéniles)</a:t>
            </a:r>
          </a:p>
          <a:p>
            <a:pPr eaLnBrk="1" hangingPunct="1">
              <a:buFontTx/>
              <a:buChar char="•"/>
            </a:pPr>
            <a:r>
              <a:rPr lang="fr-FR" altLang="fr-FR" dirty="0"/>
              <a:t>Incidence augmentée :</a:t>
            </a:r>
          </a:p>
          <a:p>
            <a:pPr lvl="2">
              <a:buFontTx/>
              <a:buChar char="•"/>
            </a:pPr>
            <a:r>
              <a:rPr lang="fr-FR" altLang="fr-FR" dirty="0"/>
              <a:t>Chez les premiers nés</a:t>
            </a:r>
          </a:p>
          <a:p>
            <a:pPr lvl="2">
              <a:buFontTx/>
              <a:buChar char="•"/>
            </a:pPr>
            <a:r>
              <a:rPr lang="fr-FR" altLang="fr-FR" dirty="0"/>
              <a:t>En cas d</a:t>
            </a:r>
            <a:r>
              <a:rPr lang="ja-JP" altLang="fr-FR"/>
              <a:t>’</a:t>
            </a:r>
            <a:r>
              <a:rPr lang="fr-FR" altLang="ja-JP" dirty="0"/>
              <a:t>accouchement par voie basse</a:t>
            </a:r>
          </a:p>
          <a:p>
            <a:pPr lvl="2">
              <a:buFontTx/>
              <a:buChar char="•"/>
            </a:pPr>
            <a:r>
              <a:rPr lang="fr-FR" altLang="fr-FR" dirty="0"/>
              <a:t>En cas de jeune âge de la mère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72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BA904-351E-C281-F443-4DB68BAD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aspects macroscopiques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7B92AB-9A48-CCE3-B3A5-0BADEA2BD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509" cy="4325793"/>
          </a:xfrm>
        </p:spPr>
        <p:txBody>
          <a:bodyPr/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2800" dirty="0">
                <a:ea typeface="ＭＳ Ｐゴシック" panose="020B0600070205080204" pitchFamily="34" charset="-128"/>
                <a:cs typeface="Calibri" panose="020F0502020204030204" pitchFamily="34" charset="0"/>
              </a:rPr>
              <a:t>Masses sessiles ou pédiculées, roses brillantes, framboisées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2800" dirty="0">
                <a:ea typeface="ＭＳ Ｐゴシック" panose="020B0600070205080204" pitchFamily="34" charset="-128"/>
                <a:cs typeface="Calibri" panose="020F0502020204030204" pitchFamily="34" charset="0"/>
              </a:rPr>
              <a:t> saignant facilement au contact</a:t>
            </a:r>
          </a:p>
          <a:p>
            <a:endParaRPr lang="fr-FR" dirty="0"/>
          </a:p>
        </p:txBody>
      </p:sp>
      <p:graphicFrame>
        <p:nvGraphicFramePr>
          <p:cNvPr id="4" name="Object 33">
            <a:extLst>
              <a:ext uri="{FF2B5EF4-FFF2-40B4-BE49-F238E27FC236}">
                <a16:creationId xmlns:a16="http://schemas.microsoft.com/office/drawing/2014/main" id="{0261E2F3-0EB8-46B3-7066-125DE7BC9B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537757"/>
              </p:ext>
            </p:extLst>
          </p:nvPr>
        </p:nvGraphicFramePr>
        <p:xfrm>
          <a:off x="6421583" y="1804843"/>
          <a:ext cx="5104024" cy="4427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ewerFrameClass" r:id="rId2" imgW="1974850" imgH="1708150" progId="">
                  <p:embed/>
                </p:oleObj>
              </mc:Choice>
              <mc:Fallback>
                <p:oleObj name="ViewerFrameClass" r:id="rId2" imgW="1974850" imgH="1708150" progId="">
                  <p:embed/>
                  <p:pic>
                    <p:nvPicPr>
                      <p:cNvPr id="70659" name="Object 33">
                        <a:extLst>
                          <a:ext uri="{FF2B5EF4-FFF2-40B4-BE49-F238E27FC236}">
                            <a16:creationId xmlns:a16="http://schemas.microsoft.com/office/drawing/2014/main" id="{7F4D4ED3-B94D-70EC-D10D-FB59F3FCF3FC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159"/>
                      <a:stretch>
                        <a:fillRect/>
                      </a:stretch>
                    </p:blipFill>
                    <p:spPr bwMode="auto">
                      <a:xfrm>
                        <a:off x="6421583" y="1804843"/>
                        <a:ext cx="5104024" cy="4427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1458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BC8C0-7C5C-F5F4-ABE2-31EBC0FD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aspects microscopiques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0C2030-88B8-9879-F1F3-2E97D3AED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800" dirty="0"/>
              <a:t>Naissent à la jonction entre épithélium malpighien et cylindrique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dirty="0"/>
              <a:t>Papilles avec des axes </a:t>
            </a:r>
            <a:r>
              <a:rPr lang="fr-FR" altLang="fr-FR" sz="2800" dirty="0" err="1"/>
              <a:t>fibro</a:t>
            </a:r>
            <a:r>
              <a:rPr lang="fr-FR" altLang="fr-FR" sz="2800" dirty="0"/>
              <a:t>-vasculaires fins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dirty="0" err="1"/>
              <a:t>Epithelium</a:t>
            </a:r>
            <a:r>
              <a:rPr lang="fr-FR" altLang="fr-FR" sz="2800" dirty="0"/>
              <a:t> malpighien: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 dirty="0"/>
              <a:t>Maturation conservée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 dirty="0"/>
              <a:t>Hyperplasie des couches basales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 dirty="0"/>
              <a:t>Atypies absentes ou minimes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 dirty="0"/>
              <a:t>Pas ou peu </a:t>
            </a:r>
            <a:r>
              <a:rPr lang="fr-FR" altLang="fr-FR" sz="2400" dirty="0" err="1"/>
              <a:t>kératinisants</a:t>
            </a:r>
            <a:endParaRPr lang="fr-FR" altLang="fr-FR" sz="2400" dirty="0"/>
          </a:p>
          <a:p>
            <a:pPr lvl="1" eaLnBrk="1" hangingPunct="1">
              <a:lnSpc>
                <a:spcPct val="90000"/>
              </a:lnSpc>
            </a:pPr>
            <a:r>
              <a:rPr lang="fr-FR" altLang="fr-FR" sz="2400" dirty="0" err="1"/>
              <a:t>Koilocytes</a:t>
            </a:r>
            <a:r>
              <a:rPr lang="fr-FR" altLang="fr-FR" sz="2400" dirty="0"/>
              <a:t> parfois présents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24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8240006">
            <a:extLst>
              <a:ext uri="{FF2B5EF4-FFF2-40B4-BE49-F238E27FC236}">
                <a16:creationId xmlns:a16="http://schemas.microsoft.com/office/drawing/2014/main" id="{94B11680-4B10-DE60-9D40-85A8D51A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BF49827-D67E-9387-A838-6477E66D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Principales lésions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B207AB-28F5-0475-BC1C-7206B43EE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Pathologies non tumorales</a:t>
            </a:r>
          </a:p>
          <a:p>
            <a:pPr lvl="2"/>
            <a:r>
              <a:rPr lang="fr-FR" dirty="0"/>
              <a:t>Polypes/nodules des cordes vocales</a:t>
            </a:r>
          </a:p>
          <a:p>
            <a:r>
              <a:rPr lang="fr-FR" dirty="0"/>
              <a:t>Pathologies tumorales bénignes</a:t>
            </a:r>
          </a:p>
          <a:p>
            <a:pPr lvl="2"/>
            <a:r>
              <a:rPr lang="fr-FR" dirty="0"/>
              <a:t>Papillomes laryngés</a:t>
            </a:r>
          </a:p>
          <a:p>
            <a:r>
              <a:rPr lang="fr-FR" dirty="0"/>
              <a:t>Pathologies tumorales malignes</a:t>
            </a:r>
          </a:p>
          <a:p>
            <a:pPr lvl="2"/>
            <a:r>
              <a:rPr lang="fr-FR" dirty="0"/>
              <a:t>Lésions </a:t>
            </a:r>
            <a:r>
              <a:rPr lang="fr-FR" dirty="0" err="1"/>
              <a:t>prénéoplasiques</a:t>
            </a:r>
            <a:r>
              <a:rPr lang="fr-FR" dirty="0"/>
              <a:t> du pharynx et du larynx</a:t>
            </a:r>
          </a:p>
          <a:p>
            <a:pPr lvl="2"/>
            <a:r>
              <a:rPr lang="fr-FR" dirty="0"/>
              <a:t>Carcinomes épidermoïdes du pharynx et du larynx</a:t>
            </a:r>
          </a:p>
          <a:p>
            <a:pPr marL="914400" lvl="2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276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9757E-2E1A-589E-474C-CFEF0F3A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diagnostic différentiel des formes solitaires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A0B4E-98A5-DFE4-47F2-5D5660D79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3600" dirty="0"/>
              <a:t>Carcinome épidermoïde papillaire : </a:t>
            </a:r>
          </a:p>
          <a:p>
            <a:pPr eaLnBrk="1" hangingPunct="1">
              <a:lnSpc>
                <a:spcPct val="80000"/>
              </a:lnSpc>
            </a:pPr>
            <a:endParaRPr lang="fr-FR" altLang="fr-FR" sz="3600" dirty="0"/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Rare, homme autour de 60 ans,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 err="1"/>
              <a:t>Supraglottique</a:t>
            </a:r>
            <a:r>
              <a:rPr lang="fr-FR" altLang="fr-FR" dirty="0"/>
              <a:t>,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Alcool, tabac, parfois HPV + mais impact pronostic?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Plus fréquent chez les patients HIV+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Confusion possible au faible grossissement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Meilleur pronostic de le carcinome conventionnel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654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 5">
            <a:extLst>
              <a:ext uri="{FF2B5EF4-FFF2-40B4-BE49-F238E27FC236}">
                <a16:creationId xmlns:a16="http://schemas.microsoft.com/office/drawing/2014/main" id="{CE133E9D-E560-07F0-FCFF-83292EF30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666" r="29900" b="5911"/>
          <a:stretch>
            <a:fillRect/>
          </a:stretch>
        </p:blipFill>
        <p:spPr bwMode="auto">
          <a:xfrm>
            <a:off x="1611314" y="22226"/>
            <a:ext cx="4395787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Image 6">
            <a:extLst>
              <a:ext uri="{FF2B5EF4-FFF2-40B4-BE49-F238E27FC236}">
                <a16:creationId xmlns:a16="http://schemas.microsoft.com/office/drawing/2014/main" id="{6B469F03-5A93-6A52-6370-FB21D167B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13734" r="31421" b="12999"/>
          <a:stretch>
            <a:fillRect/>
          </a:stretch>
        </p:blipFill>
        <p:spPr bwMode="auto">
          <a:xfrm>
            <a:off x="6097589" y="250826"/>
            <a:ext cx="44608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ZoneTexte 1">
            <a:extLst>
              <a:ext uri="{FF2B5EF4-FFF2-40B4-BE49-F238E27FC236}">
                <a16:creationId xmlns:a16="http://schemas.microsoft.com/office/drawing/2014/main" id="{98DFD4B1-071D-E9F1-885D-DBE1D3C53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4" y="3005139"/>
            <a:ext cx="345757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</a:rPr>
              <a:t>Au faible grossissement: même </a:t>
            </a:r>
            <a:r>
              <a:rPr lang="fr-FR" altLang="fr-FR" sz="1200" dirty="0" err="1">
                <a:latin typeface="Arial" panose="020B0604020202020204" pitchFamily="34" charset="0"/>
              </a:rPr>
              <a:t>architecure</a:t>
            </a:r>
            <a:r>
              <a:rPr lang="fr-FR" altLang="fr-FR" sz="1200" dirty="0">
                <a:latin typeface="Arial" panose="020B0604020202020204" pitchFamily="34" charset="0"/>
              </a:rPr>
              <a:t>, pas ou peu de kératinisation</a:t>
            </a:r>
          </a:p>
        </p:txBody>
      </p:sp>
      <p:pic>
        <p:nvPicPr>
          <p:cNvPr id="76804" name="Image 8">
            <a:extLst>
              <a:ext uri="{FF2B5EF4-FFF2-40B4-BE49-F238E27FC236}">
                <a16:creationId xmlns:a16="http://schemas.microsoft.com/office/drawing/2014/main" id="{494403AE-E5AA-045A-48F8-8B165E76D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19955" r="27901" b="6088"/>
          <a:stretch>
            <a:fillRect/>
          </a:stretch>
        </p:blipFill>
        <p:spPr bwMode="auto">
          <a:xfrm>
            <a:off x="1611314" y="3684589"/>
            <a:ext cx="4486275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ZoneTexte 9">
            <a:extLst>
              <a:ext uri="{FF2B5EF4-FFF2-40B4-BE49-F238E27FC236}">
                <a16:creationId xmlns:a16="http://schemas.microsoft.com/office/drawing/2014/main" id="{FA92E76B-9405-29E2-6294-F1D58F36C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6" y="6391276"/>
            <a:ext cx="3457575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latin typeface="Arial" panose="020B0604020202020204" pitchFamily="34" charset="0"/>
              </a:rPr>
              <a:t>Au fort grossissement: atypies évidentes</a:t>
            </a:r>
          </a:p>
        </p:txBody>
      </p:sp>
      <p:pic>
        <p:nvPicPr>
          <p:cNvPr id="76806" name="Image 10">
            <a:extLst>
              <a:ext uri="{FF2B5EF4-FFF2-40B4-BE49-F238E27FC236}">
                <a16:creationId xmlns:a16="http://schemas.microsoft.com/office/drawing/2014/main" id="{BB81D42A-D88A-8DBA-B6D3-447D11C7E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2845" r="28200" b="8221"/>
          <a:stretch>
            <a:fillRect/>
          </a:stretch>
        </p:blipFill>
        <p:spPr bwMode="auto">
          <a:xfrm>
            <a:off x="6218239" y="3460751"/>
            <a:ext cx="43402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ZoneTexte 11">
            <a:extLst>
              <a:ext uri="{FF2B5EF4-FFF2-40B4-BE49-F238E27FC236}">
                <a16:creationId xmlns:a16="http://schemas.microsoft.com/office/drawing/2014/main" id="{050A615A-902A-58FD-BA38-F0C85F23C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4" y="6361113"/>
            <a:ext cx="3455987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latin typeface="Arial" panose="020B0604020202020204" pitchFamily="34" charset="0"/>
              </a:rPr>
              <a:t>Invasion « en front »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Redimensionnement de Copie de Larynx K--pid cell fusif et papillomateux B0314019 10">
            <a:extLst>
              <a:ext uri="{FF2B5EF4-FFF2-40B4-BE49-F238E27FC236}">
                <a16:creationId xmlns:a16="http://schemas.microsoft.com/office/drawing/2014/main" id="{68249176-FA93-B40E-E7D9-E330FD70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538538"/>
            <a:ext cx="5003800" cy="33194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3" descr="Redimensionnement de Copie de Larynx K--pid cell fusif et papillomateux B0314019 11">
            <a:extLst>
              <a:ext uri="{FF2B5EF4-FFF2-40B4-BE49-F238E27FC236}">
                <a16:creationId xmlns:a16="http://schemas.microsoft.com/office/drawing/2014/main" id="{AD1EDA94-1353-3F3B-3BD5-E44D98573C6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6" y="1"/>
            <a:ext cx="5292725" cy="3509963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7827" name="Picture 5" descr="Redimensionnement de Copie de K--pid papillomateux B0413978 02">
            <a:extLst>
              <a:ext uri="{FF2B5EF4-FFF2-40B4-BE49-F238E27FC236}">
                <a16:creationId xmlns:a16="http://schemas.microsoft.com/office/drawing/2014/main" id="{F3162566-9D1C-2EA3-96EA-938BFE3F1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49775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43F7D4E-41B4-E3BC-A14C-48F6DB0C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diagnostic différentiel des formes solitaires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6D519FA-D480-1348-0FBC-06A9CF8C0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dirty="0"/>
              <a:t>Une kératose papillaire de l</a:t>
            </a:r>
            <a:r>
              <a:rPr lang="ja-JP" altLang="fr-FR"/>
              <a:t>’</a:t>
            </a:r>
            <a:r>
              <a:rPr lang="fr-FR" altLang="fr-FR" dirty="0"/>
              <a:t>adulte 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/>
              <a:t>« Papillome corné »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/>
              <a:t>Kératose de surface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/>
              <a:t>Absence de </a:t>
            </a:r>
            <a:r>
              <a:rPr lang="fr-FR" altLang="fr-FR" dirty="0" err="1"/>
              <a:t>koilocytes</a:t>
            </a:r>
            <a:r>
              <a:rPr lang="fr-FR" altLang="fr-FR" dirty="0"/>
              <a:t>, atypies possibles.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/>
              <a:t>Le rôle de l</a:t>
            </a:r>
            <a:r>
              <a:rPr lang="ja-JP" altLang="fr-FR"/>
              <a:t>’</a:t>
            </a:r>
            <a:r>
              <a:rPr lang="fr-FR" altLang="fr-FR" dirty="0"/>
              <a:t>HPV n</a:t>
            </a:r>
            <a:r>
              <a:rPr lang="ja-JP" altLang="fr-FR"/>
              <a:t>’</a:t>
            </a:r>
            <a:r>
              <a:rPr lang="fr-FR" altLang="fr-FR" dirty="0"/>
              <a:t>est pas démontré</a:t>
            </a:r>
            <a:r>
              <a:rPr lang="fr-FR" altLang="fr-FR" i="1" dirty="0"/>
              <a:t>.</a:t>
            </a:r>
            <a:endParaRPr lang="fr-FR" alt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8101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age 1" descr="Capture d’écran 2013-10-13 à 16.51.01.png">
            <a:extLst>
              <a:ext uri="{FF2B5EF4-FFF2-40B4-BE49-F238E27FC236}">
                <a16:creationId xmlns:a16="http://schemas.microsoft.com/office/drawing/2014/main" id="{02911713-C4FD-64EF-001F-1F1D87DC2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9700"/>
            <a:ext cx="86868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61EBC-9187-D6C0-6BA5-FFF63C19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évolution et traitement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5F4D89-0FF6-E283-5CC5-1A85F9A56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2800" dirty="0" err="1"/>
              <a:t>Papillomatoses</a:t>
            </a:r>
            <a:r>
              <a:rPr lang="fr-FR" altLang="fr-FR" sz="2800" dirty="0"/>
              <a:t> de l</a:t>
            </a:r>
            <a:r>
              <a:rPr lang="ja-JP" altLang="fr-FR" sz="2800"/>
              <a:t>’</a:t>
            </a:r>
            <a:r>
              <a:rPr lang="fr-FR" altLang="fr-FR" sz="2800" dirty="0"/>
              <a:t>enfant : pronostic réservé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dirty="0"/>
              <a:t>Extension, fréquence des récidives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dirty="0"/>
              <a:t>Peuvent se compliquer d'une obstruction aérienne partielle ou complète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dirty="0"/>
              <a:t>Intérêt de la vaccination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800" dirty="0" err="1"/>
              <a:t>Papillomatoses</a:t>
            </a:r>
            <a:r>
              <a:rPr lang="fr-FR" altLang="fr-FR" sz="2800" dirty="0"/>
              <a:t> de l</a:t>
            </a:r>
            <a:r>
              <a:rPr lang="ja-JP" altLang="fr-FR" sz="2800"/>
              <a:t>’</a:t>
            </a:r>
            <a:r>
              <a:rPr lang="fr-FR" altLang="fr-FR" sz="2800" dirty="0"/>
              <a:t>adulte : pronostic moins grave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dirty="0"/>
              <a:t>Evolution imprévisible avec des périodes de rémission parfois très prolongées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800" dirty="0"/>
              <a:t>Traitement: excision, antiviraux....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800" dirty="0"/>
              <a:t>Les formes solitaires 	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dirty="0"/>
              <a:t>Habituellement guéries par excision chirurgicale.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1991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B5AF52-1D79-4880-1FB4-6B16519C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évolution et traitement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CEBABD-AFD4-E19A-5548-35B540409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dirty="0"/>
              <a:t>HPV11 et 16 sont associés à des formes plus agressives.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/>
              <a:t>La transformation carcinomateuse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exceptionnelle,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survient plus de 10 ans après le diagnostic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chez des sujets avec d'autres facteurs de risque (tabac, alcool, irradiation).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4071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D8B2C-74EE-E996-1B56-EC44223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Papillomes laryngés: à retenir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DAA61A-3C6A-CFEE-FBC3-69AF3CB23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fr-FR" altLang="fr-FR" dirty="0"/>
              <a:t>Papillomes laryngés liés à l</a:t>
            </a:r>
            <a:r>
              <a:rPr lang="ja-JP" altLang="fr-FR"/>
              <a:t>’</a:t>
            </a:r>
            <a:r>
              <a:rPr lang="fr-FR" altLang="fr-FR" dirty="0"/>
              <a:t>HPV : enfant et adulte jeune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fr-FR" altLang="fr-FR" dirty="0" err="1"/>
              <a:t>Papillomatose</a:t>
            </a:r>
            <a:r>
              <a:rPr lang="fr-FR" altLang="fr-FR" dirty="0"/>
              <a:t> : extension, récidive, transformation  </a:t>
            </a:r>
            <a:r>
              <a:rPr lang="fr-FR" altLang="fr-FR" dirty="0" err="1"/>
              <a:t>exeptionnelle</a:t>
            </a:r>
            <a:r>
              <a:rPr lang="fr-FR" altLang="fr-FR" dirty="0"/>
              <a:t>, tardive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fr-FR" altLang="fr-FR" dirty="0"/>
              <a:t>Papillome solitaire de l</a:t>
            </a:r>
            <a:r>
              <a:rPr lang="ja-JP" altLang="fr-FR"/>
              <a:t>’</a:t>
            </a:r>
            <a:r>
              <a:rPr lang="fr-FR" altLang="fr-FR" dirty="0"/>
              <a:t>adulte, éliminer: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Carcinome épidermoïde papillaire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dirty="0"/>
              <a:t>Si kératose + + : forme papillaire d</a:t>
            </a:r>
            <a:r>
              <a:rPr lang="ja-JP" altLang="fr-FR"/>
              <a:t>’</a:t>
            </a:r>
            <a:r>
              <a:rPr lang="fr-FR" altLang="fr-FR" dirty="0"/>
              <a:t>hyperplasie épithéliale avec ou sans dysplasie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0568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AF1E99C-23F7-FE84-57C2-EF93E524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tumorales malignes: lésions pré-néoplasiques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FE3977-B4E8-31A0-49B3-7C7320A0F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366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890019E-0CBF-B436-73AA-97D0CE7C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F38ACF2-203A-41E3-A78C-578D8141E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Homme 51 ans</a:t>
            </a:r>
          </a:p>
          <a:p>
            <a:r>
              <a:rPr lang="fr-FR" dirty="0"/>
              <a:t>Leucoplasie de la corde vocale droite de 8 mm de grand axe</a:t>
            </a:r>
          </a:p>
        </p:txBody>
      </p:sp>
      <p:graphicFrame>
        <p:nvGraphicFramePr>
          <p:cNvPr id="6" name="Object 35">
            <a:extLst>
              <a:ext uri="{FF2B5EF4-FFF2-40B4-BE49-F238E27FC236}">
                <a16:creationId xmlns:a16="http://schemas.microsoft.com/office/drawing/2014/main" id="{6F288490-5925-6FA1-4922-23D5CBC33D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906396"/>
              </p:ext>
            </p:extLst>
          </p:nvPr>
        </p:nvGraphicFramePr>
        <p:xfrm>
          <a:off x="373063" y="3002598"/>
          <a:ext cx="3562350" cy="36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ewerFrameClass" r:id="rId2" imgW="1593850" imgH="1638300" progId="">
                  <p:embed/>
                </p:oleObj>
              </mc:Choice>
              <mc:Fallback>
                <p:oleObj name="ViewerFrameClass" r:id="rId2" imgW="1593850" imgH="1638300" progId="">
                  <p:embed/>
                  <p:pic>
                    <p:nvPicPr>
                      <p:cNvPr id="22530" name="Object 35">
                        <a:extLst>
                          <a:ext uri="{FF2B5EF4-FFF2-40B4-BE49-F238E27FC236}">
                            <a16:creationId xmlns:a16="http://schemas.microsoft.com/office/drawing/2014/main" id="{9EB53E20-F659-5776-70E6-7B5CEB4930B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697"/>
                      <a:stretch>
                        <a:fillRect/>
                      </a:stretch>
                    </p:blipFill>
                    <p:spPr bwMode="auto">
                      <a:xfrm>
                        <a:off x="373063" y="3002598"/>
                        <a:ext cx="3562350" cy="367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442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82B06D-52A6-65EE-5F50-1AA7C6AE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non tumorales: polypes/nodules des cordes vocales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52EAE1-C959-8467-60AB-4C8D4254C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014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8240002">
            <a:extLst>
              <a:ext uri="{FF2B5EF4-FFF2-40B4-BE49-F238E27FC236}">
                <a16:creationId xmlns:a16="http://schemas.microsoft.com/office/drawing/2014/main" id="{F739349F-7CFD-68F4-9F35-F5C73514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/>
          <a:stretch>
            <a:fillRect/>
          </a:stretch>
        </p:blipFill>
        <p:spPr bwMode="auto">
          <a:xfrm>
            <a:off x="3058318" y="0"/>
            <a:ext cx="6075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802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8240003">
            <a:extLst>
              <a:ext uri="{FF2B5EF4-FFF2-40B4-BE49-F238E27FC236}">
                <a16:creationId xmlns:a16="http://schemas.microsoft.com/office/drawing/2014/main" id="{0BA980AC-DD04-4829-5385-2B540EA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43500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5" descr="P8240004">
            <a:extLst>
              <a:ext uri="{FF2B5EF4-FFF2-40B4-BE49-F238E27FC236}">
                <a16:creationId xmlns:a16="http://schemas.microsoft.com/office/drawing/2014/main" id="{BCBB9A95-45D6-C5EE-4890-53C89B455F40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6096000" y="0"/>
            <a:ext cx="4572000" cy="6858000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EBA278-CBEF-F327-1012-BE954FE6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retenu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EEB4CE-BEAB-D968-0052-4459FECFC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Hyperplasie épithéliale avec carcinome in situ au </a:t>
            </a:r>
            <a:r>
              <a:rPr lang="fr-FR" dirty="0" err="1"/>
              <a:t>minimun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6363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2F1585-3DCE-B838-C7F3-5D3384F9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Lésions hyperplasiques épithéliales du larynx: définition, clinique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B5FE9A-335E-7037-EE17-9AF5D7200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800" dirty="0"/>
              <a:t>5ième décade, chez l'homme.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dirty="0"/>
              <a:t>Associées à la consommation excessive d'alcool et au tabagisme.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dirty="0"/>
              <a:t>Autres facteurs favorisants: les pollutions industrielles, les professionnels de la voix.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dirty="0"/>
              <a:t>Le rôle de l'HPV n'est pas formellement démontré.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dirty="0"/>
              <a:t>Corde vocale++,  les 2/3: bilatérales.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dirty="0"/>
              <a:t>Les symptômes dépendent de la topographie des lésions (irritation de la gorge, dysphonie, toux chronique).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678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B43DA2-3A58-DED8-E2DC-646F3B67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Lésions hyperplasiques épithéliales du larynx: macroscopie: leucoplasie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6E9B1E-C15C-9844-B100-47A262267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" y="2141537"/>
            <a:ext cx="4747577" cy="4351338"/>
          </a:xfrm>
        </p:spPr>
        <p:txBody>
          <a:bodyPr/>
          <a:lstStyle/>
          <a:p>
            <a:pPr eaLnBrk="1" hangingPunct="1"/>
            <a:r>
              <a:rPr lang="fr-FR" altLang="fr-FR" sz="3600" dirty="0"/>
              <a:t>Terme non spécifique</a:t>
            </a:r>
          </a:p>
          <a:p>
            <a:pPr lvl="1" eaLnBrk="1" hangingPunct="1"/>
            <a:r>
              <a:rPr lang="fr-FR" altLang="fr-FR" dirty="0"/>
              <a:t>Kératose simple</a:t>
            </a:r>
          </a:p>
          <a:p>
            <a:pPr lvl="1" eaLnBrk="1" hangingPunct="1"/>
            <a:r>
              <a:rPr lang="fr-FR" altLang="fr-FR" dirty="0"/>
              <a:t>Hyperplasie avec dysplasie</a:t>
            </a:r>
          </a:p>
          <a:p>
            <a:pPr lvl="1" eaLnBrk="1" hangingPunct="1"/>
            <a:r>
              <a:rPr lang="fr-FR" altLang="fr-FR" dirty="0"/>
              <a:t>Carcinome épidermoïde infiltrant</a:t>
            </a:r>
            <a:endParaRPr lang="fr-FR" altLang="fr-FR" sz="2400" b="1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Object 35">
            <a:extLst>
              <a:ext uri="{FF2B5EF4-FFF2-40B4-BE49-F238E27FC236}">
                <a16:creationId xmlns:a16="http://schemas.microsoft.com/office/drawing/2014/main" id="{22AD038E-AD6F-D822-DC52-AA5B08F43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812117"/>
              </p:ext>
            </p:extLst>
          </p:nvPr>
        </p:nvGraphicFramePr>
        <p:xfrm>
          <a:off x="6606223" y="1690688"/>
          <a:ext cx="4747577" cy="489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ewerFrameClass" r:id="rId2" imgW="1593850" imgH="1638300" progId="">
                  <p:embed/>
                </p:oleObj>
              </mc:Choice>
              <mc:Fallback>
                <p:oleObj name="ViewerFrameClass" r:id="rId2" imgW="1593850" imgH="1638300" progId="">
                  <p:embed/>
                  <p:pic>
                    <p:nvPicPr>
                      <p:cNvPr id="22530" name="Object 35">
                        <a:extLst>
                          <a:ext uri="{FF2B5EF4-FFF2-40B4-BE49-F238E27FC236}">
                            <a16:creationId xmlns:a16="http://schemas.microsoft.com/office/drawing/2014/main" id="{9EB53E20-F659-5776-70E6-7B5CEB4930B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697"/>
                      <a:stretch>
                        <a:fillRect/>
                      </a:stretch>
                    </p:blipFill>
                    <p:spPr bwMode="auto">
                      <a:xfrm>
                        <a:off x="6606223" y="1690688"/>
                        <a:ext cx="4747577" cy="4893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457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7D07BA-55A4-C02C-7EE6-98553C65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Lésions hyperplasiques épithéliales du larynx: microscopie sans dysplasie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120182-EAAF-FDA7-B909-E38283322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Hyperplasie épithéliale avec ou sans kératose</a:t>
            </a:r>
          </a:p>
          <a:p>
            <a:r>
              <a:rPr lang="fr-FR" dirty="0"/>
              <a:t>Maturation normale, pas de dyskératose</a:t>
            </a:r>
          </a:p>
          <a:p>
            <a:r>
              <a:rPr lang="fr-FR" dirty="0"/>
              <a:t>Mitoses confinés à la couche basale</a:t>
            </a:r>
          </a:p>
        </p:txBody>
      </p:sp>
    </p:spTree>
    <p:extLst>
      <p:ext uri="{BB962C8B-B14F-4D97-AF65-F5344CB8AC3E}">
        <p14:creationId xmlns:p14="http://schemas.microsoft.com/office/powerpoint/2010/main" val="2042077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3" descr="115-3459">
            <a:extLst>
              <a:ext uri="{FF2B5EF4-FFF2-40B4-BE49-F238E27FC236}">
                <a16:creationId xmlns:a16="http://schemas.microsoft.com/office/drawing/2014/main" id="{13A930F3-E0DB-01B4-C637-E5B2531A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523" y="1295397"/>
            <a:ext cx="5867400" cy="4971227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054" descr="115-3454">
            <a:extLst>
              <a:ext uri="{FF2B5EF4-FFF2-40B4-BE49-F238E27FC236}">
                <a16:creationId xmlns:a16="http://schemas.microsoft.com/office/drawing/2014/main" id="{85E6A17E-3103-D354-F9E8-E0AAB9750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295397"/>
            <a:ext cx="5197776" cy="5055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B93386-6261-E9F1-34E7-6B54BD517D8D}"/>
              </a:ext>
            </a:extLst>
          </p:cNvPr>
          <p:cNvSpPr txBox="1"/>
          <p:nvPr/>
        </p:nvSpPr>
        <p:spPr>
          <a:xfrm>
            <a:off x="250523" y="5884396"/>
            <a:ext cx="211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Muqueuse normale</a:t>
            </a:r>
          </a:p>
        </p:txBody>
      </p:sp>
    </p:spTree>
    <p:extLst>
      <p:ext uri="{BB962C8B-B14F-4D97-AF65-F5344CB8AC3E}">
        <p14:creationId xmlns:p14="http://schemas.microsoft.com/office/powerpoint/2010/main" val="2812362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F90A2-D0F4-6E30-8E16-876A93BD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Lésions hyperplasiques épithéliales du larynx: microscopie avec dysplasie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FE2ABA-2988-F730-5A41-352D44F5A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fr-FR" sz="2800" dirty="0"/>
              <a:t>Anomalies </a:t>
            </a:r>
            <a:r>
              <a:rPr lang="en-US" altLang="fr-FR" sz="2800" dirty="0" err="1"/>
              <a:t>architecturales</a:t>
            </a:r>
            <a:r>
              <a:rPr lang="en-US" altLang="fr-FR" sz="2800" dirty="0"/>
              <a:t>:</a:t>
            </a:r>
          </a:p>
          <a:p>
            <a:pPr lvl="1" eaLnBrk="1" hangingPunct="1"/>
            <a:r>
              <a:rPr lang="fr-FR" altLang="fr-FR" sz="2400" dirty="0"/>
              <a:t>Perte stratification et </a:t>
            </a:r>
            <a:r>
              <a:rPr lang="en-US" altLang="fr-FR" sz="2400" dirty="0"/>
              <a:t>maturation </a:t>
            </a:r>
            <a:r>
              <a:rPr lang="en-US" altLang="fr-FR" sz="2400" dirty="0" err="1"/>
              <a:t>anormale</a:t>
            </a:r>
            <a:endParaRPr lang="en-US" altLang="fr-FR" sz="2400" dirty="0"/>
          </a:p>
          <a:p>
            <a:pPr lvl="1" eaLnBrk="1" hangingPunct="1"/>
            <a:r>
              <a:rPr lang="fr-FR" altLang="fr-FR" sz="2400" dirty="0"/>
              <a:t>Enroulements profonds</a:t>
            </a:r>
          </a:p>
          <a:p>
            <a:pPr lvl="1" eaLnBrk="1" hangingPunct="1"/>
            <a:r>
              <a:rPr lang="fr-FR" altLang="fr-FR" sz="2400" dirty="0"/>
              <a:t>Buding: bourgeonnements profonds</a:t>
            </a:r>
            <a:endParaRPr lang="en-US" altLang="fr-FR" sz="2400" dirty="0"/>
          </a:p>
          <a:p>
            <a:pPr eaLnBrk="1" hangingPunct="1"/>
            <a:r>
              <a:rPr lang="fr-FR" altLang="fr-FR" sz="2800" dirty="0"/>
              <a:t>A</a:t>
            </a:r>
            <a:r>
              <a:rPr lang="en-US" altLang="fr-FR" sz="2800" dirty="0" err="1"/>
              <a:t>nomalies</a:t>
            </a:r>
            <a:r>
              <a:rPr lang="en-US" altLang="fr-FR" sz="2800" dirty="0"/>
              <a:t> </a:t>
            </a:r>
            <a:r>
              <a:rPr lang="en-US" altLang="fr-FR" sz="2800" dirty="0" err="1"/>
              <a:t>cytologiques</a:t>
            </a:r>
            <a:r>
              <a:rPr lang="en-US" altLang="fr-FR" sz="2800" dirty="0"/>
              <a:t>:</a:t>
            </a:r>
          </a:p>
          <a:p>
            <a:pPr lvl="1" eaLnBrk="1" hangingPunct="1"/>
            <a:r>
              <a:rPr lang="fr-FR" altLang="fr-FR" sz="2400" dirty="0"/>
              <a:t>Noyaux </a:t>
            </a:r>
            <a:r>
              <a:rPr lang="fr-FR" altLang="fr-FR" sz="2400" dirty="0" err="1"/>
              <a:t>hyperchromatiques</a:t>
            </a:r>
            <a:endParaRPr lang="en-US" altLang="fr-FR" sz="2400" dirty="0"/>
          </a:p>
          <a:p>
            <a:pPr lvl="1" eaLnBrk="1" hangingPunct="1"/>
            <a:r>
              <a:rPr lang="fr-FR" altLang="fr-FR" sz="2400" dirty="0"/>
              <a:t>Augmentation du rapport nucléo cytoplasmique</a:t>
            </a:r>
          </a:p>
          <a:p>
            <a:pPr lvl="1" eaLnBrk="1" hangingPunct="1"/>
            <a:r>
              <a:rPr lang="fr-FR" altLang="fr-FR" sz="2400" dirty="0"/>
              <a:t>Mitoses atypiques</a:t>
            </a:r>
            <a:endParaRPr lang="en-US" altLang="fr-FR" sz="2400" dirty="0"/>
          </a:p>
          <a:p>
            <a:pPr lvl="1" eaLnBrk="1" hangingPunct="1"/>
            <a:r>
              <a:rPr lang="fr-FR" altLang="fr-FR" sz="2400" dirty="0"/>
              <a:t>Dyskératose avec cellules « roses » au sein de l’épithélium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7937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 1" descr="Capture d’écran 2013-10-10 à 17.17.49.png">
            <a:extLst>
              <a:ext uri="{FF2B5EF4-FFF2-40B4-BE49-F238E27FC236}">
                <a16:creationId xmlns:a16="http://schemas.microsoft.com/office/drawing/2014/main" id="{9A164402-5AF1-DBD5-D598-593AF25C1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2631" r="1541"/>
          <a:stretch>
            <a:fillRect/>
          </a:stretch>
        </p:blipFill>
        <p:spPr bwMode="auto">
          <a:xfrm>
            <a:off x="1824039" y="936625"/>
            <a:ext cx="84550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ZoneTexte 2">
            <a:extLst>
              <a:ext uri="{FF2B5EF4-FFF2-40B4-BE49-F238E27FC236}">
                <a16:creationId xmlns:a16="http://schemas.microsoft.com/office/drawing/2014/main" id="{F873009C-52D5-6B2C-A989-01A47CFEF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188913"/>
            <a:ext cx="424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ea typeface="ＭＳ Ｐゴシック" panose="020B0600070205080204" pitchFamily="34" charset="-128"/>
              </a:rPr>
              <a:t>Organisation normale</a:t>
            </a:r>
          </a:p>
        </p:txBody>
      </p:sp>
      <p:pic>
        <p:nvPicPr>
          <p:cNvPr id="34819" name="Image 3" descr="Capture d’écran 2013-10-10 à 17.53.12.png">
            <a:extLst>
              <a:ext uri="{FF2B5EF4-FFF2-40B4-BE49-F238E27FC236}">
                <a16:creationId xmlns:a16="http://schemas.microsoft.com/office/drawing/2014/main" id="{B03F7EC9-AE51-D0B0-06A9-AF89E5E3C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2707" r="13052" b="55296"/>
          <a:stretch>
            <a:fillRect/>
          </a:stretch>
        </p:blipFill>
        <p:spPr bwMode="auto">
          <a:xfrm>
            <a:off x="1919289" y="188913"/>
            <a:ext cx="1584325" cy="1751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Image 4" descr="Capture d’écran 2013-10-10 à 17.53.12.png">
            <a:extLst>
              <a:ext uri="{FF2B5EF4-FFF2-40B4-BE49-F238E27FC236}">
                <a16:creationId xmlns:a16="http://schemas.microsoft.com/office/drawing/2014/main" id="{E26180C4-F3C5-DFB8-DF39-047D03063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11566" r="51656" b="6300"/>
          <a:stretch>
            <a:fillRect/>
          </a:stretch>
        </p:blipFill>
        <p:spPr bwMode="auto">
          <a:xfrm>
            <a:off x="8832851" y="5175251"/>
            <a:ext cx="1655763" cy="1655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 1" descr="Capture d’écran 2013-10-10 à 17.18.19.png">
            <a:extLst>
              <a:ext uri="{FF2B5EF4-FFF2-40B4-BE49-F238E27FC236}">
                <a16:creationId xmlns:a16="http://schemas.microsoft.com/office/drawing/2014/main" id="{8D5E596D-697A-7EEA-CFDE-FDB54A2B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4179" r="1585" b="3677"/>
          <a:stretch>
            <a:fillRect/>
          </a:stretch>
        </p:blipFill>
        <p:spPr bwMode="auto">
          <a:xfrm>
            <a:off x="1774825" y="1125538"/>
            <a:ext cx="864235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ZoneTexte 2">
            <a:extLst>
              <a:ext uri="{FF2B5EF4-FFF2-40B4-BE49-F238E27FC236}">
                <a16:creationId xmlns:a16="http://schemas.microsoft.com/office/drawing/2014/main" id="{47F6F1B2-625F-8C18-83F9-D8D09487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9" y="230188"/>
            <a:ext cx="666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ea typeface="ＭＳ Ｐゴシック" panose="020B0600070205080204" pitchFamily="34" charset="-128"/>
              </a:rPr>
              <a:t>Défaut d’organisation et de maturation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8395DAB-6DAA-42C8-50BD-57CEA971E531}"/>
              </a:ext>
            </a:extLst>
          </p:cNvPr>
          <p:cNvSpPr txBox="1"/>
          <p:nvPr/>
        </p:nvSpPr>
        <p:spPr>
          <a:xfrm>
            <a:off x="1703389" y="1125539"/>
            <a:ext cx="2376487" cy="52228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/>
              <a:t>réactionnelle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6DA847-9B4E-0895-C5CD-54D3F8942336}"/>
              </a:ext>
            </a:extLst>
          </p:cNvPr>
          <p:cNvSpPr txBox="1"/>
          <p:nvPr/>
        </p:nvSpPr>
        <p:spPr>
          <a:xfrm>
            <a:off x="8472488" y="1125539"/>
            <a:ext cx="1871662" cy="52228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/>
              <a:t>dysplasie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8724B0-95E9-DE79-2477-AE5EC58DC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05670DE-0E31-D2E0-DF7E-867905916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Jeune femme de 30 ans, enseignante</a:t>
            </a:r>
          </a:p>
          <a:p>
            <a:r>
              <a:rPr lang="fr-FR" dirty="0"/>
              <a:t>Consultation pour changement de voix depuis plusieurs semaines</a:t>
            </a:r>
          </a:p>
          <a:p>
            <a:r>
              <a:rPr lang="fr-FR" dirty="0"/>
              <a:t>Pas de douleur</a:t>
            </a:r>
          </a:p>
        </p:txBody>
      </p:sp>
    </p:spTree>
    <p:extLst>
      <p:ext uri="{BB962C8B-B14F-4D97-AF65-F5344CB8AC3E}">
        <p14:creationId xmlns:p14="http://schemas.microsoft.com/office/powerpoint/2010/main" val="11205647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 1" descr="Capture d’écran 2013-10-10 à 17.17.34.png">
            <a:extLst>
              <a:ext uri="{FF2B5EF4-FFF2-40B4-BE49-F238E27FC236}">
                <a16:creationId xmlns:a16="http://schemas.microsoft.com/office/drawing/2014/main" id="{A70A250E-5EDA-3500-DE4C-DF525B12B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390900"/>
            <a:ext cx="254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Image 2" descr="Capture d’écran 2013-10-10 à 17.17.13.png">
            <a:extLst>
              <a:ext uri="{FF2B5EF4-FFF2-40B4-BE49-F238E27FC236}">
                <a16:creationId xmlns:a16="http://schemas.microsoft.com/office/drawing/2014/main" id="{25177E1C-3C11-E1E6-9970-941796AF5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16300"/>
            <a:ext cx="1524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 3" descr="Capture d’écran 2013-10-10 à 17.24.32.png">
            <a:extLst>
              <a:ext uri="{FF2B5EF4-FFF2-40B4-BE49-F238E27FC236}">
                <a16:creationId xmlns:a16="http://schemas.microsoft.com/office/drawing/2014/main" id="{028912DF-59D8-2A83-3751-6ED5E5637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4004" r="2774" b="3477"/>
          <a:stretch>
            <a:fillRect/>
          </a:stretch>
        </p:blipFill>
        <p:spPr bwMode="auto">
          <a:xfrm>
            <a:off x="1703389" y="1138238"/>
            <a:ext cx="8785225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ZoneTexte 4">
            <a:extLst>
              <a:ext uri="{FF2B5EF4-FFF2-40B4-BE49-F238E27FC236}">
                <a16:creationId xmlns:a16="http://schemas.microsoft.com/office/drawing/2014/main" id="{5AE00C27-35FC-D8D5-DE12-0BDC3BCC7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275" y="149226"/>
            <a:ext cx="4679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ea typeface="ＭＳ Ｐゴシック" panose="020B0600070205080204" pitchFamily="34" charset="-128"/>
              </a:rPr>
              <a:t>Cytologie anormale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E8EF71-62BB-6FC9-5C63-B001BCB3392A}"/>
              </a:ext>
            </a:extLst>
          </p:cNvPr>
          <p:cNvSpPr txBox="1"/>
          <p:nvPr/>
        </p:nvSpPr>
        <p:spPr>
          <a:xfrm>
            <a:off x="1703388" y="1177925"/>
            <a:ext cx="2520950" cy="52228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/>
              <a:t>réactionnelle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5A184F-BA78-F539-59F5-45BCEBBA00C9}"/>
              </a:ext>
            </a:extLst>
          </p:cNvPr>
          <p:cNvSpPr txBox="1"/>
          <p:nvPr/>
        </p:nvSpPr>
        <p:spPr>
          <a:xfrm>
            <a:off x="8472489" y="1177925"/>
            <a:ext cx="2016125" cy="52228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/>
              <a:t>dysplasie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1" descr="Capture d’écran 2013-10-10 à 17.29.06.png">
            <a:extLst>
              <a:ext uri="{FF2B5EF4-FFF2-40B4-BE49-F238E27FC236}">
                <a16:creationId xmlns:a16="http://schemas.microsoft.com/office/drawing/2014/main" id="{6AAF914F-9FAD-2BA9-E609-45475E1EA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/>
          <a:stretch>
            <a:fillRect/>
          </a:stretch>
        </p:blipFill>
        <p:spPr bwMode="auto">
          <a:xfrm>
            <a:off x="2027239" y="447676"/>
            <a:ext cx="82454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F856548-27B7-1AB8-0CDC-B79C42C150DC}"/>
              </a:ext>
            </a:extLst>
          </p:cNvPr>
          <p:cNvSpPr txBox="1"/>
          <p:nvPr/>
        </p:nvSpPr>
        <p:spPr>
          <a:xfrm>
            <a:off x="2063751" y="5949950"/>
            <a:ext cx="2447925" cy="52228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/>
              <a:t>dyskératose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1">
            <a:extLst>
              <a:ext uri="{FF2B5EF4-FFF2-40B4-BE49-F238E27FC236}">
                <a16:creationId xmlns:a16="http://schemas.microsoft.com/office/drawing/2014/main" id="{EEED20F5-41BE-1D62-5778-A062FBE11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0" r="21322"/>
          <a:stretch/>
        </p:blipFill>
        <p:spPr bwMode="auto">
          <a:xfrm>
            <a:off x="551793" y="1787421"/>
            <a:ext cx="10816289" cy="26560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ZoneTexte 2">
            <a:extLst>
              <a:ext uri="{FF2B5EF4-FFF2-40B4-BE49-F238E27FC236}">
                <a16:creationId xmlns:a16="http://schemas.microsoft.com/office/drawing/2014/main" id="{713C3128-6320-83E2-D9AB-65EEC589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302" y="4963072"/>
            <a:ext cx="7646988" cy="45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altLang="fr-FR" sz="1800" dirty="0">
                <a:latin typeface="Arial" panose="020B0604020202020204" pitchFamily="34" charset="0"/>
              </a:rPr>
              <a:t>Extension des lésions: moitié inférieure ou plus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837B0B-3F40-5795-7551-BC028ADB461E}"/>
              </a:ext>
            </a:extLst>
          </p:cNvPr>
          <p:cNvSpPr txBox="1">
            <a:spLocks/>
          </p:cNvSpPr>
          <p:nvPr/>
        </p:nvSpPr>
        <p:spPr>
          <a:xfrm>
            <a:off x="551793" y="207465"/>
            <a:ext cx="1080200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Lésions hyperplasiques épithéliales du larynx: microscopie avec dysplasie: </a:t>
            </a:r>
            <a:r>
              <a:rPr lang="fr-FR" dirty="0" err="1"/>
              <a:t>grading</a:t>
            </a:r>
            <a:r>
              <a:rPr lang="fr-FR" dirty="0"/>
              <a:t> OMS 2022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 1" descr="Capture d’écran 2013-10-10 à 17.32.03.png">
            <a:extLst>
              <a:ext uri="{FF2B5EF4-FFF2-40B4-BE49-F238E27FC236}">
                <a16:creationId xmlns:a16="http://schemas.microsoft.com/office/drawing/2014/main" id="{BCE4B879-3D90-7166-7B96-FB8DB710D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2567" r="2219" b="1047"/>
          <a:stretch>
            <a:fillRect/>
          </a:stretch>
        </p:blipFill>
        <p:spPr bwMode="auto">
          <a:xfrm>
            <a:off x="1774825" y="260351"/>
            <a:ext cx="8713788" cy="651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B775F6-8A87-81FD-AF2D-8C061B0B642A}"/>
              </a:ext>
            </a:extLst>
          </p:cNvPr>
          <p:cNvSpPr txBox="1"/>
          <p:nvPr/>
        </p:nvSpPr>
        <p:spPr>
          <a:xfrm>
            <a:off x="1631951" y="6289676"/>
            <a:ext cx="2879725" cy="523875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/>
              <a:t>Dysplasie légère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 1" descr="Capture d’écran 2013-10-13 à 16.28.42.png">
            <a:extLst>
              <a:ext uri="{FF2B5EF4-FFF2-40B4-BE49-F238E27FC236}">
                <a16:creationId xmlns:a16="http://schemas.microsoft.com/office/drawing/2014/main" id="{E938886C-96DA-D2EA-DA81-5D574518F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51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78D817-26D8-BD60-8ECC-DF1D01337E38}"/>
              </a:ext>
            </a:extLst>
          </p:cNvPr>
          <p:cNvSpPr txBox="1"/>
          <p:nvPr/>
        </p:nvSpPr>
        <p:spPr>
          <a:xfrm>
            <a:off x="1774825" y="5949951"/>
            <a:ext cx="5499100" cy="5191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/>
              <a:t>Dysplasie sévère/carcinome in situ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DysplasieSev2">
            <a:extLst>
              <a:ext uri="{FF2B5EF4-FFF2-40B4-BE49-F238E27FC236}">
                <a16:creationId xmlns:a16="http://schemas.microsoft.com/office/drawing/2014/main" id="{28190F2E-9992-6A7E-3BA2-7CC68F66D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052514"/>
            <a:ext cx="7632700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3">
            <a:extLst>
              <a:ext uri="{FF2B5EF4-FFF2-40B4-BE49-F238E27FC236}">
                <a16:creationId xmlns:a16="http://schemas.microsoft.com/office/drawing/2014/main" id="{FE0E54A5-25FF-0512-37B4-E37048D0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8913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chemeClr val="tx2"/>
                </a:solidFill>
              </a:rPr>
              <a:t>Carcinome in situ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ADBF51-B301-1A6F-7AD2-0A71FC2B3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Lésions hyperplasiques épithéliales du larynx: microscopie avec dysplasie: invasion </a:t>
            </a:r>
            <a:r>
              <a:rPr lang="fr-FR" dirty="0" err="1"/>
              <a:t>superficelle</a:t>
            </a:r>
            <a:r>
              <a:rPr lang="fr-FR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CEF1D9-EF0C-1A41-737A-7BFC9F144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cs typeface="Calibri"/>
              </a:rPr>
              <a:t>&lt; 0.5 mm mesurée depuis la membrane basale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solidFill>
                  <a:srgbClr val="FF0000"/>
                </a:solidFill>
                <a:cs typeface="Calibri"/>
              </a:rPr>
              <a:t>Kératinisation profonde</a:t>
            </a:r>
          </a:p>
          <a:p>
            <a:pPr lvl="2">
              <a:buFont typeface="Arial"/>
              <a:buChar char="•"/>
              <a:defRPr/>
            </a:pPr>
            <a:r>
              <a:rPr lang="fr-FR" dirty="0">
                <a:cs typeface="Calibri"/>
              </a:rPr>
              <a:t>Enroulement</a:t>
            </a:r>
          </a:p>
          <a:p>
            <a:pPr lvl="2">
              <a:buFont typeface="Arial"/>
              <a:buChar char="•"/>
              <a:defRPr/>
            </a:pPr>
            <a:r>
              <a:rPr lang="fr-FR" dirty="0">
                <a:cs typeface="Calibri"/>
              </a:rPr>
              <a:t>Cellules </a:t>
            </a:r>
            <a:r>
              <a:rPr lang="fr-FR" dirty="0" err="1">
                <a:cs typeface="Calibri"/>
              </a:rPr>
              <a:t>dyskeratosiques</a:t>
            </a:r>
            <a:endParaRPr lang="fr-FR" dirty="0"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solidFill>
                  <a:srgbClr val="FF0000"/>
                </a:solidFill>
                <a:cs typeface="Calibri"/>
              </a:rPr>
              <a:t>Rupture de la membrane basales</a:t>
            </a:r>
          </a:p>
          <a:p>
            <a:pPr lvl="2">
              <a:buFont typeface="Arial"/>
              <a:buChar char="•"/>
              <a:defRPr/>
            </a:pPr>
            <a:r>
              <a:rPr lang="fr-FR" dirty="0">
                <a:cs typeface="Calibri"/>
              </a:rPr>
              <a:t>Cellules tumorales isolées</a:t>
            </a:r>
          </a:p>
          <a:p>
            <a:pPr lvl="2">
              <a:buFont typeface="Arial"/>
              <a:buChar char="•"/>
              <a:defRPr/>
            </a:pPr>
            <a:r>
              <a:rPr lang="fr-FR" dirty="0">
                <a:cs typeface="Calibri"/>
              </a:rPr>
              <a:t>Réaction </a:t>
            </a:r>
            <a:r>
              <a:rPr lang="fr-FR" dirty="0" err="1">
                <a:cs typeface="Calibri"/>
              </a:rPr>
              <a:t>desmoplasique</a:t>
            </a:r>
            <a:endParaRPr lang="fr-FR" dirty="0">
              <a:cs typeface="Calibri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63736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 1" descr="Capture d’écran 2013-10-10 à 17.40.24.png">
            <a:extLst>
              <a:ext uri="{FF2B5EF4-FFF2-40B4-BE49-F238E27FC236}">
                <a16:creationId xmlns:a16="http://schemas.microsoft.com/office/drawing/2014/main" id="{234382F0-2E3B-FCA1-C0F5-FDF247CDF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1139"/>
            <a:ext cx="8569325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722D48-AF93-EE3A-700D-600AA10E8B30}"/>
              </a:ext>
            </a:extLst>
          </p:cNvPr>
          <p:cNvSpPr txBox="1"/>
          <p:nvPr/>
        </p:nvSpPr>
        <p:spPr>
          <a:xfrm>
            <a:off x="1919288" y="5949950"/>
            <a:ext cx="3744912" cy="52228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/>
              <a:t>Invasion superficielle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2C550-56D7-059C-1677-149C47EE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Lésions hyperplasiques épithéliales du larynx: conséquences thérapeutiques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5076C-9B47-02BE-00E4-AE013EBD1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Attitude thérapeutique du chirurgien devant une leucoplasie:</a:t>
            </a:r>
          </a:p>
          <a:p>
            <a:pPr lvl="1" eaLnBrk="1" hangingPunct="1"/>
            <a:r>
              <a:rPr lang="fr-FR" altLang="fr-FR" sz="2800" b="1" dirty="0"/>
              <a:t>Formes localisées </a:t>
            </a:r>
            <a:r>
              <a:rPr lang="fr-FR" altLang="fr-FR" sz="2800" dirty="0"/>
              <a:t>: Biopsie exérèse à la </a:t>
            </a:r>
            <a:r>
              <a:rPr lang="fr-FR" altLang="fr-FR" sz="2800" dirty="0" err="1"/>
              <a:t>micropince</a:t>
            </a:r>
            <a:r>
              <a:rPr lang="fr-FR" altLang="fr-FR" sz="2800" dirty="0"/>
              <a:t> ou laser marges 1 mm</a:t>
            </a:r>
          </a:p>
          <a:p>
            <a:pPr lvl="1" eaLnBrk="1" hangingPunct="1"/>
            <a:r>
              <a:rPr lang="fr-FR" altLang="fr-FR" sz="2800" b="1" dirty="0"/>
              <a:t>Formes étendues à une corde </a:t>
            </a:r>
            <a:r>
              <a:rPr lang="fr-FR" altLang="fr-FR" sz="2800" dirty="0"/>
              <a:t>:</a:t>
            </a:r>
            <a:r>
              <a:rPr lang="fr-FR" altLang="fr-FR" sz="2800" b="1" dirty="0"/>
              <a:t> </a:t>
            </a:r>
            <a:r>
              <a:rPr lang="fr-FR" altLang="fr-FR" sz="2800" dirty="0"/>
              <a:t>pelage</a:t>
            </a:r>
          </a:p>
          <a:p>
            <a:pPr lvl="1" eaLnBrk="1" hangingPunct="1"/>
            <a:r>
              <a:rPr lang="fr-FR" altLang="fr-FR" sz="2800" b="1" dirty="0"/>
              <a:t>Formes diffuses : </a:t>
            </a:r>
            <a:r>
              <a:rPr lang="fr-FR" altLang="fr-FR" sz="2800" dirty="0"/>
              <a:t>biopsies multiples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4015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ACEBF91-7B12-7476-A03E-86EA763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Lésions hyperplasiques épithéliales du larynx: conséquences thérapeutiques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0E1CD69-8092-78C4-023D-2E91F2E6A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dirty="0"/>
              <a:t>Réponse:</a:t>
            </a:r>
          </a:p>
          <a:p>
            <a:pPr lvl="1" eaLnBrk="1" hangingPunct="1"/>
            <a:r>
              <a:rPr lang="fr-FR" altLang="fr-FR" dirty="0"/>
              <a:t>Kératose simple</a:t>
            </a:r>
          </a:p>
          <a:p>
            <a:pPr lvl="1" eaLnBrk="1" hangingPunct="1"/>
            <a:r>
              <a:rPr lang="fr-FR" altLang="fr-FR" dirty="0"/>
              <a:t>Hyperplasie épithéliale +/- kératosique avec dysplasie légère</a:t>
            </a:r>
          </a:p>
          <a:p>
            <a:r>
              <a:rPr lang="fr-FR" sz="2800" dirty="0">
                <a:latin typeface="Calibri"/>
                <a:cs typeface="Calibri"/>
              </a:rPr>
              <a:t>Mesures préventives:</a:t>
            </a:r>
          </a:p>
          <a:p>
            <a:pPr lvl="1"/>
            <a:r>
              <a:rPr lang="fr-FR" sz="2000" dirty="0">
                <a:latin typeface="Calibri"/>
                <a:cs typeface="Calibri"/>
              </a:rPr>
              <a:t>Arrêt du tabac</a:t>
            </a:r>
          </a:p>
          <a:p>
            <a:pPr lvl="1"/>
            <a:r>
              <a:rPr lang="fr-FR" sz="2000" dirty="0">
                <a:latin typeface="Calibri"/>
                <a:cs typeface="Calibri"/>
              </a:rPr>
              <a:t> Arrêt du surmenage vocal,</a:t>
            </a:r>
          </a:p>
          <a:p>
            <a:pPr lvl="1"/>
            <a:r>
              <a:rPr lang="fr-FR" sz="2000" dirty="0">
                <a:latin typeface="Calibri"/>
                <a:cs typeface="Calibri"/>
              </a:rPr>
              <a:t> Suppression des foyers infectieux,</a:t>
            </a:r>
            <a:r>
              <a:rPr lang="fr-FR" sz="2000" dirty="0"/>
              <a:t> </a:t>
            </a:r>
            <a:r>
              <a:rPr lang="fr-FR" sz="2400" dirty="0"/>
              <a:t> 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400" dirty="0">
                <a:latin typeface="Calibri"/>
                <a:cs typeface="Calibri"/>
              </a:rPr>
              <a:t>surveillance fibroscopique simple trimestrielle puis, plus espacée</a:t>
            </a:r>
            <a:endParaRPr lang="fr-FR" sz="3200" dirty="0">
              <a:latin typeface="Calibri"/>
              <a:cs typeface="Calibri"/>
            </a:endParaRPr>
          </a:p>
          <a:p>
            <a:pPr lvl="1" eaLnBrk="1" hangingPunct="1"/>
            <a:endParaRPr lang="fr-FR" alt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426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5DE1D-A893-317F-BF07-6B222C7D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5B7491-AD57-BED8-2599-74EADBC1C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3" y="1791366"/>
            <a:ext cx="4954552" cy="42685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A188C1-70E8-F4C7-7614-15A6EF439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351" y="1754052"/>
            <a:ext cx="6060076" cy="426853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479E1BC-1722-246E-2BD8-861F60767C30}"/>
              </a:ext>
            </a:extLst>
          </p:cNvPr>
          <p:cNvSpPr/>
          <p:nvPr/>
        </p:nvSpPr>
        <p:spPr>
          <a:xfrm>
            <a:off x="7267074" y="4144297"/>
            <a:ext cx="682307" cy="740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17CD349-BAC2-E94D-41EA-8A41C6CD7B96}"/>
              </a:ext>
            </a:extLst>
          </p:cNvPr>
          <p:cNvSpPr/>
          <p:nvPr/>
        </p:nvSpPr>
        <p:spPr>
          <a:xfrm>
            <a:off x="8012142" y="4127367"/>
            <a:ext cx="682307" cy="740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42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DEEA5-8C2A-85C6-81AA-54C70436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Lésions hyperplasiques épithéliales du larynx: conséquences thérapeutiques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FCA5D5-DA32-FC9A-433A-05C881ACC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fr-FR" altLang="fr-FR" dirty="0"/>
              <a:t>Réponse: Hyperplasie épithéliale +/- kératosique avec dysplasie de haut grade ou carcinome in situ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altLang="fr-FR" dirty="0" err="1"/>
              <a:t>Cordectomie</a:t>
            </a:r>
            <a:r>
              <a:rPr lang="fr-FR" altLang="fr-FR" dirty="0"/>
              <a:t> laser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altLang="fr-FR" dirty="0" err="1"/>
              <a:t>Cordectomie</a:t>
            </a:r>
            <a:r>
              <a:rPr lang="fr-FR" altLang="fr-FR" dirty="0"/>
              <a:t> laser élargie (commissure antérieure, extension </a:t>
            </a:r>
            <a:r>
              <a:rPr lang="fr-FR" altLang="fr-FR" dirty="0" err="1"/>
              <a:t>supraglottique</a:t>
            </a:r>
            <a:r>
              <a:rPr lang="fr-FR" altLang="fr-FR" dirty="0"/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altLang="fr-FR" dirty="0"/>
              <a:t>Formes diffuses: pas standardisation</a:t>
            </a:r>
            <a:endParaRPr lang="fr-FR" altLang="fr-FR" sz="4400" dirty="0"/>
          </a:p>
          <a:p>
            <a:endParaRPr lang="fr-FR" dirty="0"/>
          </a:p>
        </p:txBody>
      </p:sp>
      <p:sp>
        <p:nvSpPr>
          <p:cNvPr id="4" name="Text Box 1033">
            <a:extLst>
              <a:ext uri="{FF2B5EF4-FFF2-40B4-BE49-F238E27FC236}">
                <a16:creationId xmlns:a16="http://schemas.microsoft.com/office/drawing/2014/main" id="{84855596-BD23-111B-692B-E21875728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81600"/>
            <a:ext cx="4876800" cy="1290638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fr-FR" altLang="fr-FR" sz="2000">
                <a:solidFill>
                  <a:srgbClr val="00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 </a:t>
            </a:r>
            <a:r>
              <a:rPr lang="fr-FR" altLang="fr-FR" sz="2400">
                <a:solidFill>
                  <a:srgbClr val="00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Arrêt du tabac,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fr-FR" altLang="fr-FR" sz="2400">
                <a:solidFill>
                  <a:srgbClr val="00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 Arrêt du surmenage vocal,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fr-FR" altLang="fr-FR" sz="2400">
                <a:solidFill>
                  <a:srgbClr val="00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 Suppression foyers infectieux</a:t>
            </a:r>
            <a:endParaRPr lang="fr-FR" altLang="fr-FR">
              <a:solidFill>
                <a:srgbClr val="00CC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5" name="Text Box 1034">
            <a:extLst>
              <a:ext uri="{FF2B5EF4-FFF2-40B4-BE49-F238E27FC236}">
                <a16:creationId xmlns:a16="http://schemas.microsoft.com/office/drawing/2014/main" id="{37E11F77-3C09-F158-6E4B-FDC621CCB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814" y="5233714"/>
            <a:ext cx="3276600" cy="120173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400">
                <a:solidFill>
                  <a:srgbClr val="0066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Surveillance endoscopique prolongée</a:t>
            </a:r>
          </a:p>
        </p:txBody>
      </p:sp>
    </p:spTree>
    <p:extLst>
      <p:ext uri="{BB962C8B-B14F-4D97-AF65-F5344CB8AC3E}">
        <p14:creationId xmlns:p14="http://schemas.microsoft.com/office/powerpoint/2010/main" val="18799720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94A21F7-59F8-FEA7-CDCB-FD1BFA0C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tumorales malignes: carcinome épidermoïde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8CA5F3-649B-FE93-A67C-1C9176E8D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3605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10E1B49-71E9-08EE-6463-9717C647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B74C346-5017-CB46-3795-9E824DBC2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Homme de 69 ans, fumeur qui consulte pour dysphonie</a:t>
            </a:r>
          </a:p>
          <a:p>
            <a:r>
              <a:rPr lang="fr-FR" dirty="0"/>
              <a:t>A l’endoscopie: lésion polypoïde de la corde vocale gauche</a:t>
            </a:r>
          </a:p>
        </p:txBody>
      </p:sp>
    </p:spTree>
    <p:extLst>
      <p:ext uri="{BB962C8B-B14F-4D97-AF65-F5344CB8AC3E}">
        <p14:creationId xmlns:p14="http://schemas.microsoft.com/office/powerpoint/2010/main" val="563135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479EC8-EA32-60EF-3931-A236918A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6" name="Image 2" descr="Une image contenant cosmétique, fermer&#10;&#10;Description générée automatiquement">
            <a:extLst>
              <a:ext uri="{FF2B5EF4-FFF2-40B4-BE49-F238E27FC236}">
                <a16:creationId xmlns:a16="http://schemas.microsoft.com/office/drawing/2014/main" id="{98EDA4E9-443C-2807-BB5F-508224390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87" y="740979"/>
            <a:ext cx="6359730" cy="575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7354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EFA5A-BE0A-341F-0C69-5211DA24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DB2394-7C2F-A7AA-88E3-18C459FF6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559" y="744320"/>
            <a:ext cx="6595241" cy="57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767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CF1F6-EB34-2096-5C13-578851FC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A0186-4626-A2D4-806F-F59D9176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07" y="365125"/>
            <a:ext cx="7772400" cy="61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316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A0EE2-465A-F8EA-984B-AAA20F1A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E2AF04-D291-3AB4-68DB-120062AD2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131" y="503661"/>
            <a:ext cx="7772400" cy="611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139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A806FF-6589-FA1F-558E-845B2143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retenu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FCDCB4-4F68-B1CF-A5CA-60143920D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Carcinome épidermoïde moyennement différencié</a:t>
            </a:r>
          </a:p>
        </p:txBody>
      </p:sp>
    </p:spTree>
    <p:extLst>
      <p:ext uri="{BB962C8B-B14F-4D97-AF65-F5344CB8AC3E}">
        <p14:creationId xmlns:p14="http://schemas.microsoft.com/office/powerpoint/2010/main" val="19090300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C38B4-A192-3265-90FF-D4AEC605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 épidermoïde du larynx et du pharynx: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6BCE81-4F91-4107-BBBE-BFFA8D81D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Type histologique de tumeur maligne la plus fréquent: &gt; 70%</a:t>
            </a:r>
          </a:p>
          <a:p>
            <a:r>
              <a:rPr lang="fr-FR" dirty="0"/>
              <a:t>2 principaux facteurs de risques: tabac et alcool</a:t>
            </a:r>
          </a:p>
          <a:p>
            <a:r>
              <a:rPr lang="fr-FR" dirty="0"/>
              <a:t>Implication HPV non prouvée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66602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765B37-2D2E-68CA-15DD-7CCFC825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Carcinome épidermoïde du larynx et de l’hypopharynx: localisation les plus fréquentes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4F589B-F68F-1666-1005-18BD37B9F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Larynx: localisation la plus fréquente varie en fonction des </a:t>
            </a:r>
            <a:r>
              <a:rPr lang="fr-FR" dirty="0" err="1"/>
              <a:t>istes</a:t>
            </a:r>
            <a:r>
              <a:rPr lang="fr-FR" dirty="0"/>
              <a:t> géographiques</a:t>
            </a:r>
          </a:p>
          <a:p>
            <a:pPr lvl="2"/>
            <a:r>
              <a:rPr lang="fr-FR" dirty="0"/>
              <a:t>Supra glottique: Europe</a:t>
            </a:r>
          </a:p>
          <a:p>
            <a:pPr lvl="2"/>
            <a:r>
              <a:rPr lang="fr-FR" dirty="0"/>
              <a:t>Glottique: USA, Grande Bretagne</a:t>
            </a:r>
          </a:p>
          <a:p>
            <a:pPr lvl="2"/>
            <a:r>
              <a:rPr lang="fr-FR" dirty="0"/>
              <a:t>Sous glottique: rare</a:t>
            </a:r>
          </a:p>
          <a:p>
            <a:r>
              <a:rPr lang="fr-FR" dirty="0" err="1"/>
              <a:t>Hypo-pharynx</a:t>
            </a:r>
            <a:endParaRPr lang="fr-FR" dirty="0"/>
          </a:p>
          <a:p>
            <a:pPr lvl="2"/>
            <a:r>
              <a:rPr lang="fr-FR" dirty="0"/>
              <a:t>Sinus piriforme +++</a:t>
            </a:r>
          </a:p>
          <a:p>
            <a:r>
              <a:rPr lang="fr-FR" dirty="0"/>
              <a:t>Localisation au niveau de la trachée: très rare</a:t>
            </a:r>
          </a:p>
          <a:p>
            <a:pPr marL="914400" lvl="2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394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8EFA2-5CDD-CA13-B5E0-3E42671C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13ACD7-C40C-8999-9F24-0645DE6B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90688"/>
            <a:ext cx="4477085" cy="48228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28DFA6-F3CF-1476-24D9-23059E26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58" y="1673863"/>
            <a:ext cx="6198572" cy="48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652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673E0-FB55-7929-65E4-2A56D78C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 épidermoïde du larynx et du pharynx: facteurs pronostiques cliniques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112E7D-E7B8-E4DF-A723-7858DFF06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Fonction de la localisation: meilleur pronostic au niveau glottique qu’au niveau sous glottique et trachéale</a:t>
            </a:r>
          </a:p>
          <a:p>
            <a:pPr lvl="1"/>
            <a:r>
              <a:rPr lang="fr-FR" dirty="0"/>
              <a:t>Survie à 5ans</a:t>
            </a:r>
          </a:p>
          <a:p>
            <a:pPr lvl="2"/>
            <a:r>
              <a:rPr lang="fr-FR" dirty="0"/>
              <a:t>En </a:t>
            </a:r>
            <a:r>
              <a:rPr lang="fr-FR" dirty="0" err="1"/>
              <a:t>glottiquE</a:t>
            </a:r>
            <a:r>
              <a:rPr lang="fr-FR" dirty="0"/>
              <a:t>: 80-85%</a:t>
            </a:r>
          </a:p>
          <a:p>
            <a:pPr lvl="2"/>
            <a:r>
              <a:rPr lang="fr-FR" dirty="0"/>
              <a:t>Supra glottique: 65-75%</a:t>
            </a:r>
          </a:p>
          <a:p>
            <a:pPr lvl="2"/>
            <a:r>
              <a:rPr lang="fr-FR" dirty="0"/>
              <a:t>Sous glottique: 40%</a:t>
            </a:r>
          </a:p>
          <a:p>
            <a:pPr lvl="2"/>
            <a:r>
              <a:rPr lang="fr-FR" dirty="0"/>
              <a:t>Hypopharynx: 60%</a:t>
            </a:r>
          </a:p>
          <a:p>
            <a:pPr lvl="2"/>
            <a:r>
              <a:rPr lang="fr-FR" dirty="0"/>
              <a:t>Trachée 25-45%</a:t>
            </a:r>
          </a:p>
          <a:p>
            <a:pPr lvl="2"/>
            <a:endParaRPr lang="fr-FR" dirty="0"/>
          </a:p>
          <a:p>
            <a:r>
              <a:rPr lang="fr-FR" dirty="0"/>
              <a:t>Comorbidités</a:t>
            </a:r>
          </a:p>
          <a:p>
            <a:r>
              <a:rPr lang="fr-FR" dirty="0"/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22691116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5DB62-CB62-8A9A-9E3A-9C1B7C5D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 épidermoïde du larynx et du pharynx: aspects microscopiques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4A8E29-3823-D4F0-C815-68E79A23B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 grades de différenciation</a:t>
            </a:r>
          </a:p>
          <a:p>
            <a:pPr lvl="1"/>
            <a:r>
              <a:rPr lang="fr-FR" dirty="0"/>
              <a:t>Degré de maturation kératosique</a:t>
            </a:r>
          </a:p>
          <a:p>
            <a:pPr lvl="1"/>
            <a:r>
              <a:rPr lang="fr-FR" dirty="0"/>
              <a:t>Présence ou non de ponts d’unions intercellulaires</a:t>
            </a:r>
          </a:p>
          <a:p>
            <a:pPr lvl="1"/>
            <a:r>
              <a:rPr lang="fr-FR" dirty="0"/>
              <a:t>Nombre d’atypies nucléaires et de mitoses</a:t>
            </a:r>
          </a:p>
        </p:txBody>
      </p:sp>
    </p:spTree>
    <p:extLst>
      <p:ext uri="{BB962C8B-B14F-4D97-AF65-F5344CB8AC3E}">
        <p14:creationId xmlns:p14="http://schemas.microsoft.com/office/powerpoint/2010/main" val="9592143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2694F-A666-17B1-C722-6CDA8407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Carcinome épidermoïde du larynx et du pharynx: carcinome épidermoïde bien différencié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DF867-3F20-C95B-65D5-AD941ACF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4807"/>
            <a:ext cx="6427124" cy="4082156"/>
          </a:xfrm>
        </p:spPr>
        <p:txBody>
          <a:bodyPr/>
          <a:lstStyle/>
          <a:p>
            <a:r>
              <a:rPr lang="fr-FR" dirty="0"/>
              <a:t>Ressemble à l’épithélium malpighien normal: avec maturation de la périphérie au centre des îlots tumoraux</a:t>
            </a:r>
          </a:p>
          <a:p>
            <a:r>
              <a:rPr lang="fr-FR" dirty="0"/>
              <a:t>Peu d’atypies </a:t>
            </a:r>
            <a:r>
              <a:rPr lang="fr-FR" dirty="0" err="1"/>
              <a:t>cytonucléaires</a:t>
            </a:r>
            <a:r>
              <a:rPr lang="fr-FR" dirty="0"/>
              <a:t>, peu de mitoses</a:t>
            </a:r>
          </a:p>
          <a:p>
            <a:r>
              <a:rPr lang="fr-FR" dirty="0"/>
              <a:t>Kératinisation présente, abondante</a:t>
            </a:r>
          </a:p>
          <a:p>
            <a:r>
              <a:rPr lang="fr-FR" dirty="0"/>
              <a:t>Ponts d’unions bien visibles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350368-CBED-3BBC-D340-6FD52068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160" y="2493818"/>
            <a:ext cx="4498652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712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2694F-A666-17B1-C722-6CDA8407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Carcinome épidermoïde du larynx et du pharynx: carcinome épidermoïde moyennement différencié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DF867-3F20-C95B-65D5-AD941ACF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4807"/>
            <a:ext cx="6427124" cy="4082156"/>
          </a:xfrm>
        </p:spPr>
        <p:txBody>
          <a:bodyPr/>
          <a:lstStyle/>
          <a:p>
            <a:r>
              <a:rPr lang="fr-FR" dirty="0"/>
              <a:t>La majorité des cas</a:t>
            </a:r>
          </a:p>
          <a:p>
            <a:r>
              <a:rPr lang="fr-FR" dirty="0"/>
              <a:t>Atypies </a:t>
            </a:r>
            <a:r>
              <a:rPr lang="fr-FR" dirty="0" err="1"/>
              <a:t>cytonucléaires</a:t>
            </a:r>
            <a:r>
              <a:rPr lang="fr-FR" dirty="0"/>
              <a:t>, mitoses plus nombreuses</a:t>
            </a:r>
          </a:p>
          <a:p>
            <a:r>
              <a:rPr lang="fr-FR" dirty="0"/>
              <a:t>Moins de kératinisation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CCB764-587C-BC3E-180C-82390D9D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697" y="2277374"/>
            <a:ext cx="5474368" cy="31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700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2694F-A666-17B1-C722-6CDA8407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Carcinome épidermoïde du larynx et du pharynx: carcinome épidermoïde peu différencié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DF867-3F20-C95B-65D5-AD941ACF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4807"/>
            <a:ext cx="6427124" cy="4082156"/>
          </a:xfrm>
        </p:spPr>
        <p:txBody>
          <a:bodyPr/>
          <a:lstStyle/>
          <a:p>
            <a:r>
              <a:rPr lang="fr-FR" dirty="0"/>
              <a:t>Mitoses fréquentes et anormales</a:t>
            </a:r>
          </a:p>
          <a:p>
            <a:r>
              <a:rPr lang="fr-FR" dirty="0"/>
              <a:t>Nombreuses atypies</a:t>
            </a:r>
          </a:p>
          <a:p>
            <a:r>
              <a:rPr lang="fr-FR" dirty="0"/>
              <a:t>Peu ou pas de kératinisation </a:t>
            </a:r>
          </a:p>
          <a:p>
            <a:r>
              <a:rPr lang="fr-FR" dirty="0"/>
              <a:t>Ponts d’unions moins bien visibles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70CB48-7FEF-4DA5-39D6-42484C8E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408" y="1946005"/>
            <a:ext cx="5103510" cy="35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118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7B95C-85B6-76E5-9F67-872AF49F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verruqueux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7570F6-437B-65DC-6301-4C9E3489C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Correspond à une définition </a:t>
            </a:r>
            <a:r>
              <a:rPr lang="fr-FR" dirty="0" err="1"/>
              <a:t>clinico</a:t>
            </a:r>
            <a:r>
              <a:rPr lang="fr-FR" dirty="0"/>
              <a:t>-histologique</a:t>
            </a:r>
          </a:p>
          <a:p>
            <a:r>
              <a:rPr lang="fr-FR" dirty="0"/>
              <a:t>Variante très différenciée de carcinome épidermoïde</a:t>
            </a:r>
          </a:p>
          <a:p>
            <a:r>
              <a:rPr lang="fr-FR" dirty="0"/>
              <a:t>Essentiellement homme âgé</a:t>
            </a:r>
          </a:p>
          <a:p>
            <a:r>
              <a:rPr lang="fr-FR" dirty="0"/>
              <a:t>Rôle du tabac</a:t>
            </a:r>
          </a:p>
          <a:p>
            <a:r>
              <a:rPr lang="fr-FR" dirty="0"/>
              <a:t>Après la cavité buccale, le larynx (cordes vocales) est la localisation la plus fréquente</a:t>
            </a:r>
          </a:p>
        </p:txBody>
      </p:sp>
    </p:spTree>
    <p:extLst>
      <p:ext uri="{BB962C8B-B14F-4D97-AF65-F5344CB8AC3E}">
        <p14:creationId xmlns:p14="http://schemas.microsoft.com/office/powerpoint/2010/main" val="28916894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4D290-3BC9-97E4-6D69-25696962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verruqueux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D82F96-B1BA-49FB-9CD4-884483B2E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5347" cy="4351338"/>
          </a:xfrm>
        </p:spPr>
        <p:txBody>
          <a:bodyPr/>
          <a:lstStyle/>
          <a:p>
            <a:r>
              <a:rPr lang="fr-FR" dirty="0"/>
              <a:t>Lésion </a:t>
            </a:r>
            <a:r>
              <a:rPr lang="fr-FR" dirty="0" err="1"/>
              <a:t>exophytique</a:t>
            </a:r>
            <a:r>
              <a:rPr lang="fr-FR" dirty="0"/>
              <a:t> hyperkératosique à limites nettes en périphérie</a:t>
            </a:r>
          </a:p>
          <a:p>
            <a:r>
              <a:rPr lang="fr-FR" dirty="0"/>
              <a:t>Développement lent local mais mutilant</a:t>
            </a:r>
          </a:p>
          <a:p>
            <a:r>
              <a:rPr lang="fr-FR" dirty="0"/>
              <a:t>Pas de métastase ganglionnaire</a:t>
            </a:r>
          </a:p>
        </p:txBody>
      </p:sp>
      <p:pic>
        <p:nvPicPr>
          <p:cNvPr id="4" name="Picture 2" descr="115-3467">
            <a:extLst>
              <a:ext uri="{FF2B5EF4-FFF2-40B4-BE49-F238E27FC236}">
                <a16:creationId xmlns:a16="http://schemas.microsoft.com/office/drawing/2014/main" id="{265ABC98-FBAB-2188-20AC-B8EA863E9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8830" r="8109" b="8832"/>
          <a:stretch/>
        </p:blipFill>
        <p:spPr bwMode="auto">
          <a:xfrm>
            <a:off x="6989789" y="1947982"/>
            <a:ext cx="4962107" cy="4106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767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A822-EFAF-2C2C-7C09-7C57F1B9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verruqueux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B4CFC6-F7A6-D12D-463D-0A6FBB2CC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Carcinome épidermoïde très bien différencié kératinisant</a:t>
            </a:r>
          </a:p>
          <a:p>
            <a:r>
              <a:rPr lang="fr-FR" dirty="0"/>
              <a:t>Extension exo (en clocher d’église) et </a:t>
            </a:r>
            <a:r>
              <a:rPr lang="fr-FR" dirty="0" err="1"/>
              <a:t>endophytique</a:t>
            </a:r>
            <a:r>
              <a:rPr lang="fr-FR" dirty="0"/>
              <a:t> (en pattes d’éléphants)</a:t>
            </a:r>
          </a:p>
          <a:p>
            <a:r>
              <a:rPr lang="fr-FR" dirty="0"/>
              <a:t>Limites nettes</a:t>
            </a:r>
          </a:p>
          <a:p>
            <a:r>
              <a:rPr lang="fr-FR" dirty="0"/>
              <a:t>Pas d’atypie </a:t>
            </a:r>
            <a:r>
              <a:rPr lang="fr-FR" dirty="0" err="1"/>
              <a:t>cyto</a:t>
            </a:r>
            <a:r>
              <a:rPr lang="fr-FR" dirty="0"/>
              <a:t>-nucléaires</a:t>
            </a:r>
          </a:p>
        </p:txBody>
      </p:sp>
    </p:spTree>
    <p:extLst>
      <p:ext uri="{BB962C8B-B14F-4D97-AF65-F5344CB8AC3E}">
        <p14:creationId xmlns:p14="http://schemas.microsoft.com/office/powerpoint/2010/main" val="36222205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38C5D-9DFA-726E-BC25-ACBA4875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verruqueux</a:t>
            </a:r>
          </a:p>
        </p:txBody>
      </p:sp>
      <p:pic>
        <p:nvPicPr>
          <p:cNvPr id="3" name="Picture 3" descr="Redimensionnement de DSCN2277">
            <a:extLst>
              <a:ext uri="{FF2B5EF4-FFF2-40B4-BE49-F238E27FC236}">
                <a16:creationId xmlns:a16="http://schemas.microsoft.com/office/drawing/2014/main" id="{27037C51-40BF-D9BF-759E-09131390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8" y="2257756"/>
            <a:ext cx="5149851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Redimensionnement de DSCN2275">
            <a:extLst>
              <a:ext uri="{FF2B5EF4-FFF2-40B4-BE49-F238E27FC236}">
                <a16:creationId xmlns:a16="http://schemas.microsoft.com/office/drawing/2014/main" id="{6E450774-6515-C2DA-0E94-42AE3D65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213" y="2245056"/>
            <a:ext cx="5724525" cy="37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416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1598A7D-6EB3-71B3-217B-EEA909CD7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verruqueux</a:t>
            </a:r>
          </a:p>
        </p:txBody>
      </p:sp>
      <p:pic>
        <p:nvPicPr>
          <p:cNvPr id="5" name="Picture 3" descr="115-3397">
            <a:extLst>
              <a:ext uri="{FF2B5EF4-FFF2-40B4-BE49-F238E27FC236}">
                <a16:creationId xmlns:a16="http://schemas.microsoft.com/office/drawing/2014/main" id="{D1A00FCF-09CB-0BAC-D22F-7F3A1D7C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18" y="2139350"/>
            <a:ext cx="8101066" cy="4500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5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A119B-D29F-7944-CF12-EEBBB14D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8EA529-9A6F-E9A1-5EDF-C634F90E0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58" y="1393420"/>
            <a:ext cx="5844005" cy="52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392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87BB3-F9AA-CF05-7DED-FBE461C0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verruqueux</a:t>
            </a:r>
          </a:p>
        </p:txBody>
      </p:sp>
      <p:pic>
        <p:nvPicPr>
          <p:cNvPr id="3" name="Picture 4" descr="PA110008">
            <a:extLst>
              <a:ext uri="{FF2B5EF4-FFF2-40B4-BE49-F238E27FC236}">
                <a16:creationId xmlns:a16="http://schemas.microsoft.com/office/drawing/2014/main" id="{F30D88AA-71CF-4550-1FC1-FED6695B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11" y="1871931"/>
            <a:ext cx="6464060" cy="484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994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54594-2D70-8296-FA43-D7CBF9D72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verruqueux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D17E39-1C6A-96C5-C203-6F0EEFF58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Agressivité locale uniquement</a:t>
            </a:r>
          </a:p>
          <a:p>
            <a:r>
              <a:rPr lang="fr-FR" dirty="0"/>
              <a:t>Ne métastase pas</a:t>
            </a:r>
          </a:p>
          <a:p>
            <a:r>
              <a:rPr lang="fr-FR" dirty="0"/>
              <a:t>Meilleur pronostique que le carcinome épidermoïde conventionnel avec une survie à 5ans: 85-95%</a:t>
            </a:r>
          </a:p>
          <a:p>
            <a:r>
              <a:rPr lang="fr-FR" dirty="0"/>
              <a:t>Traitement par chirurgie ou radiothérapie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44758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4A319-48BC-F161-79B0-47A38BBF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à cellules fusiformes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A2BD33-20F5-3684-9055-F2E60C329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Forme rare (&lt;1% de tous les cancers laryngés)</a:t>
            </a:r>
          </a:p>
          <a:p>
            <a:r>
              <a:rPr lang="fr-FR" dirty="0"/>
              <a:t>Essentiellement homme âgé fumeur++++</a:t>
            </a:r>
          </a:p>
          <a:p>
            <a:r>
              <a:rPr lang="fr-FR" dirty="0"/>
              <a:t>Localisations préférentielles: larynx (étage glottique) et la cavité buccale</a:t>
            </a:r>
          </a:p>
        </p:txBody>
      </p:sp>
    </p:spTree>
    <p:extLst>
      <p:ext uri="{BB962C8B-B14F-4D97-AF65-F5344CB8AC3E}">
        <p14:creationId xmlns:p14="http://schemas.microsoft.com/office/powerpoint/2010/main" val="4959564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8BAA5-2B07-EA28-1945-E9A1EEF53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à cellules fusiformes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B89850-09DF-BF26-6705-830D80602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2932" cy="4351338"/>
          </a:xfrm>
        </p:spPr>
        <p:txBody>
          <a:bodyPr/>
          <a:lstStyle/>
          <a:p>
            <a:r>
              <a:rPr lang="fr-FR" dirty="0"/>
              <a:t>Masse polypoïde ulcérée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166922-902A-70B6-C73C-3C1EC501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74" y="2415397"/>
            <a:ext cx="4039285" cy="30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10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7172C-514D-DDE7-7142-54E227D3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à cellules fusiformes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C49BAF-A495-A019-D994-5D567E812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Cellules fusiformes et/ou pléomorphes sans différenciation malpighienne</a:t>
            </a:r>
          </a:p>
          <a:p>
            <a:r>
              <a:rPr lang="fr-FR" dirty="0"/>
              <a:t>Pronostic plus péjoratif que le carcinome épidermoïde conventionnel</a:t>
            </a:r>
          </a:p>
        </p:txBody>
      </p:sp>
    </p:spTree>
    <p:extLst>
      <p:ext uri="{BB962C8B-B14F-4D97-AF65-F5344CB8AC3E}">
        <p14:creationId xmlns:p14="http://schemas.microsoft.com/office/powerpoint/2010/main" val="1459473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575789-CF64-2645-03B8-E98AE4AC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Carcinomes épidermoïdes: autres variantes: le carcinome à cellules fusiformes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F269731D-DCB1-2E95-878A-680601D33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/>
          <a:stretch>
            <a:fillRect/>
          </a:stretch>
        </p:blipFill>
        <p:spPr bwMode="auto">
          <a:xfrm>
            <a:off x="1527175" y="2057071"/>
            <a:ext cx="9137650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7721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EDDF2C9-0A96-5D45-D5CA-C50A9331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conclure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894395-6C2B-600D-BC62-885534B51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3373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6923F96-598D-399A-61A4-46A1C4BD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Principales lésions à retenir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F81F61D-7749-9D08-D9E8-83EBE5F15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Lésions non tumorales</a:t>
            </a:r>
          </a:p>
          <a:p>
            <a:pPr lvl="1"/>
            <a:r>
              <a:rPr lang="fr-FR" dirty="0"/>
              <a:t>Nodules/polypes de la cordes vocales</a:t>
            </a:r>
          </a:p>
          <a:p>
            <a:r>
              <a:rPr lang="fr-FR" dirty="0"/>
              <a:t>Lésions tumorales bénignes</a:t>
            </a:r>
          </a:p>
          <a:p>
            <a:pPr lvl="1"/>
            <a:r>
              <a:rPr lang="fr-FR" dirty="0"/>
              <a:t>Papillomes laryngés</a:t>
            </a:r>
          </a:p>
          <a:p>
            <a:r>
              <a:rPr lang="fr-FR" dirty="0"/>
              <a:t>Lésions tumorales malignes</a:t>
            </a:r>
          </a:p>
          <a:p>
            <a:pPr lvl="1"/>
            <a:r>
              <a:rPr lang="fr-FR" dirty="0"/>
              <a:t>Lésions dysplasiques laryngées et pharyngées</a:t>
            </a:r>
          </a:p>
          <a:p>
            <a:pPr lvl="1"/>
            <a:r>
              <a:rPr lang="fr-FR" dirty="0"/>
              <a:t>Carcinomes épidermoïdes laryngées et pharyngées</a:t>
            </a:r>
          </a:p>
          <a:p>
            <a:pPr lvl="1"/>
            <a:r>
              <a:rPr lang="fr-FR" dirty="0"/>
              <a:t>2 variantes de carcinomes épidermoïdes du larynx</a:t>
            </a:r>
          </a:p>
          <a:p>
            <a:pPr lvl="2"/>
            <a:r>
              <a:rPr lang="fr-FR" dirty="0"/>
              <a:t>Carcinome verruqueux</a:t>
            </a:r>
          </a:p>
          <a:p>
            <a:pPr lvl="2"/>
            <a:r>
              <a:rPr lang="fr-FR" dirty="0"/>
              <a:t>Carcinome à cellules fusiformes</a:t>
            </a:r>
          </a:p>
        </p:txBody>
      </p:sp>
    </p:spTree>
    <p:extLst>
      <p:ext uri="{BB962C8B-B14F-4D97-AF65-F5344CB8AC3E}">
        <p14:creationId xmlns:p14="http://schemas.microsoft.com/office/powerpoint/2010/main" val="28153565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601B3A-CA74-7FC0-CFE0-506C8C15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pour </a:t>
            </a:r>
            <a:r>
              <a:rPr lang="fr-FR"/>
              <a:t>votre attention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1B02CB-5B4D-F5E9-F912-33D11A5B5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2029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2023</Words>
  <Application>Microsoft Office PowerPoint</Application>
  <PresentationFormat>Grand écran</PresentationFormat>
  <Paragraphs>333</Paragraphs>
  <Slides>98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98</vt:i4>
      </vt:variant>
    </vt:vector>
  </HeadingPairs>
  <TitlesOfParts>
    <vt:vector size="106" baseType="lpstr">
      <vt:lpstr>ＭＳ Ｐゴシック</vt:lpstr>
      <vt:lpstr>Arial</vt:lpstr>
      <vt:lpstr>Calibri</vt:lpstr>
      <vt:lpstr>Calibri Light</vt:lpstr>
      <vt:lpstr>Comic Sans MS</vt:lpstr>
      <vt:lpstr>Wingdings</vt:lpstr>
      <vt:lpstr>Thème Office</vt:lpstr>
      <vt:lpstr>ViewerFrameClass</vt:lpstr>
      <vt:lpstr>Pathologie du pharynx et de larynx</vt:lpstr>
      <vt:lpstr>Anatomie </vt:lpstr>
      <vt:lpstr>Anatomie</vt:lpstr>
      <vt:lpstr>Principales lésions</vt:lpstr>
      <vt:lpstr>Pathologies non tumorales: polypes/nodules des cordes vocales</vt:lpstr>
      <vt:lpstr>Cas clinique</vt:lpstr>
      <vt:lpstr>Cas clinique</vt:lpstr>
      <vt:lpstr>Cas clinique</vt:lpstr>
      <vt:lpstr>Cas clinique</vt:lpstr>
      <vt:lpstr>Cas clinique</vt:lpstr>
      <vt:lpstr>Diagnostic retenu</vt:lpstr>
      <vt:lpstr>Nodules/polypes des cordes vocales: définition</vt:lpstr>
      <vt:lpstr>Nodules/polypes des cordes vocales: définition</vt:lpstr>
      <vt:lpstr>Nodules/polypes des cordes vocales: caractéristiques cliniques</vt:lpstr>
      <vt:lpstr>Nodules/polypes des cordes vocales: étiologie</vt:lpstr>
      <vt:lpstr>Nodules/polypes des cordes vocales: caractéristiques macroscopiques</vt:lpstr>
      <vt:lpstr>Nodules/polypes des cordes vocales: caractéristiques microscopiques</vt:lpstr>
      <vt:lpstr>Présentation PowerPoint</vt:lpstr>
      <vt:lpstr>Présentation PowerPoint</vt:lpstr>
      <vt:lpstr>Présentation PowerPoint</vt:lpstr>
      <vt:lpstr>Nodules/polypes des cordes vocales: diagnostics différentiels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Nodules/polypes des cordes vocales: pronostic/traitement</vt:lpstr>
      <vt:lpstr>Pathologies tumorales bénignes: papillome laryngé</vt:lpstr>
      <vt:lpstr>Cas clinique</vt:lpstr>
      <vt:lpstr>Cas clinique</vt:lpstr>
      <vt:lpstr>Présentation PowerPoint</vt:lpstr>
      <vt:lpstr>Présentation PowerPoint</vt:lpstr>
      <vt:lpstr>Diagnostic retenu</vt:lpstr>
      <vt:lpstr>Papillomes laryngés: définition</vt:lpstr>
      <vt:lpstr>Papillomes laryngés: particularités cliniques</vt:lpstr>
      <vt:lpstr>Papillomes laryngés: particularités cliniques</vt:lpstr>
      <vt:lpstr>Papillomes laryngés: aspects macroscopiques</vt:lpstr>
      <vt:lpstr>Papillomes laryngés: aspects microscopiques</vt:lpstr>
      <vt:lpstr>Présentation PowerPoint</vt:lpstr>
      <vt:lpstr>Papillomes laryngés: diagnostic différentiel des formes solitaires</vt:lpstr>
      <vt:lpstr>Présentation PowerPoint</vt:lpstr>
      <vt:lpstr>Présentation PowerPoint</vt:lpstr>
      <vt:lpstr>Papillomes laryngés: diagnostic différentiel des formes solitaires</vt:lpstr>
      <vt:lpstr>Présentation PowerPoint</vt:lpstr>
      <vt:lpstr>Papillomes laryngés: évolution et traitement</vt:lpstr>
      <vt:lpstr>Papillomes laryngés: évolution et traitement</vt:lpstr>
      <vt:lpstr>Papillomes laryngés: à retenir</vt:lpstr>
      <vt:lpstr>Pathologies tumorales malignes: lésions pré-néoplasiques</vt:lpstr>
      <vt:lpstr>Cas clinique</vt:lpstr>
      <vt:lpstr>Présentation PowerPoint</vt:lpstr>
      <vt:lpstr>Présentation PowerPoint</vt:lpstr>
      <vt:lpstr>Diagnostic retenu</vt:lpstr>
      <vt:lpstr>Lésions hyperplasiques épithéliales du larynx: définition, clinique</vt:lpstr>
      <vt:lpstr>Lésions hyperplasiques épithéliales du larynx: macroscopie: leucoplasie</vt:lpstr>
      <vt:lpstr>Lésions hyperplasiques épithéliales du larynx: microscopie sans dysplasie </vt:lpstr>
      <vt:lpstr>Présentation PowerPoint</vt:lpstr>
      <vt:lpstr>Lésions hyperplasiques épithéliales du larynx: microscopie avec dysplasie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Lésions hyperplasiques épithéliales du larynx: microscopie avec dysplasie: invasion superficelle?</vt:lpstr>
      <vt:lpstr>Présentation PowerPoint</vt:lpstr>
      <vt:lpstr>Lésions hyperplasiques épithéliales du larynx: conséquences thérapeutiques</vt:lpstr>
      <vt:lpstr>Lésions hyperplasiques épithéliales du larynx: conséquences thérapeutiques </vt:lpstr>
      <vt:lpstr>Lésions hyperplasiques épithéliales du larynx: conséquences thérapeutiques</vt:lpstr>
      <vt:lpstr>Pathologies tumorales malignes: carcinome épidermoïde</vt:lpstr>
      <vt:lpstr>Cas clinique</vt:lpstr>
      <vt:lpstr>Cas clinique</vt:lpstr>
      <vt:lpstr>Cas clinique</vt:lpstr>
      <vt:lpstr>Cas clinique</vt:lpstr>
      <vt:lpstr>Cas clinique</vt:lpstr>
      <vt:lpstr>Diagnostic retenu</vt:lpstr>
      <vt:lpstr>Carcinome épidermoïde du larynx et du pharynx: définition</vt:lpstr>
      <vt:lpstr>Carcinome épidermoïde du larynx et de l’hypopharynx: localisation les plus fréquentes</vt:lpstr>
      <vt:lpstr>Carcinome épidermoïde du larynx et du pharynx: facteurs pronostiques cliniques</vt:lpstr>
      <vt:lpstr>Carcinome épidermoïde du larynx et du pharynx: aspects microscopiques</vt:lpstr>
      <vt:lpstr>Carcinome épidermoïde du larynx et du pharynx: carcinome épidermoïde bien différencié</vt:lpstr>
      <vt:lpstr>Carcinome épidermoïde du larynx et du pharynx: carcinome épidermoïde moyennement différencié</vt:lpstr>
      <vt:lpstr>Carcinome épidermoïde du larynx et du pharynx: carcinome épidermoïde peu différencié</vt:lpstr>
      <vt:lpstr>Carcinomes épidermoïdes: autres variantes: le carcinome verruqueux</vt:lpstr>
      <vt:lpstr>Carcinomes épidermoïdes: autres variantes: le carcinome verruqueux</vt:lpstr>
      <vt:lpstr>Carcinomes épidermoïdes: autres variantes: le carcinome verruqueux</vt:lpstr>
      <vt:lpstr>Carcinomes épidermoïdes: autres variantes: le carcinome verruqueux</vt:lpstr>
      <vt:lpstr>Carcinomes épidermoïdes: autres variantes: le carcinome verruqueux</vt:lpstr>
      <vt:lpstr>Carcinomes épidermoïdes: autres variantes: le carcinome verruqueux</vt:lpstr>
      <vt:lpstr>Carcinomes épidermoïdes: autres variantes: le carcinome verruqueux</vt:lpstr>
      <vt:lpstr>Carcinomes épidermoïdes: autres variantes: le carcinome à cellules fusiformes</vt:lpstr>
      <vt:lpstr>Carcinomes épidermoïdes: autres variantes: le carcinome à cellules fusiformes</vt:lpstr>
      <vt:lpstr>Carcinomes épidermoïdes: autres variantes: le carcinome à cellules fusiformes</vt:lpstr>
      <vt:lpstr>Carcinomes épidermoïdes: autres variantes: le carcinome à cellules fusiformes</vt:lpstr>
      <vt:lpstr>Pour conclure</vt:lpstr>
      <vt:lpstr>Principales lésions à retenir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Pathologie du pharynx et de larynx</dc:title>
  <dc:creator>vanessa szablewski</dc:creator>
  <cp:lastModifiedBy>Jean Marie Ramirez</cp:lastModifiedBy>
  <cp:revision>28</cp:revision>
  <dcterms:created xsi:type="dcterms:W3CDTF">2024-08-28T13:37:19Z</dcterms:created>
  <dcterms:modified xsi:type="dcterms:W3CDTF">2024-10-15T09:58:48Z</dcterms:modified>
</cp:coreProperties>
</file>