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8"/>
  </p:notesMasterIdLst>
  <p:handoutMasterIdLst>
    <p:handoutMasterId r:id="rId109"/>
  </p:handoutMasterIdLst>
  <p:sldIdLst>
    <p:sldId id="479" r:id="rId2"/>
    <p:sldId id="257" r:id="rId3"/>
    <p:sldId id="260" r:id="rId4"/>
    <p:sldId id="262" r:id="rId5"/>
    <p:sldId id="270" r:id="rId6"/>
    <p:sldId id="264" r:id="rId7"/>
    <p:sldId id="439" r:id="rId8"/>
    <p:sldId id="265" r:id="rId9"/>
    <p:sldId id="259" r:id="rId10"/>
    <p:sldId id="267" r:id="rId11"/>
    <p:sldId id="269" r:id="rId12"/>
    <p:sldId id="268" r:id="rId13"/>
    <p:sldId id="275" r:id="rId14"/>
    <p:sldId id="278" r:id="rId15"/>
    <p:sldId id="373" r:id="rId16"/>
    <p:sldId id="411" r:id="rId17"/>
    <p:sldId id="412" r:id="rId18"/>
    <p:sldId id="377" r:id="rId19"/>
    <p:sldId id="415" r:id="rId20"/>
    <p:sldId id="374" r:id="rId21"/>
    <p:sldId id="436" r:id="rId22"/>
    <p:sldId id="438" r:id="rId23"/>
    <p:sldId id="292" r:id="rId24"/>
    <p:sldId id="380" r:id="rId25"/>
    <p:sldId id="407" r:id="rId26"/>
    <p:sldId id="440" r:id="rId27"/>
    <p:sldId id="442" r:id="rId28"/>
    <p:sldId id="443" r:id="rId29"/>
    <p:sldId id="383" r:id="rId30"/>
    <p:sldId id="444" r:id="rId31"/>
    <p:sldId id="445" r:id="rId32"/>
    <p:sldId id="422" r:id="rId33"/>
    <p:sldId id="423" r:id="rId34"/>
    <p:sldId id="446" r:id="rId35"/>
    <p:sldId id="425" r:id="rId36"/>
    <p:sldId id="386" r:id="rId37"/>
    <p:sldId id="426" r:id="rId38"/>
    <p:sldId id="389" r:id="rId39"/>
    <p:sldId id="390" r:id="rId40"/>
    <p:sldId id="449" r:id="rId41"/>
    <p:sldId id="393" r:id="rId42"/>
    <p:sldId id="394" r:id="rId43"/>
    <p:sldId id="395" r:id="rId44"/>
    <p:sldId id="450" r:id="rId45"/>
    <p:sldId id="325" r:id="rId46"/>
    <p:sldId id="326" r:id="rId47"/>
    <p:sldId id="328" r:id="rId48"/>
    <p:sldId id="451" r:id="rId49"/>
    <p:sldId id="452" r:id="rId50"/>
    <p:sldId id="453" r:id="rId51"/>
    <p:sldId id="454" r:id="rId52"/>
    <p:sldId id="455" r:id="rId53"/>
    <p:sldId id="456" r:id="rId54"/>
    <p:sldId id="457" r:id="rId55"/>
    <p:sldId id="458" r:id="rId56"/>
    <p:sldId id="459" r:id="rId57"/>
    <p:sldId id="460" r:id="rId58"/>
    <p:sldId id="461" r:id="rId59"/>
    <p:sldId id="462" r:id="rId60"/>
    <p:sldId id="337" r:id="rId61"/>
    <p:sldId id="340" r:id="rId62"/>
    <p:sldId id="341" r:id="rId63"/>
    <p:sldId id="342" r:id="rId64"/>
    <p:sldId id="343" r:id="rId65"/>
    <p:sldId id="344" r:id="rId66"/>
    <p:sldId id="345" r:id="rId67"/>
    <p:sldId id="346" r:id="rId68"/>
    <p:sldId id="347" r:id="rId69"/>
    <p:sldId id="348" r:id="rId70"/>
    <p:sldId id="349" r:id="rId71"/>
    <p:sldId id="396" r:id="rId72"/>
    <p:sldId id="351" r:id="rId73"/>
    <p:sldId id="352" r:id="rId74"/>
    <p:sldId id="354" r:id="rId75"/>
    <p:sldId id="406" r:id="rId76"/>
    <p:sldId id="355" r:id="rId77"/>
    <p:sldId id="358" r:id="rId78"/>
    <p:sldId id="360" r:id="rId79"/>
    <p:sldId id="463" r:id="rId80"/>
    <p:sldId id="296" r:id="rId81"/>
    <p:sldId id="297" r:id="rId82"/>
    <p:sldId id="464" r:id="rId83"/>
    <p:sldId id="465" r:id="rId84"/>
    <p:sldId id="298" r:id="rId85"/>
    <p:sldId id="361" r:id="rId86"/>
    <p:sldId id="466" r:id="rId87"/>
    <p:sldId id="480" r:id="rId88"/>
    <p:sldId id="467" r:id="rId89"/>
    <p:sldId id="468" r:id="rId90"/>
    <p:sldId id="362" r:id="rId91"/>
    <p:sldId id="364" r:id="rId92"/>
    <p:sldId id="470" r:id="rId93"/>
    <p:sldId id="471" r:id="rId94"/>
    <p:sldId id="472" r:id="rId95"/>
    <p:sldId id="473" r:id="rId96"/>
    <p:sldId id="474" r:id="rId97"/>
    <p:sldId id="397" r:id="rId98"/>
    <p:sldId id="399" r:id="rId99"/>
    <p:sldId id="401" r:id="rId100"/>
    <p:sldId id="477" r:id="rId101"/>
    <p:sldId id="402" r:id="rId102"/>
    <p:sldId id="403" r:id="rId103"/>
    <p:sldId id="475" r:id="rId104"/>
    <p:sldId id="404" r:id="rId105"/>
    <p:sldId id="476" r:id="rId106"/>
    <p:sldId id="405" r:id="rId107"/>
  </p:sldIdLst>
  <p:sldSz cx="9144000" cy="6858000" type="screen4x3"/>
  <p:notesSz cx="6794500" cy="9931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  <a:srgbClr val="FF7C80"/>
    <a:srgbClr val="FF66FF"/>
    <a:srgbClr val="33CC33"/>
    <a:srgbClr val="FFFFFF"/>
    <a:srgbClr val="11FF7D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0"/>
    <p:restoredTop sz="93310" autoAdjust="0"/>
  </p:normalViewPr>
  <p:slideViewPr>
    <p:cSldViewPr>
      <p:cViewPr varScale="1">
        <p:scale>
          <a:sx n="88" d="100"/>
          <a:sy n="88" d="100"/>
        </p:scale>
        <p:origin x="234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handoutMaster" Target="handoutMasters/handout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813" cy="4968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8101" y="0"/>
            <a:ext cx="2944813" cy="4968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A6197DDB-F9DE-4194-9D42-67AAC394BFC8}" type="datetimeFigureOut">
              <a:rPr lang="fr-FR" smtClean="0"/>
              <a:t>25/07/2024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32925"/>
            <a:ext cx="2944813" cy="496888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8101" y="9432925"/>
            <a:ext cx="2944813" cy="496888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3C3D1EFE-B07B-4E9B-8D25-D0D88BD4BC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9305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4283" cy="496570"/>
          </a:xfrm>
          <a:prstGeom prst="rect">
            <a:avLst/>
          </a:prstGeom>
        </p:spPr>
        <p:txBody>
          <a:bodyPr vert="horz" lIns="95564" tIns="47783" rIns="95564" bIns="47783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6" y="2"/>
            <a:ext cx="2944283" cy="496570"/>
          </a:xfrm>
          <a:prstGeom prst="rect">
            <a:avLst/>
          </a:prstGeom>
        </p:spPr>
        <p:txBody>
          <a:bodyPr vert="horz" lIns="95564" tIns="47783" rIns="95564" bIns="47783" rtlCol="0"/>
          <a:lstStyle>
            <a:lvl1pPr algn="r">
              <a:defRPr sz="1300"/>
            </a:lvl1pPr>
          </a:lstStyle>
          <a:p>
            <a:fld id="{FC634B29-F4FA-4C67-8AB9-92A77825D476}" type="datetimeFigureOut">
              <a:rPr lang="fr-FR" smtClean="0"/>
              <a:pPr/>
              <a:t>25/07/2024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4" tIns="47783" rIns="95564" bIns="47783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4" tIns="47783" rIns="95564" bIns="47783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33108"/>
            <a:ext cx="2944283" cy="496570"/>
          </a:xfrm>
          <a:prstGeom prst="rect">
            <a:avLst/>
          </a:prstGeom>
        </p:spPr>
        <p:txBody>
          <a:bodyPr vert="horz" lIns="95564" tIns="47783" rIns="95564" bIns="47783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6" y="9433108"/>
            <a:ext cx="2944283" cy="496570"/>
          </a:xfrm>
          <a:prstGeom prst="rect">
            <a:avLst/>
          </a:prstGeom>
        </p:spPr>
        <p:txBody>
          <a:bodyPr vert="horz" lIns="95564" tIns="47783" rIns="95564" bIns="47783" rtlCol="0" anchor="b"/>
          <a:lstStyle>
            <a:lvl1pPr algn="r">
              <a:defRPr sz="1300"/>
            </a:lvl1pPr>
          </a:lstStyle>
          <a:p>
            <a:fld id="{95156EBF-210C-4862-A6A9-3FC9AE14B20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5796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56EBF-210C-4862-A6A9-3FC9AE14B204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6611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56EBF-210C-4862-A6A9-3FC9AE14B204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1553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56EBF-210C-4862-A6A9-3FC9AE14B204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065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56EBF-210C-4862-A6A9-3FC9AE14B204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56EBF-210C-4862-A6A9-3FC9AE14B204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56EBF-210C-4862-A6A9-3FC9AE14B204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56EBF-210C-4862-A6A9-3FC9AE14B204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56EBF-210C-4862-A6A9-3FC9AE14B204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6390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56EBF-210C-4862-A6A9-3FC9AE14B204}" type="slidenum">
              <a:rPr lang="fr-FR" smtClean="0"/>
              <a:pPr/>
              <a:t>57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16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3CE1-E3CB-7743-AD13-4BA29241F77A}" type="datetime1">
              <a:rPr lang="fr-FR" smtClean="0"/>
              <a:t>25/07/2024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02808-57DC-AC42-8E8D-984E838F0EF0}" type="datetime1">
              <a:rPr lang="fr-FR" smtClean="0"/>
              <a:t>25/07/2024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AF3B7-15BE-5B49-AB6F-ED5669C44936}" type="datetime1">
              <a:rPr lang="fr-FR" smtClean="0"/>
              <a:t>25/07/2024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D951-FEFE-5F4F-80D4-41C360AA71DA}" type="datetime1">
              <a:rPr lang="fr-FR" smtClean="0"/>
              <a:t>25/07/2024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E9671-8522-D948-829F-267DA163B694}" type="datetime1">
              <a:rPr lang="fr-FR" smtClean="0"/>
              <a:t>25/07/2024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22339-9D51-AD49-9679-9F561F697C79}" type="datetime1">
              <a:rPr lang="fr-FR" smtClean="0"/>
              <a:t>25/07/2024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FAF4-4253-2A4E-A6C1-0FC5F03D62B1}" type="datetime1">
              <a:rPr lang="fr-FR" smtClean="0"/>
              <a:t>25/07/2024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7909-D7DB-4F42-AEE9-1097EC8976AB}" type="datetime1">
              <a:rPr lang="fr-FR" smtClean="0"/>
              <a:t>25/07/2024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AC436-7D66-A543-B005-E572BC70859A}" type="datetime1">
              <a:rPr lang="fr-FR" smtClean="0"/>
              <a:t>25/07/2024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067C-D5EB-1C46-A9E8-E423EB493A9D}" type="datetime1">
              <a:rPr lang="fr-FR" smtClean="0"/>
              <a:t>25/07/2024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85CF-A55E-2E43-81FF-1EF233E1208F}" type="datetime1">
              <a:rPr lang="fr-FR" smtClean="0"/>
              <a:t>25/07/2024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69327-46E5-2747-84D3-6F510BF0EB90}" type="datetime1">
              <a:rPr lang="fr-FR" smtClean="0"/>
              <a:t>25/07/2024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2200D-C672-4F59-B735-B4B5F09133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Philippe.sistat@umontpellier.fr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3" Type="http://schemas.openxmlformats.org/officeDocument/2006/relationships/image" Target="../media/image125.wmf"/><Relationship Id="rId7" Type="http://schemas.openxmlformats.org/officeDocument/2006/relationships/image" Target="../media/image127.wmf"/><Relationship Id="rId2" Type="http://schemas.openxmlformats.org/officeDocument/2006/relationships/oleObject" Target="../embeddings/oleObject8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85.bin"/><Relationship Id="rId11" Type="http://schemas.openxmlformats.org/officeDocument/2006/relationships/image" Target="../media/image129.wmf"/><Relationship Id="rId5" Type="http://schemas.openxmlformats.org/officeDocument/2006/relationships/image" Target="../media/image126.wmf"/><Relationship Id="rId10" Type="http://schemas.openxmlformats.org/officeDocument/2006/relationships/oleObject" Target="../embeddings/oleObject87.bin"/><Relationship Id="rId4" Type="http://schemas.openxmlformats.org/officeDocument/2006/relationships/oleObject" Target="../embeddings/oleObject84.bin"/><Relationship Id="rId9" Type="http://schemas.openxmlformats.org/officeDocument/2006/relationships/image" Target="../media/image128.wmf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wmf"/><Relationship Id="rId2" Type="http://schemas.openxmlformats.org/officeDocument/2006/relationships/oleObject" Target="../embeddings/oleObject88.bin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wmf"/><Relationship Id="rId2" Type="http://schemas.openxmlformats.org/officeDocument/2006/relationships/oleObject" Target="../embeddings/oleObject89.bin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wmf"/><Relationship Id="rId2" Type="http://schemas.openxmlformats.org/officeDocument/2006/relationships/oleObject" Target="../embeddings/oleObject90.bin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25.wmf"/><Relationship Id="rId7" Type="http://schemas.openxmlformats.org/officeDocument/2006/relationships/image" Target="../media/image2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28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7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2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39.wmf"/><Relationship Id="rId3" Type="http://schemas.openxmlformats.org/officeDocument/2006/relationships/image" Target="../media/image34.wmf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41.wmf"/><Relationship Id="rId2" Type="http://schemas.openxmlformats.org/officeDocument/2006/relationships/oleObject" Target="../embeddings/oleObject10.bin"/><Relationship Id="rId16" Type="http://schemas.openxmlformats.org/officeDocument/2006/relationships/oleObject" Target="../embeddings/oleObject1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5" Type="http://schemas.openxmlformats.org/officeDocument/2006/relationships/image" Target="../media/image40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16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7" Type="http://schemas.openxmlformats.org/officeDocument/2006/relationships/image" Target="../media/image44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19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51.wmf"/><Relationship Id="rId3" Type="http://schemas.openxmlformats.org/officeDocument/2006/relationships/image" Target="../media/image46.wmf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26.bin"/><Relationship Id="rId17" Type="http://schemas.openxmlformats.org/officeDocument/2006/relationships/image" Target="../media/image53.wmf"/><Relationship Id="rId2" Type="http://schemas.openxmlformats.org/officeDocument/2006/relationships/oleObject" Target="../embeddings/oleObject21.bin"/><Relationship Id="rId16" Type="http://schemas.openxmlformats.org/officeDocument/2006/relationships/oleObject" Target="../embeddings/oleObject2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50.wmf"/><Relationship Id="rId5" Type="http://schemas.openxmlformats.org/officeDocument/2006/relationships/image" Target="../media/image47.wmf"/><Relationship Id="rId15" Type="http://schemas.openxmlformats.org/officeDocument/2006/relationships/image" Target="../media/image52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49.wmf"/><Relationship Id="rId14" Type="http://schemas.openxmlformats.org/officeDocument/2006/relationships/oleObject" Target="../embeddings/oleObject27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7" Type="http://schemas.openxmlformats.org/officeDocument/2006/relationships/image" Target="../media/image56.w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55.wmf"/><Relationship Id="rId4" Type="http://schemas.openxmlformats.org/officeDocument/2006/relationships/oleObject" Target="../embeddings/oleObject30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wmf"/><Relationship Id="rId4" Type="http://schemas.openxmlformats.org/officeDocument/2006/relationships/oleObject" Target="../embeddings/oleObject33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wmf"/><Relationship Id="rId4" Type="http://schemas.openxmlformats.org/officeDocument/2006/relationships/oleObject" Target="../embeddings/oleObject37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image" Target="../media/image64.wmf"/><Relationship Id="rId7" Type="http://schemas.openxmlformats.org/officeDocument/2006/relationships/image" Target="../media/image66.wmf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65.wmf"/><Relationship Id="rId4" Type="http://schemas.openxmlformats.org/officeDocument/2006/relationships/oleObject" Target="../embeddings/oleObject40.bin"/><Relationship Id="rId9" Type="http://schemas.openxmlformats.org/officeDocument/2006/relationships/image" Target="../media/image67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7" Type="http://schemas.openxmlformats.org/officeDocument/2006/relationships/image" Target="../media/image70.wmf"/><Relationship Id="rId2" Type="http://schemas.openxmlformats.org/officeDocument/2006/relationships/oleObject" Target="../embeddings/oleObject4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69.wmf"/><Relationship Id="rId4" Type="http://schemas.openxmlformats.org/officeDocument/2006/relationships/oleObject" Target="../embeddings/oleObject44.bin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image" Target="../media/image73.png"/><Relationship Id="rId7" Type="http://schemas.openxmlformats.org/officeDocument/2006/relationships/image" Target="../media/image72.wmf"/><Relationship Id="rId12" Type="http://schemas.openxmlformats.org/officeDocument/2006/relationships/oleObject" Target="../embeddings/oleObject50.bin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74.wmf"/><Relationship Id="rId5" Type="http://schemas.openxmlformats.org/officeDocument/2006/relationships/image" Target="../media/image71.wmf"/><Relationship Id="rId10" Type="http://schemas.openxmlformats.org/officeDocument/2006/relationships/oleObject" Target="../embeddings/oleObject49.bin"/><Relationship Id="rId4" Type="http://schemas.openxmlformats.org/officeDocument/2006/relationships/oleObject" Target="../embeddings/oleObject46.bin"/><Relationship Id="rId9" Type="http://schemas.openxmlformats.org/officeDocument/2006/relationships/image" Target="../media/image73.w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0.png"/><Relationship Id="rId11" Type="http://schemas.openxmlformats.org/officeDocument/2006/relationships/image" Target="../media/image780.png"/><Relationship Id="rId5" Type="http://schemas.openxmlformats.org/officeDocument/2006/relationships/image" Target="../media/image720.png"/><Relationship Id="rId10" Type="http://schemas.openxmlformats.org/officeDocument/2006/relationships/image" Target="../media/image78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oleObject" Target="../embeddings/oleObject5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wmf"/><Relationship Id="rId4" Type="http://schemas.openxmlformats.org/officeDocument/2006/relationships/oleObject" Target="../embeddings/oleObject52.bin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oleObject" Target="../embeddings/oleObject53.bin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oleObject" Target="../embeddings/oleObject54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wmf"/><Relationship Id="rId4" Type="http://schemas.openxmlformats.org/officeDocument/2006/relationships/oleObject" Target="../embeddings/oleObject55.bin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oleObject" Target="../embeddings/oleObject56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3.wmf"/><Relationship Id="rId4" Type="http://schemas.openxmlformats.org/officeDocument/2006/relationships/oleObject" Target="../embeddings/oleObject57.bin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oleObject" Target="../embeddings/oleObject58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5.wmf"/><Relationship Id="rId4" Type="http://schemas.openxmlformats.org/officeDocument/2006/relationships/oleObject" Target="../embeddings/oleObject59.bin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13" Type="http://schemas.openxmlformats.org/officeDocument/2006/relationships/image" Target="../media/image101.wmf"/><Relationship Id="rId3" Type="http://schemas.openxmlformats.org/officeDocument/2006/relationships/image" Target="../media/image96.wmf"/><Relationship Id="rId7" Type="http://schemas.openxmlformats.org/officeDocument/2006/relationships/image" Target="../media/image98.wmf"/><Relationship Id="rId12" Type="http://schemas.openxmlformats.org/officeDocument/2006/relationships/oleObject" Target="../embeddings/oleObject65.bin"/><Relationship Id="rId2" Type="http://schemas.openxmlformats.org/officeDocument/2006/relationships/oleObject" Target="../embeddings/oleObject6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2.bin"/><Relationship Id="rId11" Type="http://schemas.openxmlformats.org/officeDocument/2006/relationships/image" Target="../media/image100.wmf"/><Relationship Id="rId5" Type="http://schemas.openxmlformats.org/officeDocument/2006/relationships/image" Target="../media/image97.wmf"/><Relationship Id="rId10" Type="http://schemas.openxmlformats.org/officeDocument/2006/relationships/oleObject" Target="../embeddings/oleObject64.bin"/><Relationship Id="rId4" Type="http://schemas.openxmlformats.org/officeDocument/2006/relationships/oleObject" Target="../embeddings/oleObject61.bin"/><Relationship Id="rId9" Type="http://schemas.openxmlformats.org/officeDocument/2006/relationships/image" Target="../media/image99.wm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oleObject" Target="../embeddings/oleObject66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1.wmf"/><Relationship Id="rId4" Type="http://schemas.openxmlformats.org/officeDocument/2006/relationships/oleObject" Target="../embeddings/oleObject67.bin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4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13" Type="http://schemas.openxmlformats.org/officeDocument/2006/relationships/image" Target="../media/image109.wmf"/><Relationship Id="rId18" Type="http://schemas.openxmlformats.org/officeDocument/2006/relationships/oleObject" Target="../embeddings/oleObject77.bin"/><Relationship Id="rId3" Type="http://schemas.openxmlformats.org/officeDocument/2006/relationships/image" Target="../media/image105.wmf"/><Relationship Id="rId7" Type="http://schemas.openxmlformats.org/officeDocument/2006/relationships/image" Target="../media/image107.wmf"/><Relationship Id="rId12" Type="http://schemas.openxmlformats.org/officeDocument/2006/relationships/oleObject" Target="../embeddings/oleObject74.bin"/><Relationship Id="rId17" Type="http://schemas.openxmlformats.org/officeDocument/2006/relationships/image" Target="../media/image111.wmf"/><Relationship Id="rId2" Type="http://schemas.openxmlformats.org/officeDocument/2006/relationships/oleObject" Target="../embeddings/oleObject69.bin"/><Relationship Id="rId16" Type="http://schemas.openxmlformats.org/officeDocument/2006/relationships/oleObject" Target="../embeddings/oleObject7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71.bin"/><Relationship Id="rId11" Type="http://schemas.openxmlformats.org/officeDocument/2006/relationships/image" Target="../media/image108.wmf"/><Relationship Id="rId5" Type="http://schemas.openxmlformats.org/officeDocument/2006/relationships/image" Target="../media/image106.wmf"/><Relationship Id="rId15" Type="http://schemas.openxmlformats.org/officeDocument/2006/relationships/image" Target="../media/image110.wmf"/><Relationship Id="rId10" Type="http://schemas.openxmlformats.org/officeDocument/2006/relationships/oleObject" Target="../embeddings/oleObject73.bin"/><Relationship Id="rId19" Type="http://schemas.openxmlformats.org/officeDocument/2006/relationships/image" Target="../media/image112.wmf"/><Relationship Id="rId4" Type="http://schemas.openxmlformats.org/officeDocument/2006/relationships/oleObject" Target="../embeddings/oleObject70.bin"/><Relationship Id="rId9" Type="http://schemas.openxmlformats.org/officeDocument/2006/relationships/image" Target="../media/image101.wmf"/><Relationship Id="rId14" Type="http://schemas.openxmlformats.org/officeDocument/2006/relationships/oleObject" Target="../embeddings/oleObject75.bin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2" Type="http://schemas.openxmlformats.org/officeDocument/2006/relationships/oleObject" Target="../embeddings/oleObject78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4.wmf"/><Relationship Id="rId4" Type="http://schemas.openxmlformats.org/officeDocument/2006/relationships/oleObject" Target="../embeddings/oleObject79.bin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oleObject" Target="../embeddings/oleObject80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7.wmf"/><Relationship Id="rId4" Type="http://schemas.openxmlformats.org/officeDocument/2006/relationships/oleObject" Target="../embeddings/oleObject81.bin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2" Type="http://schemas.openxmlformats.org/officeDocument/2006/relationships/oleObject" Target="../embeddings/oleObject82.bin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22991" y="548680"/>
            <a:ext cx="7497565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400" dirty="0">
                <a:solidFill>
                  <a:srgbClr val="6666FF"/>
                </a:solidFill>
                <a:latin typeface="+mj-lt"/>
                <a:cs typeface="Times New Roman" pitchFamily="18" charset="0"/>
              </a:rPr>
              <a:t>Solid State </a:t>
            </a:r>
            <a:r>
              <a:rPr lang="fr-FR" sz="4400" dirty="0" err="1">
                <a:solidFill>
                  <a:srgbClr val="6666FF"/>
                </a:solidFill>
                <a:latin typeface="+mj-lt"/>
                <a:cs typeface="Times New Roman" pitchFamily="18" charset="0"/>
              </a:rPr>
              <a:t>Electrochemistry</a:t>
            </a:r>
            <a:r>
              <a:rPr lang="fr-FR" sz="4400" dirty="0">
                <a:solidFill>
                  <a:srgbClr val="6666FF"/>
                </a:solidFill>
                <a:latin typeface="+mj-lt"/>
                <a:cs typeface="Times New Roman" pitchFamily="18" charset="0"/>
              </a:rPr>
              <a:t> </a:t>
            </a:r>
          </a:p>
          <a:p>
            <a:pPr algn="ctr"/>
            <a:r>
              <a:rPr lang="fr-FR" sz="4400" dirty="0">
                <a:solidFill>
                  <a:srgbClr val="6666FF"/>
                </a:solidFill>
                <a:latin typeface="+mj-lt"/>
                <a:cs typeface="Times New Roman" pitchFamily="18" charset="0"/>
              </a:rPr>
              <a:t>for </a:t>
            </a:r>
            <a:r>
              <a:rPr lang="fr-FR" sz="4400" dirty="0" err="1">
                <a:solidFill>
                  <a:srgbClr val="6666FF"/>
                </a:solidFill>
                <a:latin typeface="+mj-lt"/>
                <a:cs typeface="Times New Roman" pitchFamily="18" charset="0"/>
              </a:rPr>
              <a:t>energy</a:t>
            </a:r>
            <a:r>
              <a:rPr lang="fr-FR" sz="4400" dirty="0">
                <a:solidFill>
                  <a:srgbClr val="6666FF"/>
                </a:solidFill>
                <a:latin typeface="+mj-lt"/>
                <a:cs typeface="Times New Roman" pitchFamily="18" charset="0"/>
              </a:rPr>
              <a:t> and the </a:t>
            </a:r>
            <a:r>
              <a:rPr lang="fr-FR" sz="4400" dirty="0" err="1">
                <a:solidFill>
                  <a:srgbClr val="6666FF"/>
                </a:solidFill>
                <a:latin typeface="+mj-lt"/>
                <a:cs typeface="Times New Roman" pitchFamily="18" charset="0"/>
              </a:rPr>
              <a:t>environment</a:t>
            </a:r>
            <a:endParaRPr lang="fr-FR" sz="4400" dirty="0">
              <a:solidFill>
                <a:srgbClr val="6666FF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fr-FR" sz="3000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HAC932C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53658" y="5380672"/>
            <a:ext cx="39852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S. </a:t>
            </a:r>
            <a:r>
              <a:rPr lang="fr-FR" dirty="0" err="1"/>
              <a:t>Devautour</a:t>
            </a:r>
            <a:r>
              <a:rPr lang="fr-FR" dirty="0"/>
              <a:t>-</a:t>
            </a:r>
            <a:r>
              <a:rPr lang="fr-FR" dirty="0" err="1"/>
              <a:t>Vinot</a:t>
            </a:r>
            <a:r>
              <a:rPr lang="fr-FR" dirty="0"/>
              <a:t> : </a:t>
            </a:r>
          </a:p>
          <a:p>
            <a:r>
              <a:rPr lang="fr-FR" dirty="0" err="1"/>
              <a:t>sabine.devautour-vinot@umontpellier.fr</a:t>
            </a:r>
            <a:endParaRPr lang="fr-FR" dirty="0"/>
          </a:p>
          <a:p>
            <a:r>
              <a:rPr lang="fr-FR" dirty="0"/>
              <a:t>ICGM,</a:t>
            </a:r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004048" y="5380672"/>
            <a:ext cx="28696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M. </a:t>
            </a:r>
            <a:r>
              <a:rPr lang="fr-FR" dirty="0" err="1"/>
              <a:t>Cretin</a:t>
            </a:r>
            <a:r>
              <a:rPr lang="fr-FR" dirty="0"/>
              <a:t>: </a:t>
            </a:r>
          </a:p>
          <a:p>
            <a:r>
              <a:rPr lang="fr-FR" dirty="0">
                <a:hlinkClick r:id="rId2"/>
              </a:rPr>
              <a:t>Marc.cretin@umontpellier.fr</a:t>
            </a:r>
            <a:endParaRPr lang="fr-FR" dirty="0"/>
          </a:p>
          <a:p>
            <a:r>
              <a:rPr lang="fr-FR" dirty="0"/>
              <a:t>IEM</a:t>
            </a:r>
          </a:p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23528" y="3645024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Solid State </a:t>
            </a:r>
            <a:r>
              <a:rPr lang="fr-FR" sz="2000" dirty="0" err="1"/>
              <a:t>Electrochemistry</a:t>
            </a:r>
            <a:r>
              <a:rPr lang="fr-FR" sz="2000" dirty="0"/>
              <a:t> : </a:t>
            </a:r>
          </a:p>
          <a:p>
            <a:r>
              <a:rPr lang="fr-FR" sz="2000" dirty="0"/>
              <a:t>- </a:t>
            </a:r>
            <a:r>
              <a:rPr lang="fr-FR" sz="2000" dirty="0" err="1"/>
              <a:t>Properties</a:t>
            </a:r>
            <a:r>
              <a:rPr lang="fr-FR" sz="2000" dirty="0"/>
              <a:t> </a:t>
            </a:r>
            <a:r>
              <a:rPr lang="fr-FR" sz="2000" dirty="0" err="1"/>
              <a:t>associated</a:t>
            </a:r>
            <a:r>
              <a:rPr lang="fr-FR" sz="2000" dirty="0"/>
              <a:t> </a:t>
            </a:r>
            <a:r>
              <a:rPr lang="fr-FR" sz="2000" dirty="0" err="1"/>
              <a:t>with</a:t>
            </a:r>
            <a:r>
              <a:rPr lang="fr-FR" sz="2000" dirty="0"/>
              <a:t> high </a:t>
            </a:r>
            <a:r>
              <a:rPr lang="fr-FR" sz="2000" dirty="0" err="1"/>
              <a:t>ionic</a:t>
            </a:r>
            <a:r>
              <a:rPr lang="fr-FR" sz="2000" dirty="0"/>
              <a:t> </a:t>
            </a:r>
            <a:r>
              <a:rPr lang="fr-FR" sz="2000" dirty="0" err="1"/>
              <a:t>conductivity</a:t>
            </a:r>
            <a:r>
              <a:rPr lang="fr-FR" sz="2000" dirty="0"/>
              <a:t> in </a:t>
            </a:r>
            <a:r>
              <a:rPr lang="fr-FR" sz="2000" dirty="0" err="1"/>
              <a:t>solids</a:t>
            </a:r>
            <a:endParaRPr lang="fr-FR" sz="2000" dirty="0"/>
          </a:p>
          <a:p>
            <a:r>
              <a:rPr lang="fr-FR" sz="2000" dirty="0"/>
              <a:t>- Applications: </a:t>
            </a:r>
            <a:r>
              <a:rPr lang="fr-FR" sz="2000" dirty="0" err="1"/>
              <a:t>energy</a:t>
            </a:r>
            <a:r>
              <a:rPr lang="fr-FR" sz="2000" dirty="0"/>
              <a:t> </a:t>
            </a:r>
            <a:r>
              <a:rPr lang="fr-FR" sz="2000" dirty="0" err="1"/>
              <a:t>storage</a:t>
            </a:r>
            <a:r>
              <a:rPr lang="fr-FR" sz="2000" dirty="0"/>
              <a:t>, </a:t>
            </a:r>
            <a:r>
              <a:rPr lang="fr-FR" sz="2000" dirty="0" err="1"/>
              <a:t>sensors</a:t>
            </a:r>
            <a:r>
              <a:rPr lang="fr-FR" sz="2000" dirty="0"/>
              <a:t>, </a:t>
            </a:r>
            <a:r>
              <a:rPr lang="fr-FR" sz="2000" dirty="0" err="1"/>
              <a:t>electrochromic</a:t>
            </a:r>
            <a:r>
              <a:rPr lang="fr-FR" sz="2000" dirty="0"/>
              <a:t> </a:t>
            </a:r>
            <a:r>
              <a:rPr lang="fr-FR" sz="2000" dirty="0" err="1"/>
              <a:t>devices</a:t>
            </a:r>
            <a:r>
              <a:rPr lang="fr-FR" sz="2000" dirty="0"/>
              <a:t>...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DB47F57-B0E2-75DB-C69D-3254386D353D}"/>
              </a:ext>
            </a:extLst>
          </p:cNvPr>
          <p:cNvSpPr txBox="1"/>
          <p:nvPr/>
        </p:nvSpPr>
        <p:spPr>
          <a:xfrm>
            <a:off x="323528" y="2456895"/>
            <a:ext cx="182665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dirty="0">
                <a:solidFill>
                  <a:srgbClr val="FF0000"/>
                </a:solidFill>
              </a:rPr>
              <a:t>Crystal !!!!</a:t>
            </a:r>
          </a:p>
        </p:txBody>
      </p:sp>
    </p:spTree>
    <p:extLst>
      <p:ext uri="{BB962C8B-B14F-4D97-AF65-F5344CB8AC3E}">
        <p14:creationId xmlns:p14="http://schemas.microsoft.com/office/powerpoint/2010/main" val="77594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/>
          </a:p>
          <a:p>
            <a:endParaRPr lang="fr-FR" sz="2400" dirty="0"/>
          </a:p>
          <a:p>
            <a:pPr algn="ctr"/>
            <a:r>
              <a:rPr lang="fr-FR" sz="2400" b="1" dirty="0"/>
              <a:t>V</a:t>
            </a:r>
            <a:r>
              <a:rPr lang="fr-FR" sz="2400" b="1" baseline="-25000" dirty="0"/>
              <a:t>i</a:t>
            </a:r>
            <a:r>
              <a:rPr lang="fr-FR" sz="2400" b="1" dirty="0"/>
              <a:t> + M</a:t>
            </a:r>
            <a:r>
              <a:rPr lang="fr-FR" sz="2400" b="1" baseline="-25000" dirty="0"/>
              <a:t>M</a:t>
            </a:r>
            <a:r>
              <a:rPr lang="fr-FR" sz="2400" b="1" dirty="0"/>
              <a:t> 		= 	M</a:t>
            </a:r>
            <a:r>
              <a:rPr lang="fr-FR" sz="2400" b="1" baseline="-25000" dirty="0"/>
              <a:t>i</a:t>
            </a:r>
            <a:r>
              <a:rPr lang="fr-FR" sz="2400" b="1" dirty="0"/>
              <a:t> + V</a:t>
            </a:r>
            <a:r>
              <a:rPr lang="fr-FR" sz="2400" b="1" baseline="-25000" dirty="0"/>
              <a:t>M</a:t>
            </a:r>
          </a:p>
          <a:p>
            <a:pPr algn="ctr"/>
            <a:r>
              <a:rPr lang="fr-FR" sz="2400" i="1" dirty="0"/>
              <a:t>     (Td)  (Oh)		 	      (Td)   (Oh)	</a:t>
            </a:r>
            <a:endParaRPr lang="fr-FR" sz="2400" baseline="-25000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971600" y="692696"/>
            <a:ext cx="6696744" cy="1224136"/>
          </a:xfrm>
          <a:prstGeom prst="roundRect">
            <a:avLst/>
          </a:prstGeom>
          <a:noFill/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7" name="Rectangle 6"/>
          <p:cNvSpPr/>
          <p:nvPr/>
        </p:nvSpPr>
        <p:spPr>
          <a:xfrm>
            <a:off x="215516" y="3084699"/>
            <a:ext cx="2664296" cy="1944216"/>
          </a:xfrm>
          <a:prstGeom prst="rect">
            <a:avLst/>
          </a:prstGeom>
          <a:noFill/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8" name="Ellipse 7"/>
          <p:cNvSpPr/>
          <p:nvPr/>
        </p:nvSpPr>
        <p:spPr>
          <a:xfrm>
            <a:off x="359532" y="3444739"/>
            <a:ext cx="144016" cy="144016"/>
          </a:xfrm>
          <a:prstGeom prst="ellipse">
            <a:avLst/>
          </a:prstGeom>
          <a:solidFill>
            <a:srgbClr val="6666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9" name="Ellipse 8"/>
          <p:cNvSpPr/>
          <p:nvPr/>
        </p:nvSpPr>
        <p:spPr>
          <a:xfrm>
            <a:off x="863588" y="3444739"/>
            <a:ext cx="144016" cy="144016"/>
          </a:xfrm>
          <a:prstGeom prst="ellipse">
            <a:avLst/>
          </a:prstGeom>
          <a:solidFill>
            <a:srgbClr val="6666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0" name="Ellipse 9"/>
          <p:cNvSpPr/>
          <p:nvPr/>
        </p:nvSpPr>
        <p:spPr>
          <a:xfrm>
            <a:off x="1367644" y="3444739"/>
            <a:ext cx="144016" cy="144016"/>
          </a:xfrm>
          <a:prstGeom prst="ellipse">
            <a:avLst/>
          </a:prstGeom>
          <a:solidFill>
            <a:srgbClr val="6666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1" name="Ellipse 10"/>
          <p:cNvSpPr/>
          <p:nvPr/>
        </p:nvSpPr>
        <p:spPr>
          <a:xfrm>
            <a:off x="359532" y="3876787"/>
            <a:ext cx="144016" cy="144016"/>
          </a:xfrm>
          <a:prstGeom prst="ellipse">
            <a:avLst/>
          </a:prstGeom>
          <a:solidFill>
            <a:srgbClr val="6666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3" name="Ellipse 12"/>
          <p:cNvSpPr/>
          <p:nvPr/>
        </p:nvSpPr>
        <p:spPr>
          <a:xfrm>
            <a:off x="1367644" y="3876787"/>
            <a:ext cx="144016" cy="144016"/>
          </a:xfrm>
          <a:prstGeom prst="ellipse">
            <a:avLst/>
          </a:prstGeom>
          <a:solidFill>
            <a:srgbClr val="6666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4" name="Ellipse 13"/>
          <p:cNvSpPr/>
          <p:nvPr/>
        </p:nvSpPr>
        <p:spPr>
          <a:xfrm>
            <a:off x="359532" y="4308835"/>
            <a:ext cx="144016" cy="144016"/>
          </a:xfrm>
          <a:prstGeom prst="ellipse">
            <a:avLst/>
          </a:prstGeom>
          <a:solidFill>
            <a:srgbClr val="6666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5" name="Ellipse 14"/>
          <p:cNvSpPr/>
          <p:nvPr/>
        </p:nvSpPr>
        <p:spPr>
          <a:xfrm>
            <a:off x="863588" y="3876787"/>
            <a:ext cx="144016" cy="144016"/>
          </a:xfrm>
          <a:prstGeom prst="ellipse">
            <a:avLst/>
          </a:prstGeom>
          <a:solidFill>
            <a:srgbClr val="6666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6" name="Ellipse 15"/>
          <p:cNvSpPr/>
          <p:nvPr/>
        </p:nvSpPr>
        <p:spPr>
          <a:xfrm>
            <a:off x="1367644" y="4308835"/>
            <a:ext cx="144016" cy="144016"/>
          </a:xfrm>
          <a:prstGeom prst="ellipse">
            <a:avLst/>
          </a:prstGeom>
          <a:solidFill>
            <a:srgbClr val="6666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7" name="Ellipse 16"/>
          <p:cNvSpPr/>
          <p:nvPr/>
        </p:nvSpPr>
        <p:spPr>
          <a:xfrm>
            <a:off x="359532" y="4740883"/>
            <a:ext cx="144016" cy="144016"/>
          </a:xfrm>
          <a:prstGeom prst="ellipse">
            <a:avLst/>
          </a:prstGeom>
          <a:solidFill>
            <a:srgbClr val="6666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8" name="Ellipse 17"/>
          <p:cNvSpPr/>
          <p:nvPr/>
        </p:nvSpPr>
        <p:spPr>
          <a:xfrm>
            <a:off x="863588" y="4740883"/>
            <a:ext cx="144016" cy="144016"/>
          </a:xfrm>
          <a:prstGeom prst="ellipse">
            <a:avLst/>
          </a:prstGeom>
          <a:solidFill>
            <a:srgbClr val="6666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9" name="Ellipse 18"/>
          <p:cNvSpPr/>
          <p:nvPr/>
        </p:nvSpPr>
        <p:spPr>
          <a:xfrm>
            <a:off x="1367644" y="4740883"/>
            <a:ext cx="144016" cy="144016"/>
          </a:xfrm>
          <a:prstGeom prst="ellipse">
            <a:avLst/>
          </a:prstGeom>
          <a:solidFill>
            <a:srgbClr val="6666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0" name="Ellipse 19"/>
          <p:cNvSpPr/>
          <p:nvPr/>
        </p:nvSpPr>
        <p:spPr>
          <a:xfrm>
            <a:off x="1799692" y="3444739"/>
            <a:ext cx="144016" cy="144016"/>
          </a:xfrm>
          <a:prstGeom prst="ellipse">
            <a:avLst/>
          </a:prstGeom>
          <a:solidFill>
            <a:srgbClr val="6666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1" name="Ellipse 20"/>
          <p:cNvSpPr/>
          <p:nvPr/>
        </p:nvSpPr>
        <p:spPr>
          <a:xfrm>
            <a:off x="1799692" y="3876787"/>
            <a:ext cx="144016" cy="144016"/>
          </a:xfrm>
          <a:prstGeom prst="ellipse">
            <a:avLst/>
          </a:prstGeom>
          <a:solidFill>
            <a:srgbClr val="6666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2" name="Ellipse 21"/>
          <p:cNvSpPr/>
          <p:nvPr/>
        </p:nvSpPr>
        <p:spPr>
          <a:xfrm>
            <a:off x="1799692" y="4308835"/>
            <a:ext cx="144016" cy="144016"/>
          </a:xfrm>
          <a:prstGeom prst="ellipse">
            <a:avLst/>
          </a:prstGeom>
          <a:solidFill>
            <a:srgbClr val="6666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3" name="Ellipse 22"/>
          <p:cNvSpPr/>
          <p:nvPr/>
        </p:nvSpPr>
        <p:spPr>
          <a:xfrm>
            <a:off x="1799692" y="4740883"/>
            <a:ext cx="144016" cy="144016"/>
          </a:xfrm>
          <a:prstGeom prst="ellipse">
            <a:avLst/>
          </a:prstGeom>
          <a:solidFill>
            <a:srgbClr val="6666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4" name="Rectangle 23"/>
          <p:cNvSpPr/>
          <p:nvPr/>
        </p:nvSpPr>
        <p:spPr>
          <a:xfrm>
            <a:off x="791580" y="4236827"/>
            <a:ext cx="288032" cy="288032"/>
          </a:xfrm>
          <a:prstGeom prst="rect">
            <a:avLst/>
          </a:prstGeom>
          <a:noFill/>
          <a:ln>
            <a:solidFill>
              <a:srgbClr val="6666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26" name="Connecteur droit avec flèche 25"/>
          <p:cNvCxnSpPr/>
          <p:nvPr/>
        </p:nvCxnSpPr>
        <p:spPr>
          <a:xfrm flipH="1" flipV="1">
            <a:off x="701882" y="3867734"/>
            <a:ext cx="194933" cy="338950"/>
          </a:xfrm>
          <a:prstGeom prst="straightConnector1">
            <a:avLst/>
          </a:prstGeom>
          <a:ln w="28575">
            <a:solidFill>
              <a:srgbClr val="66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095836" y="2060848"/>
            <a:ext cx="5940660" cy="4154984"/>
          </a:xfrm>
          <a:prstGeom prst="rect">
            <a:avLst/>
          </a:prstGeom>
          <a:ln>
            <a:solidFill>
              <a:srgbClr val="6666FF"/>
            </a:solidFill>
          </a:ln>
        </p:spPr>
        <p:txBody>
          <a:bodyPr wrap="square">
            <a:spAutoFit/>
          </a:bodyPr>
          <a:lstStyle/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pPr marL="285750" indent="-285750">
              <a:buFontTx/>
              <a:buChar char="-"/>
            </a:pPr>
            <a:endParaRPr lang="fr-FR" sz="2400" dirty="0"/>
          </a:p>
          <a:p>
            <a:pPr marL="285750" indent="-285750">
              <a:buFontTx/>
              <a:buChar char="-"/>
            </a:pPr>
            <a:r>
              <a:rPr lang="fr-FR" sz="2400" dirty="0" err="1"/>
              <a:t>Anionic</a:t>
            </a:r>
            <a:r>
              <a:rPr lang="fr-FR" sz="2400" dirty="0"/>
              <a:t> F.  : CaF</a:t>
            </a:r>
            <a:r>
              <a:rPr lang="fr-FR" sz="2400" baseline="-25000" dirty="0"/>
              <a:t>2</a:t>
            </a:r>
            <a:r>
              <a:rPr lang="fr-FR" sz="2400" dirty="0"/>
              <a:t>, SrF</a:t>
            </a:r>
            <a:r>
              <a:rPr lang="fr-FR" sz="2400" baseline="-25000" dirty="0"/>
              <a:t>2</a:t>
            </a:r>
            <a:r>
              <a:rPr lang="fr-FR" sz="2400" dirty="0"/>
              <a:t>, BaF</a:t>
            </a:r>
            <a:r>
              <a:rPr lang="fr-FR" sz="2400" baseline="-25000" dirty="0"/>
              <a:t>2</a:t>
            </a:r>
            <a:r>
              <a:rPr lang="fr-FR" sz="2400" dirty="0"/>
              <a:t>, UO</a:t>
            </a:r>
            <a:r>
              <a:rPr lang="fr-FR" sz="2400" baseline="-25000" dirty="0"/>
              <a:t>2</a:t>
            </a:r>
            <a:r>
              <a:rPr lang="fr-FR" sz="2400" dirty="0"/>
              <a:t>, CeO</a:t>
            </a:r>
            <a:r>
              <a:rPr lang="fr-FR" sz="2400" baseline="-25000" dirty="0"/>
              <a:t>2</a:t>
            </a:r>
            <a:r>
              <a:rPr lang="fr-FR" sz="2400" dirty="0"/>
              <a:t>, ThO</a:t>
            </a:r>
            <a:r>
              <a:rPr lang="fr-FR" sz="2400" baseline="-25000" dirty="0"/>
              <a:t>2</a:t>
            </a:r>
            <a:r>
              <a:rPr lang="fr-FR" sz="2400" dirty="0"/>
              <a:t>.</a:t>
            </a:r>
          </a:p>
          <a:p>
            <a:r>
              <a:rPr lang="fr-FR" sz="2400" dirty="0"/>
              <a:t>-  </a:t>
            </a:r>
            <a:r>
              <a:rPr lang="fr-FR" sz="2400" dirty="0" err="1"/>
              <a:t>Cationic</a:t>
            </a:r>
            <a:r>
              <a:rPr lang="fr-FR" sz="2400" dirty="0"/>
              <a:t> F. : </a:t>
            </a:r>
            <a:r>
              <a:rPr lang="fr-FR" sz="2400" dirty="0" err="1"/>
              <a:t>AgCl</a:t>
            </a:r>
            <a:r>
              <a:rPr lang="fr-FR" sz="2400" dirty="0"/>
              <a:t>, </a:t>
            </a:r>
            <a:r>
              <a:rPr lang="fr-FR" sz="2400" dirty="0" err="1"/>
              <a:t>AgBr</a:t>
            </a:r>
            <a:r>
              <a:rPr lang="fr-FR" sz="2400" dirty="0"/>
              <a:t>, NaNO</a:t>
            </a:r>
            <a:r>
              <a:rPr lang="fr-FR" sz="2400" baseline="-25000" dirty="0"/>
              <a:t>3</a:t>
            </a:r>
            <a:r>
              <a:rPr lang="fr-FR" sz="2400" dirty="0"/>
              <a:t>, KNO</a:t>
            </a:r>
            <a:r>
              <a:rPr lang="fr-FR" sz="2400" baseline="-25000" dirty="0"/>
              <a:t>3</a:t>
            </a:r>
            <a:r>
              <a:rPr lang="fr-FR" sz="2400" dirty="0"/>
              <a:t>.</a:t>
            </a:r>
          </a:p>
        </p:txBody>
      </p:sp>
      <p:sp>
        <p:nvSpPr>
          <p:cNvPr id="31" name="Ellipse 30"/>
          <p:cNvSpPr/>
          <p:nvPr/>
        </p:nvSpPr>
        <p:spPr>
          <a:xfrm>
            <a:off x="620821" y="3660763"/>
            <a:ext cx="144016" cy="144016"/>
          </a:xfrm>
          <a:prstGeom prst="ellipse">
            <a:avLst/>
          </a:prstGeom>
          <a:solidFill>
            <a:srgbClr val="6666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7" name="ZoneTexte 26"/>
          <p:cNvSpPr txBox="1"/>
          <p:nvPr/>
        </p:nvSpPr>
        <p:spPr>
          <a:xfrm>
            <a:off x="6635832" y="2591713"/>
            <a:ext cx="1968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6666FF"/>
                </a:solidFill>
              </a:rPr>
              <a:t>K</a:t>
            </a:r>
            <a:r>
              <a:rPr lang="fr-FR" sz="2400" baseline="-25000" dirty="0">
                <a:solidFill>
                  <a:srgbClr val="6666FF"/>
                </a:solidFill>
              </a:rPr>
              <a:t>FC</a:t>
            </a:r>
            <a:r>
              <a:rPr lang="fr-FR" sz="2400" dirty="0">
                <a:solidFill>
                  <a:srgbClr val="6666FF"/>
                </a:solidFill>
              </a:rPr>
              <a:t> = [M</a:t>
            </a:r>
            <a:r>
              <a:rPr lang="fr-FR" sz="2400" b="1" baseline="-25000" dirty="0">
                <a:solidFill>
                  <a:srgbClr val="6666FF"/>
                </a:solidFill>
              </a:rPr>
              <a:t>i</a:t>
            </a:r>
            <a:r>
              <a:rPr lang="fr-FR" sz="2400" dirty="0">
                <a:solidFill>
                  <a:srgbClr val="6666FF"/>
                </a:solidFill>
              </a:rPr>
              <a:t>].[</a:t>
            </a:r>
            <a:r>
              <a:rPr lang="fr-FR" sz="2400" b="1" dirty="0">
                <a:solidFill>
                  <a:srgbClr val="6666FF"/>
                </a:solidFill>
              </a:rPr>
              <a:t>V</a:t>
            </a:r>
            <a:r>
              <a:rPr lang="fr-FR" sz="2400" b="1" baseline="-25000" dirty="0">
                <a:solidFill>
                  <a:srgbClr val="6666FF"/>
                </a:solidFill>
              </a:rPr>
              <a:t>M</a:t>
            </a:r>
            <a:r>
              <a:rPr lang="fr-FR" sz="2400" dirty="0">
                <a:solidFill>
                  <a:srgbClr val="6666FF"/>
                </a:solidFill>
              </a:rPr>
              <a:t>]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3323464" y="2214742"/>
            <a:ext cx="3411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6666FF"/>
                </a:solidFill>
              </a:rPr>
              <a:t>- </a:t>
            </a:r>
            <a:r>
              <a:rPr lang="fr-FR" sz="2400" dirty="0" err="1">
                <a:solidFill>
                  <a:srgbClr val="6666FF"/>
                </a:solidFill>
              </a:rPr>
              <a:t>Cationic</a:t>
            </a:r>
            <a:r>
              <a:rPr lang="fr-FR" sz="2400" dirty="0">
                <a:solidFill>
                  <a:srgbClr val="6666FF"/>
                </a:solidFill>
              </a:rPr>
              <a:t> </a:t>
            </a:r>
            <a:r>
              <a:rPr lang="fr-FR" sz="2400" dirty="0" err="1">
                <a:solidFill>
                  <a:srgbClr val="6666FF"/>
                </a:solidFill>
              </a:rPr>
              <a:t>Frenkel</a:t>
            </a:r>
            <a:r>
              <a:rPr lang="fr-FR" sz="2400" dirty="0">
                <a:solidFill>
                  <a:srgbClr val="6666FF"/>
                </a:solidFill>
              </a:rPr>
              <a:t> </a:t>
            </a:r>
            <a:r>
              <a:rPr lang="fr-FR" sz="2400" dirty="0" err="1">
                <a:solidFill>
                  <a:srgbClr val="6666FF"/>
                </a:solidFill>
              </a:rPr>
              <a:t>defect</a:t>
            </a:r>
            <a:r>
              <a:rPr lang="fr-FR" sz="2400" dirty="0">
                <a:solidFill>
                  <a:srgbClr val="6666FF"/>
                </a:solidFill>
              </a:rPr>
              <a:t> :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916161" y="2574782"/>
            <a:ext cx="2789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dirty="0"/>
              <a:t>M</a:t>
            </a:r>
            <a:r>
              <a:rPr lang="fr-FR" sz="2400" b="1" baseline="-25000" dirty="0"/>
              <a:t>M</a:t>
            </a:r>
            <a:r>
              <a:rPr lang="fr-FR" sz="2400" b="1" dirty="0"/>
              <a:t> 	= 	M</a:t>
            </a:r>
            <a:r>
              <a:rPr lang="fr-FR" sz="2400" b="1" baseline="-25000" dirty="0"/>
              <a:t>i</a:t>
            </a:r>
            <a:r>
              <a:rPr lang="fr-FR" sz="2400" b="1" dirty="0"/>
              <a:t> + V</a:t>
            </a:r>
            <a:r>
              <a:rPr lang="fr-FR" sz="2400" b="1" baseline="-25000" dirty="0"/>
              <a:t>M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6707840" y="3532946"/>
            <a:ext cx="1800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6666FF"/>
                </a:solidFill>
              </a:rPr>
              <a:t>K</a:t>
            </a:r>
            <a:r>
              <a:rPr lang="fr-FR" sz="2400" baseline="-25000" dirty="0">
                <a:solidFill>
                  <a:srgbClr val="6666FF"/>
                </a:solidFill>
              </a:rPr>
              <a:t>FA</a:t>
            </a:r>
            <a:r>
              <a:rPr lang="fr-FR" sz="2400" dirty="0">
                <a:solidFill>
                  <a:srgbClr val="6666FF"/>
                </a:solidFill>
              </a:rPr>
              <a:t> = [X</a:t>
            </a:r>
            <a:r>
              <a:rPr lang="fr-FR" sz="2400" b="1" baseline="-25000" dirty="0">
                <a:solidFill>
                  <a:srgbClr val="6666FF"/>
                </a:solidFill>
              </a:rPr>
              <a:t>i</a:t>
            </a:r>
            <a:r>
              <a:rPr lang="fr-FR" sz="2400" dirty="0">
                <a:solidFill>
                  <a:srgbClr val="6666FF"/>
                </a:solidFill>
              </a:rPr>
              <a:t>].[</a:t>
            </a:r>
            <a:r>
              <a:rPr lang="fr-FR" sz="2400" b="1" dirty="0">
                <a:solidFill>
                  <a:srgbClr val="6666FF"/>
                </a:solidFill>
              </a:rPr>
              <a:t>V</a:t>
            </a:r>
            <a:r>
              <a:rPr lang="fr-FR" sz="2400" b="1" baseline="-25000" dirty="0">
                <a:solidFill>
                  <a:srgbClr val="6666FF"/>
                </a:solidFill>
              </a:rPr>
              <a:t>X</a:t>
            </a:r>
            <a:r>
              <a:rPr lang="fr-FR" sz="2400" dirty="0">
                <a:solidFill>
                  <a:srgbClr val="6666FF"/>
                </a:solidFill>
              </a:rPr>
              <a:t>]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3323464" y="3183359"/>
            <a:ext cx="3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6666FF"/>
                </a:solidFill>
              </a:rPr>
              <a:t>- </a:t>
            </a:r>
            <a:r>
              <a:rPr lang="fr-FR" sz="2400" dirty="0" err="1">
                <a:solidFill>
                  <a:srgbClr val="6666FF"/>
                </a:solidFill>
              </a:rPr>
              <a:t>Anionic</a:t>
            </a:r>
            <a:r>
              <a:rPr lang="fr-FR" sz="2400" dirty="0">
                <a:solidFill>
                  <a:srgbClr val="6666FF"/>
                </a:solidFill>
              </a:rPr>
              <a:t> </a:t>
            </a:r>
            <a:r>
              <a:rPr lang="fr-FR" sz="2400" dirty="0" err="1">
                <a:solidFill>
                  <a:srgbClr val="6666FF"/>
                </a:solidFill>
              </a:rPr>
              <a:t>Frenkel</a:t>
            </a:r>
            <a:r>
              <a:rPr lang="fr-FR" sz="2400" dirty="0">
                <a:solidFill>
                  <a:srgbClr val="6666FF"/>
                </a:solidFill>
              </a:rPr>
              <a:t> </a:t>
            </a:r>
            <a:r>
              <a:rPr lang="fr-FR" sz="2400" dirty="0" err="1">
                <a:solidFill>
                  <a:srgbClr val="6666FF"/>
                </a:solidFill>
              </a:rPr>
              <a:t>defect</a:t>
            </a:r>
            <a:r>
              <a:rPr lang="fr-FR" sz="2400" dirty="0">
                <a:solidFill>
                  <a:srgbClr val="6666FF"/>
                </a:solidFill>
              </a:rPr>
              <a:t> :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986692" y="3543399"/>
            <a:ext cx="2648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dirty="0"/>
              <a:t>X</a:t>
            </a:r>
            <a:r>
              <a:rPr lang="fr-FR" sz="2400" b="1" baseline="-25000" dirty="0"/>
              <a:t>X</a:t>
            </a:r>
            <a:r>
              <a:rPr lang="fr-FR" sz="2400" b="1" dirty="0"/>
              <a:t> 	= 	X</a:t>
            </a:r>
            <a:r>
              <a:rPr lang="fr-FR" sz="2400" b="1" baseline="-25000" dirty="0"/>
              <a:t>i</a:t>
            </a:r>
            <a:r>
              <a:rPr lang="fr-FR" sz="2400" b="1" dirty="0"/>
              <a:t> + V</a:t>
            </a:r>
            <a:r>
              <a:rPr lang="fr-FR" sz="2400" b="1" baseline="-25000" dirty="0"/>
              <a:t>X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-16623" y="6442501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i="1" dirty="0"/>
              <a:t>NOTA: </a:t>
            </a:r>
            <a:r>
              <a:rPr lang="fr-FR" sz="2200" b="1" i="1" dirty="0" err="1"/>
              <a:t>cationic</a:t>
            </a:r>
            <a:r>
              <a:rPr lang="fr-FR" sz="2200" b="1" i="1" dirty="0"/>
              <a:t> </a:t>
            </a:r>
            <a:r>
              <a:rPr lang="fr-FR" sz="2200" b="1" i="1" dirty="0" err="1"/>
              <a:t>disorder</a:t>
            </a:r>
            <a:r>
              <a:rPr lang="fr-FR" sz="2200" b="1" i="1" dirty="0"/>
              <a:t> </a:t>
            </a:r>
            <a:r>
              <a:rPr lang="fr-FR" sz="2200" b="1" i="1" dirty="0" err="1"/>
              <a:t>is</a:t>
            </a:r>
            <a:r>
              <a:rPr lang="fr-FR" sz="2200" b="1" i="1" dirty="0"/>
              <a:t> </a:t>
            </a:r>
            <a:r>
              <a:rPr lang="fr-FR" sz="2200" b="1" i="1" dirty="0" err="1"/>
              <a:t>most</a:t>
            </a:r>
            <a:r>
              <a:rPr lang="fr-FR" sz="2200" b="1" i="1" dirty="0"/>
              <a:t> </a:t>
            </a:r>
            <a:r>
              <a:rPr lang="fr-FR" sz="2200" b="1" i="1" dirty="0" err="1"/>
              <a:t>common</a:t>
            </a:r>
            <a:r>
              <a:rPr lang="fr-FR" sz="2200" b="1" i="1" dirty="0"/>
              <a:t> </a:t>
            </a:r>
            <a:r>
              <a:rPr lang="fr-FR" sz="2200" b="1" i="1" dirty="0" err="1"/>
              <a:t>than</a:t>
            </a:r>
            <a:r>
              <a:rPr lang="fr-FR" sz="2200" b="1" i="1" dirty="0"/>
              <a:t> </a:t>
            </a:r>
            <a:r>
              <a:rPr lang="fr-FR" sz="2200" b="1" i="1" dirty="0" err="1"/>
              <a:t>anionic</a:t>
            </a:r>
            <a:r>
              <a:rPr lang="fr-FR" sz="2200" b="1" i="1" dirty="0"/>
              <a:t> </a:t>
            </a:r>
            <a:r>
              <a:rPr lang="fr-FR" sz="2200" b="1" i="1" dirty="0" err="1"/>
              <a:t>disorder</a:t>
            </a:r>
            <a:endParaRPr lang="fr-FR" sz="2200" b="1" i="1" dirty="0"/>
          </a:p>
        </p:txBody>
      </p:sp>
      <p:sp>
        <p:nvSpPr>
          <p:cNvPr id="37" name="ZoneTexte 36"/>
          <p:cNvSpPr txBox="1"/>
          <p:nvPr/>
        </p:nvSpPr>
        <p:spPr>
          <a:xfrm>
            <a:off x="127313" y="35041"/>
            <a:ext cx="48745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6666FF"/>
                </a:solidFill>
              </a:rPr>
              <a:t>3.1.2. </a:t>
            </a:r>
            <a:r>
              <a:rPr lang="fr-FR" sz="2400" dirty="0" err="1">
                <a:solidFill>
                  <a:srgbClr val="6666FF"/>
                </a:solidFill>
              </a:rPr>
              <a:t>Frenkel</a:t>
            </a:r>
            <a:r>
              <a:rPr lang="fr-FR" sz="2400" dirty="0">
                <a:solidFill>
                  <a:srgbClr val="6666FF"/>
                </a:solidFill>
              </a:rPr>
              <a:t> point </a:t>
            </a:r>
            <a:r>
              <a:rPr lang="fr-FR" sz="2400" dirty="0" err="1">
                <a:solidFill>
                  <a:srgbClr val="6666FF"/>
                </a:solidFill>
              </a:rPr>
              <a:t>defect</a:t>
            </a:r>
            <a:r>
              <a:rPr lang="fr-FR" sz="2400" dirty="0">
                <a:solidFill>
                  <a:srgbClr val="6666FF"/>
                </a:solidFill>
              </a:rPr>
              <a:t>: </a:t>
            </a:r>
            <a:r>
              <a:rPr lang="fr-FR" sz="2400" dirty="0" err="1">
                <a:solidFill>
                  <a:srgbClr val="6666FF"/>
                </a:solidFill>
              </a:rPr>
              <a:t>Interstitial</a:t>
            </a:r>
            <a:endParaRPr lang="fr-FR" sz="2400" dirty="0">
              <a:solidFill>
                <a:srgbClr val="6666FF"/>
              </a:solidFill>
            </a:endParaRPr>
          </a:p>
          <a:p>
            <a:endParaRPr lang="fr-FR" sz="2400" dirty="0">
              <a:solidFill>
                <a:srgbClr val="6666FF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3" t="2651" r="5315" b="41973"/>
          <a:stretch/>
        </p:blipFill>
        <p:spPr bwMode="auto">
          <a:xfrm>
            <a:off x="1979712" y="865658"/>
            <a:ext cx="5498879" cy="4646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555776" y="5661248"/>
            <a:ext cx="4152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solidFill>
                  <a:srgbClr val="6666FF"/>
                </a:solidFill>
              </a:rPr>
              <a:t>Diffusion dans un échantillon </a:t>
            </a:r>
            <a:r>
              <a:rPr lang="fr-FR" i="1" dirty="0" err="1">
                <a:solidFill>
                  <a:srgbClr val="6666FF"/>
                </a:solidFill>
              </a:rPr>
              <a:t>polycristallin</a:t>
            </a:r>
            <a:endParaRPr lang="fr-FR" i="1" dirty="0">
              <a:solidFill>
                <a:srgbClr val="6666FF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100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202136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9512" y="1412776"/>
            <a:ext cx="89644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sz="2400" dirty="0" err="1"/>
              <a:t>Three</a:t>
            </a:r>
            <a:r>
              <a:rPr lang="fr-FR" sz="2400" dirty="0"/>
              <a:t>-component (or more) </a:t>
            </a:r>
            <a:r>
              <a:rPr lang="fr-FR" sz="2400" dirty="0" err="1"/>
              <a:t>crystallized</a:t>
            </a:r>
            <a:r>
              <a:rPr lang="fr-FR" sz="2400" dirty="0"/>
              <a:t> or </a:t>
            </a:r>
            <a:r>
              <a:rPr lang="fr-FR" sz="2400" dirty="0" err="1"/>
              <a:t>amorphous</a:t>
            </a:r>
            <a:r>
              <a:rPr lang="fr-FR" sz="2400" dirty="0"/>
              <a:t> phase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reversible</a:t>
            </a:r>
            <a:r>
              <a:rPr lang="fr-FR" sz="2400" dirty="0"/>
              <a:t> </a:t>
            </a:r>
            <a:r>
              <a:rPr lang="fr-FR" sz="2400" dirty="0" err="1"/>
              <a:t>electrode</a:t>
            </a:r>
            <a:r>
              <a:rPr lang="fr-FR" sz="2400" dirty="0"/>
              <a:t> exchanges </a:t>
            </a:r>
            <a:r>
              <a:rPr lang="fr-FR" sz="2400" dirty="0" err="1"/>
              <a:t>involving</a:t>
            </a:r>
            <a:r>
              <a:rPr lang="fr-FR" sz="2400" dirty="0"/>
              <a:t> mobile </a:t>
            </a:r>
            <a:r>
              <a:rPr lang="fr-FR" sz="2400" dirty="0" err="1"/>
              <a:t>ionic</a:t>
            </a:r>
            <a:r>
              <a:rPr lang="fr-FR" sz="2400" dirty="0"/>
              <a:t> carriers. </a:t>
            </a:r>
          </a:p>
          <a:p>
            <a:pPr lvl="1"/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err="1"/>
              <a:t>Electrochemical</a:t>
            </a:r>
            <a:r>
              <a:rPr lang="fr-FR" sz="2400" dirty="0"/>
              <a:t>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err="1"/>
              <a:t>Reaction</a:t>
            </a:r>
            <a:r>
              <a:rPr lang="fr-FR" sz="2400" dirty="0"/>
              <a:t> at the </a:t>
            </a:r>
            <a:r>
              <a:rPr lang="fr-FR" sz="2400" dirty="0" err="1"/>
              <a:t>electrodes</a:t>
            </a:r>
            <a:r>
              <a:rPr lang="fr-FR" sz="2400" dirty="0"/>
              <a:t>		X + e- 	=	 X</a:t>
            </a:r>
            <a:r>
              <a:rPr lang="fr-FR" sz="2400" baseline="30000" dirty="0"/>
              <a:t>-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Symbol" pitchFamily="18" charset="2"/>
              </a:rPr>
              <a:t>D</a:t>
            </a:r>
            <a:r>
              <a:rPr lang="fr-FR" sz="2400" dirty="0"/>
              <a:t>E </a:t>
            </a:r>
            <a:r>
              <a:rPr lang="fr-FR" sz="2400" dirty="0">
                <a:sym typeface="Symbol"/>
              </a:rPr>
              <a:t> </a:t>
            </a:r>
            <a:r>
              <a:rPr lang="fr-FR" sz="2400" dirty="0" err="1">
                <a:sym typeface="Symbol"/>
              </a:rPr>
              <a:t>ionic</a:t>
            </a:r>
            <a:r>
              <a:rPr lang="fr-FR" sz="2400" dirty="0">
                <a:sym typeface="Symbol"/>
              </a:rPr>
              <a:t> transport </a:t>
            </a:r>
            <a:r>
              <a:rPr lang="fr-FR" sz="2400" dirty="0" err="1">
                <a:sym typeface="Symbol"/>
              </a:rPr>
              <a:t>number</a:t>
            </a:r>
            <a:r>
              <a:rPr lang="fr-FR" sz="2400" dirty="0">
                <a:sym typeface="Symbol"/>
              </a:rPr>
              <a:t> in the </a:t>
            </a:r>
            <a:r>
              <a:rPr lang="fr-FR" sz="2400" dirty="0" err="1">
                <a:sym typeface="Symbol"/>
              </a:rPr>
              <a:t>domain</a:t>
            </a:r>
            <a:r>
              <a:rPr lang="fr-FR" sz="2400" dirty="0">
                <a:sym typeface="Symbol"/>
              </a:rPr>
              <a:t> for </a:t>
            </a:r>
            <a:r>
              <a:rPr lang="fr-FR" sz="2400" dirty="0" err="1">
                <a:sym typeface="Symbol"/>
              </a:rPr>
              <a:t>which</a:t>
            </a:r>
            <a:r>
              <a:rPr lang="fr-FR" sz="2400" dirty="0">
                <a:sym typeface="Symbol"/>
              </a:rPr>
              <a:t> the Wagner model </a:t>
            </a:r>
            <a:r>
              <a:rPr lang="fr-FR" sz="2400" dirty="0" err="1">
                <a:sym typeface="Symbol"/>
              </a:rPr>
              <a:t>is</a:t>
            </a:r>
            <a:r>
              <a:rPr lang="fr-FR" sz="2400" dirty="0">
                <a:sym typeface="Symbol"/>
              </a:rPr>
              <a:t> </a:t>
            </a:r>
            <a:r>
              <a:rPr lang="fr-FR" sz="2400" dirty="0" err="1">
                <a:sym typeface="Symbol"/>
              </a:rPr>
              <a:t>valid</a:t>
            </a:r>
            <a:r>
              <a:rPr lang="fr-FR" sz="2400" dirty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/>
          </a:p>
          <a:p>
            <a:endParaRPr lang="fr-FR" sz="2400" dirty="0"/>
          </a:p>
          <a:p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>
                <a:latin typeface="Symbol" pitchFamily="18" charset="2"/>
              </a:rPr>
              <a:t>DE</a:t>
            </a:r>
            <a:r>
              <a:rPr lang="fr-FR" sz="2400" baseline="-25000" dirty="0" err="1"/>
              <a:t>th</a:t>
            </a:r>
            <a:r>
              <a:rPr lang="fr-FR" sz="2400" dirty="0"/>
              <a:t>= </a:t>
            </a:r>
            <a:r>
              <a:rPr lang="fr-FR" sz="2400" dirty="0" err="1"/>
              <a:t>theoretical</a:t>
            </a:r>
            <a:r>
              <a:rPr lang="fr-FR" sz="2400" dirty="0"/>
              <a:t> </a:t>
            </a:r>
            <a:r>
              <a:rPr lang="fr-FR" sz="2400" dirty="0" err="1"/>
              <a:t>electromotive</a:t>
            </a:r>
            <a:r>
              <a:rPr lang="fr-FR" sz="2400" dirty="0"/>
              <a:t> force </a:t>
            </a:r>
            <a:r>
              <a:rPr lang="fr-FR" sz="2400" dirty="0" err="1"/>
              <a:t>deduced</a:t>
            </a:r>
            <a:r>
              <a:rPr lang="fr-FR" sz="2400" dirty="0"/>
              <a:t> </a:t>
            </a:r>
            <a:r>
              <a:rPr lang="fr-FR" sz="2400" dirty="0" err="1"/>
              <a:t>from</a:t>
            </a:r>
            <a:r>
              <a:rPr lang="fr-FR" sz="2400" dirty="0"/>
              <a:t> the </a:t>
            </a:r>
            <a:r>
              <a:rPr lang="fr-FR" sz="2400" dirty="0" err="1"/>
              <a:t>Nernst’s</a:t>
            </a:r>
            <a:r>
              <a:rPr lang="fr-FR" sz="2400" dirty="0"/>
              <a:t> </a:t>
            </a:r>
            <a:r>
              <a:rPr lang="fr-FR" sz="2400" dirty="0" err="1"/>
              <a:t>law</a:t>
            </a:r>
            <a:endParaRPr lang="fr-FR" sz="2400" dirty="0"/>
          </a:p>
          <a:p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At 	                </a:t>
            </a:r>
            <a:r>
              <a:rPr lang="fr-FR" sz="2400" dirty="0" err="1"/>
              <a:t>fixed</a:t>
            </a:r>
            <a:r>
              <a:rPr lang="fr-FR" sz="2400" dirty="0"/>
              <a:t>: </a:t>
            </a:r>
          </a:p>
          <a:p>
            <a:endParaRPr lang="fr-FR" sz="2400" dirty="0"/>
          </a:p>
          <a:p>
            <a:endParaRPr lang="fr-FR" sz="2400" dirty="0"/>
          </a:p>
        </p:txBody>
      </p:sp>
      <p:sp>
        <p:nvSpPr>
          <p:cNvPr id="3" name="ZoneTexte 2"/>
          <p:cNvSpPr txBox="1"/>
          <p:nvPr/>
        </p:nvSpPr>
        <p:spPr>
          <a:xfrm>
            <a:off x="107504" y="188640"/>
            <a:ext cx="5014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6666FF"/>
                </a:solidFill>
              </a:rPr>
              <a:t>3.2. – Transport </a:t>
            </a:r>
            <a:r>
              <a:rPr lang="fr-FR" sz="2400" dirty="0" err="1">
                <a:solidFill>
                  <a:srgbClr val="6666FF"/>
                </a:solidFill>
              </a:rPr>
              <a:t>number</a:t>
            </a:r>
            <a:r>
              <a:rPr lang="fr-FR" sz="2400" dirty="0">
                <a:solidFill>
                  <a:srgbClr val="6666FF"/>
                </a:solidFill>
              </a:rPr>
              <a:t> </a:t>
            </a:r>
            <a:r>
              <a:rPr lang="fr-FR" sz="2400" dirty="0" err="1">
                <a:solidFill>
                  <a:srgbClr val="6666FF"/>
                </a:solidFill>
              </a:rPr>
              <a:t>measurement</a:t>
            </a:r>
            <a:endParaRPr lang="fr-FR" sz="2400" dirty="0">
              <a:solidFill>
                <a:srgbClr val="6666FF"/>
              </a:solidFill>
            </a:endParaRPr>
          </a:p>
        </p:txBody>
      </p:sp>
      <p:graphicFrame>
        <p:nvGraphicFramePr>
          <p:cNvPr id="1904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8644892"/>
              </p:ext>
            </p:extLst>
          </p:nvPr>
        </p:nvGraphicFramePr>
        <p:xfrm>
          <a:off x="4725875" y="2492896"/>
          <a:ext cx="2762503" cy="515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2" imgW="1333440" imgH="253800" progId="Equation.3">
                  <p:embed/>
                </p:oleObj>
              </mc:Choice>
              <mc:Fallback>
                <p:oleObj name="Équation" r:id="rId2" imgW="1333440" imgH="253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5875" y="2492896"/>
                        <a:ext cx="2762503" cy="5154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07504" y="836712"/>
            <a:ext cx="4545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6666FF"/>
                </a:solidFill>
              </a:rPr>
              <a:t>3.2.1. </a:t>
            </a:r>
            <a:r>
              <a:rPr lang="fr-FR" sz="2400" dirty="0" err="1">
                <a:solidFill>
                  <a:srgbClr val="6666FF"/>
                </a:solidFill>
              </a:rPr>
              <a:t>Electromotive</a:t>
            </a:r>
            <a:r>
              <a:rPr lang="fr-FR" sz="2400" dirty="0">
                <a:solidFill>
                  <a:srgbClr val="6666FF"/>
                </a:solidFill>
              </a:rPr>
              <a:t>-force </a:t>
            </a:r>
            <a:r>
              <a:rPr lang="fr-FR" sz="2400" dirty="0" err="1">
                <a:solidFill>
                  <a:srgbClr val="6666FF"/>
                </a:solidFill>
              </a:rPr>
              <a:t>method</a:t>
            </a:r>
            <a:endParaRPr lang="fr-FR" sz="2400" dirty="0">
              <a:solidFill>
                <a:srgbClr val="6666FF"/>
              </a:solidFill>
            </a:endParaRPr>
          </a:p>
        </p:txBody>
      </p:sp>
      <p:graphicFrame>
        <p:nvGraphicFramePr>
          <p:cNvPr id="19149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4765513"/>
              </p:ext>
            </p:extLst>
          </p:nvPr>
        </p:nvGraphicFramePr>
        <p:xfrm>
          <a:off x="4572000" y="3770858"/>
          <a:ext cx="1224136" cy="740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4" imgW="698400" imgH="431640" progId="Equation.3">
                  <p:embed/>
                </p:oleObj>
              </mc:Choice>
              <mc:Fallback>
                <p:oleObj name="Équation" r:id="rId4" imgW="69840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770858"/>
                        <a:ext cx="1224136" cy="7404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49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416958"/>
              </p:ext>
            </p:extLst>
          </p:nvPr>
        </p:nvGraphicFramePr>
        <p:xfrm>
          <a:off x="1031085" y="5025777"/>
          <a:ext cx="1728192" cy="66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6" imgW="1066680" imgH="419040" progId="Equation.3">
                  <p:embed/>
                </p:oleObj>
              </mc:Choice>
              <mc:Fallback>
                <p:oleObj name="Équation" r:id="rId6" imgW="106668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085" y="5025777"/>
                        <a:ext cx="1728192" cy="6650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4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179349"/>
              </p:ext>
            </p:extLst>
          </p:nvPr>
        </p:nvGraphicFramePr>
        <p:xfrm>
          <a:off x="1031085" y="5796984"/>
          <a:ext cx="1080120" cy="448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8" imgW="596880" imgH="253800" progId="Equation.3">
                  <p:embed/>
                </p:oleObj>
              </mc:Choice>
              <mc:Fallback>
                <p:oleObj name="Équation" r:id="rId8" imgW="596880" imgH="253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085" y="5796984"/>
                        <a:ext cx="1080120" cy="4486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49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187287"/>
              </p:ext>
            </p:extLst>
          </p:nvPr>
        </p:nvGraphicFramePr>
        <p:xfrm>
          <a:off x="3661558" y="5661248"/>
          <a:ext cx="2000395" cy="867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10" imgW="1117440" imgH="495000" progId="Equation.3">
                  <p:embed/>
                </p:oleObj>
              </mc:Choice>
              <mc:Fallback>
                <p:oleObj name="Équation" r:id="rId10" imgW="1117440" imgH="4950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1558" y="5661248"/>
                        <a:ext cx="2000395" cy="867916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6666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lèche droite 10"/>
          <p:cNvSpPr/>
          <p:nvPr/>
        </p:nvSpPr>
        <p:spPr>
          <a:xfrm>
            <a:off x="49638" y="1484784"/>
            <a:ext cx="617331" cy="333062"/>
          </a:xfrm>
          <a:prstGeom prst="rightArrow">
            <a:avLst/>
          </a:prstGeom>
          <a:solidFill>
            <a:srgbClr val="66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101</a:t>
            </a:fld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5CA614-1999-AF86-1068-32DA0CC1FE45}"/>
              </a:ext>
            </a:extLst>
          </p:cNvPr>
          <p:cNvSpPr/>
          <p:nvPr/>
        </p:nvSpPr>
        <p:spPr>
          <a:xfrm>
            <a:off x="1413911" y="5565943"/>
            <a:ext cx="288032" cy="682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9512" y="498152"/>
            <a:ext cx="896448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(</a:t>
            </a:r>
            <a:r>
              <a:rPr lang="fr-FR" sz="2400" dirty="0" err="1"/>
              <a:t>analogous</a:t>
            </a:r>
            <a:r>
              <a:rPr lang="fr-FR" sz="2400" dirty="0"/>
              <a:t> to Hittorf </a:t>
            </a:r>
            <a:r>
              <a:rPr lang="fr-FR" sz="2400" dirty="0" err="1"/>
              <a:t>method</a:t>
            </a:r>
            <a:r>
              <a:rPr lang="fr-FR" sz="2400" dirty="0"/>
              <a:t> for </a:t>
            </a:r>
            <a:r>
              <a:rPr lang="fr-FR" sz="2400" dirty="0" err="1"/>
              <a:t>liquid</a:t>
            </a:r>
            <a:r>
              <a:rPr lang="fr-FR" sz="2400" dirty="0"/>
              <a:t> </a:t>
            </a:r>
            <a:r>
              <a:rPr lang="fr-FR" sz="2400" dirty="0" err="1"/>
              <a:t>electrolytes</a:t>
            </a:r>
            <a:r>
              <a:rPr lang="fr-FR" sz="2400" dirty="0"/>
              <a:t>) </a:t>
            </a:r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r>
              <a:rPr lang="fr-FR" sz="2400" dirty="0"/>
              <a:t>	conservation of mass/</a:t>
            </a:r>
            <a:r>
              <a:rPr lang="fr-FR" sz="2400" dirty="0" err="1"/>
              <a:t>material</a:t>
            </a:r>
            <a:r>
              <a:rPr lang="fr-FR" sz="2400" dirty="0"/>
              <a:t> balance </a:t>
            </a:r>
            <a:r>
              <a:rPr lang="fr-FR" sz="2400" dirty="0" err="1"/>
              <a:t>calculations</a:t>
            </a:r>
            <a:r>
              <a:rPr lang="fr-FR" sz="2400" dirty="0"/>
              <a:t> </a:t>
            </a:r>
            <a:r>
              <a:rPr lang="fr-FR" sz="2400" dirty="0" err="1"/>
              <a:t>following</a:t>
            </a:r>
            <a:r>
              <a:rPr lang="fr-FR" sz="2400" dirty="0"/>
              <a:t> the </a:t>
            </a:r>
            <a:r>
              <a:rPr lang="fr-FR" sz="2400" dirty="0" err="1"/>
              <a:t>electrolysis</a:t>
            </a:r>
            <a:r>
              <a:rPr lang="fr-FR" sz="2400" dirty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err="1"/>
              <a:t>Creation</a:t>
            </a:r>
            <a:r>
              <a:rPr lang="fr-FR" sz="2400" dirty="0"/>
              <a:t>/</a:t>
            </a:r>
            <a:r>
              <a:rPr lang="fr-FR" sz="2400" dirty="0" err="1"/>
              <a:t>disappearance</a:t>
            </a:r>
            <a:r>
              <a:rPr lang="fr-FR" sz="2400" dirty="0"/>
              <a:t> of </a:t>
            </a:r>
            <a:r>
              <a:rPr lang="fr-FR" sz="2400" dirty="0" err="1"/>
              <a:t>ionic</a:t>
            </a:r>
            <a:r>
              <a:rPr lang="fr-FR" sz="2400" dirty="0"/>
              <a:t> </a:t>
            </a:r>
            <a:r>
              <a:rPr lang="fr-FR" sz="2400" dirty="0" err="1"/>
              <a:t>species</a:t>
            </a:r>
            <a:r>
              <a:rPr lang="fr-FR" sz="2400" dirty="0"/>
              <a:t> </a:t>
            </a:r>
            <a:r>
              <a:rPr lang="fr-FR" sz="2400" dirty="0" err="1"/>
              <a:t>from</a:t>
            </a:r>
            <a:r>
              <a:rPr lang="fr-FR" sz="2400" dirty="0"/>
              <a:t> the </a:t>
            </a:r>
            <a:r>
              <a:rPr lang="fr-FR" sz="2400" dirty="0" err="1"/>
              <a:t>electrolyte</a:t>
            </a:r>
            <a:r>
              <a:rPr lang="fr-FR" sz="2400" dirty="0"/>
              <a:t> </a:t>
            </a:r>
            <a:r>
              <a:rPr lang="fr-FR" sz="2400" dirty="0" err="1"/>
              <a:t>after</a:t>
            </a:r>
            <a:r>
              <a:rPr lang="fr-FR" sz="2400" dirty="0"/>
              <a:t> </a:t>
            </a:r>
            <a:r>
              <a:rPr lang="fr-FR" sz="2400" dirty="0" err="1"/>
              <a:t>electrode</a:t>
            </a:r>
            <a:r>
              <a:rPr lang="fr-FR" sz="2400" dirty="0"/>
              <a:t> </a:t>
            </a:r>
            <a:r>
              <a:rPr lang="fr-FR" sz="2400" dirty="0" err="1"/>
              <a:t>reaction</a:t>
            </a:r>
            <a:r>
              <a:rPr lang="fr-FR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Input or output of </a:t>
            </a:r>
            <a:r>
              <a:rPr lang="fr-FR" sz="2400" dirty="0" err="1"/>
              <a:t>ionic</a:t>
            </a:r>
            <a:r>
              <a:rPr lang="fr-FR" sz="2400" dirty="0"/>
              <a:t> </a:t>
            </a:r>
            <a:r>
              <a:rPr lang="fr-FR" sz="2400" dirty="0" err="1"/>
              <a:t>species</a:t>
            </a:r>
            <a:r>
              <a:rPr lang="fr-FR" sz="2400" dirty="0"/>
              <a:t> by migration. . </a:t>
            </a:r>
          </a:p>
          <a:p>
            <a:endParaRPr lang="fr-FR" sz="2400" dirty="0"/>
          </a:p>
          <a:p>
            <a:pPr>
              <a:buFontTx/>
              <a:buChar char="-"/>
            </a:pPr>
            <a:endParaRPr lang="fr-FR" sz="2400" dirty="0"/>
          </a:p>
          <a:p>
            <a:r>
              <a:rPr lang="fr-FR" sz="2400" dirty="0"/>
              <a:t>	</a:t>
            </a:r>
            <a:r>
              <a:rPr lang="fr-FR" sz="2400" dirty="0" err="1"/>
              <a:t>Measure</a:t>
            </a:r>
            <a:r>
              <a:rPr lang="fr-FR" sz="2400" dirty="0"/>
              <a:t> the </a:t>
            </a:r>
            <a:r>
              <a:rPr lang="fr-FR" sz="2400" dirty="0" err="1"/>
              <a:t>amount</a:t>
            </a:r>
            <a:r>
              <a:rPr lang="fr-FR" sz="2400" dirty="0"/>
              <a:t> of </a:t>
            </a:r>
            <a:r>
              <a:rPr lang="fr-FR" sz="2400" dirty="0" err="1"/>
              <a:t>material</a:t>
            </a:r>
            <a:r>
              <a:rPr lang="fr-FR" sz="2400" dirty="0"/>
              <a:t> </a:t>
            </a:r>
            <a:r>
              <a:rPr lang="fr-FR" sz="2400" dirty="0" err="1"/>
              <a:t>appearing</a:t>
            </a:r>
            <a:r>
              <a:rPr lang="fr-FR" sz="2400" dirty="0"/>
              <a:t>/</a:t>
            </a:r>
            <a:r>
              <a:rPr lang="fr-FR" sz="2400" dirty="0" err="1"/>
              <a:t>disappearing</a:t>
            </a:r>
            <a:r>
              <a:rPr lang="fr-FR" sz="2400" dirty="0"/>
              <a:t> </a:t>
            </a:r>
            <a:r>
              <a:rPr lang="fr-FR" sz="2400" dirty="0" err="1"/>
              <a:t>from</a:t>
            </a:r>
            <a:r>
              <a:rPr lang="fr-FR" sz="2400" dirty="0"/>
              <a:t> </a:t>
            </a:r>
            <a:r>
              <a:rPr lang="fr-FR" sz="2400" dirty="0" err="1"/>
              <a:t>electrolysis</a:t>
            </a:r>
            <a:r>
              <a:rPr lang="fr-FR" sz="2400" dirty="0"/>
              <a:t> in one or more </a:t>
            </a:r>
            <a:r>
              <a:rPr lang="fr-FR" sz="2400" dirty="0" err="1"/>
              <a:t>compartments</a:t>
            </a:r>
            <a:endParaRPr lang="fr-FR" sz="2400" dirty="0"/>
          </a:p>
          <a:p>
            <a:r>
              <a:rPr lang="fr-FR" sz="2400" dirty="0"/>
              <a:t>		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127756" y="116632"/>
            <a:ext cx="3034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6666FF"/>
                </a:solidFill>
              </a:rPr>
              <a:t>3.2.2. </a:t>
            </a:r>
            <a:r>
              <a:rPr lang="fr-FR" sz="2400" dirty="0" err="1">
                <a:solidFill>
                  <a:srgbClr val="6666FF"/>
                </a:solidFill>
              </a:rPr>
              <a:t>Tubandt</a:t>
            </a:r>
            <a:r>
              <a:rPr lang="fr-FR" sz="2400" dirty="0">
                <a:solidFill>
                  <a:srgbClr val="6666FF"/>
                </a:solidFill>
              </a:rPr>
              <a:t> </a:t>
            </a:r>
            <a:r>
              <a:rPr lang="fr-FR" sz="2400" dirty="0" err="1">
                <a:solidFill>
                  <a:srgbClr val="6666FF"/>
                </a:solidFill>
              </a:rPr>
              <a:t>method</a:t>
            </a:r>
            <a:endParaRPr lang="fr-FR" sz="2400" dirty="0">
              <a:solidFill>
                <a:srgbClr val="6666FF"/>
              </a:solidFill>
            </a:endParaRPr>
          </a:p>
        </p:txBody>
      </p:sp>
      <p:sp>
        <p:nvSpPr>
          <p:cNvPr id="53" name="Flèche droite 52"/>
          <p:cNvSpPr/>
          <p:nvPr/>
        </p:nvSpPr>
        <p:spPr>
          <a:xfrm>
            <a:off x="491670" y="1916832"/>
            <a:ext cx="617331" cy="333062"/>
          </a:xfrm>
          <a:prstGeom prst="rightArrow">
            <a:avLst/>
          </a:prstGeom>
          <a:solidFill>
            <a:srgbClr val="66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54" name="Flèche droite 53"/>
          <p:cNvSpPr/>
          <p:nvPr/>
        </p:nvSpPr>
        <p:spPr>
          <a:xfrm>
            <a:off x="471293" y="4437112"/>
            <a:ext cx="617331" cy="333062"/>
          </a:xfrm>
          <a:prstGeom prst="rightArrow">
            <a:avLst/>
          </a:prstGeom>
          <a:solidFill>
            <a:srgbClr val="66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102</a:t>
            </a:fld>
            <a:endParaRPr lang="fr-FR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455876" y="1196752"/>
            <a:ext cx="576064" cy="50405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103948" y="1196752"/>
            <a:ext cx="576064" cy="50405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752020" y="1196752"/>
            <a:ext cx="576064" cy="50405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311860" y="1196752"/>
            <a:ext cx="72008" cy="504056"/>
          </a:xfrm>
          <a:prstGeom prst="rect">
            <a:avLst/>
          </a:prstGeom>
          <a:solidFill>
            <a:srgbClr val="6666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17"/>
          <p:cNvCxnSpPr/>
          <p:nvPr/>
        </p:nvCxnSpPr>
        <p:spPr>
          <a:xfrm>
            <a:off x="2735796" y="1450876"/>
            <a:ext cx="648072" cy="0"/>
          </a:xfrm>
          <a:prstGeom prst="line">
            <a:avLst/>
          </a:prstGeom>
          <a:ln>
            <a:solidFill>
              <a:srgbClr val="66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400092" y="1196752"/>
            <a:ext cx="72008" cy="504056"/>
          </a:xfrm>
          <a:prstGeom prst="rect">
            <a:avLst/>
          </a:prstGeom>
          <a:solidFill>
            <a:srgbClr val="6666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19"/>
          <p:cNvCxnSpPr/>
          <p:nvPr/>
        </p:nvCxnSpPr>
        <p:spPr>
          <a:xfrm>
            <a:off x="5400092" y="1427634"/>
            <a:ext cx="648072" cy="0"/>
          </a:xfrm>
          <a:prstGeom prst="line">
            <a:avLst/>
          </a:prstGeom>
          <a:ln>
            <a:solidFill>
              <a:srgbClr val="66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3503501" y="1268760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m1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4151573" y="1268760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m0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4804978" y="1268760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m2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719572" y="1196752"/>
            <a:ext cx="1896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before</a:t>
            </a:r>
            <a:r>
              <a:rPr lang="fr-FR" dirty="0"/>
              <a:t> </a:t>
            </a:r>
            <a:r>
              <a:rPr lang="fr-FR" dirty="0" err="1"/>
              <a:t>electrolysis</a:t>
            </a:r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3527884" y="1844824"/>
            <a:ext cx="576064" cy="50405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4103948" y="1844824"/>
            <a:ext cx="576064" cy="50405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4680012" y="1844824"/>
            <a:ext cx="576064" cy="50405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3455876" y="1844824"/>
            <a:ext cx="72008" cy="504056"/>
          </a:xfrm>
          <a:prstGeom prst="rect">
            <a:avLst/>
          </a:prstGeom>
          <a:solidFill>
            <a:srgbClr val="6666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9" name="Connecteur droit 28"/>
          <p:cNvCxnSpPr/>
          <p:nvPr/>
        </p:nvCxnSpPr>
        <p:spPr>
          <a:xfrm>
            <a:off x="2879812" y="2098948"/>
            <a:ext cx="648072" cy="0"/>
          </a:xfrm>
          <a:prstGeom prst="line">
            <a:avLst/>
          </a:prstGeom>
          <a:ln>
            <a:solidFill>
              <a:srgbClr val="66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256076" y="1844824"/>
            <a:ext cx="72008" cy="504056"/>
          </a:xfrm>
          <a:prstGeom prst="rect">
            <a:avLst/>
          </a:prstGeom>
          <a:solidFill>
            <a:srgbClr val="6666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1" name="Connecteur droit 30"/>
          <p:cNvCxnSpPr/>
          <p:nvPr/>
        </p:nvCxnSpPr>
        <p:spPr>
          <a:xfrm>
            <a:off x="5256076" y="2075706"/>
            <a:ext cx="648072" cy="0"/>
          </a:xfrm>
          <a:prstGeom prst="line">
            <a:avLst/>
          </a:prstGeom>
          <a:ln>
            <a:solidFill>
              <a:srgbClr val="66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3575509" y="1916832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m1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4151573" y="1916832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m0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4732970" y="1916832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m2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431540" y="1916832"/>
            <a:ext cx="1889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during</a:t>
            </a:r>
            <a:r>
              <a:rPr lang="fr-FR" dirty="0"/>
              <a:t> </a:t>
            </a:r>
            <a:r>
              <a:rPr lang="fr-FR" dirty="0" err="1"/>
              <a:t>electrolysis</a:t>
            </a:r>
            <a:endParaRPr lang="fr-FR" dirty="0"/>
          </a:p>
        </p:txBody>
      </p:sp>
      <p:sp>
        <p:nvSpPr>
          <p:cNvPr id="36" name="Rectangle 35"/>
          <p:cNvSpPr/>
          <p:nvPr/>
        </p:nvSpPr>
        <p:spPr>
          <a:xfrm>
            <a:off x="3480259" y="2492896"/>
            <a:ext cx="479673" cy="50405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4031940" y="2492896"/>
            <a:ext cx="576064" cy="50405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4680012" y="2492896"/>
            <a:ext cx="672455" cy="50405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3336243" y="2492896"/>
            <a:ext cx="72008" cy="504056"/>
          </a:xfrm>
          <a:prstGeom prst="rect">
            <a:avLst/>
          </a:prstGeom>
          <a:solidFill>
            <a:srgbClr val="6666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0" name="Connecteur droit 39"/>
          <p:cNvCxnSpPr/>
          <p:nvPr/>
        </p:nvCxnSpPr>
        <p:spPr>
          <a:xfrm>
            <a:off x="2760179" y="2747020"/>
            <a:ext cx="648072" cy="0"/>
          </a:xfrm>
          <a:prstGeom prst="line">
            <a:avLst/>
          </a:prstGeom>
          <a:ln>
            <a:solidFill>
              <a:srgbClr val="66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424475" y="2492896"/>
            <a:ext cx="72008" cy="504056"/>
          </a:xfrm>
          <a:prstGeom prst="rect">
            <a:avLst/>
          </a:prstGeom>
          <a:solidFill>
            <a:srgbClr val="6666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2" name="Connecteur droit 41"/>
          <p:cNvCxnSpPr/>
          <p:nvPr/>
        </p:nvCxnSpPr>
        <p:spPr>
          <a:xfrm>
            <a:off x="5424475" y="2723778"/>
            <a:ext cx="648072" cy="0"/>
          </a:xfrm>
          <a:prstGeom prst="line">
            <a:avLst/>
          </a:prstGeom>
          <a:ln>
            <a:solidFill>
              <a:srgbClr val="66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3480259" y="2564904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m’1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4079565" y="2564904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m0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4752020" y="2564904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m’2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743955" y="2492896"/>
            <a:ext cx="1731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after</a:t>
            </a:r>
            <a:r>
              <a:rPr lang="fr-FR" dirty="0"/>
              <a:t> </a:t>
            </a:r>
            <a:r>
              <a:rPr lang="fr-FR" dirty="0" err="1"/>
              <a:t>electrolysis</a:t>
            </a:r>
            <a:endParaRPr lang="fr-FR" dirty="0"/>
          </a:p>
        </p:txBody>
      </p:sp>
      <p:cxnSp>
        <p:nvCxnSpPr>
          <p:cNvPr id="48" name="Connecteur droit avec flèche 47"/>
          <p:cNvCxnSpPr/>
          <p:nvPr/>
        </p:nvCxnSpPr>
        <p:spPr>
          <a:xfrm>
            <a:off x="2879812" y="1988840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/>
          <p:cNvSpPr txBox="1"/>
          <p:nvPr/>
        </p:nvSpPr>
        <p:spPr>
          <a:xfrm>
            <a:off x="2951820" y="1700808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3215469" y="201322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+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5275126" y="1988840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-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6336196" y="1628800"/>
            <a:ext cx="2483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3 MX </a:t>
            </a:r>
            <a:r>
              <a:rPr lang="fr-FR" dirty="0" err="1"/>
              <a:t>identical</a:t>
            </a:r>
            <a:r>
              <a:rPr lang="fr-FR" dirty="0"/>
              <a:t> pellets and 2 </a:t>
            </a:r>
            <a:r>
              <a:rPr lang="fr-FR" dirty="0" err="1"/>
              <a:t>inert</a:t>
            </a:r>
            <a:r>
              <a:rPr lang="fr-FR" dirty="0"/>
              <a:t> </a:t>
            </a:r>
            <a:r>
              <a:rPr lang="fr-FR" dirty="0" err="1"/>
              <a:t>electrodes</a:t>
            </a:r>
            <a:r>
              <a:rPr lang="fr-FR" dirty="0"/>
              <a:t>. </a:t>
            </a:r>
          </a:p>
        </p:txBody>
      </p:sp>
      <p:graphicFrame>
        <p:nvGraphicFramePr>
          <p:cNvPr id="1925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041183"/>
              </p:ext>
            </p:extLst>
          </p:nvPr>
        </p:nvGraphicFramePr>
        <p:xfrm>
          <a:off x="2411760" y="332656"/>
          <a:ext cx="3874261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2" imgW="1536480" imgH="203040" progId="Equation.3">
                  <p:embed/>
                </p:oleObj>
              </mc:Choice>
              <mc:Fallback>
                <p:oleObj name="Équation" r:id="rId2" imgW="1536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332656"/>
                        <a:ext cx="3874261" cy="5040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9157" y="3923764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	MX = </a:t>
            </a:r>
            <a:r>
              <a:rPr lang="fr-FR" sz="2400" dirty="0" err="1"/>
              <a:t>ionic</a:t>
            </a:r>
            <a:r>
              <a:rPr lang="fr-FR" sz="2400" dirty="0"/>
              <a:t> </a:t>
            </a:r>
            <a:r>
              <a:rPr lang="fr-FR" sz="2400" dirty="0" err="1"/>
              <a:t>conductor</a:t>
            </a:r>
            <a:r>
              <a:rPr lang="fr-FR" sz="2400" dirty="0"/>
              <a:t>: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Formation at cathode (or </a:t>
            </a:r>
            <a:r>
              <a:rPr lang="fr-FR" sz="2400" dirty="0" err="1"/>
              <a:t>disappearance</a:t>
            </a:r>
            <a:r>
              <a:rPr lang="fr-FR" sz="2400" dirty="0"/>
              <a:t> at anode) of X</a:t>
            </a:r>
            <a:r>
              <a:rPr lang="fr-FR" sz="2400" baseline="30000" dirty="0"/>
              <a:t>- </a:t>
            </a:r>
            <a:r>
              <a:rPr lang="fr-FR" sz="2400" dirty="0"/>
              <a:t>via </a:t>
            </a:r>
            <a:r>
              <a:rPr lang="fr-FR" sz="2400" dirty="0" err="1"/>
              <a:t>electrode</a:t>
            </a:r>
            <a:r>
              <a:rPr lang="fr-FR" sz="2400" dirty="0"/>
              <a:t> </a:t>
            </a:r>
            <a:r>
              <a:rPr lang="fr-FR" sz="2400" dirty="0" err="1"/>
              <a:t>reaction</a:t>
            </a:r>
            <a:r>
              <a:rPr lang="fr-FR" sz="2400" dirty="0"/>
              <a:t>:</a:t>
            </a:r>
          </a:p>
          <a:p>
            <a:pPr lvl="2"/>
            <a:r>
              <a:rPr lang="fr-FR" sz="2400" dirty="0"/>
              <a:t>	½ X</a:t>
            </a:r>
            <a:r>
              <a:rPr lang="fr-FR" sz="2400" baseline="-25000" dirty="0"/>
              <a:t>2</a:t>
            </a:r>
            <a:r>
              <a:rPr lang="fr-FR" sz="2400" dirty="0"/>
              <a:t> + e		=	 X</a:t>
            </a:r>
            <a:r>
              <a:rPr lang="fr-FR" sz="2400" baseline="30000" dirty="0"/>
              <a:t>-</a:t>
            </a:r>
            <a:r>
              <a:rPr lang="fr-FR" sz="2400" dirty="0"/>
              <a:t> </a:t>
            </a:r>
          </a:p>
          <a:p>
            <a:pPr lvl="2"/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err="1"/>
              <a:t>Departure</a:t>
            </a:r>
            <a:r>
              <a:rPr lang="fr-FR" sz="2400" dirty="0"/>
              <a:t> (or contribution)  of </a:t>
            </a:r>
            <a:r>
              <a:rPr lang="fr-FR" sz="2400" dirty="0" err="1"/>
              <a:t>ionic</a:t>
            </a:r>
            <a:r>
              <a:rPr lang="fr-FR" sz="2400" dirty="0"/>
              <a:t> carriers by migration. </a:t>
            </a:r>
          </a:p>
        </p:txBody>
      </p:sp>
      <p:sp>
        <p:nvSpPr>
          <p:cNvPr id="55" name="Flèche droite 54"/>
          <p:cNvSpPr/>
          <p:nvPr/>
        </p:nvSpPr>
        <p:spPr>
          <a:xfrm>
            <a:off x="251520" y="4005064"/>
            <a:ext cx="617331" cy="333062"/>
          </a:xfrm>
          <a:prstGeom prst="rightArrow">
            <a:avLst/>
          </a:prstGeom>
          <a:solidFill>
            <a:srgbClr val="66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103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736227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67937"/>
            <a:ext cx="907300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For 1 faraday 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Anode </a:t>
            </a:r>
            <a:r>
              <a:rPr lang="fr-FR" sz="2400" dirty="0" err="1"/>
              <a:t>compartment</a:t>
            </a:r>
            <a:r>
              <a:rPr lang="fr-FR" sz="2400" dirty="0"/>
              <a:t> (m1)</a:t>
            </a:r>
          </a:p>
          <a:p>
            <a:pPr marL="1257300" lvl="2" indent="-342900">
              <a:buFontTx/>
              <a:buChar char="-"/>
            </a:pPr>
            <a:r>
              <a:rPr lang="fr-FR" sz="2400" dirty="0" err="1"/>
              <a:t>Loss</a:t>
            </a:r>
            <a:r>
              <a:rPr lang="fr-FR" sz="2400" dirty="0"/>
              <a:t> of </a:t>
            </a:r>
            <a:r>
              <a:rPr lang="fr-FR" sz="2400" dirty="0" err="1"/>
              <a:t>tc</a:t>
            </a:r>
            <a:r>
              <a:rPr lang="fr-FR" sz="2400" dirty="0"/>
              <a:t> M</a:t>
            </a:r>
            <a:r>
              <a:rPr lang="fr-FR" sz="2400" baseline="30000" dirty="0"/>
              <a:t>+</a:t>
            </a:r>
            <a:r>
              <a:rPr lang="fr-FR" sz="2400" dirty="0"/>
              <a:t> moles of and gain of X</a:t>
            </a:r>
            <a:r>
              <a:rPr lang="fr-FR" sz="2400" baseline="30000" dirty="0"/>
              <a:t>-</a:t>
            </a:r>
            <a:r>
              <a:rPr lang="fr-FR" sz="2400" dirty="0"/>
              <a:t> ta moles by migration.  </a:t>
            </a:r>
          </a:p>
          <a:p>
            <a:pPr marL="1257300" lvl="2" indent="-342900">
              <a:buFontTx/>
              <a:buChar char="-"/>
            </a:pPr>
            <a:r>
              <a:rPr lang="fr-FR" sz="2400" dirty="0" err="1"/>
              <a:t>Discharge</a:t>
            </a:r>
            <a:r>
              <a:rPr lang="fr-FR" sz="2400" dirty="0"/>
              <a:t> of 1 X</a:t>
            </a:r>
            <a:r>
              <a:rPr lang="fr-FR" sz="2400" baseline="30000" dirty="0"/>
              <a:t>-</a:t>
            </a:r>
            <a:r>
              <a:rPr lang="fr-FR" sz="2400" dirty="0"/>
              <a:t> mole (</a:t>
            </a:r>
            <a:r>
              <a:rPr lang="fr-FR" sz="2400" dirty="0" err="1"/>
              <a:t>reaction</a:t>
            </a:r>
            <a:r>
              <a:rPr lang="fr-FR" sz="2400" dirty="0"/>
              <a:t> at the </a:t>
            </a:r>
            <a:r>
              <a:rPr lang="fr-FR" sz="2400" dirty="0" err="1"/>
              <a:t>electrode</a:t>
            </a:r>
            <a:r>
              <a:rPr lang="fr-FR" sz="2400" dirty="0"/>
              <a:t>). </a:t>
            </a:r>
          </a:p>
          <a:p>
            <a:r>
              <a:rPr lang="fr-FR" sz="2400" dirty="0"/>
              <a:t>Balance: m1 </a:t>
            </a:r>
            <a:r>
              <a:rPr lang="fr-FR" sz="2400" dirty="0" err="1"/>
              <a:t>compartment</a:t>
            </a:r>
            <a:r>
              <a:rPr lang="fr-FR" sz="2400" dirty="0"/>
              <a:t> loses </a:t>
            </a:r>
            <a:r>
              <a:rPr lang="fr-FR" sz="2400" dirty="0" err="1"/>
              <a:t>tc</a:t>
            </a:r>
            <a:r>
              <a:rPr lang="fr-FR" sz="2400" dirty="0"/>
              <a:t> M</a:t>
            </a:r>
            <a:r>
              <a:rPr lang="fr-FR" sz="2400" baseline="30000" dirty="0"/>
              <a:t>+ </a:t>
            </a:r>
            <a:r>
              <a:rPr lang="fr-FR" sz="2400" dirty="0"/>
              <a:t>moles and </a:t>
            </a:r>
            <a:r>
              <a:rPr lang="fr-FR" sz="2400" dirty="0" err="1"/>
              <a:t>tc</a:t>
            </a:r>
            <a:r>
              <a:rPr lang="fr-FR" sz="2400" dirty="0"/>
              <a:t> X</a:t>
            </a:r>
            <a:r>
              <a:rPr lang="fr-FR" sz="2400" baseline="30000" dirty="0"/>
              <a:t>-</a:t>
            </a:r>
            <a:r>
              <a:rPr lang="fr-FR" sz="2400" dirty="0"/>
              <a:t> moles 	</a:t>
            </a:r>
            <a:r>
              <a:rPr lang="fr-FR" sz="2400" dirty="0">
                <a:sym typeface="Symbol"/>
              </a:rPr>
              <a:t> </a:t>
            </a:r>
          </a:p>
          <a:p>
            <a:r>
              <a:rPr lang="fr-FR" sz="2400" dirty="0">
                <a:sym typeface="Symbol"/>
              </a:rPr>
              <a:t>	 </a:t>
            </a:r>
            <a:r>
              <a:rPr lang="fr-FR" sz="2400" dirty="0" err="1">
                <a:solidFill>
                  <a:srgbClr val="6666FF"/>
                </a:solidFill>
              </a:rPr>
              <a:t>loss</a:t>
            </a:r>
            <a:r>
              <a:rPr lang="fr-FR" sz="2400" dirty="0">
                <a:solidFill>
                  <a:srgbClr val="6666FF"/>
                </a:solidFill>
              </a:rPr>
              <a:t> </a:t>
            </a:r>
            <a:r>
              <a:rPr lang="fr-FR" sz="2400" dirty="0" err="1">
                <a:solidFill>
                  <a:srgbClr val="6666FF"/>
                </a:solidFill>
              </a:rPr>
              <a:t>tc</a:t>
            </a:r>
            <a:r>
              <a:rPr lang="fr-FR" sz="2400" dirty="0">
                <a:solidFill>
                  <a:srgbClr val="6666FF"/>
                </a:solidFill>
              </a:rPr>
              <a:t> MX moles</a:t>
            </a:r>
            <a:r>
              <a:rPr lang="fr-FR" sz="2400" dirty="0"/>
              <a:t>.</a:t>
            </a:r>
          </a:p>
          <a:p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Medium part </a:t>
            </a:r>
            <a:r>
              <a:rPr lang="fr-FR" sz="2400" dirty="0" err="1"/>
              <a:t>compartment</a:t>
            </a:r>
            <a:r>
              <a:rPr lang="fr-FR" sz="2400" dirty="0"/>
              <a:t> (m0) </a:t>
            </a:r>
          </a:p>
          <a:p>
            <a:pPr marL="1257300" lvl="2" indent="-342900">
              <a:buFont typeface="Symbol" pitchFamily="2" charset="2"/>
              <a:buChar char="Þ"/>
            </a:pPr>
            <a:r>
              <a:rPr lang="fr-FR" sz="2400" dirty="0" err="1">
                <a:solidFill>
                  <a:srgbClr val="6666FF"/>
                </a:solidFill>
              </a:rPr>
              <a:t>unchanged</a:t>
            </a:r>
            <a:endParaRPr lang="fr-FR" sz="2400" dirty="0">
              <a:solidFill>
                <a:srgbClr val="6666FF"/>
              </a:solidFill>
            </a:endParaRPr>
          </a:p>
          <a:p>
            <a:pPr marL="1257300" lvl="2" indent="-342900">
              <a:buFont typeface="Symbol" pitchFamily="2" charset="2"/>
              <a:buChar char="Þ"/>
            </a:pP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err="1"/>
              <a:t>Cathod</a:t>
            </a:r>
            <a:r>
              <a:rPr lang="fr-FR" sz="2400" dirty="0"/>
              <a:t> </a:t>
            </a:r>
            <a:r>
              <a:rPr lang="fr-FR" sz="2400" dirty="0" err="1"/>
              <a:t>compartment</a:t>
            </a:r>
            <a:r>
              <a:rPr lang="fr-FR" sz="2400" dirty="0"/>
              <a:t> (m2) </a:t>
            </a:r>
          </a:p>
          <a:p>
            <a:pPr marL="1257300" lvl="2" indent="-342900">
              <a:buFontTx/>
              <a:buChar char="-"/>
            </a:pPr>
            <a:r>
              <a:rPr lang="fr-FR" sz="2400" dirty="0" err="1"/>
              <a:t>Loss</a:t>
            </a:r>
            <a:r>
              <a:rPr lang="fr-FR" sz="2400" dirty="0"/>
              <a:t> of ta X</a:t>
            </a:r>
            <a:r>
              <a:rPr lang="fr-FR" sz="2400" baseline="30000" dirty="0"/>
              <a:t>-</a:t>
            </a:r>
            <a:r>
              <a:rPr lang="fr-FR" sz="2400" dirty="0"/>
              <a:t> moles and gain of M</a:t>
            </a:r>
            <a:r>
              <a:rPr lang="fr-FR" sz="2400" baseline="30000" dirty="0"/>
              <a:t>+</a:t>
            </a:r>
            <a:r>
              <a:rPr lang="fr-FR" sz="2400" dirty="0"/>
              <a:t> </a:t>
            </a:r>
            <a:r>
              <a:rPr lang="fr-FR" sz="2400" dirty="0" err="1"/>
              <a:t>tc</a:t>
            </a:r>
            <a:r>
              <a:rPr lang="fr-FR" sz="2400" dirty="0"/>
              <a:t> moles by migration. </a:t>
            </a:r>
          </a:p>
          <a:p>
            <a:pPr marL="1257300" lvl="2" indent="-342900">
              <a:buFontTx/>
              <a:buChar char="-"/>
            </a:pPr>
            <a:r>
              <a:rPr lang="fr-FR" sz="2400" dirty="0"/>
              <a:t>Gain de 1 X</a:t>
            </a:r>
            <a:r>
              <a:rPr lang="fr-FR" sz="2400" baseline="30000" dirty="0"/>
              <a:t>-</a:t>
            </a:r>
            <a:r>
              <a:rPr lang="fr-FR" sz="2400" dirty="0"/>
              <a:t> mole ((</a:t>
            </a:r>
            <a:r>
              <a:rPr lang="fr-FR" sz="2400" dirty="0" err="1"/>
              <a:t>reaction</a:t>
            </a:r>
            <a:r>
              <a:rPr lang="fr-FR" sz="2400" dirty="0"/>
              <a:t> at the </a:t>
            </a:r>
            <a:r>
              <a:rPr lang="fr-FR" sz="2400" dirty="0" err="1"/>
              <a:t>electrode</a:t>
            </a:r>
            <a:r>
              <a:rPr lang="fr-FR" sz="2400" dirty="0"/>
              <a:t>).</a:t>
            </a:r>
          </a:p>
          <a:p>
            <a:r>
              <a:rPr lang="fr-FR" sz="2400" dirty="0"/>
              <a:t>Balance: m2 </a:t>
            </a:r>
            <a:r>
              <a:rPr lang="fr-FR" sz="2400" dirty="0" err="1"/>
              <a:t>compartment</a:t>
            </a:r>
            <a:r>
              <a:rPr lang="fr-FR" sz="2400" dirty="0"/>
              <a:t> gains </a:t>
            </a:r>
            <a:r>
              <a:rPr lang="fr-FR" sz="2400" dirty="0" err="1"/>
              <a:t>tc</a:t>
            </a:r>
            <a:r>
              <a:rPr lang="fr-FR" sz="2400" dirty="0"/>
              <a:t> M</a:t>
            </a:r>
            <a:r>
              <a:rPr lang="fr-FR" sz="2400" baseline="30000" dirty="0"/>
              <a:t>+ </a:t>
            </a:r>
            <a:r>
              <a:rPr lang="fr-FR" sz="2400" dirty="0"/>
              <a:t>moles and </a:t>
            </a:r>
            <a:r>
              <a:rPr lang="fr-FR" sz="2400" dirty="0" err="1"/>
              <a:t>tc</a:t>
            </a:r>
            <a:r>
              <a:rPr lang="fr-FR" sz="2400" dirty="0"/>
              <a:t> X</a:t>
            </a:r>
            <a:r>
              <a:rPr lang="fr-FR" sz="2400" baseline="30000" dirty="0"/>
              <a:t>-</a:t>
            </a:r>
            <a:r>
              <a:rPr lang="fr-FR" sz="2400" dirty="0"/>
              <a:t> moles</a:t>
            </a:r>
            <a:endParaRPr lang="fr-FR" sz="2400" baseline="30000" dirty="0"/>
          </a:p>
          <a:p>
            <a:r>
              <a:rPr lang="fr-FR" sz="2400" baseline="30000" dirty="0"/>
              <a:t>	</a:t>
            </a:r>
            <a:r>
              <a:rPr lang="fr-FR" sz="2400" dirty="0">
                <a:sym typeface="Symbol"/>
              </a:rPr>
              <a:t>  </a:t>
            </a:r>
            <a:r>
              <a:rPr lang="fr-FR" sz="2400" dirty="0">
                <a:solidFill>
                  <a:srgbClr val="6666FF"/>
                </a:solidFill>
                <a:sym typeface="Symbol"/>
              </a:rPr>
              <a:t>gains </a:t>
            </a:r>
            <a:r>
              <a:rPr lang="fr-FR" sz="2400" dirty="0" err="1">
                <a:solidFill>
                  <a:srgbClr val="6666FF"/>
                </a:solidFill>
              </a:rPr>
              <a:t>tc</a:t>
            </a:r>
            <a:r>
              <a:rPr lang="fr-FR" sz="2400" dirty="0">
                <a:solidFill>
                  <a:srgbClr val="6666FF"/>
                </a:solidFill>
              </a:rPr>
              <a:t> MX moles</a:t>
            </a:r>
            <a:r>
              <a:rPr lang="fr-FR" sz="2400" dirty="0"/>
              <a:t>.</a:t>
            </a:r>
          </a:p>
          <a:p>
            <a:endParaRPr lang="fr-FR" sz="2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104</a:t>
            </a:fld>
            <a:endParaRPr lang="fr-FR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868631"/>
            <a:ext cx="90730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/>
              <a:t>Weigh</a:t>
            </a:r>
            <a:r>
              <a:rPr lang="fr-FR" sz="2400" dirty="0"/>
              <a:t> of all </a:t>
            </a:r>
            <a:r>
              <a:rPr lang="fr-FR" sz="2400" dirty="0" err="1"/>
              <a:t>compartment</a:t>
            </a:r>
            <a:r>
              <a:rPr lang="fr-FR" sz="2400" dirty="0"/>
              <a:t> </a:t>
            </a:r>
            <a:r>
              <a:rPr lang="fr-FR" sz="2400" dirty="0" err="1"/>
              <a:t>before</a:t>
            </a:r>
            <a:r>
              <a:rPr lang="fr-FR" sz="2400" dirty="0"/>
              <a:t> and </a:t>
            </a:r>
            <a:r>
              <a:rPr lang="fr-FR" sz="2400" dirty="0" err="1"/>
              <a:t>after</a:t>
            </a:r>
            <a:r>
              <a:rPr lang="fr-FR" sz="2400" dirty="0"/>
              <a:t> </a:t>
            </a:r>
            <a:r>
              <a:rPr lang="fr-FR" sz="2400" dirty="0" err="1"/>
              <a:t>electrolysis</a:t>
            </a:r>
            <a:r>
              <a:rPr lang="fr-FR" sz="2400" dirty="0"/>
              <a:t>.</a:t>
            </a:r>
          </a:p>
          <a:p>
            <a:r>
              <a:rPr lang="fr-FR" sz="2400" dirty="0"/>
              <a:t>	</a:t>
            </a:r>
            <a:r>
              <a:rPr lang="fr-FR" sz="2400" dirty="0" err="1"/>
              <a:t>Material</a:t>
            </a:r>
            <a:r>
              <a:rPr lang="fr-FR" sz="2400" dirty="0"/>
              <a:t> balance</a:t>
            </a:r>
          </a:p>
          <a:p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The transport </a:t>
            </a:r>
            <a:r>
              <a:rPr lang="fr-FR" sz="2400" dirty="0" err="1"/>
              <a:t>number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given</a:t>
            </a:r>
            <a:r>
              <a:rPr lang="fr-FR" sz="2400" dirty="0"/>
              <a:t> by </a:t>
            </a:r>
          </a:p>
          <a:p>
            <a:endParaRPr lang="fr-FR" sz="2400" dirty="0"/>
          </a:p>
          <a:p>
            <a:endParaRPr lang="fr-FR" sz="2400" dirty="0"/>
          </a:p>
        </p:txBody>
      </p:sp>
      <p:graphicFrame>
        <p:nvGraphicFramePr>
          <p:cNvPr id="1935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359410"/>
              </p:ext>
            </p:extLst>
          </p:nvPr>
        </p:nvGraphicFramePr>
        <p:xfrm>
          <a:off x="5362575" y="3092450"/>
          <a:ext cx="1620838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2" imgW="698400" imgH="393480" progId="Equation.3">
                  <p:embed/>
                </p:oleObj>
              </mc:Choice>
              <mc:Fallback>
                <p:oleObj name="Équation" r:id="rId2" imgW="698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2575" y="3092450"/>
                        <a:ext cx="1620838" cy="955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395536" y="4244895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I: </a:t>
            </a:r>
            <a:r>
              <a:rPr lang="fr-FR" sz="2400" dirty="0" err="1"/>
              <a:t>electrolysis</a:t>
            </a:r>
            <a:r>
              <a:rPr lang="fr-FR" sz="2400" dirty="0"/>
              <a:t> </a:t>
            </a:r>
            <a:r>
              <a:rPr lang="fr-FR" sz="2400" dirty="0" err="1"/>
              <a:t>current</a:t>
            </a:r>
            <a:r>
              <a:rPr lang="fr-FR" sz="2400" dirty="0"/>
              <a:t> </a:t>
            </a:r>
            <a:r>
              <a:rPr lang="fr-FR" sz="2400" dirty="0" err="1"/>
              <a:t>intensity</a:t>
            </a: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M: </a:t>
            </a:r>
            <a:r>
              <a:rPr lang="fr-FR" sz="2400" dirty="0" err="1"/>
              <a:t>molar</a:t>
            </a:r>
            <a:r>
              <a:rPr lang="fr-FR" sz="2400" dirty="0"/>
              <a:t> mass of MX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err="1"/>
              <a:t>T</a:t>
            </a:r>
            <a:r>
              <a:rPr lang="fr-FR" sz="2400" dirty="0"/>
              <a:t>: </a:t>
            </a:r>
            <a:r>
              <a:rPr lang="fr-FR" sz="2400" dirty="0" err="1"/>
              <a:t>electrolysis</a:t>
            </a:r>
            <a:r>
              <a:rPr lang="fr-FR" sz="2400" dirty="0"/>
              <a:t> time</a:t>
            </a:r>
          </a:p>
        </p:txBody>
      </p:sp>
      <p:sp>
        <p:nvSpPr>
          <p:cNvPr id="5" name="Flèche droite 4"/>
          <p:cNvSpPr/>
          <p:nvPr/>
        </p:nvSpPr>
        <p:spPr>
          <a:xfrm>
            <a:off x="395536" y="2300679"/>
            <a:ext cx="617331" cy="333062"/>
          </a:xfrm>
          <a:prstGeom prst="rightArrow">
            <a:avLst/>
          </a:prstGeom>
          <a:solidFill>
            <a:srgbClr val="66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105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91089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9512" y="688628"/>
            <a:ext cx="8964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/>
              <a:t>	</a:t>
            </a:r>
            <a:r>
              <a:rPr lang="fr-FR" sz="2400" dirty="0" err="1"/>
              <a:t>Measurement</a:t>
            </a:r>
            <a:r>
              <a:rPr lang="fr-FR" sz="2400" dirty="0"/>
              <a:t> of the </a:t>
            </a:r>
            <a:r>
              <a:rPr lang="fr-FR" sz="2400" dirty="0" err="1"/>
              <a:t>dilatometry</a:t>
            </a:r>
            <a:r>
              <a:rPr lang="fr-FR" sz="2400" dirty="0"/>
              <a:t> for the </a:t>
            </a:r>
            <a:r>
              <a:rPr lang="fr-FR" sz="2400" dirty="0" err="1"/>
              <a:t>displacement</a:t>
            </a:r>
            <a:r>
              <a:rPr lang="fr-FR" sz="2400" dirty="0"/>
              <a:t> of the </a:t>
            </a:r>
            <a:r>
              <a:rPr lang="fr-FR" sz="2400" dirty="0" err="1"/>
              <a:t>electrode</a:t>
            </a:r>
            <a:r>
              <a:rPr lang="fr-FR" sz="2400" dirty="0"/>
              <a:t>/</a:t>
            </a:r>
            <a:r>
              <a:rPr lang="fr-FR" sz="2400" dirty="0" err="1"/>
              <a:t>electrolyte</a:t>
            </a:r>
            <a:r>
              <a:rPr lang="fr-FR" sz="2400" dirty="0"/>
              <a:t> interface </a:t>
            </a:r>
            <a:r>
              <a:rPr lang="fr-FR" sz="2400" dirty="0" err="1"/>
              <a:t>resulting</a:t>
            </a:r>
            <a:r>
              <a:rPr lang="fr-FR" sz="2400" dirty="0"/>
              <a:t> </a:t>
            </a:r>
            <a:r>
              <a:rPr lang="fr-FR" sz="2400" dirty="0" err="1"/>
              <a:t>from</a:t>
            </a:r>
            <a:r>
              <a:rPr lang="fr-FR" sz="2400" dirty="0"/>
              <a:t> the mass variation </a:t>
            </a:r>
            <a:r>
              <a:rPr lang="fr-FR" sz="2400" dirty="0" err="1"/>
              <a:t>between</a:t>
            </a:r>
            <a:r>
              <a:rPr lang="fr-FR" sz="2400" dirty="0"/>
              <a:t> </a:t>
            </a:r>
            <a:r>
              <a:rPr lang="fr-FR" sz="2400" dirty="0" err="1"/>
              <a:t>cathod</a:t>
            </a:r>
            <a:r>
              <a:rPr lang="fr-FR" sz="2400" dirty="0"/>
              <a:t> and anode </a:t>
            </a:r>
            <a:r>
              <a:rPr lang="fr-FR" sz="2400" dirty="0" err="1"/>
              <a:t>compartments</a:t>
            </a:r>
            <a:r>
              <a:rPr lang="fr-FR" sz="2400" dirty="0"/>
              <a:t> due to </a:t>
            </a:r>
            <a:r>
              <a:rPr lang="fr-FR" sz="2400" dirty="0" err="1"/>
              <a:t>electrolysis</a:t>
            </a:r>
            <a:r>
              <a:rPr lang="fr-FR" sz="2400" dirty="0"/>
              <a:t>. </a:t>
            </a:r>
          </a:p>
          <a:p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		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95536" y="188640"/>
            <a:ext cx="5796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6666FF"/>
                </a:solidFill>
              </a:rPr>
              <a:t>3.2.3 – </a:t>
            </a:r>
            <a:r>
              <a:rPr lang="fr-FR" sz="2400" dirty="0" err="1">
                <a:solidFill>
                  <a:srgbClr val="6666FF"/>
                </a:solidFill>
              </a:rPr>
              <a:t>Dilato-coulometric</a:t>
            </a:r>
            <a:r>
              <a:rPr lang="fr-FR" sz="2400" dirty="0">
                <a:solidFill>
                  <a:srgbClr val="6666FF"/>
                </a:solidFill>
              </a:rPr>
              <a:t> (</a:t>
            </a:r>
            <a:r>
              <a:rPr lang="fr-FR" sz="2400" dirty="0" err="1">
                <a:solidFill>
                  <a:srgbClr val="6666FF"/>
                </a:solidFill>
              </a:rPr>
              <a:t>tcationic</a:t>
            </a:r>
            <a:r>
              <a:rPr lang="fr-FR" sz="2400" dirty="0">
                <a:solidFill>
                  <a:srgbClr val="6666FF"/>
                </a:solidFill>
              </a:rPr>
              <a:t>) </a:t>
            </a:r>
            <a:r>
              <a:rPr lang="fr-FR" sz="2400" dirty="0" err="1">
                <a:solidFill>
                  <a:srgbClr val="6666FF"/>
                </a:solidFill>
              </a:rPr>
              <a:t>method</a:t>
            </a:r>
            <a:endParaRPr lang="fr-FR" sz="2400" dirty="0">
              <a:solidFill>
                <a:srgbClr val="6666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87824" y="2515488"/>
            <a:ext cx="2016224" cy="50405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915816" y="2515488"/>
            <a:ext cx="72008" cy="504056"/>
          </a:xfrm>
          <a:prstGeom prst="rect">
            <a:avLst/>
          </a:prstGeom>
          <a:solidFill>
            <a:srgbClr val="6666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17"/>
          <p:cNvCxnSpPr/>
          <p:nvPr/>
        </p:nvCxnSpPr>
        <p:spPr>
          <a:xfrm>
            <a:off x="2339752" y="2769612"/>
            <a:ext cx="648072" cy="0"/>
          </a:xfrm>
          <a:prstGeom prst="line">
            <a:avLst/>
          </a:prstGeom>
          <a:ln>
            <a:solidFill>
              <a:srgbClr val="66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004048" y="2515488"/>
            <a:ext cx="72008" cy="504056"/>
          </a:xfrm>
          <a:prstGeom prst="rect">
            <a:avLst/>
          </a:prstGeom>
          <a:solidFill>
            <a:srgbClr val="6666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19"/>
          <p:cNvCxnSpPr/>
          <p:nvPr/>
        </p:nvCxnSpPr>
        <p:spPr>
          <a:xfrm>
            <a:off x="5004048" y="2746370"/>
            <a:ext cx="648072" cy="0"/>
          </a:xfrm>
          <a:prstGeom prst="line">
            <a:avLst/>
          </a:prstGeom>
          <a:ln>
            <a:solidFill>
              <a:srgbClr val="66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323528" y="2515488"/>
            <a:ext cx="1900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Before</a:t>
            </a:r>
            <a:r>
              <a:rPr lang="fr-FR" dirty="0"/>
              <a:t> </a:t>
            </a:r>
            <a:r>
              <a:rPr lang="fr-FR" dirty="0" err="1"/>
              <a:t>electrolysis</a:t>
            </a:r>
            <a:endParaRPr lang="fr-FR" dirty="0"/>
          </a:p>
        </p:txBody>
      </p:sp>
      <p:sp>
        <p:nvSpPr>
          <p:cNvPr id="35" name="ZoneTexte 34"/>
          <p:cNvSpPr txBox="1"/>
          <p:nvPr/>
        </p:nvSpPr>
        <p:spPr>
          <a:xfrm>
            <a:off x="35496" y="3235568"/>
            <a:ext cx="1750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Afetr</a:t>
            </a:r>
            <a:r>
              <a:rPr lang="fr-FR" dirty="0"/>
              <a:t> </a:t>
            </a:r>
            <a:r>
              <a:rPr lang="fr-FR" dirty="0" err="1"/>
              <a:t>electrolysis</a:t>
            </a:r>
            <a:endParaRPr lang="fr-FR" dirty="0"/>
          </a:p>
        </p:txBody>
      </p:sp>
      <p:cxnSp>
        <p:nvCxnSpPr>
          <p:cNvPr id="48" name="Connecteur droit avec flèche 47"/>
          <p:cNvCxnSpPr/>
          <p:nvPr/>
        </p:nvCxnSpPr>
        <p:spPr>
          <a:xfrm>
            <a:off x="2771800" y="3307576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/>
          <p:cNvSpPr txBox="1"/>
          <p:nvPr/>
        </p:nvSpPr>
        <p:spPr>
          <a:xfrm>
            <a:off x="2817458" y="3019544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275856" y="3189977"/>
            <a:ext cx="2016224" cy="50405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/>
          <p:cNvSpPr/>
          <p:nvPr/>
        </p:nvSpPr>
        <p:spPr>
          <a:xfrm>
            <a:off x="3203848" y="3189977"/>
            <a:ext cx="72008" cy="504056"/>
          </a:xfrm>
          <a:prstGeom prst="rect">
            <a:avLst/>
          </a:prstGeom>
          <a:solidFill>
            <a:srgbClr val="6666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5" name="Connecteur droit 54"/>
          <p:cNvCxnSpPr/>
          <p:nvPr/>
        </p:nvCxnSpPr>
        <p:spPr>
          <a:xfrm>
            <a:off x="2627784" y="3444101"/>
            <a:ext cx="648072" cy="0"/>
          </a:xfrm>
          <a:prstGeom prst="line">
            <a:avLst/>
          </a:prstGeom>
          <a:ln>
            <a:solidFill>
              <a:srgbClr val="66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5292080" y="3189977"/>
            <a:ext cx="72008" cy="504056"/>
          </a:xfrm>
          <a:prstGeom prst="rect">
            <a:avLst/>
          </a:prstGeom>
          <a:solidFill>
            <a:srgbClr val="6666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7" name="Connecteur droit 56"/>
          <p:cNvCxnSpPr/>
          <p:nvPr/>
        </p:nvCxnSpPr>
        <p:spPr>
          <a:xfrm>
            <a:off x="5292080" y="3420859"/>
            <a:ext cx="648072" cy="0"/>
          </a:xfrm>
          <a:prstGeom prst="line">
            <a:avLst/>
          </a:prstGeom>
          <a:ln>
            <a:solidFill>
              <a:srgbClr val="66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/>
          <p:cNvSpPr txBox="1"/>
          <p:nvPr/>
        </p:nvSpPr>
        <p:spPr>
          <a:xfrm>
            <a:off x="2915816" y="333195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+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5324914" y="3307576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-</a:t>
            </a:r>
          </a:p>
        </p:txBody>
      </p:sp>
      <p:cxnSp>
        <p:nvCxnSpPr>
          <p:cNvPr id="61" name="Connecteur droit 60"/>
          <p:cNvCxnSpPr/>
          <p:nvPr/>
        </p:nvCxnSpPr>
        <p:spPr>
          <a:xfrm>
            <a:off x="2959249" y="2155448"/>
            <a:ext cx="0" cy="100811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>
            <a:off x="5330180" y="2875528"/>
            <a:ext cx="0" cy="100811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>
            <a:off x="5037956" y="2889245"/>
            <a:ext cx="0" cy="100811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>
            <a:off x="3237756" y="2155448"/>
            <a:ext cx="0" cy="100811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avec flèche 74"/>
          <p:cNvCxnSpPr/>
          <p:nvPr/>
        </p:nvCxnSpPr>
        <p:spPr>
          <a:xfrm>
            <a:off x="2925341" y="2119258"/>
            <a:ext cx="360000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45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704715"/>
              </p:ext>
            </p:extLst>
          </p:nvPr>
        </p:nvGraphicFramePr>
        <p:xfrm>
          <a:off x="6732240" y="2563498"/>
          <a:ext cx="1521863" cy="71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2" imgW="825480" imgH="393480" progId="Equation.3">
                  <p:embed/>
                </p:oleObj>
              </mc:Choice>
              <mc:Fallback>
                <p:oleObj name="Équation" r:id="rId2" imgW="82548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2563498"/>
                        <a:ext cx="1521863" cy="710987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6666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" name="Rectangle 86"/>
          <p:cNvSpPr/>
          <p:nvPr/>
        </p:nvSpPr>
        <p:spPr>
          <a:xfrm>
            <a:off x="2839703" y="1728532"/>
            <a:ext cx="478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latin typeface="Symbol" pitchFamily="18" charset="2"/>
              </a:rPr>
              <a:t>D</a:t>
            </a:r>
            <a:r>
              <a:rPr lang="fr-FR" dirty="0" err="1"/>
              <a:t>x</a:t>
            </a:r>
            <a:r>
              <a:rPr lang="fr-FR" dirty="0"/>
              <a:t> </a:t>
            </a:r>
          </a:p>
        </p:txBody>
      </p:sp>
      <p:cxnSp>
        <p:nvCxnSpPr>
          <p:cNvPr id="88" name="Connecteur droit avec flèche 87"/>
          <p:cNvCxnSpPr/>
          <p:nvPr/>
        </p:nvCxnSpPr>
        <p:spPr>
          <a:xfrm>
            <a:off x="5004088" y="3883640"/>
            <a:ext cx="360000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4958080" y="3883640"/>
            <a:ext cx="478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latin typeface="Symbol" pitchFamily="18" charset="2"/>
              </a:rPr>
              <a:t>D</a:t>
            </a:r>
            <a:r>
              <a:rPr lang="fr-FR" dirty="0" err="1"/>
              <a:t>x</a:t>
            </a:r>
            <a:r>
              <a:rPr lang="fr-FR" dirty="0"/>
              <a:t> </a:t>
            </a:r>
          </a:p>
        </p:txBody>
      </p:sp>
      <p:sp>
        <p:nvSpPr>
          <p:cNvPr id="90" name="ZoneTexte 89"/>
          <p:cNvSpPr txBox="1"/>
          <p:nvPr/>
        </p:nvSpPr>
        <p:spPr>
          <a:xfrm>
            <a:off x="4537126" y="3307576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</a:t>
            </a:r>
            <a:r>
              <a:rPr lang="fr-FR" baseline="30000" dirty="0"/>
              <a:t>n+</a:t>
            </a:r>
          </a:p>
        </p:txBody>
      </p:sp>
      <p:cxnSp>
        <p:nvCxnSpPr>
          <p:cNvPr id="92" name="Connecteur droit avec flèche 91"/>
          <p:cNvCxnSpPr/>
          <p:nvPr/>
        </p:nvCxnSpPr>
        <p:spPr>
          <a:xfrm>
            <a:off x="4644008" y="3595608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ZoneTexte 92"/>
          <p:cNvSpPr txBox="1"/>
          <p:nvPr/>
        </p:nvSpPr>
        <p:spPr>
          <a:xfrm>
            <a:off x="155089" y="5910371"/>
            <a:ext cx="8809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sz="2400" dirty="0"/>
              <a:t>	Cas of a </a:t>
            </a:r>
            <a:r>
              <a:rPr lang="fr-FR" sz="2400" dirty="0" err="1"/>
              <a:t>binary</a:t>
            </a:r>
            <a:r>
              <a:rPr lang="fr-FR" sz="2400" dirty="0"/>
              <a:t> compound </a:t>
            </a:r>
            <a:r>
              <a:rPr lang="fr-FR" sz="2400" dirty="0" err="1"/>
              <a:t>M</a:t>
            </a:r>
            <a:r>
              <a:rPr lang="fr-FR" sz="2400" baseline="-25000" dirty="0" err="1"/>
              <a:t>a</a:t>
            </a:r>
            <a:r>
              <a:rPr lang="fr-FR" sz="2400" dirty="0" err="1"/>
              <a:t>X</a:t>
            </a:r>
            <a:r>
              <a:rPr lang="fr-FR" sz="2400" baseline="-25000" dirty="0" err="1"/>
              <a:t>b</a:t>
            </a:r>
            <a:r>
              <a:rPr lang="fr-FR" sz="2400" dirty="0"/>
              <a:t> </a:t>
            </a:r>
            <a:r>
              <a:rPr lang="fr-FR" sz="2400" dirty="0" err="1"/>
              <a:t>with</a:t>
            </a:r>
            <a:r>
              <a:rPr lang="fr-FR" sz="2400" dirty="0"/>
              <a:t> anode </a:t>
            </a:r>
            <a:r>
              <a:rPr lang="fr-FR" sz="2400" dirty="0" err="1"/>
              <a:t>oxidation</a:t>
            </a:r>
            <a:r>
              <a:rPr lang="fr-FR" sz="2400" dirty="0"/>
              <a:t> </a:t>
            </a:r>
            <a:r>
              <a:rPr lang="fr-FR" sz="2400" dirty="0" err="1"/>
              <a:t>resulting</a:t>
            </a:r>
            <a:r>
              <a:rPr lang="fr-FR" sz="2400" dirty="0"/>
              <a:t> in the formation of a </a:t>
            </a:r>
            <a:r>
              <a:rPr lang="fr-FR" sz="2400" dirty="0" err="1"/>
              <a:t>gazeous</a:t>
            </a:r>
            <a:r>
              <a:rPr lang="fr-FR" sz="2400" dirty="0"/>
              <a:t> </a:t>
            </a:r>
            <a:r>
              <a:rPr lang="fr-FR" sz="2400" dirty="0" err="1"/>
              <a:t>species</a:t>
            </a:r>
            <a:r>
              <a:rPr lang="fr-FR" sz="2400" dirty="0"/>
              <a:t> X</a:t>
            </a:r>
            <a:r>
              <a:rPr lang="fr-FR" sz="2400" baseline="-25000" dirty="0"/>
              <a:t>2</a:t>
            </a:r>
            <a:r>
              <a:rPr lang="fr-FR" sz="2400" dirty="0"/>
              <a:t>. </a:t>
            </a:r>
          </a:p>
        </p:txBody>
      </p:sp>
      <p:sp>
        <p:nvSpPr>
          <p:cNvPr id="34" name="Flèche droite 33"/>
          <p:cNvSpPr/>
          <p:nvPr/>
        </p:nvSpPr>
        <p:spPr>
          <a:xfrm>
            <a:off x="446910" y="787614"/>
            <a:ext cx="617331" cy="333062"/>
          </a:xfrm>
          <a:prstGeom prst="rightArrow">
            <a:avLst/>
          </a:prstGeom>
          <a:solidFill>
            <a:srgbClr val="66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36" name="ZoneTexte 35"/>
          <p:cNvSpPr txBox="1"/>
          <p:nvPr/>
        </p:nvSpPr>
        <p:spPr>
          <a:xfrm>
            <a:off x="574248" y="4418617"/>
            <a:ext cx="4321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Symbol" pitchFamily="18" charset="2"/>
              </a:rPr>
              <a:t>r </a:t>
            </a:r>
            <a:r>
              <a:rPr lang="fr-FR" sz="2400" dirty="0"/>
              <a:t>: MX </a:t>
            </a:r>
            <a:r>
              <a:rPr lang="fr-FR" sz="2400" dirty="0" err="1"/>
              <a:t>Volumic</a:t>
            </a:r>
            <a:r>
              <a:rPr lang="fr-FR" sz="2400" dirty="0"/>
              <a:t> mass MX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z : cation charge</a:t>
            </a:r>
          </a:p>
        </p:txBody>
      </p:sp>
      <p:sp>
        <p:nvSpPr>
          <p:cNvPr id="37" name="Flèche droite 36"/>
          <p:cNvSpPr/>
          <p:nvPr/>
        </p:nvSpPr>
        <p:spPr>
          <a:xfrm>
            <a:off x="407573" y="5978748"/>
            <a:ext cx="617331" cy="333062"/>
          </a:xfrm>
          <a:prstGeom prst="rightArrow">
            <a:avLst/>
          </a:prstGeom>
          <a:solidFill>
            <a:srgbClr val="66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38" name="ZoneTexte 37"/>
          <p:cNvSpPr txBox="1"/>
          <p:nvPr/>
        </p:nvSpPr>
        <p:spPr>
          <a:xfrm>
            <a:off x="5192342" y="4417697"/>
            <a:ext cx="3470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S : interface surface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err="1">
                <a:latin typeface="Symbol" pitchFamily="18" charset="2"/>
              </a:rPr>
              <a:t>D</a:t>
            </a:r>
            <a:r>
              <a:rPr lang="fr-FR" sz="2400" dirty="0" err="1"/>
              <a:t>x</a:t>
            </a:r>
            <a:r>
              <a:rPr lang="fr-FR" sz="2400" dirty="0"/>
              <a:t> : shift of the anode </a:t>
            </a:r>
            <a:r>
              <a:rPr lang="fr-FR" sz="2400" dirty="0" err="1"/>
              <a:t>electrode</a:t>
            </a:r>
            <a:r>
              <a:rPr lang="fr-FR" sz="2400" dirty="0"/>
              <a:t> interface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106</a:t>
            </a:fld>
            <a:endParaRPr lang="fr-F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620688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b="1" dirty="0"/>
          </a:p>
          <a:p>
            <a:pPr algn="ctr"/>
            <a:r>
              <a:rPr lang="fr-FR" sz="2400" b="1" dirty="0"/>
              <a:t>M</a:t>
            </a:r>
            <a:r>
              <a:rPr lang="fr-FR" sz="2400" b="1" baseline="-25000" dirty="0"/>
              <a:t>M</a:t>
            </a:r>
            <a:r>
              <a:rPr lang="fr-FR" sz="2400" b="1" dirty="0"/>
              <a:t> + X</a:t>
            </a:r>
            <a:r>
              <a:rPr lang="fr-FR" sz="2400" b="1" baseline="-25000" dirty="0"/>
              <a:t>X</a:t>
            </a:r>
            <a:r>
              <a:rPr lang="fr-FR" sz="2400" b="1" dirty="0"/>
              <a:t>		→ 	 M</a:t>
            </a:r>
            <a:r>
              <a:rPr lang="fr-FR" sz="2400" b="1" baseline="-25000" dirty="0"/>
              <a:t>X</a:t>
            </a:r>
            <a:r>
              <a:rPr lang="fr-FR" sz="2400" b="1" dirty="0"/>
              <a:t> + X</a:t>
            </a:r>
            <a:r>
              <a:rPr lang="fr-FR" sz="2400" b="1" baseline="-25000" dirty="0"/>
              <a:t>M</a:t>
            </a:r>
          </a:p>
          <a:p>
            <a:pPr algn="ctr"/>
            <a:endParaRPr lang="fr-FR" sz="2400" b="1" dirty="0"/>
          </a:p>
          <a:p>
            <a:endParaRPr lang="fr-FR" sz="2400" b="1" dirty="0"/>
          </a:p>
          <a:p>
            <a:r>
              <a:rPr lang="fr-FR" sz="2400" dirty="0"/>
              <a:t>Exemples : </a:t>
            </a:r>
            <a:r>
              <a:rPr lang="fr-FR" sz="2400" dirty="0" err="1"/>
              <a:t>AuZn</a:t>
            </a:r>
            <a:r>
              <a:rPr lang="fr-FR" sz="2400" dirty="0"/>
              <a:t>, </a:t>
            </a:r>
            <a:r>
              <a:rPr lang="fr-FR" sz="2400" dirty="0" err="1"/>
              <a:t>GaP</a:t>
            </a:r>
            <a:r>
              <a:rPr lang="fr-FR" sz="2400" dirty="0"/>
              <a:t>, </a:t>
            </a:r>
            <a:r>
              <a:rPr lang="fr-FR" sz="2400" dirty="0" err="1"/>
              <a:t>GaS</a:t>
            </a:r>
            <a:endParaRPr lang="fr-FR" sz="2400" dirty="0"/>
          </a:p>
          <a:p>
            <a:endParaRPr lang="fr-FR" sz="2400" dirty="0"/>
          </a:p>
          <a:p>
            <a:endParaRPr lang="fr-FR" sz="2400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2051720" y="836712"/>
            <a:ext cx="5040559" cy="792088"/>
          </a:xfrm>
          <a:prstGeom prst="roundRect">
            <a:avLst/>
          </a:prstGeom>
          <a:noFill/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7" name="ZoneTexte 6"/>
          <p:cNvSpPr txBox="1"/>
          <p:nvPr/>
        </p:nvSpPr>
        <p:spPr>
          <a:xfrm>
            <a:off x="127313" y="35041"/>
            <a:ext cx="3023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6666FF"/>
                </a:solidFill>
              </a:rPr>
              <a:t>3.1.3. Anti-Site </a:t>
            </a:r>
            <a:r>
              <a:rPr lang="fr-FR" sz="2400" dirty="0" err="1">
                <a:solidFill>
                  <a:srgbClr val="6666FF"/>
                </a:solidFill>
              </a:rPr>
              <a:t>Defects</a:t>
            </a:r>
            <a:endParaRPr lang="fr-FR" sz="2400" dirty="0">
              <a:solidFill>
                <a:srgbClr val="6666FF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23448" y="3867096"/>
            <a:ext cx="3546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6666FF"/>
                </a:solidFill>
              </a:rPr>
              <a:t>3.1.4. </a:t>
            </a:r>
            <a:r>
              <a:rPr lang="fr-FR" sz="2400" dirty="0" err="1">
                <a:solidFill>
                  <a:srgbClr val="6666FF"/>
                </a:solidFill>
              </a:rPr>
              <a:t>Defects</a:t>
            </a:r>
            <a:r>
              <a:rPr lang="fr-FR" sz="2400" dirty="0">
                <a:solidFill>
                  <a:srgbClr val="6666FF"/>
                </a:solidFill>
              </a:rPr>
              <a:t> classification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57627" y="400506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/>
          </a:p>
          <a:p>
            <a:pPr algn="ctr"/>
            <a:r>
              <a:rPr lang="fr-FR" sz="2400" dirty="0"/>
              <a:t>Schottky &gt; </a:t>
            </a:r>
            <a:r>
              <a:rPr lang="fr-FR" sz="2400" dirty="0" err="1"/>
              <a:t>Frenkel</a:t>
            </a:r>
            <a:r>
              <a:rPr lang="fr-FR" sz="2400" dirty="0"/>
              <a:t> &gt; Anti-site</a:t>
            </a:r>
            <a:endParaRPr lang="fr-FR" sz="2400" dirty="0">
              <a:solidFill>
                <a:srgbClr val="6666FF"/>
              </a:solidFill>
            </a:endParaRPr>
          </a:p>
          <a:p>
            <a:endParaRPr lang="fr-FR" sz="24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7544" y="822947"/>
            <a:ext cx="806489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The effective charge (</a:t>
            </a:r>
            <a:r>
              <a:rPr lang="fr-FR" sz="2400" dirty="0" err="1"/>
              <a:t>q</a:t>
            </a:r>
            <a:r>
              <a:rPr lang="fr-FR" sz="2400" baseline="-25000" dirty="0" err="1"/>
              <a:t>ef</a:t>
            </a:r>
            <a:r>
              <a:rPr lang="fr-FR" sz="2400" baseline="-25000" dirty="0"/>
              <a:t> </a:t>
            </a:r>
            <a:r>
              <a:rPr lang="fr-FR" sz="2400" dirty="0"/>
              <a:t>) </a:t>
            </a:r>
            <a:r>
              <a:rPr lang="fr-FR" sz="2400" dirty="0" err="1"/>
              <a:t>is</a:t>
            </a:r>
            <a:r>
              <a:rPr lang="fr-FR" sz="2400" dirty="0"/>
              <a:t> the </a:t>
            </a:r>
            <a:r>
              <a:rPr lang="fr-FR" sz="2400" dirty="0" err="1"/>
              <a:t>difference</a:t>
            </a:r>
            <a:r>
              <a:rPr lang="fr-FR" sz="2400" dirty="0"/>
              <a:t> </a:t>
            </a:r>
            <a:r>
              <a:rPr lang="fr-FR" sz="2400" dirty="0" err="1"/>
              <a:t>between</a:t>
            </a:r>
            <a:r>
              <a:rPr lang="fr-FR" sz="2400" dirty="0"/>
              <a:t> the charge of the </a:t>
            </a:r>
            <a:r>
              <a:rPr lang="fr-FR" sz="2400" dirty="0" err="1"/>
              <a:t>species</a:t>
            </a:r>
            <a:r>
              <a:rPr lang="fr-FR" sz="2400" dirty="0"/>
              <a:t> </a:t>
            </a:r>
            <a:r>
              <a:rPr lang="fr-FR" sz="2400" dirty="0" err="1"/>
              <a:t>occupying</a:t>
            </a:r>
            <a:r>
              <a:rPr lang="fr-FR" sz="2400" dirty="0"/>
              <a:t> the site in the real </a:t>
            </a:r>
            <a:r>
              <a:rPr lang="fr-FR" sz="2400" dirty="0" err="1"/>
              <a:t>crystal</a:t>
            </a:r>
            <a:r>
              <a:rPr lang="fr-FR" sz="2400" dirty="0"/>
              <a:t> (</a:t>
            </a:r>
            <a:r>
              <a:rPr lang="fr-FR" sz="2400" dirty="0" err="1"/>
              <a:t>q</a:t>
            </a:r>
            <a:r>
              <a:rPr lang="fr-FR" sz="2400" baseline="-25000" dirty="0" err="1"/>
              <a:t>r</a:t>
            </a:r>
            <a:r>
              <a:rPr lang="fr-FR" sz="2400" baseline="-25000" dirty="0"/>
              <a:t> </a:t>
            </a:r>
            <a:r>
              <a:rPr lang="fr-FR" sz="2400" dirty="0"/>
              <a:t>) and in the </a:t>
            </a:r>
            <a:r>
              <a:rPr lang="fr-FR" sz="2400" dirty="0" err="1"/>
              <a:t>perfect</a:t>
            </a:r>
            <a:r>
              <a:rPr lang="fr-FR" sz="2400" dirty="0"/>
              <a:t> </a:t>
            </a:r>
            <a:r>
              <a:rPr lang="fr-FR" sz="2400" dirty="0" err="1"/>
              <a:t>crystal</a:t>
            </a:r>
            <a:r>
              <a:rPr lang="fr-FR" sz="2400" dirty="0"/>
              <a:t> (</a:t>
            </a:r>
            <a:r>
              <a:rPr lang="fr-FR" sz="2400" dirty="0" err="1"/>
              <a:t>q</a:t>
            </a:r>
            <a:r>
              <a:rPr lang="fr-FR" sz="2400" baseline="-25000" dirty="0" err="1"/>
              <a:t>n</a:t>
            </a:r>
            <a:r>
              <a:rPr lang="fr-FR" sz="2400" dirty="0"/>
              <a:t> ). </a:t>
            </a:r>
          </a:p>
          <a:p>
            <a:pPr algn="ctr"/>
            <a:r>
              <a:rPr lang="fr-FR" sz="2400" dirty="0" err="1"/>
              <a:t>q</a:t>
            </a:r>
            <a:r>
              <a:rPr lang="fr-FR" sz="2400" baseline="-25000" dirty="0" err="1"/>
              <a:t>ef</a:t>
            </a:r>
            <a:r>
              <a:rPr lang="fr-FR" sz="2400" dirty="0"/>
              <a:t> = </a:t>
            </a:r>
            <a:r>
              <a:rPr lang="fr-FR" sz="2400" dirty="0" err="1"/>
              <a:t>q</a:t>
            </a:r>
            <a:r>
              <a:rPr lang="fr-FR" sz="2400" baseline="-25000" dirty="0" err="1"/>
              <a:t>r</a:t>
            </a:r>
            <a:r>
              <a:rPr lang="fr-FR" sz="2400" dirty="0"/>
              <a:t> – </a:t>
            </a:r>
            <a:r>
              <a:rPr lang="fr-FR" sz="2400" dirty="0" err="1"/>
              <a:t>q</a:t>
            </a:r>
            <a:r>
              <a:rPr lang="fr-FR" sz="2400" baseline="-25000" dirty="0" err="1"/>
              <a:t>n</a:t>
            </a:r>
            <a:endParaRPr lang="fr-FR" sz="2400" baseline="-25000" dirty="0"/>
          </a:p>
          <a:p>
            <a:pPr algn="ctr"/>
            <a:endParaRPr lang="fr-FR" sz="2400" baseline="-25000" dirty="0"/>
          </a:p>
          <a:p>
            <a:endParaRPr lang="fr-FR" sz="2400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67544" y="606923"/>
            <a:ext cx="7920880" cy="25922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9" name="ZoneTexte 8"/>
          <p:cNvSpPr txBox="1"/>
          <p:nvPr/>
        </p:nvSpPr>
        <p:spPr>
          <a:xfrm>
            <a:off x="127313" y="35041"/>
            <a:ext cx="3848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6666FF"/>
                </a:solidFill>
              </a:rPr>
              <a:t>3.1.5. Charge of point </a:t>
            </a:r>
            <a:r>
              <a:rPr lang="fr-FR" sz="2400" dirty="0" err="1">
                <a:solidFill>
                  <a:srgbClr val="6666FF"/>
                </a:solidFill>
              </a:rPr>
              <a:t>defects</a:t>
            </a:r>
            <a:endParaRPr lang="fr-FR" sz="2400" dirty="0">
              <a:solidFill>
                <a:srgbClr val="6666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91321" y="2420888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fr-FR" sz="2400" dirty="0"/>
              <a:t> </a:t>
            </a:r>
            <a:r>
              <a:rPr lang="fr-FR" sz="2400" dirty="0" err="1"/>
              <a:t>Negative</a:t>
            </a:r>
            <a:r>
              <a:rPr lang="fr-FR" sz="2400" dirty="0"/>
              <a:t> effective charge : (’) </a:t>
            </a:r>
            <a:endParaRPr lang="fr-FR" sz="2400" baseline="-25000" dirty="0"/>
          </a:p>
          <a:p>
            <a:pPr>
              <a:buFontTx/>
              <a:buChar char="-"/>
            </a:pPr>
            <a:r>
              <a:rPr lang="fr-FR" sz="2400" dirty="0"/>
              <a:t> Positive effective charge : (°) </a:t>
            </a:r>
          </a:p>
          <a:p>
            <a:r>
              <a:rPr lang="fr-FR" sz="2400" dirty="0"/>
              <a:t>- No effective charge : (</a:t>
            </a:r>
            <a:r>
              <a:rPr lang="fr-FR" sz="2400" baseline="30000" dirty="0"/>
              <a:t>x</a:t>
            </a:r>
            <a:r>
              <a:rPr lang="fr-FR" sz="2400" dirty="0"/>
              <a:t>)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94160" y="404664"/>
            <a:ext cx="1419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>
                <a:solidFill>
                  <a:srgbClr val="6666FF"/>
                </a:solidFill>
              </a:rPr>
              <a:t>Definition</a:t>
            </a:r>
            <a:endParaRPr lang="fr-FR" sz="2400" dirty="0">
              <a:solidFill>
                <a:srgbClr val="6666FF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27313" y="2430716"/>
            <a:ext cx="1666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>
                <a:solidFill>
                  <a:srgbClr val="6666FF"/>
                </a:solidFill>
              </a:rPr>
              <a:t>Designation</a:t>
            </a:r>
            <a:endParaRPr lang="fr-FR" sz="2400" dirty="0">
              <a:solidFill>
                <a:srgbClr val="6666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10203" y="3888793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i="1" dirty="0"/>
              <a:t>NOTA : The charge of </a:t>
            </a:r>
            <a:r>
              <a:rPr lang="fr-FR" sz="2400" b="1" i="1" dirty="0" err="1"/>
              <a:t>defect</a:t>
            </a:r>
            <a:r>
              <a:rPr lang="fr-FR" sz="2400" b="1" i="1" dirty="0"/>
              <a:t> </a:t>
            </a:r>
            <a:r>
              <a:rPr lang="fr-FR" sz="2400" b="1" i="1" dirty="0" err="1"/>
              <a:t>is</a:t>
            </a:r>
            <a:r>
              <a:rPr lang="fr-FR" sz="2400" b="1" i="1" dirty="0"/>
              <a:t> </a:t>
            </a:r>
            <a:r>
              <a:rPr lang="fr-FR" sz="2400" b="1" i="1" dirty="0" err="1"/>
              <a:t>considered</a:t>
            </a:r>
            <a:r>
              <a:rPr lang="fr-FR" sz="2400" b="1" i="1" dirty="0"/>
              <a:t> </a:t>
            </a:r>
            <a:r>
              <a:rPr lang="fr-FR" sz="2400" b="1" i="1" dirty="0" err="1"/>
              <a:t>with</a:t>
            </a:r>
            <a:r>
              <a:rPr lang="fr-FR" sz="2400" b="1" i="1" dirty="0"/>
              <a:t> respect to the charge of the site </a:t>
            </a:r>
            <a:r>
              <a:rPr lang="fr-FR" sz="2400" b="1" i="1" dirty="0" err="1"/>
              <a:t>occupied</a:t>
            </a:r>
            <a:r>
              <a:rPr lang="fr-FR" sz="2400" b="1" i="1" dirty="0"/>
              <a:t> in the </a:t>
            </a:r>
            <a:r>
              <a:rPr lang="fr-FR" sz="2400" b="1" i="1" dirty="0" err="1"/>
              <a:t>perfect</a:t>
            </a:r>
            <a:r>
              <a:rPr lang="fr-FR" sz="2400" b="1" i="1" dirty="0"/>
              <a:t> </a:t>
            </a:r>
            <a:r>
              <a:rPr lang="fr-FR" sz="2400" b="1" i="1" dirty="0" err="1"/>
              <a:t>crystal</a:t>
            </a:r>
            <a:r>
              <a:rPr lang="fr-FR" sz="2400" b="1" i="1" dirty="0"/>
              <a:t>, </a:t>
            </a:r>
            <a:r>
              <a:rPr lang="fr-FR" sz="2400" b="1" i="1" dirty="0" err="1"/>
              <a:t>even</a:t>
            </a:r>
            <a:r>
              <a:rPr lang="fr-FR" sz="2400" b="1" i="1" dirty="0"/>
              <a:t> if </a:t>
            </a:r>
            <a:r>
              <a:rPr lang="fr-FR" sz="2400" b="1" i="1" dirty="0" err="1"/>
              <a:t>there</a:t>
            </a:r>
            <a:r>
              <a:rPr lang="fr-FR" sz="2400" b="1" i="1" dirty="0"/>
              <a:t> </a:t>
            </a:r>
            <a:r>
              <a:rPr lang="fr-FR" sz="2400" b="1" i="1" dirty="0" err="1"/>
              <a:t>is</a:t>
            </a:r>
            <a:r>
              <a:rPr lang="fr-FR" sz="2400" b="1" i="1" dirty="0"/>
              <a:t> no real charge </a:t>
            </a:r>
            <a:r>
              <a:rPr lang="fr-FR" sz="2400" b="1" i="1" dirty="0" err="1"/>
              <a:t>located</a:t>
            </a:r>
            <a:r>
              <a:rPr lang="fr-FR" sz="2400" b="1" i="1" dirty="0"/>
              <a:t> on the </a:t>
            </a:r>
            <a:r>
              <a:rPr lang="fr-FR" sz="2400" b="1" i="1" dirty="0" err="1"/>
              <a:t>defect</a:t>
            </a:r>
            <a:r>
              <a:rPr lang="fr-FR" sz="2400" b="1" i="1" dirty="0"/>
              <a:t> site.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3774" y="5326176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/>
          </a:p>
          <a:p>
            <a:r>
              <a:rPr lang="fr-FR" sz="2400" dirty="0"/>
              <a:t>Crystal </a:t>
            </a:r>
            <a:r>
              <a:rPr lang="fr-FR" sz="2400" dirty="0" err="1"/>
              <a:t>LiCl</a:t>
            </a:r>
            <a:r>
              <a:rPr lang="fr-FR" sz="2400" dirty="0"/>
              <a:t>: Combination of an </a:t>
            </a:r>
            <a:r>
              <a:rPr lang="fr-FR" sz="2400" dirty="0" err="1"/>
              <a:t>anionic</a:t>
            </a:r>
            <a:r>
              <a:rPr lang="fr-FR" sz="2400" dirty="0"/>
              <a:t> </a:t>
            </a:r>
            <a:r>
              <a:rPr lang="fr-FR" sz="2400" dirty="0" err="1"/>
              <a:t>chlorine</a:t>
            </a:r>
            <a:r>
              <a:rPr lang="fr-FR" sz="2400" dirty="0"/>
              <a:t> </a:t>
            </a:r>
            <a:r>
              <a:rPr lang="fr-FR" sz="2400" dirty="0" err="1"/>
              <a:t>vacancy</a:t>
            </a:r>
            <a:r>
              <a:rPr lang="fr-FR" sz="2400" dirty="0"/>
              <a:t> </a:t>
            </a:r>
            <a:r>
              <a:rPr lang="fr-FR" sz="2400" dirty="0" err="1"/>
              <a:t>witha</a:t>
            </a:r>
            <a:r>
              <a:rPr lang="fr-FR" sz="2400" dirty="0"/>
              <a:t> neutral </a:t>
            </a:r>
            <a:r>
              <a:rPr lang="fr-FR" sz="2400" dirty="0" err="1"/>
              <a:t>chlorine</a:t>
            </a:r>
            <a:r>
              <a:rPr lang="fr-FR" sz="2400" dirty="0"/>
              <a:t> </a:t>
            </a:r>
            <a:r>
              <a:rPr lang="fr-FR" sz="2400" dirty="0" err="1"/>
              <a:t>vacancy</a:t>
            </a:r>
            <a:r>
              <a:rPr lang="fr-FR" sz="2400" dirty="0"/>
              <a:t> :</a:t>
            </a:r>
          </a:p>
          <a:p>
            <a:r>
              <a:rPr lang="fr-FR" sz="2400" dirty="0"/>
              <a:t>		 </a:t>
            </a:r>
            <a:r>
              <a:rPr lang="fr-FR" sz="2400" dirty="0" err="1"/>
              <a:t>V°</a:t>
            </a:r>
            <a:r>
              <a:rPr lang="fr-FR" sz="2400" baseline="-25000" dirty="0" err="1"/>
              <a:t>Cl</a:t>
            </a:r>
            <a:r>
              <a:rPr lang="fr-FR" sz="2400" dirty="0"/>
              <a:t> + </a:t>
            </a:r>
            <a:r>
              <a:rPr lang="fr-FR" sz="2400" dirty="0" err="1"/>
              <a:t>V</a:t>
            </a:r>
            <a:r>
              <a:rPr lang="fr-FR" sz="2400" baseline="-25000" dirty="0" err="1"/>
              <a:t>Cl</a:t>
            </a:r>
            <a:r>
              <a:rPr lang="fr-FR" sz="2400" baseline="-25000" dirty="0"/>
              <a:t> </a:t>
            </a:r>
            <a:r>
              <a:rPr lang="fr-FR" sz="2400" dirty="0"/>
              <a:t>	</a:t>
            </a:r>
            <a:r>
              <a:rPr lang="fr-FR" sz="2400" baseline="-25000" dirty="0"/>
              <a:t> 	</a:t>
            </a:r>
            <a:r>
              <a:rPr lang="fr-FR" sz="2400" dirty="0"/>
              <a:t>→ 	(</a:t>
            </a:r>
            <a:r>
              <a:rPr lang="fr-FR" sz="2400" dirty="0" err="1"/>
              <a:t>V</a:t>
            </a:r>
            <a:r>
              <a:rPr lang="fr-FR" sz="2400" baseline="-25000" dirty="0" err="1"/>
              <a:t>Cl</a:t>
            </a:r>
            <a:r>
              <a:rPr lang="fr-FR" sz="2400" dirty="0"/>
              <a:t> )°</a:t>
            </a:r>
            <a:r>
              <a:rPr lang="fr-FR" sz="2400" baseline="-25000" dirty="0"/>
              <a:t>2</a:t>
            </a:r>
          </a:p>
          <a:p>
            <a:endParaRPr lang="fr-FR" sz="2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127313" y="5215553"/>
            <a:ext cx="3913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6666FF"/>
                </a:solidFill>
              </a:rPr>
              <a:t>3.1.6. Point </a:t>
            </a:r>
            <a:r>
              <a:rPr lang="fr-FR" sz="2400" dirty="0" err="1">
                <a:solidFill>
                  <a:srgbClr val="6666FF"/>
                </a:solidFill>
              </a:rPr>
              <a:t>defect</a:t>
            </a:r>
            <a:r>
              <a:rPr lang="fr-FR" sz="2400" dirty="0">
                <a:solidFill>
                  <a:srgbClr val="6666FF"/>
                </a:solidFill>
              </a:rPr>
              <a:t> association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38163" y="35041"/>
            <a:ext cx="4707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6666FF"/>
                </a:solidFill>
              </a:rPr>
              <a:t>3.1.7. How to express point </a:t>
            </a:r>
            <a:r>
              <a:rPr lang="fr-FR" sz="2400" dirty="0" err="1">
                <a:solidFill>
                  <a:srgbClr val="6666FF"/>
                </a:solidFill>
              </a:rPr>
              <a:t>defects</a:t>
            </a:r>
            <a:r>
              <a:rPr lang="fr-FR" sz="2400" dirty="0">
                <a:solidFill>
                  <a:srgbClr val="6666FF"/>
                </a:solidFill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323528" y="476672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>
              <a:solidFill>
                <a:srgbClr val="6666FF"/>
              </a:solidFill>
            </a:endParaRPr>
          </a:p>
          <a:p>
            <a:pPr algn="just"/>
            <a:r>
              <a:rPr lang="fr-FR" sz="2400" dirty="0">
                <a:solidFill>
                  <a:srgbClr val="6666FF"/>
                </a:solidFill>
              </a:rPr>
              <a:t>i) Conservation of sites</a:t>
            </a:r>
            <a:endParaRPr lang="fr-FR" sz="2400" dirty="0"/>
          </a:p>
          <a:p>
            <a:pPr algn="just"/>
            <a:endParaRPr lang="fr-FR" sz="2400" dirty="0"/>
          </a:p>
          <a:p>
            <a:pPr algn="ctr"/>
            <a:endParaRPr lang="fr-FR" sz="2400" i="1" dirty="0">
              <a:solidFill>
                <a:srgbClr val="6666FF"/>
              </a:solidFill>
            </a:endParaRPr>
          </a:p>
          <a:p>
            <a:endParaRPr lang="fr-FR" sz="2400" dirty="0"/>
          </a:p>
        </p:txBody>
      </p:sp>
      <p:sp>
        <p:nvSpPr>
          <p:cNvPr id="10" name="Rectangle 9"/>
          <p:cNvSpPr/>
          <p:nvPr/>
        </p:nvSpPr>
        <p:spPr>
          <a:xfrm>
            <a:off x="323528" y="2217638"/>
            <a:ext cx="88204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>
              <a:solidFill>
                <a:srgbClr val="6666FF"/>
              </a:solidFill>
            </a:endParaRPr>
          </a:p>
          <a:p>
            <a:r>
              <a:rPr lang="fr-FR" sz="2400" dirty="0">
                <a:solidFill>
                  <a:srgbClr val="6666FF"/>
                </a:solidFill>
              </a:rPr>
              <a:t>ii) Conservation of mass</a:t>
            </a:r>
          </a:p>
          <a:p>
            <a:pPr algn="just"/>
            <a:r>
              <a:rPr lang="fr-FR" sz="2400" dirty="0"/>
              <a:t>           - m (</a:t>
            </a:r>
            <a:r>
              <a:rPr lang="fr-FR" sz="2400" dirty="0" err="1"/>
              <a:t>Vacancy</a:t>
            </a:r>
            <a:r>
              <a:rPr lang="fr-FR" sz="2400" dirty="0"/>
              <a:t>) = 0</a:t>
            </a:r>
          </a:p>
          <a:p>
            <a:pPr algn="just"/>
            <a:r>
              <a:rPr lang="fr-FR" sz="2400" dirty="0"/>
              <a:t>           - m (</a:t>
            </a:r>
            <a:r>
              <a:rPr lang="fr-FR" sz="2400" dirty="0" err="1"/>
              <a:t>Electronic</a:t>
            </a:r>
            <a:r>
              <a:rPr lang="fr-FR" sz="2400" dirty="0"/>
              <a:t> </a:t>
            </a:r>
            <a:r>
              <a:rPr lang="fr-FR" sz="2400" dirty="0" err="1"/>
              <a:t>defects</a:t>
            </a:r>
            <a:r>
              <a:rPr lang="fr-FR" sz="2400" dirty="0"/>
              <a:t>) = 0 (no impact on </a:t>
            </a:r>
            <a:r>
              <a:rPr lang="fr-FR" sz="2400" dirty="0" err="1"/>
              <a:t>atom</a:t>
            </a:r>
            <a:r>
              <a:rPr lang="fr-FR" sz="2400" dirty="0"/>
              <a:t> mass)</a:t>
            </a:r>
          </a:p>
          <a:p>
            <a:pPr algn="just"/>
            <a:endParaRPr lang="fr-FR" sz="2400" dirty="0"/>
          </a:p>
          <a:p>
            <a:pPr algn="ctr"/>
            <a:endParaRPr lang="fr-FR" sz="2400" i="1" dirty="0">
              <a:solidFill>
                <a:srgbClr val="6666FF"/>
              </a:solidFill>
            </a:endParaRPr>
          </a:p>
          <a:p>
            <a:endParaRPr lang="fr-FR" sz="2400" dirty="0"/>
          </a:p>
        </p:txBody>
      </p:sp>
      <p:sp>
        <p:nvSpPr>
          <p:cNvPr id="11" name="Rectangle 10"/>
          <p:cNvSpPr/>
          <p:nvPr/>
        </p:nvSpPr>
        <p:spPr>
          <a:xfrm>
            <a:off x="251520" y="3781489"/>
            <a:ext cx="6174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>
              <a:solidFill>
                <a:srgbClr val="6666FF"/>
              </a:solidFill>
            </a:endParaRPr>
          </a:p>
          <a:p>
            <a:endParaRPr lang="fr-FR" sz="2400" dirty="0">
              <a:solidFill>
                <a:srgbClr val="6666FF"/>
              </a:solidFill>
            </a:endParaRPr>
          </a:p>
          <a:p>
            <a:r>
              <a:rPr lang="fr-FR" sz="2400" dirty="0">
                <a:solidFill>
                  <a:srgbClr val="6666FF"/>
                </a:solidFill>
              </a:rPr>
              <a:t>iii) Conservation of charge (</a:t>
            </a:r>
            <a:r>
              <a:rPr lang="fr-FR" sz="2400" dirty="0" err="1">
                <a:solidFill>
                  <a:srgbClr val="6666FF"/>
                </a:solidFill>
              </a:rPr>
              <a:t>Electroneutrality</a:t>
            </a:r>
            <a:r>
              <a:rPr lang="fr-FR" sz="2400" dirty="0">
                <a:solidFill>
                  <a:srgbClr val="6666FF"/>
                </a:solidFill>
              </a:rPr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55776" y="4983559"/>
            <a:ext cx="4536504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Symbol" panose="05050102010706020507" pitchFamily="18" charset="2"/>
              </a:rPr>
              <a:t>S</a:t>
            </a:r>
            <a:r>
              <a:rPr lang="fr-FR" sz="2400" dirty="0"/>
              <a:t> </a:t>
            </a:r>
            <a:r>
              <a:rPr lang="fr-FR" sz="2400" dirty="0" err="1"/>
              <a:t>q</a:t>
            </a:r>
            <a:r>
              <a:rPr lang="fr-FR" sz="2400" baseline="-25000" dirty="0" err="1"/>
              <a:t>eff</a:t>
            </a:r>
            <a:r>
              <a:rPr lang="fr-FR" sz="2400" dirty="0"/>
              <a:t> [</a:t>
            </a:r>
            <a:r>
              <a:rPr lang="fr-FR" sz="2400" dirty="0" err="1"/>
              <a:t>product</a:t>
            </a:r>
            <a:r>
              <a:rPr lang="fr-FR" sz="2400" dirty="0"/>
              <a:t>] = </a:t>
            </a:r>
            <a:r>
              <a:rPr lang="fr-FR" sz="2400" dirty="0">
                <a:latin typeface="Symbol" panose="05050102010706020507" pitchFamily="18" charset="2"/>
              </a:rPr>
              <a:t>S</a:t>
            </a:r>
            <a:r>
              <a:rPr lang="fr-FR" sz="2400" dirty="0"/>
              <a:t> </a:t>
            </a:r>
            <a:r>
              <a:rPr lang="fr-FR" sz="2400" dirty="0" err="1"/>
              <a:t>q</a:t>
            </a:r>
            <a:r>
              <a:rPr lang="fr-FR" sz="2400" baseline="-25000" dirty="0" err="1"/>
              <a:t>eff</a:t>
            </a:r>
            <a:r>
              <a:rPr lang="fr-FR" sz="2400" dirty="0"/>
              <a:t> [</a:t>
            </a:r>
            <a:r>
              <a:rPr lang="fr-FR" sz="2400" dirty="0" err="1"/>
              <a:t>reagant</a:t>
            </a:r>
            <a:r>
              <a:rPr lang="fr-FR" sz="2400" dirty="0"/>
              <a:t>]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13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54152AC6-605D-20F8-A1DB-809B9C216014}"/>
                  </a:ext>
                </a:extLst>
              </p:cNvPr>
              <p:cNvSpPr txBox="1"/>
              <p:nvPr/>
            </p:nvSpPr>
            <p:spPr>
              <a:xfrm>
                <a:off x="3310981" y="1483796"/>
                <a:ext cx="3106043" cy="7689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anionic</m:t>
                          </m:r>
                          <m: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defects</m:t>
                          </m:r>
                          <m: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cationic</m:t>
                          </m:r>
                          <m: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defects</m:t>
                          </m:r>
                          <m: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fr-FR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54152AC6-605D-20F8-A1DB-809B9C216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0981" y="1483796"/>
                <a:ext cx="3106043" cy="768993"/>
              </a:xfrm>
              <a:prstGeom prst="rect">
                <a:avLst/>
              </a:prstGeom>
              <a:blipFill>
                <a:blip r:embed="rId2"/>
                <a:stretch>
                  <a:fillRect l="-813" t="-6452" r="-1626" b="-1935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605001"/>
            <a:ext cx="85689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>
              <a:solidFill>
                <a:srgbClr val="6666FF"/>
              </a:solidFill>
            </a:endParaRPr>
          </a:p>
          <a:p>
            <a:pPr algn="just"/>
            <a:r>
              <a:rPr lang="fr-FR" sz="2400" dirty="0">
                <a:solidFill>
                  <a:srgbClr val="6666FF"/>
                </a:solidFill>
              </a:rPr>
              <a:t>Doping: </a:t>
            </a:r>
            <a:r>
              <a:rPr lang="fr-FR" sz="2400" dirty="0" err="1"/>
              <a:t>Intentional</a:t>
            </a:r>
            <a:r>
              <a:rPr lang="fr-FR" sz="2400" dirty="0"/>
              <a:t> introduction of an </a:t>
            </a:r>
            <a:r>
              <a:rPr lang="fr-FR" sz="2400" dirty="0" err="1"/>
              <a:t>impurity</a:t>
            </a:r>
            <a:r>
              <a:rPr lang="fr-FR" sz="2400" dirty="0"/>
              <a:t> in a pure </a:t>
            </a:r>
            <a:r>
              <a:rPr lang="fr-FR" sz="2400" dirty="0" err="1"/>
              <a:t>crystal</a:t>
            </a:r>
            <a:r>
              <a:rPr lang="fr-FR" sz="2400" dirty="0"/>
              <a:t>	New structural sites </a:t>
            </a:r>
            <a:r>
              <a:rPr lang="fr-FR" sz="2400" dirty="0" err="1"/>
              <a:t>created</a:t>
            </a:r>
            <a:r>
              <a:rPr lang="fr-FR" sz="2400" dirty="0"/>
              <a:t> ➙ new </a:t>
            </a:r>
            <a:r>
              <a:rPr lang="fr-FR" sz="2400" dirty="0" err="1"/>
              <a:t>ionic</a:t>
            </a:r>
            <a:r>
              <a:rPr lang="fr-FR" sz="2400" dirty="0"/>
              <a:t> charges carriers (</a:t>
            </a:r>
            <a:r>
              <a:rPr lang="fr-FR" sz="2400" dirty="0" err="1"/>
              <a:t>ionic</a:t>
            </a:r>
            <a:r>
              <a:rPr lang="fr-FR" sz="2400" dirty="0"/>
              <a:t> doping). </a:t>
            </a:r>
          </a:p>
          <a:p>
            <a:pPr algn="just"/>
            <a:endParaRPr lang="fr-FR" sz="2400" dirty="0"/>
          </a:p>
          <a:p>
            <a:pPr algn="just"/>
            <a:endParaRPr lang="fr-FR" sz="2400" dirty="0"/>
          </a:p>
          <a:p>
            <a:pPr algn="just"/>
            <a:r>
              <a:rPr lang="fr-FR" sz="2400" dirty="0"/>
              <a:t>Example : Introduction of cadmium </a:t>
            </a:r>
            <a:r>
              <a:rPr lang="fr-FR" sz="2400" dirty="0" err="1"/>
              <a:t>chloride</a:t>
            </a:r>
            <a:r>
              <a:rPr lang="fr-FR" sz="2400" dirty="0"/>
              <a:t> in sodium </a:t>
            </a:r>
            <a:r>
              <a:rPr lang="fr-FR" sz="2400" dirty="0" err="1"/>
              <a:t>chloride</a:t>
            </a:r>
            <a:endParaRPr lang="fr-FR" sz="2400" dirty="0"/>
          </a:p>
          <a:p>
            <a:pPr algn="just">
              <a:buFontTx/>
              <a:buChar char="-"/>
            </a:pPr>
            <a:endParaRPr lang="fr-FR" sz="2400" dirty="0"/>
          </a:p>
          <a:p>
            <a:pPr algn="just">
              <a:buFontTx/>
              <a:buChar char="-"/>
            </a:pPr>
            <a:endParaRPr lang="fr-FR" sz="2400" dirty="0"/>
          </a:p>
          <a:p>
            <a:pPr algn="just">
              <a:buFontTx/>
              <a:buChar char="-"/>
            </a:pPr>
            <a:endParaRPr lang="fr-FR" sz="2400" dirty="0"/>
          </a:p>
          <a:p>
            <a:pPr algn="just">
              <a:buFontTx/>
              <a:buChar char="-"/>
            </a:pPr>
            <a:endParaRPr lang="fr-FR" sz="2400" dirty="0"/>
          </a:p>
          <a:p>
            <a:pPr algn="just"/>
            <a:r>
              <a:rPr lang="fr-FR" sz="2400" dirty="0"/>
              <a:t>Schottky </a:t>
            </a:r>
            <a:r>
              <a:rPr lang="fr-FR" sz="2400" dirty="0" err="1"/>
              <a:t>equilibrium</a:t>
            </a:r>
            <a:r>
              <a:rPr lang="fr-FR" sz="2400" dirty="0"/>
              <a:t>: K</a:t>
            </a:r>
            <a:r>
              <a:rPr lang="fr-FR" sz="2400" baseline="-25000" dirty="0"/>
              <a:t>s</a:t>
            </a:r>
            <a:r>
              <a:rPr lang="fr-FR" sz="2400" dirty="0"/>
              <a:t> = [</a:t>
            </a:r>
            <a:r>
              <a:rPr lang="fr-FR" sz="2400" dirty="0" err="1"/>
              <a:t>V’</a:t>
            </a:r>
            <a:r>
              <a:rPr lang="fr-FR" sz="2400" baseline="-25000" dirty="0" err="1"/>
              <a:t>Na</a:t>
            </a:r>
            <a:r>
              <a:rPr lang="fr-FR" sz="2400" dirty="0"/>
              <a:t>].[</a:t>
            </a:r>
            <a:r>
              <a:rPr lang="fr-FR" sz="2400" dirty="0" err="1"/>
              <a:t>V°</a:t>
            </a:r>
            <a:r>
              <a:rPr lang="fr-FR" sz="2400" baseline="-25000" dirty="0" err="1"/>
              <a:t>Cl</a:t>
            </a:r>
            <a:r>
              <a:rPr lang="fr-FR" sz="2400" dirty="0"/>
              <a:t>]  </a:t>
            </a:r>
            <a:r>
              <a:rPr lang="fr-FR" sz="2400" dirty="0" err="1"/>
              <a:t>with</a:t>
            </a:r>
            <a:r>
              <a:rPr lang="fr-FR" sz="2400" dirty="0"/>
              <a:t>  [</a:t>
            </a:r>
            <a:r>
              <a:rPr lang="fr-FR" sz="2400" dirty="0" err="1"/>
              <a:t>V’</a:t>
            </a:r>
            <a:r>
              <a:rPr lang="fr-FR" sz="2400" baseline="-25000" dirty="0" err="1"/>
              <a:t>Na</a:t>
            </a:r>
            <a:r>
              <a:rPr lang="fr-FR" sz="2400" dirty="0"/>
              <a:t>]&gt;&gt;[</a:t>
            </a:r>
            <a:r>
              <a:rPr lang="fr-FR" sz="2400" dirty="0" err="1"/>
              <a:t>V°</a:t>
            </a:r>
            <a:r>
              <a:rPr lang="fr-FR" sz="2400" baseline="-25000" dirty="0" err="1"/>
              <a:t>Cl</a:t>
            </a:r>
            <a:r>
              <a:rPr lang="fr-FR" sz="2400" dirty="0"/>
              <a:t>] and [</a:t>
            </a:r>
            <a:r>
              <a:rPr lang="fr-FR" sz="2400" dirty="0" err="1"/>
              <a:t>V’</a:t>
            </a:r>
            <a:r>
              <a:rPr lang="fr-FR" sz="2400" baseline="-25000" dirty="0" err="1"/>
              <a:t>Na</a:t>
            </a:r>
            <a:r>
              <a:rPr lang="fr-FR" sz="2400" dirty="0"/>
              <a:t>]</a:t>
            </a:r>
            <a:r>
              <a:rPr lang="fr-FR" sz="2400" dirty="0">
                <a:sym typeface="Symbol"/>
              </a:rPr>
              <a:t></a:t>
            </a:r>
            <a:r>
              <a:rPr lang="fr-FR" sz="2400" dirty="0"/>
              <a:t>[</a:t>
            </a:r>
            <a:r>
              <a:rPr lang="fr-FR" sz="2400" dirty="0" err="1"/>
              <a:t>Cd°</a:t>
            </a:r>
            <a:r>
              <a:rPr lang="fr-FR" sz="2400" baseline="-25000" dirty="0" err="1"/>
              <a:t>Na</a:t>
            </a:r>
            <a:r>
              <a:rPr lang="fr-FR" sz="2400" dirty="0"/>
              <a:t>] </a:t>
            </a:r>
          </a:p>
          <a:p>
            <a:pPr algn="just"/>
            <a:endParaRPr lang="fr-FR" sz="2400" b="1" i="1" dirty="0"/>
          </a:p>
          <a:p>
            <a:pPr algn="just"/>
            <a:r>
              <a:rPr lang="fr-FR" sz="2400" b="1" i="1" dirty="0"/>
              <a:t>NOTA: The </a:t>
            </a:r>
            <a:r>
              <a:rPr lang="fr-FR" sz="2400" b="1" i="1" dirty="0" err="1"/>
              <a:t>ionic</a:t>
            </a:r>
            <a:r>
              <a:rPr lang="fr-FR" sz="2400" b="1" i="1" dirty="0"/>
              <a:t> doping </a:t>
            </a:r>
            <a:r>
              <a:rPr lang="fr-FR" sz="2400" b="1" i="1" dirty="0" err="1"/>
              <a:t>induces</a:t>
            </a:r>
            <a:r>
              <a:rPr lang="fr-FR" sz="2400" b="1" i="1" dirty="0"/>
              <a:t> </a:t>
            </a:r>
            <a:r>
              <a:rPr lang="fr-FR" sz="2400" b="1" i="1" dirty="0" err="1"/>
              <a:t>either</a:t>
            </a:r>
            <a:r>
              <a:rPr lang="fr-FR" sz="2400" b="1" i="1" dirty="0"/>
              <a:t> </a:t>
            </a:r>
            <a:r>
              <a:rPr lang="fr-FR" sz="2400" b="1" i="1" dirty="0" err="1"/>
              <a:t>cationic</a:t>
            </a:r>
            <a:r>
              <a:rPr lang="fr-FR" sz="2400" b="1" i="1" dirty="0"/>
              <a:t> or </a:t>
            </a:r>
            <a:r>
              <a:rPr lang="fr-FR" sz="2400" b="1" i="1" dirty="0" err="1"/>
              <a:t>anionic</a:t>
            </a:r>
            <a:r>
              <a:rPr lang="fr-FR" sz="2400" b="1" i="1" dirty="0"/>
              <a:t> </a:t>
            </a:r>
            <a:r>
              <a:rPr lang="fr-FR" sz="2400" b="1" i="1" dirty="0" err="1"/>
              <a:t>conductivity</a:t>
            </a:r>
            <a:r>
              <a:rPr lang="fr-FR" sz="2400" b="1" i="1" dirty="0"/>
              <a:t>: </a:t>
            </a:r>
            <a:r>
              <a:rPr lang="fr-FR" sz="2400" b="1" i="1" dirty="0" err="1"/>
              <a:t>it</a:t>
            </a:r>
            <a:r>
              <a:rPr lang="fr-FR" sz="2400" b="1" i="1" dirty="0"/>
              <a:t> </a:t>
            </a:r>
            <a:r>
              <a:rPr lang="fr-FR" sz="2400" b="1" i="1" dirty="0" err="1"/>
              <a:t>is</a:t>
            </a:r>
            <a:r>
              <a:rPr lang="fr-FR" sz="2400" b="1" i="1" dirty="0"/>
              <a:t> </a:t>
            </a:r>
            <a:r>
              <a:rPr lang="fr-FR" sz="2400" b="1" i="1" dirty="0" err="1"/>
              <a:t>thus</a:t>
            </a:r>
            <a:r>
              <a:rPr lang="fr-FR" sz="2400" b="1" i="1" dirty="0"/>
              <a:t> </a:t>
            </a:r>
            <a:r>
              <a:rPr lang="fr-FR" sz="2400" b="1" i="1" dirty="0" err="1"/>
              <a:t>selective</a:t>
            </a:r>
            <a:r>
              <a:rPr lang="fr-FR" sz="2400" i="1" dirty="0"/>
              <a:t> (</a:t>
            </a:r>
            <a:r>
              <a:rPr lang="fr-FR" sz="2400" dirty="0"/>
              <a:t>Example)</a:t>
            </a:r>
            <a:endParaRPr lang="fr-FR" sz="2400" baseline="-25000" dirty="0"/>
          </a:p>
        </p:txBody>
      </p:sp>
      <p:sp>
        <p:nvSpPr>
          <p:cNvPr id="9" name="Flèche droite 8"/>
          <p:cNvSpPr/>
          <p:nvPr/>
        </p:nvSpPr>
        <p:spPr>
          <a:xfrm>
            <a:off x="683568" y="1463575"/>
            <a:ext cx="504056" cy="144016"/>
          </a:xfrm>
          <a:prstGeom prst="rightArrow">
            <a:avLst/>
          </a:prstGeom>
          <a:solidFill>
            <a:srgbClr val="6666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1" name="ZoneTexte 10"/>
          <p:cNvSpPr txBox="1"/>
          <p:nvPr/>
        </p:nvSpPr>
        <p:spPr>
          <a:xfrm>
            <a:off x="1259632" y="44800"/>
            <a:ext cx="6571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u="sng" dirty="0">
                <a:solidFill>
                  <a:srgbClr val="6666FF"/>
                </a:solidFill>
              </a:rPr>
              <a:t>3.2. </a:t>
            </a:r>
            <a:r>
              <a:rPr lang="fr-FR" sz="2400" u="sng" dirty="0" err="1">
                <a:solidFill>
                  <a:srgbClr val="6666FF"/>
                </a:solidFill>
              </a:rPr>
              <a:t>Extrinsic</a:t>
            </a:r>
            <a:r>
              <a:rPr lang="fr-FR" sz="2400" u="sng" dirty="0">
                <a:solidFill>
                  <a:srgbClr val="6666FF"/>
                </a:solidFill>
              </a:rPr>
              <a:t> </a:t>
            </a:r>
            <a:r>
              <a:rPr lang="fr-FR" sz="2400" u="sng" dirty="0" err="1">
                <a:solidFill>
                  <a:srgbClr val="6666FF"/>
                </a:solidFill>
              </a:rPr>
              <a:t>disorder</a:t>
            </a:r>
            <a:r>
              <a:rPr lang="fr-FR" sz="2400" u="sng" dirty="0">
                <a:solidFill>
                  <a:srgbClr val="6666FF"/>
                </a:solidFill>
              </a:rPr>
              <a:t> of </a:t>
            </a:r>
            <a:r>
              <a:rPr lang="fr-FR" sz="2400" u="sng" dirty="0" err="1">
                <a:solidFill>
                  <a:srgbClr val="6666FF"/>
                </a:solidFill>
              </a:rPr>
              <a:t>atoms</a:t>
            </a:r>
            <a:r>
              <a:rPr lang="fr-FR" sz="2400" u="sng" dirty="0">
                <a:solidFill>
                  <a:srgbClr val="6666FF"/>
                </a:solidFill>
              </a:rPr>
              <a:t> (</a:t>
            </a:r>
            <a:r>
              <a:rPr lang="fr-FR" sz="2400" u="sng" dirty="0" err="1">
                <a:solidFill>
                  <a:srgbClr val="6666FF"/>
                </a:solidFill>
              </a:rPr>
              <a:t>impurity</a:t>
            </a:r>
            <a:r>
              <a:rPr lang="fr-FR" sz="2400" u="sng" dirty="0">
                <a:solidFill>
                  <a:srgbClr val="6666FF"/>
                </a:solidFill>
              </a:rPr>
              <a:t>, doping)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78302" y="3629337"/>
            <a:ext cx="45640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dirty="0" err="1"/>
              <a:t>CdCl</a:t>
            </a:r>
            <a:r>
              <a:rPr lang="fr-FR" sz="2400" baseline="-25000" dirty="0"/>
              <a:t> 2 </a:t>
            </a:r>
            <a:r>
              <a:rPr lang="fr-FR" sz="2400" dirty="0"/>
              <a:t>	→	</a:t>
            </a:r>
            <a:r>
              <a:rPr lang="fr-FR" sz="2400" dirty="0" err="1"/>
              <a:t>Cd°</a:t>
            </a:r>
            <a:r>
              <a:rPr lang="fr-FR" sz="2400" baseline="-25000" dirty="0" err="1"/>
              <a:t>Na</a:t>
            </a:r>
            <a:r>
              <a:rPr lang="fr-FR" sz="2400" baseline="-25000" dirty="0"/>
              <a:t> </a:t>
            </a:r>
            <a:r>
              <a:rPr lang="fr-FR" sz="2400" dirty="0"/>
              <a:t>  +  2Cl</a:t>
            </a:r>
            <a:r>
              <a:rPr lang="fr-FR" sz="2400" baseline="-25000" dirty="0"/>
              <a:t>Cl</a:t>
            </a:r>
            <a:r>
              <a:rPr lang="fr-FR" sz="2400" dirty="0"/>
              <a:t>	+   </a:t>
            </a:r>
            <a:r>
              <a:rPr lang="fr-FR" sz="2400" dirty="0" err="1"/>
              <a:t>V’</a:t>
            </a:r>
            <a:r>
              <a:rPr lang="fr-FR" sz="2400" baseline="-25000" dirty="0" err="1"/>
              <a:t>Na</a:t>
            </a:r>
            <a:endParaRPr lang="fr-FR" sz="2400" baseline="-25000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2378302" y="3413313"/>
            <a:ext cx="4785986" cy="936104"/>
          </a:xfrm>
          <a:prstGeom prst="roundRect">
            <a:avLst/>
          </a:prstGeom>
          <a:noFill/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852936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>
              <a:solidFill>
                <a:srgbClr val="6666FF"/>
              </a:solidFill>
            </a:endParaRPr>
          </a:p>
          <a:p>
            <a:pPr marL="0" lvl="1" algn="just"/>
            <a:r>
              <a:rPr lang="fr-FR" sz="2400" dirty="0"/>
              <a:t>Activity of a </a:t>
            </a:r>
            <a:r>
              <a:rPr lang="fr-FR" sz="2400" dirty="0" err="1"/>
              <a:t>chemical</a:t>
            </a:r>
            <a:r>
              <a:rPr lang="fr-FR" sz="2400" dirty="0"/>
              <a:t> </a:t>
            </a:r>
            <a:r>
              <a:rPr lang="fr-FR" sz="2400" dirty="0" err="1"/>
              <a:t>element</a:t>
            </a:r>
            <a:r>
              <a:rPr lang="fr-FR" sz="2400" dirty="0"/>
              <a:t> </a:t>
            </a:r>
            <a:r>
              <a:rPr lang="fr-FR" sz="2400" dirty="0" err="1"/>
              <a:t>that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also</a:t>
            </a:r>
            <a:r>
              <a:rPr lang="fr-FR" sz="2400" dirty="0"/>
              <a:t> </a:t>
            </a:r>
            <a:r>
              <a:rPr lang="fr-FR" sz="2400" dirty="0" err="1"/>
              <a:t>present</a:t>
            </a:r>
            <a:r>
              <a:rPr lang="fr-FR" sz="2400" dirty="0"/>
              <a:t> in the </a:t>
            </a:r>
            <a:r>
              <a:rPr lang="fr-FR" sz="2400" dirty="0" err="1"/>
              <a:t>environment</a:t>
            </a:r>
            <a:r>
              <a:rPr lang="fr-FR" sz="2400" dirty="0"/>
              <a:t>. </a:t>
            </a:r>
          </a:p>
          <a:p>
            <a:pPr marL="0" lvl="1" algn="just"/>
            <a:endParaRPr lang="fr-FR" sz="2400" dirty="0"/>
          </a:p>
          <a:p>
            <a:pPr algn="just"/>
            <a:r>
              <a:rPr lang="fr-FR" sz="2400" dirty="0"/>
              <a:t>Example :  </a:t>
            </a:r>
          </a:p>
          <a:p>
            <a:pPr algn="just"/>
            <a:r>
              <a:rPr lang="fr-FR" sz="2400" dirty="0"/>
              <a:t>	 X</a:t>
            </a:r>
            <a:r>
              <a:rPr lang="fr-FR" sz="2400" baseline="30000" dirty="0"/>
              <a:t>x</a:t>
            </a:r>
            <a:r>
              <a:rPr lang="fr-FR" sz="2400" baseline="-25000" dirty="0"/>
              <a:t>x</a:t>
            </a:r>
            <a:r>
              <a:rPr lang="fr-FR" sz="2400" dirty="0"/>
              <a:t>	=	1/2X</a:t>
            </a:r>
            <a:r>
              <a:rPr lang="fr-FR" sz="2400" baseline="-25000" dirty="0"/>
              <a:t>2</a:t>
            </a:r>
            <a:r>
              <a:rPr lang="fr-FR" sz="2400" dirty="0"/>
              <a:t> + e’ + </a:t>
            </a:r>
            <a:r>
              <a:rPr lang="fr-FR" sz="2400" dirty="0" err="1"/>
              <a:t>V°</a:t>
            </a:r>
            <a:r>
              <a:rPr lang="fr-FR" sz="2400" baseline="-25000" dirty="0" err="1"/>
              <a:t>x</a:t>
            </a:r>
            <a:r>
              <a:rPr lang="fr-FR" sz="2400" baseline="-25000" dirty="0"/>
              <a:t> </a:t>
            </a:r>
            <a:r>
              <a:rPr lang="fr-FR" sz="2400" dirty="0"/>
              <a:t> </a:t>
            </a:r>
            <a:r>
              <a:rPr lang="fr-FR" sz="2400" dirty="0" err="1"/>
              <a:t>with</a:t>
            </a:r>
            <a:r>
              <a:rPr lang="fr-FR" sz="2400" dirty="0"/>
              <a:t> K =n [</a:t>
            </a:r>
            <a:r>
              <a:rPr lang="fr-FR" sz="2400" dirty="0" err="1"/>
              <a:t>V°</a:t>
            </a:r>
            <a:r>
              <a:rPr lang="fr-FR" sz="2400" baseline="-25000" dirty="0" err="1"/>
              <a:t>x</a:t>
            </a:r>
            <a:r>
              <a:rPr lang="fr-FR" sz="2400" baseline="-25000" dirty="0"/>
              <a:t> </a:t>
            </a:r>
            <a:r>
              <a:rPr lang="fr-FR" sz="2400" dirty="0"/>
              <a:t>]p(X</a:t>
            </a:r>
            <a:r>
              <a:rPr lang="fr-FR" sz="2400" baseline="-25000" dirty="0"/>
              <a:t>2</a:t>
            </a:r>
            <a:r>
              <a:rPr lang="fr-FR" sz="2400" dirty="0"/>
              <a:t>)</a:t>
            </a:r>
            <a:r>
              <a:rPr lang="fr-FR" sz="2400" baseline="30000" dirty="0"/>
              <a:t>1/2</a:t>
            </a:r>
          </a:p>
          <a:p>
            <a:pPr algn="just"/>
            <a:endParaRPr lang="fr-FR" sz="2400" dirty="0"/>
          </a:p>
          <a:p>
            <a:pPr algn="just"/>
            <a:r>
              <a:rPr lang="fr-FR" sz="2400" dirty="0"/>
              <a:t>	</a:t>
            </a:r>
            <a:r>
              <a:rPr lang="fr-FR" sz="2400" dirty="0" err="1"/>
              <a:t>Additional</a:t>
            </a:r>
            <a:r>
              <a:rPr lang="fr-FR" sz="2400" dirty="0"/>
              <a:t> </a:t>
            </a:r>
            <a:r>
              <a:rPr lang="fr-FR" sz="2400" dirty="0" err="1"/>
              <a:t>defects</a:t>
            </a:r>
            <a:r>
              <a:rPr lang="fr-FR" sz="2400" dirty="0"/>
              <a:t> in the </a:t>
            </a:r>
            <a:r>
              <a:rPr lang="fr-FR" sz="2400" dirty="0" err="1"/>
              <a:t>crystal</a:t>
            </a:r>
            <a:endParaRPr lang="fr-FR" sz="2400" dirty="0"/>
          </a:p>
        </p:txBody>
      </p:sp>
      <p:sp>
        <p:nvSpPr>
          <p:cNvPr id="10" name="Rectangle 9"/>
          <p:cNvSpPr/>
          <p:nvPr/>
        </p:nvSpPr>
        <p:spPr>
          <a:xfrm>
            <a:off x="683568" y="260648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>
              <a:solidFill>
                <a:srgbClr val="6666FF"/>
              </a:solidFill>
            </a:endParaRPr>
          </a:p>
          <a:p>
            <a:pPr algn="just"/>
            <a:r>
              <a:rPr lang="fr-FR" sz="2400" dirty="0"/>
              <a:t>		0	=	 e’ + h° </a:t>
            </a:r>
            <a:r>
              <a:rPr lang="fr-FR" sz="2400" baseline="-25000" dirty="0"/>
              <a:t> </a:t>
            </a:r>
            <a:r>
              <a:rPr lang="fr-FR" sz="2400" dirty="0" err="1"/>
              <a:t>with</a:t>
            </a:r>
            <a:r>
              <a:rPr lang="fr-FR" sz="2400" dirty="0"/>
              <a:t>  </a:t>
            </a:r>
            <a:r>
              <a:rPr lang="fr-FR" sz="2400" dirty="0" err="1"/>
              <a:t>Ke</a:t>
            </a:r>
            <a:r>
              <a:rPr lang="fr-FR" sz="2400" dirty="0"/>
              <a:t> = [e’</a:t>
            </a:r>
            <a:r>
              <a:rPr lang="fr-FR" sz="2400" baseline="-25000" dirty="0"/>
              <a:t> </a:t>
            </a:r>
            <a:r>
              <a:rPr lang="fr-FR" sz="2400" dirty="0"/>
              <a:t>][h°]</a:t>
            </a:r>
            <a:endParaRPr lang="fr-FR" sz="2400" baseline="30000" dirty="0"/>
          </a:p>
          <a:p>
            <a:pPr algn="just"/>
            <a:r>
              <a:rPr lang="fr-FR" sz="2400" dirty="0" err="1"/>
              <a:t>Considering</a:t>
            </a:r>
            <a:r>
              <a:rPr lang="fr-FR" sz="2400" dirty="0"/>
              <a:t> [e’</a:t>
            </a:r>
            <a:r>
              <a:rPr lang="fr-FR" sz="2400" baseline="-25000" dirty="0"/>
              <a:t> </a:t>
            </a:r>
            <a:r>
              <a:rPr lang="fr-FR" sz="2400" dirty="0"/>
              <a:t>] = n and [h°] = p,  </a:t>
            </a:r>
            <a:r>
              <a:rPr lang="fr-FR" sz="2400" dirty="0" err="1"/>
              <a:t>Ke</a:t>
            </a:r>
            <a:r>
              <a:rPr lang="fr-FR" sz="2400" dirty="0"/>
              <a:t> = </a:t>
            </a:r>
            <a:r>
              <a:rPr lang="fr-FR" sz="2400" dirty="0" err="1"/>
              <a:t>np</a:t>
            </a:r>
            <a:endParaRPr lang="fr-FR" sz="2400" dirty="0"/>
          </a:p>
          <a:p>
            <a:pPr algn="just"/>
            <a:r>
              <a:rPr lang="fr-FR" sz="2400" dirty="0"/>
              <a:t> </a:t>
            </a:r>
          </a:p>
        </p:txBody>
      </p:sp>
      <p:sp>
        <p:nvSpPr>
          <p:cNvPr id="7" name="Flèche droite 6"/>
          <p:cNvSpPr/>
          <p:nvPr/>
        </p:nvSpPr>
        <p:spPr>
          <a:xfrm>
            <a:off x="858580" y="5589240"/>
            <a:ext cx="504056" cy="144016"/>
          </a:xfrm>
          <a:prstGeom prst="rightArrow">
            <a:avLst/>
          </a:prstGeom>
          <a:solidFill>
            <a:srgbClr val="6666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8" name="Flèche droite 7"/>
          <p:cNvSpPr/>
          <p:nvPr/>
        </p:nvSpPr>
        <p:spPr>
          <a:xfrm>
            <a:off x="2406428" y="1751068"/>
            <a:ext cx="504056" cy="144016"/>
          </a:xfrm>
          <a:prstGeom prst="rightArrow">
            <a:avLst/>
          </a:prstGeom>
          <a:solidFill>
            <a:srgbClr val="6666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9" name="Rectangle 8"/>
          <p:cNvSpPr/>
          <p:nvPr/>
        </p:nvSpPr>
        <p:spPr>
          <a:xfrm>
            <a:off x="2987824" y="1535044"/>
            <a:ext cx="67634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New </a:t>
            </a:r>
            <a:r>
              <a:rPr lang="fr-FR" sz="2400" dirty="0" err="1"/>
              <a:t>electronic</a:t>
            </a:r>
            <a:r>
              <a:rPr lang="fr-FR" sz="2400" dirty="0"/>
              <a:t> </a:t>
            </a:r>
            <a:r>
              <a:rPr lang="fr-FR" sz="2400" dirty="0" err="1"/>
              <a:t>defects</a:t>
            </a:r>
            <a:r>
              <a:rPr lang="fr-FR" sz="2400" dirty="0"/>
              <a:t>. </a:t>
            </a:r>
          </a:p>
        </p:txBody>
      </p:sp>
      <p:sp>
        <p:nvSpPr>
          <p:cNvPr id="2" name="Rectangle 1"/>
          <p:cNvSpPr/>
          <p:nvPr/>
        </p:nvSpPr>
        <p:spPr>
          <a:xfrm>
            <a:off x="2220230" y="6269256"/>
            <a:ext cx="4741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just"/>
            <a:r>
              <a:rPr lang="fr-FR" sz="2400" dirty="0">
                <a:solidFill>
                  <a:srgbClr val="6666FF"/>
                </a:solidFill>
              </a:rPr>
              <a:t> 4 possible cases : MO </a:t>
            </a:r>
            <a:r>
              <a:rPr lang="fr-FR" sz="2400" dirty="0" err="1">
                <a:solidFill>
                  <a:srgbClr val="6666FF"/>
                </a:solidFill>
              </a:rPr>
              <a:t>exposed</a:t>
            </a:r>
            <a:r>
              <a:rPr lang="fr-FR" sz="2400" dirty="0">
                <a:solidFill>
                  <a:srgbClr val="6666FF"/>
                </a:solidFill>
              </a:rPr>
              <a:t> to O</a:t>
            </a:r>
            <a:r>
              <a:rPr lang="fr-FR" sz="2400" baseline="-25000" dirty="0">
                <a:solidFill>
                  <a:srgbClr val="6666FF"/>
                </a:solidFill>
              </a:rPr>
              <a:t>2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259632" y="44800"/>
            <a:ext cx="3062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u="sng" dirty="0">
                <a:solidFill>
                  <a:srgbClr val="6666FF"/>
                </a:solidFill>
              </a:rPr>
              <a:t>3.3. </a:t>
            </a:r>
            <a:r>
              <a:rPr lang="fr-FR" sz="2400" u="sng" dirty="0" err="1">
                <a:solidFill>
                  <a:srgbClr val="6666FF"/>
                </a:solidFill>
              </a:rPr>
              <a:t>Electronic</a:t>
            </a:r>
            <a:r>
              <a:rPr lang="fr-FR" sz="2400" u="sng" dirty="0">
                <a:solidFill>
                  <a:srgbClr val="6666FF"/>
                </a:solidFill>
              </a:rPr>
              <a:t> </a:t>
            </a:r>
            <a:r>
              <a:rPr lang="fr-FR" sz="2400" u="sng" dirty="0" err="1">
                <a:solidFill>
                  <a:srgbClr val="6666FF"/>
                </a:solidFill>
              </a:rPr>
              <a:t>disorder</a:t>
            </a:r>
            <a:endParaRPr lang="fr-FR" sz="2400" u="sng" dirty="0">
              <a:solidFill>
                <a:srgbClr val="6666FF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400624" y="2457770"/>
            <a:ext cx="4934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u="sng" dirty="0">
                <a:solidFill>
                  <a:srgbClr val="6666FF"/>
                </a:solidFill>
              </a:rPr>
              <a:t>3.4. </a:t>
            </a:r>
            <a:r>
              <a:rPr lang="fr-FR" sz="2400" u="sng" dirty="0" err="1">
                <a:solidFill>
                  <a:srgbClr val="6666FF"/>
                </a:solidFill>
              </a:rPr>
              <a:t>Equilibrium</a:t>
            </a:r>
            <a:r>
              <a:rPr lang="fr-FR" sz="2400" u="sng" dirty="0">
                <a:solidFill>
                  <a:srgbClr val="6666FF"/>
                </a:solidFill>
              </a:rPr>
              <a:t> </a:t>
            </a:r>
            <a:r>
              <a:rPr lang="fr-FR" sz="2400" u="sng" dirty="0" err="1">
                <a:solidFill>
                  <a:srgbClr val="6666FF"/>
                </a:solidFill>
              </a:rPr>
              <a:t>with</a:t>
            </a:r>
            <a:r>
              <a:rPr lang="fr-FR" sz="2400" u="sng" dirty="0">
                <a:solidFill>
                  <a:srgbClr val="6666FF"/>
                </a:solidFill>
              </a:rPr>
              <a:t> the </a:t>
            </a:r>
            <a:r>
              <a:rPr lang="fr-FR" sz="2400" u="sng" dirty="0" err="1">
                <a:solidFill>
                  <a:srgbClr val="6666FF"/>
                </a:solidFill>
              </a:rPr>
              <a:t>environment</a:t>
            </a:r>
            <a:endParaRPr lang="fr-FR" sz="2400" u="sng" dirty="0">
              <a:solidFill>
                <a:srgbClr val="6666FF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9356" y="188640"/>
            <a:ext cx="9000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fr-FR" sz="2400" dirty="0">
                <a:solidFill>
                  <a:srgbClr val="6666FF"/>
                </a:solidFill>
              </a:rPr>
              <a:t>O </a:t>
            </a:r>
            <a:r>
              <a:rPr lang="fr-FR" sz="2400" dirty="0" err="1">
                <a:solidFill>
                  <a:srgbClr val="6666FF"/>
                </a:solidFill>
              </a:rPr>
              <a:t>from</a:t>
            </a:r>
            <a:r>
              <a:rPr lang="fr-FR" sz="2400" dirty="0">
                <a:solidFill>
                  <a:srgbClr val="6666FF"/>
                </a:solidFill>
              </a:rPr>
              <a:t> the </a:t>
            </a:r>
            <a:r>
              <a:rPr lang="fr-FR" sz="2400" dirty="0" err="1">
                <a:solidFill>
                  <a:srgbClr val="6666FF"/>
                </a:solidFill>
              </a:rPr>
              <a:t>environment</a:t>
            </a:r>
            <a:r>
              <a:rPr lang="fr-FR" sz="2400" dirty="0">
                <a:solidFill>
                  <a:srgbClr val="6666FF"/>
                </a:solidFill>
              </a:rPr>
              <a:t> </a:t>
            </a:r>
            <a:r>
              <a:rPr lang="fr-FR" sz="2400" dirty="0" err="1">
                <a:solidFill>
                  <a:srgbClr val="6666FF"/>
                </a:solidFill>
              </a:rPr>
              <a:t>occupy</a:t>
            </a:r>
            <a:r>
              <a:rPr lang="fr-FR" sz="2400" dirty="0">
                <a:solidFill>
                  <a:srgbClr val="6666FF"/>
                </a:solidFill>
              </a:rPr>
              <a:t> a </a:t>
            </a:r>
            <a:r>
              <a:rPr lang="fr-FR" sz="2400" dirty="0" err="1">
                <a:solidFill>
                  <a:srgbClr val="6666FF"/>
                </a:solidFill>
              </a:rPr>
              <a:t>crystallographic</a:t>
            </a:r>
            <a:r>
              <a:rPr lang="fr-FR" sz="2400" dirty="0">
                <a:solidFill>
                  <a:srgbClr val="6666FF"/>
                </a:solidFill>
              </a:rPr>
              <a:t> site </a:t>
            </a:r>
          </a:p>
        </p:txBody>
      </p:sp>
      <p:sp>
        <p:nvSpPr>
          <p:cNvPr id="2" name="Rectangle 1"/>
          <p:cNvSpPr/>
          <p:nvPr/>
        </p:nvSpPr>
        <p:spPr>
          <a:xfrm>
            <a:off x="2178344" y="2996952"/>
            <a:ext cx="68519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/>
              <a:t>½ O</a:t>
            </a:r>
            <a:r>
              <a:rPr lang="fr-FR" baseline="-25000" dirty="0"/>
              <a:t>2</a:t>
            </a:r>
            <a:r>
              <a:rPr lang="fr-FR" dirty="0"/>
              <a:t> 	=	 O</a:t>
            </a:r>
            <a:r>
              <a:rPr lang="fr-FR" baseline="-25000" dirty="0"/>
              <a:t>O	</a:t>
            </a:r>
            <a:r>
              <a:rPr lang="fr-FR" dirty="0"/>
              <a:t>+ 	V</a:t>
            </a:r>
            <a:r>
              <a:rPr lang="fr-FR" baseline="-25000" dirty="0"/>
              <a:t>M</a:t>
            </a:r>
            <a:endParaRPr lang="fr-FR" baseline="300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551660"/>
              </p:ext>
            </p:extLst>
          </p:nvPr>
        </p:nvGraphicFramePr>
        <p:xfrm>
          <a:off x="2929774" y="1333173"/>
          <a:ext cx="2759968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5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3025446" y="1348949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480582" y="1699697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969934" y="1276941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897654" y="1312566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4464548" y="1706406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302150" y="1699697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025446" y="2053028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009412" y="2059737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847014" y="2053028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3459214" y="2413068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4443180" y="2419777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5280782" y="2413068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3070666" y="2413068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4054632" y="2419777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4847014" y="2413068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3459550" y="2069029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4443516" y="2075738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5235898" y="2069029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3025446" y="1708989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4009412" y="1715698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4801794" y="1708989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3457494" y="1348949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5233842" y="1348949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4200330" y="761866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½ O</a:t>
            </a:r>
            <a:r>
              <a:rPr lang="fr-FR" baseline="-25000" dirty="0"/>
              <a:t>2</a:t>
            </a:r>
            <a:endParaRPr lang="fr-FR" dirty="0"/>
          </a:p>
        </p:txBody>
      </p:sp>
      <p:cxnSp>
        <p:nvCxnSpPr>
          <p:cNvPr id="38" name="Connecteur droit avec flèche 37"/>
          <p:cNvCxnSpPr/>
          <p:nvPr/>
        </p:nvCxnSpPr>
        <p:spPr>
          <a:xfrm flipH="1">
            <a:off x="4202816" y="1088443"/>
            <a:ext cx="202517" cy="2019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35496" y="3729226"/>
            <a:ext cx="899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6666FF"/>
                </a:solidFill>
              </a:rPr>
              <a:t>2) O </a:t>
            </a:r>
            <a:r>
              <a:rPr lang="fr-FR" sz="2400" dirty="0" err="1">
                <a:solidFill>
                  <a:srgbClr val="6666FF"/>
                </a:solidFill>
              </a:rPr>
              <a:t>from</a:t>
            </a:r>
            <a:r>
              <a:rPr lang="fr-FR" sz="2400" dirty="0">
                <a:solidFill>
                  <a:srgbClr val="6666FF"/>
                </a:solidFill>
              </a:rPr>
              <a:t> the </a:t>
            </a:r>
            <a:r>
              <a:rPr lang="fr-FR" sz="2400" dirty="0" err="1">
                <a:solidFill>
                  <a:srgbClr val="6666FF"/>
                </a:solidFill>
              </a:rPr>
              <a:t>environment</a:t>
            </a:r>
            <a:r>
              <a:rPr lang="fr-FR" sz="2400" dirty="0">
                <a:solidFill>
                  <a:srgbClr val="6666FF"/>
                </a:solidFill>
              </a:rPr>
              <a:t> </a:t>
            </a:r>
            <a:r>
              <a:rPr lang="fr-FR" sz="2400" dirty="0" err="1">
                <a:solidFill>
                  <a:srgbClr val="6666FF"/>
                </a:solidFill>
              </a:rPr>
              <a:t>occupy</a:t>
            </a:r>
            <a:r>
              <a:rPr lang="fr-FR" sz="2400" dirty="0">
                <a:solidFill>
                  <a:srgbClr val="6666FF"/>
                </a:solidFill>
              </a:rPr>
              <a:t> a </a:t>
            </a:r>
            <a:r>
              <a:rPr lang="fr-FR" sz="2400" dirty="0" err="1">
                <a:solidFill>
                  <a:srgbClr val="6666FF"/>
                </a:solidFill>
              </a:rPr>
              <a:t>interstitual</a:t>
            </a:r>
            <a:r>
              <a:rPr lang="fr-FR" sz="2400" dirty="0">
                <a:solidFill>
                  <a:srgbClr val="6666FF"/>
                </a:solidFill>
              </a:rPr>
              <a:t> site</a:t>
            </a:r>
            <a:endParaRPr lang="fr-FR" sz="2400" dirty="0"/>
          </a:p>
        </p:txBody>
      </p:sp>
      <p:sp>
        <p:nvSpPr>
          <p:cNvPr id="40" name="Rectangle 39"/>
          <p:cNvSpPr/>
          <p:nvPr/>
        </p:nvSpPr>
        <p:spPr>
          <a:xfrm>
            <a:off x="3162507" y="6309320"/>
            <a:ext cx="68519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/>
              <a:t>½ O</a:t>
            </a:r>
            <a:r>
              <a:rPr lang="fr-FR" baseline="-25000" dirty="0"/>
              <a:t>2</a:t>
            </a:r>
            <a:r>
              <a:rPr lang="fr-FR" dirty="0"/>
              <a:t> 	=	 </a:t>
            </a:r>
            <a:r>
              <a:rPr lang="fr-FR" dirty="0" err="1"/>
              <a:t>O</a:t>
            </a:r>
            <a:r>
              <a:rPr lang="fr-FR" baseline="-25000" dirty="0" err="1"/>
              <a:t>i</a:t>
            </a:r>
            <a:r>
              <a:rPr lang="fr-FR" baseline="-25000" dirty="0"/>
              <a:t>	</a:t>
            </a:r>
            <a:endParaRPr lang="fr-FR" baseline="30000" dirty="0"/>
          </a:p>
        </p:txBody>
      </p:sp>
      <p:graphicFrame>
        <p:nvGraphicFramePr>
          <p:cNvPr id="41" name="Tableau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881471"/>
              </p:ext>
            </p:extLst>
          </p:nvPr>
        </p:nvGraphicFramePr>
        <p:xfrm>
          <a:off x="3107300" y="4661269"/>
          <a:ext cx="2759968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5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2" name="ZoneTexte 41"/>
          <p:cNvSpPr txBox="1"/>
          <p:nvPr/>
        </p:nvSpPr>
        <p:spPr>
          <a:xfrm>
            <a:off x="3202972" y="4677045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3658108" y="5027793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5075180" y="4640662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4642074" y="5034502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5479676" y="5027793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3202972" y="5381124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4186938" y="5387833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5024540" y="5381124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3636740" y="5741164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4620706" y="5747873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5458308" y="5741164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3248192" y="5741164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4232158" y="5747873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5024540" y="5741164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3637076" y="5397125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4621042" y="5403834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5413424" y="5397125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3202972" y="5037085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4186938" y="5043794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4979320" y="5037085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3635020" y="4677045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5411368" y="4677045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</a:t>
            </a:r>
          </a:p>
        </p:txBody>
      </p:sp>
      <p:sp>
        <p:nvSpPr>
          <p:cNvPr id="65" name="ZoneTexte 64"/>
          <p:cNvSpPr txBox="1"/>
          <p:nvPr/>
        </p:nvSpPr>
        <p:spPr>
          <a:xfrm>
            <a:off x="4253288" y="4089962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½ O</a:t>
            </a:r>
            <a:r>
              <a:rPr lang="fr-FR" baseline="-25000" dirty="0"/>
              <a:t>2</a:t>
            </a:r>
            <a:endParaRPr lang="fr-FR" dirty="0"/>
          </a:p>
        </p:txBody>
      </p:sp>
      <p:cxnSp>
        <p:nvCxnSpPr>
          <p:cNvPr id="66" name="Connecteur droit avec flèche 65"/>
          <p:cNvCxnSpPr>
            <a:endCxn id="68" idx="0"/>
          </p:cNvCxnSpPr>
          <p:nvPr/>
        </p:nvCxnSpPr>
        <p:spPr>
          <a:xfrm flipH="1">
            <a:off x="4112811" y="4416539"/>
            <a:ext cx="220606" cy="43329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66"/>
          <p:cNvSpPr txBox="1"/>
          <p:nvPr/>
        </p:nvSpPr>
        <p:spPr>
          <a:xfrm>
            <a:off x="4613328" y="4669137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3926702" y="4849836"/>
            <a:ext cx="37221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dirty="0" err="1"/>
              <a:t>O</a:t>
            </a:r>
            <a:r>
              <a:rPr lang="fr-FR" baseline="-25000" dirty="0" err="1"/>
              <a:t>i</a:t>
            </a:r>
            <a:endParaRPr lang="fr-FR" dirty="0"/>
          </a:p>
        </p:txBody>
      </p:sp>
      <p:sp>
        <p:nvSpPr>
          <p:cNvPr id="44" name="ZoneTexte 43"/>
          <p:cNvSpPr txBox="1"/>
          <p:nvPr/>
        </p:nvSpPr>
        <p:spPr>
          <a:xfrm>
            <a:off x="4147460" y="4659845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6614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9357" y="404664"/>
            <a:ext cx="9079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6666FF"/>
                </a:solidFill>
              </a:rPr>
              <a:t>3) O </a:t>
            </a:r>
            <a:r>
              <a:rPr lang="fr-FR" sz="2400" dirty="0" err="1">
                <a:solidFill>
                  <a:srgbClr val="6666FF"/>
                </a:solidFill>
              </a:rPr>
              <a:t>from</a:t>
            </a:r>
            <a:r>
              <a:rPr lang="fr-FR" sz="2400" dirty="0">
                <a:solidFill>
                  <a:srgbClr val="6666FF"/>
                </a:solidFill>
              </a:rPr>
              <a:t> the </a:t>
            </a:r>
            <a:r>
              <a:rPr lang="fr-FR" sz="2400" dirty="0" err="1">
                <a:solidFill>
                  <a:srgbClr val="6666FF"/>
                </a:solidFill>
              </a:rPr>
              <a:t>crystal</a:t>
            </a:r>
            <a:r>
              <a:rPr lang="fr-FR" sz="2400" dirty="0">
                <a:solidFill>
                  <a:srgbClr val="6666FF"/>
                </a:solidFill>
              </a:rPr>
              <a:t> </a:t>
            </a:r>
            <a:r>
              <a:rPr lang="fr-FR" sz="2400" dirty="0" err="1">
                <a:solidFill>
                  <a:srgbClr val="6666FF"/>
                </a:solidFill>
              </a:rPr>
              <a:t>is</a:t>
            </a:r>
            <a:r>
              <a:rPr lang="fr-FR" sz="2400" dirty="0">
                <a:solidFill>
                  <a:srgbClr val="6666FF"/>
                </a:solidFill>
              </a:rPr>
              <a:t> </a:t>
            </a:r>
            <a:r>
              <a:rPr lang="fr-FR" sz="2400" dirty="0" err="1">
                <a:solidFill>
                  <a:srgbClr val="6666FF"/>
                </a:solidFill>
              </a:rPr>
              <a:t>released</a:t>
            </a:r>
            <a:r>
              <a:rPr lang="fr-FR" sz="2400" dirty="0">
                <a:solidFill>
                  <a:srgbClr val="6666FF"/>
                </a:solidFill>
              </a:rPr>
              <a:t>, </a:t>
            </a:r>
            <a:r>
              <a:rPr lang="fr-FR" sz="2400" dirty="0" err="1">
                <a:solidFill>
                  <a:srgbClr val="6666FF"/>
                </a:solidFill>
              </a:rPr>
              <a:t>while</a:t>
            </a:r>
            <a:r>
              <a:rPr lang="fr-FR" sz="2400" dirty="0">
                <a:solidFill>
                  <a:srgbClr val="6666FF"/>
                </a:solidFill>
              </a:rPr>
              <a:t> the </a:t>
            </a:r>
            <a:r>
              <a:rPr lang="fr-FR" sz="2400" dirty="0" err="1">
                <a:solidFill>
                  <a:srgbClr val="6666FF"/>
                </a:solidFill>
              </a:rPr>
              <a:t>counter</a:t>
            </a:r>
            <a:r>
              <a:rPr lang="fr-FR" sz="2400" dirty="0">
                <a:solidFill>
                  <a:srgbClr val="6666FF"/>
                </a:solidFill>
              </a:rPr>
              <a:t>-ion </a:t>
            </a:r>
            <a:r>
              <a:rPr lang="fr-FR" sz="2400" dirty="0" err="1">
                <a:solidFill>
                  <a:srgbClr val="6666FF"/>
                </a:solidFill>
              </a:rPr>
              <a:t>remains</a:t>
            </a:r>
            <a:r>
              <a:rPr lang="fr-FR" sz="2400" dirty="0">
                <a:solidFill>
                  <a:srgbClr val="6666FF"/>
                </a:solidFill>
              </a:rPr>
              <a:t> </a:t>
            </a:r>
            <a:r>
              <a:rPr lang="fr-FR" sz="2400" dirty="0" err="1">
                <a:solidFill>
                  <a:srgbClr val="6666FF"/>
                </a:solidFill>
              </a:rPr>
              <a:t>located</a:t>
            </a:r>
            <a:r>
              <a:rPr lang="fr-FR" sz="2400" dirty="0">
                <a:solidFill>
                  <a:srgbClr val="6666FF"/>
                </a:solidFill>
              </a:rPr>
              <a:t> in </a:t>
            </a:r>
            <a:r>
              <a:rPr lang="fr-FR" sz="2400" dirty="0" err="1">
                <a:solidFill>
                  <a:srgbClr val="6666FF"/>
                </a:solidFill>
              </a:rPr>
              <a:t>its</a:t>
            </a:r>
            <a:r>
              <a:rPr lang="fr-FR" sz="2400" dirty="0">
                <a:solidFill>
                  <a:srgbClr val="6666FF"/>
                </a:solidFill>
              </a:rPr>
              <a:t> </a:t>
            </a:r>
            <a:r>
              <a:rPr lang="fr-FR" sz="2400" dirty="0" err="1">
                <a:solidFill>
                  <a:srgbClr val="6666FF"/>
                </a:solidFill>
              </a:rPr>
              <a:t>crystallographic</a:t>
            </a:r>
            <a:r>
              <a:rPr lang="fr-FR" sz="2400" dirty="0">
                <a:solidFill>
                  <a:srgbClr val="6666FF"/>
                </a:solidFill>
              </a:rPr>
              <a:t> site</a:t>
            </a:r>
            <a:endParaRPr lang="fr-FR" sz="2400" dirty="0"/>
          </a:p>
        </p:txBody>
      </p:sp>
      <p:sp>
        <p:nvSpPr>
          <p:cNvPr id="2" name="Rectangle 1"/>
          <p:cNvSpPr/>
          <p:nvPr/>
        </p:nvSpPr>
        <p:spPr>
          <a:xfrm>
            <a:off x="2400523" y="3068960"/>
            <a:ext cx="68519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/>
              <a:t>O</a:t>
            </a:r>
            <a:r>
              <a:rPr lang="fr-FR" baseline="-25000" dirty="0"/>
              <a:t>O</a:t>
            </a:r>
            <a:r>
              <a:rPr lang="fr-FR" dirty="0"/>
              <a:t>	=	 ½ O</a:t>
            </a:r>
            <a:r>
              <a:rPr lang="fr-FR" baseline="-25000" dirty="0"/>
              <a:t>2</a:t>
            </a:r>
            <a:r>
              <a:rPr lang="fr-FR" dirty="0"/>
              <a:t> </a:t>
            </a:r>
            <a:r>
              <a:rPr lang="fr-FR" baseline="-25000" dirty="0"/>
              <a:t>	</a:t>
            </a:r>
            <a:r>
              <a:rPr lang="fr-FR" dirty="0"/>
              <a:t>+ 	V</a:t>
            </a:r>
            <a:r>
              <a:rPr lang="fr-FR" baseline="-25000" dirty="0"/>
              <a:t>O</a:t>
            </a:r>
            <a:endParaRPr lang="fr-FR" baseline="300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253616"/>
              </p:ext>
            </p:extLst>
          </p:nvPr>
        </p:nvGraphicFramePr>
        <p:xfrm>
          <a:off x="2906341" y="1325728"/>
          <a:ext cx="2759968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5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3002013" y="1341504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457149" y="1692252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874221" y="1305121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4441115" y="1698961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278717" y="1692252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002013" y="2045583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3985979" y="2052292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823581" y="2045583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3435781" y="2405623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4419747" y="2412332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5257349" y="2405623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3047233" y="2405623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4031199" y="2412332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4823581" y="2405623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3436117" y="2061584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4420083" y="2068293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5212465" y="2061584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3002013" y="1701544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3985979" y="1708253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4778361" y="1701544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3434061" y="1341504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5210409" y="1341504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4176897" y="754421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½ O</a:t>
            </a:r>
            <a:r>
              <a:rPr lang="fr-FR" baseline="-25000" dirty="0"/>
              <a:t>2</a:t>
            </a:r>
            <a:endParaRPr lang="fr-FR" dirty="0"/>
          </a:p>
        </p:txBody>
      </p:sp>
      <p:cxnSp>
        <p:nvCxnSpPr>
          <p:cNvPr id="38" name="Connecteur droit avec flèche 37"/>
          <p:cNvCxnSpPr/>
          <p:nvPr/>
        </p:nvCxnSpPr>
        <p:spPr>
          <a:xfrm rot="10800000" flipH="1">
            <a:off x="4179383" y="1080998"/>
            <a:ext cx="202517" cy="2019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35496" y="3865783"/>
            <a:ext cx="90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6666FF"/>
                </a:solidFill>
              </a:rPr>
              <a:t>4) O </a:t>
            </a:r>
            <a:r>
              <a:rPr lang="fr-FR" sz="2400" dirty="0" err="1">
                <a:solidFill>
                  <a:srgbClr val="6666FF"/>
                </a:solidFill>
              </a:rPr>
              <a:t>from</a:t>
            </a:r>
            <a:r>
              <a:rPr lang="fr-FR" sz="2400" dirty="0">
                <a:solidFill>
                  <a:srgbClr val="6666FF"/>
                </a:solidFill>
              </a:rPr>
              <a:t> the </a:t>
            </a:r>
            <a:r>
              <a:rPr lang="fr-FR" sz="2400" dirty="0" err="1">
                <a:solidFill>
                  <a:srgbClr val="6666FF"/>
                </a:solidFill>
              </a:rPr>
              <a:t>crystal</a:t>
            </a:r>
            <a:r>
              <a:rPr lang="fr-FR" sz="2400" dirty="0">
                <a:solidFill>
                  <a:srgbClr val="6666FF"/>
                </a:solidFill>
              </a:rPr>
              <a:t> </a:t>
            </a:r>
            <a:r>
              <a:rPr lang="fr-FR" sz="2400" dirty="0" err="1">
                <a:solidFill>
                  <a:srgbClr val="6666FF"/>
                </a:solidFill>
              </a:rPr>
              <a:t>is</a:t>
            </a:r>
            <a:r>
              <a:rPr lang="fr-FR" sz="2400" dirty="0">
                <a:solidFill>
                  <a:srgbClr val="6666FF"/>
                </a:solidFill>
              </a:rPr>
              <a:t> </a:t>
            </a:r>
            <a:r>
              <a:rPr lang="fr-FR" sz="2400" dirty="0" err="1">
                <a:solidFill>
                  <a:srgbClr val="6666FF"/>
                </a:solidFill>
              </a:rPr>
              <a:t>released</a:t>
            </a:r>
            <a:r>
              <a:rPr lang="fr-FR" sz="2400" dirty="0">
                <a:solidFill>
                  <a:srgbClr val="6666FF"/>
                </a:solidFill>
              </a:rPr>
              <a:t>, </a:t>
            </a:r>
            <a:r>
              <a:rPr lang="fr-FR" sz="2400" dirty="0" err="1">
                <a:solidFill>
                  <a:srgbClr val="6666FF"/>
                </a:solidFill>
              </a:rPr>
              <a:t>while</a:t>
            </a:r>
            <a:r>
              <a:rPr lang="fr-FR" sz="2400" dirty="0">
                <a:solidFill>
                  <a:srgbClr val="6666FF"/>
                </a:solidFill>
              </a:rPr>
              <a:t> the </a:t>
            </a:r>
            <a:r>
              <a:rPr lang="fr-FR" sz="2400" dirty="0" err="1">
                <a:solidFill>
                  <a:srgbClr val="6666FF"/>
                </a:solidFill>
              </a:rPr>
              <a:t>counter</a:t>
            </a:r>
            <a:r>
              <a:rPr lang="fr-FR" sz="2400" dirty="0">
                <a:solidFill>
                  <a:srgbClr val="6666FF"/>
                </a:solidFill>
              </a:rPr>
              <a:t>-ion move </a:t>
            </a:r>
            <a:r>
              <a:rPr lang="fr-FR" sz="2400" dirty="0" err="1">
                <a:solidFill>
                  <a:srgbClr val="6666FF"/>
                </a:solidFill>
              </a:rPr>
              <a:t>toward</a:t>
            </a:r>
            <a:r>
              <a:rPr lang="fr-FR" sz="2400" dirty="0">
                <a:solidFill>
                  <a:srgbClr val="6666FF"/>
                </a:solidFill>
              </a:rPr>
              <a:t> an </a:t>
            </a:r>
            <a:r>
              <a:rPr lang="fr-FR" sz="2400" dirty="0" err="1">
                <a:solidFill>
                  <a:srgbClr val="6666FF"/>
                </a:solidFill>
              </a:rPr>
              <a:t>interstitial</a:t>
            </a:r>
            <a:r>
              <a:rPr lang="fr-FR" sz="2400" dirty="0">
                <a:solidFill>
                  <a:srgbClr val="6666FF"/>
                </a:solidFill>
              </a:rPr>
              <a:t> site. </a:t>
            </a:r>
            <a:endParaRPr lang="fr-FR" sz="2400" dirty="0"/>
          </a:p>
        </p:txBody>
      </p:sp>
      <p:sp>
        <p:nvSpPr>
          <p:cNvPr id="40" name="Rectangle 39"/>
          <p:cNvSpPr/>
          <p:nvPr/>
        </p:nvSpPr>
        <p:spPr>
          <a:xfrm>
            <a:off x="2771800" y="6444044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55600"/>
            <a:r>
              <a:rPr lang="fr-FR" dirty="0"/>
              <a:t>O</a:t>
            </a:r>
            <a:r>
              <a:rPr lang="fr-FR" baseline="-25000" dirty="0"/>
              <a:t>O  </a:t>
            </a:r>
            <a:r>
              <a:rPr lang="fr-FR" dirty="0"/>
              <a:t>	+	M</a:t>
            </a:r>
            <a:r>
              <a:rPr lang="fr-FR" baseline="-25000" dirty="0"/>
              <a:t>M</a:t>
            </a:r>
            <a:r>
              <a:rPr lang="fr-FR" dirty="0"/>
              <a:t> 	=	 M</a:t>
            </a:r>
            <a:r>
              <a:rPr lang="fr-FR" baseline="-25000" dirty="0"/>
              <a:t>i	</a:t>
            </a:r>
            <a:r>
              <a:rPr lang="fr-FR" dirty="0"/>
              <a:t> +	 ½ O</a:t>
            </a:r>
            <a:r>
              <a:rPr lang="fr-FR" baseline="-25000" dirty="0"/>
              <a:t>2</a:t>
            </a:r>
            <a:r>
              <a:rPr lang="fr-FR" dirty="0"/>
              <a:t> </a:t>
            </a:r>
            <a:endParaRPr lang="fr-FR" baseline="30000" dirty="0"/>
          </a:p>
        </p:txBody>
      </p:sp>
      <p:graphicFrame>
        <p:nvGraphicFramePr>
          <p:cNvPr id="41" name="Tableau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000970"/>
              </p:ext>
            </p:extLst>
          </p:nvPr>
        </p:nvGraphicFramePr>
        <p:xfrm>
          <a:off x="2968670" y="4650153"/>
          <a:ext cx="2759968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5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2" name="ZoneTexte 41"/>
          <p:cNvSpPr txBox="1"/>
          <p:nvPr/>
        </p:nvSpPr>
        <p:spPr>
          <a:xfrm>
            <a:off x="3064342" y="4665929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3519478" y="5016677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4936550" y="4629546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5341046" y="5016677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3064342" y="5370008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4048308" y="5376717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3498110" y="5730048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4482076" y="5736757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5319678" y="5730048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3109562" y="5730048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4093528" y="5736757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4885910" y="5730048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3498446" y="5386009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5274794" y="5386009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3064342" y="5025969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4048308" y="5032678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3496390" y="4665929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5272738" y="4665929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</a:t>
            </a:r>
          </a:p>
        </p:txBody>
      </p:sp>
      <p:sp>
        <p:nvSpPr>
          <p:cNvPr id="65" name="ZoneTexte 64"/>
          <p:cNvSpPr txBox="1"/>
          <p:nvPr/>
        </p:nvSpPr>
        <p:spPr>
          <a:xfrm>
            <a:off x="4175793" y="4195609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½ O</a:t>
            </a:r>
            <a:r>
              <a:rPr lang="fr-FR" baseline="-25000" dirty="0"/>
              <a:t>2</a:t>
            </a:r>
            <a:endParaRPr lang="fr-FR" dirty="0"/>
          </a:p>
        </p:txBody>
      </p:sp>
      <p:cxnSp>
        <p:nvCxnSpPr>
          <p:cNvPr id="66" name="Connecteur droit avec flèche 65"/>
          <p:cNvCxnSpPr>
            <a:endCxn id="68" idx="0"/>
          </p:cNvCxnSpPr>
          <p:nvPr/>
        </p:nvCxnSpPr>
        <p:spPr>
          <a:xfrm>
            <a:off x="4673330" y="4850595"/>
            <a:ext cx="166365" cy="33474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ZoneTexte 67"/>
          <p:cNvSpPr txBox="1"/>
          <p:nvPr/>
        </p:nvSpPr>
        <p:spPr>
          <a:xfrm>
            <a:off x="4631144" y="5185342"/>
            <a:ext cx="41710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M</a:t>
            </a:r>
            <a:r>
              <a:rPr lang="fr-FR" baseline="-25000" dirty="0"/>
              <a:t>i</a:t>
            </a:r>
            <a:endParaRPr lang="fr-FR" dirty="0"/>
          </a:p>
        </p:txBody>
      </p:sp>
      <p:sp>
        <p:nvSpPr>
          <p:cNvPr id="69" name="ZoneTexte 68"/>
          <p:cNvSpPr txBox="1"/>
          <p:nvPr/>
        </p:nvSpPr>
        <p:spPr>
          <a:xfrm>
            <a:off x="4418509" y="1333596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4503444" y="5023386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4885910" y="5370008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4482412" y="5392718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4840690" y="5025969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</a:t>
            </a:r>
          </a:p>
        </p:txBody>
      </p:sp>
      <p:cxnSp>
        <p:nvCxnSpPr>
          <p:cNvPr id="70" name="Connecteur droit avec flèche 69"/>
          <p:cNvCxnSpPr/>
          <p:nvPr/>
        </p:nvCxnSpPr>
        <p:spPr>
          <a:xfrm rot="10800000" flipH="1">
            <a:off x="4114658" y="4564941"/>
            <a:ext cx="202517" cy="2019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1223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51520" y="286385"/>
            <a:ext cx="88924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>
                <a:solidFill>
                  <a:srgbClr val="6666FF"/>
                </a:solidFill>
              </a:rPr>
              <a:t>		</a:t>
            </a:r>
          </a:p>
          <a:p>
            <a:pPr algn="just"/>
            <a:endParaRPr lang="fr-FR" sz="2400" b="1" dirty="0">
              <a:solidFill>
                <a:srgbClr val="6666FF"/>
              </a:solidFill>
            </a:endParaRPr>
          </a:p>
          <a:p>
            <a:pPr algn="just"/>
            <a:endParaRPr lang="fr-F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 err="1"/>
              <a:t>M</a:t>
            </a:r>
            <a:r>
              <a:rPr lang="fr-FR" sz="2400" baseline="-25000" dirty="0" err="1"/>
              <a:t>a</a:t>
            </a:r>
            <a:r>
              <a:rPr lang="fr-FR" sz="2400" dirty="0" err="1"/>
              <a:t>X</a:t>
            </a:r>
            <a:r>
              <a:rPr lang="fr-FR" sz="2400" baseline="-25000" dirty="0" err="1"/>
              <a:t>b</a:t>
            </a:r>
            <a:r>
              <a:rPr lang="fr-FR" sz="2400" baseline="-25000" dirty="0"/>
              <a:t> </a:t>
            </a:r>
            <a:r>
              <a:rPr lang="fr-FR" sz="2400" dirty="0"/>
              <a:t> </a:t>
            </a:r>
            <a:r>
              <a:rPr lang="fr-FR" sz="2400" dirty="0" err="1"/>
              <a:t>stoichiometry</a:t>
            </a:r>
            <a:r>
              <a:rPr lang="fr-FR" sz="2400" dirty="0"/>
              <a:t> :</a:t>
            </a:r>
          </a:p>
          <a:p>
            <a:pPr algn="just"/>
            <a:endParaRPr lang="fr-FR" sz="2400" dirty="0"/>
          </a:p>
          <a:p>
            <a:pPr algn="just"/>
            <a:endParaRPr lang="fr-F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 err="1"/>
              <a:t>Defects</a:t>
            </a:r>
            <a:r>
              <a:rPr lang="fr-FR" sz="2400" dirty="0"/>
              <a:t> (</a:t>
            </a:r>
            <a:r>
              <a:rPr lang="fr-FR" sz="2400" dirty="0" err="1"/>
              <a:t>vacancy</a:t>
            </a:r>
            <a:r>
              <a:rPr lang="fr-FR" sz="2400" dirty="0"/>
              <a:t>, </a:t>
            </a:r>
            <a:r>
              <a:rPr lang="fr-FR" sz="2400" dirty="0" err="1"/>
              <a:t>insterstital</a:t>
            </a:r>
            <a:r>
              <a:rPr lang="fr-FR" sz="2400" dirty="0"/>
              <a:t>…) 	       </a:t>
            </a:r>
            <a:r>
              <a:rPr lang="fr-FR" sz="2400" dirty="0" err="1"/>
              <a:t>deviation</a:t>
            </a:r>
            <a:r>
              <a:rPr lang="fr-FR" sz="2400" dirty="0"/>
              <a:t> </a:t>
            </a:r>
            <a:r>
              <a:rPr lang="fr-FR" sz="2400" dirty="0" err="1"/>
              <a:t>from</a:t>
            </a:r>
            <a:r>
              <a:rPr lang="fr-FR" sz="2400" dirty="0"/>
              <a:t> </a:t>
            </a:r>
            <a:r>
              <a:rPr lang="fr-FR" sz="2400" dirty="0" err="1"/>
              <a:t>stoichiometry</a:t>
            </a:r>
            <a:endParaRPr lang="fr-FR" sz="2400" dirty="0"/>
          </a:p>
          <a:p>
            <a:pPr algn="just"/>
            <a:r>
              <a:rPr lang="fr-FR" sz="2400" dirty="0"/>
              <a:t> 		1)			            </a:t>
            </a:r>
          </a:p>
          <a:p>
            <a:pPr algn="just"/>
            <a:r>
              <a:rPr lang="fr-FR" sz="2400" dirty="0"/>
              <a:t>					  ⇔ </a:t>
            </a:r>
            <a:r>
              <a:rPr lang="fr-FR" sz="2400" dirty="0" err="1">
                <a:solidFill>
                  <a:srgbClr val="6666FF"/>
                </a:solidFill>
              </a:rPr>
              <a:t>M</a:t>
            </a:r>
            <a:r>
              <a:rPr lang="fr-FR" sz="2400" baseline="-25000" dirty="0" err="1">
                <a:solidFill>
                  <a:srgbClr val="6666FF"/>
                </a:solidFill>
              </a:rPr>
              <a:t>a+x</a:t>
            </a:r>
            <a:r>
              <a:rPr lang="fr-FR" sz="2400" dirty="0" err="1">
                <a:solidFill>
                  <a:srgbClr val="6666FF"/>
                </a:solidFill>
              </a:rPr>
              <a:t>X</a:t>
            </a:r>
            <a:r>
              <a:rPr lang="fr-FR" sz="2400" baseline="-25000" dirty="0" err="1">
                <a:solidFill>
                  <a:srgbClr val="6666FF"/>
                </a:solidFill>
              </a:rPr>
              <a:t>b</a:t>
            </a:r>
            <a:r>
              <a:rPr lang="fr-FR" sz="2400" baseline="-25000" dirty="0"/>
              <a:t> </a:t>
            </a:r>
            <a:r>
              <a:rPr lang="fr-FR" sz="2400" dirty="0"/>
              <a:t>or </a:t>
            </a:r>
            <a:r>
              <a:rPr lang="fr-FR" sz="2400" dirty="0" err="1">
                <a:solidFill>
                  <a:srgbClr val="6666FF"/>
                </a:solidFill>
              </a:rPr>
              <a:t>M</a:t>
            </a:r>
            <a:r>
              <a:rPr lang="fr-FR" sz="2400" baseline="-25000" dirty="0" err="1">
                <a:solidFill>
                  <a:srgbClr val="6666FF"/>
                </a:solidFill>
              </a:rPr>
              <a:t>a</a:t>
            </a:r>
            <a:r>
              <a:rPr lang="fr-FR" sz="2400" dirty="0" err="1">
                <a:solidFill>
                  <a:srgbClr val="6666FF"/>
                </a:solidFill>
              </a:rPr>
              <a:t>X</a:t>
            </a:r>
            <a:r>
              <a:rPr lang="fr-FR" sz="2400" baseline="-25000" dirty="0" err="1">
                <a:solidFill>
                  <a:srgbClr val="6666FF"/>
                </a:solidFill>
              </a:rPr>
              <a:t>b</a:t>
            </a:r>
            <a:r>
              <a:rPr lang="fr-FR" sz="2400" baseline="-25000" dirty="0">
                <a:solidFill>
                  <a:srgbClr val="6666FF"/>
                </a:solidFill>
              </a:rPr>
              <a:t>-x </a:t>
            </a:r>
          </a:p>
          <a:p>
            <a:pPr algn="just"/>
            <a:r>
              <a:rPr lang="fr-FR" sz="2400" baseline="-25000" dirty="0"/>
              <a:t>		</a:t>
            </a:r>
          </a:p>
          <a:p>
            <a:pPr algn="just"/>
            <a:endParaRPr lang="fr-FR" sz="2400" baseline="-25000" dirty="0"/>
          </a:p>
          <a:p>
            <a:pPr algn="just"/>
            <a:r>
              <a:rPr lang="fr-FR" sz="2400" baseline="-25000" dirty="0"/>
              <a:t>		</a:t>
            </a:r>
            <a:r>
              <a:rPr lang="fr-FR" sz="2400" dirty="0"/>
              <a:t>2)			  ⇔ </a:t>
            </a:r>
            <a:r>
              <a:rPr lang="fr-FR" sz="2400" dirty="0">
                <a:solidFill>
                  <a:srgbClr val="6666FF"/>
                </a:solidFill>
              </a:rPr>
              <a:t>M</a:t>
            </a:r>
            <a:r>
              <a:rPr lang="fr-FR" sz="2400" baseline="-25000" dirty="0">
                <a:solidFill>
                  <a:srgbClr val="6666FF"/>
                </a:solidFill>
              </a:rPr>
              <a:t>a-</a:t>
            </a:r>
            <a:r>
              <a:rPr lang="fr-FR" sz="2400" baseline="-25000" dirty="0" err="1">
                <a:solidFill>
                  <a:srgbClr val="6666FF"/>
                </a:solidFill>
              </a:rPr>
              <a:t>x</a:t>
            </a:r>
            <a:r>
              <a:rPr lang="fr-FR" sz="2400" dirty="0" err="1">
                <a:solidFill>
                  <a:srgbClr val="6666FF"/>
                </a:solidFill>
              </a:rPr>
              <a:t>X</a:t>
            </a:r>
            <a:r>
              <a:rPr lang="fr-FR" sz="2400" baseline="-25000" dirty="0" err="1">
                <a:solidFill>
                  <a:srgbClr val="6666FF"/>
                </a:solidFill>
              </a:rPr>
              <a:t>b</a:t>
            </a:r>
            <a:r>
              <a:rPr lang="fr-FR" sz="2400" baseline="-25000" dirty="0"/>
              <a:t> </a:t>
            </a:r>
            <a:r>
              <a:rPr lang="fr-FR" sz="2400" dirty="0"/>
              <a:t>or </a:t>
            </a:r>
            <a:r>
              <a:rPr lang="fr-FR" sz="2400" dirty="0" err="1">
                <a:solidFill>
                  <a:srgbClr val="6666FF"/>
                </a:solidFill>
              </a:rPr>
              <a:t>M</a:t>
            </a:r>
            <a:r>
              <a:rPr lang="fr-FR" sz="2400" baseline="-25000" dirty="0" err="1">
                <a:solidFill>
                  <a:srgbClr val="6666FF"/>
                </a:solidFill>
              </a:rPr>
              <a:t>a</a:t>
            </a:r>
            <a:r>
              <a:rPr lang="fr-FR" sz="2400" dirty="0" err="1">
                <a:solidFill>
                  <a:srgbClr val="6666FF"/>
                </a:solidFill>
              </a:rPr>
              <a:t>X</a:t>
            </a:r>
            <a:r>
              <a:rPr lang="fr-FR" sz="2400" baseline="-25000" dirty="0" err="1">
                <a:solidFill>
                  <a:srgbClr val="6666FF"/>
                </a:solidFill>
              </a:rPr>
              <a:t>b+x</a:t>
            </a:r>
            <a:r>
              <a:rPr lang="fr-FR" sz="2400" baseline="-25000" dirty="0">
                <a:solidFill>
                  <a:srgbClr val="6666FF"/>
                </a:solidFill>
              </a:rPr>
              <a:t> </a:t>
            </a:r>
          </a:p>
          <a:p>
            <a:pPr algn="just"/>
            <a:endParaRPr lang="fr-FR" sz="2400" dirty="0"/>
          </a:p>
          <a:p>
            <a:pPr algn="just"/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5588408"/>
            <a:ext cx="10492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00" dirty="0" err="1"/>
              <a:t>With</a:t>
            </a:r>
            <a:r>
              <a:rPr lang="fr-FR" sz="2300" dirty="0"/>
              <a:t> x = </a:t>
            </a:r>
            <a:r>
              <a:rPr lang="fr-FR" sz="2300" dirty="0" err="1"/>
              <a:t>deviation</a:t>
            </a:r>
            <a:r>
              <a:rPr lang="fr-FR" sz="2300" dirty="0"/>
              <a:t> </a:t>
            </a:r>
            <a:r>
              <a:rPr lang="fr-FR" sz="2300" dirty="0" err="1"/>
              <a:t>from</a:t>
            </a:r>
            <a:r>
              <a:rPr lang="fr-FR" sz="2300" dirty="0"/>
              <a:t> </a:t>
            </a:r>
            <a:r>
              <a:rPr lang="fr-FR" sz="2300" dirty="0" err="1"/>
              <a:t>stoichiometry</a:t>
            </a:r>
            <a:r>
              <a:rPr lang="fr-FR" sz="2300" dirty="0"/>
              <a:t> (&lt;10</a:t>
            </a:r>
            <a:r>
              <a:rPr lang="fr-FR" sz="2300" baseline="30000" dirty="0"/>
              <a:t>-2</a:t>
            </a:r>
            <a:r>
              <a:rPr lang="fr-FR" sz="2300" dirty="0"/>
              <a:t>, or 10</a:t>
            </a:r>
            <a:r>
              <a:rPr lang="fr-FR" sz="2300" baseline="30000" dirty="0"/>
              <a:t>-1</a:t>
            </a:r>
            <a:r>
              <a:rPr lang="fr-FR" sz="2300" dirty="0"/>
              <a:t> for </a:t>
            </a:r>
            <a:r>
              <a:rPr lang="fr-FR" sz="2300" dirty="0" err="1"/>
              <a:t>extended</a:t>
            </a:r>
            <a:r>
              <a:rPr lang="fr-FR" sz="2300" dirty="0"/>
              <a:t> </a:t>
            </a:r>
            <a:r>
              <a:rPr lang="fr-FR" sz="2300" dirty="0" err="1"/>
              <a:t>defects</a:t>
            </a:r>
            <a:r>
              <a:rPr lang="fr-FR" sz="2300" dirty="0"/>
              <a:t>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524935" y="18864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2400" dirty="0">
              <a:solidFill>
                <a:srgbClr val="6666FF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339752" y="44624"/>
            <a:ext cx="4754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u="sng" dirty="0">
                <a:solidFill>
                  <a:srgbClr val="6666FF"/>
                </a:solidFill>
              </a:rPr>
              <a:t>3.5. Point </a:t>
            </a:r>
            <a:r>
              <a:rPr lang="fr-FR" sz="2400" u="sng" dirty="0" err="1">
                <a:solidFill>
                  <a:srgbClr val="6666FF"/>
                </a:solidFill>
              </a:rPr>
              <a:t>defects</a:t>
            </a:r>
            <a:r>
              <a:rPr lang="fr-FR" sz="2400" u="sng" dirty="0">
                <a:solidFill>
                  <a:srgbClr val="6666FF"/>
                </a:solidFill>
              </a:rPr>
              <a:t> and </a:t>
            </a:r>
            <a:r>
              <a:rPr lang="fr-FR" sz="2400" u="sng" dirty="0" err="1">
                <a:solidFill>
                  <a:srgbClr val="6666FF"/>
                </a:solidFill>
              </a:rPr>
              <a:t>stoichiometry</a:t>
            </a:r>
            <a:endParaRPr lang="fr-FR" sz="2400" u="sng" dirty="0">
              <a:solidFill>
                <a:srgbClr val="6666FF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01269" y="574161"/>
            <a:ext cx="3969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6666FF"/>
                </a:solidFill>
              </a:rPr>
              <a:t>Non </a:t>
            </a:r>
            <a:r>
              <a:rPr lang="fr-FR" sz="2400" dirty="0" err="1">
                <a:solidFill>
                  <a:srgbClr val="6666FF"/>
                </a:solidFill>
              </a:rPr>
              <a:t>stoichiometric</a:t>
            </a:r>
            <a:r>
              <a:rPr lang="fr-FR" sz="2400" dirty="0">
                <a:solidFill>
                  <a:srgbClr val="6666FF"/>
                </a:solidFill>
              </a:rPr>
              <a:t> compound</a:t>
            </a:r>
          </a:p>
        </p:txBody>
      </p:sp>
      <p:sp>
        <p:nvSpPr>
          <p:cNvPr id="12" name="Flèche droite 11"/>
          <p:cNvSpPr/>
          <p:nvPr/>
        </p:nvSpPr>
        <p:spPr>
          <a:xfrm>
            <a:off x="4716016" y="2708920"/>
            <a:ext cx="504056" cy="144016"/>
          </a:xfrm>
          <a:prstGeom prst="rightArrow">
            <a:avLst/>
          </a:prstGeom>
          <a:solidFill>
            <a:srgbClr val="6666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8" name="ZoneTexte 7"/>
          <p:cNvSpPr txBox="1"/>
          <p:nvPr/>
        </p:nvSpPr>
        <p:spPr>
          <a:xfrm>
            <a:off x="251520" y="6309320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/>
              <a:t>Example TiO</a:t>
            </a:r>
            <a:r>
              <a:rPr lang="fr-FR" sz="2400" baseline="-25000" dirty="0"/>
              <a:t>2-x</a:t>
            </a:r>
            <a:r>
              <a:rPr lang="fr-FR" sz="2400" dirty="0"/>
              <a:t>   (</a:t>
            </a:r>
            <a:r>
              <a:rPr lang="fr-FR" sz="2400" dirty="0" err="1"/>
              <a:t>anionic</a:t>
            </a:r>
            <a:r>
              <a:rPr lang="fr-FR" sz="2400" dirty="0"/>
              <a:t> </a:t>
            </a:r>
            <a:r>
              <a:rPr lang="fr-FR" sz="2400" dirty="0" err="1"/>
              <a:t>vacancy</a:t>
            </a:r>
            <a:r>
              <a:rPr lang="fr-FR" sz="2400" dirty="0"/>
              <a:t> V</a:t>
            </a:r>
            <a:r>
              <a:rPr lang="fr-FR" sz="2400" baseline="-25000" dirty="0"/>
              <a:t>O</a:t>
            </a:r>
            <a:r>
              <a:rPr lang="fr-FR" sz="2400" dirty="0"/>
              <a:t>)</a:t>
            </a:r>
          </a:p>
        </p:txBody>
      </p:sp>
      <p:sp>
        <p:nvSpPr>
          <p:cNvPr id="15" name="Flèche droite 14"/>
          <p:cNvSpPr/>
          <p:nvPr/>
        </p:nvSpPr>
        <p:spPr>
          <a:xfrm>
            <a:off x="143508" y="732985"/>
            <a:ext cx="504056" cy="144016"/>
          </a:xfrm>
          <a:prstGeom prst="rightArrow">
            <a:avLst/>
          </a:prstGeom>
          <a:solidFill>
            <a:srgbClr val="6666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18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22B50E53-2C00-C3E4-F732-AA3379E40B41}"/>
                  </a:ext>
                </a:extLst>
              </p:cNvPr>
              <p:cNvSpPr txBox="1"/>
              <p:nvPr/>
            </p:nvSpPr>
            <p:spPr>
              <a:xfrm>
                <a:off x="4107130" y="1339127"/>
                <a:ext cx="1327799" cy="7689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fr-FR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22B50E53-2C00-C3E4-F732-AA3379E40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130" y="1339127"/>
                <a:ext cx="1327799" cy="768993"/>
              </a:xfrm>
              <a:prstGeom prst="rect">
                <a:avLst/>
              </a:prstGeom>
              <a:blipFill>
                <a:blip r:embed="rId2"/>
                <a:stretch>
                  <a:fillRect l="-2830" t="-3226" r="-3774" b="-161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CDCC2CE5-F8AC-E91B-7622-C2FCE86BDDCF}"/>
                  </a:ext>
                </a:extLst>
              </p:cNvPr>
              <p:cNvSpPr txBox="1"/>
              <p:nvPr/>
            </p:nvSpPr>
            <p:spPr>
              <a:xfrm>
                <a:off x="2829442" y="3105076"/>
                <a:ext cx="1329403" cy="7689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fr-FR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CDCC2CE5-F8AC-E91B-7622-C2FCE86BD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9442" y="3105076"/>
                <a:ext cx="1329403" cy="768993"/>
              </a:xfrm>
              <a:prstGeom prst="rect">
                <a:avLst/>
              </a:prstGeom>
              <a:blipFill>
                <a:blip r:embed="rId3"/>
                <a:stretch>
                  <a:fillRect l="-1887" t="-3226" r="-4717" b="-161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899999E4-3B5D-8E12-504A-3A980925194E}"/>
                  </a:ext>
                </a:extLst>
              </p:cNvPr>
              <p:cNvSpPr txBox="1"/>
              <p:nvPr/>
            </p:nvSpPr>
            <p:spPr>
              <a:xfrm>
                <a:off x="2829441" y="3971814"/>
                <a:ext cx="1329403" cy="7689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fr-F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899999E4-3B5D-8E12-504A-3A98092519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9441" y="3971814"/>
                <a:ext cx="1329403" cy="768993"/>
              </a:xfrm>
              <a:prstGeom prst="rect">
                <a:avLst/>
              </a:prstGeom>
              <a:blipFill>
                <a:blip r:embed="rId4"/>
                <a:stretch>
                  <a:fillRect l="-1887" t="-1613" r="-4717" b="-161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51520" y="188640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>
                <a:solidFill>
                  <a:srgbClr val="6666FF"/>
                </a:solidFill>
              </a:rPr>
              <a:t>4 </a:t>
            </a:r>
            <a:r>
              <a:rPr lang="fr-FR" sz="2400" b="1" dirty="0" err="1">
                <a:solidFill>
                  <a:srgbClr val="6666FF"/>
                </a:solidFill>
              </a:rPr>
              <a:t>typical</a:t>
            </a:r>
            <a:r>
              <a:rPr lang="fr-FR" sz="2400" b="1" dirty="0">
                <a:solidFill>
                  <a:srgbClr val="6666FF"/>
                </a:solidFill>
              </a:rPr>
              <a:t> </a:t>
            </a:r>
            <a:r>
              <a:rPr lang="fr-FR" sz="2400" b="1" dirty="0" err="1">
                <a:solidFill>
                  <a:srgbClr val="6666FF"/>
                </a:solidFill>
              </a:rPr>
              <a:t>examples</a:t>
            </a:r>
            <a:r>
              <a:rPr lang="fr-FR" sz="2400" b="1" dirty="0">
                <a:solidFill>
                  <a:srgbClr val="6666FF"/>
                </a:solidFill>
              </a:rPr>
              <a:t>: </a:t>
            </a:r>
          </a:p>
          <a:p>
            <a:pPr algn="just"/>
            <a:r>
              <a:rPr lang="fr-FR" sz="2400" b="1" dirty="0">
                <a:solidFill>
                  <a:srgbClr val="6666FF"/>
                </a:solidFill>
              </a:rPr>
              <a:t>TiO</a:t>
            </a:r>
            <a:r>
              <a:rPr lang="fr-FR" sz="2400" b="1" baseline="-25000" dirty="0">
                <a:solidFill>
                  <a:srgbClr val="6666FF"/>
                </a:solidFill>
              </a:rPr>
              <a:t>2-x  </a:t>
            </a:r>
            <a:r>
              <a:rPr lang="fr-FR" sz="2400" dirty="0" err="1"/>
              <a:t>Deviation</a:t>
            </a:r>
            <a:r>
              <a:rPr lang="fr-FR" sz="2400" dirty="0"/>
              <a:t> </a:t>
            </a:r>
            <a:r>
              <a:rPr lang="fr-FR" sz="2400" dirty="0" err="1"/>
              <a:t>from</a:t>
            </a:r>
            <a:r>
              <a:rPr lang="fr-FR" sz="2400" dirty="0"/>
              <a:t> </a:t>
            </a:r>
            <a:r>
              <a:rPr lang="fr-FR" sz="2400" dirty="0" err="1"/>
              <a:t>stoichiometry</a:t>
            </a:r>
            <a:r>
              <a:rPr lang="fr-FR" sz="2400" dirty="0"/>
              <a:t> </a:t>
            </a:r>
            <a:r>
              <a:rPr lang="fr-FR" sz="2400" dirty="0" err="1"/>
              <a:t>induced</a:t>
            </a:r>
            <a:r>
              <a:rPr lang="fr-FR" sz="2400" dirty="0"/>
              <a:t> by </a:t>
            </a:r>
            <a:r>
              <a:rPr lang="fr-FR" sz="2400" dirty="0" err="1"/>
              <a:t>anionic</a:t>
            </a:r>
            <a:r>
              <a:rPr lang="fr-FR" sz="2400" dirty="0"/>
              <a:t> </a:t>
            </a:r>
            <a:r>
              <a:rPr lang="fr-FR" sz="2400" dirty="0" err="1"/>
              <a:t>vacancies</a:t>
            </a:r>
            <a:endParaRPr lang="fr-FR" sz="2400" b="1" dirty="0">
              <a:solidFill>
                <a:srgbClr val="6666FF"/>
              </a:solidFill>
            </a:endParaRPr>
          </a:p>
          <a:p>
            <a:pPr algn="just"/>
            <a:r>
              <a:rPr lang="fr-FR" sz="2400" b="1" dirty="0">
                <a:solidFill>
                  <a:srgbClr val="6666FF"/>
                </a:solidFill>
              </a:rPr>
              <a:t>Zn</a:t>
            </a:r>
            <a:r>
              <a:rPr lang="fr-FR" sz="2400" b="1" baseline="-25000" dirty="0">
                <a:solidFill>
                  <a:srgbClr val="6666FF"/>
                </a:solidFill>
              </a:rPr>
              <a:t>1+x</a:t>
            </a:r>
            <a:r>
              <a:rPr lang="fr-FR" sz="2400" b="1" dirty="0">
                <a:solidFill>
                  <a:srgbClr val="6666FF"/>
                </a:solidFill>
              </a:rPr>
              <a:t>O</a:t>
            </a:r>
            <a:r>
              <a:rPr lang="fr-FR" sz="2400" b="1" baseline="-25000" dirty="0">
                <a:solidFill>
                  <a:srgbClr val="6666FF"/>
                </a:solidFill>
              </a:rPr>
              <a:t> </a:t>
            </a:r>
            <a:r>
              <a:rPr lang="fr-FR" sz="2400" dirty="0" err="1"/>
              <a:t>Deviation</a:t>
            </a:r>
            <a:r>
              <a:rPr lang="fr-FR" sz="2400" dirty="0"/>
              <a:t> </a:t>
            </a:r>
            <a:r>
              <a:rPr lang="fr-FR" sz="2400" dirty="0" err="1"/>
              <a:t>from</a:t>
            </a:r>
            <a:r>
              <a:rPr lang="fr-FR" sz="2400" dirty="0"/>
              <a:t> </a:t>
            </a:r>
            <a:r>
              <a:rPr lang="fr-FR" sz="2400" dirty="0" err="1"/>
              <a:t>stoichiometry</a:t>
            </a:r>
            <a:r>
              <a:rPr lang="fr-FR" sz="2400" dirty="0"/>
              <a:t> </a:t>
            </a:r>
            <a:r>
              <a:rPr lang="fr-FR" sz="2400" dirty="0" err="1"/>
              <a:t>induced</a:t>
            </a:r>
            <a:r>
              <a:rPr lang="fr-FR" sz="2400" dirty="0"/>
              <a:t> by </a:t>
            </a:r>
            <a:r>
              <a:rPr lang="fr-FR" sz="2400" dirty="0" err="1"/>
              <a:t>interstial</a:t>
            </a:r>
            <a:r>
              <a:rPr lang="fr-FR" sz="2400" dirty="0"/>
              <a:t> cations</a:t>
            </a:r>
          </a:p>
          <a:p>
            <a:pPr algn="just"/>
            <a:r>
              <a:rPr lang="fr-FR" sz="2400" b="1" dirty="0">
                <a:solidFill>
                  <a:srgbClr val="6666FF"/>
                </a:solidFill>
              </a:rPr>
              <a:t>Cu</a:t>
            </a:r>
            <a:r>
              <a:rPr lang="fr-FR" sz="2400" b="1" baseline="-25000" dirty="0">
                <a:solidFill>
                  <a:srgbClr val="6666FF"/>
                </a:solidFill>
              </a:rPr>
              <a:t>2-x</a:t>
            </a:r>
            <a:r>
              <a:rPr lang="fr-FR" sz="2400" b="1" dirty="0">
                <a:solidFill>
                  <a:srgbClr val="6666FF"/>
                </a:solidFill>
              </a:rPr>
              <a:t>O</a:t>
            </a:r>
            <a:r>
              <a:rPr lang="fr-FR" sz="2400" b="1" baseline="-25000" dirty="0">
                <a:solidFill>
                  <a:srgbClr val="6666FF"/>
                </a:solidFill>
              </a:rPr>
              <a:t> </a:t>
            </a:r>
            <a:r>
              <a:rPr lang="fr-FR" sz="2400" dirty="0" err="1"/>
              <a:t>Deviation</a:t>
            </a:r>
            <a:r>
              <a:rPr lang="fr-FR" sz="2400" dirty="0"/>
              <a:t> </a:t>
            </a:r>
            <a:r>
              <a:rPr lang="fr-FR" sz="2400" dirty="0" err="1"/>
              <a:t>from</a:t>
            </a:r>
            <a:r>
              <a:rPr lang="fr-FR" sz="2400" dirty="0"/>
              <a:t> </a:t>
            </a:r>
            <a:r>
              <a:rPr lang="fr-FR" sz="2400" dirty="0" err="1"/>
              <a:t>stoichiometry</a:t>
            </a:r>
            <a:r>
              <a:rPr lang="fr-FR" sz="2400" dirty="0"/>
              <a:t> </a:t>
            </a:r>
            <a:r>
              <a:rPr lang="fr-FR" sz="2400" dirty="0" err="1"/>
              <a:t>induced</a:t>
            </a:r>
            <a:r>
              <a:rPr lang="fr-FR" sz="2400" dirty="0"/>
              <a:t> by </a:t>
            </a:r>
            <a:r>
              <a:rPr lang="fr-FR" sz="2400" dirty="0" err="1"/>
              <a:t>cationic</a:t>
            </a:r>
            <a:r>
              <a:rPr lang="fr-FR" sz="2400" dirty="0"/>
              <a:t> </a:t>
            </a:r>
            <a:r>
              <a:rPr lang="fr-FR" sz="2400" dirty="0" err="1"/>
              <a:t>vacancies</a:t>
            </a:r>
            <a:endParaRPr lang="fr-FR" sz="2400" dirty="0"/>
          </a:p>
          <a:p>
            <a:pPr algn="just"/>
            <a:r>
              <a:rPr lang="fr-FR" sz="2400" dirty="0"/>
              <a:t> </a:t>
            </a:r>
            <a:r>
              <a:rPr lang="fr-FR" sz="2400" b="1" dirty="0">
                <a:solidFill>
                  <a:srgbClr val="6666FF"/>
                </a:solidFill>
              </a:rPr>
              <a:t>UO</a:t>
            </a:r>
            <a:r>
              <a:rPr lang="fr-FR" sz="2400" b="1" baseline="-25000" dirty="0">
                <a:solidFill>
                  <a:srgbClr val="6666FF"/>
                </a:solidFill>
              </a:rPr>
              <a:t>2+x </a:t>
            </a:r>
            <a:r>
              <a:rPr lang="fr-FR" sz="2400" dirty="0" err="1"/>
              <a:t>Deviation</a:t>
            </a:r>
            <a:r>
              <a:rPr lang="fr-FR" sz="2400" dirty="0"/>
              <a:t> </a:t>
            </a:r>
            <a:r>
              <a:rPr lang="fr-FR" sz="2400" dirty="0" err="1"/>
              <a:t>from</a:t>
            </a:r>
            <a:r>
              <a:rPr lang="fr-FR" sz="2400" dirty="0"/>
              <a:t> </a:t>
            </a:r>
            <a:r>
              <a:rPr lang="fr-FR" sz="2400" dirty="0" err="1"/>
              <a:t>stoichiometry</a:t>
            </a:r>
            <a:r>
              <a:rPr lang="fr-FR" sz="2400" dirty="0"/>
              <a:t> </a:t>
            </a:r>
            <a:r>
              <a:rPr lang="fr-FR" sz="2400" dirty="0" err="1"/>
              <a:t>induced</a:t>
            </a:r>
            <a:r>
              <a:rPr lang="fr-FR" sz="2400" dirty="0"/>
              <a:t> by </a:t>
            </a:r>
            <a:r>
              <a:rPr lang="fr-FR" sz="2400" dirty="0" err="1"/>
              <a:t>interstial</a:t>
            </a:r>
            <a:r>
              <a:rPr lang="fr-FR" sz="2400" dirty="0"/>
              <a:t> </a:t>
            </a:r>
            <a:r>
              <a:rPr lang="fr-FR" sz="2400" dirty="0" err="1"/>
              <a:t>oxygens</a:t>
            </a:r>
            <a:endParaRPr lang="fr-FR" sz="2400" dirty="0"/>
          </a:p>
          <a:p>
            <a:pPr algn="just"/>
            <a:endParaRPr lang="fr-FR" sz="2400" dirty="0"/>
          </a:p>
          <a:p>
            <a:pPr algn="just"/>
            <a:r>
              <a:rPr lang="fr-FR" sz="2400" dirty="0" err="1"/>
              <a:t>Based</a:t>
            </a:r>
            <a:r>
              <a:rPr lang="fr-FR" sz="2400" dirty="0"/>
              <a:t> on TiO</a:t>
            </a:r>
            <a:r>
              <a:rPr lang="fr-FR" sz="2400" baseline="-25000" dirty="0"/>
              <a:t>2-x </a:t>
            </a:r>
            <a:r>
              <a:rPr lang="fr-FR" sz="2400" dirty="0" err="1"/>
              <a:t>calculations</a:t>
            </a:r>
            <a:r>
              <a:rPr lang="fr-FR" sz="2400" dirty="0"/>
              <a:t>: 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065064"/>
              </p:ext>
            </p:extLst>
          </p:nvPr>
        </p:nvGraphicFramePr>
        <p:xfrm>
          <a:off x="278829" y="3306792"/>
          <a:ext cx="8568951" cy="257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6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9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07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Nature of </a:t>
                      </a:r>
                      <a:r>
                        <a:rPr lang="fr-FR" dirty="0" err="1"/>
                        <a:t>dominating</a:t>
                      </a:r>
                      <a:r>
                        <a:rPr lang="fr-FR" dirty="0"/>
                        <a:t> point </a:t>
                      </a:r>
                      <a:r>
                        <a:rPr lang="fr-FR" dirty="0" err="1"/>
                        <a:t>defects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Nature of </a:t>
                      </a:r>
                      <a:r>
                        <a:rPr lang="fr-FR" dirty="0" err="1"/>
                        <a:t>conductivity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4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X=f(P(O</a:t>
                      </a:r>
                      <a:r>
                        <a:rPr lang="fr-FR" baseline="-25000" dirty="0"/>
                        <a:t>2</a:t>
                      </a:r>
                      <a:r>
                        <a:rPr lang="fr-FR" dirty="0"/>
                        <a:t>) )</a:t>
                      </a:r>
                    </a:p>
                  </a:txBody>
                  <a:tcPr>
                    <a:lnL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</a:t>
                      </a:r>
                      <a:r>
                        <a:rPr lang="fr-FR" baseline="-25000" dirty="0"/>
                        <a:t>2</a:t>
                      </a:r>
                      <a:r>
                        <a:rPr lang="fr-FR" dirty="0"/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MO</a:t>
                      </a:r>
                    </a:p>
                  </a:txBody>
                  <a:tcPr>
                    <a:lnL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MO</a:t>
                      </a:r>
                      <a:r>
                        <a:rPr lang="fr-FR" baseline="-250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 err="1"/>
                        <a:t>anionic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O</a:t>
                      </a:r>
                      <a:r>
                        <a:rPr lang="fr-FR" baseline="30000" dirty="0" err="1"/>
                        <a:t>z’</a:t>
                      </a:r>
                      <a:r>
                        <a:rPr lang="fr-FR" baseline="-25000" dirty="0" err="1"/>
                        <a:t>i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ym typeface="Symbol"/>
                        </a:rPr>
                        <a:t> </a:t>
                      </a:r>
                      <a:r>
                        <a:rPr lang="fr-FR" dirty="0"/>
                        <a:t>P(O</a:t>
                      </a:r>
                      <a:r>
                        <a:rPr lang="fr-FR" baseline="-25000" dirty="0"/>
                        <a:t>2</a:t>
                      </a:r>
                      <a:r>
                        <a:rPr lang="fr-FR" dirty="0"/>
                        <a:t>)</a:t>
                      </a:r>
                      <a:r>
                        <a:rPr lang="fr-FR" baseline="30000" dirty="0"/>
                        <a:t>1/n</a:t>
                      </a:r>
                      <a:r>
                        <a:rPr lang="fr-FR" dirty="0">
                          <a:sym typeface="Symbol"/>
                        </a:rPr>
                        <a:t> 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ctr"/>
                      <a:r>
                        <a:rPr lang="fr-FR" dirty="0"/>
                        <a:t>2 ≤ n ≤ 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0 ≤ z ≤ 2</a:t>
                      </a:r>
                    </a:p>
                  </a:txBody>
                  <a:tcPr>
                    <a:lnL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V</a:t>
                      </a:r>
                      <a:r>
                        <a:rPr lang="fr-FR" baseline="30000" dirty="0" err="1"/>
                        <a:t>z</a:t>
                      </a:r>
                      <a:r>
                        <a:rPr lang="fr-FR" dirty="0" err="1"/>
                        <a:t>°</a:t>
                      </a:r>
                      <a:r>
                        <a:rPr lang="fr-FR" baseline="-25000" dirty="0" err="1"/>
                        <a:t>O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ym typeface="Symbol"/>
                        </a:rPr>
                        <a:t> </a:t>
                      </a:r>
                      <a:r>
                        <a:rPr lang="fr-FR" dirty="0"/>
                        <a:t>P(O</a:t>
                      </a:r>
                      <a:r>
                        <a:rPr lang="fr-FR" baseline="-25000" dirty="0"/>
                        <a:t>2</a:t>
                      </a:r>
                      <a:r>
                        <a:rPr lang="fr-FR" dirty="0"/>
                        <a:t>)</a:t>
                      </a:r>
                      <a:r>
                        <a:rPr lang="fr-FR" baseline="30000" dirty="0"/>
                        <a:t>-1/n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 err="1"/>
                        <a:t>cationic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M</a:t>
                      </a:r>
                      <a:r>
                        <a:rPr lang="fr-FR" baseline="30000" dirty="0" err="1"/>
                        <a:t>z°</a:t>
                      </a:r>
                      <a:r>
                        <a:rPr lang="fr-FR" baseline="-25000" dirty="0" err="1"/>
                        <a:t>i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ym typeface="Symbol"/>
                        </a:rPr>
                        <a:t> </a:t>
                      </a:r>
                      <a:r>
                        <a:rPr lang="fr-FR" dirty="0"/>
                        <a:t>P(O</a:t>
                      </a:r>
                      <a:r>
                        <a:rPr lang="fr-FR" baseline="-25000" dirty="0"/>
                        <a:t>2</a:t>
                      </a:r>
                      <a:r>
                        <a:rPr lang="fr-FR" dirty="0"/>
                        <a:t>)</a:t>
                      </a:r>
                      <a:r>
                        <a:rPr lang="fr-FR" baseline="30000" dirty="0"/>
                        <a:t>-1/n</a:t>
                      </a:r>
                      <a:r>
                        <a:rPr lang="fr-FR" dirty="0">
                          <a:sym typeface="Symbol"/>
                        </a:rPr>
                        <a:t> 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4 ≤ n ≤ 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0 ≤ z ≤ 1</a:t>
                      </a:r>
                    </a:p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2 ≤ n ≤ 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0 ≤ z ≤ 2</a:t>
                      </a:r>
                    </a:p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1 ≤ n ≤ 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0 ≤ z ≤ 4</a:t>
                      </a:r>
                    </a:p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V</a:t>
                      </a:r>
                      <a:r>
                        <a:rPr lang="fr-FR" baseline="30000" dirty="0" err="1"/>
                        <a:t>z’</a:t>
                      </a:r>
                      <a:r>
                        <a:rPr lang="fr-FR" baseline="-25000" dirty="0" err="1"/>
                        <a:t>M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ym typeface="Symbol"/>
                        </a:rPr>
                        <a:t> </a:t>
                      </a:r>
                      <a:r>
                        <a:rPr lang="fr-FR" dirty="0"/>
                        <a:t>P(O</a:t>
                      </a:r>
                      <a:r>
                        <a:rPr lang="fr-FR" baseline="-25000" dirty="0"/>
                        <a:t>2</a:t>
                      </a:r>
                      <a:r>
                        <a:rPr lang="fr-FR" dirty="0"/>
                        <a:t>)</a:t>
                      </a:r>
                      <a:r>
                        <a:rPr lang="fr-FR" baseline="30000" dirty="0"/>
                        <a:t>1/n</a:t>
                      </a:r>
                      <a:r>
                        <a:rPr lang="fr-FR" dirty="0">
                          <a:sym typeface="Symbol"/>
                        </a:rPr>
                        <a:t> 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3545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692696"/>
            <a:ext cx="88924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i="1" dirty="0" err="1">
                <a:solidFill>
                  <a:srgbClr val="6666FF"/>
                </a:solidFill>
              </a:rPr>
              <a:t>Why</a:t>
            </a:r>
            <a:r>
              <a:rPr lang="fr-FR" sz="2400" i="1" dirty="0">
                <a:solidFill>
                  <a:srgbClr val="6666FF"/>
                </a:solidFill>
              </a:rPr>
              <a:t> and how do ions move in </a:t>
            </a:r>
            <a:r>
              <a:rPr lang="fr-FR" sz="2400" i="1" dirty="0" err="1">
                <a:solidFill>
                  <a:srgbClr val="6666FF"/>
                </a:solidFill>
              </a:rPr>
              <a:t>solids</a:t>
            </a:r>
            <a:r>
              <a:rPr lang="fr-FR" sz="2400" i="1" dirty="0">
                <a:solidFill>
                  <a:srgbClr val="6666FF"/>
                </a:solidFill>
              </a:rPr>
              <a:t>? </a:t>
            </a:r>
          </a:p>
          <a:p>
            <a:pPr algn="just"/>
            <a:r>
              <a:rPr lang="fr-FR" sz="2400" i="1" dirty="0"/>
              <a:t>Point </a:t>
            </a:r>
            <a:r>
              <a:rPr lang="fr-FR" sz="2400" i="1" dirty="0" err="1"/>
              <a:t>defect</a:t>
            </a:r>
            <a:r>
              <a:rPr lang="fr-FR" sz="2400" i="1" dirty="0"/>
              <a:t> </a:t>
            </a:r>
            <a:r>
              <a:rPr lang="fr-FR" sz="2400" i="1" dirty="0" err="1"/>
              <a:t>models</a:t>
            </a:r>
            <a:endParaRPr lang="fr-FR" sz="2400" i="1" dirty="0"/>
          </a:p>
          <a:p>
            <a:pPr algn="just"/>
            <a:r>
              <a:rPr lang="fr-FR" sz="2400" i="1" dirty="0"/>
              <a:t>Transport </a:t>
            </a:r>
            <a:r>
              <a:rPr lang="fr-FR" sz="2400" i="1" dirty="0" err="1"/>
              <a:t>Mechanisms</a:t>
            </a:r>
            <a:endParaRPr lang="fr-FR" sz="2400" i="1" dirty="0"/>
          </a:p>
          <a:p>
            <a:pPr algn="just"/>
            <a:endParaRPr lang="fr-FR" sz="2400" i="1" dirty="0">
              <a:solidFill>
                <a:srgbClr val="6666FF"/>
              </a:solidFill>
            </a:endParaRPr>
          </a:p>
          <a:p>
            <a:pPr algn="just"/>
            <a:r>
              <a:rPr lang="fr-FR" sz="2400" i="1" dirty="0">
                <a:solidFill>
                  <a:srgbClr val="6666FF"/>
                </a:solidFill>
              </a:rPr>
              <a:t>How to </a:t>
            </a:r>
            <a:r>
              <a:rPr lang="fr-FR" sz="2400" i="1" dirty="0" err="1">
                <a:solidFill>
                  <a:srgbClr val="6666FF"/>
                </a:solidFill>
              </a:rPr>
              <a:t>evaluate</a:t>
            </a:r>
            <a:r>
              <a:rPr lang="fr-FR" sz="2400" i="1" dirty="0">
                <a:solidFill>
                  <a:srgbClr val="6666FF"/>
                </a:solidFill>
              </a:rPr>
              <a:t> ion transport </a:t>
            </a:r>
            <a:r>
              <a:rPr lang="fr-FR" sz="2400" i="1" dirty="0" err="1">
                <a:solidFill>
                  <a:srgbClr val="6666FF"/>
                </a:solidFill>
              </a:rPr>
              <a:t>properties</a:t>
            </a:r>
            <a:r>
              <a:rPr lang="fr-FR" sz="2400" i="1" dirty="0">
                <a:solidFill>
                  <a:srgbClr val="6666FF"/>
                </a:solidFill>
              </a:rPr>
              <a:t> in </a:t>
            </a:r>
            <a:r>
              <a:rPr lang="fr-FR" sz="2400" i="1" dirty="0" err="1">
                <a:solidFill>
                  <a:srgbClr val="6666FF"/>
                </a:solidFill>
              </a:rPr>
              <a:t>solids</a:t>
            </a:r>
            <a:r>
              <a:rPr lang="fr-FR" sz="2400" i="1" dirty="0">
                <a:solidFill>
                  <a:srgbClr val="6666FF"/>
                </a:solidFill>
              </a:rPr>
              <a:t>?</a:t>
            </a:r>
          </a:p>
          <a:p>
            <a:pPr algn="just"/>
            <a:r>
              <a:rPr lang="fr-FR" sz="2400" i="1" dirty="0" err="1"/>
              <a:t>Experimental</a:t>
            </a:r>
            <a:r>
              <a:rPr lang="fr-FR" sz="2400" i="1" dirty="0"/>
              <a:t> Techniques</a:t>
            </a:r>
          </a:p>
          <a:p>
            <a:pPr algn="just"/>
            <a:endParaRPr lang="fr-FR" sz="2400" i="1" dirty="0">
              <a:solidFill>
                <a:srgbClr val="6666FF"/>
              </a:solidFill>
            </a:endParaRPr>
          </a:p>
          <a:p>
            <a:pPr algn="just"/>
            <a:r>
              <a:rPr lang="fr-FR" sz="2400" i="1" dirty="0">
                <a:solidFill>
                  <a:srgbClr val="6666FF"/>
                </a:solidFill>
              </a:rPr>
              <a:t>How </a:t>
            </a:r>
            <a:r>
              <a:rPr lang="fr-FR" sz="2400" i="1" dirty="0" err="1">
                <a:solidFill>
                  <a:srgbClr val="6666FF"/>
                </a:solidFill>
              </a:rPr>
              <a:t>does</a:t>
            </a:r>
            <a:r>
              <a:rPr lang="fr-FR" sz="2400" i="1" dirty="0">
                <a:solidFill>
                  <a:srgbClr val="6666FF"/>
                </a:solidFill>
              </a:rPr>
              <a:t> a </a:t>
            </a:r>
            <a:r>
              <a:rPr lang="fr-FR" sz="2400" i="1" dirty="0" err="1">
                <a:solidFill>
                  <a:srgbClr val="6666FF"/>
                </a:solidFill>
              </a:rPr>
              <a:t>solid</a:t>
            </a:r>
            <a:r>
              <a:rPr lang="fr-FR" sz="2400" i="1" dirty="0">
                <a:solidFill>
                  <a:srgbClr val="6666FF"/>
                </a:solidFill>
              </a:rPr>
              <a:t> </a:t>
            </a:r>
            <a:r>
              <a:rPr lang="fr-FR" sz="2400" i="1" dirty="0" err="1">
                <a:solidFill>
                  <a:srgbClr val="6666FF"/>
                </a:solidFill>
              </a:rPr>
              <a:t>electrolyte</a:t>
            </a:r>
            <a:r>
              <a:rPr lang="fr-FR" sz="2400" i="1" dirty="0">
                <a:solidFill>
                  <a:srgbClr val="6666FF"/>
                </a:solidFill>
              </a:rPr>
              <a:t> </a:t>
            </a:r>
            <a:r>
              <a:rPr lang="fr-FR" sz="2400" i="1" dirty="0" err="1">
                <a:solidFill>
                  <a:srgbClr val="6666FF"/>
                </a:solidFill>
              </a:rPr>
              <a:t>based</a:t>
            </a:r>
            <a:r>
              <a:rPr lang="fr-FR" sz="2400" i="1" dirty="0">
                <a:solidFill>
                  <a:srgbClr val="6666FF"/>
                </a:solidFill>
              </a:rPr>
              <a:t> system </a:t>
            </a:r>
            <a:r>
              <a:rPr lang="fr-FR" sz="2400" i="1" dirty="0" err="1">
                <a:solidFill>
                  <a:srgbClr val="6666FF"/>
                </a:solidFill>
              </a:rPr>
              <a:t>operate</a:t>
            </a:r>
            <a:r>
              <a:rPr lang="fr-FR" sz="2400" i="1" dirty="0">
                <a:solidFill>
                  <a:srgbClr val="6666FF"/>
                </a:solidFill>
              </a:rPr>
              <a:t>?</a:t>
            </a:r>
          </a:p>
          <a:p>
            <a:pPr algn="just"/>
            <a:r>
              <a:rPr lang="fr-FR" sz="2400" i="1" dirty="0">
                <a:solidFill>
                  <a:srgbClr val="6666FF"/>
                </a:solidFill>
              </a:rPr>
              <a:t> </a:t>
            </a:r>
            <a:r>
              <a:rPr lang="fr-FR" sz="2400" i="1" dirty="0" err="1"/>
              <a:t>Thermodynamics</a:t>
            </a:r>
            <a:r>
              <a:rPr lang="fr-FR" sz="2400" i="1" dirty="0"/>
              <a:t> of interfaces</a:t>
            </a:r>
          </a:p>
          <a:p>
            <a:pPr algn="just"/>
            <a:r>
              <a:rPr lang="fr-FR" sz="2400" i="1" dirty="0"/>
              <a:t> </a:t>
            </a:r>
            <a:r>
              <a:rPr lang="fr-FR" sz="2400" i="1" dirty="0" err="1"/>
              <a:t>Kinetics</a:t>
            </a:r>
            <a:r>
              <a:rPr lang="fr-FR" sz="2400" i="1" dirty="0"/>
              <a:t> of Electrode </a:t>
            </a:r>
            <a:r>
              <a:rPr lang="fr-FR" sz="2400" i="1" dirty="0" err="1"/>
              <a:t>Reactions</a:t>
            </a:r>
            <a:r>
              <a:rPr lang="fr-FR" sz="2400" i="1" dirty="0"/>
              <a:t> </a:t>
            </a:r>
          </a:p>
          <a:p>
            <a:pPr algn="just"/>
            <a:endParaRPr lang="fr-FR" sz="2400" i="1" dirty="0">
              <a:solidFill>
                <a:srgbClr val="6666FF"/>
              </a:solidFill>
            </a:endParaRPr>
          </a:p>
          <a:p>
            <a:pPr algn="just"/>
            <a:r>
              <a:rPr lang="fr-FR" sz="2400" i="1" dirty="0" err="1">
                <a:solidFill>
                  <a:srgbClr val="6666FF"/>
                </a:solidFill>
              </a:rPr>
              <a:t>Which</a:t>
            </a:r>
            <a:r>
              <a:rPr lang="fr-FR" sz="2400" i="1" dirty="0">
                <a:solidFill>
                  <a:srgbClr val="6666FF"/>
                </a:solidFill>
              </a:rPr>
              <a:t> </a:t>
            </a:r>
            <a:r>
              <a:rPr lang="fr-FR" sz="2400" i="1" dirty="0" err="1">
                <a:solidFill>
                  <a:srgbClr val="6666FF"/>
                </a:solidFill>
              </a:rPr>
              <a:t>materials</a:t>
            </a:r>
            <a:r>
              <a:rPr lang="fr-FR" sz="2400" i="1" dirty="0">
                <a:solidFill>
                  <a:srgbClr val="6666FF"/>
                </a:solidFill>
              </a:rPr>
              <a:t> for </a:t>
            </a:r>
            <a:r>
              <a:rPr lang="fr-FR" sz="2400" i="1" dirty="0" err="1">
                <a:solidFill>
                  <a:srgbClr val="6666FF"/>
                </a:solidFill>
              </a:rPr>
              <a:t>which</a:t>
            </a:r>
            <a:r>
              <a:rPr lang="fr-FR" sz="2400" i="1" dirty="0">
                <a:solidFill>
                  <a:srgbClr val="6666FF"/>
                </a:solidFill>
              </a:rPr>
              <a:t> applications in </a:t>
            </a:r>
            <a:r>
              <a:rPr lang="fr-FR" sz="2400" i="1" dirty="0" err="1">
                <a:solidFill>
                  <a:srgbClr val="6666FF"/>
                </a:solidFill>
              </a:rPr>
              <a:t>solid</a:t>
            </a:r>
            <a:r>
              <a:rPr lang="fr-FR" sz="2400" i="1" dirty="0">
                <a:solidFill>
                  <a:srgbClr val="6666FF"/>
                </a:solidFill>
              </a:rPr>
              <a:t> state </a:t>
            </a:r>
            <a:r>
              <a:rPr lang="fr-FR" sz="2400" i="1" dirty="0" err="1">
                <a:solidFill>
                  <a:srgbClr val="6666FF"/>
                </a:solidFill>
              </a:rPr>
              <a:t>electrochemistry</a:t>
            </a:r>
            <a:r>
              <a:rPr lang="fr-FR" sz="2400" i="1" dirty="0">
                <a:solidFill>
                  <a:srgbClr val="6666FF"/>
                </a:solidFill>
              </a:rPr>
              <a:t>?</a:t>
            </a:r>
          </a:p>
          <a:p>
            <a:pPr algn="just"/>
            <a:r>
              <a:rPr lang="fr-FR" sz="2400" i="1" dirty="0">
                <a:solidFill>
                  <a:srgbClr val="6666FF"/>
                </a:solidFill>
              </a:rPr>
              <a:t> </a:t>
            </a:r>
            <a:r>
              <a:rPr lang="fr-FR" sz="2400" i="1" dirty="0"/>
              <a:t>Energy </a:t>
            </a:r>
            <a:r>
              <a:rPr lang="fr-FR" sz="2400" i="1" dirty="0" err="1"/>
              <a:t>storage</a:t>
            </a:r>
            <a:r>
              <a:rPr lang="fr-FR" sz="2400" i="1" dirty="0"/>
              <a:t> (batteries, </a:t>
            </a:r>
            <a:r>
              <a:rPr lang="fr-FR" sz="2400" i="1" dirty="0" err="1"/>
              <a:t>accumulators</a:t>
            </a:r>
            <a:r>
              <a:rPr lang="fr-FR" sz="2400" i="1" dirty="0"/>
              <a:t>, fuel </a:t>
            </a:r>
            <a:r>
              <a:rPr lang="fr-FR" sz="2400" i="1" dirty="0" err="1"/>
              <a:t>cells</a:t>
            </a:r>
            <a:r>
              <a:rPr lang="fr-FR" sz="2400" i="1" dirty="0"/>
              <a:t>, </a:t>
            </a:r>
            <a:r>
              <a:rPr lang="fr-FR" sz="2400" i="1" dirty="0" err="1"/>
              <a:t>supercapacitors</a:t>
            </a:r>
            <a:r>
              <a:rPr lang="fr-FR" sz="2400" i="1" dirty="0"/>
              <a:t>)</a:t>
            </a:r>
          </a:p>
          <a:p>
            <a:pPr algn="just"/>
            <a:r>
              <a:rPr lang="fr-FR" sz="2400" i="1" dirty="0"/>
              <a:t> </a:t>
            </a:r>
            <a:r>
              <a:rPr lang="fr-FR" sz="2400" i="1" dirty="0" err="1"/>
              <a:t>Environment</a:t>
            </a:r>
            <a:r>
              <a:rPr lang="fr-FR" sz="2400" i="1" dirty="0"/>
              <a:t> (</a:t>
            </a:r>
            <a:r>
              <a:rPr lang="fr-FR" sz="2400" i="1" dirty="0" err="1"/>
              <a:t>sensors</a:t>
            </a:r>
            <a:r>
              <a:rPr lang="fr-FR" sz="2400" i="1" dirty="0"/>
              <a:t>)</a:t>
            </a:r>
            <a:endParaRPr lang="fr-FR" sz="2400" dirty="0"/>
          </a:p>
        </p:txBody>
      </p:sp>
      <p:sp>
        <p:nvSpPr>
          <p:cNvPr id="2" name="ZoneTexte 1"/>
          <p:cNvSpPr txBox="1"/>
          <p:nvPr/>
        </p:nvSpPr>
        <p:spPr>
          <a:xfrm>
            <a:off x="4625752" y="1057011"/>
            <a:ext cx="1474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Chapitre 1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635896" y="1440243"/>
            <a:ext cx="1474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Chapitre 2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888627" y="2564904"/>
            <a:ext cx="1474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Chapitre 3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110146" y="3693517"/>
            <a:ext cx="1474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Chapitre 5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373021" y="5589240"/>
            <a:ext cx="1474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Chapitre 6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51520" y="836712"/>
            <a:ext cx="84969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 err="1">
                <a:solidFill>
                  <a:srgbClr val="6666FF"/>
                </a:solidFill>
              </a:rPr>
              <a:t>Definition</a:t>
            </a:r>
            <a:r>
              <a:rPr lang="fr-FR" sz="2400" dirty="0">
                <a:solidFill>
                  <a:srgbClr val="6666FF"/>
                </a:solidFill>
              </a:rPr>
              <a:t>: </a:t>
            </a:r>
          </a:p>
          <a:p>
            <a:pPr algn="just"/>
            <a:r>
              <a:rPr lang="fr-FR" sz="2400" dirty="0" err="1"/>
              <a:t>Schematic</a:t>
            </a:r>
            <a:r>
              <a:rPr lang="fr-FR" sz="2400" dirty="0"/>
              <a:t> illustration of the </a:t>
            </a:r>
            <a:r>
              <a:rPr lang="fr-FR" sz="2400" dirty="0" err="1"/>
              <a:t>behaviour</a:t>
            </a:r>
            <a:r>
              <a:rPr lang="fr-FR" sz="2400" dirty="0"/>
              <a:t> of </a:t>
            </a:r>
            <a:r>
              <a:rPr lang="fr-FR" sz="2400" dirty="0" err="1"/>
              <a:t>defect</a:t>
            </a:r>
            <a:r>
              <a:rPr lang="fr-FR" sz="2400" dirty="0"/>
              <a:t> concentrations </a:t>
            </a:r>
            <a:r>
              <a:rPr lang="fr-FR" sz="2400" dirty="0" err="1"/>
              <a:t>under</a:t>
            </a:r>
            <a:r>
              <a:rPr lang="fr-FR" sz="2400" dirty="0"/>
              <a:t> </a:t>
            </a:r>
            <a:r>
              <a:rPr lang="fr-FR" sz="2400" dirty="0" err="1"/>
              <a:t>simplified</a:t>
            </a:r>
            <a:r>
              <a:rPr lang="fr-FR" sz="2400" dirty="0"/>
              <a:t> </a:t>
            </a:r>
            <a:r>
              <a:rPr lang="fr-FR" sz="2400" dirty="0" err="1"/>
              <a:t>limiting</a:t>
            </a:r>
            <a:r>
              <a:rPr lang="fr-FR" sz="2400" dirty="0"/>
              <a:t> cases of </a:t>
            </a:r>
            <a:r>
              <a:rPr lang="fr-FR" sz="2400" dirty="0" err="1"/>
              <a:t>dominating</a:t>
            </a:r>
            <a:r>
              <a:rPr lang="fr-FR" sz="2400" dirty="0"/>
              <a:t> </a:t>
            </a:r>
            <a:r>
              <a:rPr lang="fr-FR" sz="2400" dirty="0" err="1"/>
              <a:t>defects</a:t>
            </a:r>
            <a:r>
              <a:rPr lang="fr-FR" sz="2400" dirty="0"/>
              <a:t> </a:t>
            </a:r>
          </a:p>
          <a:p>
            <a:pPr algn="just"/>
            <a:endParaRPr lang="fr-F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 err="1">
                <a:solidFill>
                  <a:srgbClr val="6666FF"/>
                </a:solidFill>
              </a:rPr>
              <a:t>Analogy</a:t>
            </a:r>
            <a:r>
              <a:rPr lang="fr-FR" sz="2400" dirty="0">
                <a:solidFill>
                  <a:srgbClr val="6666FF"/>
                </a:solidFill>
              </a:rPr>
              <a:t>:</a:t>
            </a:r>
          </a:p>
          <a:p>
            <a:pPr algn="just"/>
            <a:r>
              <a:rPr lang="fr-FR" sz="2400" dirty="0" err="1"/>
              <a:t>Speciation</a:t>
            </a:r>
            <a:r>
              <a:rPr lang="fr-FR" sz="2400" dirty="0"/>
              <a:t> </a:t>
            </a:r>
            <a:r>
              <a:rPr lang="fr-FR" sz="2400" dirty="0" err="1"/>
              <a:t>diagram</a:t>
            </a:r>
            <a:r>
              <a:rPr lang="fr-FR" sz="2400" dirty="0"/>
              <a:t> of </a:t>
            </a:r>
            <a:r>
              <a:rPr lang="fr-FR" sz="2400" dirty="0" err="1"/>
              <a:t>species</a:t>
            </a:r>
            <a:r>
              <a:rPr lang="fr-FR" sz="2400" dirty="0"/>
              <a:t> in </a:t>
            </a:r>
            <a:r>
              <a:rPr lang="fr-FR" sz="2400" dirty="0" err="1"/>
              <a:t>aqueous</a:t>
            </a:r>
            <a:r>
              <a:rPr lang="fr-FR" sz="2400" dirty="0"/>
              <a:t> solutions (</a:t>
            </a:r>
            <a:r>
              <a:rPr lang="fr-FR" sz="2400" dirty="0" err="1"/>
              <a:t>cf</a:t>
            </a:r>
            <a:r>
              <a:rPr lang="fr-FR" sz="2400" dirty="0"/>
              <a:t> </a:t>
            </a:r>
            <a:r>
              <a:rPr lang="fr-FR" sz="2400" dirty="0" err="1"/>
              <a:t>acid</a:t>
            </a:r>
            <a:r>
              <a:rPr lang="fr-FR" sz="2400" dirty="0"/>
              <a:t>/base). </a:t>
            </a:r>
          </a:p>
          <a:p>
            <a:pPr algn="just"/>
            <a:endParaRPr lang="fr-F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6666FF"/>
                </a:solidFill>
              </a:rPr>
              <a:t>Information: </a:t>
            </a:r>
          </a:p>
          <a:p>
            <a:pPr algn="just"/>
            <a:r>
              <a:rPr lang="fr-FR" sz="2400" dirty="0"/>
              <a:t> Nature/type of the </a:t>
            </a:r>
            <a:r>
              <a:rPr lang="fr-FR" sz="2400" dirty="0" err="1"/>
              <a:t>conductivity</a:t>
            </a:r>
            <a:r>
              <a:rPr lang="fr-FR" sz="2400" dirty="0"/>
              <a:t>: </a:t>
            </a:r>
            <a:r>
              <a:rPr lang="fr-FR" sz="2400" dirty="0" err="1"/>
              <a:t>ionic</a:t>
            </a:r>
            <a:r>
              <a:rPr lang="fr-FR" sz="2400" dirty="0"/>
              <a:t>, </a:t>
            </a:r>
            <a:r>
              <a:rPr lang="fr-FR" sz="2400" dirty="0" err="1"/>
              <a:t>electronic</a:t>
            </a:r>
            <a:r>
              <a:rPr lang="fr-FR" sz="2400" dirty="0"/>
              <a:t> or mixed</a:t>
            </a:r>
          </a:p>
          <a:p>
            <a:pPr algn="just"/>
            <a:endParaRPr lang="fr-FR" sz="2400" dirty="0">
              <a:solidFill>
                <a:srgbClr val="6666FF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 err="1">
                <a:solidFill>
                  <a:srgbClr val="6666FF"/>
                </a:solidFill>
              </a:rPr>
              <a:t>Approach</a:t>
            </a:r>
            <a:r>
              <a:rPr lang="fr-FR" sz="2400" dirty="0">
                <a:solidFill>
                  <a:srgbClr val="6666FF"/>
                </a:solidFill>
              </a:rPr>
              <a:t>: </a:t>
            </a:r>
          </a:p>
          <a:p>
            <a:pPr algn="just">
              <a:buFontTx/>
              <a:buChar char="-"/>
            </a:pPr>
            <a:r>
              <a:rPr lang="fr-FR" sz="2400" dirty="0"/>
              <a:t> Write down the </a:t>
            </a:r>
            <a:r>
              <a:rPr lang="fr-FR" sz="2400" dirty="0" err="1"/>
              <a:t>equilibrium</a:t>
            </a:r>
            <a:r>
              <a:rPr lang="fr-FR" sz="2400" dirty="0"/>
              <a:t> </a:t>
            </a:r>
            <a:r>
              <a:rPr lang="fr-FR" sz="2400" dirty="0" err="1"/>
              <a:t>equations</a:t>
            </a:r>
            <a:r>
              <a:rPr lang="fr-FR" sz="2400" dirty="0"/>
              <a:t> </a:t>
            </a:r>
            <a:r>
              <a:rPr lang="fr-FR" sz="2400" dirty="0" err="1"/>
              <a:t>describing</a:t>
            </a:r>
            <a:r>
              <a:rPr lang="fr-FR" sz="2400" dirty="0"/>
              <a:t> the </a:t>
            </a:r>
            <a:r>
              <a:rPr lang="fr-FR" sz="2400" dirty="0" err="1"/>
              <a:t>creation</a:t>
            </a:r>
            <a:r>
              <a:rPr lang="fr-FR" sz="2400" dirty="0"/>
              <a:t> of </a:t>
            </a:r>
            <a:r>
              <a:rPr lang="fr-FR" sz="2400" dirty="0" err="1"/>
              <a:t>intrinsic</a:t>
            </a:r>
            <a:r>
              <a:rPr lang="fr-FR" sz="2400" dirty="0"/>
              <a:t> </a:t>
            </a:r>
            <a:r>
              <a:rPr lang="fr-FR" sz="2400" dirty="0" err="1"/>
              <a:t>disorders</a:t>
            </a:r>
            <a:r>
              <a:rPr lang="fr-FR" sz="2400" dirty="0"/>
              <a:t> and </a:t>
            </a:r>
            <a:r>
              <a:rPr lang="fr-FR" sz="2400" dirty="0" err="1"/>
              <a:t>equilibrium</a:t>
            </a:r>
            <a:r>
              <a:rPr lang="fr-FR" sz="2400" dirty="0"/>
              <a:t> </a:t>
            </a:r>
            <a:r>
              <a:rPr lang="fr-FR" sz="2400" dirty="0" err="1"/>
              <a:t>with</a:t>
            </a:r>
            <a:r>
              <a:rPr lang="fr-FR" sz="2400" dirty="0"/>
              <a:t> the </a:t>
            </a:r>
            <a:r>
              <a:rPr lang="fr-FR" sz="2400" dirty="0" err="1"/>
              <a:t>environment</a:t>
            </a:r>
            <a:r>
              <a:rPr lang="fr-FR" sz="2400" dirty="0"/>
              <a:t> (</a:t>
            </a:r>
            <a:r>
              <a:rPr lang="fr-FR" sz="2400" dirty="0" err="1"/>
              <a:t>see</a:t>
            </a:r>
            <a:r>
              <a:rPr lang="fr-FR" sz="2400" dirty="0"/>
              <a:t> </a:t>
            </a:r>
            <a:r>
              <a:rPr lang="fr-FR" sz="2400" dirty="0" err="1"/>
              <a:t>example</a:t>
            </a:r>
            <a:r>
              <a:rPr lang="fr-FR" sz="2400" dirty="0"/>
              <a:t>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555776" y="64145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u="sng" dirty="0">
                <a:solidFill>
                  <a:srgbClr val="6666FF"/>
                </a:solidFill>
              </a:rPr>
              <a:t>4 – Brouwer </a:t>
            </a:r>
            <a:r>
              <a:rPr lang="fr-FR" sz="2800" u="sng" dirty="0" err="1">
                <a:solidFill>
                  <a:srgbClr val="6666FF"/>
                </a:solidFill>
              </a:rPr>
              <a:t>diagrams</a:t>
            </a:r>
            <a:r>
              <a:rPr lang="fr-FR" sz="2800" u="sng" dirty="0">
                <a:solidFill>
                  <a:srgbClr val="6666FF"/>
                </a:solidFill>
              </a:rPr>
              <a:t> 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Connecteur droit 93"/>
          <p:cNvCxnSpPr/>
          <p:nvPr/>
        </p:nvCxnSpPr>
        <p:spPr>
          <a:xfrm>
            <a:off x="7992380" y="2349013"/>
            <a:ext cx="504056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/>
          <p:cNvCxnSpPr/>
          <p:nvPr/>
        </p:nvCxnSpPr>
        <p:spPr>
          <a:xfrm>
            <a:off x="7887585" y="3293501"/>
            <a:ext cx="551997" cy="23283"/>
          </a:xfrm>
          <a:prstGeom prst="line">
            <a:avLst/>
          </a:prstGeom>
          <a:ln w="28575">
            <a:solidFill>
              <a:srgbClr val="11FF7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/>
          <p:cNvCxnSpPr/>
          <p:nvPr/>
        </p:nvCxnSpPr>
        <p:spPr>
          <a:xfrm>
            <a:off x="7887585" y="3717165"/>
            <a:ext cx="468052" cy="0"/>
          </a:xfrm>
          <a:prstGeom prst="line">
            <a:avLst/>
          </a:prstGeom>
          <a:ln w="28575">
            <a:solidFill>
              <a:srgbClr val="FF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8398907" y="3501141"/>
            <a:ext cx="630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[</a:t>
            </a:r>
            <a:r>
              <a:rPr lang="fr-FR" dirty="0" err="1"/>
              <a:t>O’’</a:t>
            </a:r>
            <a:r>
              <a:rPr lang="fr-FR" baseline="-25000" dirty="0" err="1"/>
              <a:t>i</a:t>
            </a:r>
            <a:r>
              <a:rPr lang="fr-FR" dirty="0"/>
              <a:t>]</a:t>
            </a:r>
            <a:endParaRPr lang="fr-FR" baseline="-25000" dirty="0"/>
          </a:p>
        </p:txBody>
      </p:sp>
      <p:cxnSp>
        <p:nvCxnSpPr>
          <p:cNvPr id="100" name="Connecteur droit 99"/>
          <p:cNvCxnSpPr/>
          <p:nvPr/>
        </p:nvCxnSpPr>
        <p:spPr>
          <a:xfrm flipH="1">
            <a:off x="7925043" y="2718345"/>
            <a:ext cx="648072" cy="0"/>
          </a:xfrm>
          <a:prstGeom prst="line">
            <a:avLst/>
          </a:prstGeom>
          <a:ln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ZoneTexte 103"/>
          <p:cNvSpPr txBox="1"/>
          <p:nvPr/>
        </p:nvSpPr>
        <p:spPr>
          <a:xfrm>
            <a:off x="8561178" y="208986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</a:t>
            </a:r>
            <a:endParaRPr lang="fr-FR" baseline="-25000" dirty="0"/>
          </a:p>
        </p:txBody>
      </p:sp>
      <p:sp>
        <p:nvSpPr>
          <p:cNvPr id="105" name="ZoneTexte 104"/>
          <p:cNvSpPr txBox="1"/>
          <p:nvPr/>
        </p:nvSpPr>
        <p:spPr>
          <a:xfrm>
            <a:off x="8633186" y="247444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</a:t>
            </a:r>
            <a:endParaRPr lang="fr-FR" baseline="-25000" dirty="0"/>
          </a:p>
        </p:txBody>
      </p:sp>
      <p:sp>
        <p:nvSpPr>
          <p:cNvPr id="116" name="Rectangle 115"/>
          <p:cNvSpPr/>
          <p:nvPr/>
        </p:nvSpPr>
        <p:spPr>
          <a:xfrm>
            <a:off x="8391641" y="3066521"/>
            <a:ext cx="716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[V°°</a:t>
            </a:r>
            <a:r>
              <a:rPr lang="fr-FR" baseline="-25000" dirty="0">
                <a:solidFill>
                  <a:prstClr val="black"/>
                </a:solidFill>
              </a:rPr>
              <a:t>O</a:t>
            </a:r>
            <a:r>
              <a:rPr lang="fr-FR" dirty="0">
                <a:solidFill>
                  <a:prstClr val="black"/>
                </a:solidFill>
              </a:rPr>
              <a:t>]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395536" y="116632"/>
            <a:ext cx="8534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>
                <a:solidFill>
                  <a:srgbClr val="6666FF"/>
                </a:solidFill>
              </a:rPr>
              <a:t>Brouwer </a:t>
            </a:r>
            <a:r>
              <a:rPr lang="fr-FR" sz="2400" b="1" i="1" dirty="0" err="1">
                <a:solidFill>
                  <a:srgbClr val="6666FF"/>
                </a:solidFill>
              </a:rPr>
              <a:t>diagram</a:t>
            </a:r>
            <a:r>
              <a:rPr lang="fr-FR" sz="2400" b="1" i="1" dirty="0">
                <a:solidFill>
                  <a:srgbClr val="6666FF"/>
                </a:solidFill>
              </a:rPr>
              <a:t>: case of an oxide </a:t>
            </a:r>
            <a:r>
              <a:rPr lang="fr-FR" sz="2400" b="1" i="1" dirty="0" err="1">
                <a:solidFill>
                  <a:srgbClr val="6666FF"/>
                </a:solidFill>
              </a:rPr>
              <a:t>with</a:t>
            </a:r>
            <a:r>
              <a:rPr lang="fr-FR" sz="2400" b="1" i="1" dirty="0">
                <a:solidFill>
                  <a:srgbClr val="6666FF"/>
                </a:solidFill>
              </a:rPr>
              <a:t> </a:t>
            </a:r>
            <a:r>
              <a:rPr lang="fr-FR" sz="2400" b="1" i="1" dirty="0" err="1">
                <a:solidFill>
                  <a:srgbClr val="6666FF"/>
                </a:solidFill>
              </a:rPr>
              <a:t>predominant</a:t>
            </a:r>
            <a:r>
              <a:rPr lang="fr-FR" sz="2400" b="1" i="1" dirty="0">
                <a:solidFill>
                  <a:srgbClr val="6666FF"/>
                </a:solidFill>
              </a:rPr>
              <a:t> </a:t>
            </a:r>
            <a:r>
              <a:rPr lang="fr-FR" sz="2400" b="1" i="1" dirty="0" err="1">
                <a:solidFill>
                  <a:srgbClr val="6666FF"/>
                </a:solidFill>
              </a:rPr>
              <a:t>ionic</a:t>
            </a:r>
            <a:r>
              <a:rPr lang="fr-FR" sz="2400" b="1" i="1" dirty="0">
                <a:solidFill>
                  <a:srgbClr val="6666FF"/>
                </a:solidFill>
              </a:rPr>
              <a:t> </a:t>
            </a:r>
            <a:r>
              <a:rPr lang="fr-FR" sz="2400" b="1" i="1" dirty="0" err="1">
                <a:solidFill>
                  <a:srgbClr val="6666FF"/>
                </a:solidFill>
              </a:rPr>
              <a:t>disorder</a:t>
            </a:r>
            <a:r>
              <a:rPr lang="fr-FR" sz="2400" b="1" i="1" dirty="0">
                <a:solidFill>
                  <a:srgbClr val="6666FF"/>
                </a:solidFill>
              </a:rPr>
              <a:t> at </a:t>
            </a:r>
            <a:r>
              <a:rPr lang="fr-FR" sz="2400" b="1" i="1" dirty="0" err="1">
                <a:solidFill>
                  <a:srgbClr val="6666FF"/>
                </a:solidFill>
              </a:rPr>
              <a:t>stoichiometric</a:t>
            </a:r>
            <a:r>
              <a:rPr lang="fr-FR" sz="2400" b="1" i="1" dirty="0">
                <a:solidFill>
                  <a:srgbClr val="6666FF"/>
                </a:solidFill>
              </a:rPr>
              <a:t> composition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919394" y="6033078"/>
            <a:ext cx="1342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Log P(O</a:t>
            </a:r>
            <a:r>
              <a:rPr lang="fr-FR" sz="2400" baseline="-25000" dirty="0"/>
              <a:t>2</a:t>
            </a:r>
            <a:r>
              <a:rPr lang="fr-FR" sz="2400" dirty="0"/>
              <a:t>)</a:t>
            </a:r>
            <a:endParaRPr lang="fr-FR" sz="2400" dirty="0">
              <a:latin typeface="Symbol" pitchFamily="18" charset="2"/>
            </a:endParaRPr>
          </a:p>
        </p:txBody>
      </p:sp>
      <p:sp>
        <p:nvSpPr>
          <p:cNvPr id="90" name="ZoneTexte 89"/>
          <p:cNvSpPr txBox="1"/>
          <p:nvPr/>
        </p:nvSpPr>
        <p:spPr>
          <a:xfrm>
            <a:off x="21607" y="1216961"/>
            <a:ext cx="166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Log [</a:t>
            </a:r>
            <a:r>
              <a:rPr lang="fr-FR" sz="2400" dirty="0" err="1"/>
              <a:t>defect</a:t>
            </a:r>
            <a:r>
              <a:rPr lang="fr-FR" sz="2400" dirty="0"/>
              <a:t>]</a:t>
            </a:r>
            <a:endParaRPr lang="fr-FR" sz="2400" dirty="0">
              <a:latin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/>
              <p:cNvSpPr/>
              <p:nvPr/>
            </p:nvSpPr>
            <p:spPr>
              <a:xfrm>
                <a:off x="1547664" y="1871398"/>
                <a:ext cx="1487267" cy="8117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/>
                        </a:rPr>
                        <m:t>𝑛</m:t>
                      </m:r>
                      <m:r>
                        <a:rPr lang="fr-FR" i="1">
                          <a:latin typeface="Cambria Math"/>
                          <a:ea typeface="Cambria Math"/>
                        </a:rPr>
                        <m:t>∝</m:t>
                      </m:r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p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den>
                          </m:f>
                        </m:sup>
                      </m:sSup>
                      <m:r>
                        <a:rPr lang="fr-FR" i="1"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𝑂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fr-FR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1" name="Rectangle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1871398"/>
                <a:ext cx="1487267" cy="81177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3530736" y="3059553"/>
                <a:ext cx="15151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dirty="0" smtClean="0"/>
                        <m:t>[</m:t>
                      </m:r>
                      <m:r>
                        <m:rPr>
                          <m:nor/>
                        </m:rPr>
                        <a:rPr lang="fr-FR" dirty="0" smtClean="0"/>
                        <m:t>V</m:t>
                      </m:r>
                      <m:r>
                        <m:rPr>
                          <m:nor/>
                        </m:rPr>
                        <a:rPr lang="fr-FR" dirty="0" smtClean="0"/>
                        <m:t>°°</m:t>
                      </m:r>
                      <m:r>
                        <m:rPr>
                          <m:nor/>
                        </m:rPr>
                        <a:rPr lang="fr-FR" baseline="-25000" dirty="0" smtClean="0"/>
                        <m:t>O</m:t>
                      </m:r>
                      <m:r>
                        <m:rPr>
                          <m:nor/>
                        </m:rPr>
                        <a:rPr lang="fr-FR" dirty="0" smtClean="0"/>
                        <m:t>]</m:t>
                      </m:r>
                      <m:r>
                        <a:rPr lang="fr-FR" b="0" i="1" dirty="0" smtClean="0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fr-FR" dirty="0"/>
                        <m:t>[</m:t>
                      </m:r>
                      <m:r>
                        <m:rPr>
                          <m:nor/>
                        </m:rPr>
                        <a:rPr lang="fr-FR" dirty="0"/>
                        <m:t>O</m:t>
                      </m:r>
                      <m:r>
                        <m:rPr>
                          <m:nor/>
                        </m:rPr>
                        <a:rPr lang="fr-FR" dirty="0"/>
                        <m:t>’’</m:t>
                      </m:r>
                      <m:r>
                        <m:rPr>
                          <m:nor/>
                        </m:rPr>
                        <a:rPr lang="fr-FR" baseline="-25000" dirty="0"/>
                        <m:t>i</m:t>
                      </m:r>
                      <m:r>
                        <m:rPr>
                          <m:nor/>
                        </m:rPr>
                        <a:rPr lang="fr-FR" dirty="0"/>
                        <m:t>]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736" y="3059553"/>
                <a:ext cx="1515158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6284462" y="1791095"/>
                <a:ext cx="1270091" cy="7739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dirty="0">
                    <a:ea typeface="Cambria Math"/>
                  </a:rPr>
                  <a:t>p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ea typeface="Cambria Math"/>
                      </a:rPr>
                      <m:t>∝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p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6</m:t>
                            </m:r>
                          </m:den>
                        </m:f>
                      </m:sup>
                    </m:sSup>
                    <m:r>
                      <a:rPr lang="fr-FR" i="1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  <a:ea typeface="Cambria Math"/>
                          </a:rPr>
                          <m:t>𝑂</m:t>
                        </m:r>
                      </m:e>
                      <m:sub>
                        <m:r>
                          <a:rPr lang="fr-FR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fr-FR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462" y="1791095"/>
                <a:ext cx="1270091" cy="773923"/>
              </a:xfrm>
              <a:prstGeom prst="rect">
                <a:avLst/>
              </a:prstGeom>
              <a:blipFill rotWithShape="1">
                <a:blip r:embed="rId5"/>
                <a:stretch>
                  <a:fillRect l="-43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/>
              <p:cNvSpPr/>
              <p:nvPr/>
            </p:nvSpPr>
            <p:spPr>
              <a:xfrm>
                <a:off x="6249099" y="2515986"/>
                <a:ext cx="1340816" cy="6553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dirty="0">
                    <a:ea typeface="Cambria Math"/>
                  </a:rPr>
                  <a:t>p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/>
                        <a:ea typeface="Cambria Math"/>
                      </a:rPr>
                      <m:t>≅</m:t>
                    </m:r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fr-FR" b="0" i="1" smtClean="0">
                                    <a:latin typeface="Cambria Math"/>
                                    <a:ea typeface="Cambria Math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fr-FR" b="0" i="1" smtClean="0">
                                    <a:latin typeface="Cambria Math"/>
                                    <a:ea typeface="Cambria Math"/>
                                  </a:rPr>
                                  <m:t>′′</m:t>
                                </m:r>
                              </m:sup>
                            </m:sSubSup>
                          </m:e>
                        </m:d>
                      </m:e>
                      <m:sup/>
                    </m:sSup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06" name="Rectangle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9099" y="2515986"/>
                <a:ext cx="1340816" cy="655312"/>
              </a:xfrm>
              <a:prstGeom prst="rect">
                <a:avLst/>
              </a:prstGeom>
              <a:blipFill rotWithShape="1">
                <a:blip r:embed="rId6"/>
                <a:stretch>
                  <a:fillRect l="-36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ZoneTexte 106"/>
          <p:cNvSpPr txBox="1"/>
          <p:nvPr/>
        </p:nvSpPr>
        <p:spPr>
          <a:xfrm>
            <a:off x="4860032" y="3374659"/>
            <a:ext cx="543739" cy="9085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n=p</a:t>
            </a:r>
            <a:endParaRPr lang="fr-FR" baseline="-25000" dirty="0"/>
          </a:p>
          <a:p>
            <a:endParaRPr lang="fr-FR" baseline="-25000" dirty="0"/>
          </a:p>
        </p:txBody>
      </p:sp>
      <p:cxnSp>
        <p:nvCxnSpPr>
          <p:cNvPr id="110" name="Connecteur droit avec flèche 109"/>
          <p:cNvCxnSpPr/>
          <p:nvPr/>
        </p:nvCxnSpPr>
        <p:spPr>
          <a:xfrm flipH="1" flipV="1">
            <a:off x="4427984" y="3671314"/>
            <a:ext cx="373864" cy="193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ZoneTexte 111"/>
              <p:cNvSpPr txBox="1"/>
              <p:nvPr/>
            </p:nvSpPr>
            <p:spPr>
              <a:xfrm>
                <a:off x="4644008" y="3829937"/>
                <a:ext cx="1339021" cy="7713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n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ea typeface="Cambria Math"/>
                      </a:rPr>
                      <m:t>∝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p>
                        <m:r>
                          <a:rPr lang="fr-FR" i="1"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fr-FR" b="0" i="1" smtClean="0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den>
                        </m:f>
                      </m:sup>
                    </m:sSup>
                    <m:r>
                      <a:rPr lang="fr-FR" i="1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  <a:ea typeface="Cambria Math"/>
                          </a:rPr>
                          <m:t>𝑂</m:t>
                        </m:r>
                      </m:e>
                      <m:sub>
                        <m:r>
                          <a:rPr lang="fr-FR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fr-FR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fr-FR" baseline="-25000" dirty="0"/>
              </a:p>
            </p:txBody>
          </p:sp>
        </mc:Choice>
        <mc:Fallback xmlns="">
          <p:sp>
            <p:nvSpPr>
              <p:cNvPr id="112" name="ZoneTexte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3829937"/>
                <a:ext cx="1339021" cy="771399"/>
              </a:xfrm>
              <a:prstGeom prst="rect">
                <a:avLst/>
              </a:prstGeom>
              <a:blipFill rotWithShape="1">
                <a:blip r:embed="rId7"/>
                <a:stretch>
                  <a:fillRect l="-411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3210791" y="3743121"/>
                <a:ext cx="1217193" cy="10742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dirty="0"/>
                  <a:t>p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ea typeface="Cambria Math"/>
                      </a:rPr>
                      <m:t>∝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p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fr-FR" b="0" i="1" smtClean="0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den>
                        </m:f>
                      </m:sup>
                    </m:sSup>
                    <m:r>
                      <a:rPr lang="fr-FR" i="1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  <a:ea typeface="Cambria Math"/>
                          </a:rPr>
                          <m:t>𝑂</m:t>
                        </m:r>
                      </m:e>
                      <m:sub>
                        <m:r>
                          <a:rPr lang="fr-FR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fr-FR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fr-FR" baseline="-25000" dirty="0"/>
              </a:p>
              <a:p>
                <a:endParaRPr lang="fr-FR" baseline="-25000" dirty="0"/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791" y="3743121"/>
                <a:ext cx="1217193" cy="1074239"/>
              </a:xfrm>
              <a:prstGeom prst="rect">
                <a:avLst/>
              </a:prstGeom>
              <a:blipFill rotWithShape="1">
                <a:blip r:embed="rId8"/>
                <a:stretch>
                  <a:fillRect l="-452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ectangle 114"/>
              <p:cNvSpPr/>
              <p:nvPr/>
            </p:nvSpPr>
            <p:spPr>
              <a:xfrm>
                <a:off x="1547664" y="2660710"/>
                <a:ext cx="1442639" cy="6444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dirty="0">
                    <a:ea typeface="Cambria Math"/>
                  </a:rPr>
                  <a:t>n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/>
                        <a:ea typeface="Cambria Math"/>
                      </a:rPr>
                      <m:t>≅</m:t>
                    </m:r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fr-FR" dirty="0"/>
                              <m:t>V</m:t>
                            </m:r>
                            <m:r>
                              <m:rPr>
                                <m:nor/>
                              </m:rPr>
                              <a:rPr lang="fr-FR" dirty="0"/>
                              <m:t>°°</m:t>
                            </m:r>
                            <m:r>
                              <m:rPr>
                                <m:nor/>
                              </m:rPr>
                              <a:rPr lang="fr-FR" baseline="-25000" dirty="0"/>
                              <m:t>O</m:t>
                            </m:r>
                          </m:e>
                        </m:d>
                      </m:e>
                      <m:sup/>
                    </m:sSup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15" name="Rectangle 1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2660710"/>
                <a:ext cx="1442639" cy="644482"/>
              </a:xfrm>
              <a:prstGeom prst="rect">
                <a:avLst/>
              </a:prstGeom>
              <a:blipFill rotWithShape="1">
                <a:blip r:embed="rId9"/>
                <a:stretch>
                  <a:fillRect l="-3797" t="-47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ZoneTexte 120"/>
          <p:cNvSpPr txBox="1"/>
          <p:nvPr/>
        </p:nvSpPr>
        <p:spPr>
          <a:xfrm>
            <a:off x="3059832" y="1665678"/>
            <a:ext cx="2775824" cy="555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6666FF"/>
                </a:solidFill>
              </a:rPr>
              <a:t>Composition stœchiométrique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1441542" y="1615639"/>
            <a:ext cx="6120680" cy="44174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9" name="Connecteur droit 108"/>
          <p:cNvCxnSpPr/>
          <p:nvPr/>
        </p:nvCxnSpPr>
        <p:spPr>
          <a:xfrm>
            <a:off x="5753090" y="3398633"/>
            <a:ext cx="1817120" cy="696858"/>
          </a:xfrm>
          <a:prstGeom prst="line">
            <a:avLst/>
          </a:prstGeom>
          <a:ln w="28575">
            <a:solidFill>
              <a:srgbClr val="11FF7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/>
          <p:cNvCxnSpPr/>
          <p:nvPr/>
        </p:nvCxnSpPr>
        <p:spPr>
          <a:xfrm>
            <a:off x="1438083" y="2915283"/>
            <a:ext cx="1602917" cy="471679"/>
          </a:xfrm>
          <a:prstGeom prst="line">
            <a:avLst/>
          </a:prstGeom>
          <a:ln w="28575">
            <a:solidFill>
              <a:srgbClr val="11FF7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/>
          <p:cNvCxnSpPr/>
          <p:nvPr/>
        </p:nvCxnSpPr>
        <p:spPr>
          <a:xfrm>
            <a:off x="3022014" y="3396402"/>
            <a:ext cx="2780191" cy="0"/>
          </a:xfrm>
          <a:prstGeom prst="line">
            <a:avLst/>
          </a:prstGeom>
          <a:ln w="28575">
            <a:solidFill>
              <a:srgbClr val="11FF7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Groupe 116"/>
          <p:cNvGrpSpPr/>
          <p:nvPr/>
        </p:nvGrpSpPr>
        <p:grpSpPr>
          <a:xfrm>
            <a:off x="1481725" y="3005630"/>
            <a:ext cx="6067050" cy="701195"/>
            <a:chOff x="1475656" y="1623184"/>
            <a:chExt cx="6067050" cy="427576"/>
          </a:xfrm>
        </p:grpSpPr>
        <p:cxnSp>
          <p:nvCxnSpPr>
            <p:cNvPr id="133" name="Connecteur droit 132"/>
            <p:cNvCxnSpPr/>
            <p:nvPr/>
          </p:nvCxnSpPr>
          <p:spPr>
            <a:xfrm flipV="1">
              <a:off x="5747021" y="1623184"/>
              <a:ext cx="1795685" cy="259365"/>
            </a:xfrm>
            <a:prstGeom prst="line">
              <a:avLst/>
            </a:prstGeom>
            <a:ln w="28575">
              <a:solidFill>
                <a:srgbClr val="FF66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cteur droit 133"/>
            <p:cNvCxnSpPr/>
            <p:nvPr/>
          </p:nvCxnSpPr>
          <p:spPr>
            <a:xfrm>
              <a:off x="3049109" y="1850125"/>
              <a:ext cx="2702627" cy="34825"/>
            </a:xfrm>
            <a:prstGeom prst="line">
              <a:avLst/>
            </a:prstGeom>
            <a:ln w="28575">
              <a:solidFill>
                <a:srgbClr val="FF66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cteur droit 134"/>
            <p:cNvCxnSpPr/>
            <p:nvPr/>
          </p:nvCxnSpPr>
          <p:spPr>
            <a:xfrm flipV="1">
              <a:off x="1475656" y="1848995"/>
              <a:ext cx="1583945" cy="201765"/>
            </a:xfrm>
            <a:prstGeom prst="line">
              <a:avLst/>
            </a:prstGeom>
            <a:ln w="28575">
              <a:solidFill>
                <a:srgbClr val="FF66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8" name="Connecteur droit 117"/>
          <p:cNvCxnSpPr/>
          <p:nvPr/>
        </p:nvCxnSpPr>
        <p:spPr>
          <a:xfrm>
            <a:off x="1441542" y="2347430"/>
            <a:ext cx="1629725" cy="57280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/>
          <p:cNvCxnSpPr/>
          <p:nvPr/>
        </p:nvCxnSpPr>
        <p:spPr>
          <a:xfrm>
            <a:off x="3092273" y="2916239"/>
            <a:ext cx="2868859" cy="178729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121"/>
          <p:cNvCxnSpPr/>
          <p:nvPr/>
        </p:nvCxnSpPr>
        <p:spPr>
          <a:xfrm flipH="1">
            <a:off x="5802205" y="2349013"/>
            <a:ext cx="1752348" cy="432010"/>
          </a:xfrm>
          <a:prstGeom prst="line">
            <a:avLst/>
          </a:prstGeom>
          <a:ln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124"/>
          <p:cNvCxnSpPr/>
          <p:nvPr/>
        </p:nvCxnSpPr>
        <p:spPr>
          <a:xfrm flipH="1">
            <a:off x="3041000" y="2785785"/>
            <a:ext cx="2795259" cy="1595666"/>
          </a:xfrm>
          <a:prstGeom prst="line">
            <a:avLst/>
          </a:prstGeom>
          <a:ln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eur droit 125"/>
          <p:cNvCxnSpPr/>
          <p:nvPr/>
        </p:nvCxnSpPr>
        <p:spPr>
          <a:xfrm>
            <a:off x="5980182" y="4707004"/>
            <a:ext cx="1583895" cy="60517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 droit 126"/>
          <p:cNvCxnSpPr/>
          <p:nvPr/>
        </p:nvCxnSpPr>
        <p:spPr>
          <a:xfrm flipH="1">
            <a:off x="1462636" y="4381421"/>
            <a:ext cx="1609951" cy="380813"/>
          </a:xfrm>
          <a:prstGeom prst="line">
            <a:avLst/>
          </a:prstGeom>
          <a:ln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necteur droit avec flèche 155"/>
          <p:cNvCxnSpPr/>
          <p:nvPr/>
        </p:nvCxnSpPr>
        <p:spPr>
          <a:xfrm>
            <a:off x="3102897" y="2277287"/>
            <a:ext cx="0" cy="575462"/>
          </a:xfrm>
          <a:prstGeom prst="straightConnector1">
            <a:avLst/>
          </a:prstGeom>
          <a:ln w="28575">
            <a:solidFill>
              <a:srgbClr val="66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necteur droit avec flèche 156"/>
          <p:cNvCxnSpPr/>
          <p:nvPr/>
        </p:nvCxnSpPr>
        <p:spPr>
          <a:xfrm>
            <a:off x="5802205" y="2228984"/>
            <a:ext cx="0" cy="575462"/>
          </a:xfrm>
          <a:prstGeom prst="straightConnector1">
            <a:avLst/>
          </a:prstGeom>
          <a:ln w="28575">
            <a:solidFill>
              <a:srgbClr val="66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>
            <a:off x="1442620" y="3338255"/>
            <a:ext cx="1440160" cy="21887"/>
          </a:xfrm>
          <a:prstGeom prst="line">
            <a:avLst/>
          </a:prstGeom>
          <a:ln>
            <a:solidFill>
              <a:srgbClr val="6666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necteur droit 157"/>
          <p:cNvCxnSpPr/>
          <p:nvPr/>
        </p:nvCxnSpPr>
        <p:spPr>
          <a:xfrm>
            <a:off x="1462636" y="3637044"/>
            <a:ext cx="2854159" cy="10943"/>
          </a:xfrm>
          <a:prstGeom prst="line">
            <a:avLst/>
          </a:prstGeom>
          <a:ln>
            <a:solidFill>
              <a:srgbClr val="6666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ZoneTexte 55"/>
              <p:cNvSpPr txBox="1"/>
              <p:nvPr/>
            </p:nvSpPr>
            <p:spPr>
              <a:xfrm>
                <a:off x="683568" y="3035767"/>
                <a:ext cx="673582" cy="7014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fr-FR" i="1" smtClean="0">
                              <a:solidFill>
                                <a:srgbClr val="66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fr-FR" i="1" smtClean="0">
                                  <a:solidFill>
                                    <a:srgbClr val="66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rgbClr val="6666FF"/>
                                  </a:solidFill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rgbClr val="6666FF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fr-FR" dirty="0">
                  <a:solidFill>
                    <a:srgbClr val="6666FF"/>
                  </a:solidFill>
                </a:endParaRPr>
              </a:p>
            </p:txBody>
          </p:sp>
        </mc:Choice>
        <mc:Fallback xmlns="">
          <p:sp>
            <p:nvSpPr>
              <p:cNvPr id="56" name="ZoneTexte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035767"/>
                <a:ext cx="673582" cy="70147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ZoneTexte 158"/>
              <p:cNvSpPr txBox="1"/>
              <p:nvPr/>
            </p:nvSpPr>
            <p:spPr>
              <a:xfrm>
                <a:off x="658058" y="3467815"/>
                <a:ext cx="673582" cy="7014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fr-FR" i="1" smtClean="0">
                              <a:solidFill>
                                <a:srgbClr val="66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fr-FR" i="1" smtClean="0">
                                  <a:solidFill>
                                    <a:srgbClr val="66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rgbClr val="6666FF"/>
                                  </a:solidFill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rgbClr val="6666FF"/>
                                  </a:solidFill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fr-FR" dirty="0">
                  <a:solidFill>
                    <a:srgbClr val="6666FF"/>
                  </a:solidFill>
                </a:endParaRPr>
              </a:p>
            </p:txBody>
          </p:sp>
        </mc:Choice>
        <mc:Fallback xmlns="">
          <p:sp>
            <p:nvSpPr>
              <p:cNvPr id="159" name="ZoneTexte 1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058" y="3467815"/>
                <a:ext cx="673582" cy="70147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ZoneTexte 81"/>
          <p:cNvSpPr txBox="1"/>
          <p:nvPr/>
        </p:nvSpPr>
        <p:spPr>
          <a:xfrm>
            <a:off x="4139952" y="3377201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6666FF"/>
                </a:solidFill>
              </a:rPr>
              <a:t>S</a:t>
            </a:r>
          </a:p>
        </p:txBody>
      </p:sp>
      <p:sp>
        <p:nvSpPr>
          <p:cNvPr id="83" name="ZoneTexte 82"/>
          <p:cNvSpPr txBox="1"/>
          <p:nvPr/>
        </p:nvSpPr>
        <p:spPr>
          <a:xfrm>
            <a:off x="701179" y="6423719"/>
            <a:ext cx="5004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6666FF"/>
                </a:solidFill>
              </a:rPr>
              <a:t>S </a:t>
            </a:r>
            <a:r>
              <a:rPr lang="fr-FR" sz="2400" dirty="0"/>
              <a:t> : </a:t>
            </a:r>
            <a:r>
              <a:rPr lang="fr-FR" sz="2400" dirty="0" err="1"/>
              <a:t>perfect</a:t>
            </a:r>
            <a:r>
              <a:rPr lang="fr-FR" sz="2400" dirty="0"/>
              <a:t> </a:t>
            </a:r>
            <a:r>
              <a:rPr lang="fr-FR" sz="2400" dirty="0" err="1"/>
              <a:t>stoichiometry</a:t>
            </a:r>
            <a:r>
              <a:rPr lang="fr-FR" sz="2400" dirty="0"/>
              <a:t> as   n = p and</a:t>
            </a:r>
            <a:endParaRPr lang="fr-FR" sz="2400" b="1" dirty="0">
              <a:solidFill>
                <a:srgbClr val="666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5508104" y="6423719"/>
                <a:ext cx="19554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2400" dirty="0" smtClean="0"/>
                        <m:t>[</m:t>
                      </m:r>
                      <m:r>
                        <m:rPr>
                          <m:nor/>
                        </m:rPr>
                        <a:rPr lang="fr-FR" sz="2400" dirty="0" smtClean="0"/>
                        <m:t>V</m:t>
                      </m:r>
                      <m:r>
                        <m:rPr>
                          <m:nor/>
                        </m:rPr>
                        <a:rPr lang="fr-FR" sz="2400" dirty="0" smtClean="0"/>
                        <m:t>°°</m:t>
                      </m:r>
                      <m:r>
                        <m:rPr>
                          <m:nor/>
                        </m:rPr>
                        <a:rPr lang="fr-FR" sz="2400" baseline="-25000" dirty="0" smtClean="0"/>
                        <m:t>O</m:t>
                      </m:r>
                      <m:r>
                        <m:rPr>
                          <m:nor/>
                        </m:rPr>
                        <a:rPr lang="fr-FR" sz="2400" dirty="0" smtClean="0"/>
                        <m:t>]</m:t>
                      </m:r>
                      <m:r>
                        <a:rPr lang="fr-FR" sz="2400" b="0" i="1" dirty="0" smtClean="0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fr-FR" sz="2400" dirty="0"/>
                        <m:t>[</m:t>
                      </m:r>
                      <m:r>
                        <m:rPr>
                          <m:nor/>
                        </m:rPr>
                        <a:rPr lang="fr-FR" sz="2400" dirty="0"/>
                        <m:t>O</m:t>
                      </m:r>
                      <m:r>
                        <m:rPr>
                          <m:nor/>
                        </m:rPr>
                        <a:rPr lang="fr-FR" sz="2400" dirty="0"/>
                        <m:t>’’</m:t>
                      </m:r>
                      <m:r>
                        <m:rPr>
                          <m:nor/>
                        </m:rPr>
                        <a:rPr lang="fr-FR" sz="2400" baseline="-25000" dirty="0"/>
                        <m:t>i</m:t>
                      </m:r>
                      <m:r>
                        <m:rPr>
                          <m:nor/>
                        </m:rPr>
                        <a:rPr lang="fr-FR" sz="2400" dirty="0"/>
                        <m:t>]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6423719"/>
                <a:ext cx="1955407" cy="461665"/>
              </a:xfrm>
              <a:prstGeom prst="rect">
                <a:avLst/>
              </a:prstGeom>
              <a:blipFill>
                <a:blip r:embed="rId12"/>
                <a:stretch>
                  <a:fillRect b="-135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3601169" y="847629"/>
            <a:ext cx="1262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just"/>
            <a:r>
              <a:rPr lang="fr-FR" b="1" i="1" dirty="0">
                <a:solidFill>
                  <a:srgbClr val="6666FF"/>
                </a:solidFill>
              </a:rPr>
              <a:t>K(FA) &gt;&gt; </a:t>
            </a:r>
            <a:r>
              <a:rPr lang="fr-FR" b="1" i="1" dirty="0" err="1">
                <a:solidFill>
                  <a:srgbClr val="6666FF"/>
                </a:solidFill>
              </a:rPr>
              <a:t>Ke</a:t>
            </a:r>
            <a:endParaRPr lang="fr-FR" b="1" i="1" dirty="0">
              <a:solidFill>
                <a:srgbClr val="6666F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3594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Connecteur droit 93"/>
          <p:cNvCxnSpPr/>
          <p:nvPr/>
        </p:nvCxnSpPr>
        <p:spPr>
          <a:xfrm>
            <a:off x="7992380" y="2082179"/>
            <a:ext cx="504056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/>
          <p:cNvCxnSpPr/>
          <p:nvPr/>
        </p:nvCxnSpPr>
        <p:spPr>
          <a:xfrm>
            <a:off x="7887585" y="3026667"/>
            <a:ext cx="551997" cy="23283"/>
          </a:xfrm>
          <a:prstGeom prst="line">
            <a:avLst/>
          </a:prstGeom>
          <a:ln w="28575">
            <a:solidFill>
              <a:srgbClr val="11FF7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/>
          <p:cNvCxnSpPr/>
          <p:nvPr/>
        </p:nvCxnSpPr>
        <p:spPr>
          <a:xfrm>
            <a:off x="7887585" y="3450331"/>
            <a:ext cx="468052" cy="0"/>
          </a:xfrm>
          <a:prstGeom prst="line">
            <a:avLst/>
          </a:prstGeom>
          <a:ln w="28575">
            <a:solidFill>
              <a:srgbClr val="FF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8398907" y="3234307"/>
            <a:ext cx="630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[</a:t>
            </a:r>
            <a:r>
              <a:rPr lang="fr-FR" dirty="0" err="1"/>
              <a:t>O’’</a:t>
            </a:r>
            <a:r>
              <a:rPr lang="fr-FR" baseline="-25000" dirty="0" err="1"/>
              <a:t>i</a:t>
            </a:r>
            <a:r>
              <a:rPr lang="fr-FR" dirty="0"/>
              <a:t>]</a:t>
            </a:r>
            <a:endParaRPr lang="fr-FR" baseline="-25000" dirty="0"/>
          </a:p>
        </p:txBody>
      </p:sp>
      <p:cxnSp>
        <p:nvCxnSpPr>
          <p:cNvPr id="100" name="Connecteur droit 99"/>
          <p:cNvCxnSpPr/>
          <p:nvPr/>
        </p:nvCxnSpPr>
        <p:spPr>
          <a:xfrm flipH="1">
            <a:off x="7925043" y="2451511"/>
            <a:ext cx="648072" cy="0"/>
          </a:xfrm>
          <a:prstGeom prst="line">
            <a:avLst/>
          </a:prstGeom>
          <a:ln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ZoneTexte 103"/>
          <p:cNvSpPr txBox="1"/>
          <p:nvPr/>
        </p:nvSpPr>
        <p:spPr>
          <a:xfrm>
            <a:off x="8561178" y="182302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</a:t>
            </a:r>
            <a:endParaRPr lang="fr-FR" baseline="-25000" dirty="0"/>
          </a:p>
        </p:txBody>
      </p:sp>
      <p:sp>
        <p:nvSpPr>
          <p:cNvPr id="105" name="ZoneTexte 104"/>
          <p:cNvSpPr txBox="1"/>
          <p:nvPr/>
        </p:nvSpPr>
        <p:spPr>
          <a:xfrm>
            <a:off x="8633186" y="220761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</a:t>
            </a:r>
            <a:endParaRPr lang="fr-FR" baseline="-25000" dirty="0"/>
          </a:p>
        </p:txBody>
      </p:sp>
      <p:sp>
        <p:nvSpPr>
          <p:cNvPr id="116" name="Rectangle 115"/>
          <p:cNvSpPr/>
          <p:nvPr/>
        </p:nvSpPr>
        <p:spPr>
          <a:xfrm>
            <a:off x="8391641" y="2799687"/>
            <a:ext cx="716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[V°°</a:t>
            </a:r>
            <a:r>
              <a:rPr lang="fr-FR" baseline="-25000" dirty="0">
                <a:solidFill>
                  <a:prstClr val="black"/>
                </a:solidFill>
              </a:rPr>
              <a:t>O</a:t>
            </a:r>
            <a:r>
              <a:rPr lang="fr-FR" dirty="0">
                <a:solidFill>
                  <a:prstClr val="black"/>
                </a:solidFill>
              </a:rPr>
              <a:t>]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304829" y="6833"/>
            <a:ext cx="8534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>
                <a:solidFill>
                  <a:srgbClr val="6666FF"/>
                </a:solidFill>
              </a:rPr>
              <a:t>Brouwer </a:t>
            </a:r>
            <a:r>
              <a:rPr lang="fr-FR" sz="2400" b="1" i="1" dirty="0" err="1">
                <a:solidFill>
                  <a:srgbClr val="6666FF"/>
                </a:solidFill>
              </a:rPr>
              <a:t>diagram</a:t>
            </a:r>
            <a:r>
              <a:rPr lang="fr-FR" sz="2400" b="1" i="1" dirty="0">
                <a:solidFill>
                  <a:srgbClr val="6666FF"/>
                </a:solidFill>
              </a:rPr>
              <a:t>: case of an oxide </a:t>
            </a:r>
            <a:r>
              <a:rPr lang="fr-FR" sz="2400" b="1" i="1" dirty="0" err="1">
                <a:solidFill>
                  <a:srgbClr val="6666FF"/>
                </a:solidFill>
              </a:rPr>
              <a:t>with</a:t>
            </a:r>
            <a:r>
              <a:rPr lang="fr-FR" sz="2400" b="1" i="1" dirty="0">
                <a:solidFill>
                  <a:srgbClr val="6666FF"/>
                </a:solidFill>
              </a:rPr>
              <a:t> </a:t>
            </a:r>
            <a:r>
              <a:rPr lang="fr-FR" sz="2400" b="1" i="1" dirty="0" err="1">
                <a:solidFill>
                  <a:srgbClr val="6666FF"/>
                </a:solidFill>
              </a:rPr>
              <a:t>predominant</a:t>
            </a:r>
            <a:r>
              <a:rPr lang="fr-FR" sz="2400" b="1" i="1" dirty="0">
                <a:solidFill>
                  <a:srgbClr val="6666FF"/>
                </a:solidFill>
              </a:rPr>
              <a:t> </a:t>
            </a:r>
            <a:r>
              <a:rPr lang="fr-FR" sz="2400" b="1" i="1" dirty="0" err="1">
                <a:solidFill>
                  <a:srgbClr val="6666FF"/>
                </a:solidFill>
              </a:rPr>
              <a:t>electronic</a:t>
            </a:r>
            <a:r>
              <a:rPr lang="fr-FR" sz="2400" b="1" i="1" dirty="0">
                <a:solidFill>
                  <a:srgbClr val="6666FF"/>
                </a:solidFill>
              </a:rPr>
              <a:t> </a:t>
            </a:r>
            <a:r>
              <a:rPr lang="fr-FR" sz="2400" b="1" i="1" dirty="0" err="1">
                <a:solidFill>
                  <a:srgbClr val="6666FF"/>
                </a:solidFill>
              </a:rPr>
              <a:t>disorder</a:t>
            </a:r>
            <a:r>
              <a:rPr lang="fr-FR" sz="2400" b="1" i="1" dirty="0">
                <a:solidFill>
                  <a:srgbClr val="6666FF"/>
                </a:solidFill>
              </a:rPr>
              <a:t> at </a:t>
            </a:r>
            <a:r>
              <a:rPr lang="fr-FR" sz="2400" b="1" i="1" dirty="0" err="1">
                <a:solidFill>
                  <a:srgbClr val="6666FF"/>
                </a:solidFill>
              </a:rPr>
              <a:t>stoichiometric</a:t>
            </a:r>
            <a:r>
              <a:rPr lang="fr-FR" sz="2400" b="1" i="1" dirty="0">
                <a:solidFill>
                  <a:srgbClr val="6666FF"/>
                </a:solidFill>
              </a:rPr>
              <a:t> composition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992815" y="5702655"/>
            <a:ext cx="1342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Log P(O</a:t>
            </a:r>
            <a:r>
              <a:rPr lang="fr-FR" sz="2400" baseline="-25000" dirty="0"/>
              <a:t>2</a:t>
            </a:r>
            <a:r>
              <a:rPr lang="fr-FR" sz="2400" dirty="0"/>
              <a:t>)</a:t>
            </a:r>
            <a:endParaRPr lang="fr-FR" sz="2400" dirty="0">
              <a:latin typeface="Symbol" pitchFamily="18" charset="2"/>
            </a:endParaRPr>
          </a:p>
        </p:txBody>
      </p:sp>
      <p:sp>
        <p:nvSpPr>
          <p:cNvPr id="90" name="ZoneTexte 89"/>
          <p:cNvSpPr txBox="1"/>
          <p:nvPr/>
        </p:nvSpPr>
        <p:spPr>
          <a:xfrm>
            <a:off x="21607" y="908720"/>
            <a:ext cx="166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Log [</a:t>
            </a:r>
            <a:r>
              <a:rPr lang="fr-FR" sz="2400" dirty="0" err="1"/>
              <a:t>defect</a:t>
            </a:r>
            <a:r>
              <a:rPr lang="fr-FR" sz="2400" dirty="0"/>
              <a:t>]</a:t>
            </a:r>
            <a:endParaRPr lang="fr-FR" sz="2400" dirty="0">
              <a:latin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/>
              <p:cNvSpPr/>
              <p:nvPr/>
            </p:nvSpPr>
            <p:spPr>
              <a:xfrm>
                <a:off x="1547664" y="1604564"/>
                <a:ext cx="1487267" cy="8117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/>
                        </a:rPr>
                        <m:t>𝑛</m:t>
                      </m:r>
                      <m:r>
                        <a:rPr lang="fr-FR" i="1">
                          <a:latin typeface="Cambria Math"/>
                          <a:ea typeface="Cambria Math"/>
                        </a:rPr>
                        <m:t>∝</m:t>
                      </m:r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p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den>
                          </m:f>
                        </m:sup>
                      </m:sSup>
                      <m:r>
                        <a:rPr lang="fr-FR" i="1"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𝑂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fr-FR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1" name="Rectangle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1604564"/>
                <a:ext cx="1487267" cy="81177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5078681" y="3656816"/>
                <a:ext cx="1515158" cy="605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dirty="0"/>
                        <m:t>[</m:t>
                      </m:r>
                      <m:r>
                        <m:rPr>
                          <m:nor/>
                        </m:rPr>
                        <a:rPr lang="fr-FR" dirty="0"/>
                        <m:t>V</m:t>
                      </m:r>
                      <m:r>
                        <m:rPr>
                          <m:nor/>
                        </m:rPr>
                        <a:rPr lang="fr-FR" dirty="0"/>
                        <m:t>°°</m:t>
                      </m:r>
                      <m:r>
                        <m:rPr>
                          <m:nor/>
                        </m:rPr>
                        <a:rPr lang="fr-FR" baseline="-25000" dirty="0"/>
                        <m:t>O</m:t>
                      </m:r>
                      <m:r>
                        <m:rPr>
                          <m:nor/>
                        </m:rPr>
                        <a:rPr lang="fr-FR" dirty="0"/>
                        <m:t>]</m:t>
                      </m:r>
                      <m:r>
                        <a:rPr lang="fr-FR" i="1" smtClean="0">
                          <a:latin typeface="Cambria Math"/>
                          <a:ea typeface="Cambria Math"/>
                        </a:rPr>
                        <m:t>≅</m:t>
                      </m:r>
                      <m:r>
                        <m:rPr>
                          <m:nor/>
                        </m:rPr>
                        <a:rPr lang="fr-FR" dirty="0"/>
                        <m:t>[</m:t>
                      </m:r>
                      <m:r>
                        <m:rPr>
                          <m:nor/>
                        </m:rPr>
                        <a:rPr lang="fr-FR" dirty="0"/>
                        <m:t>O</m:t>
                      </m:r>
                      <m:r>
                        <m:rPr>
                          <m:nor/>
                        </m:rPr>
                        <a:rPr lang="fr-FR" dirty="0"/>
                        <m:t>’’</m:t>
                      </m:r>
                      <m:r>
                        <m:rPr>
                          <m:nor/>
                        </m:rPr>
                        <a:rPr lang="fr-FR" baseline="-25000" dirty="0"/>
                        <m:t>i</m:t>
                      </m:r>
                      <m:r>
                        <m:rPr>
                          <m:nor/>
                        </m:rPr>
                        <a:rPr lang="fr-FR" dirty="0"/>
                        <m:t>]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681" y="3656816"/>
                <a:ext cx="1515158" cy="60567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6284462" y="1524261"/>
                <a:ext cx="1270091" cy="7739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dirty="0">
                    <a:ea typeface="Cambria Math"/>
                  </a:rPr>
                  <a:t>p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ea typeface="Cambria Math"/>
                      </a:rPr>
                      <m:t>∝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p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6</m:t>
                            </m:r>
                          </m:den>
                        </m:f>
                      </m:sup>
                    </m:sSup>
                    <m:r>
                      <a:rPr lang="fr-FR" i="1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  <a:ea typeface="Cambria Math"/>
                          </a:rPr>
                          <m:t>𝑂</m:t>
                        </m:r>
                      </m:e>
                      <m:sub>
                        <m:r>
                          <a:rPr lang="fr-FR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fr-FR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462" y="1524261"/>
                <a:ext cx="1270091" cy="773923"/>
              </a:xfrm>
              <a:prstGeom prst="rect">
                <a:avLst/>
              </a:prstGeom>
              <a:blipFill rotWithShape="1">
                <a:blip r:embed="rId4"/>
                <a:stretch>
                  <a:fillRect l="-43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/>
              <p:cNvSpPr/>
              <p:nvPr/>
            </p:nvSpPr>
            <p:spPr>
              <a:xfrm>
                <a:off x="6284462" y="2124705"/>
                <a:ext cx="1340816" cy="6553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dirty="0">
                    <a:ea typeface="Cambria Math"/>
                  </a:rPr>
                  <a:t>p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/>
                        <a:ea typeface="Cambria Math"/>
                      </a:rPr>
                      <m:t>≅</m:t>
                    </m:r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fr-FR" b="0" i="1" smtClean="0">
                                    <a:latin typeface="Cambria Math"/>
                                    <a:ea typeface="Cambria Math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fr-FR" b="0" i="1" smtClean="0">
                                    <a:latin typeface="Cambria Math"/>
                                    <a:ea typeface="Cambria Math"/>
                                  </a:rPr>
                                  <m:t>′′</m:t>
                                </m:r>
                              </m:sup>
                            </m:sSubSup>
                          </m:e>
                        </m:d>
                      </m:e>
                      <m:sup/>
                    </m:sSup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06" name="Rectangle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462" y="2124705"/>
                <a:ext cx="1340816" cy="655312"/>
              </a:xfrm>
              <a:prstGeom prst="rect">
                <a:avLst/>
              </a:prstGeom>
              <a:blipFill rotWithShape="1">
                <a:blip r:embed="rId5"/>
                <a:stretch>
                  <a:fillRect l="-40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ZoneTexte 106"/>
          <p:cNvSpPr txBox="1"/>
          <p:nvPr/>
        </p:nvSpPr>
        <p:spPr>
          <a:xfrm>
            <a:off x="4447004" y="2207611"/>
            <a:ext cx="543739" cy="9085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n=p</a:t>
            </a:r>
            <a:endParaRPr lang="fr-FR" baseline="-25000" dirty="0"/>
          </a:p>
          <a:p>
            <a:endParaRPr lang="fr-FR" baseline="-25000" dirty="0"/>
          </a:p>
        </p:txBody>
      </p:sp>
      <p:cxnSp>
        <p:nvCxnSpPr>
          <p:cNvPr id="110" name="Connecteur droit avec flèche 109"/>
          <p:cNvCxnSpPr/>
          <p:nvPr/>
        </p:nvCxnSpPr>
        <p:spPr>
          <a:xfrm flipH="1" flipV="1">
            <a:off x="4698498" y="3887594"/>
            <a:ext cx="373864" cy="193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ZoneTexte 111"/>
              <p:cNvSpPr txBox="1"/>
              <p:nvPr/>
            </p:nvSpPr>
            <p:spPr>
              <a:xfrm>
                <a:off x="4860032" y="3110367"/>
                <a:ext cx="2034371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dirty="0" smtClean="0"/>
                        <m:t>[</m:t>
                      </m:r>
                      <m:r>
                        <m:rPr>
                          <m:nor/>
                        </m:rPr>
                        <a:rPr lang="fr-FR" dirty="0" smtClean="0"/>
                        <m:t>O</m:t>
                      </m:r>
                      <m:r>
                        <m:rPr>
                          <m:nor/>
                        </m:rPr>
                        <a:rPr lang="fr-FR" dirty="0" smtClean="0"/>
                        <m:t>’’</m:t>
                      </m:r>
                      <m:r>
                        <m:rPr>
                          <m:nor/>
                        </m:rPr>
                        <a:rPr lang="fr-FR" baseline="-25000" dirty="0" smtClean="0"/>
                        <m:t>i</m:t>
                      </m:r>
                      <m:r>
                        <m:rPr>
                          <m:nor/>
                        </m:rPr>
                        <a:rPr lang="fr-FR" dirty="0" smtClean="0"/>
                        <m:t>]</m:t>
                      </m:r>
                      <m:r>
                        <a:rPr lang="fr-FR" i="1" dirty="0" smtClean="0">
                          <a:latin typeface="Cambria Math"/>
                          <a:ea typeface="Cambria Math"/>
                        </a:rPr>
                        <m:t>∝</m:t>
                      </m:r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p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fr-FR" i="1"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𝑂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fr-FR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FR" baseline="-25000" dirty="0"/>
              </a:p>
            </p:txBody>
          </p:sp>
        </mc:Choice>
        <mc:Fallback xmlns="">
          <p:sp>
            <p:nvSpPr>
              <p:cNvPr id="112" name="ZoneTexte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3110367"/>
                <a:ext cx="2034371" cy="4932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2267744" y="3326391"/>
                <a:ext cx="2037930" cy="677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dirty="0" smtClean="0"/>
                        <m:t>[</m:t>
                      </m:r>
                      <m:r>
                        <m:rPr>
                          <m:nor/>
                        </m:rPr>
                        <a:rPr lang="fr-FR" dirty="0" smtClean="0"/>
                        <m:t>V</m:t>
                      </m:r>
                      <m:r>
                        <m:rPr>
                          <m:nor/>
                        </m:rPr>
                        <a:rPr lang="fr-FR" dirty="0" smtClean="0"/>
                        <m:t>°°</m:t>
                      </m:r>
                      <m:r>
                        <m:rPr>
                          <m:nor/>
                        </m:rPr>
                        <a:rPr lang="fr-FR" baseline="-25000" dirty="0" smtClean="0"/>
                        <m:t>O</m:t>
                      </m:r>
                      <m:r>
                        <m:rPr>
                          <m:nor/>
                        </m:rPr>
                        <a:rPr lang="fr-FR" dirty="0" smtClean="0"/>
                        <m:t>]</m:t>
                      </m:r>
                      <m:r>
                        <a:rPr lang="fr-FR" i="1" dirty="0">
                          <a:latin typeface="Cambria Math"/>
                        </a:rPr>
                        <m:t> </m:t>
                      </m:r>
                      <m:r>
                        <a:rPr lang="fr-FR" i="1">
                          <a:latin typeface="Cambria Math"/>
                          <a:ea typeface="Cambria Math"/>
                        </a:rPr>
                        <m:t>∝</m:t>
                      </m:r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fr-FR" i="1"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𝑂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fr-FR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FR" baseline="-25000" dirty="0"/>
              </a:p>
              <a:p>
                <a:endParaRPr lang="fr-FR" baseline="-25000" dirty="0"/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3326391"/>
                <a:ext cx="2037930" cy="67794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ectangle 114"/>
              <p:cNvSpPr/>
              <p:nvPr/>
            </p:nvSpPr>
            <p:spPr>
              <a:xfrm>
                <a:off x="1475656" y="2174263"/>
                <a:ext cx="1442639" cy="6444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dirty="0">
                    <a:ea typeface="Cambria Math"/>
                  </a:rPr>
                  <a:t>n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/>
                        <a:ea typeface="Cambria Math"/>
                      </a:rPr>
                      <m:t>≅</m:t>
                    </m:r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fr-FR" dirty="0"/>
                              <m:t>V</m:t>
                            </m:r>
                            <m:r>
                              <m:rPr>
                                <m:nor/>
                              </m:rPr>
                              <a:rPr lang="fr-FR" dirty="0"/>
                              <m:t>°°</m:t>
                            </m:r>
                            <m:r>
                              <m:rPr>
                                <m:nor/>
                              </m:rPr>
                              <a:rPr lang="fr-FR" baseline="-25000" dirty="0"/>
                              <m:t>O</m:t>
                            </m:r>
                          </m:e>
                        </m:d>
                      </m:e>
                      <m:sup/>
                    </m:sSup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15" name="Rectangle 1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2174263"/>
                <a:ext cx="1442639" cy="644482"/>
              </a:xfrm>
              <a:prstGeom prst="rect">
                <a:avLst/>
              </a:prstGeom>
              <a:blipFill rotWithShape="1">
                <a:blip r:embed="rId8"/>
                <a:stretch>
                  <a:fillRect l="-3376" t="-47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ZoneTexte 120"/>
          <p:cNvSpPr txBox="1"/>
          <p:nvPr/>
        </p:nvSpPr>
        <p:spPr>
          <a:xfrm>
            <a:off x="3059832" y="1398844"/>
            <a:ext cx="24738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err="1">
                <a:solidFill>
                  <a:srgbClr val="6666FF"/>
                </a:solidFill>
              </a:rPr>
              <a:t>Stoichiometric</a:t>
            </a:r>
            <a:r>
              <a:rPr lang="fr-FR" sz="1600" b="1" i="1" dirty="0">
                <a:solidFill>
                  <a:srgbClr val="6666FF"/>
                </a:solidFill>
              </a:rPr>
              <a:t> composition</a:t>
            </a:r>
            <a:endParaRPr lang="fr-FR" sz="1600" b="1" dirty="0">
              <a:solidFill>
                <a:srgbClr val="6666FF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1441542" y="1348805"/>
            <a:ext cx="6120680" cy="442585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9" name="Connecteur droit 108"/>
          <p:cNvCxnSpPr/>
          <p:nvPr/>
        </p:nvCxnSpPr>
        <p:spPr>
          <a:xfrm>
            <a:off x="5753090" y="4997402"/>
            <a:ext cx="1817120" cy="696858"/>
          </a:xfrm>
          <a:prstGeom prst="line">
            <a:avLst/>
          </a:prstGeom>
          <a:ln w="28575">
            <a:solidFill>
              <a:srgbClr val="11FF7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/>
          <p:cNvCxnSpPr/>
          <p:nvPr/>
        </p:nvCxnSpPr>
        <p:spPr>
          <a:xfrm>
            <a:off x="1438083" y="2318279"/>
            <a:ext cx="1602917" cy="471679"/>
          </a:xfrm>
          <a:prstGeom prst="line">
            <a:avLst/>
          </a:prstGeom>
          <a:ln w="28575">
            <a:solidFill>
              <a:srgbClr val="11FF7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/>
          <p:cNvCxnSpPr/>
          <p:nvPr/>
        </p:nvCxnSpPr>
        <p:spPr>
          <a:xfrm>
            <a:off x="3022014" y="2750327"/>
            <a:ext cx="2814246" cy="2285055"/>
          </a:xfrm>
          <a:prstGeom prst="line">
            <a:avLst/>
          </a:prstGeom>
          <a:ln w="28575">
            <a:solidFill>
              <a:srgbClr val="11FF7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132"/>
          <p:cNvCxnSpPr/>
          <p:nvPr/>
        </p:nvCxnSpPr>
        <p:spPr>
          <a:xfrm flipV="1">
            <a:off x="5753090" y="2390287"/>
            <a:ext cx="1795685" cy="425341"/>
          </a:xfrm>
          <a:prstGeom prst="line">
            <a:avLst/>
          </a:prstGeom>
          <a:ln w="28575">
            <a:solidFill>
              <a:srgbClr val="FF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133"/>
          <p:cNvCxnSpPr/>
          <p:nvPr/>
        </p:nvCxnSpPr>
        <p:spPr>
          <a:xfrm flipV="1">
            <a:off x="3058497" y="2804946"/>
            <a:ext cx="2699308" cy="2245604"/>
          </a:xfrm>
          <a:prstGeom prst="line">
            <a:avLst/>
          </a:prstGeom>
          <a:ln w="28575">
            <a:solidFill>
              <a:srgbClr val="FF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cteur droit 134"/>
          <p:cNvCxnSpPr/>
          <p:nvPr/>
        </p:nvCxnSpPr>
        <p:spPr>
          <a:xfrm flipV="1">
            <a:off x="1514832" y="5054583"/>
            <a:ext cx="1583945" cy="330881"/>
          </a:xfrm>
          <a:prstGeom prst="line">
            <a:avLst/>
          </a:prstGeom>
          <a:ln w="28575">
            <a:solidFill>
              <a:srgbClr val="FF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/>
          <p:cNvCxnSpPr/>
          <p:nvPr/>
        </p:nvCxnSpPr>
        <p:spPr>
          <a:xfrm>
            <a:off x="1441542" y="1989156"/>
            <a:ext cx="1629725" cy="57280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/>
          <p:cNvCxnSpPr/>
          <p:nvPr/>
        </p:nvCxnSpPr>
        <p:spPr>
          <a:xfrm flipV="1">
            <a:off x="3092273" y="2557009"/>
            <a:ext cx="2665532" cy="956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121"/>
          <p:cNvCxnSpPr/>
          <p:nvPr/>
        </p:nvCxnSpPr>
        <p:spPr>
          <a:xfrm flipH="1">
            <a:off x="5802205" y="2082179"/>
            <a:ext cx="1752348" cy="432010"/>
          </a:xfrm>
          <a:prstGeom prst="line">
            <a:avLst/>
          </a:prstGeom>
          <a:ln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124"/>
          <p:cNvCxnSpPr/>
          <p:nvPr/>
        </p:nvCxnSpPr>
        <p:spPr>
          <a:xfrm flipH="1">
            <a:off x="3102897" y="2549431"/>
            <a:ext cx="2733363" cy="0"/>
          </a:xfrm>
          <a:prstGeom prst="line">
            <a:avLst/>
          </a:prstGeom>
          <a:ln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eur droit 125"/>
          <p:cNvCxnSpPr/>
          <p:nvPr/>
        </p:nvCxnSpPr>
        <p:spPr>
          <a:xfrm>
            <a:off x="5753090" y="2563847"/>
            <a:ext cx="1788310" cy="710703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 droit 126"/>
          <p:cNvCxnSpPr/>
          <p:nvPr/>
        </p:nvCxnSpPr>
        <p:spPr>
          <a:xfrm flipH="1">
            <a:off x="1448779" y="2561958"/>
            <a:ext cx="1609951" cy="380813"/>
          </a:xfrm>
          <a:prstGeom prst="line">
            <a:avLst/>
          </a:prstGeom>
          <a:ln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necteur droit avec flèche 155"/>
          <p:cNvCxnSpPr/>
          <p:nvPr/>
        </p:nvCxnSpPr>
        <p:spPr>
          <a:xfrm>
            <a:off x="4356452" y="1954049"/>
            <a:ext cx="0" cy="575462"/>
          </a:xfrm>
          <a:prstGeom prst="straightConnector1">
            <a:avLst/>
          </a:prstGeom>
          <a:ln w="28575">
            <a:solidFill>
              <a:srgbClr val="66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>
            <a:off x="1519461" y="2520279"/>
            <a:ext cx="1440160" cy="21887"/>
          </a:xfrm>
          <a:prstGeom prst="line">
            <a:avLst/>
          </a:prstGeom>
          <a:ln>
            <a:solidFill>
              <a:srgbClr val="6666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necteur droit 157"/>
          <p:cNvCxnSpPr/>
          <p:nvPr/>
        </p:nvCxnSpPr>
        <p:spPr>
          <a:xfrm>
            <a:off x="1547664" y="3895961"/>
            <a:ext cx="2854159" cy="10943"/>
          </a:xfrm>
          <a:prstGeom prst="line">
            <a:avLst/>
          </a:prstGeom>
          <a:ln>
            <a:solidFill>
              <a:srgbClr val="6666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ZoneTexte 55"/>
              <p:cNvSpPr txBox="1"/>
              <p:nvPr/>
            </p:nvSpPr>
            <p:spPr>
              <a:xfrm>
                <a:off x="725421" y="3921061"/>
                <a:ext cx="673582" cy="7014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fr-FR" i="1" smtClean="0">
                              <a:solidFill>
                                <a:srgbClr val="66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fr-FR" i="1" smtClean="0">
                                  <a:solidFill>
                                    <a:srgbClr val="66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rgbClr val="6666FF"/>
                                  </a:solidFill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rgbClr val="6666FF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fr-FR" dirty="0">
                  <a:solidFill>
                    <a:srgbClr val="6666FF"/>
                  </a:solidFill>
                </a:endParaRPr>
              </a:p>
            </p:txBody>
          </p:sp>
        </mc:Choice>
        <mc:Fallback xmlns="">
          <p:sp>
            <p:nvSpPr>
              <p:cNvPr id="56" name="ZoneTexte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421" y="3921061"/>
                <a:ext cx="673582" cy="70147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ZoneTexte 158"/>
              <p:cNvSpPr txBox="1"/>
              <p:nvPr/>
            </p:nvSpPr>
            <p:spPr>
              <a:xfrm>
                <a:off x="775197" y="2182814"/>
                <a:ext cx="673582" cy="7014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fr-FR" i="1" smtClean="0">
                              <a:solidFill>
                                <a:srgbClr val="66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fr-FR" i="1" smtClean="0">
                                  <a:solidFill>
                                    <a:srgbClr val="66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rgbClr val="6666FF"/>
                                  </a:solidFill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rgbClr val="6666FF"/>
                                  </a:solidFill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fr-FR" dirty="0">
                  <a:solidFill>
                    <a:srgbClr val="6666FF"/>
                  </a:solidFill>
                </a:endParaRPr>
              </a:p>
            </p:txBody>
          </p:sp>
        </mc:Choice>
        <mc:Fallback xmlns="">
          <p:sp>
            <p:nvSpPr>
              <p:cNvPr id="159" name="ZoneTexte 1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97" y="2182814"/>
                <a:ext cx="673582" cy="70147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oneTexte 9"/>
          <p:cNvSpPr txBox="1"/>
          <p:nvPr/>
        </p:nvSpPr>
        <p:spPr>
          <a:xfrm>
            <a:off x="-31330" y="6021288"/>
            <a:ext cx="9066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i="1" dirty="0"/>
              <a:t>NOTA : </a:t>
            </a:r>
            <a:r>
              <a:rPr lang="fr-FR" b="1" i="1" dirty="0" err="1"/>
              <a:t>Artificial</a:t>
            </a:r>
            <a:r>
              <a:rPr lang="fr-FR" b="1" i="1" dirty="0"/>
              <a:t> distinction </a:t>
            </a:r>
            <a:r>
              <a:rPr lang="fr-FR" b="1" i="1" dirty="0" err="1"/>
              <a:t>between</a:t>
            </a:r>
            <a:r>
              <a:rPr lang="fr-FR" b="1" i="1" dirty="0"/>
              <a:t> </a:t>
            </a:r>
            <a:r>
              <a:rPr lang="fr-FR" b="1" i="1" dirty="0" err="1"/>
              <a:t>stoichiometric</a:t>
            </a:r>
            <a:r>
              <a:rPr lang="fr-FR" b="1" i="1" dirty="0"/>
              <a:t> and non-</a:t>
            </a:r>
            <a:r>
              <a:rPr lang="fr-FR" b="1" i="1" dirty="0" err="1"/>
              <a:t>stoichiometric</a:t>
            </a:r>
            <a:r>
              <a:rPr lang="fr-FR" b="1" i="1" dirty="0"/>
              <a:t> compounds, </a:t>
            </a:r>
            <a:r>
              <a:rPr lang="fr-FR" b="1" i="1" dirty="0" err="1"/>
              <a:t>since</a:t>
            </a:r>
            <a:r>
              <a:rPr lang="fr-FR" b="1" i="1" dirty="0"/>
              <a:t> the </a:t>
            </a:r>
            <a:r>
              <a:rPr lang="fr-FR" b="1" i="1" dirty="0" err="1"/>
              <a:t>same</a:t>
            </a:r>
            <a:r>
              <a:rPr lang="fr-FR" b="1" i="1" dirty="0"/>
              <a:t> compound </a:t>
            </a:r>
            <a:r>
              <a:rPr lang="fr-FR" b="1" i="1" dirty="0" err="1"/>
              <a:t>undergoes</a:t>
            </a:r>
            <a:r>
              <a:rPr lang="fr-FR" b="1" i="1" dirty="0"/>
              <a:t> </a:t>
            </a:r>
            <a:r>
              <a:rPr lang="fr-FR" b="1" i="1" dirty="0" err="1"/>
              <a:t>from</a:t>
            </a:r>
            <a:r>
              <a:rPr lang="fr-FR" b="1" i="1" dirty="0"/>
              <a:t> non-</a:t>
            </a:r>
            <a:r>
              <a:rPr lang="fr-FR" b="1" i="1" dirty="0" err="1"/>
              <a:t>stoichiometric</a:t>
            </a:r>
            <a:r>
              <a:rPr lang="fr-FR" b="1" i="1" dirty="0"/>
              <a:t> to </a:t>
            </a:r>
            <a:r>
              <a:rPr lang="fr-FR" b="1" i="1" dirty="0" err="1"/>
              <a:t>stoichiometric</a:t>
            </a:r>
            <a:r>
              <a:rPr lang="fr-FR" b="1" i="1" dirty="0"/>
              <a:t> and vice versa </a:t>
            </a:r>
            <a:r>
              <a:rPr lang="fr-FR" b="1" i="1" dirty="0" err="1"/>
              <a:t>depending</a:t>
            </a:r>
            <a:r>
              <a:rPr lang="fr-FR" b="1" i="1" dirty="0"/>
              <a:t> on </a:t>
            </a:r>
            <a:r>
              <a:rPr lang="fr-FR" b="1" i="1" dirty="0" err="1"/>
              <a:t>experimental</a:t>
            </a:r>
            <a:r>
              <a:rPr lang="fr-FR" b="1" i="1" dirty="0"/>
              <a:t> conditions.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281536" y="3533123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6666FF"/>
                </a:solidFill>
              </a:rPr>
              <a:t>S</a:t>
            </a:r>
          </a:p>
        </p:txBody>
      </p:sp>
      <p:sp>
        <p:nvSpPr>
          <p:cNvPr id="3" name="Rectangle 2"/>
          <p:cNvSpPr/>
          <p:nvPr/>
        </p:nvSpPr>
        <p:spPr>
          <a:xfrm>
            <a:off x="3787182" y="836712"/>
            <a:ext cx="1262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just"/>
            <a:r>
              <a:rPr lang="fr-FR" b="1" i="1" dirty="0">
                <a:solidFill>
                  <a:srgbClr val="6666FF"/>
                </a:solidFill>
              </a:rPr>
              <a:t>K(FA) &lt;&lt; </a:t>
            </a:r>
            <a:r>
              <a:rPr lang="fr-FR" b="1" i="1" dirty="0" err="1">
                <a:solidFill>
                  <a:srgbClr val="6666FF"/>
                </a:solidFill>
              </a:rPr>
              <a:t>Ke</a:t>
            </a:r>
            <a:endParaRPr lang="fr-FR" b="1" i="1" dirty="0">
              <a:solidFill>
                <a:srgbClr val="6666F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1226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86656" y="2014969"/>
            <a:ext cx="8388424" cy="2062103"/>
          </a:xfrm>
          <a:prstGeom prst="rect">
            <a:avLst/>
          </a:prstGeom>
          <a:noFill/>
          <a:ln>
            <a:solidFill>
              <a:srgbClr val="66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6666FF"/>
                </a:solidFill>
              </a:rPr>
              <a:t>Chapitre 2 </a:t>
            </a:r>
          </a:p>
          <a:p>
            <a:pPr algn="ctr"/>
            <a:endParaRPr lang="fr-FR" sz="3200" dirty="0">
              <a:solidFill>
                <a:srgbClr val="6666FF"/>
              </a:solidFill>
            </a:endParaRPr>
          </a:p>
          <a:p>
            <a:pPr algn="ctr"/>
            <a:r>
              <a:rPr lang="fr-FR" sz="3200" dirty="0" err="1">
                <a:solidFill>
                  <a:srgbClr val="6666FF"/>
                </a:solidFill>
              </a:rPr>
              <a:t>Mechanism</a:t>
            </a:r>
            <a:r>
              <a:rPr lang="fr-FR" sz="3200" dirty="0">
                <a:solidFill>
                  <a:srgbClr val="6666FF"/>
                </a:solidFill>
              </a:rPr>
              <a:t> of charge carrier transport </a:t>
            </a:r>
          </a:p>
          <a:p>
            <a:pPr algn="ctr"/>
            <a:r>
              <a:rPr lang="fr-FR" sz="3200" dirty="0">
                <a:solidFill>
                  <a:srgbClr val="6666FF"/>
                </a:solidFill>
              </a:rPr>
              <a:t>for iono-covalent </a:t>
            </a:r>
            <a:r>
              <a:rPr lang="fr-FR" sz="3200" dirty="0" err="1">
                <a:solidFill>
                  <a:srgbClr val="6666FF"/>
                </a:solidFill>
              </a:rPr>
              <a:t>solids</a:t>
            </a:r>
            <a:endParaRPr lang="fr-FR" sz="3200" dirty="0">
              <a:solidFill>
                <a:srgbClr val="6666FF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1585823"/>
            <a:ext cx="87484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/>
              <a:t>Diffusion </a:t>
            </a:r>
            <a:r>
              <a:rPr lang="fr-FR" sz="2400" dirty="0" err="1"/>
              <a:t>within</a:t>
            </a:r>
            <a:r>
              <a:rPr lang="fr-FR" sz="2400" dirty="0"/>
              <a:t> the </a:t>
            </a:r>
            <a:r>
              <a:rPr lang="fr-FR" sz="2400" dirty="0" err="1"/>
              <a:t>crystal</a:t>
            </a:r>
            <a:r>
              <a:rPr lang="fr-FR" sz="2400" dirty="0"/>
              <a:t> or </a:t>
            </a:r>
            <a:r>
              <a:rPr lang="fr-FR" sz="2400" dirty="0" err="1"/>
              <a:t>volumetric</a:t>
            </a:r>
            <a:r>
              <a:rPr lang="fr-FR" sz="2400" dirty="0"/>
              <a:t> diffusion or transport: </a:t>
            </a:r>
          </a:p>
          <a:p>
            <a:pPr marL="1257300" indent="12700" algn="just">
              <a:buFont typeface="Arial" panose="020B0604020202020204" pitchFamily="34" charset="0"/>
              <a:buChar char="•"/>
            </a:pPr>
            <a:r>
              <a:rPr lang="fr-FR" sz="2400" dirty="0"/>
              <a:t>	</a:t>
            </a:r>
            <a:r>
              <a:rPr lang="fr-FR" sz="2400" dirty="0" err="1"/>
              <a:t>elementary</a:t>
            </a:r>
            <a:r>
              <a:rPr lang="fr-FR" sz="2400" dirty="0"/>
              <a:t> </a:t>
            </a:r>
            <a:r>
              <a:rPr lang="fr-FR" sz="2400" dirty="0" err="1"/>
              <a:t>hopping</a:t>
            </a:r>
            <a:r>
              <a:rPr lang="fr-FR" sz="2400" dirty="0"/>
              <a:t> process</a:t>
            </a:r>
          </a:p>
          <a:p>
            <a:pPr marL="1257300" indent="12700" algn="just">
              <a:buFont typeface="Arial" panose="020B0604020202020204" pitchFamily="34" charset="0"/>
              <a:buChar char="•"/>
            </a:pPr>
            <a:r>
              <a:rPr lang="fr-FR" sz="2400" dirty="0"/>
              <a:t>	or </a:t>
            </a:r>
            <a:r>
              <a:rPr lang="fr-FR" sz="2400" dirty="0" err="1"/>
              <a:t>cooperative</a:t>
            </a:r>
            <a:r>
              <a:rPr lang="fr-FR" sz="2400" dirty="0"/>
              <a:t> </a:t>
            </a:r>
            <a:r>
              <a:rPr lang="fr-FR" sz="2400" dirty="0" err="1"/>
              <a:t>displacement</a:t>
            </a:r>
            <a:endParaRPr lang="fr-FR" sz="2400" dirty="0"/>
          </a:p>
          <a:p>
            <a:pPr algn="just"/>
            <a:endParaRPr lang="fr-FR" sz="2400" dirty="0"/>
          </a:p>
          <a:p>
            <a:pPr algn="just"/>
            <a:r>
              <a:rPr lang="fr-FR" sz="2400" dirty="0"/>
              <a:t> </a:t>
            </a:r>
          </a:p>
          <a:p>
            <a:pPr algn="just"/>
            <a:r>
              <a:rPr lang="fr-FR" sz="2400" dirty="0">
                <a:solidFill>
                  <a:srgbClr val="6666FF"/>
                </a:solidFill>
              </a:rPr>
              <a:t>Cristal phases </a:t>
            </a:r>
            <a:r>
              <a:rPr lang="fr-FR" sz="2400" dirty="0"/>
              <a:t>: </a:t>
            </a:r>
          </a:p>
          <a:p>
            <a:pPr marL="1884363" indent="-631825" algn="just">
              <a:buFont typeface="Arial" panose="020B0604020202020204" pitchFamily="34" charset="0"/>
              <a:buChar char="•"/>
            </a:pPr>
            <a:r>
              <a:rPr lang="fr-FR" sz="2400" dirty="0"/>
              <a:t>Existence of </a:t>
            </a:r>
            <a:r>
              <a:rPr lang="fr-FR" sz="2400" dirty="0" err="1"/>
              <a:t>hopping</a:t>
            </a:r>
            <a:r>
              <a:rPr lang="fr-FR" sz="2400" dirty="0"/>
              <a:t> process = f (point </a:t>
            </a:r>
            <a:r>
              <a:rPr lang="fr-FR" sz="2400" dirty="0" err="1"/>
              <a:t>defects</a:t>
            </a:r>
            <a:r>
              <a:rPr lang="fr-FR" sz="2400" dirty="0"/>
              <a:t> </a:t>
            </a:r>
            <a:r>
              <a:rPr lang="fr-FR" sz="2400" dirty="0" err="1"/>
              <a:t>creation</a:t>
            </a:r>
            <a:r>
              <a:rPr lang="fr-FR" sz="2400" dirty="0"/>
              <a:t>) </a:t>
            </a:r>
          </a:p>
          <a:p>
            <a:pPr marL="1884363" indent="-631825" algn="just">
              <a:buFont typeface="Arial" panose="020B0604020202020204" pitchFamily="34" charset="0"/>
              <a:buChar char="•"/>
            </a:pPr>
            <a:r>
              <a:rPr lang="fr-FR" sz="2400" dirty="0"/>
              <a:t>Type of </a:t>
            </a:r>
            <a:r>
              <a:rPr lang="fr-FR" sz="2400" dirty="0" err="1"/>
              <a:t>hopping</a:t>
            </a:r>
            <a:r>
              <a:rPr lang="fr-FR" sz="2400" dirty="0"/>
              <a:t> process = f (cristal structure and </a:t>
            </a:r>
            <a:r>
              <a:rPr lang="fr-FR" sz="2400" dirty="0" err="1"/>
              <a:t>disorder</a:t>
            </a:r>
            <a:r>
              <a:rPr lang="fr-FR" sz="2400" dirty="0"/>
              <a:t>). </a:t>
            </a:r>
          </a:p>
          <a:p>
            <a:pPr algn="just"/>
            <a:endParaRPr lang="fr-FR" sz="2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fig conduc1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3737" t="10626" r="3677" b="6688"/>
          <a:stretch>
            <a:fillRect/>
          </a:stretch>
        </p:blipFill>
        <p:spPr>
          <a:xfrm rot="16200000">
            <a:off x="3278046" y="534515"/>
            <a:ext cx="5576747" cy="6228184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79512" y="44624"/>
            <a:ext cx="87484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u="sng" dirty="0">
                <a:solidFill>
                  <a:srgbClr val="6666FF"/>
                </a:solidFill>
              </a:rPr>
              <a:t>1. Main transport and exchange </a:t>
            </a:r>
            <a:r>
              <a:rPr lang="fr-FR" sz="2800" u="sng" dirty="0" err="1">
                <a:solidFill>
                  <a:srgbClr val="6666FF"/>
                </a:solidFill>
              </a:rPr>
              <a:t>mechanism</a:t>
            </a:r>
            <a:r>
              <a:rPr lang="fr-FR" sz="2400" dirty="0">
                <a:solidFill>
                  <a:srgbClr val="6666FF"/>
                </a:solidFill>
              </a:rPr>
              <a:t>: </a:t>
            </a:r>
          </a:p>
          <a:p>
            <a:pPr algn="just"/>
            <a:endParaRPr lang="fr-FR" sz="2400" dirty="0"/>
          </a:p>
          <a:p>
            <a:pPr algn="just"/>
            <a:endParaRPr lang="fr-FR" sz="2400" dirty="0"/>
          </a:p>
          <a:p>
            <a:pPr algn="just"/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1" y="521678"/>
            <a:ext cx="89279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solidFill>
                  <a:srgbClr val="6666FF"/>
                </a:solidFill>
              </a:rPr>
              <a:t>1.1. </a:t>
            </a:r>
            <a:r>
              <a:rPr lang="fr-FR" sz="2400" dirty="0" err="1">
                <a:solidFill>
                  <a:srgbClr val="6666FF"/>
                </a:solidFill>
              </a:rPr>
              <a:t>Mechanism</a:t>
            </a:r>
            <a:r>
              <a:rPr lang="fr-FR" sz="2400" dirty="0">
                <a:solidFill>
                  <a:srgbClr val="6666FF"/>
                </a:solidFill>
              </a:rPr>
              <a:t> </a:t>
            </a:r>
            <a:r>
              <a:rPr lang="fr-FR" sz="2400" dirty="0" err="1">
                <a:solidFill>
                  <a:srgbClr val="6666FF"/>
                </a:solidFill>
              </a:rPr>
              <a:t>that</a:t>
            </a:r>
            <a:r>
              <a:rPr lang="fr-FR" sz="2400" dirty="0">
                <a:solidFill>
                  <a:srgbClr val="6666FF"/>
                </a:solidFill>
              </a:rPr>
              <a:t> </a:t>
            </a:r>
            <a:r>
              <a:rPr lang="fr-FR" sz="2400" dirty="0" err="1">
                <a:solidFill>
                  <a:srgbClr val="6666FF"/>
                </a:solidFill>
              </a:rPr>
              <a:t>does</a:t>
            </a:r>
            <a:r>
              <a:rPr lang="fr-FR" sz="2400" dirty="0">
                <a:solidFill>
                  <a:srgbClr val="6666FF"/>
                </a:solidFill>
              </a:rPr>
              <a:t> not </a:t>
            </a:r>
            <a:r>
              <a:rPr lang="fr-FR" sz="2400" dirty="0" err="1">
                <a:solidFill>
                  <a:srgbClr val="6666FF"/>
                </a:solidFill>
              </a:rPr>
              <a:t>involve</a:t>
            </a:r>
            <a:r>
              <a:rPr lang="fr-FR" sz="2400" dirty="0">
                <a:solidFill>
                  <a:srgbClr val="6666FF"/>
                </a:solidFill>
              </a:rPr>
              <a:t> permanent point </a:t>
            </a:r>
            <a:r>
              <a:rPr lang="fr-FR" sz="2400" dirty="0" err="1">
                <a:solidFill>
                  <a:srgbClr val="6666FF"/>
                </a:solidFill>
              </a:rPr>
              <a:t>defects</a:t>
            </a:r>
            <a:endParaRPr lang="fr-FR" sz="2400" dirty="0">
              <a:solidFill>
                <a:srgbClr val="6666FF"/>
              </a:solidFill>
            </a:endParaRPr>
          </a:p>
          <a:p>
            <a:pPr algn="just"/>
            <a:endParaRPr lang="fr-FR" sz="2400" dirty="0"/>
          </a:p>
          <a:p>
            <a:pPr algn="just"/>
            <a:endParaRPr lang="fr-FR" sz="2400" dirty="0"/>
          </a:p>
          <a:p>
            <a:pPr algn="just"/>
            <a:endParaRPr lang="fr-FR" sz="2400" dirty="0"/>
          </a:p>
          <a:p>
            <a:pPr algn="just"/>
            <a:endParaRPr lang="fr-F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i="1" dirty="0"/>
              <a:t>Direct exchange (1)</a:t>
            </a:r>
          </a:p>
          <a:p>
            <a:pPr algn="just"/>
            <a:endParaRPr lang="fr-FR" sz="2400" i="1" dirty="0"/>
          </a:p>
          <a:p>
            <a:pPr algn="just"/>
            <a:endParaRPr lang="fr-FR" sz="2400" i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i="1" dirty="0"/>
              <a:t>Ring diffusion (2)</a:t>
            </a:r>
            <a:r>
              <a:rPr lang="fr-FR" sz="2400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fig conduc1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3737" t="10626" r="3677" b="6688"/>
          <a:stretch>
            <a:fillRect/>
          </a:stretch>
        </p:blipFill>
        <p:spPr>
          <a:xfrm rot="16200000">
            <a:off x="3278046" y="534515"/>
            <a:ext cx="5576747" cy="62281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365811"/>
            <a:ext cx="89279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solidFill>
                  <a:srgbClr val="6666FF"/>
                </a:solidFill>
              </a:rPr>
              <a:t>1.2. </a:t>
            </a:r>
            <a:r>
              <a:rPr lang="fr-FR" sz="2400" dirty="0" err="1">
                <a:solidFill>
                  <a:srgbClr val="6666FF"/>
                </a:solidFill>
              </a:rPr>
              <a:t>Mechanism</a:t>
            </a:r>
            <a:r>
              <a:rPr lang="fr-FR" sz="2400" dirty="0">
                <a:solidFill>
                  <a:srgbClr val="6666FF"/>
                </a:solidFill>
              </a:rPr>
              <a:t> </a:t>
            </a:r>
            <a:r>
              <a:rPr lang="fr-FR" sz="2400" dirty="0" err="1">
                <a:solidFill>
                  <a:srgbClr val="6666FF"/>
                </a:solidFill>
              </a:rPr>
              <a:t>that</a:t>
            </a:r>
            <a:r>
              <a:rPr lang="fr-FR" sz="2400" dirty="0">
                <a:solidFill>
                  <a:srgbClr val="6666FF"/>
                </a:solidFill>
              </a:rPr>
              <a:t> </a:t>
            </a:r>
            <a:r>
              <a:rPr lang="fr-FR" sz="2400" dirty="0" err="1">
                <a:solidFill>
                  <a:srgbClr val="6666FF"/>
                </a:solidFill>
              </a:rPr>
              <a:t>involves</a:t>
            </a:r>
            <a:r>
              <a:rPr lang="fr-FR" sz="2400" dirty="0">
                <a:solidFill>
                  <a:srgbClr val="6666FF"/>
                </a:solidFill>
              </a:rPr>
              <a:t> </a:t>
            </a:r>
            <a:r>
              <a:rPr lang="fr-FR" sz="2400" dirty="0" err="1">
                <a:solidFill>
                  <a:srgbClr val="6666FF"/>
                </a:solidFill>
              </a:rPr>
              <a:t>interstitial</a:t>
            </a:r>
            <a:r>
              <a:rPr lang="fr-FR" sz="2400" dirty="0">
                <a:solidFill>
                  <a:srgbClr val="6666FF"/>
                </a:solidFill>
              </a:rPr>
              <a:t> point </a:t>
            </a:r>
            <a:r>
              <a:rPr lang="fr-FR" sz="2400" dirty="0" err="1">
                <a:solidFill>
                  <a:srgbClr val="6666FF"/>
                </a:solidFill>
              </a:rPr>
              <a:t>defects</a:t>
            </a:r>
            <a:r>
              <a:rPr lang="fr-FR" sz="2400" dirty="0">
                <a:solidFill>
                  <a:srgbClr val="6666FF"/>
                </a:solidFill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400" i="1" dirty="0">
              <a:solidFill>
                <a:srgbClr val="6666FF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400" i="1" dirty="0">
              <a:solidFill>
                <a:srgbClr val="6666FF"/>
              </a:solidFill>
            </a:endParaRPr>
          </a:p>
          <a:p>
            <a:pPr algn="just"/>
            <a:endParaRPr lang="fr-FR" sz="2400" i="1" dirty="0">
              <a:solidFill>
                <a:srgbClr val="6666FF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i="1" dirty="0"/>
              <a:t>Direct </a:t>
            </a:r>
            <a:r>
              <a:rPr lang="fr-FR" sz="2400" i="1" dirty="0" err="1"/>
              <a:t>Interstitial</a:t>
            </a:r>
            <a:r>
              <a:rPr lang="fr-FR" sz="2400" i="1" dirty="0"/>
              <a:t> </a:t>
            </a:r>
          </a:p>
          <a:p>
            <a:pPr algn="just"/>
            <a:r>
              <a:rPr lang="fr-FR" sz="2400" i="1" dirty="0"/>
              <a:t>diffusion (4)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400" i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200" i="1" dirty="0"/>
              <a:t>Knock-off migration (5)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8408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fig conduc1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3737" t="10626" r="3677" b="6688"/>
          <a:stretch>
            <a:fillRect/>
          </a:stretch>
        </p:blipFill>
        <p:spPr>
          <a:xfrm rot="16200000">
            <a:off x="3278046" y="534515"/>
            <a:ext cx="5576747" cy="6228184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9" t="9282" r="8169" b="22134"/>
          <a:stretch/>
        </p:blipFill>
        <p:spPr bwMode="auto">
          <a:xfrm>
            <a:off x="39989" y="2629109"/>
            <a:ext cx="2842998" cy="191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-22696" y="193864"/>
            <a:ext cx="892797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solidFill>
                  <a:srgbClr val="6666FF"/>
                </a:solidFill>
              </a:rPr>
              <a:t>1.3. </a:t>
            </a:r>
            <a:r>
              <a:rPr lang="fr-FR" sz="2400" dirty="0" err="1">
                <a:solidFill>
                  <a:srgbClr val="6666FF"/>
                </a:solidFill>
              </a:rPr>
              <a:t>Mechanism</a:t>
            </a:r>
            <a:r>
              <a:rPr lang="fr-FR" sz="2400" dirty="0">
                <a:solidFill>
                  <a:srgbClr val="6666FF"/>
                </a:solidFill>
              </a:rPr>
              <a:t> </a:t>
            </a:r>
            <a:r>
              <a:rPr lang="fr-FR" sz="2400" dirty="0" err="1">
                <a:solidFill>
                  <a:srgbClr val="6666FF"/>
                </a:solidFill>
              </a:rPr>
              <a:t>that</a:t>
            </a:r>
            <a:r>
              <a:rPr lang="fr-FR" sz="2400" dirty="0">
                <a:solidFill>
                  <a:srgbClr val="6666FF"/>
                </a:solidFill>
              </a:rPr>
              <a:t> </a:t>
            </a:r>
            <a:r>
              <a:rPr lang="fr-FR" sz="2400" dirty="0" err="1">
                <a:solidFill>
                  <a:srgbClr val="6666FF"/>
                </a:solidFill>
              </a:rPr>
              <a:t>involves</a:t>
            </a:r>
            <a:r>
              <a:rPr lang="fr-FR" sz="2400" dirty="0">
                <a:solidFill>
                  <a:srgbClr val="6666FF"/>
                </a:solidFill>
              </a:rPr>
              <a:t> </a:t>
            </a:r>
            <a:r>
              <a:rPr lang="fr-FR" sz="2400" dirty="0" err="1">
                <a:solidFill>
                  <a:srgbClr val="6666FF"/>
                </a:solidFill>
              </a:rPr>
              <a:t>vacancy</a:t>
            </a:r>
            <a:r>
              <a:rPr lang="fr-FR" sz="2400" dirty="0">
                <a:solidFill>
                  <a:srgbClr val="6666FF"/>
                </a:solidFill>
              </a:rPr>
              <a:t> point </a:t>
            </a:r>
            <a:r>
              <a:rPr lang="fr-FR" sz="2400" dirty="0" err="1">
                <a:solidFill>
                  <a:srgbClr val="6666FF"/>
                </a:solidFill>
              </a:rPr>
              <a:t>defects</a:t>
            </a:r>
            <a:endParaRPr lang="fr-FR" sz="2400" dirty="0">
              <a:solidFill>
                <a:srgbClr val="6666FF"/>
              </a:solidFill>
            </a:endParaRPr>
          </a:p>
          <a:p>
            <a:pPr algn="just"/>
            <a:r>
              <a:rPr lang="fr-FR" sz="2400" dirty="0">
                <a:solidFill>
                  <a:srgbClr val="6666FF"/>
                </a:solidFill>
              </a:rPr>
              <a:t>NOTA: </a:t>
            </a:r>
            <a:r>
              <a:rPr lang="fr-FR" sz="2400" dirty="0"/>
              <a:t>the </a:t>
            </a:r>
            <a:r>
              <a:rPr lang="fr-FR" sz="2400" dirty="0" err="1"/>
              <a:t>species</a:t>
            </a:r>
            <a:r>
              <a:rPr lang="fr-FR" sz="2400" dirty="0"/>
              <a:t> moves in the opposite direction to the </a:t>
            </a:r>
            <a:r>
              <a:rPr lang="fr-FR" sz="2400" dirty="0" err="1"/>
              <a:t>vacancy</a:t>
            </a:r>
            <a:r>
              <a:rPr lang="fr-FR" sz="2400" dirty="0"/>
              <a:t>. </a:t>
            </a:r>
          </a:p>
          <a:p>
            <a:pPr algn="just"/>
            <a:endParaRPr lang="fr-FR" sz="2400" dirty="0"/>
          </a:p>
          <a:p>
            <a:pPr algn="just"/>
            <a:endParaRPr lang="fr-FR" sz="2400" dirty="0"/>
          </a:p>
          <a:p>
            <a:pPr algn="just"/>
            <a:endParaRPr lang="fr-F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i="1" dirty="0" err="1"/>
              <a:t>Mechanism</a:t>
            </a:r>
            <a:r>
              <a:rPr lang="fr-FR" sz="2400" i="1" dirty="0"/>
              <a:t> </a:t>
            </a:r>
            <a:r>
              <a:rPr lang="fr-FR" sz="2400" i="1" dirty="0" err="1"/>
              <a:t>involing</a:t>
            </a:r>
            <a:r>
              <a:rPr lang="fr-FR" sz="2400" i="1" dirty="0"/>
              <a:t> </a:t>
            </a:r>
          </a:p>
          <a:p>
            <a:pPr algn="just"/>
            <a:r>
              <a:rPr lang="fr-FR" sz="2400" i="1" dirty="0"/>
              <a:t>a single </a:t>
            </a:r>
            <a:r>
              <a:rPr lang="fr-FR" sz="2400" i="1" dirty="0" err="1"/>
              <a:t>vacancy</a:t>
            </a:r>
            <a:r>
              <a:rPr lang="fr-FR" sz="2400" i="1" dirty="0"/>
              <a:t> (3)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400" i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400" i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400" i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400" i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400" i="1" dirty="0"/>
          </a:p>
          <a:p>
            <a:pPr algn="just"/>
            <a:r>
              <a:rPr lang="fr-FR" sz="1600" dirty="0"/>
              <a:t>e.g. YSZ (Yttria-</a:t>
            </a:r>
            <a:r>
              <a:rPr lang="fr-FR" sz="1600" dirty="0" err="1"/>
              <a:t>stabilized</a:t>
            </a:r>
            <a:r>
              <a:rPr lang="fr-FR" sz="1600" dirty="0"/>
              <a:t> </a:t>
            </a:r>
            <a:r>
              <a:rPr lang="fr-FR" sz="1600" dirty="0" err="1"/>
              <a:t>zirconia</a:t>
            </a:r>
            <a:r>
              <a:rPr lang="fr-FR" sz="1600" dirty="0"/>
              <a:t>)</a:t>
            </a:r>
            <a:endParaRPr lang="fr-FR" sz="1600" i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54760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fig conduc1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3737" t="10626" r="3677" b="6688"/>
          <a:stretch>
            <a:fillRect/>
          </a:stretch>
        </p:blipFill>
        <p:spPr>
          <a:xfrm rot="16200000">
            <a:off x="3278046" y="534515"/>
            <a:ext cx="5576747" cy="62281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0981" y="136525"/>
            <a:ext cx="89279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solidFill>
                  <a:srgbClr val="6666FF"/>
                </a:solidFill>
              </a:rPr>
              <a:t>1.4. </a:t>
            </a:r>
            <a:r>
              <a:rPr lang="fr-FR" sz="2400" dirty="0" err="1">
                <a:solidFill>
                  <a:srgbClr val="6666FF"/>
                </a:solidFill>
              </a:rPr>
              <a:t>Cooperative</a:t>
            </a:r>
            <a:r>
              <a:rPr lang="fr-FR" sz="2400" dirty="0">
                <a:solidFill>
                  <a:srgbClr val="6666FF"/>
                </a:solidFill>
              </a:rPr>
              <a:t> </a:t>
            </a:r>
            <a:r>
              <a:rPr lang="fr-FR" sz="2400" dirty="0" err="1">
                <a:solidFill>
                  <a:srgbClr val="6666FF"/>
                </a:solidFill>
              </a:rPr>
              <a:t>hopping</a:t>
            </a:r>
            <a:r>
              <a:rPr lang="fr-FR" sz="2400" dirty="0">
                <a:solidFill>
                  <a:srgbClr val="6666FF"/>
                </a:solidFill>
              </a:rPr>
              <a:t> </a:t>
            </a:r>
            <a:r>
              <a:rPr lang="fr-FR" sz="2400" dirty="0" err="1">
                <a:solidFill>
                  <a:srgbClr val="6666FF"/>
                </a:solidFill>
              </a:rPr>
              <a:t>mechanism</a:t>
            </a:r>
            <a:endParaRPr lang="fr-FR" sz="2400" dirty="0">
              <a:solidFill>
                <a:srgbClr val="6666FF"/>
              </a:solidFill>
            </a:endParaRPr>
          </a:p>
          <a:p>
            <a:pPr algn="just"/>
            <a:endParaRPr lang="fr-FR" sz="2400" dirty="0">
              <a:solidFill>
                <a:srgbClr val="6666FF"/>
              </a:solidFill>
            </a:endParaRPr>
          </a:p>
          <a:p>
            <a:pPr algn="just"/>
            <a:endParaRPr lang="fr-FR" sz="2400" dirty="0">
              <a:solidFill>
                <a:srgbClr val="6666FF"/>
              </a:solidFill>
            </a:endParaRPr>
          </a:p>
          <a:p>
            <a:pPr algn="just"/>
            <a:endParaRPr lang="fr-FR" sz="2400" dirty="0">
              <a:solidFill>
                <a:srgbClr val="6666FF"/>
              </a:solidFill>
            </a:endParaRPr>
          </a:p>
          <a:p>
            <a:pPr algn="just"/>
            <a:endParaRPr lang="fr-FR" sz="2400" dirty="0">
              <a:solidFill>
                <a:srgbClr val="6666FF"/>
              </a:solidFill>
            </a:endParaRPr>
          </a:p>
          <a:p>
            <a:pPr algn="just"/>
            <a:endParaRPr lang="fr-FR" sz="2400" dirty="0">
              <a:solidFill>
                <a:srgbClr val="6666FF"/>
              </a:solidFill>
            </a:endParaRPr>
          </a:p>
          <a:p>
            <a:pPr algn="just"/>
            <a:endParaRPr lang="fr-FR" sz="2400" dirty="0">
              <a:solidFill>
                <a:srgbClr val="6666FF"/>
              </a:solidFill>
            </a:endParaRPr>
          </a:p>
          <a:p>
            <a:pPr algn="just"/>
            <a:endParaRPr lang="fr-F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/>
              <a:t>« </a:t>
            </a:r>
            <a:r>
              <a:rPr lang="fr-FR" sz="2400" dirty="0" err="1"/>
              <a:t>Crowdion</a:t>
            </a:r>
            <a:r>
              <a:rPr lang="fr-FR" sz="2400" dirty="0"/>
              <a:t> » Type(6)</a:t>
            </a:r>
            <a:endParaRPr lang="fr-FR" sz="2400" i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63683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75656" y="19637"/>
            <a:ext cx="8820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u="sng" dirty="0">
                <a:solidFill>
                  <a:srgbClr val="6666FF"/>
                </a:solidFill>
              </a:rPr>
              <a:t>2. Ionic transport in </a:t>
            </a:r>
            <a:r>
              <a:rPr lang="fr-FR" sz="2800" u="sng" dirty="0" err="1">
                <a:solidFill>
                  <a:srgbClr val="6666FF"/>
                </a:solidFill>
              </a:rPr>
              <a:t>crystal</a:t>
            </a:r>
            <a:r>
              <a:rPr lang="fr-FR" sz="2800" u="sng" dirty="0">
                <a:solidFill>
                  <a:srgbClr val="6666FF"/>
                </a:solidFill>
              </a:rPr>
              <a:t> </a:t>
            </a:r>
            <a:r>
              <a:rPr lang="fr-FR" sz="2800" u="sng" dirty="0" err="1">
                <a:solidFill>
                  <a:srgbClr val="6666FF"/>
                </a:solidFill>
              </a:rPr>
              <a:t>solids</a:t>
            </a:r>
            <a:endParaRPr lang="fr-FR" sz="2800" u="sng" dirty="0">
              <a:solidFill>
                <a:srgbClr val="6666FF"/>
              </a:solidFill>
            </a:endParaRPr>
          </a:p>
          <a:p>
            <a:endParaRPr lang="fr-FR" sz="2800" u="sng" dirty="0"/>
          </a:p>
        </p:txBody>
      </p:sp>
      <p:sp>
        <p:nvSpPr>
          <p:cNvPr id="12" name="Rectangle 11"/>
          <p:cNvSpPr/>
          <p:nvPr/>
        </p:nvSpPr>
        <p:spPr>
          <a:xfrm>
            <a:off x="500064" y="4471731"/>
            <a:ext cx="8475264" cy="954107"/>
          </a:xfrm>
          <a:prstGeom prst="rect">
            <a:avLst/>
          </a:prstGeom>
          <a:ln w="28575">
            <a:solidFill>
              <a:srgbClr val="6666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800" dirty="0"/>
              <a:t>Description of the ions </a:t>
            </a:r>
            <a:r>
              <a:rPr lang="fr-FR" sz="2800" dirty="0" err="1"/>
              <a:t>movement</a:t>
            </a:r>
            <a:r>
              <a:rPr lang="fr-FR" sz="2800" dirty="0"/>
              <a:t> </a:t>
            </a:r>
            <a:r>
              <a:rPr lang="fr-FR" sz="2800" dirty="0" err="1"/>
              <a:t>ionic</a:t>
            </a:r>
            <a:r>
              <a:rPr lang="fr-FR" sz="2800" dirty="0"/>
              <a:t> </a:t>
            </a:r>
            <a:r>
              <a:rPr lang="fr-FR" sz="2800" dirty="0" err="1"/>
              <a:t>crystals</a:t>
            </a:r>
            <a:r>
              <a:rPr lang="fr-FR" sz="2800" dirty="0"/>
              <a:t>: </a:t>
            </a:r>
          </a:p>
          <a:p>
            <a:pPr algn="ctr"/>
            <a:r>
              <a:rPr lang="fr-FR" sz="2800" dirty="0" err="1">
                <a:solidFill>
                  <a:srgbClr val="6666FF"/>
                </a:solidFill>
              </a:rPr>
              <a:t>phenomenological</a:t>
            </a:r>
            <a:r>
              <a:rPr lang="fr-FR" sz="2800" dirty="0">
                <a:solidFill>
                  <a:srgbClr val="6666FF"/>
                </a:solidFill>
              </a:rPr>
              <a:t> or </a:t>
            </a:r>
            <a:r>
              <a:rPr lang="fr-FR" sz="2800" dirty="0" err="1">
                <a:solidFill>
                  <a:srgbClr val="6666FF"/>
                </a:solidFill>
              </a:rPr>
              <a:t>microscopic</a:t>
            </a:r>
            <a:r>
              <a:rPr lang="fr-FR" sz="2800" dirty="0">
                <a:solidFill>
                  <a:srgbClr val="6666FF"/>
                </a:solidFill>
              </a:rPr>
              <a:t> </a:t>
            </a:r>
            <a:r>
              <a:rPr lang="fr-FR" sz="2800" dirty="0" err="1">
                <a:solidFill>
                  <a:srgbClr val="6666FF"/>
                </a:solidFill>
              </a:rPr>
              <a:t>approach</a:t>
            </a:r>
            <a:endParaRPr lang="fr-FR" sz="2800" dirty="0">
              <a:solidFill>
                <a:srgbClr val="6666FF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45208" y="1484784"/>
            <a:ext cx="8784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Pure or </a:t>
            </a:r>
            <a:r>
              <a:rPr lang="fr-FR" sz="2400" dirty="0" err="1"/>
              <a:t>doped</a:t>
            </a:r>
            <a:r>
              <a:rPr lang="fr-FR" sz="2400" dirty="0"/>
              <a:t> alkali </a:t>
            </a:r>
            <a:r>
              <a:rPr lang="fr-FR" sz="2400" dirty="0" err="1"/>
              <a:t>halides</a:t>
            </a:r>
            <a:r>
              <a:rPr lang="fr-FR" sz="2400" dirty="0"/>
              <a:t> (</a:t>
            </a:r>
            <a:r>
              <a:rPr lang="fr-FR" sz="2400" dirty="0" err="1"/>
              <a:t>cationic</a:t>
            </a:r>
            <a:r>
              <a:rPr lang="fr-FR" sz="2400" dirty="0"/>
              <a:t> </a:t>
            </a:r>
            <a:r>
              <a:rPr lang="fr-FR" sz="2400" dirty="0" err="1"/>
              <a:t>vacancy</a:t>
            </a:r>
            <a:r>
              <a:rPr lang="fr-FR" sz="2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Ionic </a:t>
            </a:r>
            <a:r>
              <a:rPr lang="fr-FR" sz="2400" dirty="0" err="1"/>
              <a:t>superconductors</a:t>
            </a:r>
            <a:r>
              <a:rPr lang="fr-FR" sz="2400" dirty="0"/>
              <a:t>: silver and </a:t>
            </a:r>
            <a:r>
              <a:rPr lang="fr-FR" sz="2400" dirty="0" err="1"/>
              <a:t>copper</a:t>
            </a:r>
            <a:r>
              <a:rPr lang="fr-FR" sz="2400" dirty="0"/>
              <a:t> </a:t>
            </a:r>
            <a:r>
              <a:rPr lang="fr-FR" sz="2400" dirty="0" err="1"/>
              <a:t>halides</a:t>
            </a:r>
            <a:r>
              <a:rPr lang="fr-FR" sz="2400" dirty="0"/>
              <a:t>, </a:t>
            </a:r>
            <a:r>
              <a:rPr lang="fr-FR" sz="2400" dirty="0" err="1"/>
              <a:t>nasicons</a:t>
            </a:r>
            <a:r>
              <a:rPr lang="fr-FR" sz="2400" dirty="0"/>
              <a:t> (Na-</a:t>
            </a:r>
            <a:r>
              <a:rPr lang="fr-FR" sz="2400" dirty="0" err="1"/>
              <a:t>SuperIonic</a:t>
            </a:r>
            <a:r>
              <a:rPr lang="fr-FR" sz="2400" dirty="0"/>
              <a:t>-</a:t>
            </a:r>
            <a:r>
              <a:rPr lang="fr-FR" sz="2400" dirty="0" err="1"/>
              <a:t>CONductors</a:t>
            </a:r>
            <a:r>
              <a:rPr lang="fr-FR" sz="2400" dirty="0"/>
              <a:t>) or alumina </a:t>
            </a:r>
            <a:r>
              <a:rPr lang="fr-FR" sz="2400" dirty="0">
                <a:latin typeface="Symbol" pitchFamily="2" charset="2"/>
              </a:rPr>
              <a:t>b</a:t>
            </a:r>
            <a:r>
              <a:rPr lang="fr-FR" sz="2400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err="1"/>
              <a:t>Alkaline</a:t>
            </a:r>
            <a:r>
              <a:rPr lang="fr-FR" sz="2400" dirty="0"/>
              <a:t> </a:t>
            </a:r>
            <a:r>
              <a:rPr lang="fr-FR" sz="2400" dirty="0" err="1"/>
              <a:t>earth</a:t>
            </a:r>
            <a:r>
              <a:rPr lang="fr-FR" sz="2400" dirty="0"/>
              <a:t> </a:t>
            </a:r>
            <a:r>
              <a:rPr lang="fr-FR" sz="2400" dirty="0" err="1"/>
              <a:t>halides</a:t>
            </a:r>
            <a:r>
              <a:rPr lang="fr-FR" sz="2400" dirty="0"/>
              <a:t> (</a:t>
            </a:r>
            <a:r>
              <a:rPr lang="fr-FR" sz="2400" dirty="0" err="1"/>
              <a:t>anionic</a:t>
            </a:r>
            <a:r>
              <a:rPr lang="fr-FR" sz="2400" dirty="0"/>
              <a:t> </a:t>
            </a:r>
            <a:r>
              <a:rPr lang="fr-FR" sz="2400" dirty="0" err="1"/>
              <a:t>interstitial</a:t>
            </a:r>
            <a:r>
              <a:rPr lang="fr-FR" sz="2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Bismuth oxides and </a:t>
            </a:r>
            <a:r>
              <a:rPr lang="fr-FR" sz="2400" dirty="0" err="1"/>
              <a:t>derivatives</a:t>
            </a:r>
            <a:r>
              <a:rPr lang="fr-FR" sz="2400" dirty="0"/>
              <a:t> (</a:t>
            </a:r>
            <a:r>
              <a:rPr lang="fr-FR" sz="2400" dirty="0" err="1"/>
              <a:t>anionic</a:t>
            </a:r>
            <a:r>
              <a:rPr lang="fr-FR" sz="2400" dirty="0"/>
              <a:t> </a:t>
            </a:r>
            <a:r>
              <a:rPr lang="fr-FR" sz="2400" dirty="0" err="1"/>
              <a:t>vacancy</a:t>
            </a:r>
            <a:r>
              <a:rPr lang="fr-FR" sz="2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Fluorine-</a:t>
            </a:r>
            <a:r>
              <a:rPr lang="fr-FR" sz="2400" dirty="0" err="1"/>
              <a:t>based</a:t>
            </a:r>
            <a:r>
              <a:rPr lang="fr-FR" sz="2400" dirty="0"/>
              <a:t> transition </a:t>
            </a:r>
            <a:r>
              <a:rPr lang="fr-FR" sz="2400" dirty="0" err="1"/>
              <a:t>metal</a:t>
            </a:r>
            <a:r>
              <a:rPr lang="fr-FR" sz="2400" dirty="0"/>
              <a:t> oxides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60040" y="995244"/>
            <a:ext cx="8388424" cy="1569660"/>
          </a:xfrm>
          <a:prstGeom prst="rect">
            <a:avLst/>
          </a:prstGeom>
          <a:noFill/>
          <a:ln>
            <a:solidFill>
              <a:srgbClr val="66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>
                <a:solidFill>
                  <a:srgbClr val="6666FF"/>
                </a:solidFill>
              </a:rPr>
              <a:t>Chapiter</a:t>
            </a:r>
            <a:r>
              <a:rPr lang="fr-FR" sz="3200" dirty="0">
                <a:solidFill>
                  <a:srgbClr val="6666FF"/>
                </a:solidFill>
              </a:rPr>
              <a:t> 1 </a:t>
            </a:r>
          </a:p>
          <a:p>
            <a:pPr algn="ctr"/>
            <a:endParaRPr lang="fr-FR" sz="3200" dirty="0">
              <a:solidFill>
                <a:srgbClr val="6666FF"/>
              </a:solidFill>
            </a:endParaRPr>
          </a:p>
          <a:p>
            <a:pPr algn="ctr"/>
            <a:r>
              <a:rPr lang="fr-FR" sz="3200" dirty="0">
                <a:solidFill>
                  <a:srgbClr val="6666FF"/>
                </a:solidFill>
              </a:rPr>
              <a:t>Charge carriers in </a:t>
            </a:r>
            <a:r>
              <a:rPr lang="fr-FR" sz="3200" dirty="0" err="1">
                <a:solidFill>
                  <a:srgbClr val="6666FF"/>
                </a:solidFill>
              </a:rPr>
              <a:t>solids</a:t>
            </a:r>
            <a:endParaRPr lang="fr-FR" sz="3200" dirty="0">
              <a:solidFill>
                <a:srgbClr val="6666FF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-217040" y="4293097"/>
            <a:ext cx="9361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/>
          </a:p>
          <a:p>
            <a:r>
              <a:rPr lang="fr-FR" sz="2400" dirty="0"/>
              <a:t>	 10</a:t>
            </a:r>
            <a:r>
              <a:rPr lang="fr-FR" sz="2400" baseline="30000" dirty="0"/>
              <a:t>-15</a:t>
            </a:r>
            <a:r>
              <a:rPr lang="fr-FR" sz="2400" dirty="0"/>
              <a:t> S.m</a:t>
            </a:r>
            <a:r>
              <a:rPr lang="fr-FR" sz="2400" baseline="30000" dirty="0"/>
              <a:t>-1</a:t>
            </a:r>
            <a:r>
              <a:rPr lang="fr-FR" sz="2400" dirty="0"/>
              <a:t> (</a:t>
            </a:r>
            <a:r>
              <a:rPr lang="fr-FR" sz="2400" dirty="0" err="1"/>
              <a:t>insulator</a:t>
            </a:r>
            <a:r>
              <a:rPr lang="fr-FR" sz="2400" dirty="0"/>
              <a:t>) &lt; </a:t>
            </a:r>
            <a:r>
              <a:rPr lang="fr-FR" sz="2400" dirty="0">
                <a:latin typeface="Symbol" pitchFamily="18" charset="2"/>
              </a:rPr>
              <a:t>s </a:t>
            </a:r>
            <a:r>
              <a:rPr lang="fr-FR" sz="2400" dirty="0"/>
              <a:t>(</a:t>
            </a:r>
            <a:r>
              <a:rPr lang="fr-FR" sz="2400" dirty="0" err="1"/>
              <a:t>T</a:t>
            </a:r>
            <a:r>
              <a:rPr lang="fr-FR" sz="2400" dirty="0"/>
              <a:t> room) &lt; 10</a:t>
            </a:r>
            <a:r>
              <a:rPr lang="fr-FR" sz="2400" baseline="30000" dirty="0"/>
              <a:t>+7</a:t>
            </a:r>
            <a:r>
              <a:rPr lang="fr-FR" sz="2400" dirty="0"/>
              <a:t> S.m</a:t>
            </a:r>
            <a:r>
              <a:rPr lang="fr-FR" sz="2400" baseline="30000" dirty="0"/>
              <a:t>-1</a:t>
            </a:r>
            <a:r>
              <a:rPr lang="fr-FR" sz="2400" dirty="0"/>
              <a:t> (</a:t>
            </a:r>
            <a:r>
              <a:rPr lang="fr-FR" sz="2400" dirty="0" err="1"/>
              <a:t>metal</a:t>
            </a:r>
            <a:r>
              <a:rPr lang="fr-FR" sz="2400" dirty="0"/>
              <a:t> </a:t>
            </a:r>
            <a:r>
              <a:rPr lang="fr-FR" sz="2400" dirty="0" err="1"/>
              <a:t>conductor</a:t>
            </a:r>
            <a:r>
              <a:rPr lang="fr-FR" sz="2400" dirty="0"/>
              <a:t>)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27803" y="5124094"/>
            <a:ext cx="3994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3 types de </a:t>
            </a:r>
            <a:r>
              <a:rPr lang="fr-FR" sz="2400" dirty="0" err="1"/>
              <a:t>conducting</a:t>
            </a:r>
            <a:r>
              <a:rPr lang="fr-FR" sz="2400" dirty="0"/>
              <a:t> </a:t>
            </a:r>
            <a:r>
              <a:rPr lang="fr-FR" sz="2400" dirty="0" err="1"/>
              <a:t>solids</a:t>
            </a:r>
            <a:endParaRPr lang="fr-FR" sz="2400" dirty="0"/>
          </a:p>
        </p:txBody>
      </p:sp>
      <p:sp>
        <p:nvSpPr>
          <p:cNvPr id="6" name="Flèche droite 5"/>
          <p:cNvSpPr/>
          <p:nvPr/>
        </p:nvSpPr>
        <p:spPr>
          <a:xfrm>
            <a:off x="108012" y="4824918"/>
            <a:ext cx="504056" cy="216024"/>
          </a:xfrm>
          <a:prstGeom prst="rightArrow">
            <a:avLst/>
          </a:prstGeom>
          <a:solidFill>
            <a:srgbClr val="666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>
            <a:off x="107504" y="5268110"/>
            <a:ext cx="504056" cy="216024"/>
          </a:xfrm>
          <a:prstGeom prst="rightArrow">
            <a:avLst/>
          </a:prstGeom>
          <a:solidFill>
            <a:srgbClr val="666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25049" y="188640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u="sng" dirty="0">
                <a:solidFill>
                  <a:srgbClr val="6666FF"/>
                </a:solidFill>
              </a:rPr>
              <a:t>2 .1. </a:t>
            </a:r>
            <a:r>
              <a:rPr lang="fr-FR" sz="2400" u="sng" dirty="0" err="1">
                <a:solidFill>
                  <a:srgbClr val="6666FF"/>
                </a:solidFill>
              </a:rPr>
              <a:t>Phenomenological</a:t>
            </a:r>
            <a:r>
              <a:rPr lang="fr-FR" sz="2400" u="sng" dirty="0">
                <a:solidFill>
                  <a:srgbClr val="6666FF"/>
                </a:solidFill>
              </a:rPr>
              <a:t> </a:t>
            </a:r>
            <a:r>
              <a:rPr lang="fr-FR" sz="2400" u="sng" dirty="0" err="1">
                <a:solidFill>
                  <a:srgbClr val="6666FF"/>
                </a:solidFill>
              </a:rPr>
              <a:t>approach</a:t>
            </a:r>
            <a:r>
              <a:rPr lang="fr-FR" sz="2400" u="sng" dirty="0">
                <a:solidFill>
                  <a:srgbClr val="6666FF"/>
                </a:solidFill>
              </a:rPr>
              <a:t> to </a:t>
            </a:r>
            <a:r>
              <a:rPr lang="fr-FR" sz="2400" u="sng" dirty="0" err="1">
                <a:solidFill>
                  <a:srgbClr val="6666FF"/>
                </a:solidFill>
              </a:rPr>
              <a:t>ionic</a:t>
            </a:r>
            <a:r>
              <a:rPr lang="fr-FR" sz="2400" u="sng" dirty="0">
                <a:solidFill>
                  <a:srgbClr val="6666FF"/>
                </a:solidFill>
              </a:rPr>
              <a:t> transport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-1620688" y="1061442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6666FF"/>
                </a:solidFill>
              </a:rPr>
              <a:t>2 .1.1.  Transport </a:t>
            </a:r>
            <a:r>
              <a:rPr lang="fr-FR" sz="2400" dirty="0" err="1">
                <a:solidFill>
                  <a:srgbClr val="6666FF"/>
                </a:solidFill>
              </a:rPr>
              <a:t>characteristics</a:t>
            </a:r>
            <a:endParaRPr lang="fr-FR" sz="2400" dirty="0">
              <a:solidFill>
                <a:srgbClr val="6666FF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49903" y="1984772"/>
            <a:ext cx="85940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/>
              <a:t>Macroscopically</a:t>
            </a:r>
            <a:r>
              <a:rPr lang="fr-FR" sz="2400" dirty="0"/>
              <a:t> </a:t>
            </a:r>
            <a:r>
              <a:rPr lang="fr-FR" sz="2400" dirty="0" err="1"/>
              <a:t>speaking</a:t>
            </a:r>
            <a:r>
              <a:rPr lang="fr-FR" sz="2400" dirty="0"/>
              <a:t>, ion </a:t>
            </a:r>
            <a:r>
              <a:rPr lang="fr-FR" sz="2400" dirty="0" err="1"/>
              <a:t>displacement</a:t>
            </a:r>
            <a:r>
              <a:rPr lang="fr-FR" sz="2400" dirty="0"/>
              <a:t> </a:t>
            </a:r>
            <a:r>
              <a:rPr lang="fr-FR" sz="2400" dirty="0" err="1"/>
              <a:t>results</a:t>
            </a:r>
            <a:r>
              <a:rPr lang="fr-FR" sz="2400" dirty="0"/>
              <a:t> </a:t>
            </a:r>
            <a:r>
              <a:rPr lang="fr-FR" sz="2400" dirty="0" err="1"/>
              <a:t>from</a:t>
            </a:r>
            <a:r>
              <a:rPr lang="fr-FR" sz="2400" dirty="0"/>
              <a:t> the action of:</a:t>
            </a:r>
          </a:p>
          <a:p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an </a:t>
            </a:r>
            <a:r>
              <a:rPr lang="fr-FR" sz="2400" dirty="0" err="1"/>
              <a:t>electrostatic</a:t>
            </a:r>
            <a:r>
              <a:rPr lang="fr-FR" sz="2400" dirty="0"/>
              <a:t> </a:t>
            </a:r>
            <a:r>
              <a:rPr lang="fr-FR" sz="2400" dirty="0" err="1"/>
              <a:t>potential</a:t>
            </a:r>
            <a:r>
              <a:rPr lang="fr-FR" sz="2400" dirty="0"/>
              <a:t> gradient: </a:t>
            </a:r>
            <a:r>
              <a:rPr lang="fr-FR" sz="2400" dirty="0" err="1"/>
              <a:t>electrical</a:t>
            </a:r>
            <a:r>
              <a:rPr lang="fr-FR" sz="2400" dirty="0"/>
              <a:t> migration </a:t>
            </a:r>
          </a:p>
          <a:p>
            <a:r>
              <a:rPr lang="fr-FR" sz="2400" dirty="0"/>
              <a:t>	  </a:t>
            </a:r>
            <a:r>
              <a:rPr lang="fr-FR" sz="2400" dirty="0" err="1"/>
              <a:t>ionic</a:t>
            </a:r>
            <a:r>
              <a:rPr lang="fr-FR" sz="2400" dirty="0"/>
              <a:t> </a:t>
            </a:r>
            <a:r>
              <a:rPr lang="fr-FR" sz="2400" dirty="0" err="1"/>
              <a:t>conductivity</a:t>
            </a:r>
            <a:endParaRPr lang="fr-FR" sz="2400" dirty="0"/>
          </a:p>
          <a:p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a concentration gradient or </a:t>
            </a:r>
            <a:r>
              <a:rPr lang="fr-FR" sz="2400" dirty="0" err="1"/>
              <a:t>chemical</a:t>
            </a:r>
            <a:r>
              <a:rPr lang="fr-FR" sz="2400" dirty="0"/>
              <a:t> </a:t>
            </a:r>
            <a:r>
              <a:rPr lang="fr-FR" sz="2400" dirty="0" err="1"/>
              <a:t>potential</a:t>
            </a:r>
            <a:r>
              <a:rPr lang="fr-FR" sz="2400" dirty="0"/>
              <a:t> gradient: </a:t>
            </a:r>
            <a:r>
              <a:rPr lang="fr-FR" sz="2400" dirty="0" err="1"/>
              <a:t>chemical</a:t>
            </a:r>
            <a:r>
              <a:rPr lang="fr-FR" sz="2400" dirty="0"/>
              <a:t> diffusion 	       diffusion coefficient</a:t>
            </a:r>
          </a:p>
        </p:txBody>
      </p:sp>
      <p:sp>
        <p:nvSpPr>
          <p:cNvPr id="6" name="Flèche droite 5"/>
          <p:cNvSpPr/>
          <p:nvPr/>
        </p:nvSpPr>
        <p:spPr>
          <a:xfrm>
            <a:off x="1035899" y="3573016"/>
            <a:ext cx="504056" cy="144016"/>
          </a:xfrm>
          <a:prstGeom prst="rightArrow">
            <a:avLst/>
          </a:prstGeom>
          <a:solidFill>
            <a:srgbClr val="6666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7" name="Flèche droite 6"/>
          <p:cNvSpPr/>
          <p:nvPr/>
        </p:nvSpPr>
        <p:spPr>
          <a:xfrm>
            <a:off x="2267744" y="4725144"/>
            <a:ext cx="504056" cy="144016"/>
          </a:xfrm>
          <a:prstGeom prst="rightArrow">
            <a:avLst/>
          </a:prstGeom>
          <a:solidFill>
            <a:srgbClr val="6666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335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-324544" y="359567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6666FF"/>
                </a:solidFill>
              </a:rPr>
              <a:t>2 .1.2 </a:t>
            </a:r>
            <a:r>
              <a:rPr lang="fr-FR" sz="2400" dirty="0" err="1">
                <a:solidFill>
                  <a:srgbClr val="6666FF"/>
                </a:solidFill>
              </a:rPr>
              <a:t>Fick's</a:t>
            </a:r>
            <a:r>
              <a:rPr lang="fr-FR" sz="2400" dirty="0">
                <a:solidFill>
                  <a:srgbClr val="6666FF"/>
                </a:solidFill>
              </a:rPr>
              <a:t> </a:t>
            </a:r>
            <a:r>
              <a:rPr lang="fr-FR" sz="2400" dirty="0" err="1">
                <a:solidFill>
                  <a:srgbClr val="6666FF"/>
                </a:solidFill>
              </a:rPr>
              <a:t>laws</a:t>
            </a:r>
            <a:r>
              <a:rPr lang="fr-FR" sz="2400" dirty="0">
                <a:solidFill>
                  <a:srgbClr val="6666FF"/>
                </a:solidFill>
              </a:rPr>
              <a:t> and diffusion coefficients</a:t>
            </a:r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4128717"/>
              </p:ext>
            </p:extLst>
          </p:nvPr>
        </p:nvGraphicFramePr>
        <p:xfrm>
          <a:off x="2568166" y="855783"/>
          <a:ext cx="1874178" cy="450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2" imgW="1054080" imgH="253800" progId="Equation.3">
                  <p:embed/>
                </p:oleObj>
              </mc:Choice>
              <mc:Fallback>
                <p:oleObj name="Équation" r:id="rId2" imgW="10540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8166" y="855783"/>
                        <a:ext cx="1874178" cy="45059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Connecteur droit avec flèche 9"/>
          <p:cNvCxnSpPr/>
          <p:nvPr/>
        </p:nvCxnSpPr>
        <p:spPr>
          <a:xfrm>
            <a:off x="3563516" y="936596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000925"/>
              </p:ext>
            </p:extLst>
          </p:nvPr>
        </p:nvGraphicFramePr>
        <p:xfrm>
          <a:off x="5638746" y="1259813"/>
          <a:ext cx="1610645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4" imgW="799920" imgH="393480" progId="Equation.3">
                  <p:embed/>
                </p:oleObj>
              </mc:Choice>
              <mc:Fallback>
                <p:oleObj name="Équation" r:id="rId4" imgW="799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746" y="1259813"/>
                        <a:ext cx="1610645" cy="7920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1086826" y="1426310"/>
            <a:ext cx="4667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For </a:t>
            </a:r>
            <a:r>
              <a:rPr lang="fr-FR" sz="2400" dirty="0" err="1"/>
              <a:t>linear</a:t>
            </a:r>
            <a:r>
              <a:rPr lang="fr-FR" sz="2400" dirty="0"/>
              <a:t> diffusion </a:t>
            </a:r>
            <a:r>
              <a:rPr lang="fr-FR" sz="2400" dirty="0" err="1"/>
              <a:t>along</a:t>
            </a:r>
            <a:r>
              <a:rPr lang="fr-FR" sz="2400" dirty="0"/>
              <a:t> the x axis: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67544" y="836712"/>
            <a:ext cx="2158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1</a:t>
            </a:r>
            <a:r>
              <a:rPr lang="fr-FR" sz="2400" baseline="30000" dirty="0"/>
              <a:t>st</a:t>
            </a:r>
            <a:r>
              <a:rPr lang="fr-FR" sz="2400" dirty="0"/>
              <a:t> </a:t>
            </a:r>
            <a:r>
              <a:rPr lang="fr-FR" sz="2400" dirty="0" err="1"/>
              <a:t>Fick’s</a:t>
            </a:r>
            <a:r>
              <a:rPr lang="fr-FR" sz="2400" dirty="0"/>
              <a:t> </a:t>
            </a:r>
            <a:r>
              <a:rPr lang="fr-FR" sz="2400" dirty="0" err="1"/>
              <a:t>law</a:t>
            </a:r>
            <a:r>
              <a:rPr lang="fr-FR" sz="2400" dirty="0"/>
              <a:t>: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00809" y="2334072"/>
            <a:ext cx="4450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Non-</a:t>
            </a:r>
            <a:r>
              <a:rPr lang="fr-FR" sz="2400" dirty="0" err="1"/>
              <a:t>steady</a:t>
            </a:r>
            <a:r>
              <a:rPr lang="fr-FR" sz="2400" dirty="0"/>
              <a:t>-state, 2</a:t>
            </a:r>
            <a:r>
              <a:rPr lang="fr-FR" sz="2400" baseline="30000" dirty="0"/>
              <a:t>nd</a:t>
            </a:r>
            <a:r>
              <a:rPr lang="fr-FR" sz="2400" dirty="0"/>
              <a:t> </a:t>
            </a:r>
            <a:r>
              <a:rPr lang="fr-FR" sz="2400" dirty="0" err="1"/>
              <a:t>Fick's</a:t>
            </a:r>
            <a:r>
              <a:rPr lang="fr-FR" sz="2400" dirty="0"/>
              <a:t> </a:t>
            </a:r>
            <a:r>
              <a:rPr lang="fr-FR" sz="2400" dirty="0" err="1"/>
              <a:t>law</a:t>
            </a:r>
            <a:r>
              <a:rPr lang="fr-FR" sz="2400" dirty="0"/>
              <a:t>:</a:t>
            </a:r>
          </a:p>
        </p:txBody>
      </p:sp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8333869"/>
              </p:ext>
            </p:extLst>
          </p:nvPr>
        </p:nvGraphicFramePr>
        <p:xfrm>
          <a:off x="4968735" y="2134298"/>
          <a:ext cx="2779033" cy="776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6" imgW="1409400" imgH="393480" progId="Equation.3">
                  <p:embed/>
                </p:oleObj>
              </mc:Choice>
              <mc:Fallback>
                <p:oleObj name="Équation" r:id="rId6" imgW="1409400" imgH="393480" progId="Equation.3">
                  <p:embed/>
                  <p:pic>
                    <p:nvPicPr>
                      <p:cNvPr id="0" name="Obje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735" y="2134298"/>
                        <a:ext cx="2779033" cy="7767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Connecteur droit avec flèche 16"/>
          <p:cNvCxnSpPr/>
          <p:nvPr/>
        </p:nvCxnSpPr>
        <p:spPr>
          <a:xfrm>
            <a:off x="6768588" y="2335514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172006" y="3140968"/>
            <a:ext cx="4667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For </a:t>
            </a:r>
            <a:r>
              <a:rPr lang="fr-FR" sz="2400" dirty="0" err="1"/>
              <a:t>linear</a:t>
            </a:r>
            <a:r>
              <a:rPr lang="fr-FR" sz="2400" dirty="0"/>
              <a:t> diffusion </a:t>
            </a:r>
            <a:r>
              <a:rPr lang="fr-FR" sz="2400" dirty="0" err="1"/>
              <a:t>along</a:t>
            </a:r>
            <a:r>
              <a:rPr lang="fr-FR" sz="2400" dirty="0"/>
              <a:t> the x axis: </a:t>
            </a:r>
          </a:p>
        </p:txBody>
      </p:sp>
      <p:graphicFrame>
        <p:nvGraphicFramePr>
          <p:cNvPr id="19" name="Obje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943386"/>
              </p:ext>
            </p:extLst>
          </p:nvPr>
        </p:nvGraphicFramePr>
        <p:xfrm>
          <a:off x="5952613" y="2993454"/>
          <a:ext cx="163195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8" imgW="939600" imgH="419040" progId="Equation.3">
                  <p:embed/>
                </p:oleObj>
              </mc:Choice>
              <mc:Fallback>
                <p:oleObj name="Équation" r:id="rId8" imgW="939600" imgH="419040" progId="Equation.3">
                  <p:embed/>
                  <p:pic>
                    <p:nvPicPr>
                      <p:cNvPr id="0" name="Obje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2613" y="2993454"/>
                        <a:ext cx="1631950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ZoneTexte 19"/>
          <p:cNvSpPr txBox="1"/>
          <p:nvPr/>
        </p:nvSpPr>
        <p:spPr>
          <a:xfrm>
            <a:off x="35497" y="3501008"/>
            <a:ext cx="95050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/>
          </a:p>
          <a:p>
            <a:r>
              <a:rPr lang="fr-FR" sz="2400" dirty="0"/>
              <a:t>		D</a:t>
            </a:r>
            <a:r>
              <a:rPr lang="fr-FR" sz="2400" baseline="-25000" dirty="0"/>
              <a:t>i</a:t>
            </a:r>
            <a:r>
              <a:rPr lang="fr-FR" sz="2400" dirty="0"/>
              <a:t> </a:t>
            </a:r>
            <a:r>
              <a:rPr lang="fr-FR" sz="2400" dirty="0" err="1"/>
              <a:t>evaluation</a:t>
            </a:r>
            <a:r>
              <a:rPr lang="fr-FR" sz="2400" dirty="0"/>
              <a:t>: </a:t>
            </a:r>
            <a:r>
              <a:rPr lang="fr-FR" sz="2400" dirty="0" err="1"/>
              <a:t>isotopic</a:t>
            </a:r>
            <a:r>
              <a:rPr lang="fr-FR" sz="2400" dirty="0"/>
              <a:t> </a:t>
            </a:r>
            <a:r>
              <a:rPr lang="fr-FR" sz="2400" dirty="0" err="1"/>
              <a:t>tracers</a:t>
            </a:r>
            <a:r>
              <a:rPr lang="fr-FR" sz="2400" dirty="0"/>
              <a:t> , e.g. </a:t>
            </a:r>
            <a:r>
              <a:rPr lang="fr-FR" sz="2400" baseline="30000" dirty="0"/>
              <a:t>18</a:t>
            </a:r>
            <a:r>
              <a:rPr lang="fr-FR" sz="2400" dirty="0"/>
              <a:t>O for </a:t>
            </a:r>
            <a:r>
              <a:rPr lang="fr-FR" sz="2400" dirty="0" err="1"/>
              <a:t>oxygen</a:t>
            </a:r>
            <a:endParaRPr lang="fr-FR" sz="2400" dirty="0"/>
          </a:p>
          <a:p>
            <a:r>
              <a:rPr lang="fr-FR" dirty="0"/>
              <a:t>NOTA: D</a:t>
            </a:r>
            <a:r>
              <a:rPr lang="fr-FR" baseline="-25000" dirty="0"/>
              <a:t>i</a:t>
            </a:r>
            <a:r>
              <a:rPr lang="fr-FR" dirty="0"/>
              <a:t>* &lt; D</a:t>
            </a:r>
            <a:r>
              <a:rPr lang="fr-FR" baseline="-25000" dirty="0"/>
              <a:t>i</a:t>
            </a:r>
            <a:r>
              <a:rPr lang="fr-FR" dirty="0"/>
              <a:t>, </a:t>
            </a:r>
            <a:r>
              <a:rPr lang="fr-FR" dirty="0" err="1"/>
              <a:t>depending</a:t>
            </a:r>
            <a:r>
              <a:rPr lang="fr-FR" dirty="0"/>
              <a:t> on the type of </a:t>
            </a:r>
            <a:r>
              <a:rPr lang="fr-FR" dirty="0" err="1"/>
              <a:t>defect</a:t>
            </a:r>
            <a:r>
              <a:rPr lang="fr-FR" dirty="0"/>
              <a:t> </a:t>
            </a:r>
            <a:r>
              <a:rPr lang="fr-FR" dirty="0" err="1"/>
              <a:t>responsible</a:t>
            </a:r>
            <a:r>
              <a:rPr lang="fr-FR" dirty="0"/>
              <a:t> for diffusion of i </a:t>
            </a:r>
            <a:r>
              <a:rPr lang="fr-FR" dirty="0" err="1"/>
              <a:t>species</a:t>
            </a:r>
            <a:endParaRPr lang="fr-FR" dirty="0"/>
          </a:p>
        </p:txBody>
      </p:sp>
      <p:sp>
        <p:nvSpPr>
          <p:cNvPr id="26" name="Flèche droite 25"/>
          <p:cNvSpPr/>
          <p:nvPr/>
        </p:nvSpPr>
        <p:spPr>
          <a:xfrm>
            <a:off x="1259632" y="4029164"/>
            <a:ext cx="494183" cy="144016"/>
          </a:xfrm>
          <a:prstGeom prst="rightArrow">
            <a:avLst/>
          </a:prstGeom>
          <a:solidFill>
            <a:srgbClr val="6666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/>
          </a:p>
        </p:txBody>
      </p:sp>
      <p:sp>
        <p:nvSpPr>
          <p:cNvPr id="27" name="ZoneTexte 26"/>
          <p:cNvSpPr txBox="1"/>
          <p:nvPr/>
        </p:nvSpPr>
        <p:spPr>
          <a:xfrm>
            <a:off x="467544" y="4797152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Diffusion </a:t>
            </a:r>
            <a:r>
              <a:rPr lang="fr-FR" sz="2400" dirty="0" err="1"/>
              <a:t>under</a:t>
            </a:r>
            <a:r>
              <a:rPr lang="fr-FR" sz="2400" dirty="0"/>
              <a:t> a </a:t>
            </a:r>
            <a:r>
              <a:rPr lang="fr-FR" sz="2400" dirty="0" err="1"/>
              <a:t>chemical</a:t>
            </a:r>
            <a:r>
              <a:rPr lang="fr-FR" sz="2400" dirty="0"/>
              <a:t> composition gradient	</a:t>
            </a:r>
          </a:p>
          <a:p>
            <a:r>
              <a:rPr lang="fr-FR" sz="2400" dirty="0"/>
              <a:t>	</a:t>
            </a:r>
            <a:r>
              <a:rPr lang="fr-FR" sz="2400" dirty="0" err="1"/>
              <a:t>chemical</a:t>
            </a:r>
            <a:r>
              <a:rPr lang="fr-FR" sz="2400" dirty="0"/>
              <a:t> diffusion coefficient     </a:t>
            </a:r>
          </a:p>
          <a:p>
            <a:r>
              <a:rPr lang="fr-FR" sz="2400" dirty="0"/>
              <a:t>	relaxation </a:t>
            </a:r>
            <a:r>
              <a:rPr lang="fr-FR" sz="2400" dirty="0" err="1"/>
              <a:t>methods</a:t>
            </a:r>
            <a:r>
              <a:rPr lang="fr-FR" sz="2400" dirty="0"/>
              <a:t> </a:t>
            </a:r>
            <a:r>
              <a:rPr lang="fr-FR" sz="2400" dirty="0" err="1"/>
              <a:t>based</a:t>
            </a:r>
            <a:r>
              <a:rPr lang="fr-FR" sz="2400" dirty="0"/>
              <a:t> on </a:t>
            </a:r>
            <a:r>
              <a:rPr lang="fr-FR" sz="2400" dirty="0" err="1"/>
              <a:t>gravimetric</a:t>
            </a:r>
            <a:r>
              <a:rPr lang="fr-FR" sz="2400" dirty="0"/>
              <a:t> or </a:t>
            </a:r>
            <a:r>
              <a:rPr lang="fr-FR" sz="2400" dirty="0" err="1"/>
              <a:t>electrochemical</a:t>
            </a:r>
            <a:endParaRPr lang="fr-FR" sz="2400" dirty="0"/>
          </a:p>
        </p:txBody>
      </p:sp>
      <p:graphicFrame>
        <p:nvGraphicFramePr>
          <p:cNvPr id="28" name="Obje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04755"/>
              </p:ext>
            </p:extLst>
          </p:nvPr>
        </p:nvGraphicFramePr>
        <p:xfrm>
          <a:off x="5080409" y="5198955"/>
          <a:ext cx="52863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10" imgW="304560" imgH="228600" progId="Equation.3">
                  <p:embed/>
                </p:oleObj>
              </mc:Choice>
              <mc:Fallback>
                <p:oleObj name="Équation" r:id="rId10" imgW="304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409" y="5198955"/>
                        <a:ext cx="528637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Flèche droite 28"/>
          <p:cNvSpPr/>
          <p:nvPr/>
        </p:nvSpPr>
        <p:spPr>
          <a:xfrm>
            <a:off x="899591" y="5373216"/>
            <a:ext cx="504056" cy="144016"/>
          </a:xfrm>
          <a:prstGeom prst="rightArrow">
            <a:avLst/>
          </a:prstGeom>
          <a:solidFill>
            <a:srgbClr val="6666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0" name="Flèche droite 29"/>
          <p:cNvSpPr/>
          <p:nvPr/>
        </p:nvSpPr>
        <p:spPr>
          <a:xfrm>
            <a:off x="874946" y="5718740"/>
            <a:ext cx="504056" cy="144016"/>
          </a:xfrm>
          <a:prstGeom prst="rightArrow">
            <a:avLst/>
          </a:prstGeom>
          <a:solidFill>
            <a:srgbClr val="6666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20996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4530" y="-459432"/>
            <a:ext cx="892899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/>
          </a:p>
          <a:p>
            <a:pPr algn="just"/>
            <a:endParaRPr lang="fr-FR" sz="2400" dirty="0"/>
          </a:p>
          <a:p>
            <a:pPr algn="just"/>
            <a:endParaRPr lang="fr-FR" sz="2400" i="1" u="sng" dirty="0">
              <a:solidFill>
                <a:srgbClr val="6666FF"/>
              </a:solidFill>
            </a:endParaRPr>
          </a:p>
          <a:p>
            <a:pPr algn="just"/>
            <a:endParaRPr lang="fr-FR" sz="2400" i="1" u="sng" dirty="0">
              <a:solidFill>
                <a:srgbClr val="6666FF"/>
              </a:solidFill>
            </a:endParaRPr>
          </a:p>
          <a:p>
            <a:pPr algn="just"/>
            <a:r>
              <a:rPr lang="fr-FR" sz="2400" dirty="0"/>
              <a:t>Non-</a:t>
            </a:r>
            <a:r>
              <a:rPr lang="fr-FR" sz="2400" dirty="0" err="1"/>
              <a:t>stoichiometric</a:t>
            </a:r>
            <a:r>
              <a:rPr lang="fr-FR" sz="2400" dirty="0"/>
              <a:t> oxide </a:t>
            </a:r>
            <a:r>
              <a:rPr lang="fr-FR" sz="2400" dirty="0" err="1"/>
              <a:t>with</a:t>
            </a:r>
            <a:r>
              <a:rPr lang="fr-FR" sz="2400" dirty="0"/>
              <a:t> one type of </a:t>
            </a:r>
            <a:r>
              <a:rPr lang="fr-FR" sz="2400" dirty="0" err="1"/>
              <a:t>defect</a:t>
            </a:r>
            <a:r>
              <a:rPr lang="fr-FR" sz="2400" dirty="0"/>
              <a:t> in the </a:t>
            </a:r>
            <a:r>
              <a:rPr lang="fr-FR" sz="2400" dirty="0" err="1"/>
              <a:t>cationic</a:t>
            </a:r>
            <a:r>
              <a:rPr lang="fr-FR" sz="2400" dirty="0"/>
              <a:t> </a:t>
            </a:r>
            <a:r>
              <a:rPr lang="fr-FR" sz="2400" dirty="0" err="1"/>
              <a:t>sublattice</a:t>
            </a:r>
            <a:r>
              <a:rPr lang="fr-FR" sz="2400" dirty="0"/>
              <a:t>:</a:t>
            </a:r>
          </a:p>
          <a:p>
            <a:pPr algn="just"/>
            <a:r>
              <a:rPr lang="fr-FR" sz="2400" dirty="0"/>
              <a:t>D</a:t>
            </a:r>
            <a:r>
              <a:rPr lang="fr-FR" sz="2400" baseline="-25000" dirty="0"/>
              <a:t>M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the self-diffusion coefficient of </a:t>
            </a:r>
            <a:r>
              <a:rPr lang="fr-FR" sz="2400" dirty="0" err="1"/>
              <a:t>element</a:t>
            </a:r>
            <a:r>
              <a:rPr lang="fr-FR" sz="2400" dirty="0"/>
              <a:t> M. </a:t>
            </a:r>
          </a:p>
          <a:p>
            <a:pPr algn="just"/>
            <a:endParaRPr lang="fr-FR" sz="2400" dirty="0"/>
          </a:p>
          <a:p>
            <a:pPr algn="just"/>
            <a:endParaRPr lang="fr-FR" sz="2400" dirty="0"/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fr-FR" sz="2400" dirty="0" err="1"/>
              <a:t>Vacancy</a:t>
            </a:r>
            <a:r>
              <a:rPr lang="fr-FR" sz="2400" dirty="0"/>
              <a:t> </a:t>
            </a:r>
            <a:r>
              <a:rPr lang="fr-FR" sz="2400" dirty="0" err="1"/>
              <a:t>defects</a:t>
            </a:r>
            <a:endParaRPr lang="fr-FR" sz="2400" dirty="0"/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fr-FR" sz="2400" dirty="0" err="1"/>
              <a:t>Interstitial</a:t>
            </a:r>
            <a:r>
              <a:rPr lang="fr-FR" sz="2400" dirty="0"/>
              <a:t> </a:t>
            </a:r>
            <a:r>
              <a:rPr lang="fr-FR" sz="2400" dirty="0" err="1"/>
              <a:t>defects</a:t>
            </a:r>
            <a:endParaRPr lang="fr-FR" sz="2400" dirty="0"/>
          </a:p>
          <a:p>
            <a:pPr algn="just">
              <a:tabLst>
                <a:tab pos="1708150" algn="l"/>
                <a:tab pos="6010275" algn="l"/>
              </a:tabLst>
            </a:pPr>
            <a:endParaRPr lang="fr-FR" sz="2400" dirty="0"/>
          </a:p>
          <a:p>
            <a:pPr algn="just">
              <a:tabLst>
                <a:tab pos="1708150" algn="l"/>
                <a:tab pos="6010275" algn="l"/>
              </a:tabLst>
            </a:pPr>
            <a:endParaRPr lang="fr-FR" sz="2400" dirty="0"/>
          </a:p>
          <a:p>
            <a:pPr algn="just">
              <a:tabLst>
                <a:tab pos="1708150" algn="l"/>
                <a:tab pos="6010275" algn="l"/>
              </a:tabLst>
            </a:pPr>
            <a:r>
              <a:rPr lang="fr-FR" sz="2400" dirty="0"/>
              <a:t>D</a:t>
            </a:r>
            <a:r>
              <a:rPr lang="fr-FR" sz="2400" baseline="-25000" dirty="0"/>
              <a:t>M</a:t>
            </a:r>
            <a:r>
              <a:rPr lang="fr-FR" sz="2400" dirty="0"/>
              <a:t> = f(P(gaz, i.e. O</a:t>
            </a:r>
            <a:r>
              <a:rPr lang="fr-FR" sz="2400" baseline="-25000" dirty="0"/>
              <a:t>2</a:t>
            </a:r>
            <a:r>
              <a:rPr lang="fr-FR" sz="2400" dirty="0"/>
              <a:t> for oxides))</a:t>
            </a:r>
          </a:p>
          <a:p>
            <a:pPr algn="just">
              <a:tabLst>
                <a:tab pos="1708150" algn="l"/>
                <a:tab pos="6010275" algn="l"/>
              </a:tabLst>
            </a:pPr>
            <a:r>
              <a:rPr lang="fr-FR" sz="2400" dirty="0" err="1"/>
              <a:t>because</a:t>
            </a:r>
            <a:r>
              <a:rPr lang="fr-FR" sz="2400" dirty="0"/>
              <a:t> the </a:t>
            </a:r>
            <a:r>
              <a:rPr lang="fr-FR" sz="2400" dirty="0" err="1"/>
              <a:t>molar</a:t>
            </a:r>
            <a:r>
              <a:rPr lang="fr-FR" sz="2400" dirty="0"/>
              <a:t> fraction of </a:t>
            </a:r>
            <a:r>
              <a:rPr lang="fr-FR" sz="2400" dirty="0" err="1"/>
              <a:t>defects</a:t>
            </a:r>
            <a:r>
              <a:rPr lang="fr-FR" sz="2400" dirty="0"/>
              <a:t> in the </a:t>
            </a:r>
            <a:r>
              <a:rPr lang="fr-FR" sz="2400" dirty="0" err="1"/>
              <a:t>cationic</a:t>
            </a:r>
            <a:r>
              <a:rPr lang="fr-FR" sz="2400" dirty="0"/>
              <a:t> </a:t>
            </a:r>
            <a:r>
              <a:rPr lang="fr-FR" sz="2400" dirty="0" err="1"/>
              <a:t>sub-lattice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expressed</a:t>
            </a:r>
            <a:r>
              <a:rPr lang="fr-FR" sz="2400" dirty="0"/>
              <a:t> as a </a:t>
            </a:r>
            <a:r>
              <a:rPr lang="fr-FR" sz="2400" dirty="0" err="1"/>
              <a:t>function</a:t>
            </a:r>
            <a:r>
              <a:rPr lang="fr-FR" sz="2400" dirty="0"/>
              <a:t> of the gaz pressure. </a:t>
            </a: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220210"/>
              </p:ext>
            </p:extLst>
          </p:nvPr>
        </p:nvGraphicFramePr>
        <p:xfrm>
          <a:off x="4860032" y="2924944"/>
          <a:ext cx="141922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2" imgW="901440" imgH="241200" progId="Equation.3">
                  <p:embed/>
                </p:oleObj>
              </mc:Choice>
              <mc:Fallback>
                <p:oleObj name="Équation" r:id="rId2" imgW="901440" imgH="241200" progId="Equation.3">
                  <p:embed/>
                  <p:pic>
                    <p:nvPicPr>
                      <p:cNvPr id="0" name="Obje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2924944"/>
                        <a:ext cx="1419225" cy="3778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0700914"/>
              </p:ext>
            </p:extLst>
          </p:nvPr>
        </p:nvGraphicFramePr>
        <p:xfrm>
          <a:off x="4932040" y="3654202"/>
          <a:ext cx="139858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4" imgW="888840" imgH="241200" progId="Equation.3">
                  <p:embed/>
                </p:oleObj>
              </mc:Choice>
              <mc:Fallback>
                <p:oleObj name="Équation" r:id="rId4" imgW="888840" imgH="241200" progId="Equation.3">
                  <p:embed/>
                  <p:pic>
                    <p:nvPicPr>
                      <p:cNvPr id="0" name="Obje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3654202"/>
                        <a:ext cx="1398588" cy="3778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224550" y="188640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6666FF"/>
                </a:solidFill>
              </a:rPr>
              <a:t>2 .1.3 Variation of self-diffusion coefficients </a:t>
            </a:r>
            <a:r>
              <a:rPr lang="fr-FR" sz="2400" dirty="0" err="1">
                <a:solidFill>
                  <a:srgbClr val="6666FF"/>
                </a:solidFill>
              </a:rPr>
              <a:t>with</a:t>
            </a:r>
            <a:r>
              <a:rPr lang="fr-FR" sz="2400" dirty="0">
                <a:solidFill>
                  <a:srgbClr val="6666FF"/>
                </a:solidFill>
              </a:rPr>
              <a:t> P(gaz)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8916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4530" y="70753"/>
            <a:ext cx="90994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tabLst>
                <a:tab pos="1708150" algn="l"/>
                <a:tab pos="6010275" algn="l"/>
              </a:tabLst>
            </a:pPr>
            <a:r>
              <a:rPr lang="fr-FR" sz="2400" i="1" u="sng" dirty="0" err="1">
                <a:solidFill>
                  <a:srgbClr val="6666FF"/>
                </a:solidFill>
              </a:rPr>
              <a:t>Defects</a:t>
            </a:r>
            <a:r>
              <a:rPr lang="fr-FR" sz="2400" i="1" u="sng" dirty="0">
                <a:solidFill>
                  <a:srgbClr val="6666FF"/>
                </a:solidFill>
              </a:rPr>
              <a:t> in one of the </a:t>
            </a:r>
            <a:r>
              <a:rPr lang="fr-FR" sz="2400" i="1" u="sng" dirty="0" err="1">
                <a:solidFill>
                  <a:srgbClr val="6666FF"/>
                </a:solidFill>
              </a:rPr>
              <a:t>sub-lattices</a:t>
            </a:r>
            <a:r>
              <a:rPr lang="fr-FR" sz="2400" i="1" u="sng" dirty="0">
                <a:solidFill>
                  <a:srgbClr val="6666FF"/>
                </a:solidFill>
              </a:rPr>
              <a:t> are </a:t>
            </a:r>
            <a:r>
              <a:rPr lang="fr-FR" sz="2400" i="1" u="sng" dirty="0" err="1">
                <a:solidFill>
                  <a:srgbClr val="6666FF"/>
                </a:solidFill>
              </a:rPr>
              <a:t>predominant</a:t>
            </a:r>
            <a:endParaRPr lang="fr-FR" sz="2400" i="1" u="sng" dirty="0">
              <a:solidFill>
                <a:srgbClr val="6666FF"/>
              </a:solidFill>
            </a:endParaRPr>
          </a:p>
          <a:p>
            <a:pPr algn="just">
              <a:tabLst>
                <a:tab pos="1708150" algn="l"/>
                <a:tab pos="6010275" algn="l"/>
              </a:tabLst>
            </a:pPr>
            <a:endParaRPr lang="fr-FR" sz="2400" i="1" u="sng" dirty="0">
              <a:solidFill>
                <a:srgbClr val="6666FF"/>
              </a:solidFill>
            </a:endParaRPr>
          </a:p>
          <a:p>
            <a:pPr algn="just">
              <a:tabLst>
                <a:tab pos="1708150" algn="l"/>
                <a:tab pos="6010275" algn="l"/>
              </a:tabLst>
            </a:pPr>
            <a:r>
              <a:rPr lang="fr-FR" sz="2400" dirty="0"/>
              <a:t>The </a:t>
            </a:r>
            <a:r>
              <a:rPr lang="fr-FR" sz="2400" dirty="0" err="1"/>
              <a:t>molar</a:t>
            </a:r>
            <a:r>
              <a:rPr lang="fr-FR" sz="2400" dirty="0"/>
              <a:t> fraction of </a:t>
            </a:r>
            <a:r>
              <a:rPr lang="fr-FR" sz="2400" dirty="0" err="1"/>
              <a:t>predominant</a:t>
            </a:r>
            <a:r>
              <a:rPr lang="fr-FR" sz="2400" dirty="0"/>
              <a:t> </a:t>
            </a:r>
            <a:r>
              <a:rPr lang="fr-FR" sz="2400" dirty="0" err="1"/>
              <a:t>defects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identified</a:t>
            </a:r>
            <a:r>
              <a:rPr lang="fr-FR" sz="2400" dirty="0"/>
              <a:t> as the </a:t>
            </a:r>
            <a:r>
              <a:rPr lang="fr-FR" sz="2400" dirty="0" err="1"/>
              <a:t>deviation</a:t>
            </a:r>
            <a:r>
              <a:rPr lang="fr-FR" sz="2400" dirty="0"/>
              <a:t> </a:t>
            </a:r>
            <a:r>
              <a:rPr lang="fr-FR" sz="2400" dirty="0" err="1"/>
              <a:t>from</a:t>
            </a:r>
            <a:r>
              <a:rPr lang="fr-FR" sz="2400" dirty="0"/>
              <a:t> </a:t>
            </a:r>
            <a:r>
              <a:rPr lang="fr-FR" sz="2400" dirty="0" err="1"/>
              <a:t>stoichiometry</a:t>
            </a:r>
            <a:r>
              <a:rPr lang="fr-FR" sz="2400" dirty="0"/>
              <a:t>, i.e. x. </a:t>
            </a:r>
          </a:p>
          <a:p>
            <a:pPr algn="just">
              <a:tabLst>
                <a:tab pos="1708150" algn="l"/>
                <a:tab pos="6010275" algn="l"/>
              </a:tabLst>
            </a:pPr>
            <a:endParaRPr lang="fr-FR" sz="2400" dirty="0"/>
          </a:p>
          <a:p>
            <a:pPr algn="just">
              <a:tabLst>
                <a:tab pos="1708150" algn="l"/>
                <a:tab pos="6010275" algn="l"/>
              </a:tabLst>
            </a:pPr>
            <a:r>
              <a:rPr lang="fr-FR" sz="2400" dirty="0"/>
              <a:t>Di and x follow the </a:t>
            </a:r>
            <a:r>
              <a:rPr lang="fr-FR" sz="2400" dirty="0" err="1"/>
              <a:t>same</a:t>
            </a:r>
            <a:r>
              <a:rPr lang="fr-FR" sz="2400" dirty="0"/>
              <a:t> variation </a:t>
            </a:r>
            <a:r>
              <a:rPr lang="fr-FR" sz="2400" dirty="0" err="1"/>
              <a:t>law</a:t>
            </a:r>
            <a:r>
              <a:rPr lang="fr-FR" sz="2400" dirty="0"/>
              <a:t> </a:t>
            </a:r>
            <a:r>
              <a:rPr lang="fr-FR" sz="2400" dirty="0" err="1"/>
              <a:t>with</a:t>
            </a:r>
            <a:r>
              <a:rPr lang="fr-FR" sz="2400" dirty="0"/>
              <a:t> respect to P(gaz).  </a:t>
            </a:r>
          </a:p>
          <a:p>
            <a:pPr algn="just">
              <a:tabLst>
                <a:tab pos="1708150" algn="l"/>
                <a:tab pos="6010275" algn="l"/>
              </a:tabLst>
            </a:pPr>
            <a:r>
              <a:rPr lang="fr-FR" sz="2400" dirty="0"/>
              <a:t>(</a:t>
            </a:r>
            <a:r>
              <a:rPr lang="fr-FR" sz="2400" dirty="0" err="1"/>
              <a:t>see</a:t>
            </a:r>
            <a:r>
              <a:rPr lang="fr-FR" sz="2400" dirty="0"/>
              <a:t> Table in chap. 1). 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524264"/>
              </p:ext>
            </p:extLst>
          </p:nvPr>
        </p:nvGraphicFramePr>
        <p:xfrm>
          <a:off x="197581" y="3218904"/>
          <a:ext cx="8775941" cy="267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5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7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700" dirty="0"/>
                        <a:t>Self diffusion coefficient</a:t>
                      </a:r>
                    </a:p>
                  </a:txBody>
                  <a:tcPr>
                    <a:lnL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Nature of the </a:t>
                      </a:r>
                      <a:r>
                        <a:rPr lang="fr-FR" dirty="0" err="1"/>
                        <a:t>predominant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defects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Nature of the </a:t>
                      </a:r>
                      <a:r>
                        <a:rPr lang="fr-FR" dirty="0" err="1"/>
                        <a:t>predominant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defects</a:t>
                      </a:r>
                      <a:r>
                        <a:rPr lang="fr-FR" dirty="0"/>
                        <a:t> in the </a:t>
                      </a:r>
                      <a:r>
                        <a:rPr lang="fr-FR" dirty="0" err="1"/>
                        <a:t>sub-lattice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4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Dj=f(P(O</a:t>
                      </a:r>
                      <a:r>
                        <a:rPr lang="fr-FR" baseline="-25000" dirty="0"/>
                        <a:t>2</a:t>
                      </a:r>
                      <a:r>
                        <a:rPr lang="fr-FR" dirty="0"/>
                        <a:t>) )</a:t>
                      </a:r>
                    </a:p>
                  </a:txBody>
                  <a:tcPr>
                    <a:lnL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</a:t>
                      </a:r>
                      <a:r>
                        <a:rPr lang="fr-FR" baseline="-25000" dirty="0"/>
                        <a:t>2</a:t>
                      </a:r>
                      <a:r>
                        <a:rPr lang="fr-FR" dirty="0"/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MO</a:t>
                      </a:r>
                    </a:p>
                  </a:txBody>
                  <a:tcPr>
                    <a:lnL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MO</a:t>
                      </a:r>
                      <a:r>
                        <a:rPr lang="fr-FR" baseline="-250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D</a:t>
                      </a:r>
                      <a:r>
                        <a:rPr lang="fr-FR" baseline="-25000" dirty="0"/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 err="1"/>
                        <a:t>anionic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O</a:t>
                      </a:r>
                      <a:r>
                        <a:rPr lang="fr-FR" baseline="30000" dirty="0" err="1"/>
                        <a:t>z’</a:t>
                      </a:r>
                      <a:r>
                        <a:rPr lang="fr-FR" baseline="-25000" dirty="0" err="1"/>
                        <a:t>i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ym typeface="Symbol"/>
                        </a:rPr>
                        <a:t> </a:t>
                      </a:r>
                      <a:r>
                        <a:rPr lang="fr-FR" dirty="0"/>
                        <a:t>P(O</a:t>
                      </a:r>
                      <a:r>
                        <a:rPr lang="fr-FR" baseline="-25000" dirty="0"/>
                        <a:t>2</a:t>
                      </a:r>
                      <a:r>
                        <a:rPr lang="fr-FR" dirty="0"/>
                        <a:t>)</a:t>
                      </a:r>
                      <a:r>
                        <a:rPr lang="fr-FR" baseline="30000" dirty="0"/>
                        <a:t>1/n</a:t>
                      </a:r>
                      <a:r>
                        <a:rPr lang="fr-FR" dirty="0">
                          <a:sym typeface="Symbol"/>
                        </a:rPr>
                        <a:t> 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ctr"/>
                      <a:r>
                        <a:rPr lang="fr-FR" dirty="0"/>
                        <a:t>2 ≤ n ≤ 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0 ≤ z ≤ 2</a:t>
                      </a:r>
                    </a:p>
                  </a:txBody>
                  <a:tcPr>
                    <a:lnL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V</a:t>
                      </a:r>
                      <a:r>
                        <a:rPr lang="fr-FR" baseline="30000" dirty="0" err="1"/>
                        <a:t>z</a:t>
                      </a:r>
                      <a:r>
                        <a:rPr lang="fr-FR" dirty="0" err="1"/>
                        <a:t>°</a:t>
                      </a:r>
                      <a:r>
                        <a:rPr lang="fr-FR" baseline="-25000" dirty="0" err="1"/>
                        <a:t>O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ym typeface="Symbol"/>
                        </a:rPr>
                        <a:t> </a:t>
                      </a:r>
                      <a:r>
                        <a:rPr lang="fr-FR" dirty="0"/>
                        <a:t>P(O</a:t>
                      </a:r>
                      <a:r>
                        <a:rPr lang="fr-FR" baseline="-25000" dirty="0"/>
                        <a:t>2</a:t>
                      </a:r>
                      <a:r>
                        <a:rPr lang="fr-FR" dirty="0"/>
                        <a:t>)</a:t>
                      </a:r>
                      <a:r>
                        <a:rPr lang="fr-FR" baseline="30000" dirty="0"/>
                        <a:t>-1/n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D</a:t>
                      </a:r>
                      <a:r>
                        <a:rPr lang="fr-FR" baseline="-25000" dirty="0"/>
                        <a:t>M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 err="1"/>
                        <a:t>cationic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M</a:t>
                      </a:r>
                      <a:r>
                        <a:rPr lang="fr-FR" baseline="30000" dirty="0" err="1"/>
                        <a:t>z°</a:t>
                      </a:r>
                      <a:r>
                        <a:rPr lang="fr-FR" baseline="-25000" dirty="0" err="1"/>
                        <a:t>i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ym typeface="Symbol"/>
                        </a:rPr>
                        <a:t> </a:t>
                      </a:r>
                      <a:r>
                        <a:rPr lang="fr-FR" dirty="0"/>
                        <a:t>P(O</a:t>
                      </a:r>
                      <a:r>
                        <a:rPr lang="fr-FR" baseline="-25000" dirty="0"/>
                        <a:t>2</a:t>
                      </a:r>
                      <a:r>
                        <a:rPr lang="fr-FR" dirty="0"/>
                        <a:t>)</a:t>
                      </a:r>
                      <a:r>
                        <a:rPr lang="fr-FR" baseline="30000" dirty="0"/>
                        <a:t>-1/n</a:t>
                      </a:r>
                      <a:r>
                        <a:rPr lang="fr-FR" dirty="0">
                          <a:sym typeface="Symbol"/>
                        </a:rPr>
                        <a:t> 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4 ≤ n ≤ 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0 ≤ z ≤ 1</a:t>
                      </a:r>
                    </a:p>
                  </a:txBody>
                  <a:tcPr>
                    <a:lnL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2 ≤ n ≤ 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0 ≤ z ≤ 2</a:t>
                      </a:r>
                    </a:p>
                  </a:txBody>
                  <a:tcPr>
                    <a:lnL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1 ≤ n ≤ 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0 ≤ z ≤ 4</a:t>
                      </a:r>
                    </a:p>
                  </a:txBody>
                  <a:tcPr>
                    <a:lnL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V</a:t>
                      </a:r>
                      <a:r>
                        <a:rPr lang="fr-FR" baseline="30000" dirty="0" err="1"/>
                        <a:t>z’</a:t>
                      </a:r>
                      <a:r>
                        <a:rPr lang="fr-FR" baseline="-25000" dirty="0" err="1"/>
                        <a:t>M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ym typeface="Symbol"/>
                        </a:rPr>
                        <a:t> </a:t>
                      </a:r>
                      <a:r>
                        <a:rPr lang="fr-FR" dirty="0"/>
                        <a:t>P(O</a:t>
                      </a:r>
                      <a:r>
                        <a:rPr lang="fr-FR" baseline="-25000" dirty="0"/>
                        <a:t>2</a:t>
                      </a:r>
                      <a:r>
                        <a:rPr lang="fr-FR" dirty="0"/>
                        <a:t>)</a:t>
                      </a:r>
                      <a:r>
                        <a:rPr lang="fr-FR" baseline="30000" dirty="0"/>
                        <a:t>1/n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2152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-22960" y="1905506"/>
            <a:ext cx="90994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sz="2400" dirty="0"/>
              <a:t>Minor </a:t>
            </a:r>
            <a:r>
              <a:rPr lang="fr-FR" sz="2400" dirty="0" err="1"/>
              <a:t>defects</a:t>
            </a:r>
            <a:r>
              <a:rPr lang="fr-FR" sz="2400" dirty="0"/>
              <a:t>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/>
              <a:t>the </a:t>
            </a:r>
            <a:r>
              <a:rPr lang="fr-FR" sz="2400" dirty="0" err="1"/>
              <a:t>complete</a:t>
            </a:r>
            <a:r>
              <a:rPr lang="fr-FR" sz="2400" dirty="0"/>
              <a:t> system of </a:t>
            </a:r>
            <a:r>
              <a:rPr lang="fr-FR" sz="2400" dirty="0" err="1"/>
              <a:t>equations</a:t>
            </a:r>
            <a:r>
              <a:rPr lang="fr-FR" sz="2400" dirty="0"/>
              <a:t> (Brouwer </a:t>
            </a:r>
            <a:r>
              <a:rPr lang="fr-FR" sz="2400" dirty="0" err="1"/>
              <a:t>diagram</a:t>
            </a:r>
            <a:r>
              <a:rPr lang="fr-FR" sz="2400" dirty="0"/>
              <a:t>) </a:t>
            </a:r>
            <a:r>
              <a:rPr lang="fr-FR" sz="2400" dirty="0" err="1"/>
              <a:t>should</a:t>
            </a:r>
            <a:r>
              <a:rPr lang="fr-FR" sz="2400" dirty="0"/>
              <a:t> </a:t>
            </a:r>
            <a:r>
              <a:rPr lang="fr-FR" sz="2400" dirty="0" err="1"/>
              <a:t>be</a:t>
            </a:r>
            <a:r>
              <a:rPr lang="fr-FR" sz="2400" dirty="0"/>
              <a:t> </a:t>
            </a:r>
            <a:r>
              <a:rPr lang="fr-FR" sz="2400" dirty="0" err="1"/>
              <a:t>solved</a:t>
            </a:r>
            <a:endParaRPr lang="fr-FR" sz="2400" dirty="0"/>
          </a:p>
          <a:p>
            <a:pPr lvl="1"/>
            <a:endParaRPr lang="fr-FR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/>
              <a:t>the </a:t>
            </a:r>
            <a:r>
              <a:rPr lang="fr-FR" sz="2400" dirty="0" err="1"/>
              <a:t>element</a:t>
            </a:r>
            <a:r>
              <a:rPr lang="fr-FR" sz="2400" dirty="0"/>
              <a:t> </a:t>
            </a:r>
            <a:r>
              <a:rPr lang="fr-FR" sz="2400" dirty="0" err="1"/>
              <a:t>that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predominantly</a:t>
            </a:r>
            <a:r>
              <a:rPr lang="fr-FR" sz="2400" dirty="0"/>
              <a:t> </a:t>
            </a:r>
            <a:r>
              <a:rPr lang="fr-FR" sz="2400" dirty="0" err="1"/>
              <a:t>responsible</a:t>
            </a:r>
            <a:r>
              <a:rPr lang="fr-FR" sz="2400" dirty="0"/>
              <a:t> for charge carrier transport </a:t>
            </a:r>
            <a:r>
              <a:rPr lang="fr-FR" sz="2400" dirty="0" err="1"/>
              <a:t>should</a:t>
            </a:r>
            <a:r>
              <a:rPr lang="fr-FR" sz="2400" dirty="0"/>
              <a:t> </a:t>
            </a:r>
            <a:r>
              <a:rPr lang="fr-FR" sz="2400" dirty="0" err="1"/>
              <a:t>identified</a:t>
            </a:r>
            <a:r>
              <a:rPr lang="fr-FR" sz="2400" dirty="0"/>
              <a:t>, via </a:t>
            </a:r>
            <a:r>
              <a:rPr lang="fr-FR" sz="2400" dirty="0" err="1"/>
              <a:t>anionic</a:t>
            </a:r>
            <a:r>
              <a:rPr lang="fr-FR" sz="2400" dirty="0"/>
              <a:t> vs </a:t>
            </a:r>
            <a:r>
              <a:rPr lang="fr-FR" sz="2400" dirty="0" err="1"/>
              <a:t>cationic</a:t>
            </a:r>
            <a:r>
              <a:rPr lang="fr-FR" sz="2400" dirty="0"/>
              <a:t> self-diffusion coefficients </a:t>
            </a:r>
            <a:r>
              <a:rPr lang="fr-FR" sz="2400" dirty="0" err="1"/>
              <a:t>comparison</a:t>
            </a:r>
            <a:r>
              <a:rPr lang="fr-FR" sz="2400" dirty="0"/>
              <a:t> (</a:t>
            </a:r>
            <a:r>
              <a:rPr lang="fr-FR" sz="2400" dirty="0" err="1"/>
              <a:t>Examples</a:t>
            </a:r>
            <a:r>
              <a:rPr lang="fr-FR" sz="2400" dirty="0"/>
              <a:t>)  </a:t>
            </a:r>
          </a:p>
          <a:p>
            <a:endParaRPr lang="fr-FR" sz="24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38865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44530" y="143475"/>
                <a:ext cx="8928992" cy="60609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endParaRPr lang="fr-FR" sz="2000" i="1" u="sng" dirty="0">
                  <a:solidFill>
                    <a:srgbClr val="6666FF"/>
                  </a:solidFill>
                </a:endParaRPr>
              </a:p>
              <a:p>
                <a:endParaRPr lang="fr-FR" dirty="0"/>
              </a:p>
              <a:p>
                <a:pPr algn="just"/>
                <a:r>
                  <a:rPr lang="fr-FR" sz="2400" b="1" i="1" u="sng" dirty="0">
                    <a:solidFill>
                      <a:srgbClr val="6666FF"/>
                    </a:solidFill>
                  </a:rPr>
                  <a:t>NOTA :</a:t>
                </a:r>
                <a:r>
                  <a:rPr lang="fr-FR" sz="2400" dirty="0"/>
                  <a:t> </a:t>
                </a:r>
                <a:r>
                  <a:rPr lang="fr-FR" sz="2400" dirty="0" err="1"/>
                  <a:t>while</a:t>
                </a:r>
                <a:r>
                  <a:rPr lang="fr-FR" sz="2400" dirty="0"/>
                  <a:t> the </a:t>
                </a:r>
                <a:r>
                  <a:rPr lang="fr-FR" sz="2400" dirty="0" err="1"/>
                  <a:t>conductivity</a:t>
                </a:r>
                <a:r>
                  <a:rPr lang="fr-FR" sz="2400" dirty="0"/>
                  <a:t> of </a:t>
                </a:r>
                <a:r>
                  <a:rPr lang="fr-FR" sz="2400" dirty="0" err="1"/>
                  <a:t>ionic</a:t>
                </a:r>
                <a:r>
                  <a:rPr lang="fr-FR" sz="2400" dirty="0"/>
                  <a:t> </a:t>
                </a:r>
                <a:r>
                  <a:rPr lang="fr-FR" sz="2400" dirty="0" err="1"/>
                  <a:t>crystals</a:t>
                </a:r>
                <a:r>
                  <a:rPr lang="fr-FR" sz="2400" dirty="0"/>
                  <a:t> </a:t>
                </a:r>
                <a:r>
                  <a:rPr lang="fr-FR" sz="2400" dirty="0" err="1"/>
                  <a:t>is</a:t>
                </a:r>
                <a:r>
                  <a:rPr lang="fr-FR" sz="2400" dirty="0"/>
                  <a:t> </a:t>
                </a:r>
                <a:r>
                  <a:rPr lang="fr-FR" sz="2400" dirty="0" err="1"/>
                  <a:t>linked</a:t>
                </a:r>
                <a:r>
                  <a:rPr lang="fr-FR" sz="2400" dirty="0"/>
                  <a:t> to the existence of point </a:t>
                </a:r>
                <a:r>
                  <a:rPr lang="fr-FR" sz="2400" dirty="0" err="1"/>
                  <a:t>defects</a:t>
                </a:r>
                <a:r>
                  <a:rPr lang="fr-FR" sz="2400" dirty="0"/>
                  <a:t>, </a:t>
                </a:r>
                <a:r>
                  <a:rPr lang="fr-FR" sz="2400" dirty="0" err="1"/>
                  <a:t>it</a:t>
                </a:r>
                <a:r>
                  <a:rPr lang="fr-FR" sz="2400" dirty="0"/>
                  <a:t> </a:t>
                </a:r>
                <a:r>
                  <a:rPr lang="fr-FR" sz="2400" dirty="0" err="1"/>
                  <a:t>is</a:t>
                </a:r>
                <a:r>
                  <a:rPr lang="fr-FR" sz="2400" dirty="0"/>
                  <a:t> not </a:t>
                </a:r>
                <a:r>
                  <a:rPr lang="fr-FR" sz="2400" dirty="0" err="1"/>
                  <a:t>automatically</a:t>
                </a:r>
                <a:r>
                  <a:rPr lang="fr-FR" sz="2400" dirty="0"/>
                  <a:t> </a:t>
                </a:r>
                <a:r>
                  <a:rPr lang="fr-FR" sz="2400" dirty="0" err="1"/>
                  <a:t>ensured</a:t>
                </a:r>
                <a:r>
                  <a:rPr lang="fr-FR" sz="2400" dirty="0"/>
                  <a:t> by </a:t>
                </a:r>
                <a:r>
                  <a:rPr lang="fr-FR" sz="2400" dirty="0" err="1"/>
                  <a:t>them</a:t>
                </a:r>
                <a:r>
                  <a:rPr lang="fr-FR" sz="2400" dirty="0"/>
                  <a:t>. </a:t>
                </a:r>
              </a:p>
              <a:p>
                <a:pPr algn="just"/>
                <a:endParaRPr lang="fr-FR" sz="2400" dirty="0"/>
              </a:p>
              <a:p>
                <a:pPr algn="just"/>
                <a:endParaRPr lang="fr-FR" dirty="0"/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fr-FR" sz="2400" dirty="0" err="1">
                    <a:solidFill>
                      <a:srgbClr val="6666FF"/>
                    </a:solidFill>
                  </a:rPr>
                  <a:t>Conductivity</a:t>
                </a:r>
                <a:r>
                  <a:rPr lang="fr-FR" sz="2400" dirty="0">
                    <a:solidFill>
                      <a:srgbClr val="6666FF"/>
                    </a:solidFill>
                  </a:rPr>
                  <a:t> of </a:t>
                </a:r>
                <a:r>
                  <a:rPr lang="fr-FR" sz="2400" dirty="0" err="1">
                    <a:solidFill>
                      <a:srgbClr val="6666FF"/>
                    </a:solidFill>
                  </a:rPr>
                  <a:t>species</a:t>
                </a:r>
                <a:r>
                  <a:rPr lang="fr-FR" sz="2400" dirty="0">
                    <a:solidFill>
                      <a:srgbClr val="6666FF"/>
                    </a:solidFill>
                  </a:rPr>
                  <a:t> i:</a:t>
                </a:r>
                <a:endParaRPr lang="fr-FR" sz="2400" dirty="0"/>
              </a:p>
              <a:p>
                <a:pPr algn="just"/>
                <a:endParaRPr lang="fr-FR" sz="2400" dirty="0"/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fr-FR" sz="2400" dirty="0">
                    <a:solidFill>
                      <a:srgbClr val="6666FF"/>
                    </a:solidFill>
                  </a:rPr>
                  <a:t>Global </a:t>
                </a:r>
                <a:r>
                  <a:rPr lang="fr-FR" sz="2400" dirty="0" err="1">
                    <a:solidFill>
                      <a:srgbClr val="6666FF"/>
                    </a:solidFill>
                  </a:rPr>
                  <a:t>Conductivity</a:t>
                </a:r>
                <a:r>
                  <a:rPr lang="fr-FR" sz="2400" dirty="0">
                    <a:solidFill>
                      <a:srgbClr val="6666FF"/>
                    </a:solidFill>
                  </a:rPr>
                  <a:t>:</a:t>
                </a:r>
                <a:endParaRPr lang="fr-FR" sz="2400" dirty="0"/>
              </a:p>
              <a:p>
                <a:pPr algn="just"/>
                <a:r>
                  <a:rPr lang="fr-FR" sz="2400" dirty="0"/>
                  <a:t>					</a:t>
                </a:r>
              </a:p>
              <a:p>
                <a:pPr algn="just"/>
                <a:r>
                  <a:rPr lang="fr-FR" sz="2400" dirty="0"/>
                  <a:t>	</a:t>
                </a:r>
              </a:p>
              <a:p>
                <a:pPr algn="just"/>
                <a:r>
                  <a:rPr lang="fr-FR" sz="2400" dirty="0"/>
                  <a:t>In </a:t>
                </a:r>
                <a:r>
                  <a:rPr lang="fr-FR" sz="2400" dirty="0" err="1"/>
                  <a:t>ionic</a:t>
                </a:r>
                <a:r>
                  <a:rPr lang="fr-FR" sz="2400" dirty="0"/>
                  <a:t> </a:t>
                </a:r>
                <a:r>
                  <a:rPr lang="fr-FR" sz="2400" dirty="0" err="1"/>
                  <a:t>crystals</a:t>
                </a:r>
                <a:r>
                  <a:rPr lang="fr-FR" sz="2400" dirty="0"/>
                  <a:t>, a distinction </a:t>
                </a:r>
                <a:r>
                  <a:rPr lang="fr-FR" sz="2400" dirty="0" err="1"/>
                  <a:t>is</a:t>
                </a:r>
                <a:r>
                  <a:rPr lang="fr-FR" sz="2400" dirty="0"/>
                  <a:t> </a:t>
                </a:r>
                <a:r>
                  <a:rPr lang="fr-FR" sz="2400" dirty="0" err="1"/>
                  <a:t>traditionally</a:t>
                </a:r>
                <a:r>
                  <a:rPr lang="fr-FR" sz="2400" dirty="0"/>
                  <a:t> made </a:t>
                </a:r>
                <a:r>
                  <a:rPr lang="fr-FR" sz="2400" dirty="0" err="1"/>
                  <a:t>between</a:t>
                </a:r>
                <a:r>
                  <a:rPr lang="fr-FR" sz="2400" dirty="0"/>
                  <a:t> the </a:t>
                </a:r>
                <a:r>
                  <a:rPr lang="fr-FR" sz="2400" dirty="0" err="1"/>
                  <a:t>ionic</a:t>
                </a:r>
                <a:r>
                  <a:rPr lang="fr-FR" sz="2400" dirty="0"/>
                  <a:t> and the </a:t>
                </a:r>
                <a:r>
                  <a:rPr lang="fr-FR" sz="2400" dirty="0" err="1"/>
                  <a:t>electronic</a:t>
                </a:r>
                <a:r>
                  <a:rPr lang="fr-FR" sz="2400" dirty="0"/>
                  <a:t> contributions:</a:t>
                </a:r>
              </a:p>
              <a:p>
                <a:pPr algn="just"/>
                <a:r>
                  <a:rPr lang="fr-FR" sz="2400" dirty="0"/>
                  <a:t>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fr-FR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fr-FR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𝑜𝑡</m:t>
                        </m:r>
                      </m:sub>
                    </m:sSub>
                    <m:r>
                      <a:rPr lang="fr-FR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 </m:t>
                    </m:r>
                    <m:sSub>
                      <m:sSubPr>
                        <m:ctrlPr>
                          <a:rPr lang="fr-F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fr-FR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𝑖𝑜𝑛𝑖</m:t>
                        </m:r>
                        <m:r>
                          <a:rPr lang="fr-F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𝑐</m:t>
                        </m:r>
                      </m:sub>
                    </m:sSub>
                    <m:r>
                      <a:rPr lang="fr-FR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fr-FR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fr-F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fr-FR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é</m:t>
                        </m:r>
                        <m:r>
                          <a:rPr lang="fr-FR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𝑙𝑒𝑐𝑡𝑟𝑜𝑛𝑖𝑐</m:t>
                        </m:r>
                      </m:sub>
                    </m:sSub>
                  </m:oMath>
                </a14:m>
                <a:endParaRPr lang="fr-FR" sz="2400" dirty="0"/>
              </a:p>
              <a:p>
                <a:pPr algn="just"/>
                <a:endParaRPr lang="fr-FR" sz="2400" dirty="0"/>
              </a:p>
              <a:p>
                <a:pPr algn="just"/>
                <a:endParaRPr lang="fr-FR" sz="2400" dirty="0"/>
              </a:p>
              <a:p>
                <a:pPr algn="just"/>
                <a:endParaRPr lang="fr-FR" dirty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0" y="143475"/>
                <a:ext cx="8928992" cy="6060955"/>
              </a:xfrm>
              <a:prstGeom prst="rect">
                <a:avLst/>
              </a:prstGeom>
              <a:blipFill>
                <a:blip r:embed="rId2"/>
                <a:stretch>
                  <a:fillRect l="-994" r="-11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oneTexte 2"/>
          <p:cNvSpPr txBox="1"/>
          <p:nvPr/>
        </p:nvSpPr>
        <p:spPr>
          <a:xfrm>
            <a:off x="-1404664" y="18458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6666FF"/>
                </a:solidFill>
              </a:rPr>
              <a:t>2 .1.4 </a:t>
            </a:r>
            <a:r>
              <a:rPr lang="fr-FR" sz="2400" i="1" dirty="0">
                <a:solidFill>
                  <a:srgbClr val="6666FF"/>
                </a:solidFill>
              </a:rPr>
              <a:t>Point </a:t>
            </a:r>
            <a:r>
              <a:rPr lang="fr-FR" sz="2400" i="1" dirty="0" err="1">
                <a:solidFill>
                  <a:srgbClr val="6666FF"/>
                </a:solidFill>
              </a:rPr>
              <a:t>defects</a:t>
            </a:r>
            <a:r>
              <a:rPr lang="fr-FR" sz="2400" i="1" dirty="0">
                <a:solidFill>
                  <a:srgbClr val="6666FF"/>
                </a:solidFill>
              </a:rPr>
              <a:t> and </a:t>
            </a:r>
            <a:r>
              <a:rPr lang="fr-FR" sz="2400" i="1" dirty="0" err="1">
                <a:solidFill>
                  <a:srgbClr val="6666FF"/>
                </a:solidFill>
              </a:rPr>
              <a:t>conductivity</a:t>
            </a:r>
            <a:endParaRPr lang="fr-FR" sz="2400" i="1" dirty="0">
              <a:solidFill>
                <a:srgbClr val="6666FF"/>
              </a:solidFill>
            </a:endParaRP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4631762"/>
              </p:ext>
            </p:extLst>
          </p:nvPr>
        </p:nvGraphicFramePr>
        <p:xfrm>
          <a:off x="3738563" y="2076450"/>
          <a:ext cx="2012950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3" imgW="825480" imgH="215640" progId="Equation.3">
                  <p:embed/>
                </p:oleObj>
              </mc:Choice>
              <mc:Fallback>
                <p:oleObj name="Équation" r:id="rId3" imgW="825480" imgH="215640" progId="Equation.3">
                  <p:embed/>
                  <p:pic>
                    <p:nvPicPr>
                      <p:cNvPr id="0" name="Obje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8563" y="2076450"/>
                        <a:ext cx="2012950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838955"/>
              </p:ext>
            </p:extLst>
          </p:nvPr>
        </p:nvGraphicFramePr>
        <p:xfrm>
          <a:off x="3203848" y="3068960"/>
          <a:ext cx="176530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5" imgW="723600" imgH="342720" progId="Equation.3">
                  <p:embed/>
                </p:oleObj>
              </mc:Choice>
              <mc:Fallback>
                <p:oleObj name="Équation" r:id="rId5" imgW="723600" imgH="342720" progId="Equation.3">
                  <p:embed/>
                  <p:pic>
                    <p:nvPicPr>
                      <p:cNvPr id="0" name="Obje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3068960"/>
                        <a:ext cx="1765300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48695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oneTexte 26"/>
          <p:cNvSpPr txBox="1"/>
          <p:nvPr/>
        </p:nvSpPr>
        <p:spPr>
          <a:xfrm>
            <a:off x="107504" y="908720"/>
            <a:ext cx="892899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u="sng" dirty="0" err="1"/>
              <a:t>Definition</a:t>
            </a:r>
            <a:r>
              <a:rPr lang="fr-FR" sz="2400" dirty="0"/>
              <a:t>: Contribution of the </a:t>
            </a:r>
            <a:r>
              <a:rPr lang="fr-FR" sz="2400" dirty="0" err="1"/>
              <a:t>different</a:t>
            </a:r>
            <a:r>
              <a:rPr lang="fr-FR" sz="2400" dirty="0"/>
              <a:t> charge carriers to the </a:t>
            </a:r>
            <a:r>
              <a:rPr lang="fr-FR" sz="2400" dirty="0" err="1"/>
              <a:t>current</a:t>
            </a:r>
            <a:r>
              <a:rPr lang="fr-FR" sz="2400" dirty="0"/>
              <a:t> transport:</a:t>
            </a:r>
          </a:p>
          <a:p>
            <a:pPr algn="just"/>
            <a:endParaRPr lang="fr-FR" sz="2400" dirty="0"/>
          </a:p>
          <a:p>
            <a:pPr algn="just"/>
            <a:endParaRPr lang="fr-FR" sz="2400" dirty="0"/>
          </a:p>
          <a:p>
            <a:pPr algn="just"/>
            <a:endParaRPr lang="fr-FR" sz="2400" dirty="0"/>
          </a:p>
          <a:p>
            <a:pPr algn="just"/>
            <a:r>
              <a:rPr lang="fr-FR" sz="2400" dirty="0"/>
              <a:t>Phases </a:t>
            </a:r>
            <a:r>
              <a:rPr lang="fr-FR" sz="2400" dirty="0" err="1"/>
              <a:t>with</a:t>
            </a:r>
            <a:r>
              <a:rPr lang="fr-FR" sz="2400" dirty="0"/>
              <a:t> multiple mobile carriers</a:t>
            </a:r>
          </a:p>
          <a:p>
            <a:pPr algn="just"/>
            <a:r>
              <a:rPr lang="fr-FR" sz="2400" dirty="0"/>
              <a:t>(I cations, m anions, n free </a:t>
            </a:r>
            <a:r>
              <a:rPr lang="fr-FR" sz="2400" dirty="0" err="1"/>
              <a:t>electron</a:t>
            </a:r>
            <a:r>
              <a:rPr lang="fr-FR" sz="2400" dirty="0"/>
              <a:t>, p </a:t>
            </a:r>
            <a:r>
              <a:rPr lang="fr-FR" sz="2400" dirty="0" err="1"/>
              <a:t>electron</a:t>
            </a:r>
            <a:r>
              <a:rPr lang="fr-FR" sz="2400" dirty="0"/>
              <a:t> </a:t>
            </a:r>
            <a:r>
              <a:rPr lang="fr-FR" sz="2400" dirty="0" err="1"/>
              <a:t>hole</a:t>
            </a:r>
            <a:r>
              <a:rPr lang="fr-FR" sz="2400" dirty="0"/>
              <a:t>): </a:t>
            </a:r>
          </a:p>
          <a:p>
            <a:pPr algn="just">
              <a:buFontTx/>
              <a:buChar char="-"/>
            </a:pPr>
            <a:r>
              <a:rPr lang="fr-FR" sz="2400" dirty="0" err="1"/>
              <a:t>Cationic</a:t>
            </a:r>
            <a:r>
              <a:rPr lang="fr-FR" sz="2400" dirty="0"/>
              <a:t> : 			-</a:t>
            </a:r>
            <a:r>
              <a:rPr lang="fr-FR" sz="2400" dirty="0" err="1"/>
              <a:t>Anionic</a:t>
            </a:r>
            <a:r>
              <a:rPr lang="fr-FR" sz="2400" dirty="0"/>
              <a:t> : 		-Ionic : </a:t>
            </a:r>
          </a:p>
          <a:p>
            <a:pPr algn="just">
              <a:buFontTx/>
              <a:buChar char="-"/>
            </a:pPr>
            <a:endParaRPr lang="fr-FR" sz="2400" dirty="0"/>
          </a:p>
          <a:p>
            <a:pPr algn="just">
              <a:buFontTx/>
              <a:buChar char="-"/>
            </a:pPr>
            <a:endParaRPr lang="fr-FR" sz="2400" dirty="0"/>
          </a:p>
          <a:p>
            <a:pPr algn="just">
              <a:buFontTx/>
              <a:buChar char="-"/>
            </a:pPr>
            <a:endParaRPr lang="fr-FR" sz="2400" dirty="0"/>
          </a:p>
          <a:p>
            <a:pPr algn="just">
              <a:buFontTx/>
              <a:buChar char="-"/>
            </a:pPr>
            <a:r>
              <a:rPr lang="fr-FR" sz="2400" dirty="0"/>
              <a:t>Electron </a:t>
            </a:r>
            <a:r>
              <a:rPr lang="fr-FR" sz="2400" dirty="0" err="1"/>
              <a:t>hole</a:t>
            </a:r>
            <a:r>
              <a:rPr lang="fr-FR" sz="2400" dirty="0"/>
              <a:t> : 	- Free </a:t>
            </a:r>
            <a:r>
              <a:rPr lang="fr-FR" sz="2400" dirty="0" err="1"/>
              <a:t>electron</a:t>
            </a:r>
            <a:r>
              <a:rPr lang="fr-FR" sz="2400" dirty="0"/>
              <a:t> : 	- </a:t>
            </a:r>
            <a:r>
              <a:rPr lang="fr-FR" sz="2400" dirty="0" err="1"/>
              <a:t>Electronic</a:t>
            </a:r>
            <a:r>
              <a:rPr lang="fr-FR" sz="2400" dirty="0"/>
              <a:t>: </a:t>
            </a:r>
          </a:p>
          <a:p>
            <a:pPr algn="just">
              <a:buFontTx/>
              <a:buChar char="-"/>
            </a:pPr>
            <a:endParaRPr lang="fr-FR" sz="2400" dirty="0"/>
          </a:p>
        </p:txBody>
      </p:sp>
      <p:sp>
        <p:nvSpPr>
          <p:cNvPr id="26" name="ZoneTexte 25"/>
          <p:cNvSpPr txBox="1"/>
          <p:nvPr/>
        </p:nvSpPr>
        <p:spPr>
          <a:xfrm>
            <a:off x="300607" y="548679"/>
            <a:ext cx="2788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6666FF"/>
                </a:solidFill>
              </a:rPr>
              <a:t>Transport </a:t>
            </a:r>
            <a:r>
              <a:rPr lang="fr-FR" sz="2400" dirty="0" err="1">
                <a:solidFill>
                  <a:srgbClr val="6666FF"/>
                </a:solidFill>
              </a:rPr>
              <a:t>number</a:t>
            </a:r>
            <a:endParaRPr lang="fr-FR" sz="2400" baseline="-25000" dirty="0">
              <a:solidFill>
                <a:srgbClr val="6666FF"/>
              </a:solidFill>
            </a:endParaRPr>
          </a:p>
        </p:txBody>
      </p:sp>
      <p:graphicFrame>
        <p:nvGraphicFramePr>
          <p:cNvPr id="308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2894531"/>
              </p:ext>
            </p:extLst>
          </p:nvPr>
        </p:nvGraphicFramePr>
        <p:xfrm>
          <a:off x="1673879" y="1758280"/>
          <a:ext cx="5783263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2" imgW="3670200" imgH="457200" progId="Equation.3">
                  <p:embed/>
                </p:oleObj>
              </mc:Choice>
              <mc:Fallback>
                <p:oleObj name="Équation" r:id="rId2" imgW="367020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3879" y="1758280"/>
                        <a:ext cx="5783263" cy="71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618928"/>
              </p:ext>
            </p:extLst>
          </p:nvPr>
        </p:nvGraphicFramePr>
        <p:xfrm>
          <a:off x="353268" y="4063877"/>
          <a:ext cx="1341438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4" imgW="850680" imgH="406080" progId="Equation.3">
                  <p:embed/>
                </p:oleObj>
              </mc:Choice>
              <mc:Fallback>
                <p:oleObj name="Équation" r:id="rId4" imgW="850680" imgH="4060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268" y="4063877"/>
                        <a:ext cx="1341438" cy="636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9169672"/>
              </p:ext>
            </p:extLst>
          </p:nvPr>
        </p:nvGraphicFramePr>
        <p:xfrm>
          <a:off x="3743896" y="3977406"/>
          <a:ext cx="1362075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6" imgW="863280" imgH="406080" progId="Equation.3">
                  <p:embed/>
                </p:oleObj>
              </mc:Choice>
              <mc:Fallback>
                <p:oleObj name="Équation" r:id="rId6" imgW="863280" imgH="4060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3896" y="3977406"/>
                        <a:ext cx="1362075" cy="63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575549"/>
              </p:ext>
            </p:extLst>
          </p:nvPr>
        </p:nvGraphicFramePr>
        <p:xfrm>
          <a:off x="6466206" y="4117106"/>
          <a:ext cx="1241425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8" imgW="787320" imgH="228600" progId="Equation.3">
                  <p:embed/>
                </p:oleObj>
              </mc:Choice>
              <mc:Fallback>
                <p:oleObj name="Équation" r:id="rId8" imgW="78732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6206" y="4117106"/>
                        <a:ext cx="1241425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6398105"/>
              </p:ext>
            </p:extLst>
          </p:nvPr>
        </p:nvGraphicFramePr>
        <p:xfrm>
          <a:off x="971600" y="5626595"/>
          <a:ext cx="104140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10" imgW="660240" imgH="393480" progId="Equation.3">
                  <p:embed/>
                </p:oleObj>
              </mc:Choice>
              <mc:Fallback>
                <p:oleObj name="Équation" r:id="rId10" imgW="66024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5626595"/>
                        <a:ext cx="1041400" cy="615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4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536810"/>
              </p:ext>
            </p:extLst>
          </p:nvPr>
        </p:nvGraphicFramePr>
        <p:xfrm>
          <a:off x="6722318" y="5858306"/>
          <a:ext cx="1081088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12" imgW="685800" imgH="228600" progId="Equation.3">
                  <p:embed/>
                </p:oleObj>
              </mc:Choice>
              <mc:Fallback>
                <p:oleObj name="Équation" r:id="rId12" imgW="685800" imgH="2286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2318" y="5858306"/>
                        <a:ext cx="1081088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5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989038"/>
              </p:ext>
            </p:extLst>
          </p:nvPr>
        </p:nvGraphicFramePr>
        <p:xfrm>
          <a:off x="3743896" y="5465790"/>
          <a:ext cx="960438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14" imgW="609480" imgH="380880" progId="Equation.3">
                  <p:embed/>
                </p:oleObj>
              </mc:Choice>
              <mc:Fallback>
                <p:oleObj name="Équation" r:id="rId14" imgW="609480" imgH="3808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3896" y="5465790"/>
                        <a:ext cx="960438" cy="595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6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014097"/>
              </p:ext>
            </p:extLst>
          </p:nvPr>
        </p:nvGraphicFramePr>
        <p:xfrm>
          <a:off x="3707904" y="6319837"/>
          <a:ext cx="1260475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16" imgW="799920" imgH="342720" progId="Equation.3">
                  <p:embed/>
                </p:oleObj>
              </mc:Choice>
              <mc:Fallback>
                <p:oleObj name="Équation" r:id="rId16" imgW="799920" imgH="34272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6319837"/>
                        <a:ext cx="1260475" cy="538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36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9C5CC6B-409E-53ED-1D44-EF1AD05FCB7D}"/>
              </a:ext>
            </a:extLst>
          </p:cNvPr>
          <p:cNvSpPr txBox="1"/>
          <p:nvPr/>
        </p:nvSpPr>
        <p:spPr>
          <a:xfrm>
            <a:off x="611666" y="1932389"/>
            <a:ext cx="1125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À changer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71B2846-29C9-E189-D456-17D81D1CFB43}"/>
              </a:ext>
            </a:extLst>
          </p:cNvPr>
          <p:cNvSpPr txBox="1"/>
          <p:nvPr/>
        </p:nvSpPr>
        <p:spPr>
          <a:xfrm>
            <a:off x="2055787" y="6299001"/>
            <a:ext cx="1125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À changer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4530" y="143475"/>
            <a:ext cx="892899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endParaRPr lang="fr-FR" i="1" u="sng" dirty="0">
              <a:solidFill>
                <a:srgbClr val="6666FF"/>
              </a:solidFill>
            </a:endParaRPr>
          </a:p>
          <a:p>
            <a:pPr marL="6350" lvl="1" algn="just"/>
            <a:endParaRPr lang="fr-FR" dirty="0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288941"/>
              </p:ext>
            </p:extLst>
          </p:nvPr>
        </p:nvGraphicFramePr>
        <p:xfrm>
          <a:off x="3171825" y="1052513"/>
          <a:ext cx="2562225" cy="112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2" imgW="977760" imgH="431640" progId="Equation.3">
                  <p:embed/>
                </p:oleObj>
              </mc:Choice>
              <mc:Fallback>
                <p:oleObj name="Équation" r:id="rId2" imgW="977760" imgH="431640" progId="Equation.3">
                  <p:embed/>
                  <p:pic>
                    <p:nvPicPr>
                      <p:cNvPr id="0" name="Obje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1825" y="1052513"/>
                        <a:ext cx="2562225" cy="11287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35496" y="4521894"/>
            <a:ext cx="9036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	 Discrepancy between the diffusion coefficient deduced from the conductivity (Nernst-Einstein relation) and that measured by a direct method (radioactive tracer) means that both diffusion &amp; migration mechanisms are different.</a:t>
            </a:r>
          </a:p>
        </p:txBody>
      </p:sp>
      <p:sp>
        <p:nvSpPr>
          <p:cNvPr id="8" name="Flèche droite 7"/>
          <p:cNvSpPr/>
          <p:nvPr/>
        </p:nvSpPr>
        <p:spPr>
          <a:xfrm>
            <a:off x="323528" y="4571589"/>
            <a:ext cx="520789" cy="275258"/>
          </a:xfrm>
          <a:prstGeom prst="rightArrow">
            <a:avLst/>
          </a:prstGeom>
          <a:solidFill>
            <a:srgbClr val="66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9" name="ZoneTexte 8"/>
          <p:cNvSpPr txBox="1"/>
          <p:nvPr/>
        </p:nvSpPr>
        <p:spPr>
          <a:xfrm>
            <a:off x="-1908720" y="-10548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6666FF"/>
                </a:solidFill>
              </a:rPr>
              <a:t>2 .1.5  Nernst-Einstein </a:t>
            </a:r>
            <a:r>
              <a:rPr lang="fr-FR" sz="2400" dirty="0" err="1">
                <a:solidFill>
                  <a:srgbClr val="6666FF"/>
                </a:solidFill>
              </a:rPr>
              <a:t>equation</a:t>
            </a:r>
            <a:endParaRPr lang="fr-FR" sz="2400" dirty="0">
              <a:solidFill>
                <a:srgbClr val="6666FF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76377" y="608668"/>
            <a:ext cx="903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/>
              <a:t> </a:t>
            </a:r>
            <a:r>
              <a:rPr lang="fr-FR" sz="2400" dirty="0" err="1"/>
              <a:t>Relationships</a:t>
            </a:r>
            <a:r>
              <a:rPr lang="fr-FR" sz="2400" dirty="0"/>
              <a:t> </a:t>
            </a:r>
            <a:r>
              <a:rPr lang="fr-FR" sz="2400" dirty="0" err="1"/>
              <a:t>between</a:t>
            </a:r>
            <a:r>
              <a:rPr lang="fr-FR" sz="2400" dirty="0"/>
              <a:t> the </a:t>
            </a:r>
            <a:r>
              <a:rPr lang="fr-FR" sz="2400" dirty="0" err="1"/>
              <a:t>ionic</a:t>
            </a:r>
            <a:r>
              <a:rPr lang="fr-FR" sz="2400" dirty="0"/>
              <a:t> </a:t>
            </a:r>
            <a:r>
              <a:rPr lang="fr-FR" sz="2400" dirty="0" err="1"/>
              <a:t>conductivity</a:t>
            </a:r>
            <a:r>
              <a:rPr lang="fr-FR" sz="2400" dirty="0"/>
              <a:t> and the diffusion coefficient:</a:t>
            </a:r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112817"/>
              </p:ext>
            </p:extLst>
          </p:nvPr>
        </p:nvGraphicFramePr>
        <p:xfrm>
          <a:off x="878446" y="2306538"/>
          <a:ext cx="402332" cy="402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4" imgW="228600" imgH="228600" progId="Equation.3">
                  <p:embed/>
                </p:oleObj>
              </mc:Choice>
              <mc:Fallback>
                <p:oleObj name="Équation" r:id="rId4" imgW="228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78446" y="2306538"/>
                        <a:ext cx="402332" cy="4023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467544" y="2276872"/>
            <a:ext cx="8676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/>
              <a:t>      : diffusion coefficient </a:t>
            </a:r>
            <a:r>
              <a:rPr lang="fr-FR" sz="2400" dirty="0" err="1"/>
              <a:t>deduced</a:t>
            </a:r>
            <a:r>
              <a:rPr lang="fr-FR" sz="2400" dirty="0"/>
              <a:t> </a:t>
            </a:r>
            <a:r>
              <a:rPr lang="fr-FR" sz="2400" dirty="0" err="1"/>
              <a:t>from</a:t>
            </a:r>
            <a:r>
              <a:rPr lang="fr-FR" sz="2400" dirty="0"/>
              <a:t> the </a:t>
            </a:r>
            <a:r>
              <a:rPr lang="fr-FR" sz="2400" dirty="0" err="1"/>
              <a:t>conductivity</a:t>
            </a:r>
            <a:r>
              <a:rPr lang="fr-FR" sz="2400" dirty="0"/>
              <a:t> </a:t>
            </a:r>
            <a:r>
              <a:rPr lang="fr-FR" sz="2400" dirty="0" err="1"/>
              <a:t>deviates</a:t>
            </a:r>
            <a:r>
              <a:rPr lang="fr-FR" sz="2400" dirty="0"/>
              <a:t> </a:t>
            </a:r>
            <a:r>
              <a:rPr lang="fr-FR" sz="2400" dirty="0" err="1"/>
              <a:t>from</a:t>
            </a:r>
            <a:r>
              <a:rPr lang="fr-FR" sz="2400" dirty="0"/>
              <a:t> D, </a:t>
            </a:r>
            <a:r>
              <a:rPr lang="fr-FR" sz="2400" dirty="0" err="1"/>
              <a:t>according</a:t>
            </a:r>
            <a:r>
              <a:rPr lang="fr-FR" sz="2400" dirty="0"/>
              <a:t> to Haven ratio H</a:t>
            </a:r>
            <a:r>
              <a:rPr lang="fr-FR" sz="2400" baseline="-25000" dirty="0"/>
              <a:t>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400" baseline="-25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400" baseline="-25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400" baseline="-25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400" dirty="0"/>
          </a:p>
        </p:txBody>
      </p:sp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704802"/>
              </p:ext>
            </p:extLst>
          </p:nvPr>
        </p:nvGraphicFramePr>
        <p:xfrm>
          <a:off x="4166518" y="3211247"/>
          <a:ext cx="1056213" cy="716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6" imgW="634680" imgH="431640" progId="Equation.3">
                  <p:embed/>
                </p:oleObj>
              </mc:Choice>
              <mc:Fallback>
                <p:oleObj name="Équation" r:id="rId6" imgW="634680" imgH="431640" progId="Equation.3">
                  <p:embed/>
                  <p:pic>
                    <p:nvPicPr>
                      <p:cNvPr id="0" name="Obje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6518" y="3211247"/>
                        <a:ext cx="1056213" cy="7165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27303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2"/>
          <a:stretch/>
        </p:blipFill>
        <p:spPr bwMode="auto">
          <a:xfrm>
            <a:off x="323528" y="1371529"/>
            <a:ext cx="8699832" cy="493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143508" y="246802"/>
            <a:ext cx="8856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6666FF"/>
                </a:solidFill>
              </a:rPr>
              <a:t>2.2</a:t>
            </a:r>
            <a:r>
              <a:rPr lang="fr-FR" dirty="0">
                <a:solidFill>
                  <a:srgbClr val="6666FF"/>
                </a:solidFill>
              </a:rPr>
              <a:t> – </a:t>
            </a:r>
            <a:r>
              <a:rPr lang="fr-FR" sz="2800" u="sng" dirty="0" err="1">
                <a:solidFill>
                  <a:srgbClr val="6666FF"/>
                </a:solidFill>
              </a:rPr>
              <a:t>Microscopic</a:t>
            </a:r>
            <a:r>
              <a:rPr lang="fr-FR" sz="2800" u="sng" dirty="0">
                <a:solidFill>
                  <a:srgbClr val="6666FF"/>
                </a:solidFill>
              </a:rPr>
              <a:t> </a:t>
            </a:r>
            <a:r>
              <a:rPr lang="fr-FR" sz="2800" u="sng" dirty="0" err="1">
                <a:solidFill>
                  <a:srgbClr val="6666FF"/>
                </a:solidFill>
              </a:rPr>
              <a:t>approach</a:t>
            </a:r>
            <a:r>
              <a:rPr lang="fr-FR" sz="2800" u="sng" dirty="0">
                <a:solidFill>
                  <a:srgbClr val="6666FF"/>
                </a:solidFill>
              </a:rPr>
              <a:t> to </a:t>
            </a:r>
            <a:r>
              <a:rPr lang="fr-FR" sz="2800" u="sng" dirty="0" err="1">
                <a:solidFill>
                  <a:srgbClr val="6666FF"/>
                </a:solidFill>
              </a:rPr>
              <a:t>ionic</a:t>
            </a:r>
            <a:r>
              <a:rPr lang="fr-FR" sz="2800" u="sng" dirty="0">
                <a:solidFill>
                  <a:srgbClr val="6666FF"/>
                </a:solidFill>
              </a:rPr>
              <a:t> transport in </a:t>
            </a:r>
            <a:r>
              <a:rPr lang="fr-FR" sz="2800" u="sng" dirty="0" err="1">
                <a:solidFill>
                  <a:srgbClr val="6666FF"/>
                </a:solidFill>
              </a:rPr>
              <a:t>ionic</a:t>
            </a:r>
            <a:r>
              <a:rPr lang="fr-FR" sz="2800" u="sng" dirty="0">
                <a:solidFill>
                  <a:srgbClr val="6666FF"/>
                </a:solidFill>
              </a:rPr>
              <a:t> </a:t>
            </a:r>
            <a:r>
              <a:rPr lang="fr-FR" sz="2800" u="sng" dirty="0" err="1">
                <a:solidFill>
                  <a:srgbClr val="6666FF"/>
                </a:solidFill>
              </a:rPr>
              <a:t>crystals</a:t>
            </a:r>
            <a:endParaRPr lang="fr-FR" sz="2800" u="sng" dirty="0">
              <a:solidFill>
                <a:srgbClr val="6666FF"/>
              </a:solidFill>
            </a:endParaRPr>
          </a:p>
        </p:txBody>
      </p:sp>
      <p:sp>
        <p:nvSpPr>
          <p:cNvPr id="47" name="Flèche courbée vers le haut 46"/>
          <p:cNvSpPr/>
          <p:nvPr/>
        </p:nvSpPr>
        <p:spPr>
          <a:xfrm flipV="1">
            <a:off x="5700467" y="2519962"/>
            <a:ext cx="576064" cy="288032"/>
          </a:xfrm>
          <a:prstGeom prst="curved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7956376" y="5479364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x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4925042" y="3769295"/>
            <a:ext cx="43904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fr-FR" sz="1400" b="1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-6885580" y="154785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Ep</a:t>
            </a:r>
            <a:endParaRPr lang="fr-FR" dirty="0"/>
          </a:p>
        </p:txBody>
      </p:sp>
      <p:sp>
        <p:nvSpPr>
          <p:cNvPr id="42" name="ZoneTexte 41"/>
          <p:cNvSpPr txBox="1"/>
          <p:nvPr/>
        </p:nvSpPr>
        <p:spPr>
          <a:xfrm>
            <a:off x="4242186" y="1973035"/>
            <a:ext cx="1625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Position initiale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5248499" y="4646688"/>
            <a:ext cx="1209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Hopping</a:t>
            </a:r>
            <a:r>
              <a:rPr lang="fr-FR" dirty="0"/>
              <a:t> </a:t>
            </a:r>
            <a:r>
              <a:rPr lang="fr-FR" dirty="0" err="1"/>
              <a:t>along</a:t>
            </a:r>
            <a:r>
              <a:rPr lang="fr-FR" dirty="0"/>
              <a:t> the V direction</a:t>
            </a:r>
          </a:p>
        </p:txBody>
      </p:sp>
      <p:sp>
        <p:nvSpPr>
          <p:cNvPr id="48" name="Ellipse 47"/>
          <p:cNvSpPr/>
          <p:nvPr/>
        </p:nvSpPr>
        <p:spPr>
          <a:xfrm>
            <a:off x="4673444" y="5327134"/>
            <a:ext cx="474620" cy="521562"/>
          </a:xfrm>
          <a:prstGeom prst="ellipse">
            <a:avLst/>
          </a:prstGeom>
          <a:solidFill>
            <a:srgbClr val="6666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4242186" y="5905848"/>
            <a:ext cx="1481942" cy="4606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ZoneTexte 75"/>
          <p:cNvSpPr txBox="1"/>
          <p:nvPr/>
        </p:nvSpPr>
        <p:spPr>
          <a:xfrm>
            <a:off x="786317" y="6165304"/>
            <a:ext cx="81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err="1">
                <a:solidFill>
                  <a:srgbClr val="6666FF"/>
                </a:solidFill>
              </a:rPr>
              <a:t>Potential</a:t>
            </a:r>
            <a:r>
              <a:rPr lang="fr-FR" i="1" dirty="0">
                <a:solidFill>
                  <a:srgbClr val="6666FF"/>
                </a:solidFill>
              </a:rPr>
              <a:t> </a:t>
            </a:r>
            <a:r>
              <a:rPr lang="fr-FR" i="1" dirty="0" err="1">
                <a:solidFill>
                  <a:srgbClr val="6666FF"/>
                </a:solidFill>
              </a:rPr>
              <a:t>energy</a:t>
            </a:r>
            <a:r>
              <a:rPr lang="fr-FR" i="1" dirty="0">
                <a:solidFill>
                  <a:srgbClr val="6666FF"/>
                </a:solidFill>
              </a:rPr>
              <a:t> </a:t>
            </a:r>
            <a:r>
              <a:rPr lang="fr-FR" i="1" dirty="0" err="1">
                <a:solidFill>
                  <a:srgbClr val="6666FF"/>
                </a:solidFill>
              </a:rPr>
              <a:t>along</a:t>
            </a:r>
            <a:r>
              <a:rPr lang="fr-FR" i="1" dirty="0">
                <a:solidFill>
                  <a:srgbClr val="6666FF"/>
                </a:solidFill>
              </a:rPr>
              <a:t> the x direction  = f(</a:t>
            </a:r>
            <a:r>
              <a:rPr lang="fr-FR" i="1" dirty="0" err="1">
                <a:solidFill>
                  <a:srgbClr val="6666FF"/>
                </a:solidFill>
              </a:rPr>
              <a:t>hopping</a:t>
            </a:r>
            <a:r>
              <a:rPr lang="fr-FR" i="1" dirty="0">
                <a:solidFill>
                  <a:srgbClr val="6666FF"/>
                </a:solidFill>
              </a:rPr>
              <a:t> distance) for the ion </a:t>
            </a:r>
            <a:r>
              <a:rPr lang="fr-FR" i="1" dirty="0" err="1">
                <a:solidFill>
                  <a:srgbClr val="6666FF"/>
                </a:solidFill>
              </a:rPr>
              <a:t>displacement</a:t>
            </a:r>
            <a:r>
              <a:rPr lang="fr-FR" i="1" dirty="0">
                <a:solidFill>
                  <a:srgbClr val="6666FF"/>
                </a:solidFill>
              </a:rPr>
              <a:t> in </a:t>
            </a:r>
            <a:r>
              <a:rPr lang="fr-FR" i="1" dirty="0" err="1">
                <a:solidFill>
                  <a:srgbClr val="6666FF"/>
                </a:solidFill>
              </a:rPr>
              <a:t>ionic</a:t>
            </a:r>
            <a:r>
              <a:rPr lang="fr-FR" i="1" dirty="0">
                <a:solidFill>
                  <a:srgbClr val="6666FF"/>
                </a:solidFill>
              </a:rPr>
              <a:t> </a:t>
            </a:r>
            <a:r>
              <a:rPr lang="fr-FR" i="1" dirty="0" err="1">
                <a:solidFill>
                  <a:srgbClr val="6666FF"/>
                </a:solidFill>
              </a:rPr>
              <a:t>crystals</a:t>
            </a:r>
            <a:r>
              <a:rPr lang="fr-FR" i="1" dirty="0">
                <a:solidFill>
                  <a:srgbClr val="6666FF"/>
                </a:solidFill>
              </a:rPr>
              <a:t>. </a:t>
            </a:r>
          </a:p>
        </p:txBody>
      </p:sp>
      <p:sp>
        <p:nvSpPr>
          <p:cNvPr id="49" name="Flèche courbée vers le haut 48"/>
          <p:cNvSpPr/>
          <p:nvPr/>
        </p:nvSpPr>
        <p:spPr>
          <a:xfrm flipH="1" flipV="1">
            <a:off x="3563888" y="2054623"/>
            <a:ext cx="576064" cy="288032"/>
          </a:xfrm>
          <a:prstGeom prst="curved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21465" y="2249915"/>
            <a:ext cx="402663" cy="222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302939" y="2159281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solidFill>
                  <a:srgbClr val="92D050"/>
                </a:solidFill>
              </a:rPr>
              <a:t>qxV</a:t>
            </a:r>
            <a:endParaRPr lang="fr-FR" b="1" dirty="0">
              <a:solidFill>
                <a:srgbClr val="92D05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-355395" y="918599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6666FF"/>
                </a:solidFill>
              </a:rPr>
              <a:t>2 .2.1  </a:t>
            </a:r>
            <a:r>
              <a:rPr lang="fr-FR" sz="2400" dirty="0" err="1">
                <a:solidFill>
                  <a:srgbClr val="6666FF"/>
                </a:solidFill>
              </a:rPr>
              <a:t>Fixed</a:t>
            </a:r>
            <a:r>
              <a:rPr lang="fr-FR" sz="2400" dirty="0">
                <a:solidFill>
                  <a:srgbClr val="6666FF"/>
                </a:solidFill>
              </a:rPr>
              <a:t> </a:t>
            </a:r>
            <a:r>
              <a:rPr lang="fr-FR" sz="2400" dirty="0" err="1">
                <a:solidFill>
                  <a:srgbClr val="6666FF"/>
                </a:solidFill>
              </a:rPr>
              <a:t>framework</a:t>
            </a:r>
            <a:r>
              <a:rPr lang="fr-FR" sz="2400" dirty="0">
                <a:solidFill>
                  <a:srgbClr val="6666FF"/>
                </a:solidFill>
              </a:rPr>
              <a:t>: Model of </a:t>
            </a:r>
            <a:r>
              <a:rPr lang="fr-FR" sz="2400" dirty="0" err="1">
                <a:solidFill>
                  <a:srgbClr val="6666FF"/>
                </a:solidFill>
              </a:rPr>
              <a:t>activated</a:t>
            </a:r>
            <a:r>
              <a:rPr lang="fr-FR" sz="2400" dirty="0">
                <a:solidFill>
                  <a:srgbClr val="6666FF"/>
                </a:solidFill>
              </a:rPr>
              <a:t> </a:t>
            </a:r>
            <a:r>
              <a:rPr lang="fr-FR" sz="2400" dirty="0" err="1">
                <a:solidFill>
                  <a:srgbClr val="6666FF"/>
                </a:solidFill>
              </a:rPr>
              <a:t>hopping</a:t>
            </a:r>
            <a:r>
              <a:rPr lang="fr-FR" sz="2400" dirty="0">
                <a:solidFill>
                  <a:srgbClr val="6666FF"/>
                </a:solidFill>
              </a:rPr>
              <a:t> motion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38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7F45DEE-5CF2-FD5B-215E-0C29A7F10A02}"/>
              </a:ext>
            </a:extLst>
          </p:cNvPr>
          <p:cNvSpPr txBox="1"/>
          <p:nvPr/>
        </p:nvSpPr>
        <p:spPr>
          <a:xfrm>
            <a:off x="3229760" y="4369689"/>
            <a:ext cx="1209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Hopping</a:t>
            </a:r>
            <a:r>
              <a:rPr lang="fr-FR" dirty="0"/>
              <a:t> opposite to the V direction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oneTexte 21"/>
          <p:cNvSpPr txBox="1"/>
          <p:nvPr/>
        </p:nvSpPr>
        <p:spPr>
          <a:xfrm>
            <a:off x="179512" y="260648"/>
            <a:ext cx="885698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/>
              <a:t>Frequency of the </a:t>
            </a:r>
            <a:r>
              <a:rPr lang="fr-FR" sz="2400" dirty="0" err="1"/>
              <a:t>hopping</a:t>
            </a:r>
            <a:r>
              <a:rPr lang="fr-FR" sz="2400" dirty="0"/>
              <a:t> </a:t>
            </a:r>
            <a:r>
              <a:rPr lang="fr-FR" sz="2400" dirty="0" err="1"/>
              <a:t>resulting</a:t>
            </a:r>
            <a:r>
              <a:rPr lang="fr-FR" sz="2400" dirty="0"/>
              <a:t> </a:t>
            </a:r>
            <a:r>
              <a:rPr lang="fr-FR" sz="2400" dirty="0" err="1"/>
              <a:t>from</a:t>
            </a:r>
            <a:r>
              <a:rPr lang="fr-FR" sz="2400" dirty="0"/>
              <a:t> the application of E </a:t>
            </a:r>
            <a:r>
              <a:rPr lang="fr-FR" sz="2400" dirty="0" err="1"/>
              <a:t>along</a:t>
            </a:r>
            <a:r>
              <a:rPr lang="fr-FR" sz="2400" dirty="0"/>
              <a:t> the x direction: 				</a:t>
            </a:r>
          </a:p>
          <a:p>
            <a:pPr lvl="1" algn="just"/>
            <a:r>
              <a:rPr lang="fr-FR" sz="2400" dirty="0"/>
              <a:t>				      and</a:t>
            </a:r>
          </a:p>
          <a:p>
            <a:pPr algn="just"/>
            <a:endParaRPr lang="fr-FR" sz="2400" dirty="0"/>
          </a:p>
          <a:p>
            <a:pPr algn="just"/>
            <a:endParaRPr lang="fr-FR" sz="2400" dirty="0"/>
          </a:p>
          <a:p>
            <a:pPr algn="just"/>
            <a:endParaRPr lang="fr-FR" sz="2400" dirty="0"/>
          </a:p>
          <a:p>
            <a:pPr algn="just"/>
            <a:endParaRPr lang="fr-FR" sz="2400" dirty="0"/>
          </a:p>
          <a:p>
            <a:pPr algn="just"/>
            <a:endParaRPr lang="fr-FR" sz="2400" dirty="0"/>
          </a:p>
          <a:p>
            <a:pPr algn="just"/>
            <a:endParaRPr lang="fr-FR" sz="2400" dirty="0"/>
          </a:p>
          <a:p>
            <a:pPr algn="just"/>
            <a:endParaRPr lang="fr-FR" sz="2400" dirty="0"/>
          </a:p>
          <a:p>
            <a:pPr algn="just"/>
            <a:r>
              <a:rPr lang="fr-FR" sz="2400" dirty="0"/>
              <a:t> </a:t>
            </a:r>
          </a:p>
          <a:p>
            <a:pPr algn="just"/>
            <a:endParaRPr lang="fr-FR" sz="2400" dirty="0"/>
          </a:p>
          <a:p>
            <a:pPr algn="just"/>
            <a:endParaRPr lang="fr-FR" sz="2400" dirty="0"/>
          </a:p>
          <a:p>
            <a:pPr algn="just"/>
            <a:endParaRPr lang="fr-F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/>
              <a:t>Velocity of the charge carrier (distance per unit time)➔ </a:t>
            </a:r>
          </a:p>
          <a:p>
            <a:pPr algn="just"/>
            <a:endParaRPr lang="fr-FR" sz="2400" dirty="0"/>
          </a:p>
        </p:txBody>
      </p:sp>
      <p:graphicFrame>
        <p:nvGraphicFramePr>
          <p:cNvPr id="614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894225"/>
              </p:ext>
            </p:extLst>
          </p:nvPr>
        </p:nvGraphicFramePr>
        <p:xfrm>
          <a:off x="1426654" y="941722"/>
          <a:ext cx="3181350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2" imgW="2019240" imgH="431640" progId="Equation.3">
                  <p:embed/>
                </p:oleObj>
              </mc:Choice>
              <mc:Fallback>
                <p:oleObj name="Équation" r:id="rId2" imgW="2019240" imgH="43164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6654" y="941722"/>
                        <a:ext cx="3181350" cy="71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720404"/>
              </p:ext>
            </p:extLst>
          </p:nvPr>
        </p:nvGraphicFramePr>
        <p:xfrm>
          <a:off x="1674813" y="1700213"/>
          <a:ext cx="6403975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4" imgW="4063680" imgH="431640" progId="Equation.3">
                  <p:embed/>
                </p:oleObj>
              </mc:Choice>
              <mc:Fallback>
                <p:oleObj name="Équation" r:id="rId4" imgW="406368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4813" y="1700213"/>
                        <a:ext cx="6403975" cy="71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614694"/>
              </p:ext>
            </p:extLst>
          </p:nvPr>
        </p:nvGraphicFramePr>
        <p:xfrm>
          <a:off x="4895850" y="879656"/>
          <a:ext cx="3182938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6" imgW="2019240" imgH="431640" progId="Equation.3">
                  <p:embed/>
                </p:oleObj>
              </mc:Choice>
              <mc:Fallback>
                <p:oleObj name="Équation" r:id="rId6" imgW="2019240" imgH="43164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5850" y="879656"/>
                        <a:ext cx="3182938" cy="71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806350"/>
              </p:ext>
            </p:extLst>
          </p:nvPr>
        </p:nvGraphicFramePr>
        <p:xfrm>
          <a:off x="1187624" y="3505126"/>
          <a:ext cx="4883150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8" imgW="3098520" imgH="431640" progId="Equation.3">
                  <p:embed/>
                </p:oleObj>
              </mc:Choice>
              <mc:Fallback>
                <p:oleObj name="Équation" r:id="rId8" imgW="3098520" imgH="43164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3505126"/>
                        <a:ext cx="4883150" cy="71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488322"/>
              </p:ext>
            </p:extLst>
          </p:nvPr>
        </p:nvGraphicFramePr>
        <p:xfrm>
          <a:off x="2906713" y="2479675"/>
          <a:ext cx="4437062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10" imgW="2768400" imgH="457200" progId="Equation.3">
                  <p:embed/>
                </p:oleObj>
              </mc:Choice>
              <mc:Fallback>
                <p:oleObj name="Équation" r:id="rId10" imgW="2768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906713" y="2479675"/>
                        <a:ext cx="4437062" cy="73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0061041"/>
              </p:ext>
            </p:extLst>
          </p:nvPr>
        </p:nvGraphicFramePr>
        <p:xfrm>
          <a:off x="3698875" y="4437063"/>
          <a:ext cx="2257425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12" imgW="1409400" imgH="431640" progId="Equation.3">
                  <p:embed/>
                </p:oleObj>
              </mc:Choice>
              <mc:Fallback>
                <p:oleObj name="Équation" r:id="rId12" imgW="1409400" imgH="431640" progId="Equation.3">
                  <p:embed/>
                  <p:pic>
                    <p:nvPicPr>
                      <p:cNvPr id="0" name="Obje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8875" y="4437063"/>
                        <a:ext cx="2257425" cy="69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9135072"/>
              </p:ext>
            </p:extLst>
          </p:nvPr>
        </p:nvGraphicFramePr>
        <p:xfrm>
          <a:off x="7611269" y="5445224"/>
          <a:ext cx="93503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14" imgW="583920" imgH="190440" progId="Equation.3">
                  <p:embed/>
                </p:oleObj>
              </mc:Choice>
              <mc:Fallback>
                <p:oleObj name="Équation" r:id="rId14" imgW="583920" imgH="190440" progId="Equation.3">
                  <p:embed/>
                  <p:pic>
                    <p:nvPicPr>
                      <p:cNvPr id="0" name="Obje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1269" y="5445224"/>
                        <a:ext cx="93503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93876"/>
              </p:ext>
            </p:extLst>
          </p:nvPr>
        </p:nvGraphicFramePr>
        <p:xfrm>
          <a:off x="3587750" y="5907088"/>
          <a:ext cx="2338388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16" imgW="1460160" imgH="444240" progId="Equation.3">
                  <p:embed/>
                </p:oleObj>
              </mc:Choice>
              <mc:Fallback>
                <p:oleObj name="Équation" r:id="rId16" imgW="1460160" imgH="444240" progId="Equation.3">
                  <p:embed/>
                  <p:pic>
                    <p:nvPicPr>
                      <p:cNvPr id="0" name="Obje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0" y="5907088"/>
                        <a:ext cx="2338388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467544" y="3674731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With</a:t>
            </a:r>
            <a:r>
              <a:rPr lang="fr-FR" dirty="0"/>
              <a:t> 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39</a:t>
            </a:fld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691680" y="3573016"/>
            <a:ext cx="6583790" cy="461665"/>
          </a:xfrm>
          <a:prstGeom prst="rect">
            <a:avLst/>
          </a:prstGeom>
          <a:noFill/>
          <a:ln>
            <a:solidFill>
              <a:srgbClr val="6666FF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dirty="0"/>
              <a:t>Ionic conduction		</a:t>
            </a:r>
            <a:r>
              <a:rPr lang="fr-FR" sz="2400" dirty="0" err="1"/>
              <a:t>ionocovalent</a:t>
            </a:r>
            <a:r>
              <a:rPr lang="fr-FR" sz="2400" dirty="0"/>
              <a:t> bonding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11560" y="1124744"/>
            <a:ext cx="6984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/>
          </a:p>
          <a:p>
            <a:endParaRPr lang="fr-FR" sz="2400" dirty="0"/>
          </a:p>
          <a:p>
            <a:pPr>
              <a:buFontTx/>
              <a:buChar char="-"/>
            </a:pPr>
            <a:r>
              <a:rPr lang="fr-FR" sz="2400" dirty="0"/>
              <a:t> « High » </a:t>
            </a:r>
            <a:r>
              <a:rPr lang="fr-FR" sz="2400" dirty="0">
                <a:solidFill>
                  <a:srgbClr val="6666FF"/>
                </a:solidFill>
              </a:rPr>
              <a:t>partial charges</a:t>
            </a:r>
          </a:p>
          <a:p>
            <a:pPr>
              <a:buFontTx/>
              <a:buChar char="-"/>
            </a:pPr>
            <a:endParaRPr lang="fr-FR" sz="2400" dirty="0"/>
          </a:p>
          <a:p>
            <a:pPr>
              <a:buFontTx/>
              <a:buChar char="-"/>
            </a:pPr>
            <a:r>
              <a:rPr lang="fr-FR" sz="2400" dirty="0"/>
              <a:t> Weak </a:t>
            </a:r>
            <a:r>
              <a:rPr lang="fr-FR" sz="2400" dirty="0">
                <a:solidFill>
                  <a:srgbClr val="6666FF"/>
                </a:solidFill>
              </a:rPr>
              <a:t>Lewis </a:t>
            </a:r>
            <a:r>
              <a:rPr lang="fr-FR" sz="2400" dirty="0" err="1">
                <a:solidFill>
                  <a:srgbClr val="6666FF"/>
                </a:solidFill>
              </a:rPr>
              <a:t>acid</a:t>
            </a:r>
            <a:r>
              <a:rPr lang="fr-FR" sz="2400" dirty="0">
                <a:solidFill>
                  <a:srgbClr val="6666FF"/>
                </a:solidFill>
              </a:rPr>
              <a:t>/base </a:t>
            </a:r>
            <a:r>
              <a:rPr lang="fr-FR" sz="2400" dirty="0" err="1">
                <a:solidFill>
                  <a:srgbClr val="6666FF"/>
                </a:solidFill>
              </a:rPr>
              <a:t>character</a:t>
            </a:r>
            <a:endParaRPr lang="fr-FR" sz="2400" dirty="0">
              <a:solidFill>
                <a:srgbClr val="6666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980728"/>
            <a:ext cx="9145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u="sng" dirty="0">
                <a:solidFill>
                  <a:srgbClr val="6666FF"/>
                </a:solidFill>
              </a:rPr>
              <a:t>1 - Conditions for the </a:t>
            </a:r>
            <a:r>
              <a:rPr lang="fr-FR" sz="2800" u="sng" dirty="0" err="1">
                <a:solidFill>
                  <a:srgbClr val="6666FF"/>
                </a:solidFill>
              </a:rPr>
              <a:t>creation</a:t>
            </a:r>
            <a:r>
              <a:rPr lang="fr-FR" sz="2800" u="sng" dirty="0">
                <a:solidFill>
                  <a:srgbClr val="6666FF"/>
                </a:solidFill>
              </a:rPr>
              <a:t> of </a:t>
            </a:r>
            <a:r>
              <a:rPr lang="fr-FR" sz="2800" u="sng" dirty="0" err="1">
                <a:solidFill>
                  <a:srgbClr val="6666FF"/>
                </a:solidFill>
              </a:rPr>
              <a:t>ionic</a:t>
            </a:r>
            <a:r>
              <a:rPr lang="fr-FR" sz="2800" u="sng" dirty="0">
                <a:solidFill>
                  <a:srgbClr val="6666FF"/>
                </a:solidFill>
              </a:rPr>
              <a:t> carriers</a:t>
            </a:r>
          </a:p>
        </p:txBody>
      </p:sp>
      <p:sp>
        <p:nvSpPr>
          <p:cNvPr id="6" name="Flèche droite 5"/>
          <p:cNvSpPr/>
          <p:nvPr/>
        </p:nvSpPr>
        <p:spPr>
          <a:xfrm>
            <a:off x="4427984" y="3746872"/>
            <a:ext cx="864096" cy="216024"/>
          </a:xfrm>
          <a:prstGeom prst="rightArrow">
            <a:avLst>
              <a:gd name="adj1" fmla="val 36988"/>
              <a:gd name="adj2" fmla="val 59247"/>
            </a:avLst>
          </a:prstGeom>
          <a:solidFill>
            <a:srgbClr val="6666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grpSp>
        <p:nvGrpSpPr>
          <p:cNvPr id="4" name="Groupe 3"/>
          <p:cNvGrpSpPr/>
          <p:nvPr/>
        </p:nvGrpSpPr>
        <p:grpSpPr>
          <a:xfrm>
            <a:off x="467544" y="4581129"/>
            <a:ext cx="7800222" cy="1200329"/>
            <a:chOff x="755576" y="4953942"/>
            <a:chExt cx="7800222" cy="1200329"/>
          </a:xfrm>
        </p:grpSpPr>
        <p:sp>
          <p:nvSpPr>
            <p:cNvPr id="10" name="Rectangle 9"/>
            <p:cNvSpPr/>
            <p:nvPr/>
          </p:nvSpPr>
          <p:spPr>
            <a:xfrm>
              <a:off x="755576" y="4953942"/>
              <a:ext cx="3888432" cy="120032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sz="2400" dirty="0" err="1"/>
                <a:t>Competition</a:t>
              </a:r>
              <a:r>
                <a:rPr lang="fr-FR" sz="2400" dirty="0"/>
                <a:t>  </a:t>
              </a:r>
              <a:r>
                <a:rPr lang="fr-FR" sz="2400" dirty="0" err="1"/>
                <a:t>between</a:t>
              </a:r>
              <a:r>
                <a:rPr lang="fr-FR" sz="2400" dirty="0"/>
                <a:t> </a:t>
              </a:r>
            </a:p>
            <a:p>
              <a:pPr algn="ctr"/>
              <a:r>
                <a:rPr lang="fr-FR" sz="2400" dirty="0">
                  <a:solidFill>
                    <a:srgbClr val="6666FF"/>
                  </a:solidFill>
                </a:rPr>
                <a:t>Thermal agitation / system </a:t>
              </a:r>
              <a:r>
                <a:rPr lang="fr-FR" sz="2400" dirty="0" err="1">
                  <a:solidFill>
                    <a:srgbClr val="6666FF"/>
                  </a:solidFill>
                </a:rPr>
                <a:t>covalency</a:t>
              </a:r>
              <a:endParaRPr lang="fr-FR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580112" y="5169966"/>
              <a:ext cx="2975686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fr-FR" sz="2400" dirty="0"/>
                <a:t>[mobile </a:t>
              </a:r>
              <a:r>
                <a:rPr lang="fr-FR" sz="2400" dirty="0" err="1"/>
                <a:t>ionic</a:t>
              </a:r>
              <a:r>
                <a:rPr lang="fr-FR" sz="2400" dirty="0"/>
                <a:t> carriers] </a:t>
              </a:r>
            </a:p>
          </p:txBody>
        </p:sp>
        <p:sp>
          <p:nvSpPr>
            <p:cNvPr id="12" name="Flèche droite 11"/>
            <p:cNvSpPr/>
            <p:nvPr/>
          </p:nvSpPr>
          <p:spPr>
            <a:xfrm>
              <a:off x="4644008" y="5301208"/>
              <a:ext cx="864096" cy="216024"/>
            </a:xfrm>
            <a:prstGeom prst="rightArrow">
              <a:avLst>
                <a:gd name="adj1" fmla="val 36988"/>
                <a:gd name="adj2" fmla="val 59247"/>
              </a:avLst>
            </a:prstGeom>
            <a:solidFill>
              <a:srgbClr val="6666FF"/>
            </a:solidFill>
            <a:ln>
              <a:solidFill>
                <a:srgbClr val="66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323528" y="4581128"/>
            <a:ext cx="8532440" cy="1569661"/>
          </a:xfrm>
          <a:prstGeom prst="rect">
            <a:avLst/>
          </a:prstGeom>
          <a:noFill/>
          <a:ln w="12700"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oneTexte 21"/>
          <p:cNvSpPr txBox="1"/>
          <p:nvPr/>
        </p:nvSpPr>
        <p:spPr>
          <a:xfrm>
            <a:off x="179512" y="260648"/>
            <a:ext cx="885698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 err="1"/>
              <a:t>Based</a:t>
            </a:r>
            <a:r>
              <a:rPr lang="fr-FR" sz="2400" dirty="0"/>
              <a:t> on the </a:t>
            </a:r>
            <a:r>
              <a:rPr lang="fr-FR" sz="2400" dirty="0" err="1"/>
              <a:t>mobility</a:t>
            </a:r>
            <a:r>
              <a:rPr lang="fr-FR" sz="2400" dirty="0"/>
              <a:t> </a:t>
            </a:r>
            <a:r>
              <a:rPr lang="fr-FR" sz="2400" dirty="0" err="1"/>
              <a:t>definition</a:t>
            </a:r>
            <a:r>
              <a:rPr lang="fr-FR" sz="2400" dirty="0"/>
              <a:t> (= </a:t>
            </a:r>
            <a:r>
              <a:rPr lang="fr-FR" sz="2400" dirty="0" err="1"/>
              <a:t>velocity</a:t>
            </a:r>
            <a:r>
              <a:rPr lang="fr-FR" sz="2400" dirty="0"/>
              <a:t> for 1 V/m </a:t>
            </a:r>
            <a:r>
              <a:rPr lang="fr-FR" sz="2400" dirty="0" err="1"/>
              <a:t>applied</a:t>
            </a:r>
            <a:r>
              <a:rPr lang="fr-FR" sz="2400" dirty="0"/>
              <a:t> voltage), the </a:t>
            </a:r>
            <a:r>
              <a:rPr lang="fr-FR" sz="2400" dirty="0" err="1"/>
              <a:t>conductivity</a:t>
            </a:r>
            <a:r>
              <a:rPr lang="fr-FR" sz="2400" dirty="0"/>
              <a:t> (</a:t>
            </a:r>
            <a:r>
              <a:rPr lang="fr-FR" sz="2400" dirty="0">
                <a:latin typeface="Symbol" panose="05050102010706020507" pitchFamily="18" charset="2"/>
              </a:rPr>
              <a:t>s</a:t>
            </a:r>
            <a:r>
              <a:rPr lang="fr-FR" sz="2400" dirty="0"/>
              <a:t> = </a:t>
            </a:r>
            <a:r>
              <a:rPr lang="fr-FR" sz="2400" dirty="0" err="1"/>
              <a:t>nq</a:t>
            </a:r>
            <a:r>
              <a:rPr lang="fr-FR" sz="2400" dirty="0"/>
              <a:t>µ)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thus</a:t>
            </a:r>
            <a:r>
              <a:rPr lang="fr-FR" sz="2400" dirty="0"/>
              <a:t> </a:t>
            </a:r>
            <a:r>
              <a:rPr lang="fr-FR" sz="2400" dirty="0" err="1"/>
              <a:t>expressed</a:t>
            </a:r>
            <a:r>
              <a:rPr lang="fr-FR" sz="2400" dirty="0"/>
              <a:t> 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400" dirty="0"/>
          </a:p>
          <a:p>
            <a:pPr lvl="7" algn="just"/>
            <a:endParaRPr lang="fr-F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400" dirty="0"/>
          </a:p>
          <a:p>
            <a:pPr algn="just"/>
            <a:endParaRPr lang="fr-FR" sz="2400" dirty="0"/>
          </a:p>
          <a:p>
            <a:pPr algn="just"/>
            <a:endParaRPr lang="fr-FR" sz="2400" dirty="0"/>
          </a:p>
          <a:p>
            <a:pPr algn="just"/>
            <a:endParaRPr lang="fr-FR" sz="2400" dirty="0"/>
          </a:p>
          <a:p>
            <a:pPr algn="just"/>
            <a:endParaRPr lang="fr-FR" sz="2400" dirty="0"/>
          </a:p>
          <a:p>
            <a:pPr algn="just"/>
            <a:endParaRPr lang="fr-FR" sz="2400" dirty="0"/>
          </a:p>
          <a:p>
            <a:pPr algn="just"/>
            <a:endParaRPr lang="fr-FR" sz="2400" dirty="0"/>
          </a:p>
          <a:p>
            <a:pPr algn="just"/>
            <a:endParaRPr lang="fr-FR" sz="2400" dirty="0"/>
          </a:p>
          <a:p>
            <a:pPr algn="just"/>
            <a:r>
              <a:rPr lang="fr-FR" sz="2400" dirty="0"/>
              <a:t> </a:t>
            </a:r>
          </a:p>
          <a:p>
            <a:pPr algn="just"/>
            <a:endParaRPr lang="fr-FR" sz="2400" dirty="0"/>
          </a:p>
          <a:p>
            <a:pPr algn="just"/>
            <a:endParaRPr lang="fr-FR" sz="2400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588509"/>
              </p:ext>
            </p:extLst>
          </p:nvPr>
        </p:nvGraphicFramePr>
        <p:xfrm>
          <a:off x="3095625" y="1268413"/>
          <a:ext cx="314801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2" imgW="1485720" imgH="444240" progId="Equation.3">
                  <p:embed/>
                </p:oleObj>
              </mc:Choice>
              <mc:Fallback>
                <p:oleObj name="Équation" r:id="rId2" imgW="14857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25" y="1268413"/>
                        <a:ext cx="3148013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1910264"/>
              </p:ext>
            </p:extLst>
          </p:nvPr>
        </p:nvGraphicFramePr>
        <p:xfrm>
          <a:off x="3335338" y="2708275"/>
          <a:ext cx="2689225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4" imgW="1269720" imgH="431640" progId="Equation.3">
                  <p:embed/>
                </p:oleObj>
              </mc:Choice>
              <mc:Fallback>
                <p:oleObj name="Équation" r:id="rId4" imgW="1269720" imgH="431640" progId="Equation.3">
                  <p:embed/>
                  <p:pic>
                    <p:nvPicPr>
                      <p:cNvPr id="0" name="Obje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5338" y="2708275"/>
                        <a:ext cx="2689225" cy="90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lèche vers le bas 10"/>
          <p:cNvSpPr/>
          <p:nvPr/>
        </p:nvSpPr>
        <p:spPr>
          <a:xfrm>
            <a:off x="4608004" y="2132856"/>
            <a:ext cx="180020" cy="504056"/>
          </a:xfrm>
          <a:prstGeom prst="downArrow">
            <a:avLst/>
          </a:prstGeom>
          <a:solidFill>
            <a:srgbClr val="6666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4873816"/>
              </p:ext>
            </p:extLst>
          </p:nvPr>
        </p:nvGraphicFramePr>
        <p:xfrm>
          <a:off x="2915816" y="4149080"/>
          <a:ext cx="4006850" cy="187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6" imgW="1892160" imgH="888840" progId="Equation.3">
                  <p:embed/>
                </p:oleObj>
              </mc:Choice>
              <mc:Fallback>
                <p:oleObj name="Équation" r:id="rId6" imgW="1892160" imgH="888840" progId="Equation.3">
                  <p:embed/>
                  <p:pic>
                    <p:nvPicPr>
                      <p:cNvPr id="0" name="Obje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4149080"/>
                        <a:ext cx="4006850" cy="187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267744" y="3861048"/>
            <a:ext cx="4968552" cy="2376264"/>
          </a:xfrm>
          <a:prstGeom prst="rect">
            <a:avLst/>
          </a:prstGeom>
          <a:noFill/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827584" y="6428774"/>
            <a:ext cx="7678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Arrhenius </a:t>
            </a:r>
            <a:r>
              <a:rPr lang="fr-FR" sz="2400" dirty="0" err="1"/>
              <a:t>diagram</a:t>
            </a:r>
            <a:r>
              <a:rPr lang="fr-FR" sz="2400" dirty="0"/>
              <a:t>: </a:t>
            </a:r>
            <a:r>
              <a:rPr lang="fr-FR" sz="2400" dirty="0">
                <a:solidFill>
                  <a:srgbClr val="6666FF"/>
                </a:solidFill>
              </a:rPr>
              <a:t>Energy </a:t>
            </a:r>
            <a:r>
              <a:rPr lang="fr-FR" sz="2400" dirty="0" err="1">
                <a:solidFill>
                  <a:srgbClr val="6666FF"/>
                </a:solidFill>
              </a:rPr>
              <a:t>related</a:t>
            </a:r>
            <a:r>
              <a:rPr lang="fr-FR" sz="2400" dirty="0">
                <a:solidFill>
                  <a:srgbClr val="6666FF"/>
                </a:solidFill>
              </a:rPr>
              <a:t> </a:t>
            </a:r>
            <a:r>
              <a:rPr lang="fr-FR" sz="2400" dirty="0" err="1">
                <a:solidFill>
                  <a:srgbClr val="6666FF"/>
                </a:solidFill>
              </a:rPr>
              <a:t>with</a:t>
            </a:r>
            <a:r>
              <a:rPr lang="fr-FR" sz="2400" dirty="0">
                <a:solidFill>
                  <a:srgbClr val="6666FF"/>
                </a:solidFill>
              </a:rPr>
              <a:t> the </a:t>
            </a:r>
            <a:r>
              <a:rPr lang="fr-FR" sz="2400" dirty="0" err="1">
                <a:solidFill>
                  <a:srgbClr val="6666FF"/>
                </a:solidFill>
              </a:rPr>
              <a:t>hopping</a:t>
            </a:r>
            <a:r>
              <a:rPr lang="fr-FR" sz="2400" dirty="0">
                <a:solidFill>
                  <a:srgbClr val="6666FF"/>
                </a:solidFill>
              </a:rPr>
              <a:t> process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1415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oneTexte 21"/>
          <p:cNvSpPr txBox="1"/>
          <p:nvPr/>
        </p:nvSpPr>
        <p:spPr>
          <a:xfrm>
            <a:off x="179512" y="260648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 </a:t>
            </a:r>
          </a:p>
          <a:p>
            <a:pPr algn="just"/>
            <a:r>
              <a:rPr lang="fr-FR" dirty="0"/>
              <a:t> </a:t>
            </a:r>
          </a:p>
          <a:p>
            <a:pPr algn="just"/>
            <a:endParaRPr lang="fr-FR" dirty="0"/>
          </a:p>
          <a:p>
            <a:pPr algn="just"/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0" y="1580599"/>
            <a:ext cx="9036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Ex : </a:t>
            </a:r>
            <a:r>
              <a:rPr lang="fr-FR" sz="2400" dirty="0" err="1"/>
              <a:t>NaCl</a:t>
            </a:r>
            <a:r>
              <a:rPr lang="fr-FR" sz="2400" dirty="0"/>
              <a:t>, pure or </a:t>
            </a:r>
            <a:r>
              <a:rPr lang="fr-FR" sz="2400" dirty="0" err="1"/>
              <a:t>poorly</a:t>
            </a:r>
            <a:r>
              <a:rPr lang="fr-FR" sz="2400" dirty="0"/>
              <a:t> </a:t>
            </a:r>
            <a:r>
              <a:rPr lang="fr-FR" sz="2400" dirty="0" err="1"/>
              <a:t>doped</a:t>
            </a:r>
            <a:r>
              <a:rPr lang="fr-FR" sz="2400" dirty="0"/>
              <a:t> compound </a:t>
            </a:r>
            <a:r>
              <a:rPr lang="fr-FR" sz="2400" dirty="0" err="1"/>
              <a:t>with</a:t>
            </a:r>
            <a:r>
              <a:rPr lang="fr-FR" sz="2400" dirty="0"/>
              <a:t> Schottky-type </a:t>
            </a:r>
            <a:r>
              <a:rPr lang="fr-FR" sz="2400" dirty="0" err="1"/>
              <a:t>disorder</a:t>
            </a:r>
            <a:r>
              <a:rPr lang="fr-FR" sz="2400" dirty="0"/>
              <a:t> (</a:t>
            </a:r>
            <a:r>
              <a:rPr lang="fr-FR" sz="2400" dirty="0" err="1"/>
              <a:t>V</a:t>
            </a:r>
            <a:r>
              <a:rPr lang="fr-FR" sz="2400" baseline="-25000" dirty="0" err="1"/>
              <a:t>Na</a:t>
            </a:r>
            <a:r>
              <a:rPr lang="fr-FR" sz="2400" dirty="0"/>
              <a:t>’ et </a:t>
            </a:r>
            <a:r>
              <a:rPr lang="fr-FR" sz="2400" dirty="0" err="1"/>
              <a:t>V</a:t>
            </a:r>
            <a:r>
              <a:rPr lang="fr-FR" sz="2400" baseline="-25000" dirty="0" err="1"/>
              <a:t>Cl</a:t>
            </a:r>
            <a:r>
              <a:rPr lang="fr-FR" sz="2400" dirty="0"/>
              <a:t>°)</a:t>
            </a:r>
          </a:p>
          <a:p>
            <a:endParaRPr lang="fr-FR" sz="2400" dirty="0"/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1188016" y="2924944"/>
            <a:ext cx="0" cy="28803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1188016" y="5805264"/>
            <a:ext cx="194382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1341085" y="3429000"/>
            <a:ext cx="648072" cy="864096"/>
          </a:xfrm>
          <a:prstGeom prst="line">
            <a:avLst/>
          </a:prstGeom>
          <a:ln w="19050">
            <a:solidFill>
              <a:srgbClr val="66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1980104" y="4293096"/>
            <a:ext cx="864096" cy="288032"/>
          </a:xfrm>
          <a:prstGeom prst="line">
            <a:avLst/>
          </a:prstGeom>
          <a:ln w="19050">
            <a:solidFill>
              <a:srgbClr val="66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1319982" y="299695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I’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620064" y="3501008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2268136" y="400506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II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107504" y="2924944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Log(</a:t>
            </a:r>
            <a:r>
              <a:rPr lang="fr-FR" dirty="0" err="1">
                <a:latin typeface="Symbol" pitchFamily="18" charset="2"/>
              </a:rPr>
              <a:t>s</a:t>
            </a:r>
            <a:r>
              <a:rPr lang="fr-FR" dirty="0" err="1"/>
              <a:t>T</a:t>
            </a:r>
            <a:r>
              <a:rPr lang="fr-FR" dirty="0"/>
              <a:t>)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3065370" y="5620598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1/T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2052112" y="5840596"/>
            <a:ext cx="1412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/>
              <a:t>Pure </a:t>
            </a:r>
            <a:r>
              <a:rPr lang="fr-FR" sz="2400" i="1" dirty="0" err="1"/>
              <a:t>NaCl</a:t>
            </a:r>
            <a:endParaRPr lang="fr-FR" sz="2400" i="1" dirty="0"/>
          </a:p>
        </p:txBody>
      </p:sp>
      <p:sp>
        <p:nvSpPr>
          <p:cNvPr id="37" name="Rectangle 36"/>
          <p:cNvSpPr/>
          <p:nvPr/>
        </p:nvSpPr>
        <p:spPr>
          <a:xfrm>
            <a:off x="4139952" y="2834352"/>
            <a:ext cx="4896544" cy="23228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9" name="Connecteur droit 48"/>
          <p:cNvCxnSpPr/>
          <p:nvPr/>
        </p:nvCxnSpPr>
        <p:spPr>
          <a:xfrm>
            <a:off x="4139952" y="3770456"/>
            <a:ext cx="48965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>
            <a:off x="4139952" y="3194392"/>
            <a:ext cx="48965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/>
          <p:cNvSpPr txBox="1"/>
          <p:nvPr/>
        </p:nvSpPr>
        <p:spPr>
          <a:xfrm>
            <a:off x="4211960" y="2834352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Domain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5652120" y="2834352"/>
            <a:ext cx="2215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Ionic conduction type</a:t>
            </a:r>
          </a:p>
        </p:txBody>
      </p:sp>
      <p:cxnSp>
        <p:nvCxnSpPr>
          <p:cNvPr id="55" name="Connecteur droit 54"/>
          <p:cNvCxnSpPr/>
          <p:nvPr/>
        </p:nvCxnSpPr>
        <p:spPr>
          <a:xfrm>
            <a:off x="5076056" y="2834352"/>
            <a:ext cx="0" cy="23228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oneTexte 55"/>
          <p:cNvSpPr txBox="1"/>
          <p:nvPr/>
        </p:nvSpPr>
        <p:spPr>
          <a:xfrm>
            <a:off x="4427984" y="333840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I’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4427984" y="3914472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4427984" y="449053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II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5183566" y="3112522"/>
            <a:ext cx="381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/>
              <a:t>Cationc</a:t>
            </a:r>
            <a:r>
              <a:rPr lang="fr-FR" dirty="0"/>
              <a:t> and </a:t>
            </a:r>
            <a:r>
              <a:rPr lang="fr-FR" dirty="0" err="1"/>
              <a:t>anionc</a:t>
            </a:r>
            <a:r>
              <a:rPr lang="fr-FR" dirty="0"/>
              <a:t> </a:t>
            </a:r>
            <a:r>
              <a:rPr lang="fr-FR" dirty="0" err="1"/>
              <a:t>intrinsic</a:t>
            </a:r>
            <a:endParaRPr lang="fr-FR" dirty="0"/>
          </a:p>
          <a:p>
            <a:pPr algn="ctr"/>
            <a:r>
              <a:rPr lang="fr-FR" dirty="0" err="1"/>
              <a:t>V</a:t>
            </a:r>
            <a:r>
              <a:rPr lang="fr-FR" baseline="-25000" dirty="0" err="1"/>
              <a:t>Na</a:t>
            </a:r>
            <a:r>
              <a:rPr lang="fr-FR" dirty="0"/>
              <a:t>’ + </a:t>
            </a:r>
            <a:r>
              <a:rPr lang="fr-FR" dirty="0" err="1"/>
              <a:t>V</a:t>
            </a:r>
            <a:r>
              <a:rPr lang="fr-FR" baseline="-25000" dirty="0" err="1"/>
              <a:t>Cl</a:t>
            </a:r>
            <a:r>
              <a:rPr lang="fr-FR" dirty="0"/>
              <a:t>° </a:t>
            </a:r>
            <a:r>
              <a:rPr lang="fr-FR" dirty="0" err="1"/>
              <a:t>created</a:t>
            </a:r>
            <a:r>
              <a:rPr lang="fr-FR" dirty="0"/>
              <a:t> by thermal agitation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5508809" y="3689570"/>
            <a:ext cx="3239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/>
              <a:t>Cationc</a:t>
            </a:r>
            <a:r>
              <a:rPr lang="fr-FR" dirty="0"/>
              <a:t> </a:t>
            </a:r>
            <a:r>
              <a:rPr lang="fr-FR" dirty="0" err="1"/>
              <a:t>intrinsic</a:t>
            </a:r>
            <a:endParaRPr lang="fr-FR" dirty="0"/>
          </a:p>
          <a:p>
            <a:pPr algn="ctr"/>
            <a:r>
              <a:rPr lang="fr-FR" dirty="0" err="1"/>
              <a:t>V</a:t>
            </a:r>
            <a:r>
              <a:rPr lang="fr-FR" baseline="-25000" dirty="0" err="1"/>
              <a:t>na</a:t>
            </a:r>
            <a:r>
              <a:rPr lang="fr-FR" dirty="0"/>
              <a:t>’ </a:t>
            </a:r>
            <a:r>
              <a:rPr lang="fr-FR" dirty="0" err="1"/>
              <a:t>created</a:t>
            </a:r>
            <a:r>
              <a:rPr lang="fr-FR" dirty="0"/>
              <a:t> by thermal agitation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6180573" y="4346520"/>
            <a:ext cx="2210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/>
              <a:t>Extrinsic</a:t>
            </a:r>
            <a:endParaRPr lang="fr-FR" dirty="0"/>
          </a:p>
          <a:p>
            <a:pPr algn="ctr"/>
            <a:r>
              <a:rPr lang="fr-FR" dirty="0" err="1"/>
              <a:t>V</a:t>
            </a:r>
            <a:r>
              <a:rPr lang="fr-FR" baseline="-25000" dirty="0" err="1"/>
              <a:t>Na</a:t>
            </a:r>
            <a:r>
              <a:rPr lang="fr-FR" dirty="0"/>
              <a:t>’ due to </a:t>
            </a:r>
            <a:r>
              <a:rPr lang="fr-FR" dirty="0" err="1"/>
              <a:t>impurities</a:t>
            </a:r>
            <a:endParaRPr lang="fr-FR" dirty="0"/>
          </a:p>
        </p:txBody>
      </p:sp>
      <p:sp>
        <p:nvSpPr>
          <p:cNvPr id="35" name="Rectangle 34"/>
          <p:cNvSpPr/>
          <p:nvPr/>
        </p:nvSpPr>
        <p:spPr>
          <a:xfrm>
            <a:off x="1319982" y="5094476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i="1" dirty="0">
                <a:solidFill>
                  <a:srgbClr val="6666FF"/>
                </a:solidFill>
              </a:rPr>
              <a:t>Log(</a:t>
            </a:r>
            <a:r>
              <a:rPr lang="fr-FR" sz="2400" i="1" dirty="0">
                <a:solidFill>
                  <a:srgbClr val="6666FF"/>
                </a:solidFill>
                <a:latin typeface="Symbol" panose="05050102010706020507" pitchFamily="18" charset="2"/>
              </a:rPr>
              <a:t>s</a:t>
            </a:r>
            <a:r>
              <a:rPr lang="fr-FR" sz="2400" i="1" dirty="0">
                <a:solidFill>
                  <a:srgbClr val="6666FF"/>
                </a:solidFill>
              </a:rPr>
              <a:t>t) = f(1/T)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-900608" y="44624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6666FF"/>
                </a:solidFill>
              </a:rPr>
              <a:t>2 .2.2  </a:t>
            </a:r>
            <a:r>
              <a:rPr lang="fr-FR" sz="2400" dirty="0" err="1">
                <a:solidFill>
                  <a:srgbClr val="6666FF"/>
                </a:solidFill>
              </a:rPr>
              <a:t>Examples</a:t>
            </a:r>
            <a:r>
              <a:rPr lang="fr-FR" sz="2400" dirty="0">
                <a:solidFill>
                  <a:srgbClr val="6666FF"/>
                </a:solidFill>
              </a:rPr>
              <a:t>: </a:t>
            </a:r>
            <a:r>
              <a:rPr lang="fr-FR" sz="2400" dirty="0" err="1">
                <a:solidFill>
                  <a:srgbClr val="6666FF"/>
                </a:solidFill>
              </a:rPr>
              <a:t>conductivity</a:t>
            </a:r>
            <a:r>
              <a:rPr lang="fr-FR" sz="2400" dirty="0">
                <a:solidFill>
                  <a:srgbClr val="6666FF"/>
                </a:solidFill>
              </a:rPr>
              <a:t> of a pure </a:t>
            </a:r>
            <a:r>
              <a:rPr lang="fr-FR" sz="2400" dirty="0" err="1">
                <a:solidFill>
                  <a:srgbClr val="6666FF"/>
                </a:solidFill>
              </a:rPr>
              <a:t>isotropic</a:t>
            </a:r>
            <a:r>
              <a:rPr lang="fr-FR" sz="2400" dirty="0">
                <a:solidFill>
                  <a:srgbClr val="6666FF"/>
                </a:solidFill>
              </a:rPr>
              <a:t> </a:t>
            </a:r>
            <a:r>
              <a:rPr lang="fr-FR" sz="2400" dirty="0" err="1">
                <a:solidFill>
                  <a:srgbClr val="6666FF"/>
                </a:solidFill>
              </a:rPr>
              <a:t>crystal</a:t>
            </a:r>
            <a:endParaRPr lang="fr-FR" sz="2400" dirty="0">
              <a:solidFill>
                <a:srgbClr val="6666FF"/>
              </a:solidFill>
            </a:endParaRPr>
          </a:p>
        </p:txBody>
      </p:sp>
      <p:cxnSp>
        <p:nvCxnSpPr>
          <p:cNvPr id="64" name="Connecteur droit 63"/>
          <p:cNvCxnSpPr/>
          <p:nvPr/>
        </p:nvCxnSpPr>
        <p:spPr>
          <a:xfrm>
            <a:off x="4139952" y="4385200"/>
            <a:ext cx="48965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rme libre 45"/>
          <p:cNvSpPr/>
          <p:nvPr/>
        </p:nvSpPr>
        <p:spPr>
          <a:xfrm>
            <a:off x="1215851" y="3135086"/>
            <a:ext cx="130628" cy="311499"/>
          </a:xfrm>
          <a:custGeom>
            <a:avLst/>
            <a:gdLst>
              <a:gd name="connsiteX0" fmla="*/ 130628 w 130628"/>
              <a:gd name="connsiteY0" fmla="*/ 311499 h 311499"/>
              <a:gd name="connsiteX1" fmla="*/ 30145 w 130628"/>
              <a:gd name="connsiteY1" fmla="*/ 211015 h 311499"/>
              <a:gd name="connsiteX2" fmla="*/ 0 w 130628"/>
              <a:gd name="connsiteY2" fmla="*/ 0 h 311499"/>
              <a:gd name="connsiteX3" fmla="*/ 0 w 130628"/>
              <a:gd name="connsiteY3" fmla="*/ 0 h 311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628" h="311499">
                <a:moveTo>
                  <a:pt x="130628" y="311499"/>
                </a:moveTo>
                <a:cubicBezTo>
                  <a:pt x="91272" y="287215"/>
                  <a:pt x="51916" y="262931"/>
                  <a:pt x="30145" y="211015"/>
                </a:cubicBezTo>
                <a:cubicBezTo>
                  <a:pt x="8374" y="159099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19050"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304100" y="515054"/>
            <a:ext cx="8855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6666FF"/>
                </a:solidFill>
              </a:rPr>
              <a:t>2 .2.2.1. Example 1 : Alkali </a:t>
            </a:r>
            <a:r>
              <a:rPr lang="fr-FR" sz="2400" dirty="0" err="1">
                <a:solidFill>
                  <a:srgbClr val="6666FF"/>
                </a:solidFill>
              </a:rPr>
              <a:t>halides</a:t>
            </a:r>
            <a:r>
              <a:rPr lang="fr-FR" sz="2400" dirty="0">
                <a:solidFill>
                  <a:srgbClr val="6666FF"/>
                </a:solidFill>
              </a:rPr>
              <a:t>, silver </a:t>
            </a:r>
            <a:r>
              <a:rPr lang="fr-FR" sz="2400" dirty="0" err="1">
                <a:solidFill>
                  <a:srgbClr val="6666FF"/>
                </a:solidFill>
              </a:rPr>
              <a:t>halides</a:t>
            </a:r>
            <a:r>
              <a:rPr lang="fr-FR" sz="2400" dirty="0">
                <a:solidFill>
                  <a:srgbClr val="6666FF"/>
                </a:solidFill>
              </a:rPr>
              <a:t> (</a:t>
            </a:r>
            <a:r>
              <a:rPr lang="fr-FR" sz="2400" dirty="0" err="1">
                <a:solidFill>
                  <a:srgbClr val="6666FF"/>
                </a:solidFill>
                <a:latin typeface="Symbol" pitchFamily="2" charset="2"/>
              </a:rPr>
              <a:t>a</a:t>
            </a:r>
            <a:r>
              <a:rPr lang="fr-FR" sz="2400" dirty="0" err="1">
                <a:solidFill>
                  <a:srgbClr val="6666FF"/>
                </a:solidFill>
              </a:rPr>
              <a:t>AgI</a:t>
            </a:r>
            <a:r>
              <a:rPr lang="fr-FR" sz="2400" dirty="0">
                <a:solidFill>
                  <a:srgbClr val="6666FF"/>
                </a:solidFill>
              </a:rPr>
              <a:t> </a:t>
            </a:r>
            <a:r>
              <a:rPr lang="fr-FR" sz="2400" dirty="0" err="1">
                <a:solidFill>
                  <a:srgbClr val="6666FF"/>
                </a:solidFill>
              </a:rPr>
              <a:t>excepted</a:t>
            </a:r>
            <a:r>
              <a:rPr lang="fr-FR" sz="2400" dirty="0">
                <a:solidFill>
                  <a:srgbClr val="6666FF"/>
                </a:solidFill>
              </a:rPr>
              <a:t>) and </a:t>
            </a:r>
            <a:r>
              <a:rPr lang="fr-FR" sz="2400" dirty="0" err="1">
                <a:solidFill>
                  <a:srgbClr val="6666FF"/>
                </a:solidFill>
              </a:rPr>
              <a:t>alkaline</a:t>
            </a:r>
            <a:r>
              <a:rPr lang="fr-FR" sz="2400" dirty="0">
                <a:solidFill>
                  <a:srgbClr val="6666FF"/>
                </a:solidFill>
              </a:rPr>
              <a:t> </a:t>
            </a:r>
            <a:r>
              <a:rPr lang="fr-FR" sz="2400" dirty="0" err="1">
                <a:solidFill>
                  <a:srgbClr val="6666FF"/>
                </a:solidFill>
              </a:rPr>
              <a:t>earth</a:t>
            </a:r>
            <a:r>
              <a:rPr lang="fr-FR" sz="2400" dirty="0">
                <a:solidFill>
                  <a:srgbClr val="6666FF"/>
                </a:solidFill>
              </a:rPr>
              <a:t> </a:t>
            </a:r>
            <a:r>
              <a:rPr lang="fr-FR" sz="2400" dirty="0" err="1">
                <a:solidFill>
                  <a:srgbClr val="6666FF"/>
                </a:solidFill>
              </a:rPr>
              <a:t>halides</a:t>
            </a:r>
            <a:r>
              <a:rPr lang="fr-FR" sz="2400" dirty="0">
                <a:solidFill>
                  <a:srgbClr val="6666FF"/>
                </a:solidFill>
              </a:rPr>
              <a:t> MgCl</a:t>
            </a:r>
            <a:r>
              <a:rPr lang="fr-FR" sz="2400" baseline="-25000" dirty="0">
                <a:solidFill>
                  <a:srgbClr val="6666FF"/>
                </a:solidFill>
              </a:rPr>
              <a:t>2</a:t>
            </a:r>
            <a:r>
              <a:rPr lang="fr-FR" sz="2400" dirty="0">
                <a:solidFill>
                  <a:srgbClr val="6666FF"/>
                </a:solidFill>
              </a:rPr>
              <a:t>, CaCl</a:t>
            </a:r>
            <a:r>
              <a:rPr lang="fr-FR" sz="2400" baseline="-25000" dirty="0">
                <a:solidFill>
                  <a:srgbClr val="6666FF"/>
                </a:solidFill>
              </a:rPr>
              <a:t>2</a:t>
            </a:r>
            <a:r>
              <a:rPr lang="fr-FR" sz="2400" dirty="0">
                <a:solidFill>
                  <a:srgbClr val="6666FF"/>
                </a:solidFill>
              </a:rPr>
              <a:t>, CaBr</a:t>
            </a:r>
            <a:r>
              <a:rPr lang="fr-FR" sz="2400" baseline="-25000" dirty="0">
                <a:solidFill>
                  <a:srgbClr val="6666FF"/>
                </a:solidFill>
              </a:rPr>
              <a:t>2</a:t>
            </a:r>
            <a:r>
              <a:rPr lang="fr-FR" sz="2400" dirty="0">
                <a:solidFill>
                  <a:srgbClr val="6666FF"/>
                </a:solidFill>
              </a:rPr>
              <a:t>, BaBr</a:t>
            </a:r>
            <a:r>
              <a:rPr lang="fr-FR" sz="2400" baseline="-25000" dirty="0">
                <a:solidFill>
                  <a:srgbClr val="6666FF"/>
                </a:solidFill>
              </a:rPr>
              <a:t>2</a:t>
            </a:r>
            <a:r>
              <a:rPr lang="fr-FR" sz="2400" dirty="0">
                <a:solidFill>
                  <a:srgbClr val="6666FF"/>
                </a:solidFill>
              </a:rPr>
              <a:t>…   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41</a:t>
            </a:fld>
            <a:endParaRPr lang="fr-FR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95536" y="260648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i="1" dirty="0">
                <a:solidFill>
                  <a:srgbClr val="6666FF"/>
                </a:solidFill>
              </a:rPr>
              <a:t>Domaine II </a:t>
            </a:r>
            <a:r>
              <a:rPr lang="fr-FR" sz="2400" dirty="0"/>
              <a:t>(the </a:t>
            </a:r>
            <a:r>
              <a:rPr lang="fr-FR" sz="2400" dirty="0" err="1"/>
              <a:t>lowest</a:t>
            </a:r>
            <a:r>
              <a:rPr lang="fr-FR" sz="2400" dirty="0"/>
              <a:t> </a:t>
            </a:r>
            <a:r>
              <a:rPr lang="fr-FR" sz="2400" dirty="0" err="1"/>
              <a:t>slope</a:t>
            </a:r>
            <a:r>
              <a:rPr lang="fr-FR" sz="2400" dirty="0"/>
              <a:t>) : </a:t>
            </a:r>
            <a:r>
              <a:rPr lang="fr-FR" sz="2400" dirty="0" err="1"/>
              <a:t>extrinsic</a:t>
            </a:r>
            <a:r>
              <a:rPr lang="fr-FR" sz="2400" dirty="0"/>
              <a:t> </a:t>
            </a:r>
            <a:r>
              <a:rPr lang="fr-FR" sz="2400" dirty="0" err="1"/>
              <a:t>behavior</a:t>
            </a:r>
            <a:r>
              <a:rPr lang="fr-FR" sz="2400" dirty="0"/>
              <a:t> of the </a:t>
            </a:r>
            <a:r>
              <a:rPr lang="fr-FR" sz="2400" dirty="0" err="1"/>
              <a:t>crystal</a:t>
            </a:r>
            <a:r>
              <a:rPr lang="fr-FR" sz="2400" dirty="0"/>
              <a:t>. </a:t>
            </a:r>
          </a:p>
          <a:p>
            <a:pPr algn="just"/>
            <a:endParaRPr lang="fr-FR" sz="2400" dirty="0"/>
          </a:p>
          <a:p>
            <a:pPr algn="just"/>
            <a:r>
              <a:rPr lang="fr-FR" sz="2400" dirty="0"/>
              <a:t>CaCl</a:t>
            </a:r>
            <a:r>
              <a:rPr lang="fr-FR" sz="2400" baseline="-25000" dirty="0"/>
              <a:t>2</a:t>
            </a:r>
            <a:r>
              <a:rPr lang="fr-FR" sz="2400" dirty="0"/>
              <a:t> </a:t>
            </a:r>
            <a:r>
              <a:rPr lang="fr-FR" sz="2400" dirty="0" err="1"/>
              <a:t>impurity</a:t>
            </a:r>
            <a:r>
              <a:rPr lang="fr-FR" sz="2400" dirty="0"/>
              <a:t> </a:t>
            </a:r>
            <a:r>
              <a:rPr lang="fr-FR" sz="2400" dirty="0" err="1"/>
              <a:t>diluted</a:t>
            </a:r>
            <a:r>
              <a:rPr lang="fr-FR" sz="2400" dirty="0"/>
              <a:t> </a:t>
            </a:r>
            <a:r>
              <a:rPr lang="fr-FR" sz="2400" dirty="0" err="1"/>
              <a:t>within</a:t>
            </a:r>
            <a:r>
              <a:rPr lang="fr-FR" sz="2400" dirty="0"/>
              <a:t> pure </a:t>
            </a:r>
            <a:r>
              <a:rPr lang="fr-FR" sz="2400" dirty="0" err="1"/>
              <a:t>NaCl</a:t>
            </a:r>
            <a:r>
              <a:rPr lang="fr-FR" sz="2400" dirty="0"/>
              <a:t> </a:t>
            </a:r>
            <a:r>
              <a:rPr lang="fr-FR" sz="2400" dirty="0" err="1"/>
              <a:t>crystal</a:t>
            </a:r>
            <a:r>
              <a:rPr lang="fr-FR" sz="2400" dirty="0"/>
              <a:t> : </a:t>
            </a:r>
          </a:p>
          <a:p>
            <a:pPr algn="just"/>
            <a:r>
              <a:rPr lang="fr-FR" sz="2400" dirty="0"/>
              <a:t>		CaCl</a:t>
            </a:r>
            <a:r>
              <a:rPr lang="fr-FR" sz="2400" baseline="-25000" dirty="0"/>
              <a:t>2</a:t>
            </a:r>
            <a:r>
              <a:rPr lang="fr-FR" sz="2400" dirty="0"/>
              <a:t> 	=	</a:t>
            </a:r>
            <a:r>
              <a:rPr lang="fr-FR" sz="2400" dirty="0" err="1"/>
              <a:t>Ca</a:t>
            </a:r>
            <a:r>
              <a:rPr lang="fr-FR" sz="2400" baseline="-25000" dirty="0" err="1"/>
              <a:t>Na</a:t>
            </a:r>
            <a:r>
              <a:rPr lang="fr-FR" sz="2400" dirty="0"/>
              <a:t>° + 2Cl</a:t>
            </a:r>
            <a:r>
              <a:rPr lang="fr-FR" sz="2400" baseline="-25000" dirty="0"/>
              <a:t>Cl</a:t>
            </a:r>
            <a:r>
              <a:rPr lang="fr-FR" sz="2400" baseline="30000" dirty="0"/>
              <a:t>x</a:t>
            </a:r>
            <a:r>
              <a:rPr lang="fr-FR" sz="2400" dirty="0"/>
              <a:t> + </a:t>
            </a:r>
            <a:r>
              <a:rPr lang="fr-FR" sz="2400" dirty="0" err="1"/>
              <a:t>V’</a:t>
            </a:r>
            <a:r>
              <a:rPr lang="fr-FR" sz="2400" baseline="-25000" dirty="0" err="1"/>
              <a:t>Na</a:t>
            </a:r>
            <a:endParaRPr lang="fr-FR" sz="2400" baseline="-25000" dirty="0"/>
          </a:p>
        </p:txBody>
      </p:sp>
      <p:sp>
        <p:nvSpPr>
          <p:cNvPr id="39" name="ZoneTexte 38"/>
          <p:cNvSpPr txBox="1"/>
          <p:nvPr/>
        </p:nvSpPr>
        <p:spPr>
          <a:xfrm>
            <a:off x="231744" y="2564962"/>
            <a:ext cx="8732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The </a:t>
            </a:r>
            <a:r>
              <a:rPr lang="fr-FR" sz="2400" dirty="0" err="1"/>
              <a:t>anionic</a:t>
            </a:r>
            <a:r>
              <a:rPr lang="fr-FR" sz="2400" dirty="0"/>
              <a:t> </a:t>
            </a:r>
            <a:r>
              <a:rPr lang="fr-FR" sz="2400" dirty="0" err="1"/>
              <a:t>conductivity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demonstrated</a:t>
            </a:r>
            <a:r>
              <a:rPr lang="fr-FR" sz="2400" dirty="0"/>
              <a:t> as </a:t>
            </a:r>
            <a:r>
              <a:rPr lang="fr-FR" sz="2400" dirty="0" err="1"/>
              <a:t>negligible</a:t>
            </a:r>
            <a:r>
              <a:rPr lang="fr-FR" sz="2400" dirty="0"/>
              <a:t>, one </a:t>
            </a:r>
            <a:r>
              <a:rPr lang="fr-FR" sz="2400" dirty="0" err="1"/>
              <a:t>thus</a:t>
            </a:r>
            <a:r>
              <a:rPr lang="fr-FR" sz="2400" dirty="0"/>
              <a:t> </a:t>
            </a:r>
            <a:r>
              <a:rPr lang="fr-FR" sz="2400" dirty="0" err="1"/>
              <a:t>considers</a:t>
            </a:r>
            <a:r>
              <a:rPr lang="fr-FR" sz="2400" dirty="0"/>
              <a:t> the global </a:t>
            </a:r>
            <a:r>
              <a:rPr lang="fr-FR" sz="2400" dirty="0" err="1"/>
              <a:t>conductivity</a:t>
            </a:r>
            <a:r>
              <a:rPr lang="fr-FR" sz="2400" dirty="0"/>
              <a:t> as </a:t>
            </a:r>
            <a:r>
              <a:rPr lang="fr-FR" sz="2400" dirty="0" err="1"/>
              <a:t>follows</a:t>
            </a:r>
            <a:r>
              <a:rPr lang="fr-FR" sz="2400" dirty="0"/>
              <a:t>: </a:t>
            </a:r>
          </a:p>
          <a:p>
            <a:endParaRPr lang="fr-FR" sz="2400" dirty="0"/>
          </a:p>
        </p:txBody>
      </p:sp>
      <p:graphicFrame>
        <p:nvGraphicFramePr>
          <p:cNvPr id="4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4797453"/>
              </p:ext>
            </p:extLst>
          </p:nvPr>
        </p:nvGraphicFramePr>
        <p:xfrm>
          <a:off x="1935163" y="3284538"/>
          <a:ext cx="5889625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2" imgW="3174840" imgH="228600" progId="Equation.3">
                  <p:embed/>
                </p:oleObj>
              </mc:Choice>
              <mc:Fallback>
                <p:oleObj name="Équation" r:id="rId2" imgW="3174840" imgH="2286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5163" y="3284538"/>
                        <a:ext cx="5889625" cy="423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46"/>
          <p:cNvSpPr/>
          <p:nvPr/>
        </p:nvSpPr>
        <p:spPr>
          <a:xfrm>
            <a:off x="395536" y="4581128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/>
              <a:t>[Ca</a:t>
            </a:r>
            <a:r>
              <a:rPr lang="fr-FR" sz="2400" baseline="30000" dirty="0"/>
              <a:t>2+</a:t>
            </a:r>
            <a:r>
              <a:rPr lang="fr-FR" sz="2400" dirty="0"/>
              <a:t>]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very</a:t>
            </a:r>
            <a:r>
              <a:rPr lang="fr-FR" sz="2400" dirty="0"/>
              <a:t> </a:t>
            </a:r>
            <a:r>
              <a:rPr lang="fr-FR" sz="2400" dirty="0" err="1"/>
              <a:t>low</a:t>
            </a:r>
            <a:r>
              <a:rPr lang="fr-FR" sz="2400" dirty="0"/>
              <a:t> as </a:t>
            </a:r>
            <a:r>
              <a:rPr lang="fr-FR" sz="2400" dirty="0" err="1"/>
              <a:t>it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an </a:t>
            </a:r>
            <a:r>
              <a:rPr lang="fr-FR" sz="2400" dirty="0" err="1"/>
              <a:t>impurity</a:t>
            </a:r>
            <a:r>
              <a:rPr lang="fr-FR" sz="2400" dirty="0"/>
              <a:t>: the </a:t>
            </a:r>
            <a:r>
              <a:rPr lang="fr-FR" sz="2400" dirty="0" err="1"/>
              <a:t>probability</a:t>
            </a:r>
            <a:r>
              <a:rPr lang="fr-FR" sz="2400" dirty="0"/>
              <a:t> for a </a:t>
            </a:r>
            <a:r>
              <a:rPr lang="fr-FR" sz="2400" dirty="0" err="1"/>
              <a:t>vacancy</a:t>
            </a:r>
            <a:r>
              <a:rPr lang="fr-FR" sz="2400" dirty="0"/>
              <a:t> to host 1 Ca</a:t>
            </a:r>
            <a:r>
              <a:rPr lang="fr-FR" sz="2400" baseline="30000" dirty="0"/>
              <a:t>2+ 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negligible</a:t>
            </a:r>
            <a:r>
              <a:rPr lang="fr-FR" sz="2400" dirty="0"/>
              <a:t> (2</a:t>
            </a:r>
            <a:r>
              <a:rPr lang="fr-FR" sz="2400" baseline="30000" dirty="0"/>
              <a:t>nd</a:t>
            </a:r>
            <a:r>
              <a:rPr lang="fr-FR" sz="2400" dirty="0"/>
              <a:t> </a:t>
            </a:r>
            <a:r>
              <a:rPr lang="fr-FR" sz="2400" dirty="0" err="1"/>
              <a:t>term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negligible</a:t>
            </a:r>
            <a:r>
              <a:rPr lang="fr-FR" sz="2400" dirty="0"/>
              <a:t>): </a:t>
            </a:r>
          </a:p>
          <a:p>
            <a:pPr algn="just"/>
            <a:endParaRPr lang="fr-FR" sz="2400" dirty="0"/>
          </a:p>
          <a:p>
            <a:pPr algn="just"/>
            <a:endParaRPr lang="fr-FR" sz="2400" dirty="0"/>
          </a:p>
          <a:p>
            <a:pPr algn="just"/>
            <a:endParaRPr lang="fr-FR" sz="2400" dirty="0"/>
          </a:p>
        </p:txBody>
      </p:sp>
      <p:graphicFrame>
        <p:nvGraphicFramePr>
          <p:cNvPr id="2457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803603"/>
              </p:ext>
            </p:extLst>
          </p:nvPr>
        </p:nvGraphicFramePr>
        <p:xfrm>
          <a:off x="2736850" y="5597426"/>
          <a:ext cx="3252788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4" imgW="1752480" imgH="228600" progId="Equation.3">
                  <p:embed/>
                </p:oleObj>
              </mc:Choice>
              <mc:Fallback>
                <p:oleObj name="Équation" r:id="rId4" imgW="175248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6850" y="5597426"/>
                        <a:ext cx="3252788" cy="423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lèche droite 11"/>
          <p:cNvSpPr/>
          <p:nvPr/>
        </p:nvSpPr>
        <p:spPr>
          <a:xfrm>
            <a:off x="2051720" y="5671728"/>
            <a:ext cx="543603" cy="275258"/>
          </a:xfrm>
          <a:prstGeom prst="rightArrow">
            <a:avLst/>
          </a:prstGeom>
          <a:solidFill>
            <a:srgbClr val="66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42</a:t>
            </a:fld>
            <a:endParaRPr lang="fr-FR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ZoneTexte 40"/>
          <p:cNvSpPr txBox="1"/>
          <p:nvPr/>
        </p:nvSpPr>
        <p:spPr>
          <a:xfrm>
            <a:off x="281821" y="697326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sz="2400" dirty="0"/>
          </a:p>
          <a:p>
            <a:pPr algn="just"/>
            <a:endParaRPr lang="fr-FR" sz="2400" dirty="0"/>
          </a:p>
          <a:p>
            <a:pPr algn="just"/>
            <a:r>
              <a:rPr lang="fr-FR" sz="2400" dirty="0"/>
              <a:t>- At </a:t>
            </a:r>
            <a:r>
              <a:rPr lang="fr-FR" sz="2400" dirty="0" err="1"/>
              <a:t>low</a:t>
            </a:r>
            <a:r>
              <a:rPr lang="fr-FR" sz="2400" dirty="0"/>
              <a:t> </a:t>
            </a:r>
            <a:r>
              <a:rPr lang="fr-FR" sz="2400" dirty="0" err="1"/>
              <a:t>T</a:t>
            </a:r>
            <a:r>
              <a:rPr lang="fr-FR" sz="2400" dirty="0"/>
              <a:t>, </a:t>
            </a:r>
            <a:r>
              <a:rPr lang="fr-FR" sz="2400" dirty="0" err="1"/>
              <a:t>extrinsic</a:t>
            </a:r>
            <a:r>
              <a:rPr lang="fr-FR" sz="2400" dirty="0"/>
              <a:t> </a:t>
            </a:r>
            <a:r>
              <a:rPr lang="fr-FR" sz="2400" dirty="0" err="1"/>
              <a:t>vacancies</a:t>
            </a:r>
            <a:r>
              <a:rPr lang="fr-FR" sz="2400" dirty="0"/>
              <a:t> are </a:t>
            </a:r>
            <a:r>
              <a:rPr lang="fr-FR" sz="2400" dirty="0" err="1"/>
              <a:t>predominant</a:t>
            </a:r>
            <a:endParaRPr lang="fr-FR" sz="2400" dirty="0"/>
          </a:p>
        </p:txBody>
      </p:sp>
      <p:sp>
        <p:nvSpPr>
          <p:cNvPr id="44" name="ZoneTexte 43"/>
          <p:cNvSpPr txBox="1"/>
          <p:nvPr/>
        </p:nvSpPr>
        <p:spPr>
          <a:xfrm>
            <a:off x="174317" y="2420888"/>
            <a:ext cx="8676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/>
              <a:t>	The </a:t>
            </a:r>
            <a:r>
              <a:rPr lang="fr-FR" sz="2400" dirty="0" err="1"/>
              <a:t>conductivity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described</a:t>
            </a:r>
            <a:r>
              <a:rPr lang="fr-FR" sz="2400" dirty="0"/>
              <a:t> by sodium ions </a:t>
            </a:r>
            <a:r>
              <a:rPr lang="fr-FR" sz="2400" dirty="0" err="1"/>
              <a:t>hopping</a:t>
            </a:r>
            <a:r>
              <a:rPr lang="fr-FR" sz="2400" dirty="0"/>
              <a:t> </a:t>
            </a:r>
            <a:r>
              <a:rPr lang="fr-FR" sz="2400" dirty="0" err="1"/>
              <a:t>through</a:t>
            </a:r>
            <a:r>
              <a:rPr lang="fr-FR" sz="2400" dirty="0"/>
              <a:t> </a:t>
            </a:r>
            <a:r>
              <a:rPr lang="fr-FR" sz="2400" dirty="0" err="1"/>
              <a:t>vacancies</a:t>
            </a:r>
            <a:r>
              <a:rPr lang="fr-FR" sz="2400" dirty="0"/>
              <a:t> </a:t>
            </a:r>
            <a:r>
              <a:rPr lang="fr-FR" sz="2400" dirty="0" err="1"/>
              <a:t>created</a:t>
            </a:r>
            <a:r>
              <a:rPr lang="fr-FR" sz="2400" dirty="0"/>
              <a:t> by </a:t>
            </a:r>
            <a:r>
              <a:rPr lang="fr-FR" sz="2400" dirty="0" err="1"/>
              <a:t>extrinsic</a:t>
            </a:r>
            <a:r>
              <a:rPr lang="fr-FR" sz="2400" dirty="0"/>
              <a:t> </a:t>
            </a:r>
            <a:r>
              <a:rPr lang="fr-FR" sz="2400" dirty="0" err="1"/>
              <a:t>defects</a:t>
            </a:r>
            <a:r>
              <a:rPr lang="fr-FR" sz="2400" dirty="0"/>
              <a:t>:</a:t>
            </a:r>
          </a:p>
        </p:txBody>
      </p:sp>
      <p:graphicFrame>
        <p:nvGraphicFramePr>
          <p:cNvPr id="747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7874702"/>
              </p:ext>
            </p:extLst>
          </p:nvPr>
        </p:nvGraphicFramePr>
        <p:xfrm>
          <a:off x="3473450" y="4077072"/>
          <a:ext cx="2197100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2" imgW="1244520" imgH="431640" progId="Equation.3">
                  <p:embed/>
                </p:oleObj>
              </mc:Choice>
              <mc:Fallback>
                <p:oleObj name="Équation" r:id="rId2" imgW="124452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3450" y="4077072"/>
                        <a:ext cx="2197100" cy="7604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Ellipse 49"/>
          <p:cNvSpPr/>
          <p:nvPr/>
        </p:nvSpPr>
        <p:spPr>
          <a:xfrm>
            <a:off x="4692869" y="4115874"/>
            <a:ext cx="93610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3416821" y="3978060"/>
            <a:ext cx="2304256" cy="908134"/>
          </a:xfrm>
          <a:prstGeom prst="rect">
            <a:avLst/>
          </a:prstGeom>
          <a:noFill/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droite 12"/>
          <p:cNvSpPr/>
          <p:nvPr/>
        </p:nvSpPr>
        <p:spPr>
          <a:xfrm>
            <a:off x="467544" y="2534760"/>
            <a:ext cx="543603" cy="275258"/>
          </a:xfrm>
          <a:prstGeom prst="rightArrow">
            <a:avLst/>
          </a:prstGeom>
          <a:solidFill>
            <a:srgbClr val="66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43</a:t>
            </a:fld>
            <a:endParaRPr lang="fr-FR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74317" y="188640"/>
            <a:ext cx="88621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i="1" dirty="0" err="1">
                <a:solidFill>
                  <a:srgbClr val="6666FF"/>
                </a:solidFill>
              </a:rPr>
              <a:t>Domains</a:t>
            </a:r>
            <a:r>
              <a:rPr lang="fr-FR" sz="2400" i="1" dirty="0">
                <a:solidFill>
                  <a:srgbClr val="6666FF"/>
                </a:solidFill>
              </a:rPr>
              <a:t> I and I’ : </a:t>
            </a:r>
            <a:r>
              <a:rPr lang="fr-FR" sz="2400" dirty="0"/>
              <a:t>(</a:t>
            </a:r>
            <a:r>
              <a:rPr lang="fr-FR" sz="2400" dirty="0" err="1"/>
              <a:t>slope</a:t>
            </a:r>
            <a:r>
              <a:rPr lang="fr-FR" sz="2400" dirty="0"/>
              <a:t> </a:t>
            </a:r>
            <a:r>
              <a:rPr lang="fr-FR" sz="2400" dirty="0" err="1"/>
              <a:t>exceeding</a:t>
            </a:r>
            <a:r>
              <a:rPr lang="fr-FR" sz="2400" dirty="0"/>
              <a:t> </a:t>
            </a:r>
            <a:r>
              <a:rPr lang="fr-FR" sz="2400" dirty="0" err="1"/>
              <a:t>that</a:t>
            </a:r>
            <a:r>
              <a:rPr lang="fr-FR" sz="2400" dirty="0"/>
              <a:t> of </a:t>
            </a:r>
            <a:r>
              <a:rPr lang="fr-FR" sz="2400" dirty="0" err="1"/>
              <a:t>domain</a:t>
            </a:r>
            <a:r>
              <a:rPr lang="fr-FR" sz="2400" dirty="0"/>
              <a:t> I) : </a:t>
            </a:r>
            <a:r>
              <a:rPr lang="fr-FR" sz="2400" dirty="0" err="1"/>
              <a:t>combined</a:t>
            </a:r>
            <a:r>
              <a:rPr lang="fr-FR" sz="2400" dirty="0"/>
              <a:t> </a:t>
            </a:r>
            <a:r>
              <a:rPr lang="fr-FR" sz="2400" dirty="0" err="1"/>
              <a:t>extrinsic</a:t>
            </a:r>
            <a:r>
              <a:rPr lang="fr-FR" sz="2400" dirty="0"/>
              <a:t> &amp; </a:t>
            </a:r>
            <a:r>
              <a:rPr lang="fr-FR" sz="2400" dirty="0" err="1"/>
              <a:t>intrinsic</a:t>
            </a:r>
            <a:r>
              <a:rPr lang="fr-FR" sz="2400" dirty="0"/>
              <a:t> </a:t>
            </a:r>
            <a:r>
              <a:rPr lang="fr-FR" sz="2400" dirty="0" err="1"/>
              <a:t>behavior</a:t>
            </a:r>
            <a:r>
              <a:rPr lang="fr-FR" sz="2400" dirty="0"/>
              <a:t> of the </a:t>
            </a:r>
            <a:r>
              <a:rPr lang="fr-FR" sz="2400" dirty="0" err="1"/>
              <a:t>crystal</a:t>
            </a:r>
            <a:r>
              <a:rPr lang="fr-FR" sz="2400" dirty="0"/>
              <a:t>. </a:t>
            </a:r>
          </a:p>
        </p:txBody>
      </p:sp>
      <p:sp>
        <p:nvSpPr>
          <p:cNvPr id="2" name="Rectangle 1"/>
          <p:cNvSpPr/>
          <p:nvPr/>
        </p:nvSpPr>
        <p:spPr>
          <a:xfrm>
            <a:off x="4139952" y="1340768"/>
            <a:ext cx="4572000" cy="1200329"/>
          </a:xfrm>
          <a:prstGeom prst="rect">
            <a:avLst/>
          </a:prstGeom>
          <a:ln>
            <a:solidFill>
              <a:srgbClr val="6666FF"/>
            </a:solidFill>
          </a:ln>
        </p:spPr>
        <p:txBody>
          <a:bodyPr>
            <a:spAutoFit/>
          </a:bodyPr>
          <a:lstStyle/>
          <a:p>
            <a:pPr algn="ctr"/>
            <a:r>
              <a:rPr lang="fr-FR" sz="2400" dirty="0" err="1"/>
              <a:t>Extrinsic</a:t>
            </a:r>
            <a:r>
              <a:rPr lang="fr-FR" sz="2400" dirty="0"/>
              <a:t> </a:t>
            </a:r>
            <a:r>
              <a:rPr lang="fr-FR" sz="2400" dirty="0" err="1"/>
              <a:t>defects</a:t>
            </a:r>
            <a:r>
              <a:rPr lang="fr-FR" sz="2400" dirty="0"/>
              <a:t> + </a:t>
            </a:r>
            <a:r>
              <a:rPr lang="fr-FR" sz="2400" dirty="0" err="1"/>
              <a:t>Intrinsic</a:t>
            </a:r>
            <a:r>
              <a:rPr lang="fr-FR" sz="2400" dirty="0"/>
              <a:t> </a:t>
            </a:r>
            <a:r>
              <a:rPr lang="fr-FR" sz="2400" dirty="0" err="1"/>
              <a:t>defects</a:t>
            </a:r>
            <a:r>
              <a:rPr lang="fr-FR" sz="2400" dirty="0"/>
              <a:t> (Schottky) </a:t>
            </a:r>
            <a:r>
              <a:rPr lang="fr-FR" sz="2400" dirty="0" err="1"/>
              <a:t>created</a:t>
            </a:r>
            <a:r>
              <a:rPr lang="fr-FR" sz="2400" dirty="0"/>
              <a:t> by thermal agitation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4355976" y="282555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fr-FR" sz="2400" dirty="0"/>
              <a:t>0 	=	 </a:t>
            </a:r>
            <a:r>
              <a:rPr lang="fr-FR" sz="2400" dirty="0" err="1"/>
              <a:t>V’</a:t>
            </a:r>
            <a:r>
              <a:rPr lang="fr-FR" sz="2400" baseline="-25000" dirty="0" err="1"/>
              <a:t>Na</a:t>
            </a:r>
            <a:r>
              <a:rPr lang="fr-FR" sz="2400" dirty="0"/>
              <a:t> + </a:t>
            </a:r>
            <a:r>
              <a:rPr lang="fr-FR" sz="2400" dirty="0" err="1"/>
              <a:t>V°</a:t>
            </a:r>
            <a:r>
              <a:rPr lang="fr-FR" sz="2400" baseline="-25000" dirty="0" err="1"/>
              <a:t>Cl</a:t>
            </a:r>
            <a:r>
              <a:rPr lang="fr-FR" sz="2400" dirty="0"/>
              <a:t> 	</a:t>
            </a:r>
          </a:p>
          <a:p>
            <a:pPr algn="just"/>
            <a:endParaRPr lang="fr-FR" sz="2400" dirty="0"/>
          </a:p>
          <a:p>
            <a:pPr algn="just"/>
            <a:r>
              <a:rPr lang="fr-FR" sz="2400" dirty="0"/>
              <a:t>	K(S) = [</a:t>
            </a:r>
            <a:r>
              <a:rPr lang="fr-FR" sz="2400" dirty="0" err="1"/>
              <a:t>V’</a:t>
            </a:r>
            <a:r>
              <a:rPr lang="fr-FR" sz="2400" baseline="-25000" dirty="0" err="1"/>
              <a:t>Na</a:t>
            </a:r>
            <a:r>
              <a:rPr lang="fr-FR" sz="2400" dirty="0"/>
              <a:t>]</a:t>
            </a:r>
            <a:r>
              <a:rPr lang="fr-FR" sz="2400" baseline="-25000" dirty="0" err="1"/>
              <a:t>int</a:t>
            </a:r>
            <a:r>
              <a:rPr lang="fr-FR" sz="2400" dirty="0"/>
              <a:t>*[</a:t>
            </a:r>
            <a:r>
              <a:rPr lang="fr-FR" sz="2400" dirty="0" err="1"/>
              <a:t>V°</a:t>
            </a:r>
            <a:r>
              <a:rPr lang="fr-FR" sz="2400" baseline="-25000" dirty="0" err="1"/>
              <a:t>Cl</a:t>
            </a:r>
            <a:r>
              <a:rPr lang="fr-FR" sz="2400" dirty="0"/>
              <a:t>]</a:t>
            </a:r>
            <a:r>
              <a:rPr lang="fr-FR" sz="2400" baseline="-25000" dirty="0"/>
              <a:t> </a:t>
            </a:r>
            <a:r>
              <a:rPr lang="fr-FR" sz="2400" baseline="-25000" dirty="0" err="1"/>
              <a:t>int</a:t>
            </a:r>
            <a:r>
              <a:rPr lang="fr-FR" sz="2400" dirty="0"/>
              <a:t> </a:t>
            </a:r>
          </a:p>
          <a:p>
            <a:pPr algn="just"/>
            <a:r>
              <a:rPr lang="fr-FR" sz="2400" dirty="0"/>
              <a:t>	         = N²exp(-</a:t>
            </a:r>
            <a:r>
              <a:rPr lang="fr-FR" sz="2400" dirty="0">
                <a:latin typeface="Symbol" pitchFamily="18" charset="2"/>
              </a:rPr>
              <a:t>D</a:t>
            </a:r>
            <a:r>
              <a:rPr lang="fr-FR" sz="2400" dirty="0"/>
              <a:t>G</a:t>
            </a:r>
            <a:r>
              <a:rPr lang="fr-FR" sz="2400" baseline="-25000" dirty="0"/>
              <a:t>2</a:t>
            </a:r>
            <a:r>
              <a:rPr lang="fr-FR" sz="2400" dirty="0"/>
              <a:t>/RT) </a:t>
            </a: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0207492"/>
              </p:ext>
            </p:extLst>
          </p:nvPr>
        </p:nvGraphicFramePr>
        <p:xfrm>
          <a:off x="197791" y="4933962"/>
          <a:ext cx="832802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2" imgW="4533840" imgH="431640" progId="Equation.3">
                  <p:embed/>
                </p:oleObj>
              </mc:Choice>
              <mc:Fallback>
                <p:oleObj name="Équation" r:id="rId2" imgW="4533840" imgH="4316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791" y="4933962"/>
                        <a:ext cx="8328025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ZoneTexte 25"/>
          <p:cNvSpPr txBox="1"/>
          <p:nvPr/>
        </p:nvSpPr>
        <p:spPr>
          <a:xfrm>
            <a:off x="287524" y="4501914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/>
              <a:t>- </a:t>
            </a:r>
            <a:r>
              <a:rPr lang="fr-FR" sz="2400" dirty="0" err="1"/>
              <a:t>According</a:t>
            </a:r>
            <a:r>
              <a:rPr lang="fr-FR" sz="2400" dirty="0"/>
              <a:t> to the Schottky </a:t>
            </a:r>
            <a:r>
              <a:rPr lang="fr-FR" sz="2400" dirty="0" err="1"/>
              <a:t>equilibrium</a:t>
            </a:r>
            <a:r>
              <a:rPr lang="fr-FR" sz="2400" dirty="0"/>
              <a:t>: </a:t>
            </a:r>
          </a:p>
          <a:p>
            <a:pPr algn="just"/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1257326" y="5712107"/>
            <a:ext cx="7454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2 </a:t>
            </a:r>
            <a:r>
              <a:rPr lang="fr-FR" sz="2400" dirty="0" err="1"/>
              <a:t>domains</a:t>
            </a:r>
            <a:r>
              <a:rPr lang="fr-FR" sz="2400" dirty="0"/>
              <a:t>, I and I’, are </a:t>
            </a:r>
            <a:r>
              <a:rPr lang="fr-FR" sz="2400" dirty="0" err="1"/>
              <a:t>considered</a:t>
            </a:r>
            <a:r>
              <a:rPr lang="fr-FR" sz="2400" dirty="0"/>
              <a:t> </a:t>
            </a:r>
            <a:r>
              <a:rPr lang="fr-FR" sz="2400" dirty="0" err="1"/>
              <a:t>according</a:t>
            </a:r>
            <a:r>
              <a:rPr lang="fr-FR" sz="2400" dirty="0"/>
              <a:t> to the nature of the </a:t>
            </a:r>
            <a:r>
              <a:rPr lang="fr-FR" sz="2400" dirty="0" err="1"/>
              <a:t>vacancy</a:t>
            </a:r>
            <a:r>
              <a:rPr lang="fr-FR" sz="2400" dirty="0"/>
              <a:t> </a:t>
            </a:r>
            <a:r>
              <a:rPr lang="fr-FR" sz="2400" dirty="0" err="1"/>
              <a:t>involved</a:t>
            </a:r>
            <a:endParaRPr lang="fr-FR" sz="2400" dirty="0"/>
          </a:p>
        </p:txBody>
      </p:sp>
      <p:sp>
        <p:nvSpPr>
          <p:cNvPr id="29" name="Flèche droite 28"/>
          <p:cNvSpPr/>
          <p:nvPr/>
        </p:nvSpPr>
        <p:spPr>
          <a:xfrm>
            <a:off x="620575" y="5801490"/>
            <a:ext cx="543603" cy="275258"/>
          </a:xfrm>
          <a:prstGeom prst="rightArrow">
            <a:avLst/>
          </a:prstGeom>
          <a:solidFill>
            <a:srgbClr val="66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/>
          </a:p>
        </p:txBody>
      </p:sp>
      <p:sp>
        <p:nvSpPr>
          <p:cNvPr id="30" name="Ellipse 29"/>
          <p:cNvSpPr/>
          <p:nvPr/>
        </p:nvSpPr>
        <p:spPr>
          <a:xfrm>
            <a:off x="6377903" y="4982314"/>
            <a:ext cx="93610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3" name="Connecteur droit avec flèche 42"/>
          <p:cNvCxnSpPr/>
          <p:nvPr/>
        </p:nvCxnSpPr>
        <p:spPr>
          <a:xfrm flipV="1">
            <a:off x="1164178" y="1059795"/>
            <a:ext cx="0" cy="28803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>
            <a:off x="1164178" y="3940115"/>
            <a:ext cx="194382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1317247" y="1563851"/>
            <a:ext cx="648072" cy="864096"/>
          </a:xfrm>
          <a:prstGeom prst="line">
            <a:avLst/>
          </a:prstGeom>
          <a:ln w="19050">
            <a:solidFill>
              <a:srgbClr val="66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1956266" y="2427947"/>
            <a:ext cx="864096" cy="288032"/>
          </a:xfrm>
          <a:prstGeom prst="line">
            <a:avLst/>
          </a:prstGeom>
          <a:ln w="19050">
            <a:solidFill>
              <a:srgbClr val="66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1296144" y="113180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I’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1596226" y="1635859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2244298" y="213991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II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83666" y="1059795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Log(</a:t>
            </a:r>
            <a:r>
              <a:rPr lang="fr-FR" dirty="0" err="1">
                <a:latin typeface="Symbol" pitchFamily="18" charset="2"/>
              </a:rPr>
              <a:t>s</a:t>
            </a:r>
            <a:r>
              <a:rPr lang="fr-FR" dirty="0" err="1"/>
              <a:t>T</a:t>
            </a:r>
            <a:r>
              <a:rPr lang="fr-FR" dirty="0"/>
              <a:t>)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3041532" y="3755449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1/T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2028274" y="3975447"/>
            <a:ext cx="1412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/>
              <a:t>Pure </a:t>
            </a:r>
            <a:r>
              <a:rPr lang="fr-FR" sz="2400" i="1" dirty="0" err="1"/>
              <a:t>NaCl</a:t>
            </a:r>
            <a:endParaRPr lang="fr-FR" sz="2400" i="1" dirty="0"/>
          </a:p>
        </p:txBody>
      </p:sp>
      <p:sp>
        <p:nvSpPr>
          <p:cNvPr id="55" name="Rectangle 54"/>
          <p:cNvSpPr/>
          <p:nvPr/>
        </p:nvSpPr>
        <p:spPr>
          <a:xfrm>
            <a:off x="1296144" y="3229327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i="1" dirty="0">
                <a:solidFill>
                  <a:srgbClr val="6666FF"/>
                </a:solidFill>
              </a:rPr>
              <a:t>Log(</a:t>
            </a:r>
            <a:r>
              <a:rPr lang="fr-FR" sz="2400" i="1" dirty="0">
                <a:solidFill>
                  <a:srgbClr val="6666FF"/>
                </a:solidFill>
                <a:latin typeface="Symbol" panose="05050102010706020507" pitchFamily="18" charset="2"/>
              </a:rPr>
              <a:t>s</a:t>
            </a:r>
            <a:r>
              <a:rPr lang="fr-FR" sz="2400" i="1" dirty="0">
                <a:solidFill>
                  <a:srgbClr val="6666FF"/>
                </a:solidFill>
              </a:rPr>
              <a:t>t) = f(1/T)</a:t>
            </a:r>
          </a:p>
        </p:txBody>
      </p:sp>
      <p:sp>
        <p:nvSpPr>
          <p:cNvPr id="56" name="Forme libre 55"/>
          <p:cNvSpPr/>
          <p:nvPr/>
        </p:nvSpPr>
        <p:spPr>
          <a:xfrm>
            <a:off x="1192013" y="1269937"/>
            <a:ext cx="130628" cy="311499"/>
          </a:xfrm>
          <a:custGeom>
            <a:avLst/>
            <a:gdLst>
              <a:gd name="connsiteX0" fmla="*/ 130628 w 130628"/>
              <a:gd name="connsiteY0" fmla="*/ 311499 h 311499"/>
              <a:gd name="connsiteX1" fmla="*/ 30145 w 130628"/>
              <a:gd name="connsiteY1" fmla="*/ 211015 h 311499"/>
              <a:gd name="connsiteX2" fmla="*/ 0 w 130628"/>
              <a:gd name="connsiteY2" fmla="*/ 0 h 311499"/>
              <a:gd name="connsiteX3" fmla="*/ 0 w 130628"/>
              <a:gd name="connsiteY3" fmla="*/ 0 h 311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628" h="311499">
                <a:moveTo>
                  <a:pt x="130628" y="311499"/>
                </a:moveTo>
                <a:cubicBezTo>
                  <a:pt x="91272" y="287215"/>
                  <a:pt x="51916" y="262931"/>
                  <a:pt x="30145" y="211015"/>
                </a:cubicBezTo>
                <a:cubicBezTo>
                  <a:pt x="8374" y="159099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19050"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84117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07504" y="188640"/>
            <a:ext cx="8748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i="1" dirty="0">
                <a:solidFill>
                  <a:srgbClr val="6666FF"/>
                </a:solidFill>
              </a:rPr>
              <a:t>Domain I</a:t>
            </a:r>
            <a:r>
              <a:rPr lang="fr-FR" sz="2400" dirty="0"/>
              <a:t>: (T(I) &lt; T (I’))</a:t>
            </a:r>
          </a:p>
          <a:p>
            <a:pPr algn="just"/>
            <a:r>
              <a:rPr lang="fr-FR" sz="2400" dirty="0"/>
              <a:t>The </a:t>
            </a:r>
            <a:r>
              <a:rPr lang="fr-FR" sz="2400" dirty="0" err="1"/>
              <a:t>mobility</a:t>
            </a:r>
            <a:r>
              <a:rPr lang="fr-FR" sz="2400" dirty="0"/>
              <a:t> of the </a:t>
            </a:r>
            <a:r>
              <a:rPr lang="fr-FR" sz="2400" dirty="0" err="1"/>
              <a:t>anionic</a:t>
            </a:r>
            <a:r>
              <a:rPr lang="fr-FR" sz="2400" dirty="0"/>
              <a:t> </a:t>
            </a:r>
            <a:r>
              <a:rPr lang="fr-FR" sz="2400" dirty="0" err="1"/>
              <a:t>vacancies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negligible</a:t>
            </a:r>
            <a:r>
              <a:rPr lang="fr-FR" sz="2400" dirty="0"/>
              <a:t> </a:t>
            </a:r>
            <a:r>
              <a:rPr lang="fr-FR" sz="2400" dirty="0" err="1"/>
              <a:t>compared</a:t>
            </a:r>
            <a:r>
              <a:rPr lang="fr-FR" sz="2400" dirty="0"/>
              <a:t>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that</a:t>
            </a:r>
            <a:r>
              <a:rPr lang="fr-FR" sz="2400" dirty="0"/>
              <a:t> of Na</a:t>
            </a:r>
            <a:r>
              <a:rPr lang="fr-FR" sz="2400" baseline="30000" dirty="0"/>
              <a:t>+</a:t>
            </a:r>
            <a:r>
              <a:rPr lang="fr-FR" sz="2400" dirty="0"/>
              <a:t> cations. </a:t>
            </a:r>
          </a:p>
        </p:txBody>
      </p:sp>
      <p:graphicFrame>
        <p:nvGraphicFramePr>
          <p:cNvPr id="757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7804826"/>
              </p:ext>
            </p:extLst>
          </p:nvPr>
        </p:nvGraphicFramePr>
        <p:xfrm>
          <a:off x="3470275" y="1389063"/>
          <a:ext cx="3749675" cy="224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2" imgW="2031840" imgH="1218960" progId="Equation.3">
                  <p:embed/>
                </p:oleObj>
              </mc:Choice>
              <mc:Fallback>
                <p:oleObj name="Équation" r:id="rId2" imgW="2031840" imgH="121896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0275" y="1389063"/>
                        <a:ext cx="3749675" cy="2244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Ellipse 13"/>
          <p:cNvSpPr/>
          <p:nvPr/>
        </p:nvSpPr>
        <p:spPr>
          <a:xfrm>
            <a:off x="4503810" y="2255104"/>
            <a:ext cx="1800200" cy="6756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6876256" y="2319263"/>
            <a:ext cx="2202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/>
              <a:t>Slope</a:t>
            </a:r>
            <a:r>
              <a:rPr lang="fr-FR" sz="2400" dirty="0"/>
              <a:t> I &gt; </a:t>
            </a:r>
            <a:r>
              <a:rPr lang="fr-FR" sz="2400" dirty="0" err="1"/>
              <a:t>slope</a:t>
            </a:r>
            <a:r>
              <a:rPr lang="fr-FR" sz="2400" dirty="0"/>
              <a:t> II</a:t>
            </a:r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6314058" y="2592949"/>
            <a:ext cx="644254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0" y="4293096"/>
            <a:ext cx="8748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i="1" dirty="0">
                <a:solidFill>
                  <a:srgbClr val="6666FF"/>
                </a:solidFill>
              </a:rPr>
              <a:t>Domaine I’</a:t>
            </a:r>
            <a:r>
              <a:rPr lang="fr-FR" sz="2400" dirty="0"/>
              <a:t>: </a:t>
            </a:r>
            <a:r>
              <a:rPr lang="fr-FR" sz="2400" dirty="0" err="1"/>
              <a:t>anionic</a:t>
            </a:r>
            <a:r>
              <a:rPr lang="fr-FR" sz="2400" dirty="0"/>
              <a:t> &amp; </a:t>
            </a:r>
            <a:r>
              <a:rPr lang="fr-FR" sz="2400" dirty="0" err="1"/>
              <a:t>cationic</a:t>
            </a:r>
            <a:r>
              <a:rPr lang="fr-FR" sz="2400" dirty="0"/>
              <a:t> </a:t>
            </a:r>
            <a:r>
              <a:rPr lang="fr-FR" sz="2400" dirty="0" err="1"/>
              <a:t>vacancies</a:t>
            </a:r>
            <a:r>
              <a:rPr lang="fr-FR" sz="2400" dirty="0"/>
              <a:t> are </a:t>
            </a:r>
            <a:r>
              <a:rPr lang="fr-FR" sz="2400" dirty="0" err="1"/>
              <a:t>involved</a:t>
            </a:r>
            <a:r>
              <a:rPr lang="fr-FR" sz="2400" dirty="0"/>
              <a:t>:</a:t>
            </a:r>
          </a:p>
        </p:txBody>
      </p:sp>
      <p:graphicFrame>
        <p:nvGraphicFramePr>
          <p:cNvPr id="2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371601"/>
              </p:ext>
            </p:extLst>
          </p:nvPr>
        </p:nvGraphicFramePr>
        <p:xfrm>
          <a:off x="642938" y="4733702"/>
          <a:ext cx="7815262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4" imgW="4787640" imgH="812520" progId="Equation.3">
                  <p:embed/>
                </p:oleObj>
              </mc:Choice>
              <mc:Fallback>
                <p:oleObj name="Équation" r:id="rId4" imgW="478764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4733702"/>
                        <a:ext cx="7815262" cy="1323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3943832" y="6054788"/>
            <a:ext cx="2681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Non-</a:t>
            </a:r>
            <a:r>
              <a:rPr lang="fr-FR" sz="2400" dirty="0" err="1"/>
              <a:t>linear</a:t>
            </a:r>
            <a:r>
              <a:rPr lang="fr-FR" sz="2400" dirty="0"/>
              <a:t> </a:t>
            </a:r>
            <a:r>
              <a:rPr lang="fr-FR" sz="2400" dirty="0" err="1"/>
              <a:t>behavior</a:t>
            </a:r>
            <a:endParaRPr lang="fr-FR" sz="2400" dirty="0"/>
          </a:p>
        </p:txBody>
      </p:sp>
      <p:sp>
        <p:nvSpPr>
          <p:cNvPr id="26" name="Flèche droite 25"/>
          <p:cNvSpPr/>
          <p:nvPr/>
        </p:nvSpPr>
        <p:spPr>
          <a:xfrm>
            <a:off x="3271177" y="6129299"/>
            <a:ext cx="543603" cy="275258"/>
          </a:xfrm>
          <a:prstGeom prst="rightArrow">
            <a:avLst/>
          </a:prstGeom>
          <a:solidFill>
            <a:srgbClr val="66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cxnSp>
        <p:nvCxnSpPr>
          <p:cNvPr id="25" name="Connecteur droit avec flèche 24"/>
          <p:cNvCxnSpPr>
            <a:cxnSpLocks/>
          </p:cNvCxnSpPr>
          <p:nvPr/>
        </p:nvCxnSpPr>
        <p:spPr>
          <a:xfrm flipV="1">
            <a:off x="1164178" y="1275819"/>
            <a:ext cx="0" cy="22061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1164178" y="3429000"/>
            <a:ext cx="194382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1491261" y="2060848"/>
            <a:ext cx="648072" cy="864096"/>
          </a:xfrm>
          <a:prstGeom prst="line">
            <a:avLst/>
          </a:prstGeom>
          <a:ln w="19050">
            <a:solidFill>
              <a:srgbClr val="66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2130280" y="2924944"/>
            <a:ext cx="864096" cy="288032"/>
          </a:xfrm>
          <a:prstGeom prst="line">
            <a:avLst/>
          </a:prstGeom>
          <a:ln w="19050">
            <a:solidFill>
              <a:srgbClr val="66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1470158" y="16288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I’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1770240" y="2132856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2418312" y="263691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II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83666" y="1275819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Log(</a:t>
            </a:r>
            <a:r>
              <a:rPr lang="fr-FR" dirty="0" err="1">
                <a:latin typeface="Symbol" pitchFamily="18" charset="2"/>
              </a:rPr>
              <a:t>s</a:t>
            </a:r>
            <a:r>
              <a:rPr lang="fr-FR" dirty="0" err="1"/>
              <a:t>T</a:t>
            </a:r>
            <a:r>
              <a:rPr lang="fr-FR" dirty="0"/>
              <a:t>)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3041532" y="3251393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1/T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2028274" y="3471391"/>
            <a:ext cx="1412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/>
              <a:t>Pure </a:t>
            </a:r>
            <a:r>
              <a:rPr lang="fr-FR" sz="2400" i="1" dirty="0" err="1"/>
              <a:t>NaCl</a:t>
            </a:r>
            <a:endParaRPr lang="fr-FR" sz="2400" i="1" dirty="0"/>
          </a:p>
        </p:txBody>
      </p:sp>
      <p:sp>
        <p:nvSpPr>
          <p:cNvPr id="36" name="Forme libre 35"/>
          <p:cNvSpPr/>
          <p:nvPr/>
        </p:nvSpPr>
        <p:spPr>
          <a:xfrm>
            <a:off x="1366027" y="1766934"/>
            <a:ext cx="130628" cy="311499"/>
          </a:xfrm>
          <a:custGeom>
            <a:avLst/>
            <a:gdLst>
              <a:gd name="connsiteX0" fmla="*/ 130628 w 130628"/>
              <a:gd name="connsiteY0" fmla="*/ 311499 h 311499"/>
              <a:gd name="connsiteX1" fmla="*/ 30145 w 130628"/>
              <a:gd name="connsiteY1" fmla="*/ 211015 h 311499"/>
              <a:gd name="connsiteX2" fmla="*/ 0 w 130628"/>
              <a:gd name="connsiteY2" fmla="*/ 0 h 311499"/>
              <a:gd name="connsiteX3" fmla="*/ 0 w 130628"/>
              <a:gd name="connsiteY3" fmla="*/ 0 h 311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628" h="311499">
                <a:moveTo>
                  <a:pt x="130628" y="311499"/>
                </a:moveTo>
                <a:cubicBezTo>
                  <a:pt x="91272" y="287215"/>
                  <a:pt x="51916" y="262931"/>
                  <a:pt x="30145" y="211015"/>
                </a:cubicBezTo>
                <a:cubicBezTo>
                  <a:pt x="8374" y="159099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19050"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45</a:t>
            </a:fld>
            <a:endParaRPr lang="fr-FR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4080979" y="405450"/>
            <a:ext cx="1109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>
                <a:solidFill>
                  <a:srgbClr val="6666FF"/>
                </a:solidFill>
              </a:rPr>
              <a:t>Outline</a:t>
            </a:r>
            <a:endParaRPr lang="fr-FR" sz="2400" dirty="0">
              <a:solidFill>
                <a:srgbClr val="6666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1521" y="1466200"/>
            <a:ext cx="8663148" cy="223224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15"/>
          <p:cNvCxnSpPr>
            <a:cxnSpLocks/>
          </p:cNvCxnSpPr>
          <p:nvPr/>
        </p:nvCxnSpPr>
        <p:spPr>
          <a:xfrm flipV="1">
            <a:off x="251521" y="2944699"/>
            <a:ext cx="8663148" cy="502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cxnSpLocks/>
          </p:cNvCxnSpPr>
          <p:nvPr/>
        </p:nvCxnSpPr>
        <p:spPr>
          <a:xfrm>
            <a:off x="251521" y="2397659"/>
            <a:ext cx="4752527" cy="46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1187624" y="3698448"/>
            <a:ext cx="38164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>
            <a:cxnSpLocks/>
          </p:cNvCxnSpPr>
          <p:nvPr/>
        </p:nvCxnSpPr>
        <p:spPr>
          <a:xfrm flipV="1">
            <a:off x="251521" y="1809698"/>
            <a:ext cx="8663148" cy="118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1241798" y="1466200"/>
            <a:ext cx="0" cy="22508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611560" y="197025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I’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11560" y="2546320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611560" y="312238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II</a:t>
            </a:r>
          </a:p>
        </p:txBody>
      </p:sp>
      <p:cxnSp>
        <p:nvCxnSpPr>
          <p:cNvPr id="31" name="Connecteur droit 30"/>
          <p:cNvCxnSpPr/>
          <p:nvPr/>
        </p:nvCxnSpPr>
        <p:spPr>
          <a:xfrm>
            <a:off x="5460371" y="1492913"/>
            <a:ext cx="0" cy="22322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>
            <a:cxnSpLocks/>
          </p:cNvCxnSpPr>
          <p:nvPr/>
        </p:nvCxnSpPr>
        <p:spPr>
          <a:xfrm>
            <a:off x="4067944" y="2402304"/>
            <a:ext cx="48467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4067944" y="3698448"/>
            <a:ext cx="38164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6276963" y="1428860"/>
            <a:ext cx="1823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Activation </a:t>
            </a:r>
            <a:r>
              <a:rPr lang="fr-FR" dirty="0" err="1"/>
              <a:t>energy</a:t>
            </a:r>
            <a:endParaRPr lang="fr-FR" dirty="0"/>
          </a:p>
        </p:txBody>
      </p:sp>
      <p:sp>
        <p:nvSpPr>
          <p:cNvPr id="38" name="ZoneTexte 37"/>
          <p:cNvSpPr txBox="1"/>
          <p:nvPr/>
        </p:nvSpPr>
        <p:spPr>
          <a:xfrm>
            <a:off x="6157422" y="2471290"/>
            <a:ext cx="2920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/>
              <a:t>Ea</a:t>
            </a:r>
            <a:r>
              <a:rPr lang="fr-FR" sz="2400" dirty="0"/>
              <a:t> = </a:t>
            </a:r>
            <a:r>
              <a:rPr lang="fr-FR" sz="2400" dirty="0">
                <a:latin typeface="Symbol" pitchFamily="18" charset="2"/>
              </a:rPr>
              <a:t>D</a:t>
            </a:r>
            <a:r>
              <a:rPr lang="fr-FR" sz="2400" dirty="0"/>
              <a:t>H</a:t>
            </a:r>
            <a:r>
              <a:rPr lang="fr-FR" sz="2400" baseline="-25000" dirty="0"/>
              <a:t>1</a:t>
            </a:r>
            <a:r>
              <a:rPr lang="fr-FR" sz="2400" dirty="0"/>
              <a:t> +</a:t>
            </a:r>
            <a:r>
              <a:rPr lang="fr-FR" sz="2400" dirty="0">
                <a:latin typeface="Symbol" pitchFamily="18" charset="2"/>
              </a:rPr>
              <a:t>D</a:t>
            </a:r>
            <a:r>
              <a:rPr lang="fr-FR" sz="2400" dirty="0"/>
              <a:t>H</a:t>
            </a:r>
            <a:r>
              <a:rPr lang="fr-FR" sz="2400" baseline="-25000" dirty="0"/>
              <a:t>2</a:t>
            </a:r>
            <a:r>
              <a:rPr lang="fr-FR" sz="2400" dirty="0"/>
              <a:t>/2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6623916" y="3074015"/>
            <a:ext cx="1253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/>
              <a:t>Ea</a:t>
            </a:r>
            <a:r>
              <a:rPr lang="fr-FR" sz="2400" dirty="0"/>
              <a:t> = </a:t>
            </a:r>
            <a:r>
              <a:rPr lang="fr-FR" sz="2400" dirty="0">
                <a:latin typeface="Symbol" pitchFamily="18" charset="2"/>
              </a:rPr>
              <a:t>D</a:t>
            </a:r>
            <a:r>
              <a:rPr lang="fr-FR" sz="2400" dirty="0"/>
              <a:t>H</a:t>
            </a:r>
            <a:r>
              <a:rPr lang="fr-FR" sz="2400" baseline="-25000" dirty="0"/>
              <a:t>1</a:t>
            </a:r>
            <a:endParaRPr lang="fr-FR" sz="2400" dirty="0"/>
          </a:p>
        </p:txBody>
      </p:sp>
      <p:sp>
        <p:nvSpPr>
          <p:cNvPr id="70" name="ZoneTexte 69"/>
          <p:cNvSpPr txBox="1"/>
          <p:nvPr/>
        </p:nvSpPr>
        <p:spPr>
          <a:xfrm>
            <a:off x="251521" y="4509120"/>
            <a:ext cx="8663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/>
              <a:t>Range of the </a:t>
            </a:r>
            <a:r>
              <a:rPr lang="fr-FR" sz="2400" dirty="0" err="1"/>
              <a:t>temperature</a:t>
            </a:r>
            <a:r>
              <a:rPr lang="fr-FR" sz="2400" dirty="0"/>
              <a:t> </a:t>
            </a:r>
            <a:r>
              <a:rPr lang="fr-FR" sz="2400" dirty="0" err="1"/>
              <a:t>domains</a:t>
            </a:r>
            <a:r>
              <a:rPr lang="fr-FR" sz="2400" dirty="0"/>
              <a:t> = f([</a:t>
            </a:r>
            <a:r>
              <a:rPr lang="fr-FR" sz="2400" dirty="0" err="1"/>
              <a:t>impurity</a:t>
            </a:r>
            <a:r>
              <a:rPr lang="fr-FR" sz="2400" dirty="0"/>
              <a:t> or doping agent] </a:t>
            </a:r>
          </a:p>
          <a:p>
            <a:pPr algn="just"/>
            <a:endParaRPr lang="fr-F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 err="1"/>
              <a:t>When</a:t>
            </a:r>
            <a:r>
              <a:rPr lang="fr-FR" sz="2400" dirty="0"/>
              <a:t> </a:t>
            </a:r>
            <a:r>
              <a:rPr lang="fr-FR" sz="2400" dirty="0" err="1"/>
              <a:t>domains</a:t>
            </a:r>
            <a:r>
              <a:rPr lang="fr-FR" sz="2400" dirty="0"/>
              <a:t> II,I and/or I’ </a:t>
            </a:r>
            <a:r>
              <a:rPr lang="fr-FR" sz="2400" dirty="0" err="1"/>
              <a:t>significantly</a:t>
            </a:r>
            <a:r>
              <a:rPr lang="fr-FR" sz="2400" dirty="0"/>
              <a:t> </a:t>
            </a:r>
            <a:r>
              <a:rPr lang="fr-FR" sz="2400" dirty="0" err="1"/>
              <a:t>overlap</a:t>
            </a:r>
            <a:r>
              <a:rPr lang="fr-FR" sz="2400" dirty="0"/>
              <a:t>, data </a:t>
            </a:r>
            <a:r>
              <a:rPr lang="fr-FR" sz="2400" dirty="0" err="1"/>
              <a:t>analysis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questionnable. </a:t>
            </a:r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439872"/>
              </p:ext>
            </p:extLst>
          </p:nvPr>
        </p:nvGraphicFramePr>
        <p:xfrm>
          <a:off x="5814581" y="1903880"/>
          <a:ext cx="2872219" cy="422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2" imgW="1638000" imgH="241200" progId="Equation.3">
                  <p:embed/>
                </p:oleObj>
              </mc:Choice>
              <mc:Fallback>
                <p:oleObj name="Équation" r:id="rId2" imgW="1638000" imgH="241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4581" y="1903880"/>
                        <a:ext cx="2872219" cy="4227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46</a:t>
            </a:fld>
            <a:endParaRPr lang="fr-FR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9308B4C0-D594-48F0-783D-37716AF9D201}"/>
              </a:ext>
            </a:extLst>
          </p:cNvPr>
          <p:cNvSpPr txBox="1"/>
          <p:nvPr/>
        </p:nvSpPr>
        <p:spPr>
          <a:xfrm>
            <a:off x="365295" y="1231593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Domain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FD21C44B-29DC-8DA2-9B5E-A9BAACD2D278}"/>
              </a:ext>
            </a:extLst>
          </p:cNvPr>
          <p:cNvSpPr txBox="1"/>
          <p:nvPr/>
        </p:nvSpPr>
        <p:spPr>
          <a:xfrm>
            <a:off x="2000709" y="1466200"/>
            <a:ext cx="2215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Ionic conduction type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20668E14-499E-7B52-D65D-D189BA4D13E2}"/>
              </a:ext>
            </a:extLst>
          </p:cNvPr>
          <p:cNvSpPr txBox="1"/>
          <p:nvPr/>
        </p:nvSpPr>
        <p:spPr>
          <a:xfrm>
            <a:off x="1274956" y="1745478"/>
            <a:ext cx="381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/>
              <a:t>Cationc</a:t>
            </a:r>
            <a:r>
              <a:rPr lang="fr-FR" dirty="0"/>
              <a:t> and </a:t>
            </a:r>
            <a:r>
              <a:rPr lang="fr-FR" dirty="0" err="1"/>
              <a:t>anionc</a:t>
            </a:r>
            <a:r>
              <a:rPr lang="fr-FR" dirty="0"/>
              <a:t> </a:t>
            </a:r>
            <a:r>
              <a:rPr lang="fr-FR" dirty="0" err="1"/>
              <a:t>intrinsic</a:t>
            </a:r>
            <a:endParaRPr lang="fr-FR" dirty="0"/>
          </a:p>
          <a:p>
            <a:pPr algn="ctr"/>
            <a:r>
              <a:rPr lang="fr-FR" dirty="0" err="1"/>
              <a:t>V</a:t>
            </a:r>
            <a:r>
              <a:rPr lang="fr-FR" baseline="-25000" dirty="0" err="1"/>
              <a:t>Na</a:t>
            </a:r>
            <a:r>
              <a:rPr lang="fr-FR" dirty="0"/>
              <a:t>’ + </a:t>
            </a:r>
            <a:r>
              <a:rPr lang="fr-FR" dirty="0" err="1"/>
              <a:t>V</a:t>
            </a:r>
            <a:r>
              <a:rPr lang="fr-FR" baseline="-25000" dirty="0" err="1"/>
              <a:t>Cl</a:t>
            </a:r>
            <a:r>
              <a:rPr lang="fr-FR" dirty="0"/>
              <a:t>° </a:t>
            </a:r>
            <a:r>
              <a:rPr lang="fr-FR" dirty="0" err="1"/>
              <a:t>created</a:t>
            </a:r>
            <a:r>
              <a:rPr lang="fr-FR" dirty="0"/>
              <a:t> by thermal agitation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80E65487-8732-2D46-8652-DD5E30C454C4}"/>
              </a:ext>
            </a:extLst>
          </p:cNvPr>
          <p:cNvSpPr txBox="1"/>
          <p:nvPr/>
        </p:nvSpPr>
        <p:spPr>
          <a:xfrm>
            <a:off x="1438078" y="2339588"/>
            <a:ext cx="3239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/>
              <a:t>Cationc</a:t>
            </a:r>
            <a:r>
              <a:rPr lang="fr-FR" dirty="0"/>
              <a:t> </a:t>
            </a:r>
            <a:r>
              <a:rPr lang="fr-FR" dirty="0" err="1"/>
              <a:t>intrinsic</a:t>
            </a:r>
            <a:endParaRPr lang="fr-FR" dirty="0"/>
          </a:p>
          <a:p>
            <a:pPr algn="ctr"/>
            <a:r>
              <a:rPr lang="fr-FR" dirty="0" err="1"/>
              <a:t>V</a:t>
            </a:r>
            <a:r>
              <a:rPr lang="fr-FR" baseline="-25000" dirty="0" err="1"/>
              <a:t>na</a:t>
            </a:r>
            <a:r>
              <a:rPr lang="fr-FR" dirty="0"/>
              <a:t>’ </a:t>
            </a:r>
            <a:r>
              <a:rPr lang="fr-FR" dirty="0" err="1"/>
              <a:t>created</a:t>
            </a:r>
            <a:r>
              <a:rPr lang="fr-FR" dirty="0"/>
              <a:t> by thermal agitation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54417FA1-BFF4-D443-34DA-58B44663ADF4}"/>
              </a:ext>
            </a:extLst>
          </p:cNvPr>
          <p:cNvSpPr txBox="1"/>
          <p:nvPr/>
        </p:nvSpPr>
        <p:spPr>
          <a:xfrm>
            <a:off x="1881081" y="2994917"/>
            <a:ext cx="2210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/>
              <a:t>Extrinsic</a:t>
            </a:r>
            <a:endParaRPr lang="fr-FR" dirty="0"/>
          </a:p>
          <a:p>
            <a:pPr algn="ctr"/>
            <a:r>
              <a:rPr lang="fr-FR" dirty="0" err="1"/>
              <a:t>V</a:t>
            </a:r>
            <a:r>
              <a:rPr lang="fr-FR" baseline="-25000" dirty="0" err="1"/>
              <a:t>Na</a:t>
            </a:r>
            <a:r>
              <a:rPr lang="fr-FR" dirty="0"/>
              <a:t>’ due to </a:t>
            </a:r>
            <a:r>
              <a:rPr lang="fr-FR" dirty="0" err="1"/>
              <a:t>impurities</a:t>
            </a:r>
            <a:endParaRPr lang="fr-FR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Connecteur droit avec flèche 42"/>
          <p:cNvCxnSpPr/>
          <p:nvPr/>
        </p:nvCxnSpPr>
        <p:spPr>
          <a:xfrm flipV="1">
            <a:off x="5712100" y="3061901"/>
            <a:ext cx="0" cy="28803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5712100" y="5942221"/>
            <a:ext cx="217226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4631980" y="3061901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Log(</a:t>
            </a:r>
            <a:r>
              <a:rPr lang="fr-FR" dirty="0" err="1">
                <a:latin typeface="Symbol" pitchFamily="18" charset="2"/>
              </a:rPr>
              <a:t>s</a:t>
            </a:r>
            <a:r>
              <a:rPr lang="fr-FR" dirty="0" err="1"/>
              <a:t>T</a:t>
            </a:r>
            <a:r>
              <a:rPr lang="fr-FR" dirty="0"/>
              <a:t>)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7884368" y="5726197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1/T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5677286" y="5977553"/>
            <a:ext cx="3429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i="1" dirty="0">
                <a:solidFill>
                  <a:srgbClr val="6666FF"/>
                </a:solidFill>
              </a:rPr>
              <a:t>CaCl</a:t>
            </a:r>
            <a:r>
              <a:rPr lang="fr-FR" i="1" baseline="-25000" dirty="0">
                <a:solidFill>
                  <a:srgbClr val="6666FF"/>
                </a:solidFill>
              </a:rPr>
              <a:t>2</a:t>
            </a:r>
            <a:r>
              <a:rPr lang="fr-FR" i="1" dirty="0">
                <a:solidFill>
                  <a:srgbClr val="6666FF"/>
                </a:solidFill>
              </a:rPr>
              <a:t> </a:t>
            </a:r>
            <a:r>
              <a:rPr lang="fr-FR" i="1" dirty="0" err="1">
                <a:solidFill>
                  <a:srgbClr val="6666FF"/>
                </a:solidFill>
              </a:rPr>
              <a:t>dopped</a:t>
            </a:r>
            <a:r>
              <a:rPr lang="fr-FR" i="1" dirty="0">
                <a:solidFill>
                  <a:srgbClr val="6666FF"/>
                </a:solidFill>
              </a:rPr>
              <a:t> </a:t>
            </a:r>
            <a:r>
              <a:rPr lang="fr-FR" i="1" dirty="0" err="1">
                <a:solidFill>
                  <a:srgbClr val="6666FF"/>
                </a:solidFill>
              </a:rPr>
              <a:t>NaCl</a:t>
            </a:r>
            <a:r>
              <a:rPr lang="fr-FR" i="1" dirty="0">
                <a:solidFill>
                  <a:srgbClr val="6666FF"/>
                </a:solidFill>
              </a:rPr>
              <a:t>, </a:t>
            </a:r>
          </a:p>
          <a:p>
            <a:pPr algn="ctr"/>
            <a:r>
              <a:rPr lang="fr-FR" i="1" dirty="0">
                <a:solidFill>
                  <a:srgbClr val="6666FF"/>
                </a:solidFill>
              </a:rPr>
              <a:t>Doping </a:t>
            </a:r>
            <a:r>
              <a:rPr lang="fr-FR" i="1" dirty="0" err="1">
                <a:solidFill>
                  <a:srgbClr val="6666FF"/>
                </a:solidFill>
              </a:rPr>
              <a:t>is</a:t>
            </a:r>
            <a:r>
              <a:rPr lang="fr-FR" i="1" dirty="0">
                <a:solidFill>
                  <a:srgbClr val="6666FF"/>
                </a:solidFill>
              </a:rPr>
              <a:t> </a:t>
            </a:r>
            <a:r>
              <a:rPr lang="fr-FR" i="1" dirty="0" err="1">
                <a:solidFill>
                  <a:srgbClr val="6666FF"/>
                </a:solidFill>
              </a:rPr>
              <a:t>increasing</a:t>
            </a:r>
            <a:r>
              <a:rPr lang="fr-FR" i="1" dirty="0">
                <a:solidFill>
                  <a:srgbClr val="6666FF"/>
                </a:solidFill>
              </a:rPr>
              <a:t> </a:t>
            </a:r>
            <a:r>
              <a:rPr lang="fr-FR" i="1" dirty="0" err="1">
                <a:solidFill>
                  <a:srgbClr val="6666FF"/>
                </a:solidFill>
              </a:rPr>
              <a:t>from</a:t>
            </a:r>
            <a:r>
              <a:rPr lang="fr-FR" i="1" dirty="0">
                <a:solidFill>
                  <a:srgbClr val="6666FF"/>
                </a:solidFill>
              </a:rPr>
              <a:t> (1) to (3)</a:t>
            </a:r>
          </a:p>
        </p:txBody>
      </p:sp>
      <p:cxnSp>
        <p:nvCxnSpPr>
          <p:cNvPr id="59" name="Connecteur droit 58"/>
          <p:cNvCxnSpPr/>
          <p:nvPr/>
        </p:nvCxnSpPr>
        <p:spPr>
          <a:xfrm>
            <a:off x="5856116" y="3205917"/>
            <a:ext cx="72008" cy="360040"/>
          </a:xfrm>
          <a:prstGeom prst="line">
            <a:avLst/>
          </a:prstGeom>
          <a:ln w="19050">
            <a:solidFill>
              <a:srgbClr val="66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>
            <a:off x="5937177" y="3565957"/>
            <a:ext cx="648072" cy="864096"/>
          </a:xfrm>
          <a:prstGeom prst="line">
            <a:avLst/>
          </a:prstGeom>
          <a:ln w="19050">
            <a:solidFill>
              <a:srgbClr val="66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6576196" y="4430053"/>
            <a:ext cx="864096" cy="288032"/>
          </a:xfrm>
          <a:prstGeom prst="line">
            <a:avLst/>
          </a:prstGeom>
          <a:ln w="19050">
            <a:solidFill>
              <a:srgbClr val="66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5916074" y="313390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I’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6117798" y="3349933"/>
            <a:ext cx="242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</a:t>
            </a:r>
          </a:p>
        </p:txBody>
      </p:sp>
      <p:sp>
        <p:nvSpPr>
          <p:cNvPr id="65" name="ZoneTexte 64"/>
          <p:cNvSpPr txBox="1"/>
          <p:nvPr/>
        </p:nvSpPr>
        <p:spPr>
          <a:xfrm>
            <a:off x="6432180" y="349394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II</a:t>
            </a:r>
          </a:p>
        </p:txBody>
      </p:sp>
      <p:cxnSp>
        <p:nvCxnSpPr>
          <p:cNvPr id="67" name="Connecteur droit 66"/>
          <p:cNvCxnSpPr/>
          <p:nvPr/>
        </p:nvCxnSpPr>
        <p:spPr>
          <a:xfrm>
            <a:off x="6305854" y="4069597"/>
            <a:ext cx="864096" cy="288032"/>
          </a:xfrm>
          <a:prstGeom prst="line">
            <a:avLst/>
          </a:prstGeom>
          <a:ln w="19050">
            <a:solidFill>
              <a:srgbClr val="66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>
            <a:off x="6864228" y="3998005"/>
            <a:ext cx="567011" cy="711443"/>
          </a:xfrm>
          <a:prstGeom prst="line">
            <a:avLst/>
          </a:prstGeom>
          <a:ln w="19050">
            <a:solidFill>
              <a:srgbClr val="6666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>
            <a:off x="6063087" y="3736716"/>
            <a:ext cx="864096" cy="288032"/>
          </a:xfrm>
          <a:prstGeom prst="line">
            <a:avLst/>
          </a:prstGeom>
          <a:ln w="19050">
            <a:solidFill>
              <a:srgbClr val="66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ZoneTexte 69"/>
          <p:cNvSpPr txBox="1"/>
          <p:nvPr/>
        </p:nvSpPr>
        <p:spPr>
          <a:xfrm>
            <a:off x="6660232" y="4502061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(1)</a:t>
            </a:r>
          </a:p>
        </p:txBody>
      </p:sp>
      <p:sp>
        <p:nvSpPr>
          <p:cNvPr id="71" name="ZoneTexte 70"/>
          <p:cNvSpPr txBox="1"/>
          <p:nvPr/>
        </p:nvSpPr>
        <p:spPr>
          <a:xfrm>
            <a:off x="6516216" y="4142021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(2)</a:t>
            </a:r>
          </a:p>
        </p:txBody>
      </p:sp>
      <p:sp>
        <p:nvSpPr>
          <p:cNvPr id="72" name="ZoneTexte 71"/>
          <p:cNvSpPr txBox="1"/>
          <p:nvPr/>
        </p:nvSpPr>
        <p:spPr>
          <a:xfrm>
            <a:off x="6372200" y="3844697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(3)</a:t>
            </a:r>
          </a:p>
        </p:txBody>
      </p:sp>
      <p:sp>
        <p:nvSpPr>
          <p:cNvPr id="73" name="ZoneTexte 72"/>
          <p:cNvSpPr txBox="1"/>
          <p:nvPr/>
        </p:nvSpPr>
        <p:spPr>
          <a:xfrm>
            <a:off x="251520" y="722313"/>
            <a:ext cx="8532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/>
              <a:t>For [</a:t>
            </a:r>
            <a:r>
              <a:rPr lang="fr-FR" sz="2400" dirty="0" err="1"/>
              <a:t>impurity</a:t>
            </a:r>
            <a:r>
              <a:rPr lang="fr-FR" sz="2400" dirty="0"/>
              <a:t>] 		, </a:t>
            </a:r>
            <a:r>
              <a:rPr lang="fr-FR" sz="2400" dirty="0">
                <a:latin typeface="Symbol" panose="05050102010706020507" pitchFamily="18" charset="2"/>
              </a:rPr>
              <a:t>s</a:t>
            </a:r>
            <a:r>
              <a:rPr lang="fr-FR" sz="2400" dirty="0"/>
              <a:t> 	 in the </a:t>
            </a:r>
            <a:r>
              <a:rPr lang="fr-FR" sz="2400" dirty="0" err="1"/>
              <a:t>extrinsic</a:t>
            </a:r>
            <a:r>
              <a:rPr lang="fr-FR" sz="2400" dirty="0"/>
              <a:t> </a:t>
            </a:r>
            <a:r>
              <a:rPr lang="fr-FR" sz="2400" dirty="0" err="1"/>
              <a:t>domain</a:t>
            </a:r>
            <a:r>
              <a:rPr lang="fr-FR" sz="2400" dirty="0"/>
              <a:t> II (</a:t>
            </a:r>
            <a:r>
              <a:rPr lang="fr-FR" sz="2400" dirty="0" err="1"/>
              <a:t>from</a:t>
            </a:r>
            <a:r>
              <a:rPr lang="fr-FR" sz="2400" dirty="0"/>
              <a:t> line (1) </a:t>
            </a:r>
            <a:r>
              <a:rPr lang="fr-FR" sz="2400" dirty="0" err="1"/>
              <a:t>towards</a:t>
            </a:r>
            <a:r>
              <a:rPr lang="fr-FR" sz="2400" dirty="0"/>
              <a:t> line (3)), </a:t>
            </a:r>
            <a:r>
              <a:rPr lang="fr-FR" sz="2400" dirty="0" err="1"/>
              <a:t>resulting</a:t>
            </a:r>
            <a:r>
              <a:rPr lang="fr-FR" sz="2400" dirty="0"/>
              <a:t> in a shift </a:t>
            </a:r>
            <a:r>
              <a:rPr lang="fr-FR" sz="2400" dirty="0" err="1"/>
              <a:t>towards</a:t>
            </a:r>
            <a:r>
              <a:rPr lang="fr-FR" sz="2400" dirty="0"/>
              <a:t> the high </a:t>
            </a:r>
            <a:r>
              <a:rPr lang="fr-FR" sz="2400" dirty="0" err="1"/>
              <a:t>temperature</a:t>
            </a:r>
            <a:r>
              <a:rPr lang="fr-FR" sz="2400" dirty="0"/>
              <a:t> </a:t>
            </a:r>
            <a:r>
              <a:rPr lang="fr-FR" sz="2400" dirty="0" err="1"/>
              <a:t>domain</a:t>
            </a:r>
            <a:r>
              <a:rPr lang="fr-FR" sz="2400" dirty="0"/>
              <a:t>. </a:t>
            </a:r>
          </a:p>
          <a:p>
            <a:pPr algn="just"/>
            <a:endParaRPr lang="fr-FR" sz="2400" dirty="0"/>
          </a:p>
          <a:p>
            <a:pPr algn="just"/>
            <a:r>
              <a:rPr lang="fr-FR" sz="2400" dirty="0"/>
              <a:t>But, </a:t>
            </a:r>
            <a:r>
              <a:rPr lang="fr-FR" sz="2400" dirty="0" err="1"/>
              <a:t>Ea</a:t>
            </a:r>
            <a:r>
              <a:rPr lang="fr-FR" sz="2400" dirty="0"/>
              <a:t> ≈ </a:t>
            </a:r>
            <a:r>
              <a:rPr lang="fr-FR" sz="2400" dirty="0" err="1"/>
              <a:t>cte</a:t>
            </a:r>
            <a:r>
              <a:rPr lang="fr-FR" sz="2400" dirty="0"/>
              <a:t>		</a:t>
            </a:r>
            <a:r>
              <a:rPr lang="fr-FR" sz="2400" dirty="0" err="1"/>
              <a:t>similar</a:t>
            </a:r>
            <a:r>
              <a:rPr lang="fr-FR" sz="2400" dirty="0"/>
              <a:t> </a:t>
            </a:r>
            <a:r>
              <a:rPr lang="fr-FR" sz="2400" dirty="0" err="1"/>
              <a:t>mechansim</a:t>
            </a:r>
            <a:endParaRPr lang="fr-FR" sz="2400" dirty="0"/>
          </a:p>
        </p:txBody>
      </p:sp>
      <p:cxnSp>
        <p:nvCxnSpPr>
          <p:cNvPr id="35" name="Connecteur droit avec flèche 34"/>
          <p:cNvCxnSpPr/>
          <p:nvPr/>
        </p:nvCxnSpPr>
        <p:spPr>
          <a:xfrm flipV="1">
            <a:off x="1164178" y="2996952"/>
            <a:ext cx="0" cy="28803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>
            <a:off x="1164178" y="5877272"/>
            <a:ext cx="194382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1317247" y="3501008"/>
            <a:ext cx="648072" cy="864096"/>
          </a:xfrm>
          <a:prstGeom prst="line">
            <a:avLst/>
          </a:prstGeom>
          <a:ln w="19050">
            <a:solidFill>
              <a:srgbClr val="66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1956266" y="4365104"/>
            <a:ext cx="864096" cy="288032"/>
          </a:xfrm>
          <a:prstGeom prst="line">
            <a:avLst/>
          </a:prstGeom>
          <a:ln w="19050">
            <a:solidFill>
              <a:srgbClr val="66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1296144" y="306896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I’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1596226" y="3573016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</a:t>
            </a:r>
          </a:p>
        </p:txBody>
      </p:sp>
      <p:sp>
        <p:nvSpPr>
          <p:cNvPr id="74" name="ZoneTexte 73"/>
          <p:cNvSpPr txBox="1"/>
          <p:nvPr/>
        </p:nvSpPr>
        <p:spPr>
          <a:xfrm>
            <a:off x="2244298" y="407707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II</a:t>
            </a:r>
          </a:p>
        </p:txBody>
      </p:sp>
      <p:sp>
        <p:nvSpPr>
          <p:cNvPr id="75" name="ZoneTexte 74"/>
          <p:cNvSpPr txBox="1"/>
          <p:nvPr/>
        </p:nvSpPr>
        <p:spPr>
          <a:xfrm>
            <a:off x="83666" y="2996952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Log(</a:t>
            </a:r>
            <a:r>
              <a:rPr lang="fr-FR" dirty="0" err="1">
                <a:latin typeface="Symbol" pitchFamily="18" charset="2"/>
              </a:rPr>
              <a:t>s</a:t>
            </a:r>
            <a:r>
              <a:rPr lang="fr-FR" dirty="0" err="1"/>
              <a:t>T</a:t>
            </a:r>
            <a:r>
              <a:rPr lang="fr-FR" dirty="0"/>
              <a:t>)</a:t>
            </a:r>
          </a:p>
        </p:txBody>
      </p:sp>
      <p:sp>
        <p:nvSpPr>
          <p:cNvPr id="76" name="ZoneTexte 75"/>
          <p:cNvSpPr txBox="1"/>
          <p:nvPr/>
        </p:nvSpPr>
        <p:spPr>
          <a:xfrm>
            <a:off x="3041532" y="5692606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1/T</a:t>
            </a:r>
          </a:p>
        </p:txBody>
      </p:sp>
      <p:sp>
        <p:nvSpPr>
          <p:cNvPr id="77" name="ZoneTexte 76"/>
          <p:cNvSpPr txBox="1"/>
          <p:nvPr/>
        </p:nvSpPr>
        <p:spPr>
          <a:xfrm>
            <a:off x="2028274" y="5912604"/>
            <a:ext cx="1412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/>
              <a:t>Pure </a:t>
            </a:r>
            <a:r>
              <a:rPr lang="fr-FR" sz="2400" i="1" dirty="0" err="1"/>
              <a:t>NaCl</a:t>
            </a:r>
            <a:endParaRPr lang="fr-FR" sz="2400" i="1" dirty="0"/>
          </a:p>
        </p:txBody>
      </p:sp>
      <p:sp>
        <p:nvSpPr>
          <p:cNvPr id="78" name="Forme libre 77"/>
          <p:cNvSpPr/>
          <p:nvPr/>
        </p:nvSpPr>
        <p:spPr>
          <a:xfrm>
            <a:off x="1192013" y="3207094"/>
            <a:ext cx="130628" cy="311499"/>
          </a:xfrm>
          <a:custGeom>
            <a:avLst/>
            <a:gdLst>
              <a:gd name="connsiteX0" fmla="*/ 130628 w 130628"/>
              <a:gd name="connsiteY0" fmla="*/ 311499 h 311499"/>
              <a:gd name="connsiteX1" fmla="*/ 30145 w 130628"/>
              <a:gd name="connsiteY1" fmla="*/ 211015 h 311499"/>
              <a:gd name="connsiteX2" fmla="*/ 0 w 130628"/>
              <a:gd name="connsiteY2" fmla="*/ 0 h 311499"/>
              <a:gd name="connsiteX3" fmla="*/ 0 w 130628"/>
              <a:gd name="connsiteY3" fmla="*/ 0 h 311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628" h="311499">
                <a:moveTo>
                  <a:pt x="130628" y="311499"/>
                </a:moveTo>
                <a:cubicBezTo>
                  <a:pt x="91272" y="287215"/>
                  <a:pt x="51916" y="262931"/>
                  <a:pt x="30145" y="211015"/>
                </a:cubicBezTo>
                <a:cubicBezTo>
                  <a:pt x="8374" y="159099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19050"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23528" y="260648"/>
            <a:ext cx="5030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6666FF"/>
                </a:solidFill>
              </a:rPr>
              <a:t>Impact of the </a:t>
            </a:r>
            <a:r>
              <a:rPr lang="fr-FR" sz="2400" dirty="0" err="1">
                <a:solidFill>
                  <a:srgbClr val="6666FF"/>
                </a:solidFill>
              </a:rPr>
              <a:t>impurity</a:t>
            </a:r>
            <a:r>
              <a:rPr lang="fr-FR" sz="2400" dirty="0">
                <a:solidFill>
                  <a:srgbClr val="6666FF"/>
                </a:solidFill>
              </a:rPr>
              <a:t> </a:t>
            </a:r>
            <a:r>
              <a:rPr lang="fr-FR" sz="2400" dirty="0" err="1">
                <a:solidFill>
                  <a:srgbClr val="6666FF"/>
                </a:solidFill>
              </a:rPr>
              <a:t>loading</a:t>
            </a:r>
            <a:r>
              <a:rPr lang="fr-FR" sz="2400" dirty="0">
                <a:solidFill>
                  <a:srgbClr val="6666FF"/>
                </a:solidFill>
              </a:rPr>
              <a:t> on </a:t>
            </a:r>
            <a:r>
              <a:rPr lang="fr-FR" sz="2400" dirty="0">
                <a:solidFill>
                  <a:srgbClr val="6666FF"/>
                </a:solidFill>
                <a:latin typeface="Symbol" pitchFamily="2" charset="2"/>
              </a:rPr>
              <a:t>s</a:t>
            </a:r>
            <a:endParaRPr lang="fr-FR" sz="2400" dirty="0">
              <a:solidFill>
                <a:srgbClr val="6666FF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2300779" y="779056"/>
            <a:ext cx="360040" cy="216024"/>
          </a:xfrm>
          <a:prstGeom prst="straightConnector1">
            <a:avLst/>
          </a:prstGeom>
          <a:ln w="38100">
            <a:solidFill>
              <a:srgbClr val="66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avec flèche 78"/>
          <p:cNvCxnSpPr/>
          <p:nvPr/>
        </p:nvCxnSpPr>
        <p:spPr>
          <a:xfrm flipV="1">
            <a:off x="3545196" y="823444"/>
            <a:ext cx="360040" cy="216024"/>
          </a:xfrm>
          <a:prstGeom prst="straightConnector1">
            <a:avLst/>
          </a:prstGeom>
          <a:ln w="38100">
            <a:solidFill>
              <a:srgbClr val="66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Flèche droite 79"/>
          <p:cNvSpPr/>
          <p:nvPr/>
        </p:nvSpPr>
        <p:spPr>
          <a:xfrm>
            <a:off x="2283791" y="2288483"/>
            <a:ext cx="543603" cy="275258"/>
          </a:xfrm>
          <a:prstGeom prst="rightArrow">
            <a:avLst/>
          </a:prstGeom>
          <a:solidFill>
            <a:srgbClr val="66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47</a:t>
            </a:fld>
            <a:endParaRPr lang="fr-FR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Connecteur droit avec flèche 34"/>
          <p:cNvCxnSpPr/>
          <p:nvPr/>
        </p:nvCxnSpPr>
        <p:spPr>
          <a:xfrm flipV="1">
            <a:off x="2564769" y="2060848"/>
            <a:ext cx="0" cy="309634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>
            <a:off x="2564769" y="5157192"/>
            <a:ext cx="345638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4630235" y="5445224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dirty="0"/>
              <a:t>[MnCl</a:t>
            </a:r>
            <a:r>
              <a:rPr lang="fr-FR" baseline="-25000" dirty="0"/>
              <a:t>2</a:t>
            </a:r>
            <a:r>
              <a:rPr lang="fr-FR" dirty="0"/>
              <a:t>] ppm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1731385" y="1556792"/>
            <a:ext cx="896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dirty="0" err="1">
                <a:latin typeface="Symbol" pitchFamily="18" charset="2"/>
              </a:rPr>
              <a:t>s</a:t>
            </a:r>
            <a:r>
              <a:rPr lang="fr-FR" baseline="-25000" dirty="0" err="1"/>
              <a:t>ion</a:t>
            </a:r>
            <a:endParaRPr lang="fr-FR" dirty="0"/>
          </a:p>
          <a:p>
            <a:pPr algn="r"/>
            <a:r>
              <a:rPr lang="fr-FR" dirty="0"/>
              <a:t>(S.cm</a:t>
            </a:r>
            <a:r>
              <a:rPr lang="fr-FR" baseline="30000" dirty="0"/>
              <a:t>-1</a:t>
            </a:r>
            <a:r>
              <a:rPr lang="fr-FR" dirty="0"/>
              <a:t>)</a:t>
            </a:r>
          </a:p>
        </p:txBody>
      </p:sp>
      <p:cxnSp>
        <p:nvCxnSpPr>
          <p:cNvPr id="81" name="Connecteur droit 80"/>
          <p:cNvCxnSpPr/>
          <p:nvPr/>
        </p:nvCxnSpPr>
        <p:spPr>
          <a:xfrm>
            <a:off x="5949145" y="5085184"/>
            <a:ext cx="0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ZoneTexte 81"/>
          <p:cNvSpPr txBox="1"/>
          <p:nvPr/>
        </p:nvSpPr>
        <p:spPr>
          <a:xfrm>
            <a:off x="5805129" y="5229200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800</a:t>
            </a:r>
          </a:p>
        </p:txBody>
      </p:sp>
      <p:cxnSp>
        <p:nvCxnSpPr>
          <p:cNvPr id="83" name="Connecteur droit 82"/>
          <p:cNvCxnSpPr/>
          <p:nvPr/>
        </p:nvCxnSpPr>
        <p:spPr>
          <a:xfrm>
            <a:off x="2566769" y="5085184"/>
            <a:ext cx="0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ZoneTexte 83"/>
          <p:cNvSpPr txBox="1"/>
          <p:nvPr/>
        </p:nvSpPr>
        <p:spPr>
          <a:xfrm>
            <a:off x="2422753" y="52292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0</a:t>
            </a:r>
          </a:p>
        </p:txBody>
      </p:sp>
      <p:cxnSp>
        <p:nvCxnSpPr>
          <p:cNvPr id="85" name="Connecteur droit 84"/>
          <p:cNvCxnSpPr/>
          <p:nvPr/>
        </p:nvCxnSpPr>
        <p:spPr>
          <a:xfrm flipV="1">
            <a:off x="2924809" y="2204864"/>
            <a:ext cx="2304256" cy="2952329"/>
          </a:xfrm>
          <a:prstGeom prst="line">
            <a:avLst/>
          </a:prstGeom>
          <a:ln w="19050">
            <a:solidFill>
              <a:srgbClr val="66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 flipV="1">
            <a:off x="2924809" y="2708920"/>
            <a:ext cx="2736304" cy="2448272"/>
          </a:xfrm>
          <a:prstGeom prst="line">
            <a:avLst/>
          </a:prstGeom>
          <a:ln w="19050">
            <a:solidFill>
              <a:srgbClr val="11F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 flipV="1">
            <a:off x="2924809" y="3717032"/>
            <a:ext cx="3240360" cy="144016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ZoneTexte 88"/>
          <p:cNvSpPr txBox="1"/>
          <p:nvPr/>
        </p:nvSpPr>
        <p:spPr>
          <a:xfrm>
            <a:off x="6597217" y="2492896"/>
            <a:ext cx="10711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6666FF"/>
                </a:solidFill>
              </a:rPr>
              <a:t>T = 626°C</a:t>
            </a:r>
          </a:p>
          <a:p>
            <a:r>
              <a:rPr lang="fr-FR" dirty="0">
                <a:solidFill>
                  <a:srgbClr val="11FF7D"/>
                </a:solidFill>
              </a:rPr>
              <a:t>T = 560°C</a:t>
            </a:r>
          </a:p>
          <a:p>
            <a:r>
              <a:rPr lang="fr-FR" dirty="0">
                <a:solidFill>
                  <a:srgbClr val="FFC000"/>
                </a:solidFill>
              </a:rPr>
              <a:t>T = 511°C</a:t>
            </a:r>
            <a:endParaRPr lang="fr-FR" dirty="0"/>
          </a:p>
        </p:txBody>
      </p:sp>
      <p:sp>
        <p:nvSpPr>
          <p:cNvPr id="90" name="ZoneTexte 89"/>
          <p:cNvSpPr txBox="1"/>
          <p:nvPr/>
        </p:nvSpPr>
        <p:spPr>
          <a:xfrm>
            <a:off x="1916697" y="2132856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8.10</a:t>
            </a:r>
            <a:r>
              <a:rPr lang="fr-FR" baseline="30000" dirty="0"/>
              <a:t>-5</a:t>
            </a:r>
          </a:p>
        </p:txBody>
      </p:sp>
      <p:cxnSp>
        <p:nvCxnSpPr>
          <p:cNvPr id="91" name="Connecteur droit 90"/>
          <p:cNvCxnSpPr/>
          <p:nvPr/>
        </p:nvCxnSpPr>
        <p:spPr>
          <a:xfrm>
            <a:off x="3356857" y="5085184"/>
            <a:ext cx="0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ZoneTexte 91"/>
          <p:cNvSpPr txBox="1"/>
          <p:nvPr/>
        </p:nvSpPr>
        <p:spPr>
          <a:xfrm>
            <a:off x="3212841" y="5229200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200</a:t>
            </a:r>
          </a:p>
        </p:txBody>
      </p:sp>
      <p:sp>
        <p:nvSpPr>
          <p:cNvPr id="95" name="ZoneTexte 94"/>
          <p:cNvSpPr txBox="1"/>
          <p:nvPr/>
        </p:nvSpPr>
        <p:spPr>
          <a:xfrm>
            <a:off x="1844689" y="4437112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2.10</a:t>
            </a:r>
            <a:r>
              <a:rPr lang="fr-FR" baseline="30000" dirty="0"/>
              <a:t>-5</a:t>
            </a:r>
          </a:p>
        </p:txBody>
      </p:sp>
      <p:sp>
        <p:nvSpPr>
          <p:cNvPr id="96" name="ZoneTexte 95"/>
          <p:cNvSpPr txBox="1"/>
          <p:nvPr/>
        </p:nvSpPr>
        <p:spPr>
          <a:xfrm>
            <a:off x="1619672" y="5733256"/>
            <a:ext cx="4882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(</a:t>
            </a:r>
            <a:r>
              <a:rPr lang="fr-FR" dirty="0" err="1"/>
              <a:t>extrinsic</a:t>
            </a:r>
            <a:r>
              <a:rPr lang="fr-FR" dirty="0"/>
              <a:t> </a:t>
            </a:r>
            <a:r>
              <a:rPr lang="fr-FR" dirty="0" err="1"/>
              <a:t>domain</a:t>
            </a:r>
            <a:r>
              <a:rPr lang="fr-FR" dirty="0"/>
              <a:t> </a:t>
            </a:r>
            <a:r>
              <a:rPr lang="fr-FR" dirty="0" err="1"/>
              <a:t>without</a:t>
            </a:r>
            <a:r>
              <a:rPr lang="fr-FR" dirty="0"/>
              <a:t> </a:t>
            </a:r>
            <a:r>
              <a:rPr lang="fr-FR" dirty="0" err="1"/>
              <a:t>any</a:t>
            </a:r>
            <a:r>
              <a:rPr lang="fr-FR" dirty="0"/>
              <a:t> </a:t>
            </a:r>
            <a:r>
              <a:rPr lang="fr-FR" dirty="0" err="1"/>
              <a:t>defects</a:t>
            </a:r>
            <a:r>
              <a:rPr lang="fr-FR" dirty="0"/>
              <a:t> association)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346742" y="44624"/>
            <a:ext cx="48756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u="sng" dirty="0">
                <a:solidFill>
                  <a:srgbClr val="6666FF"/>
                </a:solidFill>
              </a:rPr>
              <a:t>2.3. </a:t>
            </a:r>
            <a:r>
              <a:rPr lang="fr-FR" sz="2400" u="sng" dirty="0" err="1">
                <a:solidFill>
                  <a:srgbClr val="6666FF"/>
                </a:solidFill>
              </a:rPr>
              <a:t>Isotropic</a:t>
            </a:r>
            <a:r>
              <a:rPr lang="fr-FR" sz="2400" u="sng" dirty="0">
                <a:solidFill>
                  <a:srgbClr val="6666FF"/>
                </a:solidFill>
              </a:rPr>
              <a:t> </a:t>
            </a:r>
            <a:r>
              <a:rPr lang="fr-FR" sz="2400" u="sng" dirty="0" err="1">
                <a:solidFill>
                  <a:srgbClr val="6666FF"/>
                </a:solidFill>
              </a:rPr>
              <a:t>crystals</a:t>
            </a:r>
            <a:r>
              <a:rPr lang="fr-FR" sz="2400" u="sng" dirty="0">
                <a:solidFill>
                  <a:srgbClr val="6666FF"/>
                </a:solidFill>
              </a:rPr>
              <a:t>: a few </a:t>
            </a:r>
            <a:r>
              <a:rPr lang="fr-FR" sz="2400" u="sng" dirty="0" err="1">
                <a:solidFill>
                  <a:srgbClr val="6666FF"/>
                </a:solidFill>
              </a:rPr>
              <a:t>examples</a:t>
            </a:r>
            <a:endParaRPr lang="fr-FR" sz="2400" u="sng" dirty="0">
              <a:solidFill>
                <a:srgbClr val="6666FF"/>
              </a:solidFill>
            </a:endParaRPr>
          </a:p>
          <a:p>
            <a:r>
              <a:rPr lang="fr-FR" sz="2400" dirty="0">
                <a:solidFill>
                  <a:srgbClr val="6666FF"/>
                </a:solidFill>
              </a:rPr>
              <a:t>2.3.1 Dissolution of MnCl</a:t>
            </a:r>
            <a:r>
              <a:rPr lang="fr-FR" sz="2400" baseline="-25000" dirty="0">
                <a:solidFill>
                  <a:srgbClr val="6666FF"/>
                </a:solidFill>
              </a:rPr>
              <a:t>2</a:t>
            </a:r>
            <a:r>
              <a:rPr lang="fr-FR" sz="2400" dirty="0">
                <a:solidFill>
                  <a:srgbClr val="6666FF"/>
                </a:solidFill>
              </a:rPr>
              <a:t> in </a:t>
            </a:r>
            <a:r>
              <a:rPr lang="fr-FR" sz="2400" dirty="0" err="1">
                <a:solidFill>
                  <a:srgbClr val="6666FF"/>
                </a:solidFill>
              </a:rPr>
              <a:t>NaCl</a:t>
            </a:r>
            <a:endParaRPr lang="fr-FR" sz="2400" dirty="0">
              <a:solidFill>
                <a:srgbClr val="6666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98934" y="836712"/>
            <a:ext cx="4498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sz="2400" dirty="0"/>
              <a:t>MnCl</a:t>
            </a:r>
            <a:r>
              <a:rPr lang="fr-FR" sz="2400" baseline="-25000" dirty="0"/>
              <a:t>2</a:t>
            </a:r>
            <a:r>
              <a:rPr lang="fr-FR" sz="2400" dirty="0"/>
              <a:t> 	    =	</a:t>
            </a:r>
            <a:r>
              <a:rPr lang="fr-FR" sz="2400" dirty="0" err="1"/>
              <a:t>Mn</a:t>
            </a:r>
            <a:r>
              <a:rPr lang="fr-FR" sz="2400" baseline="-25000" dirty="0" err="1"/>
              <a:t>Na</a:t>
            </a:r>
            <a:r>
              <a:rPr lang="fr-FR" sz="2400" dirty="0"/>
              <a:t>° + 2Cl</a:t>
            </a:r>
            <a:r>
              <a:rPr lang="fr-FR" sz="2400" baseline="-25000" dirty="0"/>
              <a:t>Cl</a:t>
            </a:r>
            <a:r>
              <a:rPr lang="fr-FR" sz="2400" baseline="30000" dirty="0"/>
              <a:t>x</a:t>
            </a:r>
            <a:r>
              <a:rPr lang="fr-FR" sz="2400" dirty="0"/>
              <a:t> + </a:t>
            </a:r>
            <a:r>
              <a:rPr lang="fr-FR" sz="2400" dirty="0" err="1"/>
              <a:t>V’</a:t>
            </a:r>
            <a:r>
              <a:rPr lang="fr-FR" sz="2400" baseline="-25000" dirty="0" err="1"/>
              <a:t>Na</a:t>
            </a:r>
            <a:endParaRPr lang="fr-FR" sz="2400" baseline="-250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96964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ZoneTexte 48"/>
          <p:cNvSpPr txBox="1"/>
          <p:nvPr/>
        </p:nvSpPr>
        <p:spPr>
          <a:xfrm>
            <a:off x="107504" y="908720"/>
            <a:ext cx="885698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err="1"/>
              <a:t>AgBr</a:t>
            </a:r>
            <a:r>
              <a:rPr lang="fr-FR" sz="2400" dirty="0"/>
              <a:t> : </a:t>
            </a:r>
            <a:r>
              <a:rPr lang="fr-FR" sz="2400" dirty="0" err="1"/>
              <a:t>Cationic</a:t>
            </a:r>
            <a:r>
              <a:rPr lang="fr-FR" sz="2400" dirty="0"/>
              <a:t> </a:t>
            </a:r>
            <a:r>
              <a:rPr lang="fr-FR" sz="2400" dirty="0" err="1"/>
              <a:t>Frenkel</a:t>
            </a:r>
            <a:r>
              <a:rPr lang="fr-FR" sz="2400" dirty="0"/>
              <a:t> type </a:t>
            </a:r>
            <a:r>
              <a:rPr lang="fr-FR" sz="2400" dirty="0" err="1"/>
              <a:t>disorder</a:t>
            </a:r>
            <a:r>
              <a:rPr lang="fr-FR" sz="2400" dirty="0"/>
              <a:t>: </a:t>
            </a:r>
          </a:p>
          <a:p>
            <a:r>
              <a:rPr lang="fr-FR" sz="2400" dirty="0"/>
              <a:t>		</a:t>
            </a:r>
            <a:r>
              <a:rPr lang="fr-FR" sz="2400" dirty="0" err="1"/>
              <a:t>Ag</a:t>
            </a:r>
            <a:r>
              <a:rPr lang="fr-FR" sz="2400" baseline="30000" dirty="0" err="1"/>
              <a:t>x</a:t>
            </a:r>
            <a:r>
              <a:rPr lang="fr-FR" sz="2400" baseline="-25000" dirty="0" err="1"/>
              <a:t>Ag</a:t>
            </a:r>
            <a:r>
              <a:rPr lang="fr-FR" sz="2400" dirty="0"/>
              <a:t>	=	</a:t>
            </a:r>
            <a:r>
              <a:rPr lang="fr-FR" sz="2400" dirty="0" err="1"/>
              <a:t>V’</a:t>
            </a:r>
            <a:r>
              <a:rPr lang="fr-FR" sz="2400" baseline="-25000" dirty="0" err="1"/>
              <a:t>Ag</a:t>
            </a:r>
            <a:r>
              <a:rPr lang="fr-FR" sz="2400" dirty="0"/>
              <a:t> + </a:t>
            </a:r>
            <a:r>
              <a:rPr lang="fr-FR" sz="2400" dirty="0" err="1"/>
              <a:t>Ag°</a:t>
            </a:r>
            <a:r>
              <a:rPr lang="fr-FR" sz="2400" baseline="-25000" dirty="0" err="1"/>
              <a:t>i</a:t>
            </a:r>
            <a:r>
              <a:rPr lang="fr-FR" sz="2400" dirty="0"/>
              <a:t> 	avec  K(FC) = [</a:t>
            </a:r>
            <a:r>
              <a:rPr lang="fr-FR" sz="2400" dirty="0" err="1"/>
              <a:t>V’</a:t>
            </a:r>
            <a:r>
              <a:rPr lang="fr-FR" sz="2400" baseline="-25000" dirty="0" err="1"/>
              <a:t>Ag</a:t>
            </a:r>
            <a:r>
              <a:rPr lang="fr-FR" sz="2400" dirty="0"/>
              <a:t>][</a:t>
            </a:r>
            <a:r>
              <a:rPr lang="fr-FR" sz="2400" dirty="0" err="1"/>
              <a:t>Ag°</a:t>
            </a:r>
            <a:r>
              <a:rPr lang="fr-FR" sz="2400" baseline="-25000" dirty="0" err="1"/>
              <a:t>i</a:t>
            </a:r>
            <a:r>
              <a:rPr lang="fr-FR" sz="2400" dirty="0"/>
              <a:t>] </a:t>
            </a:r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In the </a:t>
            </a:r>
            <a:r>
              <a:rPr lang="fr-FR" sz="2400" dirty="0" err="1"/>
              <a:t>intrinsic</a:t>
            </a:r>
            <a:r>
              <a:rPr lang="fr-FR" sz="2400" dirty="0"/>
              <a:t> </a:t>
            </a:r>
            <a:r>
              <a:rPr lang="fr-FR" sz="2400" dirty="0" err="1"/>
              <a:t>domain</a:t>
            </a:r>
            <a:r>
              <a:rPr lang="fr-FR" sz="2400" dirty="0"/>
              <a:t>, [</a:t>
            </a:r>
            <a:r>
              <a:rPr lang="fr-FR" sz="2400" dirty="0" err="1"/>
              <a:t>V’</a:t>
            </a:r>
            <a:r>
              <a:rPr lang="fr-FR" sz="2400" baseline="-25000" dirty="0" err="1"/>
              <a:t>Ag</a:t>
            </a:r>
            <a:r>
              <a:rPr lang="fr-FR" sz="2400" dirty="0"/>
              <a:t>]=[</a:t>
            </a:r>
            <a:r>
              <a:rPr lang="fr-FR" sz="2400" dirty="0" err="1"/>
              <a:t>Ag°</a:t>
            </a:r>
            <a:r>
              <a:rPr lang="fr-FR" sz="2400" baseline="-25000" dirty="0" err="1"/>
              <a:t>i</a:t>
            </a:r>
            <a:r>
              <a:rPr lang="fr-FR" sz="2400" dirty="0"/>
              <a:t>] = K(FC)</a:t>
            </a:r>
            <a:r>
              <a:rPr lang="fr-FR" sz="2400" baseline="30000" dirty="0"/>
              <a:t>1/2</a:t>
            </a:r>
            <a:r>
              <a:rPr lang="fr-FR" sz="2400" dirty="0"/>
              <a:t> = C</a:t>
            </a:r>
            <a:r>
              <a:rPr lang="fr-FR" sz="2400" baseline="-25000" dirty="0"/>
              <a:t>0</a:t>
            </a:r>
          </a:p>
          <a:p>
            <a:endParaRPr lang="fr-FR" sz="2400" dirty="0"/>
          </a:p>
          <a:p>
            <a:r>
              <a:rPr lang="fr-FR" sz="2400" dirty="0"/>
              <a:t>µ (interstitiel) &gt; µ (</a:t>
            </a:r>
            <a:r>
              <a:rPr lang="fr-FR" sz="2400" dirty="0" err="1"/>
              <a:t>vacancy</a:t>
            </a:r>
            <a:r>
              <a:rPr lang="fr-FR" sz="2400" dirty="0"/>
              <a:t>)*, </a:t>
            </a:r>
            <a:r>
              <a:rPr lang="fr-FR" sz="2400" dirty="0" err="1"/>
              <a:t>with</a:t>
            </a:r>
            <a:endParaRPr lang="fr-FR" sz="2400" dirty="0">
              <a:sym typeface="Symbol"/>
            </a:endParaRPr>
          </a:p>
          <a:p>
            <a:endParaRPr lang="fr-FR" sz="2400" dirty="0">
              <a:sym typeface="Symbol"/>
            </a:endParaRPr>
          </a:p>
          <a:p>
            <a:endParaRPr lang="fr-FR" sz="2400" dirty="0">
              <a:sym typeface="Symbol"/>
            </a:endParaRPr>
          </a:p>
          <a:p>
            <a:endParaRPr lang="fr-FR" sz="2400" dirty="0"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err="1">
                <a:sym typeface="Symbol"/>
              </a:rPr>
              <a:t>Diping</a:t>
            </a:r>
            <a:r>
              <a:rPr lang="fr-FR" sz="2400" dirty="0">
                <a:sym typeface="Symbol"/>
              </a:rPr>
              <a:t> dissolution </a:t>
            </a:r>
            <a:r>
              <a:rPr lang="fr-FR" sz="2400" dirty="0"/>
              <a:t>	CdBr</a:t>
            </a:r>
            <a:r>
              <a:rPr lang="fr-FR" sz="2400" baseline="-25000" dirty="0"/>
              <a:t>2</a:t>
            </a:r>
            <a:r>
              <a:rPr lang="fr-FR" sz="2400" dirty="0"/>
              <a:t> 	=	</a:t>
            </a:r>
            <a:r>
              <a:rPr lang="fr-FR" sz="2400" dirty="0" err="1"/>
              <a:t>Cd°</a:t>
            </a:r>
            <a:r>
              <a:rPr lang="fr-FR" sz="2400" baseline="-25000" dirty="0" err="1"/>
              <a:t>Ag</a:t>
            </a:r>
            <a:r>
              <a:rPr lang="fr-FR" sz="2400" dirty="0"/>
              <a:t> + </a:t>
            </a:r>
            <a:r>
              <a:rPr lang="fr-FR" sz="2400" dirty="0" err="1"/>
              <a:t>V’</a:t>
            </a:r>
            <a:r>
              <a:rPr lang="fr-FR" sz="2400" baseline="-25000" dirty="0" err="1"/>
              <a:t>Ag</a:t>
            </a:r>
            <a:r>
              <a:rPr lang="fr-FR" sz="2400" dirty="0"/>
              <a:t> + 2Br</a:t>
            </a:r>
            <a:r>
              <a:rPr lang="fr-FR" sz="2400" baseline="30000" dirty="0"/>
              <a:t>x</a:t>
            </a:r>
            <a:r>
              <a:rPr lang="fr-FR" sz="2400" baseline="-25000" dirty="0"/>
              <a:t>Br</a:t>
            </a:r>
            <a:endParaRPr lang="fr-FR" sz="2400" dirty="0"/>
          </a:p>
          <a:p>
            <a:r>
              <a:rPr lang="fr-FR" sz="2400" dirty="0"/>
              <a:t>	</a:t>
            </a:r>
            <a:endParaRPr lang="fr-FR" sz="2400" baseline="-25000" dirty="0"/>
          </a:p>
          <a:p>
            <a:r>
              <a:rPr lang="fr-FR" sz="2400" dirty="0">
                <a:sym typeface="Symbol"/>
              </a:rPr>
              <a:t> </a:t>
            </a:r>
            <a:r>
              <a:rPr lang="fr-FR" sz="2400" dirty="0"/>
              <a:t> </a:t>
            </a:r>
          </a:p>
          <a:p>
            <a:endParaRPr lang="fr-FR" sz="2400" baseline="-25000" dirty="0"/>
          </a:p>
        </p:txBody>
      </p:sp>
      <p:graphicFrame>
        <p:nvGraphicFramePr>
          <p:cNvPr id="7270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042263"/>
              </p:ext>
            </p:extLst>
          </p:nvPr>
        </p:nvGraphicFramePr>
        <p:xfrm>
          <a:off x="3275856" y="1984164"/>
          <a:ext cx="46609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2" imgW="2616120" imgH="241200" progId="Equation.3">
                  <p:embed/>
                </p:oleObj>
              </mc:Choice>
              <mc:Fallback>
                <p:oleObj name="Équation" r:id="rId2" imgW="26161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1984164"/>
                        <a:ext cx="46609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9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815366"/>
              </p:ext>
            </p:extLst>
          </p:nvPr>
        </p:nvGraphicFramePr>
        <p:xfrm>
          <a:off x="3503613" y="4360863"/>
          <a:ext cx="26670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4" imgW="1498320" imgH="241200" progId="Equation.3">
                  <p:embed/>
                </p:oleObj>
              </mc:Choice>
              <mc:Fallback>
                <p:oleObj name="Équation" r:id="rId4" imgW="1498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3" y="4360863"/>
                        <a:ext cx="26670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476657"/>
              </p:ext>
            </p:extLst>
          </p:nvPr>
        </p:nvGraphicFramePr>
        <p:xfrm>
          <a:off x="5065406" y="3244792"/>
          <a:ext cx="1162778" cy="983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6" imgW="583920" imgH="495000" progId="Equation.3">
                  <p:embed/>
                </p:oleObj>
              </mc:Choice>
              <mc:Fallback>
                <p:oleObj name="Équation" r:id="rId6" imgW="58392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5406" y="3244792"/>
                        <a:ext cx="1162778" cy="9834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1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654177"/>
              </p:ext>
            </p:extLst>
          </p:nvPr>
        </p:nvGraphicFramePr>
        <p:xfrm>
          <a:off x="3321050" y="5661025"/>
          <a:ext cx="55372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8" imgW="2895480" imgH="482400" progId="Equation.3">
                  <p:embed/>
                </p:oleObj>
              </mc:Choice>
              <mc:Fallback>
                <p:oleObj name="Équation" r:id="rId8" imgW="28954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1050" y="5661025"/>
                        <a:ext cx="5537200" cy="920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304100" y="15007"/>
            <a:ext cx="8855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6666FF"/>
                </a:solidFill>
              </a:rPr>
              <a:t>2.3.2. </a:t>
            </a:r>
            <a:r>
              <a:rPr lang="fr-FR" sz="2400" dirty="0" err="1">
                <a:solidFill>
                  <a:srgbClr val="6666FF"/>
                </a:solidFill>
              </a:rPr>
              <a:t>AgBr</a:t>
            </a:r>
            <a:r>
              <a:rPr lang="fr-FR" sz="2400" dirty="0">
                <a:solidFill>
                  <a:srgbClr val="6666FF"/>
                </a:solidFill>
              </a:rPr>
              <a:t> doping by CdBr</a:t>
            </a:r>
            <a:r>
              <a:rPr lang="fr-FR" sz="2400" baseline="-25000" dirty="0">
                <a:solidFill>
                  <a:srgbClr val="6666FF"/>
                </a:solidFill>
              </a:rPr>
              <a:t>2</a:t>
            </a:r>
            <a:r>
              <a:rPr lang="fr-FR" sz="2400" dirty="0">
                <a:solidFill>
                  <a:srgbClr val="6666FF"/>
                </a:solidFill>
              </a:rPr>
              <a:t> and Ag</a:t>
            </a:r>
            <a:r>
              <a:rPr lang="fr-FR" sz="2400" baseline="-25000" dirty="0">
                <a:solidFill>
                  <a:srgbClr val="6666FF"/>
                </a:solidFill>
              </a:rPr>
              <a:t>2</a:t>
            </a:r>
            <a:r>
              <a:rPr lang="fr-FR" sz="2400" dirty="0">
                <a:solidFill>
                  <a:srgbClr val="6666FF"/>
                </a:solidFill>
              </a:rPr>
              <a:t>S</a:t>
            </a:r>
          </a:p>
        </p:txBody>
      </p:sp>
      <p:sp>
        <p:nvSpPr>
          <p:cNvPr id="11" name="Flèche droite 10"/>
          <p:cNvSpPr/>
          <p:nvPr/>
        </p:nvSpPr>
        <p:spPr>
          <a:xfrm>
            <a:off x="2699792" y="2060848"/>
            <a:ext cx="543603" cy="275258"/>
          </a:xfrm>
          <a:prstGeom prst="rightArrow">
            <a:avLst/>
          </a:prstGeom>
          <a:solidFill>
            <a:srgbClr val="66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12" name="Flèche droite 11"/>
          <p:cNvSpPr/>
          <p:nvPr/>
        </p:nvSpPr>
        <p:spPr>
          <a:xfrm>
            <a:off x="2740605" y="4419756"/>
            <a:ext cx="543603" cy="275258"/>
          </a:xfrm>
          <a:prstGeom prst="rightArrow">
            <a:avLst/>
          </a:prstGeom>
          <a:solidFill>
            <a:srgbClr val="66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13" name="Flèche droite 12"/>
          <p:cNvSpPr/>
          <p:nvPr/>
        </p:nvSpPr>
        <p:spPr>
          <a:xfrm>
            <a:off x="2740605" y="5739643"/>
            <a:ext cx="543603" cy="275258"/>
          </a:xfrm>
          <a:prstGeom prst="rightArrow">
            <a:avLst/>
          </a:prstGeom>
          <a:solidFill>
            <a:srgbClr val="66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2" name="ZoneTexte 1"/>
          <p:cNvSpPr txBox="1"/>
          <p:nvPr/>
        </p:nvSpPr>
        <p:spPr>
          <a:xfrm>
            <a:off x="138038" y="4067780"/>
            <a:ext cx="8548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*</a:t>
            </a:r>
            <a:r>
              <a:rPr lang="fr-FR" dirty="0" err="1"/>
              <a:t>because</a:t>
            </a:r>
            <a:r>
              <a:rPr lang="fr-FR" dirty="0"/>
              <a:t> of </a:t>
            </a:r>
            <a:r>
              <a:rPr lang="fr-FR" dirty="0" err="1"/>
              <a:t>steric</a:t>
            </a:r>
            <a:r>
              <a:rPr lang="fr-FR" dirty="0"/>
              <a:t> </a:t>
            </a:r>
            <a:r>
              <a:rPr lang="fr-FR" dirty="0" err="1"/>
              <a:t>effect</a:t>
            </a:r>
            <a:r>
              <a:rPr lang="fr-FR" dirty="0"/>
              <a:t> : </a:t>
            </a:r>
            <a:r>
              <a:rPr lang="fr-FR" dirty="0" err="1"/>
              <a:t>small</a:t>
            </a:r>
            <a:r>
              <a:rPr lang="fr-FR" dirty="0"/>
              <a:t> </a:t>
            </a:r>
            <a:r>
              <a:rPr lang="fr-FR" dirty="0" err="1"/>
              <a:t>species</a:t>
            </a:r>
            <a:r>
              <a:rPr lang="fr-FR" dirty="0"/>
              <a:t> in </a:t>
            </a:r>
            <a:r>
              <a:rPr lang="fr-FR" dirty="0" err="1"/>
              <a:t>interstital</a:t>
            </a:r>
            <a:r>
              <a:rPr lang="fr-FR" dirty="0"/>
              <a:t> and </a:t>
            </a:r>
            <a:r>
              <a:rPr lang="fr-FR" dirty="0" err="1"/>
              <a:t>larger</a:t>
            </a:r>
            <a:r>
              <a:rPr lang="fr-FR" dirty="0"/>
              <a:t> </a:t>
            </a:r>
            <a:r>
              <a:rPr lang="fr-FR" dirty="0" err="1"/>
              <a:t>species</a:t>
            </a:r>
            <a:r>
              <a:rPr lang="fr-FR" dirty="0"/>
              <a:t> in </a:t>
            </a:r>
            <a:r>
              <a:rPr lang="fr-FR" dirty="0" err="1"/>
              <a:t>vacancies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758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19448" y="731018"/>
            <a:ext cx="900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endParaRPr lang="fr-FR" sz="2400" dirty="0"/>
          </a:p>
          <a:p>
            <a:pPr>
              <a:buFontTx/>
              <a:buChar char="-"/>
            </a:pPr>
            <a:r>
              <a:rPr lang="fr-FR" sz="2400" dirty="0"/>
              <a:t> </a:t>
            </a:r>
            <a:r>
              <a:rPr lang="fr-FR" sz="2400" dirty="0" err="1"/>
              <a:t>Mean</a:t>
            </a:r>
            <a:r>
              <a:rPr lang="fr-FR" sz="2400" dirty="0"/>
              <a:t> </a:t>
            </a:r>
            <a:r>
              <a:rPr lang="fr-FR" sz="2400" dirty="0" err="1"/>
              <a:t>electronegativity</a:t>
            </a:r>
            <a:r>
              <a:rPr lang="fr-FR" sz="2400" dirty="0"/>
              <a:t> </a:t>
            </a:r>
            <a:r>
              <a:rPr lang="fr-FR" sz="2400" dirty="0">
                <a:sym typeface="Symbol"/>
              </a:rPr>
              <a:t>(</a:t>
            </a:r>
            <a:r>
              <a:rPr lang="fr-FR" sz="2400" dirty="0" err="1"/>
              <a:t>MX</a:t>
            </a:r>
            <a:r>
              <a:rPr lang="fr-FR" sz="2400" baseline="-25000" dirty="0" err="1"/>
              <a:t>n</a:t>
            </a:r>
            <a:r>
              <a:rPr lang="fr-FR" sz="2400" dirty="0">
                <a:sym typeface="Symbol"/>
              </a:rPr>
              <a:t>)</a:t>
            </a:r>
          </a:p>
          <a:p>
            <a:pPr>
              <a:buFontTx/>
              <a:buChar char="-"/>
            </a:pPr>
            <a:endParaRPr lang="fr-FR" sz="2400" dirty="0">
              <a:sym typeface="Symbol"/>
            </a:endParaRPr>
          </a:p>
          <a:p>
            <a:pPr>
              <a:buFontTx/>
              <a:buChar char="-"/>
            </a:pPr>
            <a:r>
              <a:rPr lang="fr-FR" sz="2400" dirty="0">
                <a:sym typeface="Symbol"/>
              </a:rPr>
              <a:t> </a:t>
            </a:r>
            <a:r>
              <a:rPr lang="fr-FR" sz="2400" dirty="0" err="1">
                <a:sym typeface="Symbol"/>
              </a:rPr>
              <a:t>Electronegativity</a:t>
            </a:r>
            <a:r>
              <a:rPr lang="fr-FR" sz="2400" dirty="0">
                <a:sym typeface="Symbol"/>
              </a:rPr>
              <a:t> </a:t>
            </a:r>
            <a:r>
              <a:rPr lang="fr-FR" sz="2400" dirty="0" err="1">
                <a:sym typeface="Symbol"/>
              </a:rPr>
              <a:t>difference</a:t>
            </a:r>
            <a:endParaRPr lang="fr-FR" sz="2400" dirty="0">
              <a:sym typeface="Symbol"/>
            </a:endParaRPr>
          </a:p>
          <a:p>
            <a:pPr>
              <a:buFontTx/>
              <a:buChar char="-"/>
            </a:pPr>
            <a:endParaRPr lang="fr-FR" sz="2400" dirty="0">
              <a:sym typeface="Symbol"/>
            </a:endParaRPr>
          </a:p>
          <a:p>
            <a:pPr>
              <a:buFontTx/>
              <a:buChar char="-"/>
            </a:pPr>
            <a:r>
              <a:rPr lang="fr-FR" sz="2400" dirty="0">
                <a:sym typeface="Symbol"/>
              </a:rPr>
              <a:t>Lewis </a:t>
            </a:r>
            <a:r>
              <a:rPr lang="fr-FR" sz="2400" dirty="0" err="1">
                <a:sym typeface="Symbol"/>
              </a:rPr>
              <a:t>acidity</a:t>
            </a:r>
            <a:r>
              <a:rPr lang="fr-FR" sz="2400" dirty="0">
                <a:sym typeface="Symbol"/>
              </a:rPr>
              <a:t> of M</a:t>
            </a:r>
            <a:r>
              <a:rPr lang="fr-FR" sz="2400" baseline="30000" dirty="0">
                <a:latin typeface="Symbol" pitchFamily="18" charset="2"/>
                <a:sym typeface="Symbol"/>
              </a:rPr>
              <a:t>d</a:t>
            </a:r>
            <a:r>
              <a:rPr lang="fr-FR" sz="2400" baseline="30000" dirty="0">
                <a:sym typeface="Symbol"/>
              </a:rPr>
              <a:t>+</a:t>
            </a:r>
            <a:r>
              <a:rPr lang="fr-FR" sz="2400" dirty="0">
                <a:sym typeface="Symbol"/>
              </a:rPr>
              <a:t> </a:t>
            </a:r>
          </a:p>
          <a:p>
            <a:pPr>
              <a:buFontTx/>
              <a:buChar char="-"/>
            </a:pPr>
            <a:endParaRPr lang="fr-FR" sz="2400" dirty="0">
              <a:sym typeface="Symbol"/>
            </a:endParaRPr>
          </a:p>
          <a:p>
            <a:pPr>
              <a:buFontTx/>
              <a:buChar char="-"/>
            </a:pPr>
            <a:r>
              <a:rPr lang="fr-FR" sz="2400" dirty="0" err="1">
                <a:sym typeface="Symbol"/>
              </a:rPr>
              <a:t>Hardness</a:t>
            </a:r>
            <a:r>
              <a:rPr lang="fr-FR" sz="2400" dirty="0">
                <a:sym typeface="Symbol"/>
              </a:rPr>
              <a:t> of M</a:t>
            </a:r>
            <a:r>
              <a:rPr lang="fr-FR" sz="2400" baseline="30000" dirty="0">
                <a:latin typeface="Symbol" pitchFamily="18" charset="2"/>
                <a:sym typeface="Symbol"/>
              </a:rPr>
              <a:t>d</a:t>
            </a:r>
            <a:r>
              <a:rPr lang="fr-FR" sz="2400" baseline="30000" dirty="0">
                <a:sym typeface="Symbol"/>
              </a:rPr>
              <a:t>+ </a:t>
            </a:r>
            <a:r>
              <a:rPr lang="fr-FR" sz="2400" dirty="0">
                <a:sym typeface="Symbol"/>
              </a:rPr>
              <a:t>and </a:t>
            </a:r>
            <a:r>
              <a:rPr lang="fr-FR" sz="2400" dirty="0" err="1">
                <a:sym typeface="Symbol"/>
              </a:rPr>
              <a:t>X</a:t>
            </a:r>
            <a:r>
              <a:rPr lang="fr-FR" sz="2400" baseline="30000" dirty="0" err="1">
                <a:latin typeface="Symbol" pitchFamily="18" charset="2"/>
                <a:sym typeface="Symbol"/>
              </a:rPr>
              <a:t>d</a:t>
            </a:r>
            <a:r>
              <a:rPr lang="fr-FR" sz="2400" baseline="30000" dirty="0">
                <a:latin typeface="Symbol" pitchFamily="18" charset="2"/>
                <a:sym typeface="Symbol"/>
              </a:rPr>
              <a:t>-</a:t>
            </a:r>
            <a:endParaRPr lang="fr-FR" sz="2400" dirty="0"/>
          </a:p>
        </p:txBody>
      </p:sp>
      <p:sp>
        <p:nvSpPr>
          <p:cNvPr id="10" name="ZoneTexte 9"/>
          <p:cNvSpPr txBox="1"/>
          <p:nvPr/>
        </p:nvSpPr>
        <p:spPr>
          <a:xfrm>
            <a:off x="611560" y="467380"/>
            <a:ext cx="683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6666FF"/>
                </a:solidFill>
              </a:rPr>
              <a:t>i) </a:t>
            </a:r>
            <a:r>
              <a:rPr lang="fr-FR" sz="2400" dirty="0" err="1">
                <a:solidFill>
                  <a:srgbClr val="6666FF"/>
                </a:solidFill>
              </a:rPr>
              <a:t>Creation</a:t>
            </a:r>
            <a:r>
              <a:rPr lang="fr-FR" sz="2400" dirty="0">
                <a:solidFill>
                  <a:srgbClr val="6666FF"/>
                </a:solidFill>
              </a:rPr>
              <a:t> of </a:t>
            </a:r>
            <a:r>
              <a:rPr lang="fr-FR" sz="2400" dirty="0" err="1">
                <a:solidFill>
                  <a:srgbClr val="6666FF"/>
                </a:solidFill>
              </a:rPr>
              <a:t>ionic</a:t>
            </a:r>
            <a:r>
              <a:rPr lang="fr-FR" sz="2400" dirty="0">
                <a:solidFill>
                  <a:srgbClr val="6666FF"/>
                </a:solidFill>
              </a:rPr>
              <a:t> carriers in </a:t>
            </a:r>
            <a:r>
              <a:rPr lang="fr-FR" sz="2400" dirty="0" err="1">
                <a:solidFill>
                  <a:srgbClr val="6666FF"/>
                </a:solidFill>
              </a:rPr>
              <a:t>binary</a:t>
            </a:r>
            <a:r>
              <a:rPr lang="fr-FR" sz="2400" dirty="0">
                <a:solidFill>
                  <a:srgbClr val="6666FF"/>
                </a:solidFill>
              </a:rPr>
              <a:t> compounds </a:t>
            </a:r>
            <a:r>
              <a:rPr lang="fr-FR" sz="2400" dirty="0" err="1">
                <a:solidFill>
                  <a:srgbClr val="6666FF"/>
                </a:solidFill>
              </a:rPr>
              <a:t>MX</a:t>
            </a:r>
            <a:r>
              <a:rPr lang="fr-FR" sz="2400" baseline="-25000" dirty="0" err="1">
                <a:solidFill>
                  <a:srgbClr val="6666FF"/>
                </a:solidFill>
              </a:rPr>
              <a:t>n</a:t>
            </a:r>
            <a:r>
              <a:rPr lang="fr-FR" sz="2400" dirty="0">
                <a:solidFill>
                  <a:srgbClr val="6666FF"/>
                </a:solidFill>
              </a:rPr>
              <a:t>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93903" y="4557322"/>
            <a:ext cx="8748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/>
          </a:p>
          <a:p>
            <a:pPr>
              <a:buFontTx/>
              <a:buChar char="-"/>
            </a:pPr>
            <a:r>
              <a:rPr lang="fr-FR" sz="2400" dirty="0"/>
              <a:t> </a:t>
            </a:r>
            <a:r>
              <a:rPr lang="fr-FR" sz="2400" dirty="0" err="1"/>
              <a:t>geometry</a:t>
            </a:r>
            <a:r>
              <a:rPr lang="fr-FR" sz="2400" dirty="0"/>
              <a:t>/</a:t>
            </a:r>
            <a:r>
              <a:rPr lang="fr-FR" sz="2400" dirty="0" err="1"/>
              <a:t>topology</a:t>
            </a:r>
            <a:r>
              <a:rPr lang="fr-FR" sz="2400" dirty="0"/>
              <a:t> of the structure</a:t>
            </a:r>
          </a:p>
          <a:p>
            <a:pPr>
              <a:buFontTx/>
              <a:buChar char="-"/>
            </a:pPr>
            <a:endParaRPr lang="fr-FR" sz="2400" dirty="0"/>
          </a:p>
          <a:p>
            <a:pPr>
              <a:buFontTx/>
              <a:buChar char="-"/>
            </a:pPr>
            <a:r>
              <a:rPr lang="fr-FR" sz="2400" dirty="0"/>
              <a:t> </a:t>
            </a:r>
            <a:r>
              <a:rPr lang="fr-FR" sz="2400" dirty="0" err="1"/>
              <a:t>ability</a:t>
            </a:r>
            <a:r>
              <a:rPr lang="fr-FR" sz="2400" dirty="0"/>
              <a:t> of </a:t>
            </a:r>
            <a:r>
              <a:rPr lang="fr-FR" sz="2400" dirty="0" err="1"/>
              <a:t>frontier</a:t>
            </a:r>
            <a:r>
              <a:rPr lang="fr-FR" sz="2400" dirty="0"/>
              <a:t> </a:t>
            </a:r>
            <a:r>
              <a:rPr lang="fr-FR" sz="2400" dirty="0" err="1"/>
              <a:t>orbitals</a:t>
            </a:r>
            <a:r>
              <a:rPr lang="fr-FR" sz="2400" dirty="0"/>
              <a:t> to </a:t>
            </a:r>
            <a:r>
              <a:rPr lang="fr-FR" sz="2400" dirty="0" err="1"/>
              <a:t>hybridization</a:t>
            </a:r>
            <a:endParaRPr lang="fr-FR" sz="2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619448" y="4139788"/>
            <a:ext cx="3591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6666FF"/>
                </a:solidFill>
              </a:rPr>
              <a:t>ii)  </a:t>
            </a:r>
            <a:r>
              <a:rPr lang="fr-FR" sz="2400" dirty="0" err="1">
                <a:solidFill>
                  <a:srgbClr val="6666FF"/>
                </a:solidFill>
              </a:rPr>
              <a:t>Mobility</a:t>
            </a:r>
            <a:r>
              <a:rPr lang="fr-FR" sz="2400" dirty="0">
                <a:solidFill>
                  <a:srgbClr val="6666FF"/>
                </a:solidFill>
              </a:rPr>
              <a:t> of </a:t>
            </a:r>
            <a:r>
              <a:rPr lang="fr-FR" sz="2400" dirty="0" err="1">
                <a:solidFill>
                  <a:srgbClr val="6666FF"/>
                </a:solidFill>
              </a:rPr>
              <a:t>ionic</a:t>
            </a:r>
            <a:r>
              <a:rPr lang="fr-FR" sz="2400" dirty="0">
                <a:solidFill>
                  <a:srgbClr val="6666FF"/>
                </a:solidFill>
              </a:rPr>
              <a:t> carriers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619613"/>
              </p:ext>
            </p:extLst>
          </p:nvPr>
        </p:nvGraphicFramePr>
        <p:xfrm>
          <a:off x="2760021" y="224502"/>
          <a:ext cx="3540172" cy="849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2" imgW="1854000" imgH="444240" progId="Equation.3">
                  <p:embed/>
                </p:oleObj>
              </mc:Choice>
              <mc:Fallback>
                <p:oleObj name="Équation" r:id="rId2" imgW="18540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0021" y="224502"/>
                        <a:ext cx="3540172" cy="8498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7357079"/>
              </p:ext>
            </p:extLst>
          </p:nvPr>
        </p:nvGraphicFramePr>
        <p:xfrm>
          <a:off x="2669082" y="1245307"/>
          <a:ext cx="4115147" cy="1031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4" imgW="2374560" imgH="596880" progId="Equation.3">
                  <p:embed/>
                </p:oleObj>
              </mc:Choice>
              <mc:Fallback>
                <p:oleObj name="Équation" r:id="rId4" imgW="2374560" imgH="596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9082" y="1245307"/>
                        <a:ext cx="4115147" cy="10315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2915816" y="2564904"/>
            <a:ext cx="4536504" cy="352839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/>
          <p:cNvCxnSpPr/>
          <p:nvPr/>
        </p:nvCxnSpPr>
        <p:spPr>
          <a:xfrm>
            <a:off x="2915816" y="2564904"/>
            <a:ext cx="0" cy="35283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>
            <a:stCxn id="11" idx="1"/>
            <a:endCxn id="11" idx="3"/>
          </p:cNvCxnSpPr>
          <p:nvPr/>
        </p:nvCxnSpPr>
        <p:spPr>
          <a:xfrm>
            <a:off x="2915816" y="4329100"/>
            <a:ext cx="45365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2771800" y="61653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0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644008" y="616530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1000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6588224" y="616530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2000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3073486" y="6382484"/>
            <a:ext cx="2773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 err="1">
                <a:solidFill>
                  <a:srgbClr val="6666FF"/>
                </a:solidFill>
              </a:rPr>
              <a:t>AgBr</a:t>
            </a:r>
            <a:r>
              <a:rPr lang="fr-FR" sz="2400" i="1" dirty="0">
                <a:solidFill>
                  <a:srgbClr val="6666FF"/>
                </a:solidFill>
              </a:rPr>
              <a:t> </a:t>
            </a:r>
            <a:r>
              <a:rPr lang="fr-FR" sz="2400" i="1" dirty="0" err="1">
                <a:solidFill>
                  <a:srgbClr val="6666FF"/>
                </a:solidFill>
              </a:rPr>
              <a:t>doped</a:t>
            </a:r>
            <a:r>
              <a:rPr lang="fr-FR" sz="2400" i="1" dirty="0">
                <a:solidFill>
                  <a:srgbClr val="6666FF"/>
                </a:solidFill>
              </a:rPr>
              <a:t> by CdBr</a:t>
            </a:r>
            <a:r>
              <a:rPr lang="fr-FR" sz="2400" i="1" baseline="-25000" dirty="0">
                <a:solidFill>
                  <a:srgbClr val="6666FF"/>
                </a:solidFill>
              </a:rPr>
              <a:t>2</a:t>
            </a:r>
            <a:endParaRPr lang="fr-FR" sz="2400" i="1" dirty="0">
              <a:solidFill>
                <a:srgbClr val="6666FF"/>
              </a:solidFill>
            </a:endParaRPr>
          </a:p>
        </p:txBody>
      </p:sp>
      <p:sp>
        <p:nvSpPr>
          <p:cNvPr id="26" name="Forme libre 25"/>
          <p:cNvSpPr/>
          <p:nvPr/>
        </p:nvSpPr>
        <p:spPr>
          <a:xfrm>
            <a:off x="2911876" y="2915592"/>
            <a:ext cx="971404" cy="2942190"/>
          </a:xfrm>
          <a:custGeom>
            <a:avLst/>
            <a:gdLst>
              <a:gd name="connsiteX0" fmla="*/ 0 w 878889"/>
              <a:gd name="connsiteY0" fmla="*/ 1296140 h 2581922"/>
              <a:gd name="connsiteX1" fmla="*/ 106532 w 878889"/>
              <a:gd name="connsiteY1" fmla="*/ 2441359 h 2581922"/>
              <a:gd name="connsiteX2" fmla="*/ 363984 w 878889"/>
              <a:gd name="connsiteY2" fmla="*/ 2139519 h 2581922"/>
              <a:gd name="connsiteX3" fmla="*/ 878889 w 878889"/>
              <a:gd name="connsiteY3" fmla="*/ 0 h 258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8889" h="2581922">
                <a:moveTo>
                  <a:pt x="0" y="1296140"/>
                </a:moveTo>
                <a:cubicBezTo>
                  <a:pt x="22934" y="1798468"/>
                  <a:pt x="45868" y="2300796"/>
                  <a:pt x="106532" y="2441359"/>
                </a:cubicBezTo>
                <a:cubicBezTo>
                  <a:pt x="167196" y="2581922"/>
                  <a:pt x="235258" y="2546412"/>
                  <a:pt x="363984" y="2139519"/>
                </a:cubicBezTo>
                <a:cubicBezTo>
                  <a:pt x="492710" y="1732626"/>
                  <a:pt x="685799" y="866313"/>
                  <a:pt x="878889" y="0"/>
                </a:cubicBezTo>
              </a:path>
            </a:pathLst>
          </a:custGeom>
          <a:ln w="19050">
            <a:solidFill>
              <a:srgbClr val="66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orme libre 28"/>
          <p:cNvSpPr/>
          <p:nvPr/>
        </p:nvSpPr>
        <p:spPr>
          <a:xfrm>
            <a:off x="2902997" y="2716980"/>
            <a:ext cx="3816931" cy="2751666"/>
          </a:xfrm>
          <a:custGeom>
            <a:avLst/>
            <a:gdLst>
              <a:gd name="connsiteX0" fmla="*/ 0 w 3453414"/>
              <a:gd name="connsiteY0" fmla="*/ 1491449 h 2414727"/>
              <a:gd name="connsiteX1" fmla="*/ 772357 w 3453414"/>
              <a:gd name="connsiteY1" fmla="*/ 2166152 h 2414727"/>
              <a:gd name="connsiteX2" fmla="*/ 3453414 w 3453414"/>
              <a:gd name="connsiteY2" fmla="*/ 0 h 241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3414" h="2414727">
                <a:moveTo>
                  <a:pt x="0" y="1491449"/>
                </a:moveTo>
                <a:cubicBezTo>
                  <a:pt x="98394" y="1953088"/>
                  <a:pt x="196788" y="2414727"/>
                  <a:pt x="772357" y="2166152"/>
                </a:cubicBezTo>
                <a:cubicBezTo>
                  <a:pt x="1347926" y="1917577"/>
                  <a:pt x="3453414" y="0"/>
                  <a:pt x="3453414" y="0"/>
                </a:cubicBezTo>
              </a:path>
            </a:pathLst>
          </a:custGeom>
          <a:ln w="19050">
            <a:solidFill>
              <a:srgbClr val="11F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orme libre 29"/>
          <p:cNvSpPr/>
          <p:nvPr/>
        </p:nvSpPr>
        <p:spPr>
          <a:xfrm>
            <a:off x="2902997" y="4533599"/>
            <a:ext cx="4523407" cy="313609"/>
          </a:xfrm>
          <a:custGeom>
            <a:avLst/>
            <a:gdLst>
              <a:gd name="connsiteX0" fmla="*/ 0 w 4092606"/>
              <a:gd name="connsiteY0" fmla="*/ 0 h 275208"/>
              <a:gd name="connsiteX1" fmla="*/ 1207363 w 4092606"/>
              <a:gd name="connsiteY1" fmla="*/ 133165 h 275208"/>
              <a:gd name="connsiteX2" fmla="*/ 3098307 w 4092606"/>
              <a:gd name="connsiteY2" fmla="*/ 221942 h 275208"/>
              <a:gd name="connsiteX3" fmla="*/ 4092606 w 4092606"/>
              <a:gd name="connsiteY3" fmla="*/ 275208 h 275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2606" h="275208">
                <a:moveTo>
                  <a:pt x="0" y="0"/>
                </a:moveTo>
                <a:cubicBezTo>
                  <a:pt x="345489" y="48087"/>
                  <a:pt x="690979" y="96175"/>
                  <a:pt x="1207363" y="133165"/>
                </a:cubicBezTo>
                <a:cubicBezTo>
                  <a:pt x="1723747" y="170155"/>
                  <a:pt x="3098307" y="221942"/>
                  <a:pt x="3098307" y="221942"/>
                </a:cubicBezTo>
                <a:lnTo>
                  <a:pt x="4092606" y="275208"/>
                </a:lnTo>
              </a:path>
            </a:pathLst>
          </a:cu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7596336" y="2716980"/>
            <a:ext cx="136127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6666FF"/>
                </a:solidFill>
              </a:rPr>
              <a:t>T = 175°C</a:t>
            </a:r>
          </a:p>
          <a:p>
            <a:r>
              <a:rPr lang="fr-FR" sz="2400" dirty="0">
                <a:solidFill>
                  <a:srgbClr val="11FF7D"/>
                </a:solidFill>
              </a:rPr>
              <a:t>T = 225°C</a:t>
            </a:r>
          </a:p>
          <a:p>
            <a:r>
              <a:rPr lang="fr-FR" sz="2400" dirty="0">
                <a:solidFill>
                  <a:srgbClr val="FFC000"/>
                </a:solidFill>
              </a:rPr>
              <a:t>T = 325°C</a:t>
            </a:r>
          </a:p>
          <a:p>
            <a:endParaRPr lang="fr-FR" sz="2400" dirty="0"/>
          </a:p>
          <a:p>
            <a:endParaRPr lang="fr-FR" sz="2400" dirty="0"/>
          </a:p>
        </p:txBody>
      </p:sp>
      <p:graphicFrame>
        <p:nvGraphicFramePr>
          <p:cNvPr id="7885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2720258"/>
              </p:ext>
            </p:extLst>
          </p:nvPr>
        </p:nvGraphicFramePr>
        <p:xfrm>
          <a:off x="1528763" y="2301875"/>
          <a:ext cx="1173162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6" imgW="609480" imgH="431640" progId="Equation.3">
                  <p:embed/>
                </p:oleObj>
              </mc:Choice>
              <mc:Fallback>
                <p:oleObj name="Équation" r:id="rId6" imgW="6094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8763" y="2301875"/>
                        <a:ext cx="1173162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ZoneTexte 32"/>
          <p:cNvSpPr txBox="1"/>
          <p:nvPr/>
        </p:nvSpPr>
        <p:spPr>
          <a:xfrm>
            <a:off x="2295388" y="586741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0.5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2367396" y="43651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2367396" y="278092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1.5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7413997" y="5805264"/>
            <a:ext cx="13740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 [doping] </a:t>
            </a:r>
          </a:p>
          <a:p>
            <a:r>
              <a:rPr lang="fr-FR" sz="2400" dirty="0"/>
              <a:t>/ppm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71169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ZoneTexte 48"/>
          <p:cNvSpPr txBox="1"/>
          <p:nvPr/>
        </p:nvSpPr>
        <p:spPr>
          <a:xfrm>
            <a:off x="0" y="461357"/>
            <a:ext cx="885698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	Solid solution of oxides (fluorine type structure),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general</a:t>
            </a:r>
            <a:r>
              <a:rPr lang="fr-FR" sz="2400" dirty="0"/>
              <a:t> formula: </a:t>
            </a:r>
          </a:p>
          <a:p>
            <a:r>
              <a:rPr lang="fr-FR" sz="2400" dirty="0"/>
              <a:t>M</a:t>
            </a:r>
            <a:r>
              <a:rPr lang="fr-FR" sz="2400" baseline="30000" dirty="0"/>
              <a:t>(IV)</a:t>
            </a:r>
            <a:r>
              <a:rPr lang="fr-FR" sz="2400" dirty="0"/>
              <a:t>O</a:t>
            </a:r>
            <a:r>
              <a:rPr lang="fr-FR" sz="2400" baseline="-25000" dirty="0"/>
              <a:t>2</a:t>
            </a:r>
            <a:r>
              <a:rPr lang="fr-FR" sz="2400" dirty="0"/>
              <a:t>-M</a:t>
            </a:r>
            <a:r>
              <a:rPr lang="fr-FR" sz="2400" baseline="30000" dirty="0"/>
              <a:t>(II)</a:t>
            </a:r>
            <a:r>
              <a:rPr lang="fr-FR" sz="2400" dirty="0"/>
              <a:t>O and  M</a:t>
            </a:r>
            <a:r>
              <a:rPr lang="fr-FR" sz="2400" baseline="30000" dirty="0"/>
              <a:t>(IV)</a:t>
            </a:r>
            <a:r>
              <a:rPr lang="fr-FR" sz="2400" dirty="0"/>
              <a:t>O</a:t>
            </a:r>
            <a:r>
              <a:rPr lang="fr-FR" sz="2400" baseline="-25000" dirty="0"/>
              <a:t>2</a:t>
            </a:r>
            <a:r>
              <a:rPr lang="fr-FR" sz="2400" dirty="0"/>
              <a:t>-M</a:t>
            </a:r>
            <a:r>
              <a:rPr lang="fr-FR" sz="2400" baseline="30000" dirty="0"/>
              <a:t>(III)</a:t>
            </a:r>
            <a:r>
              <a:rPr lang="fr-FR" sz="2400" baseline="-25000" dirty="0"/>
              <a:t>2</a:t>
            </a:r>
            <a:r>
              <a:rPr lang="fr-FR" sz="2400" dirty="0"/>
              <a:t>O</a:t>
            </a:r>
            <a:r>
              <a:rPr lang="fr-FR" sz="2400" baseline="-25000" dirty="0"/>
              <a:t>3</a:t>
            </a:r>
            <a:r>
              <a:rPr lang="fr-FR" sz="2400" dirty="0"/>
              <a:t>, </a:t>
            </a:r>
            <a:r>
              <a:rPr lang="fr-FR" sz="2400" dirty="0" err="1"/>
              <a:t>with</a:t>
            </a:r>
            <a:r>
              <a:rPr lang="fr-FR" sz="2400" dirty="0"/>
              <a:t> 	M</a:t>
            </a:r>
            <a:r>
              <a:rPr lang="fr-FR" sz="2400" baseline="30000" dirty="0"/>
              <a:t>(IV)</a:t>
            </a:r>
            <a:r>
              <a:rPr lang="fr-FR" sz="2400" dirty="0"/>
              <a:t> : Zr, Hf, Th, Ce, U							M</a:t>
            </a:r>
            <a:r>
              <a:rPr lang="fr-FR" sz="2400" baseline="30000" dirty="0"/>
              <a:t>(II)</a:t>
            </a:r>
            <a:r>
              <a:rPr lang="fr-FR" sz="2400" dirty="0"/>
              <a:t> : Ca, Sr 	</a:t>
            </a:r>
          </a:p>
          <a:p>
            <a:r>
              <a:rPr lang="fr-FR" sz="2400" dirty="0"/>
              <a:t>						M</a:t>
            </a:r>
            <a:r>
              <a:rPr lang="fr-FR" sz="2400" baseline="30000" dirty="0"/>
              <a:t>(III)</a:t>
            </a:r>
            <a:r>
              <a:rPr lang="fr-FR" sz="2400" dirty="0"/>
              <a:t> : </a:t>
            </a:r>
            <a:r>
              <a:rPr lang="fr-FR" sz="2400" dirty="0" err="1"/>
              <a:t>Sc</a:t>
            </a:r>
            <a:r>
              <a:rPr lang="fr-FR" sz="2400" dirty="0"/>
              <a:t>, Y, Ln</a:t>
            </a:r>
          </a:p>
          <a:p>
            <a:r>
              <a:rPr lang="fr-FR" sz="2400" dirty="0" err="1"/>
              <a:t>Pristine</a:t>
            </a:r>
            <a:r>
              <a:rPr lang="fr-FR" sz="2400" dirty="0"/>
              <a:t> oxide: MO</a:t>
            </a:r>
            <a:r>
              <a:rPr lang="fr-FR" sz="2400" baseline="-25000" dirty="0"/>
              <a:t>2</a:t>
            </a:r>
          </a:p>
          <a:p>
            <a:r>
              <a:rPr lang="fr-FR" sz="2400" dirty="0"/>
              <a:t>Doping </a:t>
            </a:r>
            <a:r>
              <a:rPr lang="fr-FR" sz="2400" dirty="0" err="1"/>
              <a:t>species</a:t>
            </a:r>
            <a:r>
              <a:rPr lang="fr-FR" sz="2400" dirty="0"/>
              <a:t> : M</a:t>
            </a:r>
            <a:r>
              <a:rPr lang="fr-FR" sz="2400" baseline="-25000" dirty="0"/>
              <a:t>2</a:t>
            </a:r>
            <a:r>
              <a:rPr lang="fr-FR" sz="2400" dirty="0"/>
              <a:t>O</a:t>
            </a:r>
            <a:r>
              <a:rPr lang="fr-FR" sz="2400" baseline="-25000" dirty="0"/>
              <a:t>3</a:t>
            </a:r>
            <a:r>
              <a:rPr lang="fr-FR" sz="2400" dirty="0"/>
              <a:t> ou MO</a:t>
            </a:r>
          </a:p>
          <a:p>
            <a:endParaRPr lang="fr-FR" sz="2400" dirty="0">
              <a:solidFill>
                <a:srgbClr val="6666FF"/>
              </a:solidFill>
            </a:endParaRPr>
          </a:p>
          <a:p>
            <a:r>
              <a:rPr lang="fr-FR" sz="2400" dirty="0"/>
              <a:t>	</a:t>
            </a:r>
            <a:r>
              <a:rPr lang="fr-FR" sz="2400" u="sng" dirty="0"/>
              <a:t>Ex : ThO</a:t>
            </a:r>
            <a:r>
              <a:rPr lang="fr-FR" sz="2400" u="sng" baseline="-25000" dirty="0"/>
              <a:t>2</a:t>
            </a:r>
            <a:r>
              <a:rPr lang="fr-FR" sz="2400" u="sng" dirty="0"/>
              <a:t> doping by Y</a:t>
            </a:r>
            <a:r>
              <a:rPr lang="fr-FR" sz="2400" u="sng" baseline="-25000" dirty="0"/>
              <a:t>2</a:t>
            </a:r>
            <a:r>
              <a:rPr lang="fr-FR" sz="2400" u="sng" dirty="0"/>
              <a:t>O</a:t>
            </a:r>
            <a:r>
              <a:rPr lang="fr-FR" sz="2400" u="sng" baseline="-25000" dirty="0"/>
              <a:t>3</a:t>
            </a:r>
            <a:r>
              <a:rPr lang="fr-FR" sz="2400" u="sng" dirty="0"/>
              <a:t>  </a:t>
            </a:r>
          </a:p>
          <a:p>
            <a:endParaRPr lang="fr-FR" sz="2400" dirty="0">
              <a:solidFill>
                <a:srgbClr val="6666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Doping </a:t>
            </a:r>
            <a:r>
              <a:rPr lang="fr-FR" sz="2400" dirty="0" err="1"/>
              <a:t>equilibrium</a:t>
            </a:r>
            <a:r>
              <a:rPr lang="fr-FR" sz="2400" dirty="0"/>
              <a:t>: </a:t>
            </a:r>
          </a:p>
          <a:p>
            <a:pPr lvl="1"/>
            <a:r>
              <a:rPr lang="fr-FR" sz="2400" dirty="0"/>
              <a:t>		Y</a:t>
            </a:r>
            <a:r>
              <a:rPr lang="fr-FR" sz="2400" baseline="-25000" dirty="0"/>
              <a:t>2</a:t>
            </a:r>
            <a:r>
              <a:rPr lang="fr-FR" sz="2400" dirty="0"/>
              <a:t>O</a:t>
            </a:r>
            <a:r>
              <a:rPr lang="fr-FR" sz="2400" baseline="-25000" dirty="0"/>
              <a:t>3</a:t>
            </a:r>
            <a:r>
              <a:rPr lang="fr-FR" sz="2400" dirty="0"/>
              <a:t> 	=	2Y’</a:t>
            </a:r>
            <a:r>
              <a:rPr lang="fr-FR" sz="2400" baseline="-25000" dirty="0"/>
              <a:t>Th</a:t>
            </a:r>
            <a:r>
              <a:rPr lang="fr-FR" sz="2400" dirty="0"/>
              <a:t> + 3O</a:t>
            </a:r>
            <a:r>
              <a:rPr lang="fr-FR" sz="2400" baseline="30000" dirty="0"/>
              <a:t>x</a:t>
            </a:r>
            <a:r>
              <a:rPr lang="fr-FR" sz="2400" baseline="-25000" dirty="0"/>
              <a:t>O</a:t>
            </a:r>
            <a:r>
              <a:rPr lang="fr-FR" sz="2400" dirty="0"/>
              <a:t> + V°°</a:t>
            </a:r>
            <a:r>
              <a:rPr lang="fr-FR" sz="2400" baseline="-25000" dirty="0"/>
              <a:t>O</a:t>
            </a:r>
            <a:r>
              <a:rPr lang="fr-FR" sz="2400" dirty="0"/>
              <a:t> </a:t>
            </a:r>
          </a:p>
          <a:p>
            <a:pPr marL="0" lvl="1"/>
            <a:r>
              <a:rPr lang="fr-FR" sz="2400" dirty="0"/>
              <a:t>	Or 	YO</a:t>
            </a:r>
            <a:r>
              <a:rPr lang="fr-FR" sz="2400" baseline="-25000" dirty="0"/>
              <a:t>1,5</a:t>
            </a:r>
            <a:r>
              <a:rPr lang="fr-FR" sz="2400" dirty="0"/>
              <a:t> 	=	Y’</a:t>
            </a:r>
            <a:r>
              <a:rPr lang="fr-FR" sz="2400" baseline="-25000" dirty="0"/>
              <a:t>Th</a:t>
            </a:r>
            <a:r>
              <a:rPr lang="fr-FR" sz="2400" dirty="0"/>
              <a:t> + 3/2O</a:t>
            </a:r>
            <a:r>
              <a:rPr lang="fr-FR" sz="2400" baseline="30000" dirty="0"/>
              <a:t>x</a:t>
            </a:r>
            <a:r>
              <a:rPr lang="fr-FR" sz="2400" baseline="-25000" dirty="0"/>
              <a:t>O</a:t>
            </a:r>
            <a:r>
              <a:rPr lang="fr-FR" sz="2400" dirty="0"/>
              <a:t> + 1/2V°°</a:t>
            </a:r>
            <a:r>
              <a:rPr lang="fr-FR" sz="2400" baseline="-25000" dirty="0"/>
              <a:t>O</a:t>
            </a:r>
            <a:r>
              <a:rPr lang="fr-FR" sz="2400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7504" y="15007"/>
            <a:ext cx="8855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6666FF"/>
                </a:solidFill>
              </a:rPr>
              <a:t>2.3.3. Exemple 3 : </a:t>
            </a:r>
            <a:r>
              <a:rPr lang="fr-FR" sz="2400" dirty="0" err="1">
                <a:solidFill>
                  <a:srgbClr val="6666FF"/>
                </a:solidFill>
              </a:rPr>
              <a:t>Conductivity</a:t>
            </a:r>
            <a:r>
              <a:rPr lang="fr-FR" sz="2400" dirty="0">
                <a:solidFill>
                  <a:srgbClr val="6666FF"/>
                </a:solidFill>
              </a:rPr>
              <a:t> for a </a:t>
            </a:r>
            <a:r>
              <a:rPr lang="fr-FR" sz="2400" dirty="0" err="1">
                <a:solidFill>
                  <a:srgbClr val="6666FF"/>
                </a:solidFill>
              </a:rPr>
              <a:t>highly</a:t>
            </a:r>
            <a:r>
              <a:rPr lang="fr-FR" sz="2400" dirty="0">
                <a:solidFill>
                  <a:srgbClr val="6666FF"/>
                </a:solidFill>
              </a:rPr>
              <a:t> </a:t>
            </a:r>
            <a:r>
              <a:rPr lang="fr-FR" sz="2400" dirty="0" err="1">
                <a:solidFill>
                  <a:srgbClr val="6666FF"/>
                </a:solidFill>
              </a:rPr>
              <a:t>doped</a:t>
            </a:r>
            <a:r>
              <a:rPr lang="fr-FR" sz="2400" dirty="0">
                <a:solidFill>
                  <a:srgbClr val="6666FF"/>
                </a:solidFill>
              </a:rPr>
              <a:t> </a:t>
            </a:r>
            <a:r>
              <a:rPr lang="fr-FR" sz="2400" dirty="0" err="1">
                <a:solidFill>
                  <a:srgbClr val="6666FF"/>
                </a:solidFill>
              </a:rPr>
              <a:t>crystal</a:t>
            </a:r>
            <a:r>
              <a:rPr lang="fr-FR" sz="2400" dirty="0">
                <a:solidFill>
                  <a:srgbClr val="6666FF"/>
                </a:solidFill>
              </a:rPr>
              <a:t> (% &gt; 1)</a:t>
            </a:r>
          </a:p>
        </p:txBody>
      </p:sp>
      <p:sp>
        <p:nvSpPr>
          <p:cNvPr id="6" name="Flèche droite 5"/>
          <p:cNvSpPr/>
          <p:nvPr/>
        </p:nvSpPr>
        <p:spPr>
          <a:xfrm>
            <a:off x="251520" y="509583"/>
            <a:ext cx="543603" cy="275258"/>
          </a:xfrm>
          <a:prstGeom prst="rightArrow">
            <a:avLst/>
          </a:prstGeom>
          <a:solidFill>
            <a:srgbClr val="66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7" name="Rectangle 6"/>
          <p:cNvSpPr/>
          <p:nvPr/>
        </p:nvSpPr>
        <p:spPr>
          <a:xfrm>
            <a:off x="-36512" y="5517232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/>
              <a:t>Cations are </a:t>
            </a:r>
            <a:r>
              <a:rPr lang="fr-FR" sz="2400" dirty="0" err="1"/>
              <a:t>demonstrated</a:t>
            </a:r>
            <a:r>
              <a:rPr lang="fr-FR" sz="2400" dirty="0"/>
              <a:t> as </a:t>
            </a:r>
            <a:r>
              <a:rPr lang="fr-FR" sz="2400" dirty="0" err="1"/>
              <a:t>fixed</a:t>
            </a:r>
            <a:r>
              <a:rPr lang="fr-FR" sz="2400" dirty="0"/>
              <a:t> in the </a:t>
            </a:r>
            <a:r>
              <a:rPr lang="fr-FR" sz="2400" dirty="0" err="1"/>
              <a:t>cfc</a:t>
            </a:r>
            <a:r>
              <a:rPr lang="fr-FR" sz="2400" dirty="0"/>
              <a:t> </a:t>
            </a:r>
            <a:r>
              <a:rPr lang="fr-FR" sz="2400" dirty="0" err="1"/>
              <a:t>sub-framework</a:t>
            </a:r>
            <a:r>
              <a:rPr lang="fr-FR" sz="2400" dirty="0"/>
              <a:t> of the fluorine structure. </a:t>
            </a:r>
            <a:r>
              <a:rPr lang="fr-FR" sz="2400" dirty="0">
                <a:latin typeface="Symbol" panose="05050102010706020507" pitchFamily="18" charset="2"/>
              </a:rPr>
              <a:t>s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thus</a:t>
            </a:r>
            <a:r>
              <a:rPr lang="fr-FR" sz="2400" dirty="0"/>
              <a:t> </a:t>
            </a:r>
            <a:r>
              <a:rPr lang="fr-FR" sz="2400" dirty="0" err="1"/>
              <a:t>associated</a:t>
            </a:r>
            <a:r>
              <a:rPr lang="fr-FR" sz="2400" dirty="0"/>
              <a:t>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>
                <a:solidFill>
                  <a:srgbClr val="6666FF"/>
                </a:solidFill>
              </a:rPr>
              <a:t>O</a:t>
            </a:r>
            <a:r>
              <a:rPr lang="fr-FR" sz="2400" baseline="30000" dirty="0">
                <a:solidFill>
                  <a:srgbClr val="6666FF"/>
                </a:solidFill>
              </a:rPr>
              <a:t>2-</a:t>
            </a:r>
            <a:r>
              <a:rPr lang="fr-FR" sz="2400" dirty="0">
                <a:solidFill>
                  <a:srgbClr val="6666FF"/>
                </a:solidFill>
              </a:rPr>
              <a:t> </a:t>
            </a:r>
            <a:r>
              <a:rPr lang="fr-FR" sz="2400" dirty="0" err="1">
                <a:solidFill>
                  <a:srgbClr val="6666FF"/>
                </a:solidFill>
              </a:rPr>
              <a:t>displacement</a:t>
            </a:r>
            <a:r>
              <a:rPr lang="fr-FR" sz="2400" dirty="0">
                <a:solidFill>
                  <a:srgbClr val="6666FF"/>
                </a:solidFill>
              </a:rPr>
              <a:t> via a </a:t>
            </a:r>
            <a:r>
              <a:rPr lang="fr-FR" sz="2400" dirty="0" err="1">
                <a:solidFill>
                  <a:srgbClr val="6666FF"/>
                </a:solidFill>
              </a:rPr>
              <a:t>mechanism</a:t>
            </a:r>
            <a:r>
              <a:rPr lang="fr-FR" sz="2400" dirty="0">
                <a:solidFill>
                  <a:srgbClr val="6666FF"/>
                </a:solidFill>
              </a:rPr>
              <a:t> </a:t>
            </a:r>
            <a:r>
              <a:rPr lang="fr-FR" sz="2400" dirty="0" err="1">
                <a:solidFill>
                  <a:srgbClr val="6666FF"/>
                </a:solidFill>
              </a:rPr>
              <a:t>involving</a:t>
            </a:r>
            <a:r>
              <a:rPr lang="fr-FR" sz="2400" dirty="0">
                <a:solidFill>
                  <a:srgbClr val="6666FF"/>
                </a:solidFill>
              </a:rPr>
              <a:t> </a:t>
            </a:r>
            <a:r>
              <a:rPr lang="fr-FR" sz="2400" dirty="0" err="1">
                <a:solidFill>
                  <a:srgbClr val="6666FF"/>
                </a:solidFill>
              </a:rPr>
              <a:t>vacancies</a:t>
            </a:r>
            <a:r>
              <a:rPr lang="fr-FR" sz="2400" dirty="0"/>
              <a:t> (</a:t>
            </a:r>
            <a:r>
              <a:rPr lang="fr-FR" sz="2400" dirty="0" err="1"/>
              <a:t>t</a:t>
            </a:r>
            <a:r>
              <a:rPr lang="fr-FR" sz="2400" baseline="-25000" dirty="0" err="1"/>
              <a:t>ion</a:t>
            </a:r>
            <a:r>
              <a:rPr lang="fr-FR" sz="2400" dirty="0"/>
              <a:t>=t(O</a:t>
            </a:r>
            <a:r>
              <a:rPr lang="fr-FR" sz="2400" baseline="30000" dirty="0"/>
              <a:t>2-</a:t>
            </a:r>
            <a:r>
              <a:rPr lang="fr-FR" sz="2400" dirty="0"/>
              <a:t>)). 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37140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ZoneTexte 48"/>
          <p:cNvSpPr txBox="1"/>
          <p:nvPr/>
        </p:nvSpPr>
        <p:spPr>
          <a:xfrm>
            <a:off x="114462" y="116632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i="1" dirty="0">
                <a:solidFill>
                  <a:srgbClr val="6666FF"/>
                </a:solidFill>
              </a:rPr>
              <a:t>Impact of </a:t>
            </a:r>
            <a:r>
              <a:rPr lang="fr-FR" sz="2400" i="1" dirty="0" err="1">
                <a:solidFill>
                  <a:srgbClr val="6666FF"/>
                </a:solidFill>
              </a:rPr>
              <a:t>vacancy</a:t>
            </a:r>
            <a:r>
              <a:rPr lang="fr-FR" sz="2400" i="1" dirty="0">
                <a:solidFill>
                  <a:srgbClr val="6666FF"/>
                </a:solidFill>
              </a:rPr>
              <a:t> concentration on the </a:t>
            </a:r>
            <a:r>
              <a:rPr lang="fr-FR" sz="2400" i="1" dirty="0" err="1">
                <a:solidFill>
                  <a:srgbClr val="6666FF"/>
                </a:solidFill>
              </a:rPr>
              <a:t>conductivity</a:t>
            </a:r>
            <a:endParaRPr lang="fr-FR" sz="2400" dirty="0"/>
          </a:p>
        </p:txBody>
      </p:sp>
      <p:sp>
        <p:nvSpPr>
          <p:cNvPr id="2" name="Rectangle 1"/>
          <p:cNvSpPr/>
          <p:nvPr/>
        </p:nvSpPr>
        <p:spPr>
          <a:xfrm>
            <a:off x="107504" y="0"/>
            <a:ext cx="9036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/>
          </a:p>
          <a:p>
            <a:endParaRPr lang="fr-FR" sz="2400" dirty="0"/>
          </a:p>
        </p:txBody>
      </p:sp>
      <p:grpSp>
        <p:nvGrpSpPr>
          <p:cNvPr id="7" name="Groupe 6"/>
          <p:cNvGrpSpPr/>
          <p:nvPr/>
        </p:nvGrpSpPr>
        <p:grpSpPr>
          <a:xfrm>
            <a:off x="-108520" y="578297"/>
            <a:ext cx="6408712" cy="4951893"/>
            <a:chOff x="435240" y="888086"/>
            <a:chExt cx="5507009" cy="4237330"/>
          </a:xfrm>
        </p:grpSpPr>
        <p:cxnSp>
          <p:nvCxnSpPr>
            <p:cNvPr id="6" name="Connecteur droit avec flèche 5"/>
            <p:cNvCxnSpPr/>
            <p:nvPr/>
          </p:nvCxnSpPr>
          <p:spPr>
            <a:xfrm flipV="1">
              <a:off x="923865" y="1622197"/>
              <a:ext cx="0" cy="309274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avec flèche 7"/>
            <p:cNvCxnSpPr/>
            <p:nvPr/>
          </p:nvCxnSpPr>
          <p:spPr>
            <a:xfrm>
              <a:off x="923865" y="4714938"/>
              <a:ext cx="248675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Texte 8"/>
            <p:cNvSpPr txBox="1"/>
            <p:nvPr/>
          </p:nvSpPr>
          <p:spPr>
            <a:xfrm>
              <a:off x="3414769" y="4335400"/>
              <a:ext cx="957777" cy="711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solidFill>
                    <a:srgbClr val="FF7C80"/>
                  </a:solidFill>
                </a:rPr>
                <a:t>YO</a:t>
              </a:r>
              <a:r>
                <a:rPr lang="fr-FR" sz="1600" baseline="-25000" dirty="0">
                  <a:solidFill>
                    <a:srgbClr val="FF7C80"/>
                  </a:solidFill>
                </a:rPr>
                <a:t>1,5</a:t>
              </a:r>
            </a:p>
            <a:p>
              <a:pPr algn="ctr"/>
              <a:r>
                <a:rPr lang="fr-FR" sz="1600" dirty="0">
                  <a:solidFill>
                    <a:srgbClr val="FF7C80"/>
                  </a:solidFill>
                </a:rPr>
                <a:t>rate</a:t>
              </a:r>
            </a:p>
            <a:p>
              <a:pPr algn="ctr"/>
              <a:r>
                <a:rPr lang="fr-FR" sz="1600" dirty="0">
                  <a:solidFill>
                    <a:srgbClr val="FF7C80"/>
                  </a:solidFill>
                </a:rPr>
                <a:t>(mol %) 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435240" y="1052736"/>
              <a:ext cx="8964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 err="1">
                  <a:latin typeface="Symbol" pitchFamily="18" charset="2"/>
                </a:rPr>
                <a:t>s</a:t>
              </a:r>
              <a:r>
                <a:rPr lang="fr-FR" baseline="-25000" dirty="0" err="1"/>
                <a:t>ion</a:t>
              </a:r>
              <a:endParaRPr lang="fr-FR" dirty="0"/>
            </a:p>
            <a:p>
              <a:pPr algn="ctr"/>
              <a:r>
                <a:rPr lang="fr-FR" dirty="0"/>
                <a:t>(S.cm</a:t>
              </a:r>
              <a:r>
                <a:rPr lang="fr-FR" baseline="30000" dirty="0"/>
                <a:t>-1</a:t>
              </a:r>
              <a:r>
                <a:rPr lang="fr-FR" dirty="0"/>
                <a:t>)</a:t>
              </a:r>
            </a:p>
          </p:txBody>
        </p:sp>
        <p:cxnSp>
          <p:nvCxnSpPr>
            <p:cNvPr id="12" name="Connecteur droit avec flèche 11"/>
            <p:cNvCxnSpPr/>
            <p:nvPr/>
          </p:nvCxnSpPr>
          <p:spPr>
            <a:xfrm>
              <a:off x="923865" y="1766045"/>
              <a:ext cx="238314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ZoneTexte 12"/>
            <p:cNvSpPr txBox="1"/>
            <p:nvPr/>
          </p:nvSpPr>
          <p:spPr>
            <a:xfrm>
              <a:off x="3270955" y="1283643"/>
              <a:ext cx="1194711" cy="533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>
                  <a:solidFill>
                    <a:srgbClr val="FF66FF"/>
                  </a:solidFill>
                </a:rPr>
                <a:t>[V°°</a:t>
              </a:r>
              <a:r>
                <a:rPr lang="fr-FR" sz="1600" baseline="-25000" dirty="0">
                  <a:solidFill>
                    <a:srgbClr val="FF66FF"/>
                  </a:solidFill>
                </a:rPr>
                <a:t>O</a:t>
              </a:r>
              <a:r>
                <a:rPr lang="fr-FR" sz="1600" dirty="0">
                  <a:solidFill>
                    <a:srgbClr val="FF66FF"/>
                  </a:solidFill>
                </a:rPr>
                <a:t> ] </a:t>
              </a:r>
            </a:p>
            <a:p>
              <a:pPr algn="ctr"/>
              <a:r>
                <a:rPr lang="fr-FR" sz="1600" dirty="0">
                  <a:solidFill>
                    <a:srgbClr val="FF66FF"/>
                  </a:solidFill>
                </a:rPr>
                <a:t>(mol.L</a:t>
              </a:r>
              <a:r>
                <a:rPr lang="fr-FR" sz="1600" baseline="30000" dirty="0">
                  <a:solidFill>
                    <a:srgbClr val="FF66FF"/>
                  </a:solidFill>
                </a:rPr>
                <a:t>-1</a:t>
              </a:r>
              <a:r>
                <a:rPr lang="fr-FR" sz="1600" dirty="0">
                  <a:solidFill>
                    <a:srgbClr val="FF66FF"/>
                  </a:solidFill>
                </a:rPr>
                <a:t>) x10</a:t>
              </a:r>
              <a:r>
                <a:rPr lang="fr-FR" sz="1600" baseline="30000" dirty="0">
                  <a:solidFill>
                    <a:srgbClr val="FF66FF"/>
                  </a:solidFill>
                </a:rPr>
                <a:t>2</a:t>
              </a: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1182903" y="1350457"/>
              <a:ext cx="548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>
                  <a:solidFill>
                    <a:srgbClr val="FF66FF"/>
                  </a:solidFill>
                </a:rPr>
                <a:t>2.37</a:t>
              </a: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3047970" y="1314003"/>
              <a:ext cx="548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>
                  <a:solidFill>
                    <a:srgbClr val="FF66FF"/>
                  </a:solidFill>
                </a:rPr>
                <a:t>9.48</a:t>
              </a: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3070753" y="1794302"/>
              <a:ext cx="1907025" cy="28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solidFill>
                    <a:srgbClr val="FF0000"/>
                  </a:solidFill>
                </a:rPr>
                <a:t>V°°</a:t>
              </a:r>
              <a:r>
                <a:rPr lang="fr-FR" sz="1600" baseline="-25000" dirty="0">
                  <a:solidFill>
                    <a:srgbClr val="FF0000"/>
                  </a:solidFill>
                </a:rPr>
                <a:t>O</a:t>
              </a:r>
              <a:r>
                <a:rPr lang="fr-FR" sz="1600" dirty="0">
                  <a:solidFill>
                    <a:srgbClr val="FF0000"/>
                  </a:solidFill>
                </a:rPr>
                <a:t> rate (mol %)</a:t>
              </a:r>
              <a:endParaRPr lang="fr-FR" sz="1600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1131095" y="1837970"/>
              <a:ext cx="6527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>
                  <a:solidFill>
                    <a:srgbClr val="FF0000"/>
                  </a:solidFill>
                </a:rPr>
                <a:t>0.125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3108407" y="1818247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>
                  <a:solidFill>
                    <a:srgbClr val="FF0000"/>
                  </a:solidFill>
                </a:rPr>
                <a:t>1</a:t>
              </a:r>
            </a:p>
          </p:txBody>
        </p:sp>
        <p:cxnSp>
          <p:nvCxnSpPr>
            <p:cNvPr id="22" name="Connecteur droit 21"/>
            <p:cNvCxnSpPr/>
            <p:nvPr/>
          </p:nvCxnSpPr>
          <p:spPr>
            <a:xfrm>
              <a:off x="1338325" y="1694121"/>
              <a:ext cx="0" cy="2157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>
              <a:off x="3203393" y="1622197"/>
              <a:ext cx="0" cy="2157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>
              <a:off x="3358815" y="4643013"/>
              <a:ext cx="0" cy="2157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ZoneTexte 24"/>
            <p:cNvSpPr txBox="1"/>
            <p:nvPr/>
          </p:nvSpPr>
          <p:spPr>
            <a:xfrm>
              <a:off x="3255200" y="478686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>
                  <a:solidFill>
                    <a:srgbClr val="FF7C80"/>
                  </a:solidFill>
                </a:rPr>
                <a:t>2</a:t>
              </a:r>
            </a:p>
          </p:txBody>
        </p:sp>
        <p:cxnSp>
          <p:nvCxnSpPr>
            <p:cNvPr id="26" name="Connecteur droit 25"/>
            <p:cNvCxnSpPr/>
            <p:nvPr/>
          </p:nvCxnSpPr>
          <p:spPr>
            <a:xfrm>
              <a:off x="925305" y="4643013"/>
              <a:ext cx="0" cy="2157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ZoneTexte 26"/>
            <p:cNvSpPr txBox="1"/>
            <p:nvPr/>
          </p:nvSpPr>
          <p:spPr>
            <a:xfrm>
              <a:off x="821690" y="478686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>
                  <a:solidFill>
                    <a:srgbClr val="FF7C80"/>
                  </a:solidFill>
                </a:rPr>
                <a:t>0</a:t>
              </a:r>
            </a:p>
          </p:txBody>
        </p:sp>
        <p:cxnSp>
          <p:nvCxnSpPr>
            <p:cNvPr id="29" name="Connecteur droit 28"/>
            <p:cNvCxnSpPr/>
            <p:nvPr/>
          </p:nvCxnSpPr>
          <p:spPr>
            <a:xfrm flipV="1">
              <a:off x="853604" y="2145388"/>
              <a:ext cx="421284" cy="2569550"/>
            </a:xfrm>
            <a:prstGeom prst="line">
              <a:avLst/>
            </a:prstGeom>
            <a:ln w="19050">
              <a:solidFill>
                <a:srgbClr val="66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flipV="1">
              <a:off x="853604" y="2341439"/>
              <a:ext cx="1502415" cy="2373499"/>
            </a:xfrm>
            <a:prstGeom prst="line">
              <a:avLst/>
            </a:prstGeom>
            <a:ln w="19050">
              <a:solidFill>
                <a:srgbClr val="11FF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 flipV="1">
              <a:off x="853604" y="3276454"/>
              <a:ext cx="2331334" cy="1438484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ZoneTexte 38"/>
            <p:cNvSpPr txBox="1"/>
            <p:nvPr/>
          </p:nvSpPr>
          <p:spPr>
            <a:xfrm>
              <a:off x="509406" y="4499165"/>
              <a:ext cx="151381" cy="2488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0</a:t>
              </a:r>
            </a:p>
          </p:txBody>
        </p:sp>
        <p:cxnSp>
          <p:nvCxnSpPr>
            <p:cNvPr id="40" name="Connecteur droit 39"/>
            <p:cNvCxnSpPr/>
            <p:nvPr/>
          </p:nvCxnSpPr>
          <p:spPr>
            <a:xfrm>
              <a:off x="1493747" y="4643013"/>
              <a:ext cx="0" cy="2157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ZoneTexte 40"/>
            <p:cNvSpPr txBox="1"/>
            <p:nvPr/>
          </p:nvSpPr>
          <p:spPr>
            <a:xfrm>
              <a:off x="1390132" y="4786862"/>
              <a:ext cx="4443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>
                  <a:solidFill>
                    <a:srgbClr val="FF7C80"/>
                  </a:solidFill>
                </a:rPr>
                <a:t>0.5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97117" y="888086"/>
              <a:ext cx="3888432" cy="3160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i="1" dirty="0">
                  <a:solidFill>
                    <a:srgbClr val="6666FF"/>
                  </a:solidFill>
                </a:rPr>
                <a:t>Low-</a:t>
              </a:r>
              <a:r>
                <a:rPr lang="fr-FR" i="1" dirty="0" err="1">
                  <a:solidFill>
                    <a:srgbClr val="6666FF"/>
                  </a:solidFill>
                </a:rPr>
                <a:t>doped</a:t>
              </a:r>
              <a:r>
                <a:rPr lang="fr-FR" i="1" dirty="0">
                  <a:solidFill>
                    <a:srgbClr val="6666FF"/>
                  </a:solidFill>
                </a:rPr>
                <a:t> phase (x&lt;0,02)</a:t>
              </a:r>
            </a:p>
          </p:txBody>
        </p:sp>
        <p:cxnSp>
          <p:nvCxnSpPr>
            <p:cNvPr id="48" name="Connecteur droit 47"/>
            <p:cNvCxnSpPr/>
            <p:nvPr/>
          </p:nvCxnSpPr>
          <p:spPr>
            <a:xfrm>
              <a:off x="5942249" y="1848400"/>
              <a:ext cx="0" cy="2158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ectangle 54"/>
          <p:cNvSpPr/>
          <p:nvPr/>
        </p:nvSpPr>
        <p:spPr>
          <a:xfrm>
            <a:off x="3635896" y="548680"/>
            <a:ext cx="2123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/>
              <a:t>(ThO</a:t>
            </a:r>
            <a:r>
              <a:rPr lang="fr-FR" sz="2400" baseline="-25000" dirty="0"/>
              <a:t>2</a:t>
            </a:r>
            <a:r>
              <a:rPr lang="fr-FR" sz="2400" dirty="0"/>
              <a:t>)</a:t>
            </a:r>
            <a:r>
              <a:rPr lang="fr-FR" sz="2400" baseline="-25000" dirty="0"/>
              <a:t>1-x</a:t>
            </a:r>
            <a:r>
              <a:rPr lang="fr-FR" sz="2400" dirty="0"/>
              <a:t>(YO</a:t>
            </a:r>
            <a:r>
              <a:rPr lang="fr-FR" sz="2400" baseline="-25000" dirty="0"/>
              <a:t>1,5</a:t>
            </a:r>
            <a:r>
              <a:rPr lang="fr-FR" sz="2400" dirty="0"/>
              <a:t>)</a:t>
            </a:r>
            <a:r>
              <a:rPr lang="fr-FR" sz="2400" baseline="-25000" dirty="0"/>
              <a:t>x</a:t>
            </a:r>
            <a:endParaRPr lang="fr-FR" sz="2400" dirty="0"/>
          </a:p>
        </p:txBody>
      </p:sp>
      <p:sp>
        <p:nvSpPr>
          <p:cNvPr id="56" name="ZoneTexte 55"/>
          <p:cNvSpPr txBox="1"/>
          <p:nvPr/>
        </p:nvSpPr>
        <p:spPr>
          <a:xfrm>
            <a:off x="3750393" y="5661248"/>
            <a:ext cx="1270439" cy="922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6666FF"/>
                </a:solidFill>
              </a:rPr>
              <a:t>T = 1388°C</a:t>
            </a:r>
          </a:p>
          <a:p>
            <a:r>
              <a:rPr lang="fr-FR" dirty="0">
                <a:solidFill>
                  <a:srgbClr val="11FF7D"/>
                </a:solidFill>
              </a:rPr>
              <a:t>T = 1262°C</a:t>
            </a:r>
          </a:p>
          <a:p>
            <a:r>
              <a:rPr lang="fr-FR" dirty="0">
                <a:solidFill>
                  <a:srgbClr val="FFC000"/>
                </a:solidFill>
              </a:rPr>
              <a:t>T = 1045°C</a:t>
            </a:r>
            <a:endParaRPr lang="fr-FR" dirty="0"/>
          </a:p>
        </p:txBody>
      </p:sp>
      <p:sp>
        <p:nvSpPr>
          <p:cNvPr id="63" name="ZoneTexte 62"/>
          <p:cNvSpPr txBox="1"/>
          <p:nvPr/>
        </p:nvSpPr>
        <p:spPr>
          <a:xfrm>
            <a:off x="5940152" y="273422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marL="400050" indent="-400050"/>
            <a:r>
              <a:rPr lang="fr-FR" i="1" dirty="0">
                <a:solidFill>
                  <a:srgbClr val="6666FF"/>
                </a:solidFill>
              </a:rPr>
              <a:t>High-</a:t>
            </a:r>
            <a:r>
              <a:rPr lang="fr-FR" i="1" dirty="0" err="1">
                <a:solidFill>
                  <a:srgbClr val="6666FF"/>
                </a:solidFill>
              </a:rPr>
              <a:t>doped</a:t>
            </a:r>
            <a:r>
              <a:rPr lang="fr-FR" i="1" dirty="0">
                <a:solidFill>
                  <a:srgbClr val="6666FF"/>
                </a:solidFill>
              </a:rPr>
              <a:t> phase (x &gt; 0,02)</a:t>
            </a:r>
          </a:p>
          <a:p>
            <a:pPr marL="400050" indent="-400050"/>
            <a:endParaRPr lang="fr-FR" dirty="0"/>
          </a:p>
        </p:txBody>
      </p:sp>
      <p:grpSp>
        <p:nvGrpSpPr>
          <p:cNvPr id="11" name="Groupe 10"/>
          <p:cNvGrpSpPr/>
          <p:nvPr/>
        </p:nvGrpSpPr>
        <p:grpSpPr>
          <a:xfrm>
            <a:off x="4385612" y="1196752"/>
            <a:ext cx="4697576" cy="4248266"/>
            <a:chOff x="4787317" y="1196752"/>
            <a:chExt cx="4311744" cy="4042846"/>
          </a:xfrm>
        </p:grpSpPr>
        <p:cxnSp>
          <p:nvCxnSpPr>
            <p:cNvPr id="37" name="Connecteur droit avec flèche 36"/>
            <p:cNvCxnSpPr/>
            <p:nvPr/>
          </p:nvCxnSpPr>
          <p:spPr>
            <a:xfrm flipV="1">
              <a:off x="5403281" y="1766611"/>
              <a:ext cx="0" cy="309327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avec flèche 37"/>
            <p:cNvCxnSpPr/>
            <p:nvPr/>
          </p:nvCxnSpPr>
          <p:spPr>
            <a:xfrm>
              <a:off x="5403281" y="4859885"/>
              <a:ext cx="36957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ZoneTexte 42"/>
            <p:cNvSpPr txBox="1"/>
            <p:nvPr/>
          </p:nvSpPr>
          <p:spPr>
            <a:xfrm>
              <a:off x="4984207" y="1196752"/>
              <a:ext cx="958485" cy="6456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 err="1">
                  <a:latin typeface="Symbol" pitchFamily="18" charset="2"/>
                </a:rPr>
                <a:t>s</a:t>
              </a:r>
              <a:r>
                <a:rPr lang="fr-FR" baseline="-25000" dirty="0" err="1"/>
                <a:t>ion</a:t>
              </a:r>
              <a:endParaRPr lang="fr-FR" dirty="0"/>
            </a:p>
            <a:p>
              <a:pPr algn="ctr"/>
              <a:r>
                <a:rPr lang="fr-FR" dirty="0"/>
                <a:t>(S.cm</a:t>
              </a:r>
              <a:r>
                <a:rPr lang="fr-FR" baseline="30000" dirty="0"/>
                <a:t>-1</a:t>
              </a:r>
              <a:r>
                <a:rPr lang="fr-FR" dirty="0"/>
                <a:t>)</a:t>
              </a:r>
            </a:p>
          </p:txBody>
        </p:sp>
        <p:cxnSp>
          <p:nvCxnSpPr>
            <p:cNvPr id="44" name="Connecteur droit avec flèche 43"/>
            <p:cNvCxnSpPr/>
            <p:nvPr/>
          </p:nvCxnSpPr>
          <p:spPr>
            <a:xfrm>
              <a:off x="5403281" y="1910484"/>
              <a:ext cx="354178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ZoneTexte 45"/>
            <p:cNvSpPr txBox="1"/>
            <p:nvPr/>
          </p:nvSpPr>
          <p:spPr>
            <a:xfrm>
              <a:off x="5788258" y="1587261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8560093" y="1550801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rgbClr val="FF0000"/>
                  </a:solidFill>
                </a:rPr>
                <a:t>6</a:t>
              </a:r>
            </a:p>
          </p:txBody>
        </p:sp>
        <p:cxnSp>
          <p:nvCxnSpPr>
            <p:cNvPr id="50" name="Connecteur droit 49"/>
            <p:cNvCxnSpPr/>
            <p:nvPr/>
          </p:nvCxnSpPr>
          <p:spPr>
            <a:xfrm>
              <a:off x="8714084" y="1838548"/>
              <a:ext cx="0" cy="2158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>
              <a:off x="8868074" y="4787948"/>
              <a:ext cx="0" cy="2158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ZoneTexte 51"/>
            <p:cNvSpPr txBox="1"/>
            <p:nvPr/>
          </p:nvSpPr>
          <p:spPr>
            <a:xfrm>
              <a:off x="8714084" y="4931821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rgbClr val="FF7C80"/>
                  </a:solidFill>
                </a:rPr>
                <a:t>20</a:t>
              </a:r>
            </a:p>
          </p:txBody>
        </p:sp>
        <p:cxnSp>
          <p:nvCxnSpPr>
            <p:cNvPr id="53" name="Connecteur droit 52"/>
            <p:cNvCxnSpPr/>
            <p:nvPr/>
          </p:nvCxnSpPr>
          <p:spPr>
            <a:xfrm>
              <a:off x="5405419" y="4787948"/>
              <a:ext cx="0" cy="2158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ZoneTexte 53"/>
            <p:cNvSpPr txBox="1"/>
            <p:nvPr/>
          </p:nvSpPr>
          <p:spPr>
            <a:xfrm>
              <a:off x="5251428" y="4931821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rgbClr val="FF7C80"/>
                  </a:solidFill>
                </a:rPr>
                <a:t>0</a:t>
              </a:r>
            </a:p>
          </p:txBody>
        </p:sp>
        <p:sp>
          <p:nvSpPr>
            <p:cNvPr id="57" name="ZoneTexte 56"/>
            <p:cNvSpPr txBox="1"/>
            <p:nvPr/>
          </p:nvSpPr>
          <p:spPr>
            <a:xfrm>
              <a:off x="4787317" y="4644075"/>
              <a:ext cx="322581" cy="3689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0</a:t>
              </a:r>
            </a:p>
          </p:txBody>
        </p:sp>
        <p:cxnSp>
          <p:nvCxnSpPr>
            <p:cNvPr id="58" name="Connecteur droit 57"/>
            <p:cNvCxnSpPr/>
            <p:nvPr/>
          </p:nvCxnSpPr>
          <p:spPr>
            <a:xfrm>
              <a:off x="6096239" y="4787948"/>
              <a:ext cx="0" cy="2158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ZoneTexte 58"/>
            <p:cNvSpPr txBox="1"/>
            <p:nvPr/>
          </p:nvSpPr>
          <p:spPr>
            <a:xfrm>
              <a:off x="5942249" y="4931821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rgbClr val="FF7C80"/>
                  </a:solidFill>
                </a:rPr>
                <a:t>5</a:t>
              </a:r>
            </a:p>
          </p:txBody>
        </p:sp>
        <p:sp>
          <p:nvSpPr>
            <p:cNvPr id="60" name="Forme libre 59"/>
            <p:cNvSpPr/>
            <p:nvPr/>
          </p:nvSpPr>
          <p:spPr>
            <a:xfrm>
              <a:off x="5406456" y="2033912"/>
              <a:ext cx="3113558" cy="2827690"/>
            </a:xfrm>
            <a:custGeom>
              <a:avLst/>
              <a:gdLst>
                <a:gd name="connsiteX0" fmla="*/ 0 w 2911876"/>
                <a:gd name="connsiteY0" fmla="*/ 2830497 h 2830497"/>
                <a:gd name="connsiteX1" fmla="*/ 1686758 w 2911876"/>
                <a:gd name="connsiteY1" fmla="*/ 362505 h 2830497"/>
                <a:gd name="connsiteX2" fmla="*/ 2911876 w 2911876"/>
                <a:gd name="connsiteY2" fmla="*/ 655468 h 2830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11876" h="2830497">
                  <a:moveTo>
                    <a:pt x="0" y="2830497"/>
                  </a:moveTo>
                  <a:cubicBezTo>
                    <a:pt x="600722" y="1777753"/>
                    <a:pt x="1201445" y="725010"/>
                    <a:pt x="1686758" y="362505"/>
                  </a:cubicBezTo>
                  <a:cubicBezTo>
                    <a:pt x="2172071" y="0"/>
                    <a:pt x="2541973" y="327734"/>
                    <a:pt x="2911876" y="655468"/>
                  </a:cubicBezTo>
                </a:path>
              </a:pathLst>
            </a:custGeom>
            <a:ln w="19050">
              <a:solidFill>
                <a:srgbClr val="66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Forme libre 60"/>
            <p:cNvSpPr/>
            <p:nvPr/>
          </p:nvSpPr>
          <p:spPr>
            <a:xfrm>
              <a:off x="5406456" y="2894191"/>
              <a:ext cx="2971170" cy="1958542"/>
            </a:xfrm>
            <a:custGeom>
              <a:avLst/>
              <a:gdLst>
                <a:gd name="connsiteX0" fmla="*/ 0 w 2778711"/>
                <a:gd name="connsiteY0" fmla="*/ 1960486 h 1960486"/>
                <a:gd name="connsiteX1" fmla="*/ 1775534 w 2778711"/>
                <a:gd name="connsiteY1" fmla="*/ 202707 h 1960486"/>
                <a:gd name="connsiteX2" fmla="*/ 2778711 w 2778711"/>
                <a:gd name="connsiteY2" fmla="*/ 744245 h 1960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8711" h="1960486">
                  <a:moveTo>
                    <a:pt x="0" y="1960486"/>
                  </a:moveTo>
                  <a:cubicBezTo>
                    <a:pt x="656208" y="1182950"/>
                    <a:pt x="1312416" y="405414"/>
                    <a:pt x="1775534" y="202707"/>
                  </a:cubicBezTo>
                  <a:cubicBezTo>
                    <a:pt x="2238653" y="0"/>
                    <a:pt x="2508682" y="372122"/>
                    <a:pt x="2778711" y="744245"/>
                  </a:cubicBezTo>
                </a:path>
              </a:pathLst>
            </a:custGeom>
            <a:ln w="19050">
              <a:solidFill>
                <a:srgbClr val="11FF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Forme libre 61"/>
            <p:cNvSpPr/>
            <p:nvPr/>
          </p:nvSpPr>
          <p:spPr>
            <a:xfrm>
              <a:off x="5406456" y="3677608"/>
              <a:ext cx="3113558" cy="1166255"/>
            </a:xfrm>
            <a:custGeom>
              <a:avLst/>
              <a:gdLst>
                <a:gd name="connsiteX0" fmla="*/ 0 w 2911876"/>
                <a:gd name="connsiteY0" fmla="*/ 1167413 h 1167413"/>
                <a:gd name="connsiteX1" fmla="*/ 1651247 w 2911876"/>
                <a:gd name="connsiteY1" fmla="*/ 128726 h 1167413"/>
                <a:gd name="connsiteX2" fmla="*/ 2911876 w 2911876"/>
                <a:gd name="connsiteY2" fmla="*/ 395056 h 1167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11876" h="1167413">
                  <a:moveTo>
                    <a:pt x="0" y="1167413"/>
                  </a:moveTo>
                  <a:cubicBezTo>
                    <a:pt x="582967" y="712432"/>
                    <a:pt x="1165934" y="257452"/>
                    <a:pt x="1651247" y="128726"/>
                  </a:cubicBezTo>
                  <a:cubicBezTo>
                    <a:pt x="2136560" y="0"/>
                    <a:pt x="2524218" y="197528"/>
                    <a:pt x="2911876" y="395056"/>
                  </a:cubicBezTo>
                </a:path>
              </a:pathLst>
            </a:cu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52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12F0392-0F2A-84D0-5837-D292479B2396}"/>
              </a:ext>
            </a:extLst>
          </p:cNvPr>
          <p:cNvSpPr txBox="1"/>
          <p:nvPr/>
        </p:nvSpPr>
        <p:spPr>
          <a:xfrm>
            <a:off x="7091928" y="1243809"/>
            <a:ext cx="2219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FF0000"/>
                </a:solidFill>
              </a:rPr>
              <a:t>V°°</a:t>
            </a:r>
            <a:r>
              <a:rPr lang="fr-FR" sz="1600" baseline="-25000" dirty="0">
                <a:solidFill>
                  <a:srgbClr val="FF0000"/>
                </a:solidFill>
              </a:rPr>
              <a:t>O</a:t>
            </a:r>
            <a:r>
              <a:rPr lang="fr-FR" sz="1600" dirty="0">
                <a:solidFill>
                  <a:srgbClr val="FF0000"/>
                </a:solidFill>
              </a:rPr>
              <a:t> rate (mol %)</a:t>
            </a:r>
            <a:endParaRPr lang="fr-FR" sz="1600" baseline="30000" dirty="0">
              <a:solidFill>
                <a:srgbClr val="FF0000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AC5F891-B63D-4E14-3C85-D96D81A35018}"/>
              </a:ext>
            </a:extLst>
          </p:cNvPr>
          <p:cNvSpPr txBox="1"/>
          <p:nvPr/>
        </p:nvSpPr>
        <p:spPr>
          <a:xfrm>
            <a:off x="8195692" y="5291458"/>
            <a:ext cx="1114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FF7C80"/>
                </a:solidFill>
              </a:rPr>
              <a:t>YO</a:t>
            </a:r>
            <a:r>
              <a:rPr lang="fr-FR" sz="1600" baseline="-25000" dirty="0">
                <a:solidFill>
                  <a:srgbClr val="FF7C80"/>
                </a:solidFill>
              </a:rPr>
              <a:t>1,5</a:t>
            </a:r>
          </a:p>
          <a:p>
            <a:pPr algn="ctr"/>
            <a:r>
              <a:rPr lang="fr-FR" sz="1600" dirty="0">
                <a:solidFill>
                  <a:srgbClr val="FF7C80"/>
                </a:solidFill>
              </a:rPr>
              <a:t>rate</a:t>
            </a:r>
          </a:p>
          <a:p>
            <a:pPr algn="ctr"/>
            <a:r>
              <a:rPr lang="fr-FR" sz="1600" dirty="0">
                <a:solidFill>
                  <a:srgbClr val="FF7C80"/>
                </a:solidFill>
              </a:rPr>
              <a:t>(mol %) </a:t>
            </a:r>
          </a:p>
        </p:txBody>
      </p:sp>
    </p:spTree>
    <p:extLst>
      <p:ext uri="{BB962C8B-B14F-4D97-AF65-F5344CB8AC3E}">
        <p14:creationId xmlns:p14="http://schemas.microsoft.com/office/powerpoint/2010/main" val="36634479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oneTexte 27"/>
          <p:cNvSpPr txBox="1"/>
          <p:nvPr/>
        </p:nvSpPr>
        <p:spPr>
          <a:xfrm>
            <a:off x="827584" y="620688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 = 800°C</a:t>
            </a:r>
          </a:p>
        </p:txBody>
      </p:sp>
      <p:grpSp>
        <p:nvGrpSpPr>
          <p:cNvPr id="38" name="Groupe 37"/>
          <p:cNvGrpSpPr/>
          <p:nvPr/>
        </p:nvGrpSpPr>
        <p:grpSpPr>
          <a:xfrm>
            <a:off x="764509" y="620688"/>
            <a:ext cx="7047850" cy="5964632"/>
            <a:chOff x="2589655" y="1124744"/>
            <a:chExt cx="4221961" cy="4145098"/>
          </a:xfrm>
        </p:grpSpPr>
        <p:cxnSp>
          <p:nvCxnSpPr>
            <p:cNvPr id="6" name="Connecteur droit avec flèche 5"/>
            <p:cNvCxnSpPr/>
            <p:nvPr/>
          </p:nvCxnSpPr>
          <p:spPr>
            <a:xfrm flipV="1">
              <a:off x="3347864" y="1628800"/>
              <a:ext cx="0" cy="3096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avec flèche 7"/>
            <p:cNvCxnSpPr/>
            <p:nvPr/>
          </p:nvCxnSpPr>
          <p:spPr>
            <a:xfrm>
              <a:off x="3347864" y="4725144"/>
              <a:ext cx="345638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Texte 8"/>
            <p:cNvSpPr txBox="1"/>
            <p:nvPr/>
          </p:nvSpPr>
          <p:spPr>
            <a:xfrm>
              <a:off x="6683174" y="5013176"/>
              <a:ext cx="110662" cy="256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endParaRPr lang="fr-FR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2589655" y="1377642"/>
              <a:ext cx="8963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 err="1">
                  <a:latin typeface="Symbol" pitchFamily="18" charset="2"/>
                </a:rPr>
                <a:t>s</a:t>
              </a:r>
              <a:r>
                <a:rPr lang="fr-FR" baseline="-25000" dirty="0" err="1"/>
                <a:t>ion</a:t>
              </a:r>
              <a:endParaRPr lang="fr-FR" dirty="0"/>
            </a:p>
            <a:p>
              <a:pPr algn="ctr"/>
              <a:r>
                <a:rPr lang="fr-FR" dirty="0"/>
                <a:t>(S.cm</a:t>
              </a:r>
              <a:r>
                <a:rPr lang="fr-FR" baseline="30000" dirty="0"/>
                <a:t>-1</a:t>
              </a:r>
              <a:r>
                <a:rPr lang="fr-FR" dirty="0"/>
                <a:t>)</a:t>
              </a:r>
            </a:p>
          </p:txBody>
        </p:sp>
        <p:cxnSp>
          <p:nvCxnSpPr>
            <p:cNvPr id="12" name="Connecteur droit avec flèche 11"/>
            <p:cNvCxnSpPr/>
            <p:nvPr/>
          </p:nvCxnSpPr>
          <p:spPr>
            <a:xfrm>
              <a:off x="3347864" y="1772816"/>
              <a:ext cx="331236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ZoneTexte 12"/>
            <p:cNvSpPr txBox="1"/>
            <p:nvPr/>
          </p:nvSpPr>
          <p:spPr>
            <a:xfrm>
              <a:off x="3275856" y="1124744"/>
              <a:ext cx="110662" cy="178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FR" sz="1600" baseline="30000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3707904" y="144927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1</a:t>
              </a: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6300192" y="1412776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6</a:t>
              </a:r>
            </a:p>
          </p:txBody>
        </p:sp>
        <p:cxnSp>
          <p:nvCxnSpPr>
            <p:cNvPr id="22" name="Connecteur droit 21"/>
            <p:cNvCxnSpPr/>
            <p:nvPr/>
          </p:nvCxnSpPr>
          <p:spPr>
            <a:xfrm>
              <a:off x="3851920" y="1710670"/>
              <a:ext cx="0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>
              <a:off x="6444208" y="1700808"/>
              <a:ext cx="0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>
              <a:off x="6588224" y="4653136"/>
              <a:ext cx="0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ZoneTexte 24"/>
            <p:cNvSpPr txBox="1"/>
            <p:nvPr/>
          </p:nvSpPr>
          <p:spPr>
            <a:xfrm>
              <a:off x="6444208" y="4797152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20</a:t>
              </a:r>
            </a:p>
          </p:txBody>
        </p:sp>
        <p:cxnSp>
          <p:nvCxnSpPr>
            <p:cNvPr id="26" name="Connecteur droit 25"/>
            <p:cNvCxnSpPr/>
            <p:nvPr/>
          </p:nvCxnSpPr>
          <p:spPr>
            <a:xfrm>
              <a:off x="3349864" y="4653136"/>
              <a:ext cx="0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ZoneTexte 26"/>
            <p:cNvSpPr txBox="1"/>
            <p:nvPr/>
          </p:nvSpPr>
          <p:spPr>
            <a:xfrm>
              <a:off x="3205848" y="479715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0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364088" y="1915091"/>
              <a:ext cx="906684" cy="32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dirty="0"/>
                <a:t>ZrO</a:t>
              </a:r>
              <a:r>
                <a:rPr lang="fr-FR" sz="2400" baseline="-25000" dirty="0"/>
                <a:t>2</a:t>
              </a:r>
              <a:r>
                <a:rPr lang="fr-FR" sz="2400" dirty="0"/>
                <a:t>-M</a:t>
              </a:r>
              <a:r>
                <a:rPr lang="fr-FR" sz="2400" baseline="-25000" dirty="0"/>
                <a:t>2</a:t>
              </a:r>
              <a:r>
                <a:rPr lang="fr-FR" sz="2400" dirty="0"/>
                <a:t>O</a:t>
              </a:r>
              <a:r>
                <a:rPr lang="fr-FR" sz="2400" baseline="-25000" dirty="0"/>
                <a:t>3</a:t>
              </a: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2771800" y="450912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0</a:t>
              </a:r>
            </a:p>
          </p:txBody>
        </p:sp>
        <p:cxnSp>
          <p:nvCxnSpPr>
            <p:cNvPr id="40" name="Connecteur droit 39"/>
            <p:cNvCxnSpPr/>
            <p:nvPr/>
          </p:nvCxnSpPr>
          <p:spPr>
            <a:xfrm>
              <a:off x="3995936" y="4653136"/>
              <a:ext cx="0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ZoneTexte 40"/>
            <p:cNvSpPr txBox="1"/>
            <p:nvPr/>
          </p:nvSpPr>
          <p:spPr>
            <a:xfrm>
              <a:off x="3851920" y="479715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5</a:t>
              </a:r>
            </a:p>
          </p:txBody>
        </p:sp>
        <p:sp>
          <p:nvSpPr>
            <p:cNvPr id="29" name="Forme libre 28"/>
            <p:cNvSpPr/>
            <p:nvPr/>
          </p:nvSpPr>
          <p:spPr>
            <a:xfrm>
              <a:off x="3714819" y="1863064"/>
              <a:ext cx="2663301" cy="1208842"/>
            </a:xfrm>
            <a:custGeom>
              <a:avLst/>
              <a:gdLst>
                <a:gd name="connsiteX0" fmla="*/ 0 w 2663301"/>
                <a:gd name="connsiteY0" fmla="*/ 507506 h 1208842"/>
                <a:gd name="connsiteX1" fmla="*/ 310718 w 2663301"/>
                <a:gd name="connsiteY1" fmla="*/ 10357 h 1208842"/>
                <a:gd name="connsiteX2" fmla="*/ 1216241 w 2663301"/>
                <a:gd name="connsiteY2" fmla="*/ 445362 h 1208842"/>
                <a:gd name="connsiteX3" fmla="*/ 1899821 w 2663301"/>
                <a:gd name="connsiteY3" fmla="*/ 844858 h 1208842"/>
                <a:gd name="connsiteX4" fmla="*/ 2663301 w 2663301"/>
                <a:gd name="connsiteY4" fmla="*/ 1208842 h 1208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3301" h="1208842">
                  <a:moveTo>
                    <a:pt x="0" y="507506"/>
                  </a:moveTo>
                  <a:cubicBezTo>
                    <a:pt x="54005" y="264110"/>
                    <a:pt x="108011" y="20714"/>
                    <a:pt x="310718" y="10357"/>
                  </a:cubicBezTo>
                  <a:cubicBezTo>
                    <a:pt x="513425" y="0"/>
                    <a:pt x="951391" y="306279"/>
                    <a:pt x="1216241" y="445362"/>
                  </a:cubicBezTo>
                  <a:cubicBezTo>
                    <a:pt x="1481091" y="584445"/>
                    <a:pt x="1658644" y="717611"/>
                    <a:pt x="1899821" y="844858"/>
                  </a:cubicBezTo>
                  <a:cubicBezTo>
                    <a:pt x="2140998" y="972105"/>
                    <a:pt x="2402149" y="1090473"/>
                    <a:pt x="2663301" y="1208842"/>
                  </a:cubicBezTo>
                </a:path>
              </a:pathLst>
            </a:custGeom>
            <a:ln w="28575">
              <a:solidFill>
                <a:srgbClr val="66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Forme libre 30"/>
            <p:cNvSpPr/>
            <p:nvPr/>
          </p:nvSpPr>
          <p:spPr>
            <a:xfrm>
              <a:off x="4052170" y="2463786"/>
              <a:ext cx="1376039" cy="812306"/>
            </a:xfrm>
            <a:custGeom>
              <a:avLst/>
              <a:gdLst>
                <a:gd name="connsiteX0" fmla="*/ 0 w 1376039"/>
                <a:gd name="connsiteY0" fmla="*/ 359545 h 812306"/>
                <a:gd name="connsiteX1" fmla="*/ 213064 w 1376039"/>
                <a:gd name="connsiteY1" fmla="*/ 31072 h 812306"/>
                <a:gd name="connsiteX2" fmla="*/ 701336 w 1376039"/>
                <a:gd name="connsiteY2" fmla="*/ 173114 h 812306"/>
                <a:gd name="connsiteX3" fmla="*/ 1376039 w 1376039"/>
                <a:gd name="connsiteY3" fmla="*/ 812306 h 812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6039" h="812306">
                  <a:moveTo>
                    <a:pt x="0" y="359545"/>
                  </a:moveTo>
                  <a:cubicBezTo>
                    <a:pt x="48087" y="210844"/>
                    <a:pt x="96175" y="62144"/>
                    <a:pt x="213064" y="31072"/>
                  </a:cubicBezTo>
                  <a:cubicBezTo>
                    <a:pt x="329953" y="0"/>
                    <a:pt x="507507" y="42908"/>
                    <a:pt x="701336" y="173114"/>
                  </a:cubicBezTo>
                  <a:cubicBezTo>
                    <a:pt x="895165" y="303320"/>
                    <a:pt x="1135602" y="557813"/>
                    <a:pt x="1376039" y="812306"/>
                  </a:cubicBezTo>
                </a:path>
              </a:pathLst>
            </a:custGeom>
            <a:ln w="28575">
              <a:solidFill>
                <a:srgbClr val="11FF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Forme libre 31"/>
            <p:cNvSpPr/>
            <p:nvPr/>
          </p:nvSpPr>
          <p:spPr>
            <a:xfrm>
              <a:off x="3563888" y="2635171"/>
              <a:ext cx="2074415" cy="1152616"/>
            </a:xfrm>
            <a:custGeom>
              <a:avLst/>
              <a:gdLst>
                <a:gd name="connsiteX0" fmla="*/ 0 w 2074415"/>
                <a:gd name="connsiteY0" fmla="*/ 686539 h 1152616"/>
                <a:gd name="connsiteX1" fmla="*/ 1029809 w 2074415"/>
                <a:gd name="connsiteY1" fmla="*/ 47347 h 1152616"/>
                <a:gd name="connsiteX2" fmla="*/ 1908699 w 2074415"/>
                <a:gd name="connsiteY2" fmla="*/ 970624 h 1152616"/>
                <a:gd name="connsiteX3" fmla="*/ 2024108 w 2074415"/>
                <a:gd name="connsiteY3" fmla="*/ 1139300 h 115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4415" h="1152616">
                  <a:moveTo>
                    <a:pt x="0" y="686539"/>
                  </a:moveTo>
                  <a:cubicBezTo>
                    <a:pt x="355846" y="343269"/>
                    <a:pt x="711693" y="0"/>
                    <a:pt x="1029809" y="47347"/>
                  </a:cubicBezTo>
                  <a:cubicBezTo>
                    <a:pt x="1347925" y="94694"/>
                    <a:pt x="1742983" y="788632"/>
                    <a:pt x="1908699" y="970624"/>
                  </a:cubicBezTo>
                  <a:cubicBezTo>
                    <a:pt x="2074415" y="1152616"/>
                    <a:pt x="2049261" y="1145958"/>
                    <a:pt x="2024108" y="1139300"/>
                  </a:cubicBezTo>
                </a:path>
              </a:pathLst>
            </a:cu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Forme libre 32"/>
            <p:cNvSpPr/>
            <p:nvPr/>
          </p:nvSpPr>
          <p:spPr>
            <a:xfrm>
              <a:off x="5010959" y="3230225"/>
              <a:ext cx="1251751" cy="347708"/>
            </a:xfrm>
            <a:custGeom>
              <a:avLst/>
              <a:gdLst>
                <a:gd name="connsiteX0" fmla="*/ 0 w 1251751"/>
                <a:gd name="connsiteY0" fmla="*/ 347708 h 347708"/>
                <a:gd name="connsiteX1" fmla="*/ 346229 w 1251751"/>
                <a:gd name="connsiteY1" fmla="*/ 10357 h 347708"/>
                <a:gd name="connsiteX2" fmla="*/ 1251751 w 1251751"/>
                <a:gd name="connsiteY2" fmla="*/ 285565 h 347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1751" h="347708">
                  <a:moveTo>
                    <a:pt x="0" y="347708"/>
                  </a:moveTo>
                  <a:cubicBezTo>
                    <a:pt x="68802" y="184211"/>
                    <a:pt x="137604" y="20714"/>
                    <a:pt x="346229" y="10357"/>
                  </a:cubicBezTo>
                  <a:cubicBezTo>
                    <a:pt x="554854" y="0"/>
                    <a:pt x="903302" y="142782"/>
                    <a:pt x="1251751" y="285565"/>
                  </a:cubicBezTo>
                </a:path>
              </a:pathLst>
            </a:custGeom>
            <a:ln w="28575">
              <a:solidFill>
                <a:srgbClr val="FF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Forme libre 36"/>
            <p:cNvSpPr/>
            <p:nvPr/>
          </p:nvSpPr>
          <p:spPr>
            <a:xfrm>
              <a:off x="4016660" y="2943180"/>
              <a:ext cx="2024108" cy="1762217"/>
            </a:xfrm>
            <a:custGeom>
              <a:avLst/>
              <a:gdLst>
                <a:gd name="connsiteX0" fmla="*/ 0 w 2024108"/>
                <a:gd name="connsiteY0" fmla="*/ 1762217 h 1762217"/>
                <a:gd name="connsiteX1" fmla="*/ 949910 w 2024108"/>
                <a:gd name="connsiteY1" fmla="*/ 66582 h 1762217"/>
                <a:gd name="connsiteX2" fmla="*/ 2024108 w 2024108"/>
                <a:gd name="connsiteY2" fmla="*/ 1362722 h 176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24108" h="1762217">
                  <a:moveTo>
                    <a:pt x="0" y="1762217"/>
                  </a:moveTo>
                  <a:cubicBezTo>
                    <a:pt x="306279" y="947690"/>
                    <a:pt x="612559" y="133164"/>
                    <a:pt x="949910" y="66582"/>
                  </a:cubicBezTo>
                  <a:cubicBezTo>
                    <a:pt x="1287261" y="0"/>
                    <a:pt x="1655684" y="681361"/>
                    <a:pt x="2024108" y="1362722"/>
                  </a:cubicBezTo>
                </a:path>
              </a:pathLst>
            </a:cu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3" name="Connecteur droit avec flèche 42"/>
            <p:cNvCxnSpPr>
              <a:stCxn id="34" idx="1"/>
              <a:endCxn id="29" idx="2"/>
            </p:cNvCxnSpPr>
            <p:nvPr/>
          </p:nvCxnSpPr>
          <p:spPr>
            <a:xfrm flipH="1">
              <a:off x="4931060" y="2075507"/>
              <a:ext cx="433028" cy="23291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avec flèche 45"/>
            <p:cNvCxnSpPr>
              <a:stCxn id="34" idx="1"/>
              <a:endCxn id="31" idx="2"/>
            </p:cNvCxnSpPr>
            <p:nvPr/>
          </p:nvCxnSpPr>
          <p:spPr>
            <a:xfrm flipH="1">
              <a:off x="4753506" y="2075507"/>
              <a:ext cx="610582" cy="5613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avec flèche 49"/>
            <p:cNvCxnSpPr>
              <a:stCxn id="34" idx="1"/>
            </p:cNvCxnSpPr>
            <p:nvPr/>
          </p:nvCxnSpPr>
          <p:spPr>
            <a:xfrm flipH="1">
              <a:off x="4932041" y="2075507"/>
              <a:ext cx="432047" cy="84769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avec flèche 51"/>
            <p:cNvCxnSpPr>
              <a:stCxn id="34" idx="1"/>
            </p:cNvCxnSpPr>
            <p:nvPr/>
          </p:nvCxnSpPr>
          <p:spPr>
            <a:xfrm>
              <a:off x="5364088" y="2075507"/>
              <a:ext cx="144016" cy="12077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/>
            <p:cNvSpPr/>
            <p:nvPr/>
          </p:nvSpPr>
          <p:spPr>
            <a:xfrm>
              <a:off x="4211960" y="4147339"/>
              <a:ext cx="810658" cy="32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dirty="0"/>
                <a:t>ZrO</a:t>
              </a:r>
              <a:r>
                <a:rPr lang="fr-FR" sz="2400" baseline="-25000" dirty="0"/>
                <a:t>2</a:t>
              </a:r>
              <a:r>
                <a:rPr lang="fr-FR" sz="2400" dirty="0"/>
                <a:t>-</a:t>
              </a:r>
              <a:r>
                <a:rPr lang="fr-FR" sz="2400" dirty="0" err="1"/>
                <a:t>CaO</a:t>
              </a:r>
              <a:endParaRPr lang="fr-FR" sz="2400" baseline="-25000" dirty="0"/>
            </a:p>
          </p:txBody>
        </p:sp>
        <p:cxnSp>
          <p:nvCxnSpPr>
            <p:cNvPr id="55" name="Connecteur droit avec flèche 54"/>
            <p:cNvCxnSpPr>
              <a:stCxn id="53" idx="0"/>
            </p:cNvCxnSpPr>
            <p:nvPr/>
          </p:nvCxnSpPr>
          <p:spPr>
            <a:xfrm flipH="1" flipV="1">
              <a:off x="4427984" y="3715291"/>
              <a:ext cx="189305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ZoneTexte 55"/>
            <p:cNvSpPr txBox="1"/>
            <p:nvPr/>
          </p:nvSpPr>
          <p:spPr>
            <a:xfrm>
              <a:off x="3779912" y="2017502"/>
              <a:ext cx="297875" cy="32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>
                  <a:solidFill>
                    <a:srgbClr val="6666FF"/>
                  </a:solidFill>
                </a:rPr>
                <a:t>Yb</a:t>
              </a:r>
            </a:p>
          </p:txBody>
        </p:sp>
        <p:sp>
          <p:nvSpPr>
            <p:cNvPr id="57" name="ZoneTexte 56"/>
            <p:cNvSpPr txBox="1"/>
            <p:nvPr/>
          </p:nvSpPr>
          <p:spPr>
            <a:xfrm>
              <a:off x="4047624" y="2296244"/>
              <a:ext cx="323802" cy="32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>
                  <a:solidFill>
                    <a:srgbClr val="11FF7D"/>
                  </a:solidFill>
                </a:rPr>
                <a:t>Gd</a:t>
              </a:r>
            </a:p>
          </p:txBody>
        </p:sp>
        <p:sp>
          <p:nvSpPr>
            <p:cNvPr id="58" name="ZoneTexte 57"/>
            <p:cNvSpPr txBox="1"/>
            <p:nvPr/>
          </p:nvSpPr>
          <p:spPr>
            <a:xfrm>
              <a:off x="3707904" y="3169631"/>
              <a:ext cx="200888" cy="32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>
                  <a:solidFill>
                    <a:srgbClr val="FFC000"/>
                  </a:solidFill>
                </a:rPr>
                <a:t>Y</a:t>
              </a:r>
            </a:p>
          </p:txBody>
        </p:sp>
        <p:sp>
          <p:nvSpPr>
            <p:cNvPr id="59" name="ZoneTexte 58"/>
            <p:cNvSpPr txBox="1"/>
            <p:nvPr/>
          </p:nvSpPr>
          <p:spPr>
            <a:xfrm>
              <a:off x="5004048" y="3457663"/>
              <a:ext cx="326683" cy="32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>
                  <a:solidFill>
                    <a:srgbClr val="FF66FF"/>
                  </a:solidFill>
                </a:rPr>
                <a:t>Nb</a:t>
              </a:r>
            </a:p>
          </p:txBody>
        </p:sp>
      </p:grpSp>
      <p:sp>
        <p:nvSpPr>
          <p:cNvPr id="44" name="ZoneTexte 43"/>
          <p:cNvSpPr txBox="1"/>
          <p:nvPr/>
        </p:nvSpPr>
        <p:spPr>
          <a:xfrm>
            <a:off x="7265530" y="1035155"/>
            <a:ext cx="19584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V°°</a:t>
            </a:r>
            <a:r>
              <a:rPr lang="fr-FR" sz="1600" baseline="-25000" dirty="0"/>
              <a:t>O</a:t>
            </a:r>
            <a:r>
              <a:rPr lang="fr-FR" sz="1600" dirty="0"/>
              <a:t> rate (mol %)</a:t>
            </a:r>
            <a:endParaRPr lang="fr-FR" sz="1600" baseline="30000" dirty="0"/>
          </a:p>
        </p:txBody>
      </p:sp>
      <p:sp>
        <p:nvSpPr>
          <p:cNvPr id="2" name="Rectangle 1"/>
          <p:cNvSpPr/>
          <p:nvPr/>
        </p:nvSpPr>
        <p:spPr>
          <a:xfrm>
            <a:off x="6152734" y="547835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dirty="0"/>
              <a:t>Doping agent </a:t>
            </a:r>
          </a:p>
          <a:p>
            <a:pPr algn="ctr"/>
            <a:r>
              <a:rPr lang="fr-FR" dirty="0"/>
              <a:t>rate (mol %)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53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FED1177-A259-B774-8700-0E515F92A4B6}"/>
              </a:ext>
            </a:extLst>
          </p:cNvPr>
          <p:cNvSpPr txBox="1"/>
          <p:nvPr/>
        </p:nvSpPr>
        <p:spPr>
          <a:xfrm>
            <a:off x="231677" y="121421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i="1" dirty="0">
                <a:solidFill>
                  <a:srgbClr val="6666FF"/>
                </a:solidFill>
              </a:rPr>
              <a:t>Impact of the doping agent nature on the </a:t>
            </a:r>
            <a:r>
              <a:rPr lang="fr-FR" sz="2400" i="1" dirty="0" err="1">
                <a:solidFill>
                  <a:srgbClr val="6666FF"/>
                </a:solidFill>
              </a:rPr>
              <a:t>conductivity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106486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ZoneTexte 35"/>
          <p:cNvSpPr txBox="1"/>
          <p:nvPr/>
        </p:nvSpPr>
        <p:spPr>
          <a:xfrm>
            <a:off x="179512" y="476672"/>
            <a:ext cx="87129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sz="2400" dirty="0"/>
          </a:p>
          <a:p>
            <a:pPr algn="just"/>
            <a:r>
              <a:rPr lang="fr-FR" sz="2400" dirty="0"/>
              <a:t>	ZrO</a:t>
            </a:r>
            <a:r>
              <a:rPr lang="fr-FR" sz="2400" baseline="-25000" dirty="0"/>
              <a:t>2</a:t>
            </a:r>
            <a:r>
              <a:rPr lang="fr-FR" sz="2400" dirty="0"/>
              <a:t> and CeO</a:t>
            </a:r>
            <a:r>
              <a:rPr lang="fr-FR" sz="2400" baseline="-25000" dirty="0"/>
              <a:t>2</a:t>
            </a:r>
            <a:r>
              <a:rPr lang="fr-FR" sz="2400" dirty="0"/>
              <a:t> </a:t>
            </a:r>
            <a:r>
              <a:rPr lang="fr-FR" sz="2400" dirty="0" err="1"/>
              <a:t>based</a:t>
            </a:r>
            <a:r>
              <a:rPr lang="fr-FR" sz="2400" dirty="0"/>
              <a:t> </a:t>
            </a:r>
            <a:r>
              <a:rPr lang="fr-FR" sz="2400" dirty="0" err="1"/>
              <a:t>systems</a:t>
            </a:r>
            <a:r>
              <a:rPr lang="fr-FR" sz="2400" dirty="0"/>
              <a:t>:</a:t>
            </a:r>
          </a:p>
          <a:p>
            <a:pPr algn="just"/>
            <a:r>
              <a:rPr lang="fr-FR" sz="2400" dirty="0"/>
              <a:t>	</a:t>
            </a:r>
            <a:r>
              <a:rPr lang="fr-FR" sz="2400" dirty="0" err="1"/>
              <a:t>r</a:t>
            </a:r>
            <a:r>
              <a:rPr lang="fr-FR" sz="2400" baseline="-25000" dirty="0" err="1"/>
              <a:t>doping</a:t>
            </a:r>
            <a:r>
              <a:rPr lang="fr-FR" sz="2400" baseline="-25000" dirty="0"/>
              <a:t> cation </a:t>
            </a:r>
            <a:r>
              <a:rPr lang="fr-FR" sz="2400" dirty="0"/>
              <a:t>≈ </a:t>
            </a:r>
            <a:r>
              <a:rPr lang="fr-FR" sz="2400" dirty="0" err="1"/>
              <a:t>r</a:t>
            </a:r>
            <a:r>
              <a:rPr lang="fr-FR" sz="2400" baseline="-25000" dirty="0" err="1"/>
              <a:t>Zr</a:t>
            </a:r>
            <a:r>
              <a:rPr lang="fr-FR" sz="2400" baseline="-25000" dirty="0"/>
              <a:t>/Ce cation</a:t>
            </a:r>
            <a:r>
              <a:rPr lang="fr-FR" sz="2400" dirty="0"/>
              <a:t> 	</a:t>
            </a:r>
            <a:r>
              <a:rPr lang="fr-FR" sz="2400" dirty="0">
                <a:sym typeface="Symbol"/>
              </a:rPr>
              <a:t>	</a:t>
            </a:r>
            <a:r>
              <a:rPr lang="fr-FR" sz="2400" dirty="0">
                <a:latin typeface="Symbol" panose="05050102010706020507" pitchFamily="18" charset="2"/>
              </a:rPr>
              <a:t>s</a:t>
            </a:r>
            <a:r>
              <a:rPr lang="fr-FR" sz="2400" dirty="0"/>
              <a:t> passes </a:t>
            </a:r>
            <a:r>
              <a:rPr lang="fr-FR" sz="2400" dirty="0" err="1"/>
              <a:t>through</a:t>
            </a:r>
            <a:r>
              <a:rPr lang="fr-FR" sz="2400" dirty="0"/>
              <a:t> a maximum	</a:t>
            </a:r>
          </a:p>
          <a:p>
            <a:pPr algn="just"/>
            <a:r>
              <a:rPr lang="fr-FR" sz="2400" dirty="0"/>
              <a:t>(ZrO</a:t>
            </a:r>
            <a:r>
              <a:rPr lang="fr-FR" sz="2400" baseline="-25000" dirty="0"/>
              <a:t>2</a:t>
            </a:r>
            <a:r>
              <a:rPr lang="fr-FR" sz="2400" dirty="0"/>
              <a:t>-Sc</a:t>
            </a:r>
            <a:r>
              <a:rPr lang="fr-FR" sz="2400" baseline="-25000" dirty="0"/>
              <a:t>2</a:t>
            </a:r>
            <a:r>
              <a:rPr lang="fr-FR" sz="2400" dirty="0"/>
              <a:t>O</a:t>
            </a:r>
            <a:r>
              <a:rPr lang="fr-FR" sz="2400" baseline="-25000" dirty="0"/>
              <a:t>3</a:t>
            </a:r>
            <a:r>
              <a:rPr lang="fr-FR" sz="2400" dirty="0"/>
              <a:t> et CeO</a:t>
            </a:r>
            <a:r>
              <a:rPr lang="fr-FR" sz="2400" baseline="-25000" dirty="0"/>
              <a:t>2</a:t>
            </a:r>
            <a:r>
              <a:rPr lang="fr-FR" sz="2400" dirty="0"/>
              <a:t>-Gd</a:t>
            </a:r>
            <a:r>
              <a:rPr lang="fr-FR" sz="2400" baseline="-25000" dirty="0"/>
              <a:t>2</a:t>
            </a:r>
            <a:r>
              <a:rPr lang="fr-FR" sz="2400" dirty="0"/>
              <a:t>O</a:t>
            </a:r>
            <a:r>
              <a:rPr lang="fr-FR" sz="2400" baseline="-25000" dirty="0"/>
              <a:t>3</a:t>
            </a:r>
            <a:r>
              <a:rPr lang="fr-FR" sz="2400" dirty="0"/>
              <a:t>) </a:t>
            </a:r>
          </a:p>
          <a:p>
            <a:pPr algn="just"/>
            <a:endParaRPr lang="fr-FR" sz="2400" dirty="0"/>
          </a:p>
          <a:p>
            <a:pPr algn="just"/>
            <a:endParaRPr lang="fr-FR" sz="2400" dirty="0"/>
          </a:p>
          <a:p>
            <a:pPr algn="just"/>
            <a:r>
              <a:rPr lang="fr-FR" sz="2400" dirty="0"/>
              <a:t>	</a:t>
            </a:r>
            <a:r>
              <a:rPr lang="fr-FR" sz="2400" dirty="0" err="1"/>
              <a:t>Ternary</a:t>
            </a:r>
            <a:r>
              <a:rPr lang="fr-FR" sz="2400" dirty="0"/>
              <a:t> system : CeO</a:t>
            </a:r>
            <a:r>
              <a:rPr lang="fr-FR" sz="2400" baseline="-25000" dirty="0"/>
              <a:t>2</a:t>
            </a:r>
            <a:r>
              <a:rPr lang="fr-FR" sz="2400" dirty="0"/>
              <a:t>-Y</a:t>
            </a:r>
            <a:r>
              <a:rPr lang="fr-FR" sz="2400" baseline="-25000" dirty="0"/>
              <a:t>2</a:t>
            </a:r>
            <a:r>
              <a:rPr lang="fr-FR" sz="2400" dirty="0"/>
              <a:t>O</a:t>
            </a:r>
            <a:r>
              <a:rPr lang="fr-FR" sz="2400" baseline="-25000" dirty="0"/>
              <a:t>3</a:t>
            </a:r>
            <a:r>
              <a:rPr lang="fr-FR" sz="2400" dirty="0"/>
              <a:t>-Sc</a:t>
            </a:r>
            <a:r>
              <a:rPr lang="fr-FR" sz="2400" baseline="-25000" dirty="0"/>
              <a:t>2</a:t>
            </a:r>
            <a:r>
              <a:rPr lang="fr-FR" sz="2400" dirty="0"/>
              <a:t>O</a:t>
            </a:r>
            <a:r>
              <a:rPr lang="fr-FR" sz="2400" baseline="-25000" dirty="0"/>
              <a:t>3</a:t>
            </a:r>
            <a:r>
              <a:rPr lang="fr-FR" sz="2400" dirty="0"/>
              <a:t> </a:t>
            </a:r>
          </a:p>
          <a:p>
            <a:pPr algn="just"/>
            <a:r>
              <a:rPr lang="fr-FR" sz="2400" dirty="0" err="1"/>
              <a:t>r</a:t>
            </a:r>
            <a:r>
              <a:rPr lang="fr-FR" sz="2400" baseline="-25000" dirty="0" err="1"/>
              <a:t>Sc</a:t>
            </a:r>
            <a:r>
              <a:rPr lang="fr-FR" sz="2400" baseline="-25000" dirty="0"/>
              <a:t>(doping cation)</a:t>
            </a:r>
            <a:r>
              <a:rPr lang="fr-FR" sz="2400" dirty="0"/>
              <a:t> &lt;&lt; </a:t>
            </a:r>
            <a:r>
              <a:rPr lang="fr-FR" sz="2400" dirty="0" err="1"/>
              <a:t>r</a:t>
            </a:r>
            <a:r>
              <a:rPr lang="fr-FR" sz="2400" baseline="-25000" dirty="0" err="1"/>
              <a:t>Ce</a:t>
            </a:r>
            <a:r>
              <a:rPr lang="fr-FR" sz="2400" baseline="-25000" dirty="0"/>
              <a:t> (oxide cation)</a:t>
            </a:r>
            <a:r>
              <a:rPr lang="fr-FR" sz="2400" dirty="0"/>
              <a:t> 	</a:t>
            </a:r>
            <a:r>
              <a:rPr lang="fr-FR" sz="2400" dirty="0">
                <a:sym typeface="Symbol"/>
              </a:rPr>
              <a:t> [</a:t>
            </a:r>
            <a:r>
              <a:rPr lang="fr-FR" sz="2400" dirty="0"/>
              <a:t>V°°</a:t>
            </a:r>
            <a:r>
              <a:rPr lang="fr-FR" sz="2400" baseline="-25000" dirty="0"/>
              <a:t>O</a:t>
            </a:r>
            <a:r>
              <a:rPr lang="fr-FR" sz="2400" dirty="0"/>
              <a:t>]    , </a:t>
            </a:r>
            <a:r>
              <a:rPr lang="fr-FR" sz="2400" dirty="0">
                <a:latin typeface="Symbol" panose="05050102010706020507" pitchFamily="18" charset="2"/>
              </a:rPr>
              <a:t>s</a:t>
            </a:r>
            <a:r>
              <a:rPr lang="fr-FR" sz="2400" dirty="0"/>
              <a:t> </a:t>
            </a:r>
            <a:r>
              <a:rPr lang="fr-FR" sz="2400" dirty="0" err="1"/>
              <a:t>thus</a:t>
            </a:r>
            <a:r>
              <a:rPr lang="fr-FR" sz="2400" dirty="0"/>
              <a:t>       as </a:t>
            </a:r>
            <a:r>
              <a:rPr lang="fr-FR" sz="2400" dirty="0">
                <a:sym typeface="Symbol"/>
              </a:rPr>
              <a:t>Sc </a:t>
            </a:r>
            <a:r>
              <a:rPr lang="fr-FR" sz="2400" dirty="0" err="1">
                <a:sym typeface="Symbol"/>
              </a:rPr>
              <a:t>is</a:t>
            </a:r>
            <a:r>
              <a:rPr lang="fr-FR" sz="2400" dirty="0">
                <a:sym typeface="Symbol"/>
              </a:rPr>
              <a:t> </a:t>
            </a:r>
            <a:r>
              <a:rPr lang="fr-FR" sz="2400" dirty="0" err="1">
                <a:sym typeface="Symbol"/>
              </a:rPr>
              <a:t>located</a:t>
            </a:r>
            <a:r>
              <a:rPr lang="fr-FR" sz="2400" dirty="0">
                <a:sym typeface="Symbol"/>
              </a:rPr>
              <a:t> in </a:t>
            </a:r>
            <a:r>
              <a:rPr lang="fr-FR" sz="2400" dirty="0" err="1">
                <a:sym typeface="Symbol"/>
              </a:rPr>
              <a:t>interstitials</a:t>
            </a:r>
            <a:r>
              <a:rPr lang="fr-FR" sz="2400" dirty="0">
                <a:sym typeface="Symbol"/>
              </a:rPr>
              <a:t> </a:t>
            </a:r>
            <a:r>
              <a:rPr lang="fr-FR" sz="2400" dirty="0" err="1">
                <a:sym typeface="Symbol"/>
              </a:rPr>
              <a:t>following</a:t>
            </a:r>
            <a:r>
              <a:rPr lang="fr-FR" sz="2400" dirty="0">
                <a:sym typeface="Symbol"/>
              </a:rPr>
              <a:t>:</a:t>
            </a:r>
          </a:p>
          <a:p>
            <a:pPr algn="just"/>
            <a:r>
              <a:rPr lang="fr-FR" sz="2400" dirty="0">
                <a:sym typeface="Symbol"/>
              </a:rPr>
              <a:t>		 </a:t>
            </a:r>
            <a:r>
              <a:rPr lang="fr-FR" sz="2400" dirty="0"/>
              <a:t>Sc</a:t>
            </a:r>
            <a:r>
              <a:rPr lang="fr-FR" sz="2400" baseline="-25000" dirty="0"/>
              <a:t>2</a:t>
            </a:r>
            <a:r>
              <a:rPr lang="fr-FR" sz="2400" dirty="0"/>
              <a:t>O</a:t>
            </a:r>
            <a:r>
              <a:rPr lang="fr-FR" sz="2400" baseline="-25000" dirty="0"/>
              <a:t>3</a:t>
            </a:r>
            <a:r>
              <a:rPr lang="fr-FR" sz="2400" dirty="0"/>
              <a:t> + 3V°°</a:t>
            </a:r>
            <a:r>
              <a:rPr lang="fr-FR" sz="2400" baseline="-25000" dirty="0"/>
              <a:t>O</a:t>
            </a:r>
            <a:r>
              <a:rPr lang="fr-FR" sz="2400" dirty="0"/>
              <a:t> 	=	2Sc°°°</a:t>
            </a:r>
            <a:r>
              <a:rPr lang="fr-FR" sz="2400" baseline="-25000" dirty="0"/>
              <a:t>i</a:t>
            </a:r>
            <a:r>
              <a:rPr lang="fr-FR" sz="2400" dirty="0"/>
              <a:t>  + 3O</a:t>
            </a:r>
            <a:r>
              <a:rPr lang="fr-FR" sz="2400" baseline="30000" dirty="0"/>
              <a:t>X</a:t>
            </a:r>
            <a:r>
              <a:rPr lang="fr-FR" sz="2400" baseline="-25000" dirty="0"/>
              <a:t>O</a:t>
            </a:r>
          </a:p>
          <a:p>
            <a:pPr algn="just"/>
            <a:endParaRPr lang="fr-FR" sz="2400" baseline="-25000" dirty="0"/>
          </a:p>
          <a:p>
            <a:pPr algn="just"/>
            <a:endParaRPr lang="fr-FR" sz="2400" baseline="-25000" dirty="0"/>
          </a:p>
          <a:p>
            <a:pPr algn="just"/>
            <a:r>
              <a:rPr lang="fr-FR" sz="2400" dirty="0"/>
              <a:t>Half Y</a:t>
            </a:r>
            <a:r>
              <a:rPr lang="fr-FR" sz="2400" baseline="-25000" dirty="0"/>
              <a:t>2</a:t>
            </a:r>
            <a:r>
              <a:rPr lang="fr-FR" sz="2400" dirty="0"/>
              <a:t>O</a:t>
            </a:r>
            <a:r>
              <a:rPr lang="fr-FR" sz="2400" baseline="-25000" dirty="0"/>
              <a:t>3</a:t>
            </a:r>
            <a:r>
              <a:rPr lang="fr-FR" sz="2400" dirty="0"/>
              <a:t>  substitution by Sc</a:t>
            </a:r>
            <a:r>
              <a:rPr lang="fr-FR" sz="2400" baseline="-25000" dirty="0"/>
              <a:t>2</a:t>
            </a:r>
            <a:r>
              <a:rPr lang="fr-FR" sz="2400" dirty="0"/>
              <a:t>O</a:t>
            </a:r>
            <a:r>
              <a:rPr lang="fr-FR" sz="2400" baseline="-25000" dirty="0"/>
              <a:t>3</a:t>
            </a:r>
            <a:r>
              <a:rPr lang="fr-FR" sz="2400" dirty="0"/>
              <a:t> </a:t>
            </a:r>
            <a:r>
              <a:rPr lang="fr-FR" sz="2400" dirty="0" err="1"/>
              <a:t>induces</a:t>
            </a:r>
            <a:r>
              <a:rPr lang="fr-FR" sz="2400" dirty="0"/>
              <a:t> the </a:t>
            </a:r>
            <a:r>
              <a:rPr lang="fr-FR" sz="2400" dirty="0" err="1"/>
              <a:t>conductivity</a:t>
            </a:r>
            <a:r>
              <a:rPr lang="fr-FR" sz="2400" dirty="0"/>
              <a:t> </a:t>
            </a:r>
            <a:r>
              <a:rPr lang="fr-FR" sz="2400" dirty="0" err="1"/>
              <a:t>reduction</a:t>
            </a:r>
            <a:r>
              <a:rPr lang="fr-FR" sz="2400" dirty="0"/>
              <a:t> of the CeO</a:t>
            </a:r>
            <a:r>
              <a:rPr lang="fr-FR" sz="2400" baseline="-25000" dirty="0"/>
              <a:t>2</a:t>
            </a:r>
            <a:r>
              <a:rPr lang="fr-FR" sz="2400" dirty="0"/>
              <a:t>-based </a:t>
            </a:r>
            <a:r>
              <a:rPr lang="fr-FR" sz="2400" dirty="0" err="1"/>
              <a:t>ternary</a:t>
            </a:r>
            <a:r>
              <a:rPr lang="fr-FR" sz="2400" dirty="0"/>
              <a:t> system by a factor of 30.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504" y="15007"/>
            <a:ext cx="8855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6666FF"/>
                </a:solidFill>
              </a:rPr>
              <a:t>2.3.4 NOTA: </a:t>
            </a:r>
            <a:r>
              <a:rPr lang="fr-FR" sz="2400" dirty="0" err="1">
                <a:solidFill>
                  <a:srgbClr val="6666FF"/>
                </a:solidFill>
              </a:rPr>
              <a:t>Highly</a:t>
            </a:r>
            <a:r>
              <a:rPr lang="fr-FR" sz="2400" dirty="0">
                <a:solidFill>
                  <a:srgbClr val="6666FF"/>
                </a:solidFill>
              </a:rPr>
              <a:t> </a:t>
            </a:r>
            <a:r>
              <a:rPr lang="fr-FR" sz="2400" dirty="0" err="1">
                <a:solidFill>
                  <a:srgbClr val="6666FF"/>
                </a:solidFill>
              </a:rPr>
              <a:t>doped</a:t>
            </a:r>
            <a:r>
              <a:rPr lang="fr-FR" sz="2400" dirty="0">
                <a:solidFill>
                  <a:srgbClr val="6666FF"/>
                </a:solidFill>
              </a:rPr>
              <a:t> phases (x &gt; 0,02)</a:t>
            </a:r>
          </a:p>
        </p:txBody>
      </p:sp>
      <p:sp>
        <p:nvSpPr>
          <p:cNvPr id="7" name="Flèche droite 6"/>
          <p:cNvSpPr/>
          <p:nvPr/>
        </p:nvSpPr>
        <p:spPr>
          <a:xfrm>
            <a:off x="467544" y="980728"/>
            <a:ext cx="543603" cy="275258"/>
          </a:xfrm>
          <a:prstGeom prst="rightArrow">
            <a:avLst/>
          </a:prstGeom>
          <a:solidFill>
            <a:srgbClr val="66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8" name="Flèche droite 7"/>
          <p:cNvSpPr/>
          <p:nvPr/>
        </p:nvSpPr>
        <p:spPr>
          <a:xfrm>
            <a:off x="467544" y="2780928"/>
            <a:ext cx="543603" cy="275258"/>
          </a:xfrm>
          <a:prstGeom prst="rightArrow">
            <a:avLst/>
          </a:prstGeom>
          <a:solidFill>
            <a:srgbClr val="66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5148064" y="3202477"/>
            <a:ext cx="360040" cy="216518"/>
          </a:xfrm>
          <a:prstGeom prst="straightConnector1">
            <a:avLst/>
          </a:prstGeom>
          <a:ln w="38100">
            <a:solidFill>
              <a:srgbClr val="66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6373180" y="3137865"/>
            <a:ext cx="360040" cy="216518"/>
          </a:xfrm>
          <a:prstGeom prst="straightConnector1">
            <a:avLst/>
          </a:prstGeom>
          <a:ln w="38100">
            <a:solidFill>
              <a:srgbClr val="66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42417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44530" y="-164065"/>
                <a:ext cx="8928992" cy="61946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endParaRPr lang="fr-FR" i="1" u="sng" dirty="0">
                  <a:solidFill>
                    <a:srgbClr val="6666FF"/>
                  </a:solidFill>
                </a:endParaRPr>
              </a:p>
              <a:p>
                <a:pPr algn="just"/>
                <a:endParaRPr lang="fr-FR" sz="2400" dirty="0"/>
              </a:p>
              <a:p>
                <a:pPr marL="742950" lvl="1" indent="-285750" algn="just">
                  <a:buFont typeface="Arial" panose="020B0604020202020204" pitchFamily="34" charset="0"/>
                  <a:buChar char="•"/>
                </a:pPr>
                <a:r>
                  <a:rPr lang="fr-FR" sz="2400" dirty="0">
                    <a:solidFill>
                      <a:srgbClr val="6666FF"/>
                    </a:solidFill>
                  </a:rPr>
                  <a:t>Non </a:t>
                </a:r>
                <a:r>
                  <a:rPr lang="fr-FR" sz="2400" dirty="0" err="1">
                    <a:solidFill>
                      <a:srgbClr val="6666FF"/>
                    </a:solidFill>
                  </a:rPr>
                  <a:t>stoichiometric</a:t>
                </a:r>
                <a:r>
                  <a:rPr lang="fr-FR" sz="2400" dirty="0">
                    <a:solidFill>
                      <a:srgbClr val="6666FF"/>
                    </a:solidFill>
                  </a:rPr>
                  <a:t> </a:t>
                </a:r>
                <a:r>
                  <a:rPr lang="fr-FR" sz="2400" dirty="0" err="1">
                    <a:solidFill>
                      <a:srgbClr val="6666FF"/>
                    </a:solidFill>
                  </a:rPr>
                  <a:t>crystal</a:t>
                </a:r>
                <a:endParaRPr lang="fr-FR" sz="2400" dirty="0">
                  <a:solidFill>
                    <a:srgbClr val="6666FF"/>
                  </a:solidFill>
                </a:endParaRPr>
              </a:p>
              <a:p>
                <a:pPr marL="6350" lvl="1" algn="just"/>
                <a:r>
                  <a:rPr lang="fr-FR" sz="2400" dirty="0" err="1"/>
                  <a:t>Let’s</a:t>
                </a:r>
                <a:r>
                  <a:rPr lang="fr-FR" sz="2400" dirty="0"/>
                  <a:t> </a:t>
                </a:r>
                <a:r>
                  <a:rPr lang="fr-FR" sz="2400" dirty="0" err="1"/>
                  <a:t>consider</a:t>
                </a:r>
                <a:r>
                  <a:rPr lang="fr-FR" sz="2400" dirty="0"/>
                  <a:t>		-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fr-FR" sz="2400" i="1"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p>
                        <m:r>
                          <a:rPr lang="fr-FR" sz="2400" i="1">
                            <a:latin typeface="Cambria Math"/>
                            <a:ea typeface="Cambria Math"/>
                          </a:rPr>
                          <m:t>𝑧</m:t>
                        </m:r>
                        <m:r>
                          <a:rPr lang="fr-FR" sz="2400" i="1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2400" dirty="0"/>
                  <a:t> (P semi-</a:t>
                </a:r>
                <a:r>
                  <a:rPr lang="fr-FR" sz="2400" dirty="0" err="1"/>
                  <a:t>conductor</a:t>
                </a:r>
                <a:r>
                  <a:rPr lang="fr-FR" sz="2400" dirty="0"/>
                  <a:t>)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fr-FR" sz="2400" i="1"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p>
                        <m:r>
                          <a:rPr lang="fr-FR" sz="2400" i="1">
                            <a:latin typeface="Cambria Math"/>
                            <a:ea typeface="Cambria Math"/>
                          </a:rPr>
                          <m:t>𝑧</m:t>
                        </m:r>
                        <m:r>
                          <a:rPr lang="fr-FR" sz="2400" i="1">
                            <a:latin typeface="Cambria Math"/>
                            <a:ea typeface="Cambria Math"/>
                          </a:rPr>
                          <m:t>°</m:t>
                        </m:r>
                      </m:sup>
                    </m:sSup>
                    <m:r>
                      <a:rPr lang="fr-FR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fr-FR" sz="2400" b="0" i="0" smtClean="0"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fr-FR" sz="2400" b="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sz="2400" b="0" i="0" smtClean="0">
                            <a:latin typeface="Cambria Math" panose="02040503050406030204" pitchFamily="18" charset="0"/>
                            <a:ea typeface="Cambria Math"/>
                          </a:rPr>
                          <m:t>N</m:t>
                        </m:r>
                        <m:r>
                          <a:rPr lang="fr-FR" sz="2400" b="0" i="0" smtClean="0">
                            <a:latin typeface="Cambria Math" panose="02040503050406030204" pitchFamily="18" charset="0"/>
                            <a:ea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FR" sz="2400" i="0">
                            <a:latin typeface="Cambria Math"/>
                            <a:ea typeface="Cambria Math"/>
                          </a:rPr>
                          <m:t>semi</m:t>
                        </m:r>
                        <m:r>
                          <a:rPr lang="fr-FR" sz="2400" i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fr-FR" sz="2400" i="0">
                            <a:latin typeface="Cambria Math"/>
                            <a:ea typeface="Cambria Math"/>
                          </a:rPr>
                          <m:t>conductor</m:t>
                        </m:r>
                      </m:e>
                    </m:d>
                    <m:r>
                      <a:rPr lang="fr-FR" sz="2400" b="0" i="0" smtClean="0">
                        <a:latin typeface="Cambria Math" panose="02040503050406030204" pitchFamily="18" charset="0"/>
                        <a:ea typeface="Cambria Math"/>
                      </a:rPr>
                      <m:t>, </m:t>
                    </m:r>
                  </m:oMath>
                </a14:m>
                <a:r>
                  <a:rPr lang="fr-FR" sz="2400" dirty="0" err="1"/>
                  <a:t>predominant</a:t>
                </a:r>
                <a:r>
                  <a:rPr lang="fr-FR" sz="2400" dirty="0"/>
                  <a:t> </a:t>
                </a:r>
                <a:r>
                  <a:rPr lang="fr-FR" sz="2400" dirty="0" err="1"/>
                  <a:t>defects</a:t>
                </a:r>
                <a:r>
                  <a:rPr lang="fr-FR" sz="2400" dirty="0"/>
                  <a:t> </a:t>
                </a:r>
                <a:r>
                  <a:rPr lang="fr-FR" sz="2400" dirty="0" err="1"/>
                  <a:t>refer</a:t>
                </a:r>
                <a:r>
                  <a:rPr lang="fr-FR" sz="2400" dirty="0"/>
                  <a:t> to </a:t>
                </a:r>
                <a:r>
                  <a:rPr lang="fr-FR" sz="2400" dirty="0" err="1"/>
                  <a:t>those</a:t>
                </a:r>
                <a:r>
                  <a:rPr lang="fr-FR" sz="2400" dirty="0"/>
                  <a:t> </a:t>
                </a:r>
                <a:r>
                  <a:rPr lang="fr-FR" sz="2400" dirty="0" err="1"/>
                  <a:t>with</a:t>
                </a:r>
                <a:r>
                  <a:rPr lang="fr-FR" sz="2400" dirty="0"/>
                  <a:t> z as </a:t>
                </a:r>
                <a:r>
                  <a:rPr lang="fr-FR" sz="2400" dirty="0" err="1"/>
                  <a:t>ionization</a:t>
                </a:r>
                <a:r>
                  <a:rPr lang="fr-FR" sz="2400" dirty="0"/>
                  <a:t> </a:t>
                </a:r>
                <a:r>
                  <a:rPr lang="fr-FR" sz="2400" dirty="0" err="1"/>
                  <a:t>degree</a:t>
                </a:r>
                <a:r>
                  <a:rPr lang="fr-FR" sz="2400" dirty="0"/>
                  <a:t> (</a:t>
                </a:r>
                <a:r>
                  <a:rPr lang="fr-FR" sz="2400" dirty="0" err="1"/>
                  <a:t>with</a:t>
                </a:r>
                <a:r>
                  <a:rPr lang="fr-FR" sz="2400" dirty="0"/>
                  <a:t> z ≠ 0).</a:t>
                </a:r>
              </a:p>
              <a:p>
                <a:pPr marL="6350" lvl="1" algn="just"/>
                <a:r>
                  <a:rPr lang="fr-FR" sz="2400" dirty="0"/>
                  <a:t>			- </a:t>
                </a:r>
                <a:r>
                  <a:rPr lang="fr-FR" sz="2400" dirty="0">
                    <a:latin typeface="Symbol" panose="05050102010706020507" pitchFamily="18" charset="2"/>
                  </a:rPr>
                  <a:t>e (</a:t>
                </a:r>
                <a:r>
                  <a:rPr lang="fr-FR" sz="2400" dirty="0" err="1"/>
                  <a:t>electronic</a:t>
                </a:r>
                <a:r>
                  <a:rPr lang="fr-FR" sz="2400" dirty="0"/>
                  <a:t> </a:t>
                </a:r>
                <a:r>
                  <a:rPr lang="fr-FR" sz="2400" dirty="0" err="1"/>
                  <a:t>defects</a:t>
                </a:r>
                <a:r>
                  <a:rPr lang="fr-FR" sz="2400" dirty="0"/>
                  <a:t>: e’ or h°)</a:t>
                </a:r>
              </a:p>
              <a:p>
                <a:pPr marL="6350" lvl="1" algn="just"/>
                <a:endParaRPr lang="fr-FR" dirty="0"/>
              </a:p>
              <a:p>
                <a:pPr marL="6350" lvl="1" algn="just"/>
                <a:endParaRPr lang="fr-FR" dirty="0"/>
              </a:p>
              <a:p>
                <a:pPr marL="6350" lvl="1" algn="just"/>
                <a:endParaRPr lang="fr-FR" dirty="0"/>
              </a:p>
              <a:p>
                <a:pPr marL="6350" lvl="1" algn="just"/>
                <a:endParaRPr lang="fr-FR" dirty="0"/>
              </a:p>
              <a:p>
                <a:pPr marL="6350" lvl="1" algn="just"/>
                <a:endParaRPr lang="fr-FR" dirty="0"/>
              </a:p>
              <a:p>
                <a:pPr marL="6350" lvl="1" algn="just"/>
                <a:endParaRPr lang="fr-FR" dirty="0"/>
              </a:p>
              <a:p>
                <a:pPr marL="6350" lvl="1" algn="just"/>
                <a:endParaRPr lang="fr-FR" dirty="0"/>
              </a:p>
              <a:p>
                <a:pPr marL="6350" lvl="1" algn="just"/>
                <a:endParaRPr lang="fr-FR" dirty="0"/>
              </a:p>
              <a:p>
                <a:pPr marL="6350" lvl="1" algn="just"/>
                <a:endParaRPr lang="fr-FR" dirty="0"/>
              </a:p>
              <a:p>
                <a:pPr marL="6350" lvl="1" algn="just"/>
                <a:endParaRPr lang="fr-FR" dirty="0"/>
              </a:p>
              <a:p>
                <a:pPr marL="6350" lvl="1" algn="just"/>
                <a:endParaRPr lang="fr-FR" dirty="0"/>
              </a:p>
              <a:p>
                <a:pPr marL="6350" lvl="1" algn="just"/>
                <a:endParaRPr lang="fr-FR" dirty="0"/>
              </a:p>
              <a:p>
                <a:pPr marL="6350" lvl="1" algn="just"/>
                <a:endParaRPr lang="fr-FR" dirty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0" y="-164065"/>
                <a:ext cx="8928992" cy="6194645"/>
              </a:xfrm>
              <a:prstGeom prst="rect">
                <a:avLst/>
              </a:prstGeom>
              <a:blipFill>
                <a:blip r:embed="rId2"/>
                <a:stretch>
                  <a:fillRect l="-994" r="-11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au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87443579"/>
                  </p:ext>
                </p:extLst>
              </p:nvPr>
            </p:nvGraphicFramePr>
            <p:xfrm>
              <a:off x="476578" y="2797185"/>
              <a:ext cx="8199877" cy="18059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51124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2819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30425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88032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/>
                            <a:t>Semi-</a:t>
                          </a:r>
                          <a:r>
                            <a:rPr lang="fr-FR" sz="1600" dirty="0" err="1"/>
                            <a:t>conductor</a:t>
                          </a:r>
                          <a:endParaRPr lang="fr-FR" sz="1600" dirty="0"/>
                        </a:p>
                      </a:txBody>
                      <a:tcPr>
                        <a:lnL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fr-FR" dirty="0" err="1"/>
                            <a:t>Predominant</a:t>
                          </a:r>
                          <a:r>
                            <a:rPr lang="fr-FR" dirty="0"/>
                            <a:t> </a:t>
                          </a:r>
                          <a:r>
                            <a:rPr lang="fr-FR" dirty="0" err="1"/>
                            <a:t>charged</a:t>
                          </a:r>
                          <a:r>
                            <a:rPr lang="fr-FR" dirty="0"/>
                            <a:t> </a:t>
                          </a:r>
                          <a:r>
                            <a:rPr lang="fr-FR" dirty="0" err="1"/>
                            <a:t>defects</a:t>
                          </a:r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4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fr-FR" baseline="0" dirty="0" err="1"/>
                            <a:t>Electroneutrality</a:t>
                          </a:r>
                          <a:endParaRPr lang="fr-FR" baseline="0" dirty="0"/>
                        </a:p>
                      </a:txBody>
                      <a:tcPr>
                        <a:lnL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2048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err="1"/>
                            <a:t>ionic</a:t>
                          </a:r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4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dirty="0" err="1"/>
                            <a:t>electronic</a:t>
                          </a:r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040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/>
                            <a:t>N</a:t>
                          </a:r>
                          <a:endParaRPr lang="fr-FR" sz="2400" baseline="-25000" dirty="0"/>
                        </a:p>
                      </a:txBody>
                      <a:tcPr>
                        <a:lnL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sz="240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400" i="1">
                                        <a:latin typeface="Cambria Math"/>
                                        <a:ea typeface="Cambria Math"/>
                                      </a:rPr>
                                      <m:t>𝛿</m:t>
                                    </m:r>
                                  </m:e>
                                  <m:sup>
                                    <m:r>
                                      <a:rPr lang="fr-FR" sz="2400" i="1">
                                        <a:latin typeface="Cambria Math"/>
                                        <a:ea typeface="Cambria Math"/>
                                      </a:rPr>
                                      <m:t>𝑧</m:t>
                                    </m:r>
                                    <m:r>
                                      <a:rPr lang="fr-FR" sz="2400" i="1">
                                        <a:latin typeface="Cambria Math"/>
                                        <a:ea typeface="Cambria Math"/>
                                      </a:rPr>
                                      <m:t>°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dirty="0">
                              <a:sym typeface="Symbol"/>
                            </a:rPr>
                            <a:t>e’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err="1"/>
                            <a:t>zC</a:t>
                          </a:r>
                          <a:r>
                            <a:rPr lang="fr-FR" sz="2400" baseline="-25000" dirty="0" err="1">
                              <a:latin typeface="Symbol" panose="05050102010706020507" pitchFamily="18" charset="2"/>
                            </a:rPr>
                            <a:t>d</a:t>
                          </a:r>
                          <a:r>
                            <a:rPr lang="fr-FR" sz="2400" dirty="0"/>
                            <a:t> = C</a:t>
                          </a:r>
                          <a:r>
                            <a:rPr lang="fr-FR" sz="2400" baseline="-25000" dirty="0">
                              <a:latin typeface="Symbol" panose="05050102010706020507" pitchFamily="18" charset="2"/>
                            </a:rPr>
                            <a:t>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0405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aseline="0" dirty="0"/>
                            <a:t>P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fr-FR" sz="24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sz="24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</m:e>
                                <m:sup>
                                  <m:r>
                                    <a:rPr lang="fr-FR" sz="2400" i="1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  <m:r>
                                    <a:rPr lang="fr-FR" sz="2400" i="1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oMath>
                          </a14:m>
                          <a:r>
                            <a:rPr lang="fr-FR" sz="2400" dirty="0"/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dirty="0">
                              <a:sym typeface="Symbol"/>
                            </a:rPr>
                            <a:t>h°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dirty="0" err="1"/>
                            <a:t>zC</a:t>
                          </a:r>
                          <a:r>
                            <a:rPr lang="fr-FR" sz="2400" baseline="-25000" dirty="0" err="1">
                              <a:latin typeface="Symbol" panose="05050102010706020507" pitchFamily="18" charset="2"/>
                            </a:rPr>
                            <a:t>d</a:t>
                          </a:r>
                          <a:r>
                            <a:rPr lang="fr-FR" sz="2400" dirty="0"/>
                            <a:t> = C</a:t>
                          </a:r>
                          <a:r>
                            <a:rPr lang="fr-FR" sz="2400" baseline="-25000" dirty="0">
                              <a:latin typeface="Symbol" panose="05050102010706020507" pitchFamily="18" charset="2"/>
                            </a:rPr>
                            <a:t>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au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87443579"/>
                  </p:ext>
                </p:extLst>
              </p:nvPr>
            </p:nvGraphicFramePr>
            <p:xfrm>
              <a:off x="476578" y="2797185"/>
              <a:ext cx="8199877" cy="18059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51124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2819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30425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/>
                            <a:t>Semi-</a:t>
                          </a:r>
                          <a:r>
                            <a:rPr lang="fr-FR" sz="1600" dirty="0" err="1"/>
                            <a:t>conductor</a:t>
                          </a:r>
                          <a:endParaRPr lang="fr-FR" sz="1600" dirty="0"/>
                        </a:p>
                      </a:txBody>
                      <a:tcPr>
                        <a:lnL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fr-FR" dirty="0" err="1"/>
                            <a:t>Predominant</a:t>
                          </a:r>
                          <a:r>
                            <a:rPr lang="fr-FR" dirty="0"/>
                            <a:t> </a:t>
                          </a:r>
                          <a:r>
                            <a:rPr lang="fr-FR" dirty="0" err="1"/>
                            <a:t>charged</a:t>
                          </a:r>
                          <a:r>
                            <a:rPr lang="fr-FR" dirty="0"/>
                            <a:t> </a:t>
                          </a:r>
                          <a:r>
                            <a:rPr lang="fr-FR" dirty="0" err="1"/>
                            <a:t>defects</a:t>
                          </a:r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4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fr-FR" baseline="0" dirty="0" err="1"/>
                            <a:t>Electroneutrality</a:t>
                          </a:r>
                          <a:endParaRPr lang="fr-FR" baseline="0" dirty="0"/>
                        </a:p>
                      </a:txBody>
                      <a:tcPr>
                        <a:lnL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2048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err="1"/>
                            <a:t>ionic</a:t>
                          </a:r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4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dirty="0" err="1"/>
                            <a:t>electronic</a:t>
                          </a:r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040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/>
                            <a:t>N</a:t>
                          </a:r>
                          <a:endParaRPr lang="fr-FR" sz="2400" baseline="-25000" dirty="0"/>
                        </a:p>
                      </a:txBody>
                      <a:tcPr>
                        <a:lnL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1908" t="-165000" r="-243511" b="-11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dirty="0">
                              <a:sym typeface="Symbol"/>
                            </a:rPr>
                            <a:t>e’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err="1"/>
                            <a:t>zC</a:t>
                          </a:r>
                          <a:r>
                            <a:rPr lang="fr-FR" sz="2400" baseline="-25000" dirty="0" err="1">
                              <a:latin typeface="Symbol" panose="05050102010706020507" pitchFamily="18" charset="2"/>
                            </a:rPr>
                            <a:t>d</a:t>
                          </a:r>
                          <a:r>
                            <a:rPr lang="fr-FR" sz="2400" dirty="0"/>
                            <a:t> = C</a:t>
                          </a:r>
                          <a:r>
                            <a:rPr lang="fr-FR" sz="2400" baseline="-25000" dirty="0">
                              <a:latin typeface="Symbol" panose="05050102010706020507" pitchFamily="18" charset="2"/>
                            </a:rPr>
                            <a:t>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0405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aseline="0" dirty="0"/>
                            <a:t>P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1908" t="-265000" r="-243511" b="-1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dirty="0">
                              <a:sym typeface="Symbol"/>
                            </a:rPr>
                            <a:t>h°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dirty="0" err="1"/>
                            <a:t>zC</a:t>
                          </a:r>
                          <a:r>
                            <a:rPr lang="fr-FR" sz="2400" baseline="-25000" dirty="0" err="1">
                              <a:latin typeface="Symbol" panose="05050102010706020507" pitchFamily="18" charset="2"/>
                            </a:rPr>
                            <a:t>d</a:t>
                          </a:r>
                          <a:r>
                            <a:rPr lang="fr-FR" sz="2400" dirty="0"/>
                            <a:t> = C</a:t>
                          </a:r>
                          <a:r>
                            <a:rPr lang="fr-FR" sz="2400" baseline="-25000" dirty="0">
                              <a:latin typeface="Symbol" panose="05050102010706020507" pitchFamily="18" charset="2"/>
                            </a:rPr>
                            <a:t>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666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203777"/>
              </p:ext>
            </p:extLst>
          </p:nvPr>
        </p:nvGraphicFramePr>
        <p:xfrm>
          <a:off x="2228850" y="4657041"/>
          <a:ext cx="5195888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4" imgW="2400120" imgH="228600" progId="Equation.3">
                  <p:embed/>
                </p:oleObj>
              </mc:Choice>
              <mc:Fallback>
                <p:oleObj name="Équation" r:id="rId4" imgW="2400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8850" y="4657041"/>
                        <a:ext cx="5195888" cy="4921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-2628800" y="5715"/>
            <a:ext cx="10945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6666FF"/>
                </a:solidFill>
              </a:rPr>
              <a:t>2.3.5  </a:t>
            </a:r>
            <a:r>
              <a:rPr lang="fr-FR" sz="2400" i="1" dirty="0">
                <a:solidFill>
                  <a:srgbClr val="6666FF"/>
                </a:solidFill>
              </a:rPr>
              <a:t> Impact of </a:t>
            </a:r>
            <a:r>
              <a:rPr lang="fr-FR" sz="2400" i="1" dirty="0" err="1">
                <a:solidFill>
                  <a:srgbClr val="6666FF"/>
                </a:solidFill>
              </a:rPr>
              <a:t>Pgaz</a:t>
            </a:r>
            <a:r>
              <a:rPr lang="fr-FR" sz="2400" i="1" dirty="0">
                <a:solidFill>
                  <a:srgbClr val="6666FF"/>
                </a:solidFill>
              </a:rPr>
              <a:t> on the </a:t>
            </a:r>
            <a:r>
              <a:rPr lang="fr-FR" sz="2400" i="1" dirty="0" err="1">
                <a:solidFill>
                  <a:srgbClr val="6666FF"/>
                </a:solidFill>
              </a:rPr>
              <a:t>conductivity</a:t>
            </a:r>
            <a:endParaRPr lang="fr-FR" sz="2400" dirty="0">
              <a:solidFill>
                <a:srgbClr val="6666FF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512" y="4597385"/>
            <a:ext cx="8794010" cy="2215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endParaRPr lang="fr-FR" dirty="0"/>
          </a:p>
          <a:p>
            <a:pPr marL="6350" lvl="1" algn="just"/>
            <a:endParaRPr lang="fr-FR" dirty="0"/>
          </a:p>
          <a:p>
            <a:pPr marL="292100" lvl="1" indent="-285750" algn="just">
              <a:buFont typeface="Arial" panose="020B0604020202020204" pitchFamily="34" charset="0"/>
              <a:buChar char="•"/>
            </a:pPr>
            <a:endParaRPr lang="fr-FR" dirty="0"/>
          </a:p>
          <a:p>
            <a:pPr marL="6350" lvl="1" algn="just"/>
            <a:endParaRPr lang="fr-FR" dirty="0"/>
          </a:p>
          <a:p>
            <a:pPr marL="6350" lvl="1" algn="just"/>
            <a:endParaRPr lang="fr-FR" dirty="0"/>
          </a:p>
          <a:p>
            <a:pPr marL="349250" lvl="1" indent="-342900">
              <a:buFont typeface="Symbol"/>
              <a:buChar char="s"/>
            </a:pPr>
            <a:r>
              <a:rPr lang="fr-FR" sz="2400" dirty="0"/>
              <a:t>= f(      ) </a:t>
            </a:r>
            <a:r>
              <a:rPr lang="fr-FR" sz="2400" dirty="0" err="1"/>
              <a:t>means</a:t>
            </a:r>
            <a:r>
              <a:rPr lang="fr-FR" sz="2400" dirty="0"/>
              <a:t> </a:t>
            </a:r>
            <a:r>
              <a:rPr lang="fr-FR" sz="2400" dirty="0">
                <a:latin typeface="Symbol" panose="05050102010706020507" pitchFamily="18" charset="2"/>
              </a:rPr>
              <a:t>s = </a:t>
            </a:r>
            <a:r>
              <a:rPr lang="fr-FR" sz="2400" dirty="0">
                <a:latin typeface="+mj-lt"/>
              </a:rPr>
              <a:t>f(</a:t>
            </a:r>
            <a:r>
              <a:rPr lang="fr-FR" sz="2400" dirty="0" err="1">
                <a:latin typeface="+mj-lt"/>
              </a:rPr>
              <a:t>Pgaz</a:t>
            </a:r>
            <a:r>
              <a:rPr lang="fr-FR" sz="2400" dirty="0"/>
              <a:t>), as       = f (</a:t>
            </a:r>
            <a:r>
              <a:rPr lang="fr-FR" sz="2400" dirty="0" err="1"/>
              <a:t>Pgaz</a:t>
            </a:r>
            <a:r>
              <a:rPr lang="fr-FR" sz="2400" dirty="0"/>
              <a:t>)</a:t>
            </a:r>
          </a:p>
          <a:p>
            <a:pPr marL="6350" lvl="1"/>
            <a:r>
              <a:rPr lang="fr-FR" sz="2400" dirty="0" err="1"/>
              <a:t>although</a:t>
            </a:r>
            <a:r>
              <a:rPr lang="fr-FR" sz="2400" dirty="0"/>
              <a:t> </a:t>
            </a:r>
            <a:r>
              <a:rPr lang="fr-FR" sz="2400" dirty="0" err="1"/>
              <a:t>electronic</a:t>
            </a:r>
            <a:r>
              <a:rPr lang="fr-FR" sz="2400" dirty="0"/>
              <a:t> </a:t>
            </a:r>
            <a:r>
              <a:rPr lang="fr-FR" sz="2400" dirty="0" err="1"/>
              <a:t>defects</a:t>
            </a:r>
            <a:r>
              <a:rPr lang="fr-FR" sz="2400" dirty="0"/>
              <a:t> are </a:t>
            </a:r>
            <a:r>
              <a:rPr lang="fr-FR" sz="2400" dirty="0" err="1"/>
              <a:t>responsible</a:t>
            </a:r>
            <a:r>
              <a:rPr lang="fr-FR" sz="2400" dirty="0"/>
              <a:t> for the </a:t>
            </a:r>
            <a:r>
              <a:rPr lang="fr-FR" sz="2400" dirty="0">
                <a:latin typeface="Symbol" panose="05050102010706020507" pitchFamily="18" charset="2"/>
              </a:rPr>
              <a:t>s</a:t>
            </a:r>
            <a:r>
              <a:rPr lang="fr-FR" sz="2400" dirty="0"/>
              <a:t> process</a:t>
            </a:r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873540"/>
              </p:ext>
            </p:extLst>
          </p:nvPr>
        </p:nvGraphicFramePr>
        <p:xfrm>
          <a:off x="4932040" y="5496153"/>
          <a:ext cx="1806178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6" imgW="799920" imgH="228600" progId="Equation.3">
                  <p:embed/>
                </p:oleObj>
              </mc:Choice>
              <mc:Fallback>
                <p:oleObj name="Équation" r:id="rId6" imgW="799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5496153"/>
                        <a:ext cx="1806178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446337"/>
              </p:ext>
            </p:extLst>
          </p:nvPr>
        </p:nvGraphicFramePr>
        <p:xfrm>
          <a:off x="2673077" y="5526320"/>
          <a:ext cx="1202600" cy="46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8" imgW="571320" imgH="228600" progId="Equation.3">
                  <p:embed/>
                </p:oleObj>
              </mc:Choice>
              <mc:Fallback>
                <p:oleObj name="Équation" r:id="rId8" imgW="57132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73077" y="5526320"/>
                        <a:ext cx="1202600" cy="461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lèche droite 10"/>
          <p:cNvSpPr/>
          <p:nvPr/>
        </p:nvSpPr>
        <p:spPr>
          <a:xfrm>
            <a:off x="4113237" y="5627568"/>
            <a:ext cx="543603" cy="275258"/>
          </a:xfrm>
          <a:prstGeom prst="rightArrow">
            <a:avLst/>
          </a:prstGeom>
          <a:solidFill>
            <a:srgbClr val="66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7964642"/>
              </p:ext>
            </p:extLst>
          </p:nvPr>
        </p:nvGraphicFramePr>
        <p:xfrm>
          <a:off x="1043608" y="5965537"/>
          <a:ext cx="43021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10" imgW="190440" imgH="228600" progId="Equation.3">
                  <p:embed/>
                </p:oleObj>
              </mc:Choice>
              <mc:Fallback>
                <p:oleObj name="Équation" r:id="rId10" imgW="190440" imgH="228600" progId="Equation.3">
                  <p:embed/>
                  <p:pic>
                    <p:nvPicPr>
                      <p:cNvPr id="0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5965537"/>
                        <a:ext cx="430212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1623851"/>
              </p:ext>
            </p:extLst>
          </p:nvPr>
        </p:nvGraphicFramePr>
        <p:xfrm>
          <a:off x="4293920" y="5947403"/>
          <a:ext cx="43021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12" imgW="190500" imgH="228600" progId="Equation.3">
                  <p:embed/>
                </p:oleObj>
              </mc:Choice>
              <mc:Fallback>
                <p:oleObj name="Équation" r:id="rId12" imgW="190500" imgH="228600" progId="Equation.3">
                  <p:embed/>
                  <p:pic>
                    <p:nvPicPr>
                      <p:cNvPr id="0" name="Obje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3920" y="5947403"/>
                        <a:ext cx="430212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7810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135774"/>
            <a:ext cx="8424936" cy="54476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lvl="1" algn="ctr"/>
            <a:r>
              <a:rPr lang="fr-FR" sz="2400" dirty="0" err="1">
                <a:solidFill>
                  <a:srgbClr val="6666FF"/>
                </a:solidFill>
              </a:rPr>
              <a:t>Generalization</a:t>
            </a:r>
            <a:endParaRPr lang="fr-FR" sz="2400" dirty="0">
              <a:solidFill>
                <a:srgbClr val="6666FF"/>
              </a:solidFill>
            </a:endParaRPr>
          </a:p>
          <a:p>
            <a:pPr marL="0" lvl="1" algn="just"/>
            <a:endParaRPr lang="fr-FR" sz="2400" dirty="0">
              <a:solidFill>
                <a:srgbClr val="6666FF"/>
              </a:solidFill>
            </a:endParaRPr>
          </a:p>
          <a:p>
            <a:pPr marL="0" lvl="1" algn="just"/>
            <a:endParaRPr lang="fr-FR" sz="2400" dirty="0">
              <a:solidFill>
                <a:srgbClr val="6666FF"/>
              </a:solidFill>
            </a:endParaRPr>
          </a:p>
          <a:p>
            <a:pPr marL="6350" lvl="1" algn="just"/>
            <a:r>
              <a:rPr lang="fr-FR" sz="2400" dirty="0" err="1"/>
              <a:t>Let’s</a:t>
            </a:r>
            <a:r>
              <a:rPr lang="fr-FR" sz="2400" dirty="0"/>
              <a:t> </a:t>
            </a:r>
            <a:r>
              <a:rPr lang="fr-FR" sz="2400" dirty="0" err="1"/>
              <a:t>consider</a:t>
            </a:r>
            <a:r>
              <a:rPr lang="fr-FR" sz="2400" dirty="0"/>
              <a:t> one oxide </a:t>
            </a:r>
            <a:r>
              <a:rPr lang="fr-FR" sz="2400" dirty="0" err="1"/>
              <a:t>characterized</a:t>
            </a:r>
            <a:r>
              <a:rPr lang="fr-FR" sz="2400" dirty="0"/>
              <a:t> by </a:t>
            </a:r>
            <a:r>
              <a:rPr lang="fr-FR" sz="2400" dirty="0" err="1"/>
              <a:t>anionic</a:t>
            </a:r>
            <a:r>
              <a:rPr lang="fr-FR" sz="2400" dirty="0"/>
              <a:t> </a:t>
            </a:r>
            <a:r>
              <a:rPr lang="fr-FR" sz="2400" dirty="0" err="1"/>
              <a:t>Frenkel</a:t>
            </a:r>
            <a:r>
              <a:rPr lang="fr-FR" sz="2400" dirty="0"/>
              <a:t> </a:t>
            </a:r>
            <a:r>
              <a:rPr lang="fr-FR" sz="2400" dirty="0" err="1"/>
              <a:t>desorder</a:t>
            </a:r>
            <a:r>
              <a:rPr lang="fr-FR" sz="2400" dirty="0"/>
              <a:t>. </a:t>
            </a:r>
          </a:p>
          <a:p>
            <a:pPr marL="6350" lvl="1" algn="just"/>
            <a:endParaRPr lang="fr-FR" sz="2400" dirty="0"/>
          </a:p>
          <a:p>
            <a:pPr marL="6350" lvl="1" algn="just"/>
            <a:endParaRPr lang="fr-FR" sz="2400" dirty="0"/>
          </a:p>
          <a:p>
            <a:pPr marL="6350" lvl="1" algn="just"/>
            <a:r>
              <a:rPr lang="fr-FR" sz="2400" dirty="0"/>
              <a:t>2 cases, </a:t>
            </a:r>
            <a:r>
              <a:rPr lang="fr-FR" sz="2400" dirty="0" err="1"/>
              <a:t>according</a:t>
            </a:r>
            <a:r>
              <a:rPr lang="fr-FR" sz="2400" dirty="0"/>
              <a:t> to </a:t>
            </a:r>
            <a:r>
              <a:rPr lang="fr-FR" sz="2400" dirty="0" err="1"/>
              <a:t>K</a:t>
            </a:r>
            <a:r>
              <a:rPr lang="fr-FR" sz="2400" baseline="-25000" dirty="0" err="1">
                <a:latin typeface="Symbol" panose="05050102010706020507" pitchFamily="18" charset="2"/>
              </a:rPr>
              <a:t>e</a:t>
            </a:r>
            <a:r>
              <a:rPr lang="fr-FR" sz="2400" dirty="0"/>
              <a:t> and K</a:t>
            </a:r>
            <a:r>
              <a:rPr lang="fr-FR" sz="2400" baseline="-25000" dirty="0"/>
              <a:t>F</a:t>
            </a:r>
            <a:r>
              <a:rPr lang="fr-FR" sz="2400" dirty="0"/>
              <a:t> values</a:t>
            </a:r>
          </a:p>
          <a:p>
            <a:pPr marL="6350" lvl="1" algn="just"/>
            <a:endParaRPr lang="fr-FR" sz="2400" dirty="0"/>
          </a:p>
          <a:p>
            <a:pPr marL="357188" lvl="1" indent="-357188" algn="just">
              <a:buFont typeface="Arial" panose="020B0604020202020204" pitchFamily="34" charset="0"/>
              <a:buChar char="•"/>
            </a:pPr>
            <a:r>
              <a:rPr lang="fr-FR" sz="2400" dirty="0"/>
              <a:t> </a:t>
            </a:r>
            <a:r>
              <a:rPr lang="fr-FR" sz="2400" dirty="0" err="1"/>
              <a:t>K</a:t>
            </a:r>
            <a:r>
              <a:rPr lang="fr-FR" sz="2400" baseline="-25000" dirty="0" err="1">
                <a:latin typeface="Symbol" panose="05050102010706020507" pitchFamily="18" charset="2"/>
              </a:rPr>
              <a:t>e</a:t>
            </a:r>
            <a:r>
              <a:rPr lang="fr-FR" sz="2400" dirty="0"/>
              <a:t> &gt;&gt; K</a:t>
            </a:r>
            <a:r>
              <a:rPr lang="fr-FR" sz="2400" baseline="-25000" dirty="0"/>
              <a:t>F</a:t>
            </a:r>
            <a:r>
              <a:rPr lang="fr-FR" sz="2400" dirty="0"/>
              <a:t> :</a:t>
            </a:r>
          </a:p>
          <a:p>
            <a:pPr marL="0" lvl="1" algn="just"/>
            <a:r>
              <a:rPr lang="fr-FR" sz="2400" dirty="0"/>
              <a:t>The </a:t>
            </a:r>
            <a:r>
              <a:rPr lang="fr-FR" sz="2400" dirty="0" err="1"/>
              <a:t>conductivity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mainly</a:t>
            </a:r>
            <a:r>
              <a:rPr lang="fr-FR" sz="2400" dirty="0"/>
              <a:t> </a:t>
            </a:r>
            <a:r>
              <a:rPr lang="fr-FR" sz="2400" dirty="0" err="1"/>
              <a:t>dominated</a:t>
            </a:r>
            <a:r>
              <a:rPr lang="fr-FR" sz="2400" dirty="0"/>
              <a:t> by </a:t>
            </a:r>
            <a:r>
              <a:rPr lang="fr-FR" sz="2400" dirty="0" err="1"/>
              <a:t>electronic</a:t>
            </a:r>
            <a:r>
              <a:rPr lang="fr-FR" sz="2400" dirty="0"/>
              <a:t> </a:t>
            </a:r>
            <a:r>
              <a:rPr lang="fr-FR" sz="2400" dirty="0" err="1"/>
              <a:t>defects</a:t>
            </a:r>
            <a:r>
              <a:rPr lang="fr-FR" sz="2400" dirty="0"/>
              <a:t> in the </a:t>
            </a:r>
            <a:r>
              <a:rPr lang="fr-FR" sz="2400" dirty="0" err="1"/>
              <a:t>whole</a:t>
            </a:r>
            <a:r>
              <a:rPr lang="fr-FR" sz="2400" dirty="0"/>
              <a:t> </a:t>
            </a:r>
            <a:r>
              <a:rPr lang="fr-FR" sz="2400" dirty="0" err="1"/>
              <a:t>Pgaz</a:t>
            </a:r>
            <a:r>
              <a:rPr lang="fr-FR" sz="2400" dirty="0"/>
              <a:t> </a:t>
            </a:r>
            <a:r>
              <a:rPr lang="fr-FR" sz="2400" dirty="0" err="1"/>
              <a:t>domain</a:t>
            </a:r>
            <a:r>
              <a:rPr lang="fr-FR" sz="2400" dirty="0"/>
              <a:t>. </a:t>
            </a:r>
          </a:p>
          <a:p>
            <a:pPr marL="6350" lvl="1" algn="just"/>
            <a:endParaRPr lang="fr-FR" sz="2400" dirty="0"/>
          </a:p>
          <a:p>
            <a:pPr marL="6350" lvl="1" algn="just"/>
            <a:endParaRPr lang="fr-FR" sz="2400" dirty="0"/>
          </a:p>
          <a:p>
            <a:pPr marL="6350" lvl="1" algn="just"/>
            <a:endParaRPr lang="fr-FR" dirty="0"/>
          </a:p>
          <a:p>
            <a:pPr marL="6350" lvl="1" algn="just"/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29591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51520" y="-27384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i="1" dirty="0" err="1">
                <a:solidFill>
                  <a:srgbClr val="6666FF"/>
                </a:solidFill>
              </a:rPr>
              <a:t>Electrical</a:t>
            </a:r>
            <a:r>
              <a:rPr lang="fr-FR" b="1" i="1" dirty="0">
                <a:solidFill>
                  <a:srgbClr val="6666FF"/>
                </a:solidFill>
              </a:rPr>
              <a:t> </a:t>
            </a:r>
            <a:r>
              <a:rPr lang="fr-FR" b="1" i="1" dirty="0" err="1">
                <a:solidFill>
                  <a:srgbClr val="6666FF"/>
                </a:solidFill>
              </a:rPr>
              <a:t>conductivity</a:t>
            </a:r>
            <a:r>
              <a:rPr lang="fr-FR" b="1" i="1" dirty="0">
                <a:solidFill>
                  <a:srgbClr val="6666FF"/>
                </a:solidFill>
              </a:rPr>
              <a:t> </a:t>
            </a:r>
            <a:r>
              <a:rPr lang="fr-FR" b="1" i="1" dirty="0" err="1">
                <a:solidFill>
                  <a:srgbClr val="6666FF"/>
                </a:solidFill>
              </a:rPr>
              <a:t>dependence</a:t>
            </a:r>
            <a:r>
              <a:rPr lang="fr-FR" b="1" i="1" dirty="0">
                <a:solidFill>
                  <a:srgbClr val="6666FF"/>
                </a:solidFill>
              </a:rPr>
              <a:t> </a:t>
            </a:r>
            <a:r>
              <a:rPr lang="fr-FR" b="1" i="1" dirty="0" err="1">
                <a:solidFill>
                  <a:srgbClr val="6666FF"/>
                </a:solidFill>
              </a:rPr>
              <a:t>with</a:t>
            </a:r>
            <a:r>
              <a:rPr lang="fr-FR" b="1" i="1" dirty="0">
                <a:solidFill>
                  <a:srgbClr val="6666FF"/>
                </a:solidFill>
              </a:rPr>
              <a:t> the </a:t>
            </a:r>
            <a:r>
              <a:rPr lang="fr-FR" b="1" i="1" dirty="0" err="1">
                <a:solidFill>
                  <a:srgbClr val="6666FF"/>
                </a:solidFill>
              </a:rPr>
              <a:t>oxygen</a:t>
            </a:r>
            <a:r>
              <a:rPr lang="fr-FR" b="1" i="1" dirty="0">
                <a:solidFill>
                  <a:srgbClr val="6666FF"/>
                </a:solidFill>
              </a:rPr>
              <a:t> pressure (</a:t>
            </a:r>
            <a:r>
              <a:rPr lang="fr-FR" b="1" i="1" dirty="0" err="1">
                <a:solidFill>
                  <a:srgbClr val="6666FF"/>
                </a:solidFill>
              </a:rPr>
              <a:t>electronic</a:t>
            </a:r>
            <a:r>
              <a:rPr lang="fr-FR" b="1" i="1" dirty="0">
                <a:solidFill>
                  <a:srgbClr val="6666FF"/>
                </a:solidFill>
              </a:rPr>
              <a:t> conduction </a:t>
            </a:r>
            <a:r>
              <a:rPr lang="fr-FR" b="1" i="1" dirty="0" err="1">
                <a:solidFill>
                  <a:srgbClr val="6666FF"/>
                </a:solidFill>
              </a:rPr>
              <a:t>is</a:t>
            </a:r>
            <a:r>
              <a:rPr lang="fr-FR" b="1" i="1" dirty="0">
                <a:solidFill>
                  <a:srgbClr val="6666FF"/>
                </a:solidFill>
              </a:rPr>
              <a:t> </a:t>
            </a:r>
            <a:r>
              <a:rPr lang="fr-FR" b="1" i="1" dirty="0" err="1">
                <a:solidFill>
                  <a:srgbClr val="6666FF"/>
                </a:solidFill>
              </a:rPr>
              <a:t>dominating</a:t>
            </a:r>
            <a:r>
              <a:rPr lang="fr-FR" b="1" i="1" dirty="0">
                <a:solidFill>
                  <a:srgbClr val="6666FF"/>
                </a:solidFill>
              </a:rPr>
              <a:t>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87401" y="548680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Log </a:t>
            </a:r>
            <a:r>
              <a:rPr lang="fr-FR" dirty="0">
                <a:latin typeface="Symbol" panose="05050102010706020507" pitchFamily="18" charset="2"/>
              </a:rPr>
              <a:t>s</a:t>
            </a:r>
          </a:p>
        </p:txBody>
      </p:sp>
      <p:cxnSp>
        <p:nvCxnSpPr>
          <p:cNvPr id="22" name="Connecteur droit 21"/>
          <p:cNvCxnSpPr/>
          <p:nvPr/>
        </p:nvCxnSpPr>
        <p:spPr>
          <a:xfrm>
            <a:off x="7847229" y="1475492"/>
            <a:ext cx="504056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8423293" y="1259468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-25000" dirty="0"/>
              <a:t>n</a:t>
            </a:r>
          </a:p>
        </p:txBody>
      </p:sp>
      <p:cxnSp>
        <p:nvCxnSpPr>
          <p:cNvPr id="27" name="Connecteur droit 26"/>
          <p:cNvCxnSpPr/>
          <p:nvPr/>
        </p:nvCxnSpPr>
        <p:spPr>
          <a:xfrm>
            <a:off x="7805094" y="2419980"/>
            <a:ext cx="551997" cy="23283"/>
          </a:xfrm>
          <a:prstGeom prst="line">
            <a:avLst/>
          </a:prstGeom>
          <a:ln w="28575">
            <a:solidFill>
              <a:srgbClr val="11FF7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8316416" y="2195572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[V°°</a:t>
            </a:r>
            <a:r>
              <a:rPr lang="fr-FR" baseline="-25000" dirty="0"/>
              <a:t>O</a:t>
            </a:r>
            <a:r>
              <a:rPr lang="fr-FR" dirty="0"/>
              <a:t>]</a:t>
            </a:r>
            <a:endParaRPr lang="fr-FR" baseline="-25000" dirty="0"/>
          </a:p>
        </p:txBody>
      </p:sp>
      <p:cxnSp>
        <p:nvCxnSpPr>
          <p:cNvPr id="29" name="Connecteur droit 28"/>
          <p:cNvCxnSpPr/>
          <p:nvPr/>
        </p:nvCxnSpPr>
        <p:spPr>
          <a:xfrm>
            <a:off x="7805094" y="2843644"/>
            <a:ext cx="468052" cy="0"/>
          </a:xfrm>
          <a:prstGeom prst="line">
            <a:avLst/>
          </a:prstGeom>
          <a:ln w="28575">
            <a:solidFill>
              <a:srgbClr val="FF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8273146" y="2627620"/>
            <a:ext cx="630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[</a:t>
            </a:r>
            <a:r>
              <a:rPr lang="fr-FR" dirty="0" err="1"/>
              <a:t>O’’</a:t>
            </a:r>
            <a:r>
              <a:rPr lang="fr-FR" baseline="-25000" dirty="0" err="1"/>
              <a:t>i</a:t>
            </a:r>
            <a:r>
              <a:rPr lang="fr-FR" dirty="0"/>
              <a:t>]</a:t>
            </a:r>
            <a:endParaRPr lang="fr-FR" baseline="-25000" dirty="0"/>
          </a:p>
        </p:txBody>
      </p:sp>
      <p:cxnSp>
        <p:nvCxnSpPr>
          <p:cNvPr id="34" name="Connecteur droit 33"/>
          <p:cNvCxnSpPr/>
          <p:nvPr/>
        </p:nvCxnSpPr>
        <p:spPr>
          <a:xfrm flipH="1">
            <a:off x="7779892" y="1844824"/>
            <a:ext cx="648072" cy="0"/>
          </a:xfrm>
          <a:prstGeom prst="line">
            <a:avLst/>
          </a:prstGeom>
          <a:ln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>
            <a:off x="8423293" y="1610216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Symbol" panose="05050102010706020507" pitchFamily="18" charset="2"/>
              </a:rPr>
              <a:t>s</a:t>
            </a:r>
            <a:r>
              <a:rPr lang="fr-FR" baseline="-25000" dirty="0" err="1"/>
              <a:t>p</a:t>
            </a:r>
            <a:endParaRPr lang="fr-FR" baseline="-25000" dirty="0"/>
          </a:p>
        </p:txBody>
      </p:sp>
      <p:grpSp>
        <p:nvGrpSpPr>
          <p:cNvPr id="70" name="Groupe 69"/>
          <p:cNvGrpSpPr/>
          <p:nvPr/>
        </p:nvGrpSpPr>
        <p:grpSpPr>
          <a:xfrm>
            <a:off x="1417095" y="548680"/>
            <a:ext cx="6182935" cy="2693673"/>
            <a:chOff x="1417095" y="692696"/>
            <a:chExt cx="6182935" cy="4176464"/>
          </a:xfrm>
        </p:grpSpPr>
        <p:cxnSp>
          <p:nvCxnSpPr>
            <p:cNvPr id="4" name="Connecteur droit 3"/>
            <p:cNvCxnSpPr/>
            <p:nvPr/>
          </p:nvCxnSpPr>
          <p:spPr>
            <a:xfrm flipV="1">
              <a:off x="6515239" y="1746104"/>
              <a:ext cx="1084791" cy="360040"/>
            </a:xfrm>
            <a:prstGeom prst="line">
              <a:avLst/>
            </a:prstGeom>
            <a:ln w="28575">
              <a:solidFill>
                <a:srgbClr val="FF66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necteur droit 4"/>
            <p:cNvCxnSpPr/>
            <p:nvPr/>
          </p:nvCxnSpPr>
          <p:spPr>
            <a:xfrm flipV="1">
              <a:off x="2446910" y="2106145"/>
              <a:ext cx="4068329" cy="2402975"/>
            </a:xfrm>
            <a:prstGeom prst="line">
              <a:avLst/>
            </a:prstGeom>
            <a:ln w="28575">
              <a:solidFill>
                <a:srgbClr val="FF66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1435473" y="692696"/>
              <a:ext cx="6120680" cy="417646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4139952" y="4377026"/>
              <a:ext cx="1056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Log P(O</a:t>
              </a:r>
              <a:r>
                <a:rPr lang="fr-FR" baseline="-25000" dirty="0"/>
                <a:t>2</a:t>
              </a:r>
              <a:r>
                <a:rPr lang="fr-FR" dirty="0"/>
                <a:t>)</a:t>
              </a:r>
              <a:endParaRPr lang="fr-FR" dirty="0">
                <a:latin typeface="Symbol" pitchFamily="18" charset="2"/>
              </a:endParaRPr>
            </a:p>
          </p:txBody>
        </p:sp>
        <p:cxnSp>
          <p:nvCxnSpPr>
            <p:cNvPr id="15" name="Connecteur droit 14"/>
            <p:cNvCxnSpPr/>
            <p:nvPr/>
          </p:nvCxnSpPr>
          <p:spPr>
            <a:xfrm>
              <a:off x="6425711" y="4369294"/>
              <a:ext cx="1130442" cy="351656"/>
            </a:xfrm>
            <a:prstGeom prst="line">
              <a:avLst/>
            </a:prstGeom>
            <a:ln w="28575">
              <a:solidFill>
                <a:srgbClr val="11FF7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1432014" y="1700808"/>
              <a:ext cx="988160" cy="251977"/>
            </a:xfrm>
            <a:prstGeom prst="line">
              <a:avLst/>
            </a:prstGeom>
            <a:ln w="28575">
              <a:solidFill>
                <a:srgbClr val="11FF7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>
              <a:off x="2397469" y="1939044"/>
              <a:ext cx="4028242" cy="2435550"/>
            </a:xfrm>
            <a:prstGeom prst="line">
              <a:avLst/>
            </a:prstGeom>
            <a:ln w="28575">
              <a:solidFill>
                <a:srgbClr val="11FF7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flipV="1">
              <a:off x="1470014" y="4509120"/>
              <a:ext cx="986180" cy="280138"/>
            </a:xfrm>
            <a:prstGeom prst="line">
              <a:avLst/>
            </a:prstGeom>
            <a:ln w="28575">
              <a:solidFill>
                <a:srgbClr val="FF66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>
              <a:off x="1435473" y="1384567"/>
              <a:ext cx="984701" cy="30578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>
              <a:off x="2446910" y="1700808"/>
              <a:ext cx="3695819" cy="7551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flipH="1">
              <a:off x="6439537" y="1484784"/>
              <a:ext cx="1084791" cy="360040"/>
            </a:xfrm>
            <a:prstGeom prst="line">
              <a:avLst/>
            </a:prstGeom>
            <a:ln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 flipH="1" flipV="1">
              <a:off x="2460357" y="1805363"/>
              <a:ext cx="3988059" cy="26014"/>
            </a:xfrm>
            <a:prstGeom prst="line">
              <a:avLst/>
            </a:prstGeom>
            <a:ln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/>
            <p:nvPr/>
          </p:nvCxnSpPr>
          <p:spPr>
            <a:xfrm>
              <a:off x="6156176" y="1704583"/>
              <a:ext cx="1399977" cy="468923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>
            <a:xfrm flipH="1">
              <a:off x="1417095" y="1804483"/>
              <a:ext cx="1084791" cy="360040"/>
            </a:xfrm>
            <a:prstGeom prst="line">
              <a:avLst/>
            </a:prstGeom>
            <a:ln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/>
            <p:nvPr/>
          </p:nvCxnSpPr>
          <p:spPr>
            <a:xfrm>
              <a:off x="1435473" y="1367662"/>
              <a:ext cx="1066413" cy="324036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/>
            <p:nvPr/>
          </p:nvCxnSpPr>
          <p:spPr>
            <a:xfrm>
              <a:off x="2460357" y="1695963"/>
              <a:ext cx="3682372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/>
            <p:cNvCxnSpPr/>
            <p:nvPr/>
          </p:nvCxnSpPr>
          <p:spPr>
            <a:xfrm>
              <a:off x="6142729" y="1708359"/>
              <a:ext cx="372510" cy="118437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/>
            <p:cNvCxnSpPr/>
            <p:nvPr/>
          </p:nvCxnSpPr>
          <p:spPr>
            <a:xfrm flipV="1">
              <a:off x="6498378" y="1471337"/>
              <a:ext cx="1101652" cy="357895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" name="Connecteur droit 64"/>
          <p:cNvCxnSpPr/>
          <p:nvPr/>
        </p:nvCxnSpPr>
        <p:spPr>
          <a:xfrm flipV="1">
            <a:off x="7847229" y="1146810"/>
            <a:ext cx="547691" cy="1948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66"/>
          <p:cNvSpPr txBox="1"/>
          <p:nvPr/>
        </p:nvSpPr>
        <p:spPr>
          <a:xfrm>
            <a:off x="8452147" y="962144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-25000" dirty="0"/>
              <a:t>t</a:t>
            </a:r>
          </a:p>
        </p:txBody>
      </p:sp>
      <p:cxnSp>
        <p:nvCxnSpPr>
          <p:cNvPr id="72" name="Connecteur droit 71"/>
          <p:cNvCxnSpPr/>
          <p:nvPr/>
        </p:nvCxnSpPr>
        <p:spPr>
          <a:xfrm flipV="1">
            <a:off x="6501792" y="4324436"/>
            <a:ext cx="1084791" cy="232213"/>
          </a:xfrm>
          <a:prstGeom prst="line">
            <a:avLst/>
          </a:prstGeom>
          <a:ln w="28575">
            <a:solidFill>
              <a:srgbClr val="FF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 flipV="1">
            <a:off x="2433463" y="4556650"/>
            <a:ext cx="4068329" cy="1549835"/>
          </a:xfrm>
          <a:prstGeom prst="line">
            <a:avLst/>
          </a:prstGeom>
          <a:ln w="28575">
            <a:solidFill>
              <a:srgbClr val="FF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1422026" y="3645025"/>
            <a:ext cx="6120680" cy="269367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ZoneTexte 74"/>
          <p:cNvSpPr txBox="1"/>
          <p:nvPr/>
        </p:nvSpPr>
        <p:spPr>
          <a:xfrm>
            <a:off x="4139952" y="6021288"/>
            <a:ext cx="1056700" cy="238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Log P(O</a:t>
            </a:r>
            <a:r>
              <a:rPr lang="fr-FR" baseline="-25000" dirty="0"/>
              <a:t>2</a:t>
            </a:r>
            <a:r>
              <a:rPr lang="fr-FR" dirty="0"/>
              <a:t>)</a:t>
            </a:r>
            <a:endParaRPr lang="fr-FR" dirty="0">
              <a:latin typeface="Symbol" pitchFamily="18" charset="2"/>
            </a:endParaRPr>
          </a:p>
        </p:txBody>
      </p:sp>
      <p:cxnSp>
        <p:nvCxnSpPr>
          <p:cNvPr id="76" name="Connecteur droit 75"/>
          <p:cNvCxnSpPr/>
          <p:nvPr/>
        </p:nvCxnSpPr>
        <p:spPr>
          <a:xfrm>
            <a:off x="6412264" y="6016302"/>
            <a:ext cx="1130442" cy="226806"/>
          </a:xfrm>
          <a:prstGeom prst="line">
            <a:avLst/>
          </a:prstGeom>
          <a:ln w="28575">
            <a:solidFill>
              <a:srgbClr val="11FF7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/>
          <p:nvPr/>
        </p:nvCxnSpPr>
        <p:spPr>
          <a:xfrm>
            <a:off x="1418567" y="4295222"/>
            <a:ext cx="988160" cy="162516"/>
          </a:xfrm>
          <a:prstGeom prst="line">
            <a:avLst/>
          </a:prstGeom>
          <a:ln w="28575">
            <a:solidFill>
              <a:srgbClr val="11FF7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/>
          <p:cNvCxnSpPr/>
          <p:nvPr/>
        </p:nvCxnSpPr>
        <p:spPr>
          <a:xfrm>
            <a:off x="2384022" y="4448876"/>
            <a:ext cx="4028242" cy="1570844"/>
          </a:xfrm>
          <a:prstGeom prst="line">
            <a:avLst/>
          </a:prstGeom>
          <a:ln w="28575">
            <a:solidFill>
              <a:srgbClr val="11FF7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 flipV="1">
            <a:off x="1456567" y="6106485"/>
            <a:ext cx="986180" cy="180679"/>
          </a:xfrm>
          <a:prstGeom prst="line">
            <a:avLst/>
          </a:prstGeom>
          <a:ln w="28575">
            <a:solidFill>
              <a:srgbClr val="FF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>
            <a:off x="1422026" y="4171468"/>
            <a:ext cx="984701" cy="197223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 flipV="1">
            <a:off x="2433463" y="4362089"/>
            <a:ext cx="4081776" cy="13343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 flipH="1">
            <a:off x="6426090" y="4155894"/>
            <a:ext cx="1084791" cy="232213"/>
          </a:xfrm>
          <a:prstGeom prst="line">
            <a:avLst/>
          </a:prstGeom>
          <a:ln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 flipH="1" flipV="1">
            <a:off x="2446910" y="4365104"/>
            <a:ext cx="3988059" cy="16778"/>
          </a:xfrm>
          <a:prstGeom prst="line">
            <a:avLst/>
          </a:prstGeom>
          <a:ln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>
            <a:off x="6412264" y="4365104"/>
            <a:ext cx="1112064" cy="19209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/>
        </p:nvCxnSpPr>
        <p:spPr>
          <a:xfrm flipH="1">
            <a:off x="1403648" y="4362089"/>
            <a:ext cx="1084791" cy="232213"/>
          </a:xfrm>
          <a:prstGeom prst="line">
            <a:avLst/>
          </a:prstGeom>
          <a:ln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ZoneTexte 89"/>
          <p:cNvSpPr txBox="1"/>
          <p:nvPr/>
        </p:nvSpPr>
        <p:spPr>
          <a:xfrm>
            <a:off x="21607" y="3347700"/>
            <a:ext cx="1387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Log [</a:t>
            </a:r>
            <a:r>
              <a:rPr lang="fr-FR" dirty="0" err="1"/>
              <a:t>defects</a:t>
            </a:r>
            <a:r>
              <a:rPr lang="fr-FR" dirty="0"/>
              <a:t>]</a:t>
            </a:r>
            <a:endParaRPr lang="fr-FR" dirty="0">
              <a:latin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/>
              <p:cNvSpPr/>
              <p:nvPr/>
            </p:nvSpPr>
            <p:spPr>
              <a:xfrm>
                <a:off x="1547664" y="3501008"/>
                <a:ext cx="1487267" cy="4950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/>
                        </a:rPr>
                        <m:t>𝑛</m:t>
                      </m:r>
                      <m:r>
                        <a:rPr lang="fr-FR" i="1">
                          <a:latin typeface="Cambria Math"/>
                          <a:ea typeface="Cambria Math"/>
                        </a:rPr>
                        <m:t>∝</m:t>
                      </m:r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p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den>
                          </m:f>
                        </m:sup>
                      </m:sSup>
                      <m:r>
                        <a:rPr lang="fr-FR" i="1"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𝑂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fr-FR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1" name="Rectangle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3501008"/>
                <a:ext cx="1487267" cy="4950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187715" y="3931596"/>
                <a:ext cx="8070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/>
                        </a:rPr>
                        <m:t>𝑛</m:t>
                      </m:r>
                      <m:r>
                        <a:rPr lang="fr-FR" i="1" smtClean="0">
                          <a:latin typeface="Cambria Math"/>
                          <a:ea typeface="Cambria Math"/>
                        </a:rPr>
                        <m:t>≅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𝑝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7715" y="3931596"/>
                <a:ext cx="807016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6328984" y="3501008"/>
                <a:ext cx="1270091" cy="4719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dirty="0">
                    <a:ea typeface="Cambria Math"/>
                  </a:rPr>
                  <a:t>p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ea typeface="Cambria Math"/>
                      </a:rPr>
                      <m:t>∝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p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6</m:t>
                            </m:r>
                          </m:den>
                        </m:f>
                      </m:sup>
                    </m:sSup>
                    <m:r>
                      <a:rPr lang="fr-FR" i="1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  <a:ea typeface="Cambria Math"/>
                          </a:rPr>
                          <m:t>𝑂</m:t>
                        </m:r>
                      </m:e>
                      <m:sub>
                        <m:r>
                          <a:rPr lang="fr-FR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fr-FR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984" y="3501008"/>
                <a:ext cx="1270091" cy="471924"/>
              </a:xfrm>
              <a:prstGeom prst="rect">
                <a:avLst/>
              </a:prstGeom>
              <a:blipFill rotWithShape="1">
                <a:blip r:embed="rId5"/>
                <a:stretch>
                  <a:fillRect l="-3828" b="-192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Connecteur droit 93"/>
          <p:cNvCxnSpPr/>
          <p:nvPr/>
        </p:nvCxnSpPr>
        <p:spPr>
          <a:xfrm>
            <a:off x="8035650" y="4230380"/>
            <a:ext cx="504056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/>
          <p:cNvCxnSpPr/>
          <p:nvPr/>
        </p:nvCxnSpPr>
        <p:spPr>
          <a:xfrm>
            <a:off x="7740352" y="5174868"/>
            <a:ext cx="551997" cy="23283"/>
          </a:xfrm>
          <a:prstGeom prst="line">
            <a:avLst/>
          </a:prstGeom>
          <a:ln w="28575">
            <a:solidFill>
              <a:srgbClr val="11FF7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/>
          <p:cNvCxnSpPr/>
          <p:nvPr/>
        </p:nvCxnSpPr>
        <p:spPr>
          <a:xfrm>
            <a:off x="7740352" y="5598532"/>
            <a:ext cx="468052" cy="0"/>
          </a:xfrm>
          <a:prstGeom prst="line">
            <a:avLst/>
          </a:prstGeom>
          <a:ln w="28575">
            <a:solidFill>
              <a:srgbClr val="FF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8251674" y="5382508"/>
            <a:ext cx="630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[</a:t>
            </a:r>
            <a:r>
              <a:rPr lang="fr-FR" dirty="0" err="1"/>
              <a:t>O’’</a:t>
            </a:r>
            <a:r>
              <a:rPr lang="fr-FR" baseline="-25000" dirty="0" err="1"/>
              <a:t>i</a:t>
            </a:r>
            <a:r>
              <a:rPr lang="fr-FR" dirty="0"/>
              <a:t>]</a:t>
            </a:r>
            <a:endParaRPr lang="fr-FR" baseline="-25000" dirty="0"/>
          </a:p>
        </p:txBody>
      </p:sp>
      <p:cxnSp>
        <p:nvCxnSpPr>
          <p:cNvPr id="100" name="Connecteur droit 99"/>
          <p:cNvCxnSpPr/>
          <p:nvPr/>
        </p:nvCxnSpPr>
        <p:spPr>
          <a:xfrm flipH="1">
            <a:off x="7968313" y="4599712"/>
            <a:ext cx="648072" cy="0"/>
          </a:xfrm>
          <a:prstGeom prst="line">
            <a:avLst/>
          </a:prstGeom>
          <a:ln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ZoneTexte 103"/>
          <p:cNvSpPr txBox="1"/>
          <p:nvPr/>
        </p:nvSpPr>
        <p:spPr>
          <a:xfrm>
            <a:off x="8604448" y="397122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</a:t>
            </a:r>
            <a:endParaRPr lang="fr-FR" baseline="-25000" dirty="0"/>
          </a:p>
        </p:txBody>
      </p:sp>
      <p:sp>
        <p:nvSpPr>
          <p:cNvPr id="105" name="ZoneTexte 104"/>
          <p:cNvSpPr txBox="1"/>
          <p:nvPr/>
        </p:nvSpPr>
        <p:spPr>
          <a:xfrm>
            <a:off x="8676456" y="435581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</a:t>
            </a:r>
            <a:endParaRPr lang="fr-FR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/>
              <p:cNvSpPr/>
              <p:nvPr/>
            </p:nvSpPr>
            <p:spPr>
              <a:xfrm>
                <a:off x="6327528" y="3861048"/>
                <a:ext cx="1340816" cy="3995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dirty="0">
                    <a:ea typeface="Cambria Math"/>
                  </a:rPr>
                  <a:t>p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/>
                        <a:ea typeface="Cambria Math"/>
                      </a:rPr>
                      <m:t>≅</m:t>
                    </m:r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fr-FR" b="0" i="1" smtClean="0">
                                    <a:latin typeface="Cambria Math"/>
                                    <a:ea typeface="Cambria Math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fr-FR" b="0" i="1" smtClean="0">
                                    <a:latin typeface="Cambria Math"/>
                                    <a:ea typeface="Cambria Math"/>
                                  </a:rPr>
                                  <m:t>′′</m:t>
                                </m:r>
                              </m:sup>
                            </m:sSubSup>
                          </m:e>
                        </m:d>
                      </m:e>
                      <m:sup/>
                    </m:sSup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06" name="Rectangle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7528" y="3861048"/>
                <a:ext cx="1340816" cy="399597"/>
              </a:xfrm>
              <a:prstGeom prst="rect">
                <a:avLst/>
              </a:prstGeom>
              <a:blipFill rotWithShape="1">
                <a:blip r:embed="rId6"/>
                <a:stretch>
                  <a:fillRect l="-4091" b="-227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ZoneTexte 106"/>
          <p:cNvSpPr txBox="1"/>
          <p:nvPr/>
        </p:nvSpPr>
        <p:spPr>
          <a:xfrm>
            <a:off x="5112459" y="5116127"/>
            <a:ext cx="12785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[V°°</a:t>
            </a:r>
            <a:r>
              <a:rPr lang="fr-FR" baseline="-25000" dirty="0"/>
              <a:t>O</a:t>
            </a:r>
            <a:r>
              <a:rPr lang="fr-FR" dirty="0"/>
              <a:t>]=[</a:t>
            </a:r>
            <a:r>
              <a:rPr lang="fr-FR" dirty="0" err="1"/>
              <a:t>O’’</a:t>
            </a:r>
            <a:r>
              <a:rPr lang="fr-FR" baseline="-25000" dirty="0" err="1"/>
              <a:t>i</a:t>
            </a:r>
            <a:r>
              <a:rPr lang="fr-FR" dirty="0"/>
              <a:t>]</a:t>
            </a:r>
            <a:endParaRPr lang="fr-FR" baseline="-25000" dirty="0"/>
          </a:p>
          <a:p>
            <a:endParaRPr lang="fr-FR" baseline="-25000" dirty="0"/>
          </a:p>
        </p:txBody>
      </p:sp>
      <p:cxnSp>
        <p:nvCxnSpPr>
          <p:cNvPr id="110" name="Connecteur droit avec flèche 109"/>
          <p:cNvCxnSpPr/>
          <p:nvPr/>
        </p:nvCxnSpPr>
        <p:spPr>
          <a:xfrm flipH="1" flipV="1">
            <a:off x="4668302" y="5292898"/>
            <a:ext cx="339876" cy="117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ZoneTexte 111"/>
              <p:cNvSpPr txBox="1"/>
              <p:nvPr/>
            </p:nvSpPr>
            <p:spPr>
              <a:xfrm>
                <a:off x="1963104" y="4759541"/>
                <a:ext cx="1802288" cy="4703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[V°°</a:t>
                </a:r>
                <a:r>
                  <a:rPr lang="fr-FR" baseline="-25000" dirty="0"/>
                  <a:t>O</a:t>
                </a:r>
                <a:r>
                  <a:rPr lang="fr-FR" dirty="0"/>
                  <a:t>]</a:t>
                </a:r>
                <a:r>
                  <a:rPr lang="fr-FR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ea typeface="Cambria Math"/>
                      </a:rPr>
                      <m:t>∝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p>
                        <m:r>
                          <a:rPr lang="fr-FR" i="1"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fr-FR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fr-FR" i="1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  <a:ea typeface="Cambria Math"/>
                          </a:rPr>
                          <m:t>𝑂</m:t>
                        </m:r>
                      </m:e>
                      <m:sub>
                        <m:r>
                          <a:rPr lang="fr-FR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fr-FR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fr-FR" baseline="-25000" dirty="0"/>
              </a:p>
            </p:txBody>
          </p:sp>
        </mc:Choice>
        <mc:Fallback xmlns="">
          <p:sp>
            <p:nvSpPr>
              <p:cNvPr id="112" name="ZoneTexte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104" y="4759541"/>
                <a:ext cx="1802288" cy="470385"/>
              </a:xfrm>
              <a:prstGeom prst="rect">
                <a:avLst/>
              </a:prstGeom>
              <a:blipFill rotWithShape="1">
                <a:blip r:embed="rId7"/>
                <a:stretch>
                  <a:fillRect l="-2703" b="-2077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2844763" y="5445224"/>
                <a:ext cx="1594539" cy="6550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dirty="0"/>
                  <a:t>[</a:t>
                </a:r>
                <a:r>
                  <a:rPr lang="fr-FR" dirty="0" err="1"/>
                  <a:t>O’’</a:t>
                </a:r>
                <a:r>
                  <a:rPr lang="fr-FR" baseline="-25000" dirty="0" err="1"/>
                  <a:t>i</a:t>
                </a:r>
                <a:r>
                  <a:rPr lang="fr-FR" dirty="0"/>
                  <a:t>]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ea typeface="Cambria Math"/>
                      </a:rPr>
                      <m:t>∝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p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fr-FR" i="1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  <a:ea typeface="Cambria Math"/>
                          </a:rPr>
                          <m:t>𝑂</m:t>
                        </m:r>
                      </m:e>
                      <m:sub>
                        <m:r>
                          <a:rPr lang="fr-FR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fr-FR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fr-FR" baseline="-25000" dirty="0"/>
              </a:p>
              <a:p>
                <a:endParaRPr lang="fr-FR" baseline="-25000" dirty="0"/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4763" y="5445224"/>
                <a:ext cx="1594539" cy="655051"/>
              </a:xfrm>
              <a:prstGeom prst="rect">
                <a:avLst/>
              </a:prstGeom>
              <a:blipFill rotWithShape="1">
                <a:blip r:embed="rId8"/>
                <a:stretch>
                  <a:fillRect l="-344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ectangle 114"/>
              <p:cNvSpPr/>
              <p:nvPr/>
            </p:nvSpPr>
            <p:spPr>
              <a:xfrm>
                <a:off x="1547664" y="3953645"/>
                <a:ext cx="1442639" cy="392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dirty="0">
                    <a:ea typeface="Cambria Math"/>
                  </a:rPr>
                  <a:t>n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/>
                        <a:ea typeface="Cambria Math"/>
                      </a:rPr>
                      <m:t>≅</m:t>
                    </m:r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fr-FR" dirty="0"/>
                              <m:t>V</m:t>
                            </m:r>
                            <m:r>
                              <m:rPr>
                                <m:nor/>
                              </m:rPr>
                              <a:rPr lang="fr-FR" dirty="0"/>
                              <m:t>°°</m:t>
                            </m:r>
                            <m:r>
                              <m:rPr>
                                <m:nor/>
                              </m:rPr>
                              <a:rPr lang="fr-FR" baseline="-25000" dirty="0"/>
                              <m:t>O</m:t>
                            </m:r>
                          </m:e>
                        </m:d>
                      </m:e>
                      <m:sup/>
                    </m:sSup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15" name="Rectangle 1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3953645"/>
                <a:ext cx="1442639" cy="392993"/>
              </a:xfrm>
              <a:prstGeom prst="rect">
                <a:avLst/>
              </a:prstGeom>
              <a:blipFill rotWithShape="1">
                <a:blip r:embed="rId9"/>
                <a:stretch>
                  <a:fillRect l="-3797" t="-1563" b="-2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Rectangle 115"/>
          <p:cNvSpPr/>
          <p:nvPr/>
        </p:nvSpPr>
        <p:spPr>
          <a:xfrm>
            <a:off x="8244408" y="4947888"/>
            <a:ext cx="716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[V°°</a:t>
            </a:r>
            <a:r>
              <a:rPr lang="fr-FR" baseline="-25000" dirty="0">
                <a:solidFill>
                  <a:prstClr val="black"/>
                </a:solidFill>
              </a:rPr>
              <a:t>O</a:t>
            </a:r>
            <a:r>
              <a:rPr lang="fr-FR" dirty="0">
                <a:solidFill>
                  <a:prstClr val="black"/>
                </a:solidFill>
              </a:rPr>
              <a:t>]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ZoneTexte 119"/>
              <p:cNvSpPr txBox="1"/>
              <p:nvPr/>
            </p:nvSpPr>
            <p:spPr>
              <a:xfrm>
                <a:off x="325902" y="6453336"/>
                <a:ext cx="78325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Mild P </a:t>
                </a:r>
                <a:r>
                  <a:rPr lang="fr-FR" dirty="0" err="1"/>
                  <a:t>domain</a:t>
                </a:r>
                <a:r>
                  <a:rPr lang="fr-FR" dirty="0"/>
                  <a:t>, (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</a:rPr>
                      <m:t>𝑛</m:t>
                    </m:r>
                    <m:r>
                      <a:rPr lang="fr-FR" i="1">
                        <a:latin typeface="Cambria Math"/>
                        <a:ea typeface="Cambria Math"/>
                      </a:rPr>
                      <m:t>≅</m:t>
                    </m:r>
                    <m:r>
                      <a:rPr lang="fr-FR" i="1">
                        <a:latin typeface="Cambria Math"/>
                        <a:ea typeface="Cambria Math"/>
                      </a:rPr>
                      <m:t>𝑝</m:t>
                    </m:r>
                    <m:r>
                      <a:rPr lang="fr-FR" b="0" i="0" smtClean="0">
                        <a:latin typeface="Cambria Math"/>
                        <a:ea typeface="Cambria Math"/>
                      </a:rPr>
                      <m:t>)</m:t>
                    </m:r>
                    <m:r>
                      <a:rPr lang="fr-FR" b="0" i="0" smtClean="0">
                        <a:latin typeface="Cambria Math" panose="02040503050406030204" pitchFamily="18" charset="0"/>
                        <a:ea typeface="Cambria Math"/>
                      </a:rPr>
                      <m:t>, </m:t>
                    </m:r>
                    <m:r>
                      <a:rPr lang="fr-FR" b="0" i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fr-FR" dirty="0"/>
                  <a:t>the </a:t>
                </a:r>
                <a:r>
                  <a:rPr lang="fr-FR" dirty="0" err="1"/>
                  <a:t>oxygen</a:t>
                </a:r>
                <a:r>
                  <a:rPr lang="fr-FR" dirty="0"/>
                  <a:t> pressure </a:t>
                </a:r>
                <a:r>
                  <a:rPr lang="fr-FR" dirty="0" err="1"/>
                  <a:t>does</a:t>
                </a:r>
                <a:r>
                  <a:rPr lang="fr-FR" dirty="0"/>
                  <a:t> not impact the </a:t>
                </a:r>
                <a:r>
                  <a:rPr lang="fr-FR" dirty="0" err="1"/>
                  <a:t>conductivity</a:t>
                </a:r>
                <a:r>
                  <a:rPr lang="fr-FR" dirty="0"/>
                  <a:t>. </a:t>
                </a:r>
              </a:p>
            </p:txBody>
          </p:sp>
        </mc:Choice>
        <mc:Fallback xmlns="">
          <p:sp>
            <p:nvSpPr>
              <p:cNvPr id="120" name="ZoneTexte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902" y="6453336"/>
                <a:ext cx="7832529" cy="369332"/>
              </a:xfrm>
              <a:prstGeom prst="rect">
                <a:avLst/>
              </a:prstGeom>
              <a:blipFill>
                <a:blip r:embed="rId10"/>
                <a:stretch>
                  <a:fillRect l="-647" t="-10000" b="-2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ZoneTexte 120"/>
          <p:cNvSpPr txBox="1"/>
          <p:nvPr/>
        </p:nvSpPr>
        <p:spPr>
          <a:xfrm>
            <a:off x="3092320" y="3646160"/>
            <a:ext cx="2520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err="1">
                <a:solidFill>
                  <a:srgbClr val="6666FF"/>
                </a:solidFill>
              </a:rPr>
              <a:t>Stoichiometric</a:t>
            </a:r>
            <a:r>
              <a:rPr lang="fr-FR" sz="1600" b="1" dirty="0">
                <a:solidFill>
                  <a:srgbClr val="6666FF"/>
                </a:solidFill>
              </a:rPr>
              <a:t> composition</a:t>
            </a:r>
          </a:p>
        </p:txBody>
      </p:sp>
      <p:cxnSp>
        <p:nvCxnSpPr>
          <p:cNvPr id="123" name="Connecteur droit avec flèche 122"/>
          <p:cNvCxnSpPr/>
          <p:nvPr/>
        </p:nvCxnSpPr>
        <p:spPr>
          <a:xfrm>
            <a:off x="4591223" y="3953645"/>
            <a:ext cx="0" cy="590251"/>
          </a:xfrm>
          <a:prstGeom prst="straightConnector1">
            <a:avLst/>
          </a:prstGeom>
          <a:ln w="28575">
            <a:solidFill>
              <a:srgbClr val="66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ectangle 123"/>
          <p:cNvSpPr/>
          <p:nvPr/>
        </p:nvSpPr>
        <p:spPr>
          <a:xfrm>
            <a:off x="129745" y="927308"/>
            <a:ext cx="1191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- </a:t>
            </a:r>
            <a:r>
              <a:rPr lang="fr-FR" dirty="0" err="1"/>
              <a:t>K</a:t>
            </a:r>
            <a:r>
              <a:rPr lang="fr-FR" baseline="-25000" dirty="0" err="1">
                <a:latin typeface="Symbol" panose="05050102010706020507" pitchFamily="18" charset="2"/>
              </a:rPr>
              <a:t>e</a:t>
            </a:r>
            <a:r>
              <a:rPr lang="fr-FR" dirty="0"/>
              <a:t> &gt;&gt; K</a:t>
            </a:r>
            <a:r>
              <a:rPr lang="fr-FR" baseline="-25000" dirty="0"/>
              <a:t>F</a:t>
            </a:r>
            <a:r>
              <a:rPr lang="fr-FR" dirty="0"/>
              <a:t> : </a:t>
            </a:r>
          </a:p>
        </p:txBody>
      </p:sp>
      <p:cxnSp>
        <p:nvCxnSpPr>
          <p:cNvPr id="125" name="Connecteur droit 124"/>
          <p:cNvCxnSpPr/>
          <p:nvPr/>
        </p:nvCxnSpPr>
        <p:spPr>
          <a:xfrm flipV="1">
            <a:off x="1466129" y="4362680"/>
            <a:ext cx="931191" cy="5784"/>
          </a:xfrm>
          <a:prstGeom prst="line">
            <a:avLst/>
          </a:prstGeom>
          <a:ln>
            <a:solidFill>
              <a:srgbClr val="6666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eur droit 125"/>
          <p:cNvCxnSpPr/>
          <p:nvPr/>
        </p:nvCxnSpPr>
        <p:spPr>
          <a:xfrm>
            <a:off x="1483858" y="5276856"/>
            <a:ext cx="3070703" cy="9223"/>
          </a:xfrm>
          <a:prstGeom prst="line">
            <a:avLst/>
          </a:prstGeom>
          <a:ln>
            <a:solidFill>
              <a:srgbClr val="6666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ZoneTexte 126"/>
              <p:cNvSpPr txBox="1"/>
              <p:nvPr/>
            </p:nvSpPr>
            <p:spPr>
              <a:xfrm>
                <a:off x="647515" y="5103347"/>
                <a:ext cx="673582" cy="427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fr-FR" i="1" smtClean="0">
                              <a:solidFill>
                                <a:srgbClr val="66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fr-FR" i="1" smtClean="0">
                                  <a:solidFill>
                                    <a:srgbClr val="66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rgbClr val="6666FF"/>
                                  </a:solidFill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rgbClr val="6666FF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fr-FR" dirty="0">
                  <a:solidFill>
                    <a:srgbClr val="6666FF"/>
                  </a:solidFill>
                </a:endParaRPr>
              </a:p>
            </p:txBody>
          </p:sp>
        </mc:Choice>
        <mc:Fallback xmlns="">
          <p:sp>
            <p:nvSpPr>
              <p:cNvPr id="127" name="ZoneTexte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15" y="5103347"/>
                <a:ext cx="673582" cy="42774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ZoneTexte 127"/>
              <p:cNvSpPr txBox="1"/>
              <p:nvPr/>
            </p:nvSpPr>
            <p:spPr>
              <a:xfrm>
                <a:off x="647515" y="4116262"/>
                <a:ext cx="673582" cy="427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fr-FR" i="1" smtClean="0">
                              <a:solidFill>
                                <a:srgbClr val="66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fr-FR" i="1" smtClean="0">
                                  <a:solidFill>
                                    <a:srgbClr val="66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rgbClr val="6666FF"/>
                                  </a:solidFill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rgbClr val="6666FF"/>
                                  </a:solidFill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fr-FR" dirty="0">
                  <a:solidFill>
                    <a:srgbClr val="6666FF"/>
                  </a:solidFill>
                </a:endParaRPr>
              </a:p>
            </p:txBody>
          </p:sp>
        </mc:Choice>
        <mc:Fallback xmlns="">
          <p:sp>
            <p:nvSpPr>
              <p:cNvPr id="128" name="ZoneTexte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15" y="4116262"/>
                <a:ext cx="673582" cy="42774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Rectangle 86"/>
          <p:cNvSpPr/>
          <p:nvPr/>
        </p:nvSpPr>
        <p:spPr>
          <a:xfrm>
            <a:off x="1629441" y="3207463"/>
            <a:ext cx="70176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 err="1"/>
              <a:t>Slope</a:t>
            </a:r>
            <a:r>
              <a:rPr lang="fr-FR" i="1" dirty="0"/>
              <a:t> </a:t>
            </a:r>
            <a:r>
              <a:rPr lang="fr-FR" i="1" dirty="0" err="1"/>
              <a:t>sign</a:t>
            </a:r>
            <a:r>
              <a:rPr lang="fr-FR" i="1" dirty="0"/>
              <a:t> 		Nature of the semi-</a:t>
            </a:r>
            <a:r>
              <a:rPr lang="fr-FR" i="1" dirty="0" err="1"/>
              <a:t>conductor</a:t>
            </a:r>
            <a:r>
              <a:rPr lang="fr-FR" i="1" dirty="0"/>
              <a:t> (n vs p)</a:t>
            </a:r>
          </a:p>
        </p:txBody>
      </p:sp>
      <p:sp>
        <p:nvSpPr>
          <p:cNvPr id="88" name="Flèche droite 87"/>
          <p:cNvSpPr/>
          <p:nvPr/>
        </p:nvSpPr>
        <p:spPr>
          <a:xfrm>
            <a:off x="3313582" y="3264232"/>
            <a:ext cx="543603" cy="275258"/>
          </a:xfrm>
          <a:prstGeom prst="rightArrow">
            <a:avLst>
              <a:gd name="adj1" fmla="val 20796"/>
              <a:gd name="adj2" fmla="val 50000"/>
            </a:avLst>
          </a:prstGeom>
          <a:solidFill>
            <a:srgbClr val="66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89" name="ZoneTexte 88"/>
          <p:cNvSpPr txBox="1"/>
          <p:nvPr/>
        </p:nvSpPr>
        <p:spPr>
          <a:xfrm>
            <a:off x="1389807" y="545014"/>
            <a:ext cx="1559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6666FF"/>
                </a:solidFill>
              </a:rPr>
              <a:t>N Semi-</a:t>
            </a:r>
            <a:r>
              <a:rPr lang="fr-FR" sz="1400" b="1" dirty="0" err="1">
                <a:solidFill>
                  <a:srgbClr val="6666FF"/>
                </a:solidFill>
              </a:rPr>
              <a:t>conductor</a:t>
            </a:r>
            <a:r>
              <a:rPr lang="fr-FR" sz="1400" b="1" dirty="0">
                <a:solidFill>
                  <a:srgbClr val="6666FF"/>
                </a:solidFill>
              </a:rPr>
              <a:t> </a:t>
            </a:r>
          </a:p>
        </p:txBody>
      </p:sp>
      <p:sp>
        <p:nvSpPr>
          <p:cNvPr id="95" name="ZoneTexte 94"/>
          <p:cNvSpPr txBox="1"/>
          <p:nvPr/>
        </p:nvSpPr>
        <p:spPr>
          <a:xfrm>
            <a:off x="6002688" y="569586"/>
            <a:ext cx="1536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6666FF"/>
                </a:solidFill>
              </a:rPr>
              <a:t>P Semi-</a:t>
            </a:r>
            <a:r>
              <a:rPr lang="fr-FR" sz="1400" b="1" dirty="0" err="1">
                <a:solidFill>
                  <a:srgbClr val="6666FF"/>
                </a:solidFill>
              </a:rPr>
              <a:t>conductor</a:t>
            </a:r>
            <a:r>
              <a:rPr lang="fr-FR" sz="1400" b="1" dirty="0">
                <a:solidFill>
                  <a:srgbClr val="6666FF"/>
                </a:solidFill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70719" y="3645024"/>
            <a:ext cx="10070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i="1" dirty="0">
                <a:solidFill>
                  <a:srgbClr val="6666FF"/>
                </a:solidFill>
              </a:rPr>
              <a:t>Brouwer</a:t>
            </a:r>
          </a:p>
          <a:p>
            <a:pPr algn="ctr"/>
            <a:r>
              <a:rPr lang="fr-FR" b="1" i="1" dirty="0" err="1">
                <a:solidFill>
                  <a:srgbClr val="6666FF"/>
                </a:solidFill>
              </a:rPr>
              <a:t>diagram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57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22546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8073" y="136525"/>
            <a:ext cx="8424936" cy="47089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lvl="1" algn="ctr"/>
            <a:endParaRPr lang="fr-FR" sz="2400" dirty="0">
              <a:solidFill>
                <a:srgbClr val="6666FF"/>
              </a:solidFill>
            </a:endParaRPr>
          </a:p>
          <a:p>
            <a:pPr marL="6350" lvl="1" algn="just"/>
            <a:endParaRPr lang="fr-FR" sz="2400" dirty="0">
              <a:solidFill>
                <a:srgbClr val="6666FF"/>
              </a:solidFill>
            </a:endParaRPr>
          </a:p>
          <a:p>
            <a:pPr marL="6350" lvl="1" algn="just"/>
            <a:endParaRPr lang="fr-FR" sz="2400" dirty="0">
              <a:solidFill>
                <a:srgbClr val="6666FF"/>
              </a:solidFill>
            </a:endParaRPr>
          </a:p>
          <a:p>
            <a:pPr marL="6350" lvl="1" algn="just"/>
            <a:endParaRPr lang="fr-FR" sz="2400" dirty="0">
              <a:solidFill>
                <a:srgbClr val="6666FF"/>
              </a:solidFill>
            </a:endParaRPr>
          </a:p>
          <a:p>
            <a:pPr marL="6350" lvl="1" algn="just"/>
            <a:endParaRPr lang="fr-FR" sz="2400" dirty="0">
              <a:solidFill>
                <a:srgbClr val="6666FF"/>
              </a:solidFill>
            </a:endParaRPr>
          </a:p>
          <a:p>
            <a:pPr marL="6350" lvl="1" algn="just"/>
            <a:endParaRPr lang="fr-FR" sz="2400" dirty="0"/>
          </a:p>
          <a:p>
            <a:pPr marL="357188" lvl="1" indent="-357188" algn="just">
              <a:buFont typeface="Arial" panose="020B0604020202020204" pitchFamily="34" charset="0"/>
              <a:buChar char="•"/>
            </a:pPr>
            <a:r>
              <a:rPr lang="fr-FR" sz="2400" dirty="0"/>
              <a:t> </a:t>
            </a:r>
            <a:r>
              <a:rPr lang="fr-FR" sz="2400" dirty="0" err="1"/>
              <a:t>K</a:t>
            </a:r>
            <a:r>
              <a:rPr lang="fr-FR" sz="2400" baseline="-25000" dirty="0" err="1">
                <a:latin typeface="Symbol" panose="05050102010706020507" pitchFamily="18" charset="2"/>
              </a:rPr>
              <a:t>e</a:t>
            </a:r>
            <a:r>
              <a:rPr lang="fr-FR" sz="2400" dirty="0"/>
              <a:t> &lt;&lt; K</a:t>
            </a:r>
            <a:r>
              <a:rPr lang="fr-FR" sz="2400" baseline="-25000" dirty="0"/>
              <a:t>F</a:t>
            </a:r>
            <a:r>
              <a:rPr lang="fr-FR" sz="2400" dirty="0"/>
              <a:t> :</a:t>
            </a:r>
          </a:p>
          <a:p>
            <a:pPr marL="0" lvl="1" algn="just"/>
            <a:r>
              <a:rPr lang="fr-FR" sz="2400" dirty="0"/>
              <a:t>The </a:t>
            </a:r>
            <a:r>
              <a:rPr lang="fr-FR" sz="2400" dirty="0" err="1"/>
              <a:t>conductivity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mainly</a:t>
            </a:r>
            <a:r>
              <a:rPr lang="fr-FR" sz="2400" dirty="0"/>
              <a:t> </a:t>
            </a:r>
            <a:r>
              <a:rPr lang="fr-FR" sz="2400" dirty="0" err="1"/>
              <a:t>dominated</a:t>
            </a:r>
            <a:r>
              <a:rPr lang="fr-FR" sz="2400" dirty="0"/>
              <a:t> by </a:t>
            </a:r>
            <a:r>
              <a:rPr lang="fr-FR" sz="2400" dirty="0" err="1"/>
              <a:t>ionic</a:t>
            </a:r>
            <a:r>
              <a:rPr lang="fr-FR" sz="2400" dirty="0"/>
              <a:t> </a:t>
            </a:r>
            <a:r>
              <a:rPr lang="fr-FR" sz="2400" dirty="0" err="1"/>
              <a:t>defects</a:t>
            </a:r>
            <a:r>
              <a:rPr lang="fr-FR" sz="2400" dirty="0"/>
              <a:t> in a </a:t>
            </a:r>
            <a:r>
              <a:rPr lang="fr-FR" sz="2400" dirty="0" err="1"/>
              <a:t>limited</a:t>
            </a:r>
            <a:r>
              <a:rPr lang="fr-FR" sz="2400" dirty="0"/>
              <a:t> </a:t>
            </a:r>
            <a:r>
              <a:rPr lang="fr-FR" sz="2400" dirty="0" err="1"/>
              <a:t>Pgaz</a:t>
            </a:r>
            <a:r>
              <a:rPr lang="fr-FR" sz="2400" dirty="0"/>
              <a:t> </a:t>
            </a:r>
            <a:r>
              <a:rPr lang="fr-FR" sz="2400" dirty="0" err="1"/>
              <a:t>domain</a:t>
            </a:r>
            <a:r>
              <a:rPr lang="fr-FR" sz="2400" dirty="0"/>
              <a:t>. </a:t>
            </a:r>
          </a:p>
          <a:p>
            <a:pPr marL="6350" lvl="1" algn="just"/>
            <a:endParaRPr lang="fr-FR" sz="2400" dirty="0"/>
          </a:p>
          <a:p>
            <a:pPr marL="6350" lvl="1" algn="just"/>
            <a:endParaRPr lang="fr-FR" sz="2400" dirty="0"/>
          </a:p>
          <a:p>
            <a:pPr marL="6350" lvl="1" algn="just"/>
            <a:endParaRPr lang="fr-FR" dirty="0"/>
          </a:p>
          <a:p>
            <a:pPr marL="6350" lvl="1" algn="just"/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58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83552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787401" y="548680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Log </a:t>
            </a:r>
            <a:r>
              <a:rPr lang="fr-FR" dirty="0">
                <a:latin typeface="Symbol" panose="05050102010706020507" pitchFamily="18" charset="2"/>
              </a:rPr>
              <a:t>s</a:t>
            </a:r>
          </a:p>
        </p:txBody>
      </p:sp>
      <p:cxnSp>
        <p:nvCxnSpPr>
          <p:cNvPr id="22" name="Connecteur droit 21"/>
          <p:cNvCxnSpPr/>
          <p:nvPr/>
        </p:nvCxnSpPr>
        <p:spPr>
          <a:xfrm>
            <a:off x="7847229" y="1475492"/>
            <a:ext cx="504056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8423293" y="1259468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-25000" dirty="0"/>
              <a:t>n</a:t>
            </a:r>
          </a:p>
        </p:txBody>
      </p:sp>
      <p:cxnSp>
        <p:nvCxnSpPr>
          <p:cNvPr id="27" name="Connecteur droit 26"/>
          <p:cNvCxnSpPr/>
          <p:nvPr/>
        </p:nvCxnSpPr>
        <p:spPr>
          <a:xfrm>
            <a:off x="7805094" y="2419980"/>
            <a:ext cx="551997" cy="23283"/>
          </a:xfrm>
          <a:prstGeom prst="line">
            <a:avLst/>
          </a:prstGeom>
          <a:ln w="28575">
            <a:solidFill>
              <a:srgbClr val="11FF7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8316416" y="2195572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[V°°</a:t>
            </a:r>
            <a:r>
              <a:rPr lang="fr-FR" baseline="-25000" dirty="0"/>
              <a:t>O</a:t>
            </a:r>
            <a:r>
              <a:rPr lang="fr-FR" dirty="0"/>
              <a:t>]</a:t>
            </a:r>
            <a:endParaRPr lang="fr-FR" baseline="-25000" dirty="0"/>
          </a:p>
        </p:txBody>
      </p:sp>
      <p:cxnSp>
        <p:nvCxnSpPr>
          <p:cNvPr id="29" name="Connecteur droit 28"/>
          <p:cNvCxnSpPr/>
          <p:nvPr/>
        </p:nvCxnSpPr>
        <p:spPr>
          <a:xfrm>
            <a:off x="7805094" y="2843644"/>
            <a:ext cx="468052" cy="0"/>
          </a:xfrm>
          <a:prstGeom prst="line">
            <a:avLst/>
          </a:prstGeom>
          <a:ln w="28575">
            <a:solidFill>
              <a:srgbClr val="FF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8273146" y="2627620"/>
            <a:ext cx="630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[</a:t>
            </a:r>
            <a:r>
              <a:rPr lang="fr-FR" dirty="0" err="1"/>
              <a:t>O’’</a:t>
            </a:r>
            <a:r>
              <a:rPr lang="fr-FR" baseline="-25000" dirty="0" err="1"/>
              <a:t>i</a:t>
            </a:r>
            <a:r>
              <a:rPr lang="fr-FR" dirty="0"/>
              <a:t>]</a:t>
            </a:r>
            <a:endParaRPr lang="fr-FR" baseline="-25000" dirty="0"/>
          </a:p>
        </p:txBody>
      </p:sp>
      <p:cxnSp>
        <p:nvCxnSpPr>
          <p:cNvPr id="34" name="Connecteur droit 33"/>
          <p:cNvCxnSpPr/>
          <p:nvPr/>
        </p:nvCxnSpPr>
        <p:spPr>
          <a:xfrm flipH="1">
            <a:off x="7779892" y="1844824"/>
            <a:ext cx="648072" cy="0"/>
          </a:xfrm>
          <a:prstGeom prst="line">
            <a:avLst/>
          </a:prstGeom>
          <a:ln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>
            <a:off x="8423293" y="1610216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Symbol" panose="05050102010706020507" pitchFamily="18" charset="2"/>
              </a:rPr>
              <a:t>s</a:t>
            </a:r>
            <a:r>
              <a:rPr lang="fr-FR" baseline="-25000" dirty="0" err="1"/>
              <a:t>p</a:t>
            </a:r>
            <a:endParaRPr lang="fr-FR" baseline="-25000" dirty="0"/>
          </a:p>
        </p:txBody>
      </p:sp>
      <p:sp>
        <p:nvSpPr>
          <p:cNvPr id="8" name="ZoneTexte 7"/>
          <p:cNvSpPr txBox="1"/>
          <p:nvPr/>
        </p:nvSpPr>
        <p:spPr>
          <a:xfrm>
            <a:off x="4139952" y="2924944"/>
            <a:ext cx="1056700" cy="238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Log P(O</a:t>
            </a:r>
            <a:r>
              <a:rPr lang="fr-FR" baseline="-25000" dirty="0"/>
              <a:t>2</a:t>
            </a:r>
            <a:r>
              <a:rPr lang="fr-FR" dirty="0"/>
              <a:t>)</a:t>
            </a:r>
            <a:endParaRPr lang="fr-FR" dirty="0">
              <a:latin typeface="Symbol" pitchFamily="18" charset="2"/>
            </a:endParaRPr>
          </a:p>
        </p:txBody>
      </p:sp>
      <p:cxnSp>
        <p:nvCxnSpPr>
          <p:cNvPr id="65" name="Connecteur droit 64"/>
          <p:cNvCxnSpPr/>
          <p:nvPr/>
        </p:nvCxnSpPr>
        <p:spPr>
          <a:xfrm flipV="1">
            <a:off x="7847229" y="1146810"/>
            <a:ext cx="547691" cy="1948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66"/>
          <p:cNvSpPr txBox="1"/>
          <p:nvPr/>
        </p:nvSpPr>
        <p:spPr>
          <a:xfrm>
            <a:off x="8452147" y="962144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baseline="-25000" dirty="0"/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/>
              <p:cNvSpPr/>
              <p:nvPr/>
            </p:nvSpPr>
            <p:spPr>
              <a:xfrm>
                <a:off x="1547664" y="3582065"/>
                <a:ext cx="1487267" cy="4950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/>
                        </a:rPr>
                        <m:t>𝑛</m:t>
                      </m:r>
                      <m:r>
                        <a:rPr lang="fr-FR" i="1">
                          <a:latin typeface="Cambria Math"/>
                          <a:ea typeface="Cambria Math"/>
                        </a:rPr>
                        <m:t>∝</m:t>
                      </m:r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p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den>
                          </m:f>
                        </m:sup>
                      </m:sSup>
                      <m:r>
                        <a:rPr lang="fr-FR" i="1"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𝑂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fr-FR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1" name="Rectangle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3582065"/>
                <a:ext cx="1487267" cy="49500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3635896" y="3931596"/>
                <a:ext cx="15151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dirty="0"/>
                        <m:t>[</m:t>
                      </m:r>
                      <m:r>
                        <m:rPr>
                          <m:nor/>
                        </m:rPr>
                        <a:rPr lang="fr-FR" dirty="0"/>
                        <m:t>V</m:t>
                      </m:r>
                      <m:r>
                        <m:rPr>
                          <m:nor/>
                        </m:rPr>
                        <a:rPr lang="fr-FR" dirty="0"/>
                        <m:t>°°</m:t>
                      </m:r>
                      <m:r>
                        <m:rPr>
                          <m:nor/>
                        </m:rPr>
                        <a:rPr lang="fr-FR" baseline="-25000" dirty="0"/>
                        <m:t>O</m:t>
                      </m:r>
                      <m:r>
                        <m:rPr>
                          <m:nor/>
                        </m:rPr>
                        <a:rPr lang="fr-FR" dirty="0"/>
                        <m:t>]</m:t>
                      </m:r>
                      <m:r>
                        <a:rPr lang="fr-FR" i="1" smtClean="0">
                          <a:latin typeface="Cambria Math"/>
                          <a:ea typeface="Cambria Math"/>
                        </a:rPr>
                        <m:t>≅</m:t>
                      </m:r>
                      <m:r>
                        <m:rPr>
                          <m:nor/>
                        </m:rPr>
                        <a:rPr lang="fr-FR" dirty="0"/>
                        <m:t>[</m:t>
                      </m:r>
                      <m:r>
                        <m:rPr>
                          <m:nor/>
                        </m:rPr>
                        <a:rPr lang="fr-FR" dirty="0"/>
                        <m:t>O</m:t>
                      </m:r>
                      <m:r>
                        <m:rPr>
                          <m:nor/>
                        </m:rPr>
                        <a:rPr lang="fr-FR" dirty="0"/>
                        <m:t>’’</m:t>
                      </m:r>
                      <m:r>
                        <m:rPr>
                          <m:nor/>
                        </m:rPr>
                        <a:rPr lang="fr-FR" baseline="-25000" dirty="0"/>
                        <m:t>i</m:t>
                      </m:r>
                      <m:r>
                        <m:rPr>
                          <m:nor/>
                        </m:rPr>
                        <a:rPr lang="fr-FR" dirty="0"/>
                        <m:t>]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3931596"/>
                <a:ext cx="1515158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6328984" y="3582065"/>
                <a:ext cx="1270091" cy="4719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dirty="0">
                    <a:ea typeface="Cambria Math"/>
                  </a:rPr>
                  <a:t>p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ea typeface="Cambria Math"/>
                      </a:rPr>
                      <m:t>∝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p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6</m:t>
                            </m:r>
                          </m:den>
                        </m:f>
                      </m:sup>
                    </m:sSup>
                    <m:r>
                      <a:rPr lang="fr-FR" i="1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  <a:ea typeface="Cambria Math"/>
                          </a:rPr>
                          <m:t>𝑂</m:t>
                        </m:r>
                      </m:e>
                      <m:sub>
                        <m:r>
                          <a:rPr lang="fr-FR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fr-FR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984" y="3582065"/>
                <a:ext cx="1270091" cy="471924"/>
              </a:xfrm>
              <a:prstGeom prst="rect">
                <a:avLst/>
              </a:prstGeom>
              <a:blipFill rotWithShape="1">
                <a:blip r:embed="rId4"/>
                <a:stretch>
                  <a:fillRect l="-3828" b="-2077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Connecteur droit 93"/>
          <p:cNvCxnSpPr/>
          <p:nvPr/>
        </p:nvCxnSpPr>
        <p:spPr>
          <a:xfrm>
            <a:off x="8035650" y="4230380"/>
            <a:ext cx="504056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/>
          <p:cNvCxnSpPr/>
          <p:nvPr/>
        </p:nvCxnSpPr>
        <p:spPr>
          <a:xfrm>
            <a:off x="7740352" y="5174868"/>
            <a:ext cx="551997" cy="23283"/>
          </a:xfrm>
          <a:prstGeom prst="line">
            <a:avLst/>
          </a:prstGeom>
          <a:ln w="28575">
            <a:solidFill>
              <a:srgbClr val="11FF7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/>
          <p:cNvCxnSpPr/>
          <p:nvPr/>
        </p:nvCxnSpPr>
        <p:spPr>
          <a:xfrm>
            <a:off x="7740352" y="5598532"/>
            <a:ext cx="468052" cy="0"/>
          </a:xfrm>
          <a:prstGeom prst="line">
            <a:avLst/>
          </a:prstGeom>
          <a:ln w="28575">
            <a:solidFill>
              <a:srgbClr val="FF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8251674" y="5382508"/>
            <a:ext cx="630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[</a:t>
            </a:r>
            <a:r>
              <a:rPr lang="fr-FR" dirty="0" err="1"/>
              <a:t>O’’</a:t>
            </a:r>
            <a:r>
              <a:rPr lang="fr-FR" baseline="-25000" dirty="0" err="1"/>
              <a:t>i</a:t>
            </a:r>
            <a:r>
              <a:rPr lang="fr-FR" dirty="0"/>
              <a:t>]</a:t>
            </a:r>
            <a:endParaRPr lang="fr-FR" baseline="-25000" dirty="0"/>
          </a:p>
        </p:txBody>
      </p:sp>
      <p:cxnSp>
        <p:nvCxnSpPr>
          <p:cNvPr id="100" name="Connecteur droit 99"/>
          <p:cNvCxnSpPr/>
          <p:nvPr/>
        </p:nvCxnSpPr>
        <p:spPr>
          <a:xfrm flipH="1">
            <a:off x="7968313" y="4599712"/>
            <a:ext cx="648072" cy="0"/>
          </a:xfrm>
          <a:prstGeom prst="line">
            <a:avLst/>
          </a:prstGeom>
          <a:ln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ZoneTexte 103"/>
          <p:cNvSpPr txBox="1"/>
          <p:nvPr/>
        </p:nvSpPr>
        <p:spPr>
          <a:xfrm>
            <a:off x="8604448" y="397122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</a:t>
            </a:r>
            <a:endParaRPr lang="fr-FR" baseline="-25000" dirty="0"/>
          </a:p>
        </p:txBody>
      </p:sp>
      <p:sp>
        <p:nvSpPr>
          <p:cNvPr id="105" name="ZoneTexte 104"/>
          <p:cNvSpPr txBox="1"/>
          <p:nvPr/>
        </p:nvSpPr>
        <p:spPr>
          <a:xfrm>
            <a:off x="8676456" y="435581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</a:t>
            </a:r>
            <a:endParaRPr lang="fr-FR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/>
              <p:cNvSpPr/>
              <p:nvPr/>
            </p:nvSpPr>
            <p:spPr>
              <a:xfrm>
                <a:off x="6364041" y="4140761"/>
                <a:ext cx="1340816" cy="3995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dirty="0">
                    <a:ea typeface="Cambria Math"/>
                  </a:rPr>
                  <a:t>p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/>
                        <a:ea typeface="Cambria Math"/>
                      </a:rPr>
                      <m:t>≅</m:t>
                    </m:r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fr-FR" b="0" i="1" smtClean="0">
                                    <a:latin typeface="Cambria Math"/>
                                    <a:ea typeface="Cambria Math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fr-FR" b="0" i="1" smtClean="0">
                                    <a:latin typeface="Cambria Math"/>
                                    <a:ea typeface="Cambria Math"/>
                                  </a:rPr>
                                  <m:t>′′</m:t>
                                </m:r>
                              </m:sup>
                            </m:sSubSup>
                          </m:e>
                        </m:d>
                      </m:e>
                      <m:sup/>
                    </m:sSup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06" name="Rectangle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041" y="4140761"/>
                <a:ext cx="1340816" cy="399597"/>
              </a:xfrm>
              <a:prstGeom prst="rect">
                <a:avLst/>
              </a:prstGeom>
              <a:blipFill rotWithShape="1">
                <a:blip r:embed="rId5"/>
                <a:stretch>
                  <a:fillRect l="-4091" b="-227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ZoneTexte 106"/>
          <p:cNvSpPr txBox="1"/>
          <p:nvPr/>
        </p:nvSpPr>
        <p:spPr>
          <a:xfrm>
            <a:off x="4860032" y="4688265"/>
            <a:ext cx="5437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n=p</a:t>
            </a:r>
            <a:endParaRPr lang="fr-FR" baseline="-25000" dirty="0"/>
          </a:p>
          <a:p>
            <a:endParaRPr lang="fr-FR" baseline="-25000" dirty="0"/>
          </a:p>
        </p:txBody>
      </p:sp>
      <p:cxnSp>
        <p:nvCxnSpPr>
          <p:cNvPr id="110" name="Connecteur droit avec flèche 109"/>
          <p:cNvCxnSpPr/>
          <p:nvPr/>
        </p:nvCxnSpPr>
        <p:spPr>
          <a:xfrm flipH="1" flipV="1">
            <a:off x="4427984" y="4869160"/>
            <a:ext cx="373864" cy="117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ZoneTexte 111"/>
              <p:cNvSpPr txBox="1"/>
              <p:nvPr/>
            </p:nvSpPr>
            <p:spPr>
              <a:xfrm>
                <a:off x="5077510" y="4797152"/>
                <a:ext cx="1339021" cy="4703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n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ea typeface="Cambria Math"/>
                      </a:rPr>
                      <m:t>∝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p>
                        <m:r>
                          <a:rPr lang="fr-FR" i="1"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fr-FR" b="0" i="1" smtClean="0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den>
                        </m:f>
                      </m:sup>
                    </m:sSup>
                    <m:r>
                      <a:rPr lang="fr-FR" i="1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  <a:ea typeface="Cambria Math"/>
                          </a:rPr>
                          <m:t>𝑂</m:t>
                        </m:r>
                      </m:e>
                      <m:sub>
                        <m:r>
                          <a:rPr lang="fr-FR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fr-FR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fr-FR" baseline="-25000" dirty="0"/>
              </a:p>
            </p:txBody>
          </p:sp>
        </mc:Choice>
        <mc:Fallback xmlns="">
          <p:sp>
            <p:nvSpPr>
              <p:cNvPr id="112" name="ZoneTexte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7510" y="4797152"/>
                <a:ext cx="1339021" cy="470385"/>
              </a:xfrm>
              <a:prstGeom prst="rect">
                <a:avLst/>
              </a:prstGeom>
              <a:blipFill rotWithShape="1">
                <a:blip r:embed="rId6"/>
                <a:stretch>
                  <a:fillRect l="-4091" b="-2077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3092273" y="4718165"/>
                <a:ext cx="1217193" cy="6550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dirty="0"/>
                  <a:t>p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ea typeface="Cambria Math"/>
                      </a:rPr>
                      <m:t>∝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p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fr-FR" b="0" i="1" smtClean="0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den>
                        </m:f>
                      </m:sup>
                    </m:sSup>
                    <m:r>
                      <a:rPr lang="fr-FR" i="1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  <a:ea typeface="Cambria Math"/>
                          </a:rPr>
                          <m:t>𝑂</m:t>
                        </m:r>
                      </m:e>
                      <m:sub>
                        <m:r>
                          <a:rPr lang="fr-FR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fr-FR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fr-FR" baseline="-25000" dirty="0"/>
              </a:p>
              <a:p>
                <a:endParaRPr lang="fr-FR" baseline="-25000" dirty="0"/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2273" y="4718165"/>
                <a:ext cx="1217193" cy="655051"/>
              </a:xfrm>
              <a:prstGeom prst="rect">
                <a:avLst/>
              </a:prstGeom>
              <a:blipFill rotWithShape="1">
                <a:blip r:embed="rId7"/>
                <a:stretch>
                  <a:fillRect l="-4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ectangle 114"/>
              <p:cNvSpPr/>
              <p:nvPr/>
            </p:nvSpPr>
            <p:spPr>
              <a:xfrm>
                <a:off x="1512152" y="4129780"/>
                <a:ext cx="1442639" cy="392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dirty="0">
                    <a:ea typeface="Cambria Math"/>
                  </a:rPr>
                  <a:t>n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/>
                        <a:ea typeface="Cambria Math"/>
                      </a:rPr>
                      <m:t>≅</m:t>
                    </m:r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fr-FR" dirty="0"/>
                              <m:t>V</m:t>
                            </m:r>
                            <m:r>
                              <m:rPr>
                                <m:nor/>
                              </m:rPr>
                              <a:rPr lang="fr-FR" dirty="0"/>
                              <m:t>°°</m:t>
                            </m:r>
                            <m:r>
                              <m:rPr>
                                <m:nor/>
                              </m:rPr>
                              <a:rPr lang="fr-FR" baseline="-25000" dirty="0"/>
                              <m:t>O</m:t>
                            </m:r>
                          </m:e>
                        </m:d>
                      </m:e>
                      <m:sup/>
                    </m:sSup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15" name="Rectangle 1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2152" y="4129780"/>
                <a:ext cx="1442639" cy="392993"/>
              </a:xfrm>
              <a:prstGeom prst="rect">
                <a:avLst/>
              </a:prstGeom>
              <a:blipFill rotWithShape="1">
                <a:blip r:embed="rId8"/>
                <a:stretch>
                  <a:fillRect l="-3376" t="-1538" b="-2307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Rectangle 115"/>
          <p:cNvSpPr/>
          <p:nvPr/>
        </p:nvSpPr>
        <p:spPr>
          <a:xfrm>
            <a:off x="8244408" y="4947888"/>
            <a:ext cx="716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[V°°</a:t>
            </a:r>
            <a:r>
              <a:rPr lang="fr-FR" baseline="-25000" dirty="0">
                <a:solidFill>
                  <a:prstClr val="black"/>
                </a:solidFill>
              </a:rPr>
              <a:t>O</a:t>
            </a:r>
            <a:r>
              <a:rPr lang="fr-FR" dirty="0">
                <a:solidFill>
                  <a:prstClr val="black"/>
                </a:solidFill>
              </a:rPr>
              <a:t>]</a:t>
            </a:r>
            <a:endParaRPr lang="fr-FR" dirty="0"/>
          </a:p>
        </p:txBody>
      </p:sp>
      <p:sp>
        <p:nvSpPr>
          <p:cNvPr id="124" name="Rectangle 123"/>
          <p:cNvSpPr/>
          <p:nvPr/>
        </p:nvSpPr>
        <p:spPr>
          <a:xfrm>
            <a:off x="44167" y="-9952"/>
            <a:ext cx="1244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- </a:t>
            </a:r>
            <a:r>
              <a:rPr lang="fr-FR" dirty="0" err="1"/>
              <a:t>K</a:t>
            </a:r>
            <a:r>
              <a:rPr lang="fr-FR" baseline="-25000" dirty="0" err="1">
                <a:latin typeface="Symbol" panose="05050102010706020507" pitchFamily="18" charset="2"/>
              </a:rPr>
              <a:t>e</a:t>
            </a:r>
            <a:r>
              <a:rPr lang="fr-FR" dirty="0"/>
              <a:t> &lt;&lt; K</a:t>
            </a:r>
            <a:r>
              <a:rPr lang="fr-FR" baseline="-25000" dirty="0"/>
              <a:t>F</a:t>
            </a:r>
            <a:r>
              <a:rPr lang="fr-FR" dirty="0"/>
              <a:t> : 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98937" y="188640"/>
            <a:ext cx="8534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The oxide </a:t>
            </a:r>
            <a:r>
              <a:rPr lang="fr-FR" dirty="0" err="1"/>
              <a:t>may</a:t>
            </a:r>
            <a:r>
              <a:rPr lang="fr-FR" dirty="0"/>
              <a:t> display </a:t>
            </a:r>
            <a:r>
              <a:rPr lang="fr-FR" dirty="0" err="1"/>
              <a:t>significant</a:t>
            </a:r>
            <a:r>
              <a:rPr lang="fr-FR" dirty="0"/>
              <a:t> </a:t>
            </a:r>
            <a:r>
              <a:rPr lang="fr-FR" dirty="0" err="1"/>
              <a:t>ionic</a:t>
            </a:r>
            <a:r>
              <a:rPr lang="fr-FR" dirty="0"/>
              <a:t> </a:t>
            </a:r>
            <a:r>
              <a:rPr lang="fr-FR" dirty="0" err="1"/>
              <a:t>conductivity</a:t>
            </a:r>
            <a:r>
              <a:rPr lang="fr-FR" dirty="0"/>
              <a:t> in a </a:t>
            </a:r>
            <a:r>
              <a:rPr lang="fr-FR" dirty="0" err="1"/>
              <a:t>quite</a:t>
            </a:r>
            <a:r>
              <a:rPr lang="fr-FR" dirty="0"/>
              <a:t> large P </a:t>
            </a:r>
            <a:r>
              <a:rPr lang="fr-FR" dirty="0" err="1"/>
              <a:t>domain</a:t>
            </a:r>
            <a:r>
              <a:rPr lang="fr-FR" dirty="0"/>
              <a:t>. </a:t>
            </a:r>
          </a:p>
        </p:txBody>
      </p:sp>
      <p:sp>
        <p:nvSpPr>
          <p:cNvPr id="87" name="ZoneTexte 86"/>
          <p:cNvSpPr txBox="1"/>
          <p:nvPr/>
        </p:nvSpPr>
        <p:spPr>
          <a:xfrm>
            <a:off x="3747675" y="543525"/>
            <a:ext cx="940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rgbClr val="6666FF"/>
                </a:solidFill>
              </a:rPr>
              <a:t>Ionic </a:t>
            </a:r>
          </a:p>
          <a:p>
            <a:pPr algn="ctr"/>
            <a:r>
              <a:rPr lang="fr-FR" sz="1400" b="1" dirty="0" err="1">
                <a:solidFill>
                  <a:srgbClr val="6666FF"/>
                </a:solidFill>
              </a:rPr>
              <a:t>conductor</a:t>
            </a:r>
            <a:endParaRPr lang="fr-FR" sz="1400" b="1" dirty="0">
              <a:solidFill>
                <a:srgbClr val="6666FF"/>
              </a:solidFill>
            </a:endParaRPr>
          </a:p>
        </p:txBody>
      </p:sp>
      <p:grpSp>
        <p:nvGrpSpPr>
          <p:cNvPr id="52" name="Groupe 51"/>
          <p:cNvGrpSpPr/>
          <p:nvPr/>
        </p:nvGrpSpPr>
        <p:grpSpPr>
          <a:xfrm>
            <a:off x="1432014" y="548680"/>
            <a:ext cx="6132127" cy="2693673"/>
            <a:chOff x="1432014" y="548680"/>
            <a:chExt cx="6132127" cy="2693673"/>
          </a:xfrm>
        </p:grpSpPr>
        <p:sp>
          <p:nvSpPr>
            <p:cNvPr id="6" name="Rectangle 5"/>
            <p:cNvSpPr/>
            <p:nvPr/>
          </p:nvSpPr>
          <p:spPr>
            <a:xfrm>
              <a:off x="1435473" y="548680"/>
              <a:ext cx="6120680" cy="269367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5" name="Connecteur droit 14"/>
            <p:cNvCxnSpPr/>
            <p:nvPr/>
          </p:nvCxnSpPr>
          <p:spPr>
            <a:xfrm>
              <a:off x="5747021" y="1635917"/>
              <a:ext cx="1817120" cy="424931"/>
            </a:xfrm>
            <a:prstGeom prst="line">
              <a:avLst/>
            </a:prstGeom>
            <a:ln w="28575">
              <a:solidFill>
                <a:srgbClr val="11FF7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1432014" y="1341179"/>
              <a:ext cx="1602917" cy="287621"/>
            </a:xfrm>
            <a:prstGeom prst="line">
              <a:avLst/>
            </a:prstGeom>
            <a:ln w="28575">
              <a:solidFill>
                <a:srgbClr val="11FF7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>
              <a:off x="3015945" y="1634557"/>
              <a:ext cx="2780191" cy="0"/>
            </a:xfrm>
            <a:prstGeom prst="line">
              <a:avLst/>
            </a:prstGeom>
            <a:ln w="28575">
              <a:solidFill>
                <a:srgbClr val="11FF7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e 44"/>
            <p:cNvGrpSpPr/>
            <p:nvPr/>
          </p:nvGrpSpPr>
          <p:grpSpPr>
            <a:xfrm>
              <a:off x="1475656" y="1556792"/>
              <a:ext cx="6067050" cy="427576"/>
              <a:chOff x="1475656" y="1623184"/>
              <a:chExt cx="6067050" cy="427576"/>
            </a:xfrm>
          </p:grpSpPr>
          <p:cxnSp>
            <p:nvCxnSpPr>
              <p:cNvPr id="4" name="Connecteur droit 3"/>
              <p:cNvCxnSpPr/>
              <p:nvPr/>
            </p:nvCxnSpPr>
            <p:spPr>
              <a:xfrm flipV="1">
                <a:off x="5747021" y="1623184"/>
                <a:ext cx="1795685" cy="259365"/>
              </a:xfrm>
              <a:prstGeom prst="line">
                <a:avLst/>
              </a:prstGeom>
              <a:ln w="28575">
                <a:solidFill>
                  <a:srgbClr val="FF66F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Connecteur droit 4"/>
              <p:cNvCxnSpPr/>
              <p:nvPr/>
            </p:nvCxnSpPr>
            <p:spPr>
              <a:xfrm>
                <a:off x="3049109" y="1850125"/>
                <a:ext cx="2702627" cy="34825"/>
              </a:xfrm>
              <a:prstGeom prst="line">
                <a:avLst/>
              </a:prstGeom>
              <a:ln w="28575">
                <a:solidFill>
                  <a:srgbClr val="FF66F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18"/>
              <p:cNvCxnSpPr/>
              <p:nvPr/>
            </p:nvCxnSpPr>
            <p:spPr>
              <a:xfrm flipV="1">
                <a:off x="1475656" y="1848995"/>
                <a:ext cx="1583945" cy="201765"/>
              </a:xfrm>
              <a:prstGeom prst="line">
                <a:avLst/>
              </a:prstGeom>
              <a:ln w="28575">
                <a:solidFill>
                  <a:srgbClr val="FF66F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Connecteur droit 23"/>
            <p:cNvCxnSpPr/>
            <p:nvPr/>
          </p:nvCxnSpPr>
          <p:spPr>
            <a:xfrm>
              <a:off x="1435473" y="994913"/>
              <a:ext cx="1629725" cy="34928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>
              <a:off x="3086204" y="1341762"/>
              <a:ext cx="2868859" cy="1089859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flipH="1">
              <a:off x="5796136" y="995878"/>
              <a:ext cx="1752348" cy="263432"/>
            </a:xfrm>
            <a:prstGeom prst="line">
              <a:avLst/>
            </a:prstGeom>
            <a:ln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 flipH="1">
              <a:off x="3034931" y="1262214"/>
              <a:ext cx="2795259" cy="973008"/>
            </a:xfrm>
            <a:prstGeom prst="line">
              <a:avLst/>
            </a:prstGeom>
            <a:ln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/>
            <p:nvPr/>
          </p:nvCxnSpPr>
          <p:spPr>
            <a:xfrm>
              <a:off x="5974113" y="2433738"/>
              <a:ext cx="1583895" cy="369023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>
            <a:xfrm flipH="1">
              <a:off x="1456567" y="2235203"/>
              <a:ext cx="1609951" cy="232213"/>
            </a:xfrm>
            <a:prstGeom prst="line">
              <a:avLst/>
            </a:prstGeom>
            <a:ln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/>
            <p:nvPr/>
          </p:nvCxnSpPr>
          <p:spPr>
            <a:xfrm>
              <a:off x="1456567" y="994755"/>
              <a:ext cx="1608631" cy="349442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/>
            <p:nvPr/>
          </p:nvCxnSpPr>
          <p:spPr>
            <a:xfrm flipV="1">
              <a:off x="4774095" y="1259468"/>
              <a:ext cx="1022041" cy="36640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/>
            <p:cNvCxnSpPr/>
            <p:nvPr/>
          </p:nvCxnSpPr>
          <p:spPr>
            <a:xfrm>
              <a:off x="3065988" y="1344197"/>
              <a:ext cx="785932" cy="284603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/>
            <p:cNvCxnSpPr/>
            <p:nvPr/>
          </p:nvCxnSpPr>
          <p:spPr>
            <a:xfrm flipV="1">
              <a:off x="5796136" y="994913"/>
              <a:ext cx="1746570" cy="264397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/>
            <p:cNvCxnSpPr/>
            <p:nvPr/>
          </p:nvCxnSpPr>
          <p:spPr>
            <a:xfrm>
              <a:off x="3836160" y="1622937"/>
              <a:ext cx="929948" cy="5863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Connecteur droit avec flèche 47"/>
          <p:cNvCxnSpPr/>
          <p:nvPr/>
        </p:nvCxnSpPr>
        <p:spPr>
          <a:xfrm>
            <a:off x="4766108" y="1259310"/>
            <a:ext cx="0" cy="350906"/>
          </a:xfrm>
          <a:prstGeom prst="straightConnector1">
            <a:avLst/>
          </a:prstGeom>
          <a:ln w="28575">
            <a:solidFill>
              <a:srgbClr val="66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avec flèche 100"/>
          <p:cNvCxnSpPr/>
          <p:nvPr/>
        </p:nvCxnSpPr>
        <p:spPr>
          <a:xfrm>
            <a:off x="3842395" y="1268760"/>
            <a:ext cx="0" cy="350906"/>
          </a:xfrm>
          <a:prstGeom prst="straightConnector1">
            <a:avLst/>
          </a:prstGeom>
          <a:ln w="28575">
            <a:solidFill>
              <a:srgbClr val="66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 107"/>
          <p:cNvSpPr/>
          <p:nvPr/>
        </p:nvSpPr>
        <p:spPr>
          <a:xfrm>
            <a:off x="1441542" y="3615647"/>
            <a:ext cx="6120680" cy="269367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9" name="Connecteur droit 108"/>
          <p:cNvCxnSpPr/>
          <p:nvPr/>
        </p:nvCxnSpPr>
        <p:spPr>
          <a:xfrm>
            <a:off x="5753090" y="4702884"/>
            <a:ext cx="1817120" cy="424931"/>
          </a:xfrm>
          <a:prstGeom prst="line">
            <a:avLst/>
          </a:prstGeom>
          <a:ln w="28575">
            <a:solidFill>
              <a:srgbClr val="11FF7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/>
          <p:cNvCxnSpPr/>
          <p:nvPr/>
        </p:nvCxnSpPr>
        <p:spPr>
          <a:xfrm>
            <a:off x="1438083" y="4408146"/>
            <a:ext cx="1602917" cy="287621"/>
          </a:xfrm>
          <a:prstGeom prst="line">
            <a:avLst/>
          </a:prstGeom>
          <a:ln w="28575">
            <a:solidFill>
              <a:srgbClr val="11FF7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/>
          <p:cNvCxnSpPr/>
          <p:nvPr/>
        </p:nvCxnSpPr>
        <p:spPr>
          <a:xfrm>
            <a:off x="3022014" y="4701524"/>
            <a:ext cx="2780191" cy="0"/>
          </a:xfrm>
          <a:prstGeom prst="line">
            <a:avLst/>
          </a:prstGeom>
          <a:ln w="28575">
            <a:solidFill>
              <a:srgbClr val="11FF7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Groupe 116"/>
          <p:cNvGrpSpPr/>
          <p:nvPr/>
        </p:nvGrpSpPr>
        <p:grpSpPr>
          <a:xfrm>
            <a:off x="1481725" y="4463238"/>
            <a:ext cx="6067050" cy="427576"/>
            <a:chOff x="1475656" y="1623184"/>
            <a:chExt cx="6067050" cy="427576"/>
          </a:xfrm>
        </p:grpSpPr>
        <p:cxnSp>
          <p:nvCxnSpPr>
            <p:cNvPr id="133" name="Connecteur droit 132"/>
            <p:cNvCxnSpPr/>
            <p:nvPr/>
          </p:nvCxnSpPr>
          <p:spPr>
            <a:xfrm flipV="1">
              <a:off x="5747021" y="1623184"/>
              <a:ext cx="1795685" cy="259365"/>
            </a:xfrm>
            <a:prstGeom prst="line">
              <a:avLst/>
            </a:prstGeom>
            <a:ln w="28575">
              <a:solidFill>
                <a:srgbClr val="FF66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cteur droit 133"/>
            <p:cNvCxnSpPr/>
            <p:nvPr/>
          </p:nvCxnSpPr>
          <p:spPr>
            <a:xfrm>
              <a:off x="3049109" y="1850125"/>
              <a:ext cx="2702627" cy="34825"/>
            </a:xfrm>
            <a:prstGeom prst="line">
              <a:avLst/>
            </a:prstGeom>
            <a:ln w="28575">
              <a:solidFill>
                <a:srgbClr val="FF66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cteur droit 134"/>
            <p:cNvCxnSpPr/>
            <p:nvPr/>
          </p:nvCxnSpPr>
          <p:spPr>
            <a:xfrm flipV="1">
              <a:off x="1475656" y="1848995"/>
              <a:ext cx="1583945" cy="201765"/>
            </a:xfrm>
            <a:prstGeom prst="line">
              <a:avLst/>
            </a:prstGeom>
            <a:ln w="28575">
              <a:solidFill>
                <a:srgbClr val="FF66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8" name="Connecteur droit 117"/>
          <p:cNvCxnSpPr/>
          <p:nvPr/>
        </p:nvCxnSpPr>
        <p:spPr>
          <a:xfrm>
            <a:off x="1441542" y="4061880"/>
            <a:ext cx="1629725" cy="34928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/>
          <p:cNvCxnSpPr/>
          <p:nvPr/>
        </p:nvCxnSpPr>
        <p:spPr>
          <a:xfrm>
            <a:off x="3092273" y="4408729"/>
            <a:ext cx="2868859" cy="1089859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121"/>
          <p:cNvCxnSpPr/>
          <p:nvPr/>
        </p:nvCxnSpPr>
        <p:spPr>
          <a:xfrm flipH="1">
            <a:off x="5802205" y="4062845"/>
            <a:ext cx="1752348" cy="263432"/>
          </a:xfrm>
          <a:prstGeom prst="line">
            <a:avLst/>
          </a:prstGeom>
          <a:ln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124"/>
          <p:cNvCxnSpPr/>
          <p:nvPr/>
        </p:nvCxnSpPr>
        <p:spPr>
          <a:xfrm flipH="1">
            <a:off x="3041000" y="4329181"/>
            <a:ext cx="2795259" cy="973008"/>
          </a:xfrm>
          <a:prstGeom prst="line">
            <a:avLst/>
          </a:prstGeom>
          <a:ln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eur droit 125"/>
          <p:cNvCxnSpPr/>
          <p:nvPr/>
        </p:nvCxnSpPr>
        <p:spPr>
          <a:xfrm>
            <a:off x="5980182" y="5500705"/>
            <a:ext cx="1583895" cy="369023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 droit 126"/>
          <p:cNvCxnSpPr/>
          <p:nvPr/>
        </p:nvCxnSpPr>
        <p:spPr>
          <a:xfrm flipH="1">
            <a:off x="1462636" y="5302170"/>
            <a:ext cx="1609951" cy="232213"/>
          </a:xfrm>
          <a:prstGeom prst="line">
            <a:avLst/>
          </a:prstGeom>
          <a:ln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necteur droit avec flèche 155"/>
          <p:cNvCxnSpPr/>
          <p:nvPr/>
        </p:nvCxnSpPr>
        <p:spPr>
          <a:xfrm>
            <a:off x="3102897" y="4019108"/>
            <a:ext cx="0" cy="350906"/>
          </a:xfrm>
          <a:prstGeom prst="straightConnector1">
            <a:avLst/>
          </a:prstGeom>
          <a:ln w="28575">
            <a:solidFill>
              <a:srgbClr val="66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necteur droit avec flèche 156"/>
          <p:cNvCxnSpPr/>
          <p:nvPr/>
        </p:nvCxnSpPr>
        <p:spPr>
          <a:xfrm>
            <a:off x="5802205" y="3989654"/>
            <a:ext cx="0" cy="350906"/>
          </a:xfrm>
          <a:prstGeom prst="straightConnector1">
            <a:avLst/>
          </a:prstGeom>
          <a:ln w="28575">
            <a:solidFill>
              <a:srgbClr val="66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>
            <a:off x="1442620" y="4666067"/>
            <a:ext cx="1440160" cy="13346"/>
          </a:xfrm>
          <a:prstGeom prst="line">
            <a:avLst/>
          </a:prstGeom>
          <a:ln>
            <a:solidFill>
              <a:srgbClr val="6666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necteur droit 157"/>
          <p:cNvCxnSpPr/>
          <p:nvPr/>
        </p:nvCxnSpPr>
        <p:spPr>
          <a:xfrm>
            <a:off x="1462636" y="4848263"/>
            <a:ext cx="2854159" cy="6673"/>
          </a:xfrm>
          <a:prstGeom prst="line">
            <a:avLst/>
          </a:prstGeom>
          <a:ln>
            <a:solidFill>
              <a:srgbClr val="6666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ZoneTexte 55"/>
              <p:cNvSpPr txBox="1"/>
              <p:nvPr/>
            </p:nvSpPr>
            <p:spPr>
              <a:xfrm>
                <a:off x="569818" y="4224337"/>
                <a:ext cx="673582" cy="427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fr-FR" i="1" smtClean="0">
                              <a:solidFill>
                                <a:srgbClr val="66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fr-FR" i="1" smtClean="0">
                                  <a:solidFill>
                                    <a:srgbClr val="66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rgbClr val="6666FF"/>
                                  </a:solidFill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rgbClr val="6666FF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fr-FR" dirty="0">
                  <a:solidFill>
                    <a:srgbClr val="6666FF"/>
                  </a:solidFill>
                </a:endParaRPr>
              </a:p>
            </p:txBody>
          </p:sp>
        </mc:Choice>
        <mc:Fallback xmlns="">
          <p:sp>
            <p:nvSpPr>
              <p:cNvPr id="56" name="ZoneTexte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818" y="4224337"/>
                <a:ext cx="673582" cy="42774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ZoneTexte 158"/>
              <p:cNvSpPr txBox="1"/>
              <p:nvPr/>
            </p:nvSpPr>
            <p:spPr>
              <a:xfrm>
                <a:off x="519995" y="4666067"/>
                <a:ext cx="673582" cy="427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fr-FR" i="1" smtClean="0">
                              <a:solidFill>
                                <a:srgbClr val="66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fr-FR" i="1" smtClean="0">
                                  <a:solidFill>
                                    <a:srgbClr val="66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rgbClr val="6666FF"/>
                                  </a:solidFill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rgbClr val="6666FF"/>
                                  </a:solidFill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fr-FR" dirty="0">
                  <a:solidFill>
                    <a:srgbClr val="6666FF"/>
                  </a:solidFill>
                </a:endParaRPr>
              </a:p>
            </p:txBody>
          </p:sp>
        </mc:Choice>
        <mc:Fallback xmlns="">
          <p:sp>
            <p:nvSpPr>
              <p:cNvPr id="159" name="ZoneTexte 1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95" y="4666067"/>
                <a:ext cx="673582" cy="42774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59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CF68E0C-6DF8-9FAE-D9FA-8D5A0AAB4486}"/>
              </a:ext>
            </a:extLst>
          </p:cNvPr>
          <p:cNvSpPr txBox="1"/>
          <p:nvPr/>
        </p:nvSpPr>
        <p:spPr>
          <a:xfrm>
            <a:off x="1389807" y="545014"/>
            <a:ext cx="1559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6666FF"/>
                </a:solidFill>
              </a:rPr>
              <a:t>N Semi-</a:t>
            </a:r>
            <a:r>
              <a:rPr lang="fr-FR" sz="1400" b="1" dirty="0" err="1">
                <a:solidFill>
                  <a:srgbClr val="6666FF"/>
                </a:solidFill>
              </a:rPr>
              <a:t>conductor</a:t>
            </a:r>
            <a:r>
              <a:rPr lang="fr-FR" sz="1400" b="1" dirty="0">
                <a:solidFill>
                  <a:srgbClr val="6666FF"/>
                </a:solidFill>
              </a:rPr>
              <a:t>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1FE6F39-7554-0C8C-7F0B-E4751C7B6849}"/>
              </a:ext>
            </a:extLst>
          </p:cNvPr>
          <p:cNvSpPr txBox="1"/>
          <p:nvPr/>
        </p:nvSpPr>
        <p:spPr>
          <a:xfrm>
            <a:off x="6002688" y="569586"/>
            <a:ext cx="1536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6666FF"/>
                </a:solidFill>
              </a:rPr>
              <a:t>P Semi-</a:t>
            </a:r>
            <a:r>
              <a:rPr lang="fr-FR" sz="1400" b="1" dirty="0" err="1">
                <a:solidFill>
                  <a:srgbClr val="6666FF"/>
                </a:solidFill>
              </a:rPr>
              <a:t>conductor</a:t>
            </a:r>
            <a:r>
              <a:rPr lang="fr-FR" sz="1400" b="1" dirty="0">
                <a:solidFill>
                  <a:srgbClr val="6666FF"/>
                </a:solidFill>
              </a:rPr>
              <a:t>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6720A5C-B49B-F4EC-C37E-A288D975EFD9}"/>
              </a:ext>
            </a:extLst>
          </p:cNvPr>
          <p:cNvSpPr txBox="1"/>
          <p:nvPr/>
        </p:nvSpPr>
        <p:spPr>
          <a:xfrm>
            <a:off x="21607" y="3347700"/>
            <a:ext cx="1387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Log [</a:t>
            </a:r>
            <a:r>
              <a:rPr lang="fr-FR" dirty="0" err="1"/>
              <a:t>defects</a:t>
            </a:r>
            <a:r>
              <a:rPr lang="fr-FR" dirty="0"/>
              <a:t>]</a:t>
            </a:r>
            <a:endParaRPr lang="fr-FR" dirty="0">
              <a:latin typeface="Symbol" pitchFamily="18" charset="2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EBEA4D-817A-E88C-C64B-9C6F5FF66108}"/>
              </a:ext>
            </a:extLst>
          </p:cNvPr>
          <p:cNvSpPr/>
          <p:nvPr/>
        </p:nvSpPr>
        <p:spPr>
          <a:xfrm>
            <a:off x="170719" y="3645024"/>
            <a:ext cx="10070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i="1" dirty="0">
                <a:solidFill>
                  <a:srgbClr val="6666FF"/>
                </a:solidFill>
              </a:rPr>
              <a:t>Brouwer</a:t>
            </a:r>
          </a:p>
          <a:p>
            <a:pPr algn="ctr"/>
            <a:r>
              <a:rPr lang="fr-FR" b="1" i="1" dirty="0" err="1">
                <a:solidFill>
                  <a:srgbClr val="6666FF"/>
                </a:solidFill>
              </a:rPr>
              <a:t>diagram</a:t>
            </a:r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F9AD441-66C6-616B-BF65-CACFA44524DD}"/>
              </a:ext>
            </a:extLst>
          </p:cNvPr>
          <p:cNvSpPr txBox="1"/>
          <p:nvPr/>
        </p:nvSpPr>
        <p:spPr>
          <a:xfrm>
            <a:off x="3092320" y="3646160"/>
            <a:ext cx="2520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err="1">
                <a:solidFill>
                  <a:srgbClr val="6666FF"/>
                </a:solidFill>
              </a:rPr>
              <a:t>Stoichiometric</a:t>
            </a:r>
            <a:r>
              <a:rPr lang="fr-FR" sz="1600" b="1" dirty="0">
                <a:solidFill>
                  <a:srgbClr val="6666FF"/>
                </a:solidFill>
              </a:rPr>
              <a:t> composition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0BF213D-2D90-B49B-3BD1-14D9EDFCCD51}"/>
              </a:ext>
            </a:extLst>
          </p:cNvPr>
          <p:cNvSpPr txBox="1"/>
          <p:nvPr/>
        </p:nvSpPr>
        <p:spPr>
          <a:xfrm>
            <a:off x="89659" y="6206120"/>
            <a:ext cx="9424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 the P </a:t>
            </a:r>
            <a:r>
              <a:rPr lang="fr-FR" dirty="0" err="1"/>
              <a:t>domain</a:t>
            </a:r>
            <a:r>
              <a:rPr lang="fr-FR" dirty="0"/>
              <a:t> </a:t>
            </a:r>
            <a:r>
              <a:rPr lang="fr-FR" dirty="0" err="1"/>
              <a:t>dominated</a:t>
            </a:r>
            <a:r>
              <a:rPr lang="fr-FR" dirty="0"/>
              <a:t> by </a:t>
            </a:r>
            <a:r>
              <a:rPr lang="fr-FR" dirty="0" err="1"/>
              <a:t>ionic</a:t>
            </a:r>
            <a:r>
              <a:rPr lang="fr-FR" dirty="0"/>
              <a:t> </a:t>
            </a:r>
            <a:r>
              <a:rPr lang="fr-FR" dirty="0" err="1"/>
              <a:t>conductivity</a:t>
            </a:r>
            <a:r>
              <a:rPr lang="fr-FR" dirty="0"/>
              <a:t>, the </a:t>
            </a:r>
            <a:r>
              <a:rPr lang="fr-FR" dirty="0" err="1"/>
              <a:t>oxygen</a:t>
            </a:r>
            <a:r>
              <a:rPr lang="fr-FR" dirty="0"/>
              <a:t> pressure </a:t>
            </a:r>
            <a:r>
              <a:rPr lang="fr-FR" dirty="0" err="1"/>
              <a:t>does</a:t>
            </a:r>
            <a:r>
              <a:rPr lang="fr-FR" dirty="0"/>
              <a:t> not impact the </a:t>
            </a:r>
            <a:r>
              <a:rPr lang="fr-FR" dirty="0" err="1"/>
              <a:t>conductivity</a:t>
            </a:r>
            <a:r>
              <a:rPr lang="fr-F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22305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116632"/>
            <a:ext cx="8964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u="sng" dirty="0">
                <a:solidFill>
                  <a:srgbClr val="6666FF"/>
                </a:solidFill>
              </a:rPr>
              <a:t>2 – </a:t>
            </a:r>
            <a:r>
              <a:rPr lang="fr-FR" sz="2800" u="sng" dirty="0" err="1">
                <a:solidFill>
                  <a:srgbClr val="6666FF"/>
                </a:solidFill>
              </a:rPr>
              <a:t>Models</a:t>
            </a:r>
            <a:r>
              <a:rPr lang="fr-FR" sz="2800" u="sng" dirty="0">
                <a:solidFill>
                  <a:srgbClr val="6666FF"/>
                </a:solidFill>
              </a:rPr>
              <a:t> for </a:t>
            </a:r>
            <a:r>
              <a:rPr lang="fr-FR" sz="2800" u="sng" dirty="0" err="1">
                <a:solidFill>
                  <a:srgbClr val="6666FF"/>
                </a:solidFill>
              </a:rPr>
              <a:t>describing</a:t>
            </a:r>
            <a:r>
              <a:rPr lang="fr-FR" sz="2800" u="sng" dirty="0">
                <a:solidFill>
                  <a:srgbClr val="6666FF"/>
                </a:solidFill>
              </a:rPr>
              <a:t> </a:t>
            </a:r>
            <a:r>
              <a:rPr lang="fr-FR" sz="2800" u="sng" dirty="0" err="1">
                <a:solidFill>
                  <a:srgbClr val="6666FF"/>
                </a:solidFill>
              </a:rPr>
              <a:t>different</a:t>
            </a:r>
            <a:r>
              <a:rPr lang="fr-FR" sz="2800" u="sng" dirty="0">
                <a:solidFill>
                  <a:srgbClr val="6666FF"/>
                </a:solidFill>
              </a:rPr>
              <a:t> classes of </a:t>
            </a:r>
            <a:r>
              <a:rPr lang="fr-FR" sz="2800" u="sng" dirty="0" err="1">
                <a:solidFill>
                  <a:srgbClr val="6666FF"/>
                </a:solidFill>
              </a:rPr>
              <a:t>ionically</a:t>
            </a:r>
            <a:r>
              <a:rPr lang="fr-FR" sz="2800" u="sng" dirty="0">
                <a:solidFill>
                  <a:srgbClr val="6666FF"/>
                </a:solidFill>
              </a:rPr>
              <a:t> </a:t>
            </a:r>
            <a:r>
              <a:rPr lang="fr-FR" sz="2800" u="sng" dirty="0" err="1">
                <a:solidFill>
                  <a:srgbClr val="6666FF"/>
                </a:solidFill>
              </a:rPr>
              <a:t>conducting</a:t>
            </a:r>
            <a:r>
              <a:rPr lang="fr-FR" sz="2800" u="sng" dirty="0">
                <a:solidFill>
                  <a:srgbClr val="6666FF"/>
                </a:solidFill>
              </a:rPr>
              <a:t> </a:t>
            </a:r>
            <a:r>
              <a:rPr lang="fr-FR" sz="2800" u="sng" dirty="0" err="1">
                <a:solidFill>
                  <a:srgbClr val="6666FF"/>
                </a:solidFill>
              </a:rPr>
              <a:t>solids</a:t>
            </a:r>
            <a:endParaRPr lang="fr-FR" sz="2800" u="sng" dirty="0">
              <a:solidFill>
                <a:srgbClr val="6666FF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139952" y="1196753"/>
            <a:ext cx="47160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/>
          </a:p>
          <a:p>
            <a:r>
              <a:rPr lang="fr-FR" sz="2400" dirty="0"/>
              <a:t>i) </a:t>
            </a:r>
            <a:r>
              <a:rPr lang="fr-FR" sz="2400" dirty="0" err="1"/>
              <a:t>Thermodynamic-based</a:t>
            </a:r>
            <a:r>
              <a:rPr lang="fr-FR" sz="2400" dirty="0"/>
              <a:t> </a:t>
            </a:r>
            <a:r>
              <a:rPr lang="fr-FR" sz="2400" dirty="0" err="1"/>
              <a:t>models</a:t>
            </a:r>
            <a:endParaRPr lang="fr-FR" sz="2400" dirty="0"/>
          </a:p>
          <a:p>
            <a:pPr>
              <a:buFontTx/>
              <a:buChar char="-"/>
            </a:pPr>
            <a:r>
              <a:rPr lang="fr-FR" sz="2400" dirty="0"/>
              <a:t> </a:t>
            </a:r>
            <a:r>
              <a:rPr lang="fr-FR" sz="2400" dirty="0">
                <a:solidFill>
                  <a:srgbClr val="6666FF"/>
                </a:solidFill>
              </a:rPr>
              <a:t>Point </a:t>
            </a:r>
            <a:r>
              <a:rPr lang="fr-FR" sz="2400" dirty="0" err="1">
                <a:solidFill>
                  <a:srgbClr val="6666FF"/>
                </a:solidFill>
              </a:rPr>
              <a:t>defects</a:t>
            </a:r>
            <a:r>
              <a:rPr lang="fr-FR" sz="2400" dirty="0">
                <a:solidFill>
                  <a:srgbClr val="6666FF"/>
                </a:solidFill>
              </a:rPr>
              <a:t> model</a:t>
            </a:r>
          </a:p>
          <a:p>
            <a:r>
              <a:rPr lang="fr-FR" sz="2400" dirty="0"/>
              <a:t> </a:t>
            </a:r>
          </a:p>
          <a:p>
            <a:endParaRPr lang="fr-FR" sz="2400" dirty="0"/>
          </a:p>
          <a:p>
            <a:pPr>
              <a:buFontTx/>
              <a:buChar char="-"/>
            </a:pPr>
            <a:r>
              <a:rPr lang="fr-FR" sz="2400" dirty="0"/>
              <a:t> </a:t>
            </a:r>
            <a:r>
              <a:rPr lang="fr-FR" sz="2400" dirty="0">
                <a:solidFill>
                  <a:srgbClr val="6666FF"/>
                </a:solidFill>
              </a:rPr>
              <a:t>Modèle de l’électrolyte faible  </a:t>
            </a:r>
          </a:p>
          <a:p>
            <a:pPr>
              <a:buFontTx/>
              <a:buChar char="-"/>
            </a:pPr>
            <a:endParaRPr lang="fr-FR" sz="2400" dirty="0">
              <a:solidFill>
                <a:srgbClr val="6666FF"/>
              </a:solidFill>
            </a:endParaRPr>
          </a:p>
          <a:p>
            <a:endParaRPr lang="fr-FR" sz="2400" dirty="0"/>
          </a:p>
          <a:p>
            <a:r>
              <a:rPr lang="fr-FR" sz="2400" dirty="0"/>
              <a:t>ii) </a:t>
            </a:r>
            <a:r>
              <a:rPr lang="fr-FR" sz="2400" dirty="0" err="1"/>
              <a:t>Kinetics-based</a:t>
            </a:r>
            <a:r>
              <a:rPr lang="fr-FR" sz="2400" dirty="0"/>
              <a:t> </a:t>
            </a:r>
            <a:r>
              <a:rPr lang="fr-FR" sz="2400" dirty="0" err="1"/>
              <a:t>models</a:t>
            </a:r>
            <a:endParaRPr lang="fr-FR" sz="2400" dirty="0"/>
          </a:p>
          <a:p>
            <a:r>
              <a:rPr lang="fr-FR" sz="2400" dirty="0"/>
              <a:t>- </a:t>
            </a:r>
            <a:r>
              <a:rPr lang="fr-FR" sz="2400" dirty="0">
                <a:solidFill>
                  <a:srgbClr val="6666FF"/>
                </a:solidFill>
              </a:rPr>
              <a:t>Model of </a:t>
            </a:r>
            <a:r>
              <a:rPr lang="fr-FR" sz="2400" dirty="0" err="1">
                <a:solidFill>
                  <a:srgbClr val="6666FF"/>
                </a:solidFill>
              </a:rPr>
              <a:t>Thermally</a:t>
            </a:r>
            <a:r>
              <a:rPr lang="fr-FR" sz="2400" dirty="0">
                <a:solidFill>
                  <a:srgbClr val="6666FF"/>
                </a:solidFill>
              </a:rPr>
              <a:t> </a:t>
            </a:r>
            <a:r>
              <a:rPr lang="fr-FR" sz="2400" dirty="0" err="1">
                <a:solidFill>
                  <a:srgbClr val="6666FF"/>
                </a:solidFill>
              </a:rPr>
              <a:t>Activated</a:t>
            </a:r>
            <a:r>
              <a:rPr lang="fr-FR" sz="2400" dirty="0">
                <a:solidFill>
                  <a:srgbClr val="6666FF"/>
                </a:solidFill>
              </a:rPr>
              <a:t> </a:t>
            </a:r>
            <a:r>
              <a:rPr lang="fr-FR" sz="2400" dirty="0" err="1">
                <a:solidFill>
                  <a:srgbClr val="6666FF"/>
                </a:solidFill>
              </a:rPr>
              <a:t>Hopping</a:t>
            </a:r>
            <a:endParaRPr lang="fr-FR" sz="2400" dirty="0">
              <a:solidFill>
                <a:srgbClr val="6666FF"/>
              </a:solidFill>
            </a:endParaRPr>
          </a:p>
          <a:p>
            <a:endParaRPr lang="fr-FR" sz="2400" dirty="0"/>
          </a:p>
          <a:p>
            <a:pPr>
              <a:buFontTx/>
              <a:buChar char="-"/>
            </a:pPr>
            <a:endParaRPr lang="fr-FR" sz="2400" dirty="0"/>
          </a:p>
          <a:p>
            <a:pPr>
              <a:buFontTx/>
              <a:buChar char="-"/>
            </a:pPr>
            <a:r>
              <a:rPr lang="fr-FR" sz="2400" dirty="0"/>
              <a:t> </a:t>
            </a:r>
            <a:r>
              <a:rPr lang="fr-FR" sz="2400" dirty="0">
                <a:solidFill>
                  <a:srgbClr val="6666FF"/>
                </a:solidFill>
              </a:rPr>
              <a:t>Free volume model</a:t>
            </a:r>
            <a:endParaRPr lang="fr-FR" sz="2400" dirty="0"/>
          </a:p>
          <a:p>
            <a:endParaRPr lang="fr-FR" sz="2400" dirty="0"/>
          </a:p>
        </p:txBody>
      </p:sp>
      <p:sp>
        <p:nvSpPr>
          <p:cNvPr id="4" name="Rectangle 3"/>
          <p:cNvSpPr/>
          <p:nvPr/>
        </p:nvSpPr>
        <p:spPr>
          <a:xfrm>
            <a:off x="291727" y="2905369"/>
            <a:ext cx="19162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dirty="0"/>
              <a:t>Non quantum</a:t>
            </a:r>
          </a:p>
          <a:p>
            <a:pPr algn="ctr"/>
            <a:r>
              <a:rPr lang="fr-FR" sz="2400" dirty="0"/>
              <a:t> </a:t>
            </a:r>
            <a:r>
              <a:rPr lang="fr-FR" sz="2400" dirty="0" err="1"/>
              <a:t>models</a:t>
            </a:r>
            <a:endParaRPr lang="fr-FR" sz="2400" dirty="0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2195736" y="2098602"/>
            <a:ext cx="1800200" cy="1222265"/>
          </a:xfrm>
          <a:prstGeom prst="straightConnector1">
            <a:avLst/>
          </a:prstGeom>
          <a:ln w="28575">
            <a:solidFill>
              <a:srgbClr val="66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2195736" y="3394746"/>
            <a:ext cx="1800200" cy="1224136"/>
          </a:xfrm>
          <a:prstGeom prst="straightConnector1">
            <a:avLst/>
          </a:prstGeom>
          <a:ln w="28575">
            <a:solidFill>
              <a:srgbClr val="66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067944" y="1484785"/>
            <a:ext cx="4896544" cy="2232247"/>
          </a:xfrm>
          <a:prstGeom prst="rect">
            <a:avLst/>
          </a:prstGeom>
          <a:noFill/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11" name="Rectangle 10"/>
          <p:cNvSpPr/>
          <p:nvPr/>
        </p:nvSpPr>
        <p:spPr>
          <a:xfrm>
            <a:off x="4067944" y="3970809"/>
            <a:ext cx="4896544" cy="2488923"/>
          </a:xfrm>
          <a:prstGeom prst="rect">
            <a:avLst/>
          </a:prstGeom>
          <a:noFill/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ZoneTexte 35"/>
          <p:cNvSpPr txBox="1"/>
          <p:nvPr/>
        </p:nvSpPr>
        <p:spPr>
          <a:xfrm>
            <a:off x="0" y="1844824"/>
            <a:ext cx="87129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/>
              <a:t>	</a:t>
            </a:r>
            <a:r>
              <a:rPr lang="fr-FR" sz="2400" dirty="0">
                <a:latin typeface="Symbol" panose="05050102010706020507" pitchFamily="18" charset="2"/>
              </a:rPr>
              <a:t>s</a:t>
            </a:r>
            <a:r>
              <a:rPr lang="fr-FR" sz="2400" dirty="0"/>
              <a:t> = f(</a:t>
            </a:r>
            <a:r>
              <a:rPr lang="fr-FR" sz="2400" dirty="0" err="1"/>
              <a:t>crystal</a:t>
            </a:r>
            <a:r>
              <a:rPr lang="fr-FR" sz="2400" dirty="0"/>
              <a:t> orientation </a:t>
            </a:r>
            <a:r>
              <a:rPr lang="fr-FR" sz="2400" dirty="0" err="1"/>
              <a:t>with</a:t>
            </a:r>
            <a:r>
              <a:rPr lang="fr-FR" sz="2400" dirty="0"/>
              <a:t> respect to E) </a:t>
            </a:r>
          </a:p>
          <a:p>
            <a:pPr algn="just"/>
            <a:r>
              <a:rPr lang="fr-FR" sz="2400" dirty="0"/>
              <a:t> 	</a:t>
            </a:r>
            <a:r>
              <a:rPr lang="fr-FR" sz="2400" dirty="0" err="1"/>
              <a:t>Ea</a:t>
            </a:r>
            <a:r>
              <a:rPr lang="fr-FR" sz="2400" dirty="0"/>
              <a:t> ≠ f(</a:t>
            </a:r>
            <a:r>
              <a:rPr lang="fr-FR" sz="2400" dirty="0" err="1"/>
              <a:t>crystal</a:t>
            </a:r>
            <a:r>
              <a:rPr lang="fr-FR" sz="2400" dirty="0"/>
              <a:t> orientation)</a:t>
            </a:r>
          </a:p>
          <a:p>
            <a:pPr lvl="1" algn="just"/>
            <a:endParaRPr lang="fr-FR" sz="2400" dirty="0"/>
          </a:p>
          <a:p>
            <a:pPr lvl="1" algn="just"/>
            <a:endParaRPr lang="fr-FR" sz="2400" dirty="0"/>
          </a:p>
          <a:p>
            <a:pPr lvl="1" algn="just"/>
            <a:endParaRPr lang="fr-FR" sz="2400" dirty="0"/>
          </a:p>
          <a:p>
            <a:pPr lvl="1" algn="just"/>
            <a:r>
              <a:rPr lang="fr-FR" sz="2400" dirty="0"/>
              <a:t>	 	Large and </a:t>
            </a:r>
            <a:r>
              <a:rPr lang="fr-FR" sz="2400" dirty="0" err="1"/>
              <a:t>well-orientated</a:t>
            </a:r>
            <a:r>
              <a:rPr lang="fr-FR" sz="2400" dirty="0"/>
              <a:t> </a:t>
            </a:r>
            <a:r>
              <a:rPr lang="fr-FR" sz="2400" dirty="0" err="1"/>
              <a:t>signle</a:t>
            </a:r>
            <a:r>
              <a:rPr lang="fr-FR" sz="2400" dirty="0"/>
              <a:t> </a:t>
            </a:r>
            <a:r>
              <a:rPr lang="fr-FR" sz="2400" dirty="0" err="1"/>
              <a:t>crystals</a:t>
            </a:r>
            <a:r>
              <a:rPr lang="fr-FR" sz="2400" dirty="0"/>
              <a:t>: </a:t>
            </a:r>
            <a:r>
              <a:rPr lang="fr-FR" sz="2400" dirty="0" err="1"/>
              <a:t>unusual</a:t>
            </a:r>
            <a:r>
              <a:rPr lang="fr-FR" sz="2400" dirty="0"/>
              <a:t> </a:t>
            </a:r>
            <a:r>
              <a:rPr lang="fr-FR" sz="2400" dirty="0" err="1"/>
              <a:t>studies</a:t>
            </a:r>
            <a:r>
              <a:rPr lang="fr-FR" sz="2400" dirty="0"/>
              <a:t> (NaNO</a:t>
            </a:r>
            <a:r>
              <a:rPr lang="fr-FR" sz="2400" baseline="-25000" dirty="0"/>
              <a:t>3</a:t>
            </a:r>
            <a:r>
              <a:rPr lang="fr-FR" sz="2400" dirty="0"/>
              <a:t>, K</a:t>
            </a:r>
            <a:r>
              <a:rPr lang="fr-FR" sz="2400" baseline="-25000" dirty="0"/>
              <a:t>2</a:t>
            </a:r>
            <a:r>
              <a:rPr lang="fr-FR" sz="2400" dirty="0"/>
              <a:t>SO</a:t>
            </a:r>
            <a:r>
              <a:rPr lang="fr-FR" sz="2400" baseline="-25000" dirty="0"/>
              <a:t>4</a:t>
            </a:r>
            <a:r>
              <a:rPr lang="fr-FR" sz="2400" dirty="0"/>
              <a:t> et Al</a:t>
            </a:r>
            <a:r>
              <a:rPr lang="fr-FR" sz="2400" baseline="-25000" dirty="0"/>
              <a:t>2</a:t>
            </a:r>
            <a:r>
              <a:rPr lang="fr-FR" sz="2400" dirty="0"/>
              <a:t>O</a:t>
            </a:r>
            <a:r>
              <a:rPr lang="fr-FR" sz="2400" baseline="-25000" dirty="0"/>
              <a:t>3</a:t>
            </a:r>
            <a:r>
              <a:rPr lang="fr-FR" sz="2400" dirty="0">
                <a:latin typeface="Symbol" pitchFamily="18" charset="2"/>
              </a:rPr>
              <a:t>b</a:t>
            </a:r>
            <a:r>
              <a:rPr lang="fr-FR" sz="2400" dirty="0"/>
              <a:t>)</a:t>
            </a:r>
          </a:p>
          <a:p>
            <a:pPr algn="just"/>
            <a:endParaRPr lang="fr-FR" sz="2400" dirty="0"/>
          </a:p>
          <a:p>
            <a:pPr algn="just"/>
            <a:endParaRPr lang="fr-FR" sz="2400" dirty="0"/>
          </a:p>
          <a:p>
            <a:pPr algn="just"/>
            <a:r>
              <a:rPr lang="fr-FR" sz="2400" dirty="0"/>
              <a:t>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67544" y="745690"/>
            <a:ext cx="3071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u="sng" dirty="0">
                <a:solidFill>
                  <a:srgbClr val="6666FF"/>
                </a:solidFill>
              </a:rPr>
              <a:t>2.4.Anisotropic </a:t>
            </a:r>
            <a:r>
              <a:rPr lang="fr-FR" sz="2400" u="sng" dirty="0" err="1">
                <a:solidFill>
                  <a:srgbClr val="6666FF"/>
                </a:solidFill>
              </a:rPr>
              <a:t>crystals</a:t>
            </a:r>
            <a:endParaRPr lang="fr-FR" sz="2400" u="sng" dirty="0">
              <a:solidFill>
                <a:srgbClr val="6666FF"/>
              </a:solidFill>
            </a:endParaRPr>
          </a:p>
        </p:txBody>
      </p:sp>
      <p:sp>
        <p:nvSpPr>
          <p:cNvPr id="8" name="Flèche droite 7"/>
          <p:cNvSpPr/>
          <p:nvPr/>
        </p:nvSpPr>
        <p:spPr>
          <a:xfrm>
            <a:off x="1204265" y="3699506"/>
            <a:ext cx="597963" cy="333062"/>
          </a:xfrm>
          <a:prstGeom prst="rightArrow">
            <a:avLst/>
          </a:prstGeom>
          <a:solidFill>
            <a:srgbClr val="66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cxnSp>
        <p:nvCxnSpPr>
          <p:cNvPr id="3" name="Connecteur droit avec flèche 2"/>
          <p:cNvCxnSpPr/>
          <p:nvPr/>
        </p:nvCxnSpPr>
        <p:spPr>
          <a:xfrm>
            <a:off x="5868144" y="1916832"/>
            <a:ext cx="21602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60</a:t>
            </a:fld>
            <a:endParaRPr lang="fr-FR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467544" y="44624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>
                <a:solidFill>
                  <a:srgbClr val="6666FF"/>
                </a:solidFill>
              </a:rPr>
              <a:t> </a:t>
            </a:r>
            <a:r>
              <a:rPr lang="fr-FR" sz="2400" i="1" u="sng" dirty="0">
                <a:solidFill>
                  <a:srgbClr val="6666FF"/>
                </a:solidFill>
              </a:rPr>
              <a:t>2.5.ionic </a:t>
            </a:r>
            <a:r>
              <a:rPr lang="fr-FR" sz="2400" i="1" u="sng" dirty="0" err="1">
                <a:solidFill>
                  <a:srgbClr val="6666FF"/>
                </a:solidFill>
              </a:rPr>
              <a:t>superconductors</a:t>
            </a:r>
            <a:r>
              <a:rPr lang="fr-FR" sz="2400" i="1" u="sng" dirty="0">
                <a:solidFill>
                  <a:srgbClr val="6666FF"/>
                </a:solidFill>
              </a:rPr>
              <a:t>: </a:t>
            </a:r>
            <a:r>
              <a:rPr lang="fr-FR" sz="2400" dirty="0">
                <a:latin typeface="Symbol" panose="05050102010706020507" pitchFamily="18" charset="2"/>
              </a:rPr>
              <a:t>s </a:t>
            </a:r>
            <a:r>
              <a:rPr lang="fr-FR" sz="2400" dirty="0"/>
              <a:t>(T= 293 K) &gt;  </a:t>
            </a:r>
            <a:r>
              <a:rPr lang="fr-FR" sz="2400" dirty="0">
                <a:solidFill>
                  <a:srgbClr val="6666FF"/>
                </a:solidFill>
              </a:rPr>
              <a:t>10</a:t>
            </a:r>
            <a:r>
              <a:rPr lang="fr-FR" sz="2400" baseline="30000" dirty="0">
                <a:solidFill>
                  <a:srgbClr val="6666FF"/>
                </a:solidFill>
              </a:rPr>
              <a:t>-2</a:t>
            </a:r>
            <a:r>
              <a:rPr lang="fr-FR" sz="2400" dirty="0">
                <a:solidFill>
                  <a:srgbClr val="6666FF"/>
                </a:solidFill>
              </a:rPr>
              <a:t> S.cm</a:t>
            </a:r>
            <a:r>
              <a:rPr lang="fr-FR" sz="2400" baseline="30000" dirty="0">
                <a:solidFill>
                  <a:srgbClr val="6666FF"/>
                </a:solidFill>
              </a:rPr>
              <a:t>-1</a:t>
            </a:r>
            <a:endParaRPr lang="fr-FR" sz="2400" dirty="0"/>
          </a:p>
          <a:p>
            <a:endParaRPr lang="fr-FR" sz="2400" i="1" u="sng" baseline="-25000" dirty="0">
              <a:solidFill>
                <a:srgbClr val="6666FF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-16634" y="379863"/>
            <a:ext cx="905312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6666FF"/>
                </a:solidFill>
              </a:rPr>
              <a:t>Type I</a:t>
            </a:r>
            <a:r>
              <a:rPr lang="fr-FR" sz="2400" dirty="0"/>
              <a:t> : Ionic </a:t>
            </a:r>
            <a:r>
              <a:rPr lang="fr-FR" sz="2400" dirty="0" err="1"/>
              <a:t>conductors</a:t>
            </a:r>
            <a:r>
              <a:rPr lang="fr-FR" sz="2400" dirty="0"/>
              <a:t> : alkali and alkali-</a:t>
            </a:r>
            <a:r>
              <a:rPr lang="fr-FR" sz="2400" dirty="0" err="1"/>
              <a:t>earth</a:t>
            </a:r>
            <a:r>
              <a:rPr lang="fr-FR" sz="2400" dirty="0"/>
              <a:t> </a:t>
            </a:r>
            <a:r>
              <a:rPr lang="fr-FR" sz="2400" dirty="0" err="1"/>
              <a:t>falides</a:t>
            </a:r>
            <a:r>
              <a:rPr lang="fr-FR" sz="2400" dirty="0"/>
              <a:t> (MgCl</a:t>
            </a:r>
            <a:r>
              <a:rPr lang="fr-FR" sz="2400" baseline="-25000" dirty="0"/>
              <a:t>2</a:t>
            </a:r>
            <a:r>
              <a:rPr lang="fr-FR" sz="2400" dirty="0"/>
              <a:t>, CaCl</a:t>
            </a:r>
            <a:r>
              <a:rPr lang="fr-FR" sz="2400" baseline="-25000" dirty="0"/>
              <a:t>2</a:t>
            </a:r>
            <a:r>
              <a:rPr lang="fr-FR" sz="2400" dirty="0"/>
              <a:t>, CaBr</a:t>
            </a:r>
            <a:r>
              <a:rPr lang="fr-FR" sz="2400" baseline="-25000" dirty="0"/>
              <a:t>2</a:t>
            </a:r>
            <a:r>
              <a:rPr lang="fr-FR" sz="2400" dirty="0"/>
              <a:t>, BaBr</a:t>
            </a:r>
            <a:r>
              <a:rPr lang="fr-FR" sz="2400" baseline="-25000" dirty="0"/>
              <a:t>2</a:t>
            </a:r>
            <a:r>
              <a:rPr lang="fr-FR" sz="2400" dirty="0"/>
              <a:t>)</a:t>
            </a:r>
          </a:p>
          <a:p>
            <a:pPr marL="342900" indent="-342900" algn="just">
              <a:buFont typeface="Symbol"/>
              <a:buChar char=" "/>
            </a:pPr>
            <a:endParaRPr lang="fr-F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6666FF"/>
                </a:solidFill>
              </a:rPr>
              <a:t>Type II </a:t>
            </a:r>
            <a:r>
              <a:rPr lang="fr-FR" sz="2400" dirty="0"/>
              <a:t>: </a:t>
            </a:r>
            <a:r>
              <a:rPr lang="fr-FR" sz="2400" dirty="0" err="1"/>
              <a:t>Crystals</a:t>
            </a:r>
            <a:r>
              <a:rPr lang="fr-FR" sz="2400" dirty="0"/>
              <a:t> </a:t>
            </a:r>
            <a:r>
              <a:rPr lang="fr-FR" sz="2400" dirty="0" err="1"/>
              <a:t>characterized</a:t>
            </a:r>
            <a:r>
              <a:rPr lang="fr-FR" sz="2400" dirty="0"/>
              <a:t> by a </a:t>
            </a:r>
            <a:r>
              <a:rPr lang="fr-FR" sz="2400" dirty="0" err="1"/>
              <a:t>sudden</a:t>
            </a:r>
            <a:r>
              <a:rPr lang="fr-FR" sz="2400" dirty="0"/>
              <a:t> </a:t>
            </a:r>
            <a:r>
              <a:rPr lang="fr-FR" sz="2400" dirty="0" err="1"/>
              <a:t>increase</a:t>
            </a:r>
            <a:r>
              <a:rPr lang="fr-FR" sz="2400" dirty="0"/>
              <a:t> of the </a:t>
            </a:r>
            <a:r>
              <a:rPr lang="fr-FR" sz="2400" dirty="0" err="1"/>
              <a:t>conductivity</a:t>
            </a:r>
            <a:r>
              <a:rPr lang="fr-FR" sz="2400" dirty="0"/>
              <a:t>, due to a 1</a:t>
            </a:r>
            <a:r>
              <a:rPr lang="fr-FR" sz="2400" baseline="30000" dirty="0"/>
              <a:t>st</a:t>
            </a:r>
            <a:r>
              <a:rPr lang="fr-FR" sz="2400" dirty="0"/>
              <a:t> </a:t>
            </a:r>
            <a:r>
              <a:rPr lang="fr-FR" sz="2400" dirty="0" err="1"/>
              <a:t>order</a:t>
            </a:r>
            <a:r>
              <a:rPr lang="fr-FR" sz="2400" dirty="0"/>
              <a:t> phase transition (</a:t>
            </a:r>
            <a:r>
              <a:rPr lang="fr-FR" sz="2400" dirty="0" err="1"/>
              <a:t>AgI</a:t>
            </a:r>
            <a:r>
              <a:rPr lang="fr-FR" sz="2400" dirty="0"/>
              <a:t> </a:t>
            </a:r>
            <a:r>
              <a:rPr lang="fr-FR" sz="2400" dirty="0">
                <a:latin typeface="Symbol" pitchFamily="18" charset="2"/>
              </a:rPr>
              <a:t>a</a:t>
            </a:r>
            <a:r>
              <a:rPr lang="fr-FR" sz="2400" dirty="0"/>
              <a:t>, BaCl</a:t>
            </a:r>
            <a:r>
              <a:rPr lang="fr-FR" sz="2400" baseline="-25000" dirty="0"/>
              <a:t>2</a:t>
            </a:r>
            <a:r>
              <a:rPr lang="fr-FR" sz="2400" dirty="0"/>
              <a:t> and SrBr</a:t>
            </a:r>
            <a:r>
              <a:rPr lang="fr-FR" sz="2400" baseline="-25000" dirty="0"/>
              <a:t>2</a:t>
            </a:r>
            <a:r>
              <a:rPr lang="fr-FR" sz="2400" dirty="0"/>
              <a:t>) </a:t>
            </a:r>
          </a:p>
          <a:p>
            <a:pPr algn="just"/>
            <a:r>
              <a:rPr lang="fr-FR" sz="2400" dirty="0">
                <a:latin typeface="Symbol" panose="05050102010706020507" pitchFamily="18" charset="2"/>
              </a:rPr>
              <a:t>	</a:t>
            </a:r>
            <a:r>
              <a:rPr lang="fr-FR" sz="2400" dirty="0" err="1"/>
              <a:t>Same</a:t>
            </a:r>
            <a:r>
              <a:rPr lang="fr-FR" sz="2400" dirty="0"/>
              <a:t> </a:t>
            </a:r>
            <a:r>
              <a:rPr lang="fr-FR" sz="2400" dirty="0" err="1"/>
              <a:t>order</a:t>
            </a:r>
            <a:r>
              <a:rPr lang="fr-FR" sz="2400" dirty="0"/>
              <a:t> of magnitude for </a:t>
            </a:r>
            <a:r>
              <a:rPr lang="fr-FR" sz="2400" dirty="0">
                <a:latin typeface="Symbol" panose="05050102010706020507" pitchFamily="18" charset="2"/>
              </a:rPr>
              <a:t>D</a:t>
            </a:r>
            <a:r>
              <a:rPr lang="fr-FR" sz="2400" dirty="0"/>
              <a:t>S at the transition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that</a:t>
            </a:r>
            <a:r>
              <a:rPr lang="fr-FR" sz="2400" dirty="0"/>
              <a:t> </a:t>
            </a:r>
            <a:r>
              <a:rPr lang="fr-FR" sz="2400" dirty="0" err="1"/>
              <a:t>observed</a:t>
            </a:r>
            <a:r>
              <a:rPr lang="fr-FR" sz="2400" dirty="0"/>
              <a:t> for </a:t>
            </a:r>
            <a:r>
              <a:rPr lang="fr-FR" sz="2400" dirty="0" err="1"/>
              <a:t>melting</a:t>
            </a:r>
            <a:r>
              <a:rPr lang="fr-FR" sz="2400" dirty="0"/>
              <a:t>. </a:t>
            </a:r>
          </a:p>
          <a:p>
            <a:pPr algn="just"/>
            <a:r>
              <a:rPr lang="fr-FR" sz="2400" dirty="0" err="1"/>
              <a:t>AgI</a:t>
            </a:r>
            <a:r>
              <a:rPr lang="fr-FR" sz="2400" dirty="0"/>
              <a:t> </a:t>
            </a:r>
            <a:r>
              <a:rPr lang="fr-FR" sz="2400" dirty="0">
                <a:latin typeface="Symbol" pitchFamily="18" charset="2"/>
              </a:rPr>
              <a:t>b</a:t>
            </a:r>
            <a:r>
              <a:rPr lang="fr-FR" sz="2400" dirty="0"/>
              <a:t> (</a:t>
            </a:r>
            <a:r>
              <a:rPr lang="fr-FR" dirty="0"/>
              <a:t>hexagonal structure</a:t>
            </a:r>
            <a:r>
              <a:rPr lang="fr-FR" sz="2400" dirty="0"/>
              <a:t>) 	=	 </a:t>
            </a:r>
            <a:r>
              <a:rPr lang="fr-FR" sz="2400" dirty="0" err="1"/>
              <a:t>AgI</a:t>
            </a:r>
            <a:r>
              <a:rPr lang="fr-FR" sz="2400" dirty="0"/>
              <a:t> </a:t>
            </a:r>
            <a:r>
              <a:rPr lang="fr-FR" sz="2400" dirty="0">
                <a:latin typeface="Symbol" pitchFamily="18" charset="2"/>
              </a:rPr>
              <a:t>a</a:t>
            </a:r>
            <a:r>
              <a:rPr lang="fr-FR" sz="2400" dirty="0"/>
              <a:t> </a:t>
            </a:r>
            <a:r>
              <a:rPr lang="fr-FR" dirty="0"/>
              <a:t>(</a:t>
            </a:r>
            <a:r>
              <a:rPr lang="fr-FR" dirty="0" err="1"/>
              <a:t>cubic</a:t>
            </a:r>
            <a:r>
              <a:rPr lang="fr-FR" dirty="0"/>
              <a:t> structure</a:t>
            </a:r>
            <a:r>
              <a:rPr lang="fr-FR" sz="2400" dirty="0"/>
              <a:t>)          </a:t>
            </a:r>
            <a:r>
              <a:rPr lang="fr-FR" sz="2400" dirty="0" err="1"/>
              <a:t>T</a:t>
            </a:r>
            <a:r>
              <a:rPr lang="fr-FR" sz="2400" dirty="0"/>
              <a:t> = 421 K</a:t>
            </a:r>
          </a:p>
          <a:p>
            <a:pPr algn="just"/>
            <a:r>
              <a:rPr lang="fr-FR" sz="2400" dirty="0">
                <a:latin typeface="Symbol" panose="05050102010706020507" pitchFamily="18" charset="2"/>
              </a:rPr>
              <a:t>   s	</a:t>
            </a:r>
            <a:r>
              <a:rPr lang="fr-FR" sz="2400" dirty="0"/>
              <a:t> 3.4.10</a:t>
            </a:r>
            <a:r>
              <a:rPr lang="fr-FR" sz="2400" baseline="30000" dirty="0"/>
              <a:t>-4			</a:t>
            </a:r>
            <a:r>
              <a:rPr lang="fr-FR" sz="2400" dirty="0"/>
              <a:t>	0.13</a:t>
            </a:r>
            <a:endParaRPr lang="fr-FR" sz="2400" dirty="0">
              <a:latin typeface="Symbol" panose="05050102010706020507" pitchFamily="18" charset="2"/>
            </a:endParaRPr>
          </a:p>
          <a:p>
            <a:pPr algn="just"/>
            <a:r>
              <a:rPr lang="fr-FR" sz="2400" dirty="0"/>
              <a:t>(S.cm-1)</a:t>
            </a:r>
          </a:p>
          <a:p>
            <a:pPr algn="just"/>
            <a:endParaRPr lang="fr-FR" sz="2400" dirty="0"/>
          </a:p>
          <a:p>
            <a:pPr algn="just"/>
            <a:endParaRPr lang="fr-FR" sz="2400" dirty="0"/>
          </a:p>
          <a:p>
            <a:pPr algn="just"/>
            <a:endParaRPr lang="fr-FR" sz="2400" dirty="0"/>
          </a:p>
          <a:p>
            <a:pPr algn="just"/>
            <a:endParaRPr lang="fr-FR" sz="2400" dirty="0"/>
          </a:p>
          <a:p>
            <a:pPr algn="just"/>
            <a:endParaRPr lang="fr-FR" sz="2400" dirty="0"/>
          </a:p>
          <a:p>
            <a:pPr algn="just"/>
            <a:r>
              <a:rPr lang="fr-FR" sz="2400" dirty="0"/>
              <a:t> 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1908096" y="4121048"/>
            <a:ext cx="4896152" cy="2476304"/>
            <a:chOff x="2699792" y="4121048"/>
            <a:chExt cx="3672016" cy="1684216"/>
          </a:xfrm>
        </p:grpSpPr>
        <p:cxnSp>
          <p:nvCxnSpPr>
            <p:cNvPr id="11" name="Connecteur droit avec flèche 10"/>
            <p:cNvCxnSpPr/>
            <p:nvPr/>
          </p:nvCxnSpPr>
          <p:spPr>
            <a:xfrm flipV="1">
              <a:off x="3635896" y="4121048"/>
              <a:ext cx="0" cy="151216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/>
            <p:nvPr/>
          </p:nvCxnSpPr>
          <p:spPr>
            <a:xfrm>
              <a:off x="3635896" y="5651956"/>
              <a:ext cx="223224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>
              <a:off x="3779912" y="4283804"/>
              <a:ext cx="504056" cy="288032"/>
            </a:xfrm>
            <a:prstGeom prst="line">
              <a:avLst/>
            </a:prstGeom>
            <a:ln w="19050">
              <a:solidFill>
                <a:srgbClr val="66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>
              <a:off x="4283968" y="4571836"/>
              <a:ext cx="0" cy="648072"/>
            </a:xfrm>
            <a:prstGeom prst="line">
              <a:avLst/>
            </a:prstGeom>
            <a:ln w="19050">
              <a:solidFill>
                <a:srgbClr val="66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>
              <a:off x="4283968" y="5219908"/>
              <a:ext cx="504056" cy="288032"/>
            </a:xfrm>
            <a:prstGeom prst="line">
              <a:avLst/>
            </a:prstGeom>
            <a:ln w="19050">
              <a:solidFill>
                <a:srgbClr val="66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Texte 18"/>
            <p:cNvSpPr txBox="1"/>
            <p:nvPr/>
          </p:nvSpPr>
          <p:spPr>
            <a:xfrm>
              <a:off x="5868144" y="5435932"/>
              <a:ext cx="5036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1/T</a:t>
              </a: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2699792" y="4139788"/>
              <a:ext cx="9060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Log(</a:t>
              </a:r>
              <a:r>
                <a:rPr lang="fr-FR" dirty="0" err="1">
                  <a:latin typeface="Symbol" pitchFamily="18" charset="2"/>
                </a:rPr>
                <a:t>s</a:t>
              </a:r>
              <a:r>
                <a:rPr lang="fr-FR" dirty="0" err="1"/>
                <a:t>T</a:t>
              </a:r>
              <a:r>
                <a:rPr lang="fr-FR" dirty="0"/>
                <a:t>)</a:t>
              </a:r>
            </a:p>
          </p:txBody>
        </p:sp>
        <p:cxnSp>
          <p:nvCxnSpPr>
            <p:cNvPr id="21" name="Connecteur droit 20"/>
            <p:cNvCxnSpPr/>
            <p:nvPr/>
          </p:nvCxnSpPr>
          <p:spPr>
            <a:xfrm>
              <a:off x="3851920" y="4499828"/>
              <a:ext cx="1728192" cy="1008112"/>
            </a:xfrm>
            <a:prstGeom prst="line">
              <a:avLst/>
            </a:prstGeom>
            <a:ln w="19050">
              <a:solidFill>
                <a:srgbClr val="11FF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ZoneTexte 22"/>
            <p:cNvSpPr txBox="1"/>
            <p:nvPr/>
          </p:nvSpPr>
          <p:spPr>
            <a:xfrm>
              <a:off x="4211960" y="4211796"/>
              <a:ext cx="484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>
                  <a:solidFill>
                    <a:srgbClr val="6666FF"/>
                  </a:solidFill>
                </a:rPr>
                <a:t>AgI</a:t>
              </a:r>
              <a:endParaRPr lang="fr-FR" dirty="0">
                <a:solidFill>
                  <a:srgbClr val="6666FF"/>
                </a:solidFill>
              </a:endParaRP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4589952" y="4643844"/>
              <a:ext cx="888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11FF7D"/>
                  </a:solidFill>
                </a:rPr>
                <a:t>RbAg</a:t>
              </a:r>
              <a:r>
                <a:rPr lang="fr-FR" baseline="-25000" dirty="0">
                  <a:solidFill>
                    <a:srgbClr val="11FF7D"/>
                  </a:solidFill>
                </a:rPr>
                <a:t>4</a:t>
              </a:r>
              <a:r>
                <a:rPr lang="fr-FR" dirty="0">
                  <a:solidFill>
                    <a:srgbClr val="11FF7D"/>
                  </a:solidFill>
                </a:rPr>
                <a:t>I</a:t>
              </a:r>
              <a:r>
                <a:rPr lang="fr-FR" baseline="-25000" dirty="0">
                  <a:solidFill>
                    <a:srgbClr val="11FF7D"/>
                  </a:solidFill>
                </a:rPr>
                <a:t>5</a:t>
              </a:r>
            </a:p>
          </p:txBody>
        </p:sp>
      </p:grpSp>
      <p:cxnSp>
        <p:nvCxnSpPr>
          <p:cNvPr id="4" name="Connecteur droit avec flèche 3"/>
          <p:cNvCxnSpPr/>
          <p:nvPr/>
        </p:nvCxnSpPr>
        <p:spPr>
          <a:xfrm flipH="1" flipV="1">
            <a:off x="6193160" y="3983479"/>
            <a:ext cx="360040" cy="216024"/>
          </a:xfrm>
          <a:prstGeom prst="straightConnector1">
            <a:avLst/>
          </a:prstGeom>
          <a:ln w="28575">
            <a:solidFill>
              <a:srgbClr val="66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284728" y="4151173"/>
            <a:ext cx="23043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err="1"/>
              <a:t>Disorder</a:t>
            </a:r>
            <a:r>
              <a:rPr lang="fr-FR" dirty="0"/>
              <a:t> of the </a:t>
            </a:r>
            <a:r>
              <a:rPr lang="fr-FR" dirty="0" err="1"/>
              <a:t>cationic</a:t>
            </a:r>
            <a:r>
              <a:rPr lang="fr-FR" dirty="0"/>
              <a:t> </a:t>
            </a:r>
            <a:r>
              <a:rPr lang="fr-FR" dirty="0" err="1"/>
              <a:t>sub</a:t>
            </a:r>
            <a:r>
              <a:rPr lang="fr-FR" dirty="0"/>
              <a:t>-network</a:t>
            </a:r>
          </a:p>
        </p:txBody>
      </p:sp>
      <p:sp>
        <p:nvSpPr>
          <p:cNvPr id="25" name="Flèche droite 24"/>
          <p:cNvSpPr/>
          <p:nvPr/>
        </p:nvSpPr>
        <p:spPr>
          <a:xfrm>
            <a:off x="251520" y="3062633"/>
            <a:ext cx="597963" cy="333062"/>
          </a:xfrm>
          <a:prstGeom prst="rightArrow">
            <a:avLst/>
          </a:prstGeom>
          <a:solidFill>
            <a:srgbClr val="66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61</a:t>
            </a:fld>
            <a:endParaRPr lang="fr-FR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-16" y="116632"/>
            <a:ext cx="871296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6666FF"/>
                </a:solidFill>
              </a:rPr>
              <a:t>Type III</a:t>
            </a:r>
            <a:r>
              <a:rPr lang="fr-FR" sz="2400" dirty="0"/>
              <a:t> : </a:t>
            </a:r>
            <a:r>
              <a:rPr lang="fr-FR" sz="2400" dirty="0" err="1"/>
              <a:t>widespread</a:t>
            </a:r>
            <a:r>
              <a:rPr lang="fr-FR" sz="2400" dirty="0"/>
              <a:t> transition (2</a:t>
            </a:r>
            <a:r>
              <a:rPr lang="fr-FR" sz="2400" baseline="30000" dirty="0"/>
              <a:t>nd</a:t>
            </a:r>
            <a:r>
              <a:rPr lang="fr-FR" sz="2400" dirty="0"/>
              <a:t> </a:t>
            </a:r>
            <a:r>
              <a:rPr lang="fr-FR" sz="2400" dirty="0" err="1"/>
              <a:t>order</a:t>
            </a:r>
            <a:r>
              <a:rPr lang="fr-FR" sz="2400" dirty="0"/>
              <a:t>, i.e. </a:t>
            </a:r>
            <a:r>
              <a:rPr lang="fr-FR" sz="2400" dirty="0" err="1"/>
              <a:t>without</a:t>
            </a:r>
            <a:r>
              <a:rPr lang="fr-FR" sz="2400" dirty="0"/>
              <a:t> </a:t>
            </a:r>
            <a:r>
              <a:rPr lang="fr-FR" sz="2400" dirty="0" err="1"/>
              <a:t>any</a:t>
            </a:r>
            <a:r>
              <a:rPr lang="fr-FR" sz="2400" dirty="0"/>
              <a:t> change of the </a:t>
            </a:r>
            <a:r>
              <a:rPr lang="fr-FR" sz="2400" dirty="0" err="1"/>
              <a:t>crystal</a:t>
            </a:r>
            <a:r>
              <a:rPr lang="fr-FR" sz="2400" dirty="0"/>
              <a:t> </a:t>
            </a:r>
            <a:r>
              <a:rPr lang="fr-FR" sz="2400" dirty="0" err="1"/>
              <a:t>symetry</a:t>
            </a:r>
            <a:r>
              <a:rPr lang="fr-FR" sz="2400" dirty="0"/>
              <a:t>), </a:t>
            </a:r>
            <a:r>
              <a:rPr lang="fr-FR" sz="2400" dirty="0" err="1"/>
              <a:t>characterized</a:t>
            </a:r>
            <a:r>
              <a:rPr lang="fr-FR" sz="2400" dirty="0"/>
              <a:t> by          </a:t>
            </a:r>
            <a:r>
              <a:rPr lang="fr-FR" sz="2400" dirty="0">
                <a:latin typeface="Symbol" panose="05050102010706020507" pitchFamily="18" charset="2"/>
              </a:rPr>
              <a:t>D</a:t>
            </a:r>
            <a:r>
              <a:rPr lang="fr-FR" sz="2400" dirty="0"/>
              <a:t>S and Cp max </a:t>
            </a:r>
          </a:p>
          <a:p>
            <a:pPr algn="just"/>
            <a:r>
              <a:rPr lang="fr-FR" sz="2400" dirty="0"/>
              <a:t>(CaF</a:t>
            </a:r>
            <a:r>
              <a:rPr lang="fr-FR" sz="2400" baseline="-25000" dirty="0"/>
              <a:t>2</a:t>
            </a:r>
            <a:r>
              <a:rPr lang="fr-FR" sz="2400" dirty="0"/>
              <a:t>, SrF</a:t>
            </a:r>
            <a:r>
              <a:rPr lang="fr-FR" sz="2400" baseline="-25000" dirty="0"/>
              <a:t>2</a:t>
            </a:r>
            <a:r>
              <a:rPr lang="fr-FR" sz="2400" dirty="0"/>
              <a:t>, PbF</a:t>
            </a:r>
            <a:r>
              <a:rPr lang="fr-FR" sz="2400" baseline="-25000" dirty="0"/>
              <a:t>2</a:t>
            </a:r>
            <a:r>
              <a:rPr lang="fr-FR" sz="2400" dirty="0"/>
              <a:t>, SrCl</a:t>
            </a:r>
            <a:r>
              <a:rPr lang="fr-FR" sz="2400" baseline="-25000" dirty="0"/>
              <a:t>2</a:t>
            </a:r>
            <a:r>
              <a:rPr lang="fr-FR" sz="2400" dirty="0"/>
              <a:t>, SrBr</a:t>
            </a:r>
            <a:r>
              <a:rPr lang="fr-FR" sz="2400" baseline="-25000" dirty="0"/>
              <a:t>2</a:t>
            </a:r>
            <a:r>
              <a:rPr lang="fr-FR" sz="2400" dirty="0"/>
              <a:t>, LaF</a:t>
            </a:r>
            <a:r>
              <a:rPr lang="fr-FR" sz="2400" baseline="-25000" dirty="0"/>
              <a:t>3</a:t>
            </a:r>
            <a:r>
              <a:rPr lang="fr-FR" sz="2400" dirty="0"/>
              <a:t>, CeF</a:t>
            </a:r>
            <a:r>
              <a:rPr lang="fr-FR" sz="2400" baseline="-25000" dirty="0"/>
              <a:t>3</a:t>
            </a:r>
            <a:r>
              <a:rPr lang="fr-FR" sz="2400" dirty="0"/>
              <a:t>, RbAg</a:t>
            </a:r>
            <a:r>
              <a:rPr lang="fr-FR" sz="2400" baseline="-25000" dirty="0"/>
              <a:t>4</a:t>
            </a:r>
            <a:r>
              <a:rPr lang="fr-FR" sz="2400" dirty="0"/>
              <a:t>I</a:t>
            </a:r>
            <a:r>
              <a:rPr lang="fr-FR" sz="2400" baseline="-25000" dirty="0"/>
              <a:t>5</a:t>
            </a:r>
            <a:r>
              <a:rPr lang="fr-FR" sz="2400" dirty="0"/>
              <a:t>, Li</a:t>
            </a:r>
            <a:r>
              <a:rPr lang="fr-FR" sz="2400" baseline="-25000" dirty="0"/>
              <a:t>2</a:t>
            </a:r>
            <a:r>
              <a:rPr lang="fr-FR" sz="2400" dirty="0"/>
              <a:t>SO</a:t>
            </a:r>
            <a:r>
              <a:rPr lang="fr-FR" sz="2400" baseline="-25000" dirty="0"/>
              <a:t>4</a:t>
            </a:r>
            <a:r>
              <a:rPr lang="fr-FR" sz="2400" dirty="0"/>
              <a:t>)</a:t>
            </a:r>
          </a:p>
          <a:p>
            <a:pPr algn="just"/>
            <a:endParaRPr lang="fr-FR" sz="2400" dirty="0"/>
          </a:p>
          <a:p>
            <a:pPr algn="just"/>
            <a:endParaRPr lang="fr-FR" sz="2400" dirty="0"/>
          </a:p>
          <a:p>
            <a:pPr algn="just"/>
            <a:endParaRPr lang="fr-FR" sz="2400" dirty="0"/>
          </a:p>
          <a:p>
            <a:pPr algn="just"/>
            <a:endParaRPr lang="fr-FR" sz="2400" dirty="0"/>
          </a:p>
          <a:p>
            <a:pPr algn="just"/>
            <a:endParaRPr lang="fr-FR" sz="2400" dirty="0"/>
          </a:p>
          <a:p>
            <a:pPr algn="just"/>
            <a:endParaRPr lang="fr-FR" sz="2400" dirty="0"/>
          </a:p>
          <a:p>
            <a:pPr algn="just"/>
            <a:endParaRPr lang="fr-FR" sz="2400" dirty="0"/>
          </a:p>
          <a:p>
            <a:pPr algn="just"/>
            <a:endParaRPr lang="fr-FR" sz="2400" dirty="0"/>
          </a:p>
          <a:p>
            <a:pPr algn="just"/>
            <a:endParaRPr lang="fr-FR" sz="2400" dirty="0"/>
          </a:p>
          <a:p>
            <a:pPr algn="just"/>
            <a:endParaRPr lang="fr-FR" sz="2400" dirty="0"/>
          </a:p>
          <a:p>
            <a:pPr algn="just"/>
            <a:endParaRPr lang="fr-FR" sz="2400" dirty="0"/>
          </a:p>
          <a:p>
            <a:pPr algn="just"/>
            <a:endParaRPr lang="fr-FR" sz="2400" dirty="0"/>
          </a:p>
          <a:p>
            <a:pPr algn="just"/>
            <a:endParaRPr lang="fr-FR" sz="2400" dirty="0"/>
          </a:p>
          <a:p>
            <a:pPr algn="just"/>
            <a:r>
              <a:rPr lang="fr-FR" sz="2400" dirty="0"/>
              <a:t> 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727575" y="1772816"/>
            <a:ext cx="6379916" cy="4512485"/>
            <a:chOff x="1442018" y="2693819"/>
            <a:chExt cx="3174059" cy="1952798"/>
          </a:xfrm>
        </p:grpSpPr>
        <p:cxnSp>
          <p:nvCxnSpPr>
            <p:cNvPr id="11" name="Connecteur droit avec flèche 10"/>
            <p:cNvCxnSpPr/>
            <p:nvPr/>
          </p:nvCxnSpPr>
          <p:spPr>
            <a:xfrm flipV="1">
              <a:off x="2051720" y="3035119"/>
              <a:ext cx="0" cy="151216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/>
            <p:nvPr/>
          </p:nvCxnSpPr>
          <p:spPr>
            <a:xfrm>
              <a:off x="2051720" y="4566027"/>
              <a:ext cx="223224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Texte 18"/>
            <p:cNvSpPr txBox="1"/>
            <p:nvPr/>
          </p:nvSpPr>
          <p:spPr>
            <a:xfrm>
              <a:off x="4312865" y="4446829"/>
              <a:ext cx="303212" cy="1997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/>
                <a:t>1/T</a:t>
              </a: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1442018" y="3036599"/>
              <a:ext cx="587124" cy="1997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/>
                <a:t>Log(</a:t>
              </a:r>
              <a:r>
                <a:rPr lang="fr-FR" sz="2400" dirty="0" err="1">
                  <a:latin typeface="Symbol" pitchFamily="18" charset="2"/>
                </a:rPr>
                <a:t>sT</a:t>
              </a:r>
              <a:r>
                <a:rPr lang="fr-FR" sz="2400" dirty="0"/>
                <a:t>)</a:t>
              </a:r>
            </a:p>
          </p:txBody>
        </p:sp>
        <p:sp>
          <p:nvSpPr>
            <p:cNvPr id="16" name="Forme libre 15"/>
            <p:cNvSpPr/>
            <p:nvPr/>
          </p:nvSpPr>
          <p:spPr>
            <a:xfrm>
              <a:off x="2130641" y="3189247"/>
              <a:ext cx="1961965" cy="945473"/>
            </a:xfrm>
            <a:custGeom>
              <a:avLst/>
              <a:gdLst>
                <a:gd name="connsiteX0" fmla="*/ 0 w 1961965"/>
                <a:gd name="connsiteY0" fmla="*/ 4439 h 945473"/>
                <a:gd name="connsiteX1" fmla="*/ 239697 w 1961965"/>
                <a:gd name="connsiteY1" fmla="*/ 13317 h 945473"/>
                <a:gd name="connsiteX2" fmla="*/ 284085 w 1961965"/>
                <a:gd name="connsiteY2" fmla="*/ 84339 h 945473"/>
                <a:gd name="connsiteX3" fmla="*/ 514905 w 1961965"/>
                <a:gd name="connsiteY3" fmla="*/ 102094 h 945473"/>
                <a:gd name="connsiteX4" fmla="*/ 692458 w 1961965"/>
                <a:gd name="connsiteY4" fmla="*/ 217504 h 945473"/>
                <a:gd name="connsiteX5" fmla="*/ 1012054 w 1961965"/>
                <a:gd name="connsiteY5" fmla="*/ 759041 h 945473"/>
                <a:gd name="connsiteX6" fmla="*/ 1961965 w 1961965"/>
                <a:gd name="connsiteY6" fmla="*/ 945473 h 945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1965" h="945473">
                  <a:moveTo>
                    <a:pt x="0" y="4439"/>
                  </a:moveTo>
                  <a:cubicBezTo>
                    <a:pt x="96175" y="2219"/>
                    <a:pt x="192350" y="0"/>
                    <a:pt x="239697" y="13317"/>
                  </a:cubicBezTo>
                  <a:cubicBezTo>
                    <a:pt x="287044" y="26634"/>
                    <a:pt x="238217" y="69543"/>
                    <a:pt x="284085" y="84339"/>
                  </a:cubicBezTo>
                  <a:cubicBezTo>
                    <a:pt x="329953" y="99135"/>
                    <a:pt x="446843" y="79900"/>
                    <a:pt x="514905" y="102094"/>
                  </a:cubicBezTo>
                  <a:cubicBezTo>
                    <a:pt x="582967" y="124288"/>
                    <a:pt x="609600" y="108013"/>
                    <a:pt x="692458" y="217504"/>
                  </a:cubicBezTo>
                  <a:cubicBezTo>
                    <a:pt x="775316" y="326995"/>
                    <a:pt x="800470" y="637713"/>
                    <a:pt x="1012054" y="759041"/>
                  </a:cubicBezTo>
                  <a:cubicBezTo>
                    <a:pt x="1223638" y="880369"/>
                    <a:pt x="1592801" y="912921"/>
                    <a:pt x="1961965" y="945473"/>
                  </a:cubicBezTo>
                </a:path>
              </a:pathLst>
            </a:custGeom>
            <a:ln w="28575">
              <a:solidFill>
                <a:srgbClr val="66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2915816" y="2693819"/>
              <a:ext cx="629456" cy="1997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err="1"/>
                <a:t>Tmelting</a:t>
              </a:r>
              <a:endParaRPr lang="fr-FR" sz="2400" dirty="0"/>
            </a:p>
          </p:txBody>
        </p:sp>
        <p:cxnSp>
          <p:nvCxnSpPr>
            <p:cNvPr id="26" name="Connecteur droit avec flèche 25"/>
            <p:cNvCxnSpPr/>
            <p:nvPr/>
          </p:nvCxnSpPr>
          <p:spPr>
            <a:xfrm flipH="1">
              <a:off x="2411760" y="2893607"/>
              <a:ext cx="548820" cy="304268"/>
            </a:xfrm>
            <a:prstGeom prst="straightConnector1">
              <a:avLst/>
            </a:prstGeom>
            <a:ln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ZoneTexte 26"/>
          <p:cNvSpPr txBox="1"/>
          <p:nvPr/>
        </p:nvSpPr>
        <p:spPr>
          <a:xfrm>
            <a:off x="3673116" y="2281399"/>
            <a:ext cx="3635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" indent="-38100" algn="ctr"/>
            <a:r>
              <a:rPr lang="fr-FR" dirty="0">
                <a:latin typeface="Symbol" pitchFamily="2" charset="2"/>
              </a:rPr>
              <a:t>s </a:t>
            </a:r>
            <a:r>
              <a:rPr lang="fr-FR" dirty="0"/>
              <a:t>for the </a:t>
            </a:r>
            <a:r>
              <a:rPr lang="fr-FR" dirty="0" err="1"/>
              <a:t>liquid</a:t>
            </a:r>
            <a:r>
              <a:rPr lang="fr-FR" dirty="0"/>
              <a:t> and </a:t>
            </a:r>
            <a:r>
              <a:rPr lang="fr-FR" dirty="0" err="1"/>
              <a:t>solid</a:t>
            </a:r>
            <a:r>
              <a:rPr lang="fr-FR" dirty="0"/>
              <a:t> phases are </a:t>
            </a:r>
            <a:r>
              <a:rPr lang="fr-FR" dirty="0" err="1"/>
              <a:t>similar</a:t>
            </a:r>
            <a:r>
              <a:rPr lang="fr-FR" dirty="0"/>
              <a:t> </a:t>
            </a:r>
            <a:r>
              <a:rPr lang="fr-FR" dirty="0" err="1"/>
              <a:t>around</a:t>
            </a:r>
            <a:r>
              <a:rPr lang="fr-FR" dirty="0"/>
              <a:t> </a:t>
            </a:r>
            <a:r>
              <a:rPr lang="fr-FR" dirty="0" err="1"/>
              <a:t>Tmelting</a:t>
            </a:r>
            <a:endParaRPr lang="fr-FR" dirty="0"/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5490710" y="585150"/>
            <a:ext cx="288032" cy="216024"/>
          </a:xfrm>
          <a:prstGeom prst="straightConnector1">
            <a:avLst/>
          </a:prstGeom>
          <a:ln w="28575">
            <a:solidFill>
              <a:srgbClr val="66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3923928" y="3229824"/>
            <a:ext cx="2231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Increases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smoothly</a:t>
            </a:r>
            <a:r>
              <a:rPr lang="fr-FR" dirty="0">
                <a:latin typeface="+mj-lt"/>
              </a:rPr>
              <a:t> 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62</a:t>
            </a:fld>
            <a:endParaRPr lang="fr-FR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251520" y="0"/>
            <a:ext cx="87129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/>
              <a:t>Type II and III </a:t>
            </a:r>
            <a:r>
              <a:rPr lang="fr-FR" sz="2400" dirty="0" err="1"/>
              <a:t>ionic</a:t>
            </a:r>
            <a:r>
              <a:rPr lang="fr-FR" sz="2400" dirty="0"/>
              <a:t> </a:t>
            </a:r>
            <a:r>
              <a:rPr lang="fr-FR" sz="2400" dirty="0" err="1"/>
              <a:t>superconductors</a:t>
            </a:r>
            <a:r>
              <a:rPr lang="fr-FR" sz="2400" dirty="0"/>
              <a:t> for </a:t>
            </a:r>
            <a:r>
              <a:rPr lang="fr-FR" sz="2400" dirty="0" err="1"/>
              <a:t>T</a:t>
            </a:r>
            <a:r>
              <a:rPr lang="fr-FR" sz="2400" dirty="0"/>
              <a:t> &gt; structural transitions</a:t>
            </a:r>
          </a:p>
          <a:p>
            <a:pPr algn="just"/>
            <a:r>
              <a:rPr lang="fr-FR" sz="2400" dirty="0"/>
              <a:t>	</a:t>
            </a:r>
          </a:p>
          <a:p>
            <a:pPr algn="just"/>
            <a:endParaRPr lang="fr-FR" sz="2400" dirty="0"/>
          </a:p>
          <a:p>
            <a:pPr algn="just"/>
            <a:r>
              <a:rPr lang="fr-FR" sz="2400" dirty="0"/>
              <a:t>Challenge for </a:t>
            </a:r>
            <a:r>
              <a:rPr lang="fr-FR" sz="2400" dirty="0" err="1"/>
              <a:t>achieving</a:t>
            </a:r>
            <a:r>
              <a:rPr lang="fr-FR" sz="2400" dirty="0"/>
              <a:t> structures </a:t>
            </a:r>
            <a:r>
              <a:rPr lang="fr-FR" sz="2400" dirty="0" err="1"/>
              <a:t>suitable</a:t>
            </a:r>
            <a:r>
              <a:rPr lang="fr-FR" sz="2400" dirty="0"/>
              <a:t> for </a:t>
            </a:r>
            <a:r>
              <a:rPr lang="fr-FR" sz="2400" dirty="0" err="1"/>
              <a:t>superconductivity</a:t>
            </a:r>
            <a:r>
              <a:rPr lang="fr-FR" sz="2400" dirty="0"/>
              <a:t>: </a:t>
            </a:r>
          </a:p>
          <a:p>
            <a:pPr algn="just"/>
            <a:r>
              <a:rPr lang="fr-FR" sz="2400" dirty="0" err="1">
                <a:solidFill>
                  <a:srgbClr val="6666FF"/>
                </a:solidFill>
              </a:rPr>
              <a:t>Reduce</a:t>
            </a:r>
            <a:r>
              <a:rPr lang="fr-FR" sz="2400" dirty="0">
                <a:solidFill>
                  <a:srgbClr val="6666FF"/>
                </a:solidFill>
              </a:rPr>
              <a:t> </a:t>
            </a:r>
            <a:r>
              <a:rPr lang="fr-FR" sz="2400" dirty="0" err="1">
                <a:solidFill>
                  <a:srgbClr val="6666FF"/>
                </a:solidFill>
              </a:rPr>
              <a:t>T</a:t>
            </a:r>
            <a:r>
              <a:rPr lang="fr-FR" sz="2400" dirty="0">
                <a:solidFill>
                  <a:srgbClr val="6666FF"/>
                </a:solidFill>
              </a:rPr>
              <a:t> </a:t>
            </a:r>
            <a:r>
              <a:rPr lang="fr-FR" sz="2400" dirty="0"/>
              <a:t>by</a:t>
            </a:r>
          </a:p>
          <a:p>
            <a:pPr marL="1314450" lvl="2" indent="-400050" algn="just">
              <a:buAutoNum type="romanLcParenR"/>
            </a:pPr>
            <a:r>
              <a:rPr lang="fr-FR" sz="2400" dirty="0" err="1"/>
              <a:t>Cationic</a:t>
            </a:r>
            <a:r>
              <a:rPr lang="fr-FR" sz="2400" dirty="0"/>
              <a:t> substitutions</a:t>
            </a:r>
          </a:p>
          <a:p>
            <a:pPr marL="1314450" lvl="2" indent="-400050" algn="just">
              <a:buAutoNum type="romanLcParenR"/>
            </a:pPr>
            <a:r>
              <a:rPr lang="fr-FR" sz="2400" dirty="0" err="1"/>
              <a:t>Anionic</a:t>
            </a:r>
            <a:r>
              <a:rPr lang="fr-FR" sz="2400" dirty="0"/>
              <a:t> substitutions</a:t>
            </a:r>
          </a:p>
          <a:p>
            <a:pPr marL="1314450" lvl="2" indent="-400050" algn="just">
              <a:buAutoNum type="romanLcParenR"/>
            </a:pPr>
            <a:r>
              <a:rPr lang="fr-FR" sz="2400" dirty="0"/>
              <a:t>Mixed substitutions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12068" y="3263434"/>
            <a:ext cx="871986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err="1">
                <a:solidFill>
                  <a:srgbClr val="6666FF"/>
                </a:solidFill>
              </a:rPr>
              <a:t>Synthesize</a:t>
            </a:r>
            <a:r>
              <a:rPr lang="fr-FR" sz="2400" dirty="0">
                <a:solidFill>
                  <a:srgbClr val="6666FF"/>
                </a:solidFill>
              </a:rPr>
              <a:t> compounds </a:t>
            </a:r>
            <a:r>
              <a:rPr lang="fr-FR" sz="2400" dirty="0" err="1">
                <a:solidFill>
                  <a:srgbClr val="6666FF"/>
                </a:solidFill>
              </a:rPr>
              <a:t>with</a:t>
            </a:r>
            <a:r>
              <a:rPr lang="fr-FR" sz="2400" dirty="0">
                <a:solidFill>
                  <a:srgbClr val="6666FF"/>
                </a:solidFill>
              </a:rPr>
              <a:t> partial </a:t>
            </a:r>
            <a:r>
              <a:rPr lang="fr-FR" sz="2400" dirty="0" err="1">
                <a:solidFill>
                  <a:srgbClr val="6666FF"/>
                </a:solidFill>
              </a:rPr>
              <a:t>aoccupation</a:t>
            </a:r>
            <a:r>
              <a:rPr lang="fr-FR" sz="2400" dirty="0">
                <a:solidFill>
                  <a:srgbClr val="6666FF"/>
                </a:solidFill>
              </a:rPr>
              <a:t> of the </a:t>
            </a:r>
            <a:r>
              <a:rPr lang="fr-FR" sz="2400" dirty="0" err="1">
                <a:solidFill>
                  <a:srgbClr val="6666FF"/>
                </a:solidFill>
              </a:rPr>
              <a:t>ionic</a:t>
            </a:r>
            <a:r>
              <a:rPr lang="fr-FR" sz="2400" dirty="0">
                <a:solidFill>
                  <a:srgbClr val="6666FF"/>
                </a:solidFill>
              </a:rPr>
              <a:t> </a:t>
            </a:r>
            <a:r>
              <a:rPr lang="fr-FR" sz="2400" dirty="0" err="1">
                <a:solidFill>
                  <a:srgbClr val="6666FF"/>
                </a:solidFill>
              </a:rPr>
              <a:t>sub</a:t>
            </a:r>
            <a:r>
              <a:rPr lang="fr-FR" sz="2400" dirty="0">
                <a:solidFill>
                  <a:srgbClr val="6666FF"/>
                </a:solidFill>
              </a:rPr>
              <a:t>-network </a:t>
            </a:r>
            <a:r>
              <a:rPr lang="fr-FR" sz="2400" dirty="0"/>
              <a:t>: Alkali ions </a:t>
            </a:r>
            <a:r>
              <a:rPr lang="fr-FR" sz="2400" dirty="0" err="1"/>
              <a:t>conductors</a:t>
            </a:r>
            <a:r>
              <a:rPr lang="fr-FR" sz="2400" dirty="0"/>
              <a:t> (Li / Na) </a:t>
            </a:r>
          </a:p>
          <a:p>
            <a:pPr marL="1428750" lvl="2" indent="-514350" algn="just">
              <a:buAutoNum type="romanLcParenR"/>
            </a:pPr>
            <a:r>
              <a:rPr lang="fr-FR" sz="2400" dirty="0" err="1"/>
              <a:t>Fixed</a:t>
            </a:r>
            <a:r>
              <a:rPr lang="fr-FR" sz="2400" dirty="0"/>
              <a:t> </a:t>
            </a:r>
            <a:r>
              <a:rPr lang="fr-FR" sz="2400" dirty="0" err="1"/>
              <a:t>anionic</a:t>
            </a:r>
            <a:r>
              <a:rPr lang="fr-FR" sz="2400" dirty="0"/>
              <a:t> </a:t>
            </a:r>
            <a:r>
              <a:rPr lang="fr-FR" sz="2400" dirty="0" err="1"/>
              <a:t>sub</a:t>
            </a:r>
            <a:r>
              <a:rPr lang="fr-FR" sz="2400" dirty="0"/>
              <a:t>-network</a:t>
            </a:r>
          </a:p>
          <a:p>
            <a:pPr marL="1428750" lvl="2" indent="-514350" algn="just">
              <a:buAutoNum type="romanLcParenR"/>
            </a:pPr>
            <a:r>
              <a:rPr lang="fr-FR" sz="2200" dirty="0" err="1"/>
              <a:t>Cationic</a:t>
            </a:r>
            <a:r>
              <a:rPr lang="fr-FR" sz="2200" dirty="0"/>
              <a:t> </a:t>
            </a:r>
            <a:r>
              <a:rPr lang="fr-FR" sz="2200" dirty="0" err="1"/>
              <a:t>sub</a:t>
            </a:r>
            <a:r>
              <a:rPr lang="fr-FR" sz="2200" dirty="0"/>
              <a:t>-network </a:t>
            </a:r>
            <a:r>
              <a:rPr lang="fr-FR" sz="2200" dirty="0" err="1"/>
              <a:t>characterized</a:t>
            </a:r>
            <a:r>
              <a:rPr lang="fr-FR" sz="2200" dirty="0"/>
              <a:t> by </a:t>
            </a:r>
            <a:r>
              <a:rPr lang="fr-FR" sz="2200" dirty="0" err="1"/>
              <a:t>n</a:t>
            </a:r>
            <a:r>
              <a:rPr lang="fr-FR" sz="2200" baseline="-25000" dirty="0" err="1"/>
              <a:t>occupied</a:t>
            </a:r>
            <a:r>
              <a:rPr lang="fr-FR" sz="2200" baseline="-25000" dirty="0"/>
              <a:t> sites/cation</a:t>
            </a:r>
            <a:r>
              <a:rPr lang="fr-FR" sz="2200" dirty="0"/>
              <a:t> &gt; </a:t>
            </a:r>
            <a:r>
              <a:rPr lang="fr-FR" sz="2200" dirty="0" err="1"/>
              <a:t>n</a:t>
            </a:r>
            <a:r>
              <a:rPr lang="fr-FR" sz="2200" baseline="-25000" dirty="0" err="1"/>
              <a:t>cation</a:t>
            </a:r>
            <a:r>
              <a:rPr lang="fr-FR" sz="2200" dirty="0"/>
              <a:t> </a:t>
            </a:r>
          </a:p>
          <a:p>
            <a:pPr algn="just"/>
            <a:r>
              <a:rPr lang="fr-FR" sz="2400" dirty="0"/>
              <a:t>	</a:t>
            </a:r>
          </a:p>
          <a:p>
            <a:pPr algn="just"/>
            <a:endParaRPr lang="fr-FR" sz="2400" dirty="0"/>
          </a:p>
          <a:p>
            <a:pPr algn="just"/>
            <a:r>
              <a:rPr lang="fr-FR" sz="2400" dirty="0"/>
              <a:t>	</a:t>
            </a:r>
            <a:r>
              <a:rPr lang="fr-FR" sz="2400" dirty="0" err="1"/>
              <a:t>low</a:t>
            </a:r>
            <a:r>
              <a:rPr lang="fr-FR" sz="2400" dirty="0"/>
              <a:t> </a:t>
            </a:r>
            <a:r>
              <a:rPr lang="fr-FR" sz="2400" dirty="0" err="1"/>
              <a:t>Ea</a:t>
            </a:r>
            <a:r>
              <a:rPr lang="fr-FR" sz="2400" dirty="0"/>
              <a:t> </a:t>
            </a:r>
            <a:r>
              <a:rPr lang="fr-FR" sz="2400" dirty="0" err="1"/>
              <a:t>from</a:t>
            </a:r>
            <a:r>
              <a:rPr lang="fr-FR" sz="2400" dirty="0"/>
              <a:t> one site to </a:t>
            </a:r>
            <a:r>
              <a:rPr lang="fr-FR" sz="2400" dirty="0" err="1"/>
              <a:t>another</a:t>
            </a:r>
            <a:r>
              <a:rPr lang="fr-FR" sz="2400" dirty="0"/>
              <a:t>.</a:t>
            </a:r>
          </a:p>
          <a:p>
            <a:pPr algn="just"/>
            <a:r>
              <a:rPr lang="fr-FR" sz="2400" dirty="0"/>
              <a:t> </a:t>
            </a:r>
          </a:p>
        </p:txBody>
      </p:sp>
      <p:sp>
        <p:nvSpPr>
          <p:cNvPr id="4" name="Flèche droite 3"/>
          <p:cNvSpPr/>
          <p:nvPr/>
        </p:nvSpPr>
        <p:spPr>
          <a:xfrm>
            <a:off x="467544" y="5517232"/>
            <a:ext cx="597963" cy="333062"/>
          </a:xfrm>
          <a:prstGeom prst="rightArrow">
            <a:avLst/>
          </a:prstGeom>
          <a:solidFill>
            <a:srgbClr val="66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63</a:t>
            </a:fld>
            <a:endParaRPr lang="fr-FR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95536" y="1772816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6666FF"/>
                </a:solidFill>
              </a:rPr>
              <a:t>3 – Ionic transport in </a:t>
            </a:r>
            <a:r>
              <a:rPr lang="fr-FR" sz="2800" dirty="0" err="1">
                <a:solidFill>
                  <a:srgbClr val="6666FF"/>
                </a:solidFill>
              </a:rPr>
              <a:t>amorphous</a:t>
            </a:r>
            <a:r>
              <a:rPr lang="fr-FR" sz="2800" dirty="0">
                <a:solidFill>
                  <a:srgbClr val="6666FF"/>
                </a:solidFill>
              </a:rPr>
              <a:t> </a:t>
            </a:r>
            <a:r>
              <a:rPr lang="fr-FR" sz="2800" dirty="0" err="1">
                <a:solidFill>
                  <a:srgbClr val="6666FF"/>
                </a:solidFill>
              </a:rPr>
              <a:t>solid</a:t>
            </a:r>
            <a:r>
              <a:rPr lang="fr-FR" sz="2800" dirty="0">
                <a:solidFill>
                  <a:srgbClr val="6666FF"/>
                </a:solidFill>
              </a:rPr>
              <a:t> </a:t>
            </a:r>
            <a:r>
              <a:rPr lang="fr-FR" sz="2800" dirty="0" err="1">
                <a:solidFill>
                  <a:srgbClr val="6666FF"/>
                </a:solidFill>
              </a:rPr>
              <a:t>electrolytes</a:t>
            </a:r>
            <a:r>
              <a:rPr lang="fr-FR" sz="2800" dirty="0">
                <a:solidFill>
                  <a:srgbClr val="6666FF"/>
                </a:solidFill>
              </a:rPr>
              <a:t>: Free volume model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39552" y="2924944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err="1"/>
              <a:t>vitreous</a:t>
            </a:r>
            <a:r>
              <a:rPr lang="fr-FR" sz="2400" dirty="0"/>
              <a:t> </a:t>
            </a:r>
            <a:r>
              <a:rPr lang="fr-FR" sz="2400" dirty="0" err="1"/>
              <a:t>minerals</a:t>
            </a:r>
            <a:r>
              <a:rPr lang="fr-FR" sz="2400" dirty="0"/>
              <a:t>: </a:t>
            </a:r>
            <a:r>
              <a:rPr lang="fr-FR" sz="2400" dirty="0" err="1"/>
              <a:t>ionically</a:t>
            </a:r>
            <a:r>
              <a:rPr lang="fr-FR" sz="2400" dirty="0"/>
              <a:t> conductive glasses and compounds </a:t>
            </a:r>
            <a:r>
              <a:rPr lang="fr-FR" sz="2400" dirty="0" err="1"/>
              <a:t>based</a:t>
            </a:r>
            <a:r>
              <a:rPr lang="fr-FR" sz="2400" dirty="0"/>
              <a:t> on </a:t>
            </a:r>
            <a:r>
              <a:rPr lang="fr-FR" sz="2400" dirty="0" err="1"/>
              <a:t>doped</a:t>
            </a:r>
            <a:r>
              <a:rPr lang="fr-FR" sz="2400" dirty="0"/>
              <a:t> glass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err="1"/>
              <a:t>Ionically</a:t>
            </a:r>
            <a:r>
              <a:rPr lang="fr-FR" sz="2400" dirty="0"/>
              <a:t> conductive </a:t>
            </a:r>
            <a:r>
              <a:rPr lang="fr-FR" sz="2400" dirty="0" err="1"/>
              <a:t>organo-minerals</a:t>
            </a:r>
            <a:r>
              <a:rPr lang="fr-FR" sz="2400" dirty="0"/>
              <a:t>: </a:t>
            </a:r>
            <a:r>
              <a:rPr lang="fr-FR" sz="2400" dirty="0" err="1"/>
              <a:t>polymer-based</a:t>
            </a:r>
            <a:r>
              <a:rPr lang="fr-FR" sz="2400" dirty="0"/>
              <a:t> </a:t>
            </a:r>
            <a:r>
              <a:rPr lang="fr-FR" sz="2400" dirty="0" err="1"/>
              <a:t>electrolytes</a:t>
            </a:r>
            <a:endParaRPr lang="fr-FR" sz="24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64</a:t>
            </a:fld>
            <a:endParaRPr lang="fr-FR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188640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>
                <a:solidFill>
                  <a:srgbClr val="6666FF"/>
                </a:solidFill>
              </a:rPr>
              <a:t>3.1. </a:t>
            </a:r>
            <a:r>
              <a:rPr lang="fr-FR" sz="2400" u="sng" dirty="0" err="1">
                <a:solidFill>
                  <a:srgbClr val="6666FF"/>
                </a:solidFill>
              </a:rPr>
              <a:t>Vitreous</a:t>
            </a:r>
            <a:r>
              <a:rPr lang="fr-FR" sz="2400" u="sng" dirty="0">
                <a:solidFill>
                  <a:srgbClr val="6666FF"/>
                </a:solidFill>
              </a:rPr>
              <a:t> </a:t>
            </a:r>
            <a:r>
              <a:rPr lang="fr-FR" sz="2400" u="sng" dirty="0" err="1">
                <a:solidFill>
                  <a:srgbClr val="6666FF"/>
                </a:solidFill>
              </a:rPr>
              <a:t>minerals</a:t>
            </a:r>
            <a:endParaRPr lang="fr-FR" sz="2400" u="sng" dirty="0">
              <a:solidFill>
                <a:srgbClr val="6666FF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" y="620688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/>
              <a:t>	</a:t>
            </a:r>
            <a:r>
              <a:rPr lang="fr-FR" sz="2400" dirty="0" err="1"/>
              <a:t>Polymerization</a:t>
            </a:r>
            <a:r>
              <a:rPr lang="fr-FR" sz="2400" dirty="0"/>
              <a:t> of </a:t>
            </a:r>
            <a:r>
              <a:rPr lang="fr-FR" sz="2400" dirty="0" err="1"/>
              <a:t>typical</a:t>
            </a:r>
            <a:r>
              <a:rPr lang="fr-FR" sz="2400" dirty="0"/>
              <a:t> compounds: oxide </a:t>
            </a:r>
            <a:r>
              <a:rPr lang="fr-FR" sz="2400" dirty="0" err="1"/>
              <a:t>based</a:t>
            </a:r>
            <a:r>
              <a:rPr lang="fr-FR" sz="2400" dirty="0"/>
              <a:t> on </a:t>
            </a:r>
            <a:r>
              <a:rPr lang="fr-FR" sz="2400" dirty="0" err="1"/>
              <a:t>elements</a:t>
            </a:r>
            <a:r>
              <a:rPr lang="fr-FR" sz="2400" dirty="0"/>
              <a:t> </a:t>
            </a:r>
            <a:r>
              <a:rPr lang="fr-FR" sz="2400" dirty="0" err="1"/>
              <a:t>whose</a:t>
            </a:r>
            <a:r>
              <a:rPr lang="fr-FR" sz="2400" dirty="0"/>
              <a:t> valence ranges </a:t>
            </a:r>
            <a:r>
              <a:rPr lang="fr-FR" sz="2400" dirty="0" err="1"/>
              <a:t>from</a:t>
            </a:r>
            <a:r>
              <a:rPr lang="fr-FR" sz="2400" dirty="0"/>
              <a:t> 3 to 5, </a:t>
            </a:r>
            <a:r>
              <a:rPr lang="fr-FR" sz="2400" dirty="0" err="1"/>
              <a:t>characterized</a:t>
            </a:r>
            <a:r>
              <a:rPr lang="fr-FR" sz="2400" dirty="0"/>
              <a:t> by covalent </a:t>
            </a:r>
            <a:r>
              <a:rPr lang="fr-FR" sz="2400" dirty="0" err="1"/>
              <a:t>chains</a:t>
            </a:r>
            <a:r>
              <a:rPr lang="fr-FR" sz="2400" dirty="0"/>
              <a:t> via O-bridges.</a:t>
            </a:r>
          </a:p>
          <a:p>
            <a:pPr algn="just"/>
            <a:r>
              <a:rPr lang="fr-FR" sz="2400" dirty="0"/>
              <a:t>	</a:t>
            </a:r>
          </a:p>
          <a:p>
            <a:pPr algn="just"/>
            <a:r>
              <a:rPr lang="fr-FR" sz="2400" dirty="0"/>
              <a:t>	</a:t>
            </a:r>
            <a:r>
              <a:rPr lang="fr-FR" sz="2400" dirty="0" err="1"/>
              <a:t>Vitreous</a:t>
            </a:r>
            <a:r>
              <a:rPr lang="fr-FR" sz="2400" dirty="0"/>
              <a:t> network 		</a:t>
            </a:r>
            <a:r>
              <a:rPr lang="fr-FR" sz="2400" dirty="0" err="1"/>
              <a:t>Disordered</a:t>
            </a:r>
            <a:r>
              <a:rPr lang="fr-FR" sz="2400" dirty="0"/>
              <a:t> </a:t>
            </a:r>
            <a:r>
              <a:rPr lang="fr-FR" sz="2400" dirty="0" err="1"/>
              <a:t>chains</a:t>
            </a:r>
            <a:r>
              <a:rPr lang="fr-FR" sz="2400" dirty="0"/>
              <a:t> </a:t>
            </a:r>
            <a:r>
              <a:rPr lang="fr-FR" sz="2400" dirty="0" err="1"/>
              <a:t>whose</a:t>
            </a:r>
            <a:r>
              <a:rPr lang="fr-FR" sz="2400" dirty="0"/>
              <a:t> </a:t>
            </a:r>
            <a:r>
              <a:rPr lang="fr-FR" sz="2400" dirty="0" err="1"/>
              <a:t>space</a:t>
            </a:r>
            <a:r>
              <a:rPr lang="fr-FR" sz="2400" dirty="0"/>
              <a:t> occupation </a:t>
            </a:r>
            <a:r>
              <a:rPr lang="fr-FR" sz="2400" dirty="0" err="1"/>
              <a:t>creates</a:t>
            </a:r>
            <a:r>
              <a:rPr lang="fr-FR" sz="2400" dirty="0"/>
              <a:t> </a:t>
            </a:r>
            <a:r>
              <a:rPr lang="fr-FR" sz="2400" dirty="0" err="1"/>
              <a:t>unoccupied</a:t>
            </a:r>
            <a:r>
              <a:rPr lang="fr-FR" sz="2400" dirty="0"/>
              <a:t>/free volumes.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/>
              <a:t>HT (</a:t>
            </a:r>
            <a:r>
              <a:rPr lang="fr-FR" sz="2400" dirty="0" err="1"/>
              <a:t>near</a:t>
            </a:r>
            <a:r>
              <a:rPr lang="fr-FR" sz="2400" dirty="0"/>
              <a:t> </a:t>
            </a:r>
            <a:r>
              <a:rPr lang="fr-FR" sz="2400" dirty="0" err="1"/>
              <a:t>T</a:t>
            </a:r>
            <a:r>
              <a:rPr lang="fr-FR" sz="2400" baseline="-25000" dirty="0" err="1"/>
              <a:t>melting</a:t>
            </a:r>
            <a:r>
              <a:rPr lang="fr-FR" sz="2400" dirty="0"/>
              <a:t>) : </a:t>
            </a:r>
            <a:r>
              <a:rPr lang="fr-FR" sz="2400" dirty="0" err="1"/>
              <a:t>unoccupied</a:t>
            </a:r>
            <a:r>
              <a:rPr lang="fr-FR" sz="2400" dirty="0"/>
              <a:t> volume 		local </a:t>
            </a:r>
            <a:r>
              <a:rPr lang="fr-FR" sz="2400" dirty="0" err="1"/>
              <a:t>movement</a:t>
            </a:r>
            <a:r>
              <a:rPr lang="fr-FR" sz="2400" dirty="0"/>
              <a:t> of the </a:t>
            </a:r>
            <a:r>
              <a:rPr lang="fr-FR" sz="2400" dirty="0" err="1"/>
              <a:t>chains</a:t>
            </a:r>
            <a:r>
              <a:rPr lang="fr-FR" sz="2400" dirty="0"/>
              <a:t>. </a:t>
            </a:r>
          </a:p>
          <a:p>
            <a:pPr algn="just">
              <a:buFontTx/>
              <a:buChar char="-"/>
            </a:pPr>
            <a:endParaRPr lang="fr-F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/>
              <a:t>T	    </a:t>
            </a:r>
            <a:r>
              <a:rPr lang="fr-FR" sz="2400" dirty="0">
                <a:sym typeface="Symbol"/>
              </a:rPr>
              <a:t> 	magnitude of the local </a:t>
            </a:r>
            <a:r>
              <a:rPr lang="fr-FR" sz="2400" dirty="0" err="1">
                <a:sym typeface="Symbol"/>
              </a:rPr>
              <a:t>movements</a:t>
            </a:r>
            <a:r>
              <a:rPr lang="fr-FR" sz="2400" dirty="0"/>
              <a:t>       up to </a:t>
            </a:r>
            <a:r>
              <a:rPr lang="fr-FR" sz="2400" dirty="0" err="1"/>
              <a:t>T</a:t>
            </a:r>
            <a:r>
              <a:rPr lang="fr-FR" sz="2400" dirty="0"/>
              <a:t> = 0 K. </a:t>
            </a:r>
          </a:p>
          <a:p>
            <a:pPr algn="just"/>
            <a:r>
              <a:rPr lang="fr-FR" sz="2400" dirty="0"/>
              <a:t>	</a:t>
            </a:r>
            <a:r>
              <a:rPr lang="fr-FR" sz="2400" dirty="0" err="1"/>
              <a:t>atomic</a:t>
            </a:r>
            <a:r>
              <a:rPr lang="fr-FR" sz="2400" dirty="0"/>
              <a:t> vibration.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/>
              <a:t> </a:t>
            </a:r>
            <a:r>
              <a:rPr lang="fr-FR" sz="2400" dirty="0">
                <a:solidFill>
                  <a:srgbClr val="6666FF"/>
                </a:solidFill>
              </a:rPr>
              <a:t>Glass transition </a:t>
            </a:r>
            <a:r>
              <a:rPr lang="fr-FR" sz="2400" dirty="0" err="1">
                <a:solidFill>
                  <a:srgbClr val="6666FF"/>
                </a:solidFill>
              </a:rPr>
              <a:t>temperature</a:t>
            </a:r>
            <a:r>
              <a:rPr lang="fr-FR" sz="2400" dirty="0">
                <a:solidFill>
                  <a:srgbClr val="6666FF"/>
                </a:solidFill>
              </a:rPr>
              <a:t> T</a:t>
            </a:r>
            <a:r>
              <a:rPr lang="fr-FR" sz="2400" baseline="-25000" dirty="0">
                <a:solidFill>
                  <a:srgbClr val="6666FF"/>
                </a:solidFill>
              </a:rPr>
              <a:t>0</a:t>
            </a:r>
            <a:r>
              <a:rPr lang="fr-FR" sz="2400" dirty="0">
                <a:solidFill>
                  <a:srgbClr val="6666FF"/>
                </a:solidFill>
              </a:rPr>
              <a:t> </a:t>
            </a:r>
          </a:p>
        </p:txBody>
      </p:sp>
      <p:sp>
        <p:nvSpPr>
          <p:cNvPr id="4" name="Flèche droite 3"/>
          <p:cNvSpPr/>
          <p:nvPr/>
        </p:nvSpPr>
        <p:spPr>
          <a:xfrm>
            <a:off x="312858" y="692697"/>
            <a:ext cx="597963" cy="333062"/>
          </a:xfrm>
          <a:prstGeom prst="rightArrow">
            <a:avLst/>
          </a:prstGeom>
          <a:solidFill>
            <a:srgbClr val="66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6" name="Flèche droite 5"/>
          <p:cNvSpPr/>
          <p:nvPr/>
        </p:nvSpPr>
        <p:spPr>
          <a:xfrm>
            <a:off x="5380515" y="2915789"/>
            <a:ext cx="597963" cy="333062"/>
          </a:xfrm>
          <a:prstGeom prst="rightArrow">
            <a:avLst/>
          </a:prstGeom>
          <a:solidFill>
            <a:srgbClr val="66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766805" y="4084434"/>
            <a:ext cx="288032" cy="238539"/>
          </a:xfrm>
          <a:prstGeom prst="straightConnector1">
            <a:avLst/>
          </a:prstGeom>
          <a:ln w="28575">
            <a:solidFill>
              <a:srgbClr val="66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6265168" y="3979137"/>
            <a:ext cx="288032" cy="238539"/>
          </a:xfrm>
          <a:prstGeom prst="straightConnector1">
            <a:avLst/>
          </a:prstGeom>
          <a:ln w="28575">
            <a:solidFill>
              <a:srgbClr val="66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èche droite 9"/>
          <p:cNvSpPr/>
          <p:nvPr/>
        </p:nvSpPr>
        <p:spPr>
          <a:xfrm>
            <a:off x="320611" y="4375363"/>
            <a:ext cx="597963" cy="333062"/>
          </a:xfrm>
          <a:prstGeom prst="rightArrow">
            <a:avLst/>
          </a:prstGeom>
          <a:solidFill>
            <a:srgbClr val="66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12" name="Flèche droite 11"/>
          <p:cNvSpPr/>
          <p:nvPr/>
        </p:nvSpPr>
        <p:spPr>
          <a:xfrm>
            <a:off x="3491880" y="2174642"/>
            <a:ext cx="597963" cy="333062"/>
          </a:xfrm>
          <a:prstGeom prst="rightArrow">
            <a:avLst/>
          </a:prstGeom>
          <a:solidFill>
            <a:srgbClr val="66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13" name="ZoneTexte 12"/>
          <p:cNvSpPr txBox="1"/>
          <p:nvPr/>
        </p:nvSpPr>
        <p:spPr>
          <a:xfrm>
            <a:off x="107504" y="573325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/>
              <a:t>- T&lt;T</a:t>
            </a:r>
            <a:r>
              <a:rPr lang="fr-FR" sz="2400" baseline="-25000" dirty="0"/>
              <a:t>0 </a:t>
            </a:r>
            <a:r>
              <a:rPr lang="fr-FR" sz="2400" dirty="0"/>
              <a:t>: the </a:t>
            </a:r>
            <a:r>
              <a:rPr lang="fr-FR" sz="2400" dirty="0" err="1"/>
              <a:t>disordered</a:t>
            </a:r>
            <a:r>
              <a:rPr lang="fr-FR" sz="2400" dirty="0"/>
              <a:t> glass network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rigid</a:t>
            </a:r>
            <a:r>
              <a:rPr lang="fr-FR" sz="2400" dirty="0"/>
              <a:t> (</a:t>
            </a:r>
            <a:r>
              <a:rPr lang="fr-FR" sz="2400" dirty="0" err="1">
                <a:solidFill>
                  <a:srgbClr val="6666FF"/>
                </a:solidFill>
              </a:rPr>
              <a:t>activated</a:t>
            </a:r>
            <a:r>
              <a:rPr lang="fr-FR" sz="2400" dirty="0">
                <a:solidFill>
                  <a:srgbClr val="6666FF"/>
                </a:solidFill>
              </a:rPr>
              <a:t> </a:t>
            </a:r>
            <a:r>
              <a:rPr lang="fr-FR" sz="2400" dirty="0" err="1">
                <a:solidFill>
                  <a:srgbClr val="6666FF"/>
                </a:solidFill>
              </a:rPr>
              <a:t>hopping</a:t>
            </a:r>
            <a:r>
              <a:rPr lang="fr-FR" sz="2400" dirty="0">
                <a:solidFill>
                  <a:srgbClr val="6666FF"/>
                </a:solidFill>
              </a:rPr>
              <a:t> model</a:t>
            </a:r>
            <a:r>
              <a:rPr lang="fr-FR" sz="2400" dirty="0"/>
              <a:t>)</a:t>
            </a:r>
          </a:p>
          <a:p>
            <a:pPr algn="just"/>
            <a:r>
              <a:rPr lang="fr-FR" sz="2400" dirty="0"/>
              <a:t>- </a:t>
            </a:r>
            <a:r>
              <a:rPr lang="fr-FR" sz="2400" dirty="0" err="1"/>
              <a:t>T</a:t>
            </a:r>
            <a:r>
              <a:rPr lang="fr-FR" sz="2400" dirty="0"/>
              <a:t>&gt;T</a:t>
            </a:r>
            <a:r>
              <a:rPr lang="fr-FR" sz="2400" baseline="-25000" dirty="0"/>
              <a:t>0 </a:t>
            </a:r>
            <a:r>
              <a:rPr lang="fr-FR" sz="2400" dirty="0"/>
              <a:t>: (&gt;Tg) Ionic transport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facilitated</a:t>
            </a:r>
            <a:r>
              <a:rPr lang="fr-FR" sz="2400" dirty="0"/>
              <a:t> by the </a:t>
            </a:r>
            <a:r>
              <a:rPr lang="fr-FR" sz="2400" dirty="0" err="1"/>
              <a:t>chains</a:t>
            </a:r>
            <a:r>
              <a:rPr lang="fr-FR" sz="2400" dirty="0"/>
              <a:t> local </a:t>
            </a:r>
            <a:r>
              <a:rPr lang="fr-FR" sz="2400" dirty="0" err="1"/>
              <a:t>movement</a:t>
            </a:r>
            <a:r>
              <a:rPr lang="fr-FR" sz="2400" dirty="0"/>
              <a:t> (</a:t>
            </a:r>
            <a:r>
              <a:rPr lang="fr-FR" sz="2400" dirty="0">
                <a:solidFill>
                  <a:srgbClr val="6666FF"/>
                </a:solidFill>
              </a:rPr>
              <a:t>« free volume » model</a:t>
            </a:r>
            <a:r>
              <a:rPr lang="fr-FR" sz="2400" dirty="0"/>
              <a:t> )</a:t>
            </a:r>
            <a:endParaRPr lang="fr-FR" sz="2400" dirty="0">
              <a:solidFill>
                <a:srgbClr val="6666FF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65</a:t>
            </a:fld>
            <a:endParaRPr lang="fr-FR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44624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6666FF"/>
                </a:solidFill>
              </a:rPr>
              <a:t>3.1.1. </a:t>
            </a:r>
            <a:r>
              <a:rPr lang="fr-FR" sz="2400" dirty="0" err="1">
                <a:solidFill>
                  <a:srgbClr val="6666FF"/>
                </a:solidFill>
              </a:rPr>
              <a:t>Ionicaly</a:t>
            </a:r>
            <a:r>
              <a:rPr lang="fr-FR" sz="2400" dirty="0">
                <a:solidFill>
                  <a:srgbClr val="6666FF"/>
                </a:solidFill>
              </a:rPr>
              <a:t> </a:t>
            </a:r>
            <a:r>
              <a:rPr lang="fr-FR" sz="2400" dirty="0" err="1">
                <a:solidFill>
                  <a:srgbClr val="6666FF"/>
                </a:solidFill>
              </a:rPr>
              <a:t>conducting</a:t>
            </a:r>
            <a:r>
              <a:rPr lang="fr-FR" sz="2400" dirty="0">
                <a:solidFill>
                  <a:srgbClr val="6666FF"/>
                </a:solidFill>
              </a:rPr>
              <a:t> glasses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1611" y="548680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fr-FR" sz="2400" dirty="0"/>
              <a:t>	Phases </a:t>
            </a:r>
            <a:r>
              <a:rPr lang="fr-FR" sz="2400" dirty="0" err="1"/>
              <a:t>based</a:t>
            </a:r>
            <a:r>
              <a:rPr lang="fr-FR" sz="2400" dirty="0"/>
              <a:t> on Oxide, sulfide and </a:t>
            </a:r>
            <a:r>
              <a:rPr lang="fr-FR" sz="2400" dirty="0" err="1"/>
              <a:t>halides</a:t>
            </a:r>
            <a:r>
              <a:rPr lang="fr-FR" sz="2400" dirty="0"/>
              <a:t> </a:t>
            </a:r>
            <a:r>
              <a:rPr lang="fr-FR" sz="2400" dirty="0" err="1"/>
              <a:t>containing</a:t>
            </a:r>
            <a:r>
              <a:rPr lang="fr-FR" sz="2400" dirty="0"/>
              <a:t> </a:t>
            </a:r>
            <a:r>
              <a:rPr lang="fr-FR" sz="2400" dirty="0" err="1"/>
              <a:t>chemiacl</a:t>
            </a:r>
            <a:r>
              <a:rPr lang="fr-FR" sz="2400" dirty="0"/>
              <a:t> </a:t>
            </a:r>
            <a:r>
              <a:rPr lang="fr-FR" sz="2400" dirty="0" err="1"/>
              <a:t>elements</a:t>
            </a:r>
            <a:r>
              <a:rPr lang="fr-FR" sz="2400" dirty="0"/>
              <a:t> </a:t>
            </a:r>
            <a:r>
              <a:rPr lang="fr-FR" sz="2400" dirty="0" err="1"/>
              <a:t>with</a:t>
            </a:r>
            <a:r>
              <a:rPr lang="fr-FR" sz="2400" dirty="0"/>
              <a:t> stable </a:t>
            </a:r>
            <a:r>
              <a:rPr lang="fr-FR" sz="2400" dirty="0" err="1"/>
              <a:t>oxidation</a:t>
            </a:r>
            <a:r>
              <a:rPr lang="fr-FR" sz="2400" dirty="0"/>
              <a:t> state. </a:t>
            </a:r>
          </a:p>
          <a:p>
            <a:pPr algn="just"/>
            <a:endParaRPr lang="fr-F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6666FF"/>
                </a:solidFill>
              </a:rPr>
              <a:t>Glass network former  </a:t>
            </a:r>
            <a:r>
              <a:rPr lang="fr-FR" sz="2400" dirty="0"/>
              <a:t>(B</a:t>
            </a:r>
            <a:r>
              <a:rPr lang="fr-FR" sz="2400" baseline="-25000" dirty="0"/>
              <a:t>2</a:t>
            </a:r>
            <a:r>
              <a:rPr lang="fr-FR" sz="2400" dirty="0"/>
              <a:t>O</a:t>
            </a:r>
            <a:r>
              <a:rPr lang="fr-FR" sz="2400" baseline="-25000" dirty="0"/>
              <a:t>3</a:t>
            </a:r>
            <a:r>
              <a:rPr lang="fr-FR" sz="2400" dirty="0"/>
              <a:t>, SiO</a:t>
            </a:r>
            <a:r>
              <a:rPr lang="fr-FR" sz="2400" baseline="-25000" dirty="0"/>
              <a:t>2</a:t>
            </a:r>
            <a:r>
              <a:rPr lang="fr-FR" sz="2400" dirty="0"/>
              <a:t>, GeS</a:t>
            </a:r>
            <a:r>
              <a:rPr lang="fr-FR" sz="2400" baseline="-25000" dirty="0"/>
              <a:t>2</a:t>
            </a:r>
            <a:r>
              <a:rPr lang="fr-FR" sz="2400" dirty="0"/>
              <a:t>…) </a:t>
            </a:r>
            <a:r>
              <a:rPr lang="fr-FR" sz="2400" dirty="0">
                <a:sym typeface="Symbol"/>
              </a:rPr>
              <a:t></a:t>
            </a:r>
            <a:r>
              <a:rPr lang="fr-FR" sz="2400" dirty="0"/>
              <a:t> </a:t>
            </a:r>
            <a:r>
              <a:rPr lang="fr-FR" sz="2400" dirty="0" err="1"/>
              <a:t>Polymeric</a:t>
            </a:r>
            <a:r>
              <a:rPr lang="fr-FR" sz="2400" dirty="0"/>
              <a:t> </a:t>
            </a:r>
            <a:r>
              <a:rPr lang="fr-FR" sz="2400" dirty="0" err="1"/>
              <a:t>chains</a:t>
            </a:r>
            <a:r>
              <a:rPr lang="fr-FR" sz="2400" dirty="0"/>
              <a:t> forming a single-, </a:t>
            </a:r>
            <a:r>
              <a:rPr lang="fr-FR" sz="2400" dirty="0" err="1"/>
              <a:t>two</a:t>
            </a:r>
            <a:r>
              <a:rPr lang="fr-FR" sz="2400" dirty="0"/>
              <a:t>- or </a:t>
            </a:r>
            <a:r>
              <a:rPr lang="fr-FR" sz="2400" dirty="0" err="1"/>
              <a:t>three-dimensional</a:t>
            </a:r>
            <a:r>
              <a:rPr lang="fr-FR" sz="2400" dirty="0"/>
              <a:t> network.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6666FF"/>
                </a:solidFill>
              </a:rPr>
              <a:t>Glass network modifier</a:t>
            </a:r>
            <a:r>
              <a:rPr lang="fr-FR" sz="2400" dirty="0"/>
              <a:t>: </a:t>
            </a:r>
            <a:r>
              <a:rPr lang="fr-FR" sz="2400" dirty="0" err="1"/>
              <a:t>same</a:t>
            </a:r>
            <a:r>
              <a:rPr lang="fr-FR" sz="2400" dirty="0"/>
              <a:t> basic center (O, S, F...) as the network former, but </a:t>
            </a:r>
            <a:r>
              <a:rPr lang="fr-FR" sz="2400" dirty="0" err="1"/>
              <a:t>combined</a:t>
            </a:r>
            <a:r>
              <a:rPr lang="fr-FR" sz="2400" dirty="0"/>
              <a:t> </a:t>
            </a:r>
            <a:r>
              <a:rPr lang="fr-FR" sz="2400" dirty="0" err="1"/>
              <a:t>with</a:t>
            </a:r>
            <a:r>
              <a:rPr lang="fr-FR" sz="2400" dirty="0"/>
              <a:t> a </a:t>
            </a:r>
            <a:r>
              <a:rPr lang="fr-FR" sz="2400" dirty="0" err="1"/>
              <a:t>weak</a:t>
            </a:r>
            <a:r>
              <a:rPr lang="fr-FR" sz="2400" dirty="0"/>
              <a:t> Lewis </a:t>
            </a:r>
            <a:r>
              <a:rPr lang="fr-FR" sz="2400" dirty="0" err="1"/>
              <a:t>acid</a:t>
            </a:r>
            <a:r>
              <a:rPr lang="fr-FR" sz="2400" dirty="0"/>
              <a:t> (Na</a:t>
            </a:r>
            <a:r>
              <a:rPr lang="fr-FR" sz="2400" baseline="-25000" dirty="0"/>
              <a:t>2</a:t>
            </a:r>
            <a:r>
              <a:rPr lang="fr-FR" sz="2400" dirty="0"/>
              <a:t>O, Li</a:t>
            </a:r>
            <a:r>
              <a:rPr lang="fr-FR" sz="2400" baseline="-25000" dirty="0"/>
              <a:t>2</a:t>
            </a:r>
            <a:r>
              <a:rPr lang="fr-FR" sz="2400" dirty="0"/>
              <a:t>S, CaF</a:t>
            </a:r>
            <a:r>
              <a:rPr lang="fr-FR" sz="2400" baseline="-25000" dirty="0"/>
              <a:t>2</a:t>
            </a:r>
            <a:r>
              <a:rPr lang="fr-FR" sz="2400" dirty="0"/>
              <a:t>)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/>
              <a:t>	</a:t>
            </a:r>
            <a:r>
              <a:rPr lang="fr-FR" sz="2400" dirty="0">
                <a:sym typeface="Symbol"/>
              </a:rPr>
              <a:t> </a:t>
            </a:r>
            <a:r>
              <a:rPr lang="fr-FR" sz="2400" dirty="0"/>
              <a:t>no </a:t>
            </a:r>
            <a:r>
              <a:rPr lang="fr-FR" sz="2400" dirty="0" err="1"/>
              <a:t>polymerization</a:t>
            </a:r>
            <a:r>
              <a:rPr lang="fr-FR" sz="2400" dirty="0"/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/>
              <a:t>	</a:t>
            </a:r>
            <a:r>
              <a:rPr lang="fr-FR" sz="2400" dirty="0">
                <a:sym typeface="Symbol"/>
              </a:rPr>
              <a:t>  </a:t>
            </a:r>
            <a:r>
              <a:rPr lang="fr-FR" sz="2400" dirty="0" err="1"/>
              <a:t>cleavage</a:t>
            </a:r>
            <a:r>
              <a:rPr lang="fr-FR" sz="2400" dirty="0"/>
              <a:t> of the </a:t>
            </a:r>
            <a:r>
              <a:rPr lang="fr-FR" sz="2400" dirty="0" err="1"/>
              <a:t>former's</a:t>
            </a:r>
            <a:r>
              <a:rPr lang="fr-FR" sz="2400" dirty="0"/>
              <a:t> </a:t>
            </a:r>
            <a:r>
              <a:rPr lang="fr-FR" sz="2400" dirty="0" err="1"/>
              <a:t>chains</a:t>
            </a:r>
            <a:r>
              <a:rPr lang="fr-FR" sz="2400" dirty="0"/>
              <a:t>, </a:t>
            </a:r>
            <a:r>
              <a:rPr lang="fr-FR" sz="2400" dirty="0" err="1"/>
              <a:t>creating</a:t>
            </a:r>
            <a:r>
              <a:rPr lang="fr-FR" sz="2400" dirty="0"/>
              <a:t> </a:t>
            </a:r>
            <a:r>
              <a:rPr lang="fr-FR" sz="2400" dirty="0" err="1"/>
              <a:t>unbridged</a:t>
            </a:r>
            <a:r>
              <a:rPr lang="fr-FR" sz="2400" dirty="0"/>
              <a:t> basic centers. </a:t>
            </a:r>
          </a:p>
          <a:p>
            <a:pPr algn="just"/>
            <a:r>
              <a:rPr lang="fr-FR" sz="2400" dirty="0">
                <a:sym typeface="Symbol"/>
              </a:rPr>
              <a:t>	</a:t>
            </a:r>
            <a:endParaRPr lang="fr-FR" sz="2400" dirty="0"/>
          </a:p>
          <a:p>
            <a:pPr algn="just"/>
            <a:endParaRPr lang="fr-FR" sz="2400" dirty="0"/>
          </a:p>
          <a:p>
            <a:pPr algn="just"/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427327" y="4725144"/>
            <a:ext cx="25282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fr-FR" dirty="0"/>
              <a:t>Si - O - Si - O - Si - O - Si -</a:t>
            </a:r>
          </a:p>
          <a:p>
            <a:pPr algn="ctr"/>
            <a:r>
              <a:rPr lang="fr-FR" dirty="0"/>
              <a:t>+</a:t>
            </a:r>
          </a:p>
          <a:p>
            <a:pPr algn="ctr"/>
            <a:r>
              <a:rPr lang="fr-FR" dirty="0"/>
              <a:t>Na - O - Na</a:t>
            </a:r>
          </a:p>
          <a:p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2875599" y="5229200"/>
            <a:ext cx="79208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3811703" y="5108991"/>
            <a:ext cx="1476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fr-FR" dirty="0"/>
              <a:t>Si - O - Si - O</a:t>
            </a:r>
            <a:r>
              <a:rPr lang="fr-FR" baseline="30000" dirty="0"/>
              <a:t>-</a:t>
            </a:r>
          </a:p>
          <a:p>
            <a:endParaRPr lang="fr-FR" dirty="0"/>
          </a:p>
        </p:txBody>
      </p:sp>
      <p:cxnSp>
        <p:nvCxnSpPr>
          <p:cNvPr id="7" name="Connecteur droit 6"/>
          <p:cNvCxnSpPr/>
          <p:nvPr/>
        </p:nvCxnSpPr>
        <p:spPr>
          <a:xfrm flipV="1">
            <a:off x="5112999" y="4581128"/>
            <a:ext cx="432048" cy="43204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H="1" flipV="1">
            <a:off x="5112999" y="5589240"/>
            <a:ext cx="432048" cy="43204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5545047" y="4293096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Na</a:t>
            </a:r>
            <a:r>
              <a:rPr lang="fr-FR" baseline="30000" dirty="0"/>
              <a:t>+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545047" y="5877272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Na</a:t>
            </a:r>
            <a:r>
              <a:rPr lang="fr-FR" baseline="30000" dirty="0"/>
              <a:t>+</a:t>
            </a:r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6049103" y="5661248"/>
            <a:ext cx="432048" cy="43204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 flipV="1">
            <a:off x="6049103" y="4509120"/>
            <a:ext cx="432048" cy="43204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6409143" y="5096217"/>
            <a:ext cx="1435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aseline="30000" dirty="0"/>
              <a:t>-</a:t>
            </a:r>
            <a:r>
              <a:rPr lang="fr-FR" dirty="0"/>
              <a:t>O - Si - O - Si </a:t>
            </a:r>
            <a:endParaRPr lang="fr-FR" baseline="30000" dirty="0"/>
          </a:p>
          <a:p>
            <a:endParaRPr lang="fr-FR" dirty="0"/>
          </a:p>
        </p:txBody>
      </p:sp>
      <p:sp>
        <p:nvSpPr>
          <p:cNvPr id="15" name="Flèche droite 14"/>
          <p:cNvSpPr/>
          <p:nvPr/>
        </p:nvSpPr>
        <p:spPr>
          <a:xfrm>
            <a:off x="251520" y="658400"/>
            <a:ext cx="597963" cy="333062"/>
          </a:xfrm>
          <a:prstGeom prst="rightArrow">
            <a:avLst/>
          </a:prstGeom>
          <a:solidFill>
            <a:srgbClr val="66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16" name="Rectangle 15"/>
          <p:cNvSpPr/>
          <p:nvPr/>
        </p:nvSpPr>
        <p:spPr>
          <a:xfrm>
            <a:off x="1075399" y="5755322"/>
            <a:ext cx="83211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2400" dirty="0"/>
          </a:p>
          <a:p>
            <a:pPr algn="just"/>
            <a:r>
              <a:rPr lang="fr-FR" sz="2400" dirty="0">
                <a:latin typeface="+mj-lt"/>
              </a:rPr>
              <a:t>Ionic </a:t>
            </a:r>
            <a:r>
              <a:rPr lang="fr-FR" sz="2400" dirty="0">
                <a:latin typeface="Symbol" panose="05050102010706020507" pitchFamily="18" charset="2"/>
              </a:rPr>
              <a:t>s</a:t>
            </a:r>
            <a:r>
              <a:rPr lang="fr-FR" sz="2400" dirty="0"/>
              <a:t> 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>
                <a:solidFill>
                  <a:srgbClr val="6666FF"/>
                </a:solidFill>
              </a:rPr>
              <a:t>selective</a:t>
            </a:r>
            <a:r>
              <a:rPr lang="fr-FR" sz="2400" dirty="0"/>
              <a:t> </a:t>
            </a:r>
            <a:r>
              <a:rPr lang="fr-FR" sz="2400" dirty="0" err="1"/>
              <a:t>with</a:t>
            </a:r>
            <a:r>
              <a:rPr lang="fr-FR" sz="2400" dirty="0"/>
              <a:t> respect to the </a:t>
            </a:r>
            <a:r>
              <a:rPr lang="fr-FR" sz="2400" dirty="0">
                <a:solidFill>
                  <a:srgbClr val="6666FF"/>
                </a:solidFill>
              </a:rPr>
              <a:t>cation nature</a:t>
            </a:r>
            <a:r>
              <a:rPr lang="fr-FR" sz="2400" dirty="0"/>
              <a:t> of the glass network modifier.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30240" y="3935691"/>
            <a:ext cx="30353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>
                <a:solidFill>
                  <a:srgbClr val="6666FF"/>
                </a:solidFill>
              </a:rPr>
              <a:t>Na</a:t>
            </a:r>
            <a:r>
              <a:rPr lang="fr-FR" baseline="30000" dirty="0">
                <a:solidFill>
                  <a:srgbClr val="6666FF"/>
                </a:solidFill>
              </a:rPr>
              <a:t>+  </a:t>
            </a:r>
            <a:r>
              <a:rPr lang="fr-FR" dirty="0" err="1">
                <a:solidFill>
                  <a:srgbClr val="6666FF"/>
                </a:solidFill>
              </a:rPr>
              <a:t>hops</a:t>
            </a:r>
            <a:r>
              <a:rPr lang="fr-FR" dirty="0">
                <a:solidFill>
                  <a:srgbClr val="6666FF"/>
                </a:solidFill>
              </a:rPr>
              <a:t> </a:t>
            </a:r>
            <a:r>
              <a:rPr lang="fr-FR" dirty="0" err="1"/>
              <a:t>between</a:t>
            </a:r>
            <a:r>
              <a:rPr lang="fr-FR" dirty="0">
                <a:solidFill>
                  <a:srgbClr val="6666FF"/>
                </a:solidFill>
              </a:rPr>
              <a:t> bridging O</a:t>
            </a:r>
          </a:p>
          <a:p>
            <a:pPr algn="just"/>
            <a:r>
              <a:rPr lang="fr-FR" dirty="0"/>
              <a:t>(hop or free volume model </a:t>
            </a:r>
            <a:r>
              <a:rPr lang="fr-FR" dirty="0" err="1"/>
              <a:t>according</a:t>
            </a:r>
            <a:r>
              <a:rPr lang="fr-FR" dirty="0"/>
              <a:t> to </a:t>
            </a:r>
            <a:r>
              <a:rPr lang="fr-FR" dirty="0" err="1"/>
              <a:t>T</a:t>
            </a:r>
            <a:r>
              <a:rPr lang="fr-FR" dirty="0"/>
              <a:t>) </a:t>
            </a:r>
          </a:p>
        </p:txBody>
      </p:sp>
      <p:sp>
        <p:nvSpPr>
          <p:cNvPr id="18" name="Flèche droite 17"/>
          <p:cNvSpPr/>
          <p:nvPr/>
        </p:nvSpPr>
        <p:spPr>
          <a:xfrm>
            <a:off x="427327" y="6243279"/>
            <a:ext cx="597963" cy="333062"/>
          </a:xfrm>
          <a:prstGeom prst="rightArrow">
            <a:avLst/>
          </a:prstGeom>
          <a:solidFill>
            <a:srgbClr val="66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cxnSp>
        <p:nvCxnSpPr>
          <p:cNvPr id="20" name="Connecteur droit avec flèche 19"/>
          <p:cNvCxnSpPr>
            <a:stCxn id="9" idx="0"/>
          </p:cNvCxnSpPr>
          <p:nvPr/>
        </p:nvCxnSpPr>
        <p:spPr>
          <a:xfrm flipV="1">
            <a:off x="5805696" y="4149080"/>
            <a:ext cx="324543" cy="144016"/>
          </a:xfrm>
          <a:prstGeom prst="straightConnector1">
            <a:avLst/>
          </a:prstGeom>
          <a:ln w="28575">
            <a:solidFill>
              <a:srgbClr val="66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66</a:t>
            </a:fld>
            <a:endParaRPr lang="fr-FR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ZoneTexte 36"/>
          <p:cNvSpPr txBox="1"/>
          <p:nvPr/>
        </p:nvSpPr>
        <p:spPr>
          <a:xfrm>
            <a:off x="107504" y="2119496"/>
            <a:ext cx="90364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/>
              <a:t>Dissolution in the glass-</a:t>
            </a:r>
            <a:r>
              <a:rPr lang="fr-FR" sz="2400" dirty="0" err="1"/>
              <a:t>based</a:t>
            </a:r>
            <a:r>
              <a:rPr lang="fr-FR" sz="2400" dirty="0"/>
              <a:t> </a:t>
            </a:r>
            <a:r>
              <a:rPr lang="fr-FR" sz="2400" dirty="0" err="1"/>
              <a:t>mineral</a:t>
            </a:r>
            <a:r>
              <a:rPr lang="fr-FR" sz="2400" dirty="0"/>
              <a:t> phase of a </a:t>
            </a:r>
            <a:r>
              <a:rPr lang="fr-FR" sz="2400" dirty="0" err="1"/>
              <a:t>species</a:t>
            </a:r>
            <a:r>
              <a:rPr lang="fr-FR" sz="2400" dirty="0"/>
              <a:t> </a:t>
            </a:r>
            <a:r>
              <a:rPr lang="fr-FR" sz="2400" dirty="0" err="1"/>
              <a:t>that</a:t>
            </a:r>
            <a:r>
              <a:rPr lang="fr-FR" sz="2400" dirty="0"/>
              <a:t> </a:t>
            </a:r>
            <a:r>
              <a:rPr lang="fr-FR" sz="2400" dirty="0" err="1"/>
              <a:t>dissociates</a:t>
            </a:r>
            <a:r>
              <a:rPr lang="fr-FR" sz="2400" dirty="0"/>
              <a:t> </a:t>
            </a:r>
            <a:r>
              <a:rPr lang="fr-FR" sz="2400" dirty="0" err="1"/>
              <a:t>easily</a:t>
            </a:r>
            <a:r>
              <a:rPr lang="fr-FR" sz="2400" dirty="0"/>
              <a:t> </a:t>
            </a:r>
            <a:r>
              <a:rPr lang="fr-FR" sz="2400" dirty="0">
                <a:sym typeface="Symbol"/>
              </a:rPr>
              <a:t> </a:t>
            </a:r>
            <a:r>
              <a:rPr lang="fr-FR" sz="2400" dirty="0"/>
              <a:t>[</a:t>
            </a:r>
            <a:r>
              <a:rPr lang="fr-FR" sz="2400" dirty="0" err="1"/>
              <a:t>ionic</a:t>
            </a:r>
            <a:r>
              <a:rPr lang="fr-FR" sz="2400" dirty="0"/>
              <a:t> carriers]</a:t>
            </a:r>
          </a:p>
          <a:p>
            <a:pPr algn="just"/>
            <a:endParaRPr lang="fr-FR" sz="2400" dirty="0"/>
          </a:p>
          <a:p>
            <a:pPr algn="just"/>
            <a:r>
              <a:rPr lang="fr-FR" sz="2400" dirty="0"/>
              <a:t>Example: </a:t>
            </a:r>
          </a:p>
          <a:p>
            <a:pPr algn="just"/>
            <a:r>
              <a:rPr lang="fr-FR" sz="2400" dirty="0"/>
              <a:t>AgPO</a:t>
            </a:r>
            <a:r>
              <a:rPr lang="fr-FR" sz="2400" baseline="-25000" dirty="0"/>
              <a:t>3</a:t>
            </a:r>
            <a:r>
              <a:rPr lang="fr-FR" sz="2400" dirty="0"/>
              <a:t> doping by </a:t>
            </a:r>
            <a:r>
              <a:rPr lang="fr-FR" sz="2400" dirty="0" err="1"/>
              <a:t>AgI</a:t>
            </a:r>
            <a:endParaRPr lang="fr-FR" sz="2400" dirty="0"/>
          </a:p>
          <a:p>
            <a:pPr lvl="1" algn="just"/>
            <a:r>
              <a:rPr lang="fr-FR" sz="2400" dirty="0"/>
              <a:t>		 [Ag</a:t>
            </a:r>
            <a:r>
              <a:rPr lang="fr-FR" sz="2400" baseline="30000" dirty="0"/>
              <a:t>+</a:t>
            </a:r>
            <a:r>
              <a:rPr lang="fr-FR" sz="2400" dirty="0"/>
              <a:t>] = f(</a:t>
            </a:r>
            <a:r>
              <a:rPr lang="fr-FR" sz="2400" dirty="0" err="1"/>
              <a:t>exp</a:t>
            </a:r>
            <a:r>
              <a:rPr lang="fr-FR" sz="2400" dirty="0"/>
              <a:t> </a:t>
            </a:r>
            <a:r>
              <a:rPr lang="fr-FR" sz="2400" baseline="30000" dirty="0"/>
              <a:t>[</a:t>
            </a:r>
            <a:r>
              <a:rPr lang="fr-FR" sz="2400" baseline="30000" dirty="0" err="1"/>
              <a:t>AgI</a:t>
            </a:r>
            <a:r>
              <a:rPr lang="fr-FR" sz="2400" baseline="30000" dirty="0"/>
              <a:t>]</a:t>
            </a:r>
            <a:r>
              <a:rPr lang="fr-FR" sz="2400" dirty="0"/>
              <a:t>)</a:t>
            </a:r>
          </a:p>
          <a:p>
            <a:pPr algn="just"/>
            <a:r>
              <a:rPr lang="fr-FR" sz="2400" dirty="0"/>
              <a:t>		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79512" y="1471424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6666FF"/>
                </a:solidFill>
              </a:rPr>
              <a:t>3.1.1. Compounds </a:t>
            </a:r>
            <a:r>
              <a:rPr lang="fr-FR" sz="2400" dirty="0" err="1">
                <a:solidFill>
                  <a:srgbClr val="6666FF"/>
                </a:solidFill>
              </a:rPr>
              <a:t>based</a:t>
            </a:r>
            <a:r>
              <a:rPr lang="fr-FR" sz="2400" dirty="0">
                <a:solidFill>
                  <a:srgbClr val="6666FF"/>
                </a:solidFill>
              </a:rPr>
              <a:t> on </a:t>
            </a:r>
            <a:r>
              <a:rPr lang="fr-FR" sz="2400" dirty="0" err="1">
                <a:solidFill>
                  <a:srgbClr val="6666FF"/>
                </a:solidFill>
              </a:rPr>
              <a:t>doped</a:t>
            </a:r>
            <a:r>
              <a:rPr lang="fr-FR" sz="2400" dirty="0">
                <a:solidFill>
                  <a:srgbClr val="6666FF"/>
                </a:solidFill>
              </a:rPr>
              <a:t> glass networks</a:t>
            </a:r>
          </a:p>
        </p:txBody>
      </p:sp>
      <p:sp>
        <p:nvSpPr>
          <p:cNvPr id="6" name="Flèche droite 5"/>
          <p:cNvSpPr/>
          <p:nvPr/>
        </p:nvSpPr>
        <p:spPr>
          <a:xfrm>
            <a:off x="1475656" y="4063712"/>
            <a:ext cx="597963" cy="333062"/>
          </a:xfrm>
          <a:prstGeom prst="rightArrow">
            <a:avLst/>
          </a:prstGeom>
          <a:solidFill>
            <a:srgbClr val="66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4625752" y="2532668"/>
            <a:ext cx="360040" cy="360040"/>
          </a:xfrm>
          <a:prstGeom prst="straightConnector1">
            <a:avLst/>
          </a:prstGeom>
          <a:ln w="28575">
            <a:solidFill>
              <a:srgbClr val="66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67</a:t>
            </a:fld>
            <a:endParaRPr lang="fr-FR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764704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/>
              <a:t>	  Dissolution of an </a:t>
            </a:r>
            <a:r>
              <a:rPr lang="fr-FR" sz="2400" dirty="0" err="1"/>
              <a:t>inorganic</a:t>
            </a:r>
            <a:r>
              <a:rPr lang="fr-FR" sz="2400" dirty="0"/>
              <a:t> </a:t>
            </a:r>
            <a:r>
              <a:rPr lang="fr-FR" sz="2400" dirty="0" err="1"/>
              <a:t>salt</a:t>
            </a:r>
            <a:r>
              <a:rPr lang="fr-FR" sz="2400" dirty="0"/>
              <a:t> in an </a:t>
            </a:r>
            <a:r>
              <a:rPr lang="fr-FR" sz="2400" dirty="0" err="1"/>
              <a:t>organic</a:t>
            </a:r>
            <a:r>
              <a:rPr lang="fr-FR" sz="2400" dirty="0"/>
              <a:t> </a:t>
            </a:r>
            <a:r>
              <a:rPr lang="fr-FR" sz="2400" dirty="0" err="1"/>
              <a:t>polymer</a:t>
            </a:r>
            <a:r>
              <a:rPr lang="fr-FR" sz="2400" dirty="0"/>
              <a:t>.  </a:t>
            </a:r>
          </a:p>
          <a:p>
            <a:pPr algn="just"/>
            <a:r>
              <a:rPr lang="fr-FR" sz="2400" dirty="0"/>
              <a:t>Example: </a:t>
            </a:r>
            <a:r>
              <a:rPr lang="fr-FR" sz="2400" dirty="0" err="1"/>
              <a:t>LiI</a:t>
            </a:r>
            <a:r>
              <a:rPr lang="fr-FR" sz="2400" dirty="0"/>
              <a:t>, LiCF3SO3 or </a:t>
            </a:r>
            <a:r>
              <a:rPr lang="fr-FR" sz="2400" dirty="0" err="1"/>
              <a:t>LiSCN</a:t>
            </a:r>
            <a:r>
              <a:rPr lang="fr-FR" sz="2400" dirty="0"/>
              <a:t> in PEO (</a:t>
            </a:r>
            <a:r>
              <a:rPr lang="fr-FR" sz="2400" dirty="0" err="1"/>
              <a:t>polyethylene</a:t>
            </a:r>
            <a:r>
              <a:rPr lang="fr-FR" sz="2400" dirty="0"/>
              <a:t> oxide). </a:t>
            </a:r>
          </a:p>
          <a:p>
            <a:pPr algn="just"/>
            <a:r>
              <a:rPr lang="fr-FR" sz="2400" dirty="0"/>
              <a:t>		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/>
              <a:t> </a:t>
            </a:r>
            <a:r>
              <a:rPr lang="fr-FR" sz="2400" dirty="0" err="1"/>
              <a:t>Polymer</a:t>
            </a:r>
            <a:r>
              <a:rPr lang="fr-FR" sz="2400" dirty="0"/>
              <a:t> </a:t>
            </a:r>
            <a:r>
              <a:rPr lang="fr-FR" sz="2400" dirty="0" err="1"/>
              <a:t>with</a:t>
            </a:r>
            <a:r>
              <a:rPr lang="fr-FR" sz="2400" dirty="0"/>
              <a:t> high </a:t>
            </a:r>
            <a:r>
              <a:rPr lang="fr-FR" sz="2400" dirty="0">
                <a:latin typeface="Symbol" pitchFamily="2" charset="2"/>
              </a:rPr>
              <a:t>e</a:t>
            </a:r>
            <a:endParaRPr lang="fr-F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/>
              <a:t> High </a:t>
            </a:r>
            <a:r>
              <a:rPr lang="fr-FR" sz="2400" dirty="0" err="1"/>
              <a:t>donor</a:t>
            </a:r>
            <a:r>
              <a:rPr lang="fr-FR" sz="2400" dirty="0"/>
              <a:t>/</a:t>
            </a:r>
            <a:r>
              <a:rPr lang="fr-FR" sz="2400" dirty="0" err="1"/>
              <a:t>acceptor</a:t>
            </a:r>
            <a:r>
              <a:rPr lang="fr-FR" sz="2400" dirty="0"/>
              <a:t> </a:t>
            </a:r>
            <a:r>
              <a:rPr lang="fr-FR" sz="2400" dirty="0" err="1"/>
              <a:t>polymers</a:t>
            </a:r>
            <a:r>
              <a:rPr lang="fr-FR" sz="2400" dirty="0"/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/>
              <a:t> </a:t>
            </a:r>
            <a:r>
              <a:rPr lang="fr-FR" sz="2400" dirty="0" err="1"/>
              <a:t>Easy</a:t>
            </a:r>
            <a:r>
              <a:rPr lang="fr-FR" sz="2400" dirty="0"/>
              <a:t> dissociation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/>
              <a:t> Cation </a:t>
            </a:r>
            <a:r>
              <a:rPr lang="fr-FR" sz="2400" dirty="0" err="1"/>
              <a:t>hardness</a:t>
            </a:r>
            <a:r>
              <a:rPr lang="fr-FR" sz="2400" dirty="0"/>
              <a:t> ≈ </a:t>
            </a:r>
            <a:r>
              <a:rPr lang="fr-FR" sz="2400" dirty="0" err="1"/>
              <a:t>hardness</a:t>
            </a:r>
            <a:r>
              <a:rPr lang="fr-FR" sz="2400" dirty="0"/>
              <a:t> of the </a:t>
            </a:r>
            <a:r>
              <a:rPr lang="fr-FR" sz="2400" dirty="0" err="1"/>
              <a:t>polymer</a:t>
            </a:r>
            <a:r>
              <a:rPr lang="fr-FR" sz="2400" dirty="0"/>
              <a:t> </a:t>
            </a:r>
            <a:r>
              <a:rPr lang="fr-FR" sz="2400" dirty="0" err="1"/>
              <a:t>donor</a:t>
            </a:r>
            <a:r>
              <a:rPr lang="fr-FR" sz="2400" dirty="0"/>
              <a:t> </a:t>
            </a:r>
            <a:r>
              <a:rPr lang="fr-FR" sz="2400" dirty="0" err="1"/>
              <a:t>atom</a:t>
            </a:r>
            <a:r>
              <a:rPr lang="fr-FR" sz="2400" dirty="0"/>
              <a:t> (O in PEO)</a:t>
            </a:r>
          </a:p>
          <a:p>
            <a:pPr algn="just"/>
            <a:endParaRPr lang="fr-FR" sz="2400" dirty="0"/>
          </a:p>
          <a:p>
            <a:pPr algn="just"/>
            <a:endParaRPr lang="fr-FR" sz="2400" dirty="0"/>
          </a:p>
          <a:p>
            <a:pPr algn="just"/>
            <a:endParaRPr lang="fr-FR" sz="2400" dirty="0"/>
          </a:p>
          <a:p>
            <a:pPr algn="just"/>
            <a:r>
              <a:rPr lang="fr-FR" sz="2400" dirty="0"/>
              <a:t>		</a:t>
            </a:r>
            <a:r>
              <a:rPr lang="fr-FR" sz="2400" dirty="0" err="1"/>
              <a:t>Salts</a:t>
            </a:r>
            <a:r>
              <a:rPr lang="fr-FR" sz="2400" dirty="0"/>
              <a:t>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bulky</a:t>
            </a:r>
            <a:r>
              <a:rPr lang="fr-FR" sz="2400" dirty="0"/>
              <a:t> anions (CF</a:t>
            </a:r>
            <a:r>
              <a:rPr lang="fr-FR" sz="2400" baseline="-25000" dirty="0"/>
              <a:t>3</a:t>
            </a:r>
            <a:r>
              <a:rPr lang="fr-FR" sz="2400" dirty="0"/>
              <a:t>SO</a:t>
            </a:r>
            <a:r>
              <a:rPr lang="fr-FR" sz="2400" baseline="-25000" dirty="0"/>
              <a:t>2</a:t>
            </a:r>
            <a:r>
              <a:rPr lang="fr-FR" sz="2400" dirty="0"/>
              <a:t>)</a:t>
            </a:r>
            <a:r>
              <a:rPr lang="fr-FR" sz="2400" baseline="-25000" dirty="0"/>
              <a:t>2</a:t>
            </a:r>
            <a:r>
              <a:rPr lang="fr-FR" sz="2400" dirty="0"/>
              <a:t>NLi:</a:t>
            </a:r>
          </a:p>
          <a:p>
            <a:pPr algn="just"/>
            <a:r>
              <a:rPr lang="fr-FR" sz="2400" dirty="0"/>
              <a:t>Low </a:t>
            </a:r>
            <a:r>
              <a:rPr lang="fr-FR" sz="2400" dirty="0" err="1"/>
              <a:t>polymer</a:t>
            </a:r>
            <a:r>
              <a:rPr lang="fr-FR" sz="2400" dirty="0"/>
              <a:t> </a:t>
            </a:r>
            <a:r>
              <a:rPr lang="fr-FR" sz="2400" dirty="0" err="1"/>
              <a:t>solvating</a:t>
            </a:r>
            <a:r>
              <a:rPr lang="fr-FR" sz="2400" dirty="0"/>
              <a:t> power and </a:t>
            </a:r>
            <a:r>
              <a:rPr lang="fr-FR" sz="2400" dirty="0" err="1"/>
              <a:t>plasticizing</a:t>
            </a:r>
            <a:r>
              <a:rPr lang="fr-FR" sz="2400" dirty="0"/>
              <a:t> </a:t>
            </a:r>
            <a:r>
              <a:rPr lang="fr-FR" sz="2400" dirty="0" err="1"/>
              <a:t>effect</a:t>
            </a:r>
            <a:r>
              <a:rPr lang="fr-FR" sz="2400" dirty="0"/>
              <a:t> on semi-crystalline </a:t>
            </a:r>
            <a:r>
              <a:rPr lang="fr-FR" sz="2400" dirty="0" err="1"/>
              <a:t>polymers</a:t>
            </a:r>
            <a:r>
              <a:rPr lang="fr-FR" sz="2400" dirty="0"/>
              <a:t>, </a:t>
            </a:r>
            <a:r>
              <a:rPr lang="fr-FR" sz="2400" dirty="0" err="1"/>
              <a:t>inducing</a:t>
            </a:r>
            <a:r>
              <a:rPr lang="fr-FR" sz="2400" dirty="0"/>
              <a:t> a </a:t>
            </a:r>
            <a:r>
              <a:rPr lang="fr-FR" sz="2400" dirty="0" err="1"/>
              <a:t>delay</a:t>
            </a:r>
            <a:r>
              <a:rPr lang="fr-FR" sz="2400" dirty="0"/>
              <a:t> of the </a:t>
            </a:r>
            <a:r>
              <a:rPr lang="fr-FR" sz="2400" dirty="0" err="1"/>
              <a:t>electrolyte</a:t>
            </a:r>
            <a:r>
              <a:rPr lang="fr-FR" sz="2400" dirty="0"/>
              <a:t> re-</a:t>
            </a:r>
            <a:r>
              <a:rPr lang="fr-FR" sz="2400" dirty="0" err="1"/>
              <a:t>crystallization</a:t>
            </a:r>
            <a:r>
              <a:rPr lang="fr-FR" sz="2400" dirty="0"/>
              <a:t>. 		</a:t>
            </a:r>
            <a:r>
              <a:rPr lang="fr-FR" sz="2400" dirty="0">
                <a:sym typeface="Symbol"/>
              </a:rPr>
              <a:t> </a:t>
            </a:r>
            <a:r>
              <a:rPr lang="fr-FR" sz="2400" dirty="0"/>
              <a:t> </a:t>
            </a:r>
            <a:r>
              <a:rPr lang="fr-FR" sz="2400" dirty="0" err="1"/>
              <a:t>Amorphous</a:t>
            </a:r>
            <a:r>
              <a:rPr lang="fr-FR" sz="2400" dirty="0"/>
              <a:t> phases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0" y="44624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6666FF"/>
                </a:solidFill>
              </a:rPr>
              <a:t>3.2 – Ion-</a:t>
            </a:r>
            <a:r>
              <a:rPr lang="fr-FR" sz="2400" dirty="0" err="1">
                <a:solidFill>
                  <a:srgbClr val="6666FF"/>
                </a:solidFill>
              </a:rPr>
              <a:t>conducting</a:t>
            </a:r>
            <a:r>
              <a:rPr lang="fr-FR" sz="2400" dirty="0">
                <a:solidFill>
                  <a:srgbClr val="6666FF"/>
                </a:solidFill>
              </a:rPr>
              <a:t> </a:t>
            </a:r>
            <a:r>
              <a:rPr lang="fr-FR" sz="2400" dirty="0" err="1">
                <a:solidFill>
                  <a:srgbClr val="6666FF"/>
                </a:solidFill>
              </a:rPr>
              <a:t>organo-mineral</a:t>
            </a:r>
            <a:r>
              <a:rPr lang="fr-FR" sz="2400" dirty="0">
                <a:solidFill>
                  <a:srgbClr val="6666FF"/>
                </a:solidFill>
              </a:rPr>
              <a:t> phases (</a:t>
            </a:r>
            <a:r>
              <a:rPr lang="fr-FR" sz="2400" dirty="0" err="1">
                <a:solidFill>
                  <a:srgbClr val="6666FF"/>
                </a:solidFill>
              </a:rPr>
              <a:t>polymer</a:t>
            </a:r>
            <a:r>
              <a:rPr lang="fr-FR" sz="2400" dirty="0">
                <a:solidFill>
                  <a:srgbClr val="6666FF"/>
                </a:solidFill>
              </a:rPr>
              <a:t> </a:t>
            </a:r>
            <a:r>
              <a:rPr lang="fr-FR" sz="2400" dirty="0" err="1">
                <a:solidFill>
                  <a:srgbClr val="6666FF"/>
                </a:solidFill>
              </a:rPr>
              <a:t>electrolytes</a:t>
            </a:r>
            <a:r>
              <a:rPr lang="fr-FR" sz="2400" dirty="0">
                <a:solidFill>
                  <a:srgbClr val="6666FF"/>
                </a:solidFill>
              </a:rPr>
              <a:t>)</a:t>
            </a:r>
            <a:endParaRPr lang="fr-FR" sz="2400" u="sng" dirty="0">
              <a:solidFill>
                <a:srgbClr val="6666FF"/>
              </a:solidFill>
            </a:endParaRPr>
          </a:p>
        </p:txBody>
      </p:sp>
      <p:sp>
        <p:nvSpPr>
          <p:cNvPr id="5" name="Flèche droite 4"/>
          <p:cNvSpPr/>
          <p:nvPr/>
        </p:nvSpPr>
        <p:spPr>
          <a:xfrm>
            <a:off x="478493" y="839241"/>
            <a:ext cx="597963" cy="333062"/>
          </a:xfrm>
          <a:prstGeom prst="rightArrow">
            <a:avLst/>
          </a:prstGeom>
          <a:solidFill>
            <a:srgbClr val="66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6" name="Flèche droite 5"/>
          <p:cNvSpPr/>
          <p:nvPr/>
        </p:nvSpPr>
        <p:spPr>
          <a:xfrm>
            <a:off x="1270332" y="4509120"/>
            <a:ext cx="597963" cy="333062"/>
          </a:xfrm>
          <a:prstGeom prst="rightArrow">
            <a:avLst/>
          </a:prstGeom>
          <a:solidFill>
            <a:srgbClr val="66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68</a:t>
            </a:fld>
            <a:endParaRPr lang="fr-FR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lèche droite 18"/>
          <p:cNvSpPr/>
          <p:nvPr/>
        </p:nvSpPr>
        <p:spPr>
          <a:xfrm>
            <a:off x="3635896" y="1916832"/>
            <a:ext cx="720080" cy="216024"/>
          </a:xfrm>
          <a:prstGeom prst="rightArrow">
            <a:avLst/>
          </a:prstGeom>
          <a:solidFill>
            <a:srgbClr val="6666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1084690" y="2483034"/>
            <a:ext cx="1047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Solvant</a:t>
            </a:r>
          </a:p>
          <a:p>
            <a:pPr algn="ctr"/>
            <a:r>
              <a:rPr lang="fr-FR" dirty="0" err="1"/>
              <a:t>molecule</a:t>
            </a:r>
            <a:endParaRPr lang="fr-FR" dirty="0"/>
          </a:p>
        </p:txBody>
      </p:sp>
      <p:grpSp>
        <p:nvGrpSpPr>
          <p:cNvPr id="2" name="Groupe 133"/>
          <p:cNvGrpSpPr/>
          <p:nvPr/>
        </p:nvGrpSpPr>
        <p:grpSpPr>
          <a:xfrm>
            <a:off x="4644008" y="1052736"/>
            <a:ext cx="1620672" cy="1813594"/>
            <a:chOff x="4788024" y="611396"/>
            <a:chExt cx="1764688" cy="2110918"/>
          </a:xfrm>
        </p:grpSpPr>
        <p:cxnSp>
          <p:nvCxnSpPr>
            <p:cNvPr id="23" name="Connecteur droit 22"/>
            <p:cNvCxnSpPr/>
            <p:nvPr/>
          </p:nvCxnSpPr>
          <p:spPr>
            <a:xfrm>
              <a:off x="6552712" y="971436"/>
              <a:ext cx="0" cy="158417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e 23"/>
            <p:cNvGrpSpPr/>
            <p:nvPr/>
          </p:nvGrpSpPr>
          <p:grpSpPr>
            <a:xfrm rot="19948251" flipV="1">
              <a:off x="5838181" y="872679"/>
              <a:ext cx="336952" cy="576064"/>
              <a:chOff x="1777898" y="3717032"/>
              <a:chExt cx="336952" cy="576064"/>
            </a:xfrm>
          </p:grpSpPr>
          <p:sp>
            <p:nvSpPr>
              <p:cNvPr id="25" name="Triangle isocèle 24"/>
              <p:cNvSpPr/>
              <p:nvPr/>
            </p:nvSpPr>
            <p:spPr>
              <a:xfrm>
                <a:off x="1835696" y="4005064"/>
                <a:ext cx="216024" cy="288032"/>
              </a:xfrm>
              <a:prstGeom prst="triangl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" name="ZoneTexte 25"/>
              <p:cNvSpPr txBox="1"/>
              <p:nvPr/>
            </p:nvSpPr>
            <p:spPr>
              <a:xfrm>
                <a:off x="1777898" y="3717032"/>
                <a:ext cx="3369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O</a:t>
                </a:r>
              </a:p>
            </p:txBody>
          </p:sp>
        </p:grpSp>
        <p:sp>
          <p:nvSpPr>
            <p:cNvPr id="27" name="Ellipse 26"/>
            <p:cNvSpPr/>
            <p:nvPr/>
          </p:nvSpPr>
          <p:spPr>
            <a:xfrm>
              <a:off x="6012160" y="1403484"/>
              <a:ext cx="504056" cy="50405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4" name="Groupe 27"/>
            <p:cNvGrpSpPr/>
            <p:nvPr/>
          </p:nvGrpSpPr>
          <p:grpSpPr>
            <a:xfrm rot="18148596" flipV="1">
              <a:off x="5529063" y="1196217"/>
              <a:ext cx="336952" cy="576064"/>
              <a:chOff x="1777898" y="3717032"/>
              <a:chExt cx="336952" cy="576064"/>
            </a:xfrm>
          </p:grpSpPr>
          <p:sp>
            <p:nvSpPr>
              <p:cNvPr id="29" name="Triangle isocèle 28"/>
              <p:cNvSpPr/>
              <p:nvPr/>
            </p:nvSpPr>
            <p:spPr>
              <a:xfrm>
                <a:off x="1835696" y="4005064"/>
                <a:ext cx="216024" cy="288032"/>
              </a:xfrm>
              <a:prstGeom prst="triangl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" name="ZoneTexte 29"/>
              <p:cNvSpPr txBox="1"/>
              <p:nvPr/>
            </p:nvSpPr>
            <p:spPr>
              <a:xfrm>
                <a:off x="1777898" y="3717032"/>
                <a:ext cx="3369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O</a:t>
                </a:r>
              </a:p>
            </p:txBody>
          </p:sp>
        </p:grpSp>
        <p:grpSp>
          <p:nvGrpSpPr>
            <p:cNvPr id="5" name="Groupe 30"/>
            <p:cNvGrpSpPr/>
            <p:nvPr/>
          </p:nvGrpSpPr>
          <p:grpSpPr>
            <a:xfrm rot="14124877" flipV="1">
              <a:off x="5627019" y="1633676"/>
              <a:ext cx="336952" cy="576064"/>
              <a:chOff x="1777898" y="3717032"/>
              <a:chExt cx="336952" cy="576064"/>
            </a:xfrm>
          </p:grpSpPr>
          <p:sp>
            <p:nvSpPr>
              <p:cNvPr id="32" name="Triangle isocèle 31"/>
              <p:cNvSpPr/>
              <p:nvPr/>
            </p:nvSpPr>
            <p:spPr>
              <a:xfrm>
                <a:off x="1835696" y="4005064"/>
                <a:ext cx="216024" cy="288032"/>
              </a:xfrm>
              <a:prstGeom prst="triangl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" name="ZoneTexte 32"/>
              <p:cNvSpPr txBox="1"/>
              <p:nvPr/>
            </p:nvSpPr>
            <p:spPr>
              <a:xfrm>
                <a:off x="1777898" y="3717032"/>
                <a:ext cx="3369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O</a:t>
                </a:r>
              </a:p>
            </p:txBody>
          </p:sp>
        </p:grpSp>
        <p:grpSp>
          <p:nvGrpSpPr>
            <p:cNvPr id="9" name="Groupe 33"/>
            <p:cNvGrpSpPr/>
            <p:nvPr/>
          </p:nvGrpSpPr>
          <p:grpSpPr>
            <a:xfrm rot="13023800" flipV="1">
              <a:off x="5935695" y="1878880"/>
              <a:ext cx="336952" cy="576064"/>
              <a:chOff x="1777898" y="3717032"/>
              <a:chExt cx="336952" cy="576064"/>
            </a:xfrm>
          </p:grpSpPr>
          <p:sp>
            <p:nvSpPr>
              <p:cNvPr id="35" name="Triangle isocèle 34"/>
              <p:cNvSpPr/>
              <p:nvPr/>
            </p:nvSpPr>
            <p:spPr>
              <a:xfrm>
                <a:off x="1835696" y="4005064"/>
                <a:ext cx="216024" cy="288032"/>
              </a:xfrm>
              <a:prstGeom prst="triangl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6" name="ZoneTexte 35"/>
              <p:cNvSpPr txBox="1"/>
              <p:nvPr/>
            </p:nvSpPr>
            <p:spPr>
              <a:xfrm>
                <a:off x="1777898" y="3717032"/>
                <a:ext cx="3369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O</a:t>
                </a:r>
              </a:p>
            </p:txBody>
          </p:sp>
        </p:grpSp>
        <p:sp>
          <p:nvSpPr>
            <p:cNvPr id="39" name="Forme libre 38"/>
            <p:cNvSpPr/>
            <p:nvPr/>
          </p:nvSpPr>
          <p:spPr>
            <a:xfrm>
              <a:off x="5004048" y="611396"/>
              <a:ext cx="834501" cy="310718"/>
            </a:xfrm>
            <a:custGeom>
              <a:avLst/>
              <a:gdLst>
                <a:gd name="connsiteX0" fmla="*/ 834501 w 834501"/>
                <a:gd name="connsiteY0" fmla="*/ 526742 h 526742"/>
                <a:gd name="connsiteX1" fmla="*/ 479394 w 834501"/>
                <a:gd name="connsiteY1" fmla="*/ 65103 h 526742"/>
                <a:gd name="connsiteX2" fmla="*/ 0 w 834501"/>
                <a:gd name="connsiteY2" fmla="*/ 136125 h 526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4501" h="526742">
                  <a:moveTo>
                    <a:pt x="834501" y="526742"/>
                  </a:moveTo>
                  <a:cubicBezTo>
                    <a:pt x="726489" y="328474"/>
                    <a:pt x="618477" y="130206"/>
                    <a:pt x="479394" y="65103"/>
                  </a:cubicBezTo>
                  <a:cubicBezTo>
                    <a:pt x="340311" y="0"/>
                    <a:pt x="170155" y="68062"/>
                    <a:pt x="0" y="136125"/>
                  </a:cubicBezTo>
                </a:path>
              </a:pathLst>
            </a:custGeom>
            <a:ln w="285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Forme libre 39"/>
            <p:cNvSpPr/>
            <p:nvPr/>
          </p:nvSpPr>
          <p:spPr>
            <a:xfrm flipV="1">
              <a:off x="5076056" y="2411596"/>
              <a:ext cx="834501" cy="310718"/>
            </a:xfrm>
            <a:custGeom>
              <a:avLst/>
              <a:gdLst>
                <a:gd name="connsiteX0" fmla="*/ 834501 w 834501"/>
                <a:gd name="connsiteY0" fmla="*/ 526742 h 526742"/>
                <a:gd name="connsiteX1" fmla="*/ 479394 w 834501"/>
                <a:gd name="connsiteY1" fmla="*/ 65103 h 526742"/>
                <a:gd name="connsiteX2" fmla="*/ 0 w 834501"/>
                <a:gd name="connsiteY2" fmla="*/ 136125 h 526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4501" h="526742">
                  <a:moveTo>
                    <a:pt x="834501" y="526742"/>
                  </a:moveTo>
                  <a:cubicBezTo>
                    <a:pt x="726489" y="328474"/>
                    <a:pt x="618477" y="130206"/>
                    <a:pt x="479394" y="65103"/>
                  </a:cubicBezTo>
                  <a:cubicBezTo>
                    <a:pt x="340311" y="0"/>
                    <a:pt x="170155" y="68062"/>
                    <a:pt x="0" y="136125"/>
                  </a:cubicBezTo>
                </a:path>
              </a:pathLst>
            </a:custGeom>
            <a:ln w="285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2" name="Connecteur droit avec flèche 41"/>
            <p:cNvCxnSpPr>
              <a:stCxn id="29" idx="3"/>
            </p:cNvCxnSpPr>
            <p:nvPr/>
          </p:nvCxnSpPr>
          <p:spPr>
            <a:xfrm flipH="1" flipV="1">
              <a:off x="4860032" y="1115452"/>
              <a:ext cx="593089" cy="21638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avec flèche 42"/>
            <p:cNvCxnSpPr/>
            <p:nvPr/>
          </p:nvCxnSpPr>
          <p:spPr>
            <a:xfrm flipH="1">
              <a:off x="4788024" y="2051556"/>
              <a:ext cx="720079" cy="14401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ZoneTexte 44"/>
          <p:cNvSpPr txBox="1"/>
          <p:nvPr/>
        </p:nvSpPr>
        <p:spPr>
          <a:xfrm>
            <a:off x="5724128" y="2780928"/>
            <a:ext cx="963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electrod</a:t>
            </a:r>
            <a:endParaRPr lang="fr-FR" dirty="0"/>
          </a:p>
        </p:txBody>
      </p:sp>
      <p:sp>
        <p:nvSpPr>
          <p:cNvPr id="46" name="ZoneTexte 45"/>
          <p:cNvSpPr txBox="1"/>
          <p:nvPr/>
        </p:nvSpPr>
        <p:spPr>
          <a:xfrm>
            <a:off x="226831" y="44304"/>
            <a:ext cx="8352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err="1">
                <a:solidFill>
                  <a:srgbClr val="6666FF"/>
                </a:solidFill>
              </a:rPr>
              <a:t>Solvation</a:t>
            </a:r>
            <a:r>
              <a:rPr lang="fr-FR" sz="2400" i="1" dirty="0">
                <a:solidFill>
                  <a:srgbClr val="6666FF"/>
                </a:solidFill>
              </a:rPr>
              <a:t> and </a:t>
            </a:r>
            <a:r>
              <a:rPr lang="fr-FR" sz="2400" i="1" dirty="0" err="1">
                <a:solidFill>
                  <a:srgbClr val="6666FF"/>
                </a:solidFill>
              </a:rPr>
              <a:t>displacement</a:t>
            </a:r>
            <a:r>
              <a:rPr lang="fr-FR" sz="2400" i="1" dirty="0">
                <a:solidFill>
                  <a:srgbClr val="6666FF"/>
                </a:solidFill>
              </a:rPr>
              <a:t> of M</a:t>
            </a:r>
            <a:r>
              <a:rPr lang="fr-FR" sz="2400" i="1" baseline="30000" dirty="0">
                <a:solidFill>
                  <a:srgbClr val="6666FF"/>
                </a:solidFill>
              </a:rPr>
              <a:t>+</a:t>
            </a:r>
            <a:r>
              <a:rPr lang="fr-FR" sz="2400" i="1" dirty="0">
                <a:solidFill>
                  <a:srgbClr val="6666FF"/>
                </a:solidFill>
              </a:rPr>
              <a:t> carriers: </a:t>
            </a:r>
          </a:p>
          <a:p>
            <a:pPr algn="ctr"/>
            <a:r>
              <a:rPr lang="fr-FR" sz="2400" i="1" dirty="0">
                <a:solidFill>
                  <a:srgbClr val="6666FF"/>
                </a:solidFill>
              </a:rPr>
              <a:t> </a:t>
            </a:r>
            <a:r>
              <a:rPr lang="fr-FR" sz="2400" i="1" dirty="0" err="1">
                <a:solidFill>
                  <a:srgbClr val="6666FF"/>
                </a:solidFill>
              </a:rPr>
              <a:t>liquid</a:t>
            </a:r>
            <a:r>
              <a:rPr lang="fr-FR" sz="2400" i="1" dirty="0">
                <a:solidFill>
                  <a:srgbClr val="6666FF"/>
                </a:solidFill>
              </a:rPr>
              <a:t> solution (1) vs </a:t>
            </a:r>
            <a:r>
              <a:rPr lang="fr-FR" sz="2400" i="1" dirty="0" err="1">
                <a:solidFill>
                  <a:srgbClr val="6666FF"/>
                </a:solidFill>
              </a:rPr>
              <a:t>polymeric</a:t>
            </a:r>
            <a:r>
              <a:rPr lang="fr-FR" sz="2400" i="1" dirty="0">
                <a:solidFill>
                  <a:srgbClr val="6666FF"/>
                </a:solidFill>
              </a:rPr>
              <a:t> solution (2)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107504" y="1052736"/>
            <a:ext cx="3082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fr-FR" dirty="0"/>
              <a:t>MX in a polar </a:t>
            </a:r>
            <a:r>
              <a:rPr lang="fr-FR" dirty="0" err="1"/>
              <a:t>liquid</a:t>
            </a:r>
            <a:r>
              <a:rPr lang="fr-FR" dirty="0"/>
              <a:t> solvant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121324" y="3861048"/>
            <a:ext cx="3394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2) MX in an </a:t>
            </a:r>
            <a:r>
              <a:rPr lang="fr-FR" dirty="0" err="1"/>
              <a:t>ionic</a:t>
            </a:r>
            <a:r>
              <a:rPr lang="fr-FR" dirty="0"/>
              <a:t> </a:t>
            </a:r>
            <a:r>
              <a:rPr lang="fr-FR" dirty="0" err="1"/>
              <a:t>polymeric</a:t>
            </a:r>
            <a:r>
              <a:rPr lang="fr-FR" dirty="0"/>
              <a:t> matrix</a:t>
            </a:r>
          </a:p>
        </p:txBody>
      </p:sp>
      <p:sp>
        <p:nvSpPr>
          <p:cNvPr id="88" name="ZoneTexte 87"/>
          <p:cNvSpPr txBox="1"/>
          <p:nvPr/>
        </p:nvSpPr>
        <p:spPr>
          <a:xfrm>
            <a:off x="5106108" y="4005064"/>
            <a:ext cx="1330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 : Bridging </a:t>
            </a:r>
          </a:p>
          <a:p>
            <a:r>
              <a:rPr lang="fr-FR" dirty="0" err="1"/>
              <a:t>Oxygen</a:t>
            </a:r>
            <a:endParaRPr lang="fr-FR" dirty="0"/>
          </a:p>
        </p:txBody>
      </p:sp>
      <p:sp>
        <p:nvSpPr>
          <p:cNvPr id="120" name="ZoneTexte 119"/>
          <p:cNvSpPr txBox="1"/>
          <p:nvPr/>
        </p:nvSpPr>
        <p:spPr>
          <a:xfrm>
            <a:off x="827584" y="2132856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</a:t>
            </a:r>
            <a:r>
              <a:rPr lang="fr-FR" baseline="30000" dirty="0"/>
              <a:t>+</a:t>
            </a:r>
          </a:p>
        </p:txBody>
      </p:sp>
      <p:sp>
        <p:nvSpPr>
          <p:cNvPr id="121" name="ZoneTexte 120"/>
          <p:cNvSpPr txBox="1"/>
          <p:nvPr/>
        </p:nvSpPr>
        <p:spPr>
          <a:xfrm>
            <a:off x="6800584" y="1036448"/>
            <a:ext cx="2267744" cy="1323439"/>
          </a:xfrm>
          <a:prstGeom prst="rect">
            <a:avLst/>
          </a:prstGeom>
          <a:noFill/>
          <a:ln>
            <a:solidFill>
              <a:srgbClr val="6666FF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/>
              <a:t>desolvation</a:t>
            </a:r>
            <a:r>
              <a:rPr lang="fr-FR" sz="2000" dirty="0"/>
              <a:t> </a:t>
            </a:r>
            <a:r>
              <a:rPr lang="fr-FR" sz="2000" dirty="0" err="1"/>
              <a:t>before</a:t>
            </a:r>
            <a:r>
              <a:rPr lang="fr-FR" sz="2000" dirty="0"/>
              <a:t> the carrier </a:t>
            </a:r>
            <a:r>
              <a:rPr lang="fr-FR" sz="2000" dirty="0" err="1"/>
              <a:t>discharging</a:t>
            </a:r>
            <a:r>
              <a:rPr lang="fr-FR" sz="2000" dirty="0"/>
              <a:t>  to the </a:t>
            </a:r>
            <a:r>
              <a:rPr lang="fr-FR" sz="2000" dirty="0" err="1"/>
              <a:t>electrode</a:t>
            </a:r>
            <a:endParaRPr lang="fr-FR" sz="2000" dirty="0"/>
          </a:p>
        </p:txBody>
      </p:sp>
      <p:grpSp>
        <p:nvGrpSpPr>
          <p:cNvPr id="31" name="Groupe 131"/>
          <p:cNvGrpSpPr/>
          <p:nvPr/>
        </p:nvGrpSpPr>
        <p:grpSpPr>
          <a:xfrm>
            <a:off x="1286364" y="1340768"/>
            <a:ext cx="2099671" cy="1491911"/>
            <a:chOff x="578924" y="1079940"/>
            <a:chExt cx="2552916" cy="1752739"/>
          </a:xfrm>
        </p:grpSpPr>
        <p:grpSp>
          <p:nvGrpSpPr>
            <p:cNvPr id="34" name="Groupe 121"/>
            <p:cNvGrpSpPr/>
            <p:nvPr/>
          </p:nvGrpSpPr>
          <p:grpSpPr>
            <a:xfrm>
              <a:off x="1647290" y="1079940"/>
              <a:ext cx="1484550" cy="1467778"/>
              <a:chOff x="1215242" y="1079940"/>
              <a:chExt cx="1484550" cy="1467778"/>
            </a:xfrm>
          </p:grpSpPr>
          <p:sp>
            <p:nvSpPr>
              <p:cNvPr id="6" name="Ellipse 5"/>
              <p:cNvSpPr/>
              <p:nvPr/>
            </p:nvSpPr>
            <p:spPr>
              <a:xfrm>
                <a:off x="1691680" y="1547500"/>
                <a:ext cx="504056" cy="504056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" name="Triangle isocèle 6"/>
              <p:cNvSpPr/>
              <p:nvPr/>
            </p:nvSpPr>
            <p:spPr>
              <a:xfrm>
                <a:off x="1835696" y="2259686"/>
                <a:ext cx="216024" cy="288032"/>
              </a:xfrm>
              <a:prstGeom prst="triangl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" name="ZoneTexte 7"/>
              <p:cNvSpPr txBox="1"/>
              <p:nvPr/>
            </p:nvSpPr>
            <p:spPr>
              <a:xfrm>
                <a:off x="1777898" y="1971654"/>
                <a:ext cx="3369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O</a:t>
                </a:r>
              </a:p>
            </p:txBody>
          </p:sp>
          <p:grpSp>
            <p:nvGrpSpPr>
              <p:cNvPr id="37" name="Groupe 9"/>
              <p:cNvGrpSpPr/>
              <p:nvPr/>
            </p:nvGrpSpPr>
            <p:grpSpPr>
              <a:xfrm rot="5400000" flipH="1">
                <a:off x="1334798" y="1517708"/>
                <a:ext cx="336952" cy="576064"/>
                <a:chOff x="1777898" y="3717032"/>
                <a:chExt cx="336952" cy="576064"/>
              </a:xfrm>
            </p:grpSpPr>
            <p:sp>
              <p:nvSpPr>
                <p:cNvPr id="11" name="Triangle isocèle 10"/>
                <p:cNvSpPr/>
                <p:nvPr/>
              </p:nvSpPr>
              <p:spPr>
                <a:xfrm>
                  <a:off x="1835696" y="4005064"/>
                  <a:ext cx="216024" cy="288032"/>
                </a:xfrm>
                <a:prstGeom prst="triangle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2" name="ZoneTexte 11"/>
                <p:cNvSpPr txBox="1"/>
                <p:nvPr/>
              </p:nvSpPr>
              <p:spPr>
                <a:xfrm>
                  <a:off x="1777898" y="3717032"/>
                  <a:ext cx="33695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/>
                    <a:t>O</a:t>
                  </a:r>
                </a:p>
              </p:txBody>
            </p:sp>
          </p:grpSp>
          <p:grpSp>
            <p:nvGrpSpPr>
              <p:cNvPr id="38" name="Groupe 12"/>
              <p:cNvGrpSpPr/>
              <p:nvPr/>
            </p:nvGrpSpPr>
            <p:grpSpPr>
              <a:xfrm rot="16200000">
                <a:off x="2243284" y="1499952"/>
                <a:ext cx="336952" cy="576064"/>
                <a:chOff x="1777898" y="3717032"/>
                <a:chExt cx="336952" cy="576064"/>
              </a:xfrm>
            </p:grpSpPr>
            <p:sp>
              <p:nvSpPr>
                <p:cNvPr id="14" name="Triangle isocèle 13"/>
                <p:cNvSpPr/>
                <p:nvPr/>
              </p:nvSpPr>
              <p:spPr>
                <a:xfrm>
                  <a:off x="1835696" y="4005064"/>
                  <a:ext cx="216024" cy="288032"/>
                </a:xfrm>
                <a:prstGeom prst="triangle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5" name="ZoneTexte 14"/>
                <p:cNvSpPr txBox="1"/>
                <p:nvPr/>
              </p:nvSpPr>
              <p:spPr>
                <a:xfrm>
                  <a:off x="1777898" y="3717032"/>
                  <a:ext cx="33695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/>
                    <a:t>O</a:t>
                  </a:r>
                </a:p>
              </p:txBody>
            </p:sp>
          </p:grpSp>
          <p:grpSp>
            <p:nvGrpSpPr>
              <p:cNvPr id="48" name="Groupe 15"/>
              <p:cNvGrpSpPr/>
              <p:nvPr/>
            </p:nvGrpSpPr>
            <p:grpSpPr>
              <a:xfrm flipV="1">
                <a:off x="1772566" y="1079940"/>
                <a:ext cx="336952" cy="576064"/>
                <a:chOff x="1777898" y="3717032"/>
                <a:chExt cx="336952" cy="576064"/>
              </a:xfrm>
            </p:grpSpPr>
            <p:sp>
              <p:nvSpPr>
                <p:cNvPr id="17" name="Triangle isocèle 16"/>
                <p:cNvSpPr/>
                <p:nvPr/>
              </p:nvSpPr>
              <p:spPr>
                <a:xfrm>
                  <a:off x="1835696" y="4005064"/>
                  <a:ext cx="216024" cy="288032"/>
                </a:xfrm>
                <a:prstGeom prst="triangle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8" name="ZoneTexte 17"/>
                <p:cNvSpPr txBox="1"/>
                <p:nvPr/>
              </p:nvSpPr>
              <p:spPr>
                <a:xfrm>
                  <a:off x="1777898" y="3717032"/>
                  <a:ext cx="33695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/>
                    <a:t>O</a:t>
                  </a:r>
                </a:p>
              </p:txBody>
            </p:sp>
          </p:grpSp>
        </p:grpSp>
        <p:cxnSp>
          <p:nvCxnSpPr>
            <p:cNvPr id="124" name="Connecteur droit avec flèche 123"/>
            <p:cNvCxnSpPr>
              <a:stCxn id="120" idx="3"/>
              <a:endCxn id="6" idx="3"/>
            </p:cNvCxnSpPr>
            <p:nvPr/>
          </p:nvCxnSpPr>
          <p:spPr>
            <a:xfrm flipV="1">
              <a:off x="578924" y="1977740"/>
              <a:ext cx="1618621" cy="24971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cteur droit avec flèche 124"/>
            <p:cNvCxnSpPr/>
            <p:nvPr/>
          </p:nvCxnSpPr>
          <p:spPr>
            <a:xfrm flipV="1">
              <a:off x="1547664" y="2564904"/>
              <a:ext cx="688052" cy="26777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ZoneTexte 126"/>
              <p:cNvSpPr txBox="1"/>
              <p:nvPr/>
            </p:nvSpPr>
            <p:spPr>
              <a:xfrm>
                <a:off x="6840760" y="3751152"/>
                <a:ext cx="2267744" cy="1956498"/>
              </a:xfrm>
              <a:prstGeom prst="rect">
                <a:avLst/>
              </a:prstGeom>
              <a:noFill/>
              <a:ln>
                <a:solidFill>
                  <a:srgbClr val="6666FF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/>
                  <a:t>Insertion of the charge carrier M</a:t>
                </a:r>
                <a:r>
                  <a:rPr lang="fr-FR" sz="2000" baseline="30000" dirty="0"/>
                  <a:t>+ </a:t>
                </a:r>
                <a:r>
                  <a:rPr lang="fr-FR" sz="2000" dirty="0" err="1"/>
                  <a:t>within</a:t>
                </a:r>
                <a:r>
                  <a:rPr lang="fr-FR" sz="2000" dirty="0"/>
                  <a:t> the </a:t>
                </a:r>
                <a:r>
                  <a:rPr lang="fr-FR" sz="2000" dirty="0" err="1"/>
                  <a:t>chains</a:t>
                </a:r>
                <a:endParaRPr lang="fr-FR" sz="2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0" smtClean="0">
                          <a:latin typeface="Cambria Math"/>
                          <a:sym typeface="Symbol"/>
                        </a:rPr>
                        <m:t></m:t>
                      </m:r>
                    </m:oMath>
                  </m:oMathPara>
                </a14:m>
                <a:endParaRPr lang="fr-FR" sz="2000" dirty="0"/>
              </a:p>
              <a:p>
                <a:pPr algn="ctr"/>
                <a:r>
                  <a:rPr lang="fr-FR" sz="2000" dirty="0"/>
                  <a:t> </a:t>
                </a:r>
                <a:r>
                  <a:rPr lang="fr-FR" sz="2000" dirty="0" err="1"/>
                  <a:t>separation</a:t>
                </a:r>
                <a:r>
                  <a:rPr lang="fr-FR" sz="2000" dirty="0"/>
                  <a:t> of the M</a:t>
                </a:r>
                <a:r>
                  <a:rPr lang="fr-FR" sz="2000" baseline="30000" dirty="0"/>
                  <a:t>+</a:t>
                </a:r>
                <a:r>
                  <a:rPr lang="fr-FR" sz="2000" dirty="0"/>
                  <a:t>-X</a:t>
                </a:r>
                <a:r>
                  <a:rPr lang="fr-FR" sz="2000" baseline="30000" dirty="0"/>
                  <a:t>- </a:t>
                </a:r>
                <a:r>
                  <a:rPr lang="fr-FR" sz="2000" dirty="0"/>
                  <a:t>couple</a:t>
                </a:r>
                <a:endParaRPr lang="fr-FR" sz="2000" baseline="30000" dirty="0"/>
              </a:p>
            </p:txBody>
          </p:sp>
        </mc:Choice>
        <mc:Fallback xmlns="">
          <p:sp>
            <p:nvSpPr>
              <p:cNvPr id="127" name="ZoneTexte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0760" y="3751152"/>
                <a:ext cx="2267744" cy="1956498"/>
              </a:xfrm>
              <a:prstGeom prst="rect">
                <a:avLst/>
              </a:prstGeom>
              <a:blipFill>
                <a:blip r:embed="rId2"/>
                <a:stretch>
                  <a:fillRect t="-1282" b="-4487"/>
                </a:stretch>
              </a:blipFill>
              <a:ln>
                <a:solidFill>
                  <a:srgbClr val="6666FF"/>
                </a:solidFill>
                <a:prstDash val="sysDash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e 130"/>
          <p:cNvGrpSpPr/>
          <p:nvPr/>
        </p:nvGrpSpPr>
        <p:grpSpPr>
          <a:xfrm>
            <a:off x="3377917" y="3645024"/>
            <a:ext cx="1806910" cy="2229099"/>
            <a:chOff x="2627784" y="2492896"/>
            <a:chExt cx="2129679" cy="2445123"/>
          </a:xfrm>
        </p:grpSpPr>
        <p:sp>
          <p:nvSpPr>
            <p:cNvPr id="47" name="ZoneTexte 46"/>
            <p:cNvSpPr txBox="1"/>
            <p:nvPr/>
          </p:nvSpPr>
          <p:spPr>
            <a:xfrm>
              <a:off x="3092119" y="3356315"/>
              <a:ext cx="298169" cy="324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O</a:t>
              </a:r>
            </a:p>
          </p:txBody>
        </p:sp>
        <p:grpSp>
          <p:nvGrpSpPr>
            <p:cNvPr id="53" name="Groupe 52"/>
            <p:cNvGrpSpPr/>
            <p:nvPr/>
          </p:nvGrpSpPr>
          <p:grpSpPr>
            <a:xfrm rot="18761982">
              <a:off x="2593775" y="3525352"/>
              <a:ext cx="569414" cy="191159"/>
              <a:chOff x="3779912" y="3861048"/>
              <a:chExt cx="936104" cy="216024"/>
            </a:xfrm>
          </p:grpSpPr>
          <p:cxnSp>
            <p:nvCxnSpPr>
              <p:cNvPr id="49" name="Connecteur droit 48"/>
              <p:cNvCxnSpPr/>
              <p:nvPr/>
            </p:nvCxnSpPr>
            <p:spPr>
              <a:xfrm flipV="1">
                <a:off x="3779912" y="3861048"/>
                <a:ext cx="216024" cy="21602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50"/>
              <p:cNvCxnSpPr/>
              <p:nvPr/>
            </p:nvCxnSpPr>
            <p:spPr>
              <a:xfrm>
                <a:off x="3995936" y="3861048"/>
                <a:ext cx="50405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cteur droit 51"/>
              <p:cNvCxnSpPr/>
              <p:nvPr/>
            </p:nvCxnSpPr>
            <p:spPr>
              <a:xfrm flipH="1" flipV="1">
                <a:off x="4499992" y="3861048"/>
                <a:ext cx="216024" cy="21602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ZoneTexte 53"/>
            <p:cNvSpPr txBox="1"/>
            <p:nvPr/>
          </p:nvSpPr>
          <p:spPr>
            <a:xfrm>
              <a:off x="2709800" y="3799192"/>
              <a:ext cx="298169" cy="324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O</a:t>
              </a:r>
            </a:p>
          </p:txBody>
        </p:sp>
        <p:grpSp>
          <p:nvGrpSpPr>
            <p:cNvPr id="55" name="Groupe 54"/>
            <p:cNvGrpSpPr/>
            <p:nvPr/>
          </p:nvGrpSpPr>
          <p:grpSpPr>
            <a:xfrm rot="15381000">
              <a:off x="2438657" y="4234619"/>
              <a:ext cx="569414" cy="191159"/>
              <a:chOff x="3779912" y="3861048"/>
              <a:chExt cx="936104" cy="216024"/>
            </a:xfrm>
          </p:grpSpPr>
          <p:cxnSp>
            <p:nvCxnSpPr>
              <p:cNvPr id="56" name="Connecteur droit 55"/>
              <p:cNvCxnSpPr/>
              <p:nvPr/>
            </p:nvCxnSpPr>
            <p:spPr>
              <a:xfrm flipV="1">
                <a:off x="3779912" y="3861048"/>
                <a:ext cx="216024" cy="21602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cteur droit 56"/>
              <p:cNvCxnSpPr/>
              <p:nvPr/>
            </p:nvCxnSpPr>
            <p:spPr>
              <a:xfrm>
                <a:off x="3995936" y="3861048"/>
                <a:ext cx="50405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necteur droit 57"/>
              <p:cNvCxnSpPr/>
              <p:nvPr/>
            </p:nvCxnSpPr>
            <p:spPr>
              <a:xfrm flipH="1" flipV="1">
                <a:off x="4499992" y="3861048"/>
                <a:ext cx="216024" cy="21602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ZoneTexte 60"/>
            <p:cNvSpPr txBox="1"/>
            <p:nvPr/>
          </p:nvSpPr>
          <p:spPr>
            <a:xfrm>
              <a:off x="2869535" y="4447474"/>
              <a:ext cx="298169" cy="324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O</a:t>
              </a:r>
            </a:p>
          </p:txBody>
        </p:sp>
        <p:grpSp>
          <p:nvGrpSpPr>
            <p:cNvPr id="59" name="Groupe 61"/>
            <p:cNvGrpSpPr/>
            <p:nvPr/>
          </p:nvGrpSpPr>
          <p:grpSpPr>
            <a:xfrm rot="10800000">
              <a:off x="3092119" y="4748214"/>
              <a:ext cx="573478" cy="189805"/>
              <a:chOff x="3779912" y="3861048"/>
              <a:chExt cx="936104" cy="216024"/>
            </a:xfrm>
          </p:grpSpPr>
          <p:cxnSp>
            <p:nvCxnSpPr>
              <p:cNvPr id="63" name="Connecteur droit 62"/>
              <p:cNvCxnSpPr/>
              <p:nvPr/>
            </p:nvCxnSpPr>
            <p:spPr>
              <a:xfrm flipV="1">
                <a:off x="3779912" y="3861048"/>
                <a:ext cx="216024" cy="21602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necteur droit 63"/>
              <p:cNvCxnSpPr/>
              <p:nvPr/>
            </p:nvCxnSpPr>
            <p:spPr>
              <a:xfrm>
                <a:off x="3995936" y="3861048"/>
                <a:ext cx="50405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necteur droit 64"/>
              <p:cNvCxnSpPr/>
              <p:nvPr/>
            </p:nvCxnSpPr>
            <p:spPr>
              <a:xfrm flipH="1" flipV="1">
                <a:off x="4499992" y="3861048"/>
                <a:ext cx="216024" cy="21602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ZoneTexte 65"/>
            <p:cNvSpPr txBox="1"/>
            <p:nvPr/>
          </p:nvSpPr>
          <p:spPr>
            <a:xfrm>
              <a:off x="3538158" y="4440539"/>
              <a:ext cx="298169" cy="324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O</a:t>
              </a:r>
            </a:p>
          </p:txBody>
        </p:sp>
        <p:grpSp>
          <p:nvGrpSpPr>
            <p:cNvPr id="60" name="Groupe 66"/>
            <p:cNvGrpSpPr/>
            <p:nvPr/>
          </p:nvGrpSpPr>
          <p:grpSpPr>
            <a:xfrm rot="8814969">
              <a:off x="3798722" y="4445363"/>
              <a:ext cx="573478" cy="189805"/>
              <a:chOff x="3779912" y="3861048"/>
              <a:chExt cx="936104" cy="216024"/>
            </a:xfrm>
          </p:grpSpPr>
          <p:cxnSp>
            <p:nvCxnSpPr>
              <p:cNvPr id="68" name="Connecteur droit 67"/>
              <p:cNvCxnSpPr/>
              <p:nvPr/>
            </p:nvCxnSpPr>
            <p:spPr>
              <a:xfrm flipV="1">
                <a:off x="3779912" y="3861048"/>
                <a:ext cx="216024" cy="21602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onnecteur droit 68"/>
              <p:cNvCxnSpPr/>
              <p:nvPr/>
            </p:nvCxnSpPr>
            <p:spPr>
              <a:xfrm>
                <a:off x="3995936" y="3861048"/>
                <a:ext cx="50405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onnecteur droit 69"/>
              <p:cNvCxnSpPr/>
              <p:nvPr/>
            </p:nvCxnSpPr>
            <p:spPr>
              <a:xfrm flipH="1" flipV="1">
                <a:off x="4499992" y="3861048"/>
                <a:ext cx="216024" cy="21602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2" name="Connecteur droit 71"/>
            <p:cNvCxnSpPr/>
            <p:nvPr/>
          </p:nvCxnSpPr>
          <p:spPr>
            <a:xfrm flipH="1" flipV="1">
              <a:off x="4430235" y="3743724"/>
              <a:ext cx="63720" cy="1898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/>
            <p:nvPr/>
          </p:nvCxnSpPr>
          <p:spPr>
            <a:xfrm flipV="1">
              <a:off x="4302796" y="3925728"/>
              <a:ext cx="191159" cy="13866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/>
            <p:cNvCxnSpPr/>
            <p:nvPr/>
          </p:nvCxnSpPr>
          <p:spPr>
            <a:xfrm flipH="1">
              <a:off x="4430235" y="3419583"/>
              <a:ext cx="83158" cy="3440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ZoneTexte 74"/>
            <p:cNvSpPr txBox="1"/>
            <p:nvPr/>
          </p:nvSpPr>
          <p:spPr>
            <a:xfrm>
              <a:off x="4111636" y="3988996"/>
              <a:ext cx="298169" cy="324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O</a:t>
              </a:r>
            </a:p>
          </p:txBody>
        </p:sp>
        <p:sp>
          <p:nvSpPr>
            <p:cNvPr id="81" name="ZoneTexte 80"/>
            <p:cNvSpPr txBox="1"/>
            <p:nvPr/>
          </p:nvSpPr>
          <p:spPr>
            <a:xfrm>
              <a:off x="4366515" y="3166510"/>
              <a:ext cx="298169" cy="324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O</a:t>
              </a:r>
            </a:p>
          </p:txBody>
        </p:sp>
        <p:cxnSp>
          <p:nvCxnSpPr>
            <p:cNvPr id="82" name="Connecteur droit 81"/>
            <p:cNvCxnSpPr/>
            <p:nvPr/>
          </p:nvCxnSpPr>
          <p:spPr>
            <a:xfrm flipV="1">
              <a:off x="3283278" y="3229778"/>
              <a:ext cx="63720" cy="2019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Forme libre 83"/>
            <p:cNvSpPr/>
            <p:nvPr/>
          </p:nvSpPr>
          <p:spPr>
            <a:xfrm rot="14656243" flipV="1">
              <a:off x="3320029" y="3582216"/>
              <a:ext cx="372537" cy="172857"/>
            </a:xfrm>
            <a:custGeom>
              <a:avLst/>
              <a:gdLst>
                <a:gd name="connsiteX0" fmla="*/ 834501 w 834501"/>
                <a:gd name="connsiteY0" fmla="*/ 526742 h 526742"/>
                <a:gd name="connsiteX1" fmla="*/ 479394 w 834501"/>
                <a:gd name="connsiteY1" fmla="*/ 65103 h 526742"/>
                <a:gd name="connsiteX2" fmla="*/ 0 w 834501"/>
                <a:gd name="connsiteY2" fmla="*/ 136125 h 526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4501" h="526742">
                  <a:moveTo>
                    <a:pt x="834501" y="526742"/>
                  </a:moveTo>
                  <a:cubicBezTo>
                    <a:pt x="726489" y="328474"/>
                    <a:pt x="618477" y="130206"/>
                    <a:pt x="479394" y="65103"/>
                  </a:cubicBezTo>
                  <a:cubicBezTo>
                    <a:pt x="340311" y="0"/>
                    <a:pt x="170155" y="68062"/>
                    <a:pt x="0" y="136125"/>
                  </a:cubicBezTo>
                </a:path>
              </a:pathLst>
            </a:custGeom>
            <a:ln w="285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Ellipse 84"/>
            <p:cNvSpPr/>
            <p:nvPr/>
          </p:nvSpPr>
          <p:spPr>
            <a:xfrm>
              <a:off x="3283278" y="3925728"/>
              <a:ext cx="446039" cy="44287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6" name="Ellipse 85"/>
            <p:cNvSpPr/>
            <p:nvPr/>
          </p:nvSpPr>
          <p:spPr>
            <a:xfrm>
              <a:off x="3635896" y="3068960"/>
              <a:ext cx="618371" cy="613790"/>
            </a:xfrm>
            <a:prstGeom prst="ellipse">
              <a:avLst/>
            </a:prstGeom>
            <a:solidFill>
              <a:srgbClr val="11FF7D"/>
            </a:solidFill>
            <a:ln>
              <a:solidFill>
                <a:srgbClr val="11FF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Flèche vers le bas 86"/>
            <p:cNvSpPr/>
            <p:nvPr/>
          </p:nvSpPr>
          <p:spPr>
            <a:xfrm rot="13500000" flipH="1">
              <a:off x="4269121" y="2765348"/>
              <a:ext cx="129477" cy="418976"/>
            </a:xfrm>
            <a:prstGeom prst="down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8" name="ZoneTexte 127"/>
            <p:cNvSpPr txBox="1"/>
            <p:nvPr/>
          </p:nvSpPr>
          <p:spPr>
            <a:xfrm>
              <a:off x="2987824" y="2492896"/>
              <a:ext cx="1769639" cy="405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Counter ion X</a:t>
              </a:r>
              <a:r>
                <a:rPr lang="fr-FR" baseline="30000" dirty="0"/>
                <a:t>-</a:t>
              </a:r>
            </a:p>
          </p:txBody>
        </p:sp>
        <p:cxnSp>
          <p:nvCxnSpPr>
            <p:cNvPr id="130" name="Connecteur droit avec flèche 129"/>
            <p:cNvCxnSpPr>
              <a:stCxn id="128" idx="2"/>
            </p:cNvCxnSpPr>
            <p:nvPr/>
          </p:nvCxnSpPr>
          <p:spPr>
            <a:xfrm flipH="1">
              <a:off x="3779911" y="2898020"/>
              <a:ext cx="92733" cy="17093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115616" y="5949280"/>
            <a:ext cx="7079349" cy="830997"/>
          </a:xfrm>
          <a:prstGeom prst="rect">
            <a:avLst/>
          </a:prstGeom>
          <a:ln>
            <a:solidFill>
              <a:srgbClr val="6666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sz="2400" dirty="0" err="1"/>
              <a:t>Involvement</a:t>
            </a:r>
            <a:r>
              <a:rPr lang="fr-FR" sz="2400" dirty="0"/>
              <a:t> of </a:t>
            </a:r>
            <a:r>
              <a:rPr lang="fr-FR" sz="2400" dirty="0" err="1"/>
              <a:t>both</a:t>
            </a:r>
            <a:r>
              <a:rPr lang="fr-FR" sz="2400" dirty="0"/>
              <a:t> </a:t>
            </a:r>
            <a:r>
              <a:rPr lang="fr-FR" sz="2400" dirty="0">
                <a:solidFill>
                  <a:srgbClr val="6666FF"/>
                </a:solidFill>
              </a:rPr>
              <a:t>anion and cation </a:t>
            </a:r>
            <a:r>
              <a:rPr lang="fr-FR" sz="2400" dirty="0"/>
              <a:t>in the transport </a:t>
            </a:r>
            <a:r>
              <a:rPr lang="fr-FR" sz="2400" dirty="0" err="1"/>
              <a:t>properties</a:t>
            </a:r>
            <a:r>
              <a:rPr lang="fr-FR" sz="2400" dirty="0"/>
              <a:t> like </a:t>
            </a:r>
            <a:r>
              <a:rPr lang="fr-FR" sz="2400" dirty="0" err="1"/>
              <a:t>liquid</a:t>
            </a:r>
            <a:r>
              <a:rPr lang="fr-FR" sz="2400" dirty="0"/>
              <a:t> </a:t>
            </a:r>
            <a:r>
              <a:rPr lang="fr-FR" sz="2400" dirty="0" err="1"/>
              <a:t>electrolytes</a:t>
            </a:r>
            <a:r>
              <a:rPr lang="fr-FR" sz="2400" dirty="0"/>
              <a:t> ≠ </a:t>
            </a:r>
            <a:r>
              <a:rPr lang="fr-FR" sz="2400" dirty="0" err="1"/>
              <a:t>glassy</a:t>
            </a:r>
            <a:r>
              <a:rPr lang="fr-FR" sz="2400" dirty="0"/>
              <a:t> </a:t>
            </a:r>
            <a:r>
              <a:rPr lang="fr-FR" sz="2400" dirty="0" err="1"/>
              <a:t>electrolytes</a:t>
            </a:r>
            <a:endParaRPr lang="fr-FR" sz="2400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69</a:t>
            </a:fld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39552" y="1555717"/>
            <a:ext cx="7758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u="sng" dirty="0">
                <a:solidFill>
                  <a:srgbClr val="6666FF"/>
                </a:solidFill>
              </a:rPr>
              <a:t>3 – Point </a:t>
            </a:r>
            <a:r>
              <a:rPr lang="fr-FR" sz="2800" u="sng" dirty="0" err="1">
                <a:solidFill>
                  <a:srgbClr val="6666FF"/>
                </a:solidFill>
              </a:rPr>
              <a:t>defects</a:t>
            </a:r>
            <a:r>
              <a:rPr lang="fr-FR" sz="2800" u="sng" dirty="0">
                <a:solidFill>
                  <a:srgbClr val="6666FF"/>
                </a:solidFill>
              </a:rPr>
              <a:t> model in cristalline </a:t>
            </a:r>
            <a:r>
              <a:rPr lang="fr-FR" sz="2800" u="sng" dirty="0" err="1">
                <a:solidFill>
                  <a:srgbClr val="6666FF"/>
                </a:solidFill>
              </a:rPr>
              <a:t>solids</a:t>
            </a:r>
            <a:endParaRPr lang="fr-FR" sz="2800" u="sng" dirty="0">
              <a:solidFill>
                <a:srgbClr val="6666FF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41784" y="2944191"/>
            <a:ext cx="8676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err="1">
                <a:solidFill>
                  <a:srgbClr val="6666FF"/>
                </a:solidFill>
              </a:rPr>
              <a:t>Defect</a:t>
            </a:r>
            <a:r>
              <a:rPr lang="fr-FR" sz="2400" u="sng" dirty="0">
                <a:solidFill>
                  <a:srgbClr val="6666FF"/>
                </a:solidFill>
              </a:rPr>
              <a:t> </a:t>
            </a:r>
            <a:r>
              <a:rPr lang="fr-FR" sz="2400" dirty="0"/>
              <a:t>: Imperfection in the </a:t>
            </a:r>
            <a:r>
              <a:rPr lang="fr-FR" sz="2400" dirty="0" err="1"/>
              <a:t>regular</a:t>
            </a:r>
            <a:r>
              <a:rPr lang="fr-FR" sz="2400" dirty="0"/>
              <a:t> arrangement of </a:t>
            </a:r>
            <a:r>
              <a:rPr lang="fr-FR" sz="2400" dirty="0" err="1"/>
              <a:t>atoms</a:t>
            </a:r>
            <a:r>
              <a:rPr lang="fr-FR" sz="2400" dirty="0"/>
              <a:t> in the </a:t>
            </a:r>
            <a:r>
              <a:rPr lang="fr-FR" sz="2400" dirty="0" err="1"/>
              <a:t>ideal</a:t>
            </a:r>
            <a:r>
              <a:rPr lang="fr-FR" sz="2400" dirty="0"/>
              <a:t> </a:t>
            </a:r>
            <a:r>
              <a:rPr lang="fr-FR" sz="2400" dirty="0" err="1"/>
              <a:t>solid</a:t>
            </a:r>
            <a:r>
              <a:rPr lang="fr-FR" sz="2400" dirty="0"/>
              <a:t>. </a:t>
            </a:r>
          </a:p>
          <a:p>
            <a:endParaRPr lang="fr-FR" sz="24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012516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764704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sz="2400" dirty="0"/>
          </a:p>
          <a:p>
            <a:pPr algn="just"/>
            <a:endParaRPr lang="fr-FR" sz="2400" dirty="0"/>
          </a:p>
          <a:p>
            <a:pPr algn="just"/>
            <a:r>
              <a:rPr lang="fr-FR" sz="2400" dirty="0">
                <a:solidFill>
                  <a:srgbClr val="6666FF"/>
                </a:solidFill>
              </a:rPr>
              <a:t>NOTA : </a:t>
            </a:r>
          </a:p>
          <a:p>
            <a:pPr algn="just"/>
            <a:r>
              <a:rPr lang="fr-FR" sz="2400" dirty="0"/>
              <a:t>Cations </a:t>
            </a:r>
            <a:r>
              <a:rPr lang="fr-FR" sz="2400" dirty="0" err="1"/>
              <a:t>with</a:t>
            </a:r>
            <a:r>
              <a:rPr lang="fr-FR" sz="2400" dirty="0"/>
              <a:t> q &gt; 1 </a:t>
            </a:r>
            <a:r>
              <a:rPr lang="fr-FR" sz="2400" dirty="0">
                <a:sym typeface="Symbol"/>
              </a:rPr>
              <a:t></a:t>
            </a:r>
            <a:r>
              <a:rPr lang="fr-FR" sz="2400" dirty="0"/>
              <a:t> </a:t>
            </a:r>
            <a:r>
              <a:rPr lang="fr-FR" sz="2400" dirty="0" err="1"/>
              <a:t>weak</a:t>
            </a:r>
            <a:r>
              <a:rPr lang="fr-FR" sz="2400" dirty="0"/>
              <a:t> </a:t>
            </a:r>
            <a:r>
              <a:rPr lang="fr-FR" sz="2400" dirty="0">
                <a:latin typeface="Symbol" panose="05050102010706020507" pitchFamily="18" charset="2"/>
              </a:rPr>
              <a:t>s</a:t>
            </a:r>
            <a:r>
              <a:rPr lang="fr-FR" sz="2400" dirty="0"/>
              <a:t> due to high interactions </a:t>
            </a:r>
            <a:r>
              <a:rPr lang="fr-FR" sz="2400" dirty="0" err="1"/>
              <a:t>with</a:t>
            </a:r>
            <a:r>
              <a:rPr lang="fr-FR" sz="2400" dirty="0"/>
              <a:t> the </a:t>
            </a:r>
            <a:r>
              <a:rPr lang="fr-FR" sz="2400" dirty="0" err="1"/>
              <a:t>polymeric</a:t>
            </a:r>
            <a:r>
              <a:rPr lang="fr-FR" sz="2400" dirty="0"/>
              <a:t> </a:t>
            </a:r>
            <a:r>
              <a:rPr lang="fr-FR" sz="2400" dirty="0" err="1"/>
              <a:t>chain</a:t>
            </a:r>
            <a:r>
              <a:rPr lang="fr-FR" sz="2400" dirty="0"/>
              <a:t>. </a:t>
            </a:r>
          </a:p>
          <a:p>
            <a:pPr algn="just"/>
            <a:endParaRPr lang="fr-FR" sz="2400" dirty="0"/>
          </a:p>
          <a:p>
            <a:pPr algn="just"/>
            <a:r>
              <a:rPr lang="fr-FR" sz="2400" dirty="0"/>
              <a:t>	Cation complexation </a:t>
            </a:r>
            <a:r>
              <a:rPr lang="fr-FR" sz="2400" dirty="0">
                <a:sym typeface="Symbol"/>
              </a:rPr>
              <a:t></a:t>
            </a:r>
            <a:r>
              <a:rPr lang="fr-FR" sz="2400" dirty="0"/>
              <a:t> </a:t>
            </a:r>
            <a:r>
              <a:rPr lang="fr-FR" sz="2400" dirty="0" err="1"/>
              <a:t>low</a:t>
            </a:r>
            <a:r>
              <a:rPr lang="fr-FR" sz="2400" dirty="0"/>
              <a:t> </a:t>
            </a:r>
            <a:r>
              <a:rPr lang="fr-FR" sz="2400" dirty="0" err="1"/>
              <a:t>charged</a:t>
            </a:r>
            <a:r>
              <a:rPr lang="fr-FR" sz="2400" dirty="0"/>
              <a:t> anion  : </a:t>
            </a:r>
          </a:p>
          <a:p>
            <a:pPr algn="just"/>
            <a:endParaRPr lang="fr-FR" sz="2400" dirty="0"/>
          </a:p>
          <a:p>
            <a:pPr algn="just"/>
            <a:endParaRPr lang="fr-FR" sz="2400" dirty="0"/>
          </a:p>
          <a:p>
            <a:pPr algn="just"/>
            <a:endParaRPr lang="fr-FR" sz="2400" dirty="0"/>
          </a:p>
          <a:p>
            <a:pPr algn="just"/>
            <a:endParaRPr lang="fr-FR" sz="2400" dirty="0"/>
          </a:p>
        </p:txBody>
      </p:sp>
      <p:sp>
        <p:nvSpPr>
          <p:cNvPr id="47" name="Rectangle 46"/>
          <p:cNvSpPr/>
          <p:nvPr/>
        </p:nvSpPr>
        <p:spPr>
          <a:xfrm>
            <a:off x="1529943" y="3645024"/>
            <a:ext cx="59473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dirty="0"/>
              <a:t>M</a:t>
            </a:r>
            <a:r>
              <a:rPr lang="fr-FR" sz="2400" baseline="30000" dirty="0"/>
              <a:t>2+</a:t>
            </a:r>
            <a:r>
              <a:rPr lang="fr-FR" sz="2400" dirty="0"/>
              <a:t> 	+	 </a:t>
            </a:r>
            <a:r>
              <a:rPr lang="fr-FR" sz="2400" dirty="0" err="1"/>
              <a:t>yX</a:t>
            </a:r>
            <a:r>
              <a:rPr lang="fr-FR" sz="2400" baseline="30000" dirty="0"/>
              <a:t>-</a:t>
            </a:r>
            <a:r>
              <a:rPr lang="fr-FR" sz="2400" baseline="-25000" dirty="0"/>
              <a:t> </a:t>
            </a:r>
            <a:r>
              <a:rPr lang="fr-FR" sz="2400" dirty="0"/>
              <a:t>				[</a:t>
            </a:r>
            <a:r>
              <a:rPr lang="fr-FR" sz="2400" dirty="0" err="1"/>
              <a:t>MX</a:t>
            </a:r>
            <a:r>
              <a:rPr lang="fr-FR" sz="2400" baseline="-25000" dirty="0" err="1"/>
              <a:t>y</a:t>
            </a:r>
            <a:r>
              <a:rPr lang="fr-FR" sz="2400" dirty="0"/>
              <a:t>]</a:t>
            </a:r>
            <a:r>
              <a:rPr lang="fr-FR" sz="2400" baseline="30000" dirty="0"/>
              <a:t>(y-2)-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4716016" y="3861048"/>
            <a:ext cx="79208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èche droite 4"/>
          <p:cNvSpPr/>
          <p:nvPr/>
        </p:nvSpPr>
        <p:spPr>
          <a:xfrm>
            <a:off x="251520" y="3068960"/>
            <a:ext cx="597963" cy="333062"/>
          </a:xfrm>
          <a:prstGeom prst="rightArrow">
            <a:avLst/>
          </a:prstGeom>
          <a:solidFill>
            <a:srgbClr val="66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70</a:t>
            </a:fld>
            <a:endParaRPr lang="fr-FR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611395"/>
            <a:ext cx="5323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>
                <a:solidFill>
                  <a:srgbClr val="6666FF"/>
                </a:solidFill>
              </a:rPr>
              <a:t>Schematic</a:t>
            </a:r>
            <a:r>
              <a:rPr lang="fr-FR" i="1" dirty="0">
                <a:solidFill>
                  <a:srgbClr val="6666FF"/>
                </a:solidFill>
              </a:rPr>
              <a:t> </a:t>
            </a:r>
            <a:r>
              <a:rPr lang="fr-FR" i="1" dirty="0" err="1">
                <a:solidFill>
                  <a:srgbClr val="6666FF"/>
                </a:solidFill>
              </a:rPr>
              <a:t>representation</a:t>
            </a:r>
            <a:r>
              <a:rPr lang="fr-FR" i="1" dirty="0">
                <a:solidFill>
                  <a:srgbClr val="6666FF"/>
                </a:solidFill>
              </a:rPr>
              <a:t> of the </a:t>
            </a:r>
            <a:r>
              <a:rPr lang="fr-FR" i="1" dirty="0" err="1">
                <a:solidFill>
                  <a:srgbClr val="6666FF"/>
                </a:solidFill>
              </a:rPr>
              <a:t>amorphous</a:t>
            </a:r>
            <a:r>
              <a:rPr lang="fr-FR" i="1" dirty="0">
                <a:solidFill>
                  <a:srgbClr val="6666FF"/>
                </a:solidFill>
              </a:rPr>
              <a:t> </a:t>
            </a:r>
            <a:r>
              <a:rPr lang="fr-FR" i="1" dirty="0" err="1">
                <a:solidFill>
                  <a:srgbClr val="6666FF"/>
                </a:solidFill>
              </a:rPr>
              <a:t>electrolyte</a:t>
            </a:r>
            <a:endParaRPr lang="fr-FR" i="1" dirty="0">
              <a:solidFill>
                <a:srgbClr val="6666FF"/>
              </a:solidFill>
            </a:endParaRPr>
          </a:p>
        </p:txBody>
      </p:sp>
      <p:pic>
        <p:nvPicPr>
          <p:cNvPr id="3" name="Image 2" descr="fig conduc3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l="20469" t="12140" r="2423" b="18198"/>
          <a:stretch>
            <a:fillRect/>
          </a:stretch>
        </p:blipFill>
        <p:spPr>
          <a:xfrm rot="16200000">
            <a:off x="488677" y="1031603"/>
            <a:ext cx="4782270" cy="468052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196543" y="1268760"/>
            <a:ext cx="3851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/>
              <a:t>Ionizable</a:t>
            </a:r>
            <a:r>
              <a:rPr lang="fr-FR" sz="2000" dirty="0"/>
              <a:t> groups </a:t>
            </a:r>
            <a:r>
              <a:rPr lang="fr-FR" sz="2000" dirty="0" err="1"/>
              <a:t>covalently</a:t>
            </a:r>
            <a:r>
              <a:rPr lang="fr-FR" sz="2000" dirty="0"/>
              <a:t> </a:t>
            </a:r>
            <a:r>
              <a:rPr lang="fr-FR" sz="2000" dirty="0" err="1"/>
              <a:t>bonded</a:t>
            </a:r>
            <a:r>
              <a:rPr lang="fr-FR" sz="2000" dirty="0"/>
              <a:t> to the </a:t>
            </a:r>
            <a:r>
              <a:rPr lang="fr-FR" sz="2000" dirty="0" err="1"/>
              <a:t>macromolecular</a:t>
            </a:r>
            <a:r>
              <a:rPr lang="fr-FR" sz="2000" dirty="0"/>
              <a:t> </a:t>
            </a:r>
            <a:r>
              <a:rPr lang="fr-FR" sz="2000" dirty="0" err="1"/>
              <a:t>chain</a:t>
            </a:r>
            <a:r>
              <a:rPr lang="fr-FR" sz="2000" dirty="0"/>
              <a:t> </a:t>
            </a:r>
          </a:p>
          <a:p>
            <a:r>
              <a:rPr lang="fr-FR" sz="2000" dirty="0"/>
              <a:t>(Glass network modifier, e.g. AgPO</a:t>
            </a:r>
            <a:r>
              <a:rPr lang="fr-FR" sz="2000" baseline="-25000" dirty="0"/>
              <a:t>3</a:t>
            </a:r>
            <a:r>
              <a:rPr lang="fr-FR" sz="2000" dirty="0"/>
              <a:t>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148064" y="3429000"/>
            <a:ext cx="38519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/>
              <a:t>Ionizable</a:t>
            </a:r>
            <a:r>
              <a:rPr lang="fr-FR" sz="2000" dirty="0"/>
              <a:t> groups </a:t>
            </a:r>
            <a:r>
              <a:rPr lang="fr-FR" sz="2000" dirty="0" err="1"/>
              <a:t>bonded</a:t>
            </a:r>
            <a:r>
              <a:rPr lang="fr-FR" sz="2000" dirty="0"/>
              <a:t> to the </a:t>
            </a:r>
            <a:r>
              <a:rPr lang="fr-FR" sz="2000" dirty="0" err="1"/>
              <a:t>macromolecular</a:t>
            </a:r>
            <a:r>
              <a:rPr lang="fr-FR" sz="2000" dirty="0"/>
              <a:t> </a:t>
            </a:r>
            <a:r>
              <a:rPr lang="fr-FR" sz="2000" dirty="0" err="1"/>
              <a:t>chain</a:t>
            </a:r>
            <a:r>
              <a:rPr lang="fr-FR" sz="2000" dirty="0"/>
              <a:t> by </a:t>
            </a:r>
            <a:r>
              <a:rPr lang="fr-FR" sz="2000" dirty="0" err="1"/>
              <a:t>weak</a:t>
            </a:r>
            <a:r>
              <a:rPr lang="fr-FR" sz="2000" dirty="0"/>
              <a:t> interactions</a:t>
            </a:r>
          </a:p>
          <a:p>
            <a:r>
              <a:rPr lang="fr-FR" sz="2000" dirty="0"/>
              <a:t>(</a:t>
            </a:r>
            <a:r>
              <a:rPr lang="fr-FR" sz="2000" dirty="0" err="1"/>
              <a:t>Halides</a:t>
            </a:r>
            <a:r>
              <a:rPr lang="fr-FR" sz="2000" dirty="0"/>
              <a:t> </a:t>
            </a:r>
            <a:r>
              <a:rPr lang="fr-FR" sz="2000" dirty="0" err="1"/>
              <a:t>dispersed</a:t>
            </a:r>
            <a:r>
              <a:rPr lang="fr-FR" sz="2000" dirty="0"/>
              <a:t> in PEO: </a:t>
            </a:r>
            <a:r>
              <a:rPr lang="fr-FR" sz="2000" dirty="0" err="1"/>
              <a:t>LiI</a:t>
            </a:r>
            <a:r>
              <a:rPr lang="fr-FR" sz="2000" dirty="0"/>
              <a:t>-POE, or in oxide-</a:t>
            </a:r>
            <a:r>
              <a:rPr lang="fr-FR" sz="2000" dirty="0" err="1"/>
              <a:t>based</a:t>
            </a:r>
            <a:r>
              <a:rPr lang="fr-FR" sz="2000" dirty="0"/>
              <a:t> glass AgI-AgPO</a:t>
            </a:r>
            <a:r>
              <a:rPr lang="fr-FR" sz="2000" baseline="-25000" dirty="0"/>
              <a:t>3</a:t>
            </a:r>
            <a:r>
              <a:rPr lang="fr-FR" sz="2000" dirty="0"/>
              <a:t>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1967" y="87015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>
                <a:solidFill>
                  <a:srgbClr val="6666FF"/>
                </a:solidFill>
              </a:rPr>
              <a:t>3.3 – Transport </a:t>
            </a:r>
            <a:r>
              <a:rPr lang="fr-FR" sz="2400" u="sng" dirty="0" err="1">
                <a:solidFill>
                  <a:srgbClr val="6666FF"/>
                </a:solidFill>
              </a:rPr>
              <a:t>mechanism</a:t>
            </a:r>
            <a:r>
              <a:rPr lang="fr-FR" sz="2400" u="sng" dirty="0">
                <a:solidFill>
                  <a:srgbClr val="6666FF"/>
                </a:solidFill>
              </a:rPr>
              <a:t> in </a:t>
            </a:r>
            <a:r>
              <a:rPr lang="fr-FR" sz="2400" u="sng" dirty="0" err="1">
                <a:solidFill>
                  <a:srgbClr val="6666FF"/>
                </a:solidFill>
              </a:rPr>
              <a:t>amorphous</a:t>
            </a:r>
            <a:r>
              <a:rPr lang="fr-FR" sz="2400" u="sng" dirty="0">
                <a:solidFill>
                  <a:srgbClr val="6666FF"/>
                </a:solidFill>
              </a:rPr>
              <a:t> </a:t>
            </a:r>
            <a:r>
              <a:rPr lang="fr-FR" sz="2400" u="sng" dirty="0" err="1">
                <a:solidFill>
                  <a:srgbClr val="6666FF"/>
                </a:solidFill>
              </a:rPr>
              <a:t>solid</a:t>
            </a:r>
            <a:r>
              <a:rPr lang="fr-FR" sz="2400" u="sng" dirty="0">
                <a:solidFill>
                  <a:srgbClr val="6666FF"/>
                </a:solidFill>
              </a:rPr>
              <a:t> </a:t>
            </a:r>
            <a:r>
              <a:rPr lang="fr-FR" sz="2400" u="sng" dirty="0" err="1">
                <a:solidFill>
                  <a:srgbClr val="6666FF"/>
                </a:solidFill>
              </a:rPr>
              <a:t>electrolytes</a:t>
            </a:r>
            <a:endParaRPr lang="fr-FR" sz="2400" u="sng" dirty="0">
              <a:solidFill>
                <a:srgbClr val="6666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71</a:t>
            </a:fld>
            <a:endParaRPr lang="fr-FR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198502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/>
              <a:t>	2 </a:t>
            </a:r>
            <a:r>
              <a:rPr lang="fr-FR" sz="2400" dirty="0" err="1"/>
              <a:t>displacement</a:t>
            </a:r>
            <a:r>
              <a:rPr lang="fr-FR" sz="2400" dirty="0"/>
              <a:t> </a:t>
            </a:r>
            <a:r>
              <a:rPr lang="fr-FR" sz="2400" dirty="0" err="1"/>
              <a:t>mechanisms</a:t>
            </a:r>
            <a:r>
              <a:rPr lang="fr-FR" sz="2400" dirty="0"/>
              <a:t>:</a:t>
            </a:r>
          </a:p>
          <a:p>
            <a:pPr algn="just"/>
            <a:r>
              <a:rPr lang="fr-FR" sz="2400" dirty="0">
                <a:sym typeface="Symbol"/>
              </a:rPr>
              <a:t>	 the source of the charge carriers and the network </a:t>
            </a:r>
            <a:r>
              <a:rPr lang="fr-FR" sz="2400" dirty="0" err="1">
                <a:sym typeface="Symbol"/>
              </a:rPr>
              <a:t>inwhich</a:t>
            </a:r>
            <a:r>
              <a:rPr lang="fr-FR" sz="2400" dirty="0">
                <a:sym typeface="Symbol"/>
              </a:rPr>
              <a:t> </a:t>
            </a:r>
            <a:r>
              <a:rPr lang="fr-FR" sz="2400" dirty="0" err="1">
                <a:sym typeface="Symbol"/>
              </a:rPr>
              <a:t>they</a:t>
            </a:r>
            <a:r>
              <a:rPr lang="fr-FR" sz="2400" dirty="0">
                <a:sym typeface="Symbol"/>
              </a:rPr>
              <a:t> move</a:t>
            </a:r>
            <a:endParaRPr lang="fr-F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 err="1">
                <a:solidFill>
                  <a:srgbClr val="6666FF"/>
                </a:solidFill>
              </a:rPr>
              <a:t>Activated</a:t>
            </a:r>
            <a:r>
              <a:rPr lang="fr-FR" sz="2400" dirty="0">
                <a:solidFill>
                  <a:srgbClr val="6666FF"/>
                </a:solidFill>
              </a:rPr>
              <a:t> transport:</a:t>
            </a:r>
            <a:r>
              <a:rPr lang="fr-FR" sz="2400" dirty="0"/>
              <a:t> </a:t>
            </a:r>
            <a:r>
              <a:rPr lang="fr-FR" sz="2400" dirty="0" err="1"/>
              <a:t>displacement</a:t>
            </a:r>
            <a:r>
              <a:rPr lang="fr-FR" sz="2400" dirty="0"/>
              <a:t> of the charge carrier in a </a:t>
            </a:r>
            <a:r>
              <a:rPr lang="fr-FR" sz="2400" dirty="0" err="1"/>
              <a:t>fixed</a:t>
            </a:r>
            <a:r>
              <a:rPr lang="fr-FR" sz="2400" dirty="0"/>
              <a:t> network.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 err="1">
                <a:solidFill>
                  <a:srgbClr val="6666FF"/>
                </a:solidFill>
              </a:rPr>
              <a:t>Assisted</a:t>
            </a:r>
            <a:r>
              <a:rPr lang="fr-FR" sz="2400" dirty="0">
                <a:solidFill>
                  <a:srgbClr val="6666FF"/>
                </a:solidFill>
              </a:rPr>
              <a:t> transport:</a:t>
            </a:r>
            <a:r>
              <a:rPr lang="fr-FR" sz="2400" dirty="0"/>
              <a:t> </a:t>
            </a:r>
            <a:r>
              <a:rPr lang="fr-FR" sz="2400" dirty="0" err="1">
                <a:latin typeface="Symbol" panose="05050102010706020507" pitchFamily="18" charset="2"/>
              </a:rPr>
              <a:t>t</a:t>
            </a:r>
            <a:r>
              <a:rPr lang="fr-FR" sz="2400" baseline="-25000" dirty="0" err="1">
                <a:latin typeface="+mj-lt"/>
              </a:rPr>
              <a:t>single</a:t>
            </a:r>
            <a:r>
              <a:rPr lang="fr-FR" sz="2400" baseline="-25000" dirty="0">
                <a:latin typeface="+mj-lt"/>
              </a:rPr>
              <a:t> hop </a:t>
            </a:r>
            <a:r>
              <a:rPr lang="fr-FR" sz="2400" dirty="0"/>
              <a:t>≈ </a:t>
            </a:r>
            <a:r>
              <a:rPr lang="fr-FR" sz="2400" dirty="0" err="1">
                <a:latin typeface="Symbol" panose="05050102010706020507" pitchFamily="18" charset="2"/>
              </a:rPr>
              <a:t>t</a:t>
            </a:r>
            <a:r>
              <a:rPr lang="fr-FR" sz="2400" baseline="-25000" dirty="0" err="1"/>
              <a:t>local</a:t>
            </a:r>
            <a:r>
              <a:rPr lang="fr-FR" sz="2400" baseline="-25000" dirty="0"/>
              <a:t> </a:t>
            </a:r>
            <a:r>
              <a:rPr lang="fr-FR" sz="2400" baseline="-25000" dirty="0" err="1"/>
              <a:t>deformation</a:t>
            </a:r>
            <a:r>
              <a:rPr lang="fr-FR" sz="2400" baseline="-25000" dirty="0"/>
              <a:t> of the matrix</a:t>
            </a:r>
            <a:endParaRPr lang="fr-FR" sz="2400" dirty="0"/>
          </a:p>
          <a:p>
            <a:pPr algn="just">
              <a:buFontTx/>
              <a:buChar char="-"/>
            </a:pPr>
            <a:endParaRPr lang="fr-FR" sz="2400" dirty="0"/>
          </a:p>
          <a:p>
            <a:pPr algn="just"/>
            <a:r>
              <a:rPr lang="fr-FR" sz="2400" dirty="0">
                <a:latin typeface="Symbol" panose="05050102010706020507" pitchFamily="18" charset="2"/>
              </a:rPr>
              <a:t>		s</a:t>
            </a:r>
            <a:r>
              <a:rPr lang="fr-FR" sz="2400" dirty="0"/>
              <a:t> </a:t>
            </a:r>
            <a:r>
              <a:rPr lang="fr-FR" sz="2400" dirty="0" err="1"/>
              <a:t>evolution</a:t>
            </a:r>
            <a:r>
              <a:rPr lang="fr-FR" sz="2400" dirty="0"/>
              <a:t>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T</a:t>
            </a:r>
            <a:r>
              <a:rPr lang="fr-FR" sz="2400" dirty="0"/>
              <a:t> for </a:t>
            </a:r>
            <a:r>
              <a:rPr lang="fr-FR" sz="2400" dirty="0" err="1"/>
              <a:t>each</a:t>
            </a:r>
            <a:r>
              <a:rPr lang="fr-FR" sz="2400" dirty="0"/>
              <a:t> </a:t>
            </a:r>
            <a:r>
              <a:rPr lang="fr-FR" sz="2400" dirty="0" err="1"/>
              <a:t>mechansim</a:t>
            </a:r>
            <a:endParaRPr lang="fr-FR" sz="2400" dirty="0"/>
          </a:p>
          <a:p>
            <a:pPr algn="just"/>
            <a:endParaRPr lang="fr-F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/>
              <a:t>Compounds </a:t>
            </a:r>
            <a:r>
              <a:rPr lang="fr-FR" sz="2400" dirty="0" err="1"/>
              <a:t>with</a:t>
            </a:r>
            <a:r>
              <a:rPr lang="fr-FR" sz="2400" dirty="0"/>
              <a:t> a </a:t>
            </a:r>
            <a:r>
              <a:rPr lang="fr-FR" sz="2400" dirty="0" err="1"/>
              <a:t>fixed</a:t>
            </a:r>
            <a:r>
              <a:rPr lang="fr-FR" sz="2400" dirty="0"/>
              <a:t> network: 			     </a:t>
            </a:r>
          </a:p>
          <a:p>
            <a:pPr algn="just"/>
            <a:r>
              <a:rPr lang="fr-FR" sz="2400" dirty="0"/>
              <a:t>(</a:t>
            </a:r>
            <a:r>
              <a:rPr lang="fr-FR" sz="2400" dirty="0">
                <a:solidFill>
                  <a:srgbClr val="6666FF"/>
                </a:solidFill>
              </a:rPr>
              <a:t>Arrhenius model</a:t>
            </a:r>
            <a:r>
              <a:rPr lang="fr-FR" sz="2400" dirty="0"/>
              <a:t>)</a:t>
            </a:r>
          </a:p>
          <a:p>
            <a:pPr algn="just"/>
            <a:endParaRPr lang="fr-F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/>
              <a:t>Compounds </a:t>
            </a:r>
            <a:r>
              <a:rPr lang="fr-FR" sz="2400" dirty="0" err="1"/>
              <a:t>with</a:t>
            </a:r>
            <a:r>
              <a:rPr lang="fr-FR" sz="2400" dirty="0"/>
              <a:t> a flexible network :			             (</a:t>
            </a:r>
            <a:r>
              <a:rPr lang="fr-FR" sz="2400" dirty="0">
                <a:solidFill>
                  <a:srgbClr val="6666FF"/>
                </a:solidFill>
              </a:rPr>
              <a:t>VTF model: </a:t>
            </a:r>
            <a:r>
              <a:rPr lang="fr-FR" sz="2400" dirty="0" err="1">
                <a:solidFill>
                  <a:srgbClr val="6666FF"/>
                </a:solidFill>
              </a:rPr>
              <a:t>Volger</a:t>
            </a:r>
            <a:r>
              <a:rPr lang="fr-FR" sz="2400" dirty="0">
                <a:solidFill>
                  <a:srgbClr val="6666FF"/>
                </a:solidFill>
              </a:rPr>
              <a:t>-</a:t>
            </a:r>
            <a:r>
              <a:rPr lang="fr-FR" sz="2400" dirty="0" err="1">
                <a:solidFill>
                  <a:srgbClr val="6666FF"/>
                </a:solidFill>
              </a:rPr>
              <a:t>Talmman</a:t>
            </a:r>
            <a:r>
              <a:rPr lang="fr-FR" sz="2400" dirty="0">
                <a:solidFill>
                  <a:srgbClr val="6666FF"/>
                </a:solidFill>
              </a:rPr>
              <a:t>-Fulcher</a:t>
            </a:r>
            <a:r>
              <a:rPr lang="fr-FR" sz="2400" dirty="0"/>
              <a:t>)</a:t>
            </a:r>
          </a:p>
          <a:p>
            <a:pPr algn="just"/>
            <a:r>
              <a:rPr lang="fr-FR" sz="2400" dirty="0"/>
              <a:t>	T</a:t>
            </a:r>
            <a:r>
              <a:rPr lang="fr-FR" sz="2400" baseline="-25000" dirty="0"/>
              <a:t>0</a:t>
            </a:r>
            <a:r>
              <a:rPr lang="fr-FR" sz="2400" dirty="0"/>
              <a:t> (Tg-T0 </a:t>
            </a:r>
            <a:r>
              <a:rPr lang="fr-FR" sz="2400" dirty="0">
                <a:sym typeface="Symbol"/>
              </a:rPr>
              <a:t></a:t>
            </a:r>
            <a:r>
              <a:rPr lang="fr-FR" sz="2400" dirty="0"/>
              <a:t> 50K): by </a:t>
            </a:r>
            <a:r>
              <a:rPr lang="fr-FR" sz="2400" dirty="0" err="1"/>
              <a:t>fitting</a:t>
            </a:r>
            <a:r>
              <a:rPr lang="fr-FR" sz="2400" dirty="0"/>
              <a:t> the </a:t>
            </a:r>
            <a:r>
              <a:rPr lang="fr-FR" sz="2400" dirty="0" err="1"/>
              <a:t>experimental</a:t>
            </a:r>
            <a:r>
              <a:rPr lang="fr-FR" sz="2400" dirty="0"/>
              <a:t> to the </a:t>
            </a:r>
            <a:r>
              <a:rPr lang="fr-FR" sz="2400" dirty="0" err="1"/>
              <a:t>theoretical</a:t>
            </a:r>
            <a:r>
              <a:rPr lang="fr-FR" sz="2400" dirty="0"/>
              <a:t> data.   </a:t>
            </a:r>
          </a:p>
        </p:txBody>
      </p:sp>
      <p:graphicFrame>
        <p:nvGraphicFramePr>
          <p:cNvPr id="860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615507"/>
              </p:ext>
            </p:extLst>
          </p:nvPr>
        </p:nvGraphicFramePr>
        <p:xfrm>
          <a:off x="4788024" y="3506306"/>
          <a:ext cx="2304256" cy="382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2" imgW="1371600" imgH="228600" progId="Equation.3">
                  <p:embed/>
                </p:oleObj>
              </mc:Choice>
              <mc:Fallback>
                <p:oleObj name="Équation" r:id="rId2" imgW="137160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3506306"/>
                        <a:ext cx="2304256" cy="3825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2785332"/>
              </p:ext>
            </p:extLst>
          </p:nvPr>
        </p:nvGraphicFramePr>
        <p:xfrm>
          <a:off x="5076056" y="4639740"/>
          <a:ext cx="3116440" cy="404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4" imgW="1752480" imgH="228600" progId="Equation.3">
                  <p:embed/>
                </p:oleObj>
              </mc:Choice>
              <mc:Fallback>
                <p:oleObj name="Équation" r:id="rId4" imgW="175248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4639740"/>
                        <a:ext cx="3116440" cy="4047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lèche droite 6"/>
          <p:cNvSpPr/>
          <p:nvPr/>
        </p:nvSpPr>
        <p:spPr>
          <a:xfrm>
            <a:off x="251520" y="218520"/>
            <a:ext cx="597963" cy="333062"/>
          </a:xfrm>
          <a:prstGeom prst="rightArrow">
            <a:avLst/>
          </a:prstGeom>
          <a:solidFill>
            <a:srgbClr val="66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72</a:t>
            </a:fld>
            <a:endParaRPr lang="fr-FR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600" y="1124744"/>
            <a:ext cx="3312368" cy="403244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860032" y="1124744"/>
            <a:ext cx="3312368" cy="403244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739703" y="764794"/>
            <a:ext cx="875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Log </a:t>
            </a:r>
            <a:r>
              <a:rPr lang="fr-FR" sz="2400" dirty="0">
                <a:latin typeface="Symbol" pitchFamily="18" charset="2"/>
              </a:rPr>
              <a:t>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845991" y="5188550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1/T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1331640" y="1412776"/>
            <a:ext cx="936104" cy="1656184"/>
          </a:xfrm>
          <a:prstGeom prst="line">
            <a:avLst/>
          </a:prstGeom>
          <a:ln w="19050">
            <a:solidFill>
              <a:srgbClr val="66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rme libre 10"/>
          <p:cNvSpPr/>
          <p:nvPr/>
        </p:nvSpPr>
        <p:spPr>
          <a:xfrm>
            <a:off x="1411550" y="2592280"/>
            <a:ext cx="2547891" cy="1677879"/>
          </a:xfrm>
          <a:custGeom>
            <a:avLst/>
            <a:gdLst>
              <a:gd name="connsiteX0" fmla="*/ 0 w 2547891"/>
              <a:gd name="connsiteY0" fmla="*/ 0 h 1677879"/>
              <a:gd name="connsiteX1" fmla="*/ 1136341 w 2547891"/>
              <a:gd name="connsiteY1" fmla="*/ 195308 h 1677879"/>
              <a:gd name="connsiteX2" fmla="*/ 1926454 w 2547891"/>
              <a:gd name="connsiteY2" fmla="*/ 807868 h 1677879"/>
              <a:gd name="connsiteX3" fmla="*/ 2547891 w 2547891"/>
              <a:gd name="connsiteY3" fmla="*/ 1677879 h 167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7891" h="1677879">
                <a:moveTo>
                  <a:pt x="0" y="0"/>
                </a:moveTo>
                <a:cubicBezTo>
                  <a:pt x="407632" y="30331"/>
                  <a:pt x="815265" y="60663"/>
                  <a:pt x="1136341" y="195308"/>
                </a:cubicBezTo>
                <a:cubicBezTo>
                  <a:pt x="1457417" y="329953"/>
                  <a:pt x="1691196" y="560773"/>
                  <a:pt x="1926454" y="807868"/>
                </a:cubicBezTo>
                <a:cubicBezTo>
                  <a:pt x="2161712" y="1054963"/>
                  <a:pt x="2354801" y="1366421"/>
                  <a:pt x="2547891" y="1677879"/>
                </a:cubicBezTo>
              </a:path>
            </a:pathLst>
          </a:custGeom>
          <a:ln w="19050">
            <a:solidFill>
              <a:srgbClr val="11F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1691680" y="1484784"/>
            <a:ext cx="2672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6666FF"/>
                </a:solidFill>
              </a:rPr>
              <a:t>3P</a:t>
            </a:r>
            <a:r>
              <a:rPr lang="fr-FR" sz="2400" baseline="-25000" dirty="0">
                <a:solidFill>
                  <a:srgbClr val="6666FF"/>
                </a:solidFill>
              </a:rPr>
              <a:t>2</a:t>
            </a:r>
            <a:r>
              <a:rPr lang="fr-FR" sz="2400" dirty="0">
                <a:solidFill>
                  <a:srgbClr val="6666FF"/>
                </a:solidFill>
              </a:rPr>
              <a:t>O</a:t>
            </a:r>
            <a:r>
              <a:rPr lang="fr-FR" sz="2400" baseline="-25000" dirty="0">
                <a:solidFill>
                  <a:srgbClr val="6666FF"/>
                </a:solidFill>
              </a:rPr>
              <a:t>5</a:t>
            </a:r>
            <a:r>
              <a:rPr lang="fr-FR" sz="2400" dirty="0">
                <a:solidFill>
                  <a:srgbClr val="6666FF"/>
                </a:solidFill>
              </a:rPr>
              <a:t>-3Li</a:t>
            </a:r>
            <a:r>
              <a:rPr lang="fr-FR" sz="2400" baseline="-25000" dirty="0">
                <a:solidFill>
                  <a:srgbClr val="6666FF"/>
                </a:solidFill>
              </a:rPr>
              <a:t>2</a:t>
            </a:r>
            <a:r>
              <a:rPr lang="fr-FR" sz="2400" dirty="0">
                <a:solidFill>
                  <a:srgbClr val="6666FF"/>
                </a:solidFill>
              </a:rPr>
              <a:t>O-4Li</a:t>
            </a:r>
            <a:r>
              <a:rPr lang="fr-FR" sz="2400" baseline="-25000" dirty="0">
                <a:solidFill>
                  <a:srgbClr val="6666FF"/>
                </a:solidFill>
              </a:rPr>
              <a:t>2</a:t>
            </a:r>
            <a:r>
              <a:rPr lang="fr-FR" sz="2400" dirty="0">
                <a:solidFill>
                  <a:srgbClr val="6666FF"/>
                </a:solidFill>
              </a:rPr>
              <a:t>SO</a:t>
            </a:r>
            <a:r>
              <a:rPr lang="fr-FR" sz="2400" baseline="-25000" dirty="0">
                <a:solidFill>
                  <a:srgbClr val="6666FF"/>
                </a:solidFill>
              </a:rPr>
              <a:t>4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915816" y="2708920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11FF7D"/>
                </a:solidFill>
              </a:rPr>
              <a:t>POE-</a:t>
            </a:r>
            <a:r>
              <a:rPr lang="fr-FR" sz="2400" dirty="0" err="1">
                <a:solidFill>
                  <a:srgbClr val="11FF7D"/>
                </a:solidFill>
              </a:rPr>
              <a:t>LiCl</a:t>
            </a:r>
            <a:endParaRPr lang="fr-FR" sz="2400" dirty="0">
              <a:solidFill>
                <a:srgbClr val="11FF7D"/>
              </a:solidFill>
            </a:endParaRPr>
          </a:p>
        </p:txBody>
      </p:sp>
      <p:sp>
        <p:nvSpPr>
          <p:cNvPr id="14" name="Forme libre 13"/>
          <p:cNvSpPr/>
          <p:nvPr/>
        </p:nvSpPr>
        <p:spPr>
          <a:xfrm>
            <a:off x="4998128" y="1526959"/>
            <a:ext cx="1118587" cy="1154097"/>
          </a:xfrm>
          <a:custGeom>
            <a:avLst/>
            <a:gdLst>
              <a:gd name="connsiteX0" fmla="*/ 0 w 1118587"/>
              <a:gd name="connsiteY0" fmla="*/ 0 h 1154097"/>
              <a:gd name="connsiteX1" fmla="*/ 683581 w 1118587"/>
              <a:gd name="connsiteY1" fmla="*/ 372862 h 1154097"/>
              <a:gd name="connsiteX2" fmla="*/ 1118587 w 1118587"/>
              <a:gd name="connsiteY2" fmla="*/ 1154097 h 115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8587" h="1154097">
                <a:moveTo>
                  <a:pt x="0" y="0"/>
                </a:moveTo>
                <a:cubicBezTo>
                  <a:pt x="248575" y="90256"/>
                  <a:pt x="497150" y="180513"/>
                  <a:pt x="683581" y="372862"/>
                </a:cubicBezTo>
                <a:cubicBezTo>
                  <a:pt x="870012" y="565211"/>
                  <a:pt x="994299" y="859654"/>
                  <a:pt x="1118587" y="1154097"/>
                </a:cubicBezTo>
              </a:path>
            </a:pathLst>
          </a:cu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15"/>
          <p:cNvCxnSpPr/>
          <p:nvPr/>
        </p:nvCxnSpPr>
        <p:spPr>
          <a:xfrm>
            <a:off x="6111786" y="2663546"/>
            <a:ext cx="1512168" cy="1512168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5652120" y="1484784"/>
            <a:ext cx="2116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VTF model at high </a:t>
            </a:r>
            <a:r>
              <a:rPr lang="fr-FR" dirty="0" err="1"/>
              <a:t>T</a:t>
            </a:r>
            <a:endParaRPr lang="fr-FR" dirty="0"/>
          </a:p>
          <a:p>
            <a:r>
              <a:rPr lang="fr-FR" dirty="0"/>
              <a:t>(</a:t>
            </a:r>
            <a:r>
              <a:rPr lang="fr-FR" dirty="0" err="1"/>
              <a:t>liquid</a:t>
            </a:r>
            <a:r>
              <a:rPr lang="fr-FR" dirty="0"/>
              <a:t>-like </a:t>
            </a:r>
            <a:r>
              <a:rPr lang="fr-FR" dirty="0" err="1"/>
              <a:t>behavior</a:t>
            </a:r>
            <a:r>
              <a:rPr lang="fr-FR" dirty="0"/>
              <a:t>)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860032" y="3742742"/>
            <a:ext cx="2546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Arrhenius model at </a:t>
            </a:r>
            <a:r>
              <a:rPr lang="fr-FR" dirty="0" err="1"/>
              <a:t>low</a:t>
            </a:r>
            <a:r>
              <a:rPr lang="fr-FR" dirty="0"/>
              <a:t> </a:t>
            </a:r>
            <a:r>
              <a:rPr lang="fr-FR" dirty="0" err="1"/>
              <a:t>T</a:t>
            </a:r>
            <a:endParaRPr lang="fr-FR" dirty="0"/>
          </a:p>
          <a:p>
            <a:r>
              <a:rPr lang="fr-FR" dirty="0"/>
              <a:t>(</a:t>
            </a:r>
            <a:r>
              <a:rPr lang="fr-FR" dirty="0" err="1"/>
              <a:t>solid</a:t>
            </a:r>
            <a:r>
              <a:rPr lang="fr-FR" dirty="0"/>
              <a:t>-like </a:t>
            </a:r>
            <a:r>
              <a:rPr lang="fr-FR" dirty="0" err="1"/>
              <a:t>behavior</a:t>
            </a:r>
            <a:r>
              <a:rPr lang="fr-FR" dirty="0"/>
              <a:t>)</a:t>
            </a:r>
          </a:p>
        </p:txBody>
      </p:sp>
      <p:cxnSp>
        <p:nvCxnSpPr>
          <p:cNvPr id="21" name="Connecteur droit 20"/>
          <p:cNvCxnSpPr>
            <a:stCxn id="14" idx="2"/>
          </p:cNvCxnSpPr>
          <p:nvPr/>
        </p:nvCxnSpPr>
        <p:spPr>
          <a:xfrm flipH="1" flipV="1">
            <a:off x="5580112" y="2204864"/>
            <a:ext cx="536603" cy="476192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rme libre 21"/>
          <p:cNvSpPr/>
          <p:nvPr/>
        </p:nvSpPr>
        <p:spPr>
          <a:xfrm>
            <a:off x="6107836" y="2681056"/>
            <a:ext cx="221942" cy="648070"/>
          </a:xfrm>
          <a:custGeom>
            <a:avLst/>
            <a:gdLst>
              <a:gd name="connsiteX0" fmla="*/ 0 w 221942"/>
              <a:gd name="connsiteY0" fmla="*/ 0 h 648070"/>
              <a:gd name="connsiteX1" fmla="*/ 159798 w 221942"/>
              <a:gd name="connsiteY1" fmla="*/ 381740 h 648070"/>
              <a:gd name="connsiteX2" fmla="*/ 221942 w 221942"/>
              <a:gd name="connsiteY2" fmla="*/ 648070 h 64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942" h="648070">
                <a:moveTo>
                  <a:pt x="0" y="0"/>
                </a:moveTo>
                <a:cubicBezTo>
                  <a:pt x="61404" y="136864"/>
                  <a:pt x="122808" y="273728"/>
                  <a:pt x="159798" y="381740"/>
                </a:cubicBezTo>
                <a:cubicBezTo>
                  <a:pt x="196788" y="489752"/>
                  <a:pt x="209365" y="568911"/>
                  <a:pt x="221942" y="648070"/>
                </a:cubicBezTo>
              </a:path>
            </a:pathLst>
          </a:cu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5407247" y="2636912"/>
            <a:ext cx="388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Tg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5580112" y="1124744"/>
            <a:ext cx="2634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FFC000"/>
                </a:solidFill>
              </a:rPr>
              <a:t>(</a:t>
            </a:r>
            <a:r>
              <a:rPr lang="fr-FR" sz="2400" dirty="0" err="1">
                <a:solidFill>
                  <a:srgbClr val="FFC000"/>
                </a:solidFill>
              </a:rPr>
              <a:t>AgI</a:t>
            </a:r>
            <a:r>
              <a:rPr lang="fr-FR" sz="2400" dirty="0">
                <a:solidFill>
                  <a:srgbClr val="FFC000"/>
                </a:solidFill>
              </a:rPr>
              <a:t>)</a:t>
            </a:r>
            <a:r>
              <a:rPr lang="fr-FR" sz="2400" baseline="-25000" dirty="0">
                <a:solidFill>
                  <a:srgbClr val="FFC000"/>
                </a:solidFill>
              </a:rPr>
              <a:t>0.7</a:t>
            </a:r>
            <a:r>
              <a:rPr lang="fr-FR" sz="2400" dirty="0">
                <a:solidFill>
                  <a:srgbClr val="FFC000"/>
                </a:solidFill>
              </a:rPr>
              <a:t>(Ag</a:t>
            </a:r>
            <a:r>
              <a:rPr lang="fr-FR" sz="2400" baseline="-25000" dirty="0">
                <a:solidFill>
                  <a:srgbClr val="FFC000"/>
                </a:solidFill>
              </a:rPr>
              <a:t>2</a:t>
            </a:r>
            <a:r>
              <a:rPr lang="fr-FR" sz="2400" dirty="0">
                <a:solidFill>
                  <a:srgbClr val="FFC000"/>
                </a:solidFill>
              </a:rPr>
              <a:t>MoO</a:t>
            </a:r>
            <a:r>
              <a:rPr lang="fr-FR" sz="2400" baseline="-25000" dirty="0">
                <a:solidFill>
                  <a:srgbClr val="FFC000"/>
                </a:solidFill>
              </a:rPr>
              <a:t>4</a:t>
            </a:r>
            <a:r>
              <a:rPr lang="fr-FR" sz="2400" dirty="0">
                <a:solidFill>
                  <a:srgbClr val="FFC000"/>
                </a:solidFill>
              </a:rPr>
              <a:t>)</a:t>
            </a:r>
            <a:r>
              <a:rPr lang="fr-FR" sz="2400" baseline="-25000" dirty="0">
                <a:solidFill>
                  <a:srgbClr val="FFC000"/>
                </a:solidFill>
              </a:rPr>
              <a:t>0.3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835696" y="1916832"/>
            <a:ext cx="1750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6666FF"/>
                </a:solidFill>
              </a:rPr>
              <a:t>Arrhenius model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1979712" y="3356992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11FF7D"/>
                </a:solidFill>
              </a:rPr>
              <a:t>VTF model</a:t>
            </a:r>
          </a:p>
        </p:txBody>
      </p:sp>
      <p:cxnSp>
        <p:nvCxnSpPr>
          <p:cNvPr id="29" name="Connecteur droit avec flèche 28"/>
          <p:cNvCxnSpPr/>
          <p:nvPr/>
        </p:nvCxnSpPr>
        <p:spPr>
          <a:xfrm flipV="1">
            <a:off x="5680969" y="2348880"/>
            <a:ext cx="259183" cy="3286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4645307" y="764794"/>
            <a:ext cx="875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Log </a:t>
            </a:r>
            <a:r>
              <a:rPr lang="fr-FR" sz="2400" dirty="0">
                <a:latin typeface="Symbol" pitchFamily="18" charset="2"/>
              </a:rPr>
              <a:t>s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7647975" y="5188550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1/T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73</a:t>
            </a:fld>
            <a:endParaRPr lang="fr-FR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520" y="692696"/>
            <a:ext cx="874846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dirty="0" err="1"/>
              <a:t>Each</a:t>
            </a:r>
            <a:r>
              <a:rPr lang="fr-FR" sz="2400" dirty="0"/>
              <a:t> structural unit (</a:t>
            </a:r>
            <a:r>
              <a:rPr lang="fr-FR" sz="2400" dirty="0" err="1"/>
              <a:t>atom</a:t>
            </a:r>
            <a:r>
              <a:rPr lang="fr-FR" sz="2400" dirty="0"/>
              <a:t> or </a:t>
            </a:r>
            <a:r>
              <a:rPr lang="fr-FR" sz="2400" dirty="0" err="1"/>
              <a:t>chain</a:t>
            </a:r>
            <a:r>
              <a:rPr lang="fr-FR" sz="2400" dirty="0"/>
              <a:t> segment)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assigned</a:t>
            </a:r>
            <a:r>
              <a:rPr lang="fr-FR" sz="2400" dirty="0"/>
              <a:t> to a volume v </a:t>
            </a:r>
            <a:r>
              <a:rPr lang="fr-FR" sz="2400" dirty="0" err="1"/>
              <a:t>representing</a:t>
            </a:r>
            <a:r>
              <a:rPr lang="fr-FR" sz="2400" dirty="0"/>
              <a:t> the </a:t>
            </a:r>
            <a:r>
              <a:rPr lang="fr-FR" sz="2400" dirty="0" err="1"/>
              <a:t>displacement</a:t>
            </a:r>
            <a:r>
              <a:rPr lang="fr-FR" sz="2400" dirty="0"/>
              <a:t> </a:t>
            </a:r>
            <a:r>
              <a:rPr lang="fr-FR" sz="2400" dirty="0" err="1"/>
              <a:t>envelope</a:t>
            </a:r>
            <a:r>
              <a:rPr lang="fr-FR" sz="2400" dirty="0"/>
              <a:t> of </a:t>
            </a:r>
            <a:r>
              <a:rPr lang="fr-FR" sz="2400" dirty="0" err="1"/>
              <a:t>its</a:t>
            </a:r>
            <a:r>
              <a:rPr lang="fr-FR" sz="2400" dirty="0"/>
              <a:t> </a:t>
            </a:r>
            <a:r>
              <a:rPr lang="fr-FR" sz="2400" dirty="0" err="1"/>
              <a:t>geometric</a:t>
            </a:r>
            <a:r>
              <a:rPr lang="fr-FR" sz="2400" dirty="0"/>
              <a:t> center.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dirty="0"/>
              <a:t>V </a:t>
            </a:r>
            <a:r>
              <a:rPr lang="fr-FR" sz="2400" dirty="0">
                <a:sym typeface="Symbol"/>
              </a:rPr>
              <a:t> </a:t>
            </a:r>
            <a:r>
              <a:rPr lang="fr-FR" sz="2400" dirty="0" err="1"/>
              <a:t>Vc</a:t>
            </a:r>
            <a:r>
              <a:rPr lang="fr-FR" sz="2400" dirty="0"/>
              <a:t>, </a:t>
            </a:r>
            <a:r>
              <a:rPr lang="fr-FR" sz="2400" dirty="0" err="1"/>
              <a:t>with</a:t>
            </a:r>
            <a:r>
              <a:rPr lang="fr-FR" sz="2400" dirty="0"/>
              <a:t> (v- </a:t>
            </a:r>
            <a:r>
              <a:rPr lang="fr-FR" sz="2400" dirty="0" err="1"/>
              <a:t>vc</a:t>
            </a:r>
            <a:r>
              <a:rPr lang="fr-FR" sz="2400" dirty="0"/>
              <a:t>)= </a:t>
            </a:r>
            <a:r>
              <a:rPr lang="fr-FR" sz="2400" dirty="0" err="1"/>
              <a:t>vl</a:t>
            </a:r>
            <a:r>
              <a:rPr lang="fr-FR" sz="2400" dirty="0"/>
              <a:t> 		free volume = </a:t>
            </a:r>
            <a:r>
              <a:rPr lang="fr-FR" sz="2400" dirty="0">
                <a:solidFill>
                  <a:srgbClr val="6666FF"/>
                </a:solidFill>
              </a:rPr>
              <a:t>accessible </a:t>
            </a:r>
            <a:r>
              <a:rPr lang="fr-FR" sz="2400" dirty="0"/>
              <a:t>volume to a mobile </a:t>
            </a:r>
            <a:r>
              <a:rPr lang="fr-FR" sz="2400" dirty="0" err="1"/>
              <a:t>species</a:t>
            </a:r>
            <a:r>
              <a:rPr lang="fr-FR" sz="2400" dirty="0"/>
              <a:t> and able </a:t>
            </a:r>
            <a:r>
              <a:rPr lang="fr-FR" sz="2400" dirty="0">
                <a:solidFill>
                  <a:srgbClr val="6666FF"/>
                </a:solidFill>
              </a:rPr>
              <a:t>to </a:t>
            </a:r>
            <a:r>
              <a:rPr lang="fr-FR" sz="2400" dirty="0" err="1">
                <a:solidFill>
                  <a:srgbClr val="6666FF"/>
                </a:solidFill>
              </a:rPr>
              <a:t>be</a:t>
            </a:r>
            <a:r>
              <a:rPr lang="fr-FR" sz="2400" dirty="0">
                <a:solidFill>
                  <a:srgbClr val="6666FF"/>
                </a:solidFill>
              </a:rPr>
              <a:t> </a:t>
            </a:r>
            <a:r>
              <a:rPr lang="fr-FR" sz="2400" dirty="0" err="1">
                <a:solidFill>
                  <a:srgbClr val="6666FF"/>
                </a:solidFill>
              </a:rPr>
              <a:t>redistributed</a:t>
            </a:r>
            <a:r>
              <a:rPr lang="fr-FR" sz="2400" dirty="0">
                <a:solidFill>
                  <a:srgbClr val="6666FF"/>
                </a:solidFill>
              </a:rPr>
              <a:t> </a:t>
            </a:r>
            <a:r>
              <a:rPr lang="fr-FR" sz="2400" dirty="0" err="1">
                <a:solidFill>
                  <a:srgbClr val="6666FF"/>
                </a:solidFill>
              </a:rPr>
              <a:t>without</a:t>
            </a:r>
            <a:r>
              <a:rPr lang="fr-FR" sz="2400" dirty="0">
                <a:solidFill>
                  <a:srgbClr val="6666FF"/>
                </a:solidFill>
              </a:rPr>
              <a:t> </a:t>
            </a:r>
            <a:r>
              <a:rPr lang="fr-FR" sz="2400" dirty="0" err="1">
                <a:solidFill>
                  <a:srgbClr val="6666FF"/>
                </a:solidFill>
              </a:rPr>
              <a:t>additional</a:t>
            </a:r>
            <a:r>
              <a:rPr lang="fr-FR" sz="2400" dirty="0">
                <a:solidFill>
                  <a:srgbClr val="6666FF"/>
                </a:solidFill>
              </a:rPr>
              <a:t> </a:t>
            </a:r>
            <a:r>
              <a:rPr lang="fr-FR" sz="2400" dirty="0" err="1">
                <a:solidFill>
                  <a:srgbClr val="6666FF"/>
                </a:solidFill>
              </a:rPr>
              <a:t>energy</a:t>
            </a:r>
            <a:r>
              <a:rPr lang="fr-FR" sz="2400" dirty="0"/>
              <a:t> </a:t>
            </a:r>
            <a:r>
              <a:rPr lang="fr-FR" sz="2400" dirty="0" err="1"/>
              <a:t>needed</a:t>
            </a:r>
            <a:r>
              <a:rPr lang="fr-FR" sz="2400" dirty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dirty="0"/>
              <a:t>The </a:t>
            </a:r>
            <a:r>
              <a:rPr lang="fr-FR" sz="2400" dirty="0" err="1"/>
              <a:t>movement</a:t>
            </a:r>
            <a:r>
              <a:rPr lang="fr-FR" sz="2400" dirty="0"/>
              <a:t> of a structural unit </a:t>
            </a:r>
            <a:r>
              <a:rPr lang="fr-FR" sz="2400" dirty="0" err="1"/>
              <a:t>is</a:t>
            </a:r>
            <a:r>
              <a:rPr lang="fr-FR" sz="2400" dirty="0"/>
              <a:t> possible as long as </a:t>
            </a:r>
            <a:r>
              <a:rPr lang="fr-FR" sz="2400" dirty="0" err="1"/>
              <a:t>sufficient</a:t>
            </a:r>
            <a:r>
              <a:rPr lang="fr-FR" sz="2400" dirty="0"/>
              <a:t> free volume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involved</a:t>
            </a:r>
            <a:r>
              <a:rPr lang="fr-FR" sz="2400" dirty="0"/>
              <a:t>, </a:t>
            </a:r>
            <a:r>
              <a:rPr lang="fr-FR" sz="2400" dirty="0" err="1"/>
              <a:t>that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greater</a:t>
            </a:r>
            <a:r>
              <a:rPr lang="fr-FR" sz="2400" dirty="0"/>
              <a:t> </a:t>
            </a:r>
            <a:r>
              <a:rPr lang="fr-FR" sz="2400" dirty="0" err="1"/>
              <a:t>than</a:t>
            </a:r>
            <a:r>
              <a:rPr lang="fr-FR" sz="2400" dirty="0"/>
              <a:t> the minimum value (</a:t>
            </a:r>
            <a:r>
              <a:rPr lang="fr-FR" sz="2400" dirty="0" err="1"/>
              <a:t>vl</a:t>
            </a:r>
            <a:r>
              <a:rPr lang="fr-FR" sz="2400" dirty="0"/>
              <a:t>*).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dirty="0"/>
              <a:t>At </a:t>
            </a:r>
            <a:r>
              <a:rPr lang="fr-FR" sz="2400" dirty="0" err="1"/>
              <a:t>T</a:t>
            </a:r>
            <a:r>
              <a:rPr lang="fr-FR" sz="2400" dirty="0"/>
              <a:t> </a:t>
            </a:r>
            <a:r>
              <a:rPr lang="fr-FR" sz="2400" dirty="0" err="1"/>
              <a:t>fixed</a:t>
            </a:r>
            <a:r>
              <a:rPr lang="fr-FR" sz="2400" dirty="0"/>
              <a:t>, the free volume </a:t>
            </a:r>
            <a:r>
              <a:rPr lang="fr-FR" sz="2400" dirty="0" err="1"/>
              <a:t>fluctuates</a:t>
            </a:r>
            <a:r>
              <a:rPr lang="fr-FR" sz="2400" dirty="0"/>
              <a:t> </a:t>
            </a:r>
            <a:r>
              <a:rPr lang="fr-FR" sz="2400" dirty="0" err="1"/>
              <a:t>without</a:t>
            </a:r>
            <a:r>
              <a:rPr lang="fr-FR" sz="2400" dirty="0"/>
              <a:t> </a:t>
            </a:r>
            <a:r>
              <a:rPr lang="fr-FR" sz="2400" dirty="0" err="1"/>
              <a:t>additional</a:t>
            </a:r>
            <a:r>
              <a:rPr lang="fr-FR" sz="2400" dirty="0"/>
              <a:t> </a:t>
            </a:r>
            <a:r>
              <a:rPr lang="fr-FR" sz="2400" dirty="0" err="1"/>
              <a:t>energy</a:t>
            </a:r>
            <a:r>
              <a:rPr lang="fr-FR" sz="2400" dirty="0"/>
              <a:t>, </a:t>
            </a:r>
            <a:r>
              <a:rPr lang="fr-FR" sz="2400" dirty="0" err="1"/>
              <a:t>around</a:t>
            </a:r>
            <a:r>
              <a:rPr lang="fr-FR" sz="2400" dirty="0"/>
              <a:t> a </a:t>
            </a:r>
            <a:r>
              <a:rPr lang="fr-FR" sz="2400" dirty="0" err="1"/>
              <a:t>mean</a:t>
            </a:r>
            <a:r>
              <a:rPr lang="fr-FR" sz="2400" dirty="0"/>
              <a:t> value </a:t>
            </a:r>
            <a:r>
              <a:rPr lang="fr-FR" sz="2400" dirty="0" err="1"/>
              <a:t>that</a:t>
            </a:r>
            <a:r>
              <a:rPr lang="fr-FR" sz="2400" dirty="0"/>
              <a:t> cancels out at T</a:t>
            </a:r>
            <a:r>
              <a:rPr lang="fr-FR" sz="2400" baseline="-25000" dirty="0"/>
              <a:t>0</a:t>
            </a:r>
            <a:r>
              <a:rPr lang="fr-FR" sz="2400" dirty="0"/>
              <a:t> and varies </a:t>
            </a:r>
            <a:r>
              <a:rPr lang="fr-FR" sz="2400" dirty="0" err="1"/>
              <a:t>linearly</a:t>
            </a:r>
            <a:r>
              <a:rPr lang="fr-FR" sz="2400" dirty="0"/>
              <a:t>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T</a:t>
            </a:r>
            <a:r>
              <a:rPr lang="fr-FR" sz="2400" dirty="0"/>
              <a:t> as </a:t>
            </a:r>
            <a:r>
              <a:rPr lang="fr-FR" sz="2400" dirty="0" err="1"/>
              <a:t>shown</a:t>
            </a:r>
            <a:r>
              <a:rPr lang="fr-FR" sz="2400" dirty="0"/>
              <a:t> : </a:t>
            </a:r>
          </a:p>
          <a:p>
            <a:pPr algn="just"/>
            <a:r>
              <a:rPr lang="fr-FR" sz="2400" dirty="0"/>
              <a:t>     </a:t>
            </a:r>
            <a:r>
              <a:rPr lang="fr-FR" sz="2400" dirty="0" err="1"/>
              <a:t>where</a:t>
            </a:r>
            <a:r>
              <a:rPr lang="fr-FR" sz="2400" dirty="0"/>
              <a:t> </a:t>
            </a:r>
            <a:r>
              <a:rPr lang="fr-FR" sz="2400" dirty="0">
                <a:latin typeface="Symbol" pitchFamily="2" charset="2"/>
              </a:rPr>
              <a:t>a </a:t>
            </a:r>
            <a:r>
              <a:rPr lang="fr-FR" sz="2400" dirty="0"/>
              <a:t>= expansion coefficient of the free volume. </a:t>
            </a:r>
          </a:p>
        </p:txBody>
      </p:sp>
      <p:graphicFrame>
        <p:nvGraphicFramePr>
          <p:cNvPr id="870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44754"/>
              </p:ext>
            </p:extLst>
          </p:nvPr>
        </p:nvGraphicFramePr>
        <p:xfrm>
          <a:off x="2586756" y="5805264"/>
          <a:ext cx="2211187" cy="445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2" imgW="1130040" imgH="228600" progId="Equation.3">
                  <p:embed/>
                </p:oleObj>
              </mc:Choice>
              <mc:Fallback>
                <p:oleObj name="Équation" r:id="rId2" imgW="113004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6756" y="5805264"/>
                        <a:ext cx="2211187" cy="4455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251520" y="200277"/>
            <a:ext cx="362099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400" u="sng" dirty="0">
                <a:solidFill>
                  <a:srgbClr val="6666FF"/>
                </a:solidFill>
              </a:rPr>
              <a:t>3.4. The free volume model</a:t>
            </a:r>
          </a:p>
        </p:txBody>
      </p:sp>
      <p:sp>
        <p:nvSpPr>
          <p:cNvPr id="5" name="Flèche droite 4"/>
          <p:cNvSpPr/>
          <p:nvPr/>
        </p:nvSpPr>
        <p:spPr>
          <a:xfrm>
            <a:off x="3974037" y="2276872"/>
            <a:ext cx="597963" cy="333062"/>
          </a:xfrm>
          <a:prstGeom prst="rightArrow">
            <a:avLst/>
          </a:prstGeom>
          <a:solidFill>
            <a:srgbClr val="66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74</a:t>
            </a:fld>
            <a:endParaRPr lang="fr-FR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ig conduc4.jpg"/>
          <p:cNvPicPr>
            <a:picLocks noChangeAspect="1"/>
          </p:cNvPicPr>
          <p:nvPr/>
        </p:nvPicPr>
        <p:blipFill>
          <a:blip r:embed="rId2" cstate="print">
            <a:lum bright="10000" contrast="20000"/>
          </a:blip>
          <a:srcRect l="35278" t="14117" r="7308" b="18824"/>
          <a:stretch>
            <a:fillRect/>
          </a:stretch>
        </p:blipFill>
        <p:spPr>
          <a:xfrm rot="16200000">
            <a:off x="2426161" y="462270"/>
            <a:ext cx="4752528" cy="492534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0" y="5589240"/>
            <a:ext cx="892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err="1">
                <a:solidFill>
                  <a:srgbClr val="6666FF"/>
                </a:solidFill>
              </a:rPr>
              <a:t>Schematic</a:t>
            </a:r>
            <a:r>
              <a:rPr lang="fr-FR" sz="2400" i="1" dirty="0">
                <a:solidFill>
                  <a:srgbClr val="6666FF"/>
                </a:solidFill>
              </a:rPr>
              <a:t> 2D </a:t>
            </a:r>
            <a:r>
              <a:rPr lang="fr-FR" sz="2400" i="1" dirty="0" err="1">
                <a:solidFill>
                  <a:srgbClr val="6666FF"/>
                </a:solidFill>
              </a:rPr>
              <a:t>representation</a:t>
            </a:r>
            <a:r>
              <a:rPr lang="fr-FR" sz="2400" i="1" dirty="0">
                <a:solidFill>
                  <a:srgbClr val="6666FF"/>
                </a:solidFill>
              </a:rPr>
              <a:t> of the free volume for </a:t>
            </a:r>
            <a:r>
              <a:rPr lang="fr-FR" sz="2400" i="1" dirty="0" err="1">
                <a:solidFill>
                  <a:srgbClr val="6666FF"/>
                </a:solidFill>
              </a:rPr>
              <a:t>identical</a:t>
            </a:r>
            <a:r>
              <a:rPr lang="fr-FR" sz="2400" i="1" dirty="0">
                <a:solidFill>
                  <a:srgbClr val="6666FF"/>
                </a:solidFill>
              </a:rPr>
              <a:t> and </a:t>
            </a:r>
            <a:r>
              <a:rPr lang="fr-FR" sz="2400" i="1" dirty="0" err="1">
                <a:solidFill>
                  <a:srgbClr val="6666FF"/>
                </a:solidFill>
              </a:rPr>
              <a:t>spherical</a:t>
            </a:r>
            <a:r>
              <a:rPr lang="fr-FR" sz="2400" i="1" dirty="0">
                <a:solidFill>
                  <a:srgbClr val="6666FF"/>
                </a:solidFill>
              </a:rPr>
              <a:t> structural </a:t>
            </a:r>
            <a:r>
              <a:rPr lang="fr-FR" sz="2400" i="1" dirty="0" err="1">
                <a:solidFill>
                  <a:srgbClr val="6666FF"/>
                </a:solidFill>
              </a:rPr>
              <a:t>units</a:t>
            </a:r>
            <a:endParaRPr lang="fr-FR" sz="24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75</a:t>
            </a:fld>
            <a:endParaRPr lang="fr-FR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116632"/>
            <a:ext cx="8748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err="1">
                <a:solidFill>
                  <a:srgbClr val="6666FF"/>
                </a:solidFill>
              </a:rPr>
              <a:t>Probability</a:t>
            </a:r>
            <a:r>
              <a:rPr lang="fr-FR" sz="2400" dirty="0">
                <a:solidFill>
                  <a:srgbClr val="6666FF"/>
                </a:solidFill>
              </a:rPr>
              <a:t> for the </a:t>
            </a:r>
            <a:r>
              <a:rPr lang="fr-FR" sz="2400" dirty="0" err="1">
                <a:solidFill>
                  <a:srgbClr val="6666FF"/>
                </a:solidFill>
              </a:rPr>
              <a:t>displacement</a:t>
            </a:r>
            <a:r>
              <a:rPr lang="fr-FR" sz="2400" dirty="0">
                <a:solidFill>
                  <a:srgbClr val="6666FF"/>
                </a:solidFill>
              </a:rPr>
              <a:t> of a </a:t>
            </a:r>
            <a:r>
              <a:rPr lang="fr-FR" sz="2400" dirty="0" err="1">
                <a:solidFill>
                  <a:srgbClr val="6666FF"/>
                </a:solidFill>
              </a:rPr>
              <a:t>particle</a:t>
            </a:r>
            <a:r>
              <a:rPr lang="fr-FR" sz="2400" dirty="0">
                <a:solidFill>
                  <a:srgbClr val="6666FF"/>
                </a:solidFill>
              </a:rPr>
              <a:t> or </a:t>
            </a:r>
            <a:r>
              <a:rPr lang="fr-FR" sz="2400" dirty="0" err="1">
                <a:solidFill>
                  <a:srgbClr val="6666FF"/>
                </a:solidFill>
              </a:rPr>
              <a:t>chain</a:t>
            </a:r>
            <a:r>
              <a:rPr lang="fr-FR" sz="2400" dirty="0">
                <a:solidFill>
                  <a:srgbClr val="6666FF"/>
                </a:solidFill>
              </a:rPr>
              <a:t> segment or ion </a:t>
            </a:r>
            <a:r>
              <a:rPr lang="fr-FR" sz="2400" dirty="0"/>
              <a:t>= </a:t>
            </a:r>
            <a:r>
              <a:rPr lang="fr-FR" sz="2400" dirty="0" err="1"/>
              <a:t>probability</a:t>
            </a:r>
            <a:r>
              <a:rPr lang="fr-FR" sz="2400" dirty="0"/>
              <a:t> for </a:t>
            </a:r>
            <a:r>
              <a:rPr lang="fr-FR" sz="2400" dirty="0" err="1"/>
              <a:t>v</a:t>
            </a:r>
            <a:r>
              <a:rPr lang="fr-FR" sz="2400" baseline="-25000" dirty="0" err="1"/>
              <a:t>l</a:t>
            </a:r>
            <a:r>
              <a:rPr lang="fr-FR" sz="2400" baseline="-25000" dirty="0"/>
              <a:t> </a:t>
            </a:r>
            <a:r>
              <a:rPr lang="fr-FR" sz="2400" dirty="0"/>
              <a:t>&gt; </a:t>
            </a:r>
            <a:r>
              <a:rPr lang="fr-FR" sz="2400" dirty="0" err="1"/>
              <a:t>v</a:t>
            </a:r>
            <a:r>
              <a:rPr lang="fr-FR" sz="2400" baseline="-25000" dirty="0" err="1"/>
              <a:t>l</a:t>
            </a:r>
            <a:r>
              <a:rPr lang="fr-FR" sz="2400" dirty="0"/>
              <a:t>* : </a:t>
            </a:r>
          </a:p>
          <a:p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209674" y="2939460"/>
            <a:ext cx="8784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/>
              <a:t>	</a:t>
            </a:r>
            <a:r>
              <a:rPr lang="fr-FR" sz="2400" dirty="0" err="1"/>
              <a:t>Probability</a:t>
            </a:r>
            <a:r>
              <a:rPr lang="fr-FR" sz="2400" dirty="0"/>
              <a:t> for the </a:t>
            </a:r>
            <a:r>
              <a:rPr lang="fr-FR" sz="2400" dirty="0" err="1"/>
              <a:t>species</a:t>
            </a:r>
            <a:r>
              <a:rPr lang="fr-FR" sz="2400" dirty="0"/>
              <a:t> </a:t>
            </a:r>
            <a:r>
              <a:rPr lang="fr-FR" sz="2400" dirty="0" err="1"/>
              <a:t>displacement</a:t>
            </a:r>
            <a:r>
              <a:rPr lang="fr-FR" sz="2400" dirty="0"/>
              <a:t>       for </a:t>
            </a:r>
            <a:r>
              <a:rPr lang="fr-FR" sz="2400" dirty="0" err="1"/>
              <a:t>T</a:t>
            </a:r>
            <a:endParaRPr lang="fr-FR" sz="2400" dirty="0"/>
          </a:p>
          <a:p>
            <a:pPr algn="just"/>
            <a:r>
              <a:rPr lang="fr-FR" sz="2400" dirty="0"/>
              <a:t>	</a:t>
            </a:r>
          </a:p>
          <a:p>
            <a:pPr algn="just"/>
            <a:r>
              <a:rPr lang="fr-FR" sz="2400" dirty="0"/>
              <a:t>	</a:t>
            </a:r>
            <a:r>
              <a:rPr lang="fr-FR" sz="2400" dirty="0" err="1"/>
              <a:t>Probability</a:t>
            </a:r>
            <a:r>
              <a:rPr lang="fr-FR" sz="2400" dirty="0"/>
              <a:t> = 0 at </a:t>
            </a:r>
            <a:r>
              <a:rPr lang="fr-FR" sz="2400" dirty="0" err="1"/>
              <a:t>T</a:t>
            </a:r>
            <a:r>
              <a:rPr lang="fr-FR" sz="2400" dirty="0"/>
              <a:t> = T</a:t>
            </a:r>
            <a:r>
              <a:rPr lang="fr-FR" sz="2400" baseline="-25000" dirty="0"/>
              <a:t>0 </a:t>
            </a:r>
            <a:r>
              <a:rPr lang="fr-FR" sz="2400" dirty="0">
                <a:sym typeface="Symbol"/>
              </a:rPr>
              <a:t> the mobile </a:t>
            </a:r>
            <a:r>
              <a:rPr lang="fr-FR" sz="2400" dirty="0" err="1">
                <a:sym typeface="Symbol"/>
              </a:rPr>
              <a:t>species</a:t>
            </a:r>
            <a:r>
              <a:rPr lang="fr-FR" sz="2400" dirty="0">
                <a:sym typeface="Symbol"/>
              </a:rPr>
              <a:t> </a:t>
            </a:r>
            <a:r>
              <a:rPr lang="fr-FR" sz="2400" dirty="0" err="1">
                <a:sym typeface="Symbol"/>
              </a:rPr>
              <a:t>does</a:t>
            </a:r>
            <a:r>
              <a:rPr lang="fr-FR" sz="2400" dirty="0">
                <a:sym typeface="Symbol"/>
              </a:rPr>
              <a:t> not </a:t>
            </a:r>
            <a:r>
              <a:rPr lang="fr-FR" sz="2400" dirty="0" err="1">
                <a:sym typeface="Symbol"/>
              </a:rPr>
              <a:t>need</a:t>
            </a:r>
            <a:r>
              <a:rPr lang="fr-FR" sz="2400" dirty="0">
                <a:sym typeface="Symbol"/>
              </a:rPr>
              <a:t> the </a:t>
            </a:r>
            <a:r>
              <a:rPr lang="fr-FR" sz="2400" dirty="0" err="1">
                <a:sym typeface="Symbol"/>
              </a:rPr>
              <a:t>creation</a:t>
            </a:r>
            <a:r>
              <a:rPr lang="fr-FR" sz="2400" dirty="0">
                <a:sym typeface="Symbol"/>
              </a:rPr>
              <a:t> of the free volume</a:t>
            </a:r>
            <a:r>
              <a:rPr lang="fr-FR" sz="2400" dirty="0"/>
              <a:t>, </a:t>
            </a:r>
            <a:r>
              <a:rPr lang="fr-FR" sz="2400" dirty="0" err="1"/>
              <a:t>instead</a:t>
            </a:r>
            <a:r>
              <a:rPr lang="fr-FR" sz="2400" dirty="0"/>
              <a:t> "forcing" the passage </a:t>
            </a:r>
            <a:r>
              <a:rPr lang="fr-FR" sz="2400" dirty="0" err="1"/>
              <a:t>through</a:t>
            </a:r>
            <a:r>
              <a:rPr lang="fr-FR" sz="2400" dirty="0"/>
              <a:t> the </a:t>
            </a:r>
            <a:r>
              <a:rPr lang="fr-FR" sz="2400" dirty="0" err="1"/>
              <a:t>rigid</a:t>
            </a:r>
            <a:r>
              <a:rPr lang="fr-FR" sz="2400" dirty="0"/>
              <a:t>/</a:t>
            </a:r>
            <a:r>
              <a:rPr lang="fr-FR" sz="2400" dirty="0" err="1"/>
              <a:t>frozen</a:t>
            </a:r>
            <a:r>
              <a:rPr lang="fr-FR" sz="2400" dirty="0"/>
              <a:t> </a:t>
            </a:r>
            <a:r>
              <a:rPr lang="fr-FR" sz="2400" dirty="0" err="1"/>
              <a:t>environment</a:t>
            </a:r>
            <a:r>
              <a:rPr lang="fr-FR" sz="2400" dirty="0"/>
              <a:t>. </a:t>
            </a:r>
          </a:p>
        </p:txBody>
      </p:sp>
      <p:graphicFrame>
        <p:nvGraphicFramePr>
          <p:cNvPr id="890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5831366"/>
              </p:ext>
            </p:extLst>
          </p:nvPr>
        </p:nvGraphicFramePr>
        <p:xfrm>
          <a:off x="2646363" y="1012825"/>
          <a:ext cx="4979987" cy="165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2" imgW="2984400" imgH="990360" progId="Equation.3">
                  <p:embed/>
                </p:oleObj>
              </mc:Choice>
              <mc:Fallback>
                <p:oleObj name="Équation" r:id="rId2" imgW="2984400" imgH="9903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6363" y="1012825"/>
                        <a:ext cx="4979987" cy="1655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lèche droite 4"/>
          <p:cNvSpPr/>
          <p:nvPr/>
        </p:nvSpPr>
        <p:spPr>
          <a:xfrm>
            <a:off x="539552" y="3041278"/>
            <a:ext cx="597963" cy="333062"/>
          </a:xfrm>
          <a:prstGeom prst="rightArrow">
            <a:avLst/>
          </a:prstGeom>
          <a:solidFill>
            <a:srgbClr val="66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7380312" y="3025320"/>
            <a:ext cx="360040" cy="349020"/>
          </a:xfrm>
          <a:prstGeom prst="straightConnector1">
            <a:avLst/>
          </a:prstGeom>
          <a:ln w="28575">
            <a:solidFill>
              <a:srgbClr val="66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èche droite 8"/>
          <p:cNvSpPr/>
          <p:nvPr/>
        </p:nvSpPr>
        <p:spPr>
          <a:xfrm>
            <a:off x="539552" y="3742425"/>
            <a:ext cx="597963" cy="333062"/>
          </a:xfrm>
          <a:prstGeom prst="rightArrow">
            <a:avLst/>
          </a:prstGeom>
          <a:solidFill>
            <a:srgbClr val="66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739370"/>
              </p:ext>
            </p:extLst>
          </p:nvPr>
        </p:nvGraphicFramePr>
        <p:xfrm>
          <a:off x="2663825" y="5748338"/>
          <a:ext cx="3876675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4" imgW="1968480" imgH="228600" progId="Equation.3">
                  <p:embed/>
                </p:oleObj>
              </mc:Choice>
              <mc:Fallback>
                <p:oleObj name="Équation" r:id="rId4" imgW="196848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3825" y="5748338"/>
                        <a:ext cx="3876675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539552" y="5049102"/>
            <a:ext cx="2946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6666FF"/>
                </a:solidFill>
              </a:rPr>
              <a:t> </a:t>
            </a:r>
            <a:r>
              <a:rPr lang="fr-FR" sz="2400" dirty="0">
                <a:solidFill>
                  <a:srgbClr val="6666FF"/>
                </a:solidFill>
                <a:latin typeface="Symbol" pitchFamily="2" charset="2"/>
              </a:rPr>
              <a:t>s </a:t>
            </a:r>
            <a:r>
              <a:rPr lang="fr-FR" sz="2400" dirty="0">
                <a:solidFill>
                  <a:srgbClr val="6666FF"/>
                </a:solidFill>
              </a:rPr>
              <a:t>Evolution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T</a:t>
            </a:r>
            <a:r>
              <a:rPr lang="fr-FR" sz="2400" dirty="0"/>
              <a:t> 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6175017" y="2939604"/>
            <a:ext cx="360040" cy="349020"/>
          </a:xfrm>
          <a:prstGeom prst="straightConnector1">
            <a:avLst/>
          </a:prstGeom>
          <a:ln w="28575">
            <a:solidFill>
              <a:srgbClr val="66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76</a:t>
            </a:fld>
            <a:endParaRPr lang="fr-FR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2" y="620688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fr-FR" sz="2400" dirty="0"/>
              <a:t>	</a:t>
            </a:r>
            <a:r>
              <a:rPr lang="fr-FR" sz="2400" dirty="0" err="1"/>
              <a:t>Only</a:t>
            </a:r>
            <a:r>
              <a:rPr lang="fr-FR" sz="2400" dirty="0"/>
              <a:t> one type of </a:t>
            </a:r>
            <a:r>
              <a:rPr lang="fr-FR" sz="2400" dirty="0" err="1"/>
              <a:t>defects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responsible</a:t>
            </a:r>
            <a:r>
              <a:rPr lang="fr-FR" sz="2400" dirty="0"/>
              <a:t> for the charge carrier transport: </a:t>
            </a:r>
            <a:r>
              <a:rPr lang="fr-FR" sz="2400" dirty="0">
                <a:solidFill>
                  <a:srgbClr val="6666FF"/>
                </a:solidFill>
              </a:rPr>
              <a:t> </a:t>
            </a:r>
            <a:r>
              <a:rPr lang="fr-FR" sz="2400" dirty="0" err="1">
                <a:solidFill>
                  <a:srgbClr val="6666FF"/>
                </a:solidFill>
              </a:rPr>
              <a:t>interstitial</a:t>
            </a:r>
            <a:r>
              <a:rPr lang="fr-FR" sz="2400" dirty="0">
                <a:solidFill>
                  <a:srgbClr val="6666FF"/>
                </a:solidFill>
              </a:rPr>
              <a:t> pairs</a:t>
            </a:r>
            <a:r>
              <a:rPr lang="fr-FR" sz="24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5656" y="1851883"/>
            <a:ext cx="3168352" cy="381642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orme libre 6"/>
          <p:cNvSpPr/>
          <p:nvPr/>
        </p:nvSpPr>
        <p:spPr>
          <a:xfrm>
            <a:off x="2627784" y="2355940"/>
            <a:ext cx="1429866" cy="587498"/>
          </a:xfrm>
          <a:custGeom>
            <a:avLst/>
            <a:gdLst>
              <a:gd name="connsiteX0" fmla="*/ 0 w 2419350"/>
              <a:gd name="connsiteY0" fmla="*/ 0 h 742950"/>
              <a:gd name="connsiteX1" fmla="*/ 1476375 w 2419350"/>
              <a:gd name="connsiteY1" fmla="*/ 171450 h 742950"/>
              <a:gd name="connsiteX2" fmla="*/ 2419350 w 2419350"/>
              <a:gd name="connsiteY2" fmla="*/ 74295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9350" h="742950">
                <a:moveTo>
                  <a:pt x="0" y="0"/>
                </a:moveTo>
                <a:cubicBezTo>
                  <a:pt x="536575" y="23812"/>
                  <a:pt x="1073150" y="47625"/>
                  <a:pt x="1476375" y="171450"/>
                </a:cubicBezTo>
                <a:cubicBezTo>
                  <a:pt x="1879600" y="295275"/>
                  <a:pt x="2149475" y="519112"/>
                  <a:pt x="2419350" y="742950"/>
                </a:cubicBezTo>
              </a:path>
            </a:pathLst>
          </a:custGeom>
          <a:ln w="19050">
            <a:solidFill>
              <a:srgbClr val="66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6666FF"/>
              </a:solidFill>
            </a:endParaRPr>
          </a:p>
        </p:txBody>
      </p:sp>
      <p:sp>
        <p:nvSpPr>
          <p:cNvPr id="10" name="Forme libre 9"/>
          <p:cNvSpPr/>
          <p:nvPr/>
        </p:nvSpPr>
        <p:spPr>
          <a:xfrm>
            <a:off x="2619375" y="2524338"/>
            <a:ext cx="1181100" cy="1095375"/>
          </a:xfrm>
          <a:custGeom>
            <a:avLst/>
            <a:gdLst>
              <a:gd name="connsiteX0" fmla="*/ 0 w 1181100"/>
              <a:gd name="connsiteY0" fmla="*/ 0 h 1095375"/>
              <a:gd name="connsiteX1" fmla="*/ 733425 w 1181100"/>
              <a:gd name="connsiteY1" fmla="*/ 314325 h 1095375"/>
              <a:gd name="connsiteX2" fmla="*/ 1181100 w 1181100"/>
              <a:gd name="connsiteY2" fmla="*/ 1095375 h 109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1100" h="1095375">
                <a:moveTo>
                  <a:pt x="0" y="0"/>
                </a:moveTo>
                <a:cubicBezTo>
                  <a:pt x="268287" y="65881"/>
                  <a:pt x="536575" y="131763"/>
                  <a:pt x="733425" y="314325"/>
                </a:cubicBezTo>
                <a:cubicBezTo>
                  <a:pt x="930275" y="496887"/>
                  <a:pt x="1055687" y="796131"/>
                  <a:pt x="1181100" y="1095375"/>
                </a:cubicBezTo>
              </a:path>
            </a:pathLst>
          </a:custGeom>
          <a:ln w="19050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 10"/>
          <p:cNvSpPr/>
          <p:nvPr/>
        </p:nvSpPr>
        <p:spPr>
          <a:xfrm>
            <a:off x="2600325" y="2667213"/>
            <a:ext cx="1133475" cy="1838325"/>
          </a:xfrm>
          <a:custGeom>
            <a:avLst/>
            <a:gdLst>
              <a:gd name="connsiteX0" fmla="*/ 0 w 1133475"/>
              <a:gd name="connsiteY0" fmla="*/ 0 h 1838325"/>
              <a:gd name="connsiteX1" fmla="*/ 666750 w 1133475"/>
              <a:gd name="connsiteY1" fmla="*/ 552450 h 1838325"/>
              <a:gd name="connsiteX2" fmla="*/ 1133475 w 1133475"/>
              <a:gd name="connsiteY2" fmla="*/ 1838325 h 183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3475" h="1838325">
                <a:moveTo>
                  <a:pt x="0" y="0"/>
                </a:moveTo>
                <a:cubicBezTo>
                  <a:pt x="238919" y="123031"/>
                  <a:pt x="477838" y="246063"/>
                  <a:pt x="666750" y="552450"/>
                </a:cubicBezTo>
                <a:cubicBezTo>
                  <a:pt x="855662" y="858837"/>
                  <a:pt x="994568" y="1348581"/>
                  <a:pt x="1133475" y="1838325"/>
                </a:cubicBezTo>
              </a:path>
            </a:pathLst>
          </a:cu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 11"/>
          <p:cNvSpPr/>
          <p:nvPr/>
        </p:nvSpPr>
        <p:spPr>
          <a:xfrm>
            <a:off x="2628900" y="2432263"/>
            <a:ext cx="1276350" cy="739775"/>
          </a:xfrm>
          <a:custGeom>
            <a:avLst/>
            <a:gdLst>
              <a:gd name="connsiteX0" fmla="*/ 0 w 1276350"/>
              <a:gd name="connsiteY0" fmla="*/ 15875 h 739775"/>
              <a:gd name="connsiteX1" fmla="*/ 676275 w 1276350"/>
              <a:gd name="connsiteY1" fmla="*/ 120650 h 739775"/>
              <a:gd name="connsiteX2" fmla="*/ 1276350 w 1276350"/>
              <a:gd name="connsiteY2" fmla="*/ 739775 h 73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6350" h="739775">
                <a:moveTo>
                  <a:pt x="0" y="15875"/>
                </a:moveTo>
                <a:cubicBezTo>
                  <a:pt x="231775" y="7937"/>
                  <a:pt x="463550" y="0"/>
                  <a:pt x="676275" y="120650"/>
                </a:cubicBezTo>
                <a:cubicBezTo>
                  <a:pt x="889000" y="241300"/>
                  <a:pt x="1082675" y="490537"/>
                  <a:pt x="1276350" y="739775"/>
                </a:cubicBezTo>
              </a:path>
            </a:pathLst>
          </a:custGeom>
          <a:ln w="19050">
            <a:solidFill>
              <a:srgbClr val="11F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orme libre 15"/>
          <p:cNvSpPr/>
          <p:nvPr/>
        </p:nvSpPr>
        <p:spPr>
          <a:xfrm>
            <a:off x="1543050" y="2195726"/>
            <a:ext cx="1095375" cy="157162"/>
          </a:xfrm>
          <a:custGeom>
            <a:avLst/>
            <a:gdLst>
              <a:gd name="connsiteX0" fmla="*/ 1095375 w 1095375"/>
              <a:gd name="connsiteY0" fmla="*/ 157162 h 157162"/>
              <a:gd name="connsiteX1" fmla="*/ 333375 w 1095375"/>
              <a:gd name="connsiteY1" fmla="*/ 23812 h 157162"/>
              <a:gd name="connsiteX2" fmla="*/ 0 w 1095375"/>
              <a:gd name="connsiteY2" fmla="*/ 14287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5375" h="157162">
                <a:moveTo>
                  <a:pt x="1095375" y="157162"/>
                </a:moveTo>
                <a:cubicBezTo>
                  <a:pt x="805656" y="102393"/>
                  <a:pt x="515938" y="47625"/>
                  <a:pt x="333375" y="23812"/>
                </a:cubicBezTo>
                <a:cubicBezTo>
                  <a:pt x="150813" y="0"/>
                  <a:pt x="75406" y="7143"/>
                  <a:pt x="0" y="14287"/>
                </a:cubicBezTo>
              </a:path>
            </a:pathLst>
          </a:custGeom>
          <a:ln w="19050">
            <a:solidFill>
              <a:srgbClr val="666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orme libre 16"/>
          <p:cNvSpPr/>
          <p:nvPr/>
        </p:nvSpPr>
        <p:spPr>
          <a:xfrm>
            <a:off x="1495425" y="2268751"/>
            <a:ext cx="1114425" cy="398462"/>
          </a:xfrm>
          <a:custGeom>
            <a:avLst/>
            <a:gdLst>
              <a:gd name="connsiteX0" fmla="*/ 1114425 w 1114425"/>
              <a:gd name="connsiteY0" fmla="*/ 398462 h 398462"/>
              <a:gd name="connsiteX1" fmla="*/ 333375 w 1114425"/>
              <a:gd name="connsiteY1" fmla="*/ 65087 h 398462"/>
              <a:gd name="connsiteX2" fmla="*/ 0 w 1114425"/>
              <a:gd name="connsiteY2" fmla="*/ 7937 h 39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4425" h="398462">
                <a:moveTo>
                  <a:pt x="1114425" y="398462"/>
                </a:moveTo>
                <a:cubicBezTo>
                  <a:pt x="816768" y="264318"/>
                  <a:pt x="519112" y="130174"/>
                  <a:pt x="333375" y="65087"/>
                </a:cubicBezTo>
                <a:cubicBezTo>
                  <a:pt x="147638" y="0"/>
                  <a:pt x="73819" y="3968"/>
                  <a:pt x="0" y="7937"/>
                </a:cubicBezTo>
              </a:path>
            </a:pathLst>
          </a:cu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408232" y="1606242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Log(</a:t>
            </a:r>
            <a:r>
              <a:rPr lang="fr-FR" sz="2400" dirty="0" err="1">
                <a:latin typeface="Symbol" pitchFamily="18" charset="2"/>
              </a:rPr>
              <a:t>s</a:t>
            </a:r>
            <a:r>
              <a:rPr lang="fr-FR" sz="2400" dirty="0" err="1"/>
              <a:t>T</a:t>
            </a:r>
            <a:r>
              <a:rPr lang="fr-FR" sz="2400" dirty="0"/>
              <a:t>)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139952" y="5631631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1/T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907704" y="4876219"/>
            <a:ext cx="20874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(AgPO</a:t>
            </a:r>
            <a:r>
              <a:rPr lang="fr-FR" sz="2400" baseline="-25000" dirty="0"/>
              <a:t>3</a:t>
            </a:r>
            <a:r>
              <a:rPr lang="fr-FR" sz="2400" dirty="0"/>
              <a:t>)</a:t>
            </a:r>
            <a:r>
              <a:rPr lang="fr-FR" sz="2400" baseline="-25000" dirty="0"/>
              <a:t>1-x</a:t>
            </a:r>
            <a:r>
              <a:rPr lang="fr-FR" sz="2400" dirty="0"/>
              <a:t>(</a:t>
            </a:r>
            <a:r>
              <a:rPr lang="fr-FR" sz="2400" dirty="0" err="1"/>
              <a:t>AgI</a:t>
            </a:r>
            <a:r>
              <a:rPr lang="fr-FR" sz="2400" dirty="0"/>
              <a:t>)</a:t>
            </a:r>
            <a:r>
              <a:rPr lang="fr-FR" sz="2400" baseline="-25000" dirty="0"/>
              <a:t>x</a:t>
            </a:r>
          </a:p>
          <a:p>
            <a:endParaRPr lang="fr-FR" sz="2400" dirty="0"/>
          </a:p>
        </p:txBody>
      </p:sp>
      <p:sp>
        <p:nvSpPr>
          <p:cNvPr id="21" name="ZoneTexte 20"/>
          <p:cNvSpPr txBox="1"/>
          <p:nvPr/>
        </p:nvSpPr>
        <p:spPr>
          <a:xfrm>
            <a:off x="467544" y="2787987"/>
            <a:ext cx="10246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6666FF"/>
                </a:solidFill>
              </a:rPr>
              <a:t>x = 0.7</a:t>
            </a:r>
          </a:p>
          <a:p>
            <a:r>
              <a:rPr lang="fr-FR" sz="2400" dirty="0">
                <a:solidFill>
                  <a:srgbClr val="11FF7D"/>
                </a:solidFill>
              </a:rPr>
              <a:t>x = 0.5</a:t>
            </a:r>
          </a:p>
          <a:p>
            <a:r>
              <a:rPr lang="fr-FR" sz="2400" dirty="0">
                <a:solidFill>
                  <a:srgbClr val="FF66FF"/>
                </a:solidFill>
              </a:rPr>
              <a:t>X = 0.2</a:t>
            </a:r>
          </a:p>
          <a:p>
            <a:r>
              <a:rPr lang="fr-FR" sz="2400" dirty="0">
                <a:solidFill>
                  <a:srgbClr val="FFC000"/>
                </a:solidFill>
              </a:rPr>
              <a:t>x = 0</a:t>
            </a:r>
            <a:endParaRPr lang="fr-FR" sz="2400" dirty="0"/>
          </a:p>
        </p:txBody>
      </p:sp>
      <p:sp>
        <p:nvSpPr>
          <p:cNvPr id="22" name="ZoneTexte 21"/>
          <p:cNvSpPr txBox="1"/>
          <p:nvPr/>
        </p:nvSpPr>
        <p:spPr>
          <a:xfrm>
            <a:off x="4860032" y="3362216"/>
            <a:ext cx="4248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 </a:t>
            </a:r>
            <a:r>
              <a:rPr lang="fr-FR" sz="2400" dirty="0">
                <a:latin typeface="Symbol" panose="05050102010706020507" pitchFamily="18" charset="2"/>
              </a:rPr>
              <a:t>s</a:t>
            </a:r>
            <a:r>
              <a:rPr lang="fr-FR" sz="2400" dirty="0"/>
              <a:t>         </a:t>
            </a:r>
            <a:r>
              <a:rPr lang="fr-FR" sz="2400" dirty="0">
                <a:sym typeface="Symbol"/>
              </a:rPr>
              <a:t> </a:t>
            </a:r>
            <a:r>
              <a:rPr lang="fr-FR" sz="2400" dirty="0"/>
              <a:t>x  </a:t>
            </a:r>
          </a:p>
          <a:p>
            <a:r>
              <a:rPr lang="fr-FR" sz="2400" dirty="0"/>
              <a:t>(more </a:t>
            </a:r>
            <a:r>
              <a:rPr lang="fr-FR" sz="2400" dirty="0" err="1"/>
              <a:t>pronounced</a:t>
            </a:r>
            <a:r>
              <a:rPr lang="fr-FR" sz="2400" dirty="0"/>
              <a:t> at </a:t>
            </a:r>
            <a:r>
              <a:rPr lang="fr-FR" sz="2400" dirty="0" err="1"/>
              <a:t>low</a:t>
            </a:r>
            <a:r>
              <a:rPr lang="fr-FR" sz="2400" dirty="0"/>
              <a:t> </a:t>
            </a:r>
            <a:r>
              <a:rPr lang="fr-FR" sz="2400" dirty="0" err="1"/>
              <a:t>T</a:t>
            </a:r>
            <a:r>
              <a:rPr lang="fr-FR" sz="2400" dirty="0"/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At </a:t>
            </a:r>
            <a:r>
              <a:rPr lang="fr-FR" sz="2400" dirty="0" err="1"/>
              <a:t>low</a:t>
            </a:r>
            <a:r>
              <a:rPr lang="fr-FR" sz="2400" dirty="0"/>
              <a:t> </a:t>
            </a:r>
            <a:r>
              <a:rPr lang="fr-FR" sz="2400" dirty="0" err="1"/>
              <a:t>T</a:t>
            </a:r>
            <a:r>
              <a:rPr lang="fr-FR" sz="2400" dirty="0"/>
              <a:t>, </a:t>
            </a:r>
            <a:r>
              <a:rPr lang="fr-FR" sz="2400" dirty="0">
                <a:latin typeface="Symbol" panose="05050102010706020507" pitchFamily="18" charset="2"/>
              </a:rPr>
              <a:t>s</a:t>
            </a:r>
            <a:r>
              <a:rPr lang="fr-FR" sz="2400" dirty="0">
                <a:latin typeface="+mj-lt"/>
              </a:rPr>
              <a:t> </a:t>
            </a:r>
            <a:r>
              <a:rPr lang="fr-FR" sz="2400" dirty="0" err="1">
                <a:latin typeface="+mj-lt"/>
              </a:rPr>
              <a:t>curves</a:t>
            </a:r>
            <a:r>
              <a:rPr lang="fr-FR" sz="2400" dirty="0">
                <a:latin typeface="+mj-lt"/>
              </a:rPr>
              <a:t> </a:t>
            </a:r>
            <a:r>
              <a:rPr lang="fr-FR" sz="2400" dirty="0" err="1">
                <a:latin typeface="+mj-lt"/>
              </a:rPr>
              <a:t>deviate</a:t>
            </a:r>
            <a:r>
              <a:rPr lang="fr-FR" sz="2400" dirty="0">
                <a:latin typeface="+mj-lt"/>
              </a:rPr>
              <a:t> </a:t>
            </a:r>
            <a:r>
              <a:rPr lang="fr-FR" sz="2400" dirty="0" err="1">
                <a:latin typeface="+mj-lt"/>
              </a:rPr>
              <a:t>from</a:t>
            </a:r>
            <a:r>
              <a:rPr lang="fr-FR" sz="2400" dirty="0">
                <a:latin typeface="+mj-lt"/>
              </a:rPr>
              <a:t> </a:t>
            </a:r>
            <a:r>
              <a:rPr lang="fr-FR" sz="2400" dirty="0" err="1">
                <a:latin typeface="+mj-lt"/>
              </a:rPr>
              <a:t>each</a:t>
            </a:r>
            <a:r>
              <a:rPr lang="fr-FR" sz="2400" dirty="0">
                <a:latin typeface="+mj-lt"/>
              </a:rPr>
              <a:t> </a:t>
            </a:r>
            <a:r>
              <a:rPr lang="fr-FR" sz="2400" dirty="0" err="1">
                <a:latin typeface="+mj-lt"/>
              </a:rPr>
              <a:t>others</a:t>
            </a:r>
            <a:r>
              <a:rPr lang="fr-FR" sz="2400" dirty="0">
                <a:latin typeface="+mj-lt"/>
              </a:rPr>
              <a:t> </a:t>
            </a:r>
            <a:r>
              <a:rPr lang="fr-FR" sz="2400" dirty="0" err="1">
                <a:latin typeface="+mj-lt"/>
              </a:rPr>
              <a:t>with</a:t>
            </a:r>
            <a:r>
              <a:rPr lang="fr-FR" sz="2400" dirty="0">
                <a:latin typeface="+mj-lt"/>
              </a:rPr>
              <a:t> the </a:t>
            </a:r>
            <a:r>
              <a:rPr lang="fr-FR" sz="2400" dirty="0" err="1">
                <a:latin typeface="+mj-lt"/>
              </a:rPr>
              <a:t>chemical</a:t>
            </a:r>
            <a:r>
              <a:rPr lang="fr-FR" sz="2400" dirty="0">
                <a:latin typeface="+mj-lt"/>
              </a:rPr>
              <a:t> composition</a:t>
            </a:r>
            <a:r>
              <a:rPr lang="fr-FR" sz="2400" dirty="0"/>
              <a:t>. 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245296" y="143128"/>
            <a:ext cx="9138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6666FF"/>
                </a:solidFill>
                <a:latin typeface="Symbol" panose="05050102010706020507" pitchFamily="18" charset="2"/>
              </a:rPr>
              <a:t>s</a:t>
            </a:r>
            <a:r>
              <a:rPr lang="fr-FR" sz="2400" dirty="0"/>
              <a:t> </a:t>
            </a:r>
            <a:r>
              <a:rPr lang="fr-FR" sz="2400" dirty="0" err="1">
                <a:solidFill>
                  <a:srgbClr val="6666FF"/>
                </a:solidFill>
              </a:rPr>
              <a:t>evolution</a:t>
            </a:r>
            <a:r>
              <a:rPr lang="fr-FR" sz="2400" dirty="0">
                <a:solidFill>
                  <a:srgbClr val="6666FF"/>
                </a:solidFill>
              </a:rPr>
              <a:t> </a:t>
            </a:r>
            <a:r>
              <a:rPr lang="fr-FR" sz="2400" dirty="0" err="1"/>
              <a:t>with</a:t>
            </a:r>
            <a:r>
              <a:rPr lang="fr-FR" sz="2400" dirty="0"/>
              <a:t> the </a:t>
            </a:r>
            <a:r>
              <a:rPr lang="fr-FR" sz="2400" dirty="0" err="1"/>
              <a:t>chemical</a:t>
            </a:r>
            <a:r>
              <a:rPr lang="fr-FR" sz="2400" dirty="0"/>
              <a:t> composition of the </a:t>
            </a:r>
            <a:r>
              <a:rPr lang="fr-FR" sz="2400" dirty="0" err="1"/>
              <a:t>amorphous</a:t>
            </a:r>
            <a:r>
              <a:rPr lang="fr-FR" sz="2400" dirty="0"/>
              <a:t> phase</a:t>
            </a:r>
          </a:p>
        </p:txBody>
      </p:sp>
      <p:sp>
        <p:nvSpPr>
          <p:cNvPr id="24" name="Flèche droite 23"/>
          <p:cNvSpPr/>
          <p:nvPr/>
        </p:nvSpPr>
        <p:spPr>
          <a:xfrm>
            <a:off x="549562" y="692696"/>
            <a:ext cx="597963" cy="333062"/>
          </a:xfrm>
          <a:prstGeom prst="rightArrow">
            <a:avLst/>
          </a:prstGeom>
          <a:solidFill>
            <a:srgbClr val="66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cxnSp>
        <p:nvCxnSpPr>
          <p:cNvPr id="25" name="Connecteur droit avec flèche 24"/>
          <p:cNvCxnSpPr/>
          <p:nvPr/>
        </p:nvCxnSpPr>
        <p:spPr>
          <a:xfrm flipV="1">
            <a:off x="5652120" y="3362835"/>
            <a:ext cx="360040" cy="360040"/>
          </a:xfrm>
          <a:prstGeom prst="straightConnector1">
            <a:avLst/>
          </a:prstGeom>
          <a:ln w="28575">
            <a:solidFill>
              <a:srgbClr val="66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V="1">
            <a:off x="6804248" y="3329968"/>
            <a:ext cx="360040" cy="360040"/>
          </a:xfrm>
          <a:prstGeom prst="straightConnector1">
            <a:avLst/>
          </a:prstGeom>
          <a:ln w="28575">
            <a:solidFill>
              <a:srgbClr val="66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076056" y="1767543"/>
            <a:ext cx="3888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/>
              <a:t>A </a:t>
            </a:r>
            <a:r>
              <a:rPr lang="fr-FR" sz="2400" dirty="0" err="1"/>
              <a:t>T</a:t>
            </a:r>
            <a:r>
              <a:rPr lang="fr-FR" sz="2400" dirty="0"/>
              <a:t> </a:t>
            </a:r>
            <a:r>
              <a:rPr lang="fr-FR" sz="2400" dirty="0" err="1"/>
              <a:t>fixed</a:t>
            </a:r>
            <a:r>
              <a:rPr lang="fr-FR" sz="2400" dirty="0"/>
              <a:t>, </a:t>
            </a:r>
            <a:r>
              <a:rPr lang="fr-FR" sz="2400" dirty="0">
                <a:latin typeface="Symbol" panose="05050102010706020507" pitchFamily="18" charset="2"/>
              </a:rPr>
              <a:t>s</a:t>
            </a:r>
            <a:r>
              <a:rPr lang="fr-FR" sz="2400" dirty="0"/>
              <a:t> </a:t>
            </a:r>
            <a:r>
              <a:rPr lang="fr-FR" sz="2400" dirty="0" err="1"/>
              <a:t>depends</a:t>
            </a:r>
            <a:r>
              <a:rPr lang="fr-FR" sz="2400" dirty="0"/>
              <a:t> on </a:t>
            </a:r>
            <a:r>
              <a:rPr lang="fr-FR" sz="2400" dirty="0" err="1">
                <a:latin typeface="Symbol" panose="05050102010706020507" pitchFamily="18" charset="2"/>
              </a:rPr>
              <a:t>D</a:t>
            </a:r>
            <a:r>
              <a:rPr lang="fr-FR" sz="2400" dirty="0" err="1"/>
              <a:t>G</a:t>
            </a:r>
            <a:r>
              <a:rPr lang="fr-FR" sz="2400" baseline="-25000" dirty="0" err="1"/>
              <a:t>f</a:t>
            </a:r>
            <a:r>
              <a:rPr lang="fr-FR" sz="2400" dirty="0"/>
              <a:t> (</a:t>
            </a:r>
            <a:r>
              <a:rPr lang="fr-FR" sz="2400" dirty="0" err="1"/>
              <a:t>interstitial</a:t>
            </a:r>
            <a:r>
              <a:rPr lang="fr-FR" sz="2400" dirty="0"/>
              <a:t> pairs) and [</a:t>
            </a:r>
            <a:r>
              <a:rPr lang="fr-FR" sz="2400" dirty="0" err="1"/>
              <a:t>ionizable</a:t>
            </a:r>
            <a:r>
              <a:rPr lang="fr-FR" sz="2400" dirty="0"/>
              <a:t> </a:t>
            </a:r>
            <a:r>
              <a:rPr lang="fr-FR" sz="2400" dirty="0" err="1"/>
              <a:t>species</a:t>
            </a:r>
            <a:r>
              <a:rPr lang="fr-FR" sz="2400" dirty="0"/>
              <a:t>]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77</a:t>
            </a:fld>
            <a:endParaRPr lang="fr-FR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27584" y="116632"/>
            <a:ext cx="2304256" cy="288032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-79945" y="188640"/>
            <a:ext cx="992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Log(</a:t>
            </a:r>
            <a:r>
              <a:rPr lang="fr-FR" sz="2400" dirty="0">
                <a:latin typeface="Symbol" pitchFamily="18" charset="2"/>
              </a:rPr>
              <a:t>s</a:t>
            </a:r>
            <a:r>
              <a:rPr lang="fr-FR" sz="2400" dirty="0"/>
              <a:t>)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259632" y="2420888"/>
            <a:ext cx="156324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6666FF"/>
                </a:solidFill>
              </a:rPr>
              <a:t>xLi</a:t>
            </a:r>
            <a:r>
              <a:rPr lang="fr-FR" baseline="-25000" dirty="0">
                <a:solidFill>
                  <a:srgbClr val="6666FF"/>
                </a:solidFill>
              </a:rPr>
              <a:t>2</a:t>
            </a:r>
            <a:r>
              <a:rPr lang="fr-FR" dirty="0">
                <a:solidFill>
                  <a:srgbClr val="6666FF"/>
                </a:solidFill>
              </a:rPr>
              <a:t>S-(1-x)GeS</a:t>
            </a:r>
            <a:r>
              <a:rPr lang="fr-FR" baseline="-25000" dirty="0">
                <a:solidFill>
                  <a:srgbClr val="6666FF"/>
                </a:solidFill>
              </a:rPr>
              <a:t>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27584" y="3501008"/>
            <a:ext cx="2304256" cy="288032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3707904" y="116632"/>
            <a:ext cx="2304256" cy="288032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3707904" y="3501008"/>
            <a:ext cx="2304256" cy="288032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-66656" y="3429000"/>
            <a:ext cx="992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Log(</a:t>
            </a:r>
            <a:r>
              <a:rPr lang="fr-FR" sz="2400" dirty="0">
                <a:latin typeface="Symbol" pitchFamily="18" charset="2"/>
              </a:rPr>
              <a:t>s</a:t>
            </a:r>
            <a:r>
              <a:rPr lang="fr-FR" sz="2400" dirty="0"/>
              <a:t>)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2915816" y="2996952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x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5724128" y="2996952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x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2843808" y="638132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x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5724128" y="638132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x</a:t>
            </a:r>
          </a:p>
        </p:txBody>
      </p:sp>
      <p:sp>
        <p:nvSpPr>
          <p:cNvPr id="31" name="Forme libre 30"/>
          <p:cNvSpPr/>
          <p:nvPr/>
        </p:nvSpPr>
        <p:spPr>
          <a:xfrm>
            <a:off x="1085850" y="504825"/>
            <a:ext cx="1847850" cy="1914525"/>
          </a:xfrm>
          <a:custGeom>
            <a:avLst/>
            <a:gdLst>
              <a:gd name="connsiteX0" fmla="*/ 0 w 1847850"/>
              <a:gd name="connsiteY0" fmla="*/ 1914525 h 1914525"/>
              <a:gd name="connsiteX1" fmla="*/ 1181100 w 1847850"/>
              <a:gd name="connsiteY1" fmla="*/ 1333500 h 1914525"/>
              <a:gd name="connsiteX2" fmla="*/ 1847850 w 1847850"/>
              <a:gd name="connsiteY2" fmla="*/ 0 h 191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7850" h="1914525">
                <a:moveTo>
                  <a:pt x="0" y="1914525"/>
                </a:moveTo>
                <a:cubicBezTo>
                  <a:pt x="436562" y="1783556"/>
                  <a:pt x="873125" y="1652588"/>
                  <a:pt x="1181100" y="1333500"/>
                </a:cubicBezTo>
                <a:cubicBezTo>
                  <a:pt x="1489075" y="1014413"/>
                  <a:pt x="1668462" y="507206"/>
                  <a:pt x="1847850" y="0"/>
                </a:cubicBezTo>
              </a:path>
            </a:pathLst>
          </a:custGeom>
          <a:ln w="19050">
            <a:solidFill>
              <a:srgbClr val="66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orme libre 31"/>
          <p:cNvSpPr/>
          <p:nvPr/>
        </p:nvSpPr>
        <p:spPr>
          <a:xfrm>
            <a:off x="3714750" y="219075"/>
            <a:ext cx="2200275" cy="2362200"/>
          </a:xfrm>
          <a:custGeom>
            <a:avLst/>
            <a:gdLst>
              <a:gd name="connsiteX0" fmla="*/ 0 w 2200275"/>
              <a:gd name="connsiteY0" fmla="*/ 2362200 h 2362200"/>
              <a:gd name="connsiteX1" fmla="*/ 990600 w 2200275"/>
              <a:gd name="connsiteY1" fmla="*/ 971550 h 2362200"/>
              <a:gd name="connsiteX2" fmla="*/ 2200275 w 2200275"/>
              <a:gd name="connsiteY2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00275" h="2362200">
                <a:moveTo>
                  <a:pt x="0" y="2362200"/>
                </a:moveTo>
                <a:cubicBezTo>
                  <a:pt x="311944" y="1863725"/>
                  <a:pt x="623888" y="1365250"/>
                  <a:pt x="990600" y="971550"/>
                </a:cubicBezTo>
                <a:cubicBezTo>
                  <a:pt x="1357312" y="577850"/>
                  <a:pt x="1778793" y="288925"/>
                  <a:pt x="2200275" y="0"/>
                </a:cubicBezTo>
              </a:path>
            </a:pathLst>
          </a:custGeom>
          <a:ln w="19050">
            <a:solidFill>
              <a:srgbClr val="11F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orme libre 32"/>
          <p:cNvSpPr/>
          <p:nvPr/>
        </p:nvSpPr>
        <p:spPr>
          <a:xfrm>
            <a:off x="819150" y="3886200"/>
            <a:ext cx="2333625" cy="2098675"/>
          </a:xfrm>
          <a:custGeom>
            <a:avLst/>
            <a:gdLst>
              <a:gd name="connsiteX0" fmla="*/ 0 w 2333625"/>
              <a:gd name="connsiteY0" fmla="*/ 0 h 2098675"/>
              <a:gd name="connsiteX1" fmla="*/ 1095375 w 2333625"/>
              <a:gd name="connsiteY1" fmla="*/ 2057400 h 2098675"/>
              <a:gd name="connsiteX2" fmla="*/ 2333625 w 2333625"/>
              <a:gd name="connsiteY2" fmla="*/ 247650 h 209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3625" h="2098675">
                <a:moveTo>
                  <a:pt x="0" y="0"/>
                </a:moveTo>
                <a:cubicBezTo>
                  <a:pt x="353218" y="1008062"/>
                  <a:pt x="706437" y="2016125"/>
                  <a:pt x="1095375" y="2057400"/>
                </a:cubicBezTo>
                <a:cubicBezTo>
                  <a:pt x="1484313" y="2098675"/>
                  <a:pt x="1908969" y="1173162"/>
                  <a:pt x="2333625" y="247650"/>
                </a:cubicBezTo>
              </a:path>
            </a:pathLst>
          </a:custGeom>
          <a:ln w="19050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orme libre 33"/>
          <p:cNvSpPr/>
          <p:nvPr/>
        </p:nvSpPr>
        <p:spPr>
          <a:xfrm>
            <a:off x="3714750" y="3363913"/>
            <a:ext cx="2286000" cy="2493962"/>
          </a:xfrm>
          <a:custGeom>
            <a:avLst/>
            <a:gdLst>
              <a:gd name="connsiteX0" fmla="*/ 0 w 2286000"/>
              <a:gd name="connsiteY0" fmla="*/ 2493962 h 2493962"/>
              <a:gd name="connsiteX1" fmla="*/ 466725 w 2286000"/>
              <a:gd name="connsiteY1" fmla="*/ 341312 h 2493962"/>
              <a:gd name="connsiteX2" fmla="*/ 1066800 w 2286000"/>
              <a:gd name="connsiteY2" fmla="*/ 617537 h 2493962"/>
              <a:gd name="connsiteX3" fmla="*/ 1914525 w 2286000"/>
              <a:gd name="connsiteY3" fmla="*/ 236537 h 2493962"/>
              <a:gd name="connsiteX4" fmla="*/ 2286000 w 2286000"/>
              <a:gd name="connsiteY4" fmla="*/ 2036762 h 249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0" h="2493962">
                <a:moveTo>
                  <a:pt x="0" y="2493962"/>
                </a:moveTo>
                <a:cubicBezTo>
                  <a:pt x="144462" y="1574006"/>
                  <a:pt x="288925" y="654050"/>
                  <a:pt x="466725" y="341312"/>
                </a:cubicBezTo>
                <a:cubicBezTo>
                  <a:pt x="644525" y="28575"/>
                  <a:pt x="825500" y="634999"/>
                  <a:pt x="1066800" y="617537"/>
                </a:cubicBezTo>
                <a:cubicBezTo>
                  <a:pt x="1308100" y="600075"/>
                  <a:pt x="1711325" y="0"/>
                  <a:pt x="1914525" y="236537"/>
                </a:cubicBezTo>
                <a:cubicBezTo>
                  <a:pt x="2117725" y="473074"/>
                  <a:pt x="2201862" y="1254918"/>
                  <a:pt x="2286000" y="2036762"/>
                </a:cubicBezTo>
              </a:path>
            </a:pathLst>
          </a:cu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6326593" y="188640"/>
            <a:ext cx="26277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fr-FR" sz="2400" dirty="0"/>
              <a:t>Influence of the modifier concentration</a:t>
            </a:r>
          </a:p>
          <a:p>
            <a:pPr marL="342900" indent="-342900">
              <a:buAutoNum type="alphaLcParenR"/>
            </a:pPr>
            <a:endParaRPr lang="fr-FR" sz="2400" dirty="0"/>
          </a:p>
          <a:p>
            <a:pPr marL="342900" indent="-342900" algn="just">
              <a:buFontTx/>
              <a:buAutoNum type="alphaLcParenR"/>
            </a:pPr>
            <a:r>
              <a:rPr lang="fr-FR" sz="2400" dirty="0"/>
              <a:t>Influence of </a:t>
            </a:r>
            <a:r>
              <a:rPr lang="fr-FR" sz="2400" dirty="0" err="1"/>
              <a:t>halide-based</a:t>
            </a:r>
            <a:r>
              <a:rPr lang="fr-FR" sz="2400" dirty="0"/>
              <a:t> doping agent  concentration</a:t>
            </a:r>
          </a:p>
          <a:p>
            <a:pPr algn="just"/>
            <a:endParaRPr lang="fr-FR" sz="2400" dirty="0"/>
          </a:p>
          <a:p>
            <a:pPr marL="342900" indent="-342900" algn="just">
              <a:buAutoNum type="alphaLcParenR"/>
            </a:pPr>
            <a:endParaRPr lang="fr-FR" sz="2400" dirty="0"/>
          </a:p>
          <a:p>
            <a:pPr marL="360363" indent="-346075" algn="just"/>
            <a:r>
              <a:rPr lang="fr-FR" sz="2400" dirty="0"/>
              <a:t>c) Mixed alkali </a:t>
            </a:r>
            <a:r>
              <a:rPr lang="fr-FR" sz="2400" dirty="0" err="1"/>
              <a:t>effect</a:t>
            </a:r>
            <a:endParaRPr lang="fr-FR" sz="2400" dirty="0"/>
          </a:p>
          <a:p>
            <a:pPr marL="342900" indent="-342900" algn="just">
              <a:buAutoNum type="alphaLcParenR"/>
            </a:pPr>
            <a:endParaRPr lang="fr-FR" sz="2400" dirty="0"/>
          </a:p>
          <a:p>
            <a:pPr marL="403225" indent="-388938" algn="just"/>
            <a:r>
              <a:rPr lang="fr-FR" sz="2400" dirty="0"/>
              <a:t>d) Mixed anion </a:t>
            </a:r>
            <a:r>
              <a:rPr lang="fr-FR" sz="2400" dirty="0" err="1"/>
              <a:t>effect</a:t>
            </a:r>
            <a:endParaRPr lang="fr-FR" sz="2400" dirty="0"/>
          </a:p>
        </p:txBody>
      </p:sp>
      <p:sp>
        <p:nvSpPr>
          <p:cNvPr id="36" name="ZoneTexte 35"/>
          <p:cNvSpPr txBox="1"/>
          <p:nvPr/>
        </p:nvSpPr>
        <p:spPr>
          <a:xfrm>
            <a:off x="827584" y="116632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a)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3707904" y="350100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d)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827584" y="3501008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c)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3707904" y="11663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b)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4211960" y="2492896"/>
            <a:ext cx="167385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11FF7D"/>
                </a:solidFill>
              </a:rPr>
              <a:t>xAgI</a:t>
            </a:r>
            <a:r>
              <a:rPr lang="fr-FR" dirty="0">
                <a:solidFill>
                  <a:srgbClr val="11FF7D"/>
                </a:solidFill>
              </a:rPr>
              <a:t>-(1-x)AgPO</a:t>
            </a:r>
            <a:r>
              <a:rPr lang="fr-FR" baseline="-25000" dirty="0">
                <a:solidFill>
                  <a:srgbClr val="11FF7D"/>
                </a:solidFill>
              </a:rPr>
              <a:t>3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827584" y="6021288"/>
            <a:ext cx="235352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66FF"/>
                </a:solidFill>
              </a:rPr>
              <a:t>3B</a:t>
            </a:r>
            <a:r>
              <a:rPr lang="fr-FR" baseline="-25000" dirty="0">
                <a:solidFill>
                  <a:srgbClr val="FF66FF"/>
                </a:solidFill>
              </a:rPr>
              <a:t>2</a:t>
            </a:r>
            <a:r>
              <a:rPr lang="fr-FR" dirty="0">
                <a:solidFill>
                  <a:srgbClr val="FF66FF"/>
                </a:solidFill>
              </a:rPr>
              <a:t>O</a:t>
            </a:r>
            <a:r>
              <a:rPr lang="fr-FR" baseline="-25000" dirty="0">
                <a:solidFill>
                  <a:srgbClr val="FF66FF"/>
                </a:solidFill>
              </a:rPr>
              <a:t>3</a:t>
            </a:r>
            <a:r>
              <a:rPr lang="fr-FR" dirty="0">
                <a:solidFill>
                  <a:srgbClr val="FF66FF"/>
                </a:solidFill>
              </a:rPr>
              <a:t>-xNa</a:t>
            </a:r>
            <a:r>
              <a:rPr lang="fr-FR" baseline="-25000" dirty="0">
                <a:solidFill>
                  <a:srgbClr val="FF66FF"/>
                </a:solidFill>
              </a:rPr>
              <a:t>2</a:t>
            </a:r>
            <a:r>
              <a:rPr lang="fr-FR" dirty="0">
                <a:solidFill>
                  <a:srgbClr val="FF66FF"/>
                </a:solidFill>
              </a:rPr>
              <a:t>O-(1-x)Li</a:t>
            </a:r>
            <a:r>
              <a:rPr lang="fr-FR" baseline="-25000" dirty="0">
                <a:solidFill>
                  <a:srgbClr val="FF66FF"/>
                </a:solidFill>
              </a:rPr>
              <a:t>2</a:t>
            </a:r>
            <a:r>
              <a:rPr lang="fr-FR" dirty="0">
                <a:solidFill>
                  <a:srgbClr val="FF66FF"/>
                </a:solidFill>
              </a:rPr>
              <a:t>O</a:t>
            </a:r>
            <a:endParaRPr lang="fr-FR" baseline="-25000" dirty="0">
              <a:solidFill>
                <a:srgbClr val="FF66FF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3601988" y="5949280"/>
            <a:ext cx="260359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FFC000"/>
                </a:solidFill>
              </a:rPr>
              <a:t>0,4Na</a:t>
            </a:r>
            <a:r>
              <a:rPr lang="fr-FR" sz="1600" baseline="-25000" dirty="0">
                <a:solidFill>
                  <a:srgbClr val="FFC000"/>
                </a:solidFill>
              </a:rPr>
              <a:t>2</a:t>
            </a:r>
            <a:r>
              <a:rPr lang="fr-FR" sz="1600" dirty="0">
                <a:solidFill>
                  <a:srgbClr val="FFC000"/>
                </a:solidFill>
              </a:rPr>
              <a:t>O-0,6[xB</a:t>
            </a:r>
            <a:r>
              <a:rPr lang="fr-FR" sz="1600" baseline="-25000" dirty="0">
                <a:solidFill>
                  <a:srgbClr val="FFC000"/>
                </a:solidFill>
              </a:rPr>
              <a:t>2</a:t>
            </a:r>
            <a:r>
              <a:rPr lang="fr-FR" sz="1600" dirty="0">
                <a:solidFill>
                  <a:srgbClr val="FFC000"/>
                </a:solidFill>
              </a:rPr>
              <a:t>O</a:t>
            </a:r>
            <a:r>
              <a:rPr lang="fr-FR" sz="1600" baseline="-25000" dirty="0">
                <a:solidFill>
                  <a:srgbClr val="FFC000"/>
                </a:solidFill>
              </a:rPr>
              <a:t>3</a:t>
            </a:r>
            <a:r>
              <a:rPr lang="fr-FR" sz="1600" dirty="0">
                <a:solidFill>
                  <a:srgbClr val="FFC000"/>
                </a:solidFill>
              </a:rPr>
              <a:t>-(1-x)P</a:t>
            </a:r>
            <a:r>
              <a:rPr lang="fr-FR" sz="1600" baseline="-25000" dirty="0">
                <a:solidFill>
                  <a:srgbClr val="FFC000"/>
                </a:solidFill>
              </a:rPr>
              <a:t>2</a:t>
            </a:r>
            <a:r>
              <a:rPr lang="fr-FR" sz="1600" dirty="0">
                <a:solidFill>
                  <a:srgbClr val="FFC000"/>
                </a:solidFill>
              </a:rPr>
              <a:t>O</a:t>
            </a:r>
            <a:r>
              <a:rPr lang="fr-FR" sz="1600" baseline="-25000" dirty="0">
                <a:solidFill>
                  <a:srgbClr val="FFC000"/>
                </a:solidFill>
              </a:rPr>
              <a:t>5</a:t>
            </a:r>
            <a:r>
              <a:rPr lang="fr-FR" sz="1600" dirty="0">
                <a:solidFill>
                  <a:srgbClr val="FFC000"/>
                </a:solidFill>
              </a:rPr>
              <a:t>]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78</a:t>
            </a:fld>
            <a:endParaRPr lang="fr-FR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1520" y="198170"/>
            <a:ext cx="430169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400" u="sng" dirty="0">
                <a:solidFill>
                  <a:srgbClr val="6666FF"/>
                </a:solidFill>
              </a:rPr>
              <a:t>3.5. « </a:t>
            </a:r>
            <a:r>
              <a:rPr lang="fr-FR" sz="2400" u="sng" dirty="0" err="1">
                <a:solidFill>
                  <a:srgbClr val="6666FF"/>
                </a:solidFill>
              </a:rPr>
              <a:t>Activated</a:t>
            </a:r>
            <a:r>
              <a:rPr lang="fr-FR" sz="2400" u="sng" dirty="0">
                <a:solidFill>
                  <a:srgbClr val="6666FF"/>
                </a:solidFill>
              </a:rPr>
              <a:t> » </a:t>
            </a:r>
            <a:r>
              <a:rPr lang="fr-FR" sz="2400" u="sng" dirty="0" err="1">
                <a:solidFill>
                  <a:srgbClr val="6666FF"/>
                </a:solidFill>
              </a:rPr>
              <a:t>hopping</a:t>
            </a:r>
            <a:r>
              <a:rPr lang="fr-FR" sz="2400" u="sng" dirty="0">
                <a:solidFill>
                  <a:srgbClr val="6666FF"/>
                </a:solidFill>
              </a:rPr>
              <a:t> model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60526" y="733677"/>
            <a:ext cx="89289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/>
              <a:t>	</a:t>
            </a:r>
            <a:r>
              <a:rPr lang="fr-FR" sz="2400" dirty="0" err="1"/>
              <a:t>Same</a:t>
            </a:r>
            <a:r>
              <a:rPr lang="fr-FR" sz="2400" dirty="0"/>
              <a:t> </a:t>
            </a:r>
            <a:r>
              <a:rPr lang="fr-FR" sz="2400" dirty="0" err="1"/>
              <a:t>behavior</a:t>
            </a:r>
            <a:r>
              <a:rPr lang="fr-FR" sz="2400" dirty="0"/>
              <a:t> as </a:t>
            </a:r>
            <a:r>
              <a:rPr lang="fr-FR" sz="2400" dirty="0" err="1"/>
              <a:t>that</a:t>
            </a:r>
            <a:r>
              <a:rPr lang="fr-FR" sz="2400" dirty="0"/>
              <a:t> </a:t>
            </a:r>
            <a:r>
              <a:rPr lang="fr-FR" sz="2400" dirty="0" err="1"/>
              <a:t>occuring</a:t>
            </a:r>
            <a:r>
              <a:rPr lang="fr-FR" sz="2400" dirty="0"/>
              <a:t> for crystalline </a:t>
            </a:r>
            <a:r>
              <a:rPr lang="fr-FR" sz="2400" dirty="0" err="1"/>
              <a:t>solids</a:t>
            </a:r>
            <a:r>
              <a:rPr lang="fr-FR" sz="2400" dirty="0"/>
              <a:t>, </a:t>
            </a:r>
            <a:r>
              <a:rPr lang="fr-FR" sz="2400" dirty="0" err="1"/>
              <a:t>excepting</a:t>
            </a:r>
            <a:r>
              <a:rPr lang="fr-FR" sz="2400" dirty="0"/>
              <a:t> </a:t>
            </a:r>
            <a:r>
              <a:rPr lang="fr-FR" sz="2400" dirty="0" err="1"/>
              <a:t>that</a:t>
            </a:r>
            <a:r>
              <a:rPr lang="fr-FR" sz="2400" dirty="0"/>
              <a:t> the </a:t>
            </a:r>
            <a:r>
              <a:rPr lang="fr-FR" sz="2400" dirty="0" err="1"/>
              <a:t>dielectric</a:t>
            </a:r>
            <a:r>
              <a:rPr lang="fr-FR" sz="2400" dirty="0"/>
              <a:t> constant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very</a:t>
            </a:r>
            <a:r>
              <a:rPr lang="fr-FR" sz="2400" dirty="0"/>
              <a:t> </a:t>
            </a:r>
            <a:r>
              <a:rPr lang="fr-FR" sz="2400" dirty="0" err="1"/>
              <a:t>low</a:t>
            </a:r>
            <a:r>
              <a:rPr lang="fr-FR" sz="2400" dirty="0"/>
              <a:t> for </a:t>
            </a:r>
            <a:r>
              <a:rPr lang="fr-FR" sz="2400" dirty="0" err="1"/>
              <a:t>amorphous</a:t>
            </a:r>
            <a:r>
              <a:rPr lang="fr-FR" sz="2400" dirty="0"/>
              <a:t> </a:t>
            </a:r>
            <a:r>
              <a:rPr lang="fr-FR" sz="2400" dirty="0" err="1"/>
              <a:t>solids</a:t>
            </a:r>
            <a:r>
              <a:rPr lang="fr-FR" sz="2400" dirty="0"/>
              <a:t> </a:t>
            </a:r>
            <a:r>
              <a:rPr lang="fr-FR" sz="2400" dirty="0">
                <a:sym typeface="Symbol"/>
              </a:rPr>
              <a:t> the </a:t>
            </a:r>
            <a:r>
              <a:rPr lang="fr-FR" sz="2400" dirty="0" err="1">
                <a:sym typeface="Symbol"/>
              </a:rPr>
              <a:t>moving</a:t>
            </a:r>
            <a:r>
              <a:rPr lang="fr-FR" sz="2400" dirty="0">
                <a:sym typeface="Symbol"/>
              </a:rPr>
              <a:t> charge carriers are </a:t>
            </a:r>
            <a:r>
              <a:rPr lang="fr-FR" sz="2400" dirty="0" err="1">
                <a:sym typeface="Symbol"/>
              </a:rPr>
              <a:t>strngly</a:t>
            </a:r>
            <a:r>
              <a:rPr lang="fr-FR" sz="2400" dirty="0">
                <a:sym typeface="Symbol"/>
              </a:rPr>
              <a:t> </a:t>
            </a:r>
            <a:r>
              <a:rPr lang="fr-FR" sz="2400" dirty="0" err="1">
                <a:sym typeface="Symbol"/>
              </a:rPr>
              <a:t>bonded</a:t>
            </a:r>
            <a:r>
              <a:rPr lang="fr-FR" sz="2400" dirty="0">
                <a:sym typeface="Symbol"/>
              </a:rPr>
              <a:t> to the network. </a:t>
            </a:r>
            <a:endParaRPr lang="fr-FR" sz="2400" dirty="0"/>
          </a:p>
          <a:p>
            <a:pPr algn="just"/>
            <a:endParaRPr lang="fr-FR" sz="2400" dirty="0"/>
          </a:p>
          <a:p>
            <a:pPr algn="just"/>
            <a:r>
              <a:rPr lang="fr-FR" sz="2400" dirty="0"/>
              <a:t>A 2 </a:t>
            </a:r>
            <a:r>
              <a:rPr lang="fr-FR" sz="2400" dirty="0" err="1"/>
              <a:t>steps</a:t>
            </a:r>
            <a:r>
              <a:rPr lang="fr-FR" sz="2400" dirty="0"/>
              <a:t> conduction </a:t>
            </a:r>
            <a:r>
              <a:rPr lang="fr-FR" sz="2400" dirty="0" err="1"/>
              <a:t>mechanism</a:t>
            </a:r>
            <a:r>
              <a:rPr lang="fr-FR" sz="2400" dirty="0"/>
              <a:t> 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 err="1"/>
              <a:t>Creation</a:t>
            </a:r>
            <a:r>
              <a:rPr lang="fr-FR" sz="2400" dirty="0"/>
              <a:t> of a charge </a:t>
            </a:r>
            <a:r>
              <a:rPr lang="fr-FR" sz="2400" dirty="0" err="1"/>
              <a:t>defect</a:t>
            </a:r>
            <a:endParaRPr lang="fr-F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/>
              <a:t>Migration of </a:t>
            </a:r>
            <a:r>
              <a:rPr lang="fr-FR" sz="2400" dirty="0" err="1"/>
              <a:t>this</a:t>
            </a:r>
            <a:r>
              <a:rPr lang="fr-FR" sz="2400" dirty="0"/>
              <a:t> </a:t>
            </a:r>
            <a:r>
              <a:rPr lang="fr-FR" sz="2400" dirty="0" err="1"/>
              <a:t>defect</a:t>
            </a:r>
            <a:endParaRPr lang="fr-FR" sz="2400" dirty="0"/>
          </a:p>
        </p:txBody>
      </p:sp>
      <p:sp>
        <p:nvSpPr>
          <p:cNvPr id="8" name="Ellipse 7"/>
          <p:cNvSpPr/>
          <p:nvPr/>
        </p:nvSpPr>
        <p:spPr>
          <a:xfrm>
            <a:off x="4716016" y="4293096"/>
            <a:ext cx="504056" cy="504056"/>
          </a:xfrm>
          <a:prstGeom prst="ellipse">
            <a:avLst/>
          </a:prstGeom>
          <a:solidFill>
            <a:srgbClr val="6666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3491880" y="3573016"/>
            <a:ext cx="504056" cy="504056"/>
          </a:xfrm>
          <a:prstGeom prst="ellipse">
            <a:avLst/>
          </a:prstGeom>
          <a:solidFill>
            <a:srgbClr val="6666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4581525" y="4086597"/>
            <a:ext cx="288032" cy="288032"/>
          </a:xfrm>
          <a:prstGeom prst="ellipse">
            <a:avLst/>
          </a:prstGeom>
          <a:solidFill>
            <a:srgbClr val="11FF7D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5157589" y="4628753"/>
            <a:ext cx="288032" cy="288032"/>
          </a:xfrm>
          <a:prstGeom prst="ellipse">
            <a:avLst/>
          </a:prstGeom>
          <a:solidFill>
            <a:srgbClr val="11FF7D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6" name="Groupe 15"/>
          <p:cNvGrpSpPr/>
          <p:nvPr/>
        </p:nvGrpSpPr>
        <p:grpSpPr>
          <a:xfrm flipV="1">
            <a:off x="7668344" y="3212976"/>
            <a:ext cx="648072" cy="720080"/>
            <a:chOff x="5220072" y="3356992"/>
            <a:chExt cx="648072" cy="720080"/>
          </a:xfrm>
        </p:grpSpPr>
        <p:sp>
          <p:nvSpPr>
            <p:cNvPr id="13" name="Ellipse 12"/>
            <p:cNvSpPr/>
            <p:nvPr/>
          </p:nvSpPr>
          <p:spPr>
            <a:xfrm>
              <a:off x="5220072" y="3573016"/>
              <a:ext cx="504056" cy="504056"/>
            </a:xfrm>
            <a:prstGeom prst="ellipse">
              <a:avLst/>
            </a:prstGeom>
            <a:solidFill>
              <a:srgbClr val="6666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5580112" y="3356992"/>
              <a:ext cx="288032" cy="288032"/>
            </a:xfrm>
            <a:prstGeom prst="ellipse">
              <a:avLst/>
            </a:prstGeom>
            <a:solidFill>
              <a:srgbClr val="11FF7D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Groupe 20"/>
          <p:cNvGrpSpPr/>
          <p:nvPr/>
        </p:nvGrpSpPr>
        <p:grpSpPr>
          <a:xfrm flipH="1" flipV="1">
            <a:off x="3563888" y="4869160"/>
            <a:ext cx="648072" cy="720080"/>
            <a:chOff x="5220072" y="3356992"/>
            <a:chExt cx="648072" cy="720080"/>
          </a:xfrm>
        </p:grpSpPr>
        <p:sp>
          <p:nvSpPr>
            <p:cNvPr id="22" name="Ellipse 21"/>
            <p:cNvSpPr/>
            <p:nvPr/>
          </p:nvSpPr>
          <p:spPr>
            <a:xfrm>
              <a:off x="5220072" y="3573016"/>
              <a:ext cx="504056" cy="504056"/>
            </a:xfrm>
            <a:prstGeom prst="ellipse">
              <a:avLst/>
            </a:prstGeom>
            <a:solidFill>
              <a:srgbClr val="6666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Ellipse 22"/>
            <p:cNvSpPr/>
            <p:nvPr/>
          </p:nvSpPr>
          <p:spPr>
            <a:xfrm>
              <a:off x="5580112" y="3356992"/>
              <a:ext cx="288032" cy="288032"/>
            </a:xfrm>
            <a:prstGeom prst="ellipse">
              <a:avLst/>
            </a:prstGeom>
            <a:solidFill>
              <a:srgbClr val="11FF7D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25" name="Connecteur droit avec flèche 24"/>
          <p:cNvCxnSpPr/>
          <p:nvPr/>
        </p:nvCxnSpPr>
        <p:spPr>
          <a:xfrm>
            <a:off x="5364088" y="3356992"/>
            <a:ext cx="1584176" cy="0"/>
          </a:xfrm>
          <a:prstGeom prst="straightConnector1">
            <a:avLst/>
          </a:prstGeom>
          <a:ln>
            <a:solidFill>
              <a:srgbClr val="FF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6012160" y="3051051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66FF"/>
                </a:solidFill>
              </a:rPr>
              <a:t>E</a:t>
            </a:r>
          </a:p>
        </p:txBody>
      </p:sp>
      <p:grpSp>
        <p:nvGrpSpPr>
          <p:cNvPr id="27" name="Groupe 26"/>
          <p:cNvGrpSpPr/>
          <p:nvPr/>
        </p:nvGrpSpPr>
        <p:grpSpPr>
          <a:xfrm rot="18871753" flipV="1">
            <a:off x="6444208" y="4365104"/>
            <a:ext cx="648072" cy="720080"/>
            <a:chOff x="5220072" y="3356992"/>
            <a:chExt cx="648072" cy="720080"/>
          </a:xfrm>
        </p:grpSpPr>
        <p:sp>
          <p:nvSpPr>
            <p:cNvPr id="28" name="Ellipse 27"/>
            <p:cNvSpPr/>
            <p:nvPr/>
          </p:nvSpPr>
          <p:spPr>
            <a:xfrm>
              <a:off x="5220072" y="3573016"/>
              <a:ext cx="504056" cy="504056"/>
            </a:xfrm>
            <a:prstGeom prst="ellipse">
              <a:avLst/>
            </a:prstGeom>
            <a:solidFill>
              <a:srgbClr val="6666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Ellipse 28"/>
            <p:cNvSpPr/>
            <p:nvPr/>
          </p:nvSpPr>
          <p:spPr>
            <a:xfrm>
              <a:off x="5580112" y="3356992"/>
              <a:ext cx="288032" cy="288032"/>
            </a:xfrm>
            <a:prstGeom prst="ellipse">
              <a:avLst/>
            </a:prstGeom>
            <a:solidFill>
              <a:srgbClr val="11FF7D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0" name="Groupe 29"/>
          <p:cNvGrpSpPr/>
          <p:nvPr/>
        </p:nvGrpSpPr>
        <p:grpSpPr>
          <a:xfrm rot="19470004">
            <a:off x="8172400" y="4149080"/>
            <a:ext cx="648072" cy="720080"/>
            <a:chOff x="5220072" y="3356992"/>
            <a:chExt cx="648072" cy="720080"/>
          </a:xfrm>
        </p:grpSpPr>
        <p:sp>
          <p:nvSpPr>
            <p:cNvPr id="31" name="Ellipse 30"/>
            <p:cNvSpPr/>
            <p:nvPr/>
          </p:nvSpPr>
          <p:spPr>
            <a:xfrm>
              <a:off x="5220072" y="3573016"/>
              <a:ext cx="504056" cy="504056"/>
            </a:xfrm>
            <a:prstGeom prst="ellipse">
              <a:avLst/>
            </a:prstGeom>
            <a:solidFill>
              <a:srgbClr val="6666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Ellipse 31"/>
            <p:cNvSpPr/>
            <p:nvPr/>
          </p:nvSpPr>
          <p:spPr>
            <a:xfrm>
              <a:off x="5580112" y="3356992"/>
              <a:ext cx="288032" cy="288032"/>
            </a:xfrm>
            <a:prstGeom prst="ellipse">
              <a:avLst/>
            </a:prstGeom>
            <a:solidFill>
              <a:srgbClr val="11FF7D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3" name="Ellipse 32"/>
          <p:cNvSpPr/>
          <p:nvPr/>
        </p:nvSpPr>
        <p:spPr>
          <a:xfrm>
            <a:off x="6084168" y="4581128"/>
            <a:ext cx="288032" cy="288032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orme libre 33"/>
          <p:cNvSpPr/>
          <p:nvPr/>
        </p:nvSpPr>
        <p:spPr>
          <a:xfrm>
            <a:off x="4246215" y="3470275"/>
            <a:ext cx="555625" cy="539750"/>
          </a:xfrm>
          <a:custGeom>
            <a:avLst/>
            <a:gdLst>
              <a:gd name="connsiteX0" fmla="*/ 0 w 555625"/>
              <a:gd name="connsiteY0" fmla="*/ 101600 h 539750"/>
              <a:gd name="connsiteX1" fmla="*/ 466725 w 555625"/>
              <a:gd name="connsiteY1" fmla="*/ 73025 h 539750"/>
              <a:gd name="connsiteX2" fmla="*/ 533400 w 555625"/>
              <a:gd name="connsiteY2" fmla="*/ 539750 h 53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5625" h="539750">
                <a:moveTo>
                  <a:pt x="0" y="101600"/>
                </a:moveTo>
                <a:cubicBezTo>
                  <a:pt x="188912" y="50800"/>
                  <a:pt x="377825" y="0"/>
                  <a:pt x="466725" y="73025"/>
                </a:cubicBezTo>
                <a:cubicBezTo>
                  <a:pt x="555625" y="146050"/>
                  <a:pt x="544512" y="342900"/>
                  <a:pt x="533400" y="539750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3967361" y="3501008"/>
            <a:ext cx="288032" cy="288032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orme libre 35"/>
          <p:cNvSpPr/>
          <p:nvPr/>
        </p:nvSpPr>
        <p:spPr>
          <a:xfrm>
            <a:off x="5293965" y="4933950"/>
            <a:ext cx="866775" cy="534988"/>
          </a:xfrm>
          <a:custGeom>
            <a:avLst/>
            <a:gdLst>
              <a:gd name="connsiteX0" fmla="*/ 0 w 866775"/>
              <a:gd name="connsiteY0" fmla="*/ 66675 h 534988"/>
              <a:gd name="connsiteX1" fmla="*/ 495300 w 866775"/>
              <a:gd name="connsiteY1" fmla="*/ 523875 h 534988"/>
              <a:gd name="connsiteX2" fmla="*/ 866775 w 866775"/>
              <a:gd name="connsiteY2" fmla="*/ 0 h 534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6775" h="534988">
                <a:moveTo>
                  <a:pt x="0" y="66675"/>
                </a:moveTo>
                <a:cubicBezTo>
                  <a:pt x="175418" y="300831"/>
                  <a:pt x="350837" y="534988"/>
                  <a:pt x="495300" y="523875"/>
                </a:cubicBezTo>
                <a:cubicBezTo>
                  <a:pt x="639763" y="512762"/>
                  <a:pt x="753269" y="256381"/>
                  <a:pt x="866775" y="0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8316416" y="4869160"/>
            <a:ext cx="288032" cy="288032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orme libre 37"/>
          <p:cNvSpPr/>
          <p:nvPr/>
        </p:nvSpPr>
        <p:spPr>
          <a:xfrm rot="705711">
            <a:off x="7092280" y="5013176"/>
            <a:ext cx="1224136" cy="360040"/>
          </a:xfrm>
          <a:custGeom>
            <a:avLst/>
            <a:gdLst>
              <a:gd name="connsiteX0" fmla="*/ 0 w 866775"/>
              <a:gd name="connsiteY0" fmla="*/ 66675 h 534988"/>
              <a:gd name="connsiteX1" fmla="*/ 495300 w 866775"/>
              <a:gd name="connsiteY1" fmla="*/ 523875 h 534988"/>
              <a:gd name="connsiteX2" fmla="*/ 866775 w 866775"/>
              <a:gd name="connsiteY2" fmla="*/ 0 h 534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6775" h="534988">
                <a:moveTo>
                  <a:pt x="0" y="66675"/>
                </a:moveTo>
                <a:cubicBezTo>
                  <a:pt x="175418" y="300831"/>
                  <a:pt x="350837" y="534988"/>
                  <a:pt x="495300" y="523875"/>
                </a:cubicBezTo>
                <a:cubicBezTo>
                  <a:pt x="639763" y="512762"/>
                  <a:pt x="753269" y="256381"/>
                  <a:pt x="866775" y="0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4499992" y="3212976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a)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5580112" y="5445224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b)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7668344" y="5445224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b)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251520" y="6093296"/>
            <a:ext cx="8782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>
                <a:solidFill>
                  <a:srgbClr val="6666FF"/>
                </a:solidFill>
              </a:rPr>
              <a:t>Mechanism</a:t>
            </a:r>
            <a:r>
              <a:rPr lang="fr-FR" i="1" dirty="0">
                <a:solidFill>
                  <a:srgbClr val="6666FF"/>
                </a:solidFill>
              </a:rPr>
              <a:t> for the </a:t>
            </a:r>
            <a:r>
              <a:rPr lang="fr-FR" i="1" dirty="0" err="1">
                <a:solidFill>
                  <a:srgbClr val="6666FF"/>
                </a:solidFill>
              </a:rPr>
              <a:t>displacement</a:t>
            </a:r>
            <a:r>
              <a:rPr lang="fr-FR" i="1" dirty="0">
                <a:solidFill>
                  <a:srgbClr val="6666FF"/>
                </a:solidFill>
              </a:rPr>
              <a:t> </a:t>
            </a:r>
            <a:r>
              <a:rPr lang="fr-FR" i="1" dirty="0" err="1">
                <a:solidFill>
                  <a:srgbClr val="6666FF"/>
                </a:solidFill>
              </a:rPr>
              <a:t>defects</a:t>
            </a:r>
            <a:r>
              <a:rPr lang="fr-FR" i="1" dirty="0">
                <a:solidFill>
                  <a:srgbClr val="6666FF"/>
                </a:solidFill>
              </a:rPr>
              <a:t>: indirect </a:t>
            </a:r>
            <a:r>
              <a:rPr lang="fr-FR" i="1" dirty="0" err="1">
                <a:solidFill>
                  <a:srgbClr val="6666FF"/>
                </a:solidFill>
              </a:rPr>
              <a:t>insterstitial</a:t>
            </a:r>
            <a:r>
              <a:rPr lang="fr-FR" i="1" dirty="0">
                <a:solidFill>
                  <a:srgbClr val="6666FF"/>
                </a:solidFill>
              </a:rPr>
              <a:t> in </a:t>
            </a:r>
            <a:r>
              <a:rPr lang="fr-FR" i="1" dirty="0" err="1">
                <a:solidFill>
                  <a:srgbClr val="6666FF"/>
                </a:solidFill>
              </a:rPr>
              <a:t>ionically</a:t>
            </a:r>
            <a:r>
              <a:rPr lang="fr-FR" i="1" dirty="0">
                <a:solidFill>
                  <a:srgbClr val="6666FF"/>
                </a:solidFill>
              </a:rPr>
              <a:t> </a:t>
            </a:r>
            <a:r>
              <a:rPr lang="fr-FR" i="1" dirty="0" err="1">
                <a:solidFill>
                  <a:srgbClr val="6666FF"/>
                </a:solidFill>
              </a:rPr>
              <a:t>conducting</a:t>
            </a:r>
            <a:r>
              <a:rPr lang="fr-FR" i="1" dirty="0">
                <a:solidFill>
                  <a:srgbClr val="6666FF"/>
                </a:solidFill>
              </a:rPr>
              <a:t>  glasses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107504" y="6453336"/>
            <a:ext cx="7413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The </a:t>
            </a:r>
            <a:r>
              <a:rPr lang="fr-FR" dirty="0" err="1"/>
              <a:t>same</a:t>
            </a:r>
            <a:r>
              <a:rPr lang="fr-FR" dirty="0"/>
              <a:t> </a:t>
            </a:r>
            <a:r>
              <a:rPr lang="fr-FR" dirty="0" err="1"/>
              <a:t>conductivity</a:t>
            </a:r>
            <a:r>
              <a:rPr lang="fr-FR" dirty="0"/>
              <a:t> </a:t>
            </a:r>
            <a:r>
              <a:rPr lang="fr-FR" dirty="0" err="1"/>
              <a:t>law</a:t>
            </a:r>
            <a:r>
              <a:rPr lang="fr-FR" dirty="0"/>
              <a:t> as </a:t>
            </a:r>
            <a:r>
              <a:rPr lang="fr-FR" dirty="0" err="1"/>
              <a:t>those</a:t>
            </a:r>
            <a:r>
              <a:rPr lang="fr-FR" dirty="0"/>
              <a:t> </a:t>
            </a:r>
            <a:r>
              <a:rPr lang="fr-FR" dirty="0" err="1"/>
              <a:t>involved</a:t>
            </a:r>
            <a:r>
              <a:rPr lang="fr-FR" dirty="0"/>
              <a:t> for </a:t>
            </a:r>
            <a:r>
              <a:rPr lang="fr-FR" dirty="0" err="1"/>
              <a:t>ionic</a:t>
            </a:r>
            <a:r>
              <a:rPr lang="fr-FR" dirty="0"/>
              <a:t> </a:t>
            </a:r>
            <a:r>
              <a:rPr lang="fr-FR" dirty="0" err="1"/>
              <a:t>cristals</a:t>
            </a:r>
            <a:r>
              <a:rPr lang="fr-FR" dirty="0"/>
              <a:t> are </a:t>
            </a:r>
            <a:r>
              <a:rPr lang="fr-FR" dirty="0" err="1"/>
              <a:t>considered</a:t>
            </a:r>
            <a:r>
              <a:rPr lang="fr-FR" dirty="0"/>
              <a:t>. </a:t>
            </a:r>
          </a:p>
        </p:txBody>
      </p:sp>
      <p:sp>
        <p:nvSpPr>
          <p:cNvPr id="44" name="Flèche droite 43"/>
          <p:cNvSpPr/>
          <p:nvPr/>
        </p:nvSpPr>
        <p:spPr>
          <a:xfrm>
            <a:off x="504515" y="859227"/>
            <a:ext cx="597963" cy="333062"/>
          </a:xfrm>
          <a:prstGeom prst="rightArrow">
            <a:avLst/>
          </a:prstGeom>
          <a:solidFill>
            <a:srgbClr val="66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79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0376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242658" y="497645"/>
            <a:ext cx="8676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2 types of </a:t>
            </a:r>
            <a:r>
              <a:rPr lang="fr-FR" sz="2000" dirty="0" err="1"/>
              <a:t>defects</a:t>
            </a:r>
            <a:endParaRPr lang="fr-FR" sz="2000" dirty="0"/>
          </a:p>
        </p:txBody>
      </p:sp>
      <p:sp>
        <p:nvSpPr>
          <p:cNvPr id="9" name="ZoneTexte 8"/>
          <p:cNvSpPr txBox="1"/>
          <p:nvPr/>
        </p:nvSpPr>
        <p:spPr>
          <a:xfrm>
            <a:off x="458682" y="1442393"/>
            <a:ext cx="38074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rgbClr val="6666FF"/>
                </a:solidFill>
              </a:rPr>
              <a:t>Intrinsic</a:t>
            </a:r>
            <a:r>
              <a:rPr lang="fr-FR" dirty="0">
                <a:solidFill>
                  <a:srgbClr val="6666FF"/>
                </a:solidFill>
              </a:rPr>
              <a:t> </a:t>
            </a:r>
            <a:r>
              <a:rPr lang="fr-FR" dirty="0" err="1">
                <a:solidFill>
                  <a:srgbClr val="6666FF"/>
                </a:solidFill>
              </a:rPr>
              <a:t>defects</a:t>
            </a:r>
            <a:r>
              <a:rPr lang="fr-FR" dirty="0">
                <a:solidFill>
                  <a:srgbClr val="6666FF"/>
                </a:solidFill>
              </a:rPr>
              <a:t> </a:t>
            </a:r>
          </a:p>
          <a:p>
            <a:pPr algn="ctr"/>
            <a:r>
              <a:rPr lang="fr-FR" sz="1700" i="1" dirty="0"/>
              <a:t>No change in the </a:t>
            </a:r>
            <a:r>
              <a:rPr lang="fr-FR" sz="1700" i="1" dirty="0" err="1"/>
              <a:t>chemical</a:t>
            </a:r>
            <a:r>
              <a:rPr lang="fr-FR" sz="1700" i="1" dirty="0"/>
              <a:t> composition of the </a:t>
            </a:r>
            <a:r>
              <a:rPr lang="fr-FR" sz="1700" i="1" dirty="0" err="1"/>
              <a:t>solid</a:t>
            </a:r>
            <a:endParaRPr lang="fr-FR" sz="1700" i="1" dirty="0"/>
          </a:p>
        </p:txBody>
      </p:sp>
      <p:sp>
        <p:nvSpPr>
          <p:cNvPr id="10" name="ZoneTexte 9"/>
          <p:cNvSpPr txBox="1"/>
          <p:nvPr/>
        </p:nvSpPr>
        <p:spPr>
          <a:xfrm>
            <a:off x="4995186" y="1442393"/>
            <a:ext cx="4032447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rgbClr val="6666FF"/>
                </a:solidFill>
              </a:rPr>
              <a:t>Extrinsic</a:t>
            </a:r>
            <a:r>
              <a:rPr lang="fr-FR" dirty="0">
                <a:solidFill>
                  <a:srgbClr val="6666FF"/>
                </a:solidFill>
              </a:rPr>
              <a:t> </a:t>
            </a:r>
            <a:r>
              <a:rPr lang="fr-FR" dirty="0" err="1">
                <a:solidFill>
                  <a:srgbClr val="6666FF"/>
                </a:solidFill>
              </a:rPr>
              <a:t>defects</a:t>
            </a:r>
            <a:endParaRPr lang="fr-FR" dirty="0">
              <a:solidFill>
                <a:srgbClr val="6666FF"/>
              </a:solidFill>
            </a:endParaRPr>
          </a:p>
          <a:p>
            <a:pPr algn="ctr"/>
            <a:r>
              <a:rPr lang="fr-FR" dirty="0">
                <a:solidFill>
                  <a:srgbClr val="6666FF"/>
                </a:solidFill>
              </a:rPr>
              <a:t>(</a:t>
            </a:r>
            <a:r>
              <a:rPr lang="fr-FR" dirty="0" err="1">
                <a:solidFill>
                  <a:srgbClr val="6666FF"/>
                </a:solidFill>
              </a:rPr>
              <a:t>chemical</a:t>
            </a:r>
            <a:r>
              <a:rPr lang="fr-FR" dirty="0">
                <a:solidFill>
                  <a:srgbClr val="6666FF"/>
                </a:solidFill>
              </a:rPr>
              <a:t> </a:t>
            </a:r>
            <a:r>
              <a:rPr lang="fr-FR" dirty="0" err="1">
                <a:solidFill>
                  <a:srgbClr val="6666FF"/>
                </a:solidFill>
              </a:rPr>
              <a:t>defects</a:t>
            </a:r>
            <a:r>
              <a:rPr lang="fr-FR" dirty="0">
                <a:solidFill>
                  <a:srgbClr val="6666FF"/>
                </a:solidFill>
              </a:rPr>
              <a:t>) </a:t>
            </a:r>
            <a:endParaRPr lang="fr-FR" dirty="0"/>
          </a:p>
          <a:p>
            <a:pPr algn="ctr"/>
            <a:r>
              <a:rPr lang="fr-FR" sz="1700" i="1" dirty="0"/>
              <a:t>Change in the </a:t>
            </a:r>
            <a:r>
              <a:rPr lang="fr-FR" sz="1700" i="1" dirty="0" err="1"/>
              <a:t>chemical</a:t>
            </a:r>
            <a:r>
              <a:rPr lang="fr-FR" sz="1700" i="1" dirty="0"/>
              <a:t> composition of the </a:t>
            </a:r>
            <a:r>
              <a:rPr lang="fr-FR" sz="1700" i="1" dirty="0" err="1"/>
              <a:t>solid</a:t>
            </a:r>
            <a:endParaRPr lang="fr-FR" sz="1700" i="1" dirty="0"/>
          </a:p>
          <a:p>
            <a:pPr algn="ctr"/>
            <a:r>
              <a:rPr lang="fr-FR" sz="1700" i="1" dirty="0"/>
              <a:t>(ex : </a:t>
            </a:r>
            <a:r>
              <a:rPr lang="fr-FR" sz="1700" i="1" dirty="0" err="1"/>
              <a:t>Impurities</a:t>
            </a:r>
            <a:r>
              <a:rPr lang="fr-FR" sz="1700" i="1" dirty="0"/>
              <a:t> in </a:t>
            </a:r>
            <a:r>
              <a:rPr lang="fr-FR" sz="1700" i="1" dirty="0" err="1"/>
              <a:t>gemstones</a:t>
            </a:r>
            <a:r>
              <a:rPr lang="fr-FR" sz="1700" i="1" dirty="0"/>
              <a:t> </a:t>
            </a:r>
            <a:r>
              <a:rPr lang="fr-FR" sz="1700" i="1" dirty="0" err="1"/>
              <a:t>crystals</a:t>
            </a:r>
            <a:r>
              <a:rPr lang="fr-FR" sz="1700" i="1" dirty="0"/>
              <a:t> </a:t>
            </a:r>
            <a:r>
              <a:rPr lang="fr-FR" sz="1700" i="1" dirty="0" err="1"/>
              <a:t>that</a:t>
            </a:r>
            <a:r>
              <a:rPr lang="fr-FR" sz="1700" i="1" dirty="0"/>
              <a:t> </a:t>
            </a:r>
            <a:r>
              <a:rPr lang="fr-FR" sz="1700" i="1" dirty="0" err="1"/>
              <a:t>give</a:t>
            </a:r>
            <a:r>
              <a:rPr lang="fr-FR" sz="1700" i="1" dirty="0"/>
              <a:t> </a:t>
            </a:r>
            <a:r>
              <a:rPr lang="fr-FR" sz="1700" i="1" dirty="0" err="1"/>
              <a:t>them</a:t>
            </a:r>
            <a:r>
              <a:rPr lang="fr-FR" sz="1700" i="1" dirty="0"/>
              <a:t> </a:t>
            </a:r>
            <a:r>
              <a:rPr lang="fr-FR" sz="1700" i="1" dirty="0" err="1"/>
              <a:t>their</a:t>
            </a:r>
            <a:r>
              <a:rPr lang="fr-FR" sz="1700" i="1" dirty="0"/>
              <a:t> </a:t>
            </a:r>
            <a:r>
              <a:rPr lang="fr-FR" sz="1700" i="1" dirty="0" err="1"/>
              <a:t>colour</a:t>
            </a:r>
            <a:r>
              <a:rPr lang="fr-FR" sz="1700" i="1" dirty="0"/>
              <a:t>)</a:t>
            </a:r>
          </a:p>
          <a:p>
            <a:pPr algn="ctr"/>
            <a:endParaRPr lang="fr-FR" dirty="0">
              <a:solidFill>
                <a:srgbClr val="6666FF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3266994" y="434281"/>
            <a:ext cx="2664296" cy="576064"/>
          </a:xfrm>
          <a:prstGeom prst="ellipse">
            <a:avLst/>
          </a:prstGeom>
          <a:noFill/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/>
          <p:cNvCxnSpPr/>
          <p:nvPr/>
        </p:nvCxnSpPr>
        <p:spPr>
          <a:xfrm rot="16200000" flipH="1">
            <a:off x="4666328" y="986784"/>
            <a:ext cx="396044" cy="407655"/>
          </a:xfrm>
          <a:prstGeom prst="straightConnector1">
            <a:avLst/>
          </a:prstGeom>
          <a:ln w="28575">
            <a:solidFill>
              <a:srgbClr val="66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cxnSpLocks/>
          </p:cNvCxnSpPr>
          <p:nvPr/>
        </p:nvCxnSpPr>
        <p:spPr>
          <a:xfrm>
            <a:off x="2330890" y="2308731"/>
            <a:ext cx="3" cy="298566"/>
          </a:xfrm>
          <a:prstGeom prst="straightConnector1">
            <a:avLst/>
          </a:prstGeom>
          <a:ln w="28575">
            <a:solidFill>
              <a:srgbClr val="66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14666" y="1351645"/>
            <a:ext cx="4176464" cy="954844"/>
          </a:xfrm>
          <a:prstGeom prst="rect">
            <a:avLst/>
          </a:prstGeom>
          <a:noFill/>
          <a:ln w="3175"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avec flèche 16"/>
          <p:cNvCxnSpPr/>
          <p:nvPr/>
        </p:nvCxnSpPr>
        <p:spPr>
          <a:xfrm flipH="1">
            <a:off x="4267212" y="1010838"/>
            <a:ext cx="396044" cy="407655"/>
          </a:xfrm>
          <a:prstGeom prst="straightConnector1">
            <a:avLst/>
          </a:prstGeom>
          <a:ln w="28575">
            <a:solidFill>
              <a:srgbClr val="66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923162" y="1370385"/>
            <a:ext cx="4176464" cy="1872208"/>
          </a:xfrm>
          <a:prstGeom prst="rect">
            <a:avLst/>
          </a:prstGeom>
          <a:noFill/>
          <a:ln w="3175"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139077" y="2608499"/>
            <a:ext cx="4703202" cy="1754326"/>
          </a:xfrm>
          <a:prstGeom prst="rect">
            <a:avLst/>
          </a:prstGeom>
          <a:noFill/>
          <a:ln>
            <a:solidFill>
              <a:srgbClr val="66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6666FF"/>
                </a:solidFill>
              </a:rPr>
              <a:t>Point, line and area </a:t>
            </a:r>
            <a:r>
              <a:rPr lang="fr-FR" dirty="0" err="1">
                <a:solidFill>
                  <a:srgbClr val="6666FF"/>
                </a:solidFill>
              </a:rPr>
              <a:t>defects</a:t>
            </a:r>
            <a:endParaRPr lang="fr-FR" dirty="0">
              <a:solidFill>
                <a:srgbClr val="6666FF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fr-FR" dirty="0"/>
              <a:t>Classification of crystalline imperfections </a:t>
            </a:r>
            <a:r>
              <a:rPr lang="fr-FR" dirty="0" err="1"/>
              <a:t>is</a:t>
            </a:r>
            <a:r>
              <a:rPr lang="fr-FR" dirty="0"/>
              <a:t> made </a:t>
            </a:r>
            <a:r>
              <a:rPr lang="fr-FR" dirty="0" err="1"/>
              <a:t>according</a:t>
            </a:r>
            <a:r>
              <a:rPr lang="fr-FR" dirty="0"/>
              <a:t> to the  </a:t>
            </a:r>
            <a:r>
              <a:rPr lang="fr-FR" dirty="0" err="1"/>
              <a:t>defect</a:t>
            </a:r>
            <a:r>
              <a:rPr lang="fr-FR" dirty="0"/>
              <a:t> </a:t>
            </a:r>
            <a:r>
              <a:rPr lang="fr-FR" dirty="0" err="1"/>
              <a:t>dimensionality</a:t>
            </a:r>
            <a:endParaRPr lang="fr-FR" dirty="0"/>
          </a:p>
          <a:p>
            <a:pPr marL="285750" indent="-285750" algn="just">
              <a:buFontTx/>
              <a:buChar char="-"/>
            </a:pPr>
            <a:r>
              <a:rPr lang="fr-FR" dirty="0" err="1"/>
              <a:t>Defect</a:t>
            </a:r>
            <a:r>
              <a:rPr lang="fr-FR" dirty="0"/>
              <a:t> /</a:t>
            </a:r>
            <a:r>
              <a:rPr lang="fr-FR" dirty="0" err="1"/>
              <a:t>dimensionality</a:t>
            </a:r>
            <a:r>
              <a:rPr lang="fr-FR" dirty="0"/>
              <a:t> 	  Point / 0 </a:t>
            </a:r>
          </a:p>
          <a:p>
            <a:pPr algn="ctr"/>
            <a:r>
              <a:rPr lang="fr-FR" dirty="0"/>
              <a:t>	    	Line / 1</a:t>
            </a:r>
          </a:p>
          <a:p>
            <a:pPr algn="ctr"/>
            <a:r>
              <a:rPr lang="fr-FR" dirty="0"/>
              <a:t>   	         	     Surface / 2</a:t>
            </a:r>
            <a:endParaRPr lang="fr-FR" dirty="0">
              <a:solidFill>
                <a:srgbClr val="6666FF"/>
              </a:solidFill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2EBC22E8-BB25-F470-614F-5AB8A15C9292}"/>
              </a:ext>
            </a:extLst>
          </p:cNvPr>
          <p:cNvGrpSpPr/>
          <p:nvPr/>
        </p:nvGrpSpPr>
        <p:grpSpPr>
          <a:xfrm rot="16200000">
            <a:off x="4680922" y="3898650"/>
            <a:ext cx="1047593" cy="680738"/>
            <a:chOff x="6581075" y="3500947"/>
            <a:chExt cx="792087" cy="407655"/>
          </a:xfrm>
        </p:grpSpPr>
        <p:cxnSp>
          <p:nvCxnSpPr>
            <p:cNvPr id="20" name="Connecteur droit avec flèche 19"/>
            <p:cNvCxnSpPr/>
            <p:nvPr/>
          </p:nvCxnSpPr>
          <p:spPr>
            <a:xfrm flipH="1">
              <a:off x="6581075" y="3500947"/>
              <a:ext cx="396044" cy="407655"/>
            </a:xfrm>
            <a:prstGeom prst="straightConnector1">
              <a:avLst/>
            </a:prstGeom>
            <a:ln w="28575">
              <a:solidFill>
                <a:srgbClr val="66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avec flèche 20"/>
            <p:cNvCxnSpPr/>
            <p:nvPr/>
          </p:nvCxnSpPr>
          <p:spPr>
            <a:xfrm rot="16200000" flipH="1">
              <a:off x="6971313" y="3497383"/>
              <a:ext cx="396044" cy="407655"/>
            </a:xfrm>
            <a:prstGeom prst="straightConnector1">
              <a:avLst/>
            </a:prstGeom>
            <a:ln w="28575">
              <a:solidFill>
                <a:srgbClr val="66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ZoneTexte 21"/>
          <p:cNvSpPr txBox="1"/>
          <p:nvPr/>
        </p:nvSpPr>
        <p:spPr>
          <a:xfrm>
            <a:off x="5545088" y="4366773"/>
            <a:ext cx="2448272" cy="1200329"/>
          </a:xfrm>
          <a:prstGeom prst="rect">
            <a:avLst/>
          </a:prstGeom>
          <a:noFill/>
          <a:ln>
            <a:solidFill>
              <a:srgbClr val="66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6666FF"/>
                </a:solidFill>
              </a:rPr>
              <a:t>Point </a:t>
            </a:r>
            <a:r>
              <a:rPr lang="fr-FR" dirty="0" err="1">
                <a:solidFill>
                  <a:srgbClr val="6666FF"/>
                </a:solidFill>
              </a:rPr>
              <a:t>defects</a:t>
            </a:r>
            <a:endParaRPr lang="fr-FR" dirty="0">
              <a:solidFill>
                <a:srgbClr val="6666FF"/>
              </a:solidFill>
            </a:endParaRPr>
          </a:p>
          <a:p>
            <a:pPr>
              <a:buFontTx/>
              <a:buChar char="-"/>
            </a:pPr>
            <a:r>
              <a:rPr lang="fr-FR" dirty="0"/>
              <a:t> </a:t>
            </a:r>
            <a:r>
              <a:rPr lang="fr-FR" dirty="0" err="1"/>
              <a:t>Vacancy</a:t>
            </a:r>
            <a:r>
              <a:rPr lang="fr-FR" dirty="0"/>
              <a:t> </a:t>
            </a:r>
            <a:r>
              <a:rPr lang="fr-FR" dirty="0" err="1"/>
              <a:t>atoms</a:t>
            </a:r>
            <a:endParaRPr lang="fr-FR" dirty="0"/>
          </a:p>
          <a:p>
            <a:pPr>
              <a:buFontTx/>
              <a:buChar char="-"/>
            </a:pPr>
            <a:r>
              <a:rPr lang="fr-FR" dirty="0"/>
              <a:t> </a:t>
            </a:r>
            <a:r>
              <a:rPr lang="fr-FR" dirty="0" err="1"/>
              <a:t>Interstitial</a:t>
            </a:r>
            <a:r>
              <a:rPr lang="fr-FR" dirty="0"/>
              <a:t> </a:t>
            </a:r>
            <a:r>
              <a:rPr lang="fr-FR" dirty="0" err="1"/>
              <a:t>atoms</a:t>
            </a:r>
            <a:endParaRPr lang="fr-FR" dirty="0"/>
          </a:p>
          <a:p>
            <a:pPr>
              <a:buFontTx/>
              <a:buChar char="-"/>
            </a:pPr>
            <a:r>
              <a:rPr lang="fr-FR" dirty="0"/>
              <a:t> </a:t>
            </a:r>
            <a:r>
              <a:rPr lang="fr-FR" dirty="0" err="1"/>
              <a:t>Substitutional</a:t>
            </a:r>
            <a:r>
              <a:rPr lang="fr-FR" dirty="0"/>
              <a:t> </a:t>
            </a:r>
            <a:r>
              <a:rPr lang="fr-FR" dirty="0" err="1"/>
              <a:t>atoms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5545088" y="3328322"/>
            <a:ext cx="2411288" cy="923330"/>
          </a:xfrm>
          <a:prstGeom prst="rect">
            <a:avLst/>
          </a:prstGeom>
          <a:noFill/>
          <a:ln>
            <a:solidFill>
              <a:srgbClr val="66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6666FF"/>
                </a:solidFill>
              </a:rPr>
              <a:t>Line/Area </a:t>
            </a:r>
            <a:r>
              <a:rPr lang="fr-FR" dirty="0" err="1">
                <a:solidFill>
                  <a:srgbClr val="6666FF"/>
                </a:solidFill>
              </a:rPr>
              <a:t>defects</a:t>
            </a:r>
            <a:endParaRPr lang="fr-FR" dirty="0">
              <a:solidFill>
                <a:srgbClr val="6666FF"/>
              </a:solidFill>
            </a:endParaRPr>
          </a:p>
          <a:p>
            <a:pPr>
              <a:buFontTx/>
              <a:buChar char="-"/>
            </a:pPr>
            <a:r>
              <a:rPr lang="fr-FR" dirty="0"/>
              <a:t> Dislocations</a:t>
            </a:r>
          </a:p>
          <a:p>
            <a:pPr>
              <a:buFontTx/>
              <a:buChar char="-"/>
            </a:pPr>
            <a:r>
              <a:rPr lang="fr-FR" dirty="0"/>
              <a:t> Grain </a:t>
            </a:r>
            <a:r>
              <a:rPr lang="fr-FR" dirty="0" err="1"/>
              <a:t>Boundaries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251520" y="5548590"/>
            <a:ext cx="8467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>
                <a:solidFill>
                  <a:schemeClr val="accent6">
                    <a:lumMod val="75000"/>
                  </a:schemeClr>
                </a:solidFill>
              </a:rPr>
              <a:t>Kröger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-Vink notation</a:t>
            </a:r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fr-FR" sz="2400" dirty="0" err="1">
                <a:solidFill>
                  <a:schemeClr val="accent6">
                    <a:lumMod val="75000"/>
                  </a:schemeClr>
                </a:solidFill>
              </a:rPr>
              <a:t>crystal</a:t>
            </a:r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 MX: M</a:t>
            </a:r>
            <a:r>
              <a:rPr lang="fr-FR" sz="2400" baseline="-25000" dirty="0">
                <a:solidFill>
                  <a:schemeClr val="accent6">
                    <a:lumMod val="75000"/>
                  </a:schemeClr>
                </a:solidFill>
              </a:rPr>
              <a:t>M</a:t>
            </a:r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, X</a:t>
            </a:r>
            <a:r>
              <a:rPr lang="fr-FR" sz="2400" baseline="-250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, V</a:t>
            </a:r>
            <a:r>
              <a:rPr lang="fr-FR" sz="2400" baseline="-25000" dirty="0">
                <a:solidFill>
                  <a:schemeClr val="accent6">
                    <a:lumMod val="75000"/>
                  </a:schemeClr>
                </a:solidFill>
              </a:rPr>
              <a:t>M</a:t>
            </a:r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, V</a:t>
            </a:r>
            <a:r>
              <a:rPr lang="fr-FR" sz="2400" baseline="-250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, M</a:t>
            </a:r>
            <a:r>
              <a:rPr lang="fr-FR" sz="2400" baseline="-25000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, X</a:t>
            </a:r>
            <a:r>
              <a:rPr lang="fr-FR" sz="2400" baseline="-25000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42658" y="5910371"/>
            <a:ext cx="89013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Structural </a:t>
            </a:r>
            <a:r>
              <a:rPr lang="fr-FR" sz="2400" dirty="0" err="1">
                <a:solidFill>
                  <a:schemeClr val="accent6">
                    <a:lumMod val="75000"/>
                  </a:schemeClr>
                </a:solidFill>
              </a:rPr>
              <a:t>element</a:t>
            </a:r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 : </a:t>
            </a:r>
            <a:r>
              <a:rPr lang="fr-FR" sz="2400" dirty="0">
                <a:latin typeface="+mj-lt"/>
              </a:rPr>
              <a:t>A</a:t>
            </a:r>
            <a:r>
              <a:rPr lang="fr-FR" sz="2400" dirty="0">
                <a:effectLst/>
                <a:latin typeface="+mj-lt"/>
              </a:rPr>
              <a:t>tom, ion or </a:t>
            </a:r>
            <a:r>
              <a:rPr lang="fr-FR" sz="2400" dirty="0" err="1">
                <a:effectLst/>
                <a:latin typeface="+mj-lt"/>
              </a:rPr>
              <a:t>vacancy</a:t>
            </a:r>
            <a:r>
              <a:rPr lang="fr-FR" sz="2400" dirty="0">
                <a:effectLst/>
                <a:latin typeface="+mj-lt"/>
              </a:rPr>
              <a:t> (</a:t>
            </a:r>
            <a:r>
              <a:rPr lang="fr-FR" sz="2400" dirty="0" err="1">
                <a:effectLst/>
                <a:latin typeface="+mj-lt"/>
              </a:rPr>
              <a:t>empty</a:t>
            </a:r>
            <a:r>
              <a:rPr lang="fr-FR" sz="2400" dirty="0">
                <a:effectLst/>
                <a:latin typeface="+mj-lt"/>
              </a:rPr>
              <a:t> </a:t>
            </a:r>
            <a:r>
              <a:rPr lang="fr-FR" sz="2400" dirty="0" err="1">
                <a:effectLst/>
                <a:latin typeface="+mj-lt"/>
              </a:rPr>
              <a:t>space</a:t>
            </a:r>
            <a:r>
              <a:rPr lang="fr-FR" sz="2400" dirty="0">
                <a:effectLst/>
                <a:latin typeface="+mj-lt"/>
              </a:rPr>
              <a:t>) at a </a:t>
            </a:r>
            <a:r>
              <a:rPr lang="fr-FR" sz="2400" dirty="0" err="1">
                <a:effectLst/>
                <a:latin typeface="+mj-lt"/>
              </a:rPr>
              <a:t>specific</a:t>
            </a:r>
            <a:r>
              <a:rPr lang="fr-FR" sz="2400" dirty="0">
                <a:effectLst/>
                <a:latin typeface="+mj-lt"/>
              </a:rPr>
              <a:t> (normal or </a:t>
            </a:r>
            <a:r>
              <a:rPr lang="fr-FR" sz="2400" dirty="0" err="1">
                <a:effectLst/>
                <a:latin typeface="+mj-lt"/>
              </a:rPr>
              <a:t>abnormal</a:t>
            </a:r>
            <a:r>
              <a:rPr lang="fr-FR" sz="2400" dirty="0">
                <a:effectLst/>
                <a:latin typeface="+mj-lt"/>
              </a:rPr>
              <a:t>) site of the </a:t>
            </a:r>
            <a:r>
              <a:rPr lang="fr-FR" sz="2400" dirty="0" err="1">
                <a:effectLst/>
                <a:latin typeface="+mj-lt"/>
              </a:rPr>
              <a:t>crystal</a:t>
            </a:r>
            <a:r>
              <a:rPr lang="fr-FR" sz="2400" dirty="0">
                <a:effectLst/>
                <a:latin typeface="+mj-lt"/>
              </a:rPr>
              <a:t>. </a:t>
            </a:r>
            <a:endParaRPr lang="fr-FR" sz="2400" dirty="0">
              <a:latin typeface="+mj-lt"/>
            </a:endParaRPr>
          </a:p>
          <a:p>
            <a:endParaRPr lang="fr-FR" sz="2400" dirty="0">
              <a:solidFill>
                <a:srgbClr val="6666FF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1772816"/>
            <a:ext cx="8388424" cy="2062103"/>
          </a:xfrm>
          <a:prstGeom prst="rect">
            <a:avLst/>
          </a:prstGeom>
          <a:noFill/>
          <a:ln>
            <a:solidFill>
              <a:srgbClr val="66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6666FF"/>
                </a:solidFill>
              </a:rPr>
              <a:t>Chapitre 3 </a:t>
            </a:r>
          </a:p>
          <a:p>
            <a:pPr algn="ctr"/>
            <a:endParaRPr lang="fr-FR" sz="3200" dirty="0">
              <a:solidFill>
                <a:srgbClr val="6666FF"/>
              </a:solidFill>
            </a:endParaRPr>
          </a:p>
          <a:p>
            <a:pPr algn="ctr"/>
            <a:r>
              <a:rPr lang="fr-FR" sz="3200" dirty="0">
                <a:solidFill>
                  <a:srgbClr val="6666FF"/>
                </a:solidFill>
              </a:rPr>
              <a:t>Methods and techniques for </a:t>
            </a:r>
            <a:r>
              <a:rPr lang="fr-FR" sz="3200" dirty="0" err="1">
                <a:solidFill>
                  <a:srgbClr val="6666FF"/>
                </a:solidFill>
              </a:rPr>
              <a:t>evaluating</a:t>
            </a:r>
            <a:r>
              <a:rPr lang="fr-FR" sz="3200" dirty="0">
                <a:solidFill>
                  <a:srgbClr val="6666FF"/>
                </a:solidFill>
              </a:rPr>
              <a:t> </a:t>
            </a:r>
            <a:r>
              <a:rPr lang="fr-FR" sz="3200" dirty="0" err="1">
                <a:solidFill>
                  <a:srgbClr val="6666FF"/>
                </a:solidFill>
              </a:rPr>
              <a:t>electrical</a:t>
            </a:r>
            <a:r>
              <a:rPr lang="fr-FR" sz="3200" dirty="0">
                <a:solidFill>
                  <a:srgbClr val="6666FF"/>
                </a:solidFill>
              </a:rPr>
              <a:t> transport </a:t>
            </a:r>
            <a:r>
              <a:rPr lang="fr-FR" sz="3200" dirty="0" err="1">
                <a:solidFill>
                  <a:srgbClr val="6666FF"/>
                </a:solidFill>
              </a:rPr>
              <a:t>behaviors</a:t>
            </a:r>
            <a:r>
              <a:rPr lang="fr-FR" sz="3200" dirty="0">
                <a:solidFill>
                  <a:srgbClr val="6666FF"/>
                </a:solidFill>
              </a:rPr>
              <a:t> in iono-covalent phases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730710" y="4588834"/>
            <a:ext cx="3251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/>
              <a:t>Electrical</a:t>
            </a:r>
            <a:r>
              <a:rPr lang="fr-FR" sz="2400" dirty="0"/>
              <a:t> </a:t>
            </a:r>
            <a:r>
              <a:rPr lang="fr-FR" sz="2400" dirty="0" err="1"/>
              <a:t>measurements</a:t>
            </a:r>
            <a:endParaRPr lang="fr-FR" sz="2400" dirty="0"/>
          </a:p>
        </p:txBody>
      </p:sp>
      <p:sp>
        <p:nvSpPr>
          <p:cNvPr id="5" name="Flèche droite 4"/>
          <p:cNvSpPr/>
          <p:nvPr/>
        </p:nvSpPr>
        <p:spPr>
          <a:xfrm>
            <a:off x="3047733" y="4653136"/>
            <a:ext cx="597963" cy="333062"/>
          </a:xfrm>
          <a:prstGeom prst="rightArrow">
            <a:avLst/>
          </a:prstGeom>
          <a:solidFill>
            <a:srgbClr val="66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80</a:t>
            </a:fld>
            <a:endParaRPr lang="fr-FR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116632"/>
            <a:ext cx="52517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dirty="0">
                <a:solidFill>
                  <a:srgbClr val="6666FF"/>
                </a:solidFill>
              </a:rPr>
              <a:t>1 – Global </a:t>
            </a:r>
            <a:r>
              <a:rPr lang="fr-FR" sz="3000" dirty="0" err="1">
                <a:solidFill>
                  <a:srgbClr val="6666FF"/>
                </a:solidFill>
              </a:rPr>
              <a:t>electrical</a:t>
            </a:r>
            <a:r>
              <a:rPr lang="fr-FR" sz="3000" dirty="0">
                <a:solidFill>
                  <a:srgbClr val="6666FF"/>
                </a:solidFill>
              </a:rPr>
              <a:t> </a:t>
            </a:r>
            <a:r>
              <a:rPr lang="fr-FR" sz="3000" dirty="0" err="1">
                <a:solidFill>
                  <a:srgbClr val="6666FF"/>
                </a:solidFill>
              </a:rPr>
              <a:t>conductivity</a:t>
            </a:r>
            <a:endParaRPr lang="fr-FR" sz="3000" u="sng" dirty="0">
              <a:solidFill>
                <a:srgbClr val="6666FF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23528" y="1866304"/>
            <a:ext cx="87260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2 </a:t>
            </a:r>
            <a:r>
              <a:rPr lang="fr-FR" sz="2400" dirty="0" err="1"/>
              <a:t>methods</a:t>
            </a:r>
            <a:r>
              <a:rPr lang="fr-FR" sz="2400" dirty="0"/>
              <a:t> for </a:t>
            </a:r>
            <a:r>
              <a:rPr lang="fr-FR" sz="2400" dirty="0" err="1"/>
              <a:t>evaluating</a:t>
            </a:r>
            <a:r>
              <a:rPr lang="fr-FR" sz="2400" dirty="0"/>
              <a:t> R 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6666FF"/>
                </a:solidFill>
              </a:rPr>
              <a:t>Direct </a:t>
            </a:r>
            <a:r>
              <a:rPr lang="fr-FR" sz="2400" dirty="0" err="1">
                <a:solidFill>
                  <a:srgbClr val="6666FF"/>
                </a:solidFill>
              </a:rPr>
              <a:t>current</a:t>
            </a:r>
            <a:r>
              <a:rPr lang="fr-FR" sz="2400" dirty="0">
                <a:solidFill>
                  <a:srgbClr val="6666FF"/>
                </a:solidFill>
              </a:rPr>
              <a:t> </a:t>
            </a:r>
            <a:r>
              <a:rPr lang="fr-FR" sz="2400" dirty="0" err="1">
                <a:solidFill>
                  <a:srgbClr val="6666FF"/>
                </a:solidFill>
              </a:rPr>
              <a:t>measurements</a:t>
            </a:r>
            <a:r>
              <a:rPr lang="fr-FR" sz="2400" dirty="0">
                <a:solidFill>
                  <a:srgbClr val="6666FF"/>
                </a:solidFill>
              </a:rPr>
              <a:t> </a:t>
            </a:r>
            <a:r>
              <a:rPr lang="fr-FR" sz="2400" dirty="0">
                <a:latin typeface="+mj-lt"/>
              </a:rPr>
              <a:t>(</a:t>
            </a:r>
            <a:r>
              <a:rPr lang="fr-FR" sz="2400" b="0" i="0" u="none" strike="noStrike" dirty="0" err="1">
                <a:effectLst/>
                <a:highlight>
                  <a:srgbClr val="FFFFFF"/>
                </a:highlight>
                <a:latin typeface="+mj-lt"/>
              </a:rPr>
              <a:t>potentiostatic</a:t>
            </a:r>
            <a:r>
              <a:rPr lang="fr-FR" sz="2400" b="0" i="0" u="none" strike="noStrike" dirty="0">
                <a:effectLst/>
                <a:highlight>
                  <a:srgbClr val="FFFFFF"/>
                </a:highlight>
                <a:latin typeface="+mj-lt"/>
              </a:rPr>
              <a:t> mode</a:t>
            </a:r>
            <a:r>
              <a:rPr lang="fr-FR" sz="2400" dirty="0">
                <a:latin typeface="+mj-lt"/>
              </a:rPr>
              <a:t>) </a:t>
            </a:r>
            <a:r>
              <a:rPr lang="fr-FR" sz="2400" dirty="0" err="1">
                <a:latin typeface="+mj-lt"/>
              </a:rPr>
              <a:t>involving</a:t>
            </a:r>
            <a:r>
              <a:rPr lang="fr-FR" sz="2400" dirty="0">
                <a:latin typeface="+mj-lt"/>
              </a:rPr>
              <a:t> 2 </a:t>
            </a:r>
            <a:r>
              <a:rPr lang="fr-FR" sz="2400" dirty="0" err="1">
                <a:latin typeface="+mj-lt"/>
              </a:rPr>
              <a:t>electrodes</a:t>
            </a:r>
            <a:r>
              <a:rPr lang="fr-FR" sz="2400" dirty="0">
                <a:latin typeface="+mj-lt"/>
              </a:rPr>
              <a:t>. </a:t>
            </a:r>
          </a:p>
          <a:p>
            <a:pPr algn="just"/>
            <a:r>
              <a:rPr lang="fr-FR" sz="2400" dirty="0"/>
              <a:t>	- </a:t>
            </a:r>
            <a:r>
              <a:rPr lang="fr-FR" sz="2400" dirty="0" err="1"/>
              <a:t>unreliable</a:t>
            </a:r>
            <a:r>
              <a:rPr lang="fr-FR" sz="2400" dirty="0"/>
              <a:t> and </a:t>
            </a:r>
            <a:r>
              <a:rPr lang="fr-FR" sz="2400" dirty="0" err="1"/>
              <a:t>therefore</a:t>
            </a:r>
            <a:r>
              <a:rPr lang="fr-FR" sz="2400" dirty="0"/>
              <a:t> </a:t>
            </a:r>
            <a:r>
              <a:rPr lang="fr-FR" sz="2400" dirty="0" err="1"/>
              <a:t>poorly</a:t>
            </a:r>
            <a:r>
              <a:rPr lang="fr-FR" sz="2400" dirty="0"/>
              <a:t> </a:t>
            </a:r>
            <a:r>
              <a:rPr lang="fr-FR" sz="2400" dirty="0" err="1"/>
              <a:t>used</a:t>
            </a:r>
            <a:r>
              <a:rPr lang="fr-FR" sz="2400" dirty="0"/>
              <a:t> (</a:t>
            </a:r>
            <a:r>
              <a:rPr lang="fr-FR" sz="2400" dirty="0" err="1"/>
              <a:t>ohm's</a:t>
            </a:r>
            <a:r>
              <a:rPr lang="fr-FR" sz="2400" dirty="0"/>
              <a:t> </a:t>
            </a:r>
            <a:r>
              <a:rPr lang="fr-FR" sz="2400" dirty="0" err="1"/>
              <a:t>law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not applicable </a:t>
            </a:r>
            <a:r>
              <a:rPr lang="fr-FR" sz="2400" dirty="0" err="1"/>
              <a:t>because</a:t>
            </a:r>
            <a:r>
              <a:rPr lang="fr-FR" sz="2400" dirty="0"/>
              <a:t> of </a:t>
            </a:r>
            <a:r>
              <a:rPr lang="fr-FR" sz="2400" dirty="0" err="1"/>
              <a:t>side</a:t>
            </a:r>
            <a:r>
              <a:rPr lang="fr-FR" sz="2400" dirty="0"/>
              <a:t> </a:t>
            </a:r>
            <a:r>
              <a:rPr lang="fr-FR" sz="2400" dirty="0" err="1"/>
              <a:t>effects</a:t>
            </a:r>
            <a:r>
              <a:rPr lang="fr-FR" sz="2400" dirty="0"/>
              <a:t>: </a:t>
            </a:r>
            <a:r>
              <a:rPr lang="fr-FR" sz="2400" dirty="0" err="1"/>
              <a:t>overvoltage</a:t>
            </a:r>
            <a:r>
              <a:rPr lang="fr-FR" sz="2400" dirty="0"/>
              <a:t>, </a:t>
            </a:r>
            <a:r>
              <a:rPr lang="fr-FR" sz="2400" dirty="0" err="1"/>
              <a:t>polarization</a:t>
            </a:r>
            <a:r>
              <a:rPr lang="fr-FR" sz="2400" dirty="0"/>
              <a:t> of </a:t>
            </a:r>
            <a:r>
              <a:rPr lang="fr-FR" sz="2400" dirty="0" err="1"/>
              <a:t>space</a:t>
            </a:r>
            <a:r>
              <a:rPr lang="fr-FR" sz="2400" dirty="0"/>
              <a:t> charges at the </a:t>
            </a:r>
            <a:r>
              <a:rPr lang="fr-FR" sz="2400" dirty="0" err="1"/>
              <a:t>electrodes</a:t>
            </a:r>
            <a:r>
              <a:rPr lang="fr-FR" sz="2400" dirty="0"/>
              <a:t>...). </a:t>
            </a:r>
          </a:p>
          <a:p>
            <a:pPr algn="just"/>
            <a:r>
              <a:rPr lang="fr-FR" sz="2400" dirty="0"/>
              <a:t>	- alternative: 4-point technique, but </a:t>
            </a:r>
            <a:r>
              <a:rPr lang="fr-FR" sz="2400" dirty="0" err="1"/>
              <a:t>difficul</a:t>
            </a:r>
            <a:r>
              <a:rPr lang="fr-FR" sz="2400" dirty="0"/>
              <a:t> to set up in practice. </a:t>
            </a:r>
          </a:p>
          <a:p>
            <a:pPr algn="just"/>
            <a:endParaRPr lang="fr-F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6666FF"/>
                </a:solidFill>
              </a:rPr>
              <a:t>Alternative </a:t>
            </a:r>
            <a:r>
              <a:rPr lang="fr-FR" sz="2400" dirty="0" err="1">
                <a:solidFill>
                  <a:srgbClr val="6666FF"/>
                </a:solidFill>
              </a:rPr>
              <a:t>current</a:t>
            </a:r>
            <a:r>
              <a:rPr lang="fr-FR" sz="2400" dirty="0">
                <a:solidFill>
                  <a:srgbClr val="6666FF"/>
                </a:solidFill>
              </a:rPr>
              <a:t> </a:t>
            </a:r>
            <a:r>
              <a:rPr lang="fr-FR" sz="2400" dirty="0" err="1">
                <a:solidFill>
                  <a:srgbClr val="6666FF"/>
                </a:solidFill>
              </a:rPr>
              <a:t>measurements</a:t>
            </a:r>
            <a:r>
              <a:rPr lang="fr-FR" sz="2400" dirty="0">
                <a:solidFill>
                  <a:srgbClr val="6666FF"/>
                </a:solidFill>
              </a:rPr>
              <a:t>: </a:t>
            </a:r>
            <a:r>
              <a:rPr lang="fr-FR" sz="2400" dirty="0" err="1">
                <a:solidFill>
                  <a:srgbClr val="6666FF"/>
                </a:solidFill>
              </a:rPr>
              <a:t>Complex</a:t>
            </a:r>
            <a:r>
              <a:rPr lang="fr-FR" sz="2400" dirty="0">
                <a:solidFill>
                  <a:srgbClr val="6666FF"/>
                </a:solidFill>
              </a:rPr>
              <a:t> </a:t>
            </a:r>
            <a:r>
              <a:rPr lang="fr-FR" sz="2400" dirty="0" err="1">
                <a:solidFill>
                  <a:srgbClr val="6666FF"/>
                </a:solidFill>
              </a:rPr>
              <a:t>Impedance</a:t>
            </a:r>
            <a:r>
              <a:rPr lang="fr-FR" sz="2400" dirty="0">
                <a:solidFill>
                  <a:srgbClr val="6666FF"/>
                </a:solidFill>
              </a:rPr>
              <a:t> </a:t>
            </a:r>
            <a:r>
              <a:rPr lang="fr-FR" sz="2400" dirty="0" err="1">
                <a:solidFill>
                  <a:srgbClr val="6666FF"/>
                </a:solidFill>
              </a:rPr>
              <a:t>Spectroscopy</a:t>
            </a:r>
            <a:r>
              <a:rPr lang="fr-FR" sz="2400" dirty="0">
                <a:solidFill>
                  <a:srgbClr val="6666FF"/>
                </a:solidFill>
              </a:rPr>
              <a:t> (CIS) : </a:t>
            </a:r>
            <a:r>
              <a:rPr lang="fr-FR" sz="2400" dirty="0"/>
              <a:t>the </a:t>
            </a:r>
            <a:r>
              <a:rPr lang="fr-FR" sz="2400" dirty="0" err="1"/>
              <a:t>sample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inserted</a:t>
            </a:r>
            <a:r>
              <a:rPr lang="fr-FR" sz="2400" dirty="0"/>
              <a:t> </a:t>
            </a:r>
            <a:r>
              <a:rPr lang="fr-FR" sz="2400" dirty="0" err="1"/>
              <a:t>between</a:t>
            </a:r>
            <a:r>
              <a:rPr lang="fr-FR" sz="2400" dirty="0"/>
              <a:t> 2 </a:t>
            </a:r>
            <a:r>
              <a:rPr lang="fr-FR" sz="2400" dirty="0" err="1"/>
              <a:t>electrodes</a:t>
            </a:r>
            <a:r>
              <a:rPr lang="fr-FR" sz="2400" dirty="0"/>
              <a:t> and </a:t>
            </a:r>
            <a:r>
              <a:rPr lang="fr-FR" sz="2400" dirty="0" err="1"/>
              <a:t>submitted</a:t>
            </a:r>
            <a:r>
              <a:rPr lang="fr-FR" sz="2400" dirty="0"/>
              <a:t> to an alternative </a:t>
            </a:r>
            <a:r>
              <a:rPr lang="fr-FR" sz="2400" dirty="0" err="1"/>
              <a:t>electrical</a:t>
            </a:r>
            <a:r>
              <a:rPr lang="fr-FR" sz="2400" dirty="0"/>
              <a:t> </a:t>
            </a:r>
            <a:r>
              <a:rPr lang="fr-FR" sz="2400" dirty="0" err="1"/>
              <a:t>field</a:t>
            </a:r>
            <a:r>
              <a:rPr lang="fr-FR" sz="2400" dirty="0"/>
              <a:t>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low</a:t>
            </a:r>
            <a:r>
              <a:rPr lang="fr-FR" sz="2400" dirty="0"/>
              <a:t> magnitude. </a:t>
            </a:r>
            <a:endParaRPr lang="fr-FR" sz="2400" dirty="0">
              <a:solidFill>
                <a:srgbClr val="666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3563888" y="986673"/>
                <a:ext cx="1875103" cy="618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den>
                      </m:f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num>
                        <m:den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986673"/>
                <a:ext cx="1875103" cy="61831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81</a:t>
            </a:fld>
            <a:endParaRPr lang="fr-FR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2377" y="-99392"/>
            <a:ext cx="72308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u="sng" dirty="0">
                <a:solidFill>
                  <a:srgbClr val="6666FF"/>
                </a:solidFill>
              </a:rPr>
              <a:t>2 –</a:t>
            </a:r>
            <a:r>
              <a:rPr lang="fr-FR" sz="3200" dirty="0" err="1">
                <a:solidFill>
                  <a:srgbClr val="6666FF"/>
                </a:solidFill>
              </a:rPr>
              <a:t>Complex</a:t>
            </a:r>
            <a:r>
              <a:rPr lang="fr-FR" sz="3200" dirty="0">
                <a:solidFill>
                  <a:srgbClr val="6666FF"/>
                </a:solidFill>
              </a:rPr>
              <a:t> </a:t>
            </a:r>
            <a:r>
              <a:rPr lang="fr-FR" sz="3200" dirty="0" err="1">
                <a:solidFill>
                  <a:srgbClr val="6666FF"/>
                </a:solidFill>
              </a:rPr>
              <a:t>Impedance</a:t>
            </a:r>
            <a:r>
              <a:rPr lang="fr-FR" sz="3200" dirty="0">
                <a:solidFill>
                  <a:srgbClr val="6666FF"/>
                </a:solidFill>
              </a:rPr>
              <a:t> </a:t>
            </a:r>
            <a:r>
              <a:rPr lang="fr-FR" sz="3200" dirty="0" err="1">
                <a:solidFill>
                  <a:srgbClr val="6666FF"/>
                </a:solidFill>
              </a:rPr>
              <a:t>Spectroscopy</a:t>
            </a:r>
            <a:r>
              <a:rPr lang="fr-FR" sz="3200" dirty="0">
                <a:solidFill>
                  <a:srgbClr val="6666FF"/>
                </a:solidFill>
              </a:rPr>
              <a:t> (CIS)</a:t>
            </a:r>
            <a:endParaRPr lang="fr-FR" sz="3000" u="sng" dirty="0">
              <a:solidFill>
                <a:srgbClr val="6666FF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87842" y="594394"/>
            <a:ext cx="89561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dirty="0" err="1"/>
              <a:t>Measurement</a:t>
            </a:r>
            <a:r>
              <a:rPr lang="fr-FR" sz="2400" dirty="0"/>
              <a:t> of Z (</a:t>
            </a:r>
            <a:r>
              <a:rPr lang="fr-FR" sz="2400" dirty="0" err="1"/>
              <a:t>Impedance</a:t>
            </a:r>
            <a:r>
              <a:rPr lang="fr-FR" sz="2400" dirty="0"/>
              <a:t>) in AC mode, Z= </a:t>
            </a:r>
            <a:r>
              <a:rPr lang="fr-FR" sz="2400" dirty="0" err="1"/>
              <a:t>equivalent</a:t>
            </a:r>
            <a:r>
              <a:rPr lang="fr-FR" sz="2400" dirty="0"/>
              <a:t> to R in DC mode</a:t>
            </a:r>
          </a:p>
          <a:p>
            <a:pPr algn="just"/>
            <a:r>
              <a:rPr lang="fr-FR" sz="2400" dirty="0"/>
              <a:t>	DC mode, </a:t>
            </a:r>
            <a:r>
              <a:rPr lang="fr-FR" sz="2400" dirty="0" err="1"/>
              <a:t>Ohm’s</a:t>
            </a:r>
            <a:r>
              <a:rPr lang="fr-FR" sz="2400" dirty="0"/>
              <a:t> </a:t>
            </a:r>
            <a:r>
              <a:rPr lang="fr-FR" sz="2400" dirty="0" err="1"/>
              <a:t>law</a:t>
            </a:r>
            <a:r>
              <a:rPr lang="fr-FR" sz="2400" dirty="0"/>
              <a:t> : R = U/I = </a:t>
            </a:r>
            <a:r>
              <a:rPr lang="fr-FR" sz="2400" dirty="0" err="1"/>
              <a:t>cte</a:t>
            </a:r>
            <a:r>
              <a:rPr lang="fr-FR" sz="2400" dirty="0"/>
              <a:t>, U and I are in phase (</a:t>
            </a:r>
            <a:r>
              <a:rPr lang="fr-FR" sz="2400" dirty="0">
                <a:sym typeface="Symbol"/>
              </a:rPr>
              <a:t> = 0)</a:t>
            </a:r>
            <a:r>
              <a:rPr lang="fr-FR" sz="2400" dirty="0"/>
              <a:t> </a:t>
            </a:r>
          </a:p>
          <a:p>
            <a:pPr algn="just"/>
            <a:r>
              <a:rPr lang="fr-FR" sz="2400" dirty="0"/>
              <a:t>	AC mode, </a:t>
            </a:r>
            <a:r>
              <a:rPr lang="fr-FR" sz="2400" dirty="0" err="1"/>
              <a:t>Ohm’s</a:t>
            </a:r>
            <a:r>
              <a:rPr lang="fr-FR" sz="2400" dirty="0"/>
              <a:t> </a:t>
            </a:r>
            <a:r>
              <a:rPr lang="fr-FR" sz="2400" dirty="0" err="1"/>
              <a:t>law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no more </a:t>
            </a:r>
            <a:r>
              <a:rPr lang="fr-FR" sz="2400" dirty="0" err="1"/>
              <a:t>valid</a:t>
            </a:r>
            <a:r>
              <a:rPr lang="fr-FR" sz="2400" dirty="0"/>
              <a:t> : U and I are out of phase (</a:t>
            </a:r>
            <a:r>
              <a:rPr lang="fr-FR" sz="2400" dirty="0">
                <a:sym typeface="Symbol"/>
              </a:rPr>
              <a:t> ≠ 0)</a:t>
            </a:r>
            <a:endParaRPr lang="fr-FR" sz="2400" dirty="0"/>
          </a:p>
        </p:txBody>
      </p:sp>
      <p:pic>
        <p:nvPicPr>
          <p:cNvPr id="282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6" b="-290"/>
          <a:stretch/>
        </p:blipFill>
        <p:spPr bwMode="auto">
          <a:xfrm>
            <a:off x="1264096" y="2035195"/>
            <a:ext cx="6764288" cy="4634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7441484" y="3059668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ym typeface="Symbol"/>
              </a:rPr>
              <a:t></a:t>
            </a:r>
            <a:r>
              <a:rPr lang="fr-FR" dirty="0"/>
              <a:t> = 0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35578" y="3316342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ym typeface="Symbol"/>
              </a:rPr>
              <a:t>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725969" y="5996310"/>
            <a:ext cx="1645671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lèche droite 27"/>
          <p:cNvSpPr/>
          <p:nvPr/>
        </p:nvSpPr>
        <p:spPr>
          <a:xfrm>
            <a:off x="528602" y="1714390"/>
            <a:ext cx="597963" cy="333062"/>
          </a:xfrm>
          <a:prstGeom prst="rightArrow">
            <a:avLst/>
          </a:prstGeom>
          <a:solidFill>
            <a:srgbClr val="66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29" name="Flèche droite 28"/>
          <p:cNvSpPr/>
          <p:nvPr/>
        </p:nvSpPr>
        <p:spPr>
          <a:xfrm>
            <a:off x="539552" y="1347788"/>
            <a:ext cx="597963" cy="333062"/>
          </a:xfrm>
          <a:prstGeom prst="rightArrow">
            <a:avLst/>
          </a:prstGeom>
          <a:solidFill>
            <a:srgbClr val="66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30" name="ZoneTexte 29"/>
          <p:cNvSpPr txBox="1"/>
          <p:nvPr/>
        </p:nvSpPr>
        <p:spPr>
          <a:xfrm>
            <a:off x="120416" y="303039"/>
            <a:ext cx="1803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u="sng" dirty="0">
                <a:solidFill>
                  <a:srgbClr val="6666FF"/>
                </a:solidFill>
              </a:rPr>
              <a:t>2.1. </a:t>
            </a:r>
            <a:r>
              <a:rPr lang="fr-FR" sz="2400" u="sng" dirty="0" err="1">
                <a:solidFill>
                  <a:srgbClr val="6666FF"/>
                </a:solidFill>
              </a:rPr>
              <a:t>Principle</a:t>
            </a:r>
            <a:endParaRPr lang="fr-FR" sz="2400" u="sng" dirty="0">
              <a:solidFill>
                <a:srgbClr val="6666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82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500748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/>
          <p:cNvGrpSpPr/>
          <p:nvPr/>
        </p:nvGrpSpPr>
        <p:grpSpPr>
          <a:xfrm>
            <a:off x="1969368" y="1339394"/>
            <a:ext cx="6995120" cy="4480399"/>
            <a:chOff x="35496" y="1929026"/>
            <a:chExt cx="5543550" cy="3886200"/>
          </a:xfrm>
        </p:grpSpPr>
        <p:pic>
          <p:nvPicPr>
            <p:cNvPr id="2836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929026"/>
              <a:ext cx="5543550" cy="388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ZoneTexte 5"/>
            <p:cNvSpPr txBox="1"/>
            <p:nvPr/>
          </p:nvSpPr>
          <p:spPr>
            <a:xfrm>
              <a:off x="3059832" y="2564904"/>
              <a:ext cx="381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M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611560" y="2420888"/>
              <a:ext cx="165915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95536" y="5023748"/>
              <a:ext cx="720080" cy="5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/>
          <p:cNvSpPr/>
          <p:nvPr/>
        </p:nvSpPr>
        <p:spPr>
          <a:xfrm>
            <a:off x="827584" y="193864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err="1"/>
              <a:t>Impedance</a:t>
            </a:r>
            <a:r>
              <a:rPr lang="fr-FR" sz="2400" dirty="0"/>
              <a:t> Z </a:t>
            </a:r>
            <a:r>
              <a:rPr lang="fr-FR" sz="2400" dirty="0" err="1"/>
              <a:t>is</a:t>
            </a:r>
            <a:r>
              <a:rPr lang="fr-FR" sz="2400" dirty="0"/>
              <a:t> the opposition to </a:t>
            </a:r>
            <a:r>
              <a:rPr lang="fr-FR" sz="2400" dirty="0" err="1"/>
              <a:t>current</a:t>
            </a:r>
            <a:r>
              <a:rPr lang="fr-FR" sz="2400" dirty="0"/>
              <a:t> </a:t>
            </a:r>
            <a:r>
              <a:rPr lang="fr-FR" sz="2400" dirty="0" err="1"/>
              <a:t>flowing</a:t>
            </a:r>
            <a:r>
              <a:rPr lang="fr-FR" sz="2400" dirty="0"/>
              <a:t> </a:t>
            </a:r>
            <a:r>
              <a:rPr lang="fr-FR" sz="2400" dirty="0" err="1"/>
              <a:t>around</a:t>
            </a:r>
            <a:r>
              <a:rPr lang="fr-FR" sz="2400" dirty="0"/>
              <a:t> the circuit. It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frequency</a:t>
            </a:r>
            <a:r>
              <a:rPr lang="fr-FR" sz="2400" dirty="0"/>
              <a:t> </a:t>
            </a:r>
            <a:r>
              <a:rPr lang="fr-FR" sz="2400" dirty="0" err="1"/>
              <a:t>dependent</a:t>
            </a:r>
            <a:r>
              <a:rPr lang="fr-FR" sz="2400" dirty="0"/>
              <a:t> </a:t>
            </a:r>
            <a:r>
              <a:rPr lang="fr-FR" sz="2400" b="0" i="0" u="none" strike="noStrike" dirty="0">
                <a:solidFill>
                  <a:srgbClr val="414042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</a:rPr>
              <a:t> and has a phase angle </a:t>
            </a:r>
            <a:r>
              <a:rPr lang="fr-FR" sz="2400" b="0" i="0" u="none" strike="noStrike" dirty="0" err="1">
                <a:solidFill>
                  <a:srgbClr val="414042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</a:rPr>
              <a:t>associated</a:t>
            </a:r>
            <a:r>
              <a:rPr lang="fr-FR" sz="2400" b="0" i="0" u="none" strike="noStrike" dirty="0">
                <a:solidFill>
                  <a:srgbClr val="414042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</a:rPr>
              <a:t> </a:t>
            </a:r>
            <a:r>
              <a:rPr lang="fr-FR" sz="2400" b="0" i="0" u="none" strike="noStrike" dirty="0" err="1">
                <a:solidFill>
                  <a:srgbClr val="414042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</a:rPr>
              <a:t>with</a:t>
            </a:r>
            <a:r>
              <a:rPr lang="fr-FR" sz="2400" b="0" i="0" u="none" strike="noStrike" dirty="0">
                <a:solidFill>
                  <a:srgbClr val="414042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</a:rPr>
              <a:t> </a:t>
            </a:r>
            <a:r>
              <a:rPr lang="fr-FR" sz="2400" b="0" i="0" u="none" strike="noStrike" dirty="0" err="1">
                <a:solidFill>
                  <a:srgbClr val="414042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</a:rPr>
              <a:t>it</a:t>
            </a:r>
            <a:r>
              <a:rPr lang="fr-FR" sz="2400" dirty="0"/>
              <a:t> </a:t>
            </a:r>
            <a:r>
              <a:rPr lang="fr-FR" sz="2400" dirty="0">
                <a:sym typeface="Symbol"/>
              </a:rPr>
              <a:t></a:t>
            </a:r>
            <a:r>
              <a:rPr lang="fr-FR" sz="2400" dirty="0"/>
              <a:t> </a:t>
            </a:r>
            <a:r>
              <a:rPr lang="fr-FR" sz="2400" dirty="0" err="1"/>
              <a:t>complex</a:t>
            </a:r>
            <a:r>
              <a:rPr lang="fr-FR" sz="2400" dirty="0"/>
              <a:t> </a:t>
            </a:r>
            <a:r>
              <a:rPr lang="fr-FR" sz="2400" dirty="0" err="1"/>
              <a:t>impedance</a:t>
            </a:r>
            <a:endParaRPr lang="fr-FR" sz="2400" dirty="0"/>
          </a:p>
          <a:p>
            <a:pPr algn="just"/>
            <a:r>
              <a:rPr lang="fr-FR" sz="2400" dirty="0">
                <a:sym typeface="Symbol"/>
              </a:rPr>
              <a:t>Z = </a:t>
            </a:r>
            <a:r>
              <a:rPr lang="fr-FR" sz="2400" dirty="0" err="1">
                <a:sym typeface="Symbol"/>
              </a:rPr>
              <a:t>Re</a:t>
            </a:r>
            <a:r>
              <a:rPr lang="fr-FR" sz="2400" dirty="0">
                <a:sym typeface="Symbol"/>
              </a:rPr>
              <a:t>(Z) + i Im(Z)</a:t>
            </a:r>
          </a:p>
          <a:p>
            <a:pPr algn="just"/>
            <a:r>
              <a:rPr lang="fr-FR" sz="2400" dirty="0">
                <a:sym typeface="Symbol"/>
              </a:rPr>
              <a:t>   = Z’ + </a:t>
            </a:r>
            <a:r>
              <a:rPr lang="fr-FR" sz="2400" dirty="0" err="1">
                <a:sym typeface="Symbol"/>
              </a:rPr>
              <a:t>iZ</a:t>
            </a:r>
            <a:r>
              <a:rPr lang="fr-FR" sz="2400" dirty="0">
                <a:sym typeface="Symbol"/>
              </a:rPr>
              <a:t> ’’</a:t>
            </a:r>
          </a:p>
          <a:p>
            <a:pPr algn="just"/>
            <a:endParaRPr lang="fr-FR" sz="2400" dirty="0"/>
          </a:p>
        </p:txBody>
      </p:sp>
      <p:sp>
        <p:nvSpPr>
          <p:cNvPr id="3" name="Flèche droite 2"/>
          <p:cNvSpPr/>
          <p:nvPr/>
        </p:nvSpPr>
        <p:spPr>
          <a:xfrm>
            <a:off x="179512" y="260648"/>
            <a:ext cx="597963" cy="333062"/>
          </a:xfrm>
          <a:prstGeom prst="rightArrow">
            <a:avLst/>
          </a:prstGeom>
          <a:solidFill>
            <a:srgbClr val="66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4" name="ZoneTexte 3"/>
          <p:cNvSpPr txBox="1"/>
          <p:nvPr/>
        </p:nvSpPr>
        <p:spPr>
          <a:xfrm>
            <a:off x="467544" y="5601434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err="1">
                <a:solidFill>
                  <a:srgbClr val="6666FF"/>
                </a:solidFill>
              </a:rPr>
              <a:t>Nyquist</a:t>
            </a:r>
            <a:r>
              <a:rPr lang="fr-FR" sz="2400" i="1" dirty="0">
                <a:solidFill>
                  <a:srgbClr val="6666FF"/>
                </a:solidFill>
              </a:rPr>
              <a:t> </a:t>
            </a:r>
            <a:r>
              <a:rPr lang="fr-FR" sz="2400" i="1" dirty="0" err="1">
                <a:solidFill>
                  <a:srgbClr val="6666FF"/>
                </a:solidFill>
              </a:rPr>
              <a:t>representation</a:t>
            </a:r>
            <a:r>
              <a:rPr lang="fr-FR" sz="2400" i="1" dirty="0">
                <a:solidFill>
                  <a:srgbClr val="6666FF"/>
                </a:solidFill>
              </a:rPr>
              <a:t> for Z </a:t>
            </a:r>
            <a:r>
              <a:rPr lang="fr-FR" sz="2400" i="1" dirty="0" err="1">
                <a:solidFill>
                  <a:srgbClr val="6666FF"/>
                </a:solidFill>
              </a:rPr>
              <a:t>evaluated</a:t>
            </a:r>
            <a:r>
              <a:rPr lang="fr-FR" sz="2400" i="1" dirty="0">
                <a:solidFill>
                  <a:srgbClr val="6666FF"/>
                </a:solidFill>
              </a:rPr>
              <a:t> in AC mode for 1 </a:t>
            </a:r>
            <a:r>
              <a:rPr lang="fr-FR" sz="2400" i="1" dirty="0">
                <a:solidFill>
                  <a:srgbClr val="6666FF"/>
                </a:solidFill>
                <a:latin typeface="Symbol" panose="05050102010706020507" pitchFamily="18" charset="2"/>
              </a:rPr>
              <a:t>w (</a:t>
            </a:r>
            <a:r>
              <a:rPr lang="fr-FR" sz="2400" i="1" dirty="0">
                <a:solidFill>
                  <a:srgbClr val="6666FF"/>
                </a:solidFill>
              </a:rPr>
              <a:t>pulsation) of F (</a:t>
            </a:r>
            <a:r>
              <a:rPr lang="fr-FR" sz="2400" i="1" dirty="0" err="1">
                <a:solidFill>
                  <a:srgbClr val="6666FF"/>
                </a:solidFill>
              </a:rPr>
              <a:t>frequency</a:t>
            </a:r>
            <a:r>
              <a:rPr lang="fr-FR" sz="2400" i="1" dirty="0">
                <a:solidFill>
                  <a:srgbClr val="6666FF"/>
                </a:solidFill>
              </a:rPr>
              <a:t>) value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83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320446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7379" y="188640"/>
            <a:ext cx="8460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err="1">
                <a:latin typeface="+mj-lt"/>
                <a:sym typeface="Symbol"/>
              </a:rPr>
              <a:t>When</a:t>
            </a:r>
            <a:r>
              <a:rPr lang="fr-FR" sz="2400" dirty="0">
                <a:latin typeface="+mj-lt"/>
                <a:sym typeface="Symbol"/>
              </a:rPr>
              <a:t> </a:t>
            </a:r>
            <a:r>
              <a:rPr lang="fr-FR" sz="2400" dirty="0" err="1">
                <a:latin typeface="+mj-lt"/>
                <a:sym typeface="Symbol"/>
              </a:rPr>
              <a:t>varying</a:t>
            </a:r>
            <a:r>
              <a:rPr lang="fr-FR" sz="2400" dirty="0">
                <a:latin typeface="+mj-lt"/>
                <a:sym typeface="Symbol"/>
              </a:rPr>
              <a:t> </a:t>
            </a:r>
            <a:r>
              <a:rPr lang="fr-FR" sz="2400" dirty="0">
                <a:latin typeface="Symbol" pitchFamily="18" charset="2"/>
                <a:sym typeface="Symbol"/>
              </a:rPr>
              <a:t>w</a:t>
            </a:r>
            <a:r>
              <a:rPr lang="fr-FR" sz="2400" dirty="0">
                <a:latin typeface="+mj-lt"/>
                <a:sym typeface="Symbol"/>
              </a:rPr>
              <a:t>, M point  of the </a:t>
            </a:r>
            <a:r>
              <a:rPr lang="fr-FR" sz="2400" dirty="0" err="1">
                <a:latin typeface="+mj-lt"/>
                <a:sym typeface="Symbol"/>
              </a:rPr>
              <a:t>impedance</a:t>
            </a:r>
            <a:r>
              <a:rPr lang="fr-FR" sz="2400" dirty="0">
                <a:latin typeface="+mj-lt"/>
                <a:sym typeface="Symbol"/>
              </a:rPr>
              <a:t> </a:t>
            </a:r>
            <a:r>
              <a:rPr lang="fr-FR" sz="2400" dirty="0" err="1">
                <a:latin typeface="+mj-lt"/>
                <a:sym typeface="Symbol"/>
              </a:rPr>
              <a:t>vector</a:t>
            </a:r>
            <a:r>
              <a:rPr lang="fr-FR" sz="2400" dirty="0">
                <a:latin typeface="+mj-lt"/>
                <a:sym typeface="Symbol"/>
              </a:rPr>
              <a:t> Z </a:t>
            </a:r>
            <a:r>
              <a:rPr lang="fr-FR" sz="2400" dirty="0" err="1">
                <a:latin typeface="+mj-lt"/>
                <a:sym typeface="Symbol"/>
              </a:rPr>
              <a:t>describes</a:t>
            </a:r>
            <a:r>
              <a:rPr lang="fr-FR" sz="2400" dirty="0">
                <a:latin typeface="+mj-lt"/>
                <a:sym typeface="Symbol"/>
              </a:rPr>
              <a:t> a </a:t>
            </a:r>
            <a:r>
              <a:rPr lang="fr-FR" sz="2400" dirty="0" err="1">
                <a:latin typeface="+mj-lt"/>
                <a:sym typeface="Symbol"/>
              </a:rPr>
              <a:t>curve</a:t>
            </a:r>
            <a:r>
              <a:rPr lang="fr-FR" sz="2400" dirty="0">
                <a:latin typeface="+mj-lt"/>
                <a:sym typeface="Symbol"/>
              </a:rPr>
              <a:t> in the </a:t>
            </a:r>
            <a:r>
              <a:rPr lang="fr-FR" sz="2400" dirty="0" err="1">
                <a:latin typeface="+mj-lt"/>
                <a:sym typeface="Symbol"/>
              </a:rPr>
              <a:t>complex</a:t>
            </a:r>
            <a:r>
              <a:rPr lang="fr-FR" sz="2400" dirty="0">
                <a:latin typeface="+mj-lt"/>
                <a:sym typeface="Symbol"/>
              </a:rPr>
              <a:t> plane, </a:t>
            </a:r>
            <a:r>
              <a:rPr lang="fr-FR" sz="2400" dirty="0" err="1">
                <a:latin typeface="+mj-lt"/>
                <a:sym typeface="Symbol"/>
              </a:rPr>
              <a:t>characteristic</a:t>
            </a:r>
            <a:r>
              <a:rPr lang="fr-FR" sz="2400" dirty="0">
                <a:latin typeface="+mj-lt"/>
                <a:sym typeface="Symbol"/>
              </a:rPr>
              <a:t> of the system. </a:t>
            </a:r>
          </a:p>
          <a:p>
            <a:pPr algn="just"/>
            <a:endParaRPr lang="fr-FR" sz="2400" dirty="0"/>
          </a:p>
        </p:txBody>
      </p:sp>
      <p:sp>
        <p:nvSpPr>
          <p:cNvPr id="14" name="Arc 13"/>
          <p:cNvSpPr/>
          <p:nvPr/>
        </p:nvSpPr>
        <p:spPr>
          <a:xfrm rot="2590349">
            <a:off x="2153127" y="2854944"/>
            <a:ext cx="3179664" cy="1554460"/>
          </a:xfrm>
          <a:prstGeom prst="arc">
            <a:avLst>
              <a:gd name="adj1" fmla="val 11459212"/>
              <a:gd name="adj2" fmla="val 20871643"/>
            </a:avLst>
          </a:prstGeom>
          <a:ln w="28575">
            <a:solidFill>
              <a:srgbClr val="66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777474" y="5579948"/>
            <a:ext cx="7826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>
                <a:solidFill>
                  <a:srgbClr val="6666FF"/>
                </a:solidFill>
              </a:rPr>
              <a:t>Real and </a:t>
            </a:r>
            <a:r>
              <a:rPr lang="fr-FR" sz="2400" i="1" dirty="0" err="1">
                <a:solidFill>
                  <a:srgbClr val="6666FF"/>
                </a:solidFill>
              </a:rPr>
              <a:t>imaginary</a:t>
            </a:r>
            <a:r>
              <a:rPr lang="fr-FR" sz="2400" i="1" dirty="0">
                <a:solidFill>
                  <a:srgbClr val="6666FF"/>
                </a:solidFill>
              </a:rPr>
              <a:t> components of the </a:t>
            </a:r>
            <a:r>
              <a:rPr lang="fr-FR" sz="2400" i="1" dirty="0" err="1">
                <a:solidFill>
                  <a:srgbClr val="6666FF"/>
                </a:solidFill>
              </a:rPr>
              <a:t>impedance</a:t>
            </a:r>
            <a:r>
              <a:rPr lang="fr-FR" sz="2400" i="1" dirty="0">
                <a:solidFill>
                  <a:srgbClr val="6666FF"/>
                </a:solidFill>
              </a:rPr>
              <a:t> </a:t>
            </a:r>
            <a:r>
              <a:rPr lang="fr-FR" sz="2400" i="1" dirty="0" err="1">
                <a:solidFill>
                  <a:srgbClr val="6666FF"/>
                </a:solidFill>
              </a:rPr>
              <a:t>vector</a:t>
            </a:r>
            <a:r>
              <a:rPr lang="fr-FR" sz="2400" i="1" dirty="0">
                <a:solidFill>
                  <a:srgbClr val="6666FF"/>
                </a:solidFill>
              </a:rPr>
              <a:t> in the </a:t>
            </a:r>
            <a:r>
              <a:rPr lang="fr-FR" sz="2400" i="1" dirty="0" err="1">
                <a:solidFill>
                  <a:srgbClr val="6666FF"/>
                </a:solidFill>
              </a:rPr>
              <a:t>complex</a:t>
            </a:r>
            <a:r>
              <a:rPr lang="fr-FR" sz="2400" i="1" dirty="0">
                <a:solidFill>
                  <a:srgbClr val="6666FF"/>
                </a:solidFill>
              </a:rPr>
              <a:t> plane </a:t>
            </a:r>
            <a:r>
              <a:rPr lang="fr-FR" sz="2400" i="1" dirty="0" err="1">
                <a:solidFill>
                  <a:srgbClr val="6666FF"/>
                </a:solidFill>
              </a:rPr>
              <a:t>with</a:t>
            </a:r>
            <a:r>
              <a:rPr lang="fr-FR" sz="2400" i="1" dirty="0">
                <a:solidFill>
                  <a:srgbClr val="6666FF"/>
                </a:solidFill>
              </a:rPr>
              <a:t> respect to </a:t>
            </a:r>
            <a:r>
              <a:rPr lang="fr-FR" sz="2400" i="1" dirty="0">
                <a:solidFill>
                  <a:srgbClr val="6666FF"/>
                </a:solidFill>
                <a:latin typeface="Symbol" panose="05050102010706020507" pitchFamily="18" charset="2"/>
              </a:rPr>
              <a:t>w</a:t>
            </a:r>
            <a:r>
              <a:rPr lang="fr-FR" sz="2400" i="1" dirty="0">
                <a:solidFill>
                  <a:srgbClr val="6666FF"/>
                </a:solidFill>
              </a:rPr>
              <a:t> (or F) variation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1691680" y="1943702"/>
            <a:ext cx="4392488" cy="3348214"/>
            <a:chOff x="1691680" y="1016890"/>
            <a:chExt cx="2646808" cy="1904755"/>
          </a:xfrm>
        </p:grpSpPr>
        <p:cxnSp>
          <p:nvCxnSpPr>
            <p:cNvPr id="7" name="Connecteur droit avec flèche 6"/>
            <p:cNvCxnSpPr/>
            <p:nvPr/>
          </p:nvCxnSpPr>
          <p:spPr>
            <a:xfrm flipV="1">
              <a:off x="2071092" y="1076208"/>
              <a:ext cx="0" cy="1512168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avec flèche 8"/>
            <p:cNvCxnSpPr/>
            <p:nvPr/>
          </p:nvCxnSpPr>
          <p:spPr>
            <a:xfrm>
              <a:off x="2071092" y="2588376"/>
              <a:ext cx="2160240" cy="0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91138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63060422"/>
                </p:ext>
              </p:extLst>
            </p:nvPr>
          </p:nvGraphicFramePr>
          <p:xfrm>
            <a:off x="1691680" y="1016890"/>
            <a:ext cx="247650" cy="212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Équation" r:id="rId2" imgW="190440" imgH="164880" progId="Equation.3">
                    <p:embed/>
                  </p:oleObj>
                </mc:Choice>
                <mc:Fallback>
                  <p:oleObj name="Équation" r:id="rId2" imgW="190440" imgH="16488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91680" y="1016890"/>
                          <a:ext cx="247650" cy="2127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113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19132899"/>
                </p:ext>
              </p:extLst>
            </p:nvPr>
          </p:nvGraphicFramePr>
          <p:xfrm>
            <a:off x="4124175" y="2708920"/>
            <a:ext cx="214313" cy="212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Équation" r:id="rId4" imgW="164880" imgH="164880" progId="Equation.3">
                    <p:embed/>
                  </p:oleObj>
                </mc:Choice>
                <mc:Fallback>
                  <p:oleObj name="Équation" r:id="rId4" imgW="164880" imgH="1648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4175" y="2708920"/>
                          <a:ext cx="214313" cy="2127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2" name="Connecteur droit 11"/>
            <p:cNvCxnSpPr/>
            <p:nvPr/>
          </p:nvCxnSpPr>
          <p:spPr>
            <a:xfrm flipV="1">
              <a:off x="2071092" y="1940304"/>
              <a:ext cx="1440160" cy="6480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Flèche droite 15"/>
          <p:cNvSpPr/>
          <p:nvPr/>
        </p:nvSpPr>
        <p:spPr>
          <a:xfrm>
            <a:off x="179512" y="260648"/>
            <a:ext cx="597963" cy="333062"/>
          </a:xfrm>
          <a:prstGeom prst="rightArrow">
            <a:avLst/>
          </a:prstGeom>
          <a:solidFill>
            <a:srgbClr val="66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cxnSp>
        <p:nvCxnSpPr>
          <p:cNvPr id="18" name="Connecteur droit 17"/>
          <p:cNvCxnSpPr/>
          <p:nvPr/>
        </p:nvCxnSpPr>
        <p:spPr>
          <a:xfrm flipV="1">
            <a:off x="2321330" y="3429000"/>
            <a:ext cx="2250670" cy="1277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2334842" y="3789040"/>
            <a:ext cx="2525190" cy="917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V="1">
            <a:off x="2321330" y="4067916"/>
            <a:ext cx="2666265" cy="6381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>
            <a:endCxn id="14" idx="2"/>
          </p:cNvCxnSpPr>
          <p:nvPr/>
        </p:nvCxnSpPr>
        <p:spPr>
          <a:xfrm flipV="1">
            <a:off x="2339752" y="4399541"/>
            <a:ext cx="2678646" cy="3065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V="1">
            <a:off x="2344868" y="2636912"/>
            <a:ext cx="1252569" cy="20641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2338150" y="2780928"/>
            <a:ext cx="1513770" cy="19100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2343044" y="2996952"/>
            <a:ext cx="1770789" cy="1698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V="1">
            <a:off x="2320756" y="3212976"/>
            <a:ext cx="2045268" cy="1481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>
            <a:endCxn id="14" idx="0"/>
          </p:cNvCxnSpPr>
          <p:nvPr/>
        </p:nvCxnSpPr>
        <p:spPr>
          <a:xfrm flipV="1">
            <a:off x="2338150" y="2412007"/>
            <a:ext cx="523480" cy="22765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V="1">
            <a:off x="2321330" y="2440984"/>
            <a:ext cx="773705" cy="22548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V="1">
            <a:off x="2332996" y="2440984"/>
            <a:ext cx="969543" cy="22781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>
            <a:off x="4820858" y="2843644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-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3813752" y="204603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+</a:t>
            </a:r>
          </a:p>
        </p:txBody>
      </p:sp>
      <p:sp>
        <p:nvSpPr>
          <p:cNvPr id="47" name="Arc 46"/>
          <p:cNvSpPr/>
          <p:nvPr/>
        </p:nvSpPr>
        <p:spPr>
          <a:xfrm>
            <a:off x="3458352" y="2256834"/>
            <a:ext cx="1477113" cy="1172166"/>
          </a:xfrm>
          <a:prstGeom prst="arc">
            <a:avLst/>
          </a:prstGeom>
          <a:ln w="38100">
            <a:solidFill>
              <a:srgbClr val="6666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47"/>
          <p:cNvSpPr txBox="1"/>
          <p:nvPr/>
        </p:nvSpPr>
        <p:spPr>
          <a:xfrm>
            <a:off x="4794021" y="2196507"/>
            <a:ext cx="1459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fréquence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84</a:t>
            </a:fld>
            <a:endParaRPr lang="fr-FR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/>
          <p:cNvSpPr txBox="1"/>
          <p:nvPr/>
        </p:nvSpPr>
        <p:spPr>
          <a:xfrm>
            <a:off x="179512" y="2231488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err="1">
                <a:solidFill>
                  <a:srgbClr val="6666FF"/>
                </a:solidFill>
              </a:rPr>
              <a:t>Series</a:t>
            </a:r>
            <a:r>
              <a:rPr lang="fr-FR" sz="2400" dirty="0"/>
              <a:t> </a:t>
            </a:r>
            <a:r>
              <a:rPr lang="fr-FR" sz="2400" dirty="0" err="1"/>
              <a:t>Impedances</a:t>
            </a:r>
            <a:r>
              <a:rPr lang="fr-FR" sz="2400" dirty="0"/>
              <a:t> </a:t>
            </a:r>
            <a:r>
              <a:rPr lang="fr-FR" sz="2400" dirty="0" err="1"/>
              <a:t>Z</a:t>
            </a:r>
            <a:r>
              <a:rPr lang="fr-FR" sz="2400" baseline="-25000" dirty="0" err="1"/>
              <a:t>k</a:t>
            </a:r>
            <a:r>
              <a:rPr lang="fr-FR" sz="2400" dirty="0"/>
              <a:t> :</a:t>
            </a:r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err="1">
                <a:solidFill>
                  <a:srgbClr val="6666FF"/>
                </a:solidFill>
              </a:rPr>
              <a:t>Parallel</a:t>
            </a:r>
            <a:r>
              <a:rPr lang="fr-FR" sz="2400" dirty="0"/>
              <a:t> </a:t>
            </a:r>
            <a:r>
              <a:rPr lang="fr-FR" sz="2400" dirty="0" err="1"/>
              <a:t>Impedances</a:t>
            </a:r>
            <a:r>
              <a:rPr lang="fr-FR" sz="2400" dirty="0"/>
              <a:t> </a:t>
            </a:r>
            <a:r>
              <a:rPr lang="fr-FR" sz="2400" dirty="0" err="1"/>
              <a:t>Z</a:t>
            </a:r>
            <a:r>
              <a:rPr lang="fr-FR" sz="2400" baseline="-25000" dirty="0" err="1"/>
              <a:t>k</a:t>
            </a:r>
            <a:r>
              <a:rPr lang="fr-FR" sz="2400" dirty="0"/>
              <a:t> :</a:t>
            </a:r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	The </a:t>
            </a:r>
            <a:r>
              <a:rPr lang="fr-FR" sz="2400" dirty="0" err="1"/>
              <a:t>impedance</a:t>
            </a:r>
            <a:r>
              <a:rPr lang="fr-FR" sz="2400" dirty="0"/>
              <a:t> of </a:t>
            </a:r>
            <a:r>
              <a:rPr lang="fr-FR" sz="2400" dirty="0" err="1"/>
              <a:t>each</a:t>
            </a:r>
            <a:r>
              <a:rPr lang="fr-FR" sz="2400" dirty="0"/>
              <a:t> </a:t>
            </a:r>
            <a:r>
              <a:rPr lang="fr-FR" sz="2400" dirty="0" err="1"/>
              <a:t>elemental</a:t>
            </a:r>
            <a:r>
              <a:rPr lang="fr-FR" sz="2400" dirty="0"/>
              <a:t> circuit </a:t>
            </a:r>
            <a:r>
              <a:rPr lang="fr-FR" sz="2400" dirty="0" err="1"/>
              <a:t>should</a:t>
            </a:r>
            <a:r>
              <a:rPr lang="fr-FR" sz="2400" dirty="0"/>
              <a:t> </a:t>
            </a:r>
            <a:r>
              <a:rPr lang="fr-FR" sz="2400" dirty="0" err="1"/>
              <a:t>be</a:t>
            </a:r>
            <a:r>
              <a:rPr lang="fr-FR" sz="2400" dirty="0"/>
              <a:t> </a:t>
            </a:r>
            <a:r>
              <a:rPr lang="fr-FR" sz="2400" dirty="0" err="1"/>
              <a:t>evaluated</a:t>
            </a:r>
            <a:r>
              <a:rPr lang="fr-FR" sz="2400" dirty="0"/>
              <a:t> first. </a:t>
            </a:r>
          </a:p>
          <a:p>
            <a:endParaRPr lang="fr-FR" sz="2400" dirty="0"/>
          </a:p>
        </p:txBody>
      </p:sp>
      <p:graphicFrame>
        <p:nvGraphicFramePr>
          <p:cNvPr id="911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5038778"/>
              </p:ext>
            </p:extLst>
          </p:nvPr>
        </p:nvGraphicFramePr>
        <p:xfrm>
          <a:off x="3989674" y="2996952"/>
          <a:ext cx="1523675" cy="642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2" imgW="812520" imgH="342720" progId="Equation.3">
                  <p:embed/>
                </p:oleObj>
              </mc:Choice>
              <mc:Fallback>
                <p:oleObj name="Équation" r:id="rId2" imgW="812520" imgH="3427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9674" y="2996952"/>
                        <a:ext cx="1523675" cy="6423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7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072471"/>
              </p:ext>
            </p:extLst>
          </p:nvPr>
        </p:nvGraphicFramePr>
        <p:xfrm>
          <a:off x="4139952" y="4869160"/>
          <a:ext cx="1872703" cy="936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4" imgW="863280" imgH="431640" progId="Equation.3">
                  <p:embed/>
                </p:oleObj>
              </mc:Choice>
              <mc:Fallback>
                <p:oleObj name="Équation" r:id="rId4" imgW="863280" imgH="4316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4869160"/>
                        <a:ext cx="1872703" cy="9363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827584" y="193864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/>
              <a:t>To </a:t>
            </a:r>
            <a:r>
              <a:rPr lang="fr-FR" sz="2400" dirty="0" err="1"/>
              <a:t>determine</a:t>
            </a:r>
            <a:r>
              <a:rPr lang="fr-FR" sz="2400" dirty="0"/>
              <a:t> </a:t>
            </a:r>
            <a:r>
              <a:rPr lang="fr-FR" sz="2400" dirty="0" err="1"/>
              <a:t>which</a:t>
            </a:r>
            <a:r>
              <a:rPr lang="fr-FR" sz="2400" dirty="0"/>
              <a:t> types of </a:t>
            </a:r>
            <a:r>
              <a:rPr lang="fr-FR" sz="2400" dirty="0" err="1"/>
              <a:t>electrical</a:t>
            </a:r>
            <a:r>
              <a:rPr lang="fr-FR" sz="2400" dirty="0"/>
              <a:t> circuits </a:t>
            </a:r>
            <a:r>
              <a:rPr lang="fr-FR" sz="2400" dirty="0" err="1"/>
              <a:t>contribute</a:t>
            </a:r>
            <a:r>
              <a:rPr lang="fr-FR" sz="2400" dirty="0"/>
              <a:t> to a </a:t>
            </a:r>
            <a:r>
              <a:rPr lang="fr-FR" sz="2400" dirty="0" err="1"/>
              <a:t>given</a:t>
            </a:r>
            <a:r>
              <a:rPr lang="fr-FR" sz="2400" dirty="0"/>
              <a:t> </a:t>
            </a:r>
            <a:r>
              <a:rPr lang="fr-FR" sz="2400" dirty="0" err="1"/>
              <a:t>vector</a:t>
            </a:r>
            <a:r>
              <a:rPr lang="fr-FR" sz="2400" dirty="0"/>
              <a:t> (at F = </a:t>
            </a:r>
            <a:r>
              <a:rPr lang="fr-FR" sz="2400" dirty="0" err="1"/>
              <a:t>fixed</a:t>
            </a:r>
            <a:r>
              <a:rPr lang="fr-FR" sz="2400" dirty="0"/>
              <a:t>), </a:t>
            </a:r>
            <a:r>
              <a:rPr lang="fr-FR" sz="2400" dirty="0" err="1"/>
              <a:t>we</a:t>
            </a:r>
            <a:r>
              <a:rPr lang="fr-FR" sz="2400" dirty="0"/>
              <a:t> </a:t>
            </a:r>
            <a:r>
              <a:rPr lang="fr-FR" sz="2400" dirty="0" err="1"/>
              <a:t>sum</a:t>
            </a:r>
            <a:r>
              <a:rPr lang="fr-FR" sz="2400" dirty="0"/>
              <a:t> up the </a:t>
            </a:r>
            <a:r>
              <a:rPr lang="fr-FR" sz="2400" dirty="0" err="1"/>
              <a:t>individual</a:t>
            </a:r>
            <a:r>
              <a:rPr lang="fr-FR" sz="2400" dirty="0"/>
              <a:t> contributions of </a:t>
            </a:r>
            <a:r>
              <a:rPr lang="fr-FR" sz="2400" dirty="0" err="1"/>
              <a:t>each</a:t>
            </a:r>
            <a:r>
              <a:rPr lang="fr-FR" sz="2400" dirty="0"/>
              <a:t> </a:t>
            </a:r>
            <a:r>
              <a:rPr lang="fr-FR" sz="2400" dirty="0" err="1"/>
              <a:t>element</a:t>
            </a:r>
            <a:r>
              <a:rPr lang="fr-FR" sz="2400" dirty="0"/>
              <a:t>, </a:t>
            </a:r>
            <a:r>
              <a:rPr lang="fr-FR" sz="2400" dirty="0" err="1"/>
              <a:t>considering</a:t>
            </a:r>
            <a:r>
              <a:rPr lang="fr-FR" sz="2400" dirty="0"/>
              <a:t>: </a:t>
            </a:r>
          </a:p>
        </p:txBody>
      </p:sp>
      <p:sp>
        <p:nvSpPr>
          <p:cNvPr id="10" name="Flèche droite 9"/>
          <p:cNvSpPr/>
          <p:nvPr/>
        </p:nvSpPr>
        <p:spPr>
          <a:xfrm>
            <a:off x="179512" y="260648"/>
            <a:ext cx="597963" cy="333062"/>
          </a:xfrm>
          <a:prstGeom prst="rightArrow">
            <a:avLst/>
          </a:prstGeom>
          <a:solidFill>
            <a:srgbClr val="66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11" name="Flèche droite 10"/>
          <p:cNvSpPr/>
          <p:nvPr/>
        </p:nvSpPr>
        <p:spPr>
          <a:xfrm>
            <a:off x="436389" y="6023288"/>
            <a:ext cx="597963" cy="333062"/>
          </a:xfrm>
          <a:prstGeom prst="rightArrow">
            <a:avLst/>
          </a:prstGeom>
          <a:solidFill>
            <a:srgbClr val="66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85</a:t>
            </a:fld>
            <a:endParaRPr lang="fr-FR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/>
          <p:cNvSpPr txBox="1"/>
          <p:nvPr/>
        </p:nvSpPr>
        <p:spPr>
          <a:xfrm>
            <a:off x="18614" y="260648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err="1">
                <a:solidFill>
                  <a:srgbClr val="6666FF"/>
                </a:solidFill>
              </a:rPr>
              <a:t>Resistor</a:t>
            </a:r>
            <a:r>
              <a:rPr lang="fr-FR" sz="2400" dirty="0"/>
              <a:t>: </a:t>
            </a:r>
            <a:r>
              <a:rPr lang="fr-FR" sz="2400" dirty="0">
                <a:sym typeface="Symbol"/>
              </a:rPr>
              <a:t> = 0, Z’’ = 0 (</a:t>
            </a:r>
            <a:r>
              <a:rPr lang="fr-FR" sz="2400" dirty="0" err="1">
                <a:sym typeface="Symbol"/>
              </a:rPr>
              <a:t>independent</a:t>
            </a:r>
            <a:r>
              <a:rPr lang="fr-FR" sz="2400" dirty="0">
                <a:sym typeface="Symbol"/>
              </a:rPr>
              <a:t> of </a:t>
            </a:r>
            <a:r>
              <a:rPr lang="fr-FR" sz="2400" dirty="0">
                <a:latin typeface="Symbol" panose="05050102010706020507" pitchFamily="18" charset="2"/>
                <a:sym typeface="Symbol"/>
              </a:rPr>
              <a:t>w</a:t>
            </a:r>
            <a:r>
              <a:rPr lang="fr-FR" sz="2400" dirty="0">
                <a:latin typeface="+mj-lt"/>
                <a:sym typeface="Symbol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latin typeface="Symbol" panose="05050102010706020507" pitchFamily="18" charset="2"/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err="1">
                <a:solidFill>
                  <a:srgbClr val="6666FF"/>
                </a:solidFill>
                <a:sym typeface="Symbol"/>
              </a:rPr>
              <a:t>Capacitor</a:t>
            </a:r>
            <a:r>
              <a:rPr lang="fr-FR" sz="2400" dirty="0">
                <a:sym typeface="Symbol"/>
              </a:rPr>
              <a:t>: U and I are +90° out of phase (to </a:t>
            </a:r>
            <a:r>
              <a:rPr lang="fr-FR" sz="2400" dirty="0" err="1">
                <a:sym typeface="Symbol"/>
              </a:rPr>
              <a:t>maintain</a:t>
            </a:r>
            <a:r>
              <a:rPr lang="fr-FR" sz="2400" dirty="0">
                <a:sym typeface="Symbol"/>
              </a:rPr>
              <a:t> constant the U/I ratio) : </a:t>
            </a:r>
            <a:r>
              <a:rPr lang="fr-FR" sz="2400" dirty="0"/>
              <a:t> The </a:t>
            </a:r>
            <a:r>
              <a:rPr lang="fr-FR" sz="2400" dirty="0" err="1"/>
              <a:t>current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leading</a:t>
            </a:r>
            <a:r>
              <a:rPr lang="fr-FR" sz="2400" dirty="0"/>
              <a:t> the voltage</a:t>
            </a:r>
          </a:p>
          <a:p>
            <a:r>
              <a:rPr lang="fr-FR" sz="2400" dirty="0">
                <a:solidFill>
                  <a:srgbClr val="6666FF"/>
                </a:solidFill>
              </a:rPr>
              <a:t>	</a:t>
            </a:r>
          </a:p>
          <a:p>
            <a:endParaRPr lang="fr-FR" sz="2400" dirty="0">
              <a:solidFill>
                <a:srgbClr val="6666FF"/>
              </a:solidFill>
            </a:endParaRPr>
          </a:p>
          <a:p>
            <a:r>
              <a:rPr lang="fr-FR" sz="2400" dirty="0">
                <a:solidFill>
                  <a:srgbClr val="6666FF"/>
                </a:solidFill>
              </a:rPr>
              <a:t>	</a:t>
            </a:r>
            <a:endParaRPr lang="fr-FR" sz="2400" dirty="0"/>
          </a:p>
        </p:txBody>
      </p:sp>
      <p:graphicFrame>
        <p:nvGraphicFramePr>
          <p:cNvPr id="9216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36632"/>
              </p:ext>
            </p:extLst>
          </p:nvPr>
        </p:nvGraphicFramePr>
        <p:xfrm>
          <a:off x="3563888" y="764704"/>
          <a:ext cx="1295494" cy="406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2" imgW="685800" imgH="215640" progId="Equation.3">
                  <p:embed/>
                </p:oleObj>
              </mc:Choice>
              <mc:Fallback>
                <p:oleObj name="Équation" r:id="rId2" imgW="6858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764704"/>
                        <a:ext cx="1295494" cy="40643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6666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777847"/>
              </p:ext>
            </p:extLst>
          </p:nvPr>
        </p:nvGraphicFramePr>
        <p:xfrm>
          <a:off x="1763688" y="2132856"/>
          <a:ext cx="5789613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4" imgW="3060360" imgH="571320" progId="Equation.3">
                  <p:embed/>
                </p:oleObj>
              </mc:Choice>
              <mc:Fallback>
                <p:oleObj name="Équation" r:id="rId4" imgW="306036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2132856"/>
                        <a:ext cx="5789613" cy="1081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128538" y="3270175"/>
            <a:ext cx="3492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In polar </a:t>
            </a:r>
            <a:r>
              <a:rPr lang="fr-FR" sz="2400" dirty="0" err="1"/>
              <a:t>coordinate</a:t>
            </a:r>
            <a:r>
              <a:rPr lang="fr-FR" sz="2400" dirty="0"/>
              <a:t> system</a:t>
            </a: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404392"/>
              </p:ext>
            </p:extLst>
          </p:nvPr>
        </p:nvGraphicFramePr>
        <p:xfrm>
          <a:off x="3972818" y="3107073"/>
          <a:ext cx="2786063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6" imgW="1473120" imgH="431640" progId="Equation.3">
                  <p:embed/>
                </p:oleObj>
              </mc:Choice>
              <mc:Fallback>
                <p:oleObj name="Équation" r:id="rId6" imgW="147312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2818" y="3107073"/>
                        <a:ext cx="2786063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121735" y="3875856"/>
            <a:ext cx="40941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/>
              <a:t>And </a:t>
            </a:r>
            <a:r>
              <a:rPr lang="fr-FR" sz="2400" dirty="0" err="1"/>
              <a:t>considering</a:t>
            </a:r>
            <a:r>
              <a:rPr lang="fr-FR" sz="2400" dirty="0"/>
              <a:t> the </a:t>
            </a:r>
            <a:r>
              <a:rPr lang="fr-FR" sz="2400" dirty="0" err="1"/>
              <a:t>Euler’s</a:t>
            </a:r>
            <a:r>
              <a:rPr lang="fr-FR" sz="2400" dirty="0"/>
              <a:t> </a:t>
            </a:r>
            <a:r>
              <a:rPr lang="fr-FR" sz="2400" dirty="0" err="1"/>
              <a:t>law</a:t>
            </a:r>
            <a:endParaRPr lang="fr-FR" sz="2400" dirty="0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944783"/>
              </p:ext>
            </p:extLst>
          </p:nvPr>
        </p:nvGraphicFramePr>
        <p:xfrm>
          <a:off x="4361993" y="3895900"/>
          <a:ext cx="343535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8" imgW="1815840" imgH="215640" progId="Equation.3">
                  <p:embed/>
                </p:oleObj>
              </mc:Choice>
              <mc:Fallback>
                <p:oleObj name="Équation" r:id="rId8" imgW="1815840" imgH="215640" progId="Equation.3">
                  <p:embed/>
                  <p:pic>
                    <p:nvPicPr>
                      <p:cNvPr id="0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1993" y="3895900"/>
                        <a:ext cx="3435350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985072"/>
              </p:ext>
            </p:extLst>
          </p:nvPr>
        </p:nvGraphicFramePr>
        <p:xfrm>
          <a:off x="2627784" y="4432531"/>
          <a:ext cx="4564063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10" imgW="2412720" imgH="838080" progId="Equation.3">
                  <p:embed/>
                </p:oleObj>
              </mc:Choice>
              <mc:Fallback>
                <p:oleObj name="Équation" r:id="rId10" imgW="2412720" imgH="838080" progId="Equation.3">
                  <p:embed/>
                  <p:pic>
                    <p:nvPicPr>
                      <p:cNvPr id="0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4432531"/>
                        <a:ext cx="4564063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2483768" y="5256584"/>
            <a:ext cx="2304256" cy="764704"/>
          </a:xfrm>
          <a:prstGeom prst="rect">
            <a:avLst/>
          </a:prstGeom>
          <a:noFill/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6524502" y="5705495"/>
            <a:ext cx="2092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latin typeface="+mj-lt"/>
                <a:sym typeface="Symbol"/>
              </a:rPr>
              <a:t>      and  = f(</a:t>
            </a:r>
            <a:r>
              <a:rPr lang="fr-FR" sz="2400" dirty="0">
                <a:latin typeface="Symbol" panose="05050102010706020507" pitchFamily="18" charset="2"/>
                <a:sym typeface="Symbol"/>
              </a:rPr>
              <a:t>w)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497059" y="5234146"/>
            <a:ext cx="18440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latin typeface="Symbol" panose="05050102010706020507" pitchFamily="18" charset="2"/>
                <a:sym typeface="Symbol"/>
              </a:rPr>
              <a:t>w </a:t>
            </a:r>
            <a:r>
              <a:rPr lang="fr-FR" sz="2400" dirty="0" err="1">
                <a:latin typeface="+mj-lt"/>
                <a:sym typeface="Symbol"/>
              </a:rPr>
              <a:t>dependent</a:t>
            </a:r>
            <a:endParaRPr lang="fr-FR" sz="2400" dirty="0">
              <a:latin typeface="Symbol" panose="05050102010706020507" pitchFamily="18" charset="2"/>
              <a:sym typeface="Symbol"/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5580112" y="5517232"/>
            <a:ext cx="576064" cy="0"/>
          </a:xfrm>
          <a:prstGeom prst="straightConnector1">
            <a:avLst/>
          </a:prstGeom>
          <a:ln w="28575">
            <a:solidFill>
              <a:srgbClr val="6666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1093088"/>
              </p:ext>
            </p:extLst>
          </p:nvPr>
        </p:nvGraphicFramePr>
        <p:xfrm>
          <a:off x="6543659" y="5707544"/>
          <a:ext cx="360040" cy="480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12" imgW="190417" imgH="253890" progId="Equation.3">
                  <p:embed/>
                </p:oleObj>
              </mc:Choice>
              <mc:Fallback>
                <p:oleObj name="Équation" r:id="rId12" imgW="190417" imgH="25389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3659" y="5707544"/>
                        <a:ext cx="360040" cy="4800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86</a:t>
            </a:fld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EEC698-361A-EC7F-15E7-F435FC434E8F}"/>
              </a:ext>
            </a:extLst>
          </p:cNvPr>
          <p:cNvSpPr/>
          <p:nvPr/>
        </p:nvSpPr>
        <p:spPr>
          <a:xfrm>
            <a:off x="2483768" y="4581128"/>
            <a:ext cx="72008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961203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/>
          <p:cNvSpPr txBox="1"/>
          <p:nvPr/>
        </p:nvSpPr>
        <p:spPr>
          <a:xfrm>
            <a:off x="179512" y="227483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err="1">
                <a:solidFill>
                  <a:srgbClr val="6666FF"/>
                </a:solidFill>
                <a:sym typeface="Symbol"/>
              </a:rPr>
              <a:t>Inductor</a:t>
            </a:r>
            <a:r>
              <a:rPr lang="fr-FR" sz="2400" dirty="0">
                <a:sym typeface="Symbol"/>
              </a:rPr>
              <a:t>: U and I are -90° out of phase (to </a:t>
            </a:r>
            <a:r>
              <a:rPr lang="fr-FR" sz="2400" dirty="0" err="1">
                <a:sym typeface="Symbol"/>
              </a:rPr>
              <a:t>maintain</a:t>
            </a:r>
            <a:r>
              <a:rPr lang="fr-FR" sz="2400" dirty="0">
                <a:sym typeface="Symbol"/>
              </a:rPr>
              <a:t> constant the U/I ratio) : </a:t>
            </a:r>
            <a:r>
              <a:rPr lang="fr-FR" sz="2400" dirty="0"/>
              <a:t> The </a:t>
            </a:r>
            <a:r>
              <a:rPr lang="fr-FR" sz="2400" dirty="0" err="1"/>
              <a:t>current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lagging</a:t>
            </a:r>
            <a:r>
              <a:rPr lang="fr-FR" sz="2400" dirty="0"/>
              <a:t> the voltage</a:t>
            </a:r>
          </a:p>
          <a:p>
            <a:r>
              <a:rPr lang="fr-FR" sz="2400" dirty="0">
                <a:solidFill>
                  <a:srgbClr val="6666FF"/>
                </a:solidFill>
              </a:rPr>
              <a:t>	</a:t>
            </a:r>
          </a:p>
          <a:p>
            <a:endParaRPr lang="fr-FR" sz="2400" dirty="0">
              <a:solidFill>
                <a:srgbClr val="6666FF"/>
              </a:solidFill>
            </a:endParaRPr>
          </a:p>
          <a:p>
            <a:r>
              <a:rPr lang="fr-FR" sz="2400" dirty="0">
                <a:solidFill>
                  <a:srgbClr val="6666FF"/>
                </a:solidFill>
              </a:rPr>
              <a:t>	</a:t>
            </a:r>
            <a:endParaRPr lang="fr-FR" sz="2400" dirty="0"/>
          </a:p>
        </p:txBody>
      </p:sp>
      <p:sp>
        <p:nvSpPr>
          <p:cNvPr id="2" name="ZoneTexte 1"/>
          <p:cNvSpPr txBox="1"/>
          <p:nvPr/>
        </p:nvSpPr>
        <p:spPr>
          <a:xfrm>
            <a:off x="386802" y="3889192"/>
            <a:ext cx="3130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Following the </a:t>
            </a:r>
            <a:r>
              <a:rPr lang="fr-FR" sz="2400" dirty="0" err="1"/>
              <a:t>same</a:t>
            </a:r>
            <a:r>
              <a:rPr lang="fr-FR" sz="2400" dirty="0"/>
              <a:t> line</a:t>
            </a:r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214011"/>
              </p:ext>
            </p:extLst>
          </p:nvPr>
        </p:nvGraphicFramePr>
        <p:xfrm>
          <a:off x="3875766" y="3942869"/>
          <a:ext cx="1944688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2" imgW="1028520" imgH="215640" progId="Equation.3">
                  <p:embed/>
                </p:oleObj>
              </mc:Choice>
              <mc:Fallback>
                <p:oleObj name="Équation" r:id="rId2" imgW="1028520" imgH="215640" progId="Equation.3">
                  <p:embed/>
                  <p:pic>
                    <p:nvPicPr>
                      <p:cNvPr id="8" name="Obje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5766" y="3942869"/>
                        <a:ext cx="1944688" cy="4079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6666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6787934" y="4328734"/>
            <a:ext cx="2092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latin typeface="+mj-lt"/>
                <a:sym typeface="Symbol"/>
              </a:rPr>
              <a:t>      and  = f(</a:t>
            </a:r>
            <a:r>
              <a:rPr lang="fr-FR" sz="2400" dirty="0">
                <a:latin typeface="Symbol" panose="05050102010706020507" pitchFamily="18" charset="2"/>
                <a:sym typeface="Symbol"/>
              </a:rPr>
              <a:t>w)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786669" y="3867069"/>
            <a:ext cx="18440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latin typeface="Symbol" panose="05050102010706020507" pitchFamily="18" charset="2"/>
                <a:sym typeface="Symbol"/>
              </a:rPr>
              <a:t>w </a:t>
            </a:r>
            <a:r>
              <a:rPr lang="fr-FR" sz="2400" dirty="0" err="1">
                <a:latin typeface="+mj-lt"/>
                <a:sym typeface="Symbol"/>
              </a:rPr>
              <a:t>dependent</a:t>
            </a:r>
            <a:endParaRPr lang="fr-FR" sz="2400" dirty="0">
              <a:latin typeface="Symbol" panose="05050102010706020507" pitchFamily="18" charset="2"/>
              <a:sym typeface="Symbol"/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6075267" y="4146863"/>
            <a:ext cx="576064" cy="0"/>
          </a:xfrm>
          <a:prstGeom prst="straightConnector1">
            <a:avLst/>
          </a:prstGeom>
          <a:ln w="28575">
            <a:solidFill>
              <a:srgbClr val="6666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0736856"/>
              </p:ext>
            </p:extLst>
          </p:nvPr>
        </p:nvGraphicFramePr>
        <p:xfrm>
          <a:off x="6825436" y="4371753"/>
          <a:ext cx="360040" cy="480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4" imgW="190417" imgH="253890" progId="Equation.3">
                  <p:embed/>
                </p:oleObj>
              </mc:Choice>
              <mc:Fallback>
                <p:oleObj name="Équation" r:id="rId4" imgW="190417" imgH="253890" progId="Equation.3">
                  <p:embed/>
                  <p:pic>
                    <p:nvPicPr>
                      <p:cNvPr id="18" name="Obje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5436" y="4371753"/>
                        <a:ext cx="360040" cy="4800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87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948162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983273" y="1380832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/>
              <a:t>For a </a:t>
            </a:r>
            <a:r>
              <a:rPr lang="fr-FR" sz="2400" dirty="0" err="1"/>
              <a:t>measurements</a:t>
            </a:r>
            <a:r>
              <a:rPr lang="fr-FR" sz="2400" dirty="0"/>
              <a:t> </a:t>
            </a:r>
            <a:r>
              <a:rPr lang="fr-FR" sz="2400" dirty="0" err="1"/>
              <a:t>series</a:t>
            </a:r>
            <a:r>
              <a:rPr lang="fr-FR" sz="2400" dirty="0"/>
              <a:t> </a:t>
            </a:r>
            <a:r>
              <a:rPr lang="fr-FR" sz="2400" dirty="0" err="1"/>
              <a:t>recorded</a:t>
            </a:r>
            <a:r>
              <a:rPr lang="fr-FR" sz="2400" dirty="0"/>
              <a:t> at </a:t>
            </a:r>
            <a:r>
              <a:rPr lang="fr-FR" sz="2400" dirty="0" err="1"/>
              <a:t>frequency</a:t>
            </a:r>
            <a:r>
              <a:rPr lang="fr-FR" sz="2400" dirty="0"/>
              <a:t> </a:t>
            </a:r>
            <a:r>
              <a:rPr lang="fr-FR" sz="2400" dirty="0" err="1"/>
              <a:t>varying</a:t>
            </a:r>
            <a:r>
              <a:rPr lang="fr-FR" sz="2400" dirty="0">
                <a:sym typeface="Symbol"/>
              </a:rPr>
              <a:t>  the</a:t>
            </a:r>
            <a:r>
              <a:rPr lang="fr-FR" sz="2400" dirty="0"/>
              <a:t> </a:t>
            </a:r>
            <a:r>
              <a:rPr lang="fr-FR" sz="2400" dirty="0" err="1"/>
              <a:t>Nyquist</a:t>
            </a:r>
            <a:r>
              <a:rPr lang="fr-FR" sz="2400" dirty="0"/>
              <a:t> </a:t>
            </a:r>
            <a:r>
              <a:rPr lang="fr-FR" sz="2400" dirty="0" err="1"/>
              <a:t>representation</a:t>
            </a:r>
            <a:r>
              <a:rPr lang="fr-FR" sz="2400" dirty="0"/>
              <a:t> corresponds to the trace </a:t>
            </a:r>
            <a:r>
              <a:rPr lang="fr-FR" sz="2400" dirty="0" err="1"/>
              <a:t>characteristics</a:t>
            </a:r>
            <a:r>
              <a:rPr lang="fr-FR" sz="2400" dirty="0"/>
              <a:t> of the combination of </a:t>
            </a:r>
            <a:r>
              <a:rPr lang="fr-FR" sz="2400" dirty="0" err="1"/>
              <a:t>equivalent</a:t>
            </a:r>
            <a:r>
              <a:rPr lang="fr-FR" sz="2400" dirty="0"/>
              <a:t> circuits </a:t>
            </a:r>
          </a:p>
          <a:p>
            <a:pPr algn="just"/>
            <a:endParaRPr lang="fr-FR" sz="2400" dirty="0"/>
          </a:p>
          <a:p>
            <a:pPr algn="just"/>
            <a:r>
              <a:rPr lang="fr-FR" sz="2400" dirty="0" err="1"/>
              <a:t>From</a:t>
            </a:r>
            <a:r>
              <a:rPr lang="fr-FR" sz="2400" dirty="0"/>
              <a:t> the </a:t>
            </a:r>
            <a:r>
              <a:rPr lang="fr-FR" sz="2400" dirty="0" err="1"/>
              <a:t>shape</a:t>
            </a:r>
            <a:r>
              <a:rPr lang="fr-FR" sz="2400" dirty="0"/>
              <a:t> of the </a:t>
            </a:r>
            <a:r>
              <a:rPr lang="fr-FR" sz="2400" dirty="0" err="1"/>
              <a:t>Nyquist</a:t>
            </a:r>
            <a:r>
              <a:rPr lang="fr-FR" sz="2400" dirty="0"/>
              <a:t> signal</a:t>
            </a:r>
            <a:r>
              <a:rPr lang="fr-FR" sz="2400" dirty="0">
                <a:sym typeface="Symbol"/>
              </a:rPr>
              <a:t>  </a:t>
            </a:r>
            <a:r>
              <a:rPr lang="fr-FR" sz="2400" dirty="0">
                <a:solidFill>
                  <a:srgbClr val="6666FF"/>
                </a:solidFill>
              </a:rPr>
              <a:t>reproduction</a:t>
            </a:r>
            <a:r>
              <a:rPr lang="fr-FR" sz="2400" dirty="0"/>
              <a:t> of </a:t>
            </a:r>
            <a:r>
              <a:rPr lang="fr-FR" sz="2400" dirty="0" err="1"/>
              <a:t>experimental</a:t>
            </a:r>
            <a:r>
              <a:rPr lang="fr-FR" sz="2400" dirty="0"/>
              <a:t> data </a:t>
            </a:r>
            <a:r>
              <a:rPr lang="fr-FR" sz="2400" dirty="0" err="1"/>
              <a:t>from</a:t>
            </a:r>
            <a:r>
              <a:rPr lang="fr-FR" sz="2400" dirty="0"/>
              <a:t> </a:t>
            </a:r>
            <a:r>
              <a:rPr lang="fr-FR" sz="2400" dirty="0" err="1">
                <a:solidFill>
                  <a:srgbClr val="6666FF"/>
                </a:solidFill>
              </a:rPr>
              <a:t>equivalent</a:t>
            </a:r>
            <a:r>
              <a:rPr lang="fr-FR" sz="2400" dirty="0">
                <a:solidFill>
                  <a:srgbClr val="6666FF"/>
                </a:solidFill>
              </a:rPr>
              <a:t> circuits</a:t>
            </a:r>
            <a:r>
              <a:rPr lang="fr-FR" sz="2400" dirty="0"/>
              <a:t>. </a:t>
            </a:r>
          </a:p>
          <a:p>
            <a:pPr algn="just"/>
            <a:endParaRPr lang="fr-FR" sz="2400" dirty="0"/>
          </a:p>
          <a:p>
            <a:pPr algn="just"/>
            <a:r>
              <a:rPr lang="fr-FR" sz="2400" dirty="0">
                <a:solidFill>
                  <a:srgbClr val="6666FF"/>
                </a:solidFill>
              </a:rPr>
              <a:t>The </a:t>
            </a:r>
            <a:r>
              <a:rPr lang="fr-FR" sz="2400" dirty="0" err="1">
                <a:solidFill>
                  <a:srgbClr val="6666FF"/>
                </a:solidFill>
              </a:rPr>
              <a:t>physical</a:t>
            </a:r>
            <a:r>
              <a:rPr lang="fr-FR" sz="2400" dirty="0">
                <a:solidFill>
                  <a:srgbClr val="6666FF"/>
                </a:solidFill>
              </a:rPr>
              <a:t> </a:t>
            </a:r>
            <a:r>
              <a:rPr lang="fr-FR" sz="2400" dirty="0" err="1">
                <a:solidFill>
                  <a:srgbClr val="6666FF"/>
                </a:solidFill>
              </a:rPr>
              <a:t>meaning</a:t>
            </a:r>
            <a:r>
              <a:rPr lang="fr-FR" sz="2400" dirty="0">
                <a:solidFill>
                  <a:srgbClr val="6666FF"/>
                </a:solidFill>
              </a:rPr>
              <a:t> </a:t>
            </a:r>
            <a:r>
              <a:rPr lang="fr-FR" sz="2400" dirty="0"/>
              <a:t>for </a:t>
            </a:r>
            <a:r>
              <a:rPr lang="fr-FR" sz="2400" dirty="0" err="1"/>
              <a:t>each</a:t>
            </a:r>
            <a:r>
              <a:rPr lang="fr-FR" sz="2400" dirty="0"/>
              <a:t> </a:t>
            </a:r>
            <a:r>
              <a:rPr lang="fr-FR" sz="2400" dirty="0" err="1"/>
              <a:t>equivalent</a:t>
            </a:r>
            <a:r>
              <a:rPr lang="fr-FR" sz="2400" dirty="0"/>
              <a:t> circuit </a:t>
            </a:r>
            <a:r>
              <a:rPr lang="fr-FR" sz="2400" dirty="0" err="1"/>
              <a:t>provides</a:t>
            </a:r>
            <a:r>
              <a:rPr lang="fr-FR" sz="2400" dirty="0"/>
              <a:t> </a:t>
            </a:r>
            <a:r>
              <a:rPr lang="fr-FR" sz="2400" dirty="0" err="1"/>
              <a:t>details</a:t>
            </a:r>
            <a:r>
              <a:rPr lang="fr-FR" sz="2400" dirty="0"/>
              <a:t> about the </a:t>
            </a:r>
            <a:r>
              <a:rPr lang="fr-FR" sz="2400" dirty="0">
                <a:solidFill>
                  <a:srgbClr val="6666FF"/>
                </a:solidFill>
              </a:rPr>
              <a:t>transport process. </a:t>
            </a:r>
          </a:p>
        </p:txBody>
      </p:sp>
      <p:sp>
        <p:nvSpPr>
          <p:cNvPr id="21" name="Flèche droite 20"/>
          <p:cNvSpPr/>
          <p:nvPr/>
        </p:nvSpPr>
        <p:spPr>
          <a:xfrm>
            <a:off x="335201" y="1447616"/>
            <a:ext cx="597963" cy="333062"/>
          </a:xfrm>
          <a:prstGeom prst="rightArrow">
            <a:avLst/>
          </a:prstGeom>
          <a:solidFill>
            <a:srgbClr val="66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26" name="Flèche droite 25"/>
          <p:cNvSpPr/>
          <p:nvPr/>
        </p:nvSpPr>
        <p:spPr>
          <a:xfrm>
            <a:off x="385310" y="2893000"/>
            <a:ext cx="597963" cy="333062"/>
          </a:xfrm>
          <a:prstGeom prst="rightArrow">
            <a:avLst/>
          </a:prstGeom>
          <a:solidFill>
            <a:srgbClr val="66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27" name="Flèche droite 26"/>
          <p:cNvSpPr/>
          <p:nvPr/>
        </p:nvSpPr>
        <p:spPr>
          <a:xfrm>
            <a:off x="418133" y="4045128"/>
            <a:ext cx="597963" cy="333062"/>
          </a:xfrm>
          <a:prstGeom prst="rightArrow">
            <a:avLst/>
          </a:prstGeom>
          <a:solidFill>
            <a:srgbClr val="66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88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004679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1520" y="382012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6666FF"/>
                </a:solidFill>
              </a:rPr>
              <a:t>2. 2.1. RC circuit in </a:t>
            </a:r>
            <a:r>
              <a:rPr lang="fr-FR" sz="2400" dirty="0" err="1">
                <a:solidFill>
                  <a:srgbClr val="6666FF"/>
                </a:solidFill>
              </a:rPr>
              <a:t>parallel</a:t>
            </a:r>
            <a:r>
              <a:rPr lang="fr-FR" sz="2400" dirty="0">
                <a:solidFill>
                  <a:srgbClr val="6666FF"/>
                </a:solidFill>
              </a:rPr>
              <a:t> configuration</a:t>
            </a:r>
            <a:endParaRPr lang="fr-FR" sz="2400" dirty="0"/>
          </a:p>
        </p:txBody>
      </p:sp>
      <p:sp>
        <p:nvSpPr>
          <p:cNvPr id="22" name="ZoneTexte 21"/>
          <p:cNvSpPr txBox="1"/>
          <p:nvPr/>
        </p:nvSpPr>
        <p:spPr>
          <a:xfrm>
            <a:off x="251520" y="-27384"/>
            <a:ext cx="1964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u="sng" dirty="0">
                <a:solidFill>
                  <a:srgbClr val="6666FF"/>
                </a:solidFill>
              </a:rPr>
              <a:t>2. 2. </a:t>
            </a:r>
            <a:r>
              <a:rPr lang="fr-FR" sz="2400" u="sng" dirty="0" err="1">
                <a:solidFill>
                  <a:srgbClr val="6666FF"/>
                </a:solidFill>
              </a:rPr>
              <a:t>Examples</a:t>
            </a:r>
            <a:endParaRPr lang="fr-FR" sz="2400" u="sng" dirty="0">
              <a:solidFill>
                <a:srgbClr val="6666FF"/>
              </a:solidFill>
            </a:endParaRPr>
          </a:p>
        </p:txBody>
      </p:sp>
      <p:pic>
        <p:nvPicPr>
          <p:cNvPr id="94702" name="Picture 4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49712"/>
            <a:ext cx="4249861" cy="236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69770" y="1353768"/>
            <a:ext cx="5040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841778" y="2721920"/>
            <a:ext cx="5040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163393" y="1118289"/>
            <a:ext cx="31238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/>
              <a:t>Example : </a:t>
            </a:r>
          </a:p>
          <a:p>
            <a:pPr algn="ctr"/>
            <a:r>
              <a:rPr lang="fr-FR" sz="2400" dirty="0" err="1"/>
              <a:t>Protonic</a:t>
            </a:r>
            <a:r>
              <a:rPr lang="fr-FR" sz="2400" dirty="0"/>
              <a:t> (H</a:t>
            </a:r>
            <a:r>
              <a:rPr lang="fr-FR" sz="2400" baseline="30000" dirty="0"/>
              <a:t>+</a:t>
            </a:r>
            <a:r>
              <a:rPr lang="fr-FR" sz="2400" dirty="0"/>
              <a:t>) </a:t>
            </a:r>
            <a:r>
              <a:rPr lang="fr-FR" sz="2400" dirty="0" err="1"/>
              <a:t>conductor</a:t>
            </a:r>
            <a:endParaRPr lang="fr-FR" sz="2400" baseline="30000" dirty="0"/>
          </a:p>
        </p:txBody>
      </p:sp>
      <p:sp>
        <p:nvSpPr>
          <p:cNvPr id="32" name="Rectangle 31"/>
          <p:cNvSpPr/>
          <p:nvPr/>
        </p:nvSpPr>
        <p:spPr>
          <a:xfrm>
            <a:off x="1723402" y="827190"/>
            <a:ext cx="504056" cy="297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009296" y="1713808"/>
            <a:ext cx="5040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291468" y="2762112"/>
            <a:ext cx="5040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1127" y="3715223"/>
            <a:ext cx="6674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6666FF"/>
                </a:solidFill>
              </a:rPr>
              <a:t>R </a:t>
            </a:r>
            <a:r>
              <a:rPr lang="fr-FR" sz="2400" dirty="0"/>
              <a:t> </a:t>
            </a:r>
            <a:r>
              <a:rPr lang="fr-FR" sz="2400" dirty="0">
                <a:sym typeface="Symbol"/>
              </a:rPr>
              <a:t> Resistance of the </a:t>
            </a:r>
            <a:r>
              <a:rPr lang="fr-FR" sz="2400" dirty="0" err="1">
                <a:sym typeface="Symbol"/>
              </a:rPr>
              <a:t>solid</a:t>
            </a:r>
            <a:r>
              <a:rPr lang="fr-FR" sz="2400" dirty="0">
                <a:sym typeface="Symbol"/>
              </a:rPr>
              <a:t> due to proton transport</a:t>
            </a:r>
            <a:endParaRPr lang="fr-FR" sz="2400" dirty="0"/>
          </a:p>
        </p:txBody>
      </p:sp>
      <p:graphicFrame>
        <p:nvGraphicFramePr>
          <p:cNvPr id="20" name="Obje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569627"/>
              </p:ext>
            </p:extLst>
          </p:nvPr>
        </p:nvGraphicFramePr>
        <p:xfrm>
          <a:off x="3886200" y="4219290"/>
          <a:ext cx="1333872" cy="935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3" imgW="558720" imgH="393480" progId="Equation.3">
                  <p:embed/>
                </p:oleObj>
              </mc:Choice>
              <mc:Fallback>
                <p:oleObj name="Équation" r:id="rId3" imgW="55872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219290"/>
                        <a:ext cx="1333872" cy="9353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ZoneTexte 20"/>
          <p:cNvSpPr txBox="1"/>
          <p:nvPr/>
        </p:nvSpPr>
        <p:spPr>
          <a:xfrm>
            <a:off x="488800" y="1890218"/>
            <a:ext cx="1040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Surface S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107504" y="5118283"/>
            <a:ext cx="8928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6666FF"/>
                </a:solidFill>
              </a:rPr>
              <a:t>C </a:t>
            </a:r>
            <a:r>
              <a:rPr lang="fr-FR" sz="2400" dirty="0"/>
              <a:t> </a:t>
            </a:r>
            <a:r>
              <a:rPr lang="fr-FR" sz="2400" dirty="0">
                <a:sym typeface="Symbol"/>
              </a:rPr>
              <a:t> Charges </a:t>
            </a:r>
            <a:r>
              <a:rPr lang="fr-FR" sz="2400" dirty="0" err="1">
                <a:sym typeface="Symbol"/>
              </a:rPr>
              <a:t>separation</a:t>
            </a:r>
            <a:r>
              <a:rPr lang="fr-FR" sz="2400" dirty="0">
                <a:sym typeface="Symbol"/>
              </a:rPr>
              <a:t> </a:t>
            </a:r>
            <a:r>
              <a:rPr lang="fr-FR" sz="2400" dirty="0" err="1">
                <a:sym typeface="Symbol"/>
              </a:rPr>
              <a:t>resulting</a:t>
            </a:r>
            <a:r>
              <a:rPr lang="fr-FR" sz="2400" dirty="0">
                <a:sym typeface="Symbol"/>
              </a:rPr>
              <a:t> </a:t>
            </a:r>
            <a:r>
              <a:rPr lang="fr-FR" sz="2400" dirty="0" err="1">
                <a:sym typeface="Symbol"/>
              </a:rPr>
              <a:t>from</a:t>
            </a:r>
            <a:r>
              <a:rPr lang="fr-FR" sz="2400" dirty="0">
                <a:sym typeface="Symbol"/>
              </a:rPr>
              <a:t> the </a:t>
            </a:r>
            <a:r>
              <a:rPr lang="fr-FR" sz="2400" dirty="0" err="1">
                <a:sym typeface="Symbol"/>
              </a:rPr>
              <a:t>occupied</a:t>
            </a:r>
            <a:r>
              <a:rPr lang="fr-FR" sz="2400" dirty="0">
                <a:sym typeface="Symbol"/>
              </a:rPr>
              <a:t> </a:t>
            </a:r>
            <a:r>
              <a:rPr lang="fr-FR" sz="2400" dirty="0" err="1">
                <a:sym typeface="Symbol"/>
              </a:rPr>
              <a:t>protonic</a:t>
            </a:r>
            <a:r>
              <a:rPr lang="fr-FR" sz="2400" dirty="0">
                <a:sym typeface="Symbol"/>
              </a:rPr>
              <a:t> sites in the </a:t>
            </a:r>
            <a:r>
              <a:rPr lang="fr-FR" sz="2400" dirty="0" err="1">
                <a:sym typeface="Symbol"/>
              </a:rPr>
              <a:t>surrounding</a:t>
            </a:r>
            <a:r>
              <a:rPr lang="fr-FR" sz="2400" dirty="0">
                <a:sym typeface="Symbol"/>
              </a:rPr>
              <a:t> of free H</a:t>
            </a:r>
            <a:r>
              <a:rPr lang="fr-FR" sz="2400" baseline="30000" dirty="0">
                <a:sym typeface="Symbol"/>
              </a:rPr>
              <a:t>+ </a:t>
            </a:r>
            <a:r>
              <a:rPr lang="fr-FR" sz="2400" dirty="0">
                <a:sym typeface="Symbol"/>
              </a:rPr>
              <a:t>sites : capacitance </a:t>
            </a:r>
            <a:r>
              <a:rPr lang="fr-FR" sz="2400" dirty="0" err="1">
                <a:sym typeface="Symbol"/>
              </a:rPr>
              <a:t>is</a:t>
            </a:r>
            <a:r>
              <a:rPr lang="fr-FR" sz="2400" dirty="0">
                <a:sym typeface="Symbol"/>
              </a:rPr>
              <a:t> </a:t>
            </a:r>
            <a:r>
              <a:rPr lang="fr-FR" sz="2400" dirty="0" err="1">
                <a:sym typeface="Symbol"/>
              </a:rPr>
              <a:t>very</a:t>
            </a:r>
            <a:r>
              <a:rPr lang="fr-FR" sz="2400" dirty="0">
                <a:sym typeface="Symbol"/>
              </a:rPr>
              <a:t> </a:t>
            </a:r>
            <a:r>
              <a:rPr lang="fr-FR" sz="2400" dirty="0" err="1">
                <a:sym typeface="Symbol"/>
              </a:rPr>
              <a:t>low</a:t>
            </a:r>
            <a:r>
              <a:rPr lang="fr-FR" sz="2400" dirty="0">
                <a:sym typeface="Symbol"/>
              </a:rPr>
              <a:t>  10</a:t>
            </a:r>
            <a:r>
              <a:rPr lang="fr-FR" sz="2400" baseline="30000" dirty="0">
                <a:sym typeface="Symbol"/>
              </a:rPr>
              <a:t>-8</a:t>
            </a:r>
            <a:r>
              <a:rPr lang="fr-FR" sz="2400" dirty="0">
                <a:sym typeface="Symbol"/>
              </a:rPr>
              <a:t> à 10</a:t>
            </a:r>
            <a:r>
              <a:rPr lang="fr-FR" sz="2400" baseline="30000" dirty="0">
                <a:sym typeface="Symbol"/>
              </a:rPr>
              <a:t>-10</a:t>
            </a:r>
            <a:r>
              <a:rPr lang="fr-FR" sz="2400" dirty="0">
                <a:sym typeface="Symbol"/>
              </a:rPr>
              <a:t> F</a:t>
            </a:r>
            <a:endParaRPr lang="fr-FR" sz="2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89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9716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520" y="830908"/>
            <a:ext cx="5953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6666FF"/>
                </a:solidFill>
              </a:rPr>
              <a:t>3.1.1. Schottky-Wagner point </a:t>
            </a:r>
            <a:r>
              <a:rPr lang="fr-FR" sz="2400" dirty="0" err="1">
                <a:solidFill>
                  <a:srgbClr val="6666FF"/>
                </a:solidFill>
              </a:rPr>
              <a:t>defects</a:t>
            </a:r>
            <a:r>
              <a:rPr lang="fr-FR" sz="2400" dirty="0">
                <a:solidFill>
                  <a:srgbClr val="6666FF"/>
                </a:solidFill>
              </a:rPr>
              <a:t>: </a:t>
            </a:r>
            <a:r>
              <a:rPr lang="fr-FR" sz="2400" dirty="0" err="1">
                <a:solidFill>
                  <a:srgbClr val="6666FF"/>
                </a:solidFill>
              </a:rPr>
              <a:t>Vacancy</a:t>
            </a:r>
            <a:endParaRPr lang="fr-FR" sz="2400" dirty="0">
              <a:solidFill>
                <a:srgbClr val="6666FF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4822" y="188911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M</a:t>
            </a:r>
            <a:r>
              <a:rPr lang="fr-FR" sz="2400" b="1" baseline="-25000" dirty="0"/>
              <a:t>M</a:t>
            </a:r>
            <a:r>
              <a:rPr lang="fr-FR" sz="2400" b="1" dirty="0"/>
              <a:t> + X</a:t>
            </a:r>
            <a:r>
              <a:rPr lang="fr-FR" sz="2400" b="1" baseline="-25000" dirty="0"/>
              <a:t>X</a:t>
            </a:r>
            <a:r>
              <a:rPr lang="fr-FR" sz="2400" b="1" dirty="0"/>
              <a:t> 	= 	V</a:t>
            </a:r>
            <a:r>
              <a:rPr lang="fr-FR" sz="2400" b="1" baseline="-25000" dirty="0"/>
              <a:t>M</a:t>
            </a:r>
            <a:r>
              <a:rPr lang="fr-FR" sz="2400" b="1" dirty="0"/>
              <a:t> + V</a:t>
            </a:r>
            <a:r>
              <a:rPr lang="fr-FR" sz="2400" b="1" baseline="-25000" dirty="0"/>
              <a:t>X</a:t>
            </a:r>
            <a:r>
              <a:rPr lang="fr-FR" sz="2400" b="1" dirty="0"/>
              <a:t> 	     + 	M</a:t>
            </a:r>
            <a:r>
              <a:rPr lang="fr-FR" sz="2400" b="1" baseline="-25000" dirty="0"/>
              <a:t>M</a:t>
            </a:r>
            <a:r>
              <a:rPr lang="fr-FR" sz="2400" b="1" dirty="0"/>
              <a:t> + X</a:t>
            </a:r>
            <a:r>
              <a:rPr lang="fr-FR" sz="2400" b="1" baseline="-25000" dirty="0"/>
              <a:t>X</a:t>
            </a:r>
          </a:p>
          <a:p>
            <a:r>
              <a:rPr lang="fr-FR" sz="2400" i="1" dirty="0"/>
              <a:t>Crystal	         		Crystal        	        Crystal surface</a:t>
            </a:r>
            <a:endParaRPr lang="fr-FR" sz="2400" baseline="-25000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45374" y="1844824"/>
            <a:ext cx="8991122" cy="926812"/>
          </a:xfrm>
          <a:prstGeom prst="roundRect">
            <a:avLst/>
          </a:prstGeom>
          <a:noFill/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07504" y="3789040"/>
            <a:ext cx="2664296" cy="1944216"/>
          </a:xfrm>
          <a:prstGeom prst="rect">
            <a:avLst/>
          </a:prstGeom>
          <a:noFill/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251520" y="4149080"/>
            <a:ext cx="144016" cy="144016"/>
          </a:xfrm>
          <a:prstGeom prst="ellipse">
            <a:avLst/>
          </a:prstGeom>
          <a:solidFill>
            <a:srgbClr val="6666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755576" y="4149080"/>
            <a:ext cx="144016" cy="144016"/>
          </a:xfrm>
          <a:prstGeom prst="ellipse">
            <a:avLst/>
          </a:prstGeom>
          <a:solidFill>
            <a:srgbClr val="6666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1259632" y="4149080"/>
            <a:ext cx="144016" cy="144016"/>
          </a:xfrm>
          <a:prstGeom prst="ellipse">
            <a:avLst/>
          </a:prstGeom>
          <a:solidFill>
            <a:srgbClr val="6666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251520" y="4581128"/>
            <a:ext cx="144016" cy="144016"/>
          </a:xfrm>
          <a:prstGeom prst="ellipse">
            <a:avLst/>
          </a:prstGeom>
          <a:solidFill>
            <a:srgbClr val="6666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1259632" y="4581128"/>
            <a:ext cx="144016" cy="144016"/>
          </a:xfrm>
          <a:prstGeom prst="ellipse">
            <a:avLst/>
          </a:prstGeom>
          <a:solidFill>
            <a:srgbClr val="6666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251520" y="5013176"/>
            <a:ext cx="144016" cy="144016"/>
          </a:xfrm>
          <a:prstGeom prst="ellipse">
            <a:avLst/>
          </a:prstGeom>
          <a:solidFill>
            <a:srgbClr val="6666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755576" y="5013176"/>
            <a:ext cx="144016" cy="144016"/>
          </a:xfrm>
          <a:prstGeom prst="ellipse">
            <a:avLst/>
          </a:prstGeom>
          <a:solidFill>
            <a:srgbClr val="6666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1259632" y="5013176"/>
            <a:ext cx="144016" cy="144016"/>
          </a:xfrm>
          <a:prstGeom prst="ellipse">
            <a:avLst/>
          </a:prstGeom>
          <a:solidFill>
            <a:srgbClr val="6666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251520" y="5445224"/>
            <a:ext cx="144016" cy="144016"/>
          </a:xfrm>
          <a:prstGeom prst="ellipse">
            <a:avLst/>
          </a:prstGeom>
          <a:solidFill>
            <a:srgbClr val="6666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755576" y="5445224"/>
            <a:ext cx="144016" cy="144016"/>
          </a:xfrm>
          <a:prstGeom prst="ellipse">
            <a:avLst/>
          </a:prstGeom>
          <a:solidFill>
            <a:srgbClr val="6666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1259632" y="5445224"/>
            <a:ext cx="144016" cy="144016"/>
          </a:xfrm>
          <a:prstGeom prst="ellipse">
            <a:avLst/>
          </a:prstGeom>
          <a:solidFill>
            <a:srgbClr val="6666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1691680" y="4149080"/>
            <a:ext cx="144016" cy="144016"/>
          </a:xfrm>
          <a:prstGeom prst="ellipse">
            <a:avLst/>
          </a:prstGeom>
          <a:solidFill>
            <a:srgbClr val="6666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1691680" y="4581128"/>
            <a:ext cx="144016" cy="144016"/>
          </a:xfrm>
          <a:prstGeom prst="ellipse">
            <a:avLst/>
          </a:prstGeom>
          <a:solidFill>
            <a:srgbClr val="6666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1691680" y="5013176"/>
            <a:ext cx="144016" cy="144016"/>
          </a:xfrm>
          <a:prstGeom prst="ellipse">
            <a:avLst/>
          </a:prstGeom>
          <a:solidFill>
            <a:srgbClr val="6666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1691680" y="5445224"/>
            <a:ext cx="144016" cy="144016"/>
          </a:xfrm>
          <a:prstGeom prst="ellipse">
            <a:avLst/>
          </a:prstGeom>
          <a:solidFill>
            <a:srgbClr val="6666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683568" y="4509120"/>
            <a:ext cx="288032" cy="288032"/>
          </a:xfrm>
          <a:prstGeom prst="rect">
            <a:avLst/>
          </a:prstGeom>
          <a:noFill/>
          <a:ln>
            <a:solidFill>
              <a:srgbClr val="6666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avec flèche 25"/>
          <p:cNvCxnSpPr/>
          <p:nvPr/>
        </p:nvCxnSpPr>
        <p:spPr>
          <a:xfrm flipV="1">
            <a:off x="1022517" y="3933056"/>
            <a:ext cx="237115" cy="338950"/>
          </a:xfrm>
          <a:prstGeom prst="straightConnector1">
            <a:avLst/>
          </a:prstGeom>
          <a:ln w="28575">
            <a:solidFill>
              <a:srgbClr val="66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987824" y="3501008"/>
            <a:ext cx="5796136" cy="2554545"/>
          </a:xfrm>
          <a:prstGeom prst="rect">
            <a:avLst/>
          </a:prstGeom>
          <a:ln>
            <a:solidFill>
              <a:srgbClr val="6666FF"/>
            </a:solidFill>
          </a:ln>
        </p:spPr>
        <p:txBody>
          <a:bodyPr wrap="square">
            <a:spAutoFit/>
          </a:bodyPr>
          <a:lstStyle/>
          <a:p>
            <a:pPr algn="just"/>
            <a:endParaRPr lang="fr-FR" sz="2400" dirty="0"/>
          </a:p>
          <a:p>
            <a:pPr algn="just"/>
            <a:r>
              <a:rPr lang="fr-FR" sz="2400" dirty="0"/>
              <a:t>0 </a:t>
            </a:r>
            <a:r>
              <a:rPr lang="fr-FR" sz="2400" i="1" dirty="0"/>
              <a:t>(= </a:t>
            </a:r>
            <a:r>
              <a:rPr lang="fr-FR" sz="2400" i="1" dirty="0" err="1"/>
              <a:t>perfect</a:t>
            </a:r>
            <a:r>
              <a:rPr lang="fr-FR" sz="2400" i="1" dirty="0"/>
              <a:t> </a:t>
            </a:r>
            <a:r>
              <a:rPr lang="fr-FR" sz="2400" i="1" dirty="0" err="1"/>
              <a:t>crystal</a:t>
            </a:r>
            <a:r>
              <a:rPr lang="fr-FR" sz="2400" i="1" dirty="0"/>
              <a:t>) </a:t>
            </a:r>
            <a:r>
              <a:rPr lang="fr-FR" sz="2400" b="1" dirty="0"/>
              <a:t>	= 	V</a:t>
            </a:r>
            <a:r>
              <a:rPr lang="fr-FR" sz="2400" b="1" baseline="-25000" dirty="0"/>
              <a:t>M</a:t>
            </a:r>
            <a:r>
              <a:rPr lang="fr-FR" sz="2400" b="1" dirty="0"/>
              <a:t> + V</a:t>
            </a:r>
            <a:r>
              <a:rPr lang="fr-FR" sz="2400" b="1" baseline="-25000" dirty="0"/>
              <a:t>X</a:t>
            </a:r>
          </a:p>
          <a:p>
            <a:pPr algn="just"/>
            <a:endParaRPr lang="fr-FR" sz="2400" b="1" baseline="-25000" dirty="0"/>
          </a:p>
          <a:p>
            <a:pPr algn="just"/>
            <a:endParaRPr lang="fr-FR" sz="2400" b="1" baseline="-25000" dirty="0"/>
          </a:p>
          <a:p>
            <a:pPr algn="just"/>
            <a:endParaRPr lang="fr-FR" sz="2400" b="1" baseline="-25000" dirty="0"/>
          </a:p>
          <a:p>
            <a:pPr algn="just"/>
            <a:endParaRPr lang="fr-FR" sz="2400" b="1" baseline="-25000" dirty="0"/>
          </a:p>
          <a:p>
            <a:pPr algn="just"/>
            <a:r>
              <a:rPr lang="fr-FR" sz="2400" dirty="0" err="1"/>
              <a:t>NaCl</a:t>
            </a:r>
            <a:r>
              <a:rPr lang="fr-FR" sz="2400" dirty="0"/>
              <a:t>, TiO</a:t>
            </a:r>
            <a:r>
              <a:rPr lang="fr-FR" sz="2400" baseline="-25000" dirty="0"/>
              <a:t>2</a:t>
            </a:r>
            <a:r>
              <a:rPr lang="fr-FR" sz="2400" dirty="0"/>
              <a:t>, </a:t>
            </a:r>
            <a:r>
              <a:rPr lang="fr-FR" sz="2400" dirty="0" err="1"/>
              <a:t>BeO</a:t>
            </a:r>
            <a:r>
              <a:rPr lang="fr-FR" sz="2400" dirty="0"/>
              <a:t>, </a:t>
            </a:r>
            <a:r>
              <a:rPr lang="fr-FR" sz="2400" dirty="0" err="1"/>
              <a:t>CaO</a:t>
            </a:r>
            <a:r>
              <a:rPr lang="fr-FR" sz="2400" dirty="0"/>
              <a:t>, </a:t>
            </a:r>
            <a:r>
              <a:rPr lang="fr-FR" sz="2400" dirty="0" err="1"/>
              <a:t>SrO</a:t>
            </a:r>
            <a:r>
              <a:rPr lang="fr-FR" sz="2400" dirty="0"/>
              <a:t>, </a:t>
            </a:r>
            <a:r>
              <a:rPr lang="fr-FR" sz="2400" dirty="0" err="1"/>
              <a:t>CsCl</a:t>
            </a:r>
            <a:r>
              <a:rPr lang="fr-FR" sz="2400" dirty="0"/>
              <a:t>…</a:t>
            </a:r>
          </a:p>
          <a:p>
            <a:pPr algn="just"/>
            <a:endParaRPr lang="fr-FR" sz="2400" dirty="0"/>
          </a:p>
        </p:txBody>
      </p:sp>
      <p:sp>
        <p:nvSpPr>
          <p:cNvPr id="27" name="ZoneTexte 26"/>
          <p:cNvSpPr txBox="1"/>
          <p:nvPr/>
        </p:nvSpPr>
        <p:spPr>
          <a:xfrm>
            <a:off x="2411760" y="4554"/>
            <a:ext cx="4076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u="sng" dirty="0">
                <a:solidFill>
                  <a:srgbClr val="6666FF"/>
                </a:solidFill>
              </a:rPr>
              <a:t>3.1. </a:t>
            </a:r>
            <a:r>
              <a:rPr lang="fr-FR" sz="2400" u="sng" dirty="0" err="1">
                <a:solidFill>
                  <a:srgbClr val="6666FF"/>
                </a:solidFill>
              </a:rPr>
              <a:t>Intrinsic</a:t>
            </a:r>
            <a:r>
              <a:rPr lang="fr-FR" sz="2400" u="sng" dirty="0">
                <a:solidFill>
                  <a:srgbClr val="6666FF"/>
                </a:solidFill>
              </a:rPr>
              <a:t> </a:t>
            </a:r>
            <a:r>
              <a:rPr lang="fr-FR" sz="2400" u="sng" dirty="0" err="1">
                <a:solidFill>
                  <a:srgbClr val="6666FF"/>
                </a:solidFill>
              </a:rPr>
              <a:t>desorder</a:t>
            </a:r>
            <a:r>
              <a:rPr lang="fr-FR" sz="2400" u="sng" dirty="0">
                <a:solidFill>
                  <a:srgbClr val="6666FF"/>
                </a:solidFill>
              </a:rPr>
              <a:t> of </a:t>
            </a:r>
            <a:r>
              <a:rPr lang="fr-FR" sz="2400" u="sng" dirty="0" err="1">
                <a:solidFill>
                  <a:srgbClr val="6666FF"/>
                </a:solidFill>
              </a:rPr>
              <a:t>atoms</a:t>
            </a:r>
            <a:endParaRPr lang="fr-FR" sz="2400" u="sng" dirty="0">
              <a:solidFill>
                <a:srgbClr val="6666FF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7020272" y="1858541"/>
            <a:ext cx="1868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>
                <a:solidFill>
                  <a:srgbClr val="6666FF"/>
                </a:solidFill>
              </a:rPr>
              <a:t>K</a:t>
            </a:r>
            <a:r>
              <a:rPr lang="fr-FR" sz="2400" baseline="-25000" dirty="0" err="1">
                <a:solidFill>
                  <a:srgbClr val="6666FF"/>
                </a:solidFill>
              </a:rPr>
              <a:t>s</a:t>
            </a:r>
            <a:r>
              <a:rPr lang="fr-FR" sz="2400" dirty="0">
                <a:solidFill>
                  <a:srgbClr val="6666FF"/>
                </a:solidFill>
              </a:rPr>
              <a:t> = [</a:t>
            </a:r>
            <a:r>
              <a:rPr lang="fr-FR" sz="2400" b="1" dirty="0">
                <a:solidFill>
                  <a:srgbClr val="6666FF"/>
                </a:solidFill>
              </a:rPr>
              <a:t>V</a:t>
            </a:r>
            <a:r>
              <a:rPr lang="fr-FR" sz="2400" b="1" baseline="-25000" dirty="0">
                <a:solidFill>
                  <a:srgbClr val="6666FF"/>
                </a:solidFill>
              </a:rPr>
              <a:t>M</a:t>
            </a:r>
            <a:r>
              <a:rPr lang="fr-FR" sz="2400" dirty="0">
                <a:solidFill>
                  <a:srgbClr val="6666FF"/>
                </a:solidFill>
              </a:rPr>
              <a:t>].[</a:t>
            </a:r>
            <a:r>
              <a:rPr lang="fr-FR" sz="2400" b="1" dirty="0">
                <a:solidFill>
                  <a:srgbClr val="6666FF"/>
                </a:solidFill>
              </a:rPr>
              <a:t>V</a:t>
            </a:r>
            <a:r>
              <a:rPr lang="fr-FR" sz="2400" b="1" baseline="-25000" dirty="0">
                <a:solidFill>
                  <a:srgbClr val="6666FF"/>
                </a:solidFill>
              </a:rPr>
              <a:t>X</a:t>
            </a:r>
            <a:r>
              <a:rPr lang="fr-FR" sz="2400" dirty="0">
                <a:solidFill>
                  <a:srgbClr val="6666FF"/>
                </a:solidFill>
              </a:rPr>
              <a:t>]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2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19843"/>
              </p:ext>
            </p:extLst>
          </p:nvPr>
        </p:nvGraphicFramePr>
        <p:xfrm>
          <a:off x="4523109" y="-33770"/>
          <a:ext cx="1818105" cy="750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2" imgW="1041120" imgH="431640" progId="Equation.3">
                  <p:embed/>
                </p:oleObj>
              </mc:Choice>
              <mc:Fallback>
                <p:oleObj name="Équation" r:id="rId2" imgW="104112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3109" y="-33770"/>
                        <a:ext cx="1818105" cy="7505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e 3"/>
          <p:cNvGrpSpPr/>
          <p:nvPr/>
        </p:nvGrpSpPr>
        <p:grpSpPr>
          <a:xfrm>
            <a:off x="27087" y="3068960"/>
            <a:ext cx="6345113" cy="5328592"/>
            <a:chOff x="2619375" y="3507362"/>
            <a:chExt cx="3752825" cy="3234005"/>
          </a:xfrm>
        </p:grpSpPr>
        <p:sp>
          <p:nvSpPr>
            <p:cNvPr id="9" name="Arc 8"/>
            <p:cNvSpPr/>
            <p:nvPr/>
          </p:nvSpPr>
          <p:spPr>
            <a:xfrm rot="16200000">
              <a:off x="2965243" y="4382968"/>
              <a:ext cx="2429563" cy="2287236"/>
            </a:xfrm>
            <a:prstGeom prst="arc">
              <a:avLst>
                <a:gd name="adj1" fmla="val 16200000"/>
                <a:gd name="adj2" fmla="val 5170438"/>
              </a:avLst>
            </a:prstGeom>
            <a:ln w="28575">
              <a:solidFill>
                <a:srgbClr val="66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3" name="Groupe 2"/>
            <p:cNvGrpSpPr/>
            <p:nvPr/>
          </p:nvGrpSpPr>
          <p:grpSpPr>
            <a:xfrm>
              <a:off x="2619375" y="3507362"/>
              <a:ext cx="3752825" cy="2230640"/>
              <a:chOff x="2619375" y="3507362"/>
              <a:chExt cx="3752825" cy="2230640"/>
            </a:xfrm>
          </p:grpSpPr>
          <p:cxnSp>
            <p:nvCxnSpPr>
              <p:cNvPr id="6" name="Connecteur droit avec flèche 5"/>
              <p:cNvCxnSpPr/>
              <p:nvPr/>
            </p:nvCxnSpPr>
            <p:spPr>
              <a:xfrm flipV="1">
                <a:off x="3044081" y="3507362"/>
                <a:ext cx="0" cy="19442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necteur droit avec flèche 7"/>
              <p:cNvCxnSpPr/>
              <p:nvPr/>
            </p:nvCxnSpPr>
            <p:spPr>
              <a:xfrm>
                <a:off x="3044081" y="5451578"/>
                <a:ext cx="316835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avec flèche 10"/>
              <p:cNvCxnSpPr/>
              <p:nvPr/>
            </p:nvCxnSpPr>
            <p:spPr>
              <a:xfrm flipV="1">
                <a:off x="3036407" y="4583290"/>
                <a:ext cx="1879882" cy="86709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12"/>
              <p:cNvCxnSpPr/>
              <p:nvPr/>
            </p:nvCxnSpPr>
            <p:spPr>
              <a:xfrm>
                <a:off x="4916289" y="4587482"/>
                <a:ext cx="0" cy="864096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14"/>
              <p:cNvCxnSpPr/>
              <p:nvPr/>
            </p:nvCxnSpPr>
            <p:spPr>
              <a:xfrm flipH="1">
                <a:off x="3044081" y="4587482"/>
                <a:ext cx="1872208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6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64328134"/>
                  </p:ext>
                </p:extLst>
              </p:nvPr>
            </p:nvGraphicFramePr>
            <p:xfrm>
              <a:off x="2619375" y="3508057"/>
              <a:ext cx="395288" cy="2127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Équation" r:id="rId4" imgW="304560" imgH="164880" progId="Equation.3">
                      <p:embed/>
                    </p:oleObj>
                  </mc:Choice>
                  <mc:Fallback>
                    <p:oleObj name="Équation" r:id="rId4" imgW="304560" imgH="164880" progId="Equation.3">
                      <p:embed/>
                      <p:pic>
                        <p:nvPicPr>
                          <p:cNvPr id="0" name="Picture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19375" y="3508057"/>
                            <a:ext cx="395288" cy="2127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01357573"/>
                  </p:ext>
                </p:extLst>
              </p:nvPr>
            </p:nvGraphicFramePr>
            <p:xfrm>
              <a:off x="6140425" y="5523586"/>
              <a:ext cx="231775" cy="2143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Équation" r:id="rId6" imgW="177480" imgH="164880" progId="Equation.3">
                      <p:embed/>
                    </p:oleObj>
                  </mc:Choice>
                  <mc:Fallback>
                    <p:oleObj name="Équation" r:id="rId6" imgW="177480" imgH="164880" progId="Equation.3">
                      <p:embed/>
                      <p:pic>
                        <p:nvPicPr>
                          <p:cNvPr id="0" name="Picture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40425" y="5523586"/>
                            <a:ext cx="231775" cy="2143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8" name="Forme libre 17"/>
              <p:cNvSpPr/>
              <p:nvPr/>
            </p:nvSpPr>
            <p:spPr>
              <a:xfrm>
                <a:off x="3404121" y="5307562"/>
                <a:ext cx="161925" cy="142875"/>
              </a:xfrm>
              <a:custGeom>
                <a:avLst/>
                <a:gdLst>
                  <a:gd name="connsiteX0" fmla="*/ 0 w 161925"/>
                  <a:gd name="connsiteY0" fmla="*/ 0 h 142875"/>
                  <a:gd name="connsiteX1" fmla="*/ 133350 w 161925"/>
                  <a:gd name="connsiteY1" fmla="*/ 57150 h 142875"/>
                  <a:gd name="connsiteX2" fmla="*/ 161925 w 161925"/>
                  <a:gd name="connsiteY2" fmla="*/ 142875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1925" h="142875">
                    <a:moveTo>
                      <a:pt x="0" y="0"/>
                    </a:moveTo>
                    <a:cubicBezTo>
                      <a:pt x="53181" y="16669"/>
                      <a:pt x="106363" y="33338"/>
                      <a:pt x="133350" y="57150"/>
                    </a:cubicBezTo>
                    <a:cubicBezTo>
                      <a:pt x="160337" y="80962"/>
                      <a:pt x="161131" y="111918"/>
                      <a:pt x="161925" y="142875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aphicFrame>
            <p:nvGraphicFramePr>
              <p:cNvPr id="19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19324792"/>
                  </p:ext>
                </p:extLst>
              </p:nvPr>
            </p:nvGraphicFramePr>
            <p:xfrm>
              <a:off x="4916289" y="4227442"/>
              <a:ext cx="247650" cy="330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Équation" r:id="rId8" imgW="190440" imgH="253800" progId="Equation.3">
                      <p:embed/>
                    </p:oleObj>
                  </mc:Choice>
                  <mc:Fallback>
                    <p:oleObj name="Équation" r:id="rId8" imgW="190440" imgH="253800" progId="Equation.3">
                      <p:embed/>
                      <p:pic>
                        <p:nvPicPr>
                          <p:cNvPr id="0" name="Picture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16289" y="4227442"/>
                            <a:ext cx="247650" cy="3302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4215" name="Object 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28276733"/>
                  </p:ext>
                </p:extLst>
              </p:nvPr>
            </p:nvGraphicFramePr>
            <p:xfrm>
              <a:off x="5348337" y="4875514"/>
              <a:ext cx="795338" cy="2635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Équation" r:id="rId10" imgW="609480" imgH="203040" progId="Equation.3">
                      <p:embed/>
                    </p:oleObj>
                  </mc:Choice>
                  <mc:Fallback>
                    <p:oleObj name="Équation" r:id="rId10" imgW="609480" imgH="203040" progId="Equation.3">
                      <p:embed/>
                      <p:pic>
                        <p:nvPicPr>
                          <p:cNvPr id="0" name="Picture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48337" y="4875514"/>
                            <a:ext cx="795338" cy="2635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4216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63455228"/>
                  </p:ext>
                </p:extLst>
              </p:nvPr>
            </p:nvGraphicFramePr>
            <p:xfrm>
              <a:off x="3018706" y="3939733"/>
              <a:ext cx="846137" cy="2635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Équation" r:id="rId12" imgW="647640" imgH="203040" progId="Equation.3">
                      <p:embed/>
                    </p:oleObj>
                  </mc:Choice>
                  <mc:Fallback>
                    <p:oleObj name="Équation" r:id="rId12" imgW="647640" imgH="203040" progId="Equation.3">
                      <p:embed/>
                      <p:pic>
                        <p:nvPicPr>
                          <p:cNvPr id="0" name="Picture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18706" y="3939733"/>
                            <a:ext cx="846137" cy="263525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9" name="ZoneTexte 28"/>
              <p:cNvSpPr txBox="1"/>
              <p:nvPr/>
            </p:nvSpPr>
            <p:spPr>
              <a:xfrm>
                <a:off x="5213601" y="5451578"/>
                <a:ext cx="206621" cy="286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>
                    <a:solidFill>
                      <a:srgbClr val="FF0000"/>
                    </a:solidFill>
                  </a:rPr>
                  <a:t>R</a:t>
                </a:r>
              </a:p>
            </p:txBody>
          </p:sp>
          <p:graphicFrame>
            <p:nvGraphicFramePr>
              <p:cNvPr id="30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72198287"/>
                  </p:ext>
                </p:extLst>
              </p:nvPr>
            </p:nvGraphicFramePr>
            <p:xfrm>
              <a:off x="3542931" y="5205888"/>
              <a:ext cx="165223" cy="2622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Équation" r:id="rId14" imgW="126720" imgH="203040" progId="Equation.3">
                      <p:embed/>
                    </p:oleObj>
                  </mc:Choice>
                  <mc:Fallback>
                    <p:oleObj name="Équation" r:id="rId14" imgW="126720" imgH="203040" progId="Equation.3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42931" y="5205888"/>
                            <a:ext cx="165223" cy="26223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1" name="ZoneTexte 30"/>
              <p:cNvSpPr txBox="1"/>
              <p:nvPr/>
            </p:nvSpPr>
            <p:spPr>
              <a:xfrm>
                <a:off x="3935007" y="3913425"/>
                <a:ext cx="754959" cy="286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>
                    <a:solidFill>
                      <a:srgbClr val="FF0000"/>
                    </a:solidFill>
                    <a:latin typeface="Symbol" pitchFamily="18" charset="2"/>
                  </a:rPr>
                  <a:t>w</a:t>
                </a:r>
                <a:r>
                  <a:rPr lang="fr-FR" baseline="-25000" dirty="0">
                    <a:solidFill>
                      <a:srgbClr val="FF0000"/>
                    </a:solidFill>
                  </a:rPr>
                  <a:t>0</a:t>
                </a:r>
                <a:r>
                  <a:rPr lang="fr-FR" dirty="0">
                    <a:solidFill>
                      <a:srgbClr val="FF0000"/>
                    </a:solidFill>
                  </a:rPr>
                  <a:t>=1/(RC)</a:t>
                </a:r>
              </a:p>
            </p:txBody>
          </p:sp>
          <p:cxnSp>
            <p:nvCxnSpPr>
              <p:cNvPr id="33" name="Connecteur droit 32"/>
              <p:cNvCxnSpPr/>
              <p:nvPr/>
            </p:nvCxnSpPr>
            <p:spPr>
              <a:xfrm>
                <a:off x="4139952" y="4227442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470311"/>
              </p:ext>
            </p:extLst>
          </p:nvPr>
        </p:nvGraphicFramePr>
        <p:xfrm>
          <a:off x="6953966" y="0"/>
          <a:ext cx="1901825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16" imgW="1015920" imgH="431640" progId="Equation.3">
                  <p:embed/>
                </p:oleObj>
              </mc:Choice>
              <mc:Fallback>
                <p:oleObj name="Équation" r:id="rId16" imgW="101592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966" y="0"/>
                        <a:ext cx="1901825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76649" y="14295"/>
            <a:ext cx="92890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err="1"/>
              <a:t>Impedances</a:t>
            </a:r>
            <a:r>
              <a:rPr lang="fr-FR" sz="2400" dirty="0"/>
              <a:t> </a:t>
            </a:r>
            <a:r>
              <a:rPr lang="fr-FR" sz="2400" dirty="0" err="1"/>
              <a:t>Z</a:t>
            </a:r>
            <a:r>
              <a:rPr lang="fr-FR" sz="2400" baseline="-25000" dirty="0" err="1"/>
              <a:t>k</a:t>
            </a:r>
            <a:r>
              <a:rPr lang="fr-FR" sz="2400" dirty="0"/>
              <a:t> in </a:t>
            </a:r>
            <a:r>
              <a:rPr lang="fr-FR" sz="2400" dirty="0" err="1">
                <a:solidFill>
                  <a:srgbClr val="6666FF"/>
                </a:solidFill>
              </a:rPr>
              <a:t>parallel</a:t>
            </a:r>
            <a:r>
              <a:rPr lang="fr-FR" sz="2400" dirty="0">
                <a:solidFill>
                  <a:srgbClr val="6666FF"/>
                </a:solidFill>
              </a:rPr>
              <a:t> mode </a:t>
            </a:r>
            <a:r>
              <a:rPr lang="fr-FR" sz="2400" dirty="0"/>
              <a:t>:		         , i.e. </a:t>
            </a:r>
          </a:p>
          <a:p>
            <a:endParaRPr lang="fr-FR" sz="2400" dirty="0"/>
          </a:p>
          <a:p>
            <a:r>
              <a:rPr lang="fr-FR" sz="2400" dirty="0" err="1"/>
              <a:t>Considering</a:t>
            </a:r>
            <a:r>
              <a:rPr lang="fr-FR" sz="2400" dirty="0"/>
              <a:t> R and C expressions:</a:t>
            </a:r>
          </a:p>
          <a:p>
            <a:endParaRPr lang="fr-FR" sz="2400" dirty="0"/>
          </a:p>
        </p:txBody>
      </p:sp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920541"/>
              </p:ext>
            </p:extLst>
          </p:nvPr>
        </p:nvGraphicFramePr>
        <p:xfrm>
          <a:off x="2123728" y="1051640"/>
          <a:ext cx="413385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18" imgW="2057400" imgH="444240" progId="Equation.3">
                  <p:embed/>
                </p:oleObj>
              </mc:Choice>
              <mc:Fallback>
                <p:oleObj name="Équation" r:id="rId18" imgW="2057400" imgH="4442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1051640"/>
                        <a:ext cx="413385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Connecteur droit avec flèche 22"/>
          <p:cNvCxnSpPr/>
          <p:nvPr/>
        </p:nvCxnSpPr>
        <p:spPr>
          <a:xfrm>
            <a:off x="3638653" y="1972473"/>
            <a:ext cx="0" cy="360040"/>
          </a:xfrm>
          <a:prstGeom prst="straightConnector1">
            <a:avLst/>
          </a:prstGeom>
          <a:ln w="19050">
            <a:solidFill>
              <a:srgbClr val="66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V="1">
            <a:off x="6333333" y="1556791"/>
            <a:ext cx="456695" cy="5913"/>
          </a:xfrm>
          <a:prstGeom prst="straightConnector1">
            <a:avLst/>
          </a:prstGeom>
          <a:ln w="19050">
            <a:solidFill>
              <a:srgbClr val="66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3325569" y="2188497"/>
            <a:ext cx="13211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6666FF"/>
                </a:solidFill>
              </a:rPr>
              <a:t>= 1</a:t>
            </a:r>
          </a:p>
          <a:p>
            <a:r>
              <a:rPr lang="fr-FR" sz="2400" dirty="0">
                <a:solidFill>
                  <a:srgbClr val="6666FF"/>
                </a:solidFill>
              </a:rPr>
              <a:t>si </a:t>
            </a:r>
            <a:r>
              <a:rPr lang="fr-FR" sz="2400" dirty="0">
                <a:solidFill>
                  <a:srgbClr val="6666FF"/>
                </a:solidFill>
                <a:latin typeface="Symbol" panose="05050102010706020507" pitchFamily="18" charset="2"/>
              </a:rPr>
              <a:t>w</a:t>
            </a:r>
            <a:r>
              <a:rPr lang="fr-FR" sz="2400" dirty="0">
                <a:solidFill>
                  <a:srgbClr val="6666FF"/>
                </a:solidFill>
              </a:rPr>
              <a:t> </a:t>
            </a:r>
            <a:r>
              <a:rPr lang="fr-FR" sz="2400" dirty="0">
                <a:solidFill>
                  <a:srgbClr val="6666FF"/>
                </a:solidFill>
                <a:sym typeface="Symbol"/>
              </a:rPr>
              <a:t> 0</a:t>
            </a:r>
            <a:r>
              <a:rPr lang="fr-FR" sz="2400" dirty="0">
                <a:solidFill>
                  <a:srgbClr val="6666FF"/>
                </a:solidFill>
              </a:rPr>
              <a:t> </a:t>
            </a:r>
          </a:p>
        </p:txBody>
      </p:sp>
      <p:sp>
        <p:nvSpPr>
          <p:cNvPr id="36" name="Ellipse 35"/>
          <p:cNvSpPr/>
          <p:nvPr/>
        </p:nvSpPr>
        <p:spPr>
          <a:xfrm>
            <a:off x="4821165" y="908720"/>
            <a:ext cx="1512168" cy="1296143"/>
          </a:xfrm>
          <a:prstGeom prst="ellipse">
            <a:avLst/>
          </a:prstGeom>
          <a:noFill/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/>
          <p:cNvSpPr txBox="1"/>
          <p:nvPr/>
        </p:nvSpPr>
        <p:spPr>
          <a:xfrm>
            <a:off x="6821750" y="1265307"/>
            <a:ext cx="13211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6666FF"/>
                </a:solidFill>
              </a:rPr>
              <a:t>= 0</a:t>
            </a:r>
          </a:p>
          <a:p>
            <a:r>
              <a:rPr lang="fr-FR" sz="2400" dirty="0">
                <a:solidFill>
                  <a:srgbClr val="6666FF"/>
                </a:solidFill>
              </a:rPr>
              <a:t>si </a:t>
            </a:r>
            <a:r>
              <a:rPr lang="fr-FR" sz="2400" dirty="0">
                <a:solidFill>
                  <a:srgbClr val="6666FF"/>
                </a:solidFill>
                <a:latin typeface="Symbol" panose="05050102010706020507" pitchFamily="18" charset="2"/>
              </a:rPr>
              <a:t>w</a:t>
            </a:r>
            <a:r>
              <a:rPr lang="fr-FR" sz="2400" dirty="0">
                <a:solidFill>
                  <a:srgbClr val="6666FF"/>
                </a:solidFill>
              </a:rPr>
              <a:t> </a:t>
            </a:r>
            <a:r>
              <a:rPr lang="fr-FR" sz="2400" dirty="0">
                <a:solidFill>
                  <a:srgbClr val="6666FF"/>
                </a:solidFill>
                <a:sym typeface="Symbol"/>
              </a:rPr>
              <a:t> 0</a:t>
            </a:r>
            <a:r>
              <a:rPr lang="fr-FR" sz="2400" dirty="0">
                <a:solidFill>
                  <a:srgbClr val="6666FF"/>
                </a:solidFill>
              </a:rPr>
              <a:t>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580112" y="3794455"/>
            <a:ext cx="30996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Symbol" panose="05050102010706020507" pitchFamily="18" charset="2"/>
              </a:rPr>
              <a:t>w</a:t>
            </a:r>
            <a:r>
              <a:rPr lang="fr-FR" sz="2400" dirty="0"/>
              <a:t> </a:t>
            </a:r>
            <a:r>
              <a:rPr lang="fr-FR" sz="2400" dirty="0">
                <a:sym typeface="Symbol"/>
              </a:rPr>
              <a:t> 0, </a:t>
            </a:r>
            <a:r>
              <a:rPr lang="fr-FR" sz="2400" dirty="0" err="1">
                <a:sym typeface="Symbol"/>
              </a:rPr>
              <a:t>Z</a:t>
            </a:r>
            <a:r>
              <a:rPr lang="fr-FR" sz="2400" baseline="-25000" dirty="0" err="1">
                <a:sym typeface="Symbol"/>
              </a:rPr>
              <a:t>total</a:t>
            </a:r>
            <a:r>
              <a:rPr lang="fr-FR" sz="2400" dirty="0">
                <a:sym typeface="Symbol"/>
              </a:rPr>
              <a:t> = </a:t>
            </a:r>
            <a:r>
              <a:rPr lang="fr-FR" sz="2400" dirty="0">
                <a:solidFill>
                  <a:srgbClr val="FF0000"/>
                </a:solidFill>
                <a:sym typeface="Symbol"/>
              </a:rPr>
              <a:t>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ym typeface="Symbol"/>
              </a:rPr>
              <a:t>At the </a:t>
            </a:r>
            <a:r>
              <a:rPr lang="fr-FR" sz="2400" dirty="0" err="1">
                <a:sym typeface="Symbol"/>
              </a:rPr>
              <a:t>semicircle</a:t>
            </a:r>
            <a:r>
              <a:rPr lang="fr-FR" sz="2400" dirty="0">
                <a:sym typeface="Symbol"/>
              </a:rPr>
              <a:t> top</a:t>
            </a:r>
          </a:p>
          <a:p>
            <a:r>
              <a:rPr lang="fr-FR" sz="2400" dirty="0">
                <a:solidFill>
                  <a:srgbClr val="FF0000"/>
                </a:solidFill>
              </a:rPr>
              <a:t>C</a:t>
            </a:r>
            <a:r>
              <a:rPr lang="fr-FR" sz="2400" dirty="0">
                <a:solidFill>
                  <a:srgbClr val="6666FF"/>
                </a:solidFill>
              </a:rPr>
              <a:t> </a:t>
            </a:r>
            <a:r>
              <a:rPr lang="fr-FR" sz="2400" dirty="0"/>
              <a:t>= 1/(</a:t>
            </a:r>
            <a:r>
              <a:rPr lang="fr-FR" sz="2400" dirty="0">
                <a:latin typeface="Symbol" panose="05050102010706020507" pitchFamily="18" charset="2"/>
              </a:rPr>
              <a:t>w</a:t>
            </a:r>
            <a:r>
              <a:rPr lang="fr-FR" sz="2400" baseline="-25000" dirty="0">
                <a:latin typeface="Symbol" panose="05050102010706020507" pitchFamily="18" charset="2"/>
              </a:rPr>
              <a:t>0</a:t>
            </a:r>
            <a:r>
              <a:rPr lang="fr-FR" sz="2400" dirty="0"/>
              <a:t>R)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5724128" y="3276355"/>
            <a:ext cx="2458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/>
              <a:t>Oustanding</a:t>
            </a:r>
            <a:r>
              <a:rPr lang="fr-FR" sz="2400" dirty="0"/>
              <a:t> points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80112" y="3068960"/>
            <a:ext cx="3419872" cy="2160240"/>
          </a:xfrm>
          <a:prstGeom prst="rect">
            <a:avLst/>
          </a:prstGeom>
          <a:noFill/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Accolade fermante 20"/>
          <p:cNvSpPr/>
          <p:nvPr/>
        </p:nvSpPr>
        <p:spPr>
          <a:xfrm rot="5400000">
            <a:off x="3628367" y="1244973"/>
            <a:ext cx="45719" cy="1326807"/>
          </a:xfrm>
          <a:prstGeom prst="rightBrace">
            <a:avLst/>
          </a:prstGeom>
          <a:ln w="19050">
            <a:solidFill>
              <a:srgbClr val="66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90</a:t>
            </a:fld>
            <a:endParaRPr lang="fr-FR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avec flèche 2"/>
          <p:cNvCxnSpPr/>
          <p:nvPr/>
        </p:nvCxnSpPr>
        <p:spPr>
          <a:xfrm flipV="1">
            <a:off x="1154329" y="1425684"/>
            <a:ext cx="0" cy="30670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/>
          <p:cNvCxnSpPr/>
          <p:nvPr/>
        </p:nvCxnSpPr>
        <p:spPr>
          <a:xfrm>
            <a:off x="1154329" y="4492758"/>
            <a:ext cx="286669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 flipV="1">
            <a:off x="5549348" y="1425684"/>
            <a:ext cx="0" cy="30670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5549348" y="4492758"/>
            <a:ext cx="286669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625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727918"/>
              </p:ext>
            </p:extLst>
          </p:nvPr>
        </p:nvGraphicFramePr>
        <p:xfrm>
          <a:off x="683568" y="1426044"/>
          <a:ext cx="437131" cy="244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2" imgW="304560" imgH="164880" progId="Equation.3">
                  <p:embed/>
                </p:oleObj>
              </mc:Choice>
              <mc:Fallback>
                <p:oleObj name="Équation" r:id="rId2" imgW="304560" imgH="1648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426044"/>
                        <a:ext cx="437131" cy="2448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1971186"/>
              </p:ext>
            </p:extLst>
          </p:nvPr>
        </p:nvGraphicFramePr>
        <p:xfrm>
          <a:off x="5169082" y="1425856"/>
          <a:ext cx="256310" cy="244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4" imgW="177480" imgH="164880" progId="Equation.3">
                  <p:embed/>
                </p:oleObj>
              </mc:Choice>
              <mc:Fallback>
                <p:oleObj name="Équation" r:id="rId4" imgW="177480" imgH="1648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9082" y="1425856"/>
                        <a:ext cx="256310" cy="2448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3145089" y="4492758"/>
            <a:ext cx="906198" cy="425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Log(</a:t>
            </a:r>
            <a:r>
              <a:rPr lang="fr-FR" dirty="0">
                <a:latin typeface="Symbol" pitchFamily="18" charset="2"/>
              </a:rPr>
              <a:t>w</a:t>
            </a:r>
            <a:r>
              <a:rPr lang="fr-FR" dirty="0"/>
              <a:t>)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619739" y="4492758"/>
            <a:ext cx="906198" cy="425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Log(</a:t>
            </a:r>
            <a:r>
              <a:rPr lang="fr-FR" dirty="0">
                <a:latin typeface="Symbol" pitchFamily="18" charset="2"/>
              </a:rPr>
              <a:t>w</a:t>
            </a:r>
            <a:r>
              <a:rPr lang="fr-FR" dirty="0"/>
              <a:t>)</a:t>
            </a:r>
          </a:p>
        </p:txBody>
      </p:sp>
      <p:sp>
        <p:nvSpPr>
          <p:cNvPr id="24" name="Freeform 66"/>
          <p:cNvSpPr>
            <a:spLocks/>
          </p:cNvSpPr>
          <p:nvPr/>
        </p:nvSpPr>
        <p:spPr bwMode="auto">
          <a:xfrm>
            <a:off x="1472851" y="2503305"/>
            <a:ext cx="1985520" cy="1981430"/>
          </a:xfrm>
          <a:custGeom>
            <a:avLst/>
            <a:gdLst/>
            <a:ahLst/>
            <a:cxnLst>
              <a:cxn ang="0">
                <a:pos x="35" y="3836"/>
              </a:cxn>
              <a:cxn ang="0">
                <a:pos x="88" y="3835"/>
              </a:cxn>
              <a:cxn ang="0">
                <a:pos x="139" y="3831"/>
              </a:cxn>
              <a:cxn ang="0">
                <a:pos x="192" y="3828"/>
              </a:cxn>
              <a:cxn ang="0">
                <a:pos x="245" y="3823"/>
              </a:cxn>
              <a:cxn ang="0">
                <a:pos x="297" y="3819"/>
              </a:cxn>
              <a:cxn ang="0">
                <a:pos x="350" y="3809"/>
              </a:cxn>
              <a:cxn ang="0">
                <a:pos x="403" y="3799"/>
              </a:cxn>
              <a:cxn ang="0">
                <a:pos x="456" y="3787"/>
              </a:cxn>
              <a:cxn ang="0">
                <a:pos x="509" y="3769"/>
              </a:cxn>
              <a:cxn ang="0">
                <a:pos x="561" y="3748"/>
              </a:cxn>
              <a:cxn ang="0">
                <a:pos x="614" y="3721"/>
              </a:cxn>
              <a:cxn ang="0">
                <a:pos x="667" y="3689"/>
              </a:cxn>
              <a:cxn ang="0">
                <a:pos x="720" y="3651"/>
              </a:cxn>
              <a:cxn ang="0">
                <a:pos x="773" y="3603"/>
              </a:cxn>
              <a:cxn ang="0">
                <a:pos x="826" y="3547"/>
              </a:cxn>
              <a:cxn ang="0">
                <a:pos x="878" y="3481"/>
              </a:cxn>
              <a:cxn ang="0">
                <a:pos x="931" y="3401"/>
              </a:cxn>
              <a:cxn ang="0">
                <a:pos x="984" y="3308"/>
              </a:cxn>
              <a:cxn ang="0">
                <a:pos x="1037" y="3199"/>
              </a:cxn>
              <a:cxn ang="0">
                <a:pos x="1090" y="3068"/>
              </a:cxn>
              <a:cxn ang="0">
                <a:pos x="1142" y="2915"/>
              </a:cxn>
              <a:cxn ang="0">
                <a:pos x="1195" y="2727"/>
              </a:cxn>
              <a:cxn ang="0">
                <a:pos x="1248" y="2500"/>
              </a:cxn>
              <a:cxn ang="0">
                <a:pos x="1301" y="2225"/>
              </a:cxn>
              <a:cxn ang="0">
                <a:pos x="1352" y="1894"/>
              </a:cxn>
              <a:cxn ang="0">
                <a:pos x="1405" y="1508"/>
              </a:cxn>
              <a:cxn ang="0">
                <a:pos x="1458" y="1084"/>
              </a:cxn>
              <a:cxn ang="0">
                <a:pos x="1511" y="657"/>
              </a:cxn>
              <a:cxn ang="0">
                <a:pos x="1563" y="289"/>
              </a:cxn>
              <a:cxn ang="0">
                <a:pos x="1616" y="50"/>
              </a:cxn>
              <a:cxn ang="0">
                <a:pos x="1669" y="13"/>
              </a:cxn>
              <a:cxn ang="0">
                <a:pos x="1722" y="212"/>
              </a:cxn>
              <a:cxn ang="0">
                <a:pos x="1775" y="633"/>
              </a:cxn>
              <a:cxn ang="0">
                <a:pos x="1827" y="1210"/>
              </a:cxn>
              <a:cxn ang="0">
                <a:pos x="1880" y="1846"/>
              </a:cxn>
              <a:cxn ang="0">
                <a:pos x="1933" y="2441"/>
              </a:cxn>
              <a:cxn ang="0">
                <a:pos x="1986" y="2929"/>
              </a:cxn>
              <a:cxn ang="0">
                <a:pos x="2039" y="3284"/>
              </a:cxn>
              <a:cxn ang="0">
                <a:pos x="2091" y="3516"/>
              </a:cxn>
              <a:cxn ang="0">
                <a:pos x="2144" y="3657"/>
              </a:cxn>
              <a:cxn ang="0">
                <a:pos x="2197" y="3737"/>
              </a:cxn>
              <a:cxn ang="0">
                <a:pos x="2250" y="3780"/>
              </a:cxn>
              <a:cxn ang="0">
                <a:pos x="2303" y="3804"/>
              </a:cxn>
              <a:cxn ang="0">
                <a:pos x="2356" y="3819"/>
              </a:cxn>
              <a:cxn ang="0">
                <a:pos x="2408" y="3827"/>
              </a:cxn>
              <a:cxn ang="0">
                <a:pos x="2461" y="3831"/>
              </a:cxn>
              <a:cxn ang="0">
                <a:pos x="2512" y="3835"/>
              </a:cxn>
              <a:cxn ang="0">
                <a:pos x="2565" y="3836"/>
              </a:cxn>
              <a:cxn ang="0">
                <a:pos x="2618" y="3838"/>
              </a:cxn>
              <a:cxn ang="0">
                <a:pos x="2671" y="3839"/>
              </a:cxn>
              <a:cxn ang="0">
                <a:pos x="2724" y="3839"/>
              </a:cxn>
              <a:cxn ang="0">
                <a:pos x="2776" y="3839"/>
              </a:cxn>
              <a:cxn ang="0">
                <a:pos x="2829" y="3839"/>
              </a:cxn>
              <a:cxn ang="0">
                <a:pos x="2882" y="3839"/>
              </a:cxn>
              <a:cxn ang="0">
                <a:pos x="2935" y="3839"/>
              </a:cxn>
              <a:cxn ang="0">
                <a:pos x="2988" y="3839"/>
              </a:cxn>
              <a:cxn ang="0">
                <a:pos x="3041" y="3839"/>
              </a:cxn>
            </a:cxnLst>
            <a:rect l="0" t="0" r="r" b="b"/>
            <a:pathLst>
              <a:path w="3058" h="3839">
                <a:moveTo>
                  <a:pt x="0" y="3836"/>
                </a:moveTo>
                <a:lnTo>
                  <a:pt x="17" y="3836"/>
                </a:lnTo>
                <a:lnTo>
                  <a:pt x="35" y="3836"/>
                </a:lnTo>
                <a:lnTo>
                  <a:pt x="53" y="3835"/>
                </a:lnTo>
                <a:lnTo>
                  <a:pt x="70" y="3835"/>
                </a:lnTo>
                <a:lnTo>
                  <a:pt x="88" y="3835"/>
                </a:lnTo>
                <a:lnTo>
                  <a:pt x="105" y="3833"/>
                </a:lnTo>
                <a:lnTo>
                  <a:pt x="123" y="3833"/>
                </a:lnTo>
                <a:lnTo>
                  <a:pt x="139" y="3831"/>
                </a:lnTo>
                <a:lnTo>
                  <a:pt x="157" y="3831"/>
                </a:lnTo>
                <a:lnTo>
                  <a:pt x="174" y="3830"/>
                </a:lnTo>
                <a:lnTo>
                  <a:pt x="192" y="3828"/>
                </a:lnTo>
                <a:lnTo>
                  <a:pt x="209" y="3827"/>
                </a:lnTo>
                <a:lnTo>
                  <a:pt x="227" y="3825"/>
                </a:lnTo>
                <a:lnTo>
                  <a:pt x="245" y="3823"/>
                </a:lnTo>
                <a:lnTo>
                  <a:pt x="262" y="3822"/>
                </a:lnTo>
                <a:lnTo>
                  <a:pt x="280" y="3820"/>
                </a:lnTo>
                <a:lnTo>
                  <a:pt x="297" y="3819"/>
                </a:lnTo>
                <a:lnTo>
                  <a:pt x="315" y="3815"/>
                </a:lnTo>
                <a:lnTo>
                  <a:pt x="333" y="3812"/>
                </a:lnTo>
                <a:lnTo>
                  <a:pt x="350" y="3809"/>
                </a:lnTo>
                <a:lnTo>
                  <a:pt x="368" y="3806"/>
                </a:lnTo>
                <a:lnTo>
                  <a:pt x="385" y="3803"/>
                </a:lnTo>
                <a:lnTo>
                  <a:pt x="403" y="3799"/>
                </a:lnTo>
                <a:lnTo>
                  <a:pt x="421" y="3795"/>
                </a:lnTo>
                <a:lnTo>
                  <a:pt x="438" y="3791"/>
                </a:lnTo>
                <a:lnTo>
                  <a:pt x="456" y="3787"/>
                </a:lnTo>
                <a:lnTo>
                  <a:pt x="473" y="3780"/>
                </a:lnTo>
                <a:lnTo>
                  <a:pt x="491" y="3775"/>
                </a:lnTo>
                <a:lnTo>
                  <a:pt x="509" y="3769"/>
                </a:lnTo>
                <a:lnTo>
                  <a:pt x="526" y="3763"/>
                </a:lnTo>
                <a:lnTo>
                  <a:pt x="544" y="3755"/>
                </a:lnTo>
                <a:lnTo>
                  <a:pt x="561" y="3748"/>
                </a:lnTo>
                <a:lnTo>
                  <a:pt x="579" y="3740"/>
                </a:lnTo>
                <a:lnTo>
                  <a:pt x="597" y="3731"/>
                </a:lnTo>
                <a:lnTo>
                  <a:pt x="614" y="3721"/>
                </a:lnTo>
                <a:lnTo>
                  <a:pt x="632" y="3711"/>
                </a:lnTo>
                <a:lnTo>
                  <a:pt x="649" y="3700"/>
                </a:lnTo>
                <a:lnTo>
                  <a:pt x="667" y="3689"/>
                </a:lnTo>
                <a:lnTo>
                  <a:pt x="685" y="3678"/>
                </a:lnTo>
                <a:lnTo>
                  <a:pt x="702" y="3663"/>
                </a:lnTo>
                <a:lnTo>
                  <a:pt x="720" y="3651"/>
                </a:lnTo>
                <a:lnTo>
                  <a:pt x="738" y="3636"/>
                </a:lnTo>
                <a:lnTo>
                  <a:pt x="755" y="3620"/>
                </a:lnTo>
                <a:lnTo>
                  <a:pt x="773" y="3603"/>
                </a:lnTo>
                <a:lnTo>
                  <a:pt x="790" y="3585"/>
                </a:lnTo>
                <a:lnTo>
                  <a:pt x="808" y="3567"/>
                </a:lnTo>
                <a:lnTo>
                  <a:pt x="826" y="3547"/>
                </a:lnTo>
                <a:lnTo>
                  <a:pt x="843" y="3526"/>
                </a:lnTo>
                <a:lnTo>
                  <a:pt x="861" y="3503"/>
                </a:lnTo>
                <a:lnTo>
                  <a:pt x="878" y="3481"/>
                </a:lnTo>
                <a:lnTo>
                  <a:pt x="896" y="3455"/>
                </a:lnTo>
                <a:lnTo>
                  <a:pt x="914" y="3430"/>
                </a:lnTo>
                <a:lnTo>
                  <a:pt x="931" y="3401"/>
                </a:lnTo>
                <a:lnTo>
                  <a:pt x="949" y="3372"/>
                </a:lnTo>
                <a:lnTo>
                  <a:pt x="966" y="3342"/>
                </a:lnTo>
                <a:lnTo>
                  <a:pt x="984" y="3308"/>
                </a:lnTo>
                <a:lnTo>
                  <a:pt x="1002" y="3275"/>
                </a:lnTo>
                <a:lnTo>
                  <a:pt x="1019" y="3238"/>
                </a:lnTo>
                <a:lnTo>
                  <a:pt x="1037" y="3199"/>
                </a:lnTo>
                <a:lnTo>
                  <a:pt x="1054" y="3158"/>
                </a:lnTo>
                <a:lnTo>
                  <a:pt x="1072" y="3115"/>
                </a:lnTo>
                <a:lnTo>
                  <a:pt x="1090" y="3068"/>
                </a:lnTo>
                <a:lnTo>
                  <a:pt x="1107" y="3020"/>
                </a:lnTo>
                <a:lnTo>
                  <a:pt x="1125" y="2969"/>
                </a:lnTo>
                <a:lnTo>
                  <a:pt x="1142" y="2915"/>
                </a:lnTo>
                <a:lnTo>
                  <a:pt x="1160" y="2855"/>
                </a:lnTo>
                <a:lnTo>
                  <a:pt x="1178" y="2793"/>
                </a:lnTo>
                <a:lnTo>
                  <a:pt x="1195" y="2727"/>
                </a:lnTo>
                <a:lnTo>
                  <a:pt x="1213" y="2657"/>
                </a:lnTo>
                <a:lnTo>
                  <a:pt x="1230" y="2580"/>
                </a:lnTo>
                <a:lnTo>
                  <a:pt x="1248" y="2500"/>
                </a:lnTo>
                <a:lnTo>
                  <a:pt x="1266" y="2414"/>
                </a:lnTo>
                <a:lnTo>
                  <a:pt x="1283" y="2322"/>
                </a:lnTo>
                <a:lnTo>
                  <a:pt x="1301" y="2225"/>
                </a:lnTo>
                <a:lnTo>
                  <a:pt x="1317" y="2121"/>
                </a:lnTo>
                <a:lnTo>
                  <a:pt x="1334" y="2010"/>
                </a:lnTo>
                <a:lnTo>
                  <a:pt x="1352" y="1894"/>
                </a:lnTo>
                <a:lnTo>
                  <a:pt x="1370" y="1770"/>
                </a:lnTo>
                <a:lnTo>
                  <a:pt x="1387" y="1642"/>
                </a:lnTo>
                <a:lnTo>
                  <a:pt x="1405" y="1508"/>
                </a:lnTo>
                <a:lnTo>
                  <a:pt x="1422" y="1369"/>
                </a:lnTo>
                <a:lnTo>
                  <a:pt x="1440" y="1228"/>
                </a:lnTo>
                <a:lnTo>
                  <a:pt x="1458" y="1084"/>
                </a:lnTo>
                <a:lnTo>
                  <a:pt x="1475" y="938"/>
                </a:lnTo>
                <a:lnTo>
                  <a:pt x="1493" y="796"/>
                </a:lnTo>
                <a:lnTo>
                  <a:pt x="1511" y="657"/>
                </a:lnTo>
                <a:lnTo>
                  <a:pt x="1528" y="524"/>
                </a:lnTo>
                <a:lnTo>
                  <a:pt x="1546" y="402"/>
                </a:lnTo>
                <a:lnTo>
                  <a:pt x="1563" y="289"/>
                </a:lnTo>
                <a:lnTo>
                  <a:pt x="1581" y="193"/>
                </a:lnTo>
                <a:lnTo>
                  <a:pt x="1599" y="111"/>
                </a:lnTo>
                <a:lnTo>
                  <a:pt x="1616" y="50"/>
                </a:lnTo>
                <a:lnTo>
                  <a:pt x="1634" y="13"/>
                </a:lnTo>
                <a:lnTo>
                  <a:pt x="1651" y="0"/>
                </a:lnTo>
                <a:lnTo>
                  <a:pt x="1669" y="13"/>
                </a:lnTo>
                <a:lnTo>
                  <a:pt x="1687" y="52"/>
                </a:lnTo>
                <a:lnTo>
                  <a:pt x="1704" y="119"/>
                </a:lnTo>
                <a:lnTo>
                  <a:pt x="1722" y="212"/>
                </a:lnTo>
                <a:lnTo>
                  <a:pt x="1739" y="330"/>
                </a:lnTo>
                <a:lnTo>
                  <a:pt x="1757" y="471"/>
                </a:lnTo>
                <a:lnTo>
                  <a:pt x="1775" y="633"/>
                </a:lnTo>
                <a:lnTo>
                  <a:pt x="1792" y="813"/>
                </a:lnTo>
                <a:lnTo>
                  <a:pt x="1810" y="1005"/>
                </a:lnTo>
                <a:lnTo>
                  <a:pt x="1827" y="1210"/>
                </a:lnTo>
                <a:lnTo>
                  <a:pt x="1845" y="1420"/>
                </a:lnTo>
                <a:lnTo>
                  <a:pt x="1863" y="1634"/>
                </a:lnTo>
                <a:lnTo>
                  <a:pt x="1880" y="1846"/>
                </a:lnTo>
                <a:lnTo>
                  <a:pt x="1898" y="2052"/>
                </a:lnTo>
                <a:lnTo>
                  <a:pt x="1915" y="2252"/>
                </a:lnTo>
                <a:lnTo>
                  <a:pt x="1933" y="2441"/>
                </a:lnTo>
                <a:lnTo>
                  <a:pt x="1951" y="2617"/>
                </a:lnTo>
                <a:lnTo>
                  <a:pt x="1968" y="2780"/>
                </a:lnTo>
                <a:lnTo>
                  <a:pt x="1986" y="2929"/>
                </a:lnTo>
                <a:lnTo>
                  <a:pt x="2003" y="3062"/>
                </a:lnTo>
                <a:lnTo>
                  <a:pt x="2021" y="3180"/>
                </a:lnTo>
                <a:lnTo>
                  <a:pt x="2039" y="3284"/>
                </a:lnTo>
                <a:lnTo>
                  <a:pt x="2056" y="3374"/>
                </a:lnTo>
                <a:lnTo>
                  <a:pt x="2074" y="3451"/>
                </a:lnTo>
                <a:lnTo>
                  <a:pt x="2091" y="3516"/>
                </a:lnTo>
                <a:lnTo>
                  <a:pt x="2109" y="3572"/>
                </a:lnTo>
                <a:lnTo>
                  <a:pt x="2127" y="3619"/>
                </a:lnTo>
                <a:lnTo>
                  <a:pt x="2144" y="3657"/>
                </a:lnTo>
                <a:lnTo>
                  <a:pt x="2162" y="3689"/>
                </a:lnTo>
                <a:lnTo>
                  <a:pt x="2179" y="3715"/>
                </a:lnTo>
                <a:lnTo>
                  <a:pt x="2197" y="3737"/>
                </a:lnTo>
                <a:lnTo>
                  <a:pt x="2215" y="3755"/>
                </a:lnTo>
                <a:lnTo>
                  <a:pt x="2232" y="3767"/>
                </a:lnTo>
                <a:lnTo>
                  <a:pt x="2250" y="3780"/>
                </a:lnTo>
                <a:lnTo>
                  <a:pt x="2268" y="3790"/>
                </a:lnTo>
                <a:lnTo>
                  <a:pt x="2285" y="3798"/>
                </a:lnTo>
                <a:lnTo>
                  <a:pt x="2303" y="3804"/>
                </a:lnTo>
                <a:lnTo>
                  <a:pt x="2320" y="3809"/>
                </a:lnTo>
                <a:lnTo>
                  <a:pt x="2338" y="3814"/>
                </a:lnTo>
                <a:lnTo>
                  <a:pt x="2356" y="3819"/>
                </a:lnTo>
                <a:lnTo>
                  <a:pt x="2373" y="3822"/>
                </a:lnTo>
                <a:lnTo>
                  <a:pt x="2391" y="3823"/>
                </a:lnTo>
                <a:lnTo>
                  <a:pt x="2408" y="3827"/>
                </a:lnTo>
                <a:lnTo>
                  <a:pt x="2426" y="3828"/>
                </a:lnTo>
                <a:lnTo>
                  <a:pt x="2444" y="3830"/>
                </a:lnTo>
                <a:lnTo>
                  <a:pt x="2461" y="3831"/>
                </a:lnTo>
                <a:lnTo>
                  <a:pt x="2477" y="3833"/>
                </a:lnTo>
                <a:lnTo>
                  <a:pt x="2495" y="3835"/>
                </a:lnTo>
                <a:lnTo>
                  <a:pt x="2512" y="3835"/>
                </a:lnTo>
                <a:lnTo>
                  <a:pt x="2530" y="3836"/>
                </a:lnTo>
                <a:lnTo>
                  <a:pt x="2548" y="3836"/>
                </a:lnTo>
                <a:lnTo>
                  <a:pt x="2565" y="3836"/>
                </a:lnTo>
                <a:lnTo>
                  <a:pt x="2583" y="3838"/>
                </a:lnTo>
                <a:lnTo>
                  <a:pt x="2600" y="3838"/>
                </a:lnTo>
                <a:lnTo>
                  <a:pt x="2618" y="3838"/>
                </a:lnTo>
                <a:lnTo>
                  <a:pt x="2636" y="3838"/>
                </a:lnTo>
                <a:lnTo>
                  <a:pt x="2653" y="3838"/>
                </a:lnTo>
                <a:lnTo>
                  <a:pt x="2671" y="3839"/>
                </a:lnTo>
                <a:lnTo>
                  <a:pt x="2688" y="3839"/>
                </a:lnTo>
                <a:lnTo>
                  <a:pt x="2706" y="3839"/>
                </a:lnTo>
                <a:lnTo>
                  <a:pt x="2724" y="3839"/>
                </a:lnTo>
                <a:lnTo>
                  <a:pt x="2741" y="3839"/>
                </a:lnTo>
                <a:lnTo>
                  <a:pt x="2759" y="3839"/>
                </a:lnTo>
                <a:lnTo>
                  <a:pt x="2776" y="3839"/>
                </a:lnTo>
                <a:lnTo>
                  <a:pt x="2794" y="3839"/>
                </a:lnTo>
                <a:lnTo>
                  <a:pt x="2812" y="3839"/>
                </a:lnTo>
                <a:lnTo>
                  <a:pt x="2829" y="3839"/>
                </a:lnTo>
                <a:lnTo>
                  <a:pt x="2847" y="3839"/>
                </a:lnTo>
                <a:lnTo>
                  <a:pt x="2864" y="3839"/>
                </a:lnTo>
                <a:lnTo>
                  <a:pt x="2882" y="3839"/>
                </a:lnTo>
                <a:lnTo>
                  <a:pt x="2900" y="3839"/>
                </a:lnTo>
                <a:lnTo>
                  <a:pt x="2917" y="3839"/>
                </a:lnTo>
                <a:lnTo>
                  <a:pt x="2935" y="3839"/>
                </a:lnTo>
                <a:lnTo>
                  <a:pt x="2952" y="3839"/>
                </a:lnTo>
                <a:lnTo>
                  <a:pt x="2970" y="3839"/>
                </a:lnTo>
                <a:lnTo>
                  <a:pt x="2988" y="3839"/>
                </a:lnTo>
                <a:lnTo>
                  <a:pt x="3005" y="3839"/>
                </a:lnTo>
                <a:lnTo>
                  <a:pt x="3023" y="3839"/>
                </a:lnTo>
                <a:lnTo>
                  <a:pt x="3041" y="3839"/>
                </a:lnTo>
                <a:lnTo>
                  <a:pt x="3058" y="3839"/>
                </a:lnTo>
              </a:path>
            </a:pathLst>
          </a:custGeom>
          <a:noFill/>
          <a:ln w="19050" cmpd="sng">
            <a:solidFill>
              <a:srgbClr val="6666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cxnSp>
        <p:nvCxnSpPr>
          <p:cNvPr id="26" name="Connecteur droit 25"/>
          <p:cNvCxnSpPr/>
          <p:nvPr/>
        </p:nvCxnSpPr>
        <p:spPr>
          <a:xfrm>
            <a:off x="2535010" y="2503305"/>
            <a:ext cx="31600" cy="198945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2311288" y="4437934"/>
            <a:ext cx="466571" cy="425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itchFamily="18" charset="2"/>
              </a:rPr>
              <a:t>w</a:t>
            </a:r>
            <a:r>
              <a:rPr lang="fr-FR" baseline="-25000" dirty="0"/>
              <a:t>0</a:t>
            </a:r>
          </a:p>
        </p:txBody>
      </p:sp>
      <p:cxnSp>
        <p:nvCxnSpPr>
          <p:cNvPr id="30" name="Connecteur droit 29"/>
          <p:cNvCxnSpPr/>
          <p:nvPr/>
        </p:nvCxnSpPr>
        <p:spPr>
          <a:xfrm>
            <a:off x="5549348" y="2551990"/>
            <a:ext cx="1194456" cy="0"/>
          </a:xfrm>
          <a:prstGeom prst="line">
            <a:avLst/>
          </a:prstGeom>
          <a:ln w="19050">
            <a:solidFill>
              <a:srgbClr val="11F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7248551" y="4486619"/>
            <a:ext cx="1194456" cy="0"/>
          </a:xfrm>
          <a:prstGeom prst="line">
            <a:avLst/>
          </a:prstGeom>
          <a:ln w="19050">
            <a:solidFill>
              <a:srgbClr val="11F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orme libre 31"/>
          <p:cNvSpPr/>
          <p:nvPr/>
        </p:nvSpPr>
        <p:spPr>
          <a:xfrm>
            <a:off x="6712205" y="2546108"/>
            <a:ext cx="537197" cy="1942624"/>
          </a:xfrm>
          <a:custGeom>
            <a:avLst/>
            <a:gdLst>
              <a:gd name="connsiteX0" fmla="*/ 0 w 485775"/>
              <a:gd name="connsiteY0" fmla="*/ 3175 h 1687512"/>
              <a:gd name="connsiteX1" fmla="*/ 85725 w 485775"/>
              <a:gd name="connsiteY1" fmla="*/ 41275 h 1687512"/>
              <a:gd name="connsiteX2" fmla="*/ 161925 w 485775"/>
              <a:gd name="connsiteY2" fmla="*/ 250825 h 1687512"/>
              <a:gd name="connsiteX3" fmla="*/ 371475 w 485775"/>
              <a:gd name="connsiteY3" fmla="*/ 1450975 h 1687512"/>
              <a:gd name="connsiteX4" fmla="*/ 438150 w 485775"/>
              <a:gd name="connsiteY4" fmla="*/ 1651000 h 1687512"/>
              <a:gd name="connsiteX5" fmla="*/ 485775 w 485775"/>
              <a:gd name="connsiteY5" fmla="*/ 1670050 h 1687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5775" h="1687512">
                <a:moveTo>
                  <a:pt x="0" y="3175"/>
                </a:moveTo>
                <a:cubicBezTo>
                  <a:pt x="29369" y="1587"/>
                  <a:pt x="58738" y="0"/>
                  <a:pt x="85725" y="41275"/>
                </a:cubicBezTo>
                <a:cubicBezTo>
                  <a:pt x="112712" y="82550"/>
                  <a:pt x="114300" y="15875"/>
                  <a:pt x="161925" y="250825"/>
                </a:cubicBezTo>
                <a:cubicBezTo>
                  <a:pt x="209550" y="485775"/>
                  <a:pt x="325438" y="1217613"/>
                  <a:pt x="371475" y="1450975"/>
                </a:cubicBezTo>
                <a:cubicBezTo>
                  <a:pt x="417513" y="1684338"/>
                  <a:pt x="419100" y="1614488"/>
                  <a:pt x="438150" y="1651000"/>
                </a:cubicBezTo>
                <a:cubicBezTo>
                  <a:pt x="457200" y="1687512"/>
                  <a:pt x="471487" y="1678781"/>
                  <a:pt x="485775" y="1670050"/>
                </a:cubicBezTo>
              </a:path>
            </a:pathLst>
          </a:custGeom>
          <a:ln w="19050">
            <a:solidFill>
              <a:srgbClr val="11F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3" name="Connecteur droit 32"/>
          <p:cNvCxnSpPr/>
          <p:nvPr/>
        </p:nvCxnSpPr>
        <p:spPr>
          <a:xfrm>
            <a:off x="6982696" y="2581373"/>
            <a:ext cx="31600" cy="198945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6758973" y="4516002"/>
            <a:ext cx="466571" cy="425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itchFamily="18" charset="2"/>
              </a:rPr>
              <a:t>w</a:t>
            </a:r>
            <a:r>
              <a:rPr lang="fr-FR" baseline="-25000" dirty="0"/>
              <a:t>0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13668" y="809129"/>
            <a:ext cx="3428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>
                <a:solidFill>
                  <a:srgbClr val="6666FF"/>
                </a:solidFill>
              </a:rPr>
              <a:t>RC circuit in </a:t>
            </a:r>
            <a:r>
              <a:rPr lang="fr-FR" sz="2400" i="1" dirty="0" err="1">
                <a:solidFill>
                  <a:srgbClr val="6666FF"/>
                </a:solidFill>
              </a:rPr>
              <a:t>parallel</a:t>
            </a:r>
            <a:r>
              <a:rPr lang="fr-FR" sz="2400" i="1" dirty="0">
                <a:solidFill>
                  <a:srgbClr val="6666FF"/>
                </a:solidFill>
              </a:rPr>
              <a:t> mode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323528" y="5085184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err="1"/>
              <a:t>Many</a:t>
            </a:r>
            <a:r>
              <a:rPr lang="fr-FR" sz="2400" dirty="0"/>
              <a:t> </a:t>
            </a:r>
            <a:r>
              <a:rPr lang="fr-FR" sz="2400" dirty="0" err="1"/>
              <a:t>other</a:t>
            </a:r>
            <a:r>
              <a:rPr lang="fr-FR" sz="2400" dirty="0"/>
              <a:t> options : </a:t>
            </a:r>
          </a:p>
          <a:p>
            <a:r>
              <a:rPr lang="fr-FR" sz="2400" dirty="0" err="1"/>
              <a:t>From</a:t>
            </a:r>
            <a:r>
              <a:rPr lang="fr-FR" sz="2400" dirty="0"/>
              <a:t> </a:t>
            </a:r>
            <a:r>
              <a:rPr lang="fr-FR" sz="2400" dirty="0" err="1"/>
              <a:t>impedance</a:t>
            </a:r>
            <a:r>
              <a:rPr lang="fr-FR" sz="2400" dirty="0"/>
              <a:t> Z, </a:t>
            </a:r>
            <a:r>
              <a:rPr lang="fr-FR" sz="2400" dirty="0" err="1"/>
              <a:t>many</a:t>
            </a:r>
            <a:r>
              <a:rPr lang="fr-FR" sz="2400" dirty="0"/>
              <a:t> </a:t>
            </a:r>
            <a:r>
              <a:rPr lang="fr-FR" sz="2400" dirty="0" err="1"/>
              <a:t>other</a:t>
            </a:r>
            <a:r>
              <a:rPr lang="fr-FR" sz="2400" dirty="0"/>
              <a:t> </a:t>
            </a:r>
            <a:r>
              <a:rPr lang="fr-FR" sz="2400" dirty="0" err="1"/>
              <a:t>electrical</a:t>
            </a:r>
            <a:r>
              <a:rPr lang="fr-FR" sz="2400" dirty="0"/>
              <a:t> </a:t>
            </a:r>
            <a:r>
              <a:rPr lang="fr-FR" sz="2400" dirty="0" err="1"/>
              <a:t>features</a:t>
            </a:r>
            <a:r>
              <a:rPr lang="fr-FR" sz="2400" dirty="0"/>
              <a:t> are </a:t>
            </a:r>
            <a:r>
              <a:rPr lang="fr-FR" sz="2400" dirty="0" err="1"/>
              <a:t>evaluated</a:t>
            </a:r>
            <a:r>
              <a:rPr lang="fr-FR" sz="2400" dirty="0"/>
              <a:t> and </a:t>
            </a:r>
            <a:r>
              <a:rPr lang="fr-FR" sz="2400" dirty="0" err="1"/>
              <a:t>plotted</a:t>
            </a:r>
            <a:r>
              <a:rPr lang="fr-FR" sz="2400" dirty="0"/>
              <a:t>: </a:t>
            </a:r>
            <a:r>
              <a:rPr lang="fr-FR" sz="2400" dirty="0" err="1"/>
              <a:t>permittivity</a:t>
            </a:r>
            <a:r>
              <a:rPr lang="fr-FR" sz="2400" dirty="0"/>
              <a:t> </a:t>
            </a:r>
            <a:r>
              <a:rPr lang="fr-FR" sz="2400" dirty="0">
                <a:latin typeface="Symbol" pitchFamily="18" charset="2"/>
              </a:rPr>
              <a:t>e</a:t>
            </a:r>
            <a:r>
              <a:rPr lang="fr-FR" sz="2400" dirty="0"/>
              <a:t>(</a:t>
            </a:r>
            <a:r>
              <a:rPr lang="fr-FR" sz="2400" dirty="0">
                <a:latin typeface="Symbol" pitchFamily="18" charset="2"/>
              </a:rPr>
              <a:t>w</a:t>
            </a:r>
            <a:r>
              <a:rPr lang="fr-FR" sz="2400" dirty="0"/>
              <a:t>), </a:t>
            </a:r>
            <a:r>
              <a:rPr lang="fr-FR" sz="2400" dirty="0" err="1"/>
              <a:t>modulus</a:t>
            </a:r>
            <a:r>
              <a:rPr lang="fr-FR" sz="2400" dirty="0"/>
              <a:t> M(</a:t>
            </a:r>
            <a:r>
              <a:rPr lang="fr-FR" sz="2400" dirty="0">
                <a:latin typeface="Symbol" pitchFamily="18" charset="2"/>
              </a:rPr>
              <a:t>w</a:t>
            </a:r>
            <a:r>
              <a:rPr lang="fr-FR" sz="2400" dirty="0"/>
              <a:t>), </a:t>
            </a:r>
            <a:r>
              <a:rPr lang="fr-FR" sz="2400" dirty="0" err="1"/>
              <a:t>conductivity</a:t>
            </a:r>
            <a:r>
              <a:rPr lang="fr-FR" sz="2400" dirty="0"/>
              <a:t> </a:t>
            </a:r>
            <a:r>
              <a:rPr lang="fr-FR" sz="2400" dirty="0">
                <a:latin typeface="Symbol" panose="05050102010706020507" pitchFamily="18" charset="2"/>
              </a:rPr>
              <a:t>s</a:t>
            </a:r>
            <a:r>
              <a:rPr lang="fr-FR" sz="2400" dirty="0"/>
              <a:t>(</a:t>
            </a:r>
            <a:r>
              <a:rPr lang="fr-FR" sz="2400" dirty="0">
                <a:latin typeface="Symbol" panose="05050102010706020507" pitchFamily="18" charset="2"/>
              </a:rPr>
              <a:t>w</a:t>
            </a:r>
            <a:r>
              <a:rPr lang="fr-FR" sz="2400" dirty="0"/>
              <a:t>)...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12244" y="116632"/>
            <a:ext cx="77019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/>
              <a:t>Alternative </a:t>
            </a:r>
            <a:r>
              <a:rPr lang="fr-FR" sz="2400" dirty="0" err="1"/>
              <a:t>representation</a:t>
            </a:r>
            <a:r>
              <a:rPr lang="fr-FR" sz="2400" dirty="0"/>
              <a:t> : </a:t>
            </a:r>
            <a:r>
              <a:rPr lang="fr-FR" sz="2400" dirty="0">
                <a:solidFill>
                  <a:srgbClr val="6666FF"/>
                </a:solidFill>
              </a:rPr>
              <a:t>Bode </a:t>
            </a:r>
            <a:r>
              <a:rPr lang="fr-FR" sz="2400" dirty="0" err="1">
                <a:solidFill>
                  <a:srgbClr val="6666FF"/>
                </a:solidFill>
              </a:rPr>
              <a:t>diagram</a:t>
            </a:r>
            <a:endParaRPr lang="fr-FR" sz="2400" dirty="0">
              <a:solidFill>
                <a:srgbClr val="6666FF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590288" y="578297"/>
            <a:ext cx="1963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Z’ ou Z’’ = f(</a:t>
            </a:r>
            <a:r>
              <a:rPr lang="fr-FR" sz="2400" dirty="0">
                <a:latin typeface="Symbol" panose="05050102010706020507" pitchFamily="18" charset="2"/>
              </a:rPr>
              <a:t>w</a:t>
            </a:r>
            <a:r>
              <a:rPr lang="fr-FR" sz="2400" dirty="0"/>
              <a:t>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91</a:t>
            </a:fld>
            <a:endParaRPr lang="fr-FR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oneTexte 26"/>
          <p:cNvSpPr txBox="1"/>
          <p:nvPr/>
        </p:nvSpPr>
        <p:spPr>
          <a:xfrm>
            <a:off x="117674" y="6194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6666FF"/>
                </a:solidFill>
              </a:rPr>
              <a:t>2. 2.2. real case 1: ion blocking </a:t>
            </a:r>
            <a:r>
              <a:rPr lang="fr-FR" sz="2400" dirty="0" err="1">
                <a:solidFill>
                  <a:srgbClr val="6666FF"/>
                </a:solidFill>
              </a:rPr>
              <a:t>electrode</a:t>
            </a:r>
            <a:endParaRPr lang="fr-FR" sz="2400" dirty="0"/>
          </a:p>
        </p:txBody>
      </p:sp>
      <p:pic>
        <p:nvPicPr>
          <p:cNvPr id="287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8" t="-469" r="288" b="14662"/>
          <a:stretch/>
        </p:blipFill>
        <p:spPr bwMode="auto">
          <a:xfrm>
            <a:off x="-272806" y="1184290"/>
            <a:ext cx="6421428" cy="4692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51521" y="404664"/>
            <a:ext cx="88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	Cristalline </a:t>
            </a:r>
            <a:r>
              <a:rPr lang="fr-FR" sz="2400" dirty="0" err="1"/>
              <a:t>protonic</a:t>
            </a:r>
            <a:r>
              <a:rPr lang="fr-FR" sz="2400" dirty="0"/>
              <a:t> </a:t>
            </a:r>
            <a:r>
              <a:rPr lang="fr-FR" sz="2400" dirty="0" err="1"/>
              <a:t>conductor</a:t>
            </a:r>
            <a:r>
              <a:rPr lang="fr-FR" sz="2400" dirty="0"/>
              <a:t> </a:t>
            </a:r>
            <a:r>
              <a:rPr lang="fr-FR" sz="2400" dirty="0" err="1"/>
              <a:t>inserted</a:t>
            </a:r>
            <a:r>
              <a:rPr lang="fr-FR" sz="2400" dirty="0"/>
              <a:t> </a:t>
            </a:r>
            <a:r>
              <a:rPr lang="fr-FR" sz="2400" dirty="0" err="1"/>
              <a:t>between</a:t>
            </a:r>
            <a:r>
              <a:rPr lang="fr-FR" sz="2400" dirty="0"/>
              <a:t> 2 </a:t>
            </a:r>
            <a:r>
              <a:rPr lang="fr-FR" sz="2400" dirty="0" err="1"/>
              <a:t>metallic</a:t>
            </a:r>
            <a:r>
              <a:rPr lang="fr-FR" sz="2400" dirty="0"/>
              <a:t> </a:t>
            </a:r>
            <a:r>
              <a:rPr lang="fr-FR" sz="2400" dirty="0" err="1"/>
              <a:t>electrodes</a:t>
            </a:r>
            <a:r>
              <a:rPr lang="fr-FR" sz="2400" dirty="0"/>
              <a:t>, blocking H</a:t>
            </a:r>
            <a:r>
              <a:rPr lang="fr-FR" sz="2400" baseline="30000" dirty="0"/>
              <a:t>+</a:t>
            </a:r>
            <a:r>
              <a:rPr lang="fr-FR" sz="2400" dirty="0"/>
              <a:t> transport </a:t>
            </a:r>
            <a:r>
              <a:rPr lang="fr-FR" sz="2400" dirty="0" err="1"/>
              <a:t>outside</a:t>
            </a:r>
            <a:r>
              <a:rPr lang="fr-FR" sz="2400" dirty="0"/>
              <a:t> the </a:t>
            </a:r>
            <a:r>
              <a:rPr lang="fr-FR" sz="2400" dirty="0" err="1"/>
              <a:t>susytem</a:t>
            </a:r>
            <a:endParaRPr lang="fr-FR" sz="2400" baseline="30000" dirty="0"/>
          </a:p>
        </p:txBody>
      </p:sp>
      <p:sp>
        <p:nvSpPr>
          <p:cNvPr id="17" name="Flèche droite 16"/>
          <p:cNvSpPr/>
          <p:nvPr/>
        </p:nvSpPr>
        <p:spPr>
          <a:xfrm>
            <a:off x="467544" y="483462"/>
            <a:ext cx="597963" cy="333062"/>
          </a:xfrm>
          <a:prstGeom prst="rightArrow">
            <a:avLst/>
          </a:prstGeom>
          <a:solidFill>
            <a:srgbClr val="66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5" name="Ellipse 4"/>
          <p:cNvSpPr/>
          <p:nvPr/>
        </p:nvSpPr>
        <p:spPr>
          <a:xfrm>
            <a:off x="4716016" y="1400314"/>
            <a:ext cx="648072" cy="3600400"/>
          </a:xfrm>
          <a:prstGeom prst="ellipse">
            <a:avLst/>
          </a:prstGeom>
          <a:noFill/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5362325" y="3076594"/>
            <a:ext cx="679979" cy="0"/>
          </a:xfrm>
          <a:prstGeom prst="straightConnector1">
            <a:avLst/>
          </a:prstGeom>
          <a:ln w="28575">
            <a:solidFill>
              <a:srgbClr val="FF7C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6042304" y="1564069"/>
            <a:ext cx="3178339" cy="418576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Dual </a:t>
            </a:r>
            <a:r>
              <a:rPr lang="fr-FR" sz="2400" dirty="0" err="1"/>
              <a:t>effect</a:t>
            </a: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/>
              <a:t>Crystal </a:t>
            </a:r>
            <a:r>
              <a:rPr lang="fr-FR" sz="2200" dirty="0" err="1"/>
              <a:t>is</a:t>
            </a:r>
            <a:r>
              <a:rPr lang="fr-FR" sz="2200" dirty="0"/>
              <a:t> </a:t>
            </a:r>
            <a:r>
              <a:rPr lang="fr-FR" sz="2200" dirty="0" err="1"/>
              <a:t>electron</a:t>
            </a:r>
            <a:r>
              <a:rPr lang="fr-FR" sz="2200" dirty="0"/>
              <a:t>-blocking</a:t>
            </a:r>
            <a:endParaRPr lang="fr-FR" sz="2200" baseline="30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/>
              <a:t>Electrodes are ion-blocking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200" dirty="0"/>
          </a:p>
          <a:p>
            <a:pPr algn="ctr"/>
            <a:r>
              <a:rPr lang="fr-FR" sz="2200" dirty="0"/>
              <a:t>Accumulation of H</a:t>
            </a:r>
            <a:r>
              <a:rPr lang="fr-FR" sz="2200" baseline="30000" dirty="0"/>
              <a:t>+</a:t>
            </a:r>
            <a:r>
              <a:rPr lang="fr-FR" sz="2200" dirty="0"/>
              <a:t> et e</a:t>
            </a:r>
            <a:r>
              <a:rPr lang="fr-FR" sz="2200" baseline="30000" dirty="0"/>
              <a:t>- </a:t>
            </a:r>
            <a:r>
              <a:rPr lang="fr-FR" sz="2200" dirty="0"/>
              <a:t> at the interfaces</a:t>
            </a:r>
          </a:p>
          <a:p>
            <a:pPr algn="ctr"/>
            <a:endParaRPr lang="fr-FR" sz="2200" dirty="0"/>
          </a:p>
          <a:p>
            <a:pPr algn="ctr"/>
            <a:endParaRPr lang="fr-FR" sz="2200" dirty="0"/>
          </a:p>
          <a:p>
            <a:pPr algn="ctr"/>
            <a:r>
              <a:rPr lang="fr-FR" sz="2200" dirty="0"/>
              <a:t>Double capacitive layer</a:t>
            </a:r>
          </a:p>
          <a:p>
            <a:pPr algn="ctr"/>
            <a:r>
              <a:rPr lang="fr-FR" sz="2200" dirty="0"/>
              <a:t>(vertical line)</a:t>
            </a:r>
          </a:p>
        </p:txBody>
      </p:sp>
      <p:sp>
        <p:nvSpPr>
          <p:cNvPr id="22" name="Flèche droite 21"/>
          <p:cNvSpPr/>
          <p:nvPr/>
        </p:nvSpPr>
        <p:spPr>
          <a:xfrm rot="5400000">
            <a:off x="7365162" y="3280178"/>
            <a:ext cx="420481" cy="333062"/>
          </a:xfrm>
          <a:prstGeom prst="rightArrow">
            <a:avLst/>
          </a:prstGeom>
          <a:solidFill>
            <a:srgbClr val="6666FF"/>
          </a:solidFill>
          <a:ln w="9525"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23" name="Flèche droite 22"/>
          <p:cNvSpPr/>
          <p:nvPr/>
        </p:nvSpPr>
        <p:spPr>
          <a:xfrm rot="5400000">
            <a:off x="7365163" y="4439324"/>
            <a:ext cx="420481" cy="333062"/>
          </a:xfrm>
          <a:prstGeom prst="rightArrow">
            <a:avLst/>
          </a:prstGeom>
          <a:solidFill>
            <a:srgbClr val="6666FF"/>
          </a:solidFill>
          <a:ln w="9525"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11" name="Rectangle 10"/>
          <p:cNvSpPr/>
          <p:nvPr/>
        </p:nvSpPr>
        <p:spPr>
          <a:xfrm>
            <a:off x="6042304" y="1564069"/>
            <a:ext cx="3066200" cy="4185761"/>
          </a:xfrm>
          <a:prstGeom prst="rect">
            <a:avLst/>
          </a:prstGeom>
          <a:noFill/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92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840343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629" y="783767"/>
            <a:ext cx="6900736" cy="5106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51521" y="-27384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	Non </a:t>
            </a:r>
            <a:r>
              <a:rPr lang="fr-FR" sz="2400" dirty="0" err="1"/>
              <a:t>ideal</a:t>
            </a:r>
            <a:r>
              <a:rPr lang="fr-FR" sz="2400" dirty="0"/>
              <a:t> capacitance </a:t>
            </a:r>
            <a:r>
              <a:rPr lang="fr-FR" sz="2400" dirty="0">
                <a:sym typeface="Symbol"/>
              </a:rPr>
              <a:t> CPE : Constant Phase </a:t>
            </a:r>
            <a:r>
              <a:rPr lang="fr-FR" sz="2400" dirty="0" err="1">
                <a:sym typeface="Symbol"/>
              </a:rPr>
              <a:t>Element</a:t>
            </a:r>
            <a:r>
              <a:rPr lang="fr-FR" sz="2400" dirty="0">
                <a:sym typeface="Symbol"/>
              </a:rPr>
              <a:t> </a:t>
            </a:r>
          </a:p>
          <a:p>
            <a:r>
              <a:rPr lang="fr-FR" sz="2400" dirty="0">
                <a:sym typeface="Symbol"/>
              </a:rPr>
              <a:t>	 The </a:t>
            </a:r>
            <a:r>
              <a:rPr lang="fr-FR" sz="2400" dirty="0" err="1">
                <a:sym typeface="Symbol"/>
              </a:rPr>
              <a:t>circle</a:t>
            </a:r>
            <a:r>
              <a:rPr lang="fr-FR" sz="2400" dirty="0">
                <a:sym typeface="Symbol"/>
              </a:rPr>
              <a:t> </a:t>
            </a:r>
            <a:r>
              <a:rPr lang="fr-FR" sz="2400" dirty="0" err="1">
                <a:sym typeface="Symbol"/>
              </a:rPr>
              <a:t>is</a:t>
            </a:r>
            <a:r>
              <a:rPr lang="fr-FR" sz="2400" dirty="0">
                <a:sym typeface="Symbol"/>
              </a:rPr>
              <a:t> off-center, </a:t>
            </a:r>
            <a:r>
              <a:rPr lang="fr-FR" sz="2400" dirty="0" err="1">
                <a:sym typeface="Symbol"/>
              </a:rPr>
              <a:t>so</a:t>
            </a:r>
            <a:r>
              <a:rPr lang="fr-FR" sz="2400" dirty="0">
                <a:sym typeface="Symbol"/>
              </a:rPr>
              <a:t> </a:t>
            </a:r>
            <a:r>
              <a:rPr lang="fr-FR" sz="2400" dirty="0" err="1">
                <a:sym typeface="Symbol"/>
              </a:rPr>
              <a:t>that</a:t>
            </a:r>
            <a:r>
              <a:rPr lang="fr-FR" sz="2400" dirty="0">
                <a:sym typeface="Symbol"/>
              </a:rPr>
              <a:t> the double capacitive layer </a:t>
            </a:r>
            <a:r>
              <a:rPr lang="fr-FR" sz="2400" dirty="0" err="1">
                <a:sym typeface="Symbol"/>
              </a:rPr>
              <a:t>is</a:t>
            </a:r>
            <a:r>
              <a:rPr lang="fr-FR" sz="2400" dirty="0">
                <a:sym typeface="Symbol"/>
              </a:rPr>
              <a:t> </a:t>
            </a:r>
            <a:r>
              <a:rPr lang="fr-FR" sz="2400" dirty="0" err="1">
                <a:sym typeface="Symbol"/>
              </a:rPr>
              <a:t>also</a:t>
            </a:r>
            <a:r>
              <a:rPr lang="fr-FR" sz="2400" dirty="0">
                <a:sym typeface="Symbol"/>
              </a:rPr>
              <a:t> off-center</a:t>
            </a:r>
            <a:endParaRPr lang="fr-FR" sz="2400" baseline="30000" dirty="0"/>
          </a:p>
        </p:txBody>
      </p:sp>
      <p:sp>
        <p:nvSpPr>
          <p:cNvPr id="17" name="Flèche droite 16"/>
          <p:cNvSpPr/>
          <p:nvPr/>
        </p:nvSpPr>
        <p:spPr>
          <a:xfrm>
            <a:off x="467544" y="51414"/>
            <a:ext cx="597963" cy="333062"/>
          </a:xfrm>
          <a:prstGeom prst="rightArrow">
            <a:avLst/>
          </a:prstGeom>
          <a:solidFill>
            <a:srgbClr val="66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15" name="ZoneTexte 14"/>
          <p:cNvSpPr txBox="1"/>
          <p:nvPr/>
        </p:nvSpPr>
        <p:spPr>
          <a:xfrm>
            <a:off x="766525" y="6087439"/>
            <a:ext cx="849694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Surface </a:t>
            </a:r>
            <a:r>
              <a:rPr lang="fr-FR" sz="2400" dirty="0" err="1"/>
              <a:t>roughness</a:t>
            </a:r>
            <a:r>
              <a:rPr lang="fr-FR" sz="2400" dirty="0"/>
              <a:t>, </a:t>
            </a:r>
            <a:r>
              <a:rPr lang="fr-FR" sz="2400" dirty="0" err="1"/>
              <a:t>leakage</a:t>
            </a:r>
            <a:r>
              <a:rPr lang="fr-FR" sz="2400" dirty="0"/>
              <a:t> </a:t>
            </a:r>
            <a:r>
              <a:rPr lang="fr-FR" sz="2400" dirty="0" err="1"/>
              <a:t>current</a:t>
            </a:r>
            <a:r>
              <a:rPr lang="fr-FR" sz="2400" dirty="0"/>
              <a:t>, </a:t>
            </a:r>
            <a:r>
              <a:rPr lang="fr-FR" sz="2400" dirty="0" err="1"/>
              <a:t>material</a:t>
            </a:r>
            <a:r>
              <a:rPr lang="fr-FR" sz="2400" dirty="0"/>
              <a:t> </a:t>
            </a:r>
            <a:r>
              <a:rPr lang="fr-FR" sz="2400" dirty="0" err="1"/>
              <a:t>inhomogeneity</a:t>
            </a:r>
            <a:r>
              <a:rPr lang="fr-FR" sz="2400" dirty="0"/>
              <a:t>... </a:t>
            </a:r>
            <a:endParaRPr lang="fr-FR" sz="2200" dirty="0"/>
          </a:p>
        </p:txBody>
      </p:sp>
      <p:sp>
        <p:nvSpPr>
          <p:cNvPr id="16" name="Flèche droite 15"/>
          <p:cNvSpPr/>
          <p:nvPr/>
        </p:nvSpPr>
        <p:spPr>
          <a:xfrm>
            <a:off x="107503" y="6142137"/>
            <a:ext cx="597963" cy="333062"/>
          </a:xfrm>
          <a:prstGeom prst="rightArrow">
            <a:avLst/>
          </a:prstGeom>
          <a:solidFill>
            <a:srgbClr val="66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93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086847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36" y="1122139"/>
            <a:ext cx="78200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17674" y="6194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6666FF"/>
                </a:solidFill>
              </a:rPr>
              <a:t>2. 2.3. Real case 2: pellet</a:t>
            </a:r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-38462" y="398521"/>
            <a:ext cx="9180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Powder </a:t>
            </a:r>
            <a:r>
              <a:rPr lang="fr-FR" sz="2400" dirty="0">
                <a:sym typeface="Symbol"/>
              </a:rPr>
              <a:t> </a:t>
            </a:r>
            <a:r>
              <a:rPr lang="fr-FR" sz="2400" dirty="0" err="1">
                <a:sym typeface="Symbol"/>
              </a:rPr>
              <a:t>compacted</a:t>
            </a:r>
            <a:r>
              <a:rPr lang="fr-FR" sz="2400" dirty="0">
                <a:sym typeface="Symbol"/>
              </a:rPr>
              <a:t> pellet</a:t>
            </a:r>
          </a:p>
        </p:txBody>
      </p:sp>
      <p:sp>
        <p:nvSpPr>
          <p:cNvPr id="7" name="Flèche droite 6"/>
          <p:cNvSpPr/>
          <p:nvPr/>
        </p:nvSpPr>
        <p:spPr>
          <a:xfrm>
            <a:off x="4137648" y="520387"/>
            <a:ext cx="617331" cy="255087"/>
          </a:xfrm>
          <a:prstGeom prst="rightArrow">
            <a:avLst>
              <a:gd name="adj1" fmla="val 19831"/>
              <a:gd name="adj2" fmla="val 46983"/>
            </a:avLst>
          </a:prstGeom>
          <a:solidFill>
            <a:srgbClr val="66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3" name="Rectangle 2"/>
          <p:cNvSpPr/>
          <p:nvPr/>
        </p:nvSpPr>
        <p:spPr>
          <a:xfrm>
            <a:off x="4708223" y="398521"/>
            <a:ext cx="43181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6666FF"/>
                </a:solidFill>
                <a:sym typeface="Symbol"/>
              </a:rPr>
              <a:t>Grain </a:t>
            </a:r>
            <a:r>
              <a:rPr lang="fr-FR" sz="2400" dirty="0" err="1">
                <a:solidFill>
                  <a:srgbClr val="6666FF"/>
                </a:solidFill>
                <a:sym typeface="Symbol"/>
              </a:rPr>
              <a:t>boundaries</a:t>
            </a:r>
            <a:r>
              <a:rPr lang="fr-FR" sz="2400" dirty="0">
                <a:solidFill>
                  <a:srgbClr val="6666FF"/>
                </a:solidFill>
                <a:sym typeface="Symbol"/>
              </a:rPr>
              <a:t>, </a:t>
            </a:r>
            <a:r>
              <a:rPr lang="fr-FR" sz="2400" dirty="0" err="1">
                <a:sym typeface="Symbol"/>
              </a:rPr>
              <a:t>which</a:t>
            </a:r>
            <a:r>
              <a:rPr lang="fr-FR" sz="2400" dirty="0">
                <a:sym typeface="Symbol"/>
              </a:rPr>
              <a:t> </a:t>
            </a:r>
            <a:r>
              <a:rPr lang="fr-FR" sz="2400" dirty="0" err="1">
                <a:sym typeface="Symbol"/>
              </a:rPr>
              <a:t>creates</a:t>
            </a:r>
            <a:r>
              <a:rPr lang="fr-FR" sz="2400" dirty="0">
                <a:sym typeface="Symbol"/>
              </a:rPr>
              <a:t> an </a:t>
            </a:r>
            <a:r>
              <a:rPr lang="fr-FR" sz="2400" dirty="0" err="1">
                <a:sym typeface="Symbol"/>
              </a:rPr>
              <a:t>additional</a:t>
            </a:r>
            <a:r>
              <a:rPr lang="fr-FR" sz="2400" dirty="0">
                <a:sym typeface="Symbol"/>
              </a:rPr>
              <a:t> RC circuit</a:t>
            </a:r>
            <a:endParaRPr lang="fr-FR" sz="24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94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565467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-972616" y="1196752"/>
            <a:ext cx="8193669" cy="6120680"/>
            <a:chOff x="971600" y="2492896"/>
            <a:chExt cx="4832719" cy="3960440"/>
          </a:xfrm>
        </p:grpSpPr>
        <p:cxnSp>
          <p:nvCxnSpPr>
            <p:cNvPr id="6" name="Connecteur droit avec flèche 5"/>
            <p:cNvCxnSpPr/>
            <p:nvPr/>
          </p:nvCxnSpPr>
          <p:spPr>
            <a:xfrm flipV="1">
              <a:off x="2116160" y="2984598"/>
              <a:ext cx="0" cy="19442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avec flèche 7"/>
            <p:cNvCxnSpPr/>
            <p:nvPr/>
          </p:nvCxnSpPr>
          <p:spPr>
            <a:xfrm>
              <a:off x="2116160" y="4928814"/>
              <a:ext cx="361615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Arc 8"/>
            <p:cNvSpPr/>
            <p:nvPr/>
          </p:nvSpPr>
          <p:spPr>
            <a:xfrm rot="16200000">
              <a:off x="2037322" y="3860204"/>
              <a:ext cx="2429563" cy="2287236"/>
            </a:xfrm>
            <a:prstGeom prst="arc">
              <a:avLst>
                <a:gd name="adj1" fmla="val 16200000"/>
                <a:gd name="adj2" fmla="val 5170438"/>
              </a:avLst>
            </a:prstGeom>
            <a:ln w="28575">
              <a:solidFill>
                <a:srgbClr val="66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aphicFrame>
          <p:nvGraphicFramePr>
            <p:cNvPr id="1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61079435"/>
                </p:ext>
              </p:extLst>
            </p:nvPr>
          </p:nvGraphicFramePr>
          <p:xfrm>
            <a:off x="1690688" y="2984500"/>
            <a:ext cx="395287" cy="212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Équation" r:id="rId2" imgW="304560" imgH="164880" progId="Equation.3">
                    <p:embed/>
                  </p:oleObj>
                </mc:Choice>
                <mc:Fallback>
                  <p:oleObj name="Équation" r:id="rId2" imgW="30456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90688" y="2984500"/>
                          <a:ext cx="395287" cy="2127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47754384"/>
                </p:ext>
              </p:extLst>
            </p:nvPr>
          </p:nvGraphicFramePr>
          <p:xfrm>
            <a:off x="5572544" y="5000822"/>
            <a:ext cx="231775" cy="214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Équation" r:id="rId4" imgW="177480" imgH="164880" progId="Equation.3">
                    <p:embed/>
                  </p:oleObj>
                </mc:Choice>
                <mc:Fallback>
                  <p:oleObj name="Équation" r:id="rId4" imgW="1774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72544" y="5000822"/>
                          <a:ext cx="231775" cy="2143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ZoneTexte 28"/>
            <p:cNvSpPr txBox="1"/>
            <p:nvPr/>
          </p:nvSpPr>
          <p:spPr>
            <a:xfrm>
              <a:off x="4220143" y="4928814"/>
              <a:ext cx="426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R1</a:t>
              </a: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2900573" y="2492896"/>
              <a:ext cx="647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latin typeface="Symbol" pitchFamily="18" charset="2"/>
                </a:rPr>
                <a:t>(w</a:t>
              </a:r>
              <a:r>
                <a:rPr lang="fr-FR" baseline="-25000" dirty="0"/>
                <a:t>0</a:t>
              </a:r>
              <a:r>
                <a:rPr lang="fr-FR" dirty="0"/>
                <a:t>)</a:t>
              </a:r>
              <a:r>
                <a:rPr lang="fr-FR" baseline="-25000" dirty="0"/>
                <a:t>1</a:t>
              </a:r>
            </a:p>
          </p:txBody>
        </p:sp>
        <p:cxnSp>
          <p:nvCxnSpPr>
            <p:cNvPr id="33" name="Connecteur droit 32"/>
            <p:cNvCxnSpPr/>
            <p:nvPr/>
          </p:nvCxnSpPr>
          <p:spPr>
            <a:xfrm>
              <a:off x="3212031" y="3704678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Arc 21"/>
            <p:cNvSpPr/>
            <p:nvPr/>
          </p:nvSpPr>
          <p:spPr>
            <a:xfrm rot="16200000">
              <a:off x="4392734" y="4487242"/>
              <a:ext cx="914400" cy="914400"/>
            </a:xfrm>
            <a:prstGeom prst="arc">
              <a:avLst>
                <a:gd name="adj1" fmla="val 16200000"/>
                <a:gd name="adj2" fmla="val 4159535"/>
              </a:avLst>
            </a:prstGeom>
            <a:ln w="28575">
              <a:solidFill>
                <a:srgbClr val="66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4556757" y="2492896"/>
              <a:ext cx="647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latin typeface="Symbol" pitchFamily="18" charset="2"/>
                </a:rPr>
                <a:t>(w</a:t>
              </a:r>
              <a:r>
                <a:rPr lang="fr-FR" baseline="-25000" dirty="0"/>
                <a:t>0</a:t>
              </a:r>
              <a:r>
                <a:rPr lang="fr-FR" dirty="0"/>
                <a:t>)</a:t>
              </a:r>
              <a:r>
                <a:rPr lang="fr-FR" baseline="-25000" dirty="0"/>
                <a:t>2</a:t>
              </a:r>
            </a:p>
          </p:txBody>
        </p:sp>
        <p:cxnSp>
          <p:nvCxnSpPr>
            <p:cNvPr id="28" name="Connecteur droit 27"/>
            <p:cNvCxnSpPr>
              <a:stCxn id="22" idx="2"/>
            </p:cNvCxnSpPr>
            <p:nvPr/>
          </p:nvCxnSpPr>
          <p:spPr>
            <a:xfrm>
              <a:off x="5277691" y="4783024"/>
              <a:ext cx="22572" cy="145790"/>
            </a:xfrm>
            <a:prstGeom prst="line">
              <a:avLst/>
            </a:prstGeom>
            <a:ln w="12700">
              <a:solidFill>
                <a:srgbClr val="6666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ZoneTexte 60"/>
            <p:cNvSpPr txBox="1"/>
            <p:nvPr/>
          </p:nvSpPr>
          <p:spPr>
            <a:xfrm>
              <a:off x="971600" y="5301208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FR" i="1" dirty="0">
                <a:solidFill>
                  <a:srgbClr val="6666FF"/>
                </a:solidFill>
              </a:endParaRPr>
            </a:p>
          </p:txBody>
        </p:sp>
        <p:cxnSp>
          <p:nvCxnSpPr>
            <p:cNvPr id="80" name="Connecteur droit 79"/>
            <p:cNvCxnSpPr/>
            <p:nvPr/>
          </p:nvCxnSpPr>
          <p:spPr>
            <a:xfrm flipV="1">
              <a:off x="3207655" y="2852936"/>
              <a:ext cx="0" cy="20882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/>
            <p:cNvCxnSpPr/>
            <p:nvPr/>
          </p:nvCxnSpPr>
          <p:spPr>
            <a:xfrm flipV="1">
              <a:off x="4844789" y="2852936"/>
              <a:ext cx="0" cy="20882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Arc 82"/>
            <p:cNvSpPr/>
            <p:nvPr/>
          </p:nvSpPr>
          <p:spPr>
            <a:xfrm rot="16200000">
              <a:off x="2125440" y="3320989"/>
              <a:ext cx="3096344" cy="3168350"/>
            </a:xfrm>
            <a:prstGeom prst="arc">
              <a:avLst>
                <a:gd name="adj1" fmla="val 16200000"/>
                <a:gd name="adj2" fmla="val 5170438"/>
              </a:avLst>
            </a:prstGeom>
            <a:ln w="28575">
              <a:solidFill>
                <a:srgbClr val="FF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4" name="Arc 83"/>
            <p:cNvSpPr/>
            <p:nvPr/>
          </p:nvSpPr>
          <p:spPr>
            <a:xfrm rot="16200000">
              <a:off x="2035291" y="3644180"/>
              <a:ext cx="2429563" cy="2287236"/>
            </a:xfrm>
            <a:prstGeom prst="arc">
              <a:avLst>
                <a:gd name="adj1" fmla="val 16200000"/>
                <a:gd name="adj2" fmla="val 4584226"/>
              </a:avLst>
            </a:prstGeom>
            <a:ln w="28575">
              <a:solidFill>
                <a:srgbClr val="11FF7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5" name="Arc 84"/>
            <p:cNvSpPr/>
            <p:nvPr/>
          </p:nvSpPr>
          <p:spPr>
            <a:xfrm rot="18129325">
              <a:off x="4300116" y="4424769"/>
              <a:ext cx="986409" cy="914400"/>
            </a:xfrm>
            <a:prstGeom prst="arc">
              <a:avLst>
                <a:gd name="adj1" fmla="val 16200000"/>
                <a:gd name="adj2" fmla="val 2894775"/>
              </a:avLst>
            </a:prstGeom>
            <a:ln w="28575">
              <a:solidFill>
                <a:srgbClr val="11FF7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6" name="Arc 85"/>
            <p:cNvSpPr/>
            <p:nvPr/>
          </p:nvSpPr>
          <p:spPr>
            <a:xfrm rot="16200000">
              <a:off x="2225851" y="3383640"/>
              <a:ext cx="2501571" cy="2736304"/>
            </a:xfrm>
            <a:prstGeom prst="arc">
              <a:avLst>
                <a:gd name="adj1" fmla="val 16200000"/>
                <a:gd name="adj2" fmla="val 2180590"/>
              </a:avLst>
            </a:prstGeom>
            <a:ln w="28575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6" name="Forme libre 95"/>
            <p:cNvSpPr/>
            <p:nvPr/>
          </p:nvSpPr>
          <p:spPr>
            <a:xfrm>
              <a:off x="4268724" y="3717032"/>
              <a:ext cx="1008113" cy="1080120"/>
            </a:xfrm>
            <a:custGeom>
              <a:avLst/>
              <a:gdLst>
                <a:gd name="connsiteX0" fmla="*/ 0 w 1133475"/>
                <a:gd name="connsiteY0" fmla="*/ 0 h 971550"/>
                <a:gd name="connsiteX1" fmla="*/ 457200 w 1133475"/>
                <a:gd name="connsiteY1" fmla="*/ 171450 h 971550"/>
                <a:gd name="connsiteX2" fmla="*/ 942975 w 1133475"/>
                <a:gd name="connsiteY2" fmla="*/ 581025 h 971550"/>
                <a:gd name="connsiteX3" fmla="*/ 1133475 w 1133475"/>
                <a:gd name="connsiteY3" fmla="*/ 971550 h 97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3475" h="971550">
                  <a:moveTo>
                    <a:pt x="0" y="0"/>
                  </a:moveTo>
                  <a:cubicBezTo>
                    <a:pt x="150019" y="37306"/>
                    <a:pt x="300038" y="74613"/>
                    <a:pt x="457200" y="171450"/>
                  </a:cubicBezTo>
                  <a:cubicBezTo>
                    <a:pt x="614363" y="268288"/>
                    <a:pt x="830263" y="447675"/>
                    <a:pt x="942975" y="581025"/>
                  </a:cubicBezTo>
                  <a:cubicBezTo>
                    <a:pt x="1055687" y="714375"/>
                    <a:pt x="1094581" y="842962"/>
                    <a:pt x="1133475" y="971550"/>
                  </a:cubicBezTo>
                </a:path>
              </a:pathLst>
            </a:custGeom>
            <a:ln w="28575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7" name="ZoneTexte 96"/>
          <p:cNvSpPr txBox="1"/>
          <p:nvPr/>
        </p:nvSpPr>
        <p:spPr>
          <a:xfrm>
            <a:off x="7359531" y="2850219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itchFamily="18" charset="2"/>
              </a:rPr>
              <a:t>(w</a:t>
            </a:r>
            <a:r>
              <a:rPr lang="fr-FR" baseline="-25000" dirty="0"/>
              <a:t>0</a:t>
            </a:r>
            <a:r>
              <a:rPr lang="fr-FR" dirty="0"/>
              <a:t>)</a:t>
            </a:r>
            <a:r>
              <a:rPr lang="fr-FR" baseline="-25000" dirty="0"/>
              <a:t>1</a:t>
            </a:r>
          </a:p>
        </p:txBody>
      </p:sp>
      <p:sp>
        <p:nvSpPr>
          <p:cNvPr id="98" name="ZoneTexte 97"/>
          <p:cNvSpPr txBox="1"/>
          <p:nvPr/>
        </p:nvSpPr>
        <p:spPr>
          <a:xfrm>
            <a:off x="7359531" y="3282267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itchFamily="18" charset="2"/>
              </a:rPr>
              <a:t>(w</a:t>
            </a:r>
            <a:r>
              <a:rPr lang="fr-FR" baseline="-25000" dirty="0"/>
              <a:t>0</a:t>
            </a:r>
            <a:r>
              <a:rPr lang="fr-FR" dirty="0"/>
              <a:t>)</a:t>
            </a:r>
            <a:r>
              <a:rPr lang="fr-FR" baseline="-25000" dirty="0"/>
              <a:t>2</a:t>
            </a:r>
          </a:p>
        </p:txBody>
      </p:sp>
      <p:cxnSp>
        <p:nvCxnSpPr>
          <p:cNvPr id="100" name="Connecteur droit 99"/>
          <p:cNvCxnSpPr/>
          <p:nvPr/>
        </p:nvCxnSpPr>
        <p:spPr>
          <a:xfrm>
            <a:off x="7287523" y="3238834"/>
            <a:ext cx="72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ZoneTexte 100"/>
          <p:cNvSpPr txBox="1"/>
          <p:nvPr/>
        </p:nvSpPr>
        <p:spPr>
          <a:xfrm>
            <a:off x="8151619" y="2643487"/>
            <a:ext cx="497252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6666FF"/>
                </a:solidFill>
              </a:rPr>
              <a:t>10</a:t>
            </a:r>
            <a:r>
              <a:rPr lang="fr-FR" baseline="30000" dirty="0">
                <a:solidFill>
                  <a:srgbClr val="6666FF"/>
                </a:solidFill>
              </a:rPr>
              <a:t>3</a:t>
            </a:r>
          </a:p>
          <a:p>
            <a:r>
              <a:rPr lang="fr-FR" dirty="0">
                <a:solidFill>
                  <a:srgbClr val="11FF7D"/>
                </a:solidFill>
              </a:rPr>
              <a:t>10</a:t>
            </a:r>
            <a:r>
              <a:rPr lang="fr-FR" baseline="30000" dirty="0">
                <a:solidFill>
                  <a:srgbClr val="11FF7D"/>
                </a:solidFill>
              </a:rPr>
              <a:t>2</a:t>
            </a:r>
          </a:p>
          <a:p>
            <a:r>
              <a:rPr lang="fr-FR" dirty="0">
                <a:solidFill>
                  <a:srgbClr val="FFC000"/>
                </a:solidFill>
              </a:rPr>
              <a:t>10</a:t>
            </a:r>
          </a:p>
          <a:p>
            <a:r>
              <a:rPr lang="fr-FR" dirty="0">
                <a:solidFill>
                  <a:srgbClr val="FF66FF"/>
                </a:solidFill>
              </a:rPr>
              <a:t>1</a:t>
            </a:r>
          </a:p>
        </p:txBody>
      </p:sp>
      <p:sp>
        <p:nvSpPr>
          <p:cNvPr id="102" name="Accolade ouvrante 101"/>
          <p:cNvSpPr/>
          <p:nvPr/>
        </p:nvSpPr>
        <p:spPr>
          <a:xfrm>
            <a:off x="8079611" y="2787503"/>
            <a:ext cx="72008" cy="93610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/>
          <p:cNvSpPr txBox="1"/>
          <p:nvPr/>
        </p:nvSpPr>
        <p:spPr>
          <a:xfrm>
            <a:off x="-36512" y="195585"/>
            <a:ext cx="9180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	Impact of the respective capacitances ratio (or </a:t>
            </a:r>
            <a:r>
              <a:rPr lang="fr-FR" sz="2400" dirty="0">
                <a:latin typeface="Symbol" panose="05050102010706020507" pitchFamily="18" charset="2"/>
              </a:rPr>
              <a:t>w</a:t>
            </a:r>
            <a:r>
              <a:rPr lang="fr-FR" sz="2400" baseline="-25000" dirty="0"/>
              <a:t>0</a:t>
            </a:r>
            <a:r>
              <a:rPr lang="fr-FR" sz="2400" dirty="0"/>
              <a:t>)</a:t>
            </a:r>
            <a:endParaRPr lang="fr-FR" sz="2400" dirty="0">
              <a:sym typeface="Symbol"/>
            </a:endParaRPr>
          </a:p>
          <a:p>
            <a:endParaRPr lang="fr-FR" sz="2400" dirty="0">
              <a:sym typeface="Symbol"/>
            </a:endParaRPr>
          </a:p>
        </p:txBody>
      </p:sp>
      <p:sp>
        <p:nvSpPr>
          <p:cNvPr id="32" name="Flèche droite 31"/>
          <p:cNvSpPr/>
          <p:nvPr/>
        </p:nvSpPr>
        <p:spPr>
          <a:xfrm>
            <a:off x="179511" y="274383"/>
            <a:ext cx="617331" cy="333062"/>
          </a:xfrm>
          <a:prstGeom prst="rightArrow">
            <a:avLst/>
          </a:prstGeom>
          <a:solidFill>
            <a:srgbClr val="66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95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577019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55" r="12635"/>
          <a:stretch/>
        </p:blipFill>
        <p:spPr bwMode="auto">
          <a:xfrm>
            <a:off x="775307" y="2636912"/>
            <a:ext cx="6522411" cy="42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17674" y="6194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6666FF"/>
                </a:solidFill>
              </a:rPr>
              <a:t>2. 2.4. Real case 3: </a:t>
            </a:r>
            <a:r>
              <a:rPr lang="fr-FR" sz="2400" dirty="0" err="1">
                <a:solidFill>
                  <a:srgbClr val="6666FF"/>
                </a:solidFill>
              </a:rPr>
              <a:t>polycrystal</a:t>
            </a:r>
            <a:endParaRPr lang="fr-FR" sz="2400" dirty="0"/>
          </a:p>
        </p:txBody>
      </p:sp>
      <p:pic>
        <p:nvPicPr>
          <p:cNvPr id="2918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2" r="59145"/>
          <a:stretch/>
        </p:blipFill>
        <p:spPr bwMode="auto">
          <a:xfrm>
            <a:off x="5955767" y="1840614"/>
            <a:ext cx="3188233" cy="323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88032" y="644495"/>
            <a:ext cx="9180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	Grain </a:t>
            </a:r>
            <a:r>
              <a:rPr lang="fr-FR" sz="2400" dirty="0" err="1"/>
              <a:t>boundaries</a:t>
            </a:r>
            <a:r>
              <a:rPr lang="fr-FR" sz="2400" dirty="0"/>
              <a:t> as </a:t>
            </a:r>
            <a:r>
              <a:rPr lang="fr-FR" sz="2400" dirty="0" err="1"/>
              <a:t>well</a:t>
            </a:r>
            <a:endParaRPr lang="fr-FR" sz="2400" dirty="0">
              <a:sym typeface="Symbol"/>
            </a:endParaRPr>
          </a:p>
        </p:txBody>
      </p:sp>
      <p:sp>
        <p:nvSpPr>
          <p:cNvPr id="8" name="Flèche droite 7"/>
          <p:cNvSpPr/>
          <p:nvPr/>
        </p:nvSpPr>
        <p:spPr>
          <a:xfrm>
            <a:off x="504055" y="723293"/>
            <a:ext cx="617331" cy="333062"/>
          </a:xfrm>
          <a:prstGeom prst="rightArrow">
            <a:avLst/>
          </a:prstGeom>
          <a:solidFill>
            <a:srgbClr val="66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96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445353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404664"/>
            <a:ext cx="8820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6666FF"/>
                </a:solidFill>
              </a:rPr>
              <a:t>Example 1: </a:t>
            </a:r>
            <a:r>
              <a:rPr lang="fr-FR" sz="2400" dirty="0" err="1"/>
              <a:t>Polycristal</a:t>
            </a:r>
            <a:r>
              <a:rPr lang="fr-FR" sz="2400" dirty="0"/>
              <a:t> of yttria-</a:t>
            </a:r>
            <a:r>
              <a:rPr lang="fr-FR" sz="2400" dirty="0" err="1"/>
              <a:t>stabilized</a:t>
            </a:r>
            <a:r>
              <a:rPr lang="fr-FR" sz="2400" dirty="0"/>
              <a:t> </a:t>
            </a:r>
            <a:r>
              <a:rPr lang="fr-FR" sz="2400" dirty="0" err="1"/>
              <a:t>zirconia</a:t>
            </a:r>
            <a:r>
              <a:rPr lang="fr-FR" sz="2400" dirty="0"/>
              <a:t> </a:t>
            </a:r>
            <a:r>
              <a:rPr lang="fr-FR" sz="2400" dirty="0" err="1"/>
              <a:t>combined</a:t>
            </a:r>
            <a:r>
              <a:rPr lang="fr-FR" sz="2400" dirty="0"/>
              <a:t> </a:t>
            </a:r>
            <a:r>
              <a:rPr lang="fr-FR" sz="2400" dirty="0" err="1"/>
              <a:t>with</a:t>
            </a:r>
            <a:r>
              <a:rPr lang="fr-FR" sz="2400" dirty="0"/>
              <a:t> O</a:t>
            </a:r>
            <a:r>
              <a:rPr lang="fr-FR" sz="2400" baseline="-25000" dirty="0"/>
              <a:t>2 </a:t>
            </a:r>
            <a:r>
              <a:rPr lang="fr-FR" sz="2400" dirty="0" err="1"/>
              <a:t>electrodes</a:t>
            </a:r>
            <a:endParaRPr lang="fr-FR" sz="2400" dirty="0"/>
          </a:p>
          <a:p>
            <a:pPr algn="ctr"/>
            <a:r>
              <a:rPr lang="fr-FR" sz="2400" dirty="0">
                <a:solidFill>
                  <a:srgbClr val="6666FF"/>
                </a:solidFill>
              </a:rPr>
              <a:t>O</a:t>
            </a:r>
            <a:r>
              <a:rPr lang="fr-FR" sz="2400" baseline="-25000" dirty="0">
                <a:solidFill>
                  <a:srgbClr val="6666FF"/>
                </a:solidFill>
              </a:rPr>
              <a:t>2</a:t>
            </a:r>
            <a:r>
              <a:rPr lang="fr-FR" sz="2400" dirty="0">
                <a:solidFill>
                  <a:srgbClr val="6666FF"/>
                </a:solidFill>
              </a:rPr>
              <a:t>, Pt / (ZrO</a:t>
            </a:r>
            <a:r>
              <a:rPr lang="fr-FR" sz="2400" baseline="-25000" dirty="0">
                <a:solidFill>
                  <a:srgbClr val="6666FF"/>
                </a:solidFill>
              </a:rPr>
              <a:t>2</a:t>
            </a:r>
            <a:r>
              <a:rPr lang="fr-FR" sz="2400" dirty="0">
                <a:solidFill>
                  <a:srgbClr val="6666FF"/>
                </a:solidFill>
              </a:rPr>
              <a:t>)</a:t>
            </a:r>
            <a:r>
              <a:rPr lang="fr-FR" sz="2400" baseline="-25000" dirty="0">
                <a:solidFill>
                  <a:srgbClr val="6666FF"/>
                </a:solidFill>
              </a:rPr>
              <a:t>0.91</a:t>
            </a:r>
            <a:r>
              <a:rPr lang="fr-FR" sz="2400" dirty="0">
                <a:solidFill>
                  <a:srgbClr val="6666FF"/>
                </a:solidFill>
              </a:rPr>
              <a:t> – (Y</a:t>
            </a:r>
            <a:r>
              <a:rPr lang="fr-FR" sz="2400" baseline="-25000" dirty="0">
                <a:solidFill>
                  <a:srgbClr val="6666FF"/>
                </a:solidFill>
              </a:rPr>
              <a:t>2</a:t>
            </a:r>
            <a:r>
              <a:rPr lang="fr-FR" sz="2400" dirty="0">
                <a:solidFill>
                  <a:srgbClr val="6666FF"/>
                </a:solidFill>
              </a:rPr>
              <a:t>O</a:t>
            </a:r>
            <a:r>
              <a:rPr lang="fr-FR" sz="2400" baseline="-25000" dirty="0">
                <a:solidFill>
                  <a:srgbClr val="6666FF"/>
                </a:solidFill>
              </a:rPr>
              <a:t>3</a:t>
            </a:r>
            <a:r>
              <a:rPr lang="fr-FR" sz="2400" dirty="0">
                <a:solidFill>
                  <a:srgbClr val="6666FF"/>
                </a:solidFill>
              </a:rPr>
              <a:t>)</a:t>
            </a:r>
            <a:r>
              <a:rPr lang="fr-FR" sz="2400" baseline="-25000" dirty="0">
                <a:solidFill>
                  <a:srgbClr val="6666FF"/>
                </a:solidFill>
              </a:rPr>
              <a:t>0.09</a:t>
            </a:r>
            <a:r>
              <a:rPr lang="fr-FR" sz="2400" dirty="0">
                <a:solidFill>
                  <a:srgbClr val="6666FF"/>
                </a:solidFill>
              </a:rPr>
              <a:t> / Pt, O</a:t>
            </a:r>
            <a:r>
              <a:rPr lang="fr-FR" sz="2400" baseline="-25000" dirty="0">
                <a:solidFill>
                  <a:srgbClr val="6666FF"/>
                </a:solidFill>
              </a:rPr>
              <a:t>2</a:t>
            </a:r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117674" y="6194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6666FF"/>
                </a:solidFill>
              </a:rPr>
              <a:t>2. 2.5. </a:t>
            </a:r>
            <a:r>
              <a:rPr lang="fr-FR" sz="2400" dirty="0" err="1">
                <a:solidFill>
                  <a:srgbClr val="6666FF"/>
                </a:solidFill>
              </a:rPr>
              <a:t>Additional</a:t>
            </a:r>
            <a:r>
              <a:rPr lang="fr-FR" sz="2400" dirty="0">
                <a:solidFill>
                  <a:srgbClr val="6666FF"/>
                </a:solidFill>
              </a:rPr>
              <a:t> </a:t>
            </a:r>
            <a:r>
              <a:rPr lang="fr-FR" sz="2400" dirty="0" err="1">
                <a:solidFill>
                  <a:srgbClr val="6666FF"/>
                </a:solidFill>
              </a:rPr>
              <a:t>examples</a:t>
            </a:r>
            <a:endParaRPr lang="fr-FR" sz="2400" dirty="0"/>
          </a:p>
        </p:txBody>
      </p:sp>
      <p:pic>
        <p:nvPicPr>
          <p:cNvPr id="2918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" t="5689" r="5530" b="25544"/>
          <a:stretch/>
        </p:blipFill>
        <p:spPr bwMode="auto">
          <a:xfrm>
            <a:off x="385994" y="1731687"/>
            <a:ext cx="8004380" cy="3425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755576" y="2271648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T=457°C</a:t>
            </a:r>
          </a:p>
        </p:txBody>
      </p:sp>
      <p:sp>
        <p:nvSpPr>
          <p:cNvPr id="7" name="Rectangle 6"/>
          <p:cNvSpPr/>
          <p:nvPr/>
        </p:nvSpPr>
        <p:spPr>
          <a:xfrm>
            <a:off x="611560" y="4149080"/>
            <a:ext cx="3600400" cy="905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47820" y="4365104"/>
            <a:ext cx="8982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1</a:t>
            </a:r>
            <a:r>
              <a:rPr lang="fr-FR" sz="2400" baseline="30000" dirty="0"/>
              <a:t>st</a:t>
            </a:r>
            <a:r>
              <a:rPr lang="fr-FR" sz="2400" dirty="0"/>
              <a:t> </a:t>
            </a:r>
            <a:r>
              <a:rPr lang="fr-FR" sz="2400" dirty="0" err="1"/>
              <a:t>semicircle</a:t>
            </a:r>
            <a:r>
              <a:rPr lang="fr-FR" sz="2400" dirty="0"/>
              <a:t>: bulk </a:t>
            </a:r>
            <a:r>
              <a:rPr lang="fr-FR" sz="2400" dirty="0" err="1"/>
              <a:t>properties</a:t>
            </a:r>
            <a:r>
              <a:rPr lang="fr-FR" sz="2400" dirty="0"/>
              <a:t> : </a:t>
            </a:r>
            <a:r>
              <a:rPr lang="fr-FR" sz="2400" dirty="0" err="1"/>
              <a:t>intrinsic</a:t>
            </a:r>
            <a:r>
              <a:rPr lang="fr-FR" sz="2400" dirty="0"/>
              <a:t> </a:t>
            </a:r>
            <a:r>
              <a:rPr lang="fr-FR" sz="2400" dirty="0" err="1"/>
              <a:t>resistance</a:t>
            </a: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2</a:t>
            </a:r>
            <a:r>
              <a:rPr lang="fr-FR" sz="2400" baseline="30000" dirty="0"/>
              <a:t>nd </a:t>
            </a:r>
            <a:r>
              <a:rPr lang="fr-FR" sz="2400" dirty="0" err="1"/>
              <a:t>semicircle</a:t>
            </a:r>
            <a:r>
              <a:rPr lang="fr-FR" sz="2400" dirty="0"/>
              <a:t>: </a:t>
            </a:r>
            <a:r>
              <a:rPr lang="fr-FR" sz="2400" dirty="0" err="1"/>
              <a:t>boundaries</a:t>
            </a:r>
            <a:r>
              <a:rPr lang="fr-FR" sz="2400" dirty="0"/>
              <a:t> joints: </a:t>
            </a:r>
            <a:r>
              <a:rPr lang="fr-FR" sz="2400" dirty="0" err="1"/>
              <a:t>intergranular</a:t>
            </a:r>
            <a:r>
              <a:rPr lang="fr-FR" sz="2400" dirty="0"/>
              <a:t> </a:t>
            </a:r>
            <a:r>
              <a:rPr lang="fr-FR" sz="2400" dirty="0" err="1"/>
              <a:t>resistance</a:t>
            </a:r>
            <a:r>
              <a:rPr lang="fr-FR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3</a:t>
            </a:r>
            <a:r>
              <a:rPr lang="fr-FR" sz="2400" baseline="30000" dirty="0"/>
              <a:t>rd </a:t>
            </a:r>
            <a:r>
              <a:rPr lang="fr-FR" sz="2400" dirty="0" err="1"/>
              <a:t>semicircle</a:t>
            </a:r>
            <a:r>
              <a:rPr lang="fr-FR" sz="2400" dirty="0"/>
              <a:t>: </a:t>
            </a:r>
            <a:r>
              <a:rPr lang="fr-FR" sz="2400" dirty="0" err="1"/>
              <a:t>electrodes</a:t>
            </a:r>
            <a:r>
              <a:rPr lang="fr-FR" sz="2400" dirty="0"/>
              <a:t> </a:t>
            </a:r>
            <a:r>
              <a:rPr lang="fr-FR" sz="2400" dirty="0" err="1"/>
              <a:t>effect</a:t>
            </a:r>
            <a:endParaRPr lang="fr-FR" sz="2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827584" y="5949280"/>
            <a:ext cx="9180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	 O</a:t>
            </a:r>
            <a:r>
              <a:rPr lang="fr-FR" sz="2400" baseline="-25000" dirty="0"/>
              <a:t>2</a:t>
            </a:r>
            <a:r>
              <a:rPr lang="fr-FR" sz="2400" dirty="0"/>
              <a:t> </a:t>
            </a:r>
            <a:r>
              <a:rPr lang="fr-FR" sz="2400" dirty="0" err="1"/>
              <a:t>sensors</a:t>
            </a:r>
            <a:r>
              <a:rPr lang="fr-FR" sz="2400" dirty="0"/>
              <a:t> (10</a:t>
            </a:r>
            <a:r>
              <a:rPr lang="fr-FR" sz="2400" baseline="30000" dirty="0"/>
              <a:t>-15</a:t>
            </a:r>
            <a:r>
              <a:rPr lang="fr-FR" sz="2400" dirty="0"/>
              <a:t> &lt; P (Pa) &lt; 10</a:t>
            </a:r>
            <a:r>
              <a:rPr lang="fr-FR" sz="2400" baseline="30000" dirty="0"/>
              <a:t>5</a:t>
            </a:r>
            <a:r>
              <a:rPr lang="fr-FR" sz="2400" dirty="0"/>
              <a:t> )</a:t>
            </a:r>
          </a:p>
          <a:p>
            <a:r>
              <a:rPr lang="fr-FR" sz="2400" dirty="0"/>
              <a:t>	</a:t>
            </a:r>
            <a:endParaRPr lang="fr-FR" sz="2400" dirty="0">
              <a:sym typeface="Symbol"/>
            </a:endParaRPr>
          </a:p>
        </p:txBody>
      </p:sp>
      <p:sp>
        <p:nvSpPr>
          <p:cNvPr id="13" name="Flèche droite 12"/>
          <p:cNvSpPr/>
          <p:nvPr/>
        </p:nvSpPr>
        <p:spPr>
          <a:xfrm>
            <a:off x="1043607" y="6028078"/>
            <a:ext cx="617331" cy="333062"/>
          </a:xfrm>
          <a:prstGeom prst="rightArrow">
            <a:avLst/>
          </a:prstGeom>
          <a:solidFill>
            <a:srgbClr val="66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9" name="ZoneTexte 8"/>
          <p:cNvSpPr txBox="1"/>
          <p:nvPr/>
        </p:nvSpPr>
        <p:spPr>
          <a:xfrm>
            <a:off x="3085093" y="1480140"/>
            <a:ext cx="4315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/>
              <a:t>Conductor</a:t>
            </a:r>
            <a:r>
              <a:rPr lang="fr-FR" sz="2400" dirty="0"/>
              <a:t> </a:t>
            </a:r>
            <a:r>
              <a:rPr lang="fr-FR" sz="2400" dirty="0" err="1"/>
              <a:t>involving</a:t>
            </a:r>
            <a:r>
              <a:rPr lang="fr-FR" sz="2400" dirty="0"/>
              <a:t> O</a:t>
            </a:r>
            <a:r>
              <a:rPr lang="fr-FR" sz="2400" baseline="-25000" dirty="0"/>
              <a:t>2</a:t>
            </a:r>
            <a:r>
              <a:rPr lang="fr-FR" sz="2400" dirty="0"/>
              <a:t> </a:t>
            </a:r>
            <a:r>
              <a:rPr lang="fr-FR" sz="2400" dirty="0" err="1"/>
              <a:t>vacancies</a:t>
            </a:r>
            <a:endParaRPr lang="fr-FR" sz="2400" baseline="-250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97</a:t>
            </a:fld>
            <a:endParaRPr lang="fr-FR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9254" y="1844824"/>
            <a:ext cx="18097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6666FF"/>
                </a:solidFill>
              </a:rPr>
              <a:t>Electrolyte</a:t>
            </a:r>
          </a:p>
          <a:p>
            <a:r>
              <a:rPr lang="fr-FR" sz="2400" dirty="0">
                <a:solidFill>
                  <a:srgbClr val="6666FF"/>
                </a:solidFill>
              </a:rPr>
              <a:t> composition</a:t>
            </a:r>
          </a:p>
        </p:txBody>
      </p:sp>
      <p:pic>
        <p:nvPicPr>
          <p:cNvPr id="6" name="Image 5" descr="fig conduc8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 l="9730" t="5256" r="53356" b="5256"/>
          <a:stretch>
            <a:fillRect/>
          </a:stretch>
        </p:blipFill>
        <p:spPr>
          <a:xfrm rot="16200000">
            <a:off x="3239852" y="440668"/>
            <a:ext cx="2376264" cy="4320480"/>
          </a:xfrm>
          <a:prstGeom prst="rect">
            <a:avLst/>
          </a:prstGeom>
        </p:spPr>
      </p:pic>
      <p:pic>
        <p:nvPicPr>
          <p:cNvPr id="8" name="Image 7" descr="fig conduc9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l="64563" t="6250" r="4922" b="9376"/>
          <a:stretch>
            <a:fillRect/>
          </a:stretch>
        </p:blipFill>
        <p:spPr>
          <a:xfrm rot="16200000">
            <a:off x="878295" y="3357050"/>
            <a:ext cx="2326568" cy="405273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79512" y="68431"/>
            <a:ext cx="8820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6666FF"/>
                </a:solidFill>
              </a:rPr>
              <a:t>Example 2: </a:t>
            </a:r>
            <a:r>
              <a:rPr lang="fr-FR" sz="2400" dirty="0" err="1"/>
              <a:t>Polycristal</a:t>
            </a:r>
            <a:r>
              <a:rPr lang="fr-FR" sz="2400" dirty="0"/>
              <a:t> of calcium oxide-</a:t>
            </a:r>
            <a:r>
              <a:rPr lang="fr-FR" sz="2400" dirty="0" err="1"/>
              <a:t>doped</a:t>
            </a:r>
            <a:r>
              <a:rPr lang="fr-FR" sz="2400" dirty="0"/>
              <a:t> </a:t>
            </a:r>
            <a:r>
              <a:rPr lang="fr-FR" sz="2400" dirty="0" err="1"/>
              <a:t>ceria</a:t>
            </a:r>
            <a:r>
              <a:rPr lang="fr-FR" sz="2400" dirty="0"/>
              <a:t> and O</a:t>
            </a:r>
            <a:r>
              <a:rPr lang="fr-FR" sz="2400" baseline="-25000" dirty="0"/>
              <a:t>2</a:t>
            </a:r>
            <a:r>
              <a:rPr lang="fr-FR" sz="2400" dirty="0"/>
              <a:t> </a:t>
            </a:r>
            <a:r>
              <a:rPr lang="fr-FR" sz="2400" dirty="0" err="1"/>
              <a:t>electrodes</a:t>
            </a:r>
            <a:r>
              <a:rPr lang="fr-FR" sz="2400" dirty="0"/>
              <a:t> 		</a:t>
            </a:r>
            <a:r>
              <a:rPr lang="fr-FR" sz="2400" dirty="0">
                <a:solidFill>
                  <a:srgbClr val="6666FF"/>
                </a:solidFill>
              </a:rPr>
              <a:t>O</a:t>
            </a:r>
            <a:r>
              <a:rPr lang="fr-FR" sz="2400" baseline="-25000" dirty="0">
                <a:solidFill>
                  <a:srgbClr val="6666FF"/>
                </a:solidFill>
              </a:rPr>
              <a:t>2</a:t>
            </a:r>
            <a:r>
              <a:rPr lang="fr-FR" sz="2400" dirty="0">
                <a:solidFill>
                  <a:srgbClr val="6666FF"/>
                </a:solidFill>
              </a:rPr>
              <a:t>, Pt / (CeO</a:t>
            </a:r>
            <a:r>
              <a:rPr lang="fr-FR" sz="2400" baseline="-25000" dirty="0">
                <a:solidFill>
                  <a:srgbClr val="6666FF"/>
                </a:solidFill>
              </a:rPr>
              <a:t>2</a:t>
            </a:r>
            <a:r>
              <a:rPr lang="fr-FR" sz="2400" dirty="0">
                <a:solidFill>
                  <a:srgbClr val="6666FF"/>
                </a:solidFill>
              </a:rPr>
              <a:t>)</a:t>
            </a:r>
            <a:r>
              <a:rPr lang="fr-FR" sz="2400" baseline="-25000" dirty="0">
                <a:solidFill>
                  <a:srgbClr val="6666FF"/>
                </a:solidFill>
              </a:rPr>
              <a:t>1-x</a:t>
            </a:r>
            <a:r>
              <a:rPr lang="fr-FR" sz="2400" dirty="0">
                <a:solidFill>
                  <a:srgbClr val="6666FF"/>
                </a:solidFill>
              </a:rPr>
              <a:t> – (</a:t>
            </a:r>
            <a:r>
              <a:rPr lang="fr-FR" sz="2400" dirty="0" err="1">
                <a:solidFill>
                  <a:srgbClr val="6666FF"/>
                </a:solidFill>
              </a:rPr>
              <a:t>CaO</a:t>
            </a:r>
            <a:r>
              <a:rPr lang="fr-FR" sz="2400" dirty="0">
                <a:solidFill>
                  <a:srgbClr val="6666FF"/>
                </a:solidFill>
              </a:rPr>
              <a:t>)</a:t>
            </a:r>
            <a:r>
              <a:rPr lang="fr-FR" sz="2400" baseline="-25000" dirty="0">
                <a:solidFill>
                  <a:srgbClr val="6666FF"/>
                </a:solidFill>
              </a:rPr>
              <a:t>x</a:t>
            </a:r>
            <a:r>
              <a:rPr lang="fr-FR" sz="2400" dirty="0">
                <a:solidFill>
                  <a:srgbClr val="6666FF"/>
                </a:solidFill>
              </a:rPr>
              <a:t> / Pt, O</a:t>
            </a:r>
            <a:r>
              <a:rPr lang="fr-FR" sz="2400" baseline="-25000" dirty="0">
                <a:solidFill>
                  <a:srgbClr val="6666FF"/>
                </a:solidFill>
              </a:rPr>
              <a:t>2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17258" y="3645024"/>
            <a:ext cx="93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6666FF"/>
                </a:solidFill>
              </a:rPr>
              <a:t>PO</a:t>
            </a:r>
            <a:r>
              <a:rPr lang="fr-FR" sz="2400" baseline="-25000" dirty="0">
                <a:solidFill>
                  <a:srgbClr val="6666FF"/>
                </a:solidFill>
              </a:rPr>
              <a:t>2</a:t>
            </a:r>
          </a:p>
        </p:txBody>
      </p:sp>
      <p:pic>
        <p:nvPicPr>
          <p:cNvPr id="12" name="Image 11" descr="fig conduc8.jpg"/>
          <p:cNvPicPr>
            <a:picLocks noChangeAspect="1"/>
          </p:cNvPicPr>
          <p:nvPr/>
        </p:nvPicPr>
        <p:blipFill rotWithShape="1">
          <a:blip r:embed="rId2" cstate="print">
            <a:lum bright="10000"/>
          </a:blip>
          <a:srcRect l="60955" t="5397" r="4984" b="5256"/>
          <a:stretch/>
        </p:blipFill>
        <p:spPr>
          <a:xfrm rot="16200000">
            <a:off x="5669548" y="3012389"/>
            <a:ext cx="2377867" cy="4678137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5258570" y="3700859"/>
            <a:ext cx="623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6666FF"/>
                </a:solidFill>
              </a:rPr>
              <a:t>T</a:t>
            </a:r>
            <a:endParaRPr lang="fr-FR" sz="2400" baseline="-25000" dirty="0">
              <a:solidFill>
                <a:srgbClr val="6666FF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98</a:t>
            </a:fld>
            <a:endParaRPr lang="fr-FR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9512" y="1196752"/>
            <a:ext cx="89644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Nernst-</a:t>
            </a:r>
            <a:r>
              <a:rPr lang="fr-FR" sz="2400" dirty="0" err="1"/>
              <a:t>Einstein’s</a:t>
            </a:r>
            <a:r>
              <a:rPr lang="fr-FR" sz="2400" dirty="0"/>
              <a:t> relation</a:t>
            </a:r>
            <a:r>
              <a:rPr lang="fr-FR" sz="2400" dirty="0">
                <a:sym typeface="Symbol"/>
              </a:rPr>
              <a:t> </a:t>
            </a:r>
            <a:r>
              <a:rPr lang="fr-FR" sz="2400" dirty="0"/>
              <a:t>: </a:t>
            </a:r>
          </a:p>
          <a:p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(</a:t>
            </a:r>
            <a:r>
              <a:rPr lang="fr-FR" sz="2400" dirty="0" err="1"/>
              <a:t>Assuptions</a:t>
            </a:r>
            <a:r>
              <a:rPr lang="fr-FR" sz="2400" dirty="0"/>
              <a:t>: t</a:t>
            </a:r>
            <a:r>
              <a:rPr lang="fr-FR" sz="2400" baseline="-25000" dirty="0"/>
              <a:t>e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negligible</a:t>
            </a:r>
            <a:r>
              <a:rPr lang="fr-FR" sz="2400" dirty="0"/>
              <a:t> and µ</a:t>
            </a:r>
            <a:r>
              <a:rPr lang="fr-FR" sz="2400" baseline="-25000" dirty="0"/>
              <a:t>ion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the </a:t>
            </a:r>
            <a:r>
              <a:rPr lang="fr-FR" sz="2400" dirty="0" err="1"/>
              <a:t>same</a:t>
            </a:r>
            <a:r>
              <a:rPr lang="fr-FR" sz="2400" dirty="0"/>
              <a:t> </a:t>
            </a:r>
            <a:r>
              <a:rPr lang="fr-FR" sz="2400" dirty="0" err="1"/>
              <a:t>with</a:t>
            </a:r>
            <a:r>
              <a:rPr lang="fr-FR" sz="2400" dirty="0"/>
              <a:t> or </a:t>
            </a:r>
            <a:r>
              <a:rPr lang="fr-FR" sz="2400" dirty="0" err="1"/>
              <a:t>without</a:t>
            </a:r>
            <a:r>
              <a:rPr lang="fr-FR" sz="2400" dirty="0"/>
              <a:t> </a:t>
            </a:r>
            <a:r>
              <a:rPr lang="fr-FR" sz="2400" dirty="0" err="1"/>
              <a:t>electrical</a:t>
            </a:r>
            <a:r>
              <a:rPr lang="fr-FR" sz="2400" dirty="0"/>
              <a:t> </a:t>
            </a:r>
            <a:r>
              <a:rPr lang="fr-FR" sz="2400" dirty="0" err="1"/>
              <a:t>field</a:t>
            </a:r>
            <a:r>
              <a:rPr lang="fr-FR" sz="2400" dirty="0"/>
              <a:t>). </a:t>
            </a:r>
          </a:p>
          <a:p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D</a:t>
            </a:r>
            <a:r>
              <a:rPr lang="fr-FR" sz="2400" baseline="-25000" dirty="0"/>
              <a:t>i</a:t>
            </a:r>
            <a:r>
              <a:rPr lang="fr-FR" sz="2400" dirty="0"/>
              <a:t> </a:t>
            </a:r>
            <a:r>
              <a:rPr lang="fr-FR" sz="2400" dirty="0" err="1"/>
              <a:t>evaluation</a:t>
            </a:r>
            <a:r>
              <a:rPr lang="fr-FR" sz="2400" dirty="0"/>
              <a:t> : </a:t>
            </a:r>
          </a:p>
          <a:p>
            <a:pPr>
              <a:buFontTx/>
              <a:buChar char="-"/>
            </a:pPr>
            <a:r>
              <a:rPr lang="fr-FR" sz="2400" dirty="0">
                <a:solidFill>
                  <a:srgbClr val="6666FF"/>
                </a:solidFill>
              </a:rPr>
              <a:t>NMR</a:t>
            </a:r>
            <a:r>
              <a:rPr lang="fr-FR" sz="2400" dirty="0"/>
              <a:t>: </a:t>
            </a:r>
            <a:r>
              <a:rPr lang="fr-FR" sz="2400" dirty="0" err="1"/>
              <a:t>pulsed</a:t>
            </a:r>
            <a:r>
              <a:rPr lang="fr-FR" sz="2400" dirty="0"/>
              <a:t> </a:t>
            </a:r>
            <a:r>
              <a:rPr lang="fr-FR" sz="2400" dirty="0" err="1"/>
              <a:t>field</a:t>
            </a:r>
            <a:r>
              <a:rPr lang="fr-FR" sz="2400" dirty="0"/>
              <a:t> gradient mode</a:t>
            </a:r>
          </a:p>
          <a:p>
            <a:pPr>
              <a:buFontTx/>
              <a:buChar char="-"/>
            </a:pPr>
            <a:r>
              <a:rPr lang="fr-FR" sz="2400" dirty="0"/>
              <a:t> </a:t>
            </a:r>
            <a:r>
              <a:rPr lang="fr-FR" sz="2400" dirty="0">
                <a:solidFill>
                  <a:srgbClr val="6666FF"/>
                </a:solidFill>
              </a:rPr>
              <a:t>QENS</a:t>
            </a:r>
          </a:p>
          <a:p>
            <a:pPr>
              <a:buFontTx/>
              <a:buChar char="-"/>
            </a:pPr>
            <a:r>
              <a:rPr lang="fr-FR" sz="2400" dirty="0"/>
              <a:t> </a:t>
            </a:r>
            <a:r>
              <a:rPr lang="fr-FR" sz="2400" dirty="0" err="1">
                <a:solidFill>
                  <a:srgbClr val="6666FF"/>
                </a:solidFill>
              </a:rPr>
              <a:t>Molecular</a:t>
            </a:r>
            <a:r>
              <a:rPr lang="fr-FR" sz="2400" dirty="0">
                <a:solidFill>
                  <a:srgbClr val="6666FF"/>
                </a:solidFill>
              </a:rPr>
              <a:t> </a:t>
            </a:r>
            <a:r>
              <a:rPr lang="fr-FR" sz="2400" dirty="0" err="1">
                <a:solidFill>
                  <a:srgbClr val="6666FF"/>
                </a:solidFill>
              </a:rPr>
              <a:t>modelisation</a:t>
            </a:r>
            <a:endParaRPr lang="fr-FR" sz="2400" dirty="0"/>
          </a:p>
          <a:p>
            <a:pPr>
              <a:buFontTx/>
              <a:buChar char="-"/>
            </a:pPr>
            <a:r>
              <a:rPr lang="fr-FR" sz="2400" dirty="0"/>
              <a:t> </a:t>
            </a:r>
            <a:r>
              <a:rPr lang="fr-FR" sz="2400" dirty="0">
                <a:solidFill>
                  <a:srgbClr val="6666FF"/>
                </a:solidFill>
              </a:rPr>
              <a:t>Tracer </a:t>
            </a:r>
            <a:r>
              <a:rPr lang="fr-FR" sz="2400" dirty="0" err="1"/>
              <a:t>method</a:t>
            </a:r>
            <a:r>
              <a:rPr lang="fr-FR" sz="2400" dirty="0"/>
              <a:t> (radioactive isotopes): </a:t>
            </a:r>
          </a:p>
          <a:p>
            <a:r>
              <a:rPr lang="fr-FR" sz="2400" dirty="0"/>
              <a:t>The </a:t>
            </a:r>
            <a:r>
              <a:rPr lang="fr-FR" sz="2400" dirty="0" err="1"/>
              <a:t>electrochemical</a:t>
            </a:r>
            <a:r>
              <a:rPr lang="fr-FR" sz="2400" dirty="0"/>
              <a:t> </a:t>
            </a:r>
            <a:r>
              <a:rPr lang="fr-FR" sz="2400" dirty="0" err="1"/>
              <a:t>mobility</a:t>
            </a:r>
            <a:r>
              <a:rPr lang="fr-FR" sz="2400" dirty="0"/>
              <a:t> of a </a:t>
            </a:r>
            <a:r>
              <a:rPr lang="fr-FR" sz="2400" dirty="0" err="1"/>
              <a:t>species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determined</a:t>
            </a:r>
            <a:r>
              <a:rPr lang="fr-FR" sz="2400" dirty="0"/>
              <a:t> by </a:t>
            </a:r>
            <a:r>
              <a:rPr lang="fr-FR" sz="2400" dirty="0" err="1"/>
              <a:t>observing</a:t>
            </a:r>
            <a:r>
              <a:rPr lang="fr-FR" sz="2400" dirty="0"/>
              <a:t> the migration of the </a:t>
            </a:r>
            <a:r>
              <a:rPr lang="fr-FR" sz="2400" dirty="0" err="1"/>
              <a:t>corresponding</a:t>
            </a:r>
            <a:r>
              <a:rPr lang="fr-FR" sz="2400" dirty="0"/>
              <a:t> radioactive isotope </a:t>
            </a:r>
            <a:r>
              <a:rPr lang="fr-FR" sz="2400" dirty="0" err="1"/>
              <a:t>with</a:t>
            </a:r>
            <a:r>
              <a:rPr lang="fr-FR" sz="2400" dirty="0"/>
              <a:t> respect to the application of an </a:t>
            </a:r>
            <a:r>
              <a:rPr lang="fr-FR" sz="2400" dirty="0" err="1"/>
              <a:t>electric</a:t>
            </a:r>
            <a:r>
              <a:rPr lang="fr-FR" sz="2400" dirty="0"/>
              <a:t> </a:t>
            </a:r>
            <a:r>
              <a:rPr lang="fr-FR" sz="2400" dirty="0" err="1"/>
              <a:t>field</a:t>
            </a:r>
            <a:r>
              <a:rPr lang="fr-FR" sz="2400" dirty="0"/>
              <a:t>. </a:t>
            </a:r>
            <a:endParaRPr lang="fr-FR" sz="2400" dirty="0">
              <a:solidFill>
                <a:srgbClr val="6666FF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7504" y="188640"/>
            <a:ext cx="53174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dirty="0">
                <a:solidFill>
                  <a:srgbClr val="6666FF"/>
                </a:solidFill>
              </a:rPr>
              <a:t>3 – Ionic </a:t>
            </a:r>
            <a:r>
              <a:rPr lang="fr-FR" sz="3000" dirty="0" err="1">
                <a:solidFill>
                  <a:srgbClr val="6666FF"/>
                </a:solidFill>
              </a:rPr>
              <a:t>conductivity</a:t>
            </a:r>
            <a:r>
              <a:rPr lang="fr-FR" sz="3000" dirty="0">
                <a:solidFill>
                  <a:srgbClr val="6666FF"/>
                </a:solidFill>
              </a:rPr>
              <a:t> of </a:t>
            </a:r>
            <a:r>
              <a:rPr lang="fr-FR" sz="3000" dirty="0" err="1">
                <a:solidFill>
                  <a:srgbClr val="6666FF"/>
                </a:solidFill>
              </a:rPr>
              <a:t>particles</a:t>
            </a:r>
            <a:endParaRPr lang="fr-FR" sz="2400" dirty="0">
              <a:solidFill>
                <a:srgbClr val="6666FF"/>
              </a:solidFill>
            </a:endParaRPr>
          </a:p>
        </p:txBody>
      </p:sp>
      <p:graphicFrame>
        <p:nvGraphicFramePr>
          <p:cNvPr id="1904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3216704"/>
              </p:ext>
            </p:extLst>
          </p:nvPr>
        </p:nvGraphicFramePr>
        <p:xfrm>
          <a:off x="3956794" y="1482206"/>
          <a:ext cx="1911350" cy="722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2" imgW="1143000" imgH="431640" progId="Equation.3">
                  <p:embed/>
                </p:oleObj>
              </mc:Choice>
              <mc:Fallback>
                <p:oleObj name="Équation" r:id="rId2" imgW="114300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6794" y="1482206"/>
                        <a:ext cx="1911350" cy="7226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llipse 1"/>
          <p:cNvSpPr/>
          <p:nvPr/>
        </p:nvSpPr>
        <p:spPr>
          <a:xfrm>
            <a:off x="5199043" y="1583950"/>
            <a:ext cx="377788" cy="288032"/>
          </a:xfrm>
          <a:prstGeom prst="ellipse">
            <a:avLst/>
          </a:prstGeom>
          <a:noFill/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72158" y="650305"/>
            <a:ext cx="5780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6666FF"/>
                </a:solidFill>
              </a:rPr>
              <a:t>3.1. – Self-diffusion coefficient </a:t>
            </a:r>
            <a:r>
              <a:rPr lang="fr-FR" sz="2400" dirty="0" err="1">
                <a:solidFill>
                  <a:srgbClr val="6666FF"/>
                </a:solidFill>
              </a:rPr>
              <a:t>measurement</a:t>
            </a:r>
            <a:endParaRPr lang="fr-FR" sz="2400" dirty="0">
              <a:solidFill>
                <a:srgbClr val="6666F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00D-C672-4F59-B735-B4B5F0913384}" type="slidenum">
              <a:rPr lang="fr-FR" smtClean="0"/>
              <a:pPr/>
              <a:t>99</a:t>
            </a:fld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61681</TotalTime>
  <Words>7657</Words>
  <Application>Microsoft Macintosh PowerPoint</Application>
  <PresentationFormat>Affichage à l'écran (4:3)</PresentationFormat>
  <Paragraphs>1585</Paragraphs>
  <Slides>106</Slides>
  <Notes>9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106</vt:i4>
      </vt:variant>
    </vt:vector>
  </HeadingPairs>
  <TitlesOfParts>
    <vt:vector size="113" baseType="lpstr">
      <vt:lpstr>Arial</vt:lpstr>
      <vt:lpstr>Calibri</vt:lpstr>
      <vt:lpstr>Cambria Math</vt:lpstr>
      <vt:lpstr>Lato</vt:lpstr>
      <vt:lpstr>Symbol</vt:lpstr>
      <vt:lpstr>Thème Office</vt:lpstr>
      <vt:lpstr>Équation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UM2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umr5253</dc:creator>
  <cp:lastModifiedBy>Sabine Devautour-Vinot</cp:lastModifiedBy>
  <cp:revision>596</cp:revision>
  <cp:lastPrinted>2015-09-23T07:29:12Z</cp:lastPrinted>
  <dcterms:created xsi:type="dcterms:W3CDTF">2012-07-03T11:26:11Z</dcterms:created>
  <dcterms:modified xsi:type="dcterms:W3CDTF">2024-07-26T06:58:08Z</dcterms:modified>
</cp:coreProperties>
</file>