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3.wmf" ContentType="image/x-wmf"/>
  <Override PartName="/ppt/media/image4.wmf" ContentType="image/x-wmf"/>
  <Override PartName="/ppt/media/image5.png" ContentType="image/png"/>
  <Override PartName="/ppt/media/image6.png" ContentType="image/png"/>
  <Override PartName="/ppt/media/image8.jpeg" ContentType="image/jpeg"/>
  <Override PartName="/ppt/media/image7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9635E4-2B05-4D58-9028-E9B605C226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03FA9C-EF6F-44DD-82F5-6DD8D019D6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A44CA2D-DB04-46E2-8EFC-B1EACB89F2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1D0CE1A-786F-46E2-8D7D-4BA44537A0BD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CDD06EB-5FED-407B-9383-46DA36EB89F4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821487-DC9D-4BF4-86A5-3C14394022CA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3"/>
          <p:cNvSpPr/>
          <p:nvPr/>
        </p:nvSpPr>
        <p:spPr>
          <a:xfrm>
            <a:off x="1223640" y="251280"/>
            <a:ext cx="6475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HAV316B - Écologie fondamentale : concepts et méthodes (4 ECTS)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Picture 2" descr="http://mazemag.fr/wp-content/uploads/2013/09/image-pr%C3%A9sentation.jpg"/>
          <p:cNvPicPr/>
          <p:nvPr/>
        </p:nvPicPr>
        <p:blipFill>
          <a:blip r:embed="rId1"/>
          <a:stretch/>
        </p:blipFill>
        <p:spPr>
          <a:xfrm>
            <a:off x="755640" y="836640"/>
            <a:ext cx="7567560" cy="50400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31" name="ZoneTexte 1"/>
          <p:cNvSpPr/>
          <p:nvPr/>
        </p:nvSpPr>
        <p:spPr>
          <a:xfrm>
            <a:off x="6397560" y="4111920"/>
            <a:ext cx="19170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Enseignants</a:t>
            </a: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fr-FR" sz="1800" spc="-1" strike="noStrike">
                <a:solidFill>
                  <a:schemeClr val="lt1"/>
                </a:solidFill>
                <a:latin typeface="Calibri"/>
                <a:ea typeface="DejaVu Sans"/>
              </a:rPr>
              <a:t>Simon BETTINGER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Arnaud GREGOIRE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Christophe PETIT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Lisa SANDMEYER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fr-FR" sz="1800" spc="-1" strike="noStrike">
                <a:solidFill>
                  <a:schemeClr val="lt1"/>
                </a:solidFill>
                <a:latin typeface="Calibri"/>
                <a:ea typeface="DejaVu Sans"/>
              </a:rPr>
              <a:t>Marieke SCHULTZ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E931B4-AE9D-4A07-A468-08D6736EFF7A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5"/>
          <p:cNvSpPr/>
          <p:nvPr/>
        </p:nvSpPr>
        <p:spPr>
          <a:xfrm>
            <a:off x="2784600" y="44640"/>
            <a:ext cx="3488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Déroulement général/thématiques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Image 7" descr=""/>
          <p:cNvPicPr/>
          <p:nvPr/>
        </p:nvPicPr>
        <p:blipFill>
          <a:blip r:embed="rId1"/>
          <a:srcRect l="0" t="0" r="0" b="32778"/>
          <a:stretch/>
        </p:blipFill>
        <p:spPr>
          <a:xfrm>
            <a:off x="1080000" y="1980000"/>
            <a:ext cx="7335000" cy="1619280"/>
          </a:xfrm>
          <a:prstGeom prst="rect">
            <a:avLst/>
          </a:prstGeom>
          <a:ln w="0">
            <a:noFill/>
          </a:ln>
        </p:spPr>
      </p:pic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303280" y="3803040"/>
            <a:ext cx="4176360" cy="2424600"/>
          </a:xfrm>
          <a:prstGeom prst="rect">
            <a:avLst/>
          </a:prstGeom>
          <a:ln w="0">
            <a:noFill/>
          </a:ln>
        </p:spPr>
      </p:pic>
      <p:pic>
        <p:nvPicPr>
          <p:cNvPr id="35" name="Image 3" descr=""/>
          <p:cNvPicPr/>
          <p:nvPr/>
        </p:nvPicPr>
        <p:blipFill>
          <a:blip r:embed="rId3"/>
          <a:stretch/>
        </p:blipFill>
        <p:spPr>
          <a:xfrm>
            <a:off x="360" y="675000"/>
            <a:ext cx="9143280" cy="9565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89C7DF8-33E2-4EE1-9520-E1AE15014C5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7"/>
          <p:cNvSpPr/>
          <p:nvPr/>
        </p:nvSpPr>
        <p:spPr>
          <a:xfrm>
            <a:off x="2247120" y="120240"/>
            <a:ext cx="468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Articles à restituer pour les séances de TD 4 &amp; 5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ZoneTexte 11"/>
          <p:cNvSpPr/>
          <p:nvPr/>
        </p:nvSpPr>
        <p:spPr>
          <a:xfrm>
            <a:off x="241200" y="638640"/>
            <a:ext cx="8660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ff0000"/>
                </a:solidFill>
                <a:latin typeface="Calibri"/>
                <a:ea typeface="DejaVu Sans"/>
              </a:rPr>
              <a:t>Les articles seront accessibles sur Moodle.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" name="Picture 5" descr=""/>
          <p:cNvPicPr/>
          <p:nvPr/>
        </p:nvPicPr>
        <p:blipFill>
          <a:blip r:embed="rId1"/>
          <a:stretch/>
        </p:blipFill>
        <p:spPr>
          <a:xfrm>
            <a:off x="611640" y="1772640"/>
            <a:ext cx="4505400" cy="4138200"/>
          </a:xfrm>
          <a:prstGeom prst="rect">
            <a:avLst/>
          </a:prstGeom>
          <a:ln w="0">
            <a:noFill/>
          </a:ln>
        </p:spPr>
      </p:pic>
      <p:pic>
        <p:nvPicPr>
          <p:cNvPr id="39" name="Picture 6" descr=""/>
          <p:cNvPicPr/>
          <p:nvPr/>
        </p:nvPicPr>
        <p:blipFill>
          <a:blip r:embed="rId2"/>
          <a:stretch/>
        </p:blipFill>
        <p:spPr>
          <a:xfrm>
            <a:off x="4662360" y="3357000"/>
            <a:ext cx="3745080" cy="3103200"/>
          </a:xfrm>
          <a:prstGeom prst="rect">
            <a:avLst/>
          </a:prstGeom>
          <a:ln w="0">
            <a:noFill/>
          </a:ln>
        </p:spPr>
      </p:pic>
      <p:sp>
        <p:nvSpPr>
          <p:cNvPr id="40" name="ZoneTexte 12"/>
          <p:cNvSpPr/>
          <p:nvPr/>
        </p:nvSpPr>
        <p:spPr>
          <a:xfrm>
            <a:off x="6002640" y="845280"/>
            <a:ext cx="288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Tous issus des Proceedings B.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ZoneTexte 13"/>
          <p:cNvSpPr/>
          <p:nvPr/>
        </p:nvSpPr>
        <p:spPr>
          <a:xfrm>
            <a:off x="4345920" y="1166040"/>
            <a:ext cx="4614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6 thèmes différents qui seront abordés en cours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ZoneTexte 14"/>
          <p:cNvSpPr/>
          <p:nvPr/>
        </p:nvSpPr>
        <p:spPr>
          <a:xfrm>
            <a:off x="6960240" y="1475640"/>
            <a:ext cx="193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Figures ‘classiques’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8370155-55FE-4E5D-B026-416D61C9B89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326520" y="4136760"/>
            <a:ext cx="2773440" cy="183852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3242160" y="4128120"/>
            <a:ext cx="2742840" cy="181836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/>
          <p:nvPr/>
        </p:nvSpPr>
        <p:spPr>
          <a:xfrm>
            <a:off x="1077480" y="402840"/>
            <a:ext cx="14364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Lottia digitalis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653040" y="5985360"/>
            <a:ext cx="21222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Pollicipes pollicipes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3568680" y="5985360"/>
            <a:ext cx="21222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Mytilus californianus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339480" y="729360"/>
            <a:ext cx="2906640" cy="1477440"/>
          </a:xfrm>
          <a:prstGeom prst="rect">
            <a:avLst/>
          </a:prstGeom>
          <a:ln w="0">
            <a:noFill/>
          </a:ln>
        </p:spPr>
      </p:pic>
      <p:sp>
        <p:nvSpPr>
          <p:cNvPr id="49" name=""/>
          <p:cNvSpPr/>
          <p:nvPr/>
        </p:nvSpPr>
        <p:spPr>
          <a:xfrm>
            <a:off x="6724440" y="391680"/>
            <a:ext cx="16326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Lottia strigatella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3920040" y="410040"/>
            <a:ext cx="14364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Lottia pelta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4"/>
          <a:stretch/>
        </p:blipFill>
        <p:spPr>
          <a:xfrm>
            <a:off x="3363480" y="735840"/>
            <a:ext cx="2547000" cy="1603800"/>
          </a:xfrm>
          <a:prstGeom prst="rect">
            <a:avLst/>
          </a:prstGeom>
          <a:ln w="0">
            <a:noFill/>
          </a:ln>
        </p:spPr>
      </p:pic>
      <p:pic>
        <p:nvPicPr>
          <p:cNvPr id="52" name="" descr=""/>
          <p:cNvPicPr/>
          <p:nvPr/>
        </p:nvPicPr>
        <p:blipFill>
          <a:blip r:embed="rId5"/>
          <a:stretch/>
        </p:blipFill>
        <p:spPr>
          <a:xfrm>
            <a:off x="6302520" y="761400"/>
            <a:ext cx="2612160" cy="1454400"/>
          </a:xfrm>
          <a:prstGeom prst="rect">
            <a:avLst/>
          </a:prstGeom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6"/>
          <a:stretch/>
        </p:blipFill>
        <p:spPr>
          <a:xfrm>
            <a:off x="6093360" y="4223520"/>
            <a:ext cx="2910240" cy="1634400"/>
          </a:xfrm>
          <a:prstGeom prst="rect">
            <a:avLst/>
          </a:prstGeom>
          <a:ln w="0">
            <a:noFill/>
          </a:ln>
        </p:spPr>
      </p:pic>
      <p:sp>
        <p:nvSpPr>
          <p:cNvPr id="54" name=""/>
          <p:cNvSpPr/>
          <p:nvPr/>
        </p:nvSpPr>
        <p:spPr>
          <a:xfrm>
            <a:off x="6484680" y="5985360"/>
            <a:ext cx="21222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algues macroscopiques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326520" y="4136760"/>
            <a:ext cx="2773440" cy="1838520"/>
          </a:xfrm>
          <a:prstGeom prst="rect">
            <a:avLst/>
          </a:prstGeom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3242160" y="4128120"/>
            <a:ext cx="2742840" cy="1818360"/>
          </a:xfrm>
          <a:prstGeom prst="rect">
            <a:avLst/>
          </a:prstGeom>
          <a:ln w="0">
            <a:noFill/>
          </a:ln>
        </p:spPr>
      </p:pic>
      <p:sp>
        <p:nvSpPr>
          <p:cNvPr id="57" name=""/>
          <p:cNvSpPr/>
          <p:nvPr/>
        </p:nvSpPr>
        <p:spPr>
          <a:xfrm>
            <a:off x="1077480" y="402840"/>
            <a:ext cx="14364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Lottia digitalis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653040" y="5985360"/>
            <a:ext cx="21222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Pollicipes pollicipes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3568680" y="5985360"/>
            <a:ext cx="21222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Mytilus californianus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339480" y="729360"/>
            <a:ext cx="2906640" cy="1477440"/>
          </a:xfrm>
          <a:prstGeom prst="rect">
            <a:avLst/>
          </a:prstGeom>
          <a:ln w="0">
            <a:noFill/>
          </a:ln>
        </p:spPr>
      </p:pic>
      <p:sp>
        <p:nvSpPr>
          <p:cNvPr id="61" name=""/>
          <p:cNvSpPr/>
          <p:nvPr/>
        </p:nvSpPr>
        <p:spPr>
          <a:xfrm>
            <a:off x="6724440" y="391680"/>
            <a:ext cx="16326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Lottia strigatella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3920040" y="410040"/>
            <a:ext cx="14364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Lottia pelta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4"/>
          <a:stretch/>
        </p:blipFill>
        <p:spPr>
          <a:xfrm>
            <a:off x="3363480" y="735840"/>
            <a:ext cx="2547000" cy="1603800"/>
          </a:xfrm>
          <a:prstGeom prst="rect">
            <a:avLst/>
          </a:prstGeom>
          <a:ln w="0">
            <a:noFill/>
          </a:ln>
        </p:spPr>
      </p:pic>
      <p:pic>
        <p:nvPicPr>
          <p:cNvPr id="64" name="" descr=""/>
          <p:cNvPicPr/>
          <p:nvPr/>
        </p:nvPicPr>
        <p:blipFill>
          <a:blip r:embed="rId5"/>
          <a:stretch/>
        </p:blipFill>
        <p:spPr>
          <a:xfrm>
            <a:off x="6302520" y="761400"/>
            <a:ext cx="2612160" cy="1454400"/>
          </a:xfrm>
          <a:prstGeom prst="rect">
            <a:avLst/>
          </a:prstGeom>
          <a:ln w="0">
            <a:noFill/>
          </a:ln>
        </p:spPr>
      </p:pic>
      <p:sp>
        <p:nvSpPr>
          <p:cNvPr id="65" name=""/>
          <p:cNvSpPr/>
          <p:nvPr/>
        </p:nvSpPr>
        <p:spPr>
          <a:xfrm>
            <a:off x="1601640" y="2808720"/>
            <a:ext cx="360" cy="979200"/>
          </a:xfrm>
          <a:custGeom>
            <a:avLst/>
            <a:gdLst>
              <a:gd name="textAreaLeft" fmla="*/ 0 w 360"/>
              <a:gd name="textAreaRight" fmla="*/ 720 w 360"/>
              <a:gd name="textAreaTop" fmla="*/ 0 h 979200"/>
              <a:gd name="textAreaBottom" fmla="*/ 979560 h 979200"/>
            </a:gdLst>
            <a:ahLst/>
            <a:rect l="textAreaLeft" t="textAreaTop" r="textAreaRight" b="textAreaBottom"/>
            <a:pathLst>
              <a:path fill="none" w="0" h="2721">
                <a:moveTo>
                  <a:pt x="0" y="0"/>
                </a:moveTo>
                <a:lnTo>
                  <a:pt x="0" y="2721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4605840" y="2743200"/>
            <a:ext cx="360" cy="1044720"/>
          </a:xfrm>
          <a:custGeom>
            <a:avLst/>
            <a:gdLst>
              <a:gd name="textAreaLeft" fmla="*/ 0 w 360"/>
              <a:gd name="textAreaRight" fmla="*/ 720 w 360"/>
              <a:gd name="textAreaTop" fmla="*/ 0 h 1044720"/>
              <a:gd name="textAreaBottom" fmla="*/ 1045080 h 1044720"/>
            </a:gdLst>
            <a:ahLst/>
            <a:rect l="textAreaLeft" t="textAreaTop" r="textAreaRight" b="textAreaBottom"/>
            <a:pathLst>
              <a:path fill="none" w="0" h="2903">
                <a:moveTo>
                  <a:pt x="0" y="0"/>
                </a:moveTo>
                <a:lnTo>
                  <a:pt x="0" y="2903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" name=""/>
          <p:cNvGrpSpPr/>
          <p:nvPr/>
        </p:nvGrpSpPr>
        <p:grpSpPr>
          <a:xfrm>
            <a:off x="7022880" y="2808720"/>
            <a:ext cx="1110240" cy="1306080"/>
            <a:chOff x="7022880" y="2808720"/>
            <a:chExt cx="1110240" cy="1306080"/>
          </a:xfrm>
        </p:grpSpPr>
        <p:sp>
          <p:nvSpPr>
            <p:cNvPr id="68" name=""/>
            <p:cNvSpPr/>
            <p:nvPr/>
          </p:nvSpPr>
          <p:spPr>
            <a:xfrm flipV="1">
              <a:off x="7545240" y="2808720"/>
              <a:ext cx="360" cy="653040"/>
            </a:xfrm>
            <a:prstGeom prst="line">
              <a:avLst/>
            </a:prstGeom>
            <a:ln w="12600">
              <a:solidFill>
                <a:srgbClr val="000000"/>
              </a:solidFill>
              <a:custDash>
                <a:ds d="197000" sp="197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51120" bIns="51120" anchor="ctr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" name=""/>
            <p:cNvSpPr/>
            <p:nvPr/>
          </p:nvSpPr>
          <p:spPr>
            <a:xfrm flipH="1">
              <a:off x="7022880" y="3461760"/>
              <a:ext cx="522360" cy="653040"/>
            </a:xfrm>
            <a:prstGeom prst="line">
              <a:avLst/>
            </a:prstGeom>
            <a:ln w="12600">
              <a:solidFill>
                <a:srgbClr val="000000"/>
              </a:solidFill>
              <a:custDash>
                <a:ds d="197000" sp="197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51120" bIns="51120" anchor="ctr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7545600" y="3461760"/>
              <a:ext cx="587520" cy="653040"/>
            </a:xfrm>
            <a:prstGeom prst="line">
              <a:avLst/>
            </a:prstGeom>
            <a:ln w="12600">
              <a:solidFill>
                <a:srgbClr val="000000"/>
              </a:solidFill>
              <a:custDash>
                <a:ds d="197000" sp="197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51120" bIns="51120" anchor="ctr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71" name=""/>
          <p:cNvSpPr/>
          <p:nvPr/>
        </p:nvSpPr>
        <p:spPr>
          <a:xfrm>
            <a:off x="2516040" y="3044880"/>
            <a:ext cx="1371240" cy="58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Support préférentiel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7584480" y="2933640"/>
            <a:ext cx="137124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Pas de support préférentiel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6"/>
          <a:stretch/>
        </p:blipFill>
        <p:spPr>
          <a:xfrm>
            <a:off x="6465960" y="4417200"/>
            <a:ext cx="1044720" cy="692280"/>
          </a:xfrm>
          <a:prstGeom prst="rect">
            <a:avLst/>
          </a:prstGeom>
          <a:ln w="0">
            <a:noFill/>
          </a:ln>
        </p:spPr>
      </p:pic>
      <p:pic>
        <p:nvPicPr>
          <p:cNvPr id="74" name="" descr=""/>
          <p:cNvPicPr/>
          <p:nvPr/>
        </p:nvPicPr>
        <p:blipFill>
          <a:blip r:embed="rId7"/>
          <a:stretch/>
        </p:blipFill>
        <p:spPr>
          <a:xfrm>
            <a:off x="7641720" y="4395600"/>
            <a:ext cx="1077480" cy="71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"/>
          <p:cNvSpPr/>
          <p:nvPr/>
        </p:nvSpPr>
        <p:spPr>
          <a:xfrm>
            <a:off x="2052000" y="396000"/>
            <a:ext cx="48855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</a:rPr>
              <a:t>Structure d’un article / compte-rendu scientifique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648000" y="1260000"/>
            <a:ext cx="583344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- Introduction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 : contexte général → question(s) posée(s) → attendus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648000" y="864000"/>
            <a:ext cx="179604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- Titre + auteur·e(s)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648000" y="1692000"/>
            <a:ext cx="22590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- Matériel et méthodes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: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1008360" y="2340360"/>
            <a:ext cx="698328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0" i="1" lang="fr-FR" sz="1600" spc="-1" strike="noStrike">
                <a:solidFill>
                  <a:srgbClr val="000000"/>
                </a:solidFill>
                <a:latin typeface="Calibri"/>
              </a:rPr>
              <a:t>Protocole 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: méthode (expérimentale, observations), précisions sur les effectifs...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1008360" y="2664360"/>
            <a:ext cx="608112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0" i="1" lang="fr-FR" sz="1600" spc="-1" strike="noStrike">
                <a:solidFill>
                  <a:srgbClr val="000000"/>
                </a:solidFill>
                <a:latin typeface="Calibri"/>
              </a:rPr>
              <a:t>Analyses des données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: méthodes statistiques d’analyse des données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648360" y="3132000"/>
            <a:ext cx="69192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- Résultats 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:</a:t>
            </a: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description rédigée des résultats avec appel des fig./tab. dans le texte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1008720" y="3420360"/>
            <a:ext cx="241092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données</a:t>
            </a:r>
            <a:r>
              <a:rPr b="0" i="1" lang="fr-FR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analysées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1009080" y="3708360"/>
            <a:ext cx="288576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figures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i="1" lang="fr-FR" sz="1600" spc="-1" strike="noStrike">
                <a:solidFill>
                  <a:srgbClr val="000000"/>
                </a:solidFill>
                <a:latin typeface="Calibri"/>
              </a:rPr>
              <a:t>tableaux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 (numérotés)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648720" y="4140000"/>
            <a:ext cx="355464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- Discussion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:</a:t>
            </a: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interprétation des résultats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1009080" y="4428360"/>
            <a:ext cx="624420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rappel rapide des principaux résultats → hypothèses pour les expliquer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649080" y="4896360"/>
            <a:ext cx="7810560" cy="58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Conclusion 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: rappel des principales interprétations, ouverture (quoi faire pour aller + loin, valider certaines hypothèses)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649440" y="5544720"/>
            <a:ext cx="781056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Références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: suit un code précisé par l’éditeur, l’enseignant...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649800" y="6012720"/>
            <a:ext cx="8349840" cy="58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fr-FR" sz="1600" spc="-1" strike="noStrike">
                <a:solidFill>
                  <a:srgbClr val="000000"/>
                </a:solidFill>
                <a:latin typeface="Calibri"/>
              </a:rPr>
              <a:t>Annexes (facultatif)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: suppléments d’information, mais pas nécessaire en soi pour comprendre le  CR/article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1032120" y="2010600"/>
            <a:ext cx="6887520" cy="3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0" i="1" lang="fr-FR" sz="1600" spc="-1" strike="noStrike">
                <a:solidFill>
                  <a:srgbClr val="000000"/>
                </a:solidFill>
                <a:latin typeface="Calibri"/>
              </a:rPr>
              <a:t>Matériel « biologique » 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: espèce(s), système écologique, lieu et date de l’étude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ZoneTexte 5"/>
          <p:cNvSpPr/>
          <p:nvPr/>
        </p:nvSpPr>
        <p:spPr>
          <a:xfrm>
            <a:off x="2247120" y="120240"/>
            <a:ext cx="468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Articles à restituer pour les séances de TD 4 &amp; 5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ZoneTexte 3"/>
          <p:cNvSpPr/>
          <p:nvPr/>
        </p:nvSpPr>
        <p:spPr>
          <a:xfrm>
            <a:off x="241200" y="638640"/>
            <a:ext cx="8660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ff0000"/>
                </a:solidFill>
                <a:latin typeface="Calibri"/>
                <a:ea typeface="DejaVu Sans"/>
              </a:rPr>
              <a:t>Les articles seront accessibles sur Moodle.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3" descr=""/>
          <p:cNvPicPr/>
          <p:nvPr/>
        </p:nvPicPr>
        <p:blipFill>
          <a:blip r:embed="rId1"/>
          <a:stretch/>
        </p:blipFill>
        <p:spPr>
          <a:xfrm>
            <a:off x="611640" y="1772640"/>
            <a:ext cx="4505400" cy="413820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4" descr=""/>
          <p:cNvPicPr/>
          <p:nvPr/>
        </p:nvPicPr>
        <p:blipFill>
          <a:blip r:embed="rId2"/>
          <a:stretch/>
        </p:blipFill>
        <p:spPr>
          <a:xfrm>
            <a:off x="4662360" y="3573000"/>
            <a:ext cx="3745080" cy="3103200"/>
          </a:xfrm>
          <a:prstGeom prst="rect">
            <a:avLst/>
          </a:prstGeom>
          <a:ln w="0">
            <a:noFill/>
          </a:ln>
        </p:spPr>
      </p:pic>
      <p:sp>
        <p:nvSpPr>
          <p:cNvPr id="94" name="ZoneTexte 8"/>
          <p:cNvSpPr/>
          <p:nvPr/>
        </p:nvSpPr>
        <p:spPr>
          <a:xfrm>
            <a:off x="6002640" y="845280"/>
            <a:ext cx="288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Tous issus des Proceedings B.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ZoneTexte 9"/>
          <p:cNvSpPr/>
          <p:nvPr/>
        </p:nvSpPr>
        <p:spPr>
          <a:xfrm>
            <a:off x="4345920" y="1166040"/>
            <a:ext cx="4614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6 thèmes différents qui seront abordés en cours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ZoneTexte 10"/>
          <p:cNvSpPr/>
          <p:nvPr/>
        </p:nvSpPr>
        <p:spPr>
          <a:xfrm>
            <a:off x="6960240" y="1475640"/>
            <a:ext cx="193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Figures ‘classiques’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25C16A1-87E3-4EC5-918B-576708118373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4"/>
          <p:cNvSpPr/>
          <p:nvPr/>
        </p:nvSpPr>
        <p:spPr>
          <a:xfrm>
            <a:off x="503640" y="1556640"/>
            <a:ext cx="820836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1. Ocean acidification increases the vulnerability of native oysters to predation by invasive snails. [Sanford et al. 2014].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2. Loss of migratory behaviour increases infection risk for a butterfly host [Satterfield et al. 2015].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3. Prairie dogs increase fitness by killing interspecific competitors [Hoogland et al. 2016].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4. Starving the competition: a proximate cause of reproductive skew in burying beetles (Nicrophorus vespilloides) [Eggert et al. 2008].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5. Female preference for multi-modal courtship: multiple signals are important for male mating success in peacock spiders [Girard et al. 2015].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6. Competition between apex predators? Brown bears decrease wolf kill rate on two continents[Tallian et al. 2017]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ZoneTexte 5"/>
          <p:cNvSpPr/>
          <p:nvPr/>
        </p:nvSpPr>
        <p:spPr>
          <a:xfrm>
            <a:off x="2503080" y="352440"/>
            <a:ext cx="466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Articles à restituer pour les séances de TD4 et 5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609120" y="792000"/>
            <a:ext cx="7754040" cy="660240"/>
          </a:xfrm>
          <a:prstGeom prst="rect">
            <a:avLst/>
          </a:prstGeom>
          <a:noFill/>
          <a:ln w="126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6120" rIns="96120" tIns="51120" bIns="5112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3465a4"/>
                </a:solidFill>
                <a:latin typeface="Calibri"/>
              </a:rPr>
              <a:t>Oral : 15mn + 10mn de questions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3465a4"/>
                </a:solidFill>
                <a:latin typeface="Calibri"/>
              </a:rPr>
              <a:t>Diaporama </a:t>
            </a:r>
            <a:r>
              <a:rPr b="1" lang="fr-FR" sz="1800" spc="-1" strike="noStrike" u="sng">
                <a:solidFill>
                  <a:srgbClr val="3465a4"/>
                </a:solidFill>
                <a:uFillTx/>
                <a:latin typeface="Calibri"/>
              </a:rPr>
              <a:t>en pdf</a:t>
            </a:r>
            <a:r>
              <a:rPr b="1" lang="fr-FR" sz="1800" spc="-1" strike="noStrike">
                <a:solidFill>
                  <a:srgbClr val="3465a4"/>
                </a:solidFill>
                <a:latin typeface="Calibri"/>
              </a:rPr>
              <a:t>, à rendre sur Moodle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ABABABD-D159-49BA-BD13-13ED8454F8B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Application>LibreOffice/24.2.2.2$Windows_X86_64 LibreOffice_project/d56cc158d8a96260b836f100ef4b4ef25d6f1a01</Application>
  <AppVersion>15.0000</AppVersion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2016-09-08T09:51:38Z</dcterms:created>
  <dc:creator>Arnaud GREGOIRE</dc:creator>
  <dc:description/>
  <dc:language>fr-FR</dc:language>
  <cp:lastModifiedBy/>
  <cp:lastPrinted>2018-09-19T11:46:13Z</cp:lastPrinted>
  <dcterms:modified xsi:type="dcterms:W3CDTF">2024-09-19T12:02:19Z</dcterms:modified>
  <cp:revision>104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r8>4</vt:r8>
  </property>
</Properties>
</file>