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6" r:id="rId4"/>
  </p:sldMasterIdLst>
  <p:notesMasterIdLst>
    <p:notesMasterId r:id="rId58"/>
  </p:notesMasterIdLst>
  <p:sldIdLst>
    <p:sldId id="623" r:id="rId5"/>
    <p:sldId id="478" r:id="rId6"/>
    <p:sldId id="621" r:id="rId7"/>
    <p:sldId id="622" r:id="rId8"/>
    <p:sldId id="258" r:id="rId9"/>
    <p:sldId id="620" r:id="rId10"/>
    <p:sldId id="548" r:id="rId11"/>
    <p:sldId id="629" r:id="rId12"/>
    <p:sldId id="316" r:id="rId13"/>
    <p:sldId id="626" r:id="rId14"/>
    <p:sldId id="627" r:id="rId15"/>
    <p:sldId id="624" r:id="rId16"/>
    <p:sldId id="625" r:id="rId17"/>
    <p:sldId id="628" r:id="rId18"/>
    <p:sldId id="550" r:id="rId19"/>
    <p:sldId id="549" r:id="rId20"/>
    <p:sldId id="581" r:id="rId21"/>
    <p:sldId id="631" r:id="rId22"/>
    <p:sldId id="551" r:id="rId23"/>
    <p:sldId id="630" r:id="rId24"/>
    <p:sldId id="632" r:id="rId25"/>
    <p:sldId id="633" r:id="rId26"/>
    <p:sldId id="634" r:id="rId27"/>
    <p:sldId id="635" r:id="rId28"/>
    <p:sldId id="636" r:id="rId29"/>
    <p:sldId id="637" r:id="rId30"/>
    <p:sldId id="638" r:id="rId31"/>
    <p:sldId id="640" r:id="rId32"/>
    <p:sldId id="661" r:id="rId33"/>
    <p:sldId id="639" r:id="rId34"/>
    <p:sldId id="660" r:id="rId35"/>
    <p:sldId id="641" r:id="rId36"/>
    <p:sldId id="664" r:id="rId37"/>
    <p:sldId id="643" r:id="rId38"/>
    <p:sldId id="644" r:id="rId39"/>
    <p:sldId id="645" r:id="rId40"/>
    <p:sldId id="647" r:id="rId41"/>
    <p:sldId id="654" r:id="rId42"/>
    <p:sldId id="665" r:id="rId43"/>
    <p:sldId id="646" r:id="rId44"/>
    <p:sldId id="642" r:id="rId45"/>
    <p:sldId id="649" r:id="rId46"/>
    <p:sldId id="648" r:id="rId47"/>
    <p:sldId id="650" r:id="rId48"/>
    <p:sldId id="651" r:id="rId49"/>
    <p:sldId id="652" r:id="rId50"/>
    <p:sldId id="662" r:id="rId51"/>
    <p:sldId id="653" r:id="rId52"/>
    <p:sldId id="658" r:id="rId53"/>
    <p:sldId id="655" r:id="rId54"/>
    <p:sldId id="657" r:id="rId55"/>
    <p:sldId id="663" r:id="rId56"/>
    <p:sldId id="659" r:id="rId5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B0F0"/>
    <a:srgbClr val="923934"/>
    <a:srgbClr val="3B88BE"/>
    <a:srgbClr val="95476E"/>
    <a:srgbClr val="442B44"/>
    <a:srgbClr val="33BCAF"/>
    <a:srgbClr val="953933"/>
    <a:srgbClr val="CA8F70"/>
    <a:srgbClr val="FF5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76F019-34CB-4B95-98D5-1E5D6C5FAE29}" v="3" dt="2026-09-07T14:30:07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03" autoAdjust="0"/>
  </p:normalViewPr>
  <p:slideViewPr>
    <p:cSldViewPr>
      <p:cViewPr varScale="1">
        <p:scale>
          <a:sx n="104" d="100"/>
          <a:sy n="104" d="100"/>
        </p:scale>
        <p:origin x="1860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1584"/>
    </p:cViewPr>
  </p:sorterViewPr>
  <p:notesViewPr>
    <p:cSldViewPr>
      <p:cViewPr varScale="1">
        <p:scale>
          <a:sx n="61" d="100"/>
          <a:sy n="61" d="100"/>
        </p:scale>
        <p:origin x="274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 Marie Ramirez" userId="3d551716-bf5d-4902-8129-567eda9e921d" providerId="ADAL" clId="{20C4341B-BAEE-46D6-B8B8-C085056E770A}"/>
    <pc:docChg chg="undo custSel modSld">
      <pc:chgData name="Jean Marie Ramirez" userId="3d551716-bf5d-4902-8129-567eda9e921d" providerId="ADAL" clId="{20C4341B-BAEE-46D6-B8B8-C085056E770A}" dt="2026-09-07T14:30:07.009" v="255" actId="20577"/>
      <pc:docMkLst>
        <pc:docMk/>
      </pc:docMkLst>
      <pc:sldChg chg="modNotesTx">
        <pc:chgData name="Jean Marie Ramirez" userId="3d551716-bf5d-4902-8129-567eda9e921d" providerId="ADAL" clId="{20C4341B-BAEE-46D6-B8B8-C085056E770A}" dt="2026-09-07T13:42:08.192" v="217" actId="20577"/>
        <pc:sldMkLst>
          <pc:docMk/>
          <pc:sldMk cId="1368575232" sldId="581"/>
        </pc:sldMkLst>
      </pc:sldChg>
      <pc:sldChg chg="addSp delSp modSp mod">
        <pc:chgData name="Jean Marie Ramirez" userId="3d551716-bf5d-4902-8129-567eda9e921d" providerId="ADAL" clId="{20C4341B-BAEE-46D6-B8B8-C085056E770A}" dt="2026-09-07T13:43:37.936" v="228" actId="1076"/>
        <pc:sldMkLst>
          <pc:docMk/>
          <pc:sldMk cId="2486439201" sldId="640"/>
        </pc:sldMkLst>
        <pc:spChg chg="del">
          <ac:chgData name="Jean Marie Ramirez" userId="3d551716-bf5d-4902-8129-567eda9e921d" providerId="ADAL" clId="{20C4341B-BAEE-46D6-B8B8-C085056E770A}" dt="2026-09-07T13:43:29.735" v="226" actId="478"/>
          <ac:spMkLst>
            <pc:docMk/>
            <pc:sldMk cId="2486439201" sldId="640"/>
            <ac:spMk id="12" creationId="{D678C9C4-C914-9712-3798-C446A5E079D7}"/>
          </ac:spMkLst>
        </pc:spChg>
        <pc:spChg chg="mod">
          <ac:chgData name="Jean Marie Ramirez" userId="3d551716-bf5d-4902-8129-567eda9e921d" providerId="ADAL" clId="{20C4341B-BAEE-46D6-B8B8-C085056E770A}" dt="2026-09-07T13:42:05.421" v="216" actId="14100"/>
          <ac:spMkLst>
            <pc:docMk/>
            <pc:sldMk cId="2486439201" sldId="640"/>
            <ac:spMk id="21" creationId="{24E8AA02-6D53-8224-7E27-AD04CAF0E5A2}"/>
          </ac:spMkLst>
        </pc:spChg>
        <pc:grpChg chg="del mod">
          <ac:chgData name="Jean Marie Ramirez" userId="3d551716-bf5d-4902-8129-567eda9e921d" providerId="ADAL" clId="{20C4341B-BAEE-46D6-B8B8-C085056E770A}" dt="2026-09-07T13:43:19.474" v="225" actId="478"/>
          <ac:grpSpMkLst>
            <pc:docMk/>
            <pc:sldMk cId="2486439201" sldId="640"/>
            <ac:grpSpMk id="11" creationId="{7C8C062E-A81A-CC38-3422-63AA1DA740F6}"/>
          </ac:grpSpMkLst>
        </pc:grpChg>
        <pc:graphicFrameChg chg="del mod">
          <ac:chgData name="Jean Marie Ramirez" userId="3d551716-bf5d-4902-8129-567eda9e921d" providerId="ADAL" clId="{20C4341B-BAEE-46D6-B8B8-C085056E770A}" dt="2026-09-07T13:43:16.841" v="224" actId="478"/>
          <ac:graphicFrameMkLst>
            <pc:docMk/>
            <pc:sldMk cId="2486439201" sldId="640"/>
            <ac:graphicFrameMk id="4" creationId="{6F321377-0DBF-ED5B-A74F-5CB522350267}"/>
          </ac:graphicFrameMkLst>
        </pc:graphicFrameChg>
        <pc:picChg chg="add mod">
          <ac:chgData name="Jean Marie Ramirez" userId="3d551716-bf5d-4902-8129-567eda9e921d" providerId="ADAL" clId="{20C4341B-BAEE-46D6-B8B8-C085056E770A}" dt="2026-09-07T13:43:37.936" v="228" actId="1076"/>
          <ac:picMkLst>
            <pc:docMk/>
            <pc:sldMk cId="2486439201" sldId="640"/>
            <ac:picMk id="9" creationId="{FA10155F-36C8-CFE0-4011-7711368EF753}"/>
          </ac:picMkLst>
        </pc:picChg>
        <pc:cxnChg chg="del">
          <ac:chgData name="Jean Marie Ramirez" userId="3d551716-bf5d-4902-8129-567eda9e921d" providerId="ADAL" clId="{20C4341B-BAEE-46D6-B8B8-C085056E770A}" dt="2026-09-07T13:43:29.735" v="226" actId="478"/>
          <ac:cxnSpMkLst>
            <pc:docMk/>
            <pc:sldMk cId="2486439201" sldId="640"/>
            <ac:cxnSpMk id="14" creationId="{7CC72C6F-5429-5DB0-AC80-8B84E8F24FDF}"/>
          </ac:cxnSpMkLst>
        </pc:cxnChg>
      </pc:sldChg>
      <pc:sldChg chg="addSp delSp modSp mod">
        <pc:chgData name="Jean Marie Ramirez" userId="3d551716-bf5d-4902-8129-567eda9e921d" providerId="ADAL" clId="{20C4341B-BAEE-46D6-B8B8-C085056E770A}" dt="2026-09-07T13:49:31.711" v="246" actId="1076"/>
        <pc:sldMkLst>
          <pc:docMk/>
          <pc:sldMk cId="3733984619" sldId="643"/>
        </pc:sldMkLst>
        <pc:spChg chg="mod">
          <ac:chgData name="Jean Marie Ramirez" userId="3d551716-bf5d-4902-8129-567eda9e921d" providerId="ADAL" clId="{20C4341B-BAEE-46D6-B8B8-C085056E770A}" dt="2026-09-07T13:49:31.711" v="246" actId="1076"/>
          <ac:spMkLst>
            <pc:docMk/>
            <pc:sldMk cId="3733984619" sldId="643"/>
            <ac:spMk id="4" creationId="{A13D426A-C2D2-EE25-7DBC-71FA86D358F4}"/>
          </ac:spMkLst>
        </pc:spChg>
        <pc:spChg chg="del">
          <ac:chgData name="Jean Marie Ramirez" userId="3d551716-bf5d-4902-8129-567eda9e921d" providerId="ADAL" clId="{20C4341B-BAEE-46D6-B8B8-C085056E770A}" dt="2026-09-07T13:48:30.738" v="234" actId="478"/>
          <ac:spMkLst>
            <pc:docMk/>
            <pc:sldMk cId="3733984619" sldId="643"/>
            <ac:spMk id="5" creationId="{CF3996D8-8EC2-4EE0-ACF8-3128BECF5A60}"/>
          </ac:spMkLst>
        </pc:spChg>
        <pc:spChg chg="add mod">
          <ac:chgData name="Jean Marie Ramirez" userId="3d551716-bf5d-4902-8129-567eda9e921d" providerId="ADAL" clId="{20C4341B-BAEE-46D6-B8B8-C085056E770A}" dt="2026-09-07T13:48:15.717" v="232" actId="1076"/>
          <ac:spMkLst>
            <pc:docMk/>
            <pc:sldMk cId="3733984619" sldId="643"/>
            <ac:spMk id="10" creationId="{212B52B3-7E99-A9F0-A897-84610667D9CC}"/>
          </ac:spMkLst>
        </pc:spChg>
        <pc:spChg chg="add mod">
          <ac:chgData name="Jean Marie Ramirez" userId="3d551716-bf5d-4902-8129-567eda9e921d" providerId="ADAL" clId="{20C4341B-BAEE-46D6-B8B8-C085056E770A}" dt="2026-09-07T13:48:15.717" v="232" actId="1076"/>
          <ac:spMkLst>
            <pc:docMk/>
            <pc:sldMk cId="3733984619" sldId="643"/>
            <ac:spMk id="13" creationId="{62DAB3CD-92AE-6A41-63AE-9ABF7CD3E3FB}"/>
          </ac:spMkLst>
        </pc:spChg>
        <pc:spChg chg="add mod">
          <ac:chgData name="Jean Marie Ramirez" userId="3d551716-bf5d-4902-8129-567eda9e921d" providerId="ADAL" clId="{20C4341B-BAEE-46D6-B8B8-C085056E770A}" dt="2026-09-07T13:48:15.717" v="232" actId="1076"/>
          <ac:spMkLst>
            <pc:docMk/>
            <pc:sldMk cId="3733984619" sldId="643"/>
            <ac:spMk id="15" creationId="{1D94E8A6-DB6F-301B-F3F9-DD88E70962F6}"/>
          </ac:spMkLst>
        </pc:spChg>
        <pc:spChg chg="add mod">
          <ac:chgData name="Jean Marie Ramirez" userId="3d551716-bf5d-4902-8129-567eda9e921d" providerId="ADAL" clId="{20C4341B-BAEE-46D6-B8B8-C085056E770A}" dt="2026-09-07T13:48:15.717" v="232" actId="1076"/>
          <ac:spMkLst>
            <pc:docMk/>
            <pc:sldMk cId="3733984619" sldId="643"/>
            <ac:spMk id="17" creationId="{4177015E-DADD-959D-A7E3-9B3960176DE8}"/>
          </ac:spMkLst>
        </pc:spChg>
        <pc:spChg chg="add mod">
          <ac:chgData name="Jean Marie Ramirez" userId="3d551716-bf5d-4902-8129-567eda9e921d" providerId="ADAL" clId="{20C4341B-BAEE-46D6-B8B8-C085056E770A}" dt="2026-09-07T13:48:15.717" v="232" actId="1076"/>
          <ac:spMkLst>
            <pc:docMk/>
            <pc:sldMk cId="3733984619" sldId="643"/>
            <ac:spMk id="19" creationId="{D6532AF1-C3D0-4B42-F2A3-0569A6ADE38D}"/>
          </ac:spMkLst>
        </pc:spChg>
        <pc:spChg chg="add mod">
          <ac:chgData name="Jean Marie Ramirez" userId="3d551716-bf5d-4902-8129-567eda9e921d" providerId="ADAL" clId="{20C4341B-BAEE-46D6-B8B8-C085056E770A}" dt="2026-09-07T13:48:36.746" v="236" actId="1076"/>
          <ac:spMkLst>
            <pc:docMk/>
            <pc:sldMk cId="3733984619" sldId="643"/>
            <ac:spMk id="21" creationId="{5ADF33C2-1958-030A-1887-5E06C386E475}"/>
          </ac:spMkLst>
        </pc:spChg>
        <pc:spChg chg="add del">
          <ac:chgData name="Jean Marie Ramirez" userId="3d551716-bf5d-4902-8129-567eda9e921d" providerId="ADAL" clId="{20C4341B-BAEE-46D6-B8B8-C085056E770A}" dt="2026-09-07T13:48:42.133" v="238" actId="478"/>
          <ac:spMkLst>
            <pc:docMk/>
            <pc:sldMk cId="3733984619" sldId="643"/>
            <ac:spMk id="22" creationId="{E2D0B578-01C2-73A0-5994-9E4AA863E57A}"/>
          </ac:spMkLst>
        </pc:spChg>
        <pc:spChg chg="add mod">
          <ac:chgData name="Jean Marie Ramirez" userId="3d551716-bf5d-4902-8129-567eda9e921d" providerId="ADAL" clId="{20C4341B-BAEE-46D6-B8B8-C085056E770A}" dt="2026-09-07T13:48:56.816" v="240" actId="208"/>
          <ac:spMkLst>
            <pc:docMk/>
            <pc:sldMk cId="3733984619" sldId="643"/>
            <ac:spMk id="23" creationId="{A3AA4324-40FA-DBEC-6F81-AA59275FF6D6}"/>
          </ac:spMkLst>
        </pc:spChg>
        <pc:spChg chg="add mod">
          <ac:chgData name="Jean Marie Ramirez" userId="3d551716-bf5d-4902-8129-567eda9e921d" providerId="ADAL" clId="{20C4341B-BAEE-46D6-B8B8-C085056E770A}" dt="2026-09-07T13:49:26.480" v="245" actId="1076"/>
          <ac:spMkLst>
            <pc:docMk/>
            <pc:sldMk cId="3733984619" sldId="643"/>
            <ac:spMk id="25" creationId="{36426315-6227-B352-BF85-242D2DDEB7C9}"/>
          </ac:spMkLst>
        </pc:spChg>
      </pc:sldChg>
      <pc:sldChg chg="addSp delSp modSp mod">
        <pc:chgData name="Jean Marie Ramirez" userId="3d551716-bf5d-4902-8129-567eda9e921d" providerId="ADAL" clId="{20C4341B-BAEE-46D6-B8B8-C085056E770A}" dt="2026-09-07T13:49:58.228" v="249" actId="1076"/>
        <pc:sldMkLst>
          <pc:docMk/>
          <pc:sldMk cId="2079502895" sldId="644"/>
        </pc:sldMkLst>
        <pc:spChg chg="del">
          <ac:chgData name="Jean Marie Ramirez" userId="3d551716-bf5d-4902-8129-567eda9e921d" providerId="ADAL" clId="{20C4341B-BAEE-46D6-B8B8-C085056E770A}" dt="2026-09-07T13:49:53.147" v="247" actId="478"/>
          <ac:spMkLst>
            <pc:docMk/>
            <pc:sldMk cId="2079502895" sldId="644"/>
            <ac:spMk id="7" creationId="{AC402C7F-4F6A-82D0-0983-1E3E5C791341}"/>
          </ac:spMkLst>
        </pc:spChg>
        <pc:spChg chg="add mod">
          <ac:chgData name="Jean Marie Ramirez" userId="3d551716-bf5d-4902-8129-567eda9e921d" providerId="ADAL" clId="{20C4341B-BAEE-46D6-B8B8-C085056E770A}" dt="2026-09-07T13:49:58.228" v="249" actId="1076"/>
          <ac:spMkLst>
            <pc:docMk/>
            <pc:sldMk cId="2079502895" sldId="644"/>
            <ac:spMk id="9" creationId="{04850098-0B93-7419-BF52-C197A3D7BD8E}"/>
          </ac:spMkLst>
        </pc:spChg>
      </pc:sldChg>
      <pc:sldChg chg="addSp delSp modSp mod">
        <pc:chgData name="Jean Marie Ramirez" userId="3d551716-bf5d-4902-8129-567eda9e921d" providerId="ADAL" clId="{20C4341B-BAEE-46D6-B8B8-C085056E770A}" dt="2026-09-07T13:50:08.707" v="252" actId="1076"/>
        <pc:sldMkLst>
          <pc:docMk/>
          <pc:sldMk cId="4036459377" sldId="645"/>
        </pc:sldMkLst>
        <pc:spChg chg="del">
          <ac:chgData name="Jean Marie Ramirez" userId="3d551716-bf5d-4902-8129-567eda9e921d" providerId="ADAL" clId="{20C4341B-BAEE-46D6-B8B8-C085056E770A}" dt="2026-09-07T13:50:03.955" v="250" actId="478"/>
          <ac:spMkLst>
            <pc:docMk/>
            <pc:sldMk cId="4036459377" sldId="645"/>
            <ac:spMk id="7" creationId="{650AC836-B082-75A3-14E5-DAFCBF7B0914}"/>
          </ac:spMkLst>
        </pc:spChg>
        <pc:spChg chg="add mod">
          <ac:chgData name="Jean Marie Ramirez" userId="3d551716-bf5d-4902-8129-567eda9e921d" providerId="ADAL" clId="{20C4341B-BAEE-46D6-B8B8-C085056E770A}" dt="2026-09-07T13:50:08.707" v="252" actId="1076"/>
          <ac:spMkLst>
            <pc:docMk/>
            <pc:sldMk cId="4036459377" sldId="645"/>
            <ac:spMk id="9" creationId="{ED8493EE-2A11-507E-29E6-FB8EF233A7BE}"/>
          </ac:spMkLst>
        </pc:spChg>
      </pc:sldChg>
      <pc:sldChg chg="addSp delSp mod">
        <pc:chgData name="Jean Marie Ramirez" userId="3d551716-bf5d-4902-8129-567eda9e921d" providerId="ADAL" clId="{20C4341B-BAEE-46D6-B8B8-C085056E770A}" dt="2026-09-07T13:43:44.932" v="230" actId="22"/>
        <pc:sldMkLst>
          <pc:docMk/>
          <pc:sldMk cId="1382966309" sldId="661"/>
        </pc:sldMkLst>
        <pc:picChg chg="del">
          <ac:chgData name="Jean Marie Ramirez" userId="3d551716-bf5d-4902-8129-567eda9e921d" providerId="ADAL" clId="{20C4341B-BAEE-46D6-B8B8-C085056E770A}" dt="2026-09-07T13:43:44.020" v="229" actId="478"/>
          <ac:picMkLst>
            <pc:docMk/>
            <pc:sldMk cId="1382966309" sldId="661"/>
            <ac:picMk id="5" creationId="{AFF13866-3F40-FD17-A552-91479EDE515B}"/>
          </ac:picMkLst>
        </pc:picChg>
        <pc:picChg chg="add">
          <ac:chgData name="Jean Marie Ramirez" userId="3d551716-bf5d-4902-8129-567eda9e921d" providerId="ADAL" clId="{20C4341B-BAEE-46D6-B8B8-C085056E770A}" dt="2026-09-07T13:43:44.932" v="230" actId="22"/>
          <ac:picMkLst>
            <pc:docMk/>
            <pc:sldMk cId="1382966309" sldId="661"/>
            <ac:picMk id="6" creationId="{4BC53D58-AFF6-6160-896C-0953EC6E45F4}"/>
          </ac:picMkLst>
        </pc:picChg>
      </pc:sldChg>
      <pc:sldChg chg="modSp">
        <pc:chgData name="Jean Marie Ramirez" userId="3d551716-bf5d-4902-8129-567eda9e921d" providerId="ADAL" clId="{20C4341B-BAEE-46D6-B8B8-C085056E770A}" dt="2026-09-07T14:30:07.009" v="255" actId="20577"/>
        <pc:sldMkLst>
          <pc:docMk/>
          <pc:sldMk cId="4209726755" sldId="665"/>
        </pc:sldMkLst>
        <pc:spChg chg="mod">
          <ac:chgData name="Jean Marie Ramirez" userId="3d551716-bf5d-4902-8129-567eda9e921d" providerId="ADAL" clId="{20C4341B-BAEE-46D6-B8B8-C085056E770A}" dt="2026-09-07T14:30:07.009" v="255" actId="20577"/>
          <ac:spMkLst>
            <pc:docMk/>
            <pc:sldMk cId="4209726755" sldId="665"/>
            <ac:spMk id="7" creationId="{9B78D641-F369-EA2C-ED79-49D12DF272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04F27-3711-46C1-BFEA-03F985F3C037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536AF-0713-4C7C-9C2B-CA5DC91519C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3231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4199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461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6368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0040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9256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1815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4069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1769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350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211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6856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527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10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6963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tronc cérébral fait partie de l’encéphale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928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457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ADN plasmidique</a:t>
            </a:r>
          </a:p>
          <a:p>
            <a:r>
              <a:rPr lang="fr-FR"/>
              <a:t>ADN chromosomique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183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9464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22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0673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2868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70086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149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4746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8284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5174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780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477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8770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72837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1945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2569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6409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4134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5646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4243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6877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7321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0874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09093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1266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46978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7015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10803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81695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4908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4087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0719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07054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211210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5402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1210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cellules sensorielles transforment l’énergie lumineuse en un signal électrique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975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B1DC-4761-48F5-BBFA-6B57B39BC62B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211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5861-C126-4DB5-807E-3E2C53768F81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89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5469-0EB0-48C9-92FA-A12AE473582C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05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A02C7-6108-4346-BEEB-CE7B8DB05177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18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2231-9E7B-428D-ABED-EE142AFE0B84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78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9B688-AFE7-4BB7-8E98-BDFCEFE6F6A7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618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C40F7-549A-4902-9A51-ADE5226C2647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9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CACA-EC5D-4A84-B7F3-3FEF30909849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86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48515-FBFF-4648-A541-7934C39F32E5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02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4A3A9-38FF-42E1-8CC6-E30B2976C805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86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9A17A-1C5C-4DFC-8E59-A4F50A5C4A7E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050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0505-F82E-4665-98CE-06E26A1A54A8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4265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82B25-BA5C-4077-9B9E-3B8DB4114C34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905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8260-4465-4304-8DEE-B19B2B40910E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275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655-C9C4-4B5E-8609-661CC52E5C0C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859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F511B-F84B-4A47-977B-DCB6E3C9015D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114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FFCE-F2A7-4DCC-ADD5-7DECE8AED444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50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29CFAD0-8F92-4D57-BF1D-4EE8D9060982}" type="datetime1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207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microsoft.com/office/2017/06/relationships/model3d" Target="../media/model3d2.glb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17/06/relationships/model3d" Target="../media/model3d3.glb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17/06/relationships/model3d" Target="../media/model3d6.glb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microsoft.com/office/2017/06/relationships/model3d" Target="../media/model3d5.glb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microsoft.com/office/2017/06/relationships/model3d" Target="../media/model3d7.glb"/><Relationship Id="rId4" Type="http://schemas.microsoft.com/office/2017/06/relationships/model3d" Target="../media/model3d4.glb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microsoft.com/office/2017/06/relationships/model3d" Target="../media/model3d1.glb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17/06/relationships/model3d" Target="../media/model3d5.glb"/><Relationship Id="rId13" Type="http://schemas.openxmlformats.org/officeDocument/2006/relationships/image" Target="../media/image23.png"/><Relationship Id="rId3" Type="http://schemas.microsoft.com/office/2017/06/relationships/model3d" Target="../media/model3d1.glb"/><Relationship Id="rId7" Type="http://schemas.openxmlformats.org/officeDocument/2006/relationships/image" Target="../media/image19.png"/><Relationship Id="rId12" Type="http://schemas.microsoft.com/office/2017/06/relationships/model3d" Target="../media/model3d8.glb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microsoft.com/office/2017/06/relationships/model3d" Target="../media/model3d7.glb"/><Relationship Id="rId11" Type="http://schemas.openxmlformats.org/officeDocument/2006/relationships/image" Target="../media/image16.png"/><Relationship Id="rId5" Type="http://schemas.openxmlformats.org/officeDocument/2006/relationships/image" Target="../media/image22.png"/><Relationship Id="rId10" Type="http://schemas.microsoft.com/office/2017/06/relationships/model3d" Target="../media/model3d4.glb"/><Relationship Id="rId4" Type="http://schemas.openxmlformats.org/officeDocument/2006/relationships/image" Target="../media/image21.png"/><Relationship Id="rId9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3PzTswEnaCg?feature=oembed" TargetMode="External"/><Relationship Id="rId4" Type="http://schemas.openxmlformats.org/officeDocument/2006/relationships/image" Target="../media/image3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0678" y="6237312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 Jean-Marie Ramirez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8876487" y="1995488"/>
            <a:ext cx="0" cy="44981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5436480" y="6497634"/>
            <a:ext cx="345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4"/>
          <p:cNvSpPr txBox="1">
            <a:spLocks/>
          </p:cNvSpPr>
          <p:nvPr/>
        </p:nvSpPr>
        <p:spPr>
          <a:xfrm>
            <a:off x="6694" y="1799833"/>
            <a:ext cx="6725546" cy="646331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>
            <a:reflection blurRad="6350" stA="30000" endA="300" dist="1524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 UE </a:t>
            </a:r>
            <a:r>
              <a:rPr lang="en-US" sz="3600" dirty="0" err="1"/>
              <a:t>Biologie</a:t>
            </a:r>
            <a:r>
              <a:rPr lang="en-US" sz="3600" dirty="0"/>
              <a:t> </a:t>
            </a:r>
            <a:r>
              <a:rPr lang="en-US" sz="3600" dirty="0" err="1"/>
              <a:t>Cellulaire</a:t>
            </a:r>
            <a:endParaRPr lang="en-US" sz="36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383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90B41E18-AD1F-B808-0EB9-866E8B6D4537}"/>
              </a:ext>
            </a:extLst>
          </p:cNvPr>
          <p:cNvSpPr txBox="1">
            <a:spLocks/>
          </p:cNvSpPr>
          <p:nvPr/>
        </p:nvSpPr>
        <p:spPr>
          <a:xfrm>
            <a:off x="395536" y="111010"/>
            <a:ext cx="7122120" cy="653694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Présentation UE	 Biologie Cellulaire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3CB809-3615-0EBA-9933-B6ACF63B0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" y="23927"/>
            <a:ext cx="9144000" cy="681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26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90B41E18-AD1F-B808-0EB9-866E8B6D4537}"/>
              </a:ext>
            </a:extLst>
          </p:cNvPr>
          <p:cNvSpPr txBox="1">
            <a:spLocks/>
          </p:cNvSpPr>
          <p:nvPr/>
        </p:nvSpPr>
        <p:spPr>
          <a:xfrm>
            <a:off x="395536" y="250623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Objectif : UE Biologie Cellulaire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DD11257-7976-E4FB-CB1C-ED51D950EFD1}"/>
              </a:ext>
            </a:extLst>
          </p:cNvPr>
          <p:cNvSpPr txBox="1">
            <a:spLocks/>
          </p:cNvSpPr>
          <p:nvPr/>
        </p:nvSpPr>
        <p:spPr bwMode="auto">
          <a:xfrm>
            <a:off x="395536" y="1268760"/>
            <a:ext cx="7122120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fr-FR" altLang="fr-FR" sz="20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altLang="fr-FR" sz="1200" b="1" dirty="0"/>
              <a:t> Comprendre comment fonctionne notre organisme à l’échelle de la cellule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altLang="fr-FR" sz="1200" b="1" dirty="0"/>
              <a:t> Connaître  les tissus impliqués dans la phonation : Pharynx-Larynx et Système nerveux central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altLang="fr-FR" sz="1200" b="1" dirty="0"/>
              <a:t> Comprendre les pathologies associées à ces tissus :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marL="654050" lvl="2" indent="-171450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altLang="fr-FR" sz="1200" dirty="0"/>
              <a:t> L’anatomie pathologique</a:t>
            </a:r>
          </a:p>
          <a:p>
            <a:pPr marL="654050" lvl="2" indent="-171450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altLang="fr-FR" sz="1200" dirty="0"/>
              <a:t>La génétique</a:t>
            </a:r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altLang="fr-FR" sz="1200" dirty="0"/>
              <a:t> </a:t>
            </a:r>
            <a:r>
              <a:rPr lang="fr-FR" altLang="fr-FR" sz="1200" b="1" dirty="0"/>
              <a:t>Etudier la physiologie de la phonation : de la physiologie des tissus fondamentaux à la physiologie de la phonation et de la déglutition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</p:txBody>
      </p:sp>
    </p:spTree>
    <p:extLst>
      <p:ext uri="{BB962C8B-B14F-4D97-AF65-F5344CB8AC3E}">
        <p14:creationId xmlns:p14="http://schemas.microsoft.com/office/powerpoint/2010/main" val="346386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90B41E18-AD1F-B808-0EB9-866E8B6D4537}"/>
              </a:ext>
            </a:extLst>
          </p:cNvPr>
          <p:cNvSpPr txBox="1">
            <a:spLocks/>
          </p:cNvSpPr>
          <p:nvPr/>
        </p:nvSpPr>
        <p:spPr>
          <a:xfrm>
            <a:off x="395536" y="250623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UE Biologie Cellulaire et orthophonie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DD11257-7976-E4FB-CB1C-ED51D950EFD1}"/>
              </a:ext>
            </a:extLst>
          </p:cNvPr>
          <p:cNvSpPr txBox="1">
            <a:spLocks/>
          </p:cNvSpPr>
          <p:nvPr/>
        </p:nvSpPr>
        <p:spPr bwMode="auto">
          <a:xfrm>
            <a:off x="395536" y="1268760"/>
            <a:ext cx="7122120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fr-FR" altLang="fr-FR" sz="20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altLang="fr-FR" sz="1200" b="1" dirty="0"/>
              <a:t> Connaître la structuration des tissus sains impliqués dans le langage pour :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marL="654050" lvl="2" indent="-171450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altLang="fr-FR" sz="1200" b="1" dirty="0"/>
              <a:t> Une meilleure compréhension des pathologies associées aux langages 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altLang="fr-FR" sz="1200" b="1" dirty="0"/>
              <a:t> Comprendre les pathologies associées aux langages vous permettra :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marL="654050" lvl="2" indent="-171450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altLang="fr-FR" sz="1200" b="1" dirty="0"/>
              <a:t> Une meilleure prise en charge des patients</a:t>
            </a:r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marL="654050" lvl="2" indent="-171450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altLang="fr-FR" sz="1200" b="1" dirty="0"/>
              <a:t>Un dialogue plus fluide avec le médecin traitant</a:t>
            </a:r>
          </a:p>
          <a:p>
            <a:pPr marL="654050" lvl="2" indent="-171450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endParaRPr lang="fr-FR" altLang="fr-FR" sz="1200" b="1" dirty="0"/>
          </a:p>
          <a:p>
            <a:pPr marL="654050" lvl="2" indent="-171450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altLang="fr-FR" sz="1200" b="1" dirty="0"/>
              <a:t>D’étendre votre savoir sur les causes de trouble du langage et de la communication et d’identifier les limites de la science dans ces domaines</a:t>
            </a:r>
          </a:p>
          <a:p>
            <a:pPr marL="654050" lvl="2" indent="-171450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dirty="0"/>
          </a:p>
        </p:txBody>
      </p:sp>
    </p:spTree>
    <p:extLst>
      <p:ext uri="{BB962C8B-B14F-4D97-AF65-F5344CB8AC3E}">
        <p14:creationId xmlns:p14="http://schemas.microsoft.com/office/powerpoint/2010/main" val="3512760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0678" y="6237312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 Jean-Marie Ramirez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8876487" y="1995488"/>
            <a:ext cx="0" cy="44981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5436480" y="6497634"/>
            <a:ext cx="345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4"/>
          <p:cNvSpPr txBox="1">
            <a:spLocks/>
          </p:cNvSpPr>
          <p:nvPr/>
        </p:nvSpPr>
        <p:spPr>
          <a:xfrm>
            <a:off x="6694" y="1799833"/>
            <a:ext cx="6725546" cy="646331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>
            <a:reflection blurRad="6350" stA="30000" endA="300" dist="1524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 La cellule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8094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/>
          <p:cNvSpPr txBox="1">
            <a:spLocks/>
          </p:cNvSpPr>
          <p:nvPr/>
        </p:nvSpPr>
        <p:spPr>
          <a:xfrm>
            <a:off x="251520" y="1196752"/>
            <a:ext cx="8542866" cy="5544616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1 – INTRODUCTION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C’est quoi une cellule humaine?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De la cellule procaryote à la cellule eucaryote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La cellule eucaryote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2000" dirty="0">
              <a:solidFill>
                <a:schemeClr val="accent1"/>
              </a:solidFill>
              <a:latin typeface="Arial" charset="0"/>
              <a:ea typeface="ＭＳ Ｐゴシック" charset="0"/>
            </a:endParaRPr>
          </a:p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2 –  LES ORGANITES DE LA CELLULE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Le noyau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Le réticulum endoplasmique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L’appareil de golgi 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Les autres organites  </a:t>
            </a:r>
            <a:endParaRPr lang="fr-FR" sz="2000" dirty="0">
              <a:latin typeface="Arial" charset="0"/>
              <a:ea typeface="ＭＳ Ｐゴシック" charset="0"/>
            </a:endParaRPr>
          </a:p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endParaRPr lang="fr-FR" sz="2000" dirty="0">
              <a:latin typeface="Arial" charset="0"/>
              <a:ea typeface="ＭＳ Ｐゴシック" charset="0"/>
            </a:endParaRPr>
          </a:p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3 – L’ENVELOPPE DE LA CELLULE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La membrane plasmique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La membrane des organites</a:t>
            </a:r>
          </a:p>
          <a:p>
            <a:pPr marL="200025" lvl="1" indent="0">
              <a:lnSpc>
                <a:spcPct val="110000"/>
              </a:lnSpc>
              <a:spcBef>
                <a:spcPct val="0"/>
              </a:spcBef>
              <a:buNone/>
              <a:defRPr/>
            </a:pPr>
            <a:endParaRPr lang="fr-FR" sz="1800" dirty="0">
              <a:latin typeface="Arial" charset="0"/>
              <a:ea typeface="ＭＳ Ｐゴシック" charset="0"/>
            </a:endParaRP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1800" dirty="0">
              <a:latin typeface="Arial" charset="0"/>
              <a:ea typeface="ＭＳ Ｐゴシック" charset="0"/>
            </a:endParaRP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1800" dirty="0">
              <a:latin typeface="Arial" charset="0"/>
              <a:ea typeface="ＭＳ Ｐゴシック" charset="0"/>
            </a:endParaRP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1800" dirty="0">
              <a:latin typeface="Arial" charset="0"/>
              <a:ea typeface="ＭＳ Ｐゴシック" charset="0"/>
            </a:endParaRP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2600" dirty="0">
              <a:latin typeface="Arial" charset="0"/>
              <a:ea typeface="ＭＳ Ｐゴシック" charset="0"/>
            </a:endParaRPr>
          </a:p>
          <a:p>
            <a:pPr marL="482600" lvl="2" indent="0">
              <a:lnSpc>
                <a:spcPct val="110000"/>
              </a:lnSpc>
              <a:spcBef>
                <a:spcPct val="0"/>
              </a:spcBef>
              <a:buNone/>
              <a:defRPr/>
            </a:pPr>
            <a:endParaRPr lang="fr-FR" sz="2800" dirty="0">
              <a:latin typeface="Arial" charset="0"/>
              <a:ea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1378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300" dirty="0">
                <a:solidFill>
                  <a:schemeClr val="accent1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258885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accent1"/>
                </a:solidFill>
              </a:rPr>
              <a:t>C’est</a:t>
            </a:r>
            <a:r>
              <a:rPr lang="en-US" sz="2800" dirty="0">
                <a:solidFill>
                  <a:schemeClr val="accent1"/>
                </a:solidFill>
              </a:rPr>
              <a:t> quoi </a:t>
            </a:r>
            <a:r>
              <a:rPr lang="en-US" sz="2800" dirty="0" err="1">
                <a:solidFill>
                  <a:schemeClr val="accent1"/>
                </a:solidFill>
              </a:rPr>
              <a:t>une</a:t>
            </a:r>
            <a:r>
              <a:rPr lang="en-US" sz="2800" dirty="0">
                <a:solidFill>
                  <a:schemeClr val="accent1"/>
                </a:solidFill>
              </a:rPr>
              <a:t> cellule humaine?</a:t>
            </a:r>
          </a:p>
        </p:txBody>
      </p:sp>
    </p:spTree>
    <p:extLst>
      <p:ext uri="{BB962C8B-B14F-4D97-AF65-F5344CB8AC3E}">
        <p14:creationId xmlns:p14="http://schemas.microsoft.com/office/powerpoint/2010/main" val="124202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  </a:t>
            </a:r>
            <a:r>
              <a:rPr lang="fr-FR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C’est quoi une cellule?</a:t>
            </a:r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348576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Une cellule est l’unité structurale de notre organisme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600" baseline="0" dirty="0">
                <a:latin typeface="Arial" charset="0"/>
                <a:ea typeface="ＭＳ Ｐゴシック" charset="0"/>
                <a:cs typeface="ＭＳ Ｐゴシック" charset="0"/>
              </a:rPr>
              <a:t> Comme une brique ou un parpaing dans une maison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pic>
        <p:nvPicPr>
          <p:cNvPr id="2050" name="Picture 2" descr="Choisissez la brique parfaite pour votre style architectural">
            <a:extLst>
              <a:ext uri="{FF2B5EF4-FFF2-40B4-BE49-F238E27FC236}">
                <a16:creationId xmlns:a16="http://schemas.microsoft.com/office/drawing/2014/main" id="{B392970D-B3CE-6EAB-7D2B-3308B3B857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9" b="13147"/>
          <a:stretch/>
        </p:blipFill>
        <p:spPr bwMode="auto">
          <a:xfrm>
            <a:off x="3138660" y="1916832"/>
            <a:ext cx="5256584" cy="3999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730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7" name="Modèle 3D 26">
                <a:extLst>
                  <a:ext uri="{FF2B5EF4-FFF2-40B4-BE49-F238E27FC236}">
                    <a16:creationId xmlns:a16="http://schemas.microsoft.com/office/drawing/2014/main" id="{A94205A7-F5B2-2B4A-8A96-474AC0BB42C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67171084"/>
                  </p:ext>
                </p:extLst>
              </p:nvPr>
            </p:nvGraphicFramePr>
            <p:xfrm>
              <a:off x="4098644" y="1927573"/>
              <a:ext cx="2141451" cy="2326935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141451" cy="2326935"/>
                    </a:xfrm>
                    <a:prstGeom prst="rect">
                      <a:avLst/>
                    </a:prstGeom>
                  </am3d:spPr>
                  <am3d:camera>
                    <am3d:pos x="0" y="0" z="7450271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296090" d="1000000"/>
                    <am3d:preTrans dx="19107439" dy="636717" dz="-2593841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40639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7" name="Modèle 3D 26">
                <a:extLst>
                  <a:ext uri="{FF2B5EF4-FFF2-40B4-BE49-F238E27FC236}">
                    <a16:creationId xmlns:a16="http://schemas.microsoft.com/office/drawing/2014/main" id="{A94205A7-F5B2-2B4A-8A96-474AC0BB42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98644" y="1927573"/>
                <a:ext cx="2141451" cy="2326935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  </a:t>
            </a:r>
            <a:r>
              <a:rPr lang="fr-FR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C’est quoi une cellule ?</a:t>
            </a:r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412776"/>
            <a:ext cx="2026473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Une cellule est délimitée par une enveloppe : la membrane plasmique 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Elle contient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à l’intérieur un noyau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Entre le noyau et la membrane plasmique se trouve le cytoplasme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5C5889-80CF-73D7-EFE9-57635AC2FDCB}"/>
              </a:ext>
            </a:extLst>
          </p:cNvPr>
          <p:cNvSpPr txBox="1"/>
          <p:nvPr/>
        </p:nvSpPr>
        <p:spPr>
          <a:xfrm>
            <a:off x="7092280" y="2735280"/>
            <a:ext cx="87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Le noyau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44E66E-33D3-79DD-CCE2-5A3E8F8286A5}"/>
              </a:ext>
            </a:extLst>
          </p:cNvPr>
          <p:cNvSpPr txBox="1"/>
          <p:nvPr/>
        </p:nvSpPr>
        <p:spPr>
          <a:xfrm>
            <a:off x="6681731" y="1927573"/>
            <a:ext cx="21002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La membrane plasmique 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E9EA1108-5DFF-C25E-5C4C-C44C2B9751CE}"/>
              </a:ext>
            </a:extLst>
          </p:cNvPr>
          <p:cNvCxnSpPr>
            <a:cxnSpLocks/>
          </p:cNvCxnSpPr>
          <p:nvPr/>
        </p:nvCxnSpPr>
        <p:spPr>
          <a:xfrm flipH="1">
            <a:off x="5889162" y="2066072"/>
            <a:ext cx="792569" cy="108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4045468-1A26-ABE6-2906-CB7CFD59D8C5}"/>
              </a:ext>
            </a:extLst>
          </p:cNvPr>
          <p:cNvCxnSpPr>
            <a:cxnSpLocks/>
          </p:cNvCxnSpPr>
          <p:nvPr/>
        </p:nvCxnSpPr>
        <p:spPr>
          <a:xfrm flipH="1">
            <a:off x="5364088" y="2919346"/>
            <a:ext cx="17281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BA992776-F81C-CE23-8A28-BDC0D1AE5201}"/>
              </a:ext>
            </a:extLst>
          </p:cNvPr>
          <p:cNvSpPr/>
          <p:nvPr/>
        </p:nvSpPr>
        <p:spPr>
          <a:xfrm>
            <a:off x="4128896" y="1902363"/>
            <a:ext cx="2107551" cy="1213414"/>
          </a:xfrm>
          <a:custGeom>
            <a:avLst/>
            <a:gdLst>
              <a:gd name="connsiteX0" fmla="*/ 17705 w 2107551"/>
              <a:gd name="connsiteY0" fmla="*/ 1169871 h 1213414"/>
              <a:gd name="connsiteX1" fmla="*/ 39477 w 2107551"/>
              <a:gd name="connsiteY1" fmla="*/ 723556 h 1213414"/>
              <a:gd name="connsiteX2" fmla="*/ 366048 w 2107551"/>
              <a:gd name="connsiteY2" fmla="*/ 233699 h 1213414"/>
              <a:gd name="connsiteX3" fmla="*/ 866791 w 2107551"/>
              <a:gd name="connsiteY3" fmla="*/ 5099 h 1213414"/>
              <a:gd name="connsiteX4" fmla="*/ 1476391 w 2107551"/>
              <a:gd name="connsiteY4" fmla="*/ 103071 h 1213414"/>
              <a:gd name="connsiteX5" fmla="*/ 1900934 w 2107551"/>
              <a:gd name="connsiteY5" fmla="*/ 418756 h 1213414"/>
              <a:gd name="connsiteX6" fmla="*/ 2096877 w 2107551"/>
              <a:gd name="connsiteY6" fmla="*/ 865071 h 1213414"/>
              <a:gd name="connsiteX7" fmla="*/ 2064219 w 2107551"/>
              <a:gd name="connsiteY7" fmla="*/ 1213414 h 121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07551" h="1213414">
                <a:moveTo>
                  <a:pt x="17705" y="1169871"/>
                </a:moveTo>
                <a:cubicBezTo>
                  <a:pt x="-438" y="1024728"/>
                  <a:pt x="-18580" y="879585"/>
                  <a:pt x="39477" y="723556"/>
                </a:cubicBezTo>
                <a:cubicBezTo>
                  <a:pt x="97534" y="567527"/>
                  <a:pt x="228162" y="353442"/>
                  <a:pt x="366048" y="233699"/>
                </a:cubicBezTo>
                <a:cubicBezTo>
                  <a:pt x="503934" y="113956"/>
                  <a:pt x="681734" y="26870"/>
                  <a:pt x="866791" y="5099"/>
                </a:cubicBezTo>
                <a:cubicBezTo>
                  <a:pt x="1051848" y="-16672"/>
                  <a:pt x="1304034" y="34128"/>
                  <a:pt x="1476391" y="103071"/>
                </a:cubicBezTo>
                <a:cubicBezTo>
                  <a:pt x="1648748" y="172014"/>
                  <a:pt x="1797520" y="291756"/>
                  <a:pt x="1900934" y="418756"/>
                </a:cubicBezTo>
                <a:cubicBezTo>
                  <a:pt x="2004348" y="545756"/>
                  <a:pt x="2069663" y="732628"/>
                  <a:pt x="2096877" y="865071"/>
                </a:cubicBezTo>
                <a:cubicBezTo>
                  <a:pt x="2124091" y="997514"/>
                  <a:pt x="2094155" y="1105464"/>
                  <a:pt x="2064219" y="1213414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1D0DABD7-3688-6697-8D4D-F81A15F68586}"/>
              </a:ext>
            </a:extLst>
          </p:cNvPr>
          <p:cNvCxnSpPr>
            <a:cxnSpLocks/>
          </p:cNvCxnSpPr>
          <p:nvPr/>
        </p:nvCxnSpPr>
        <p:spPr>
          <a:xfrm flipH="1">
            <a:off x="5889162" y="2561585"/>
            <a:ext cx="792569" cy="108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6CEB3EFF-9B75-465C-85B5-A2BD1A1EF5D5}"/>
              </a:ext>
            </a:extLst>
          </p:cNvPr>
          <p:cNvSpPr txBox="1"/>
          <p:nvPr/>
        </p:nvSpPr>
        <p:spPr>
          <a:xfrm>
            <a:off x="6722691" y="2379303"/>
            <a:ext cx="1319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Le cytoplasme </a:t>
            </a:r>
          </a:p>
        </p:txBody>
      </p:sp>
    </p:spTree>
    <p:extLst>
      <p:ext uri="{BB962C8B-B14F-4D97-AF65-F5344CB8AC3E}">
        <p14:creationId xmlns:p14="http://schemas.microsoft.com/office/powerpoint/2010/main" val="1585857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  </a:t>
            </a:r>
            <a:r>
              <a:rPr lang="fr-FR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C’est quoi une cellule ?</a:t>
            </a:r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348576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 On peut la comparer à un avocat ou un abricot</a:t>
            </a: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pic>
        <p:nvPicPr>
          <p:cNvPr id="4098" name="Picture 2" descr="Résultat d’images pour abricot">
            <a:extLst>
              <a:ext uri="{FF2B5EF4-FFF2-40B4-BE49-F238E27FC236}">
                <a16:creationId xmlns:a16="http://schemas.microsoft.com/office/drawing/2014/main" id="{39C60086-B3A2-6AEB-F48A-62D9F1FC3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12776"/>
            <a:ext cx="24384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F875212B-9805-1375-A820-0380D3C696BA}"/>
              </a:ext>
            </a:extLst>
          </p:cNvPr>
          <p:cNvCxnSpPr/>
          <p:nvPr/>
        </p:nvCxnSpPr>
        <p:spPr>
          <a:xfrm flipH="1">
            <a:off x="6516216" y="2852936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2CF1A37-7ECE-C6E3-C2B3-B3852A132A17}"/>
              </a:ext>
            </a:extLst>
          </p:cNvPr>
          <p:cNvCxnSpPr>
            <a:cxnSpLocks/>
          </p:cNvCxnSpPr>
          <p:nvPr/>
        </p:nvCxnSpPr>
        <p:spPr>
          <a:xfrm flipH="1">
            <a:off x="5940152" y="2276872"/>
            <a:ext cx="1152128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EE5C5889-80CF-73D7-EFE9-57635AC2FDCB}"/>
              </a:ext>
            </a:extLst>
          </p:cNvPr>
          <p:cNvSpPr txBox="1"/>
          <p:nvPr/>
        </p:nvSpPr>
        <p:spPr>
          <a:xfrm>
            <a:off x="7206880" y="2080497"/>
            <a:ext cx="87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Le noyau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44E66E-33D3-79DD-CCE2-5A3E8F8286A5}"/>
              </a:ext>
            </a:extLst>
          </p:cNvPr>
          <p:cNvSpPr txBox="1"/>
          <p:nvPr/>
        </p:nvSpPr>
        <p:spPr>
          <a:xfrm>
            <a:off x="7206879" y="2714436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La peau </a:t>
            </a:r>
          </a:p>
        </p:txBody>
      </p:sp>
      <p:pic>
        <p:nvPicPr>
          <p:cNvPr id="4100" name="Picture 4" descr="Résultat d’images pour les différentes parties de l'avocat fruit">
            <a:extLst>
              <a:ext uri="{FF2B5EF4-FFF2-40B4-BE49-F238E27FC236}">
                <a16:creationId xmlns:a16="http://schemas.microsoft.com/office/drawing/2014/main" id="{F05B1F57-6743-2E78-75EB-0155C89A1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518" y="4114841"/>
            <a:ext cx="27813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9FB8B5D-5B7C-CF5E-076E-1673F4750901}"/>
              </a:ext>
            </a:extLst>
          </p:cNvPr>
          <p:cNvCxnSpPr>
            <a:cxnSpLocks/>
          </p:cNvCxnSpPr>
          <p:nvPr/>
        </p:nvCxnSpPr>
        <p:spPr>
          <a:xfrm flipH="1">
            <a:off x="6113585" y="5536739"/>
            <a:ext cx="9786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5DC1650-F269-F5E4-414C-0F43A76AEBD0}"/>
              </a:ext>
            </a:extLst>
          </p:cNvPr>
          <p:cNvCxnSpPr>
            <a:cxnSpLocks/>
          </p:cNvCxnSpPr>
          <p:nvPr/>
        </p:nvCxnSpPr>
        <p:spPr>
          <a:xfrm flipH="1">
            <a:off x="5652120" y="4903530"/>
            <a:ext cx="1440160" cy="417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6FDEFDCF-4F0D-7179-3AAC-3E6821F0BD16}"/>
              </a:ext>
            </a:extLst>
          </p:cNvPr>
          <p:cNvSpPr txBox="1"/>
          <p:nvPr/>
        </p:nvSpPr>
        <p:spPr>
          <a:xfrm>
            <a:off x="7159504" y="4731126"/>
            <a:ext cx="87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Le noyau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EAF083F-2841-5A7F-745E-6D09F20C0FF4}"/>
              </a:ext>
            </a:extLst>
          </p:cNvPr>
          <p:cNvSpPr txBox="1"/>
          <p:nvPr/>
        </p:nvSpPr>
        <p:spPr>
          <a:xfrm>
            <a:off x="7206879" y="539824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La peau </a:t>
            </a:r>
          </a:p>
        </p:txBody>
      </p:sp>
    </p:spTree>
    <p:extLst>
      <p:ext uri="{BB962C8B-B14F-4D97-AF65-F5344CB8AC3E}">
        <p14:creationId xmlns:p14="http://schemas.microsoft.com/office/powerpoint/2010/main" val="840945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  </a:t>
            </a:r>
            <a:r>
              <a:rPr lang="fr-FR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C’est quoi une cellule ?</a:t>
            </a:r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081560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La juxtaposition de briques permet de construire les différentes pièces de la maison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pic>
        <p:nvPicPr>
          <p:cNvPr id="3074" name="Picture 2" descr="Quelles sont les dimensions d’une brique ? – Tout sur le béton">
            <a:extLst>
              <a:ext uri="{FF2B5EF4-FFF2-40B4-BE49-F238E27FC236}">
                <a16:creationId xmlns:a16="http://schemas.microsoft.com/office/drawing/2014/main" id="{72B656E1-0E5F-592B-E5D0-4EC991F21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579" y="1426164"/>
            <a:ext cx="2081560" cy="148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91D2C2A-712B-771D-73E1-B5BC76458B14}"/>
              </a:ext>
            </a:extLst>
          </p:cNvPr>
          <p:cNvCxnSpPr>
            <a:cxnSpLocks/>
          </p:cNvCxnSpPr>
          <p:nvPr/>
        </p:nvCxnSpPr>
        <p:spPr>
          <a:xfrm>
            <a:off x="5666002" y="3068960"/>
            <a:ext cx="0" cy="2161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INTERFLE: Les pièces de la maison">
            <a:extLst>
              <a:ext uri="{FF2B5EF4-FFF2-40B4-BE49-F238E27FC236}">
                <a16:creationId xmlns:a16="http://schemas.microsoft.com/office/drawing/2014/main" id="{22865C18-D968-23A3-71CE-141A6A94D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49" y="3429000"/>
            <a:ext cx="3198854" cy="312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760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  </a:t>
            </a:r>
            <a:r>
              <a:rPr lang="fr-FR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C’est quoi une cellule ?</a:t>
            </a:r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348576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De la même façon la juxtaposition de cellules permet de former des tissus puis les différents organes de notre corps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061D34-B89D-6C31-3A5E-54355BD56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750" y="1844824"/>
            <a:ext cx="2066709" cy="4426900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C64F128-5905-9F92-8FF5-442C10A4F99F}"/>
              </a:ext>
            </a:extLst>
          </p:cNvPr>
          <p:cNvCxnSpPr>
            <a:cxnSpLocks/>
          </p:cNvCxnSpPr>
          <p:nvPr/>
        </p:nvCxnSpPr>
        <p:spPr>
          <a:xfrm flipH="1">
            <a:off x="5805545" y="3402199"/>
            <a:ext cx="829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C5DDA839-D623-3C8B-1A63-A280DB27DFDC}"/>
              </a:ext>
            </a:extLst>
          </p:cNvPr>
          <p:cNvSpPr txBox="1"/>
          <p:nvPr/>
        </p:nvSpPr>
        <p:spPr>
          <a:xfrm>
            <a:off x="6708075" y="3192740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poumon </a:t>
            </a:r>
            <a:endParaRPr lang="fr-FR" sz="1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Modèle 3D 28">
                <a:extLst>
                  <a:ext uri="{FF2B5EF4-FFF2-40B4-BE49-F238E27FC236}">
                    <a16:creationId xmlns:a16="http://schemas.microsoft.com/office/drawing/2014/main" id="{96409A4F-8C64-4719-2A99-985AFF9BED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6156496"/>
                  </p:ext>
                </p:extLst>
              </p:nvPr>
            </p:nvGraphicFramePr>
            <p:xfrm>
              <a:off x="5542484" y="3192740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Modèle 3D 28">
                <a:extLst>
                  <a:ext uri="{FF2B5EF4-FFF2-40B4-BE49-F238E27FC236}">
                    <a16:creationId xmlns:a16="http://schemas.microsoft.com/office/drawing/2014/main" id="{96409A4F-8C64-4719-2A99-985AFF9BED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42484" y="3192740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0" name="Modèle 3D 29">
                <a:extLst>
                  <a:ext uri="{FF2B5EF4-FFF2-40B4-BE49-F238E27FC236}">
                    <a16:creationId xmlns:a16="http://schemas.microsoft.com/office/drawing/2014/main" id="{82B791D2-40C9-AB75-813B-8380183B83C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92699880"/>
                  </p:ext>
                </p:extLst>
              </p:nvPr>
            </p:nvGraphicFramePr>
            <p:xfrm>
              <a:off x="5591472" y="3130948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0" name="Modèle 3D 29">
                <a:extLst>
                  <a:ext uri="{FF2B5EF4-FFF2-40B4-BE49-F238E27FC236}">
                    <a16:creationId xmlns:a16="http://schemas.microsoft.com/office/drawing/2014/main" id="{82B791D2-40C9-AB75-813B-8380183B83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91472" y="3130948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1" name="Modèle 3D 30">
                <a:extLst>
                  <a:ext uri="{FF2B5EF4-FFF2-40B4-BE49-F238E27FC236}">
                    <a16:creationId xmlns:a16="http://schemas.microsoft.com/office/drawing/2014/main" id="{1F78B968-2B74-6678-23EF-0EA62D0EC87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82983058"/>
                  </p:ext>
                </p:extLst>
              </p:nvPr>
            </p:nvGraphicFramePr>
            <p:xfrm>
              <a:off x="5542608" y="3272445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1" name="Modèle 3D 30">
                <a:extLst>
                  <a:ext uri="{FF2B5EF4-FFF2-40B4-BE49-F238E27FC236}">
                    <a16:creationId xmlns:a16="http://schemas.microsoft.com/office/drawing/2014/main" id="{1F78B968-2B74-6678-23EF-0EA62D0EC8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42608" y="3272445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2" name="Modèle 3D 31">
                <a:extLst>
                  <a:ext uri="{FF2B5EF4-FFF2-40B4-BE49-F238E27FC236}">
                    <a16:creationId xmlns:a16="http://schemas.microsoft.com/office/drawing/2014/main" id="{114A9BEE-9DC7-8A94-9359-C59B76E69E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003736"/>
                  </p:ext>
                </p:extLst>
              </p:nvPr>
            </p:nvGraphicFramePr>
            <p:xfrm>
              <a:off x="5606661" y="3237791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2" name="Modèle 3D 31">
                <a:extLst>
                  <a:ext uri="{FF2B5EF4-FFF2-40B4-BE49-F238E27FC236}">
                    <a16:creationId xmlns:a16="http://schemas.microsoft.com/office/drawing/2014/main" id="{114A9BEE-9DC7-8A94-9359-C59B76E69E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6661" y="3237791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3" name="Modèle 3D 32">
                <a:extLst>
                  <a:ext uri="{FF2B5EF4-FFF2-40B4-BE49-F238E27FC236}">
                    <a16:creationId xmlns:a16="http://schemas.microsoft.com/office/drawing/2014/main" id="{FC27F090-07C0-53BF-4779-9FD6992CA0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00530851"/>
                  </p:ext>
                </p:extLst>
              </p:nvPr>
            </p:nvGraphicFramePr>
            <p:xfrm>
              <a:off x="5651448" y="3180526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3" name="Modèle 3D 32">
                <a:extLst>
                  <a:ext uri="{FF2B5EF4-FFF2-40B4-BE49-F238E27FC236}">
                    <a16:creationId xmlns:a16="http://schemas.microsoft.com/office/drawing/2014/main" id="{FC27F090-07C0-53BF-4779-9FD6992CA0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1448" y="3180526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4" name="Modèle 3D 33">
                <a:extLst>
                  <a:ext uri="{FF2B5EF4-FFF2-40B4-BE49-F238E27FC236}">
                    <a16:creationId xmlns:a16="http://schemas.microsoft.com/office/drawing/2014/main" id="{B191AB64-4043-4937-D024-233F9FABCBE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64325890"/>
                  </p:ext>
                </p:extLst>
              </p:nvPr>
            </p:nvGraphicFramePr>
            <p:xfrm>
              <a:off x="5570689" y="3329710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4" name="Modèle 3D 33">
                <a:extLst>
                  <a:ext uri="{FF2B5EF4-FFF2-40B4-BE49-F238E27FC236}">
                    <a16:creationId xmlns:a16="http://schemas.microsoft.com/office/drawing/2014/main" id="{B191AB64-4043-4937-D024-233F9FABCB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0689" y="3329710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5" name="Modèle 3D 34">
                <a:extLst>
                  <a:ext uri="{FF2B5EF4-FFF2-40B4-BE49-F238E27FC236}">
                    <a16:creationId xmlns:a16="http://schemas.microsoft.com/office/drawing/2014/main" id="{1154E376-90DE-53B6-096F-C7BB3FF954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6294120"/>
                  </p:ext>
                </p:extLst>
              </p:nvPr>
            </p:nvGraphicFramePr>
            <p:xfrm>
              <a:off x="5651448" y="3307835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5" name="Modèle 3D 34">
                <a:extLst>
                  <a:ext uri="{FF2B5EF4-FFF2-40B4-BE49-F238E27FC236}">
                    <a16:creationId xmlns:a16="http://schemas.microsoft.com/office/drawing/2014/main" id="{1154E376-90DE-53B6-096F-C7BB3FF954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1448" y="3307835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6" name="Modèle 3D 35">
                <a:extLst>
                  <a:ext uri="{FF2B5EF4-FFF2-40B4-BE49-F238E27FC236}">
                    <a16:creationId xmlns:a16="http://schemas.microsoft.com/office/drawing/2014/main" id="{6BDB7647-3FCA-2B2A-A4E0-DEC2AEA36EA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28982389"/>
                  </p:ext>
                </p:extLst>
              </p:nvPr>
            </p:nvGraphicFramePr>
            <p:xfrm>
              <a:off x="5583764" y="3399018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6" name="Modèle 3D 35">
                <a:extLst>
                  <a:ext uri="{FF2B5EF4-FFF2-40B4-BE49-F238E27FC236}">
                    <a16:creationId xmlns:a16="http://schemas.microsoft.com/office/drawing/2014/main" id="{6BDB7647-3FCA-2B2A-A4E0-DEC2AEA36E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83764" y="3399018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Modèle 3D 36">
                <a:extLst>
                  <a:ext uri="{FF2B5EF4-FFF2-40B4-BE49-F238E27FC236}">
                    <a16:creationId xmlns:a16="http://schemas.microsoft.com/office/drawing/2014/main" id="{F4642FB8-929D-F5FE-D220-53A4B1EDE5D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15782764"/>
                  </p:ext>
                </p:extLst>
              </p:nvPr>
            </p:nvGraphicFramePr>
            <p:xfrm>
              <a:off x="5699330" y="3245110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Modèle 3D 36">
                <a:extLst>
                  <a:ext uri="{FF2B5EF4-FFF2-40B4-BE49-F238E27FC236}">
                    <a16:creationId xmlns:a16="http://schemas.microsoft.com/office/drawing/2014/main" id="{F4642FB8-929D-F5FE-D220-53A4B1EDE5D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99330" y="3245110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8" name="Modèle 3D 37">
                <a:extLst>
                  <a:ext uri="{FF2B5EF4-FFF2-40B4-BE49-F238E27FC236}">
                    <a16:creationId xmlns:a16="http://schemas.microsoft.com/office/drawing/2014/main" id="{4139173A-9A1D-0775-306B-D85B48040ED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46732554"/>
                  </p:ext>
                </p:extLst>
              </p:nvPr>
            </p:nvGraphicFramePr>
            <p:xfrm>
              <a:off x="5664523" y="3372692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8" name="Modèle 3D 37">
                <a:extLst>
                  <a:ext uri="{FF2B5EF4-FFF2-40B4-BE49-F238E27FC236}">
                    <a16:creationId xmlns:a16="http://schemas.microsoft.com/office/drawing/2014/main" id="{4139173A-9A1D-0775-306B-D85B48040ED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64523" y="3372692"/>
                <a:ext cx="95765" cy="919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9" name="Modèle 3D 38">
                <a:extLst>
                  <a:ext uri="{FF2B5EF4-FFF2-40B4-BE49-F238E27FC236}">
                    <a16:creationId xmlns:a16="http://schemas.microsoft.com/office/drawing/2014/main" id="{6B64D586-C3B4-F78F-5A57-5E47AE28995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01387750"/>
                  </p:ext>
                </p:extLst>
              </p:nvPr>
            </p:nvGraphicFramePr>
            <p:xfrm>
              <a:off x="5608979" y="3463304"/>
              <a:ext cx="95765" cy="919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5765" cy="91919"/>
                    </a:xfrm>
                    <a:prstGeom prst="rect">
                      <a:avLst/>
                    </a:prstGeom>
                  </am3d:spPr>
                  <am3d:camera>
                    <am3d:pos x="0" y="0" z="790473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848060" d="1000000"/>
                    <am3d:preTrans dx="-30587274" dy="-17187923" dz="-2769669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42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9" name="Modèle 3D 38">
                <a:extLst>
                  <a:ext uri="{FF2B5EF4-FFF2-40B4-BE49-F238E27FC236}">
                    <a16:creationId xmlns:a16="http://schemas.microsoft.com/office/drawing/2014/main" id="{6B64D586-C3B4-F78F-5A57-5E47AE28995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8979" y="3463304"/>
                <a:ext cx="95765" cy="91919"/>
              </a:xfrm>
              <a:prstGeom prst="rect">
                <a:avLst/>
              </a:prstGeom>
            </p:spPr>
          </p:pic>
        </mc:Fallback>
      </mc:AlternateContent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A25439E5-F05E-07E0-D69F-36FA38D445EC}"/>
              </a:ext>
            </a:extLst>
          </p:cNvPr>
          <p:cNvCxnSpPr>
            <a:cxnSpLocks/>
          </p:cNvCxnSpPr>
          <p:nvPr/>
        </p:nvCxnSpPr>
        <p:spPr>
          <a:xfrm flipH="1">
            <a:off x="5711326" y="2953865"/>
            <a:ext cx="935667" cy="255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21147619-E432-9F97-EAED-889A77127D2E}"/>
              </a:ext>
            </a:extLst>
          </p:cNvPr>
          <p:cNvSpPr txBox="1"/>
          <p:nvPr/>
        </p:nvSpPr>
        <p:spPr>
          <a:xfrm>
            <a:off x="6641280" y="2732912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Cellule du poumon </a:t>
            </a:r>
            <a:endParaRPr lang="fr-FR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56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De la cellule procaryote à la cellule eucaryote</a:t>
            </a:r>
          </a:p>
        </p:txBody>
      </p:sp>
    </p:spTree>
    <p:extLst>
      <p:ext uri="{BB962C8B-B14F-4D97-AF65-F5344CB8AC3E}">
        <p14:creationId xmlns:p14="http://schemas.microsoft.com/office/powerpoint/2010/main" val="3909126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26616" y="155700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De la cellule procaryote à la cellule eucaryote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997FD9-B9F7-5B20-208E-2EECE6A69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75" y="1434108"/>
            <a:ext cx="4638775" cy="4861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060348-509C-1FF3-4795-1D5D16967908}"/>
              </a:ext>
            </a:extLst>
          </p:cNvPr>
          <p:cNvSpPr/>
          <p:nvPr/>
        </p:nvSpPr>
        <p:spPr>
          <a:xfrm>
            <a:off x="3408986" y="5995450"/>
            <a:ext cx="1568778" cy="169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16D523-B0BF-82CF-4D80-5466078A9A78}"/>
              </a:ext>
            </a:extLst>
          </p:cNvPr>
          <p:cNvSpPr txBox="1"/>
          <p:nvPr/>
        </p:nvSpPr>
        <p:spPr>
          <a:xfrm>
            <a:off x="3463489" y="231694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chemeClr val="accent1"/>
                </a:solidFill>
              </a:rPr>
              <a:t>~ 4,6 ma </a:t>
            </a:r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8DB8B645-0568-BF08-B87E-D88D9EDDDD35}"/>
              </a:ext>
            </a:extLst>
          </p:cNvPr>
          <p:cNvGrpSpPr/>
          <p:nvPr/>
        </p:nvGrpSpPr>
        <p:grpSpPr>
          <a:xfrm>
            <a:off x="5043275" y="2779547"/>
            <a:ext cx="3736741" cy="369332"/>
            <a:chOff x="5043275" y="2779547"/>
            <a:chExt cx="3736741" cy="369332"/>
          </a:xfrm>
        </p:grpSpPr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2F0D2C75-705C-27E9-0B33-029C1F6023E6}"/>
                </a:ext>
              </a:extLst>
            </p:cNvPr>
            <p:cNvCxnSpPr>
              <a:cxnSpLocks/>
            </p:cNvCxnSpPr>
            <p:nvPr/>
          </p:nvCxnSpPr>
          <p:spPr>
            <a:xfrm>
              <a:off x="7186458" y="2999999"/>
              <a:ext cx="230856" cy="0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3B01FAF9-83F9-CE77-AEBA-1534482BC8AF}"/>
                </a:ext>
              </a:extLst>
            </p:cNvPr>
            <p:cNvSpPr txBox="1"/>
            <p:nvPr/>
          </p:nvSpPr>
          <p:spPr>
            <a:xfrm>
              <a:off x="5570091" y="2779547"/>
              <a:ext cx="1508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Procaryotes</a:t>
              </a:r>
              <a:endParaRPr lang="fr-FR" sz="1800" dirty="0">
                <a:solidFill>
                  <a:schemeClr val="tx1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988CFB2-AB9D-8170-6AE0-F1DB2502C3B6}"/>
                </a:ext>
              </a:extLst>
            </p:cNvPr>
            <p:cNvSpPr txBox="1"/>
            <p:nvPr/>
          </p:nvSpPr>
          <p:spPr>
            <a:xfrm>
              <a:off x="7569428" y="2779547"/>
              <a:ext cx="1210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>
                  <a:solidFill>
                    <a:schemeClr val="tx1"/>
                  </a:solidFill>
                </a:rPr>
                <a:t>~ 2,8 ma </a:t>
              </a:r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05A175C1-B130-038F-3854-FE39B00DD1BF}"/>
                </a:ext>
              </a:extLst>
            </p:cNvPr>
            <p:cNvSpPr/>
            <p:nvPr/>
          </p:nvSpPr>
          <p:spPr>
            <a:xfrm>
              <a:off x="5043275" y="2780928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1</a:t>
              </a: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4606FF95-5EB2-27BE-D31A-0B5064B49E60}"/>
              </a:ext>
            </a:extLst>
          </p:cNvPr>
          <p:cNvGrpSpPr/>
          <p:nvPr/>
        </p:nvGrpSpPr>
        <p:grpSpPr>
          <a:xfrm>
            <a:off x="5051623" y="3703050"/>
            <a:ext cx="3421827" cy="923330"/>
            <a:chOff x="5051623" y="3703050"/>
            <a:chExt cx="3421827" cy="923330"/>
          </a:xfrm>
        </p:grpSpPr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5C53E89E-293D-5D09-697A-FC26DBCDAE48}"/>
                </a:ext>
              </a:extLst>
            </p:cNvPr>
            <p:cNvSpPr txBox="1"/>
            <p:nvPr/>
          </p:nvSpPr>
          <p:spPr>
            <a:xfrm>
              <a:off x="5570091" y="3703050"/>
              <a:ext cx="290335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Eucaryotes unicellulaires</a:t>
              </a:r>
            </a:p>
            <a:p>
              <a:endParaRPr lang="fr-FR" sz="1800" dirty="0">
                <a:solidFill>
                  <a:schemeClr val="tx1"/>
                </a:solidFill>
              </a:endParaRPr>
            </a:p>
            <a:p>
              <a:endParaRPr lang="fr-FR" dirty="0"/>
            </a:p>
          </p:txBody>
        </p: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E08A60F1-0B88-B2AF-FF77-2E123D83CA2C}"/>
                </a:ext>
              </a:extLst>
            </p:cNvPr>
            <p:cNvGrpSpPr/>
            <p:nvPr/>
          </p:nvGrpSpPr>
          <p:grpSpPr>
            <a:xfrm>
              <a:off x="5051623" y="3717033"/>
              <a:ext cx="2308811" cy="787397"/>
              <a:chOff x="5051623" y="3717033"/>
              <a:chExt cx="2308811" cy="787397"/>
            </a:xfrm>
          </p:grpSpPr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7544C95A-C95E-57B9-A0AE-868142B37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6876" y="4355550"/>
                <a:ext cx="230856" cy="0"/>
              </a:xfrm>
              <a:prstGeom prst="straightConnector1">
                <a:avLst/>
              </a:prstGeom>
              <a:ln w="12700">
                <a:solidFill>
                  <a:schemeClr val="accent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EE0101A-78BF-5110-F409-C1408F2B0DB1}"/>
                  </a:ext>
                </a:extLst>
              </p:cNvPr>
              <p:cNvSpPr txBox="1"/>
              <p:nvPr/>
            </p:nvSpPr>
            <p:spPr>
              <a:xfrm>
                <a:off x="6149846" y="4135098"/>
                <a:ext cx="12105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800" dirty="0">
                    <a:solidFill>
                      <a:schemeClr val="tx1"/>
                    </a:solidFill>
                  </a:rPr>
                  <a:t>~ 1,8 ma </a:t>
                </a:r>
              </a:p>
            </p:txBody>
          </p:sp>
          <p:sp>
            <p:nvSpPr>
              <p:cNvPr id="55" name="Ellipse 54">
                <a:extLst>
                  <a:ext uri="{FF2B5EF4-FFF2-40B4-BE49-F238E27FC236}">
                    <a16:creationId xmlns:a16="http://schemas.microsoft.com/office/drawing/2014/main" id="{F908C71C-6533-8416-2C79-7953EEAA8822}"/>
                  </a:ext>
                </a:extLst>
              </p:cNvPr>
              <p:cNvSpPr/>
              <p:nvPr/>
            </p:nvSpPr>
            <p:spPr>
              <a:xfrm>
                <a:off x="5051623" y="3717033"/>
                <a:ext cx="360040" cy="36004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2</a:t>
                </a:r>
              </a:p>
            </p:txBody>
          </p:sp>
        </p:grpSp>
      </p:grpSp>
      <p:grpSp>
        <p:nvGrpSpPr>
          <p:cNvPr id="61" name="Groupe 60">
            <a:extLst>
              <a:ext uri="{FF2B5EF4-FFF2-40B4-BE49-F238E27FC236}">
                <a16:creationId xmlns:a16="http://schemas.microsoft.com/office/drawing/2014/main" id="{553E14F7-08C7-77EA-989E-A4BF5E15133C}"/>
              </a:ext>
            </a:extLst>
          </p:cNvPr>
          <p:cNvGrpSpPr/>
          <p:nvPr/>
        </p:nvGrpSpPr>
        <p:grpSpPr>
          <a:xfrm>
            <a:off x="5051623" y="4773376"/>
            <a:ext cx="3959904" cy="925386"/>
            <a:chOff x="5051623" y="4773376"/>
            <a:chExt cx="3959904" cy="925386"/>
          </a:xfrm>
        </p:grpSpPr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5EE7F378-0818-216C-D559-31D398E8D2A9}"/>
                </a:ext>
              </a:extLst>
            </p:cNvPr>
            <p:cNvCxnSpPr>
              <a:cxnSpLocks/>
            </p:cNvCxnSpPr>
            <p:nvPr/>
          </p:nvCxnSpPr>
          <p:spPr>
            <a:xfrm>
              <a:off x="5766876" y="5549882"/>
              <a:ext cx="230856" cy="0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757E4FE1-B43A-7930-395F-8A853217F9EE}"/>
                </a:ext>
              </a:extLst>
            </p:cNvPr>
            <p:cNvSpPr txBox="1"/>
            <p:nvPr/>
          </p:nvSpPr>
          <p:spPr>
            <a:xfrm>
              <a:off x="6149846" y="5329430"/>
              <a:ext cx="2861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>
                  <a:solidFill>
                    <a:schemeClr val="tx1"/>
                  </a:solidFill>
                </a:rPr>
                <a:t>~ 1,5 ma  </a:t>
              </a:r>
              <a:r>
                <a:rPr lang="fr-FR" sz="1400" dirty="0">
                  <a:solidFill>
                    <a:schemeClr val="tx1"/>
                  </a:solidFill>
                </a:rPr>
                <a:t>(</a:t>
              </a:r>
              <a:r>
                <a:rPr lang="fr-FR" sz="1400" dirty="0" err="1">
                  <a:solidFill>
                    <a:schemeClr val="tx1"/>
                  </a:solidFill>
                </a:rPr>
                <a:t>millard</a:t>
              </a:r>
              <a:r>
                <a:rPr lang="fr-FR" sz="1400" dirty="0">
                  <a:solidFill>
                    <a:schemeClr val="tx1"/>
                  </a:solidFill>
                </a:rPr>
                <a:t> d’années)</a:t>
              </a: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C159B1A2-F4D6-A349-2A80-0124D3E90585}"/>
                </a:ext>
              </a:extLst>
            </p:cNvPr>
            <p:cNvSpPr/>
            <p:nvPr/>
          </p:nvSpPr>
          <p:spPr>
            <a:xfrm>
              <a:off x="5051623" y="4773376"/>
              <a:ext cx="360040" cy="36004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3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A966719B-85B6-B74F-D27B-8C0CC9DE5112}"/>
                </a:ext>
              </a:extLst>
            </p:cNvPr>
            <p:cNvSpPr txBox="1"/>
            <p:nvPr/>
          </p:nvSpPr>
          <p:spPr>
            <a:xfrm>
              <a:off x="5570091" y="4773376"/>
              <a:ext cx="31037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>
                  <a:solidFill>
                    <a:schemeClr val="tx1"/>
                  </a:solidFill>
                </a:rPr>
                <a:t>Eucaryotes multice</a:t>
              </a:r>
              <a:r>
                <a:rPr lang="fr-FR" dirty="0"/>
                <a:t>llulaires</a:t>
              </a:r>
              <a:endParaRPr lang="fr-FR" sz="1800" dirty="0">
                <a:solidFill>
                  <a:schemeClr val="tx1"/>
                </a:solidFill>
              </a:endParaRPr>
            </a:p>
            <a:p>
              <a:endParaRPr lang="fr-FR" sz="1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99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FAE350-7519-0D7B-3922-1795E5AD0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" y="1340769"/>
            <a:ext cx="7182098" cy="4248472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64241C8C-A869-8AE2-0B4C-056F19DC338E}"/>
              </a:ext>
            </a:extLst>
          </p:cNvPr>
          <p:cNvSpPr txBox="1">
            <a:spLocks/>
          </p:cNvSpPr>
          <p:nvPr/>
        </p:nvSpPr>
        <p:spPr>
          <a:xfrm>
            <a:off x="326616" y="155700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De la cellule procaryote à la cellule eucaryote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B1F8B7-F654-1712-F424-6A540B3EFD54}"/>
              </a:ext>
            </a:extLst>
          </p:cNvPr>
          <p:cNvSpPr txBox="1"/>
          <p:nvPr/>
        </p:nvSpPr>
        <p:spPr>
          <a:xfrm>
            <a:off x="6914775" y="4149080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00B050"/>
                </a:solidFill>
              </a:rPr>
              <a:t>Eucaryote</a:t>
            </a:r>
          </a:p>
          <a:p>
            <a:r>
              <a:rPr lang="fr-FR" sz="1200" b="1" dirty="0">
                <a:solidFill>
                  <a:srgbClr val="00B050"/>
                </a:solidFill>
              </a:rPr>
              <a:t>unicellulaire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FE6FE4-73EC-B205-ECE9-C8A52EF5CDCC}"/>
              </a:ext>
            </a:extLst>
          </p:cNvPr>
          <p:cNvSpPr txBox="1"/>
          <p:nvPr/>
        </p:nvSpPr>
        <p:spPr>
          <a:xfrm>
            <a:off x="6247765" y="4870900"/>
            <a:ext cx="133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00B050"/>
                </a:solidFill>
              </a:rPr>
              <a:t>Eucaryote</a:t>
            </a:r>
          </a:p>
          <a:p>
            <a:r>
              <a:rPr lang="fr-FR" sz="1200" b="1" dirty="0">
                <a:solidFill>
                  <a:srgbClr val="00B050"/>
                </a:solidFill>
              </a:rPr>
              <a:t>Unicellulaire </a:t>
            </a:r>
          </a:p>
          <a:p>
            <a:r>
              <a:rPr lang="fr-FR" sz="1200" b="1" dirty="0">
                <a:solidFill>
                  <a:srgbClr val="00B050"/>
                </a:solidFill>
              </a:rPr>
              <a:t>à pluricellulaire</a:t>
            </a:r>
          </a:p>
        </p:txBody>
      </p:sp>
    </p:spTree>
    <p:extLst>
      <p:ext uri="{BB962C8B-B14F-4D97-AF65-F5344CB8AC3E}">
        <p14:creationId xmlns:p14="http://schemas.microsoft.com/office/powerpoint/2010/main" val="257120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2AC26C-34B0-B0AC-8015-4F5F57E86E0C}"/>
              </a:ext>
            </a:extLst>
          </p:cNvPr>
          <p:cNvSpPr txBox="1">
            <a:spLocks/>
          </p:cNvSpPr>
          <p:nvPr/>
        </p:nvSpPr>
        <p:spPr>
          <a:xfrm>
            <a:off x="326616" y="155700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De la cellule procaryote à la cellule eucaryote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04AB9A0-A755-2F62-6EC2-89E02ECB28CE}"/>
              </a:ext>
            </a:extLst>
          </p:cNvPr>
          <p:cNvGrpSpPr/>
          <p:nvPr/>
        </p:nvGrpSpPr>
        <p:grpSpPr>
          <a:xfrm>
            <a:off x="522291" y="1520826"/>
            <a:ext cx="4280679" cy="3665460"/>
            <a:chOff x="522291" y="1520826"/>
            <a:chExt cx="4280679" cy="3665460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7" name="Modèle 3D 6">
                  <a:extLst>
                    <a:ext uri="{FF2B5EF4-FFF2-40B4-BE49-F238E27FC236}">
                      <a16:creationId xmlns:a16="http://schemas.microsoft.com/office/drawing/2014/main" id="{2B07E0AE-7E44-D4E3-A1CF-8655378D52A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657245960"/>
                    </p:ext>
                  </p:extLst>
                </p:nvPr>
              </p:nvGraphicFramePr>
              <p:xfrm>
                <a:off x="522291" y="2368682"/>
                <a:ext cx="2141451" cy="2326935"/>
              </p:xfrm>
              <a:graphic>
                <a:graphicData uri="http://schemas.microsoft.com/office/drawing/2017/model3d">
                  <am3d:model3d r:embed="rId3">
                    <am3d:spPr>
                      <a:xfrm>
                        <a:off x="0" y="0"/>
                        <a:ext cx="2141451" cy="2326935"/>
                      </a:xfrm>
                      <a:prstGeom prst="rect">
                        <a:avLst/>
                      </a:prstGeom>
                    </am3d:spPr>
                    <am3d:camera>
                      <am3d:pos x="0" y="0" z="74502719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2296090" d="1000000"/>
                      <am3d:preTrans dx="19107439" dy="636717" dz="-25938413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/>
                      <am3d:postTrans dx="0" dy="0" dz="0"/>
                    </am3d:trans>
                    <am3d:raster rName="Office3DRenderer" rVer="16.0.8326">
                      <am3d:blip r:embed="rId4"/>
                    </am3d:raster>
                    <am3d:objViewport viewportSz="4063998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7" name="Modèle 3D 6">
                  <a:extLst>
                    <a:ext uri="{FF2B5EF4-FFF2-40B4-BE49-F238E27FC236}">
                      <a16:creationId xmlns:a16="http://schemas.microsoft.com/office/drawing/2014/main" id="{2B07E0AE-7E44-D4E3-A1CF-8655378D52AE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22291" y="2368682"/>
                  <a:ext cx="2141451" cy="2326935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14DE647-1508-D60C-A648-134596758596}"/>
                </a:ext>
              </a:extLst>
            </p:cNvPr>
            <p:cNvSpPr txBox="1"/>
            <p:nvPr/>
          </p:nvSpPr>
          <p:spPr>
            <a:xfrm>
              <a:off x="638127" y="4816954"/>
              <a:ext cx="2188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>
                  <a:solidFill>
                    <a:schemeClr val="tx1"/>
                  </a:solidFill>
                </a:rPr>
                <a:t>Cellule eucaryote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A273300-F955-625D-63B9-DBF234BBE432}"/>
                </a:ext>
              </a:extLst>
            </p:cNvPr>
            <p:cNvSpPr txBox="1"/>
            <p:nvPr/>
          </p:nvSpPr>
          <p:spPr>
            <a:xfrm>
              <a:off x="2826547" y="3294063"/>
              <a:ext cx="8739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Le noyau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0F70E93-741D-1AA2-086A-CAAF5558C299}"/>
                </a:ext>
              </a:extLst>
            </p:cNvPr>
            <p:cNvSpPr txBox="1"/>
            <p:nvPr/>
          </p:nvSpPr>
          <p:spPr>
            <a:xfrm>
              <a:off x="2313567" y="1520826"/>
              <a:ext cx="22124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La membrane plasmique</a:t>
              </a:r>
            </a:p>
            <a:p>
              <a:r>
                <a:rPr lang="fr-FR" sz="1200" dirty="0"/>
                <a:t>                  ou </a:t>
              </a:r>
            </a:p>
            <a:p>
              <a:r>
                <a:rPr lang="fr-FR" sz="1200" dirty="0"/>
                <a:t>Membrane cytoplasmique 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B18ECA33-6151-998E-E69F-E2A50F5BE1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47496" y="2282619"/>
              <a:ext cx="416246" cy="3020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A08B9911-18DF-7737-0758-192763061141}"/>
                </a:ext>
              </a:extLst>
            </p:cNvPr>
            <p:cNvCxnSpPr/>
            <p:nvPr/>
          </p:nvCxnSpPr>
          <p:spPr>
            <a:xfrm flipH="1">
              <a:off x="1962451" y="3432563"/>
              <a:ext cx="8640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753FF16-81A0-172A-3BBC-39BDCE4911F0}"/>
                </a:ext>
              </a:extLst>
            </p:cNvPr>
            <p:cNvSpPr/>
            <p:nvPr/>
          </p:nvSpPr>
          <p:spPr>
            <a:xfrm>
              <a:off x="547859" y="2349249"/>
              <a:ext cx="2107551" cy="1213414"/>
            </a:xfrm>
            <a:custGeom>
              <a:avLst/>
              <a:gdLst>
                <a:gd name="connsiteX0" fmla="*/ 17705 w 2107551"/>
                <a:gd name="connsiteY0" fmla="*/ 1169871 h 1213414"/>
                <a:gd name="connsiteX1" fmla="*/ 39477 w 2107551"/>
                <a:gd name="connsiteY1" fmla="*/ 723556 h 1213414"/>
                <a:gd name="connsiteX2" fmla="*/ 366048 w 2107551"/>
                <a:gd name="connsiteY2" fmla="*/ 233699 h 1213414"/>
                <a:gd name="connsiteX3" fmla="*/ 866791 w 2107551"/>
                <a:gd name="connsiteY3" fmla="*/ 5099 h 1213414"/>
                <a:gd name="connsiteX4" fmla="*/ 1476391 w 2107551"/>
                <a:gd name="connsiteY4" fmla="*/ 103071 h 1213414"/>
                <a:gd name="connsiteX5" fmla="*/ 1900934 w 2107551"/>
                <a:gd name="connsiteY5" fmla="*/ 418756 h 1213414"/>
                <a:gd name="connsiteX6" fmla="*/ 2096877 w 2107551"/>
                <a:gd name="connsiteY6" fmla="*/ 865071 h 1213414"/>
                <a:gd name="connsiteX7" fmla="*/ 2064219 w 2107551"/>
                <a:gd name="connsiteY7" fmla="*/ 1213414 h 121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7551" h="1213414">
                  <a:moveTo>
                    <a:pt x="17705" y="1169871"/>
                  </a:moveTo>
                  <a:cubicBezTo>
                    <a:pt x="-438" y="1024728"/>
                    <a:pt x="-18580" y="879585"/>
                    <a:pt x="39477" y="723556"/>
                  </a:cubicBezTo>
                  <a:cubicBezTo>
                    <a:pt x="97534" y="567527"/>
                    <a:pt x="228162" y="353442"/>
                    <a:pt x="366048" y="233699"/>
                  </a:cubicBezTo>
                  <a:cubicBezTo>
                    <a:pt x="503934" y="113956"/>
                    <a:pt x="681734" y="26870"/>
                    <a:pt x="866791" y="5099"/>
                  </a:cubicBezTo>
                  <a:cubicBezTo>
                    <a:pt x="1051848" y="-16672"/>
                    <a:pt x="1304034" y="34128"/>
                    <a:pt x="1476391" y="103071"/>
                  </a:cubicBezTo>
                  <a:cubicBezTo>
                    <a:pt x="1648748" y="172014"/>
                    <a:pt x="1797520" y="291756"/>
                    <a:pt x="1900934" y="418756"/>
                  </a:cubicBezTo>
                  <a:cubicBezTo>
                    <a:pt x="2004348" y="545756"/>
                    <a:pt x="2069663" y="732628"/>
                    <a:pt x="2096877" y="865071"/>
                  </a:cubicBezTo>
                  <a:cubicBezTo>
                    <a:pt x="2124091" y="997514"/>
                    <a:pt x="2094155" y="1105464"/>
                    <a:pt x="2064219" y="1213414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446E5F6F-BCE6-681E-E5FE-504A7ECED336}"/>
                </a:ext>
              </a:extLst>
            </p:cNvPr>
            <p:cNvCxnSpPr/>
            <p:nvPr/>
          </p:nvCxnSpPr>
          <p:spPr>
            <a:xfrm flipH="1">
              <a:off x="2313567" y="2975499"/>
              <a:ext cx="8640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DD98A965-26B0-3990-F9AC-7C11299785DD}"/>
                </a:ext>
              </a:extLst>
            </p:cNvPr>
            <p:cNvSpPr txBox="1"/>
            <p:nvPr/>
          </p:nvSpPr>
          <p:spPr>
            <a:xfrm>
              <a:off x="3205022" y="2781821"/>
              <a:ext cx="1088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Cytoplasme</a:t>
              </a: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2D21DB55-2C9C-07FF-65A8-77A174FCA8BF}"/>
                </a:ext>
              </a:extLst>
            </p:cNvPr>
            <p:cNvSpPr/>
            <p:nvPr/>
          </p:nvSpPr>
          <p:spPr>
            <a:xfrm>
              <a:off x="1349663" y="3308856"/>
              <a:ext cx="512344" cy="272612"/>
            </a:xfrm>
            <a:custGeom>
              <a:avLst/>
              <a:gdLst>
                <a:gd name="connsiteX0" fmla="*/ 109023 w 512344"/>
                <a:gd name="connsiteY0" fmla="*/ 401 h 272612"/>
                <a:gd name="connsiteX1" fmla="*/ 166 w 512344"/>
                <a:gd name="connsiteY1" fmla="*/ 98373 h 272612"/>
                <a:gd name="connsiteX2" fmla="*/ 130794 w 512344"/>
                <a:gd name="connsiteY2" fmla="*/ 261658 h 272612"/>
                <a:gd name="connsiteX3" fmla="*/ 283194 w 512344"/>
                <a:gd name="connsiteY3" fmla="*/ 120144 h 272612"/>
                <a:gd name="connsiteX4" fmla="*/ 119908 w 512344"/>
                <a:gd name="connsiteY4" fmla="*/ 109258 h 272612"/>
                <a:gd name="connsiteX5" fmla="*/ 228766 w 512344"/>
                <a:gd name="connsiteY5" fmla="*/ 272544 h 272612"/>
                <a:gd name="connsiteX6" fmla="*/ 392051 w 512344"/>
                <a:gd name="connsiteY6" fmla="*/ 87487 h 272612"/>
                <a:gd name="connsiteX7" fmla="*/ 174337 w 512344"/>
                <a:gd name="connsiteY7" fmla="*/ 33058 h 272612"/>
                <a:gd name="connsiteX8" fmla="*/ 359394 w 512344"/>
                <a:gd name="connsiteY8" fmla="*/ 401 h 272612"/>
                <a:gd name="connsiteX9" fmla="*/ 511794 w 512344"/>
                <a:gd name="connsiteY9" fmla="*/ 54830 h 272612"/>
                <a:gd name="connsiteX10" fmla="*/ 304966 w 512344"/>
                <a:gd name="connsiteY10" fmla="*/ 239887 h 27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2344" h="272612">
                  <a:moveTo>
                    <a:pt x="109023" y="401"/>
                  </a:moveTo>
                  <a:cubicBezTo>
                    <a:pt x="52780" y="27615"/>
                    <a:pt x="-3462" y="54830"/>
                    <a:pt x="166" y="98373"/>
                  </a:cubicBezTo>
                  <a:cubicBezTo>
                    <a:pt x="3794" y="141916"/>
                    <a:pt x="83623" y="258030"/>
                    <a:pt x="130794" y="261658"/>
                  </a:cubicBezTo>
                  <a:cubicBezTo>
                    <a:pt x="177965" y="265286"/>
                    <a:pt x="285008" y="145544"/>
                    <a:pt x="283194" y="120144"/>
                  </a:cubicBezTo>
                  <a:cubicBezTo>
                    <a:pt x="281380" y="94744"/>
                    <a:pt x="128979" y="83858"/>
                    <a:pt x="119908" y="109258"/>
                  </a:cubicBezTo>
                  <a:cubicBezTo>
                    <a:pt x="110837" y="134658"/>
                    <a:pt x="183409" y="276173"/>
                    <a:pt x="228766" y="272544"/>
                  </a:cubicBezTo>
                  <a:cubicBezTo>
                    <a:pt x="274123" y="268916"/>
                    <a:pt x="401122" y="127401"/>
                    <a:pt x="392051" y="87487"/>
                  </a:cubicBezTo>
                  <a:cubicBezTo>
                    <a:pt x="382980" y="47573"/>
                    <a:pt x="179780" y="47572"/>
                    <a:pt x="174337" y="33058"/>
                  </a:cubicBezTo>
                  <a:cubicBezTo>
                    <a:pt x="168894" y="18544"/>
                    <a:pt x="303151" y="-3228"/>
                    <a:pt x="359394" y="401"/>
                  </a:cubicBezTo>
                  <a:cubicBezTo>
                    <a:pt x="415637" y="4030"/>
                    <a:pt x="520865" y="14916"/>
                    <a:pt x="511794" y="54830"/>
                  </a:cubicBezTo>
                  <a:cubicBezTo>
                    <a:pt x="502723" y="94744"/>
                    <a:pt x="403844" y="167315"/>
                    <a:pt x="304966" y="23988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7DFA36C3-4AF7-BEC0-192D-F39175EAA8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91523" y="3562663"/>
              <a:ext cx="1235024" cy="6877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C23F1153-9A23-B6F6-A1EC-F5BD6A746585}"/>
                </a:ext>
              </a:extLst>
            </p:cNvPr>
            <p:cNvSpPr txBox="1"/>
            <p:nvPr/>
          </p:nvSpPr>
          <p:spPr>
            <a:xfrm>
              <a:off x="2856603" y="4097605"/>
              <a:ext cx="19463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Information génétique :</a:t>
              </a:r>
            </a:p>
            <a:p>
              <a:r>
                <a:rPr lang="fr-FR" sz="1200" dirty="0"/>
                <a:t>ADN</a:t>
              </a: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55AD4D1B-D9C8-F571-294F-B9529222EC12}"/>
              </a:ext>
            </a:extLst>
          </p:cNvPr>
          <p:cNvGrpSpPr/>
          <p:nvPr/>
        </p:nvGrpSpPr>
        <p:grpSpPr>
          <a:xfrm>
            <a:off x="5148064" y="2592622"/>
            <a:ext cx="3492947" cy="2563459"/>
            <a:chOff x="5344250" y="2592622"/>
            <a:chExt cx="3492947" cy="2563459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A55429E-25AC-1A25-0B47-0089D3DA6A61}"/>
                </a:ext>
              </a:extLst>
            </p:cNvPr>
            <p:cNvSpPr txBox="1"/>
            <p:nvPr/>
          </p:nvSpPr>
          <p:spPr>
            <a:xfrm>
              <a:off x="5999979" y="4786749"/>
              <a:ext cx="22733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>
                  <a:solidFill>
                    <a:schemeClr val="tx1"/>
                  </a:solidFill>
                </a:rPr>
                <a:t>Cellule p</a:t>
              </a:r>
              <a:r>
                <a:rPr lang="fr-FR" dirty="0"/>
                <a:t>rocaryote</a:t>
              </a:r>
              <a:endParaRPr lang="fr-FR" sz="180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36" name="Modèle 3D 35">
                  <a:extLst>
                    <a:ext uri="{FF2B5EF4-FFF2-40B4-BE49-F238E27FC236}">
                      <a16:creationId xmlns:a16="http://schemas.microsoft.com/office/drawing/2014/main" id="{D408693B-A85B-3FF5-5A76-AD3A64A87A19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2017973"/>
                    </p:ext>
                  </p:extLst>
                </p:nvPr>
              </p:nvGraphicFramePr>
              <p:xfrm>
                <a:off x="5344250" y="3189667"/>
                <a:ext cx="3492947" cy="1037415"/>
              </p:xfrm>
              <a:graphic>
                <a:graphicData uri="http://schemas.microsoft.com/office/drawing/2017/model3d">
                  <am3d:model3d r:embed="rId5">
                    <am3d:spPr>
                      <a:xfrm>
                        <a:off x="0" y="0"/>
                        <a:ext cx="3492947" cy="1037415"/>
                      </a:xfrm>
                      <a:prstGeom prst="rect">
                        <a:avLst/>
                      </a:prstGeom>
                    </am3d:spPr>
                    <am3d:camera>
                      <am3d:pos x="0" y="0" z="53196109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2342804" d="1000000"/>
                      <am3d:preTrans dx="-26147076" dy="8703830" dz="-20055333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/>
                      <am3d:postTrans dx="0" dy="0" dz="0"/>
                    </am3d:trans>
                    <am3d:raster rName="Office3DRenderer" rVer="16.0.8326">
                      <am3d:blip r:embed="rId6"/>
                    </am3d:raster>
                    <am3d:objViewport viewportSz="4064001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36" name="Modèle 3D 35">
                  <a:extLst>
                    <a:ext uri="{FF2B5EF4-FFF2-40B4-BE49-F238E27FC236}">
                      <a16:creationId xmlns:a16="http://schemas.microsoft.com/office/drawing/2014/main" id="{D408693B-A85B-3FF5-5A76-AD3A64A87A19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148064" y="3189667"/>
                  <a:ext cx="3492947" cy="1037415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C46C9824-470D-B62F-D424-C1969F6A0000}"/>
                </a:ext>
              </a:extLst>
            </p:cNvPr>
            <p:cNvSpPr/>
            <p:nvPr/>
          </p:nvSpPr>
          <p:spPr>
            <a:xfrm>
              <a:off x="6269433" y="3731683"/>
              <a:ext cx="815020" cy="274331"/>
            </a:xfrm>
            <a:custGeom>
              <a:avLst/>
              <a:gdLst>
                <a:gd name="connsiteX0" fmla="*/ 0 w 815020"/>
                <a:gd name="connsiteY0" fmla="*/ 196073 h 274331"/>
                <a:gd name="connsiteX1" fmla="*/ 239486 w 815020"/>
                <a:gd name="connsiteY1" fmla="*/ 76331 h 274331"/>
                <a:gd name="connsiteX2" fmla="*/ 457200 w 815020"/>
                <a:gd name="connsiteY2" fmla="*/ 272273 h 274331"/>
                <a:gd name="connsiteX3" fmla="*/ 587829 w 815020"/>
                <a:gd name="connsiteY3" fmla="*/ 174302 h 274331"/>
                <a:gd name="connsiteX4" fmla="*/ 424543 w 815020"/>
                <a:gd name="connsiteY4" fmla="*/ 98102 h 274331"/>
                <a:gd name="connsiteX5" fmla="*/ 533400 w 815020"/>
                <a:gd name="connsiteY5" fmla="*/ 131 h 274331"/>
                <a:gd name="connsiteX6" fmla="*/ 674914 w 815020"/>
                <a:gd name="connsiteY6" fmla="*/ 119873 h 274331"/>
                <a:gd name="connsiteX7" fmla="*/ 805543 w 815020"/>
                <a:gd name="connsiteY7" fmla="*/ 239616 h 274331"/>
                <a:gd name="connsiteX8" fmla="*/ 794657 w 815020"/>
                <a:gd name="connsiteY8" fmla="*/ 54559 h 27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5020" h="274331">
                  <a:moveTo>
                    <a:pt x="0" y="196073"/>
                  </a:moveTo>
                  <a:cubicBezTo>
                    <a:pt x="81643" y="129852"/>
                    <a:pt x="163286" y="63631"/>
                    <a:pt x="239486" y="76331"/>
                  </a:cubicBezTo>
                  <a:cubicBezTo>
                    <a:pt x="315686" y="89031"/>
                    <a:pt x="399143" y="255945"/>
                    <a:pt x="457200" y="272273"/>
                  </a:cubicBezTo>
                  <a:cubicBezTo>
                    <a:pt x="515257" y="288601"/>
                    <a:pt x="593272" y="203330"/>
                    <a:pt x="587829" y="174302"/>
                  </a:cubicBezTo>
                  <a:cubicBezTo>
                    <a:pt x="582386" y="145274"/>
                    <a:pt x="433615" y="127131"/>
                    <a:pt x="424543" y="98102"/>
                  </a:cubicBezTo>
                  <a:cubicBezTo>
                    <a:pt x="415471" y="69073"/>
                    <a:pt x="491671" y="-3498"/>
                    <a:pt x="533400" y="131"/>
                  </a:cubicBezTo>
                  <a:cubicBezTo>
                    <a:pt x="575129" y="3760"/>
                    <a:pt x="629557" y="79959"/>
                    <a:pt x="674914" y="119873"/>
                  </a:cubicBezTo>
                  <a:cubicBezTo>
                    <a:pt x="720271" y="159787"/>
                    <a:pt x="785586" y="250502"/>
                    <a:pt x="805543" y="239616"/>
                  </a:cubicBezTo>
                  <a:cubicBezTo>
                    <a:pt x="825500" y="228730"/>
                    <a:pt x="810078" y="141644"/>
                    <a:pt x="794657" y="5455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3756D14-1A8F-5E57-4E34-84EA0CF556A9}"/>
                </a:ext>
              </a:extLst>
            </p:cNvPr>
            <p:cNvSpPr/>
            <p:nvPr/>
          </p:nvSpPr>
          <p:spPr>
            <a:xfrm>
              <a:off x="7537202" y="3693133"/>
              <a:ext cx="288032" cy="27433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8CAACD2B-0FDF-5FFF-1CE8-7C916A7751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7122" y="2952037"/>
              <a:ext cx="154473" cy="7738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D774EAB9-D1A4-959B-323C-7CA64F794F54}"/>
                </a:ext>
              </a:extLst>
            </p:cNvPr>
            <p:cNvCxnSpPr>
              <a:cxnSpLocks/>
            </p:cNvCxnSpPr>
            <p:nvPr/>
          </p:nvCxnSpPr>
          <p:spPr>
            <a:xfrm>
              <a:off x="7005809" y="2975499"/>
              <a:ext cx="633431" cy="6703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BCBBCBB-BFB8-58E4-8064-5A97303D30E5}"/>
                </a:ext>
              </a:extLst>
            </p:cNvPr>
            <p:cNvSpPr txBox="1"/>
            <p:nvPr/>
          </p:nvSpPr>
          <p:spPr>
            <a:xfrm>
              <a:off x="5990947" y="2592622"/>
              <a:ext cx="20297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ADN dans le cytoplasme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A7C8D21B-8C99-A9BF-4F4D-80145690DDC6}"/>
                </a:ext>
              </a:extLst>
            </p:cNvPr>
            <p:cNvSpPr/>
            <p:nvPr/>
          </p:nvSpPr>
          <p:spPr>
            <a:xfrm>
              <a:off x="5375498" y="3668486"/>
              <a:ext cx="3441931" cy="554600"/>
            </a:xfrm>
            <a:custGeom>
              <a:avLst/>
              <a:gdLst>
                <a:gd name="connsiteX0" fmla="*/ 34702 w 3441931"/>
                <a:gd name="connsiteY0" fmla="*/ 0 h 554600"/>
                <a:gd name="connsiteX1" fmla="*/ 12931 w 3441931"/>
                <a:gd name="connsiteY1" fmla="*/ 76200 h 554600"/>
                <a:gd name="connsiteX2" fmla="*/ 208873 w 3441931"/>
                <a:gd name="connsiteY2" fmla="*/ 283028 h 554600"/>
                <a:gd name="connsiteX3" fmla="*/ 1090616 w 3441931"/>
                <a:gd name="connsiteY3" fmla="*/ 522514 h 554600"/>
                <a:gd name="connsiteX4" fmla="*/ 2179188 w 3441931"/>
                <a:gd name="connsiteY4" fmla="*/ 533400 h 554600"/>
                <a:gd name="connsiteX5" fmla="*/ 3137131 w 3441931"/>
                <a:gd name="connsiteY5" fmla="*/ 348343 h 554600"/>
                <a:gd name="connsiteX6" fmla="*/ 3441931 w 3441931"/>
                <a:gd name="connsiteY6" fmla="*/ 119743 h 55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1931" h="554600">
                  <a:moveTo>
                    <a:pt x="34702" y="0"/>
                  </a:moveTo>
                  <a:cubicBezTo>
                    <a:pt x="9302" y="14514"/>
                    <a:pt x="-16097" y="29029"/>
                    <a:pt x="12931" y="76200"/>
                  </a:cubicBezTo>
                  <a:cubicBezTo>
                    <a:pt x="41959" y="123371"/>
                    <a:pt x="29259" y="208642"/>
                    <a:pt x="208873" y="283028"/>
                  </a:cubicBezTo>
                  <a:cubicBezTo>
                    <a:pt x="388487" y="357414"/>
                    <a:pt x="762230" y="480785"/>
                    <a:pt x="1090616" y="522514"/>
                  </a:cubicBezTo>
                  <a:cubicBezTo>
                    <a:pt x="1419002" y="564243"/>
                    <a:pt x="1838102" y="562429"/>
                    <a:pt x="2179188" y="533400"/>
                  </a:cubicBezTo>
                  <a:cubicBezTo>
                    <a:pt x="2520274" y="504371"/>
                    <a:pt x="2926674" y="417286"/>
                    <a:pt x="3137131" y="348343"/>
                  </a:cubicBezTo>
                  <a:cubicBezTo>
                    <a:pt x="3347588" y="279400"/>
                    <a:pt x="3394759" y="199571"/>
                    <a:pt x="3441931" y="119743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7" name="Connecteur droit avec flèche 56">
              <a:extLst>
                <a:ext uri="{FF2B5EF4-FFF2-40B4-BE49-F238E27FC236}">
                  <a16:creationId xmlns:a16="http://schemas.microsoft.com/office/drawing/2014/main" id="{A5C27C84-E6DA-27A6-56B9-CD5F17B873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42268" y="4159203"/>
              <a:ext cx="0" cy="2239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9EEF8E5B-84A8-66F5-3AA2-290165CBEAAC}"/>
                </a:ext>
              </a:extLst>
            </p:cNvPr>
            <p:cNvSpPr txBox="1"/>
            <p:nvPr/>
          </p:nvSpPr>
          <p:spPr>
            <a:xfrm>
              <a:off x="7662383" y="4341075"/>
              <a:ext cx="5597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tx1"/>
                  </a:solidFill>
                </a:rPr>
                <a:t>Paroi</a:t>
              </a:r>
            </a:p>
          </p:txBody>
        </p:sp>
      </p:grp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3E3CCE08-A416-D0E4-9F34-EB3A3998C9D5}"/>
              </a:ext>
            </a:extLst>
          </p:cNvPr>
          <p:cNvSpPr/>
          <p:nvPr/>
        </p:nvSpPr>
        <p:spPr>
          <a:xfrm>
            <a:off x="5219876" y="3776634"/>
            <a:ext cx="3376246" cy="419072"/>
          </a:xfrm>
          <a:custGeom>
            <a:avLst/>
            <a:gdLst>
              <a:gd name="connsiteX0" fmla="*/ 0 w 3376246"/>
              <a:gd name="connsiteY0" fmla="*/ 0 h 419072"/>
              <a:gd name="connsiteX1" fmla="*/ 140676 w 3376246"/>
              <a:gd name="connsiteY1" fmla="*/ 135267 h 419072"/>
              <a:gd name="connsiteX2" fmla="*/ 486958 w 3376246"/>
              <a:gd name="connsiteY2" fmla="*/ 281354 h 419072"/>
              <a:gd name="connsiteX3" fmla="*/ 1136236 w 3376246"/>
              <a:gd name="connsiteY3" fmla="*/ 394978 h 419072"/>
              <a:gd name="connsiteX4" fmla="*/ 1893727 w 3376246"/>
              <a:gd name="connsiteY4" fmla="*/ 416620 h 419072"/>
              <a:gd name="connsiteX5" fmla="*/ 2456435 w 3376246"/>
              <a:gd name="connsiteY5" fmla="*/ 357103 h 419072"/>
              <a:gd name="connsiteX6" fmla="*/ 3035375 w 3376246"/>
              <a:gd name="connsiteY6" fmla="*/ 232658 h 419072"/>
              <a:gd name="connsiteX7" fmla="*/ 3376246 w 3376246"/>
              <a:gd name="connsiteY7" fmla="*/ 21643 h 4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6246" h="419072">
                <a:moveTo>
                  <a:pt x="0" y="0"/>
                </a:moveTo>
                <a:cubicBezTo>
                  <a:pt x="29758" y="44187"/>
                  <a:pt x="59516" y="88375"/>
                  <a:pt x="140676" y="135267"/>
                </a:cubicBezTo>
                <a:cubicBezTo>
                  <a:pt x="221836" y="182159"/>
                  <a:pt x="321031" y="238069"/>
                  <a:pt x="486958" y="281354"/>
                </a:cubicBezTo>
                <a:cubicBezTo>
                  <a:pt x="652885" y="324639"/>
                  <a:pt x="901775" y="372434"/>
                  <a:pt x="1136236" y="394978"/>
                </a:cubicBezTo>
                <a:cubicBezTo>
                  <a:pt x="1370697" y="417522"/>
                  <a:pt x="1673694" y="422932"/>
                  <a:pt x="1893727" y="416620"/>
                </a:cubicBezTo>
                <a:cubicBezTo>
                  <a:pt x="2113760" y="410308"/>
                  <a:pt x="2266160" y="387763"/>
                  <a:pt x="2456435" y="357103"/>
                </a:cubicBezTo>
                <a:cubicBezTo>
                  <a:pt x="2646710" y="326443"/>
                  <a:pt x="2882073" y="288568"/>
                  <a:pt x="3035375" y="232658"/>
                </a:cubicBezTo>
                <a:cubicBezTo>
                  <a:pt x="3188677" y="176748"/>
                  <a:pt x="3282461" y="99195"/>
                  <a:pt x="3376246" y="21643"/>
                </a:cubicBezTo>
              </a:path>
            </a:pathLst>
          </a:custGeom>
          <a:noFill/>
          <a:ln>
            <a:solidFill>
              <a:srgbClr val="9239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E5FB100F-AEF2-2F69-7A9A-2E4C4E201D59}"/>
              </a:ext>
            </a:extLst>
          </p:cNvPr>
          <p:cNvCxnSpPr>
            <a:cxnSpLocks/>
          </p:cNvCxnSpPr>
          <p:nvPr/>
        </p:nvCxnSpPr>
        <p:spPr>
          <a:xfrm flipH="1" flipV="1">
            <a:off x="8218708" y="4010286"/>
            <a:ext cx="165545" cy="212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96B26BD-12F7-0F10-8AE6-8069FB9CF033}"/>
              </a:ext>
            </a:extLst>
          </p:cNvPr>
          <p:cNvSpPr txBox="1"/>
          <p:nvPr/>
        </p:nvSpPr>
        <p:spPr>
          <a:xfrm>
            <a:off x="8121212" y="4152364"/>
            <a:ext cx="1019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Membrane</a:t>
            </a:r>
          </a:p>
          <a:p>
            <a:r>
              <a:rPr lang="fr-FR" sz="1200" dirty="0">
                <a:solidFill>
                  <a:schemeClr val="tx1"/>
                </a:solidFill>
              </a:rPr>
              <a:t>plasmique</a:t>
            </a:r>
          </a:p>
        </p:txBody>
      </p:sp>
    </p:spTree>
    <p:extLst>
      <p:ext uri="{BB962C8B-B14F-4D97-AF65-F5344CB8AC3E}">
        <p14:creationId xmlns:p14="http://schemas.microsoft.com/office/powerpoint/2010/main" val="136857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La cellule eucaryote</a:t>
            </a:r>
          </a:p>
        </p:txBody>
      </p:sp>
    </p:spTree>
    <p:extLst>
      <p:ext uri="{BB962C8B-B14F-4D97-AF65-F5344CB8AC3E}">
        <p14:creationId xmlns:p14="http://schemas.microsoft.com/office/powerpoint/2010/main" val="1684035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 </a:t>
            </a:r>
            <a:r>
              <a:rPr lang="fr-FR" sz="3200" dirty="0">
                <a:latin typeface="Arial" charset="0"/>
                <a:ea typeface="ＭＳ Ｐゴシック" charset="0"/>
              </a:rPr>
              <a:t>La cellule eucaryote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19</a:t>
            </a:fld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0E2C602-2861-1808-99F4-BE78602BED43}"/>
              </a:ext>
            </a:extLst>
          </p:cNvPr>
          <p:cNvGrpSpPr/>
          <p:nvPr/>
        </p:nvGrpSpPr>
        <p:grpSpPr>
          <a:xfrm>
            <a:off x="2267744" y="2066748"/>
            <a:ext cx="5040560" cy="3299520"/>
            <a:chOff x="522291" y="1886766"/>
            <a:chExt cx="5040560" cy="3299520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6" name="Modèle 3D 5">
                  <a:extLst>
                    <a:ext uri="{FF2B5EF4-FFF2-40B4-BE49-F238E27FC236}">
                      <a16:creationId xmlns:a16="http://schemas.microsoft.com/office/drawing/2014/main" id="{B8228C09-E319-3BCE-E709-70DF1A66059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990930775"/>
                    </p:ext>
                  </p:extLst>
                </p:nvPr>
              </p:nvGraphicFramePr>
              <p:xfrm>
                <a:off x="522291" y="2368682"/>
                <a:ext cx="2141451" cy="2326935"/>
              </p:xfrm>
              <a:graphic>
                <a:graphicData uri="http://schemas.microsoft.com/office/drawing/2017/model3d">
                  <am3d:model3d r:embed="rId3">
                    <am3d:spPr>
                      <a:xfrm>
                        <a:off x="0" y="0"/>
                        <a:ext cx="2141451" cy="2326935"/>
                      </a:xfrm>
                      <a:prstGeom prst="rect">
                        <a:avLst/>
                      </a:prstGeom>
                    </am3d:spPr>
                    <am3d:camera>
                      <am3d:pos x="0" y="0" z="74502719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2296090" d="1000000"/>
                      <am3d:preTrans dx="19107439" dy="636717" dz="-25938413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/>
                      <am3d:postTrans dx="0" dy="0" dz="0"/>
                    </am3d:trans>
                    <am3d:raster rName="Office3DRenderer" rVer="16.0.8326">
                      <am3d:blip r:embed="rId4"/>
                    </am3d:raster>
                    <am3d:objViewport viewportSz="4063998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6" name="Modèle 3D 5">
                  <a:extLst>
                    <a:ext uri="{FF2B5EF4-FFF2-40B4-BE49-F238E27FC236}">
                      <a16:creationId xmlns:a16="http://schemas.microsoft.com/office/drawing/2014/main" id="{B8228C09-E319-3BCE-E709-70DF1A66059C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267744" y="2548664"/>
                  <a:ext cx="2141451" cy="2326935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455C5FE-0002-2EFF-4771-B3292EA90E8A}"/>
                </a:ext>
              </a:extLst>
            </p:cNvPr>
            <p:cNvSpPr txBox="1"/>
            <p:nvPr/>
          </p:nvSpPr>
          <p:spPr>
            <a:xfrm>
              <a:off x="638127" y="4816954"/>
              <a:ext cx="2188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>
                  <a:solidFill>
                    <a:schemeClr val="tx1"/>
                  </a:solidFill>
                </a:rPr>
                <a:t>Cellule eucaryote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8449149-3147-5761-E84F-211DD115078E}"/>
                </a:ext>
              </a:extLst>
            </p:cNvPr>
            <p:cNvSpPr txBox="1"/>
            <p:nvPr/>
          </p:nvSpPr>
          <p:spPr>
            <a:xfrm>
              <a:off x="2826547" y="3294063"/>
              <a:ext cx="8739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Le noyau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3940B8D-D10C-4E12-DA8F-6D29DBBF59B2}"/>
                </a:ext>
              </a:extLst>
            </p:cNvPr>
            <p:cNvSpPr txBox="1"/>
            <p:nvPr/>
          </p:nvSpPr>
          <p:spPr>
            <a:xfrm>
              <a:off x="2247496" y="1886766"/>
              <a:ext cx="22124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Membrane cytoplasmique </a:t>
              </a: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655DBBE2-CED5-0091-FAA6-6B33D9546D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47496" y="2282619"/>
              <a:ext cx="416246" cy="3020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7B27A4FD-E49C-8242-0ED1-A4FA93052999}"/>
                </a:ext>
              </a:extLst>
            </p:cNvPr>
            <p:cNvCxnSpPr/>
            <p:nvPr/>
          </p:nvCxnSpPr>
          <p:spPr>
            <a:xfrm flipH="1">
              <a:off x="1962451" y="3432563"/>
              <a:ext cx="8640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586C662-FA9A-E716-EFB3-748A576671AD}"/>
                </a:ext>
              </a:extLst>
            </p:cNvPr>
            <p:cNvSpPr/>
            <p:nvPr/>
          </p:nvSpPr>
          <p:spPr>
            <a:xfrm>
              <a:off x="547859" y="2349249"/>
              <a:ext cx="2107551" cy="1213414"/>
            </a:xfrm>
            <a:custGeom>
              <a:avLst/>
              <a:gdLst>
                <a:gd name="connsiteX0" fmla="*/ 17705 w 2107551"/>
                <a:gd name="connsiteY0" fmla="*/ 1169871 h 1213414"/>
                <a:gd name="connsiteX1" fmla="*/ 39477 w 2107551"/>
                <a:gd name="connsiteY1" fmla="*/ 723556 h 1213414"/>
                <a:gd name="connsiteX2" fmla="*/ 366048 w 2107551"/>
                <a:gd name="connsiteY2" fmla="*/ 233699 h 1213414"/>
                <a:gd name="connsiteX3" fmla="*/ 866791 w 2107551"/>
                <a:gd name="connsiteY3" fmla="*/ 5099 h 1213414"/>
                <a:gd name="connsiteX4" fmla="*/ 1476391 w 2107551"/>
                <a:gd name="connsiteY4" fmla="*/ 103071 h 1213414"/>
                <a:gd name="connsiteX5" fmla="*/ 1900934 w 2107551"/>
                <a:gd name="connsiteY5" fmla="*/ 418756 h 1213414"/>
                <a:gd name="connsiteX6" fmla="*/ 2096877 w 2107551"/>
                <a:gd name="connsiteY6" fmla="*/ 865071 h 1213414"/>
                <a:gd name="connsiteX7" fmla="*/ 2064219 w 2107551"/>
                <a:gd name="connsiteY7" fmla="*/ 1213414 h 121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7551" h="1213414">
                  <a:moveTo>
                    <a:pt x="17705" y="1169871"/>
                  </a:moveTo>
                  <a:cubicBezTo>
                    <a:pt x="-438" y="1024728"/>
                    <a:pt x="-18580" y="879585"/>
                    <a:pt x="39477" y="723556"/>
                  </a:cubicBezTo>
                  <a:cubicBezTo>
                    <a:pt x="97534" y="567527"/>
                    <a:pt x="228162" y="353442"/>
                    <a:pt x="366048" y="233699"/>
                  </a:cubicBezTo>
                  <a:cubicBezTo>
                    <a:pt x="503934" y="113956"/>
                    <a:pt x="681734" y="26870"/>
                    <a:pt x="866791" y="5099"/>
                  </a:cubicBezTo>
                  <a:cubicBezTo>
                    <a:pt x="1051848" y="-16672"/>
                    <a:pt x="1304034" y="34128"/>
                    <a:pt x="1476391" y="103071"/>
                  </a:cubicBezTo>
                  <a:cubicBezTo>
                    <a:pt x="1648748" y="172014"/>
                    <a:pt x="1797520" y="291756"/>
                    <a:pt x="1900934" y="418756"/>
                  </a:cubicBezTo>
                  <a:cubicBezTo>
                    <a:pt x="2004348" y="545756"/>
                    <a:pt x="2069663" y="732628"/>
                    <a:pt x="2096877" y="865071"/>
                  </a:cubicBezTo>
                  <a:cubicBezTo>
                    <a:pt x="2124091" y="997514"/>
                    <a:pt x="2094155" y="1105464"/>
                    <a:pt x="2064219" y="1213414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0CEB229F-9464-C191-811A-1DCF6525B50B}"/>
                </a:ext>
              </a:extLst>
            </p:cNvPr>
            <p:cNvCxnSpPr/>
            <p:nvPr/>
          </p:nvCxnSpPr>
          <p:spPr>
            <a:xfrm flipH="1">
              <a:off x="2313567" y="2975499"/>
              <a:ext cx="8640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E3227A2-D9B1-9047-50A3-87C3BE156DF4}"/>
                </a:ext>
              </a:extLst>
            </p:cNvPr>
            <p:cNvSpPr txBox="1"/>
            <p:nvPr/>
          </p:nvSpPr>
          <p:spPr>
            <a:xfrm>
              <a:off x="3205022" y="2781821"/>
              <a:ext cx="1088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Cytoplasme</a:t>
              </a: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76FF195-FF6F-8403-CD94-E07B47C7FFF5}"/>
                </a:ext>
              </a:extLst>
            </p:cNvPr>
            <p:cNvSpPr/>
            <p:nvPr/>
          </p:nvSpPr>
          <p:spPr>
            <a:xfrm>
              <a:off x="1349663" y="3308856"/>
              <a:ext cx="512344" cy="272612"/>
            </a:xfrm>
            <a:custGeom>
              <a:avLst/>
              <a:gdLst>
                <a:gd name="connsiteX0" fmla="*/ 109023 w 512344"/>
                <a:gd name="connsiteY0" fmla="*/ 401 h 272612"/>
                <a:gd name="connsiteX1" fmla="*/ 166 w 512344"/>
                <a:gd name="connsiteY1" fmla="*/ 98373 h 272612"/>
                <a:gd name="connsiteX2" fmla="*/ 130794 w 512344"/>
                <a:gd name="connsiteY2" fmla="*/ 261658 h 272612"/>
                <a:gd name="connsiteX3" fmla="*/ 283194 w 512344"/>
                <a:gd name="connsiteY3" fmla="*/ 120144 h 272612"/>
                <a:gd name="connsiteX4" fmla="*/ 119908 w 512344"/>
                <a:gd name="connsiteY4" fmla="*/ 109258 h 272612"/>
                <a:gd name="connsiteX5" fmla="*/ 228766 w 512344"/>
                <a:gd name="connsiteY5" fmla="*/ 272544 h 272612"/>
                <a:gd name="connsiteX6" fmla="*/ 392051 w 512344"/>
                <a:gd name="connsiteY6" fmla="*/ 87487 h 272612"/>
                <a:gd name="connsiteX7" fmla="*/ 174337 w 512344"/>
                <a:gd name="connsiteY7" fmla="*/ 33058 h 272612"/>
                <a:gd name="connsiteX8" fmla="*/ 359394 w 512344"/>
                <a:gd name="connsiteY8" fmla="*/ 401 h 272612"/>
                <a:gd name="connsiteX9" fmla="*/ 511794 w 512344"/>
                <a:gd name="connsiteY9" fmla="*/ 54830 h 272612"/>
                <a:gd name="connsiteX10" fmla="*/ 304966 w 512344"/>
                <a:gd name="connsiteY10" fmla="*/ 239887 h 27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2344" h="272612">
                  <a:moveTo>
                    <a:pt x="109023" y="401"/>
                  </a:moveTo>
                  <a:cubicBezTo>
                    <a:pt x="52780" y="27615"/>
                    <a:pt x="-3462" y="54830"/>
                    <a:pt x="166" y="98373"/>
                  </a:cubicBezTo>
                  <a:cubicBezTo>
                    <a:pt x="3794" y="141916"/>
                    <a:pt x="83623" y="258030"/>
                    <a:pt x="130794" y="261658"/>
                  </a:cubicBezTo>
                  <a:cubicBezTo>
                    <a:pt x="177965" y="265286"/>
                    <a:pt x="285008" y="145544"/>
                    <a:pt x="283194" y="120144"/>
                  </a:cubicBezTo>
                  <a:cubicBezTo>
                    <a:pt x="281380" y="94744"/>
                    <a:pt x="128979" y="83858"/>
                    <a:pt x="119908" y="109258"/>
                  </a:cubicBezTo>
                  <a:cubicBezTo>
                    <a:pt x="110837" y="134658"/>
                    <a:pt x="183409" y="276173"/>
                    <a:pt x="228766" y="272544"/>
                  </a:cubicBezTo>
                  <a:cubicBezTo>
                    <a:pt x="274123" y="268916"/>
                    <a:pt x="401122" y="127401"/>
                    <a:pt x="392051" y="87487"/>
                  </a:cubicBezTo>
                  <a:cubicBezTo>
                    <a:pt x="382980" y="47573"/>
                    <a:pt x="179780" y="47572"/>
                    <a:pt x="174337" y="33058"/>
                  </a:cubicBezTo>
                  <a:cubicBezTo>
                    <a:pt x="168894" y="18544"/>
                    <a:pt x="303151" y="-3228"/>
                    <a:pt x="359394" y="401"/>
                  </a:cubicBezTo>
                  <a:cubicBezTo>
                    <a:pt x="415637" y="4030"/>
                    <a:pt x="520865" y="14916"/>
                    <a:pt x="511794" y="54830"/>
                  </a:cubicBezTo>
                  <a:cubicBezTo>
                    <a:pt x="502723" y="94744"/>
                    <a:pt x="403844" y="167315"/>
                    <a:pt x="304966" y="23988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D730EBB-B1B7-7E6A-93B7-517E935921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91523" y="3562663"/>
              <a:ext cx="1235024" cy="6877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36A1871-B61D-0955-BDC9-84AC7273D263}"/>
                </a:ext>
              </a:extLst>
            </p:cNvPr>
            <p:cNvSpPr txBox="1"/>
            <p:nvPr/>
          </p:nvSpPr>
          <p:spPr>
            <a:xfrm>
              <a:off x="2856603" y="4097605"/>
              <a:ext cx="2706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Information génétique : ADN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BCE64E25-FBEA-527E-BE1B-20AB88E67227}"/>
              </a:ext>
            </a:extLst>
          </p:cNvPr>
          <p:cNvSpPr txBox="1"/>
          <p:nvPr/>
        </p:nvSpPr>
        <p:spPr>
          <a:xfrm>
            <a:off x="1691680" y="2020991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Nucléole 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2D99BAF-F361-582C-5C48-7395BA7806C5}"/>
              </a:ext>
            </a:extLst>
          </p:cNvPr>
          <p:cNvSpPr/>
          <p:nvPr/>
        </p:nvSpPr>
        <p:spPr>
          <a:xfrm>
            <a:off x="3152696" y="3204390"/>
            <a:ext cx="184279" cy="15822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3BBC1EC6-AB13-804F-77A3-E2C345A91278}"/>
              </a:ext>
            </a:extLst>
          </p:cNvPr>
          <p:cNvCxnSpPr>
            <a:cxnSpLocks/>
          </p:cNvCxnSpPr>
          <p:nvPr/>
        </p:nvCxnSpPr>
        <p:spPr>
          <a:xfrm>
            <a:off x="2293312" y="2333200"/>
            <a:ext cx="922734" cy="934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07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</a:t>
            </a:r>
            <a:r>
              <a:rPr lang="fr-FR" sz="3200" dirty="0">
                <a:latin typeface="Arial" charset="0"/>
                <a:ea typeface="ＭＳ Ｐゴシック" charset="0"/>
              </a:rPr>
              <a:t>La cellule eucaryote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455C5FE-0002-2EFF-4771-B3292EA90E8A}"/>
              </a:ext>
            </a:extLst>
          </p:cNvPr>
          <p:cNvSpPr txBox="1"/>
          <p:nvPr/>
        </p:nvSpPr>
        <p:spPr>
          <a:xfrm>
            <a:off x="3333774" y="5889610"/>
            <a:ext cx="2188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chemeClr val="tx1"/>
                </a:solidFill>
              </a:rPr>
              <a:t>Cellule eucaryote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>
                <a:extLst>
                  <a:ext uri="{FF2B5EF4-FFF2-40B4-BE49-F238E27FC236}">
                    <a16:creationId xmlns:a16="http://schemas.microsoft.com/office/drawing/2014/main" id="{B8228C09-E319-3BCE-E709-70DF1A66059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77158922"/>
                  </p:ext>
                </p:extLst>
              </p:nvPr>
            </p:nvGraphicFramePr>
            <p:xfrm>
              <a:off x="2051720" y="1530342"/>
              <a:ext cx="4752528" cy="45439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4752528" cy="4543934"/>
                    </a:xfrm>
                    <a:prstGeom prst="rect">
                      <a:avLst/>
                    </a:prstGeom>
                  </am3d:spPr>
                  <am3d:camera>
                    <am3d:pos x="0" y="0" z="7450271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296090" d="1000000"/>
                    <am3d:preTrans dx="19107439" dy="636717" dz="-2593841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793599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>
                <a:extLst>
                  <a:ext uri="{FF2B5EF4-FFF2-40B4-BE49-F238E27FC236}">
                    <a16:creationId xmlns:a16="http://schemas.microsoft.com/office/drawing/2014/main" id="{B8228C09-E319-3BCE-E709-70DF1A6605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51720" y="1530342"/>
                <a:ext cx="4752528" cy="4543934"/>
              </a:xfrm>
              <a:prstGeom prst="rect">
                <a:avLst/>
              </a:prstGeom>
            </p:spPr>
          </p:pic>
        </mc:Fallback>
      </mc:AlternateContent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83B9278F-2F41-B510-98FD-388035D1C0F8}"/>
              </a:ext>
            </a:extLst>
          </p:cNvPr>
          <p:cNvCxnSpPr>
            <a:cxnSpLocks/>
          </p:cNvCxnSpPr>
          <p:nvPr/>
        </p:nvCxnSpPr>
        <p:spPr>
          <a:xfrm flipH="1" flipV="1">
            <a:off x="4962702" y="3529799"/>
            <a:ext cx="1697530" cy="132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8DD11BE6-BF1C-5CA7-4D6B-10EC9243FED1}"/>
              </a:ext>
            </a:extLst>
          </p:cNvPr>
          <p:cNvSpPr txBox="1"/>
          <p:nvPr/>
        </p:nvSpPr>
        <p:spPr>
          <a:xfrm>
            <a:off x="6660630" y="3543492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Noyau</a:t>
            </a: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976375C3-3FD6-93BE-2C03-E8417F89FE51}"/>
              </a:ext>
            </a:extLst>
          </p:cNvPr>
          <p:cNvGrpSpPr/>
          <p:nvPr/>
        </p:nvGrpSpPr>
        <p:grpSpPr>
          <a:xfrm>
            <a:off x="3347387" y="2483079"/>
            <a:ext cx="5592382" cy="1975701"/>
            <a:chOff x="3347387" y="2483079"/>
            <a:chExt cx="5592382" cy="1975701"/>
          </a:xfrm>
        </p:grpSpPr>
        <p:cxnSp>
          <p:nvCxnSpPr>
            <p:cNvPr id="82" name="Connecteur droit avec flèche 81">
              <a:extLst>
                <a:ext uri="{FF2B5EF4-FFF2-40B4-BE49-F238E27FC236}">
                  <a16:creationId xmlns:a16="http://schemas.microsoft.com/office/drawing/2014/main" id="{EABD7AB9-C446-3F16-1EC4-AAB7B9A9A9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57079" y="3048131"/>
              <a:ext cx="1547169" cy="25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74834517-1AB7-6EED-90A9-3A1B9F86D572}"/>
                </a:ext>
              </a:extLst>
            </p:cNvPr>
            <p:cNvGrpSpPr/>
            <p:nvPr/>
          </p:nvGrpSpPr>
          <p:grpSpPr>
            <a:xfrm>
              <a:off x="3347387" y="2483079"/>
              <a:ext cx="5592382" cy="1975701"/>
              <a:chOff x="3347387" y="2483079"/>
              <a:chExt cx="5592382" cy="1975701"/>
            </a:xfrm>
          </p:grpSpPr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9C7EB317-9FCF-1B3A-CEBF-A336E083FE43}"/>
                  </a:ext>
                </a:extLst>
              </p:cNvPr>
              <p:cNvGrpSpPr/>
              <p:nvPr/>
            </p:nvGrpSpPr>
            <p:grpSpPr>
              <a:xfrm>
                <a:off x="3347387" y="2483079"/>
                <a:ext cx="2076033" cy="1975701"/>
                <a:chOff x="3347387" y="2483079"/>
                <a:chExt cx="2076033" cy="1975701"/>
              </a:xfrm>
            </p:grpSpPr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A6C6402A-7B63-F160-DE55-5A41C6BE445D}"/>
                    </a:ext>
                  </a:extLst>
                </p:cNvPr>
                <p:cNvSpPr/>
                <p:nvPr/>
              </p:nvSpPr>
              <p:spPr>
                <a:xfrm>
                  <a:off x="3447890" y="3908405"/>
                  <a:ext cx="226045" cy="248487"/>
                </a:xfrm>
                <a:custGeom>
                  <a:avLst/>
                  <a:gdLst>
                    <a:gd name="connsiteX0" fmla="*/ 57109 w 226045"/>
                    <a:gd name="connsiteY0" fmla="*/ 3697 h 248487"/>
                    <a:gd name="connsiteX1" fmla="*/ 85684 w 226045"/>
                    <a:gd name="connsiteY1" fmla="*/ 103710 h 248487"/>
                    <a:gd name="connsiteX2" fmla="*/ 214271 w 226045"/>
                    <a:gd name="connsiteY2" fmla="*/ 203722 h 248487"/>
                    <a:gd name="connsiteX3" fmla="*/ 214271 w 226045"/>
                    <a:gd name="connsiteY3" fmla="*/ 241822 h 248487"/>
                    <a:gd name="connsiteX4" fmla="*/ 161884 w 226045"/>
                    <a:gd name="connsiteY4" fmla="*/ 241822 h 248487"/>
                    <a:gd name="connsiteX5" fmla="*/ 14246 w 226045"/>
                    <a:gd name="connsiteY5" fmla="*/ 175147 h 248487"/>
                    <a:gd name="connsiteX6" fmla="*/ 4721 w 226045"/>
                    <a:gd name="connsiteY6" fmla="*/ 79897 h 248487"/>
                    <a:gd name="connsiteX7" fmla="*/ 4721 w 226045"/>
                    <a:gd name="connsiteY7" fmla="*/ 27510 h 248487"/>
                    <a:gd name="connsiteX8" fmla="*/ 57109 w 226045"/>
                    <a:gd name="connsiteY8" fmla="*/ 3697 h 248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6045" h="248487">
                      <a:moveTo>
                        <a:pt x="57109" y="3697"/>
                      </a:moveTo>
                      <a:cubicBezTo>
                        <a:pt x="70603" y="16397"/>
                        <a:pt x="59490" y="70373"/>
                        <a:pt x="85684" y="103710"/>
                      </a:cubicBezTo>
                      <a:cubicBezTo>
                        <a:pt x="111878" y="137047"/>
                        <a:pt x="192840" y="180703"/>
                        <a:pt x="214271" y="203722"/>
                      </a:cubicBezTo>
                      <a:cubicBezTo>
                        <a:pt x="235702" y="226741"/>
                        <a:pt x="223002" y="235472"/>
                        <a:pt x="214271" y="241822"/>
                      </a:cubicBezTo>
                      <a:cubicBezTo>
                        <a:pt x="205540" y="248172"/>
                        <a:pt x="195221" y="252934"/>
                        <a:pt x="161884" y="241822"/>
                      </a:cubicBezTo>
                      <a:cubicBezTo>
                        <a:pt x="128547" y="230710"/>
                        <a:pt x="40440" y="202135"/>
                        <a:pt x="14246" y="175147"/>
                      </a:cubicBezTo>
                      <a:cubicBezTo>
                        <a:pt x="-11948" y="148160"/>
                        <a:pt x="6308" y="104503"/>
                        <a:pt x="4721" y="79897"/>
                      </a:cubicBezTo>
                      <a:cubicBezTo>
                        <a:pt x="3134" y="55291"/>
                        <a:pt x="-4010" y="41004"/>
                        <a:pt x="4721" y="27510"/>
                      </a:cubicBezTo>
                      <a:cubicBezTo>
                        <a:pt x="13452" y="14016"/>
                        <a:pt x="43615" y="-9003"/>
                        <a:pt x="57109" y="3697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70D7BE74-35A5-EFD5-E01D-ED86B02DF838}"/>
                    </a:ext>
                  </a:extLst>
                </p:cNvPr>
                <p:cNvSpPr/>
                <p:nvPr/>
              </p:nvSpPr>
              <p:spPr>
                <a:xfrm rot="21196568">
                  <a:off x="4427984" y="4121446"/>
                  <a:ext cx="995436" cy="337334"/>
                </a:xfrm>
                <a:custGeom>
                  <a:avLst/>
                  <a:gdLst>
                    <a:gd name="connsiteX0" fmla="*/ 65782 w 995436"/>
                    <a:gd name="connsiteY0" fmla="*/ 52603 h 337334"/>
                    <a:gd name="connsiteX1" fmla="*/ 8632 w 995436"/>
                    <a:gd name="connsiteY1" fmla="*/ 95466 h 337334"/>
                    <a:gd name="connsiteX2" fmla="*/ 237232 w 995436"/>
                    <a:gd name="connsiteY2" fmla="*/ 138328 h 337334"/>
                    <a:gd name="connsiteX3" fmla="*/ 256282 w 995436"/>
                    <a:gd name="connsiteY3" fmla="*/ 171666 h 337334"/>
                    <a:gd name="connsiteX4" fmla="*/ 175319 w 995436"/>
                    <a:gd name="connsiteY4" fmla="*/ 190716 h 337334"/>
                    <a:gd name="connsiteX5" fmla="*/ 94357 w 995436"/>
                    <a:gd name="connsiteY5" fmla="*/ 200241 h 337334"/>
                    <a:gd name="connsiteX6" fmla="*/ 203894 w 995436"/>
                    <a:gd name="connsiteY6" fmla="*/ 247866 h 337334"/>
                    <a:gd name="connsiteX7" fmla="*/ 280094 w 995436"/>
                    <a:gd name="connsiteY7" fmla="*/ 281203 h 337334"/>
                    <a:gd name="connsiteX8" fmla="*/ 399157 w 995436"/>
                    <a:gd name="connsiteY8" fmla="*/ 285966 h 337334"/>
                    <a:gd name="connsiteX9" fmla="*/ 561082 w 995436"/>
                    <a:gd name="connsiteY9" fmla="*/ 271678 h 337334"/>
                    <a:gd name="connsiteX10" fmla="*/ 561082 w 995436"/>
                    <a:gd name="connsiteY10" fmla="*/ 333591 h 337334"/>
                    <a:gd name="connsiteX11" fmla="*/ 651569 w 995436"/>
                    <a:gd name="connsiteY11" fmla="*/ 324066 h 337334"/>
                    <a:gd name="connsiteX12" fmla="*/ 756344 w 995436"/>
                    <a:gd name="connsiteY12" fmla="*/ 271678 h 337334"/>
                    <a:gd name="connsiteX13" fmla="*/ 984944 w 995436"/>
                    <a:gd name="connsiteY13" fmla="*/ 114516 h 337334"/>
                    <a:gd name="connsiteX14" fmla="*/ 946844 w 995436"/>
                    <a:gd name="connsiteY14" fmla="*/ 57366 h 337334"/>
                    <a:gd name="connsiteX15" fmla="*/ 856357 w 995436"/>
                    <a:gd name="connsiteY15" fmla="*/ 128803 h 337334"/>
                    <a:gd name="connsiteX16" fmla="*/ 699194 w 995436"/>
                    <a:gd name="connsiteY16" fmla="*/ 200241 h 337334"/>
                    <a:gd name="connsiteX17" fmla="*/ 403919 w 995436"/>
                    <a:gd name="connsiteY17" fmla="*/ 200241 h 337334"/>
                    <a:gd name="connsiteX18" fmla="*/ 356294 w 995436"/>
                    <a:gd name="connsiteY18" fmla="*/ 190716 h 337334"/>
                    <a:gd name="connsiteX19" fmla="*/ 408682 w 995436"/>
                    <a:gd name="connsiteY19" fmla="*/ 147853 h 337334"/>
                    <a:gd name="connsiteX20" fmla="*/ 551557 w 995436"/>
                    <a:gd name="connsiteY20" fmla="*/ 62128 h 337334"/>
                    <a:gd name="connsiteX21" fmla="*/ 570607 w 995436"/>
                    <a:gd name="connsiteY21" fmla="*/ 216 h 337334"/>
                    <a:gd name="connsiteX22" fmla="*/ 451544 w 995436"/>
                    <a:gd name="connsiteY22" fmla="*/ 43078 h 337334"/>
                    <a:gd name="connsiteX23" fmla="*/ 232469 w 995436"/>
                    <a:gd name="connsiteY23" fmla="*/ 81178 h 337334"/>
                    <a:gd name="connsiteX24" fmla="*/ 65782 w 995436"/>
                    <a:gd name="connsiteY24" fmla="*/ 52603 h 337334"/>
                    <a:gd name="connsiteX0" fmla="*/ 65782 w 995436"/>
                    <a:gd name="connsiteY0" fmla="*/ 52603 h 337334"/>
                    <a:gd name="connsiteX1" fmla="*/ 8632 w 995436"/>
                    <a:gd name="connsiteY1" fmla="*/ 95466 h 337334"/>
                    <a:gd name="connsiteX2" fmla="*/ 237232 w 995436"/>
                    <a:gd name="connsiteY2" fmla="*/ 138328 h 337334"/>
                    <a:gd name="connsiteX3" fmla="*/ 256282 w 995436"/>
                    <a:gd name="connsiteY3" fmla="*/ 171666 h 337334"/>
                    <a:gd name="connsiteX4" fmla="*/ 175319 w 995436"/>
                    <a:gd name="connsiteY4" fmla="*/ 190716 h 337334"/>
                    <a:gd name="connsiteX5" fmla="*/ 94357 w 995436"/>
                    <a:gd name="connsiteY5" fmla="*/ 200241 h 337334"/>
                    <a:gd name="connsiteX6" fmla="*/ 161031 w 995436"/>
                    <a:gd name="connsiteY6" fmla="*/ 262154 h 337334"/>
                    <a:gd name="connsiteX7" fmla="*/ 280094 w 995436"/>
                    <a:gd name="connsiteY7" fmla="*/ 281203 h 337334"/>
                    <a:gd name="connsiteX8" fmla="*/ 399157 w 995436"/>
                    <a:gd name="connsiteY8" fmla="*/ 285966 h 337334"/>
                    <a:gd name="connsiteX9" fmla="*/ 561082 w 995436"/>
                    <a:gd name="connsiteY9" fmla="*/ 271678 h 337334"/>
                    <a:gd name="connsiteX10" fmla="*/ 561082 w 995436"/>
                    <a:gd name="connsiteY10" fmla="*/ 333591 h 337334"/>
                    <a:gd name="connsiteX11" fmla="*/ 651569 w 995436"/>
                    <a:gd name="connsiteY11" fmla="*/ 324066 h 337334"/>
                    <a:gd name="connsiteX12" fmla="*/ 756344 w 995436"/>
                    <a:gd name="connsiteY12" fmla="*/ 271678 h 337334"/>
                    <a:gd name="connsiteX13" fmla="*/ 984944 w 995436"/>
                    <a:gd name="connsiteY13" fmla="*/ 114516 h 337334"/>
                    <a:gd name="connsiteX14" fmla="*/ 946844 w 995436"/>
                    <a:gd name="connsiteY14" fmla="*/ 57366 h 337334"/>
                    <a:gd name="connsiteX15" fmla="*/ 856357 w 995436"/>
                    <a:gd name="connsiteY15" fmla="*/ 128803 h 337334"/>
                    <a:gd name="connsiteX16" fmla="*/ 699194 w 995436"/>
                    <a:gd name="connsiteY16" fmla="*/ 200241 h 337334"/>
                    <a:gd name="connsiteX17" fmla="*/ 403919 w 995436"/>
                    <a:gd name="connsiteY17" fmla="*/ 200241 h 337334"/>
                    <a:gd name="connsiteX18" fmla="*/ 356294 w 995436"/>
                    <a:gd name="connsiteY18" fmla="*/ 190716 h 337334"/>
                    <a:gd name="connsiteX19" fmla="*/ 408682 w 995436"/>
                    <a:gd name="connsiteY19" fmla="*/ 147853 h 337334"/>
                    <a:gd name="connsiteX20" fmla="*/ 551557 w 995436"/>
                    <a:gd name="connsiteY20" fmla="*/ 62128 h 337334"/>
                    <a:gd name="connsiteX21" fmla="*/ 570607 w 995436"/>
                    <a:gd name="connsiteY21" fmla="*/ 216 h 337334"/>
                    <a:gd name="connsiteX22" fmla="*/ 451544 w 995436"/>
                    <a:gd name="connsiteY22" fmla="*/ 43078 h 337334"/>
                    <a:gd name="connsiteX23" fmla="*/ 232469 w 995436"/>
                    <a:gd name="connsiteY23" fmla="*/ 81178 h 337334"/>
                    <a:gd name="connsiteX24" fmla="*/ 65782 w 995436"/>
                    <a:gd name="connsiteY24" fmla="*/ 52603 h 337334"/>
                    <a:gd name="connsiteX0" fmla="*/ 65782 w 995436"/>
                    <a:gd name="connsiteY0" fmla="*/ 52603 h 337334"/>
                    <a:gd name="connsiteX1" fmla="*/ 8632 w 995436"/>
                    <a:gd name="connsiteY1" fmla="*/ 95466 h 337334"/>
                    <a:gd name="connsiteX2" fmla="*/ 237232 w 995436"/>
                    <a:gd name="connsiteY2" fmla="*/ 138328 h 337334"/>
                    <a:gd name="connsiteX3" fmla="*/ 256282 w 995436"/>
                    <a:gd name="connsiteY3" fmla="*/ 171666 h 337334"/>
                    <a:gd name="connsiteX4" fmla="*/ 175319 w 995436"/>
                    <a:gd name="connsiteY4" fmla="*/ 190716 h 337334"/>
                    <a:gd name="connsiteX5" fmla="*/ 94357 w 995436"/>
                    <a:gd name="connsiteY5" fmla="*/ 243103 h 337334"/>
                    <a:gd name="connsiteX6" fmla="*/ 161031 w 995436"/>
                    <a:gd name="connsiteY6" fmla="*/ 262154 h 337334"/>
                    <a:gd name="connsiteX7" fmla="*/ 280094 w 995436"/>
                    <a:gd name="connsiteY7" fmla="*/ 281203 h 337334"/>
                    <a:gd name="connsiteX8" fmla="*/ 399157 w 995436"/>
                    <a:gd name="connsiteY8" fmla="*/ 285966 h 337334"/>
                    <a:gd name="connsiteX9" fmla="*/ 561082 w 995436"/>
                    <a:gd name="connsiteY9" fmla="*/ 271678 h 337334"/>
                    <a:gd name="connsiteX10" fmla="*/ 561082 w 995436"/>
                    <a:gd name="connsiteY10" fmla="*/ 333591 h 337334"/>
                    <a:gd name="connsiteX11" fmla="*/ 651569 w 995436"/>
                    <a:gd name="connsiteY11" fmla="*/ 324066 h 337334"/>
                    <a:gd name="connsiteX12" fmla="*/ 756344 w 995436"/>
                    <a:gd name="connsiteY12" fmla="*/ 271678 h 337334"/>
                    <a:gd name="connsiteX13" fmla="*/ 984944 w 995436"/>
                    <a:gd name="connsiteY13" fmla="*/ 114516 h 337334"/>
                    <a:gd name="connsiteX14" fmla="*/ 946844 w 995436"/>
                    <a:gd name="connsiteY14" fmla="*/ 57366 h 337334"/>
                    <a:gd name="connsiteX15" fmla="*/ 856357 w 995436"/>
                    <a:gd name="connsiteY15" fmla="*/ 128803 h 337334"/>
                    <a:gd name="connsiteX16" fmla="*/ 699194 w 995436"/>
                    <a:gd name="connsiteY16" fmla="*/ 200241 h 337334"/>
                    <a:gd name="connsiteX17" fmla="*/ 403919 w 995436"/>
                    <a:gd name="connsiteY17" fmla="*/ 200241 h 337334"/>
                    <a:gd name="connsiteX18" fmla="*/ 356294 w 995436"/>
                    <a:gd name="connsiteY18" fmla="*/ 190716 h 337334"/>
                    <a:gd name="connsiteX19" fmla="*/ 408682 w 995436"/>
                    <a:gd name="connsiteY19" fmla="*/ 147853 h 337334"/>
                    <a:gd name="connsiteX20" fmla="*/ 551557 w 995436"/>
                    <a:gd name="connsiteY20" fmla="*/ 62128 h 337334"/>
                    <a:gd name="connsiteX21" fmla="*/ 570607 w 995436"/>
                    <a:gd name="connsiteY21" fmla="*/ 216 h 337334"/>
                    <a:gd name="connsiteX22" fmla="*/ 451544 w 995436"/>
                    <a:gd name="connsiteY22" fmla="*/ 43078 h 337334"/>
                    <a:gd name="connsiteX23" fmla="*/ 232469 w 995436"/>
                    <a:gd name="connsiteY23" fmla="*/ 81178 h 337334"/>
                    <a:gd name="connsiteX24" fmla="*/ 65782 w 995436"/>
                    <a:gd name="connsiteY24" fmla="*/ 52603 h 337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995436" h="337334">
                      <a:moveTo>
                        <a:pt x="65782" y="52603"/>
                      </a:moveTo>
                      <a:cubicBezTo>
                        <a:pt x="28476" y="54984"/>
                        <a:pt x="-19943" y="81179"/>
                        <a:pt x="8632" y="95466"/>
                      </a:cubicBezTo>
                      <a:cubicBezTo>
                        <a:pt x="37207" y="109753"/>
                        <a:pt x="195957" y="125628"/>
                        <a:pt x="237232" y="138328"/>
                      </a:cubicBezTo>
                      <a:cubicBezTo>
                        <a:pt x="278507" y="151028"/>
                        <a:pt x="266601" y="162935"/>
                        <a:pt x="256282" y="171666"/>
                      </a:cubicBezTo>
                      <a:cubicBezTo>
                        <a:pt x="245963" y="180397"/>
                        <a:pt x="202306" y="178810"/>
                        <a:pt x="175319" y="190716"/>
                      </a:cubicBezTo>
                      <a:cubicBezTo>
                        <a:pt x="148332" y="202622"/>
                        <a:pt x="96738" y="231197"/>
                        <a:pt x="94357" y="243103"/>
                      </a:cubicBezTo>
                      <a:cubicBezTo>
                        <a:pt x="91976" y="255009"/>
                        <a:pt x="130075" y="255804"/>
                        <a:pt x="161031" y="262154"/>
                      </a:cubicBezTo>
                      <a:cubicBezTo>
                        <a:pt x="191987" y="268504"/>
                        <a:pt x="240406" y="277234"/>
                        <a:pt x="280094" y="281203"/>
                      </a:cubicBezTo>
                      <a:cubicBezTo>
                        <a:pt x="319782" y="285172"/>
                        <a:pt x="352326" y="287553"/>
                        <a:pt x="399157" y="285966"/>
                      </a:cubicBezTo>
                      <a:cubicBezTo>
                        <a:pt x="445988" y="284379"/>
                        <a:pt x="534095" y="263741"/>
                        <a:pt x="561082" y="271678"/>
                      </a:cubicBezTo>
                      <a:cubicBezTo>
                        <a:pt x="588069" y="279615"/>
                        <a:pt x="546001" y="324860"/>
                        <a:pt x="561082" y="333591"/>
                      </a:cubicBezTo>
                      <a:cubicBezTo>
                        <a:pt x="576163" y="342322"/>
                        <a:pt x="619025" y="334385"/>
                        <a:pt x="651569" y="324066"/>
                      </a:cubicBezTo>
                      <a:cubicBezTo>
                        <a:pt x="684113" y="313747"/>
                        <a:pt x="700782" y="306603"/>
                        <a:pt x="756344" y="271678"/>
                      </a:cubicBezTo>
                      <a:cubicBezTo>
                        <a:pt x="811907" y="236753"/>
                        <a:pt x="953194" y="150235"/>
                        <a:pt x="984944" y="114516"/>
                      </a:cubicBezTo>
                      <a:cubicBezTo>
                        <a:pt x="1016694" y="78797"/>
                        <a:pt x="968275" y="54985"/>
                        <a:pt x="946844" y="57366"/>
                      </a:cubicBezTo>
                      <a:cubicBezTo>
                        <a:pt x="925413" y="59747"/>
                        <a:pt x="897632" y="104991"/>
                        <a:pt x="856357" y="128803"/>
                      </a:cubicBezTo>
                      <a:cubicBezTo>
                        <a:pt x="815082" y="152615"/>
                        <a:pt x="774600" y="188335"/>
                        <a:pt x="699194" y="200241"/>
                      </a:cubicBezTo>
                      <a:cubicBezTo>
                        <a:pt x="623788" y="212147"/>
                        <a:pt x="461069" y="201829"/>
                        <a:pt x="403919" y="200241"/>
                      </a:cubicBezTo>
                      <a:cubicBezTo>
                        <a:pt x="346769" y="198654"/>
                        <a:pt x="355500" y="199447"/>
                        <a:pt x="356294" y="190716"/>
                      </a:cubicBezTo>
                      <a:cubicBezTo>
                        <a:pt x="357088" y="181985"/>
                        <a:pt x="376138" y="169284"/>
                        <a:pt x="408682" y="147853"/>
                      </a:cubicBezTo>
                      <a:cubicBezTo>
                        <a:pt x="441226" y="126422"/>
                        <a:pt x="524570" y="86734"/>
                        <a:pt x="551557" y="62128"/>
                      </a:cubicBezTo>
                      <a:cubicBezTo>
                        <a:pt x="578544" y="37522"/>
                        <a:pt x="587276" y="3391"/>
                        <a:pt x="570607" y="216"/>
                      </a:cubicBezTo>
                      <a:cubicBezTo>
                        <a:pt x="553938" y="-2959"/>
                        <a:pt x="507900" y="29584"/>
                        <a:pt x="451544" y="43078"/>
                      </a:cubicBezTo>
                      <a:cubicBezTo>
                        <a:pt x="395188" y="56572"/>
                        <a:pt x="294381" y="80384"/>
                        <a:pt x="232469" y="81178"/>
                      </a:cubicBezTo>
                      <a:cubicBezTo>
                        <a:pt x="170557" y="81972"/>
                        <a:pt x="103088" y="50222"/>
                        <a:pt x="65782" y="52603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6ADFE206-84DD-8E58-A907-9AA1B967890A}"/>
                    </a:ext>
                  </a:extLst>
                </p:cNvPr>
                <p:cNvSpPr/>
                <p:nvPr/>
              </p:nvSpPr>
              <p:spPr>
                <a:xfrm>
                  <a:off x="3408963" y="3307537"/>
                  <a:ext cx="101195" cy="540582"/>
                </a:xfrm>
                <a:custGeom>
                  <a:avLst/>
                  <a:gdLst>
                    <a:gd name="connsiteX0" fmla="*/ 72425 w 101195"/>
                    <a:gd name="connsiteY0" fmla="*/ 478651 h 540582"/>
                    <a:gd name="connsiteX1" fmla="*/ 62900 w 101195"/>
                    <a:gd name="connsiteY1" fmla="*/ 302438 h 540582"/>
                    <a:gd name="connsiteX2" fmla="*/ 101000 w 101195"/>
                    <a:gd name="connsiteY2" fmla="*/ 54788 h 540582"/>
                    <a:gd name="connsiteX3" fmla="*/ 43850 w 101195"/>
                    <a:gd name="connsiteY3" fmla="*/ 2401 h 540582"/>
                    <a:gd name="connsiteX4" fmla="*/ 39087 w 101195"/>
                    <a:gd name="connsiteY4" fmla="*/ 102413 h 540582"/>
                    <a:gd name="connsiteX5" fmla="*/ 5750 w 101195"/>
                    <a:gd name="connsiteY5" fmla="*/ 311963 h 540582"/>
                    <a:gd name="connsiteX6" fmla="*/ 5750 w 101195"/>
                    <a:gd name="connsiteY6" fmla="*/ 492938 h 540582"/>
                    <a:gd name="connsiteX7" fmla="*/ 62900 w 101195"/>
                    <a:gd name="connsiteY7" fmla="*/ 540563 h 540582"/>
                    <a:gd name="connsiteX8" fmla="*/ 72425 w 101195"/>
                    <a:gd name="connsiteY8" fmla="*/ 478651 h 540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1195" h="540582">
                      <a:moveTo>
                        <a:pt x="72425" y="478651"/>
                      </a:moveTo>
                      <a:cubicBezTo>
                        <a:pt x="72425" y="438964"/>
                        <a:pt x="58138" y="373082"/>
                        <a:pt x="62900" y="302438"/>
                      </a:cubicBezTo>
                      <a:cubicBezTo>
                        <a:pt x="67662" y="231794"/>
                        <a:pt x="104175" y="104794"/>
                        <a:pt x="101000" y="54788"/>
                      </a:cubicBezTo>
                      <a:cubicBezTo>
                        <a:pt x="97825" y="4782"/>
                        <a:pt x="54169" y="-5536"/>
                        <a:pt x="43850" y="2401"/>
                      </a:cubicBezTo>
                      <a:cubicBezTo>
                        <a:pt x="33531" y="10338"/>
                        <a:pt x="45437" y="50819"/>
                        <a:pt x="39087" y="102413"/>
                      </a:cubicBezTo>
                      <a:cubicBezTo>
                        <a:pt x="32737" y="154007"/>
                        <a:pt x="11306" y="246876"/>
                        <a:pt x="5750" y="311963"/>
                      </a:cubicBezTo>
                      <a:cubicBezTo>
                        <a:pt x="194" y="377050"/>
                        <a:pt x="-3775" y="454838"/>
                        <a:pt x="5750" y="492938"/>
                      </a:cubicBezTo>
                      <a:cubicBezTo>
                        <a:pt x="15275" y="531038"/>
                        <a:pt x="50994" y="539769"/>
                        <a:pt x="62900" y="540563"/>
                      </a:cubicBezTo>
                      <a:cubicBezTo>
                        <a:pt x="74806" y="541357"/>
                        <a:pt x="72425" y="518338"/>
                        <a:pt x="72425" y="478651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7BE1EC59-6989-D166-6347-E047404837C9}"/>
                    </a:ext>
                  </a:extLst>
                </p:cNvPr>
                <p:cNvSpPr/>
                <p:nvPr/>
              </p:nvSpPr>
              <p:spPr>
                <a:xfrm>
                  <a:off x="3520369" y="2777766"/>
                  <a:ext cx="449538" cy="473885"/>
                </a:xfrm>
                <a:custGeom>
                  <a:avLst/>
                  <a:gdLst>
                    <a:gd name="connsiteX0" fmla="*/ 18169 w 449538"/>
                    <a:gd name="connsiteY0" fmla="*/ 470259 h 473885"/>
                    <a:gd name="connsiteX1" fmla="*/ 175331 w 449538"/>
                    <a:gd name="connsiteY1" fmla="*/ 236897 h 473885"/>
                    <a:gd name="connsiteX2" fmla="*/ 399169 w 449538"/>
                    <a:gd name="connsiteY2" fmla="*/ 84497 h 473885"/>
                    <a:gd name="connsiteX3" fmla="*/ 446794 w 449538"/>
                    <a:gd name="connsiteY3" fmla="*/ 3534 h 473885"/>
                    <a:gd name="connsiteX4" fmla="*/ 346781 w 449538"/>
                    <a:gd name="connsiteY4" fmla="*/ 27347 h 473885"/>
                    <a:gd name="connsiteX5" fmla="*/ 184856 w 449538"/>
                    <a:gd name="connsiteY5" fmla="*/ 141647 h 473885"/>
                    <a:gd name="connsiteX6" fmla="*/ 80081 w 449538"/>
                    <a:gd name="connsiteY6" fmla="*/ 241659 h 473885"/>
                    <a:gd name="connsiteX7" fmla="*/ 13406 w 449538"/>
                    <a:gd name="connsiteY7" fmla="*/ 370247 h 473885"/>
                    <a:gd name="connsiteX8" fmla="*/ 18169 w 449538"/>
                    <a:gd name="connsiteY8" fmla="*/ 470259 h 473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9538" h="473885">
                      <a:moveTo>
                        <a:pt x="18169" y="470259"/>
                      </a:moveTo>
                      <a:cubicBezTo>
                        <a:pt x="45156" y="448034"/>
                        <a:pt x="111831" y="301191"/>
                        <a:pt x="175331" y="236897"/>
                      </a:cubicBezTo>
                      <a:cubicBezTo>
                        <a:pt x="238831" y="172603"/>
                        <a:pt x="353925" y="123391"/>
                        <a:pt x="399169" y="84497"/>
                      </a:cubicBezTo>
                      <a:cubicBezTo>
                        <a:pt x="444413" y="45603"/>
                        <a:pt x="455525" y="13059"/>
                        <a:pt x="446794" y="3534"/>
                      </a:cubicBezTo>
                      <a:cubicBezTo>
                        <a:pt x="438063" y="-5991"/>
                        <a:pt x="390437" y="4328"/>
                        <a:pt x="346781" y="27347"/>
                      </a:cubicBezTo>
                      <a:cubicBezTo>
                        <a:pt x="303125" y="50366"/>
                        <a:pt x="229306" y="105928"/>
                        <a:pt x="184856" y="141647"/>
                      </a:cubicBezTo>
                      <a:cubicBezTo>
                        <a:pt x="140406" y="177366"/>
                        <a:pt x="108656" y="203559"/>
                        <a:pt x="80081" y="241659"/>
                      </a:cubicBezTo>
                      <a:cubicBezTo>
                        <a:pt x="51506" y="279759"/>
                        <a:pt x="28487" y="333734"/>
                        <a:pt x="13406" y="370247"/>
                      </a:cubicBezTo>
                      <a:cubicBezTo>
                        <a:pt x="-1675" y="406760"/>
                        <a:pt x="-8818" y="492484"/>
                        <a:pt x="18169" y="470259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2B60F625-FB5A-3C50-1D6E-461213BC0EBE}"/>
                    </a:ext>
                  </a:extLst>
                </p:cNvPr>
                <p:cNvSpPr/>
                <p:nvPr/>
              </p:nvSpPr>
              <p:spPr>
                <a:xfrm>
                  <a:off x="4066462" y="2483079"/>
                  <a:ext cx="963975" cy="382138"/>
                </a:xfrm>
                <a:custGeom>
                  <a:avLst/>
                  <a:gdLst>
                    <a:gd name="connsiteX0" fmla="*/ 38470 w 963975"/>
                    <a:gd name="connsiteY0" fmla="*/ 240386 h 382138"/>
                    <a:gd name="connsiteX1" fmla="*/ 2289 w 963975"/>
                    <a:gd name="connsiteY1" fmla="*/ 279856 h 382138"/>
                    <a:gd name="connsiteX2" fmla="*/ 100965 w 963975"/>
                    <a:gd name="connsiteY2" fmla="*/ 296302 h 382138"/>
                    <a:gd name="connsiteX3" fmla="*/ 199642 w 963975"/>
                    <a:gd name="connsiteY3" fmla="*/ 269989 h 382138"/>
                    <a:gd name="connsiteX4" fmla="*/ 331210 w 963975"/>
                    <a:gd name="connsiteY4" fmla="*/ 260121 h 382138"/>
                    <a:gd name="connsiteX5" fmla="*/ 568033 w 963975"/>
                    <a:gd name="connsiteY5" fmla="*/ 309459 h 382138"/>
                    <a:gd name="connsiteX6" fmla="*/ 739072 w 963975"/>
                    <a:gd name="connsiteY6" fmla="*/ 378533 h 382138"/>
                    <a:gd name="connsiteX7" fmla="*/ 781832 w 963975"/>
                    <a:gd name="connsiteY7" fmla="*/ 348930 h 382138"/>
                    <a:gd name="connsiteX8" fmla="*/ 739072 w 963975"/>
                    <a:gd name="connsiteY8" fmla="*/ 302881 h 382138"/>
                    <a:gd name="connsiteX9" fmla="*/ 610793 w 963975"/>
                    <a:gd name="connsiteY9" fmla="*/ 246964 h 382138"/>
                    <a:gd name="connsiteX10" fmla="*/ 679866 w 963975"/>
                    <a:gd name="connsiteY10" fmla="*/ 217361 h 382138"/>
                    <a:gd name="connsiteX11" fmla="*/ 752229 w 963975"/>
                    <a:gd name="connsiteY11" fmla="*/ 233807 h 382138"/>
                    <a:gd name="connsiteX12" fmla="*/ 890375 w 963975"/>
                    <a:gd name="connsiteY12" fmla="*/ 329194 h 382138"/>
                    <a:gd name="connsiteX13" fmla="*/ 952870 w 963975"/>
                    <a:gd name="connsiteY13" fmla="*/ 381822 h 382138"/>
                    <a:gd name="connsiteX14" fmla="*/ 952870 w 963975"/>
                    <a:gd name="connsiteY14" fmla="*/ 306170 h 382138"/>
                    <a:gd name="connsiteX15" fmla="*/ 841037 w 963975"/>
                    <a:gd name="connsiteY15" fmla="*/ 210783 h 382138"/>
                    <a:gd name="connsiteX16" fmla="*/ 610793 w 963975"/>
                    <a:gd name="connsiteY16" fmla="*/ 131842 h 382138"/>
                    <a:gd name="connsiteX17" fmla="*/ 650263 w 963975"/>
                    <a:gd name="connsiteY17" fmla="*/ 85793 h 382138"/>
                    <a:gd name="connsiteX18" fmla="*/ 798278 w 963975"/>
                    <a:gd name="connsiteY18" fmla="*/ 125263 h 382138"/>
                    <a:gd name="connsiteX19" fmla="*/ 926557 w 963975"/>
                    <a:gd name="connsiteY19" fmla="*/ 204204 h 382138"/>
                    <a:gd name="connsiteX20" fmla="*/ 896954 w 963975"/>
                    <a:gd name="connsiteY20" fmla="*/ 98950 h 382138"/>
                    <a:gd name="connsiteX21" fmla="*/ 706180 w 963975"/>
                    <a:gd name="connsiteY21" fmla="*/ 13430 h 382138"/>
                    <a:gd name="connsiteX22" fmla="*/ 525273 w 963975"/>
                    <a:gd name="connsiteY22" fmla="*/ 6852 h 382138"/>
                    <a:gd name="connsiteX23" fmla="*/ 406862 w 963975"/>
                    <a:gd name="connsiteY23" fmla="*/ 79215 h 382138"/>
                    <a:gd name="connsiteX24" fmla="*/ 347656 w 963975"/>
                    <a:gd name="connsiteY24" fmla="*/ 23298 h 382138"/>
                    <a:gd name="connsiteX25" fmla="*/ 193063 w 963975"/>
                    <a:gd name="connsiteY25" fmla="*/ 23298 h 382138"/>
                    <a:gd name="connsiteX26" fmla="*/ 48338 w 963975"/>
                    <a:gd name="connsiteY26" fmla="*/ 75925 h 382138"/>
                    <a:gd name="connsiteX27" fmla="*/ 216088 w 963975"/>
                    <a:gd name="connsiteY27" fmla="*/ 72636 h 382138"/>
                    <a:gd name="connsiteX28" fmla="*/ 334499 w 963975"/>
                    <a:gd name="connsiteY28" fmla="*/ 98950 h 382138"/>
                    <a:gd name="connsiteX29" fmla="*/ 393705 w 963975"/>
                    <a:gd name="connsiteY29" fmla="*/ 131842 h 382138"/>
                    <a:gd name="connsiteX30" fmla="*/ 321342 w 963975"/>
                    <a:gd name="connsiteY30" fmla="*/ 158156 h 382138"/>
                    <a:gd name="connsiteX31" fmla="*/ 206220 w 963975"/>
                    <a:gd name="connsiteY31" fmla="*/ 151577 h 382138"/>
                    <a:gd name="connsiteX32" fmla="*/ 143725 w 963975"/>
                    <a:gd name="connsiteY32" fmla="*/ 168023 h 382138"/>
                    <a:gd name="connsiteX33" fmla="*/ 248980 w 963975"/>
                    <a:gd name="connsiteY33" fmla="*/ 204204 h 382138"/>
                    <a:gd name="connsiteX34" fmla="*/ 117411 w 963975"/>
                    <a:gd name="connsiteY34" fmla="*/ 210783 h 382138"/>
                    <a:gd name="connsiteX35" fmla="*/ 38470 w 963975"/>
                    <a:gd name="connsiteY35" fmla="*/ 240386 h 382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963975" h="382138">
                      <a:moveTo>
                        <a:pt x="38470" y="240386"/>
                      </a:moveTo>
                      <a:cubicBezTo>
                        <a:pt x="19283" y="251898"/>
                        <a:pt x="-8127" y="270537"/>
                        <a:pt x="2289" y="279856"/>
                      </a:cubicBezTo>
                      <a:cubicBezTo>
                        <a:pt x="12705" y="289175"/>
                        <a:pt x="68073" y="297946"/>
                        <a:pt x="100965" y="296302"/>
                      </a:cubicBezTo>
                      <a:cubicBezTo>
                        <a:pt x="133857" y="294658"/>
                        <a:pt x="161268" y="276019"/>
                        <a:pt x="199642" y="269989"/>
                      </a:cubicBezTo>
                      <a:cubicBezTo>
                        <a:pt x="238016" y="263959"/>
                        <a:pt x="269811" y="253543"/>
                        <a:pt x="331210" y="260121"/>
                      </a:cubicBezTo>
                      <a:cubicBezTo>
                        <a:pt x="392609" y="266699"/>
                        <a:pt x="500056" y="289724"/>
                        <a:pt x="568033" y="309459"/>
                      </a:cubicBezTo>
                      <a:cubicBezTo>
                        <a:pt x="636010" y="329194"/>
                        <a:pt x="703439" y="371955"/>
                        <a:pt x="739072" y="378533"/>
                      </a:cubicBezTo>
                      <a:cubicBezTo>
                        <a:pt x="774705" y="385111"/>
                        <a:pt x="781832" y="361539"/>
                        <a:pt x="781832" y="348930"/>
                      </a:cubicBezTo>
                      <a:cubicBezTo>
                        <a:pt x="781832" y="336321"/>
                        <a:pt x="767579" y="319875"/>
                        <a:pt x="739072" y="302881"/>
                      </a:cubicBezTo>
                      <a:cubicBezTo>
                        <a:pt x="710565" y="285887"/>
                        <a:pt x="620661" y="261217"/>
                        <a:pt x="610793" y="246964"/>
                      </a:cubicBezTo>
                      <a:cubicBezTo>
                        <a:pt x="600925" y="232711"/>
                        <a:pt x="656293" y="219554"/>
                        <a:pt x="679866" y="217361"/>
                      </a:cubicBezTo>
                      <a:cubicBezTo>
                        <a:pt x="703439" y="215168"/>
                        <a:pt x="717144" y="215168"/>
                        <a:pt x="752229" y="233807"/>
                      </a:cubicBezTo>
                      <a:cubicBezTo>
                        <a:pt x="787314" y="252446"/>
                        <a:pt x="856935" y="304525"/>
                        <a:pt x="890375" y="329194"/>
                      </a:cubicBezTo>
                      <a:cubicBezTo>
                        <a:pt x="923815" y="353863"/>
                        <a:pt x="942454" y="385659"/>
                        <a:pt x="952870" y="381822"/>
                      </a:cubicBezTo>
                      <a:cubicBezTo>
                        <a:pt x="963286" y="377985"/>
                        <a:pt x="971509" y="334677"/>
                        <a:pt x="952870" y="306170"/>
                      </a:cubicBezTo>
                      <a:cubicBezTo>
                        <a:pt x="934231" y="277664"/>
                        <a:pt x="898050" y="239838"/>
                        <a:pt x="841037" y="210783"/>
                      </a:cubicBezTo>
                      <a:cubicBezTo>
                        <a:pt x="784024" y="181728"/>
                        <a:pt x="642589" y="152674"/>
                        <a:pt x="610793" y="131842"/>
                      </a:cubicBezTo>
                      <a:cubicBezTo>
                        <a:pt x="578997" y="111010"/>
                        <a:pt x="619016" y="86889"/>
                        <a:pt x="650263" y="85793"/>
                      </a:cubicBezTo>
                      <a:cubicBezTo>
                        <a:pt x="681510" y="84697"/>
                        <a:pt x="752229" y="105528"/>
                        <a:pt x="798278" y="125263"/>
                      </a:cubicBezTo>
                      <a:cubicBezTo>
                        <a:pt x="844327" y="144998"/>
                        <a:pt x="910111" y="208589"/>
                        <a:pt x="926557" y="204204"/>
                      </a:cubicBezTo>
                      <a:cubicBezTo>
                        <a:pt x="943003" y="199818"/>
                        <a:pt x="933684" y="130746"/>
                        <a:pt x="896954" y="98950"/>
                      </a:cubicBezTo>
                      <a:cubicBezTo>
                        <a:pt x="860225" y="67154"/>
                        <a:pt x="768127" y="28780"/>
                        <a:pt x="706180" y="13430"/>
                      </a:cubicBezTo>
                      <a:cubicBezTo>
                        <a:pt x="644233" y="-1920"/>
                        <a:pt x="575159" y="-4112"/>
                        <a:pt x="525273" y="6852"/>
                      </a:cubicBezTo>
                      <a:cubicBezTo>
                        <a:pt x="475387" y="17816"/>
                        <a:pt x="436465" y="76474"/>
                        <a:pt x="406862" y="79215"/>
                      </a:cubicBezTo>
                      <a:cubicBezTo>
                        <a:pt x="377259" y="81956"/>
                        <a:pt x="383289" y="32617"/>
                        <a:pt x="347656" y="23298"/>
                      </a:cubicBezTo>
                      <a:cubicBezTo>
                        <a:pt x="312023" y="13979"/>
                        <a:pt x="242949" y="14527"/>
                        <a:pt x="193063" y="23298"/>
                      </a:cubicBezTo>
                      <a:cubicBezTo>
                        <a:pt x="143177" y="32069"/>
                        <a:pt x="44501" y="67702"/>
                        <a:pt x="48338" y="75925"/>
                      </a:cubicBezTo>
                      <a:cubicBezTo>
                        <a:pt x="52175" y="84148"/>
                        <a:pt x="168395" y="68799"/>
                        <a:pt x="216088" y="72636"/>
                      </a:cubicBezTo>
                      <a:cubicBezTo>
                        <a:pt x="263781" y="76473"/>
                        <a:pt x="304896" y="89082"/>
                        <a:pt x="334499" y="98950"/>
                      </a:cubicBezTo>
                      <a:cubicBezTo>
                        <a:pt x="364102" y="108818"/>
                        <a:pt x="395898" y="121974"/>
                        <a:pt x="393705" y="131842"/>
                      </a:cubicBezTo>
                      <a:cubicBezTo>
                        <a:pt x="391512" y="141710"/>
                        <a:pt x="352590" y="154867"/>
                        <a:pt x="321342" y="158156"/>
                      </a:cubicBezTo>
                      <a:cubicBezTo>
                        <a:pt x="290094" y="161445"/>
                        <a:pt x="235823" y="149933"/>
                        <a:pt x="206220" y="151577"/>
                      </a:cubicBezTo>
                      <a:cubicBezTo>
                        <a:pt x="176617" y="153221"/>
                        <a:pt x="136598" y="159252"/>
                        <a:pt x="143725" y="168023"/>
                      </a:cubicBezTo>
                      <a:cubicBezTo>
                        <a:pt x="150852" y="176794"/>
                        <a:pt x="253366" y="197077"/>
                        <a:pt x="248980" y="204204"/>
                      </a:cubicBezTo>
                      <a:cubicBezTo>
                        <a:pt x="244594" y="211331"/>
                        <a:pt x="154141" y="206945"/>
                        <a:pt x="117411" y="210783"/>
                      </a:cubicBezTo>
                      <a:cubicBezTo>
                        <a:pt x="80682" y="214620"/>
                        <a:pt x="57657" y="228874"/>
                        <a:pt x="38470" y="240386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8035A8FC-3710-0233-2F8C-1225CE623681}"/>
                    </a:ext>
                  </a:extLst>
                </p:cNvPr>
                <p:cNvSpPr/>
                <p:nvPr/>
              </p:nvSpPr>
              <p:spPr>
                <a:xfrm>
                  <a:off x="5040909" y="2849937"/>
                  <a:ext cx="327333" cy="528909"/>
                </a:xfrm>
                <a:custGeom>
                  <a:avLst/>
                  <a:gdLst>
                    <a:gd name="connsiteX0" fmla="*/ 1448 w 327333"/>
                    <a:gd name="connsiteY0" fmla="*/ 90616 h 528909"/>
                    <a:gd name="connsiteX1" fmla="*/ 90256 w 327333"/>
                    <a:gd name="connsiteY1" fmla="*/ 258365 h 528909"/>
                    <a:gd name="connsiteX2" fmla="*/ 149462 w 327333"/>
                    <a:gd name="connsiteY2" fmla="*/ 435982 h 528909"/>
                    <a:gd name="connsiteX3" fmla="*/ 234982 w 327333"/>
                    <a:gd name="connsiteY3" fmla="*/ 462296 h 528909"/>
                    <a:gd name="connsiteX4" fmla="*/ 192222 w 327333"/>
                    <a:gd name="connsiteY4" fmla="*/ 353752 h 528909"/>
                    <a:gd name="connsiteX5" fmla="*/ 238271 w 327333"/>
                    <a:gd name="connsiteY5" fmla="*/ 350463 h 528909"/>
                    <a:gd name="connsiteX6" fmla="*/ 281031 w 327333"/>
                    <a:gd name="connsiteY6" fmla="*/ 511634 h 528909"/>
                    <a:gd name="connsiteX7" fmla="*/ 327079 w 327333"/>
                    <a:gd name="connsiteY7" fmla="*/ 501767 h 528909"/>
                    <a:gd name="connsiteX8" fmla="*/ 294187 w 327333"/>
                    <a:gd name="connsiteY8" fmla="*/ 310992 h 528909"/>
                    <a:gd name="connsiteX9" fmla="*/ 188933 w 327333"/>
                    <a:gd name="connsiteY9" fmla="*/ 84037 h 528909"/>
                    <a:gd name="connsiteX10" fmla="*/ 113281 w 327333"/>
                    <a:gd name="connsiteY10" fmla="*/ 1807 h 528909"/>
                    <a:gd name="connsiteX11" fmla="*/ 77100 w 327333"/>
                    <a:gd name="connsiteY11" fmla="*/ 34699 h 528909"/>
                    <a:gd name="connsiteX12" fmla="*/ 123149 w 327333"/>
                    <a:gd name="connsiteY12" fmla="*/ 120218 h 528909"/>
                    <a:gd name="connsiteX13" fmla="*/ 73810 w 327333"/>
                    <a:gd name="connsiteY13" fmla="*/ 116929 h 528909"/>
                    <a:gd name="connsiteX14" fmla="*/ 37629 w 327333"/>
                    <a:gd name="connsiteY14" fmla="*/ 44567 h 528909"/>
                    <a:gd name="connsiteX15" fmla="*/ 1448 w 327333"/>
                    <a:gd name="connsiteY15" fmla="*/ 90616 h 528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27333" h="528909">
                      <a:moveTo>
                        <a:pt x="1448" y="90616"/>
                      </a:moveTo>
                      <a:cubicBezTo>
                        <a:pt x="10219" y="126249"/>
                        <a:pt x="65587" y="200804"/>
                        <a:pt x="90256" y="258365"/>
                      </a:cubicBezTo>
                      <a:cubicBezTo>
                        <a:pt x="114925" y="315926"/>
                        <a:pt x="125341" y="401994"/>
                        <a:pt x="149462" y="435982"/>
                      </a:cubicBezTo>
                      <a:cubicBezTo>
                        <a:pt x="173583" y="469971"/>
                        <a:pt x="227855" y="476001"/>
                        <a:pt x="234982" y="462296"/>
                      </a:cubicBezTo>
                      <a:cubicBezTo>
                        <a:pt x="242109" y="448591"/>
                        <a:pt x="191674" y="372391"/>
                        <a:pt x="192222" y="353752"/>
                      </a:cubicBezTo>
                      <a:cubicBezTo>
                        <a:pt x="192770" y="335113"/>
                        <a:pt x="223470" y="324149"/>
                        <a:pt x="238271" y="350463"/>
                      </a:cubicBezTo>
                      <a:cubicBezTo>
                        <a:pt x="253073" y="376777"/>
                        <a:pt x="266230" y="486417"/>
                        <a:pt x="281031" y="511634"/>
                      </a:cubicBezTo>
                      <a:cubicBezTo>
                        <a:pt x="295832" y="536851"/>
                        <a:pt x="324886" y="535207"/>
                        <a:pt x="327079" y="501767"/>
                      </a:cubicBezTo>
                      <a:cubicBezTo>
                        <a:pt x="329272" y="468327"/>
                        <a:pt x="317211" y="380613"/>
                        <a:pt x="294187" y="310992"/>
                      </a:cubicBezTo>
                      <a:cubicBezTo>
                        <a:pt x="271163" y="241371"/>
                        <a:pt x="219084" y="135568"/>
                        <a:pt x="188933" y="84037"/>
                      </a:cubicBezTo>
                      <a:cubicBezTo>
                        <a:pt x="158782" y="32506"/>
                        <a:pt x="131920" y="10030"/>
                        <a:pt x="113281" y="1807"/>
                      </a:cubicBezTo>
                      <a:cubicBezTo>
                        <a:pt x="94642" y="-6416"/>
                        <a:pt x="75455" y="14964"/>
                        <a:pt x="77100" y="34699"/>
                      </a:cubicBezTo>
                      <a:cubicBezTo>
                        <a:pt x="78745" y="54434"/>
                        <a:pt x="123697" y="106513"/>
                        <a:pt x="123149" y="120218"/>
                      </a:cubicBezTo>
                      <a:cubicBezTo>
                        <a:pt x="122601" y="133923"/>
                        <a:pt x="88063" y="129538"/>
                        <a:pt x="73810" y="116929"/>
                      </a:cubicBezTo>
                      <a:cubicBezTo>
                        <a:pt x="59557" y="104321"/>
                        <a:pt x="49141" y="54983"/>
                        <a:pt x="37629" y="44567"/>
                      </a:cubicBezTo>
                      <a:cubicBezTo>
                        <a:pt x="26117" y="34151"/>
                        <a:pt x="-7323" y="54983"/>
                        <a:pt x="1448" y="90616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85518533-BCA0-170D-68B1-49EAD6A835BB}"/>
                    </a:ext>
                  </a:extLst>
                </p:cNvPr>
                <p:cNvSpPr/>
                <p:nvPr/>
              </p:nvSpPr>
              <p:spPr>
                <a:xfrm>
                  <a:off x="5162322" y="3464055"/>
                  <a:ext cx="137126" cy="480571"/>
                </a:xfrm>
                <a:custGeom>
                  <a:avLst/>
                  <a:gdLst>
                    <a:gd name="connsiteX0" fmla="*/ 93833 w 137126"/>
                    <a:gd name="connsiteY0" fmla="*/ 2771 h 480571"/>
                    <a:gd name="connsiteX1" fmla="*/ 77387 w 137126"/>
                    <a:gd name="connsiteY1" fmla="*/ 229726 h 480571"/>
                    <a:gd name="connsiteX2" fmla="*/ 1736 w 137126"/>
                    <a:gd name="connsiteY2" fmla="*/ 433657 h 480571"/>
                    <a:gd name="connsiteX3" fmla="*/ 31338 w 137126"/>
                    <a:gd name="connsiteY3" fmla="*/ 473128 h 480571"/>
                    <a:gd name="connsiteX4" fmla="*/ 110279 w 137126"/>
                    <a:gd name="connsiteY4" fmla="*/ 321824 h 480571"/>
                    <a:gd name="connsiteX5" fmla="*/ 136593 w 137126"/>
                    <a:gd name="connsiteY5" fmla="*/ 117893 h 480571"/>
                    <a:gd name="connsiteX6" fmla="*/ 93833 w 137126"/>
                    <a:gd name="connsiteY6" fmla="*/ 2771 h 480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7126" h="480571">
                      <a:moveTo>
                        <a:pt x="93833" y="2771"/>
                      </a:moveTo>
                      <a:cubicBezTo>
                        <a:pt x="83965" y="21410"/>
                        <a:pt x="92736" y="157912"/>
                        <a:pt x="77387" y="229726"/>
                      </a:cubicBezTo>
                      <a:cubicBezTo>
                        <a:pt x="62038" y="301540"/>
                        <a:pt x="9411" y="393090"/>
                        <a:pt x="1736" y="433657"/>
                      </a:cubicBezTo>
                      <a:cubicBezTo>
                        <a:pt x="-5939" y="474224"/>
                        <a:pt x="13248" y="491767"/>
                        <a:pt x="31338" y="473128"/>
                      </a:cubicBezTo>
                      <a:cubicBezTo>
                        <a:pt x="49428" y="454489"/>
                        <a:pt x="92737" y="381030"/>
                        <a:pt x="110279" y="321824"/>
                      </a:cubicBezTo>
                      <a:cubicBezTo>
                        <a:pt x="127821" y="262618"/>
                        <a:pt x="131111" y="172165"/>
                        <a:pt x="136593" y="117893"/>
                      </a:cubicBezTo>
                      <a:cubicBezTo>
                        <a:pt x="142075" y="63621"/>
                        <a:pt x="103701" y="-15868"/>
                        <a:pt x="93833" y="2771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8AEDE5EF-70B9-76F2-778D-C772A906CB77}"/>
                    </a:ext>
                  </a:extLst>
                </p:cNvPr>
                <p:cNvSpPr/>
                <p:nvPr/>
              </p:nvSpPr>
              <p:spPr>
                <a:xfrm>
                  <a:off x="3760728" y="4182810"/>
                  <a:ext cx="548669" cy="171564"/>
                </a:xfrm>
                <a:custGeom>
                  <a:avLst/>
                  <a:gdLst>
                    <a:gd name="connsiteX0" fmla="*/ 31730 w 548669"/>
                    <a:gd name="connsiteY0" fmla="*/ 1063 h 171564"/>
                    <a:gd name="connsiteX1" fmla="*/ 11994 w 548669"/>
                    <a:gd name="connsiteY1" fmla="*/ 56980 h 171564"/>
                    <a:gd name="connsiteX2" fmla="*/ 107381 w 548669"/>
                    <a:gd name="connsiteY2" fmla="*/ 60269 h 171564"/>
                    <a:gd name="connsiteX3" fmla="*/ 229082 w 548669"/>
                    <a:gd name="connsiteY3" fmla="*/ 80004 h 171564"/>
                    <a:gd name="connsiteX4" fmla="*/ 219214 w 548669"/>
                    <a:gd name="connsiteY4" fmla="*/ 106318 h 171564"/>
                    <a:gd name="connsiteX5" fmla="*/ 153430 w 548669"/>
                    <a:gd name="connsiteY5" fmla="*/ 103029 h 171564"/>
                    <a:gd name="connsiteX6" fmla="*/ 87646 w 548669"/>
                    <a:gd name="connsiteY6" fmla="*/ 93161 h 171564"/>
                    <a:gd name="connsiteX7" fmla="*/ 90935 w 548669"/>
                    <a:gd name="connsiteY7" fmla="*/ 142499 h 171564"/>
                    <a:gd name="connsiteX8" fmla="*/ 235660 w 548669"/>
                    <a:gd name="connsiteY8" fmla="*/ 145789 h 171564"/>
                    <a:gd name="connsiteX9" fmla="*/ 377096 w 548669"/>
                    <a:gd name="connsiteY9" fmla="*/ 162235 h 171564"/>
                    <a:gd name="connsiteX10" fmla="*/ 475773 w 548669"/>
                    <a:gd name="connsiteY10" fmla="*/ 168813 h 171564"/>
                    <a:gd name="connsiteX11" fmla="*/ 419856 w 548669"/>
                    <a:gd name="connsiteY11" fmla="*/ 116186 h 171564"/>
                    <a:gd name="connsiteX12" fmla="*/ 324469 w 548669"/>
                    <a:gd name="connsiteY12" fmla="*/ 112896 h 171564"/>
                    <a:gd name="connsiteX13" fmla="*/ 288288 w 548669"/>
                    <a:gd name="connsiteY13" fmla="*/ 103029 h 171564"/>
                    <a:gd name="connsiteX14" fmla="*/ 347494 w 548669"/>
                    <a:gd name="connsiteY14" fmla="*/ 80004 h 171564"/>
                    <a:gd name="connsiteX15" fmla="*/ 521822 w 548669"/>
                    <a:gd name="connsiteY15" fmla="*/ 96450 h 171564"/>
                    <a:gd name="connsiteX16" fmla="*/ 541557 w 548669"/>
                    <a:gd name="connsiteY16" fmla="*/ 53691 h 171564"/>
                    <a:gd name="connsiteX17" fmla="*/ 456037 w 548669"/>
                    <a:gd name="connsiteY17" fmla="*/ 27377 h 171564"/>
                    <a:gd name="connsiteX18" fmla="*/ 284999 w 548669"/>
                    <a:gd name="connsiteY18" fmla="*/ 20799 h 171564"/>
                    <a:gd name="connsiteX19" fmla="*/ 31730 w 548669"/>
                    <a:gd name="connsiteY19" fmla="*/ 1063 h 1715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48669" h="171564">
                      <a:moveTo>
                        <a:pt x="31730" y="1063"/>
                      </a:moveTo>
                      <a:cubicBezTo>
                        <a:pt x="-13771" y="7093"/>
                        <a:pt x="-614" y="47112"/>
                        <a:pt x="11994" y="56980"/>
                      </a:cubicBezTo>
                      <a:cubicBezTo>
                        <a:pt x="24602" y="66848"/>
                        <a:pt x="71200" y="56432"/>
                        <a:pt x="107381" y="60269"/>
                      </a:cubicBezTo>
                      <a:cubicBezTo>
                        <a:pt x="143562" y="64106"/>
                        <a:pt x="210443" y="72329"/>
                        <a:pt x="229082" y="80004"/>
                      </a:cubicBezTo>
                      <a:cubicBezTo>
                        <a:pt x="247721" y="87679"/>
                        <a:pt x="231823" y="102481"/>
                        <a:pt x="219214" y="106318"/>
                      </a:cubicBezTo>
                      <a:cubicBezTo>
                        <a:pt x="206605" y="110156"/>
                        <a:pt x="175358" y="105222"/>
                        <a:pt x="153430" y="103029"/>
                      </a:cubicBezTo>
                      <a:cubicBezTo>
                        <a:pt x="131502" y="100836"/>
                        <a:pt x="98062" y="86583"/>
                        <a:pt x="87646" y="93161"/>
                      </a:cubicBezTo>
                      <a:cubicBezTo>
                        <a:pt x="77230" y="99739"/>
                        <a:pt x="66266" y="133728"/>
                        <a:pt x="90935" y="142499"/>
                      </a:cubicBezTo>
                      <a:cubicBezTo>
                        <a:pt x="115604" y="151270"/>
                        <a:pt x="187967" y="142500"/>
                        <a:pt x="235660" y="145789"/>
                      </a:cubicBezTo>
                      <a:cubicBezTo>
                        <a:pt x="283353" y="149078"/>
                        <a:pt x="337077" y="158398"/>
                        <a:pt x="377096" y="162235"/>
                      </a:cubicBezTo>
                      <a:cubicBezTo>
                        <a:pt x="417115" y="166072"/>
                        <a:pt x="468646" y="176488"/>
                        <a:pt x="475773" y="168813"/>
                      </a:cubicBezTo>
                      <a:cubicBezTo>
                        <a:pt x="482900" y="161138"/>
                        <a:pt x="445073" y="125506"/>
                        <a:pt x="419856" y="116186"/>
                      </a:cubicBezTo>
                      <a:cubicBezTo>
                        <a:pt x="394639" y="106867"/>
                        <a:pt x="346397" y="115089"/>
                        <a:pt x="324469" y="112896"/>
                      </a:cubicBezTo>
                      <a:cubicBezTo>
                        <a:pt x="302541" y="110703"/>
                        <a:pt x="284451" y="108511"/>
                        <a:pt x="288288" y="103029"/>
                      </a:cubicBezTo>
                      <a:cubicBezTo>
                        <a:pt x="292125" y="97547"/>
                        <a:pt x="308572" y="81101"/>
                        <a:pt x="347494" y="80004"/>
                      </a:cubicBezTo>
                      <a:cubicBezTo>
                        <a:pt x="386416" y="78908"/>
                        <a:pt x="489478" y="100835"/>
                        <a:pt x="521822" y="96450"/>
                      </a:cubicBezTo>
                      <a:cubicBezTo>
                        <a:pt x="554166" y="92065"/>
                        <a:pt x="552521" y="65203"/>
                        <a:pt x="541557" y="53691"/>
                      </a:cubicBezTo>
                      <a:cubicBezTo>
                        <a:pt x="530593" y="42179"/>
                        <a:pt x="498797" y="32859"/>
                        <a:pt x="456037" y="27377"/>
                      </a:cubicBezTo>
                      <a:cubicBezTo>
                        <a:pt x="413277" y="21895"/>
                        <a:pt x="351879" y="25185"/>
                        <a:pt x="284999" y="20799"/>
                      </a:cubicBezTo>
                      <a:cubicBezTo>
                        <a:pt x="218119" y="16413"/>
                        <a:pt x="77231" y="-4967"/>
                        <a:pt x="31730" y="1063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3A0860BF-1F33-5520-ED29-9766B9EA9D99}"/>
                    </a:ext>
                  </a:extLst>
                </p:cNvPr>
                <p:cNvSpPr/>
                <p:nvPr/>
              </p:nvSpPr>
              <p:spPr>
                <a:xfrm>
                  <a:off x="3347387" y="2987651"/>
                  <a:ext cx="172455" cy="470140"/>
                </a:xfrm>
                <a:custGeom>
                  <a:avLst/>
                  <a:gdLst>
                    <a:gd name="connsiteX0" fmla="*/ 152271 w 172455"/>
                    <a:gd name="connsiteY0" fmla="*/ 71433 h 470140"/>
                    <a:gd name="connsiteX1" fmla="*/ 52518 w 172455"/>
                    <a:gd name="connsiteY1" fmla="*/ 312502 h 470140"/>
                    <a:gd name="connsiteX2" fmla="*/ 35893 w 172455"/>
                    <a:gd name="connsiteY2" fmla="*/ 457974 h 470140"/>
                    <a:gd name="connsiteX3" fmla="*/ 2642 w 172455"/>
                    <a:gd name="connsiteY3" fmla="*/ 449662 h 470140"/>
                    <a:gd name="connsiteX4" fmla="*/ 6798 w 172455"/>
                    <a:gd name="connsiteY4" fmla="*/ 349909 h 470140"/>
                    <a:gd name="connsiteX5" fmla="*/ 44206 w 172455"/>
                    <a:gd name="connsiteY5" fmla="*/ 187811 h 470140"/>
                    <a:gd name="connsiteX6" fmla="*/ 77457 w 172455"/>
                    <a:gd name="connsiteY6" fmla="*/ 92214 h 470140"/>
                    <a:gd name="connsiteX7" fmla="*/ 164740 w 172455"/>
                    <a:gd name="connsiteY7" fmla="*/ 774 h 470140"/>
                    <a:gd name="connsiteX8" fmla="*/ 152271 w 172455"/>
                    <a:gd name="connsiteY8" fmla="*/ 71433 h 470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2455" h="470140">
                      <a:moveTo>
                        <a:pt x="152271" y="71433"/>
                      </a:moveTo>
                      <a:cubicBezTo>
                        <a:pt x="133567" y="123388"/>
                        <a:pt x="71914" y="248079"/>
                        <a:pt x="52518" y="312502"/>
                      </a:cubicBezTo>
                      <a:cubicBezTo>
                        <a:pt x="33122" y="376925"/>
                        <a:pt x="44206" y="435114"/>
                        <a:pt x="35893" y="457974"/>
                      </a:cubicBezTo>
                      <a:cubicBezTo>
                        <a:pt x="27580" y="480834"/>
                        <a:pt x="7491" y="467673"/>
                        <a:pt x="2642" y="449662"/>
                      </a:cubicBezTo>
                      <a:cubicBezTo>
                        <a:pt x="-2207" y="431651"/>
                        <a:pt x="-129" y="393551"/>
                        <a:pt x="6798" y="349909"/>
                      </a:cubicBezTo>
                      <a:cubicBezTo>
                        <a:pt x="13725" y="306267"/>
                        <a:pt x="32430" y="230760"/>
                        <a:pt x="44206" y="187811"/>
                      </a:cubicBezTo>
                      <a:cubicBezTo>
                        <a:pt x="55982" y="144862"/>
                        <a:pt x="57368" y="123387"/>
                        <a:pt x="77457" y="92214"/>
                      </a:cubicBezTo>
                      <a:cubicBezTo>
                        <a:pt x="97546" y="61041"/>
                        <a:pt x="149500" y="6316"/>
                        <a:pt x="164740" y="774"/>
                      </a:cubicBezTo>
                      <a:cubicBezTo>
                        <a:pt x="179980" y="-4768"/>
                        <a:pt x="170975" y="19478"/>
                        <a:pt x="152271" y="71433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47D9B743-6AC8-90A8-5021-B4AC4173EB1A}"/>
                  </a:ext>
                </a:extLst>
              </p:cNvPr>
              <p:cNvSpPr txBox="1"/>
              <p:nvPr/>
            </p:nvSpPr>
            <p:spPr>
              <a:xfrm>
                <a:off x="6804248" y="2890686"/>
                <a:ext cx="21355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Réticulum endoplasmique</a:t>
                </a:r>
              </a:p>
            </p:txBody>
          </p:sp>
        </p:grp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CB04EC3E-CF61-3AFA-48EF-A1407D863797}"/>
              </a:ext>
            </a:extLst>
          </p:cNvPr>
          <p:cNvGrpSpPr/>
          <p:nvPr/>
        </p:nvGrpSpPr>
        <p:grpSpPr>
          <a:xfrm>
            <a:off x="3288713" y="1743025"/>
            <a:ext cx="4016609" cy="2742400"/>
            <a:chOff x="3288713" y="1743025"/>
            <a:chExt cx="4016609" cy="2742400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E620817E-46C0-F8DF-66AD-82EAEA3595B9}"/>
                </a:ext>
              </a:extLst>
            </p:cNvPr>
            <p:cNvGrpSpPr/>
            <p:nvPr/>
          </p:nvGrpSpPr>
          <p:grpSpPr>
            <a:xfrm>
              <a:off x="3288713" y="2075123"/>
              <a:ext cx="2864019" cy="2410302"/>
              <a:chOff x="3288713" y="2075123"/>
              <a:chExt cx="2864019" cy="2410302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0B426E7-499C-0701-6678-5144C9E2BEFC}"/>
                  </a:ext>
                </a:extLst>
              </p:cNvPr>
              <p:cNvSpPr/>
              <p:nvPr/>
            </p:nvSpPr>
            <p:spPr>
              <a:xfrm>
                <a:off x="4788024" y="2426034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4644A992-5EF9-51A1-71B7-2342AAC4AC52}"/>
                  </a:ext>
                </a:extLst>
              </p:cNvPr>
              <p:cNvSpPr/>
              <p:nvPr/>
            </p:nvSpPr>
            <p:spPr>
              <a:xfrm>
                <a:off x="4961873" y="2499505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F1B567CF-C859-E16A-DE53-A7B82DFC94A3}"/>
                  </a:ext>
                </a:extLst>
              </p:cNvPr>
              <p:cNvSpPr/>
              <p:nvPr/>
            </p:nvSpPr>
            <p:spPr>
              <a:xfrm>
                <a:off x="5020985" y="2709348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Ellipse 32">
                <a:extLst>
                  <a:ext uri="{FF2B5EF4-FFF2-40B4-BE49-F238E27FC236}">
                    <a16:creationId xmlns:a16="http://schemas.microsoft.com/office/drawing/2014/main" id="{9695F37C-FB8B-71AE-76D8-427400060286}"/>
                  </a:ext>
                </a:extLst>
              </p:cNvPr>
              <p:cNvSpPr/>
              <p:nvPr/>
            </p:nvSpPr>
            <p:spPr>
              <a:xfrm>
                <a:off x="5259884" y="2935250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0704F2C9-999C-AA73-ED2A-F07DF216C9E2}"/>
                  </a:ext>
                </a:extLst>
              </p:cNvPr>
              <p:cNvSpPr/>
              <p:nvPr/>
            </p:nvSpPr>
            <p:spPr>
              <a:xfrm>
                <a:off x="5363541" y="3150713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7AB1E7FC-081D-39F2-3DD4-8CAC0D8E337C}"/>
                  </a:ext>
                </a:extLst>
              </p:cNvPr>
              <p:cNvSpPr/>
              <p:nvPr/>
            </p:nvSpPr>
            <p:spPr>
              <a:xfrm>
                <a:off x="5170293" y="2195396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641EA4A3-7287-5324-E75A-E6EF32873B09}"/>
                  </a:ext>
                </a:extLst>
              </p:cNvPr>
              <p:cNvSpPr/>
              <p:nvPr/>
            </p:nvSpPr>
            <p:spPr>
              <a:xfrm>
                <a:off x="3726446" y="2777929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0096A64D-77A6-6136-8F17-023C32FA4727}"/>
                  </a:ext>
                </a:extLst>
              </p:cNvPr>
              <p:cNvSpPr/>
              <p:nvPr/>
            </p:nvSpPr>
            <p:spPr>
              <a:xfrm>
                <a:off x="3312578" y="3179130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D9F7C4C2-5BA0-2673-F615-F4EC11FE5C02}"/>
                  </a:ext>
                </a:extLst>
              </p:cNvPr>
              <p:cNvSpPr/>
              <p:nvPr/>
            </p:nvSpPr>
            <p:spPr>
              <a:xfrm>
                <a:off x="3346860" y="3048131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" name="Ellipse 38">
                <a:extLst>
                  <a:ext uri="{FF2B5EF4-FFF2-40B4-BE49-F238E27FC236}">
                    <a16:creationId xmlns:a16="http://schemas.microsoft.com/office/drawing/2014/main" id="{AF1737C1-B7A2-8A56-BC6E-A35ACDBE48AB}"/>
                  </a:ext>
                </a:extLst>
              </p:cNvPr>
              <p:cNvSpPr/>
              <p:nvPr/>
            </p:nvSpPr>
            <p:spPr>
              <a:xfrm>
                <a:off x="3423814" y="2939094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9FAF9F6D-3802-018B-05A6-121A8512F640}"/>
                  </a:ext>
                </a:extLst>
              </p:cNvPr>
              <p:cNvSpPr/>
              <p:nvPr/>
            </p:nvSpPr>
            <p:spPr>
              <a:xfrm>
                <a:off x="3288713" y="3366981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27F76167-88EF-25DD-ED8F-B6CA6910C4AE}"/>
                  </a:ext>
                </a:extLst>
              </p:cNvPr>
              <p:cNvSpPr/>
              <p:nvPr/>
            </p:nvSpPr>
            <p:spPr>
              <a:xfrm>
                <a:off x="3346860" y="3590613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32B8E00D-B173-6438-E9E3-6D55C4E3B707}"/>
                  </a:ext>
                </a:extLst>
              </p:cNvPr>
              <p:cNvSpPr/>
              <p:nvPr/>
            </p:nvSpPr>
            <p:spPr>
              <a:xfrm>
                <a:off x="3357277" y="3777677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C3407AC0-6404-2EF3-F5D1-F3B67E90DEC2}"/>
                  </a:ext>
                </a:extLst>
              </p:cNvPr>
              <p:cNvSpPr/>
              <p:nvPr/>
            </p:nvSpPr>
            <p:spPr>
              <a:xfrm>
                <a:off x="5050401" y="4220456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4D5B85B0-E658-2EC3-6FBF-DF52EB8063AA}"/>
                  </a:ext>
                </a:extLst>
              </p:cNvPr>
              <p:cNvSpPr/>
              <p:nvPr/>
            </p:nvSpPr>
            <p:spPr>
              <a:xfrm>
                <a:off x="5207600" y="4163351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5" name="Ellipse 44">
                <a:extLst>
                  <a:ext uri="{FF2B5EF4-FFF2-40B4-BE49-F238E27FC236}">
                    <a16:creationId xmlns:a16="http://schemas.microsoft.com/office/drawing/2014/main" id="{24A6FC34-CD3F-EF32-39B4-78C25EECEC6D}"/>
                  </a:ext>
                </a:extLst>
              </p:cNvPr>
              <p:cNvSpPr/>
              <p:nvPr/>
            </p:nvSpPr>
            <p:spPr>
              <a:xfrm>
                <a:off x="5190842" y="4318370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Ellipse 45">
                <a:extLst>
                  <a:ext uri="{FF2B5EF4-FFF2-40B4-BE49-F238E27FC236}">
                    <a16:creationId xmlns:a16="http://schemas.microsoft.com/office/drawing/2014/main" id="{0E2FDF64-DD01-2FF0-8EB4-73F3A4D6A8F5}"/>
                  </a:ext>
                </a:extLst>
              </p:cNvPr>
              <p:cNvSpPr/>
              <p:nvPr/>
            </p:nvSpPr>
            <p:spPr>
              <a:xfrm>
                <a:off x="4503436" y="4341409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15047164-7D81-51EF-2BEC-CC7CA37DA07D}"/>
                  </a:ext>
                </a:extLst>
              </p:cNvPr>
              <p:cNvSpPr/>
              <p:nvPr/>
            </p:nvSpPr>
            <p:spPr>
              <a:xfrm>
                <a:off x="4719460" y="4413417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8" name="Ellipse 47">
                <a:extLst>
                  <a:ext uri="{FF2B5EF4-FFF2-40B4-BE49-F238E27FC236}">
                    <a16:creationId xmlns:a16="http://schemas.microsoft.com/office/drawing/2014/main" id="{EF992F21-000C-6F7A-43CC-29F49C79FE42}"/>
                  </a:ext>
                </a:extLst>
              </p:cNvPr>
              <p:cNvSpPr/>
              <p:nvPr/>
            </p:nvSpPr>
            <p:spPr>
              <a:xfrm>
                <a:off x="4583867" y="4161872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19D96F9E-D2B9-8D51-E82C-77C97F310C9E}"/>
                  </a:ext>
                </a:extLst>
              </p:cNvPr>
              <p:cNvSpPr/>
              <p:nvPr/>
            </p:nvSpPr>
            <p:spPr>
              <a:xfrm>
                <a:off x="4782852" y="4110802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DB85D14B-AF4B-5486-7E7D-DEEF92E329D9}"/>
                  </a:ext>
                </a:extLst>
              </p:cNvPr>
              <p:cNvSpPr/>
              <p:nvPr/>
            </p:nvSpPr>
            <p:spPr>
              <a:xfrm>
                <a:off x="4925702" y="4390378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ADE03AE5-6A2F-F463-9F2B-CC37BD02FFDE}"/>
                  </a:ext>
                </a:extLst>
              </p:cNvPr>
              <p:cNvSpPr/>
              <p:nvPr/>
            </p:nvSpPr>
            <p:spPr>
              <a:xfrm>
                <a:off x="4014269" y="2075123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2" name="Ellipse 51">
                <a:extLst>
                  <a:ext uri="{FF2B5EF4-FFF2-40B4-BE49-F238E27FC236}">
                    <a16:creationId xmlns:a16="http://schemas.microsoft.com/office/drawing/2014/main" id="{1DF5DA3B-4A7B-7177-75F4-7617E1BEE2A8}"/>
                  </a:ext>
                </a:extLst>
              </p:cNvPr>
              <p:cNvSpPr/>
              <p:nvPr/>
            </p:nvSpPr>
            <p:spPr>
              <a:xfrm>
                <a:off x="3322589" y="2556171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3" name="Ellipse 52">
                <a:extLst>
                  <a:ext uri="{FF2B5EF4-FFF2-40B4-BE49-F238E27FC236}">
                    <a16:creationId xmlns:a16="http://schemas.microsoft.com/office/drawing/2014/main" id="{B4440E1A-896E-5BF9-F69C-832201EBF6FC}"/>
                  </a:ext>
                </a:extLst>
              </p:cNvPr>
              <p:cNvSpPr/>
              <p:nvPr/>
            </p:nvSpPr>
            <p:spPr>
              <a:xfrm>
                <a:off x="6084168" y="3457791"/>
                <a:ext cx="68564" cy="72008"/>
              </a:xfrm>
              <a:prstGeom prst="ellipse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86" name="Connecteur droit avec flèche 85">
              <a:extLst>
                <a:ext uri="{FF2B5EF4-FFF2-40B4-BE49-F238E27FC236}">
                  <a16:creationId xmlns:a16="http://schemas.microsoft.com/office/drawing/2014/main" id="{99DAB880-078D-A24F-FD23-40355D0108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76164" y="1911641"/>
              <a:ext cx="1022688" cy="2979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461F34E0-1468-6CC3-4F95-7DB9A88BE9FA}"/>
                </a:ext>
              </a:extLst>
            </p:cNvPr>
            <p:cNvSpPr txBox="1"/>
            <p:nvPr/>
          </p:nvSpPr>
          <p:spPr>
            <a:xfrm>
              <a:off x="6388083" y="1743025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Ribosome</a:t>
              </a: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3547288A-70BC-4578-0AAA-98D252F3ACC3}"/>
              </a:ext>
            </a:extLst>
          </p:cNvPr>
          <p:cNvGrpSpPr/>
          <p:nvPr/>
        </p:nvGrpSpPr>
        <p:grpSpPr>
          <a:xfrm>
            <a:off x="3555697" y="4354881"/>
            <a:ext cx="4063345" cy="1285886"/>
            <a:chOff x="3555697" y="4354881"/>
            <a:chExt cx="4063345" cy="1285886"/>
          </a:xfrm>
        </p:grpSpPr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489132C7-8FCE-9A71-DE5F-53FF1DD3B870}"/>
                </a:ext>
              </a:extLst>
            </p:cNvPr>
            <p:cNvGrpSpPr/>
            <p:nvPr/>
          </p:nvGrpSpPr>
          <p:grpSpPr>
            <a:xfrm>
              <a:off x="3555697" y="4354881"/>
              <a:ext cx="885885" cy="484005"/>
              <a:chOff x="3555697" y="4354881"/>
              <a:chExt cx="885885" cy="484005"/>
            </a:xfrm>
          </p:grpSpPr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05582595-7A9C-3382-5711-CE8878DF1311}"/>
                  </a:ext>
                </a:extLst>
              </p:cNvPr>
              <p:cNvSpPr/>
              <p:nvPr/>
            </p:nvSpPr>
            <p:spPr>
              <a:xfrm>
                <a:off x="3555697" y="4354881"/>
                <a:ext cx="885885" cy="216128"/>
              </a:xfrm>
              <a:custGeom>
                <a:avLst/>
                <a:gdLst>
                  <a:gd name="connsiteX0" fmla="*/ 670314 w 885885"/>
                  <a:gd name="connsiteY0" fmla="*/ 111249 h 216128"/>
                  <a:gd name="connsiteX1" fmla="*/ 52476 w 885885"/>
                  <a:gd name="connsiteY1" fmla="*/ 39 h 216128"/>
                  <a:gd name="connsiteX2" fmla="*/ 77189 w 885885"/>
                  <a:gd name="connsiteY2" fmla="*/ 98893 h 216128"/>
                  <a:gd name="connsiteX3" fmla="*/ 435535 w 885885"/>
                  <a:gd name="connsiteY3" fmla="*/ 135963 h 216128"/>
                  <a:gd name="connsiteX4" fmla="*/ 756811 w 885885"/>
                  <a:gd name="connsiteY4" fmla="*/ 197747 h 216128"/>
                  <a:gd name="connsiteX5" fmla="*/ 880379 w 885885"/>
                  <a:gd name="connsiteY5" fmla="*/ 210104 h 216128"/>
                  <a:gd name="connsiteX6" fmla="*/ 843308 w 885885"/>
                  <a:gd name="connsiteY6" fmla="*/ 111249 h 216128"/>
                  <a:gd name="connsiteX7" fmla="*/ 670314 w 885885"/>
                  <a:gd name="connsiteY7" fmla="*/ 111249 h 21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5885" h="216128">
                    <a:moveTo>
                      <a:pt x="670314" y="111249"/>
                    </a:moveTo>
                    <a:cubicBezTo>
                      <a:pt x="538509" y="92714"/>
                      <a:pt x="151330" y="2098"/>
                      <a:pt x="52476" y="39"/>
                    </a:cubicBezTo>
                    <a:cubicBezTo>
                      <a:pt x="-46378" y="-2020"/>
                      <a:pt x="13346" y="76239"/>
                      <a:pt x="77189" y="98893"/>
                    </a:cubicBezTo>
                    <a:cubicBezTo>
                      <a:pt x="141032" y="121547"/>
                      <a:pt x="322265" y="119487"/>
                      <a:pt x="435535" y="135963"/>
                    </a:cubicBezTo>
                    <a:cubicBezTo>
                      <a:pt x="548805" y="152439"/>
                      <a:pt x="682670" y="185390"/>
                      <a:pt x="756811" y="197747"/>
                    </a:cubicBezTo>
                    <a:cubicBezTo>
                      <a:pt x="830952" y="210104"/>
                      <a:pt x="865963" y="224520"/>
                      <a:pt x="880379" y="210104"/>
                    </a:cubicBezTo>
                    <a:cubicBezTo>
                      <a:pt x="894795" y="195688"/>
                      <a:pt x="880378" y="131844"/>
                      <a:pt x="843308" y="111249"/>
                    </a:cubicBezTo>
                    <a:cubicBezTo>
                      <a:pt x="806238" y="90654"/>
                      <a:pt x="802119" y="129784"/>
                      <a:pt x="670314" y="111249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5" name="Forme libre : forme 54">
                <a:extLst>
                  <a:ext uri="{FF2B5EF4-FFF2-40B4-BE49-F238E27FC236}">
                    <a16:creationId xmlns:a16="http://schemas.microsoft.com/office/drawing/2014/main" id="{011F3AE3-4BD2-ACC1-1568-A8BE44A89CF6}"/>
                  </a:ext>
                </a:extLst>
              </p:cNvPr>
              <p:cNvSpPr/>
              <p:nvPr/>
            </p:nvSpPr>
            <p:spPr>
              <a:xfrm>
                <a:off x="3588293" y="4512836"/>
                <a:ext cx="796341" cy="212083"/>
              </a:xfrm>
              <a:custGeom>
                <a:avLst/>
                <a:gdLst>
                  <a:gd name="connsiteX0" fmla="*/ 291729 w 796341"/>
                  <a:gd name="connsiteY0" fmla="*/ 63569 h 212083"/>
                  <a:gd name="connsiteX1" fmla="*/ 7523 w 796341"/>
                  <a:gd name="connsiteY1" fmla="*/ 1785 h 212083"/>
                  <a:gd name="connsiteX2" fmla="*/ 118734 w 796341"/>
                  <a:gd name="connsiteY2" fmla="*/ 125353 h 212083"/>
                  <a:gd name="connsiteX3" fmla="*/ 501793 w 796341"/>
                  <a:gd name="connsiteY3" fmla="*/ 150067 h 212083"/>
                  <a:gd name="connsiteX4" fmla="*/ 773642 w 796341"/>
                  <a:gd name="connsiteY4" fmla="*/ 211850 h 212083"/>
                  <a:gd name="connsiteX5" fmla="*/ 761285 w 796341"/>
                  <a:gd name="connsiteY5" fmla="*/ 125353 h 212083"/>
                  <a:gd name="connsiteX6" fmla="*/ 600648 w 796341"/>
                  <a:gd name="connsiteY6" fmla="*/ 100640 h 212083"/>
                  <a:gd name="connsiteX7" fmla="*/ 291729 w 796341"/>
                  <a:gd name="connsiteY7" fmla="*/ 63569 h 212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6341" h="212083">
                    <a:moveTo>
                      <a:pt x="291729" y="63569"/>
                    </a:moveTo>
                    <a:cubicBezTo>
                      <a:pt x="164042" y="27528"/>
                      <a:pt x="36355" y="-8512"/>
                      <a:pt x="7523" y="1785"/>
                    </a:cubicBezTo>
                    <a:cubicBezTo>
                      <a:pt x="-21309" y="12082"/>
                      <a:pt x="36356" y="100639"/>
                      <a:pt x="118734" y="125353"/>
                    </a:cubicBezTo>
                    <a:cubicBezTo>
                      <a:pt x="201112" y="150067"/>
                      <a:pt x="392642" y="135651"/>
                      <a:pt x="501793" y="150067"/>
                    </a:cubicBezTo>
                    <a:cubicBezTo>
                      <a:pt x="610944" y="164483"/>
                      <a:pt x="730393" y="215969"/>
                      <a:pt x="773642" y="211850"/>
                    </a:cubicBezTo>
                    <a:cubicBezTo>
                      <a:pt x="816891" y="207731"/>
                      <a:pt x="790117" y="143888"/>
                      <a:pt x="761285" y="125353"/>
                    </a:cubicBezTo>
                    <a:cubicBezTo>
                      <a:pt x="732453" y="106818"/>
                      <a:pt x="600648" y="100640"/>
                      <a:pt x="600648" y="100640"/>
                    </a:cubicBezTo>
                    <a:lnTo>
                      <a:pt x="291729" y="6356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485A1422-2C72-DDAF-606A-6D8A44480FC3}"/>
                  </a:ext>
                </a:extLst>
              </p:cNvPr>
              <p:cNvSpPr/>
              <p:nvPr/>
            </p:nvSpPr>
            <p:spPr>
              <a:xfrm rot="21380297">
                <a:off x="3647936" y="4651171"/>
                <a:ext cx="643941" cy="187715"/>
              </a:xfrm>
              <a:custGeom>
                <a:avLst/>
                <a:gdLst>
                  <a:gd name="connsiteX0" fmla="*/ 291729 w 796341"/>
                  <a:gd name="connsiteY0" fmla="*/ 63569 h 212083"/>
                  <a:gd name="connsiteX1" fmla="*/ 7523 w 796341"/>
                  <a:gd name="connsiteY1" fmla="*/ 1785 h 212083"/>
                  <a:gd name="connsiteX2" fmla="*/ 118734 w 796341"/>
                  <a:gd name="connsiteY2" fmla="*/ 125353 h 212083"/>
                  <a:gd name="connsiteX3" fmla="*/ 501793 w 796341"/>
                  <a:gd name="connsiteY3" fmla="*/ 150067 h 212083"/>
                  <a:gd name="connsiteX4" fmla="*/ 773642 w 796341"/>
                  <a:gd name="connsiteY4" fmla="*/ 211850 h 212083"/>
                  <a:gd name="connsiteX5" fmla="*/ 761285 w 796341"/>
                  <a:gd name="connsiteY5" fmla="*/ 125353 h 212083"/>
                  <a:gd name="connsiteX6" fmla="*/ 600648 w 796341"/>
                  <a:gd name="connsiteY6" fmla="*/ 100640 h 212083"/>
                  <a:gd name="connsiteX7" fmla="*/ 291729 w 796341"/>
                  <a:gd name="connsiteY7" fmla="*/ 63569 h 212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6341" h="212083">
                    <a:moveTo>
                      <a:pt x="291729" y="63569"/>
                    </a:moveTo>
                    <a:cubicBezTo>
                      <a:pt x="164042" y="27528"/>
                      <a:pt x="36355" y="-8512"/>
                      <a:pt x="7523" y="1785"/>
                    </a:cubicBezTo>
                    <a:cubicBezTo>
                      <a:pt x="-21309" y="12082"/>
                      <a:pt x="36356" y="100639"/>
                      <a:pt x="118734" y="125353"/>
                    </a:cubicBezTo>
                    <a:cubicBezTo>
                      <a:pt x="201112" y="150067"/>
                      <a:pt x="392642" y="135651"/>
                      <a:pt x="501793" y="150067"/>
                    </a:cubicBezTo>
                    <a:cubicBezTo>
                      <a:pt x="610944" y="164483"/>
                      <a:pt x="730393" y="215969"/>
                      <a:pt x="773642" y="211850"/>
                    </a:cubicBezTo>
                    <a:cubicBezTo>
                      <a:pt x="816891" y="207731"/>
                      <a:pt x="790117" y="143888"/>
                      <a:pt x="761285" y="125353"/>
                    </a:cubicBezTo>
                    <a:cubicBezTo>
                      <a:pt x="732453" y="106818"/>
                      <a:pt x="600648" y="100640"/>
                      <a:pt x="600648" y="100640"/>
                    </a:cubicBezTo>
                    <a:lnTo>
                      <a:pt x="291729" y="6356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91" name="Connecteur droit avec flèche 90">
              <a:extLst>
                <a:ext uri="{FF2B5EF4-FFF2-40B4-BE49-F238E27FC236}">
                  <a16:creationId xmlns:a16="http://schemas.microsoft.com/office/drawing/2014/main" id="{094F558E-0B1E-A403-9C71-B88A2781D8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35803" y="4701112"/>
              <a:ext cx="1801743" cy="7898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661FEF38-8D06-FD0F-23C5-EF5D949B4E18}"/>
                </a:ext>
              </a:extLst>
            </p:cNvPr>
            <p:cNvSpPr txBox="1"/>
            <p:nvPr/>
          </p:nvSpPr>
          <p:spPr>
            <a:xfrm>
              <a:off x="6137546" y="5363768"/>
              <a:ext cx="14814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Appareil de golgi</a:t>
              </a:r>
            </a:p>
          </p:txBody>
        </p:sp>
      </p:grp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00370835-1456-BD2B-CC26-AB45E408B51A}"/>
              </a:ext>
            </a:extLst>
          </p:cNvPr>
          <p:cNvGrpSpPr/>
          <p:nvPr/>
        </p:nvGrpSpPr>
        <p:grpSpPr>
          <a:xfrm>
            <a:off x="1595522" y="4406528"/>
            <a:ext cx="3010749" cy="546836"/>
            <a:chOff x="1595522" y="4406528"/>
            <a:chExt cx="3010749" cy="546836"/>
          </a:xfrm>
        </p:grpSpPr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8711D936-2756-91A8-C16A-DCC35AD21CD0}"/>
                </a:ext>
              </a:extLst>
            </p:cNvPr>
            <p:cNvGrpSpPr/>
            <p:nvPr/>
          </p:nvGrpSpPr>
          <p:grpSpPr>
            <a:xfrm>
              <a:off x="3432456" y="4406528"/>
              <a:ext cx="1173815" cy="475507"/>
              <a:chOff x="3432456" y="4406528"/>
              <a:chExt cx="1173815" cy="475507"/>
            </a:xfrm>
          </p:grpSpPr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E41BBACE-9486-96F0-F3DD-CB7E6F9A30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32456" y="4406528"/>
                <a:ext cx="102835" cy="108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9AF9F01E-1583-0638-F2C5-1DB702AB31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63328" y="4617415"/>
                <a:ext cx="102835" cy="108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1" name="Ellipse 60">
                <a:extLst>
                  <a:ext uri="{FF2B5EF4-FFF2-40B4-BE49-F238E27FC236}">
                    <a16:creationId xmlns:a16="http://schemas.microsoft.com/office/drawing/2014/main" id="{DC681F9A-BE3A-027C-FC1A-5F835DB995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03436" y="4582495"/>
                <a:ext cx="102835" cy="108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2" name="Ellipse 61">
                <a:extLst>
                  <a:ext uri="{FF2B5EF4-FFF2-40B4-BE49-F238E27FC236}">
                    <a16:creationId xmlns:a16="http://schemas.microsoft.com/office/drawing/2014/main" id="{AF83BB2F-3816-2A5B-37DD-E668263F79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1238" y="4774035"/>
                <a:ext cx="102835" cy="108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96" name="Connecteur droit avec flèche 95">
              <a:extLst>
                <a:ext uri="{FF2B5EF4-FFF2-40B4-BE49-F238E27FC236}">
                  <a16:creationId xmlns:a16="http://schemas.microsoft.com/office/drawing/2014/main" id="{EED4F2E7-C163-53C3-16C7-25B734539E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2277" y="4495221"/>
              <a:ext cx="1006849" cy="3198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59DBABDF-17A3-038E-91CF-6754EBC501E0}"/>
                </a:ext>
              </a:extLst>
            </p:cNvPr>
            <p:cNvSpPr txBox="1"/>
            <p:nvPr/>
          </p:nvSpPr>
          <p:spPr>
            <a:xfrm>
              <a:off x="1595522" y="4676365"/>
              <a:ext cx="8034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Vésicule</a:t>
              </a:r>
            </a:p>
          </p:txBody>
        </p:sp>
      </p:grp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278F5E09-2DCB-5F72-6598-8C7A2698057D}"/>
              </a:ext>
            </a:extLst>
          </p:cNvPr>
          <p:cNvGrpSpPr/>
          <p:nvPr/>
        </p:nvGrpSpPr>
        <p:grpSpPr>
          <a:xfrm>
            <a:off x="1192495" y="4814865"/>
            <a:ext cx="3044242" cy="708360"/>
            <a:chOff x="1192495" y="4814865"/>
            <a:chExt cx="3044242" cy="708360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208F8E08-B5CC-1830-3966-AD47B3D13D14}"/>
                </a:ext>
              </a:extLst>
            </p:cNvPr>
            <p:cNvGrpSpPr/>
            <p:nvPr/>
          </p:nvGrpSpPr>
          <p:grpSpPr>
            <a:xfrm>
              <a:off x="3898270" y="4814865"/>
              <a:ext cx="338467" cy="128382"/>
              <a:chOff x="3898270" y="4814865"/>
              <a:chExt cx="338467" cy="128382"/>
            </a:xfrm>
          </p:grpSpPr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578A176C-F416-457B-E97E-5B9D7051AD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98270" y="4814865"/>
                <a:ext cx="102835" cy="108000"/>
              </a:xfrm>
              <a:prstGeom prst="ellips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4" name="Ellipse 63">
                <a:extLst>
                  <a:ext uri="{FF2B5EF4-FFF2-40B4-BE49-F238E27FC236}">
                    <a16:creationId xmlns:a16="http://schemas.microsoft.com/office/drawing/2014/main" id="{2B5C9590-055D-8AB1-C885-4B6BEAAA30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133902" y="4835247"/>
                <a:ext cx="102835" cy="108000"/>
              </a:xfrm>
              <a:prstGeom prst="ellips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99" name="Connecteur droit avec flèche 98">
              <a:extLst>
                <a:ext uri="{FF2B5EF4-FFF2-40B4-BE49-F238E27FC236}">
                  <a16:creationId xmlns:a16="http://schemas.microsoft.com/office/drawing/2014/main" id="{D7785535-5114-E96F-9EED-6B7DC8EA64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8763" y="4889247"/>
              <a:ext cx="988475" cy="4954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83364B12-5250-4DFF-00B3-84F3AFAA9ABF}"/>
                </a:ext>
              </a:extLst>
            </p:cNvPr>
            <p:cNvSpPr txBox="1"/>
            <p:nvPr/>
          </p:nvSpPr>
          <p:spPr>
            <a:xfrm>
              <a:off x="1192495" y="5246226"/>
              <a:ext cx="17780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Vésicule de sécrétion</a:t>
              </a:r>
            </a:p>
          </p:txBody>
        </p:sp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47FF6D1A-7789-0013-0CDA-56DA310FFB98}"/>
              </a:ext>
            </a:extLst>
          </p:cNvPr>
          <p:cNvGrpSpPr/>
          <p:nvPr/>
        </p:nvGrpSpPr>
        <p:grpSpPr>
          <a:xfrm>
            <a:off x="957741" y="1832422"/>
            <a:ext cx="4787320" cy="2703569"/>
            <a:chOff x="957741" y="1832422"/>
            <a:chExt cx="4787320" cy="2703569"/>
          </a:xfrm>
        </p:grpSpPr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D9EA1B58-5D6F-177B-4CB1-B500F296119E}"/>
                </a:ext>
              </a:extLst>
            </p:cNvPr>
            <p:cNvGrpSpPr/>
            <p:nvPr/>
          </p:nvGrpSpPr>
          <p:grpSpPr>
            <a:xfrm>
              <a:off x="2864591" y="1832422"/>
              <a:ext cx="2880470" cy="2703569"/>
              <a:chOff x="2864591" y="1832422"/>
              <a:chExt cx="2880470" cy="2703569"/>
            </a:xfrm>
          </p:grpSpPr>
          <p:sp>
            <p:nvSpPr>
              <p:cNvPr id="69" name="Ellipse 68">
                <a:extLst>
                  <a:ext uri="{FF2B5EF4-FFF2-40B4-BE49-F238E27FC236}">
                    <a16:creationId xmlns:a16="http://schemas.microsoft.com/office/drawing/2014/main" id="{D88CF344-D5DE-FE2E-3EF8-B71E9578D04B}"/>
                  </a:ext>
                </a:extLst>
              </p:cNvPr>
              <p:cNvSpPr/>
              <p:nvPr/>
            </p:nvSpPr>
            <p:spPr>
              <a:xfrm rot="20106691">
                <a:off x="5578895" y="2343367"/>
                <a:ext cx="98208" cy="279299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0" name="Ellipse 69">
                <a:extLst>
                  <a:ext uri="{FF2B5EF4-FFF2-40B4-BE49-F238E27FC236}">
                    <a16:creationId xmlns:a16="http://schemas.microsoft.com/office/drawing/2014/main" id="{BD7018B7-C124-5D25-08C3-D2777745E6CC}"/>
                  </a:ext>
                </a:extLst>
              </p:cNvPr>
              <p:cNvSpPr/>
              <p:nvPr/>
            </p:nvSpPr>
            <p:spPr>
              <a:xfrm rot="2227683">
                <a:off x="5646853" y="4256692"/>
                <a:ext cx="98208" cy="279299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" name="Ellipse 70">
                <a:extLst>
                  <a:ext uri="{FF2B5EF4-FFF2-40B4-BE49-F238E27FC236}">
                    <a16:creationId xmlns:a16="http://schemas.microsoft.com/office/drawing/2014/main" id="{4B5314F8-C103-D949-50EA-8267700B37FA}"/>
                  </a:ext>
                </a:extLst>
              </p:cNvPr>
              <p:cNvSpPr/>
              <p:nvPr/>
            </p:nvSpPr>
            <p:spPr>
              <a:xfrm rot="192705">
                <a:off x="2864591" y="3049462"/>
                <a:ext cx="98208" cy="279299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2" name="Ellipse 71">
                <a:extLst>
                  <a:ext uri="{FF2B5EF4-FFF2-40B4-BE49-F238E27FC236}">
                    <a16:creationId xmlns:a16="http://schemas.microsoft.com/office/drawing/2014/main" id="{3FC7096A-207E-F8D2-F9F6-4EB85A74E502}"/>
                  </a:ext>
                </a:extLst>
              </p:cNvPr>
              <p:cNvSpPr/>
              <p:nvPr/>
            </p:nvSpPr>
            <p:spPr>
              <a:xfrm rot="3251186">
                <a:off x="3863951" y="1741876"/>
                <a:ext cx="98208" cy="279299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02" name="Connecteur droit avec flèche 101">
              <a:extLst>
                <a:ext uri="{FF2B5EF4-FFF2-40B4-BE49-F238E27FC236}">
                  <a16:creationId xmlns:a16="http://schemas.microsoft.com/office/drawing/2014/main" id="{9F297C59-C97D-CEF0-A16B-7D20A1ADAA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25321" y="3215134"/>
              <a:ext cx="751261" cy="75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48C8D57A-4D95-237B-CB57-28ABFD6F928A}"/>
                </a:ext>
              </a:extLst>
            </p:cNvPr>
            <p:cNvSpPr txBox="1"/>
            <p:nvPr/>
          </p:nvSpPr>
          <p:spPr>
            <a:xfrm>
              <a:off x="957741" y="3056348"/>
              <a:ext cx="11817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Mitochondrie</a:t>
              </a:r>
            </a:p>
          </p:txBody>
        </p:sp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D9FC308D-561F-2A6C-0D2D-46F83E08A744}"/>
              </a:ext>
            </a:extLst>
          </p:cNvPr>
          <p:cNvGrpSpPr/>
          <p:nvPr/>
        </p:nvGrpSpPr>
        <p:grpSpPr>
          <a:xfrm>
            <a:off x="782173" y="4012787"/>
            <a:ext cx="2294129" cy="377591"/>
            <a:chOff x="782173" y="4012787"/>
            <a:chExt cx="2294129" cy="377591"/>
          </a:xfrm>
        </p:grpSpPr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A4C089EB-8A03-4733-FEA6-99EE74B8FB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38763" y="4245931"/>
              <a:ext cx="137539" cy="144447"/>
            </a:xfrm>
            <a:prstGeom prst="ellipse">
              <a:avLst/>
            </a:prstGeom>
            <a:solidFill>
              <a:srgbClr val="CA8F7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90EDA57-DEF5-9529-D76E-C20AAD6E32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01224" y="4038363"/>
              <a:ext cx="137539" cy="14444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737BFECD-196C-1FCB-E54F-20A9C93A4384}"/>
                </a:ext>
              </a:extLst>
            </p:cNvPr>
            <p:cNvSpPr txBox="1"/>
            <p:nvPr/>
          </p:nvSpPr>
          <p:spPr>
            <a:xfrm>
              <a:off x="782173" y="4012787"/>
              <a:ext cx="13869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Autres organites</a:t>
              </a:r>
            </a:p>
          </p:txBody>
        </p:sp>
        <p:cxnSp>
          <p:nvCxnSpPr>
            <p:cNvPr id="109" name="Connecteur droit avec flèche 108">
              <a:extLst>
                <a:ext uri="{FF2B5EF4-FFF2-40B4-BE49-F238E27FC236}">
                  <a16:creationId xmlns:a16="http://schemas.microsoft.com/office/drawing/2014/main" id="{496EEDF2-281F-B8A6-5265-0046116BEA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69091" y="4121632"/>
              <a:ext cx="597283" cy="417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avec flèche 110">
              <a:extLst>
                <a:ext uri="{FF2B5EF4-FFF2-40B4-BE49-F238E27FC236}">
                  <a16:creationId xmlns:a16="http://schemas.microsoft.com/office/drawing/2014/main" id="{83A3F1D5-150E-4098-5800-2AB9D8F492E4}"/>
                </a:ext>
              </a:extLst>
            </p:cNvPr>
            <p:cNvCxnSpPr>
              <a:cxnSpLocks/>
            </p:cNvCxnSpPr>
            <p:nvPr/>
          </p:nvCxnSpPr>
          <p:spPr>
            <a:xfrm>
              <a:off x="2161916" y="4182644"/>
              <a:ext cx="751779" cy="1432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80D23D66-3C99-9FBC-0303-7462EAE1D2F1}"/>
              </a:ext>
            </a:extLst>
          </p:cNvPr>
          <p:cNvSpPr/>
          <p:nvPr/>
        </p:nvSpPr>
        <p:spPr>
          <a:xfrm>
            <a:off x="4106134" y="2935250"/>
            <a:ext cx="397301" cy="32859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C3FD26C8-1799-C482-3501-BAFC03ED313A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2885646" y="1919231"/>
            <a:ext cx="1305224" cy="1059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B8A0EE90-4437-FF92-2DDB-7A44DBC5FE85}"/>
              </a:ext>
            </a:extLst>
          </p:cNvPr>
          <p:cNvSpPr txBox="1"/>
          <p:nvPr/>
        </p:nvSpPr>
        <p:spPr>
          <a:xfrm>
            <a:off x="2438247" y="1642232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Nucléole </a:t>
            </a:r>
          </a:p>
        </p:txBody>
      </p:sp>
    </p:spTree>
    <p:extLst>
      <p:ext uri="{BB962C8B-B14F-4D97-AF65-F5344CB8AC3E}">
        <p14:creationId xmlns:p14="http://schemas.microsoft.com/office/powerpoint/2010/main" val="213679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300" dirty="0">
                <a:solidFill>
                  <a:schemeClr val="accent1"/>
                </a:solidFill>
              </a:rPr>
              <a:t>LES ORGANITES DE LA CELLULE</a:t>
            </a:r>
          </a:p>
        </p:txBody>
      </p:sp>
    </p:spTree>
    <p:extLst>
      <p:ext uri="{BB962C8B-B14F-4D97-AF65-F5344CB8AC3E}">
        <p14:creationId xmlns:p14="http://schemas.microsoft.com/office/powerpoint/2010/main" val="3073230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Le noyau</a:t>
            </a:r>
          </a:p>
        </p:txBody>
      </p:sp>
    </p:spTree>
    <p:extLst>
      <p:ext uri="{BB962C8B-B14F-4D97-AF65-F5344CB8AC3E}">
        <p14:creationId xmlns:p14="http://schemas.microsoft.com/office/powerpoint/2010/main" val="404210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            </a:t>
            </a:r>
            <a:r>
              <a:rPr lang="fr-FR" sz="3200" dirty="0">
                <a:latin typeface="Arial" charset="0"/>
                <a:ea typeface="ＭＳ Ｐゴシック" charset="0"/>
              </a:rPr>
              <a:t>Le noyau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23</a:t>
            </a:fld>
            <a:endParaRPr lang="fr-F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>
                <a:extLst>
                  <a:ext uri="{FF2B5EF4-FFF2-40B4-BE49-F238E27FC236}">
                    <a16:creationId xmlns:a16="http://schemas.microsoft.com/office/drawing/2014/main" id="{B8228C09-E319-3BCE-E709-70DF1A66059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28236211"/>
                  </p:ext>
                </p:extLst>
              </p:nvPr>
            </p:nvGraphicFramePr>
            <p:xfrm>
              <a:off x="1907704" y="1556792"/>
              <a:ext cx="4752528" cy="45439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4752528" cy="4543934"/>
                    </a:xfrm>
                    <a:prstGeom prst="rect">
                      <a:avLst/>
                    </a:prstGeom>
                  </am3d:spPr>
                  <am3d:camera>
                    <am3d:pos x="0" y="0" z="7450271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296090" d="1000000"/>
                    <am3d:preTrans dx="19107439" dy="636717" dz="-2593841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793599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>
                <a:extLst>
                  <a:ext uri="{FF2B5EF4-FFF2-40B4-BE49-F238E27FC236}">
                    <a16:creationId xmlns:a16="http://schemas.microsoft.com/office/drawing/2014/main" id="{B8228C09-E319-3BCE-E709-70DF1A6605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07704" y="1556792"/>
                <a:ext cx="4752528" cy="454393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18B5CD2-53FA-871A-A9F8-4327C400890C}"/>
              </a:ext>
            </a:extLst>
          </p:cNvPr>
          <p:cNvSpPr/>
          <p:nvPr/>
        </p:nvSpPr>
        <p:spPr>
          <a:xfrm>
            <a:off x="3669792" y="3291527"/>
            <a:ext cx="999744" cy="241783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9CB86D28-22EC-8408-35B4-8453459F6CD3}"/>
              </a:ext>
            </a:extLst>
          </p:cNvPr>
          <p:cNvSpPr/>
          <p:nvPr/>
        </p:nvSpPr>
        <p:spPr>
          <a:xfrm>
            <a:off x="3866876" y="3308108"/>
            <a:ext cx="999744" cy="241783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E90CB4D-AB31-5C30-7852-A98F4B12A16E}"/>
              </a:ext>
            </a:extLst>
          </p:cNvPr>
          <p:cNvCxnSpPr>
            <a:cxnSpLocks/>
          </p:cNvCxnSpPr>
          <p:nvPr/>
        </p:nvCxnSpPr>
        <p:spPr>
          <a:xfrm flipH="1">
            <a:off x="4832692" y="2780928"/>
            <a:ext cx="1827540" cy="527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9EEFD2CE-D613-2CA9-DDBE-4410B36298E9}"/>
              </a:ext>
            </a:extLst>
          </p:cNvPr>
          <p:cNvSpPr txBox="1"/>
          <p:nvPr/>
        </p:nvSpPr>
        <p:spPr>
          <a:xfrm>
            <a:off x="6836528" y="2542795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Information génétique</a:t>
            </a:r>
          </a:p>
          <a:p>
            <a:r>
              <a:rPr lang="fr-FR" sz="1200" dirty="0"/>
              <a:t>Sous forme d’ADN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1B5DBF1-3951-3408-5B77-52695A2E0BB0}"/>
              </a:ext>
            </a:extLst>
          </p:cNvPr>
          <p:cNvSpPr/>
          <p:nvPr/>
        </p:nvSpPr>
        <p:spPr>
          <a:xfrm>
            <a:off x="4106134" y="2935250"/>
            <a:ext cx="397301" cy="32859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D0E5D25-484E-B0AA-B13C-72FBA39F4581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2885646" y="1919231"/>
            <a:ext cx="1305224" cy="1059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CE656E3-8F25-CA1A-1EE8-10B119F817C3}"/>
              </a:ext>
            </a:extLst>
          </p:cNvPr>
          <p:cNvSpPr txBox="1"/>
          <p:nvPr/>
        </p:nvSpPr>
        <p:spPr>
          <a:xfrm>
            <a:off x="2438247" y="1642232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Nucléole </a:t>
            </a:r>
          </a:p>
        </p:txBody>
      </p:sp>
    </p:spTree>
    <p:extLst>
      <p:ext uri="{BB962C8B-B14F-4D97-AF65-F5344CB8AC3E}">
        <p14:creationId xmlns:p14="http://schemas.microsoft.com/office/powerpoint/2010/main" val="2589212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AAC340D-3BA6-A95B-DF34-D8B2886B5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75" y="1605908"/>
            <a:ext cx="1944793" cy="1725318"/>
          </a:xfrm>
          <a:prstGeom prst="rect">
            <a:avLst/>
          </a:prstGeom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      </a:t>
            </a:r>
            <a:r>
              <a:rPr lang="fr-FR" sz="3200" dirty="0">
                <a:latin typeface="Arial" charset="0"/>
                <a:ea typeface="ＭＳ Ｐゴシック" charset="0"/>
              </a:rPr>
              <a:t>Le noyau :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l’ADN</a:t>
            </a:r>
            <a:r>
              <a:rPr lang="fr-FR" sz="3200" dirty="0"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24</a:t>
            </a:fld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E90CB4D-AB31-5C30-7852-A98F4B12A16E}"/>
              </a:ext>
            </a:extLst>
          </p:cNvPr>
          <p:cNvCxnSpPr>
            <a:cxnSpLocks/>
          </p:cNvCxnSpPr>
          <p:nvPr/>
        </p:nvCxnSpPr>
        <p:spPr>
          <a:xfrm>
            <a:off x="1478667" y="2341449"/>
            <a:ext cx="1637159" cy="658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CAB16A0-9966-BA10-B305-FC363D5883E6}"/>
              </a:ext>
            </a:extLst>
          </p:cNvPr>
          <p:cNvGrpSpPr/>
          <p:nvPr/>
        </p:nvGrpSpPr>
        <p:grpSpPr>
          <a:xfrm>
            <a:off x="3275856" y="2770755"/>
            <a:ext cx="3313778" cy="994184"/>
            <a:chOff x="3419872" y="3567371"/>
            <a:chExt cx="3313778" cy="994184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9D725329-25F6-F0E2-1A1F-47BFBBA6C0B2}"/>
                </a:ext>
              </a:extLst>
            </p:cNvPr>
            <p:cNvSpPr/>
            <p:nvPr/>
          </p:nvSpPr>
          <p:spPr>
            <a:xfrm>
              <a:off x="3419872" y="3645024"/>
              <a:ext cx="2817918" cy="876537"/>
            </a:xfrm>
            <a:custGeom>
              <a:avLst/>
              <a:gdLst>
                <a:gd name="connsiteX0" fmla="*/ 0 w 999744"/>
                <a:gd name="connsiteY0" fmla="*/ 231961 h 241783"/>
                <a:gd name="connsiteX1" fmla="*/ 316992 w 999744"/>
                <a:gd name="connsiteY1" fmla="*/ 313 h 241783"/>
                <a:gd name="connsiteX2" fmla="*/ 548640 w 999744"/>
                <a:gd name="connsiteY2" fmla="*/ 183193 h 241783"/>
                <a:gd name="connsiteX3" fmla="*/ 731520 w 999744"/>
                <a:gd name="connsiteY3" fmla="*/ 231961 h 241783"/>
                <a:gd name="connsiteX4" fmla="*/ 999744 w 999744"/>
                <a:gd name="connsiteY4" fmla="*/ 12505 h 24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744" h="241783">
                  <a:moveTo>
                    <a:pt x="0" y="231961"/>
                  </a:moveTo>
                  <a:cubicBezTo>
                    <a:pt x="112776" y="120201"/>
                    <a:pt x="225552" y="8441"/>
                    <a:pt x="316992" y="313"/>
                  </a:cubicBezTo>
                  <a:cubicBezTo>
                    <a:pt x="408432" y="-7815"/>
                    <a:pt x="479552" y="144585"/>
                    <a:pt x="548640" y="183193"/>
                  </a:cubicBezTo>
                  <a:cubicBezTo>
                    <a:pt x="617728" y="221801"/>
                    <a:pt x="656336" y="260409"/>
                    <a:pt x="731520" y="231961"/>
                  </a:cubicBezTo>
                  <a:cubicBezTo>
                    <a:pt x="806704" y="203513"/>
                    <a:pt x="903224" y="108009"/>
                    <a:pt x="999744" y="1250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7413969-429D-C0A5-31C8-B39214755697}"/>
                </a:ext>
              </a:extLst>
            </p:cNvPr>
            <p:cNvSpPr/>
            <p:nvPr/>
          </p:nvSpPr>
          <p:spPr>
            <a:xfrm>
              <a:off x="3915732" y="3645024"/>
              <a:ext cx="2817918" cy="876537"/>
            </a:xfrm>
            <a:custGeom>
              <a:avLst/>
              <a:gdLst>
                <a:gd name="connsiteX0" fmla="*/ 0 w 999744"/>
                <a:gd name="connsiteY0" fmla="*/ 231961 h 241783"/>
                <a:gd name="connsiteX1" fmla="*/ 316992 w 999744"/>
                <a:gd name="connsiteY1" fmla="*/ 313 h 241783"/>
                <a:gd name="connsiteX2" fmla="*/ 548640 w 999744"/>
                <a:gd name="connsiteY2" fmla="*/ 183193 h 241783"/>
                <a:gd name="connsiteX3" fmla="*/ 731520 w 999744"/>
                <a:gd name="connsiteY3" fmla="*/ 231961 h 241783"/>
                <a:gd name="connsiteX4" fmla="*/ 999744 w 999744"/>
                <a:gd name="connsiteY4" fmla="*/ 12505 h 24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744" h="241783">
                  <a:moveTo>
                    <a:pt x="0" y="231961"/>
                  </a:moveTo>
                  <a:cubicBezTo>
                    <a:pt x="112776" y="120201"/>
                    <a:pt x="225552" y="8441"/>
                    <a:pt x="316992" y="313"/>
                  </a:cubicBezTo>
                  <a:cubicBezTo>
                    <a:pt x="408432" y="-7815"/>
                    <a:pt x="479552" y="144585"/>
                    <a:pt x="548640" y="183193"/>
                  </a:cubicBezTo>
                  <a:cubicBezTo>
                    <a:pt x="617728" y="221801"/>
                    <a:pt x="656336" y="260409"/>
                    <a:pt x="731520" y="231961"/>
                  </a:cubicBezTo>
                  <a:cubicBezTo>
                    <a:pt x="806704" y="203513"/>
                    <a:pt x="903224" y="108009"/>
                    <a:pt x="999744" y="1250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3" name="Modèle 3D 12">
                  <a:extLst>
                    <a:ext uri="{FF2B5EF4-FFF2-40B4-BE49-F238E27FC236}">
                      <a16:creationId xmlns:a16="http://schemas.microsoft.com/office/drawing/2014/main" id="{6FC2388C-AC1D-ECDF-18F1-DF0EC96AA0E9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929260327"/>
                    </p:ext>
                  </p:extLst>
                </p:nvPr>
              </p:nvGraphicFramePr>
              <p:xfrm rot="18728805">
                <a:off x="3458019" y="4005829"/>
                <a:ext cx="385893" cy="298941"/>
              </p:xfrm>
              <a:graphic>
                <a:graphicData uri="http://schemas.microsoft.com/office/drawing/2017/model3d">
                  <am3d:model3d r:embed="rId4">
                    <am3d:spPr>
                      <a:xfrm rot="18728805">
                        <a:off x="0" y="0"/>
                        <a:ext cx="385893" cy="298941"/>
                      </a:xfrm>
                      <a:prstGeom prst="rect">
                        <a:avLst/>
                      </a:prstGeom>
                    </am3d:spPr>
                    <am3d:camera>
                      <am3d:pos x="0" y="0" z="70733353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1761438" d="1000000"/>
                      <am3d:preTrans dx="-4553949" dy="-39917883" dz="-8465382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832722" ay="302005" az="-74514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631327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3" name="Modèle 3D 12">
                  <a:extLst>
                    <a:ext uri="{FF2B5EF4-FFF2-40B4-BE49-F238E27FC236}">
                      <a16:creationId xmlns:a16="http://schemas.microsoft.com/office/drawing/2014/main" id="{6FC2388C-AC1D-ECDF-18F1-DF0EC96AA0E9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8728805">
                  <a:off x="3314003" y="3209213"/>
                  <a:ext cx="385893" cy="2989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4" name="Modèle 3D 13">
                  <a:extLst>
                    <a:ext uri="{FF2B5EF4-FFF2-40B4-BE49-F238E27FC236}">
                      <a16:creationId xmlns:a16="http://schemas.microsoft.com/office/drawing/2014/main" id="{928BF87C-8EDC-2CD8-5240-9ABF461ADDB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413279549"/>
                    </p:ext>
                  </p:extLst>
                </p:nvPr>
              </p:nvGraphicFramePr>
              <p:xfrm rot="18747379">
                <a:off x="3729026" y="4191482"/>
                <a:ext cx="417518" cy="322627"/>
              </p:xfrm>
              <a:graphic>
                <a:graphicData uri="http://schemas.microsoft.com/office/drawing/2017/model3d">
                  <am3d:model3d r:embed="rId6">
                    <am3d:spPr>
                      <a:xfrm rot="18747379">
                        <a:off x="0" y="0"/>
                        <a:ext cx="417518" cy="322627"/>
                      </a:xfrm>
                      <a:prstGeom prst="rect">
                        <a:avLst/>
                      </a:prstGeom>
                    </am3d:spPr>
                    <am3d:camera>
                      <am3d:pos x="0" y="0" z="68966880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1761438" d="1000000"/>
                      <am3d:preTrans dx="-4777558" dy="-8084322" dz="-8465382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391000" ay="326063" az="37186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objViewport viewportSz="588320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4" name="Modèle 3D 13">
                  <a:extLst>
                    <a:ext uri="{FF2B5EF4-FFF2-40B4-BE49-F238E27FC236}">
                      <a16:creationId xmlns:a16="http://schemas.microsoft.com/office/drawing/2014/main" id="{928BF87C-8EDC-2CD8-5240-9ABF461ADDB6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8747379">
                  <a:off x="3585010" y="3394866"/>
                  <a:ext cx="417518" cy="3226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5" name="Modèle 3D 14">
                  <a:extLst>
                    <a:ext uri="{FF2B5EF4-FFF2-40B4-BE49-F238E27FC236}">
                      <a16:creationId xmlns:a16="http://schemas.microsoft.com/office/drawing/2014/main" id="{C24E4931-2A9A-121A-75BC-52982940DFB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948974233"/>
                    </p:ext>
                  </p:extLst>
                </p:nvPr>
              </p:nvGraphicFramePr>
              <p:xfrm rot="18690675">
                <a:off x="4035386" y="3907292"/>
                <a:ext cx="319457" cy="380609"/>
              </p:xfrm>
              <a:graphic>
                <a:graphicData uri="http://schemas.microsoft.com/office/drawing/2017/model3d">
                  <am3d:model3d r:embed="rId8">
                    <am3d:spPr>
                      <a:xfrm rot="18690675">
                        <a:off x="0" y="0"/>
                        <a:ext cx="319457" cy="380609"/>
                      </a:xfrm>
                      <a:prstGeom prst="rect">
                        <a:avLst/>
                      </a:prstGeom>
                    </am3d:spPr>
                    <am3d:camera>
                      <am3d:pos x="0" y="0" z="7533590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6768249" d="1000000"/>
                      <am3d:preTrans dx="-125018362" dy="-9737149" dz="-12069071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425733" ay="456694" az="56673"/>
                      <am3d:postTrans dx="0" dy="0" dz="0"/>
                    </am3d:trans>
                    <am3d:raster rName="Office3DRenderer" rVer="16.0.8326">
                      <am3d:blip r:embed="rId9"/>
                    </am3d:raster>
                    <am3d:objViewport viewportSz="469788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5" name="Modèle 3D 14">
                  <a:extLst>
                    <a:ext uri="{FF2B5EF4-FFF2-40B4-BE49-F238E27FC236}">
                      <a16:creationId xmlns:a16="http://schemas.microsoft.com/office/drawing/2014/main" id="{C24E4931-2A9A-121A-75BC-52982940DFBB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18690675">
                  <a:off x="3891370" y="3110676"/>
                  <a:ext cx="319457" cy="3806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6" name="Modèle 3D 15">
                  <a:extLst>
                    <a:ext uri="{FF2B5EF4-FFF2-40B4-BE49-F238E27FC236}">
                      <a16:creationId xmlns:a16="http://schemas.microsoft.com/office/drawing/2014/main" id="{A8CD788C-C7B1-76EB-362C-A794665B850F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796376681"/>
                    </p:ext>
                  </p:extLst>
                </p:nvPr>
              </p:nvGraphicFramePr>
              <p:xfrm rot="18515340">
                <a:off x="3700919" y="3601167"/>
                <a:ext cx="378624" cy="478114"/>
              </p:xfrm>
              <a:graphic>
                <a:graphicData uri="http://schemas.microsoft.com/office/drawing/2017/model3d">
                  <am3d:model3d r:embed="rId10">
                    <am3d:spPr>
                      <a:xfrm rot="18515340">
                        <a:off x="0" y="0"/>
                        <a:ext cx="378624" cy="478114"/>
                      </a:xfrm>
                      <a:prstGeom prst="rect">
                        <a:avLst/>
                      </a:prstGeom>
                    </am3d:spPr>
                    <am3d:camera>
                      <am3d:pos x="0" y="0" z="7533590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6768249" d="1000000"/>
                      <am3d:preTrans dx="-125025066" dy="-63989160" dz="-12069071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994983" ay="1026281" az="-300335"/>
                      <am3d:postTrans dx="0" dy="0" dz="0"/>
                    </am3d:trans>
                    <am3d:raster rName="Office3DRenderer" rVer="16.0.8326">
                      <am3d:blip r:embed="rId11"/>
                    </am3d:raster>
                    <am3d:objViewport viewportSz="530073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6" name="Modèle 3D 15">
                  <a:extLst>
                    <a:ext uri="{FF2B5EF4-FFF2-40B4-BE49-F238E27FC236}">
                      <a16:creationId xmlns:a16="http://schemas.microsoft.com/office/drawing/2014/main" id="{A8CD788C-C7B1-76EB-362C-A794665B850F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 rot="18515340">
                  <a:off x="3556903" y="2804551"/>
                  <a:ext cx="378624" cy="4781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4" name="Modèle 3D 23">
                  <a:extLst>
                    <a:ext uri="{FF2B5EF4-FFF2-40B4-BE49-F238E27FC236}">
                      <a16:creationId xmlns:a16="http://schemas.microsoft.com/office/drawing/2014/main" id="{B4767EBE-C2A0-B274-72B9-C2534EAE746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471220724"/>
                    </p:ext>
                  </p:extLst>
                </p:nvPr>
              </p:nvGraphicFramePr>
              <p:xfrm rot="18728805">
                <a:off x="5756068" y="3996366"/>
                <a:ext cx="385893" cy="298941"/>
              </p:xfrm>
              <a:graphic>
                <a:graphicData uri="http://schemas.microsoft.com/office/drawing/2017/model3d">
                  <am3d:model3d r:embed="rId4">
                    <am3d:spPr>
                      <a:xfrm rot="18728805">
                        <a:off x="0" y="0"/>
                        <a:ext cx="385893" cy="298941"/>
                      </a:xfrm>
                      <a:prstGeom prst="rect">
                        <a:avLst/>
                      </a:prstGeom>
                    </am3d:spPr>
                    <am3d:camera>
                      <am3d:pos x="0" y="0" z="70733353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1761438" d="1000000"/>
                      <am3d:preTrans dx="-4553949" dy="-39917883" dz="-8465382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832722" ay="302005" az="-74514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631327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4" name="Modèle 3D 23">
                  <a:extLst>
                    <a:ext uri="{FF2B5EF4-FFF2-40B4-BE49-F238E27FC236}">
                      <a16:creationId xmlns:a16="http://schemas.microsoft.com/office/drawing/2014/main" id="{B4767EBE-C2A0-B274-72B9-C2534EAE746C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8728805">
                  <a:off x="5612052" y="3199750"/>
                  <a:ext cx="385893" cy="2989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5" name="Modèle 3D 24">
                  <a:extLst>
                    <a:ext uri="{FF2B5EF4-FFF2-40B4-BE49-F238E27FC236}">
                      <a16:creationId xmlns:a16="http://schemas.microsoft.com/office/drawing/2014/main" id="{54F80FD7-779A-F217-D4FD-F891EAD7E413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687116768"/>
                    </p:ext>
                  </p:extLst>
                </p:nvPr>
              </p:nvGraphicFramePr>
              <p:xfrm rot="18747379">
                <a:off x="6027075" y="4182019"/>
                <a:ext cx="417518" cy="322627"/>
              </p:xfrm>
              <a:graphic>
                <a:graphicData uri="http://schemas.microsoft.com/office/drawing/2017/model3d">
                  <am3d:model3d r:embed="rId6">
                    <am3d:spPr>
                      <a:xfrm rot="18747379">
                        <a:off x="0" y="0"/>
                        <a:ext cx="417518" cy="322627"/>
                      </a:xfrm>
                      <a:prstGeom prst="rect">
                        <a:avLst/>
                      </a:prstGeom>
                    </am3d:spPr>
                    <am3d:camera>
                      <am3d:pos x="0" y="0" z="68966880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1761438" d="1000000"/>
                      <am3d:preTrans dx="-4777558" dy="-8084322" dz="-8465382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391000" ay="326063" az="37186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objViewport viewportSz="588320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5" name="Modèle 3D 24">
                  <a:extLst>
                    <a:ext uri="{FF2B5EF4-FFF2-40B4-BE49-F238E27FC236}">
                      <a16:creationId xmlns:a16="http://schemas.microsoft.com/office/drawing/2014/main" id="{54F80FD7-779A-F217-D4FD-F891EAD7E413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8747379">
                  <a:off x="5883059" y="3385403"/>
                  <a:ext cx="417518" cy="3226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7" name="Modèle 3D 26">
                  <a:extLst>
                    <a:ext uri="{FF2B5EF4-FFF2-40B4-BE49-F238E27FC236}">
                      <a16:creationId xmlns:a16="http://schemas.microsoft.com/office/drawing/2014/main" id="{9E97E483-3BA7-769F-8C1A-894C0D33A50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7331822"/>
                    </p:ext>
                  </p:extLst>
                </p:nvPr>
              </p:nvGraphicFramePr>
              <p:xfrm rot="18690675">
                <a:off x="6333435" y="3897829"/>
                <a:ext cx="319457" cy="380609"/>
              </p:xfrm>
              <a:graphic>
                <a:graphicData uri="http://schemas.microsoft.com/office/drawing/2017/model3d">
                  <am3d:model3d r:embed="rId8">
                    <am3d:spPr>
                      <a:xfrm rot="18690675">
                        <a:off x="0" y="0"/>
                        <a:ext cx="319457" cy="380609"/>
                      </a:xfrm>
                      <a:prstGeom prst="rect">
                        <a:avLst/>
                      </a:prstGeom>
                    </am3d:spPr>
                    <am3d:camera>
                      <am3d:pos x="0" y="0" z="7533590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6768249" d="1000000"/>
                      <am3d:preTrans dx="-125018362" dy="-9737149" dz="-12069071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425733" ay="456694" az="56673"/>
                      <am3d:postTrans dx="0" dy="0" dz="0"/>
                    </am3d:trans>
                    <am3d:raster rName="Office3DRenderer" rVer="16.0.8326">
                      <am3d:blip r:embed="rId9"/>
                    </am3d:raster>
                    <am3d:objViewport viewportSz="469788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7" name="Modèle 3D 26">
                  <a:extLst>
                    <a:ext uri="{FF2B5EF4-FFF2-40B4-BE49-F238E27FC236}">
                      <a16:creationId xmlns:a16="http://schemas.microsoft.com/office/drawing/2014/main" id="{9E97E483-3BA7-769F-8C1A-894C0D33A50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18690675">
                  <a:off x="6189419" y="3101213"/>
                  <a:ext cx="319457" cy="3806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8" name="Modèle 3D 27">
                  <a:extLst>
                    <a:ext uri="{FF2B5EF4-FFF2-40B4-BE49-F238E27FC236}">
                      <a16:creationId xmlns:a16="http://schemas.microsoft.com/office/drawing/2014/main" id="{EA96AD9D-5438-AB18-9CB8-28655FA756FA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060164751"/>
                    </p:ext>
                  </p:extLst>
                </p:nvPr>
              </p:nvGraphicFramePr>
              <p:xfrm rot="18515340">
                <a:off x="5998968" y="3591704"/>
                <a:ext cx="378624" cy="478114"/>
              </p:xfrm>
              <a:graphic>
                <a:graphicData uri="http://schemas.microsoft.com/office/drawing/2017/model3d">
                  <am3d:model3d r:embed="rId10">
                    <am3d:spPr>
                      <a:xfrm rot="18515340">
                        <a:off x="0" y="0"/>
                        <a:ext cx="378624" cy="478114"/>
                      </a:xfrm>
                      <a:prstGeom prst="rect">
                        <a:avLst/>
                      </a:prstGeom>
                    </am3d:spPr>
                    <am3d:camera>
                      <am3d:pos x="0" y="0" z="7533590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6768249" d="1000000"/>
                      <am3d:preTrans dx="-125025066" dy="-63989160" dz="-12069071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994983" ay="1026281" az="-300335"/>
                      <am3d:postTrans dx="0" dy="0" dz="0"/>
                    </am3d:trans>
                    <am3d:raster rName="Office3DRenderer" rVer="16.0.8326">
                      <am3d:blip r:embed="rId11"/>
                    </am3d:raster>
                    <am3d:objViewport viewportSz="530073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8" name="Modèle 3D 27">
                  <a:extLst>
                    <a:ext uri="{FF2B5EF4-FFF2-40B4-BE49-F238E27FC236}">
                      <a16:creationId xmlns:a16="http://schemas.microsoft.com/office/drawing/2014/main" id="{EA96AD9D-5438-AB18-9CB8-28655FA756FA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 rot="18515340">
                  <a:off x="5854952" y="2795088"/>
                  <a:ext cx="378624" cy="478114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BB0D7C5F-EF4F-65DA-4BAF-1A9A41E0B5B2}"/>
                </a:ext>
              </a:extLst>
            </p:cNvPr>
            <p:cNvGrpSpPr/>
            <p:nvPr/>
          </p:nvGrpSpPr>
          <p:grpSpPr>
            <a:xfrm rot="15733448">
              <a:off x="4593789" y="3566572"/>
              <a:ext cx="597603" cy="599202"/>
              <a:chOff x="4130038" y="5264752"/>
              <a:chExt cx="597603" cy="599202"/>
            </a:xfrm>
          </p:grpSpPr>
          <mc:AlternateContent xmlns:mc="http://schemas.openxmlformats.org/markup-compatibility/2006">
            <mc:Choice xmlns:am3d="http://schemas.microsoft.com/office/drawing/2017/model3d" Requires="am3d">
              <p:graphicFrame>
                <p:nvGraphicFramePr>
                  <p:cNvPr id="29" name="Modèle 3D 28">
                    <a:extLst>
                      <a:ext uri="{FF2B5EF4-FFF2-40B4-BE49-F238E27FC236}">
                        <a16:creationId xmlns:a16="http://schemas.microsoft.com/office/drawing/2014/main" id="{EAC823C9-214F-BBA2-172B-E9D21FAFBF0D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327330412"/>
                      </p:ext>
                    </p:extLst>
                  </p:nvPr>
                </p:nvGraphicFramePr>
                <p:xfrm rot="18728805">
                  <a:off x="4086562" y="5308228"/>
                  <a:ext cx="385893" cy="298941"/>
                </p:xfrm>
                <a:graphic>
                  <a:graphicData uri="http://schemas.microsoft.com/office/drawing/2017/model3d">
                    <am3d:model3d r:embed="rId4">
                      <am3d:spPr>
                        <a:xfrm rot="12862253">
                          <a:off x="0" y="0"/>
                          <a:ext cx="385893" cy="298941"/>
                        </a:xfrm>
                        <a:prstGeom prst="rect">
                          <a:avLst/>
                        </a:prstGeom>
                      </am3d:spPr>
                      <am3d:camera>
                        <am3d:pos x="0" y="0" z="70733353"/>
                        <am3d:up dx="0" dy="36000000" dz="0"/>
                        <am3d:lookAt x="0" y="0" z="0"/>
                        <am3d:perspective fov="2700000"/>
                      </am3d:camera>
                      <am3d:trans>
                        <am3d:meterPerModelUnit n="11761438" d="1000000"/>
                        <am3d:preTrans dx="-4553949" dy="-39917883" dz="-84653829"/>
                        <am3d:scale>
                          <am3d:sx n="1000000" d="1000000"/>
                          <am3d:sy n="1000000" d="1000000"/>
                          <am3d:sz n="1000000" d="1000000"/>
                        </am3d:scale>
                        <am3d:rot ax="-832722" ay="302005" az="-74514"/>
                        <am3d:postTrans dx="0" dy="0" dz="0"/>
                      </am3d:trans>
                      <am3d:raster rName="Office3DRenderer" rVer="16.0.8326">
                        <am3d:blip r:embed="rId5"/>
                      </am3d:raster>
                      <am3d:objViewport viewportSz="631327"/>
                      <am3d:ambientLight>
                        <am3d:clr>
                          <a:scrgbClr r="50000" g="50000" b="50000"/>
                        </am3d:clr>
                        <am3d:illuminance n="500000" d="1000000"/>
                      </am3d:ambientLight>
                      <am3d:ptLight rad="0">
                        <am3d:clr>
                          <a:scrgbClr r="100000" g="75000" b="50000"/>
                        </am3d:clr>
                        <am3d:intensity n="9765625" d="1000000"/>
                        <am3d:pos x="21959998" y="70920001" z="16344003"/>
                      </am3d:ptLight>
                      <am3d:ptLight rad="0">
                        <am3d:clr>
                          <a:scrgbClr r="40000" g="60000" b="95000"/>
                        </am3d:clr>
                        <am3d:intensity n="12250000" d="1000000"/>
                        <am3d:pos x="-37964106" y="51130435" z="57631972"/>
                      </am3d:ptLight>
                      <am3d:ptLight rad="0">
                        <am3d:clr>
                          <a:scrgbClr r="86837" g="72700" b="100000"/>
                        </am3d:clr>
                        <am3d:intensity n="3125000" d="1000000"/>
                        <am3d:pos x="-37739122" y="58056624" z="-34769649"/>
                      </am3d:ptLight>
                    </am3d:model3d>
                  </a:graphicData>
                </a:graphic>
              </p:graphicFrame>
            </mc:Choice>
            <mc:Fallback>
              <p:pic>
                <p:nvPicPr>
                  <p:cNvPr id="29" name="Modèle 3D 28">
                    <a:extLst>
                      <a:ext uri="{FF2B5EF4-FFF2-40B4-BE49-F238E27FC236}">
                        <a16:creationId xmlns:a16="http://schemas.microsoft.com/office/drawing/2014/main" id="{EAC823C9-214F-BBA2-172B-E9D21FAFBF0D}"/>
                      </a:ext>
                    </a:extLst>
                  </p:cNvPr>
                  <p:cNvPicPr>
                    <a:picLocks noGrp="1" noRot="1" noChangeAspect="1" noMove="1" noResize="1" noEditPoints="1" noAdjustHandles="1" noChangeArrowheads="1" noChangeShapeType="1" noCrop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12862253">
                    <a:off x="4470158" y="3082475"/>
                    <a:ext cx="385893" cy="29894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am3d="http://schemas.microsoft.com/office/drawing/2017/model3d" Requires="am3d">
              <p:graphicFrame>
                <p:nvGraphicFramePr>
                  <p:cNvPr id="30" name="Modèle 3D 29">
                    <a:extLst>
                      <a:ext uri="{FF2B5EF4-FFF2-40B4-BE49-F238E27FC236}">
                        <a16:creationId xmlns:a16="http://schemas.microsoft.com/office/drawing/2014/main" id="{EDE9E0E9-31DE-9EBF-1CA2-8D2F5790AEBF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439656841"/>
                      </p:ext>
                    </p:extLst>
                  </p:nvPr>
                </p:nvGraphicFramePr>
                <p:xfrm rot="18747379">
                  <a:off x="4357569" y="5493881"/>
                  <a:ext cx="417518" cy="322627"/>
                </p:xfrm>
                <a:graphic>
                  <a:graphicData uri="http://schemas.microsoft.com/office/drawing/2017/model3d">
                    <am3d:model3d r:embed="rId6">
                      <am3d:spPr>
                        <a:xfrm rot="12880827">
                          <a:off x="0" y="0"/>
                          <a:ext cx="417518" cy="322627"/>
                        </a:xfrm>
                        <a:prstGeom prst="rect">
                          <a:avLst/>
                        </a:prstGeom>
                      </am3d:spPr>
                      <am3d:camera>
                        <am3d:pos x="0" y="0" z="68966880"/>
                        <am3d:up dx="0" dy="36000000" dz="0"/>
                        <am3d:lookAt x="0" y="0" z="0"/>
                        <am3d:perspective fov="2700000"/>
                      </am3d:camera>
                      <am3d:trans>
                        <am3d:meterPerModelUnit n="11761438" d="1000000"/>
                        <am3d:preTrans dx="-4777558" dy="-8084322" dz="-84653829"/>
                        <am3d:scale>
                          <am3d:sx n="1000000" d="1000000"/>
                          <am3d:sy n="1000000" d="1000000"/>
                          <am3d:sz n="1000000" d="1000000"/>
                        </am3d:scale>
                        <am3d:rot ax="391000" ay="326063" az="37186"/>
                        <am3d:postTrans dx="0" dy="0" dz="0"/>
                      </am3d:trans>
                      <am3d:raster rName="Office3DRenderer" rVer="16.0.8326">
                        <am3d:blip r:embed="rId7"/>
                      </am3d:raster>
                      <am3d:objViewport viewportSz="588320"/>
                      <am3d:ambientLight>
                        <am3d:clr>
                          <a:scrgbClr r="50000" g="50000" b="50000"/>
                        </am3d:clr>
                        <am3d:illuminance n="500000" d="1000000"/>
                      </am3d:ambientLight>
                      <am3d:ptLight rad="0">
                        <am3d:clr>
                          <a:scrgbClr r="100000" g="75000" b="50000"/>
                        </am3d:clr>
                        <am3d:intensity n="9765625" d="1000000"/>
                        <am3d:pos x="21959998" y="70920001" z="16344003"/>
                      </am3d:ptLight>
                      <am3d:ptLight rad="0">
                        <am3d:clr>
                          <a:scrgbClr r="40000" g="60000" b="95000"/>
                        </am3d:clr>
                        <am3d:intensity n="12250000" d="1000000"/>
                        <am3d:pos x="-37964106" y="51130435" z="57631972"/>
                      </am3d:ptLight>
                      <am3d:ptLight rad="0">
                        <am3d:clr>
                          <a:scrgbClr r="86837" g="72700" b="100000"/>
                        </am3d:clr>
                        <am3d:intensity n="3125000" d="1000000"/>
                        <am3d:pos x="-37739122" y="58056624" z="-34769649"/>
                      </am3d:ptLight>
                    </am3d:model3d>
                  </a:graphicData>
                </a:graphic>
              </p:graphicFrame>
            </mc:Choice>
            <mc:Fallback>
              <p:pic>
                <p:nvPicPr>
                  <p:cNvPr id="30" name="Modèle 3D 29">
                    <a:extLst>
                      <a:ext uri="{FF2B5EF4-FFF2-40B4-BE49-F238E27FC236}">
                        <a16:creationId xmlns:a16="http://schemas.microsoft.com/office/drawing/2014/main" id="{EDE9E0E9-31DE-9EBF-1CA2-8D2F5790AEBF}"/>
                      </a:ext>
                    </a:extLst>
                  </p:cNvPr>
                  <p:cNvPicPr>
                    <a:picLocks noGrp="1" noRot="1" noChangeAspect="1" noMove="1" noResize="1" noEditPoints="1" noAdjustHandles="1" noChangeArrowheads="1" noChangeShapeType="1" noCrop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12880827">
                    <a:off x="4611220" y="2759729"/>
                    <a:ext cx="417518" cy="322627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36376EFA-0832-1D94-3EA4-4CFDDA8B1F15}"/>
                </a:ext>
              </a:extLst>
            </p:cNvPr>
            <p:cNvGrpSpPr/>
            <p:nvPr/>
          </p:nvGrpSpPr>
          <p:grpSpPr>
            <a:xfrm rot="15218722">
              <a:off x="4828344" y="3882591"/>
              <a:ext cx="734245" cy="606413"/>
              <a:chOff x="4279717" y="4953311"/>
              <a:chExt cx="734245" cy="606413"/>
            </a:xfrm>
          </p:grpSpPr>
          <mc:AlternateContent xmlns:mc="http://schemas.openxmlformats.org/markup-compatibility/2006">
            <mc:Choice xmlns:am3d="http://schemas.microsoft.com/office/drawing/2017/model3d" Requires="am3d">
              <p:graphicFrame>
                <p:nvGraphicFramePr>
                  <p:cNvPr id="31" name="Modèle 3D 30">
                    <a:extLst>
                      <a:ext uri="{FF2B5EF4-FFF2-40B4-BE49-F238E27FC236}">
                        <a16:creationId xmlns:a16="http://schemas.microsoft.com/office/drawing/2014/main" id="{726864E9-C405-22CF-C4E6-E3817F730DE6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025816813"/>
                      </p:ext>
                    </p:extLst>
                  </p:nvPr>
                </p:nvGraphicFramePr>
                <p:xfrm rot="18690675">
                  <a:off x="4663929" y="5209691"/>
                  <a:ext cx="319457" cy="380609"/>
                </p:xfrm>
                <a:graphic>
                  <a:graphicData uri="http://schemas.microsoft.com/office/drawing/2017/model3d">
                    <am3d:model3d r:embed="rId8">
                      <am3d:spPr>
                        <a:xfrm rot="12309397">
                          <a:off x="0" y="0"/>
                          <a:ext cx="319457" cy="380609"/>
                        </a:xfrm>
                        <a:prstGeom prst="rect">
                          <a:avLst/>
                        </a:prstGeom>
                      </am3d:spPr>
                      <am3d:camera>
                        <am3d:pos x="0" y="0" z="75335904"/>
                        <am3d:up dx="0" dy="36000000" dz="0"/>
                        <am3d:lookAt x="0" y="0" z="0"/>
                        <am3d:perspective fov="2700000"/>
                      </am3d:camera>
                      <am3d:trans>
                        <am3d:meterPerModelUnit n="16768249" d="1000000"/>
                        <am3d:preTrans dx="-125018362" dy="-9737149" dz="-120690719"/>
                        <am3d:scale>
                          <am3d:sx n="1000000" d="1000000"/>
                          <am3d:sy n="1000000" d="1000000"/>
                          <am3d:sz n="1000000" d="1000000"/>
                        </am3d:scale>
                        <am3d:rot ax="425733" ay="456694" az="56673"/>
                        <am3d:postTrans dx="0" dy="0" dz="0"/>
                      </am3d:trans>
                      <am3d:raster rName="Office3DRenderer" rVer="16.0.8326">
                        <am3d:blip r:embed="rId9"/>
                      </am3d:raster>
                      <am3d:objViewport viewportSz="469788"/>
                      <am3d:ambientLight>
                        <am3d:clr>
                          <a:scrgbClr r="50000" g="50000" b="50000"/>
                        </am3d:clr>
                        <am3d:illuminance n="500000" d="1000000"/>
                      </am3d:ambientLight>
                      <am3d:ptLight rad="0">
                        <am3d:clr>
                          <a:scrgbClr r="100000" g="75000" b="50000"/>
                        </am3d:clr>
                        <am3d:intensity n="9765625" d="1000000"/>
                        <am3d:pos x="21959998" y="70920001" z="16344003"/>
                      </am3d:ptLight>
                      <am3d:ptLight rad="0">
                        <am3d:clr>
                          <a:scrgbClr r="40000" g="60000" b="95000"/>
                        </am3d:clr>
                        <am3d:intensity n="12250000" d="1000000"/>
                        <am3d:pos x="-37964106" y="51130435" z="57631972"/>
                      </am3d:ptLight>
                      <am3d:ptLight rad="0">
                        <am3d:clr>
                          <a:scrgbClr r="86837" g="72700" b="100000"/>
                        </am3d:clr>
                        <am3d:intensity n="3125000" d="1000000"/>
                        <am3d:pos x="-37739122" y="58056624" z="-34769649"/>
                      </am3d:ptLight>
                    </am3d:model3d>
                  </a:graphicData>
                </a:graphic>
              </p:graphicFrame>
            </mc:Choice>
            <mc:Fallback>
              <p:pic>
                <p:nvPicPr>
                  <p:cNvPr id="31" name="Modèle 3D 30">
                    <a:extLst>
                      <a:ext uri="{FF2B5EF4-FFF2-40B4-BE49-F238E27FC236}">
                        <a16:creationId xmlns:a16="http://schemas.microsoft.com/office/drawing/2014/main" id="{726864E9-C405-22CF-C4E6-E3817F730DE6}"/>
                      </a:ext>
                    </a:extLst>
                  </p:cNvPr>
                  <p:cNvPicPr>
                    <a:picLocks noGrp="1" noRot="1" noChangeAspect="1" noMove="1" noResize="1" noEditPoints="1" noAdjustHandles="1" noChangeArrowheads="1" noChangeShapeType="1" noCrop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 rot="12309397">
                    <a:off x="4979606" y="2988813"/>
                    <a:ext cx="319457" cy="38060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am3d="http://schemas.microsoft.com/office/drawing/2017/model3d" Requires="am3d">
              <p:graphicFrame>
                <p:nvGraphicFramePr>
                  <p:cNvPr id="32" name="Modèle 3D 31">
                    <a:extLst>
                      <a:ext uri="{FF2B5EF4-FFF2-40B4-BE49-F238E27FC236}">
                        <a16:creationId xmlns:a16="http://schemas.microsoft.com/office/drawing/2014/main" id="{1CA2A1A1-8228-09F4-17CA-8331F1FC0ADC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358073749"/>
                      </p:ext>
                    </p:extLst>
                  </p:nvPr>
                </p:nvGraphicFramePr>
                <p:xfrm rot="18515340">
                  <a:off x="4329462" y="4903566"/>
                  <a:ext cx="378624" cy="478114"/>
                </p:xfrm>
                <a:graphic>
                  <a:graphicData uri="http://schemas.microsoft.com/office/drawing/2017/model3d">
                    <am3d:model3d r:embed="rId10">
                      <am3d:spPr>
                        <a:xfrm rot="12134062">
                          <a:off x="0" y="0"/>
                          <a:ext cx="378624" cy="478114"/>
                        </a:xfrm>
                        <a:prstGeom prst="rect">
                          <a:avLst/>
                        </a:prstGeom>
                      </am3d:spPr>
                      <am3d:camera>
                        <am3d:pos x="0" y="0" z="75335904"/>
                        <am3d:up dx="0" dy="36000000" dz="0"/>
                        <am3d:lookAt x="0" y="0" z="0"/>
                        <am3d:perspective fov="2700000"/>
                      </am3d:camera>
                      <am3d:trans>
                        <am3d:meterPerModelUnit n="16768249" d="1000000"/>
                        <am3d:preTrans dx="-125025066" dy="-63989160" dz="-120690719"/>
                        <am3d:scale>
                          <am3d:sx n="1000000" d="1000000"/>
                          <am3d:sy n="1000000" d="1000000"/>
                          <am3d:sz n="1000000" d="1000000"/>
                        </am3d:scale>
                        <am3d:rot ax="-994983" ay="1026281" az="-300335"/>
                        <am3d:postTrans dx="0" dy="0" dz="0"/>
                      </am3d:trans>
                      <am3d:raster rName="Office3DRenderer" rVer="16.0.8326">
                        <am3d:blip r:embed="rId11"/>
                      </am3d:raster>
                      <am3d:objViewport viewportSz="530073"/>
                      <am3d:ambientLight>
                        <am3d:clr>
                          <a:scrgbClr r="50000" g="50000" b="50000"/>
                        </am3d:clr>
                        <am3d:illuminance n="500000" d="1000000"/>
                      </am3d:ambientLight>
                      <am3d:ptLight rad="0">
                        <am3d:clr>
                          <a:scrgbClr r="100000" g="75000" b="50000"/>
                        </am3d:clr>
                        <am3d:intensity n="9765625" d="1000000"/>
                        <am3d:pos x="21959998" y="70920001" z="16344003"/>
                      </am3d:ptLight>
                      <am3d:ptLight rad="0">
                        <am3d:clr>
                          <a:scrgbClr r="40000" g="60000" b="95000"/>
                        </am3d:clr>
                        <am3d:intensity n="12250000" d="1000000"/>
                        <am3d:pos x="-37964106" y="51130435" z="57631972"/>
                      </am3d:ptLight>
                      <am3d:ptLight rad="0">
                        <am3d:clr>
                          <a:scrgbClr r="86837" g="72700" b="100000"/>
                        </am3d:clr>
                        <am3d:intensity n="3125000" d="1000000"/>
                        <am3d:pos x="-37739122" y="58056624" z="-34769649"/>
                      </am3d:ptLight>
                    </am3d:model3d>
                  </a:graphicData>
                </a:graphic>
              </p:graphicFrame>
            </mc:Choice>
            <mc:Fallback>
              <p:pic>
                <p:nvPicPr>
                  <p:cNvPr id="32" name="Modèle 3D 31">
                    <a:extLst>
                      <a:ext uri="{FF2B5EF4-FFF2-40B4-BE49-F238E27FC236}">
                        <a16:creationId xmlns:a16="http://schemas.microsoft.com/office/drawing/2014/main" id="{1CA2A1A1-8228-09F4-17CA-8331F1FC0ADC}"/>
                      </a:ext>
                    </a:extLst>
                  </p:cNvPr>
                  <p:cNvPicPr>
                    <a:picLocks noGrp="1" noRot="1" noChangeAspect="1" noMove="1" noResize="1" noEditPoints="1" noAdjustHandles="1" noChangeArrowheads="1" noChangeShapeType="1" noCrop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 rot="12134062">
                    <a:off x="4788913" y="3305079"/>
                    <a:ext cx="378624" cy="478114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75DAD7D-4CF6-C508-280F-F3DF85607A12}"/>
              </a:ext>
            </a:extLst>
          </p:cNvPr>
          <p:cNvGrpSpPr/>
          <p:nvPr/>
        </p:nvGrpSpPr>
        <p:grpSpPr>
          <a:xfrm>
            <a:off x="208449" y="4207611"/>
            <a:ext cx="1616363" cy="2532005"/>
            <a:chOff x="208449" y="4207611"/>
            <a:chExt cx="1616363" cy="253200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EEFD2CE-D613-2CA9-DDBE-4410B36298E9}"/>
                </a:ext>
              </a:extLst>
            </p:cNvPr>
            <p:cNvSpPr txBox="1"/>
            <p:nvPr/>
          </p:nvSpPr>
          <p:spPr>
            <a:xfrm>
              <a:off x="981533" y="6462617"/>
              <a:ext cx="837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Guanine</a:t>
              </a:r>
            </a:p>
          </p:txBody>
        </p:sp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7" name="Modèle 3D 16">
                  <a:extLst>
                    <a:ext uri="{FF2B5EF4-FFF2-40B4-BE49-F238E27FC236}">
                      <a16:creationId xmlns:a16="http://schemas.microsoft.com/office/drawing/2014/main" id="{CCD59AED-AF79-2D48-C51B-BF32802B5FB9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11528652"/>
                    </p:ext>
                  </p:extLst>
                </p:nvPr>
              </p:nvGraphicFramePr>
              <p:xfrm>
                <a:off x="474731" y="4687609"/>
                <a:ext cx="378624" cy="478114"/>
              </p:xfrm>
              <a:graphic>
                <a:graphicData uri="http://schemas.microsoft.com/office/drawing/2017/model3d">
                  <am3d:model3d r:embed="rId10">
                    <am3d:spPr>
                      <a:xfrm>
                        <a:off x="0" y="0"/>
                        <a:ext cx="378624" cy="478114"/>
                      </a:xfrm>
                      <a:prstGeom prst="rect">
                        <a:avLst/>
                      </a:prstGeom>
                    </am3d:spPr>
                    <am3d:camera>
                      <am3d:pos x="0" y="0" z="7533590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6768249" d="1000000"/>
                      <am3d:preTrans dx="-125025066" dy="-63989160" dz="-12069071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994983" ay="1026281" az="-300335"/>
                      <am3d:postTrans dx="0" dy="0" dz="0"/>
                    </am3d:trans>
                    <am3d:raster rName="Office3DRenderer" rVer="16.0.8326">
                      <am3d:blip r:embed="rId11"/>
                    </am3d:raster>
                    <am3d:objViewport viewportSz="530073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7" name="Modèle 3D 16">
                  <a:extLst>
                    <a:ext uri="{FF2B5EF4-FFF2-40B4-BE49-F238E27FC236}">
                      <a16:creationId xmlns:a16="http://schemas.microsoft.com/office/drawing/2014/main" id="{CCD59AED-AF79-2D48-C51B-BF32802B5FB9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74731" y="4687609"/>
                  <a:ext cx="378624" cy="4781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8" name="Modèle 3D 17">
                  <a:extLst>
                    <a:ext uri="{FF2B5EF4-FFF2-40B4-BE49-F238E27FC236}">
                      <a16:creationId xmlns:a16="http://schemas.microsoft.com/office/drawing/2014/main" id="{54B8D44F-A5B1-4009-80B0-FBE5C9A068C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061140553"/>
                    </p:ext>
                  </p:extLst>
                </p:nvPr>
              </p:nvGraphicFramePr>
              <p:xfrm rot="10800000">
                <a:off x="474731" y="5309251"/>
                <a:ext cx="338248" cy="424040"/>
              </p:xfrm>
              <a:graphic>
                <a:graphicData uri="http://schemas.microsoft.com/office/drawing/2017/model3d">
                  <am3d:model3d r:embed="rId8">
                    <am3d:spPr>
                      <a:xfrm rot="10800000">
                        <a:off x="0" y="0"/>
                        <a:ext cx="338248" cy="424040"/>
                      </a:xfrm>
                      <a:prstGeom prst="rect">
                        <a:avLst/>
                      </a:prstGeom>
                    </am3d:spPr>
                    <am3d:camera>
                      <am3d:pos x="0" y="0" z="7533590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6768249" d="1000000"/>
                      <am3d:preTrans dx="-125018362" dy="-9737149" dz="-12069071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1253851" ay="-850594" az="-320533"/>
                      <am3d:postTrans dx="0" dy="0" dz="0"/>
                    </am3d:trans>
                    <am3d:raster rName="Office3DRenderer" rVer="16.0.8326">
                      <am3d:blip r:embed="rId12"/>
                    </am3d:raster>
                    <am3d:objViewport viewportSz="469789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8" name="Modèle 3D 17">
                  <a:extLst>
                    <a:ext uri="{FF2B5EF4-FFF2-40B4-BE49-F238E27FC236}">
                      <a16:creationId xmlns:a16="http://schemas.microsoft.com/office/drawing/2014/main" id="{54B8D44F-A5B1-4009-80B0-FBE5C9A068C8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 rot="10800000">
                  <a:off x="474731" y="5309251"/>
                  <a:ext cx="338248" cy="42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19" name="Modèle 3D 18">
                  <a:extLst>
                    <a:ext uri="{FF2B5EF4-FFF2-40B4-BE49-F238E27FC236}">
                      <a16:creationId xmlns:a16="http://schemas.microsoft.com/office/drawing/2014/main" id="{4EE32CDB-E37B-96A9-6783-440C58077B6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25844634"/>
                    </p:ext>
                  </p:extLst>
                </p:nvPr>
              </p:nvGraphicFramePr>
              <p:xfrm rot="10800000">
                <a:off x="474731" y="5909939"/>
                <a:ext cx="417518" cy="322627"/>
              </p:xfrm>
              <a:graphic>
                <a:graphicData uri="http://schemas.microsoft.com/office/drawing/2017/model3d">
                  <am3d:model3d r:embed="rId6">
                    <am3d:spPr>
                      <a:xfrm rot="10800000">
                        <a:off x="0" y="0"/>
                        <a:ext cx="417518" cy="322627"/>
                      </a:xfrm>
                      <a:prstGeom prst="rect">
                        <a:avLst/>
                      </a:prstGeom>
                    </am3d:spPr>
                    <am3d:camera>
                      <am3d:pos x="0" y="0" z="68966880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1761438" d="1000000"/>
                      <am3d:preTrans dx="-4777558" dy="-8084322" dz="-8465382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391000" ay="326063" az="37186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objViewport viewportSz="588320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19" name="Modèle 3D 18">
                  <a:extLst>
                    <a:ext uri="{FF2B5EF4-FFF2-40B4-BE49-F238E27FC236}">
                      <a16:creationId xmlns:a16="http://schemas.microsoft.com/office/drawing/2014/main" id="{4EE32CDB-E37B-96A9-6783-440C58077B64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0800000">
                  <a:off x="474731" y="5909939"/>
                  <a:ext cx="417518" cy="3226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0" name="Modèle 3D 19">
                  <a:extLst>
                    <a:ext uri="{FF2B5EF4-FFF2-40B4-BE49-F238E27FC236}">
                      <a16:creationId xmlns:a16="http://schemas.microsoft.com/office/drawing/2014/main" id="{65830165-C48A-9149-2DAB-1C1E8263859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74094292"/>
                    </p:ext>
                  </p:extLst>
                </p:nvPr>
              </p:nvGraphicFramePr>
              <p:xfrm>
                <a:off x="474731" y="6401209"/>
                <a:ext cx="385893" cy="298941"/>
              </p:xfrm>
              <a:graphic>
                <a:graphicData uri="http://schemas.microsoft.com/office/drawing/2017/model3d">
                  <am3d:model3d r:embed="rId4">
                    <am3d:spPr>
                      <a:xfrm>
                        <a:off x="0" y="0"/>
                        <a:ext cx="385893" cy="298941"/>
                      </a:xfrm>
                      <a:prstGeom prst="rect">
                        <a:avLst/>
                      </a:prstGeom>
                    </am3d:spPr>
                    <am3d:camera>
                      <am3d:pos x="0" y="0" z="70733353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1761438" d="1000000"/>
                      <am3d:preTrans dx="-4553949" dy="-39917883" dz="-8465382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832722" ay="302005" az="-74514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631327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0" name="Modèle 3D 19">
                  <a:extLst>
                    <a:ext uri="{FF2B5EF4-FFF2-40B4-BE49-F238E27FC236}">
                      <a16:creationId xmlns:a16="http://schemas.microsoft.com/office/drawing/2014/main" id="{65830165-C48A-9149-2DAB-1C1E82638596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74731" y="6401209"/>
                  <a:ext cx="385893" cy="298941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B919DCE-D69F-D46E-F1E8-76B47F7330D9}"/>
                </a:ext>
              </a:extLst>
            </p:cNvPr>
            <p:cNvSpPr txBox="1"/>
            <p:nvPr/>
          </p:nvSpPr>
          <p:spPr>
            <a:xfrm>
              <a:off x="995739" y="5932752"/>
              <a:ext cx="8290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Cytosine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8131780-42D5-5322-0C82-31EC8064BC1E}"/>
                </a:ext>
              </a:extLst>
            </p:cNvPr>
            <p:cNvSpPr txBox="1"/>
            <p:nvPr/>
          </p:nvSpPr>
          <p:spPr>
            <a:xfrm>
              <a:off x="981533" y="5390821"/>
              <a:ext cx="7954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Thymine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FD0EA32-A499-6077-EFCD-B50BA7F9F51F}"/>
                </a:ext>
              </a:extLst>
            </p:cNvPr>
            <p:cNvSpPr txBox="1"/>
            <p:nvPr/>
          </p:nvSpPr>
          <p:spPr>
            <a:xfrm>
              <a:off x="986247" y="4806431"/>
              <a:ext cx="8226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Adénine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E1A6177F-9EEC-70F4-9CD0-A74D39C601C2}"/>
                </a:ext>
              </a:extLst>
            </p:cNvPr>
            <p:cNvSpPr txBox="1"/>
            <p:nvPr/>
          </p:nvSpPr>
          <p:spPr>
            <a:xfrm>
              <a:off x="208449" y="4207611"/>
              <a:ext cx="12234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Bases azotées</a:t>
              </a: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6E141352-2BE7-B8B6-3D80-B0A9FB89D38C}"/>
              </a:ext>
            </a:extLst>
          </p:cNvPr>
          <p:cNvSpPr txBox="1"/>
          <p:nvPr/>
        </p:nvSpPr>
        <p:spPr>
          <a:xfrm>
            <a:off x="2675266" y="5541777"/>
            <a:ext cx="36231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=&gt; L’adénine ne s’associe qu’avec la thymine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C79DFF7-2316-6A8C-E21B-EF1D41272D96}"/>
              </a:ext>
            </a:extLst>
          </p:cNvPr>
          <p:cNvSpPr txBox="1"/>
          <p:nvPr/>
        </p:nvSpPr>
        <p:spPr>
          <a:xfrm>
            <a:off x="2675266" y="6095074"/>
            <a:ext cx="3773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=&gt; La  cytosine ne s’associe qu’avec la guanine</a:t>
            </a:r>
          </a:p>
        </p:txBody>
      </p:sp>
    </p:spTree>
    <p:extLst>
      <p:ext uri="{BB962C8B-B14F-4D97-AF65-F5344CB8AC3E}">
        <p14:creationId xmlns:p14="http://schemas.microsoft.com/office/powerpoint/2010/main" val="303001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3F6333B-4BC0-387B-9B0E-CE7DC0ECB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218" y="4091169"/>
            <a:ext cx="1944793" cy="1725318"/>
          </a:xfrm>
          <a:prstGeom prst="rect">
            <a:avLst/>
          </a:prstGeom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 </a:t>
            </a:r>
            <a:r>
              <a:rPr lang="fr-FR" sz="3200" dirty="0">
                <a:latin typeface="Arial" charset="0"/>
                <a:ea typeface="ＭＳ Ｐゴシック" charset="0"/>
              </a:rPr>
              <a:t>Le noyau :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réplication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25</a:t>
            </a:fld>
            <a:endParaRPr lang="fr-F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èle 3D 9">
                <a:extLst>
                  <a:ext uri="{FF2B5EF4-FFF2-40B4-BE49-F238E27FC236}">
                    <a16:creationId xmlns:a16="http://schemas.microsoft.com/office/drawing/2014/main" id="{9C21DF63-7DEA-2B79-66E1-14F94C90036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74469756"/>
                  </p:ext>
                </p:extLst>
              </p:nvPr>
            </p:nvGraphicFramePr>
            <p:xfrm>
              <a:off x="2915816" y="1484784"/>
              <a:ext cx="1944216" cy="172819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944216" cy="1728192"/>
                    </a:xfrm>
                    <a:prstGeom prst="rect">
                      <a:avLst/>
                    </a:prstGeom>
                  </am3d:spPr>
                  <am3d:camera>
                    <am3d:pos x="0" y="0" z="7450271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296090" d="1000000"/>
                    <am3d:preTrans dx="19107439" dy="636717" dz="-2593841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01829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èle 3D 9">
                <a:extLst>
                  <a:ext uri="{FF2B5EF4-FFF2-40B4-BE49-F238E27FC236}">
                    <a16:creationId xmlns:a16="http://schemas.microsoft.com/office/drawing/2014/main" id="{9C21DF63-7DEA-2B79-66E1-14F94C9003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15816" y="1484784"/>
                <a:ext cx="1944216" cy="1728192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854D45AB-65A0-7180-7BBC-A2815D094E23}"/>
              </a:ext>
            </a:extLst>
          </p:cNvPr>
          <p:cNvSpPr/>
          <p:nvPr/>
        </p:nvSpPr>
        <p:spPr>
          <a:xfrm>
            <a:off x="3636670" y="2144555"/>
            <a:ext cx="408986" cy="91957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EC96200C-4A4B-DEF8-EB16-D8E18E9A520E}"/>
              </a:ext>
            </a:extLst>
          </p:cNvPr>
          <p:cNvSpPr/>
          <p:nvPr/>
        </p:nvSpPr>
        <p:spPr>
          <a:xfrm>
            <a:off x="3717295" y="2150861"/>
            <a:ext cx="408986" cy="91957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F1740273-B011-71D1-3463-BC1045D7EB2D}"/>
              </a:ext>
            </a:extLst>
          </p:cNvPr>
          <p:cNvGrpSpPr/>
          <p:nvPr/>
        </p:nvGrpSpPr>
        <p:grpSpPr>
          <a:xfrm>
            <a:off x="5258365" y="4736837"/>
            <a:ext cx="489611" cy="98263"/>
            <a:chOff x="3669792" y="3291527"/>
            <a:chExt cx="1196828" cy="258364"/>
          </a:xfrm>
        </p:grpSpPr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14B5E84E-D4C0-AD09-FF83-DD9915842CD5}"/>
                </a:ext>
              </a:extLst>
            </p:cNvPr>
            <p:cNvSpPr/>
            <p:nvPr/>
          </p:nvSpPr>
          <p:spPr>
            <a:xfrm>
              <a:off x="3669792" y="3291527"/>
              <a:ext cx="999744" cy="241783"/>
            </a:xfrm>
            <a:custGeom>
              <a:avLst/>
              <a:gdLst>
                <a:gd name="connsiteX0" fmla="*/ 0 w 999744"/>
                <a:gd name="connsiteY0" fmla="*/ 231961 h 241783"/>
                <a:gd name="connsiteX1" fmla="*/ 316992 w 999744"/>
                <a:gd name="connsiteY1" fmla="*/ 313 h 241783"/>
                <a:gd name="connsiteX2" fmla="*/ 548640 w 999744"/>
                <a:gd name="connsiteY2" fmla="*/ 183193 h 241783"/>
                <a:gd name="connsiteX3" fmla="*/ 731520 w 999744"/>
                <a:gd name="connsiteY3" fmla="*/ 231961 h 241783"/>
                <a:gd name="connsiteX4" fmla="*/ 999744 w 999744"/>
                <a:gd name="connsiteY4" fmla="*/ 12505 h 24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744" h="241783">
                  <a:moveTo>
                    <a:pt x="0" y="231961"/>
                  </a:moveTo>
                  <a:cubicBezTo>
                    <a:pt x="112776" y="120201"/>
                    <a:pt x="225552" y="8441"/>
                    <a:pt x="316992" y="313"/>
                  </a:cubicBezTo>
                  <a:cubicBezTo>
                    <a:pt x="408432" y="-7815"/>
                    <a:pt x="479552" y="144585"/>
                    <a:pt x="548640" y="183193"/>
                  </a:cubicBezTo>
                  <a:cubicBezTo>
                    <a:pt x="617728" y="221801"/>
                    <a:pt x="656336" y="260409"/>
                    <a:pt x="731520" y="231961"/>
                  </a:cubicBezTo>
                  <a:cubicBezTo>
                    <a:pt x="806704" y="203513"/>
                    <a:pt x="903224" y="108009"/>
                    <a:pt x="999744" y="1250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46D1DF60-FD83-882B-982B-2A9E968B9E23}"/>
                </a:ext>
              </a:extLst>
            </p:cNvPr>
            <p:cNvSpPr/>
            <p:nvPr/>
          </p:nvSpPr>
          <p:spPr>
            <a:xfrm>
              <a:off x="3866876" y="3308108"/>
              <a:ext cx="999744" cy="241783"/>
            </a:xfrm>
            <a:custGeom>
              <a:avLst/>
              <a:gdLst>
                <a:gd name="connsiteX0" fmla="*/ 0 w 999744"/>
                <a:gd name="connsiteY0" fmla="*/ 231961 h 241783"/>
                <a:gd name="connsiteX1" fmla="*/ 316992 w 999744"/>
                <a:gd name="connsiteY1" fmla="*/ 313 h 241783"/>
                <a:gd name="connsiteX2" fmla="*/ 548640 w 999744"/>
                <a:gd name="connsiteY2" fmla="*/ 183193 h 241783"/>
                <a:gd name="connsiteX3" fmla="*/ 731520 w 999744"/>
                <a:gd name="connsiteY3" fmla="*/ 231961 h 241783"/>
                <a:gd name="connsiteX4" fmla="*/ 999744 w 999744"/>
                <a:gd name="connsiteY4" fmla="*/ 12505 h 24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744" h="241783">
                  <a:moveTo>
                    <a:pt x="0" y="231961"/>
                  </a:moveTo>
                  <a:cubicBezTo>
                    <a:pt x="112776" y="120201"/>
                    <a:pt x="225552" y="8441"/>
                    <a:pt x="316992" y="313"/>
                  </a:cubicBezTo>
                  <a:cubicBezTo>
                    <a:pt x="408432" y="-7815"/>
                    <a:pt x="479552" y="144585"/>
                    <a:pt x="548640" y="183193"/>
                  </a:cubicBezTo>
                  <a:cubicBezTo>
                    <a:pt x="617728" y="221801"/>
                    <a:pt x="656336" y="260409"/>
                    <a:pt x="731520" y="231961"/>
                  </a:cubicBezTo>
                  <a:cubicBezTo>
                    <a:pt x="806704" y="203513"/>
                    <a:pt x="903224" y="108009"/>
                    <a:pt x="999744" y="1250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96B785CD-C2EC-00BA-399D-8188584BE851}"/>
              </a:ext>
            </a:extLst>
          </p:cNvPr>
          <p:cNvCxnSpPr>
            <a:cxnSpLocks/>
          </p:cNvCxnSpPr>
          <p:nvPr/>
        </p:nvCxnSpPr>
        <p:spPr>
          <a:xfrm>
            <a:off x="4447072" y="3086844"/>
            <a:ext cx="556976" cy="983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B77696F9-9F0D-C38C-A057-041733B40A21}"/>
              </a:ext>
            </a:extLst>
          </p:cNvPr>
          <p:cNvCxnSpPr>
            <a:cxnSpLocks/>
          </p:cNvCxnSpPr>
          <p:nvPr/>
        </p:nvCxnSpPr>
        <p:spPr>
          <a:xfrm flipH="1">
            <a:off x="2771800" y="3105352"/>
            <a:ext cx="653451" cy="875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492A59E6-EA64-2A3B-755A-817977E081E7}"/>
              </a:ext>
            </a:extLst>
          </p:cNvPr>
          <p:cNvSpPr txBox="1"/>
          <p:nvPr/>
        </p:nvSpPr>
        <p:spPr>
          <a:xfrm>
            <a:off x="3217055" y="3404749"/>
            <a:ext cx="1438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Division cellulaire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9C131FCB-5ECC-B17B-AA89-334ACF3F08EB}"/>
              </a:ext>
            </a:extLst>
          </p:cNvPr>
          <p:cNvCxnSpPr>
            <a:cxnSpLocks/>
          </p:cNvCxnSpPr>
          <p:nvPr/>
        </p:nvCxnSpPr>
        <p:spPr>
          <a:xfrm>
            <a:off x="4873237" y="2190533"/>
            <a:ext cx="1427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B627019F-2CC1-970F-7A65-7C748CBE19CC}"/>
              </a:ext>
            </a:extLst>
          </p:cNvPr>
          <p:cNvSpPr txBox="1"/>
          <p:nvPr/>
        </p:nvSpPr>
        <p:spPr>
          <a:xfrm>
            <a:off x="4671290" y="1770246"/>
            <a:ext cx="1744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Réplication de l’ADN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A49AE12F-955D-18DE-22FD-4C7A76199C3D}"/>
              </a:ext>
            </a:extLst>
          </p:cNvPr>
          <p:cNvSpPr txBox="1"/>
          <p:nvPr/>
        </p:nvSpPr>
        <p:spPr>
          <a:xfrm>
            <a:off x="7442303" y="201721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</a:t>
            </a:r>
          </a:p>
        </p:txBody>
      </p:sp>
      <p:sp>
        <p:nvSpPr>
          <p:cNvPr id="63" name="Forme libre : forme 62">
            <a:extLst>
              <a:ext uri="{FF2B5EF4-FFF2-40B4-BE49-F238E27FC236}">
                <a16:creationId xmlns:a16="http://schemas.microsoft.com/office/drawing/2014/main" id="{D3CFDB57-709E-8A96-3DFC-4AFD3929BD86}"/>
              </a:ext>
            </a:extLst>
          </p:cNvPr>
          <p:cNvSpPr/>
          <p:nvPr/>
        </p:nvSpPr>
        <p:spPr>
          <a:xfrm>
            <a:off x="6718656" y="2151958"/>
            <a:ext cx="408986" cy="91957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Forme libre : forme 63">
            <a:extLst>
              <a:ext uri="{FF2B5EF4-FFF2-40B4-BE49-F238E27FC236}">
                <a16:creationId xmlns:a16="http://schemas.microsoft.com/office/drawing/2014/main" id="{E3C8CD98-E61F-0A18-C7D6-D74E77F97C6C}"/>
              </a:ext>
            </a:extLst>
          </p:cNvPr>
          <p:cNvSpPr/>
          <p:nvPr/>
        </p:nvSpPr>
        <p:spPr>
          <a:xfrm>
            <a:off x="6799281" y="2158264"/>
            <a:ext cx="408986" cy="91957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5" name="Forme libre : forme 64">
            <a:extLst>
              <a:ext uri="{FF2B5EF4-FFF2-40B4-BE49-F238E27FC236}">
                <a16:creationId xmlns:a16="http://schemas.microsoft.com/office/drawing/2014/main" id="{D3310338-8411-BA45-89F7-7A89080B816B}"/>
              </a:ext>
            </a:extLst>
          </p:cNvPr>
          <p:cNvSpPr/>
          <p:nvPr/>
        </p:nvSpPr>
        <p:spPr>
          <a:xfrm>
            <a:off x="8018042" y="2121712"/>
            <a:ext cx="408986" cy="91957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Forme libre : forme 65">
            <a:extLst>
              <a:ext uri="{FF2B5EF4-FFF2-40B4-BE49-F238E27FC236}">
                <a16:creationId xmlns:a16="http://schemas.microsoft.com/office/drawing/2014/main" id="{A63FFD59-C9C5-6501-4297-37E95557AD63}"/>
              </a:ext>
            </a:extLst>
          </p:cNvPr>
          <p:cNvSpPr/>
          <p:nvPr/>
        </p:nvSpPr>
        <p:spPr>
          <a:xfrm>
            <a:off x="8098667" y="2128018"/>
            <a:ext cx="408986" cy="91957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Forme libre : forme 66">
            <a:extLst>
              <a:ext uri="{FF2B5EF4-FFF2-40B4-BE49-F238E27FC236}">
                <a16:creationId xmlns:a16="http://schemas.microsoft.com/office/drawing/2014/main" id="{68EB7067-0F98-B274-C915-EB43F411EA7B}"/>
              </a:ext>
            </a:extLst>
          </p:cNvPr>
          <p:cNvSpPr/>
          <p:nvPr/>
        </p:nvSpPr>
        <p:spPr>
          <a:xfrm>
            <a:off x="6388608" y="2438400"/>
            <a:ext cx="984456" cy="2365248"/>
          </a:xfrm>
          <a:custGeom>
            <a:avLst/>
            <a:gdLst>
              <a:gd name="connsiteX0" fmla="*/ 573024 w 984456"/>
              <a:gd name="connsiteY0" fmla="*/ 0 h 2365248"/>
              <a:gd name="connsiteX1" fmla="*/ 963168 w 984456"/>
              <a:gd name="connsiteY1" fmla="*/ 1877568 h 2365248"/>
              <a:gd name="connsiteX2" fmla="*/ 0 w 984456"/>
              <a:gd name="connsiteY2" fmla="*/ 2365248 h 23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4456" h="2365248">
                <a:moveTo>
                  <a:pt x="573024" y="0"/>
                </a:moveTo>
                <a:cubicBezTo>
                  <a:pt x="815848" y="741680"/>
                  <a:pt x="1058672" y="1483360"/>
                  <a:pt x="963168" y="1877568"/>
                </a:cubicBezTo>
                <a:cubicBezTo>
                  <a:pt x="867664" y="2271776"/>
                  <a:pt x="433832" y="2318512"/>
                  <a:pt x="0" y="236524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Forme libre : forme 67">
            <a:extLst>
              <a:ext uri="{FF2B5EF4-FFF2-40B4-BE49-F238E27FC236}">
                <a16:creationId xmlns:a16="http://schemas.microsoft.com/office/drawing/2014/main" id="{EBE425FE-7C8D-6817-81FB-599C7796EE31}"/>
              </a:ext>
            </a:extLst>
          </p:cNvPr>
          <p:cNvSpPr/>
          <p:nvPr/>
        </p:nvSpPr>
        <p:spPr>
          <a:xfrm>
            <a:off x="2877312" y="2426208"/>
            <a:ext cx="5601415" cy="3974705"/>
          </a:xfrm>
          <a:custGeom>
            <a:avLst/>
            <a:gdLst>
              <a:gd name="connsiteX0" fmla="*/ 5425440 w 5601415"/>
              <a:gd name="connsiteY0" fmla="*/ 0 h 3974705"/>
              <a:gd name="connsiteX1" fmla="*/ 5303520 w 5601415"/>
              <a:gd name="connsiteY1" fmla="*/ 2645664 h 3974705"/>
              <a:gd name="connsiteX2" fmla="*/ 2657856 w 5601415"/>
              <a:gd name="connsiteY2" fmla="*/ 3974592 h 3974705"/>
              <a:gd name="connsiteX3" fmla="*/ 0 w 5601415"/>
              <a:gd name="connsiteY3" fmla="*/ 2584704 h 39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1415" h="3974705">
                <a:moveTo>
                  <a:pt x="5425440" y="0"/>
                </a:moveTo>
                <a:cubicBezTo>
                  <a:pt x="5595112" y="991616"/>
                  <a:pt x="5764784" y="1983232"/>
                  <a:pt x="5303520" y="2645664"/>
                </a:cubicBezTo>
                <a:cubicBezTo>
                  <a:pt x="4842256" y="3308096"/>
                  <a:pt x="3541776" y="3984752"/>
                  <a:pt x="2657856" y="3974592"/>
                </a:cubicBezTo>
                <a:cubicBezTo>
                  <a:pt x="1773936" y="3964432"/>
                  <a:pt x="886968" y="3274568"/>
                  <a:pt x="0" y="258470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Triangle isocèle 68">
            <a:extLst>
              <a:ext uri="{FF2B5EF4-FFF2-40B4-BE49-F238E27FC236}">
                <a16:creationId xmlns:a16="http://schemas.microsoft.com/office/drawing/2014/main" id="{E0FD333E-41E8-1C65-1BB4-8C55BA9A5BE2}"/>
              </a:ext>
            </a:extLst>
          </p:cNvPr>
          <p:cNvSpPr/>
          <p:nvPr/>
        </p:nvSpPr>
        <p:spPr>
          <a:xfrm rot="19261447">
            <a:off x="2756615" y="4896775"/>
            <a:ext cx="288032" cy="21602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Triangle isocèle 69">
            <a:extLst>
              <a:ext uri="{FF2B5EF4-FFF2-40B4-BE49-F238E27FC236}">
                <a16:creationId xmlns:a16="http://schemas.microsoft.com/office/drawing/2014/main" id="{2FAD7D55-A5E6-F3D8-AF4E-152270E3C1DD}"/>
              </a:ext>
            </a:extLst>
          </p:cNvPr>
          <p:cNvSpPr/>
          <p:nvPr/>
        </p:nvSpPr>
        <p:spPr>
          <a:xfrm rot="17115648">
            <a:off x="6203327" y="4678448"/>
            <a:ext cx="288032" cy="21602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A9F89BEA-834E-508C-A5F6-C4F761401CD2}"/>
              </a:ext>
            </a:extLst>
          </p:cNvPr>
          <p:cNvSpPr txBox="1"/>
          <p:nvPr/>
        </p:nvSpPr>
        <p:spPr>
          <a:xfrm>
            <a:off x="1403448" y="1990388"/>
            <a:ext cx="1125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Cellule mère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EF082963-79AE-2572-D812-064BC367691F}"/>
              </a:ext>
            </a:extLst>
          </p:cNvPr>
          <p:cNvSpPr txBox="1"/>
          <p:nvPr/>
        </p:nvSpPr>
        <p:spPr>
          <a:xfrm>
            <a:off x="608033" y="4715596"/>
            <a:ext cx="974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Cellule fille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A6C4DF-C233-BD5E-73E6-E730C0EE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624" y="4110424"/>
            <a:ext cx="1944793" cy="17253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9779AD-D10E-23C9-B2DC-4DEC5E055654}"/>
              </a:ext>
            </a:extLst>
          </p:cNvPr>
          <p:cNvSpPr txBox="1"/>
          <p:nvPr/>
        </p:nvSpPr>
        <p:spPr>
          <a:xfrm>
            <a:off x="4866563" y="2230192"/>
            <a:ext cx="1441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ADN polymérase</a:t>
            </a:r>
          </a:p>
        </p:txBody>
      </p:sp>
    </p:spTree>
    <p:extLst>
      <p:ext uri="{BB962C8B-B14F-4D97-AF65-F5344CB8AC3E}">
        <p14:creationId xmlns:p14="http://schemas.microsoft.com/office/powerpoint/2010/main" val="3502878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794F4A8-81E9-1811-178A-2C1B09BFCF12}"/>
              </a:ext>
            </a:extLst>
          </p:cNvPr>
          <p:cNvSpPr/>
          <p:nvPr/>
        </p:nvSpPr>
        <p:spPr>
          <a:xfrm>
            <a:off x="2195736" y="3181260"/>
            <a:ext cx="4877896" cy="33440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  </a:t>
            </a:r>
            <a:r>
              <a:rPr lang="fr-FR" sz="3200" dirty="0">
                <a:latin typeface="Arial" charset="0"/>
                <a:ea typeface="ＭＳ Ｐゴシック" charset="0"/>
              </a:rPr>
              <a:t>Le noyau :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transcription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26</a:t>
            </a:fld>
            <a:endParaRPr lang="fr-F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èle 3D 9">
                <a:extLst>
                  <a:ext uri="{FF2B5EF4-FFF2-40B4-BE49-F238E27FC236}">
                    <a16:creationId xmlns:a16="http://schemas.microsoft.com/office/drawing/2014/main" id="{9C21DF63-7DEA-2B79-66E1-14F94C90036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0588672"/>
                  </p:ext>
                </p:extLst>
              </p:nvPr>
            </p:nvGraphicFramePr>
            <p:xfrm>
              <a:off x="107504" y="1522454"/>
              <a:ext cx="1944216" cy="1728192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944216" cy="1728192"/>
                    </a:xfrm>
                    <a:prstGeom prst="rect">
                      <a:avLst/>
                    </a:prstGeom>
                  </am3d:spPr>
                  <am3d:camera>
                    <am3d:pos x="0" y="0" z="7450271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296090" d="1000000"/>
                    <am3d:preTrans dx="19107439" dy="636717" dz="-2593841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01829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èle 3D 9">
                <a:extLst>
                  <a:ext uri="{FF2B5EF4-FFF2-40B4-BE49-F238E27FC236}">
                    <a16:creationId xmlns:a16="http://schemas.microsoft.com/office/drawing/2014/main" id="{9C21DF63-7DEA-2B79-66E1-14F94C9003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504" y="1522454"/>
                <a:ext cx="1944216" cy="1728192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854D45AB-65A0-7180-7BBC-A2815D094E23}"/>
              </a:ext>
            </a:extLst>
          </p:cNvPr>
          <p:cNvSpPr/>
          <p:nvPr/>
        </p:nvSpPr>
        <p:spPr>
          <a:xfrm>
            <a:off x="828358" y="2182225"/>
            <a:ext cx="408986" cy="91957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EC96200C-4A4B-DEF8-EB16-D8E18E9A520E}"/>
              </a:ext>
            </a:extLst>
          </p:cNvPr>
          <p:cNvSpPr/>
          <p:nvPr/>
        </p:nvSpPr>
        <p:spPr>
          <a:xfrm>
            <a:off x="908983" y="2188531"/>
            <a:ext cx="408986" cy="91957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9C131FCB-5ECC-B17B-AA89-334ACF3F08EB}"/>
              </a:ext>
            </a:extLst>
          </p:cNvPr>
          <p:cNvCxnSpPr>
            <a:cxnSpLocks/>
          </p:cNvCxnSpPr>
          <p:nvPr/>
        </p:nvCxnSpPr>
        <p:spPr>
          <a:xfrm>
            <a:off x="1317969" y="2243915"/>
            <a:ext cx="8110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B627019F-2CC1-970F-7A65-7C748CBE19CC}"/>
              </a:ext>
            </a:extLst>
          </p:cNvPr>
          <p:cNvSpPr txBox="1"/>
          <p:nvPr/>
        </p:nvSpPr>
        <p:spPr>
          <a:xfrm>
            <a:off x="3948088" y="1851891"/>
            <a:ext cx="13227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La transcription</a:t>
            </a:r>
          </a:p>
        </p:txBody>
      </p:sp>
      <p:sp>
        <p:nvSpPr>
          <p:cNvPr id="63" name="Forme libre : forme 62">
            <a:extLst>
              <a:ext uri="{FF2B5EF4-FFF2-40B4-BE49-F238E27FC236}">
                <a16:creationId xmlns:a16="http://schemas.microsoft.com/office/drawing/2014/main" id="{D3CFDB57-709E-8A96-3DFC-4AFD3929BD86}"/>
              </a:ext>
            </a:extLst>
          </p:cNvPr>
          <p:cNvSpPr/>
          <p:nvPr/>
        </p:nvSpPr>
        <p:spPr>
          <a:xfrm>
            <a:off x="2396864" y="2100283"/>
            <a:ext cx="1245273" cy="276999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  <a:ln>
            <a:solidFill>
              <a:srgbClr val="33BC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Forme libre : forme 63">
            <a:extLst>
              <a:ext uri="{FF2B5EF4-FFF2-40B4-BE49-F238E27FC236}">
                <a16:creationId xmlns:a16="http://schemas.microsoft.com/office/drawing/2014/main" id="{E3C8CD98-E61F-0A18-C7D6-D74E77F97C6C}"/>
              </a:ext>
            </a:extLst>
          </p:cNvPr>
          <p:cNvSpPr/>
          <p:nvPr/>
        </p:nvSpPr>
        <p:spPr>
          <a:xfrm>
            <a:off x="2671306" y="2128890"/>
            <a:ext cx="1136949" cy="276989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744" h="241783">
                <a:moveTo>
                  <a:pt x="0" y="231961"/>
                </a:moveTo>
                <a:cubicBezTo>
                  <a:pt x="112776" y="120201"/>
                  <a:pt x="225552" y="8441"/>
                  <a:pt x="316992" y="313"/>
                </a:cubicBezTo>
                <a:cubicBezTo>
                  <a:pt x="408432" y="-7815"/>
                  <a:pt x="479552" y="144585"/>
                  <a:pt x="548640" y="183193"/>
                </a:cubicBezTo>
                <a:cubicBezTo>
                  <a:pt x="617728" y="221801"/>
                  <a:pt x="656336" y="260409"/>
                  <a:pt x="731520" y="231961"/>
                </a:cubicBezTo>
                <a:cubicBezTo>
                  <a:pt x="806704" y="203513"/>
                  <a:pt x="903224" y="108009"/>
                  <a:pt x="999744" y="12505"/>
                </a:cubicBezTo>
              </a:path>
            </a:pathLst>
          </a:custGeom>
          <a:noFill/>
          <a:ln>
            <a:solidFill>
              <a:srgbClr val="33BC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FEF1E3E-47DA-6BE0-22EB-7BF79A5419ED}"/>
              </a:ext>
            </a:extLst>
          </p:cNvPr>
          <p:cNvCxnSpPr>
            <a:cxnSpLocks/>
          </p:cNvCxnSpPr>
          <p:nvPr/>
        </p:nvCxnSpPr>
        <p:spPr>
          <a:xfrm>
            <a:off x="3995936" y="2274182"/>
            <a:ext cx="1427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14FE5DF0-9C68-7331-F497-C1C77D0D9DCD}"/>
              </a:ext>
            </a:extLst>
          </p:cNvPr>
          <p:cNvSpPr/>
          <p:nvPr/>
        </p:nvSpPr>
        <p:spPr>
          <a:xfrm>
            <a:off x="5611001" y="2100346"/>
            <a:ext cx="1322909" cy="265682"/>
          </a:xfrm>
          <a:custGeom>
            <a:avLst/>
            <a:gdLst>
              <a:gd name="connsiteX0" fmla="*/ 0 w 999744"/>
              <a:gd name="connsiteY0" fmla="*/ 231961 h 241783"/>
              <a:gd name="connsiteX1" fmla="*/ 316992 w 999744"/>
              <a:gd name="connsiteY1" fmla="*/ 313 h 241783"/>
              <a:gd name="connsiteX2" fmla="*/ 548640 w 999744"/>
              <a:gd name="connsiteY2" fmla="*/ 183193 h 241783"/>
              <a:gd name="connsiteX3" fmla="*/ 731520 w 999744"/>
              <a:gd name="connsiteY3" fmla="*/ 231961 h 241783"/>
              <a:gd name="connsiteX4" fmla="*/ 999744 w 999744"/>
              <a:gd name="connsiteY4" fmla="*/ 12505 h 241783"/>
              <a:gd name="connsiteX0" fmla="*/ 0 w 999744"/>
              <a:gd name="connsiteY0" fmla="*/ 231905 h 231905"/>
              <a:gd name="connsiteX1" fmla="*/ 316992 w 999744"/>
              <a:gd name="connsiteY1" fmla="*/ 257 h 231905"/>
              <a:gd name="connsiteX2" fmla="*/ 548640 w 999744"/>
              <a:gd name="connsiteY2" fmla="*/ 183137 h 231905"/>
              <a:gd name="connsiteX3" fmla="*/ 717669 w 999744"/>
              <a:gd name="connsiteY3" fmla="*/ 21073 h 231905"/>
              <a:gd name="connsiteX4" fmla="*/ 999744 w 999744"/>
              <a:gd name="connsiteY4" fmla="*/ 12449 h 231905"/>
              <a:gd name="connsiteX0" fmla="*/ 0 w 1062073"/>
              <a:gd name="connsiteY0" fmla="*/ 231905 h 231905"/>
              <a:gd name="connsiteX1" fmla="*/ 316992 w 1062073"/>
              <a:gd name="connsiteY1" fmla="*/ 257 h 231905"/>
              <a:gd name="connsiteX2" fmla="*/ 548640 w 1062073"/>
              <a:gd name="connsiteY2" fmla="*/ 183137 h 231905"/>
              <a:gd name="connsiteX3" fmla="*/ 717669 w 1062073"/>
              <a:gd name="connsiteY3" fmla="*/ 21073 h 231905"/>
              <a:gd name="connsiteX4" fmla="*/ 1062073 w 1062073"/>
              <a:gd name="connsiteY4" fmla="*/ 27508 h 231905"/>
              <a:gd name="connsiteX0" fmla="*/ 0 w 1062073"/>
              <a:gd name="connsiteY0" fmla="*/ 231905 h 231905"/>
              <a:gd name="connsiteX1" fmla="*/ 316992 w 1062073"/>
              <a:gd name="connsiteY1" fmla="*/ 257 h 231905"/>
              <a:gd name="connsiteX2" fmla="*/ 548640 w 1062073"/>
              <a:gd name="connsiteY2" fmla="*/ 183137 h 231905"/>
              <a:gd name="connsiteX3" fmla="*/ 717669 w 1062073"/>
              <a:gd name="connsiteY3" fmla="*/ 21073 h 231905"/>
              <a:gd name="connsiteX4" fmla="*/ 1062073 w 1062073"/>
              <a:gd name="connsiteY4" fmla="*/ 27508 h 23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2073" h="231905">
                <a:moveTo>
                  <a:pt x="0" y="231905"/>
                </a:moveTo>
                <a:cubicBezTo>
                  <a:pt x="112776" y="120145"/>
                  <a:pt x="225552" y="8385"/>
                  <a:pt x="316992" y="257"/>
                </a:cubicBezTo>
                <a:cubicBezTo>
                  <a:pt x="408432" y="-7871"/>
                  <a:pt x="481861" y="179668"/>
                  <a:pt x="548640" y="183137"/>
                </a:cubicBezTo>
                <a:cubicBezTo>
                  <a:pt x="615420" y="186606"/>
                  <a:pt x="642485" y="49521"/>
                  <a:pt x="717669" y="21073"/>
                </a:cubicBezTo>
                <a:cubicBezTo>
                  <a:pt x="792853" y="-7375"/>
                  <a:pt x="979405" y="55245"/>
                  <a:pt x="1062073" y="27508"/>
                </a:cubicBezTo>
              </a:path>
            </a:pathLst>
          </a:custGeom>
          <a:noFill/>
          <a:ln>
            <a:solidFill>
              <a:srgbClr val="33BC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20E11C66-9291-EA5A-20AF-0F0DF298D83F}"/>
              </a:ext>
            </a:extLst>
          </p:cNvPr>
          <p:cNvSpPr/>
          <p:nvPr/>
        </p:nvSpPr>
        <p:spPr>
          <a:xfrm>
            <a:off x="5940152" y="2128890"/>
            <a:ext cx="1043796" cy="297683"/>
          </a:xfrm>
          <a:custGeom>
            <a:avLst/>
            <a:gdLst>
              <a:gd name="connsiteX0" fmla="*/ 0 w 1043796"/>
              <a:gd name="connsiteY0" fmla="*/ 269684 h 297683"/>
              <a:gd name="connsiteX1" fmla="*/ 258792 w 1043796"/>
              <a:gd name="connsiteY1" fmla="*/ 2265 h 297683"/>
              <a:gd name="connsiteX2" fmla="*/ 543464 w 1043796"/>
              <a:gd name="connsiteY2" fmla="*/ 148914 h 297683"/>
              <a:gd name="connsiteX3" fmla="*/ 733245 w 1043796"/>
              <a:gd name="connsiteY3" fmla="*/ 286936 h 297683"/>
              <a:gd name="connsiteX4" fmla="*/ 1043796 w 1043796"/>
              <a:gd name="connsiteY4" fmla="*/ 278310 h 297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3796" h="297683">
                <a:moveTo>
                  <a:pt x="0" y="269684"/>
                </a:moveTo>
                <a:cubicBezTo>
                  <a:pt x="84107" y="146038"/>
                  <a:pt x="168215" y="22393"/>
                  <a:pt x="258792" y="2265"/>
                </a:cubicBezTo>
                <a:cubicBezTo>
                  <a:pt x="349369" y="-17863"/>
                  <a:pt x="464389" y="101469"/>
                  <a:pt x="543464" y="148914"/>
                </a:cubicBezTo>
                <a:cubicBezTo>
                  <a:pt x="622540" y="196359"/>
                  <a:pt x="649856" y="265370"/>
                  <a:pt x="733245" y="286936"/>
                </a:cubicBezTo>
                <a:cubicBezTo>
                  <a:pt x="816634" y="308502"/>
                  <a:pt x="930215" y="293406"/>
                  <a:pt x="1043796" y="278310"/>
                </a:cubicBezTo>
              </a:path>
            </a:pathLst>
          </a:custGeom>
          <a:noFill/>
          <a:ln>
            <a:solidFill>
              <a:srgbClr val="33BC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CCE4DC7-A652-8699-B70F-94746B5B434E}"/>
              </a:ext>
            </a:extLst>
          </p:cNvPr>
          <p:cNvSpPr/>
          <p:nvPr/>
        </p:nvSpPr>
        <p:spPr>
          <a:xfrm>
            <a:off x="6565886" y="2127248"/>
            <a:ext cx="285035" cy="2657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2A9F8AAB-A936-F50B-133A-F2FD42DD1E44}"/>
              </a:ext>
            </a:extLst>
          </p:cNvPr>
          <p:cNvSpPr/>
          <p:nvPr/>
        </p:nvSpPr>
        <p:spPr>
          <a:xfrm>
            <a:off x="6676845" y="2260121"/>
            <a:ext cx="276046" cy="0"/>
          </a:xfrm>
          <a:custGeom>
            <a:avLst/>
            <a:gdLst>
              <a:gd name="connsiteX0" fmla="*/ 0 w 276046"/>
              <a:gd name="connsiteY0" fmla="*/ 0 h 0"/>
              <a:gd name="connsiteX1" fmla="*/ 276046 w 27604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046">
                <a:moveTo>
                  <a:pt x="0" y="0"/>
                </a:moveTo>
                <a:lnTo>
                  <a:pt x="276046" y="0"/>
                </a:lnTo>
              </a:path>
            </a:pathLst>
          </a:custGeom>
          <a:noFill/>
          <a:ln>
            <a:solidFill>
              <a:srgbClr val="9239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180B8E0-5BE9-4CEE-973C-75F668476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060" y="3181260"/>
            <a:ext cx="6141260" cy="3457658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40332C60-6ED6-3D1F-6BC0-10DA5E371AA3}"/>
              </a:ext>
            </a:extLst>
          </p:cNvPr>
          <p:cNvGrpSpPr/>
          <p:nvPr/>
        </p:nvGrpSpPr>
        <p:grpSpPr>
          <a:xfrm>
            <a:off x="6157405" y="1990390"/>
            <a:ext cx="916227" cy="1026832"/>
            <a:chOff x="6157405" y="1990390"/>
            <a:chExt cx="916227" cy="102683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A262FF7-1AD6-8C02-2E1C-3C8A9373044C}"/>
                </a:ext>
              </a:extLst>
            </p:cNvPr>
            <p:cNvSpPr/>
            <p:nvPr/>
          </p:nvSpPr>
          <p:spPr>
            <a:xfrm>
              <a:off x="6462050" y="1990390"/>
              <a:ext cx="611582" cy="5745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76E5F2E9-3EAF-D61C-1F83-84E67496C8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57405" y="2541326"/>
              <a:ext cx="304645" cy="4758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2682291B-FAB7-2F1C-166B-9AA355994AC9}"/>
              </a:ext>
            </a:extLst>
          </p:cNvPr>
          <p:cNvGrpSpPr/>
          <p:nvPr/>
        </p:nvGrpSpPr>
        <p:grpSpPr>
          <a:xfrm>
            <a:off x="208449" y="4207611"/>
            <a:ext cx="1616363" cy="2532005"/>
            <a:chOff x="208449" y="4207611"/>
            <a:chExt cx="1616363" cy="2532005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D167009-7DF4-862B-F6E0-77FD33FDA8F8}"/>
                </a:ext>
              </a:extLst>
            </p:cNvPr>
            <p:cNvSpPr txBox="1"/>
            <p:nvPr/>
          </p:nvSpPr>
          <p:spPr>
            <a:xfrm>
              <a:off x="981533" y="6462617"/>
              <a:ext cx="8370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Guanine</a:t>
              </a:r>
            </a:p>
          </p:txBody>
        </p:sp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4" name="Modèle 3D 23">
                  <a:extLst>
                    <a:ext uri="{FF2B5EF4-FFF2-40B4-BE49-F238E27FC236}">
                      <a16:creationId xmlns:a16="http://schemas.microsoft.com/office/drawing/2014/main" id="{ABFFACF0-E117-5BE2-73FB-B76A72F265E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656277277"/>
                    </p:ext>
                  </p:extLst>
                </p:nvPr>
              </p:nvGraphicFramePr>
              <p:xfrm>
                <a:off x="474731" y="4687609"/>
                <a:ext cx="378624" cy="478114"/>
              </p:xfrm>
              <a:graphic>
                <a:graphicData uri="http://schemas.microsoft.com/office/drawing/2017/model3d">
                  <am3d:model3d r:embed="rId6">
                    <am3d:spPr>
                      <a:xfrm>
                        <a:off x="0" y="0"/>
                        <a:ext cx="378624" cy="478114"/>
                      </a:xfrm>
                      <a:prstGeom prst="rect">
                        <a:avLst/>
                      </a:prstGeom>
                    </am3d:spPr>
                    <am3d:camera>
                      <am3d:pos x="0" y="0" z="75335904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6768249" d="1000000"/>
                      <am3d:preTrans dx="-125025066" dy="-63989160" dz="-12069071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994983" ay="1026281" az="-300335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objViewport viewportSz="530073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4" name="Modèle 3D 23">
                  <a:extLst>
                    <a:ext uri="{FF2B5EF4-FFF2-40B4-BE49-F238E27FC236}">
                      <a16:creationId xmlns:a16="http://schemas.microsoft.com/office/drawing/2014/main" id="{ABFFACF0-E117-5BE2-73FB-B76A72F265EB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4731" y="4687609"/>
                  <a:ext cx="378624" cy="4781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7" name="Modèle 3D 26">
                  <a:extLst>
                    <a:ext uri="{FF2B5EF4-FFF2-40B4-BE49-F238E27FC236}">
                      <a16:creationId xmlns:a16="http://schemas.microsoft.com/office/drawing/2014/main" id="{D9A7190C-A4E7-80CD-24FF-9E0EEC9C9EA1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423067650"/>
                    </p:ext>
                  </p:extLst>
                </p:nvPr>
              </p:nvGraphicFramePr>
              <p:xfrm rot="10800000">
                <a:off x="474731" y="5909939"/>
                <a:ext cx="417518" cy="322627"/>
              </p:xfrm>
              <a:graphic>
                <a:graphicData uri="http://schemas.microsoft.com/office/drawing/2017/model3d">
                  <am3d:model3d r:embed="rId8">
                    <am3d:spPr>
                      <a:xfrm rot="10800000">
                        <a:off x="0" y="0"/>
                        <a:ext cx="417518" cy="322627"/>
                      </a:xfrm>
                      <a:prstGeom prst="rect">
                        <a:avLst/>
                      </a:prstGeom>
                    </am3d:spPr>
                    <am3d:camera>
                      <am3d:pos x="0" y="0" z="68966880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1761438" d="1000000"/>
                      <am3d:preTrans dx="-4777558" dy="-8084322" dz="-8465382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391000" ay="326063" az="37186"/>
                      <am3d:postTrans dx="0" dy="0" dz="0"/>
                    </am3d:trans>
                    <am3d:raster rName="Office3DRenderer" rVer="16.0.8326">
                      <am3d:blip r:embed="rId9"/>
                    </am3d:raster>
                    <am3d:objViewport viewportSz="588320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7" name="Modèle 3D 26">
                  <a:extLst>
                    <a:ext uri="{FF2B5EF4-FFF2-40B4-BE49-F238E27FC236}">
                      <a16:creationId xmlns:a16="http://schemas.microsoft.com/office/drawing/2014/main" id="{D9A7190C-A4E7-80CD-24FF-9E0EEC9C9EA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10800000">
                  <a:off x="474731" y="5909939"/>
                  <a:ext cx="417518" cy="3226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8" name="Modèle 3D 27">
                  <a:extLst>
                    <a:ext uri="{FF2B5EF4-FFF2-40B4-BE49-F238E27FC236}">
                      <a16:creationId xmlns:a16="http://schemas.microsoft.com/office/drawing/2014/main" id="{751C6DB7-8E6D-85B3-877E-F499708DC9E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323231073"/>
                    </p:ext>
                  </p:extLst>
                </p:nvPr>
              </p:nvGraphicFramePr>
              <p:xfrm>
                <a:off x="474731" y="6401209"/>
                <a:ext cx="385893" cy="298941"/>
              </p:xfrm>
              <a:graphic>
                <a:graphicData uri="http://schemas.microsoft.com/office/drawing/2017/model3d">
                  <am3d:model3d r:embed="rId10">
                    <am3d:spPr>
                      <a:xfrm>
                        <a:off x="0" y="0"/>
                        <a:ext cx="385893" cy="298941"/>
                      </a:xfrm>
                      <a:prstGeom prst="rect">
                        <a:avLst/>
                      </a:prstGeom>
                    </am3d:spPr>
                    <am3d:camera>
                      <am3d:pos x="0" y="0" z="70733353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11761438" d="1000000"/>
                      <am3d:preTrans dx="-4553949" dy="-39917883" dz="-84653829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832722" ay="302005" az="-74514"/>
                      <am3d:postTrans dx="0" dy="0" dz="0"/>
                    </am3d:trans>
                    <am3d:raster rName="Office3DRenderer" rVer="16.0.8326">
                      <am3d:blip r:embed="rId11"/>
                    </am3d:raster>
                    <am3d:objViewport viewportSz="631327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8" name="Modèle 3D 27">
                  <a:extLst>
                    <a:ext uri="{FF2B5EF4-FFF2-40B4-BE49-F238E27FC236}">
                      <a16:creationId xmlns:a16="http://schemas.microsoft.com/office/drawing/2014/main" id="{751C6DB7-8E6D-85B3-877E-F499708DC9EE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74731" y="6401209"/>
                  <a:ext cx="385893" cy="298941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D0F433C-00E2-4B8F-C246-E63B5D7C8A6D}"/>
                </a:ext>
              </a:extLst>
            </p:cNvPr>
            <p:cNvSpPr txBox="1"/>
            <p:nvPr/>
          </p:nvSpPr>
          <p:spPr>
            <a:xfrm>
              <a:off x="995739" y="5932752"/>
              <a:ext cx="8290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Cytosine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2912317-2584-95B0-B25B-B738ADB415C8}"/>
                </a:ext>
              </a:extLst>
            </p:cNvPr>
            <p:cNvSpPr txBox="1"/>
            <p:nvPr/>
          </p:nvSpPr>
          <p:spPr>
            <a:xfrm>
              <a:off x="981533" y="5390821"/>
              <a:ext cx="697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Uracile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868248D-C7B1-837D-6BF4-A5AF8BE01103}"/>
                </a:ext>
              </a:extLst>
            </p:cNvPr>
            <p:cNvSpPr txBox="1"/>
            <p:nvPr/>
          </p:nvSpPr>
          <p:spPr>
            <a:xfrm>
              <a:off x="986247" y="4806431"/>
              <a:ext cx="8226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Adénine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11F4264-245B-D7EE-82EA-44C9362DDC5C}"/>
                </a:ext>
              </a:extLst>
            </p:cNvPr>
            <p:cNvSpPr txBox="1"/>
            <p:nvPr/>
          </p:nvSpPr>
          <p:spPr>
            <a:xfrm>
              <a:off x="208449" y="4207611"/>
              <a:ext cx="12234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Bases azotées</a:t>
              </a:r>
            </a:p>
          </p:txBody>
        </p:sp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34" name="Modèle 3D 33">
                  <a:extLst>
                    <a:ext uri="{FF2B5EF4-FFF2-40B4-BE49-F238E27FC236}">
                      <a16:creationId xmlns:a16="http://schemas.microsoft.com/office/drawing/2014/main" id="{4776DE4A-0A9C-B656-75DD-8279DA427BA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91613583"/>
                    </p:ext>
                  </p:extLst>
                </p:nvPr>
              </p:nvGraphicFramePr>
              <p:xfrm>
                <a:off x="494221" y="5301208"/>
                <a:ext cx="334137" cy="374880"/>
              </p:xfrm>
              <a:graphic>
                <a:graphicData uri="http://schemas.microsoft.com/office/drawing/2017/model3d">
                  <am3d:model3d r:embed="rId12">
                    <am3d:spPr>
                      <a:xfrm>
                        <a:off x="0" y="0"/>
                        <a:ext cx="334137" cy="374880"/>
                      </a:xfrm>
                      <a:prstGeom prst="rect">
                        <a:avLst/>
                      </a:prstGeom>
                    </am3d:spPr>
                    <am3d:camera>
                      <am3d:pos x="0" y="0" z="74645816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24109235" d="1000000"/>
                      <am3d:preTrans dx="-107287176" dy="-86071829" dz="-173528005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1305711" ay="26947" az="-10758"/>
                      <am3d:postTrans dx="0" dy="0" dz="0"/>
                    </am3d:trans>
                    <am3d:raster rName="Office3DRenderer" rVer="16.0.8326">
                      <am3d:blip r:embed="rId13"/>
                    </am3d:raster>
                    <am3d:objViewport viewportSz="568432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34" name="Modèle 3D 33">
                  <a:extLst>
                    <a:ext uri="{FF2B5EF4-FFF2-40B4-BE49-F238E27FC236}">
                      <a16:creationId xmlns:a16="http://schemas.microsoft.com/office/drawing/2014/main" id="{4776DE4A-0A9C-B656-75DD-8279DA427BAB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4221" y="5301208"/>
                  <a:ext cx="334137" cy="374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E8A4436-19D0-F7E0-CB00-303B53E3D4A9}"/>
              </a:ext>
            </a:extLst>
          </p:cNvPr>
          <p:cNvSpPr txBox="1"/>
          <p:nvPr/>
        </p:nvSpPr>
        <p:spPr>
          <a:xfrm>
            <a:off x="4021307" y="2335201"/>
            <a:ext cx="1428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ARN polymérase</a:t>
            </a:r>
          </a:p>
        </p:txBody>
      </p:sp>
    </p:spTree>
    <p:extLst>
      <p:ext uri="{BB962C8B-B14F-4D97-AF65-F5344CB8AC3E}">
        <p14:creationId xmlns:p14="http://schemas.microsoft.com/office/powerpoint/2010/main" val="185806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</a:t>
            </a:r>
            <a:r>
              <a:rPr lang="fr-FR" sz="3200" dirty="0">
                <a:latin typeface="Arial" charset="0"/>
                <a:ea typeface="ＭＳ Ｐゴシック" charset="0"/>
              </a:rPr>
              <a:t>Le noyau :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transcription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27</a:t>
            </a:fld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02C96B-3091-ECCC-1C57-13D3B4EE22D8}"/>
              </a:ext>
            </a:extLst>
          </p:cNvPr>
          <p:cNvGrpSpPr/>
          <p:nvPr/>
        </p:nvGrpSpPr>
        <p:grpSpPr>
          <a:xfrm>
            <a:off x="-252536" y="1628800"/>
            <a:ext cx="4125036" cy="2263964"/>
            <a:chOff x="1311060" y="3181260"/>
            <a:chExt cx="6141260" cy="345765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794F4A8-81E9-1811-178A-2C1B09BFCF12}"/>
                </a:ext>
              </a:extLst>
            </p:cNvPr>
            <p:cNvSpPr/>
            <p:nvPr/>
          </p:nvSpPr>
          <p:spPr>
            <a:xfrm>
              <a:off x="2195736" y="3181260"/>
              <a:ext cx="4877896" cy="334408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180B8E0-5BE9-4CEE-973C-75F668476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1060" y="3181260"/>
              <a:ext cx="6141260" cy="3457658"/>
            </a:xfrm>
            <a:prstGeom prst="rect">
              <a:avLst/>
            </a:prstGeom>
          </p:spPr>
        </p:pic>
      </p:grp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74DA035D-F863-4BD9-E9A7-65969BD7FF2E}"/>
              </a:ext>
            </a:extLst>
          </p:cNvPr>
          <p:cNvCxnSpPr>
            <a:cxnSpLocks/>
          </p:cNvCxnSpPr>
          <p:nvPr/>
        </p:nvCxnSpPr>
        <p:spPr>
          <a:xfrm>
            <a:off x="3707904" y="3573016"/>
            <a:ext cx="711773" cy="403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FC023FC8-4CB6-2C2B-40A5-74137889DF47}"/>
              </a:ext>
            </a:extLst>
          </p:cNvPr>
          <p:cNvSpPr/>
          <p:nvPr/>
        </p:nvSpPr>
        <p:spPr>
          <a:xfrm>
            <a:off x="4517923" y="4100130"/>
            <a:ext cx="2871019" cy="255560"/>
          </a:xfrm>
          <a:custGeom>
            <a:avLst/>
            <a:gdLst>
              <a:gd name="connsiteX0" fmla="*/ 0 w 2871019"/>
              <a:gd name="connsiteY0" fmla="*/ 255560 h 255560"/>
              <a:gd name="connsiteX1" fmla="*/ 1135625 w 2871019"/>
              <a:gd name="connsiteY1" fmla="*/ 9754 h 255560"/>
              <a:gd name="connsiteX2" fmla="*/ 2050025 w 2871019"/>
              <a:gd name="connsiteY2" fmla="*/ 49083 h 255560"/>
              <a:gd name="connsiteX3" fmla="*/ 2871019 w 2871019"/>
              <a:gd name="connsiteY3" fmla="*/ 49083 h 2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1019" h="255560">
                <a:moveTo>
                  <a:pt x="0" y="255560"/>
                </a:moveTo>
                <a:cubicBezTo>
                  <a:pt x="396977" y="149863"/>
                  <a:pt x="793954" y="44167"/>
                  <a:pt x="1135625" y="9754"/>
                </a:cubicBezTo>
                <a:cubicBezTo>
                  <a:pt x="1477296" y="-24659"/>
                  <a:pt x="1760793" y="42528"/>
                  <a:pt x="2050025" y="49083"/>
                </a:cubicBezTo>
                <a:cubicBezTo>
                  <a:pt x="2339257" y="55638"/>
                  <a:pt x="2605138" y="52360"/>
                  <a:pt x="2871019" y="49083"/>
                </a:cubicBezTo>
              </a:path>
            </a:pathLst>
          </a:custGeom>
          <a:noFill/>
          <a:ln>
            <a:solidFill>
              <a:srgbClr val="953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EF177BB-08FD-8A1F-4C71-9D94275F875B}"/>
              </a:ext>
            </a:extLst>
          </p:cNvPr>
          <p:cNvCxnSpPr/>
          <p:nvPr/>
        </p:nvCxnSpPr>
        <p:spPr>
          <a:xfrm>
            <a:off x="4644008" y="4206664"/>
            <a:ext cx="72008" cy="100168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D322C17-72B2-ADBE-32B7-EC82C2AE11F2}"/>
              </a:ext>
            </a:extLst>
          </p:cNvPr>
          <p:cNvCxnSpPr>
            <a:cxnSpLocks/>
          </p:cNvCxnSpPr>
          <p:nvPr/>
        </p:nvCxnSpPr>
        <p:spPr>
          <a:xfrm>
            <a:off x="5292080" y="4049308"/>
            <a:ext cx="0" cy="10800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07EB048-D9FA-242E-2D01-3D2441EB63B9}"/>
              </a:ext>
            </a:extLst>
          </p:cNvPr>
          <p:cNvCxnSpPr/>
          <p:nvPr/>
        </p:nvCxnSpPr>
        <p:spPr>
          <a:xfrm>
            <a:off x="4807402" y="4158968"/>
            <a:ext cx="72008" cy="100168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265A12B-8D20-2E02-960B-A1F1C5D8669B}"/>
              </a:ext>
            </a:extLst>
          </p:cNvPr>
          <p:cNvCxnSpPr/>
          <p:nvPr/>
        </p:nvCxnSpPr>
        <p:spPr>
          <a:xfrm>
            <a:off x="5013737" y="4107224"/>
            <a:ext cx="72008" cy="100168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F0DA7BD-258B-567F-F3AB-F612A45CE004}"/>
              </a:ext>
            </a:extLst>
          </p:cNvPr>
          <p:cNvCxnSpPr>
            <a:cxnSpLocks/>
          </p:cNvCxnSpPr>
          <p:nvPr/>
        </p:nvCxnSpPr>
        <p:spPr>
          <a:xfrm>
            <a:off x="5652120" y="3976904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893DC61-95D3-97B0-93B8-494A45FF7014}"/>
              </a:ext>
            </a:extLst>
          </p:cNvPr>
          <p:cNvCxnSpPr>
            <a:cxnSpLocks/>
          </p:cNvCxnSpPr>
          <p:nvPr/>
        </p:nvCxnSpPr>
        <p:spPr>
          <a:xfrm>
            <a:off x="5468776" y="3993980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3124C54-7F1B-937D-5E63-5418B35C6205}"/>
              </a:ext>
            </a:extLst>
          </p:cNvPr>
          <p:cNvCxnSpPr>
            <a:cxnSpLocks/>
          </p:cNvCxnSpPr>
          <p:nvPr/>
        </p:nvCxnSpPr>
        <p:spPr>
          <a:xfrm>
            <a:off x="5858312" y="3968078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F23795C-85DD-5246-3393-7F0460965F92}"/>
              </a:ext>
            </a:extLst>
          </p:cNvPr>
          <p:cNvCxnSpPr>
            <a:cxnSpLocks/>
          </p:cNvCxnSpPr>
          <p:nvPr/>
        </p:nvCxnSpPr>
        <p:spPr>
          <a:xfrm>
            <a:off x="6084168" y="3981244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5FCD810F-8D62-E8D5-FBFB-2B1F5E59456A}"/>
              </a:ext>
            </a:extLst>
          </p:cNvPr>
          <p:cNvCxnSpPr>
            <a:cxnSpLocks/>
          </p:cNvCxnSpPr>
          <p:nvPr/>
        </p:nvCxnSpPr>
        <p:spPr>
          <a:xfrm>
            <a:off x="6300192" y="4004242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AF94D1F-758F-D854-3E0F-6D475C08985F}"/>
              </a:ext>
            </a:extLst>
          </p:cNvPr>
          <p:cNvCxnSpPr>
            <a:cxnSpLocks/>
          </p:cNvCxnSpPr>
          <p:nvPr/>
        </p:nvCxnSpPr>
        <p:spPr>
          <a:xfrm>
            <a:off x="6516216" y="4004242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57C38AC-94DD-EAE5-DF53-4A1F8C3597BD}"/>
              </a:ext>
            </a:extLst>
          </p:cNvPr>
          <p:cNvCxnSpPr>
            <a:cxnSpLocks/>
          </p:cNvCxnSpPr>
          <p:nvPr/>
        </p:nvCxnSpPr>
        <p:spPr>
          <a:xfrm>
            <a:off x="6732240" y="4026988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6337650-60F5-37B9-C6B8-411FE727F360}"/>
              </a:ext>
            </a:extLst>
          </p:cNvPr>
          <p:cNvCxnSpPr>
            <a:cxnSpLocks/>
          </p:cNvCxnSpPr>
          <p:nvPr/>
        </p:nvCxnSpPr>
        <p:spPr>
          <a:xfrm>
            <a:off x="6948264" y="4026988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8198927-863E-0A50-DB1D-013EAAB1D714}"/>
              </a:ext>
            </a:extLst>
          </p:cNvPr>
          <p:cNvCxnSpPr>
            <a:cxnSpLocks/>
          </p:cNvCxnSpPr>
          <p:nvPr/>
        </p:nvCxnSpPr>
        <p:spPr>
          <a:xfrm>
            <a:off x="7164288" y="4011087"/>
            <a:ext cx="0" cy="130320"/>
          </a:xfrm>
          <a:prstGeom prst="line">
            <a:avLst/>
          </a:prstGeom>
          <a:ln>
            <a:solidFill>
              <a:srgbClr val="953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68FC1A3A-6E70-6500-6F3C-E1D8870FB78F}"/>
              </a:ext>
            </a:extLst>
          </p:cNvPr>
          <p:cNvSpPr txBox="1"/>
          <p:nvPr/>
        </p:nvSpPr>
        <p:spPr>
          <a:xfrm rot="19888532">
            <a:off x="4481033" y="3992408"/>
            <a:ext cx="2680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40821EF-C04E-7753-3ABA-E03AD536CBEB}"/>
              </a:ext>
            </a:extLst>
          </p:cNvPr>
          <p:cNvSpPr txBox="1"/>
          <p:nvPr/>
        </p:nvSpPr>
        <p:spPr>
          <a:xfrm rot="19888532">
            <a:off x="4642472" y="3951418"/>
            <a:ext cx="2680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DB0F5D6-A760-2F7E-4ED9-4DBE4725FD9A}"/>
              </a:ext>
            </a:extLst>
          </p:cNvPr>
          <p:cNvSpPr txBox="1"/>
          <p:nvPr/>
        </p:nvSpPr>
        <p:spPr>
          <a:xfrm rot="21421114">
            <a:off x="5129104" y="3868141"/>
            <a:ext cx="2680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CD4A1F9-522D-9EF6-BE9C-E2FC8BE85556}"/>
              </a:ext>
            </a:extLst>
          </p:cNvPr>
          <p:cNvSpPr txBox="1"/>
          <p:nvPr/>
        </p:nvSpPr>
        <p:spPr>
          <a:xfrm rot="21421114">
            <a:off x="4845456" y="3926517"/>
            <a:ext cx="2744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33BCAF"/>
                </a:solidFill>
              </a:rPr>
              <a:t>G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E771F32-0578-7CC6-40E8-E19B8F10035D}"/>
              </a:ext>
            </a:extLst>
          </p:cNvPr>
          <p:cNvSpPr txBox="1"/>
          <p:nvPr/>
        </p:nvSpPr>
        <p:spPr>
          <a:xfrm rot="21421114">
            <a:off x="5324042" y="3812973"/>
            <a:ext cx="2519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3B88BE"/>
                </a:solidFill>
              </a:rPr>
              <a:t>U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6537D03-7EEB-9DBE-3C73-4EB54E704BF6}"/>
              </a:ext>
            </a:extLst>
          </p:cNvPr>
          <p:cNvSpPr txBox="1"/>
          <p:nvPr/>
        </p:nvSpPr>
        <p:spPr>
          <a:xfrm rot="21421114">
            <a:off x="5519668" y="3805136"/>
            <a:ext cx="2600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95476E"/>
                </a:solidFill>
              </a:rPr>
              <a:t>A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EC77306-2B81-DD66-A1C0-98410DA7B700}"/>
              </a:ext>
            </a:extLst>
          </p:cNvPr>
          <p:cNvSpPr txBox="1"/>
          <p:nvPr/>
        </p:nvSpPr>
        <p:spPr>
          <a:xfrm rot="21421114">
            <a:off x="5725727" y="3784469"/>
            <a:ext cx="2680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D3B6A8E-9580-59E0-0F62-FFBADD3F1E50}"/>
              </a:ext>
            </a:extLst>
          </p:cNvPr>
          <p:cNvSpPr txBox="1"/>
          <p:nvPr/>
        </p:nvSpPr>
        <p:spPr>
          <a:xfrm rot="21421114">
            <a:off x="5969641" y="3788819"/>
            <a:ext cx="2519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3B88BE"/>
                </a:solidFill>
              </a:rPr>
              <a:t>U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3D02604-A27A-B3AE-7089-79A66B06CB7C}"/>
              </a:ext>
            </a:extLst>
          </p:cNvPr>
          <p:cNvSpPr txBox="1"/>
          <p:nvPr/>
        </p:nvSpPr>
        <p:spPr>
          <a:xfrm rot="21421114">
            <a:off x="6166181" y="3812973"/>
            <a:ext cx="2680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B9A8A892-53F8-6D5B-50B2-19E5639EBB15}"/>
              </a:ext>
            </a:extLst>
          </p:cNvPr>
          <p:cNvSpPr txBox="1"/>
          <p:nvPr/>
        </p:nvSpPr>
        <p:spPr>
          <a:xfrm rot="21421114">
            <a:off x="6372373" y="3827040"/>
            <a:ext cx="2680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ED9B343-E405-2928-9CDB-9B78757AD0B8}"/>
              </a:ext>
            </a:extLst>
          </p:cNvPr>
          <p:cNvSpPr txBox="1"/>
          <p:nvPr/>
        </p:nvSpPr>
        <p:spPr>
          <a:xfrm rot="21421114">
            <a:off x="6584490" y="3847550"/>
            <a:ext cx="2519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3B88BE"/>
                </a:solidFill>
              </a:rPr>
              <a:t>U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CF60356-8A67-90D3-E217-763C0F03353D}"/>
              </a:ext>
            </a:extLst>
          </p:cNvPr>
          <p:cNvSpPr txBox="1"/>
          <p:nvPr/>
        </p:nvSpPr>
        <p:spPr>
          <a:xfrm rot="21421114">
            <a:off x="6813546" y="3847551"/>
            <a:ext cx="2519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3B88BE"/>
                </a:solidFill>
              </a:rPr>
              <a:t>U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4014338-1034-A6CA-900F-495339B01F14}"/>
              </a:ext>
            </a:extLst>
          </p:cNvPr>
          <p:cNvSpPr txBox="1"/>
          <p:nvPr/>
        </p:nvSpPr>
        <p:spPr>
          <a:xfrm rot="21421114">
            <a:off x="7034285" y="3833583"/>
            <a:ext cx="2600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rgbClr val="95476E"/>
                </a:solidFill>
              </a:rPr>
              <a:t>A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F610C7C6-46AA-F950-04ED-C5CB788A7176}"/>
              </a:ext>
            </a:extLst>
          </p:cNvPr>
          <p:cNvSpPr txBox="1"/>
          <p:nvPr/>
        </p:nvSpPr>
        <p:spPr>
          <a:xfrm>
            <a:off x="4853073" y="4362211"/>
            <a:ext cx="236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ARN m (simple brin)</a:t>
            </a:r>
          </a:p>
        </p:txBody>
      </p:sp>
    </p:spTree>
    <p:extLst>
      <p:ext uri="{BB962C8B-B14F-4D97-AF65-F5344CB8AC3E}">
        <p14:creationId xmlns:p14="http://schemas.microsoft.com/office/powerpoint/2010/main" val="3761216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 </a:t>
            </a:r>
            <a:r>
              <a:rPr lang="fr-FR" sz="3200" dirty="0">
                <a:latin typeface="Arial" charset="0"/>
                <a:ea typeface="ＭＳ Ｐゴシック" charset="0"/>
              </a:rPr>
              <a:t>Le noyau :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le nucléole 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DDA92F1D-4D71-0F9A-02A1-D45742EC4E39}"/>
              </a:ext>
            </a:extLst>
          </p:cNvPr>
          <p:cNvSpPr txBox="1">
            <a:spLocks/>
          </p:cNvSpPr>
          <p:nvPr/>
        </p:nvSpPr>
        <p:spPr bwMode="auto">
          <a:xfrm>
            <a:off x="330200" y="1268760"/>
            <a:ext cx="2232248" cy="546687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nucléole est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res-ponsable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de la synthèse des ribosomes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cytolo-siques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Le nucléole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contient de l’ADN responsable de la synthèse des ARN ribosomaux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ribosome n’est pas délimité par une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mem-brane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, ainsi il n’est pas considéré comme un organite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Le nombre de nucléoles peut varier au cours du cycle cellulaire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4E8AA02-6D53-8224-7E27-AD04CAF0E5A2}"/>
              </a:ext>
            </a:extLst>
          </p:cNvPr>
          <p:cNvSpPr/>
          <p:nvPr/>
        </p:nvSpPr>
        <p:spPr>
          <a:xfrm>
            <a:off x="3891260" y="2168959"/>
            <a:ext cx="3632351" cy="3384376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A148C5C1-F665-9A19-E975-90BCBF94CE2B}"/>
              </a:ext>
            </a:extLst>
          </p:cNvPr>
          <p:cNvSpPr/>
          <p:nvPr/>
        </p:nvSpPr>
        <p:spPr>
          <a:xfrm>
            <a:off x="5179102" y="2983025"/>
            <a:ext cx="1221698" cy="142424"/>
          </a:xfrm>
          <a:custGeom>
            <a:avLst/>
            <a:gdLst>
              <a:gd name="connsiteX0" fmla="*/ 0 w 1221698"/>
              <a:gd name="connsiteY0" fmla="*/ 142424 h 142424"/>
              <a:gd name="connsiteX1" fmla="*/ 284813 w 1221698"/>
              <a:gd name="connsiteY1" fmla="*/ 22503 h 142424"/>
              <a:gd name="connsiteX2" fmla="*/ 599606 w 1221698"/>
              <a:gd name="connsiteY2" fmla="*/ 127434 h 142424"/>
              <a:gd name="connsiteX3" fmla="*/ 914400 w 1221698"/>
              <a:gd name="connsiteY3" fmla="*/ 18 h 142424"/>
              <a:gd name="connsiteX4" fmla="*/ 1221698 w 1221698"/>
              <a:gd name="connsiteY4" fmla="*/ 119939 h 14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98" h="142424">
                <a:moveTo>
                  <a:pt x="0" y="142424"/>
                </a:moveTo>
                <a:cubicBezTo>
                  <a:pt x="92439" y="83712"/>
                  <a:pt x="184879" y="25001"/>
                  <a:pt x="284813" y="22503"/>
                </a:cubicBezTo>
                <a:cubicBezTo>
                  <a:pt x="384747" y="20005"/>
                  <a:pt x="494675" y="131181"/>
                  <a:pt x="599606" y="127434"/>
                </a:cubicBezTo>
                <a:cubicBezTo>
                  <a:pt x="704537" y="123687"/>
                  <a:pt x="810718" y="1267"/>
                  <a:pt x="914400" y="18"/>
                </a:cubicBezTo>
                <a:cubicBezTo>
                  <a:pt x="1018082" y="-1231"/>
                  <a:pt x="1119890" y="59354"/>
                  <a:pt x="1221698" y="11993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6107C321-683E-DF84-47DF-BD635650D98F}"/>
              </a:ext>
            </a:extLst>
          </p:cNvPr>
          <p:cNvSpPr/>
          <p:nvPr/>
        </p:nvSpPr>
        <p:spPr>
          <a:xfrm>
            <a:off x="5004048" y="2992658"/>
            <a:ext cx="1221698" cy="142424"/>
          </a:xfrm>
          <a:custGeom>
            <a:avLst/>
            <a:gdLst>
              <a:gd name="connsiteX0" fmla="*/ 0 w 1221698"/>
              <a:gd name="connsiteY0" fmla="*/ 142424 h 142424"/>
              <a:gd name="connsiteX1" fmla="*/ 284813 w 1221698"/>
              <a:gd name="connsiteY1" fmla="*/ 22503 h 142424"/>
              <a:gd name="connsiteX2" fmla="*/ 599606 w 1221698"/>
              <a:gd name="connsiteY2" fmla="*/ 127434 h 142424"/>
              <a:gd name="connsiteX3" fmla="*/ 914400 w 1221698"/>
              <a:gd name="connsiteY3" fmla="*/ 18 h 142424"/>
              <a:gd name="connsiteX4" fmla="*/ 1221698 w 1221698"/>
              <a:gd name="connsiteY4" fmla="*/ 119939 h 14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98" h="142424">
                <a:moveTo>
                  <a:pt x="0" y="142424"/>
                </a:moveTo>
                <a:cubicBezTo>
                  <a:pt x="92439" y="83712"/>
                  <a:pt x="184879" y="25001"/>
                  <a:pt x="284813" y="22503"/>
                </a:cubicBezTo>
                <a:cubicBezTo>
                  <a:pt x="384747" y="20005"/>
                  <a:pt x="494675" y="131181"/>
                  <a:pt x="599606" y="127434"/>
                </a:cubicBezTo>
                <a:cubicBezTo>
                  <a:pt x="704537" y="123687"/>
                  <a:pt x="810718" y="1267"/>
                  <a:pt x="914400" y="18"/>
                </a:cubicBezTo>
                <a:cubicBezTo>
                  <a:pt x="1018082" y="-1231"/>
                  <a:pt x="1119890" y="59354"/>
                  <a:pt x="1221698" y="11993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78E2AB3-5109-D303-BB26-384E4FDF60DA}"/>
              </a:ext>
            </a:extLst>
          </p:cNvPr>
          <p:cNvSpPr txBox="1"/>
          <p:nvPr/>
        </p:nvSpPr>
        <p:spPr>
          <a:xfrm>
            <a:off x="5004048" y="2653560"/>
            <a:ext cx="1486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ADN ribosomique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24BA43F-6850-2D52-2134-67B191B7343D}"/>
              </a:ext>
            </a:extLst>
          </p:cNvPr>
          <p:cNvCxnSpPr/>
          <p:nvPr/>
        </p:nvCxnSpPr>
        <p:spPr>
          <a:xfrm>
            <a:off x="5614897" y="3284984"/>
            <a:ext cx="0" cy="360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F81D11E3-F53A-2446-3FE4-EE810161DA02}"/>
              </a:ext>
            </a:extLst>
          </p:cNvPr>
          <p:cNvSpPr/>
          <p:nvPr/>
        </p:nvSpPr>
        <p:spPr>
          <a:xfrm>
            <a:off x="5126636" y="3672590"/>
            <a:ext cx="502171" cy="229474"/>
          </a:xfrm>
          <a:custGeom>
            <a:avLst/>
            <a:gdLst>
              <a:gd name="connsiteX0" fmla="*/ 0 w 502171"/>
              <a:gd name="connsiteY0" fmla="*/ 0 h 229474"/>
              <a:gd name="connsiteX1" fmla="*/ 44971 w 502171"/>
              <a:gd name="connsiteY1" fmla="*/ 224853 h 229474"/>
              <a:gd name="connsiteX2" fmla="*/ 194872 w 502171"/>
              <a:gd name="connsiteY2" fmla="*/ 149902 h 229474"/>
              <a:gd name="connsiteX3" fmla="*/ 502171 w 502171"/>
              <a:gd name="connsiteY3" fmla="*/ 127417 h 2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2171" h="229474">
                <a:moveTo>
                  <a:pt x="0" y="0"/>
                </a:moveTo>
                <a:cubicBezTo>
                  <a:pt x="6246" y="99934"/>
                  <a:pt x="12492" y="199869"/>
                  <a:pt x="44971" y="224853"/>
                </a:cubicBezTo>
                <a:cubicBezTo>
                  <a:pt x="77450" y="249837"/>
                  <a:pt x="118672" y="166141"/>
                  <a:pt x="194872" y="149902"/>
                </a:cubicBezTo>
                <a:cubicBezTo>
                  <a:pt x="271072" y="133663"/>
                  <a:pt x="386621" y="130540"/>
                  <a:pt x="502171" y="12741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orme libre : forme 35">
            <a:extLst>
              <a:ext uri="{FF2B5EF4-FFF2-40B4-BE49-F238E27FC236}">
                <a16:creationId xmlns:a16="http://schemas.microsoft.com/office/drawing/2014/main" id="{16A48720-07FF-C8E1-0480-30E6EC6C8594}"/>
              </a:ext>
            </a:extLst>
          </p:cNvPr>
          <p:cNvSpPr/>
          <p:nvPr/>
        </p:nvSpPr>
        <p:spPr>
          <a:xfrm>
            <a:off x="5898630" y="3672590"/>
            <a:ext cx="434714" cy="165018"/>
          </a:xfrm>
          <a:custGeom>
            <a:avLst/>
            <a:gdLst>
              <a:gd name="connsiteX0" fmla="*/ 0 w 434714"/>
              <a:gd name="connsiteY0" fmla="*/ 0 h 165018"/>
              <a:gd name="connsiteX1" fmla="*/ 59960 w 434714"/>
              <a:gd name="connsiteY1" fmla="*/ 142407 h 165018"/>
              <a:gd name="connsiteX2" fmla="*/ 149901 w 434714"/>
              <a:gd name="connsiteY2" fmla="*/ 82446 h 165018"/>
              <a:gd name="connsiteX3" fmla="*/ 299803 w 434714"/>
              <a:gd name="connsiteY3" fmla="*/ 164892 h 165018"/>
              <a:gd name="connsiteX4" fmla="*/ 434714 w 434714"/>
              <a:gd name="connsiteY4" fmla="*/ 97436 h 1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714" h="165018">
                <a:moveTo>
                  <a:pt x="0" y="0"/>
                </a:moveTo>
                <a:cubicBezTo>
                  <a:pt x="17488" y="64333"/>
                  <a:pt x="34977" y="128666"/>
                  <a:pt x="59960" y="142407"/>
                </a:cubicBezTo>
                <a:cubicBezTo>
                  <a:pt x="84944" y="156148"/>
                  <a:pt x="109927" y="78699"/>
                  <a:pt x="149901" y="82446"/>
                </a:cubicBezTo>
                <a:cubicBezTo>
                  <a:pt x="189875" y="86194"/>
                  <a:pt x="252334" y="162394"/>
                  <a:pt x="299803" y="164892"/>
                </a:cubicBezTo>
                <a:cubicBezTo>
                  <a:pt x="347272" y="167390"/>
                  <a:pt x="390993" y="132413"/>
                  <a:pt x="434714" y="9743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C77803A-26BB-C522-0C9F-550EEC7E1C09}"/>
              </a:ext>
            </a:extLst>
          </p:cNvPr>
          <p:cNvSpPr txBox="1"/>
          <p:nvPr/>
        </p:nvSpPr>
        <p:spPr>
          <a:xfrm>
            <a:off x="5018115" y="3960261"/>
            <a:ext cx="1535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ARN ribosomiques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10155F-36C8-CFE0-4011-7711368EF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149" y="1499951"/>
            <a:ext cx="1274174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39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 </a:t>
            </a:r>
            <a:r>
              <a:rPr lang="fr-FR" sz="3200" dirty="0">
                <a:latin typeface="Arial" charset="0"/>
                <a:ea typeface="ＭＳ Ｐゴシック" charset="0"/>
              </a:rPr>
              <a:t>Le noyau :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le nucléole 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29</a:t>
            </a:fld>
            <a:endParaRPr lang="fr-FR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DDA92F1D-4D71-0F9A-02A1-D45742EC4E39}"/>
              </a:ext>
            </a:extLst>
          </p:cNvPr>
          <p:cNvSpPr txBox="1">
            <a:spLocks/>
          </p:cNvSpPr>
          <p:nvPr/>
        </p:nvSpPr>
        <p:spPr bwMode="auto">
          <a:xfrm>
            <a:off x="330200" y="1268760"/>
            <a:ext cx="2232248" cy="546687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Des protéines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ribo-somiques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produites dans le cytoplasme pénètrent dans le noyau, ainsi que de l’ARN ribosomique (ARN 5S)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Les sous unités 40S et 60S se forment dans le nucléole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Puis s’unissent dans le cytoplasme</a:t>
            </a: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4E8AA02-6D53-8224-7E27-AD04CAF0E5A2}"/>
              </a:ext>
            </a:extLst>
          </p:cNvPr>
          <p:cNvSpPr/>
          <p:nvPr/>
        </p:nvSpPr>
        <p:spPr>
          <a:xfrm>
            <a:off x="3891260" y="2168959"/>
            <a:ext cx="3632351" cy="3384376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A4C979D1-8B96-73EB-2816-8668A08880D6}"/>
              </a:ext>
            </a:extLst>
          </p:cNvPr>
          <p:cNvSpPr/>
          <p:nvPr/>
        </p:nvSpPr>
        <p:spPr>
          <a:xfrm>
            <a:off x="7210576" y="6151481"/>
            <a:ext cx="313035" cy="29036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856FF3F-AD32-DF3A-37F8-A174DE9CD551}"/>
              </a:ext>
            </a:extLst>
          </p:cNvPr>
          <p:cNvSpPr/>
          <p:nvPr/>
        </p:nvSpPr>
        <p:spPr>
          <a:xfrm>
            <a:off x="7092280" y="5705734"/>
            <a:ext cx="504056" cy="45957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D6E6E7-D6A9-4826-F231-202EFAF3E7A8}"/>
              </a:ext>
            </a:extLst>
          </p:cNvPr>
          <p:cNvSpPr txBox="1"/>
          <p:nvPr/>
        </p:nvSpPr>
        <p:spPr>
          <a:xfrm>
            <a:off x="7158087" y="6193778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40s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2FEB041-1410-7518-DB49-6E0B32FC96F7}"/>
              </a:ext>
            </a:extLst>
          </p:cNvPr>
          <p:cNvSpPr txBox="1"/>
          <p:nvPr/>
        </p:nvSpPr>
        <p:spPr>
          <a:xfrm>
            <a:off x="7141337" y="5812323"/>
            <a:ext cx="437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60S</a:t>
            </a: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A148C5C1-F665-9A19-E975-90BCBF94CE2B}"/>
              </a:ext>
            </a:extLst>
          </p:cNvPr>
          <p:cNvSpPr/>
          <p:nvPr/>
        </p:nvSpPr>
        <p:spPr>
          <a:xfrm>
            <a:off x="5179102" y="2983025"/>
            <a:ext cx="1221698" cy="142424"/>
          </a:xfrm>
          <a:custGeom>
            <a:avLst/>
            <a:gdLst>
              <a:gd name="connsiteX0" fmla="*/ 0 w 1221698"/>
              <a:gd name="connsiteY0" fmla="*/ 142424 h 142424"/>
              <a:gd name="connsiteX1" fmla="*/ 284813 w 1221698"/>
              <a:gd name="connsiteY1" fmla="*/ 22503 h 142424"/>
              <a:gd name="connsiteX2" fmla="*/ 599606 w 1221698"/>
              <a:gd name="connsiteY2" fmla="*/ 127434 h 142424"/>
              <a:gd name="connsiteX3" fmla="*/ 914400 w 1221698"/>
              <a:gd name="connsiteY3" fmla="*/ 18 h 142424"/>
              <a:gd name="connsiteX4" fmla="*/ 1221698 w 1221698"/>
              <a:gd name="connsiteY4" fmla="*/ 119939 h 14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98" h="142424">
                <a:moveTo>
                  <a:pt x="0" y="142424"/>
                </a:moveTo>
                <a:cubicBezTo>
                  <a:pt x="92439" y="83712"/>
                  <a:pt x="184879" y="25001"/>
                  <a:pt x="284813" y="22503"/>
                </a:cubicBezTo>
                <a:cubicBezTo>
                  <a:pt x="384747" y="20005"/>
                  <a:pt x="494675" y="131181"/>
                  <a:pt x="599606" y="127434"/>
                </a:cubicBezTo>
                <a:cubicBezTo>
                  <a:pt x="704537" y="123687"/>
                  <a:pt x="810718" y="1267"/>
                  <a:pt x="914400" y="18"/>
                </a:cubicBezTo>
                <a:cubicBezTo>
                  <a:pt x="1018082" y="-1231"/>
                  <a:pt x="1119890" y="59354"/>
                  <a:pt x="1221698" y="11993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6107C321-683E-DF84-47DF-BD635650D98F}"/>
              </a:ext>
            </a:extLst>
          </p:cNvPr>
          <p:cNvSpPr/>
          <p:nvPr/>
        </p:nvSpPr>
        <p:spPr>
          <a:xfrm>
            <a:off x="5004048" y="2992658"/>
            <a:ext cx="1221698" cy="142424"/>
          </a:xfrm>
          <a:custGeom>
            <a:avLst/>
            <a:gdLst>
              <a:gd name="connsiteX0" fmla="*/ 0 w 1221698"/>
              <a:gd name="connsiteY0" fmla="*/ 142424 h 142424"/>
              <a:gd name="connsiteX1" fmla="*/ 284813 w 1221698"/>
              <a:gd name="connsiteY1" fmla="*/ 22503 h 142424"/>
              <a:gd name="connsiteX2" fmla="*/ 599606 w 1221698"/>
              <a:gd name="connsiteY2" fmla="*/ 127434 h 142424"/>
              <a:gd name="connsiteX3" fmla="*/ 914400 w 1221698"/>
              <a:gd name="connsiteY3" fmla="*/ 18 h 142424"/>
              <a:gd name="connsiteX4" fmla="*/ 1221698 w 1221698"/>
              <a:gd name="connsiteY4" fmla="*/ 119939 h 14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98" h="142424">
                <a:moveTo>
                  <a:pt x="0" y="142424"/>
                </a:moveTo>
                <a:cubicBezTo>
                  <a:pt x="92439" y="83712"/>
                  <a:pt x="184879" y="25001"/>
                  <a:pt x="284813" y="22503"/>
                </a:cubicBezTo>
                <a:cubicBezTo>
                  <a:pt x="384747" y="20005"/>
                  <a:pt x="494675" y="131181"/>
                  <a:pt x="599606" y="127434"/>
                </a:cubicBezTo>
                <a:cubicBezTo>
                  <a:pt x="704537" y="123687"/>
                  <a:pt x="810718" y="1267"/>
                  <a:pt x="914400" y="18"/>
                </a:cubicBezTo>
                <a:cubicBezTo>
                  <a:pt x="1018082" y="-1231"/>
                  <a:pt x="1119890" y="59354"/>
                  <a:pt x="1221698" y="11993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78E2AB3-5109-D303-BB26-384E4FDF60DA}"/>
              </a:ext>
            </a:extLst>
          </p:cNvPr>
          <p:cNvSpPr txBox="1"/>
          <p:nvPr/>
        </p:nvSpPr>
        <p:spPr>
          <a:xfrm>
            <a:off x="5004048" y="2653560"/>
            <a:ext cx="1486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ADN ribosomique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24BA43F-6850-2D52-2134-67B191B7343D}"/>
              </a:ext>
            </a:extLst>
          </p:cNvPr>
          <p:cNvCxnSpPr/>
          <p:nvPr/>
        </p:nvCxnSpPr>
        <p:spPr>
          <a:xfrm>
            <a:off x="5614897" y="3284984"/>
            <a:ext cx="0" cy="360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F81D11E3-F53A-2446-3FE4-EE810161DA02}"/>
              </a:ext>
            </a:extLst>
          </p:cNvPr>
          <p:cNvSpPr/>
          <p:nvPr/>
        </p:nvSpPr>
        <p:spPr>
          <a:xfrm>
            <a:off x="5126636" y="3672590"/>
            <a:ext cx="502171" cy="229474"/>
          </a:xfrm>
          <a:custGeom>
            <a:avLst/>
            <a:gdLst>
              <a:gd name="connsiteX0" fmla="*/ 0 w 502171"/>
              <a:gd name="connsiteY0" fmla="*/ 0 h 229474"/>
              <a:gd name="connsiteX1" fmla="*/ 44971 w 502171"/>
              <a:gd name="connsiteY1" fmla="*/ 224853 h 229474"/>
              <a:gd name="connsiteX2" fmla="*/ 194872 w 502171"/>
              <a:gd name="connsiteY2" fmla="*/ 149902 h 229474"/>
              <a:gd name="connsiteX3" fmla="*/ 502171 w 502171"/>
              <a:gd name="connsiteY3" fmla="*/ 127417 h 2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2171" h="229474">
                <a:moveTo>
                  <a:pt x="0" y="0"/>
                </a:moveTo>
                <a:cubicBezTo>
                  <a:pt x="6246" y="99934"/>
                  <a:pt x="12492" y="199869"/>
                  <a:pt x="44971" y="224853"/>
                </a:cubicBezTo>
                <a:cubicBezTo>
                  <a:pt x="77450" y="249837"/>
                  <a:pt x="118672" y="166141"/>
                  <a:pt x="194872" y="149902"/>
                </a:cubicBezTo>
                <a:cubicBezTo>
                  <a:pt x="271072" y="133663"/>
                  <a:pt x="386621" y="130540"/>
                  <a:pt x="502171" y="12741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orme libre : forme 35">
            <a:extLst>
              <a:ext uri="{FF2B5EF4-FFF2-40B4-BE49-F238E27FC236}">
                <a16:creationId xmlns:a16="http://schemas.microsoft.com/office/drawing/2014/main" id="{16A48720-07FF-C8E1-0480-30E6EC6C8594}"/>
              </a:ext>
            </a:extLst>
          </p:cNvPr>
          <p:cNvSpPr/>
          <p:nvPr/>
        </p:nvSpPr>
        <p:spPr>
          <a:xfrm>
            <a:off x="5898630" y="3672590"/>
            <a:ext cx="434714" cy="165018"/>
          </a:xfrm>
          <a:custGeom>
            <a:avLst/>
            <a:gdLst>
              <a:gd name="connsiteX0" fmla="*/ 0 w 434714"/>
              <a:gd name="connsiteY0" fmla="*/ 0 h 165018"/>
              <a:gd name="connsiteX1" fmla="*/ 59960 w 434714"/>
              <a:gd name="connsiteY1" fmla="*/ 142407 h 165018"/>
              <a:gd name="connsiteX2" fmla="*/ 149901 w 434714"/>
              <a:gd name="connsiteY2" fmla="*/ 82446 h 165018"/>
              <a:gd name="connsiteX3" fmla="*/ 299803 w 434714"/>
              <a:gd name="connsiteY3" fmla="*/ 164892 h 165018"/>
              <a:gd name="connsiteX4" fmla="*/ 434714 w 434714"/>
              <a:gd name="connsiteY4" fmla="*/ 97436 h 1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714" h="165018">
                <a:moveTo>
                  <a:pt x="0" y="0"/>
                </a:moveTo>
                <a:cubicBezTo>
                  <a:pt x="17488" y="64333"/>
                  <a:pt x="34977" y="128666"/>
                  <a:pt x="59960" y="142407"/>
                </a:cubicBezTo>
                <a:cubicBezTo>
                  <a:pt x="84944" y="156148"/>
                  <a:pt x="109927" y="78699"/>
                  <a:pt x="149901" y="82446"/>
                </a:cubicBezTo>
                <a:cubicBezTo>
                  <a:pt x="189875" y="86194"/>
                  <a:pt x="252334" y="162394"/>
                  <a:pt x="299803" y="164892"/>
                </a:cubicBezTo>
                <a:cubicBezTo>
                  <a:pt x="347272" y="167390"/>
                  <a:pt x="390993" y="132413"/>
                  <a:pt x="434714" y="9743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C77803A-26BB-C522-0C9F-550EEC7E1C09}"/>
              </a:ext>
            </a:extLst>
          </p:cNvPr>
          <p:cNvSpPr txBox="1"/>
          <p:nvPr/>
        </p:nvSpPr>
        <p:spPr>
          <a:xfrm>
            <a:off x="5018115" y="3960261"/>
            <a:ext cx="1535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ARN ribosomiques</a:t>
            </a:r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1324483E-0918-A495-9731-3EB0C47EC536}"/>
              </a:ext>
            </a:extLst>
          </p:cNvPr>
          <p:cNvSpPr/>
          <p:nvPr/>
        </p:nvSpPr>
        <p:spPr>
          <a:xfrm>
            <a:off x="3334592" y="4678094"/>
            <a:ext cx="1563180" cy="558266"/>
          </a:xfrm>
          <a:custGeom>
            <a:avLst/>
            <a:gdLst>
              <a:gd name="connsiteX0" fmla="*/ 0 w 1588957"/>
              <a:gd name="connsiteY0" fmla="*/ 0 h 558266"/>
              <a:gd name="connsiteX1" fmla="*/ 284813 w 1588957"/>
              <a:gd name="connsiteY1" fmla="*/ 547141 h 558266"/>
              <a:gd name="connsiteX2" fmla="*/ 1588957 w 1588957"/>
              <a:gd name="connsiteY2" fmla="*/ 314793 h 55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8957" h="558266">
                <a:moveTo>
                  <a:pt x="0" y="0"/>
                </a:moveTo>
                <a:cubicBezTo>
                  <a:pt x="9993" y="247338"/>
                  <a:pt x="19987" y="494676"/>
                  <a:pt x="284813" y="547141"/>
                </a:cubicBezTo>
                <a:cubicBezTo>
                  <a:pt x="549639" y="599607"/>
                  <a:pt x="1069298" y="457200"/>
                  <a:pt x="1588957" y="31479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Triangle isocèle 38">
            <a:extLst>
              <a:ext uri="{FF2B5EF4-FFF2-40B4-BE49-F238E27FC236}">
                <a16:creationId xmlns:a16="http://schemas.microsoft.com/office/drawing/2014/main" id="{4073C1B3-BA31-AF35-EF84-761AEA0D2178}"/>
              </a:ext>
            </a:extLst>
          </p:cNvPr>
          <p:cNvSpPr/>
          <p:nvPr/>
        </p:nvSpPr>
        <p:spPr>
          <a:xfrm rot="4080526">
            <a:off x="4855359" y="4856896"/>
            <a:ext cx="216024" cy="16047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3F77022F-7A7B-105C-EB54-BE9661DAAB96}"/>
              </a:ext>
            </a:extLst>
          </p:cNvPr>
          <p:cNvSpPr/>
          <p:nvPr/>
        </p:nvSpPr>
        <p:spPr>
          <a:xfrm>
            <a:off x="2946380" y="4417280"/>
            <a:ext cx="210194" cy="1479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865F143A-BC6A-B625-7CDF-EF6665A37465}"/>
              </a:ext>
            </a:extLst>
          </p:cNvPr>
          <p:cNvSpPr/>
          <p:nvPr/>
        </p:nvSpPr>
        <p:spPr>
          <a:xfrm>
            <a:off x="5808867" y="4451054"/>
            <a:ext cx="282125" cy="21136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C2EADB56-6A39-B018-5FF0-57D535D7C7B6}"/>
              </a:ext>
            </a:extLst>
          </p:cNvPr>
          <p:cNvCxnSpPr>
            <a:cxnSpLocks/>
          </p:cNvCxnSpPr>
          <p:nvPr/>
        </p:nvCxnSpPr>
        <p:spPr>
          <a:xfrm>
            <a:off x="5786114" y="4809726"/>
            <a:ext cx="0" cy="2576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87B305A4-85BD-84A4-EF9D-05C41647122E}"/>
              </a:ext>
            </a:extLst>
          </p:cNvPr>
          <p:cNvSpPr/>
          <p:nvPr/>
        </p:nvSpPr>
        <p:spPr>
          <a:xfrm>
            <a:off x="3163893" y="4074160"/>
            <a:ext cx="282125" cy="21136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D002761-049D-8529-04A6-FBEF46B711AA}"/>
              </a:ext>
            </a:extLst>
          </p:cNvPr>
          <p:cNvSpPr txBox="1"/>
          <p:nvPr/>
        </p:nvSpPr>
        <p:spPr>
          <a:xfrm>
            <a:off x="2709984" y="3577765"/>
            <a:ext cx="1218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Protéines</a:t>
            </a:r>
          </a:p>
          <a:p>
            <a:r>
              <a:rPr lang="fr-FR" sz="1200" b="1" dirty="0"/>
              <a:t>ribosomiques 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63AF66C5-7EB2-C9EE-D977-2E2A14FDA447}"/>
              </a:ext>
            </a:extLst>
          </p:cNvPr>
          <p:cNvSpPr/>
          <p:nvPr/>
        </p:nvSpPr>
        <p:spPr>
          <a:xfrm>
            <a:off x="5400240" y="4530485"/>
            <a:ext cx="210194" cy="1479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CB99C99C-8736-F119-7831-CF928EE3076F}"/>
              </a:ext>
            </a:extLst>
          </p:cNvPr>
          <p:cNvSpPr/>
          <p:nvPr/>
        </p:nvSpPr>
        <p:spPr>
          <a:xfrm>
            <a:off x="5255054" y="5921758"/>
            <a:ext cx="504056" cy="45957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5FAE465D-E488-CF9F-1332-977A231E7D68}"/>
              </a:ext>
            </a:extLst>
          </p:cNvPr>
          <p:cNvSpPr/>
          <p:nvPr/>
        </p:nvSpPr>
        <p:spPr>
          <a:xfrm>
            <a:off x="5915711" y="5910411"/>
            <a:ext cx="313035" cy="29036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AFDAD0BA-08C4-BAFB-2CB0-9DFE9B0F2234}"/>
              </a:ext>
            </a:extLst>
          </p:cNvPr>
          <p:cNvSpPr/>
          <p:nvPr/>
        </p:nvSpPr>
        <p:spPr>
          <a:xfrm rot="21190636">
            <a:off x="6057466" y="6293826"/>
            <a:ext cx="951875" cy="188642"/>
          </a:xfrm>
          <a:custGeom>
            <a:avLst/>
            <a:gdLst>
              <a:gd name="connsiteX0" fmla="*/ 0 w 951875"/>
              <a:gd name="connsiteY0" fmla="*/ 0 h 188642"/>
              <a:gd name="connsiteX1" fmla="*/ 322288 w 951875"/>
              <a:gd name="connsiteY1" fmla="*/ 187377 h 188642"/>
              <a:gd name="connsiteX2" fmla="*/ 951875 w 951875"/>
              <a:gd name="connsiteY2" fmla="*/ 67456 h 18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1875" h="188642">
                <a:moveTo>
                  <a:pt x="0" y="0"/>
                </a:moveTo>
                <a:cubicBezTo>
                  <a:pt x="81821" y="88067"/>
                  <a:pt x="163642" y="176134"/>
                  <a:pt x="322288" y="187377"/>
                </a:cubicBezTo>
                <a:cubicBezTo>
                  <a:pt x="480934" y="198620"/>
                  <a:pt x="716404" y="133038"/>
                  <a:pt x="951875" y="6745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Triangle isocèle 56">
            <a:extLst>
              <a:ext uri="{FF2B5EF4-FFF2-40B4-BE49-F238E27FC236}">
                <a16:creationId xmlns:a16="http://schemas.microsoft.com/office/drawing/2014/main" id="{2B12C073-F270-8FC6-CE02-DBD7FD545FDB}"/>
              </a:ext>
            </a:extLst>
          </p:cNvPr>
          <p:cNvSpPr/>
          <p:nvPr/>
        </p:nvSpPr>
        <p:spPr>
          <a:xfrm rot="4080526">
            <a:off x="6931210" y="6215267"/>
            <a:ext cx="216024" cy="16047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0782F5FF-E855-E4F3-2C7D-526321EC9218}"/>
              </a:ext>
            </a:extLst>
          </p:cNvPr>
          <p:cNvSpPr txBox="1"/>
          <p:nvPr/>
        </p:nvSpPr>
        <p:spPr>
          <a:xfrm>
            <a:off x="5508201" y="4158941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</a:t>
            </a:r>
          </a:p>
        </p:txBody>
      </p:sp>
      <p:sp>
        <p:nvSpPr>
          <p:cNvPr id="59" name="Forme libre : forme 58">
            <a:extLst>
              <a:ext uri="{FF2B5EF4-FFF2-40B4-BE49-F238E27FC236}">
                <a16:creationId xmlns:a16="http://schemas.microsoft.com/office/drawing/2014/main" id="{77554BDA-7260-0738-9FFF-61C0B8C1BDBB}"/>
              </a:ext>
            </a:extLst>
          </p:cNvPr>
          <p:cNvSpPr/>
          <p:nvPr/>
        </p:nvSpPr>
        <p:spPr>
          <a:xfrm>
            <a:off x="5457221" y="6075957"/>
            <a:ext cx="194124" cy="124111"/>
          </a:xfrm>
          <a:custGeom>
            <a:avLst/>
            <a:gdLst>
              <a:gd name="connsiteX0" fmla="*/ 0 w 502171"/>
              <a:gd name="connsiteY0" fmla="*/ 0 h 229474"/>
              <a:gd name="connsiteX1" fmla="*/ 44971 w 502171"/>
              <a:gd name="connsiteY1" fmla="*/ 224853 h 229474"/>
              <a:gd name="connsiteX2" fmla="*/ 194872 w 502171"/>
              <a:gd name="connsiteY2" fmla="*/ 149902 h 229474"/>
              <a:gd name="connsiteX3" fmla="*/ 502171 w 502171"/>
              <a:gd name="connsiteY3" fmla="*/ 127417 h 2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2171" h="229474">
                <a:moveTo>
                  <a:pt x="0" y="0"/>
                </a:moveTo>
                <a:cubicBezTo>
                  <a:pt x="6246" y="99934"/>
                  <a:pt x="12492" y="199869"/>
                  <a:pt x="44971" y="224853"/>
                </a:cubicBezTo>
                <a:cubicBezTo>
                  <a:pt x="77450" y="249837"/>
                  <a:pt x="118672" y="166141"/>
                  <a:pt x="194872" y="149902"/>
                </a:cubicBezTo>
                <a:cubicBezTo>
                  <a:pt x="271072" y="133663"/>
                  <a:pt x="386621" y="130540"/>
                  <a:pt x="502171" y="12741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21F60DD7-1007-85EE-3447-A929D0CE2BE4}"/>
              </a:ext>
            </a:extLst>
          </p:cNvPr>
          <p:cNvSpPr/>
          <p:nvPr/>
        </p:nvSpPr>
        <p:spPr>
          <a:xfrm>
            <a:off x="6035917" y="5992432"/>
            <a:ext cx="189829" cy="83525"/>
          </a:xfrm>
          <a:custGeom>
            <a:avLst/>
            <a:gdLst>
              <a:gd name="connsiteX0" fmla="*/ 0 w 434714"/>
              <a:gd name="connsiteY0" fmla="*/ 0 h 165018"/>
              <a:gd name="connsiteX1" fmla="*/ 59960 w 434714"/>
              <a:gd name="connsiteY1" fmla="*/ 142407 h 165018"/>
              <a:gd name="connsiteX2" fmla="*/ 149901 w 434714"/>
              <a:gd name="connsiteY2" fmla="*/ 82446 h 165018"/>
              <a:gd name="connsiteX3" fmla="*/ 299803 w 434714"/>
              <a:gd name="connsiteY3" fmla="*/ 164892 h 165018"/>
              <a:gd name="connsiteX4" fmla="*/ 434714 w 434714"/>
              <a:gd name="connsiteY4" fmla="*/ 97436 h 1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714" h="165018">
                <a:moveTo>
                  <a:pt x="0" y="0"/>
                </a:moveTo>
                <a:cubicBezTo>
                  <a:pt x="17488" y="64333"/>
                  <a:pt x="34977" y="128666"/>
                  <a:pt x="59960" y="142407"/>
                </a:cubicBezTo>
                <a:cubicBezTo>
                  <a:pt x="84944" y="156148"/>
                  <a:pt x="109927" y="78699"/>
                  <a:pt x="149901" y="82446"/>
                </a:cubicBezTo>
                <a:cubicBezTo>
                  <a:pt x="189875" y="86194"/>
                  <a:pt x="252334" y="162394"/>
                  <a:pt x="299803" y="164892"/>
                </a:cubicBezTo>
                <a:cubicBezTo>
                  <a:pt x="347272" y="167390"/>
                  <a:pt x="390993" y="132413"/>
                  <a:pt x="434714" y="9743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3F0B4495-512D-5286-EEBB-C4885B6FE563}"/>
              </a:ext>
            </a:extLst>
          </p:cNvPr>
          <p:cNvSpPr/>
          <p:nvPr/>
        </p:nvSpPr>
        <p:spPr>
          <a:xfrm>
            <a:off x="7060367" y="3507698"/>
            <a:ext cx="906905" cy="396922"/>
          </a:xfrm>
          <a:custGeom>
            <a:avLst/>
            <a:gdLst>
              <a:gd name="connsiteX0" fmla="*/ 0 w 906905"/>
              <a:gd name="connsiteY0" fmla="*/ 367259 h 396922"/>
              <a:gd name="connsiteX1" fmla="*/ 397240 w 906905"/>
              <a:gd name="connsiteY1" fmla="*/ 359764 h 396922"/>
              <a:gd name="connsiteX2" fmla="*/ 906905 w 906905"/>
              <a:gd name="connsiteY2" fmla="*/ 0 h 39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6905" h="396922">
                <a:moveTo>
                  <a:pt x="0" y="367259"/>
                </a:moveTo>
                <a:cubicBezTo>
                  <a:pt x="123044" y="394116"/>
                  <a:pt x="246089" y="420974"/>
                  <a:pt x="397240" y="359764"/>
                </a:cubicBezTo>
                <a:cubicBezTo>
                  <a:pt x="548391" y="298554"/>
                  <a:pt x="727648" y="149277"/>
                  <a:pt x="90690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Triangle isocèle 62">
            <a:extLst>
              <a:ext uri="{FF2B5EF4-FFF2-40B4-BE49-F238E27FC236}">
                <a16:creationId xmlns:a16="http://schemas.microsoft.com/office/drawing/2014/main" id="{01BBD68F-193D-27BC-8741-4D67B13E2555}"/>
              </a:ext>
            </a:extLst>
          </p:cNvPr>
          <p:cNvSpPr/>
          <p:nvPr/>
        </p:nvSpPr>
        <p:spPr>
          <a:xfrm rot="16878892">
            <a:off x="6932189" y="3810475"/>
            <a:ext cx="216024" cy="16047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5" name="ZoneTexte 1024">
            <a:extLst>
              <a:ext uri="{FF2B5EF4-FFF2-40B4-BE49-F238E27FC236}">
                <a16:creationId xmlns:a16="http://schemas.microsoft.com/office/drawing/2014/main" id="{6752F0B4-0D4B-012C-472C-06BD6989884F}"/>
              </a:ext>
            </a:extLst>
          </p:cNvPr>
          <p:cNvSpPr txBox="1"/>
          <p:nvPr/>
        </p:nvSpPr>
        <p:spPr>
          <a:xfrm>
            <a:off x="7596336" y="3046033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ARN</a:t>
            </a:r>
          </a:p>
          <a:p>
            <a:r>
              <a:rPr lang="fr-FR" sz="1200" b="1" dirty="0"/>
              <a:t>Ribosomique 5S </a:t>
            </a:r>
          </a:p>
        </p:txBody>
      </p:sp>
      <p:sp>
        <p:nvSpPr>
          <p:cNvPr id="1027" name="Forme libre : forme 1026">
            <a:extLst>
              <a:ext uri="{FF2B5EF4-FFF2-40B4-BE49-F238E27FC236}">
                <a16:creationId xmlns:a16="http://schemas.microsoft.com/office/drawing/2014/main" id="{60996AEC-A9AD-F4A3-AA48-2BC061B0172A}"/>
              </a:ext>
            </a:extLst>
          </p:cNvPr>
          <p:cNvSpPr/>
          <p:nvPr/>
        </p:nvSpPr>
        <p:spPr>
          <a:xfrm>
            <a:off x="6706032" y="3718325"/>
            <a:ext cx="218345" cy="172387"/>
          </a:xfrm>
          <a:custGeom>
            <a:avLst/>
            <a:gdLst>
              <a:gd name="connsiteX0" fmla="*/ 0 w 218345"/>
              <a:gd name="connsiteY0" fmla="*/ 172387 h 172387"/>
              <a:gd name="connsiteX1" fmla="*/ 142407 w 218345"/>
              <a:gd name="connsiteY1" fmla="*/ 134912 h 172387"/>
              <a:gd name="connsiteX2" fmla="*/ 209863 w 218345"/>
              <a:gd name="connsiteY2" fmla="*/ 59961 h 172387"/>
              <a:gd name="connsiteX3" fmla="*/ 217358 w 218345"/>
              <a:gd name="connsiteY3" fmla="*/ 0 h 172387"/>
              <a:gd name="connsiteX4" fmla="*/ 217358 w 218345"/>
              <a:gd name="connsiteY4" fmla="*/ 0 h 1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345" h="172387">
                <a:moveTo>
                  <a:pt x="0" y="172387"/>
                </a:moveTo>
                <a:cubicBezTo>
                  <a:pt x="53715" y="163018"/>
                  <a:pt x="107430" y="153650"/>
                  <a:pt x="142407" y="134912"/>
                </a:cubicBezTo>
                <a:cubicBezTo>
                  <a:pt x="177384" y="116174"/>
                  <a:pt x="197371" y="82446"/>
                  <a:pt x="209863" y="59961"/>
                </a:cubicBezTo>
                <a:cubicBezTo>
                  <a:pt x="222355" y="37476"/>
                  <a:pt x="217358" y="0"/>
                  <a:pt x="217358" y="0"/>
                </a:cubicBezTo>
                <a:lnTo>
                  <a:pt x="217358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8" name="ZoneTexte 1027">
            <a:extLst>
              <a:ext uri="{FF2B5EF4-FFF2-40B4-BE49-F238E27FC236}">
                <a16:creationId xmlns:a16="http://schemas.microsoft.com/office/drawing/2014/main" id="{07988C86-5183-8AFB-DA14-EB1B14F80163}"/>
              </a:ext>
            </a:extLst>
          </p:cNvPr>
          <p:cNvSpPr txBox="1"/>
          <p:nvPr/>
        </p:nvSpPr>
        <p:spPr>
          <a:xfrm>
            <a:off x="6409450" y="356930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</a:t>
            </a:r>
          </a:p>
        </p:txBody>
      </p:sp>
      <p:sp>
        <p:nvSpPr>
          <p:cNvPr id="1029" name="ZoneTexte 1028">
            <a:extLst>
              <a:ext uri="{FF2B5EF4-FFF2-40B4-BE49-F238E27FC236}">
                <a16:creationId xmlns:a16="http://schemas.microsoft.com/office/drawing/2014/main" id="{D7AE3C3C-66AB-7C28-4A51-F2E03A21F321}"/>
              </a:ext>
            </a:extLst>
          </p:cNvPr>
          <p:cNvSpPr txBox="1"/>
          <p:nvPr/>
        </p:nvSpPr>
        <p:spPr>
          <a:xfrm>
            <a:off x="7660017" y="5887569"/>
            <a:ext cx="102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Ribosomes </a:t>
            </a:r>
          </a:p>
          <a:p>
            <a:r>
              <a:rPr lang="fr-FR" sz="1200" b="1" dirty="0"/>
              <a:t> 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CDC9675-F480-D9FD-79C0-975478D9C961}"/>
              </a:ext>
            </a:extLst>
          </p:cNvPr>
          <p:cNvSpPr/>
          <p:nvPr/>
        </p:nvSpPr>
        <p:spPr>
          <a:xfrm>
            <a:off x="5926517" y="4939981"/>
            <a:ext cx="504056" cy="45957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306C1AA-D3FB-134B-7A96-CC735FA46935}"/>
              </a:ext>
            </a:extLst>
          </p:cNvPr>
          <p:cNvSpPr/>
          <p:nvPr/>
        </p:nvSpPr>
        <p:spPr>
          <a:xfrm>
            <a:off x="6128684" y="5094180"/>
            <a:ext cx="194124" cy="124111"/>
          </a:xfrm>
          <a:custGeom>
            <a:avLst/>
            <a:gdLst>
              <a:gd name="connsiteX0" fmla="*/ 0 w 502171"/>
              <a:gd name="connsiteY0" fmla="*/ 0 h 229474"/>
              <a:gd name="connsiteX1" fmla="*/ 44971 w 502171"/>
              <a:gd name="connsiteY1" fmla="*/ 224853 h 229474"/>
              <a:gd name="connsiteX2" fmla="*/ 194872 w 502171"/>
              <a:gd name="connsiteY2" fmla="*/ 149902 h 229474"/>
              <a:gd name="connsiteX3" fmla="*/ 502171 w 502171"/>
              <a:gd name="connsiteY3" fmla="*/ 127417 h 22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2171" h="229474">
                <a:moveTo>
                  <a:pt x="0" y="0"/>
                </a:moveTo>
                <a:cubicBezTo>
                  <a:pt x="6246" y="99934"/>
                  <a:pt x="12492" y="199869"/>
                  <a:pt x="44971" y="224853"/>
                </a:cubicBezTo>
                <a:cubicBezTo>
                  <a:pt x="77450" y="249837"/>
                  <a:pt x="118672" y="166141"/>
                  <a:pt x="194872" y="149902"/>
                </a:cubicBezTo>
                <a:cubicBezTo>
                  <a:pt x="271072" y="133663"/>
                  <a:pt x="386621" y="130540"/>
                  <a:pt x="502171" y="12741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D222F25-1412-87F6-ACE6-28FEF5591027}"/>
              </a:ext>
            </a:extLst>
          </p:cNvPr>
          <p:cNvSpPr/>
          <p:nvPr/>
        </p:nvSpPr>
        <p:spPr>
          <a:xfrm>
            <a:off x="5393278" y="5198546"/>
            <a:ext cx="313035" cy="29036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09500923-9026-658A-20B0-8CD1BFDDEB9F}"/>
              </a:ext>
            </a:extLst>
          </p:cNvPr>
          <p:cNvSpPr/>
          <p:nvPr/>
        </p:nvSpPr>
        <p:spPr>
          <a:xfrm>
            <a:off x="5513484" y="5280567"/>
            <a:ext cx="189829" cy="83525"/>
          </a:xfrm>
          <a:custGeom>
            <a:avLst/>
            <a:gdLst>
              <a:gd name="connsiteX0" fmla="*/ 0 w 434714"/>
              <a:gd name="connsiteY0" fmla="*/ 0 h 165018"/>
              <a:gd name="connsiteX1" fmla="*/ 59960 w 434714"/>
              <a:gd name="connsiteY1" fmla="*/ 142407 h 165018"/>
              <a:gd name="connsiteX2" fmla="*/ 149901 w 434714"/>
              <a:gd name="connsiteY2" fmla="*/ 82446 h 165018"/>
              <a:gd name="connsiteX3" fmla="*/ 299803 w 434714"/>
              <a:gd name="connsiteY3" fmla="*/ 164892 h 165018"/>
              <a:gd name="connsiteX4" fmla="*/ 434714 w 434714"/>
              <a:gd name="connsiteY4" fmla="*/ 97436 h 1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714" h="165018">
                <a:moveTo>
                  <a:pt x="0" y="0"/>
                </a:moveTo>
                <a:cubicBezTo>
                  <a:pt x="17488" y="64333"/>
                  <a:pt x="34977" y="128666"/>
                  <a:pt x="59960" y="142407"/>
                </a:cubicBezTo>
                <a:cubicBezTo>
                  <a:pt x="84944" y="156148"/>
                  <a:pt x="109927" y="78699"/>
                  <a:pt x="149901" y="82446"/>
                </a:cubicBezTo>
                <a:cubicBezTo>
                  <a:pt x="189875" y="86194"/>
                  <a:pt x="252334" y="162394"/>
                  <a:pt x="299803" y="164892"/>
                </a:cubicBezTo>
                <a:cubicBezTo>
                  <a:pt x="347272" y="167390"/>
                  <a:pt x="390993" y="132413"/>
                  <a:pt x="434714" y="9743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2B5F867-19B3-A5C9-A444-3D190A6153E1}"/>
              </a:ext>
            </a:extLst>
          </p:cNvPr>
          <p:cNvCxnSpPr/>
          <p:nvPr/>
        </p:nvCxnSpPr>
        <p:spPr>
          <a:xfrm>
            <a:off x="5808867" y="5517232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4BC53D58-AFF6-6160-896C-0953EC6E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905" y="1390016"/>
            <a:ext cx="1274174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66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Le reticulum </a:t>
            </a:r>
            <a:r>
              <a:rPr lang="en-US" sz="2800" dirty="0" err="1">
                <a:solidFill>
                  <a:schemeClr val="accent1"/>
                </a:solidFill>
              </a:rPr>
              <a:t>endoplasmique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9466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</a:t>
            </a:r>
            <a:r>
              <a:rPr lang="fr-FR" sz="3200" dirty="0">
                <a:latin typeface="Arial" charset="0"/>
                <a:ea typeface="ＭＳ Ｐゴシック" charset="0"/>
              </a:rPr>
              <a:t>Le réticulum endoplasmique (RE)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4CCAF55-FE4F-64D2-B40E-470E6B0B5D84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153568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Le réticulum </a:t>
            </a:r>
            <a:r>
              <a:rPr lang="fr-FR" sz="1600" dirty="0" err="1">
                <a:latin typeface="Arial" charset="0"/>
                <a:ea typeface="ＭＳ Ｐゴシック" charset="0"/>
                <a:cs typeface="ＭＳ Ｐゴシック" charset="0"/>
              </a:rPr>
              <a:t>end-oplasmique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 est en la continuité de la membrane nucléaire externe et il est formé par un réseau de saccules et de canicules limités par une membrane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24536B-FEEE-5578-06BF-57B46FCB8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2204864"/>
            <a:ext cx="4201111" cy="329611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310C22-8557-2C2E-1BA3-87B222A77FA4}"/>
              </a:ext>
            </a:extLst>
          </p:cNvPr>
          <p:cNvSpPr txBox="1"/>
          <p:nvPr/>
        </p:nvSpPr>
        <p:spPr>
          <a:xfrm>
            <a:off x="4860032" y="5644476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Réticulum endoplasmique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927313-42C6-7A8D-AFE4-4BE3A7EF5881}"/>
              </a:ext>
            </a:extLst>
          </p:cNvPr>
          <p:cNvSpPr txBox="1"/>
          <p:nvPr/>
        </p:nvSpPr>
        <p:spPr>
          <a:xfrm>
            <a:off x="4395802" y="324433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Noyau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4AF0C4-808B-FDA4-A4A8-77ACDC227A31}"/>
              </a:ext>
            </a:extLst>
          </p:cNvPr>
          <p:cNvSpPr txBox="1"/>
          <p:nvPr/>
        </p:nvSpPr>
        <p:spPr>
          <a:xfrm>
            <a:off x="7649307" y="3814928"/>
            <a:ext cx="1226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FFFF00"/>
                </a:solidFill>
              </a:rPr>
              <a:t>Réticulum </a:t>
            </a:r>
          </a:p>
          <a:p>
            <a:r>
              <a:rPr lang="fr-FR" sz="1600" dirty="0">
                <a:solidFill>
                  <a:srgbClr val="FFFF00"/>
                </a:solidFill>
              </a:rPr>
              <a:t>lisse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146A39-20E0-9C79-CF7A-96AA4F1F13FA}"/>
              </a:ext>
            </a:extLst>
          </p:cNvPr>
          <p:cNvSpPr txBox="1"/>
          <p:nvPr/>
        </p:nvSpPr>
        <p:spPr>
          <a:xfrm>
            <a:off x="3936618" y="4977754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n>
                  <a:solidFill>
                    <a:schemeClr val="accent1"/>
                  </a:solidFill>
                </a:ln>
              </a:rPr>
              <a:t>Réticulum</a:t>
            </a:r>
          </a:p>
          <a:p>
            <a:r>
              <a:rPr lang="fr-FR" sz="1400" dirty="0">
                <a:ln>
                  <a:solidFill>
                    <a:schemeClr val="accent1"/>
                  </a:solidFill>
                </a:ln>
              </a:rPr>
              <a:t>rugueux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FE21C65-23CE-9875-EFEB-6920FA7DF49F}"/>
              </a:ext>
            </a:extLst>
          </p:cNvPr>
          <p:cNvSpPr/>
          <p:nvPr/>
        </p:nvSpPr>
        <p:spPr>
          <a:xfrm>
            <a:off x="4932040" y="4581128"/>
            <a:ext cx="1043876" cy="86409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47E6099-CA0B-3AB2-DC5B-C166211F9CA3}"/>
              </a:ext>
            </a:extLst>
          </p:cNvPr>
          <p:cNvSpPr/>
          <p:nvPr/>
        </p:nvSpPr>
        <p:spPr>
          <a:xfrm>
            <a:off x="6689557" y="4107316"/>
            <a:ext cx="1043876" cy="86409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948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</a:t>
            </a:r>
            <a:r>
              <a:rPr lang="fr-FR" sz="3200" dirty="0">
                <a:latin typeface="Arial" charset="0"/>
                <a:ea typeface="ＭＳ Ｐゴシック" charset="0"/>
              </a:rPr>
              <a:t>Le réticulum endoplasmique (RE)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32</a:t>
            </a:fld>
            <a:endParaRPr lang="fr-FR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4CCAF55-FE4F-64D2-B40E-470E6B0B5D84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225576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Les parties du RE avec ribosome sont appelées réticulum endoplasmique </a:t>
            </a:r>
            <a:r>
              <a:rPr lang="fr-FR" sz="1600" dirty="0" err="1">
                <a:latin typeface="Arial" charset="0"/>
                <a:ea typeface="ＭＳ Ｐゴシック" charset="0"/>
                <a:cs typeface="ＭＳ Ｐゴシック" charset="0"/>
              </a:rPr>
              <a:t>rugu-eux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 (REG) et les parties sans </a:t>
            </a:r>
            <a:r>
              <a:rPr lang="fr-FR" sz="1600" dirty="0" err="1">
                <a:latin typeface="Arial" charset="0"/>
                <a:ea typeface="ＭＳ Ｐゴシック" charset="0"/>
                <a:cs typeface="ＭＳ Ｐゴシック" charset="0"/>
              </a:rPr>
              <a:t>riboso-mes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 : réticulum </a:t>
            </a:r>
            <a:r>
              <a:rPr lang="fr-FR" sz="1600" dirty="0" err="1">
                <a:latin typeface="Arial" charset="0"/>
                <a:ea typeface="ＭＳ Ｐゴシック" charset="0"/>
                <a:cs typeface="ＭＳ Ｐゴシック" charset="0"/>
              </a:rPr>
              <a:t>en-doplasmique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 lisse (REL)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dirty="0">
              <a:latin typeface="Arial" charset="0"/>
              <a:ea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en-US" altLang="fr-FR" sz="2000" dirty="0">
              <a:solidFill>
                <a:srgbClr val="FFCC00"/>
              </a:solidFill>
            </a:endParaRPr>
          </a:p>
          <a:p>
            <a:pPr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0F37DC-ACD0-0CF3-9604-672D652E6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2204864"/>
            <a:ext cx="4201111" cy="329611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DBAC360-0562-86A8-2316-F9A8927B7E37}"/>
              </a:ext>
            </a:extLst>
          </p:cNvPr>
          <p:cNvSpPr txBox="1"/>
          <p:nvPr/>
        </p:nvSpPr>
        <p:spPr>
          <a:xfrm>
            <a:off x="4860032" y="5644476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Réticulum endoplasmique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2DEB1F-DFE3-9628-DADF-EE79541EAC46}"/>
              </a:ext>
            </a:extLst>
          </p:cNvPr>
          <p:cNvSpPr txBox="1"/>
          <p:nvPr/>
        </p:nvSpPr>
        <p:spPr>
          <a:xfrm>
            <a:off x="4395802" y="324433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Noyau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3D8EB2-52DF-C2E6-C3AA-3A9A1BE19089}"/>
              </a:ext>
            </a:extLst>
          </p:cNvPr>
          <p:cNvSpPr txBox="1"/>
          <p:nvPr/>
        </p:nvSpPr>
        <p:spPr>
          <a:xfrm>
            <a:off x="7649307" y="3814928"/>
            <a:ext cx="1226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FFFF00"/>
                </a:solidFill>
              </a:rPr>
              <a:t>Réticulum </a:t>
            </a:r>
          </a:p>
          <a:p>
            <a:r>
              <a:rPr lang="fr-FR" sz="1600" dirty="0">
                <a:solidFill>
                  <a:srgbClr val="FFFF00"/>
                </a:solidFill>
              </a:rPr>
              <a:t>lisse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CDFD2B-C2AA-D107-73E8-59BF76031FAE}"/>
              </a:ext>
            </a:extLst>
          </p:cNvPr>
          <p:cNvSpPr txBox="1"/>
          <p:nvPr/>
        </p:nvSpPr>
        <p:spPr>
          <a:xfrm>
            <a:off x="3936618" y="4977754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n>
                  <a:solidFill>
                    <a:schemeClr val="accent1"/>
                  </a:solidFill>
                </a:ln>
              </a:rPr>
              <a:t>Réticulum</a:t>
            </a:r>
          </a:p>
          <a:p>
            <a:r>
              <a:rPr lang="fr-FR" sz="1400" dirty="0">
                <a:ln>
                  <a:solidFill>
                    <a:schemeClr val="accent1"/>
                  </a:solidFill>
                </a:ln>
              </a:rPr>
              <a:t>rugueux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470783B-BF77-E395-E96B-EF6F4CFBFE5A}"/>
              </a:ext>
            </a:extLst>
          </p:cNvPr>
          <p:cNvSpPr/>
          <p:nvPr/>
        </p:nvSpPr>
        <p:spPr>
          <a:xfrm>
            <a:off x="4932040" y="4581128"/>
            <a:ext cx="1043876" cy="86409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F1456F8-60D5-12F6-0E7B-F8CAABFF510F}"/>
              </a:ext>
            </a:extLst>
          </p:cNvPr>
          <p:cNvSpPr/>
          <p:nvPr/>
        </p:nvSpPr>
        <p:spPr>
          <a:xfrm>
            <a:off x="6689557" y="4107316"/>
            <a:ext cx="1043876" cy="86409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525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</a:t>
            </a:r>
            <a:r>
              <a:rPr lang="fr-FR" sz="3200" dirty="0">
                <a:latin typeface="Arial" charset="0"/>
                <a:ea typeface="ＭＳ Ｐゴシック" charset="0"/>
              </a:rPr>
              <a:t>Le réticulum endoplasmique (RE)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33</a:t>
            </a:fld>
            <a:endParaRPr lang="fr-FR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4CCAF55-FE4F-64D2-B40E-470E6B0B5D84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225576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dirty="0">
              <a:latin typeface="Arial" charset="0"/>
              <a:ea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altLang="fr-FR" sz="1600" dirty="0">
                <a:latin typeface="Arial" charset="0"/>
                <a:ea typeface="ＭＳ Ｐゴシック" charset="0"/>
              </a:rPr>
              <a:t> Les REG </a:t>
            </a:r>
            <a:r>
              <a:rPr lang="fr-FR" altLang="fr-FR" sz="1600" dirty="0" err="1">
                <a:latin typeface="Arial" charset="0"/>
                <a:ea typeface="ＭＳ Ｐゴシック" charset="0"/>
              </a:rPr>
              <a:t>parti-cipent</a:t>
            </a:r>
            <a:r>
              <a:rPr lang="fr-FR" altLang="fr-FR" sz="1600" dirty="0">
                <a:latin typeface="Arial" charset="0"/>
                <a:ea typeface="ＭＳ Ｐゴシック" charset="0"/>
              </a:rPr>
              <a:t> à la synthèse des protéines et les REL à la synthèse des lipides et notamment des </a:t>
            </a:r>
            <a:r>
              <a:rPr lang="fr-FR" altLang="fr-FR" sz="1600" dirty="0" err="1">
                <a:latin typeface="Arial" charset="0"/>
                <a:ea typeface="ＭＳ Ｐゴシック" charset="0"/>
              </a:rPr>
              <a:t>lipi-des</a:t>
            </a:r>
            <a:r>
              <a:rPr lang="fr-FR" altLang="fr-FR" sz="1600" dirty="0">
                <a:latin typeface="Arial" charset="0"/>
                <a:ea typeface="ＭＳ Ｐゴシック" charset="0"/>
              </a:rPr>
              <a:t> membranaires</a:t>
            </a:r>
            <a:endParaRPr lang="fr-FR" altLang="fr-FR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82B79E5-D31D-22DC-A6DE-369EE54B86FD}"/>
              </a:ext>
            </a:extLst>
          </p:cNvPr>
          <p:cNvCxnSpPr/>
          <p:nvPr/>
        </p:nvCxnSpPr>
        <p:spPr>
          <a:xfrm>
            <a:off x="4427984" y="5445224"/>
            <a:ext cx="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9E47BF46-4DF4-18DB-5FA1-44B98DF57342}"/>
              </a:ext>
            </a:extLst>
          </p:cNvPr>
          <p:cNvSpPr txBox="1"/>
          <p:nvPr/>
        </p:nvSpPr>
        <p:spPr>
          <a:xfrm>
            <a:off x="3326674" y="6198547"/>
            <a:ext cx="2448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Synthèse des protéines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1F7921-BB78-198B-73E4-18B3C7721AEE}"/>
              </a:ext>
            </a:extLst>
          </p:cNvPr>
          <p:cNvSpPr txBox="1"/>
          <p:nvPr/>
        </p:nvSpPr>
        <p:spPr>
          <a:xfrm>
            <a:off x="7513900" y="5636456"/>
            <a:ext cx="1473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Synthèse des</a:t>
            </a:r>
          </a:p>
          <a:p>
            <a:r>
              <a:rPr lang="fr-FR" sz="1600" dirty="0"/>
              <a:t> lipides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7BB054C-30E7-31CC-835E-0439A8B19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2204864"/>
            <a:ext cx="4201111" cy="329611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5D78ECD-77E2-013E-2643-F65708DCC388}"/>
              </a:ext>
            </a:extLst>
          </p:cNvPr>
          <p:cNvSpPr txBox="1"/>
          <p:nvPr/>
        </p:nvSpPr>
        <p:spPr>
          <a:xfrm>
            <a:off x="4395802" y="324433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Noyau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73CDB56-669B-577D-E8FA-4291D06C7958}"/>
              </a:ext>
            </a:extLst>
          </p:cNvPr>
          <p:cNvSpPr txBox="1"/>
          <p:nvPr/>
        </p:nvSpPr>
        <p:spPr>
          <a:xfrm>
            <a:off x="7759740" y="4272403"/>
            <a:ext cx="1812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FF00"/>
                </a:solidFill>
              </a:rPr>
              <a:t>Réticulum </a:t>
            </a:r>
          </a:p>
          <a:p>
            <a:r>
              <a:rPr lang="fr-FR" sz="1600" dirty="0">
                <a:solidFill>
                  <a:srgbClr val="FFFF00"/>
                </a:solidFill>
              </a:rPr>
              <a:t>lisse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5F1E98-F800-A19F-E543-07D5F1DBAE5D}"/>
              </a:ext>
            </a:extLst>
          </p:cNvPr>
          <p:cNvSpPr txBox="1"/>
          <p:nvPr/>
        </p:nvSpPr>
        <p:spPr>
          <a:xfrm>
            <a:off x="3936618" y="4977754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n>
                  <a:solidFill>
                    <a:schemeClr val="accent1"/>
                  </a:solidFill>
                </a:ln>
              </a:rPr>
              <a:t>Réticulum</a:t>
            </a:r>
          </a:p>
          <a:p>
            <a:r>
              <a:rPr lang="fr-FR" sz="1400" dirty="0">
                <a:ln>
                  <a:solidFill>
                    <a:schemeClr val="accent1"/>
                  </a:solidFill>
                </a:ln>
              </a:rPr>
              <a:t>rugueux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8C0F9AF-4941-F256-CC4A-4C943A0951B6}"/>
              </a:ext>
            </a:extLst>
          </p:cNvPr>
          <p:cNvSpPr/>
          <p:nvPr/>
        </p:nvSpPr>
        <p:spPr>
          <a:xfrm>
            <a:off x="4932040" y="4581128"/>
            <a:ext cx="1043876" cy="86409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B8BC428-96E1-81AF-8A6B-30241EB27D15}"/>
              </a:ext>
            </a:extLst>
          </p:cNvPr>
          <p:cNvSpPr/>
          <p:nvPr/>
        </p:nvSpPr>
        <p:spPr>
          <a:xfrm>
            <a:off x="6689557" y="4107316"/>
            <a:ext cx="1043876" cy="86409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7F88CDF-7439-D7AF-4D86-F4555882FE0D}"/>
              </a:ext>
            </a:extLst>
          </p:cNvPr>
          <p:cNvCxnSpPr>
            <a:cxnSpLocks/>
          </p:cNvCxnSpPr>
          <p:nvPr/>
        </p:nvCxnSpPr>
        <p:spPr>
          <a:xfrm>
            <a:off x="8172400" y="4971412"/>
            <a:ext cx="0" cy="65446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2246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7AF2707-6973-6E0E-70C7-28DAEF186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39744"/>
            <a:ext cx="1840215" cy="1759898"/>
          </a:xfrm>
          <a:prstGeom prst="rect">
            <a:avLst/>
          </a:prstGeom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Arial" charset="0"/>
                <a:ea typeface="ＭＳ Ｐゴシック" charset="0"/>
              </a:rPr>
              <a:t>RE : synthèse des protéines : </a:t>
            </a:r>
            <a:r>
              <a:rPr lang="fr-FR" sz="28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traduction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34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66DADF-602B-0CD0-D74C-7D49B129D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200" y="1196752"/>
            <a:ext cx="4243162" cy="50575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D7BA98-3D9C-F21F-4E99-2FAE15BF3098}"/>
              </a:ext>
            </a:extLst>
          </p:cNvPr>
          <p:cNvSpPr/>
          <p:nvPr/>
        </p:nvSpPr>
        <p:spPr>
          <a:xfrm>
            <a:off x="1303356" y="1498150"/>
            <a:ext cx="557138" cy="8180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6D2F1D3-3FED-EE72-27EB-64EB0F093AD9}"/>
              </a:ext>
            </a:extLst>
          </p:cNvPr>
          <p:cNvCxnSpPr>
            <a:cxnSpLocks/>
          </p:cNvCxnSpPr>
          <p:nvPr/>
        </p:nvCxnSpPr>
        <p:spPr>
          <a:xfrm>
            <a:off x="2089805" y="1882075"/>
            <a:ext cx="792485" cy="4845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0C51880-B632-7569-C950-206B7A11A717}"/>
              </a:ext>
            </a:extLst>
          </p:cNvPr>
          <p:cNvCxnSpPr>
            <a:cxnSpLocks/>
          </p:cNvCxnSpPr>
          <p:nvPr/>
        </p:nvCxnSpPr>
        <p:spPr>
          <a:xfrm>
            <a:off x="3131840" y="4941168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8E61FEFD-F613-1CAB-3B78-2E1CA22F1C34}"/>
              </a:ext>
            </a:extLst>
          </p:cNvPr>
          <p:cNvCxnSpPr>
            <a:cxnSpLocks/>
          </p:cNvCxnSpPr>
          <p:nvPr/>
        </p:nvCxnSpPr>
        <p:spPr>
          <a:xfrm>
            <a:off x="4819745" y="4941168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698FDCF8-0FF5-BD91-68F2-44EA59171953}"/>
              </a:ext>
            </a:extLst>
          </p:cNvPr>
          <p:cNvSpPr/>
          <p:nvPr/>
        </p:nvSpPr>
        <p:spPr>
          <a:xfrm>
            <a:off x="3880261" y="4880691"/>
            <a:ext cx="846165" cy="120954"/>
          </a:xfrm>
          <a:custGeom>
            <a:avLst/>
            <a:gdLst>
              <a:gd name="connsiteX0" fmla="*/ 0 w 2871019"/>
              <a:gd name="connsiteY0" fmla="*/ 255560 h 255560"/>
              <a:gd name="connsiteX1" fmla="*/ 1135625 w 2871019"/>
              <a:gd name="connsiteY1" fmla="*/ 9754 h 255560"/>
              <a:gd name="connsiteX2" fmla="*/ 2050025 w 2871019"/>
              <a:gd name="connsiteY2" fmla="*/ 49083 h 255560"/>
              <a:gd name="connsiteX3" fmla="*/ 2871019 w 2871019"/>
              <a:gd name="connsiteY3" fmla="*/ 49083 h 2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1019" h="255560">
                <a:moveTo>
                  <a:pt x="0" y="255560"/>
                </a:moveTo>
                <a:cubicBezTo>
                  <a:pt x="396977" y="149863"/>
                  <a:pt x="793954" y="44167"/>
                  <a:pt x="1135625" y="9754"/>
                </a:cubicBezTo>
                <a:cubicBezTo>
                  <a:pt x="1477296" y="-24659"/>
                  <a:pt x="1760793" y="42528"/>
                  <a:pt x="2050025" y="49083"/>
                </a:cubicBezTo>
                <a:cubicBezTo>
                  <a:pt x="2339257" y="55638"/>
                  <a:pt x="2605138" y="52360"/>
                  <a:pt x="2871019" y="49083"/>
                </a:cubicBezTo>
              </a:path>
            </a:pathLst>
          </a:custGeom>
          <a:noFill/>
          <a:ln>
            <a:solidFill>
              <a:srgbClr val="953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87A8C299-1ADF-D1B8-4565-907953D18C85}"/>
              </a:ext>
            </a:extLst>
          </p:cNvPr>
          <p:cNvSpPr/>
          <p:nvPr/>
        </p:nvSpPr>
        <p:spPr>
          <a:xfrm>
            <a:off x="5874259" y="4759737"/>
            <a:ext cx="846165" cy="120954"/>
          </a:xfrm>
          <a:custGeom>
            <a:avLst/>
            <a:gdLst>
              <a:gd name="connsiteX0" fmla="*/ 0 w 2871019"/>
              <a:gd name="connsiteY0" fmla="*/ 255560 h 255560"/>
              <a:gd name="connsiteX1" fmla="*/ 1135625 w 2871019"/>
              <a:gd name="connsiteY1" fmla="*/ 9754 h 255560"/>
              <a:gd name="connsiteX2" fmla="*/ 2050025 w 2871019"/>
              <a:gd name="connsiteY2" fmla="*/ 49083 h 255560"/>
              <a:gd name="connsiteX3" fmla="*/ 2871019 w 2871019"/>
              <a:gd name="connsiteY3" fmla="*/ 49083 h 2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1019" h="255560">
                <a:moveTo>
                  <a:pt x="0" y="255560"/>
                </a:moveTo>
                <a:cubicBezTo>
                  <a:pt x="396977" y="149863"/>
                  <a:pt x="793954" y="44167"/>
                  <a:pt x="1135625" y="9754"/>
                </a:cubicBezTo>
                <a:cubicBezTo>
                  <a:pt x="1477296" y="-24659"/>
                  <a:pt x="1760793" y="42528"/>
                  <a:pt x="2050025" y="49083"/>
                </a:cubicBezTo>
                <a:cubicBezTo>
                  <a:pt x="2339257" y="55638"/>
                  <a:pt x="2605138" y="52360"/>
                  <a:pt x="2871019" y="49083"/>
                </a:cubicBezTo>
              </a:path>
            </a:pathLst>
          </a:custGeom>
          <a:noFill/>
          <a:ln>
            <a:solidFill>
              <a:srgbClr val="953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5A594495-8803-7858-9926-28EBE8EC8D3E}"/>
              </a:ext>
            </a:extLst>
          </p:cNvPr>
          <p:cNvCxnSpPr>
            <a:cxnSpLocks/>
          </p:cNvCxnSpPr>
          <p:nvPr/>
        </p:nvCxnSpPr>
        <p:spPr>
          <a:xfrm flipH="1" flipV="1">
            <a:off x="5580112" y="2366602"/>
            <a:ext cx="851865" cy="21760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79789D15-86BC-1589-951B-14AF7A1604CC}"/>
              </a:ext>
            </a:extLst>
          </p:cNvPr>
          <p:cNvSpPr/>
          <p:nvPr/>
        </p:nvSpPr>
        <p:spPr>
          <a:xfrm>
            <a:off x="5141240" y="2024238"/>
            <a:ext cx="846165" cy="120954"/>
          </a:xfrm>
          <a:custGeom>
            <a:avLst/>
            <a:gdLst>
              <a:gd name="connsiteX0" fmla="*/ 0 w 2871019"/>
              <a:gd name="connsiteY0" fmla="*/ 255560 h 255560"/>
              <a:gd name="connsiteX1" fmla="*/ 1135625 w 2871019"/>
              <a:gd name="connsiteY1" fmla="*/ 9754 h 255560"/>
              <a:gd name="connsiteX2" fmla="*/ 2050025 w 2871019"/>
              <a:gd name="connsiteY2" fmla="*/ 49083 h 255560"/>
              <a:gd name="connsiteX3" fmla="*/ 2871019 w 2871019"/>
              <a:gd name="connsiteY3" fmla="*/ 49083 h 2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1019" h="255560">
                <a:moveTo>
                  <a:pt x="0" y="255560"/>
                </a:moveTo>
                <a:cubicBezTo>
                  <a:pt x="396977" y="149863"/>
                  <a:pt x="793954" y="44167"/>
                  <a:pt x="1135625" y="9754"/>
                </a:cubicBezTo>
                <a:cubicBezTo>
                  <a:pt x="1477296" y="-24659"/>
                  <a:pt x="1760793" y="42528"/>
                  <a:pt x="2050025" y="49083"/>
                </a:cubicBezTo>
                <a:cubicBezTo>
                  <a:pt x="2339257" y="55638"/>
                  <a:pt x="2605138" y="52360"/>
                  <a:pt x="2871019" y="49083"/>
                </a:cubicBezTo>
              </a:path>
            </a:pathLst>
          </a:custGeom>
          <a:noFill/>
          <a:ln>
            <a:solidFill>
              <a:srgbClr val="953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0A44092E-B5A1-DB35-BBAB-313B1D619F20}"/>
              </a:ext>
            </a:extLst>
          </p:cNvPr>
          <p:cNvSpPr txBox="1"/>
          <p:nvPr/>
        </p:nvSpPr>
        <p:spPr>
          <a:xfrm>
            <a:off x="2897870" y="4570633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FFFF00"/>
                </a:solidFill>
              </a:rPr>
              <a:t>Transcription</a:t>
            </a:r>
          </a:p>
        </p:txBody>
      </p:sp>
      <p:sp>
        <p:nvSpPr>
          <p:cNvPr id="1026" name="ZoneTexte 1025">
            <a:extLst>
              <a:ext uri="{FF2B5EF4-FFF2-40B4-BE49-F238E27FC236}">
                <a16:creationId xmlns:a16="http://schemas.microsoft.com/office/drawing/2014/main" id="{0DA53524-A1D4-47AE-663D-7A27CB4D69C2}"/>
              </a:ext>
            </a:extLst>
          </p:cNvPr>
          <p:cNvSpPr txBox="1"/>
          <p:nvPr/>
        </p:nvSpPr>
        <p:spPr>
          <a:xfrm>
            <a:off x="4013881" y="4941168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ARNm</a:t>
            </a:r>
          </a:p>
        </p:txBody>
      </p:sp>
      <p:sp>
        <p:nvSpPr>
          <p:cNvPr id="1029" name="ZoneTexte 1028">
            <a:extLst>
              <a:ext uri="{FF2B5EF4-FFF2-40B4-BE49-F238E27FC236}">
                <a16:creationId xmlns:a16="http://schemas.microsoft.com/office/drawing/2014/main" id="{E4073E69-E355-52D6-7C80-6AA9F40D3918}"/>
              </a:ext>
            </a:extLst>
          </p:cNvPr>
          <p:cNvSpPr txBox="1"/>
          <p:nvPr/>
        </p:nvSpPr>
        <p:spPr>
          <a:xfrm>
            <a:off x="6006044" y="4802668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ARNm</a:t>
            </a:r>
          </a:p>
        </p:txBody>
      </p:sp>
      <p:sp>
        <p:nvSpPr>
          <p:cNvPr id="1030" name="ZoneTexte 1029">
            <a:extLst>
              <a:ext uri="{FF2B5EF4-FFF2-40B4-BE49-F238E27FC236}">
                <a16:creationId xmlns:a16="http://schemas.microsoft.com/office/drawing/2014/main" id="{9380E988-6FEC-A939-05C9-367A0A772A56}"/>
              </a:ext>
            </a:extLst>
          </p:cNvPr>
          <p:cNvSpPr txBox="1"/>
          <p:nvPr/>
        </p:nvSpPr>
        <p:spPr>
          <a:xfrm>
            <a:off x="4186857" y="1668680"/>
            <a:ext cx="25619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Fixation de l’ARNm au ribosome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13D426A-C2D2-EE25-7DBC-71FA86D358F4}"/>
              </a:ext>
            </a:extLst>
          </p:cNvPr>
          <p:cNvSpPr/>
          <p:nvPr/>
        </p:nvSpPr>
        <p:spPr>
          <a:xfrm>
            <a:off x="1503195" y="5661248"/>
            <a:ext cx="216024" cy="21602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12B52B3-7E99-A9F0-A897-84610667D9CC}"/>
              </a:ext>
            </a:extLst>
          </p:cNvPr>
          <p:cNvSpPr/>
          <p:nvPr/>
        </p:nvSpPr>
        <p:spPr>
          <a:xfrm>
            <a:off x="361410" y="4868063"/>
            <a:ext cx="313035" cy="29036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2DAB3CD-92AE-6A41-63AE-9ABF7CD3E3FB}"/>
              </a:ext>
            </a:extLst>
          </p:cNvPr>
          <p:cNvSpPr/>
          <p:nvPr/>
        </p:nvSpPr>
        <p:spPr>
          <a:xfrm>
            <a:off x="243114" y="4422316"/>
            <a:ext cx="504056" cy="45957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D94E8A6-DB6F-301B-F3F9-DD88E70962F6}"/>
              </a:ext>
            </a:extLst>
          </p:cNvPr>
          <p:cNvSpPr txBox="1"/>
          <p:nvPr/>
        </p:nvSpPr>
        <p:spPr>
          <a:xfrm>
            <a:off x="308921" y="4910360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40s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77015E-DADD-959D-A7E3-9B3960176DE8}"/>
              </a:ext>
            </a:extLst>
          </p:cNvPr>
          <p:cNvSpPr txBox="1"/>
          <p:nvPr/>
        </p:nvSpPr>
        <p:spPr>
          <a:xfrm>
            <a:off x="292171" y="4528905"/>
            <a:ext cx="437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60S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6532AF1-C3D0-4B42-F2A3-0569A6ADE38D}"/>
              </a:ext>
            </a:extLst>
          </p:cNvPr>
          <p:cNvSpPr txBox="1"/>
          <p:nvPr/>
        </p:nvSpPr>
        <p:spPr>
          <a:xfrm>
            <a:off x="833092" y="4298072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Ribosomes </a:t>
            </a:r>
          </a:p>
          <a:p>
            <a:r>
              <a:rPr lang="fr-FR" sz="1200" b="1" dirty="0"/>
              <a:t>cytosoliques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DF33C2-1958-030A-1887-5E06C386E475}"/>
              </a:ext>
            </a:extLst>
          </p:cNvPr>
          <p:cNvSpPr txBox="1"/>
          <p:nvPr/>
        </p:nvSpPr>
        <p:spPr>
          <a:xfrm>
            <a:off x="1102222" y="5877272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Ribosomes </a:t>
            </a:r>
          </a:p>
          <a:p>
            <a:r>
              <a:rPr lang="fr-FR" sz="1200" b="1" dirty="0"/>
              <a:t>cytosoliques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49CFDF-A7F9-F127-70DB-7D6793D4DB96}"/>
              </a:ext>
            </a:extLst>
          </p:cNvPr>
          <p:cNvSpPr txBox="1"/>
          <p:nvPr/>
        </p:nvSpPr>
        <p:spPr>
          <a:xfrm rot="2552125">
            <a:off x="961050" y="517518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733984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Arial" charset="0"/>
                <a:ea typeface="ＭＳ Ｐゴシック" charset="0"/>
              </a:rPr>
              <a:t>RE : synthèse des protéines : </a:t>
            </a:r>
            <a:r>
              <a:rPr lang="fr-FR" sz="28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traduction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35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66DADF-602B-0CD0-D74C-7D49B129D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302676"/>
            <a:ext cx="4090126" cy="487509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8E61FEFD-F613-1CAB-3B78-2E1CA22F1C34}"/>
              </a:ext>
            </a:extLst>
          </p:cNvPr>
          <p:cNvCxnSpPr>
            <a:cxnSpLocks/>
          </p:cNvCxnSpPr>
          <p:nvPr/>
        </p:nvCxnSpPr>
        <p:spPr>
          <a:xfrm>
            <a:off x="4482061" y="2240068"/>
            <a:ext cx="305963" cy="3968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79789D15-86BC-1589-951B-14AF7A1604CC}"/>
              </a:ext>
            </a:extLst>
          </p:cNvPr>
          <p:cNvSpPr/>
          <p:nvPr/>
        </p:nvSpPr>
        <p:spPr>
          <a:xfrm>
            <a:off x="4283968" y="2060848"/>
            <a:ext cx="846165" cy="120954"/>
          </a:xfrm>
          <a:custGeom>
            <a:avLst/>
            <a:gdLst>
              <a:gd name="connsiteX0" fmla="*/ 0 w 2871019"/>
              <a:gd name="connsiteY0" fmla="*/ 255560 h 255560"/>
              <a:gd name="connsiteX1" fmla="*/ 1135625 w 2871019"/>
              <a:gd name="connsiteY1" fmla="*/ 9754 h 255560"/>
              <a:gd name="connsiteX2" fmla="*/ 2050025 w 2871019"/>
              <a:gd name="connsiteY2" fmla="*/ 49083 h 255560"/>
              <a:gd name="connsiteX3" fmla="*/ 2871019 w 2871019"/>
              <a:gd name="connsiteY3" fmla="*/ 49083 h 2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1019" h="255560">
                <a:moveTo>
                  <a:pt x="0" y="255560"/>
                </a:moveTo>
                <a:cubicBezTo>
                  <a:pt x="396977" y="149863"/>
                  <a:pt x="793954" y="44167"/>
                  <a:pt x="1135625" y="9754"/>
                </a:cubicBezTo>
                <a:cubicBezTo>
                  <a:pt x="1477296" y="-24659"/>
                  <a:pt x="1760793" y="42528"/>
                  <a:pt x="2050025" y="49083"/>
                </a:cubicBezTo>
                <a:cubicBezTo>
                  <a:pt x="2339257" y="55638"/>
                  <a:pt x="2605138" y="52360"/>
                  <a:pt x="2871019" y="49083"/>
                </a:cubicBezTo>
              </a:path>
            </a:pathLst>
          </a:custGeom>
          <a:noFill/>
          <a:ln>
            <a:solidFill>
              <a:srgbClr val="953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0" name="ZoneTexte 1029">
            <a:extLst>
              <a:ext uri="{FF2B5EF4-FFF2-40B4-BE49-F238E27FC236}">
                <a16:creationId xmlns:a16="http://schemas.microsoft.com/office/drawing/2014/main" id="{9380E988-6FEC-A939-05C9-367A0A772A56}"/>
              </a:ext>
            </a:extLst>
          </p:cNvPr>
          <p:cNvSpPr txBox="1"/>
          <p:nvPr/>
        </p:nvSpPr>
        <p:spPr>
          <a:xfrm>
            <a:off x="3385324" y="1713443"/>
            <a:ext cx="1797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Pas de peptide signal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171E736-D259-DDF3-EB95-4EF79F1A7DA9}"/>
              </a:ext>
            </a:extLst>
          </p:cNvPr>
          <p:cNvSpPr/>
          <p:nvPr/>
        </p:nvSpPr>
        <p:spPr>
          <a:xfrm>
            <a:off x="3059832" y="1722947"/>
            <a:ext cx="216024" cy="20178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1D476E-B9E0-4B62-FE76-4121D993E0FB}"/>
              </a:ext>
            </a:extLst>
          </p:cNvPr>
          <p:cNvSpPr txBox="1"/>
          <p:nvPr/>
        </p:nvSpPr>
        <p:spPr>
          <a:xfrm>
            <a:off x="3655287" y="2369343"/>
            <a:ext cx="9797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FFFF00"/>
                </a:solidFill>
              </a:rPr>
              <a:t>Traduction</a:t>
            </a:r>
          </a:p>
        </p:txBody>
      </p:sp>
      <p:sp>
        <p:nvSpPr>
          <p:cNvPr id="1033" name="Rectangle : coins arrondis 1032">
            <a:extLst>
              <a:ext uri="{FF2B5EF4-FFF2-40B4-BE49-F238E27FC236}">
                <a16:creationId xmlns:a16="http://schemas.microsoft.com/office/drawing/2014/main" id="{BDCC124A-1827-4945-D6C6-1D76B679313F}"/>
              </a:ext>
            </a:extLst>
          </p:cNvPr>
          <p:cNvSpPr/>
          <p:nvPr/>
        </p:nvSpPr>
        <p:spPr>
          <a:xfrm>
            <a:off x="4837838" y="2729505"/>
            <a:ext cx="104079" cy="72008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4" name="ZoneTexte 1033">
            <a:extLst>
              <a:ext uri="{FF2B5EF4-FFF2-40B4-BE49-F238E27FC236}">
                <a16:creationId xmlns:a16="http://schemas.microsoft.com/office/drawing/2014/main" id="{23423AD1-3BFD-9EC6-90D7-624E5D8CCEAA}"/>
              </a:ext>
            </a:extLst>
          </p:cNvPr>
          <p:cNvSpPr txBox="1"/>
          <p:nvPr/>
        </p:nvSpPr>
        <p:spPr>
          <a:xfrm>
            <a:off x="4496470" y="286592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Protéine</a:t>
            </a:r>
          </a:p>
        </p:txBody>
      </p:sp>
      <p:sp>
        <p:nvSpPr>
          <p:cNvPr id="1050" name="ZoneTexte 1049">
            <a:extLst>
              <a:ext uri="{FF2B5EF4-FFF2-40B4-BE49-F238E27FC236}">
                <a16:creationId xmlns:a16="http://schemas.microsoft.com/office/drawing/2014/main" id="{A0FD7BCB-7C0A-3E44-236B-2B7303BCC2C7}"/>
              </a:ext>
            </a:extLst>
          </p:cNvPr>
          <p:cNvSpPr txBox="1"/>
          <p:nvPr/>
        </p:nvSpPr>
        <p:spPr>
          <a:xfrm>
            <a:off x="2499777" y="6248640"/>
            <a:ext cx="3482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     Protéines destinées au cytoplasme</a:t>
            </a:r>
          </a:p>
          <a:p>
            <a:r>
              <a:rPr lang="fr-FR" sz="1400" dirty="0"/>
              <a:t>      aux organites ou aux membranes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F5FC69C-AF1A-0EA3-EB8E-7AF5CCEA0525}"/>
              </a:ext>
            </a:extLst>
          </p:cNvPr>
          <p:cNvSpPr/>
          <p:nvPr/>
        </p:nvSpPr>
        <p:spPr>
          <a:xfrm>
            <a:off x="2457667" y="6409357"/>
            <a:ext cx="216024" cy="20178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1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B124D10-048C-C5DD-8A33-3363E3B585E6}"/>
              </a:ext>
            </a:extLst>
          </p:cNvPr>
          <p:cNvSpPr/>
          <p:nvPr/>
        </p:nvSpPr>
        <p:spPr>
          <a:xfrm>
            <a:off x="539552" y="3645024"/>
            <a:ext cx="216024" cy="21602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850098-0B93-7419-BF52-C197A3D7BD8E}"/>
              </a:ext>
            </a:extLst>
          </p:cNvPr>
          <p:cNvSpPr txBox="1"/>
          <p:nvPr/>
        </p:nvSpPr>
        <p:spPr>
          <a:xfrm>
            <a:off x="827584" y="3509392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Ribosomes </a:t>
            </a:r>
          </a:p>
          <a:p>
            <a:r>
              <a:rPr lang="fr-FR" sz="1200" b="1" dirty="0" err="1"/>
              <a:t>cytolosiques</a:t>
            </a:r>
            <a:r>
              <a:rPr lang="fr-FR" sz="1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95028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Arial" charset="0"/>
                <a:ea typeface="ＭＳ Ｐゴシック" charset="0"/>
              </a:rPr>
              <a:t>RE : synthèse des protéines : </a:t>
            </a:r>
            <a:r>
              <a:rPr lang="fr-FR" sz="28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traduction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36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66DADF-602B-0CD0-D74C-7D49B129D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181772"/>
            <a:ext cx="4090126" cy="48750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79789D15-86BC-1589-951B-14AF7A1604CC}"/>
              </a:ext>
            </a:extLst>
          </p:cNvPr>
          <p:cNvSpPr/>
          <p:nvPr/>
        </p:nvSpPr>
        <p:spPr>
          <a:xfrm>
            <a:off x="4283968" y="1939944"/>
            <a:ext cx="846165" cy="120954"/>
          </a:xfrm>
          <a:custGeom>
            <a:avLst/>
            <a:gdLst>
              <a:gd name="connsiteX0" fmla="*/ 0 w 2871019"/>
              <a:gd name="connsiteY0" fmla="*/ 255560 h 255560"/>
              <a:gd name="connsiteX1" fmla="*/ 1135625 w 2871019"/>
              <a:gd name="connsiteY1" fmla="*/ 9754 h 255560"/>
              <a:gd name="connsiteX2" fmla="*/ 2050025 w 2871019"/>
              <a:gd name="connsiteY2" fmla="*/ 49083 h 255560"/>
              <a:gd name="connsiteX3" fmla="*/ 2871019 w 2871019"/>
              <a:gd name="connsiteY3" fmla="*/ 49083 h 2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1019" h="255560">
                <a:moveTo>
                  <a:pt x="0" y="255560"/>
                </a:moveTo>
                <a:cubicBezTo>
                  <a:pt x="396977" y="149863"/>
                  <a:pt x="793954" y="44167"/>
                  <a:pt x="1135625" y="9754"/>
                </a:cubicBezTo>
                <a:cubicBezTo>
                  <a:pt x="1477296" y="-24659"/>
                  <a:pt x="1760793" y="42528"/>
                  <a:pt x="2050025" y="49083"/>
                </a:cubicBezTo>
                <a:cubicBezTo>
                  <a:pt x="2339257" y="55638"/>
                  <a:pt x="2605138" y="52360"/>
                  <a:pt x="2871019" y="49083"/>
                </a:cubicBezTo>
              </a:path>
            </a:pathLst>
          </a:custGeom>
          <a:noFill/>
          <a:ln>
            <a:solidFill>
              <a:srgbClr val="953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499340-27CB-FA30-0D5A-3C61B8D2F883}"/>
              </a:ext>
            </a:extLst>
          </p:cNvPr>
          <p:cNvSpPr/>
          <p:nvPr/>
        </p:nvSpPr>
        <p:spPr>
          <a:xfrm>
            <a:off x="3346323" y="1836771"/>
            <a:ext cx="216024" cy="20178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2</a:t>
            </a:r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AE9F0D8E-BDF2-296E-020A-505570D9E3B9}"/>
              </a:ext>
            </a:extLst>
          </p:cNvPr>
          <p:cNvCxnSpPr>
            <a:cxnSpLocks/>
          </p:cNvCxnSpPr>
          <p:nvPr/>
        </p:nvCxnSpPr>
        <p:spPr>
          <a:xfrm flipH="1">
            <a:off x="3573879" y="2119164"/>
            <a:ext cx="666920" cy="3096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EDFA8957-EEFD-FE56-6595-1FD1125550DF}"/>
              </a:ext>
            </a:extLst>
          </p:cNvPr>
          <p:cNvSpPr/>
          <p:nvPr/>
        </p:nvSpPr>
        <p:spPr>
          <a:xfrm rot="400028">
            <a:off x="3327151" y="2495347"/>
            <a:ext cx="846165" cy="120954"/>
          </a:xfrm>
          <a:custGeom>
            <a:avLst/>
            <a:gdLst>
              <a:gd name="connsiteX0" fmla="*/ 0 w 2871019"/>
              <a:gd name="connsiteY0" fmla="*/ 255560 h 255560"/>
              <a:gd name="connsiteX1" fmla="*/ 1135625 w 2871019"/>
              <a:gd name="connsiteY1" fmla="*/ 9754 h 255560"/>
              <a:gd name="connsiteX2" fmla="*/ 2050025 w 2871019"/>
              <a:gd name="connsiteY2" fmla="*/ 49083 h 255560"/>
              <a:gd name="connsiteX3" fmla="*/ 2871019 w 2871019"/>
              <a:gd name="connsiteY3" fmla="*/ 49083 h 25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1019" h="255560">
                <a:moveTo>
                  <a:pt x="0" y="255560"/>
                </a:moveTo>
                <a:cubicBezTo>
                  <a:pt x="396977" y="149863"/>
                  <a:pt x="793954" y="44167"/>
                  <a:pt x="1135625" y="9754"/>
                </a:cubicBezTo>
                <a:cubicBezTo>
                  <a:pt x="1477296" y="-24659"/>
                  <a:pt x="1760793" y="42528"/>
                  <a:pt x="2050025" y="49083"/>
                </a:cubicBezTo>
                <a:cubicBezTo>
                  <a:pt x="2339257" y="55638"/>
                  <a:pt x="2605138" y="52360"/>
                  <a:pt x="2871019" y="49083"/>
                </a:cubicBezTo>
              </a:path>
            </a:pathLst>
          </a:custGeom>
          <a:noFill/>
          <a:ln>
            <a:solidFill>
              <a:srgbClr val="953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5" name="ZoneTexte 1034">
            <a:extLst>
              <a:ext uri="{FF2B5EF4-FFF2-40B4-BE49-F238E27FC236}">
                <a16:creationId xmlns:a16="http://schemas.microsoft.com/office/drawing/2014/main" id="{8CA32F9B-E736-7292-1BE5-489933A5711F}"/>
              </a:ext>
            </a:extLst>
          </p:cNvPr>
          <p:cNvSpPr txBox="1"/>
          <p:nvPr/>
        </p:nvSpPr>
        <p:spPr>
          <a:xfrm>
            <a:off x="2695195" y="2038556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Peptide signal</a:t>
            </a:r>
          </a:p>
        </p:txBody>
      </p:sp>
      <p:sp>
        <p:nvSpPr>
          <p:cNvPr id="1037" name="Rectangle : coins arrondis 1036">
            <a:extLst>
              <a:ext uri="{FF2B5EF4-FFF2-40B4-BE49-F238E27FC236}">
                <a16:creationId xmlns:a16="http://schemas.microsoft.com/office/drawing/2014/main" id="{5376B07D-119B-365C-38B1-D27B64FB7066}"/>
              </a:ext>
            </a:extLst>
          </p:cNvPr>
          <p:cNvSpPr/>
          <p:nvPr/>
        </p:nvSpPr>
        <p:spPr>
          <a:xfrm>
            <a:off x="2937125" y="2745022"/>
            <a:ext cx="104079" cy="72008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38" name="Connecteur droit avec flèche 1037">
            <a:extLst>
              <a:ext uri="{FF2B5EF4-FFF2-40B4-BE49-F238E27FC236}">
                <a16:creationId xmlns:a16="http://schemas.microsoft.com/office/drawing/2014/main" id="{D1C56406-BF8F-E4D4-E17E-01990B019212}"/>
              </a:ext>
            </a:extLst>
          </p:cNvPr>
          <p:cNvCxnSpPr>
            <a:cxnSpLocks/>
          </p:cNvCxnSpPr>
          <p:nvPr/>
        </p:nvCxnSpPr>
        <p:spPr>
          <a:xfrm flipH="1">
            <a:off x="3071827" y="2597452"/>
            <a:ext cx="231888" cy="14757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98C7BDF8-1A8A-0121-73AC-D44B54A59387}"/>
              </a:ext>
            </a:extLst>
          </p:cNvPr>
          <p:cNvSpPr txBox="1"/>
          <p:nvPr/>
        </p:nvSpPr>
        <p:spPr>
          <a:xfrm>
            <a:off x="2395681" y="2340844"/>
            <a:ext cx="9797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FFFF00"/>
                </a:solidFill>
              </a:rPr>
              <a:t>Traduction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08C35C-6009-0DA0-5CBF-F9ED502EEAED}"/>
              </a:ext>
            </a:extLst>
          </p:cNvPr>
          <p:cNvSpPr txBox="1"/>
          <p:nvPr/>
        </p:nvSpPr>
        <p:spPr>
          <a:xfrm>
            <a:off x="2126274" y="6074712"/>
            <a:ext cx="39741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          Protéines destinées à la membrane</a:t>
            </a:r>
          </a:p>
          <a:p>
            <a:r>
              <a:rPr lang="fr-FR" sz="1400" dirty="0"/>
              <a:t>      cytoplasmique, au milieu extracellulaire </a:t>
            </a:r>
          </a:p>
          <a:p>
            <a:r>
              <a:rPr lang="fr-FR" sz="1400" dirty="0"/>
              <a:t>          et au système endomembranaire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6D33BE3-31A0-B60C-6E2D-E9D70408268D}"/>
              </a:ext>
            </a:extLst>
          </p:cNvPr>
          <p:cNvSpPr/>
          <p:nvPr/>
        </p:nvSpPr>
        <p:spPr>
          <a:xfrm>
            <a:off x="2126274" y="6235429"/>
            <a:ext cx="216024" cy="20178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2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15D8582-C735-86C8-F53B-ECE7A4B77E14}"/>
              </a:ext>
            </a:extLst>
          </p:cNvPr>
          <p:cNvSpPr/>
          <p:nvPr/>
        </p:nvSpPr>
        <p:spPr>
          <a:xfrm>
            <a:off x="539552" y="3524120"/>
            <a:ext cx="216024" cy="21602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8493EE-2A11-507E-29E6-FB8EF233A7BE}"/>
              </a:ext>
            </a:extLst>
          </p:cNvPr>
          <p:cNvSpPr txBox="1"/>
          <p:nvPr/>
        </p:nvSpPr>
        <p:spPr>
          <a:xfrm>
            <a:off x="827584" y="3354463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Ribosomes </a:t>
            </a:r>
          </a:p>
          <a:p>
            <a:r>
              <a:rPr lang="fr-FR" sz="1200" b="1" dirty="0" err="1"/>
              <a:t>cytolosiques</a:t>
            </a:r>
            <a:r>
              <a:rPr lang="fr-FR" sz="1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64593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Arial" charset="0"/>
                <a:ea typeface="ＭＳ Ｐゴシック" charset="0"/>
              </a:rPr>
              <a:t>RE : synthèse des protéines : </a:t>
            </a:r>
            <a:r>
              <a:rPr lang="fr-FR" sz="28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traduction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37</a:t>
            </a:fld>
            <a:endParaRPr lang="fr-F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CB6740B-F947-CCDF-E50C-8648FEB35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5458168" cy="455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012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Arial" charset="0"/>
                <a:ea typeface="ＭＳ Ｐゴシック" charset="0"/>
              </a:rPr>
              <a:t>RE : synthèse des protéines : </a:t>
            </a:r>
            <a:r>
              <a:rPr lang="fr-FR" sz="28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traduction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38</a:t>
            </a:fld>
            <a:endParaRPr lang="fr-FR"/>
          </a:p>
        </p:txBody>
      </p:sp>
      <p:pic>
        <p:nvPicPr>
          <p:cNvPr id="2" name="Média en ligne 1" title="MOOC côté cours : Synthèse des protéines">
            <a:hlinkClick r:id="" action="ppaction://media"/>
            <a:extLst>
              <a:ext uri="{FF2B5EF4-FFF2-40B4-BE49-F238E27FC236}">
                <a16:creationId xmlns:a16="http://schemas.microsoft.com/office/drawing/2014/main" id="{FF545FD7-D606-709F-A010-1B9AC2EDE5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5780" y="1348031"/>
            <a:ext cx="8532440" cy="48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1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latin typeface="Arial" charset="0"/>
                <a:ea typeface="ＭＳ Ｐゴシック" charset="0"/>
              </a:rPr>
              <a:t>RE : synthèse des protéines : </a:t>
            </a:r>
            <a:r>
              <a:rPr lang="fr-FR" sz="28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la traduction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39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08C35C-6009-0DA0-5CBF-F9ED502EEAED}"/>
              </a:ext>
            </a:extLst>
          </p:cNvPr>
          <p:cNvSpPr txBox="1"/>
          <p:nvPr/>
        </p:nvSpPr>
        <p:spPr>
          <a:xfrm>
            <a:off x="996629" y="2564904"/>
            <a:ext cx="6769802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rtlCol="0">
            <a:spAutoFit/>
          </a:bodyPr>
          <a:lstStyle/>
          <a:p>
            <a:r>
              <a:rPr lang="fr-FR" sz="1600" dirty="0"/>
              <a:t>   En moyenne une cellule peut contenir 42 millions de protéines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2CDF85-ED56-4121-BBB5-7E5CCF92C952}"/>
              </a:ext>
            </a:extLst>
          </p:cNvPr>
          <p:cNvSpPr txBox="1"/>
          <p:nvPr/>
        </p:nvSpPr>
        <p:spPr>
          <a:xfrm>
            <a:off x="970760" y="3662155"/>
            <a:ext cx="6815731" cy="5847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fr-FR" sz="1600" dirty="0"/>
              <a:t>Le nombre de protéines dans une cellule varie en fonction de son état physiologique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78D641-F369-EA2C-ED79-49D12DF272CF}"/>
              </a:ext>
            </a:extLst>
          </p:cNvPr>
          <p:cNvSpPr txBox="1"/>
          <p:nvPr/>
        </p:nvSpPr>
        <p:spPr>
          <a:xfrm>
            <a:off x="1006244" y="4989143"/>
            <a:ext cx="6780247" cy="830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fr-FR" sz="1600" dirty="0"/>
              <a:t>Bien que le génome humain contienne environ 20 000 gènes, il peut produire plus de 100 000 protéines différentes grâce à l’épissage alternatif et aux modifications post‑traductionnelles</a:t>
            </a:r>
            <a:r>
              <a:rPr lang="fr-FR" sz="1600"/>
              <a:t>. </a:t>
            </a:r>
            <a:endParaRPr lang="fr-FR" sz="1600" dirty="0"/>
          </a:p>
        </p:txBody>
      </p:sp>
      <p:pic>
        <p:nvPicPr>
          <p:cNvPr id="9" name="Vidéo 8" title="Quatre ampoules éclairées">
            <a:hlinkClick r:id="" action="ppaction://media"/>
            <a:extLst>
              <a:ext uri="{FF2B5EF4-FFF2-40B4-BE49-F238E27FC236}">
                <a16:creationId xmlns:a16="http://schemas.microsoft.com/office/drawing/2014/main" id="{D8BC1BD6-4A64-8267-0517-F3F2C792DB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536" y="1193239"/>
            <a:ext cx="1979712" cy="111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2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40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accent1"/>
                </a:solidFill>
              </a:rPr>
              <a:t>L’appareil</a:t>
            </a:r>
            <a:r>
              <a:rPr lang="en-US" sz="2800" dirty="0">
                <a:solidFill>
                  <a:schemeClr val="accent1"/>
                </a:solidFill>
              </a:rPr>
              <a:t> de Golgi</a:t>
            </a:r>
          </a:p>
        </p:txBody>
      </p:sp>
    </p:spTree>
    <p:extLst>
      <p:ext uri="{BB962C8B-B14F-4D97-AF65-F5344CB8AC3E}">
        <p14:creationId xmlns:p14="http://schemas.microsoft.com/office/powerpoint/2010/main" val="40857484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" name="Image 1076">
            <a:extLst>
              <a:ext uri="{FF2B5EF4-FFF2-40B4-BE49-F238E27FC236}">
                <a16:creationId xmlns:a16="http://schemas.microsoft.com/office/drawing/2014/main" id="{2ECC6C6B-61E9-7021-BB79-C528BF584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264" y="1771965"/>
            <a:ext cx="1942550" cy="1857766"/>
          </a:xfrm>
          <a:prstGeom prst="rect">
            <a:avLst/>
          </a:prstGeom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</a:t>
            </a:r>
            <a:r>
              <a:rPr lang="fr-FR" sz="3200" dirty="0">
                <a:latin typeface="Arial" charset="0"/>
                <a:ea typeface="ＭＳ Ｐゴシック" charset="0"/>
              </a:rPr>
              <a:t>L’appareil de golgi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41</a:t>
            </a:fld>
            <a:endParaRPr lang="fr-FR"/>
          </a:p>
        </p:txBody>
      </p:sp>
      <p:sp>
        <p:nvSpPr>
          <p:cNvPr id="1060" name="ZoneTexte 1059">
            <a:extLst>
              <a:ext uri="{FF2B5EF4-FFF2-40B4-BE49-F238E27FC236}">
                <a16:creationId xmlns:a16="http://schemas.microsoft.com/office/drawing/2014/main" id="{BEC781CC-41C9-BA77-EF6A-6A384E78C991}"/>
              </a:ext>
            </a:extLst>
          </p:cNvPr>
          <p:cNvSpPr txBox="1"/>
          <p:nvPr/>
        </p:nvSpPr>
        <p:spPr>
          <a:xfrm>
            <a:off x="3079696" y="2841609"/>
            <a:ext cx="1694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Appareil de golgi</a:t>
            </a:r>
          </a:p>
        </p:txBody>
      </p:sp>
      <p:sp>
        <p:nvSpPr>
          <p:cNvPr id="1062" name="Content Placeholder 5">
            <a:extLst>
              <a:ext uri="{FF2B5EF4-FFF2-40B4-BE49-F238E27FC236}">
                <a16:creationId xmlns:a16="http://schemas.microsoft.com/office/drawing/2014/main" id="{A824056D-29F3-6D14-EEFF-E729887EF747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009552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L’appareil de golgi est en lien étroit avec le RE, il participe à la maturation des protéines et à leur tri. Il est formé de saccules répartis en trois grandes entités : le réseau cis, médian et trans </a:t>
            </a: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sp>
        <p:nvSpPr>
          <p:cNvPr id="1063" name="Parenthèse fermante 1062">
            <a:extLst>
              <a:ext uri="{FF2B5EF4-FFF2-40B4-BE49-F238E27FC236}">
                <a16:creationId xmlns:a16="http://schemas.microsoft.com/office/drawing/2014/main" id="{27F67DC7-FD24-6C2B-7C42-F6F5FF49B987}"/>
              </a:ext>
            </a:extLst>
          </p:cNvPr>
          <p:cNvSpPr/>
          <p:nvPr/>
        </p:nvSpPr>
        <p:spPr>
          <a:xfrm rot="10800000">
            <a:off x="5063797" y="2894942"/>
            <a:ext cx="72000" cy="288000"/>
          </a:xfrm>
          <a:prstGeom prst="rightBracket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60" name="Image 1159">
            <a:extLst>
              <a:ext uri="{FF2B5EF4-FFF2-40B4-BE49-F238E27FC236}">
                <a16:creationId xmlns:a16="http://schemas.microsoft.com/office/drawing/2014/main" id="{F7056D16-6061-B71A-A733-11616A17B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0388" y="4253574"/>
            <a:ext cx="4151672" cy="2295261"/>
          </a:xfrm>
          <a:prstGeom prst="rect">
            <a:avLst/>
          </a:prstGeom>
        </p:spPr>
      </p:pic>
      <p:sp>
        <p:nvSpPr>
          <p:cNvPr id="1161" name="Parenthèse fermante 1160">
            <a:extLst>
              <a:ext uri="{FF2B5EF4-FFF2-40B4-BE49-F238E27FC236}">
                <a16:creationId xmlns:a16="http://schemas.microsoft.com/office/drawing/2014/main" id="{7DC7BCC5-E7CD-0D47-213E-1324B9DD2002}"/>
              </a:ext>
            </a:extLst>
          </p:cNvPr>
          <p:cNvSpPr/>
          <p:nvPr/>
        </p:nvSpPr>
        <p:spPr>
          <a:xfrm rot="16200000">
            <a:off x="5725554" y="3977560"/>
            <a:ext cx="106924" cy="1294563"/>
          </a:xfrm>
          <a:prstGeom prst="rightBracket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2" name="Forme libre : forme 1161">
            <a:extLst>
              <a:ext uri="{FF2B5EF4-FFF2-40B4-BE49-F238E27FC236}">
                <a16:creationId xmlns:a16="http://schemas.microsoft.com/office/drawing/2014/main" id="{25F3C8AA-3BA9-211A-6737-E4CFB4C2E0B8}"/>
              </a:ext>
            </a:extLst>
          </p:cNvPr>
          <p:cNvSpPr/>
          <p:nvPr/>
        </p:nvSpPr>
        <p:spPr>
          <a:xfrm>
            <a:off x="4736773" y="3052935"/>
            <a:ext cx="825715" cy="1400568"/>
          </a:xfrm>
          <a:custGeom>
            <a:avLst/>
            <a:gdLst>
              <a:gd name="connsiteX0" fmla="*/ 308469 w 877964"/>
              <a:gd name="connsiteY0" fmla="*/ 3087 h 1495003"/>
              <a:gd name="connsiteX1" fmla="*/ 51795 w 877964"/>
              <a:gd name="connsiteY1" fmla="*/ 51213 h 1495003"/>
              <a:gd name="connsiteX2" fmla="*/ 35753 w 877964"/>
              <a:gd name="connsiteY2" fmla="*/ 356013 h 1495003"/>
              <a:gd name="connsiteX3" fmla="*/ 444827 w 877964"/>
              <a:gd name="connsiteY3" fmla="*/ 933529 h 1495003"/>
              <a:gd name="connsiteX4" fmla="*/ 877964 w 877964"/>
              <a:gd name="connsiteY4" fmla="*/ 1495003 h 149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964" h="1495003">
                <a:moveTo>
                  <a:pt x="308469" y="3087"/>
                </a:moveTo>
                <a:cubicBezTo>
                  <a:pt x="202858" y="-2261"/>
                  <a:pt x="97248" y="-7608"/>
                  <a:pt x="51795" y="51213"/>
                </a:cubicBezTo>
                <a:cubicBezTo>
                  <a:pt x="6342" y="110034"/>
                  <a:pt x="-29752" y="208960"/>
                  <a:pt x="35753" y="356013"/>
                </a:cubicBezTo>
                <a:cubicBezTo>
                  <a:pt x="101258" y="503066"/>
                  <a:pt x="304459" y="743697"/>
                  <a:pt x="444827" y="933529"/>
                </a:cubicBezTo>
                <a:cubicBezTo>
                  <a:pt x="585195" y="1123361"/>
                  <a:pt x="731579" y="1309182"/>
                  <a:pt x="877964" y="14950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3" name="Triangle isocèle 1162">
            <a:extLst>
              <a:ext uri="{FF2B5EF4-FFF2-40B4-BE49-F238E27FC236}">
                <a16:creationId xmlns:a16="http://schemas.microsoft.com/office/drawing/2014/main" id="{8C433992-880E-6768-DBB2-FC09B0A1152C}"/>
              </a:ext>
            </a:extLst>
          </p:cNvPr>
          <p:cNvSpPr/>
          <p:nvPr/>
        </p:nvSpPr>
        <p:spPr>
          <a:xfrm rot="9345582">
            <a:off x="5493306" y="4414890"/>
            <a:ext cx="144749" cy="135577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123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Les </a:t>
            </a:r>
            <a:r>
              <a:rPr lang="en-US" sz="2800" dirty="0" err="1">
                <a:solidFill>
                  <a:schemeClr val="accent1"/>
                </a:solidFill>
              </a:rPr>
              <a:t>autres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organites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5523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       </a:t>
            </a:r>
            <a:r>
              <a:rPr lang="fr-FR" sz="3200" dirty="0">
                <a:latin typeface="Arial" charset="0"/>
                <a:ea typeface="ＭＳ Ｐゴシック" charset="0"/>
              </a:rPr>
              <a:t>Les mitochondries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43</a:t>
            </a:fld>
            <a:endParaRPr lang="fr-FR"/>
          </a:p>
        </p:txBody>
      </p:sp>
      <p:pic>
        <p:nvPicPr>
          <p:cNvPr id="1069" name="Image 1068">
            <a:extLst>
              <a:ext uri="{FF2B5EF4-FFF2-40B4-BE49-F238E27FC236}">
                <a16:creationId xmlns:a16="http://schemas.microsoft.com/office/drawing/2014/main" id="{1D33C93A-411D-8350-E177-35833746D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609503"/>
            <a:ext cx="2377646" cy="1871634"/>
          </a:xfrm>
          <a:prstGeom prst="rect">
            <a:avLst/>
          </a:prstGeom>
        </p:spPr>
      </p:pic>
      <p:sp>
        <p:nvSpPr>
          <p:cNvPr id="1070" name="Content Placeholder 5">
            <a:extLst>
              <a:ext uri="{FF2B5EF4-FFF2-40B4-BE49-F238E27FC236}">
                <a16:creationId xmlns:a16="http://schemas.microsoft.com/office/drawing/2014/main" id="{5E527E37-AA0B-A7F9-EC8D-512F181795D5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009552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Les mitochondries ont pour principale fonction la production d’énergie pour la cellule.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Pour ce faire les mitochondries capte l’oxygène qu’elles utilisent pour former en bout de chaîne l’ATP. 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6D8F9E97-FFA1-1EE2-23E3-BC3C27D9C604}"/>
              </a:ext>
            </a:extLst>
          </p:cNvPr>
          <p:cNvSpPr/>
          <p:nvPr/>
        </p:nvSpPr>
        <p:spPr>
          <a:xfrm>
            <a:off x="4499992" y="1825527"/>
            <a:ext cx="147291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2" name="ZoneTexte 1071">
            <a:extLst>
              <a:ext uri="{FF2B5EF4-FFF2-40B4-BE49-F238E27FC236}">
                <a16:creationId xmlns:a16="http://schemas.microsoft.com/office/drawing/2014/main" id="{1F4F12DC-44E4-D121-5419-AB6A2B1FD437}"/>
              </a:ext>
            </a:extLst>
          </p:cNvPr>
          <p:cNvSpPr txBox="1"/>
          <p:nvPr/>
        </p:nvSpPr>
        <p:spPr>
          <a:xfrm>
            <a:off x="4716016" y="1794476"/>
            <a:ext cx="17347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Les mitochondries</a:t>
            </a:r>
          </a:p>
        </p:txBody>
      </p:sp>
      <p:cxnSp>
        <p:nvCxnSpPr>
          <p:cNvPr id="1073" name="Connecteur droit avec flèche 1072">
            <a:extLst>
              <a:ext uri="{FF2B5EF4-FFF2-40B4-BE49-F238E27FC236}">
                <a16:creationId xmlns:a16="http://schemas.microsoft.com/office/drawing/2014/main" id="{482C308F-321E-57FF-181C-C3A8496D3141}"/>
              </a:ext>
            </a:extLst>
          </p:cNvPr>
          <p:cNvCxnSpPr>
            <a:cxnSpLocks/>
          </p:cNvCxnSpPr>
          <p:nvPr/>
        </p:nvCxnSpPr>
        <p:spPr>
          <a:xfrm>
            <a:off x="4652183" y="2077653"/>
            <a:ext cx="639897" cy="8622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Ellipse 1074">
            <a:extLst>
              <a:ext uri="{FF2B5EF4-FFF2-40B4-BE49-F238E27FC236}">
                <a16:creationId xmlns:a16="http://schemas.microsoft.com/office/drawing/2014/main" id="{1440BC3A-F41D-743B-BF1D-7054B89DEBE4}"/>
              </a:ext>
            </a:extLst>
          </p:cNvPr>
          <p:cNvSpPr/>
          <p:nvPr/>
        </p:nvSpPr>
        <p:spPr>
          <a:xfrm rot="19842403">
            <a:off x="5913800" y="3157198"/>
            <a:ext cx="864096" cy="158417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6" name="Forme libre : forme 1075">
            <a:extLst>
              <a:ext uri="{FF2B5EF4-FFF2-40B4-BE49-F238E27FC236}">
                <a16:creationId xmlns:a16="http://schemas.microsoft.com/office/drawing/2014/main" id="{DDCACBFB-C8E4-1C0A-0D16-CD79F95ACD9C}"/>
              </a:ext>
            </a:extLst>
          </p:cNvPr>
          <p:cNvSpPr/>
          <p:nvPr/>
        </p:nvSpPr>
        <p:spPr>
          <a:xfrm>
            <a:off x="5508787" y="3154849"/>
            <a:ext cx="377978" cy="296779"/>
          </a:xfrm>
          <a:custGeom>
            <a:avLst/>
            <a:gdLst>
              <a:gd name="connsiteX0" fmla="*/ 88231 w 377978"/>
              <a:gd name="connsiteY0" fmla="*/ 0 h 296779"/>
              <a:gd name="connsiteX1" fmla="*/ 376989 w 377978"/>
              <a:gd name="connsiteY1" fmla="*/ 176463 h 296779"/>
              <a:gd name="connsiteX2" fmla="*/ 0 w 377978"/>
              <a:gd name="connsiteY2" fmla="*/ 296779 h 296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978" h="296779">
                <a:moveTo>
                  <a:pt x="88231" y="0"/>
                </a:moveTo>
                <a:cubicBezTo>
                  <a:pt x="239962" y="63500"/>
                  <a:pt x="391694" y="127000"/>
                  <a:pt x="376989" y="176463"/>
                </a:cubicBezTo>
                <a:cubicBezTo>
                  <a:pt x="362284" y="225926"/>
                  <a:pt x="181142" y="261352"/>
                  <a:pt x="0" y="29677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7" name="Triangle isocèle 1076">
            <a:extLst>
              <a:ext uri="{FF2B5EF4-FFF2-40B4-BE49-F238E27FC236}">
                <a16:creationId xmlns:a16="http://schemas.microsoft.com/office/drawing/2014/main" id="{E688DC34-6453-38DF-4348-5CF7B369CF3B}"/>
              </a:ext>
            </a:extLst>
          </p:cNvPr>
          <p:cNvSpPr/>
          <p:nvPr/>
        </p:nvSpPr>
        <p:spPr>
          <a:xfrm rot="15354013">
            <a:off x="5395295" y="3395662"/>
            <a:ext cx="144016" cy="14401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8" name="ZoneTexte 1077">
            <a:extLst>
              <a:ext uri="{FF2B5EF4-FFF2-40B4-BE49-F238E27FC236}">
                <a16:creationId xmlns:a16="http://schemas.microsoft.com/office/drawing/2014/main" id="{0D86A70D-E1A9-A77E-9718-D783F62CD17B}"/>
              </a:ext>
            </a:extLst>
          </p:cNvPr>
          <p:cNvSpPr txBox="1"/>
          <p:nvPr/>
        </p:nvSpPr>
        <p:spPr>
          <a:xfrm>
            <a:off x="5062793" y="2969089"/>
            <a:ext cx="439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O2</a:t>
            </a:r>
          </a:p>
        </p:txBody>
      </p:sp>
      <p:sp>
        <p:nvSpPr>
          <p:cNvPr id="1079" name="ZoneTexte 1078">
            <a:extLst>
              <a:ext uri="{FF2B5EF4-FFF2-40B4-BE49-F238E27FC236}">
                <a16:creationId xmlns:a16="http://schemas.microsoft.com/office/drawing/2014/main" id="{54067FC2-2212-45CD-41EA-5D5CB47DFF4B}"/>
              </a:ext>
            </a:extLst>
          </p:cNvPr>
          <p:cNvSpPr txBox="1"/>
          <p:nvPr/>
        </p:nvSpPr>
        <p:spPr>
          <a:xfrm>
            <a:off x="4858937" y="3320202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CO2</a:t>
            </a:r>
          </a:p>
        </p:txBody>
      </p:sp>
      <p:sp>
        <p:nvSpPr>
          <p:cNvPr id="1080" name="Forme libre : forme 1079">
            <a:extLst>
              <a:ext uri="{FF2B5EF4-FFF2-40B4-BE49-F238E27FC236}">
                <a16:creationId xmlns:a16="http://schemas.microsoft.com/office/drawing/2014/main" id="{F36BD386-AEC3-C4BB-9FA8-F4991E379720}"/>
              </a:ext>
            </a:extLst>
          </p:cNvPr>
          <p:cNvSpPr/>
          <p:nvPr/>
        </p:nvSpPr>
        <p:spPr>
          <a:xfrm>
            <a:off x="5896977" y="3331694"/>
            <a:ext cx="522694" cy="953551"/>
          </a:xfrm>
          <a:custGeom>
            <a:avLst/>
            <a:gdLst>
              <a:gd name="connsiteX0" fmla="*/ 249978 w 522694"/>
              <a:gd name="connsiteY0" fmla="*/ 239677 h 953551"/>
              <a:gd name="connsiteX1" fmla="*/ 1325 w 522694"/>
              <a:gd name="connsiteY1" fmla="*/ 23109 h 953551"/>
              <a:gd name="connsiteX2" fmla="*/ 346231 w 522694"/>
              <a:gd name="connsiteY2" fmla="*/ 728961 h 953551"/>
              <a:gd name="connsiteX3" fmla="*/ 522694 w 522694"/>
              <a:gd name="connsiteY3" fmla="*/ 953551 h 95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694" h="953551">
                <a:moveTo>
                  <a:pt x="249978" y="239677"/>
                </a:moveTo>
                <a:cubicBezTo>
                  <a:pt x="117630" y="90619"/>
                  <a:pt x="-14717" y="-58438"/>
                  <a:pt x="1325" y="23109"/>
                </a:cubicBezTo>
                <a:cubicBezTo>
                  <a:pt x="17367" y="104656"/>
                  <a:pt x="259336" y="573887"/>
                  <a:pt x="346231" y="728961"/>
                </a:cubicBezTo>
                <a:cubicBezTo>
                  <a:pt x="433126" y="884035"/>
                  <a:pt x="477910" y="918793"/>
                  <a:pt x="522694" y="953551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1" name="Triangle isocèle 1080">
            <a:extLst>
              <a:ext uri="{FF2B5EF4-FFF2-40B4-BE49-F238E27FC236}">
                <a16:creationId xmlns:a16="http://schemas.microsoft.com/office/drawing/2014/main" id="{76667868-04F7-92F4-F662-F1D2CC626F65}"/>
              </a:ext>
            </a:extLst>
          </p:cNvPr>
          <p:cNvSpPr/>
          <p:nvPr/>
        </p:nvSpPr>
        <p:spPr>
          <a:xfrm rot="9140533">
            <a:off x="6306771" y="4181428"/>
            <a:ext cx="144016" cy="17138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2" name="ZoneTexte 1081">
            <a:extLst>
              <a:ext uri="{FF2B5EF4-FFF2-40B4-BE49-F238E27FC236}">
                <a16:creationId xmlns:a16="http://schemas.microsoft.com/office/drawing/2014/main" id="{DFEE69CF-CD05-785B-43FE-2CF902AAA7A8}"/>
              </a:ext>
            </a:extLst>
          </p:cNvPr>
          <p:cNvSpPr txBox="1"/>
          <p:nvPr/>
        </p:nvSpPr>
        <p:spPr>
          <a:xfrm>
            <a:off x="6275222" y="4306184"/>
            <a:ext cx="500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ATP</a:t>
            </a:r>
          </a:p>
        </p:txBody>
      </p:sp>
    </p:spTree>
    <p:extLst>
      <p:ext uri="{BB962C8B-B14F-4D97-AF65-F5344CB8AC3E}">
        <p14:creationId xmlns:p14="http://schemas.microsoft.com/office/powerpoint/2010/main" val="1881660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44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300" dirty="0">
                <a:solidFill>
                  <a:schemeClr val="accent1"/>
                </a:solidFill>
              </a:rPr>
              <a:t>L’ENVELOPPE DE LA CELLULE</a:t>
            </a:r>
          </a:p>
        </p:txBody>
      </p:sp>
    </p:spTree>
    <p:extLst>
      <p:ext uri="{BB962C8B-B14F-4D97-AF65-F5344CB8AC3E}">
        <p14:creationId xmlns:p14="http://schemas.microsoft.com/office/powerpoint/2010/main" val="30353411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45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La membrane </a:t>
            </a:r>
            <a:r>
              <a:rPr lang="en-US" sz="2800" dirty="0" err="1">
                <a:solidFill>
                  <a:schemeClr val="accent1"/>
                </a:solidFill>
              </a:rPr>
              <a:t>plasmique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34354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</a:t>
            </a:r>
            <a:r>
              <a:rPr lang="fr-FR" sz="3200" dirty="0">
                <a:latin typeface="Arial" charset="0"/>
                <a:ea typeface="ＭＳ Ｐゴシック" charset="0"/>
              </a:rPr>
              <a:t>La membrane plasmique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46</a:t>
            </a:fld>
            <a:endParaRPr lang="fr-FR"/>
          </a:p>
        </p:txBody>
      </p:sp>
      <p:pic>
        <p:nvPicPr>
          <p:cNvPr id="1026" name="Picture 2" descr="Réticulum endoplasmique : définition et explications">
            <a:extLst>
              <a:ext uri="{FF2B5EF4-FFF2-40B4-BE49-F238E27FC236}">
                <a16:creationId xmlns:a16="http://schemas.microsoft.com/office/drawing/2014/main" id="{6977FA9A-FF17-9B26-F258-BD8247778E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0"/>
          <a:stretch/>
        </p:blipFill>
        <p:spPr bwMode="auto">
          <a:xfrm>
            <a:off x="395536" y="1558116"/>
            <a:ext cx="5184183" cy="374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CA4200-D465-1AF3-D46A-4FA78D12EB45}"/>
              </a:ext>
            </a:extLst>
          </p:cNvPr>
          <p:cNvSpPr/>
          <p:nvPr/>
        </p:nvSpPr>
        <p:spPr>
          <a:xfrm>
            <a:off x="4644008" y="3715707"/>
            <a:ext cx="935711" cy="432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7D23E8-5394-5C60-663C-5C96C6FFDEF0}"/>
              </a:ext>
            </a:extLst>
          </p:cNvPr>
          <p:cNvSpPr/>
          <p:nvPr/>
        </p:nvSpPr>
        <p:spPr>
          <a:xfrm>
            <a:off x="1043608" y="4867835"/>
            <a:ext cx="1800200" cy="432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REG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FA3CD6B-69D1-02B0-FEE6-8D7CC08197F2}"/>
              </a:ext>
            </a:extLst>
          </p:cNvPr>
          <p:cNvCxnSpPr>
            <a:cxnSpLocks/>
          </p:cNvCxnSpPr>
          <p:nvPr/>
        </p:nvCxnSpPr>
        <p:spPr>
          <a:xfrm>
            <a:off x="5652120" y="3933056"/>
            <a:ext cx="6331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8360EA8B-0EC8-5F9A-556A-67F98E8438A2}"/>
              </a:ext>
            </a:extLst>
          </p:cNvPr>
          <p:cNvSpPr txBox="1"/>
          <p:nvPr/>
        </p:nvSpPr>
        <p:spPr>
          <a:xfrm>
            <a:off x="6364272" y="3725742"/>
            <a:ext cx="2468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Assure la synthèse des lipides </a:t>
            </a:r>
          </a:p>
          <a:p>
            <a:r>
              <a:rPr lang="fr-FR" sz="1200" dirty="0"/>
              <a:t>de la membrane plasmique et</a:t>
            </a:r>
          </a:p>
          <a:p>
            <a:r>
              <a:rPr lang="fr-FR" sz="1200" dirty="0"/>
              <a:t>des membranes des organites 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48DE4E0-BDE8-C84D-0B26-FF2F180D6FF2}"/>
              </a:ext>
            </a:extLst>
          </p:cNvPr>
          <p:cNvCxnSpPr>
            <a:cxnSpLocks/>
          </p:cNvCxnSpPr>
          <p:nvPr/>
        </p:nvCxnSpPr>
        <p:spPr>
          <a:xfrm>
            <a:off x="1907704" y="5445224"/>
            <a:ext cx="0" cy="4320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AB8FC75-B119-6A34-E9D3-D32AFAAE5444}"/>
              </a:ext>
            </a:extLst>
          </p:cNvPr>
          <p:cNvSpPr txBox="1"/>
          <p:nvPr/>
        </p:nvSpPr>
        <p:spPr>
          <a:xfrm>
            <a:off x="827584" y="5928968"/>
            <a:ext cx="25587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Assure la synthèse des protéines</a:t>
            </a:r>
          </a:p>
        </p:txBody>
      </p:sp>
    </p:spTree>
    <p:extLst>
      <p:ext uri="{BB962C8B-B14F-4D97-AF65-F5344CB8AC3E}">
        <p14:creationId xmlns:p14="http://schemas.microsoft.com/office/powerpoint/2010/main" val="26664700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 </a:t>
            </a:r>
            <a:r>
              <a:rPr lang="fr-FR" sz="3200" dirty="0">
                <a:latin typeface="Arial" charset="0"/>
                <a:ea typeface="ＭＳ Ｐゴシック" charset="0"/>
              </a:rPr>
              <a:t>La membrane plasmique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47</a:t>
            </a:fld>
            <a:endParaRPr lang="fr-FR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3B9111AA-F908-38EB-F15A-F054E8A8CF63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087423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La membrane plasmique encore appelée membrane cytoplasmique est formée d’une bicouche phospholipidique imperméable aux ions et aux protéines. 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grpSp>
        <p:nvGrpSpPr>
          <p:cNvPr id="7" name="Groupe 49">
            <a:extLst>
              <a:ext uri="{FF2B5EF4-FFF2-40B4-BE49-F238E27FC236}">
                <a16:creationId xmlns:a16="http://schemas.microsoft.com/office/drawing/2014/main" id="{E65C3437-D371-8015-65CC-5D0A6B2DA5A6}"/>
              </a:ext>
            </a:extLst>
          </p:cNvPr>
          <p:cNvGrpSpPr/>
          <p:nvPr/>
        </p:nvGrpSpPr>
        <p:grpSpPr>
          <a:xfrm>
            <a:off x="5364090" y="2420888"/>
            <a:ext cx="2880320" cy="1728192"/>
            <a:chOff x="2040465" y="1248302"/>
            <a:chExt cx="4264030" cy="2444757"/>
          </a:xfrm>
        </p:grpSpPr>
        <p:pic>
          <p:nvPicPr>
            <p:cNvPr id="9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C15371D7-D7AE-0FA4-D2F2-49552A1AD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2040465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0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DA588382-F675-7453-50DA-F9C945736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267203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1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F191D6B3-BC39-EE58-8E24-6E861D3F6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3263511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2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2EBF8724-A7DB-DCB4-9DD5-F1FF5BB9A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387901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3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37E0F668-C2C6-A2AC-A194-ACA1FC5FC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4481446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4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2EB71EF0-9CB3-BE65-A9F6-1EB267369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5053870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5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78A26EB8-3EFF-035D-4BC6-6C280D66F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5635831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16" name="Groupe 57">
              <a:extLst>
                <a:ext uri="{FF2B5EF4-FFF2-40B4-BE49-F238E27FC236}">
                  <a16:creationId xmlns:a16="http://schemas.microsoft.com/office/drawing/2014/main" id="{2B81223D-5280-14BF-4D71-82BBB0AEEE76}"/>
                </a:ext>
              </a:extLst>
            </p:cNvPr>
            <p:cNvGrpSpPr/>
            <p:nvPr/>
          </p:nvGrpSpPr>
          <p:grpSpPr>
            <a:xfrm>
              <a:off x="2040465" y="2408063"/>
              <a:ext cx="4264030" cy="1159742"/>
              <a:chOff x="2040465" y="2408063"/>
              <a:chExt cx="4264030" cy="1159742"/>
            </a:xfrm>
          </p:grpSpPr>
          <p:pic>
            <p:nvPicPr>
              <p:cNvPr id="41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EF7F03B9-B586-66D0-784B-CE830DCCB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5635831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2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EDA76994-C426-BB98-1BCE-B8549C394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500426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3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CFF46F8D-0A10-CCB7-E020-B3D5E64DE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441278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4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8FED256B-863D-60C5-B1EC-A113E3C785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3797283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5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9C3C3F3B-DC13-965B-5B32-3E8556696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3194849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6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C2913705-D38C-453E-C5BB-D2411D7F10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2622416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7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8E7E1AAF-7B90-7B48-F666-C1E9EF1F6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2040465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sp>
          <p:nvSpPr>
            <p:cNvPr id="17" name="Ellipse 10">
              <a:extLst>
                <a:ext uri="{FF2B5EF4-FFF2-40B4-BE49-F238E27FC236}">
                  <a16:creationId xmlns:a16="http://schemas.microsoft.com/office/drawing/2014/main" id="{2BF2C4FC-9BC7-DA29-DD6F-31AB5CE4D924}"/>
                </a:ext>
              </a:extLst>
            </p:cNvPr>
            <p:cNvSpPr/>
            <p:nvPr/>
          </p:nvSpPr>
          <p:spPr>
            <a:xfrm>
              <a:off x="2867558" y="3107268"/>
              <a:ext cx="393704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8" name="Ellipse 11">
              <a:extLst>
                <a:ext uri="{FF2B5EF4-FFF2-40B4-BE49-F238E27FC236}">
                  <a16:creationId xmlns:a16="http://schemas.microsoft.com/office/drawing/2014/main" id="{866A9E04-1D24-E8A9-E926-D4D37D6DE9F3}"/>
                </a:ext>
              </a:extLst>
            </p:cNvPr>
            <p:cNvSpPr/>
            <p:nvPr/>
          </p:nvSpPr>
          <p:spPr>
            <a:xfrm>
              <a:off x="2697690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9" name="Ellipse 12">
              <a:extLst>
                <a:ext uri="{FF2B5EF4-FFF2-40B4-BE49-F238E27FC236}">
                  <a16:creationId xmlns:a16="http://schemas.microsoft.com/office/drawing/2014/main" id="{6E498DA5-9E5B-2FAD-188B-E72C9B1C02D6}"/>
                </a:ext>
              </a:extLst>
            </p:cNvPr>
            <p:cNvSpPr/>
            <p:nvPr/>
          </p:nvSpPr>
          <p:spPr>
            <a:xfrm>
              <a:off x="2065867" y="1335618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0" name="Ellipse 13">
              <a:extLst>
                <a:ext uri="{FF2B5EF4-FFF2-40B4-BE49-F238E27FC236}">
                  <a16:creationId xmlns:a16="http://schemas.microsoft.com/office/drawing/2014/main" id="{BB88B3D0-5F7A-9FC2-55ED-C63314747180}"/>
                </a:ext>
              </a:extLst>
            </p:cNvPr>
            <p:cNvSpPr/>
            <p:nvPr/>
          </p:nvSpPr>
          <p:spPr>
            <a:xfrm>
              <a:off x="3291419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1" name="Ellipse 14">
              <a:extLst>
                <a:ext uri="{FF2B5EF4-FFF2-40B4-BE49-F238E27FC236}">
                  <a16:creationId xmlns:a16="http://schemas.microsoft.com/office/drawing/2014/main" id="{22E619DD-99DC-8D6A-335F-49C1C470743B}"/>
                </a:ext>
              </a:extLst>
            </p:cNvPr>
            <p:cNvSpPr/>
            <p:nvPr/>
          </p:nvSpPr>
          <p:spPr>
            <a:xfrm>
              <a:off x="3904195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2" name="Ellipse 15">
              <a:extLst>
                <a:ext uri="{FF2B5EF4-FFF2-40B4-BE49-F238E27FC236}">
                  <a16:creationId xmlns:a16="http://schemas.microsoft.com/office/drawing/2014/main" id="{3402B7F5-93E0-0021-2EF2-A2266978AC38}"/>
                </a:ext>
              </a:extLst>
            </p:cNvPr>
            <p:cNvSpPr/>
            <p:nvPr/>
          </p:nvSpPr>
          <p:spPr>
            <a:xfrm>
              <a:off x="4505852" y="1335618"/>
              <a:ext cx="392113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3" name="Ellipse 16">
              <a:extLst>
                <a:ext uri="{FF2B5EF4-FFF2-40B4-BE49-F238E27FC236}">
                  <a16:creationId xmlns:a16="http://schemas.microsoft.com/office/drawing/2014/main" id="{EFEF3658-743C-70D5-95E5-3F4D1BA4775E}"/>
                </a:ext>
              </a:extLst>
            </p:cNvPr>
            <p:cNvSpPr/>
            <p:nvPr/>
          </p:nvSpPr>
          <p:spPr>
            <a:xfrm>
              <a:off x="5086880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4" name="Ellipse 17">
              <a:extLst>
                <a:ext uri="{FF2B5EF4-FFF2-40B4-BE49-F238E27FC236}">
                  <a16:creationId xmlns:a16="http://schemas.microsoft.com/office/drawing/2014/main" id="{D9A5ACBC-3F64-E952-5956-B680AC38D562}"/>
                </a:ext>
              </a:extLst>
            </p:cNvPr>
            <p:cNvSpPr/>
            <p:nvPr/>
          </p:nvSpPr>
          <p:spPr>
            <a:xfrm>
              <a:off x="5659962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5" name="Ellipse 18">
              <a:extLst>
                <a:ext uri="{FF2B5EF4-FFF2-40B4-BE49-F238E27FC236}">
                  <a16:creationId xmlns:a16="http://schemas.microsoft.com/office/drawing/2014/main" id="{F29542AA-8A9B-C0CE-B140-238CE5746578}"/>
                </a:ext>
              </a:extLst>
            </p:cNvPr>
            <p:cNvSpPr/>
            <p:nvPr/>
          </p:nvSpPr>
          <p:spPr>
            <a:xfrm>
              <a:off x="404071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7" name="Ellipse 19">
              <a:extLst>
                <a:ext uri="{FF2B5EF4-FFF2-40B4-BE49-F238E27FC236}">
                  <a16:creationId xmlns:a16="http://schemas.microsoft.com/office/drawing/2014/main" id="{E619B5BB-08B7-C12A-7095-8540409225D4}"/>
                </a:ext>
              </a:extLst>
            </p:cNvPr>
            <p:cNvSpPr/>
            <p:nvPr/>
          </p:nvSpPr>
          <p:spPr>
            <a:xfrm>
              <a:off x="524086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35CB14E-34C7-50A0-5956-0003B13F4F1B}"/>
                </a:ext>
              </a:extLst>
            </p:cNvPr>
            <p:cNvSpPr txBox="1"/>
            <p:nvPr/>
          </p:nvSpPr>
          <p:spPr>
            <a:xfrm>
              <a:off x="2931895" y="3323825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7E48E3F-AE56-2217-E214-73970FFD13DC}"/>
                </a:ext>
              </a:extLst>
            </p:cNvPr>
            <p:cNvSpPr txBox="1"/>
            <p:nvPr/>
          </p:nvSpPr>
          <p:spPr>
            <a:xfrm>
              <a:off x="5315772" y="3316739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33" name="Ellipse 25">
              <a:extLst>
                <a:ext uri="{FF2B5EF4-FFF2-40B4-BE49-F238E27FC236}">
                  <a16:creationId xmlns:a16="http://schemas.microsoft.com/office/drawing/2014/main" id="{88785A60-5D10-A1CB-6F30-1C4335ECDD96}"/>
                </a:ext>
              </a:extLst>
            </p:cNvPr>
            <p:cNvSpPr/>
            <p:nvPr/>
          </p:nvSpPr>
          <p:spPr>
            <a:xfrm>
              <a:off x="4663019" y="3108859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sp>
        <p:nvSpPr>
          <p:cNvPr id="1031" name="ZoneTexte 1030">
            <a:extLst>
              <a:ext uri="{FF2B5EF4-FFF2-40B4-BE49-F238E27FC236}">
                <a16:creationId xmlns:a16="http://schemas.microsoft.com/office/drawing/2014/main" id="{96EA8628-BEE5-3087-6FF9-00A61E6B6D7B}"/>
              </a:ext>
            </a:extLst>
          </p:cNvPr>
          <p:cNvSpPr txBox="1"/>
          <p:nvPr/>
        </p:nvSpPr>
        <p:spPr>
          <a:xfrm>
            <a:off x="3622538" y="3890288"/>
            <a:ext cx="1231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Phospholipide</a:t>
            </a:r>
          </a:p>
        </p:txBody>
      </p:sp>
      <p:sp>
        <p:nvSpPr>
          <p:cNvPr id="1032" name="Ellipse 1031">
            <a:extLst>
              <a:ext uri="{FF2B5EF4-FFF2-40B4-BE49-F238E27FC236}">
                <a16:creationId xmlns:a16="http://schemas.microsoft.com/office/drawing/2014/main" id="{F1AECC52-DAA2-7941-216E-7AC552744706}"/>
              </a:ext>
            </a:extLst>
          </p:cNvPr>
          <p:cNvSpPr/>
          <p:nvPr/>
        </p:nvSpPr>
        <p:spPr>
          <a:xfrm>
            <a:off x="5364080" y="3178439"/>
            <a:ext cx="500579" cy="8777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33" name="Connecteur droit avec flèche 1032">
            <a:extLst>
              <a:ext uri="{FF2B5EF4-FFF2-40B4-BE49-F238E27FC236}">
                <a16:creationId xmlns:a16="http://schemas.microsoft.com/office/drawing/2014/main" id="{C3B11825-C9E2-3CE1-CF7A-FA07518F686A}"/>
              </a:ext>
            </a:extLst>
          </p:cNvPr>
          <p:cNvCxnSpPr>
            <a:cxnSpLocks/>
            <a:stCxn id="1031" idx="3"/>
          </p:cNvCxnSpPr>
          <p:nvPr/>
        </p:nvCxnSpPr>
        <p:spPr>
          <a:xfrm flipV="1">
            <a:off x="4853965" y="3993095"/>
            <a:ext cx="659181" cy="35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DE08940D-D7D9-2876-5E1A-91E949540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998" y="2123540"/>
            <a:ext cx="2651990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9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   </a:t>
            </a:r>
            <a:r>
              <a:rPr lang="fr-FR" sz="3200" dirty="0">
                <a:latin typeface="Arial" charset="0"/>
                <a:ea typeface="ＭＳ Ｐゴシック" charset="0"/>
              </a:rPr>
              <a:t>La membrane plasmique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48</a:t>
            </a:fld>
            <a:endParaRPr lang="fr-FR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3B9111AA-F908-38EB-F15A-F054E8A8CF63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275416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La membrane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plasm-ique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est également formée de protéines :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Les protéines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trans-membranaires</a:t>
            </a: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Les protéines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péri-phériques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internes et externes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Ces protéines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parti-cipent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notamment à la communication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cellul-aire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et aux échanges avec le milieu extérieur</a:t>
            </a: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grpSp>
        <p:nvGrpSpPr>
          <p:cNvPr id="7" name="Groupe 49">
            <a:extLst>
              <a:ext uri="{FF2B5EF4-FFF2-40B4-BE49-F238E27FC236}">
                <a16:creationId xmlns:a16="http://schemas.microsoft.com/office/drawing/2014/main" id="{E65C3437-D371-8015-65CC-5D0A6B2DA5A6}"/>
              </a:ext>
            </a:extLst>
          </p:cNvPr>
          <p:cNvGrpSpPr/>
          <p:nvPr/>
        </p:nvGrpSpPr>
        <p:grpSpPr>
          <a:xfrm>
            <a:off x="5724128" y="3050753"/>
            <a:ext cx="2880320" cy="1728192"/>
            <a:chOff x="2040465" y="1248302"/>
            <a:chExt cx="4264030" cy="2444757"/>
          </a:xfrm>
        </p:grpSpPr>
        <p:pic>
          <p:nvPicPr>
            <p:cNvPr id="9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C15371D7-D7AE-0FA4-D2F2-49552A1AD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2040465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0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DA588382-F675-7453-50DA-F9C945736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267203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1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F191D6B3-BC39-EE58-8E24-6E861D3F6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3263511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2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2EBF8724-A7DB-DCB4-9DD5-F1FF5BB9A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387901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3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37E0F668-C2C6-A2AC-A194-ACA1FC5FC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4481446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4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2EB71EF0-9CB3-BE65-A9F6-1EB267369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5053870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5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78A26EB8-3EFF-035D-4BC6-6C280D66F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640" t="13644" r="71500" b="68233"/>
            <a:stretch>
              <a:fillRect/>
            </a:stretch>
          </p:blipFill>
          <p:spPr>
            <a:xfrm>
              <a:off x="5635831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16" name="Groupe 57">
              <a:extLst>
                <a:ext uri="{FF2B5EF4-FFF2-40B4-BE49-F238E27FC236}">
                  <a16:creationId xmlns:a16="http://schemas.microsoft.com/office/drawing/2014/main" id="{2B81223D-5280-14BF-4D71-82BBB0AEEE76}"/>
                </a:ext>
              </a:extLst>
            </p:cNvPr>
            <p:cNvGrpSpPr/>
            <p:nvPr/>
          </p:nvGrpSpPr>
          <p:grpSpPr>
            <a:xfrm>
              <a:off x="2040465" y="2408063"/>
              <a:ext cx="4264030" cy="1159742"/>
              <a:chOff x="2040465" y="2408063"/>
              <a:chExt cx="4264030" cy="1159742"/>
            </a:xfrm>
          </p:grpSpPr>
          <p:pic>
            <p:nvPicPr>
              <p:cNvPr id="41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EF7F03B9-B586-66D0-784B-CE830DCCB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5635831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2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EDA76994-C426-BB98-1BCE-B8549C394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500426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3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CFF46F8D-0A10-CCB7-E020-B3D5E64DE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441278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4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8FED256B-863D-60C5-B1EC-A113E3C785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3797283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5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9C3C3F3B-DC13-965B-5B32-3E8556696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3194849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6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C2913705-D38C-453E-C5BB-D2411D7F10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2622416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7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8E7E1AAF-7B90-7B48-F666-C1E9EF1F6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640" t="13644" r="71500" b="68233"/>
              <a:stretch>
                <a:fillRect/>
              </a:stretch>
            </p:blipFill>
            <p:spPr>
              <a:xfrm rot="10799991">
                <a:off x="2040465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sp>
          <p:nvSpPr>
            <p:cNvPr id="17" name="Ellipse 10">
              <a:extLst>
                <a:ext uri="{FF2B5EF4-FFF2-40B4-BE49-F238E27FC236}">
                  <a16:creationId xmlns:a16="http://schemas.microsoft.com/office/drawing/2014/main" id="{2BF2C4FC-9BC7-DA29-DD6F-31AB5CE4D924}"/>
                </a:ext>
              </a:extLst>
            </p:cNvPr>
            <p:cNvSpPr/>
            <p:nvPr/>
          </p:nvSpPr>
          <p:spPr>
            <a:xfrm>
              <a:off x="2867558" y="3107268"/>
              <a:ext cx="393704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8" name="Ellipse 11">
              <a:extLst>
                <a:ext uri="{FF2B5EF4-FFF2-40B4-BE49-F238E27FC236}">
                  <a16:creationId xmlns:a16="http://schemas.microsoft.com/office/drawing/2014/main" id="{866A9E04-1D24-E8A9-E926-D4D37D6DE9F3}"/>
                </a:ext>
              </a:extLst>
            </p:cNvPr>
            <p:cNvSpPr/>
            <p:nvPr/>
          </p:nvSpPr>
          <p:spPr>
            <a:xfrm>
              <a:off x="2697690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9" name="Ellipse 12">
              <a:extLst>
                <a:ext uri="{FF2B5EF4-FFF2-40B4-BE49-F238E27FC236}">
                  <a16:creationId xmlns:a16="http://schemas.microsoft.com/office/drawing/2014/main" id="{6E498DA5-9E5B-2FAD-188B-E72C9B1C02D6}"/>
                </a:ext>
              </a:extLst>
            </p:cNvPr>
            <p:cNvSpPr/>
            <p:nvPr/>
          </p:nvSpPr>
          <p:spPr>
            <a:xfrm>
              <a:off x="2065867" y="1335618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0" name="Ellipse 13">
              <a:extLst>
                <a:ext uri="{FF2B5EF4-FFF2-40B4-BE49-F238E27FC236}">
                  <a16:creationId xmlns:a16="http://schemas.microsoft.com/office/drawing/2014/main" id="{BB88B3D0-5F7A-9FC2-55ED-C63314747180}"/>
                </a:ext>
              </a:extLst>
            </p:cNvPr>
            <p:cNvSpPr/>
            <p:nvPr/>
          </p:nvSpPr>
          <p:spPr>
            <a:xfrm>
              <a:off x="3291419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1" name="Ellipse 14">
              <a:extLst>
                <a:ext uri="{FF2B5EF4-FFF2-40B4-BE49-F238E27FC236}">
                  <a16:creationId xmlns:a16="http://schemas.microsoft.com/office/drawing/2014/main" id="{22E619DD-99DC-8D6A-335F-49C1C470743B}"/>
                </a:ext>
              </a:extLst>
            </p:cNvPr>
            <p:cNvSpPr/>
            <p:nvPr/>
          </p:nvSpPr>
          <p:spPr>
            <a:xfrm>
              <a:off x="3904195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2" name="Ellipse 15">
              <a:extLst>
                <a:ext uri="{FF2B5EF4-FFF2-40B4-BE49-F238E27FC236}">
                  <a16:creationId xmlns:a16="http://schemas.microsoft.com/office/drawing/2014/main" id="{3402B7F5-93E0-0021-2EF2-A2266978AC38}"/>
                </a:ext>
              </a:extLst>
            </p:cNvPr>
            <p:cNvSpPr/>
            <p:nvPr/>
          </p:nvSpPr>
          <p:spPr>
            <a:xfrm>
              <a:off x="4505852" y="1335618"/>
              <a:ext cx="392113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3" name="Ellipse 16">
              <a:extLst>
                <a:ext uri="{FF2B5EF4-FFF2-40B4-BE49-F238E27FC236}">
                  <a16:creationId xmlns:a16="http://schemas.microsoft.com/office/drawing/2014/main" id="{EFEF3658-743C-70D5-95E5-3F4D1BA4775E}"/>
                </a:ext>
              </a:extLst>
            </p:cNvPr>
            <p:cNvSpPr/>
            <p:nvPr/>
          </p:nvSpPr>
          <p:spPr>
            <a:xfrm>
              <a:off x="5086880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4" name="Ellipse 17">
              <a:extLst>
                <a:ext uri="{FF2B5EF4-FFF2-40B4-BE49-F238E27FC236}">
                  <a16:creationId xmlns:a16="http://schemas.microsoft.com/office/drawing/2014/main" id="{D9A5ACBC-3F64-E952-5956-B680AC38D562}"/>
                </a:ext>
              </a:extLst>
            </p:cNvPr>
            <p:cNvSpPr/>
            <p:nvPr/>
          </p:nvSpPr>
          <p:spPr>
            <a:xfrm>
              <a:off x="5659962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5" name="Ellipse 18">
              <a:extLst>
                <a:ext uri="{FF2B5EF4-FFF2-40B4-BE49-F238E27FC236}">
                  <a16:creationId xmlns:a16="http://schemas.microsoft.com/office/drawing/2014/main" id="{F29542AA-8A9B-C0CE-B140-238CE5746578}"/>
                </a:ext>
              </a:extLst>
            </p:cNvPr>
            <p:cNvSpPr/>
            <p:nvPr/>
          </p:nvSpPr>
          <p:spPr>
            <a:xfrm>
              <a:off x="404071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7" name="Ellipse 19">
              <a:extLst>
                <a:ext uri="{FF2B5EF4-FFF2-40B4-BE49-F238E27FC236}">
                  <a16:creationId xmlns:a16="http://schemas.microsoft.com/office/drawing/2014/main" id="{E619B5BB-08B7-C12A-7095-8540409225D4}"/>
                </a:ext>
              </a:extLst>
            </p:cNvPr>
            <p:cNvSpPr/>
            <p:nvPr/>
          </p:nvSpPr>
          <p:spPr>
            <a:xfrm>
              <a:off x="524086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35CB14E-34C7-50A0-5956-0003B13F4F1B}"/>
                </a:ext>
              </a:extLst>
            </p:cNvPr>
            <p:cNvSpPr txBox="1"/>
            <p:nvPr/>
          </p:nvSpPr>
          <p:spPr>
            <a:xfrm>
              <a:off x="2931895" y="3323825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7E48E3F-AE56-2217-E214-73970FFD13DC}"/>
                </a:ext>
              </a:extLst>
            </p:cNvPr>
            <p:cNvSpPr txBox="1"/>
            <p:nvPr/>
          </p:nvSpPr>
          <p:spPr>
            <a:xfrm>
              <a:off x="5315772" y="3316739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33" name="Ellipse 25">
              <a:extLst>
                <a:ext uri="{FF2B5EF4-FFF2-40B4-BE49-F238E27FC236}">
                  <a16:creationId xmlns:a16="http://schemas.microsoft.com/office/drawing/2014/main" id="{88785A60-5D10-A1CB-6F30-1C4335ECDD96}"/>
                </a:ext>
              </a:extLst>
            </p:cNvPr>
            <p:cNvSpPr/>
            <p:nvPr/>
          </p:nvSpPr>
          <p:spPr>
            <a:xfrm>
              <a:off x="4663019" y="3108859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E08940D-D7D9-2876-5E1A-91E949540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036" y="2753405"/>
            <a:ext cx="2651990" cy="1932599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2739912E-3FF5-22F8-EF6F-5A1818D1207F}"/>
              </a:ext>
            </a:extLst>
          </p:cNvPr>
          <p:cNvSpPr/>
          <p:nvPr/>
        </p:nvSpPr>
        <p:spPr>
          <a:xfrm>
            <a:off x="6394935" y="2777510"/>
            <a:ext cx="502254" cy="2212931"/>
          </a:xfrm>
          <a:custGeom>
            <a:avLst/>
            <a:gdLst>
              <a:gd name="connsiteX0" fmla="*/ 188745 w 502254"/>
              <a:gd name="connsiteY0" fmla="*/ 524 h 2212931"/>
              <a:gd name="connsiteX1" fmla="*/ 5865 w 502254"/>
              <a:gd name="connsiteY1" fmla="*/ 218239 h 2212931"/>
              <a:gd name="connsiteX2" fmla="*/ 49408 w 502254"/>
              <a:gd name="connsiteY2" fmla="*/ 749461 h 2212931"/>
              <a:gd name="connsiteX3" fmla="*/ 92951 w 502254"/>
              <a:gd name="connsiteY3" fmla="*/ 1228433 h 2212931"/>
              <a:gd name="connsiteX4" fmla="*/ 92951 w 502254"/>
              <a:gd name="connsiteY4" fmla="*/ 2003496 h 2212931"/>
              <a:gd name="connsiteX5" fmla="*/ 328082 w 502254"/>
              <a:gd name="connsiteY5" fmla="*/ 2212501 h 2212931"/>
              <a:gd name="connsiteX6" fmla="*/ 502254 w 502254"/>
              <a:gd name="connsiteY6" fmla="*/ 2047039 h 2212931"/>
              <a:gd name="connsiteX7" fmla="*/ 328082 w 502254"/>
              <a:gd name="connsiteY7" fmla="*/ 1689987 h 2212931"/>
              <a:gd name="connsiteX8" fmla="*/ 284539 w 502254"/>
              <a:gd name="connsiteY8" fmla="*/ 1054261 h 2212931"/>
              <a:gd name="connsiteX9" fmla="*/ 197454 w 502254"/>
              <a:gd name="connsiteY9" fmla="*/ 444661 h 2212931"/>
              <a:gd name="connsiteX10" fmla="*/ 249705 w 502254"/>
              <a:gd name="connsiteY10" fmla="*/ 165987 h 2212931"/>
              <a:gd name="connsiteX11" fmla="*/ 188745 w 502254"/>
              <a:gd name="connsiteY11" fmla="*/ 524 h 221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254" h="2212931">
                <a:moveTo>
                  <a:pt x="188745" y="524"/>
                </a:moveTo>
                <a:cubicBezTo>
                  <a:pt x="148105" y="9233"/>
                  <a:pt x="29088" y="93416"/>
                  <a:pt x="5865" y="218239"/>
                </a:cubicBezTo>
                <a:cubicBezTo>
                  <a:pt x="-17358" y="343062"/>
                  <a:pt x="34894" y="581095"/>
                  <a:pt x="49408" y="749461"/>
                </a:cubicBezTo>
                <a:cubicBezTo>
                  <a:pt x="63922" y="917827"/>
                  <a:pt x="85694" y="1019427"/>
                  <a:pt x="92951" y="1228433"/>
                </a:cubicBezTo>
                <a:cubicBezTo>
                  <a:pt x="100208" y="1437439"/>
                  <a:pt x="53763" y="1839485"/>
                  <a:pt x="92951" y="2003496"/>
                </a:cubicBezTo>
                <a:cubicBezTo>
                  <a:pt x="132139" y="2167507"/>
                  <a:pt x="259865" y="2205244"/>
                  <a:pt x="328082" y="2212501"/>
                </a:cubicBezTo>
                <a:cubicBezTo>
                  <a:pt x="396299" y="2219758"/>
                  <a:pt x="502254" y="2134125"/>
                  <a:pt x="502254" y="2047039"/>
                </a:cubicBezTo>
                <a:cubicBezTo>
                  <a:pt x="502254" y="1959953"/>
                  <a:pt x="364368" y="1855450"/>
                  <a:pt x="328082" y="1689987"/>
                </a:cubicBezTo>
                <a:cubicBezTo>
                  <a:pt x="291796" y="1524524"/>
                  <a:pt x="306310" y="1261815"/>
                  <a:pt x="284539" y="1054261"/>
                </a:cubicBezTo>
                <a:cubicBezTo>
                  <a:pt x="262768" y="846707"/>
                  <a:pt x="203260" y="592707"/>
                  <a:pt x="197454" y="444661"/>
                </a:cubicBezTo>
                <a:cubicBezTo>
                  <a:pt x="191648" y="296615"/>
                  <a:pt x="256962" y="238558"/>
                  <a:pt x="249705" y="165987"/>
                </a:cubicBezTo>
                <a:cubicBezTo>
                  <a:pt x="242448" y="93416"/>
                  <a:pt x="229385" y="-8185"/>
                  <a:pt x="188745" y="5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9970C4-CCE3-17FD-E88C-8F87B7BA11A4}"/>
              </a:ext>
            </a:extLst>
          </p:cNvPr>
          <p:cNvSpPr txBox="1"/>
          <p:nvPr/>
        </p:nvSpPr>
        <p:spPr>
          <a:xfrm>
            <a:off x="5264317" y="4803879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Protéine </a:t>
            </a:r>
          </a:p>
          <a:p>
            <a:r>
              <a:rPr lang="fr-FR" sz="1200" dirty="0"/>
              <a:t>transmembranaire</a:t>
            </a:r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E7BB2CD5-839A-EED6-3E25-D839B1B2467A}"/>
              </a:ext>
            </a:extLst>
          </p:cNvPr>
          <p:cNvSpPr/>
          <p:nvPr/>
        </p:nvSpPr>
        <p:spPr>
          <a:xfrm>
            <a:off x="7529689" y="2752721"/>
            <a:ext cx="432954" cy="396720"/>
          </a:xfrm>
          <a:custGeom>
            <a:avLst/>
            <a:gdLst>
              <a:gd name="connsiteX0" fmla="*/ 46768 w 432954"/>
              <a:gd name="connsiteY0" fmla="*/ 16605 h 396720"/>
              <a:gd name="connsiteX1" fmla="*/ 38060 w 432954"/>
              <a:gd name="connsiteY1" fmla="*/ 364948 h 396720"/>
              <a:gd name="connsiteX2" fmla="*/ 403820 w 432954"/>
              <a:gd name="connsiteY2" fmla="*/ 364948 h 396720"/>
              <a:gd name="connsiteX3" fmla="*/ 403820 w 432954"/>
              <a:gd name="connsiteY3" fmla="*/ 225610 h 396720"/>
              <a:gd name="connsiteX4" fmla="*/ 351568 w 432954"/>
              <a:gd name="connsiteY4" fmla="*/ 77565 h 396720"/>
              <a:gd name="connsiteX5" fmla="*/ 46768 w 432954"/>
              <a:gd name="connsiteY5" fmla="*/ 16605 h 39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954" h="396720">
                <a:moveTo>
                  <a:pt x="46768" y="16605"/>
                </a:moveTo>
                <a:cubicBezTo>
                  <a:pt x="-5483" y="64502"/>
                  <a:pt x="-21449" y="306891"/>
                  <a:pt x="38060" y="364948"/>
                </a:cubicBezTo>
                <a:cubicBezTo>
                  <a:pt x="97569" y="423005"/>
                  <a:pt x="342860" y="388171"/>
                  <a:pt x="403820" y="364948"/>
                </a:cubicBezTo>
                <a:cubicBezTo>
                  <a:pt x="464780" y="341725"/>
                  <a:pt x="412529" y="273507"/>
                  <a:pt x="403820" y="225610"/>
                </a:cubicBezTo>
                <a:cubicBezTo>
                  <a:pt x="395111" y="177713"/>
                  <a:pt x="411077" y="119656"/>
                  <a:pt x="351568" y="77565"/>
                </a:cubicBezTo>
                <a:cubicBezTo>
                  <a:pt x="292059" y="35474"/>
                  <a:pt x="99019" y="-31292"/>
                  <a:pt x="46768" y="16605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78FCEA5-C2FD-EEC0-E763-3FA082BDCF36}"/>
              </a:ext>
            </a:extLst>
          </p:cNvPr>
          <p:cNvSpPr txBox="1"/>
          <p:nvPr/>
        </p:nvSpPr>
        <p:spPr>
          <a:xfrm>
            <a:off x="6839954" y="2244604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Protéine périphérique </a:t>
            </a:r>
          </a:p>
          <a:p>
            <a:r>
              <a:rPr lang="fr-FR" sz="1200" dirty="0"/>
              <a:t>     extracellulaire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6941ACE-C74E-2970-5227-2CBFC383BA45}"/>
              </a:ext>
            </a:extLst>
          </p:cNvPr>
          <p:cNvSpPr txBox="1"/>
          <p:nvPr/>
        </p:nvSpPr>
        <p:spPr>
          <a:xfrm>
            <a:off x="7193787" y="4905016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Protéine périphérique </a:t>
            </a:r>
          </a:p>
          <a:p>
            <a:r>
              <a:rPr lang="fr-FR" sz="1200" dirty="0"/>
              <a:t>     intracellulaire</a:t>
            </a:r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C78540E5-CA49-0AE9-8237-4643A6E7776A}"/>
              </a:ext>
            </a:extLst>
          </p:cNvPr>
          <p:cNvSpPr/>
          <p:nvPr/>
        </p:nvSpPr>
        <p:spPr>
          <a:xfrm>
            <a:off x="7479192" y="4527989"/>
            <a:ext cx="686359" cy="361963"/>
          </a:xfrm>
          <a:custGeom>
            <a:avLst/>
            <a:gdLst>
              <a:gd name="connsiteX0" fmla="*/ 393357 w 686359"/>
              <a:gd name="connsiteY0" fmla="*/ 157222 h 361963"/>
              <a:gd name="connsiteX1" fmla="*/ 254019 w 686359"/>
              <a:gd name="connsiteY1" fmla="*/ 468 h 361963"/>
              <a:gd name="connsiteX2" fmla="*/ 10179 w 686359"/>
              <a:gd name="connsiteY2" fmla="*/ 218182 h 361963"/>
              <a:gd name="connsiteX3" fmla="*/ 628488 w 686359"/>
              <a:gd name="connsiteY3" fmla="*/ 357520 h 361963"/>
              <a:gd name="connsiteX4" fmla="*/ 637197 w 686359"/>
              <a:gd name="connsiteY4" fmla="*/ 52720 h 361963"/>
              <a:gd name="connsiteX5" fmla="*/ 393357 w 686359"/>
              <a:gd name="connsiteY5" fmla="*/ 157222 h 361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359" h="361963">
                <a:moveTo>
                  <a:pt x="393357" y="157222"/>
                </a:moveTo>
                <a:cubicBezTo>
                  <a:pt x="329494" y="148513"/>
                  <a:pt x="317882" y="-9692"/>
                  <a:pt x="254019" y="468"/>
                </a:cubicBezTo>
                <a:cubicBezTo>
                  <a:pt x="190156" y="10628"/>
                  <a:pt x="-52233" y="158673"/>
                  <a:pt x="10179" y="218182"/>
                </a:cubicBezTo>
                <a:cubicBezTo>
                  <a:pt x="72590" y="277691"/>
                  <a:pt x="523985" y="385097"/>
                  <a:pt x="628488" y="357520"/>
                </a:cubicBezTo>
                <a:cubicBezTo>
                  <a:pt x="732991" y="329943"/>
                  <a:pt x="670580" y="91909"/>
                  <a:pt x="637197" y="52720"/>
                </a:cubicBezTo>
                <a:cubicBezTo>
                  <a:pt x="603814" y="13531"/>
                  <a:pt x="457220" y="165931"/>
                  <a:pt x="393357" y="15722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3100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</a:t>
            </a:r>
            <a:r>
              <a:rPr lang="fr-FR" sz="3200" dirty="0">
                <a:latin typeface="Arial" charset="0"/>
                <a:ea typeface="ＭＳ Ｐゴシック" charset="0"/>
              </a:rPr>
              <a:t>La membrane plasmique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49</a:t>
            </a:fld>
            <a:endParaRPr lang="fr-FR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3B9111AA-F908-38EB-F15A-F054E8A8CF63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087423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La membrane plasmique est formée de lipides, protéines et de glucides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87270B-64E9-B850-68F8-EB4031129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560" y="1628800"/>
            <a:ext cx="4523760" cy="420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718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50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La membrane des </a:t>
            </a:r>
            <a:r>
              <a:rPr lang="en-US" sz="2800" dirty="0" err="1">
                <a:solidFill>
                  <a:schemeClr val="accent1"/>
                </a:solidFill>
              </a:rPr>
              <a:t>organites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07342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</a:t>
            </a:r>
            <a:r>
              <a:rPr lang="fr-FR" sz="3200" dirty="0">
                <a:latin typeface="Arial" charset="0"/>
                <a:ea typeface="ＭＳ Ｐゴシック" charset="0"/>
              </a:rPr>
              <a:t>La membrane des organites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51</a:t>
            </a:fld>
            <a:endParaRPr lang="fr-FR"/>
          </a:p>
        </p:txBody>
      </p:sp>
      <p:pic>
        <p:nvPicPr>
          <p:cNvPr id="1069" name="Image 1068">
            <a:extLst>
              <a:ext uri="{FF2B5EF4-FFF2-40B4-BE49-F238E27FC236}">
                <a16:creationId xmlns:a16="http://schemas.microsoft.com/office/drawing/2014/main" id="{1D33C93A-411D-8350-E177-35833746D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609503"/>
            <a:ext cx="2377646" cy="1871634"/>
          </a:xfrm>
          <a:prstGeom prst="rect">
            <a:avLst/>
          </a:prstGeom>
        </p:spPr>
      </p:pic>
      <p:sp>
        <p:nvSpPr>
          <p:cNvPr id="1070" name="Content Placeholder 5">
            <a:extLst>
              <a:ext uri="{FF2B5EF4-FFF2-40B4-BE49-F238E27FC236}">
                <a16:creationId xmlns:a16="http://schemas.microsoft.com/office/drawing/2014/main" id="{5E527E37-AA0B-A7F9-EC8D-512F181795D5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081560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Les membranes des organites comme celle du réticulum endoplasmique sont également constituées d’une bicouche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pho-spholipidique</a:t>
            </a: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6D8F9E97-FFA1-1EE2-23E3-BC3C27D9C604}"/>
              </a:ext>
            </a:extLst>
          </p:cNvPr>
          <p:cNvSpPr/>
          <p:nvPr/>
        </p:nvSpPr>
        <p:spPr>
          <a:xfrm>
            <a:off x="4362258" y="2351403"/>
            <a:ext cx="147291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2" name="ZoneTexte 1071">
            <a:extLst>
              <a:ext uri="{FF2B5EF4-FFF2-40B4-BE49-F238E27FC236}">
                <a16:creationId xmlns:a16="http://schemas.microsoft.com/office/drawing/2014/main" id="{1F4F12DC-44E4-D121-5419-AB6A2B1FD437}"/>
              </a:ext>
            </a:extLst>
          </p:cNvPr>
          <p:cNvSpPr txBox="1"/>
          <p:nvPr/>
        </p:nvSpPr>
        <p:spPr>
          <a:xfrm>
            <a:off x="4802276" y="2310227"/>
            <a:ext cx="2656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Le réticulum endoplasmique</a:t>
            </a:r>
          </a:p>
        </p:txBody>
      </p:sp>
      <p:cxnSp>
        <p:nvCxnSpPr>
          <p:cNvPr id="1073" name="Connecteur droit avec flèche 1072">
            <a:extLst>
              <a:ext uri="{FF2B5EF4-FFF2-40B4-BE49-F238E27FC236}">
                <a16:creationId xmlns:a16="http://schemas.microsoft.com/office/drawing/2014/main" id="{482C308F-321E-57FF-181C-C3A8496D3141}"/>
              </a:ext>
            </a:extLst>
          </p:cNvPr>
          <p:cNvCxnSpPr>
            <a:cxnSpLocks/>
          </p:cNvCxnSpPr>
          <p:nvPr/>
        </p:nvCxnSpPr>
        <p:spPr>
          <a:xfrm>
            <a:off x="4536584" y="2530440"/>
            <a:ext cx="1255930" cy="5648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49">
            <a:extLst>
              <a:ext uri="{FF2B5EF4-FFF2-40B4-BE49-F238E27FC236}">
                <a16:creationId xmlns:a16="http://schemas.microsoft.com/office/drawing/2014/main" id="{3A884BA0-C5D9-CC4C-C810-EB37E6BF80F4}"/>
              </a:ext>
            </a:extLst>
          </p:cNvPr>
          <p:cNvGrpSpPr/>
          <p:nvPr/>
        </p:nvGrpSpPr>
        <p:grpSpPr>
          <a:xfrm>
            <a:off x="6087487" y="2871985"/>
            <a:ext cx="1868889" cy="1277095"/>
            <a:chOff x="2040465" y="1248302"/>
            <a:chExt cx="4264030" cy="2444757"/>
          </a:xfrm>
        </p:grpSpPr>
        <p:pic>
          <p:nvPicPr>
            <p:cNvPr id="5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B0448A55-6CF2-4961-AF01-BA5600B8C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2040465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0AF1B7F1-DE30-BC44-3164-CF0478066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267203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7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46AF1A1A-9EB4-BB28-ED29-618E33A5A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3263511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8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F183BD37-20F6-1E4A-4FD4-814E12D8F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387901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9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96129818-D81C-EC11-2A3E-2DA27AC8F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4481446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0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EE5BF819-D432-DC3E-37FF-94C6FCAD3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5053870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1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50791822-2556-E3C8-CC44-D77A9AC25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5635831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12" name="Groupe 57">
              <a:extLst>
                <a:ext uri="{FF2B5EF4-FFF2-40B4-BE49-F238E27FC236}">
                  <a16:creationId xmlns:a16="http://schemas.microsoft.com/office/drawing/2014/main" id="{C8DCF3E0-E504-1F1D-65DC-722A2277B7E7}"/>
                </a:ext>
              </a:extLst>
            </p:cNvPr>
            <p:cNvGrpSpPr/>
            <p:nvPr/>
          </p:nvGrpSpPr>
          <p:grpSpPr>
            <a:xfrm>
              <a:off x="2040465" y="2408063"/>
              <a:ext cx="4264030" cy="1159742"/>
              <a:chOff x="2040465" y="2408063"/>
              <a:chExt cx="4264030" cy="1159742"/>
            </a:xfrm>
          </p:grpSpPr>
          <p:pic>
            <p:nvPicPr>
              <p:cNvPr id="27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2550AB7F-16B3-07C9-7B25-08574A2BD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5635831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8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1D9511B7-B15D-B9A2-27D8-ED7D5A5A7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500426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9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C1EB3A59-939D-6D53-7579-444999A021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441278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0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745DDCAC-6543-0D10-832F-7052DB5396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3797283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1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5A1CA42D-2018-C3B2-E868-7838B1318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3194849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2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89B95F67-342F-8433-B9A7-117CA1B18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2622416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3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F06A789E-F59D-A959-C066-50F0A5F812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2040465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sp>
          <p:nvSpPr>
            <p:cNvPr id="13" name="Ellipse 10">
              <a:extLst>
                <a:ext uri="{FF2B5EF4-FFF2-40B4-BE49-F238E27FC236}">
                  <a16:creationId xmlns:a16="http://schemas.microsoft.com/office/drawing/2014/main" id="{C4D704D2-8A5C-E13A-141C-2C6C26DC8597}"/>
                </a:ext>
              </a:extLst>
            </p:cNvPr>
            <p:cNvSpPr/>
            <p:nvPr/>
          </p:nvSpPr>
          <p:spPr>
            <a:xfrm>
              <a:off x="2867558" y="3107268"/>
              <a:ext cx="393704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4" name="Ellipse 11">
              <a:extLst>
                <a:ext uri="{FF2B5EF4-FFF2-40B4-BE49-F238E27FC236}">
                  <a16:creationId xmlns:a16="http://schemas.microsoft.com/office/drawing/2014/main" id="{C3D42E7A-39E9-89D7-CC67-FF188262A763}"/>
                </a:ext>
              </a:extLst>
            </p:cNvPr>
            <p:cNvSpPr/>
            <p:nvPr/>
          </p:nvSpPr>
          <p:spPr>
            <a:xfrm>
              <a:off x="2697690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5" name="Ellipse 12">
              <a:extLst>
                <a:ext uri="{FF2B5EF4-FFF2-40B4-BE49-F238E27FC236}">
                  <a16:creationId xmlns:a16="http://schemas.microsoft.com/office/drawing/2014/main" id="{D06DC43F-5F31-6942-833D-1BEA7814177F}"/>
                </a:ext>
              </a:extLst>
            </p:cNvPr>
            <p:cNvSpPr/>
            <p:nvPr/>
          </p:nvSpPr>
          <p:spPr>
            <a:xfrm>
              <a:off x="2065867" y="1335618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6" name="Ellipse 13">
              <a:extLst>
                <a:ext uri="{FF2B5EF4-FFF2-40B4-BE49-F238E27FC236}">
                  <a16:creationId xmlns:a16="http://schemas.microsoft.com/office/drawing/2014/main" id="{F75E91D6-6DBF-377F-C242-176672EE5067}"/>
                </a:ext>
              </a:extLst>
            </p:cNvPr>
            <p:cNvSpPr/>
            <p:nvPr/>
          </p:nvSpPr>
          <p:spPr>
            <a:xfrm>
              <a:off x="3291419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7" name="Ellipse 14">
              <a:extLst>
                <a:ext uri="{FF2B5EF4-FFF2-40B4-BE49-F238E27FC236}">
                  <a16:creationId xmlns:a16="http://schemas.microsoft.com/office/drawing/2014/main" id="{F968584F-3AE3-F3E7-4BAF-07B9DE76A21E}"/>
                </a:ext>
              </a:extLst>
            </p:cNvPr>
            <p:cNvSpPr/>
            <p:nvPr/>
          </p:nvSpPr>
          <p:spPr>
            <a:xfrm>
              <a:off x="3904195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8" name="Ellipse 15">
              <a:extLst>
                <a:ext uri="{FF2B5EF4-FFF2-40B4-BE49-F238E27FC236}">
                  <a16:creationId xmlns:a16="http://schemas.microsoft.com/office/drawing/2014/main" id="{72879FBC-A2F8-4C20-A901-44600B1971C3}"/>
                </a:ext>
              </a:extLst>
            </p:cNvPr>
            <p:cNvSpPr/>
            <p:nvPr/>
          </p:nvSpPr>
          <p:spPr>
            <a:xfrm>
              <a:off x="4505852" y="1335618"/>
              <a:ext cx="392113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9" name="Ellipse 16">
              <a:extLst>
                <a:ext uri="{FF2B5EF4-FFF2-40B4-BE49-F238E27FC236}">
                  <a16:creationId xmlns:a16="http://schemas.microsoft.com/office/drawing/2014/main" id="{97047A7F-36DA-D74A-5562-8607710055C2}"/>
                </a:ext>
              </a:extLst>
            </p:cNvPr>
            <p:cNvSpPr/>
            <p:nvPr/>
          </p:nvSpPr>
          <p:spPr>
            <a:xfrm>
              <a:off x="5086880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0" name="Ellipse 17">
              <a:extLst>
                <a:ext uri="{FF2B5EF4-FFF2-40B4-BE49-F238E27FC236}">
                  <a16:creationId xmlns:a16="http://schemas.microsoft.com/office/drawing/2014/main" id="{7A394195-6B50-473B-B517-AA6452EFD98B}"/>
                </a:ext>
              </a:extLst>
            </p:cNvPr>
            <p:cNvSpPr/>
            <p:nvPr/>
          </p:nvSpPr>
          <p:spPr>
            <a:xfrm>
              <a:off x="5659962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1" name="Ellipse 18">
              <a:extLst>
                <a:ext uri="{FF2B5EF4-FFF2-40B4-BE49-F238E27FC236}">
                  <a16:creationId xmlns:a16="http://schemas.microsoft.com/office/drawing/2014/main" id="{CA031EE4-4DA3-455F-1E16-5F6E4450972A}"/>
                </a:ext>
              </a:extLst>
            </p:cNvPr>
            <p:cNvSpPr/>
            <p:nvPr/>
          </p:nvSpPr>
          <p:spPr>
            <a:xfrm>
              <a:off x="404071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2" name="Ellipse 19">
              <a:extLst>
                <a:ext uri="{FF2B5EF4-FFF2-40B4-BE49-F238E27FC236}">
                  <a16:creationId xmlns:a16="http://schemas.microsoft.com/office/drawing/2014/main" id="{09383E11-18A6-A8D7-C131-B7CFB5AF17A2}"/>
                </a:ext>
              </a:extLst>
            </p:cNvPr>
            <p:cNvSpPr/>
            <p:nvPr/>
          </p:nvSpPr>
          <p:spPr>
            <a:xfrm>
              <a:off x="524086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36CFF93-30CD-4433-F3A9-BDC4069BDC8C}"/>
                </a:ext>
              </a:extLst>
            </p:cNvPr>
            <p:cNvSpPr txBox="1"/>
            <p:nvPr/>
          </p:nvSpPr>
          <p:spPr>
            <a:xfrm>
              <a:off x="2931895" y="3323825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FB67403-A1B2-1475-8981-D6A32F3A52CE}"/>
                </a:ext>
              </a:extLst>
            </p:cNvPr>
            <p:cNvSpPr txBox="1"/>
            <p:nvPr/>
          </p:nvSpPr>
          <p:spPr>
            <a:xfrm>
              <a:off x="5315772" y="3316739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25" name="Ellipse 25">
              <a:extLst>
                <a:ext uri="{FF2B5EF4-FFF2-40B4-BE49-F238E27FC236}">
                  <a16:creationId xmlns:a16="http://schemas.microsoft.com/office/drawing/2014/main" id="{089C5F37-6D25-F3D3-06DE-FD76A8479FD4}"/>
                </a:ext>
              </a:extLst>
            </p:cNvPr>
            <p:cNvSpPr/>
            <p:nvPr/>
          </p:nvSpPr>
          <p:spPr>
            <a:xfrm>
              <a:off x="4663019" y="3108859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45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</a:t>
            </a:r>
            <a:r>
              <a:rPr lang="fr-FR" sz="3200" dirty="0">
                <a:latin typeface="Arial" charset="0"/>
                <a:ea typeface="ＭＳ Ｐゴシック" charset="0"/>
              </a:rPr>
              <a:t>La membrane des organites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52</a:t>
            </a:fld>
            <a:endParaRPr lang="fr-FR"/>
          </a:p>
        </p:txBody>
      </p:sp>
      <p:pic>
        <p:nvPicPr>
          <p:cNvPr id="1069" name="Image 1068">
            <a:extLst>
              <a:ext uri="{FF2B5EF4-FFF2-40B4-BE49-F238E27FC236}">
                <a16:creationId xmlns:a16="http://schemas.microsoft.com/office/drawing/2014/main" id="{1D33C93A-411D-8350-E177-35833746D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609503"/>
            <a:ext cx="2377646" cy="1871634"/>
          </a:xfrm>
          <a:prstGeom prst="rect">
            <a:avLst/>
          </a:prstGeom>
        </p:spPr>
      </p:pic>
      <p:sp>
        <p:nvSpPr>
          <p:cNvPr id="1070" name="Content Placeholder 5">
            <a:extLst>
              <a:ext uri="{FF2B5EF4-FFF2-40B4-BE49-F238E27FC236}">
                <a16:creationId xmlns:a16="http://schemas.microsoft.com/office/drawing/2014/main" id="{5E527E37-AA0B-A7F9-EC8D-512F181795D5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081560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D’autres organites comme les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mito-chondries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où le noyau sont formés d’une double membrane composée chacune par une double couche de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phosph-olipides</a:t>
            </a: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6D8F9E97-FFA1-1EE2-23E3-BC3C27D9C604}"/>
              </a:ext>
            </a:extLst>
          </p:cNvPr>
          <p:cNvSpPr/>
          <p:nvPr/>
        </p:nvSpPr>
        <p:spPr>
          <a:xfrm>
            <a:off x="4499992" y="1825527"/>
            <a:ext cx="147291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2" name="ZoneTexte 1071">
            <a:extLst>
              <a:ext uri="{FF2B5EF4-FFF2-40B4-BE49-F238E27FC236}">
                <a16:creationId xmlns:a16="http://schemas.microsoft.com/office/drawing/2014/main" id="{1F4F12DC-44E4-D121-5419-AB6A2B1FD437}"/>
              </a:ext>
            </a:extLst>
          </p:cNvPr>
          <p:cNvSpPr txBox="1"/>
          <p:nvPr/>
        </p:nvSpPr>
        <p:spPr>
          <a:xfrm>
            <a:off x="4716016" y="1794476"/>
            <a:ext cx="17347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Les mitochondries</a:t>
            </a:r>
          </a:p>
        </p:txBody>
      </p:sp>
      <p:cxnSp>
        <p:nvCxnSpPr>
          <p:cNvPr id="1073" name="Connecteur droit avec flèche 1072">
            <a:extLst>
              <a:ext uri="{FF2B5EF4-FFF2-40B4-BE49-F238E27FC236}">
                <a16:creationId xmlns:a16="http://schemas.microsoft.com/office/drawing/2014/main" id="{482C308F-321E-57FF-181C-C3A8496D3141}"/>
              </a:ext>
            </a:extLst>
          </p:cNvPr>
          <p:cNvCxnSpPr>
            <a:cxnSpLocks/>
          </p:cNvCxnSpPr>
          <p:nvPr/>
        </p:nvCxnSpPr>
        <p:spPr>
          <a:xfrm>
            <a:off x="4652183" y="2077653"/>
            <a:ext cx="639897" cy="8622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Ellipse 1074">
            <a:extLst>
              <a:ext uri="{FF2B5EF4-FFF2-40B4-BE49-F238E27FC236}">
                <a16:creationId xmlns:a16="http://schemas.microsoft.com/office/drawing/2014/main" id="{1440BC3A-F41D-743B-BF1D-7054B89DEBE4}"/>
              </a:ext>
            </a:extLst>
          </p:cNvPr>
          <p:cNvSpPr/>
          <p:nvPr/>
        </p:nvSpPr>
        <p:spPr>
          <a:xfrm rot="19842403">
            <a:off x="5368069" y="2941175"/>
            <a:ext cx="864096" cy="158417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264219-4028-9910-7515-2BB5511E45B5}"/>
              </a:ext>
            </a:extLst>
          </p:cNvPr>
          <p:cNvSpPr/>
          <p:nvPr/>
        </p:nvSpPr>
        <p:spPr>
          <a:xfrm>
            <a:off x="6274504" y="3972083"/>
            <a:ext cx="147291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49">
            <a:extLst>
              <a:ext uri="{FF2B5EF4-FFF2-40B4-BE49-F238E27FC236}">
                <a16:creationId xmlns:a16="http://schemas.microsoft.com/office/drawing/2014/main" id="{3A884BA0-C5D9-CC4C-C810-EB37E6BF80F4}"/>
              </a:ext>
            </a:extLst>
          </p:cNvPr>
          <p:cNvGrpSpPr/>
          <p:nvPr/>
        </p:nvGrpSpPr>
        <p:grpSpPr>
          <a:xfrm>
            <a:off x="7308304" y="3751837"/>
            <a:ext cx="1214581" cy="767687"/>
            <a:chOff x="2040465" y="1248302"/>
            <a:chExt cx="4264030" cy="2444757"/>
          </a:xfrm>
        </p:grpSpPr>
        <p:pic>
          <p:nvPicPr>
            <p:cNvPr id="5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B0448A55-6CF2-4961-AF01-BA5600B8C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2040465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0AF1B7F1-DE30-BC44-3164-CF0478066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267203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7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46AF1A1A-9EB4-BB28-ED29-618E33A5A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3263511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8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F183BD37-20F6-1E4A-4FD4-814E12D8F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387901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9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96129818-D81C-EC11-2A3E-2DA27AC8F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4481446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0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EE5BF819-D432-DC3E-37FF-94C6FCAD3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5053870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1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50791822-2556-E3C8-CC44-D77A9AC25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5635831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12" name="Groupe 57">
              <a:extLst>
                <a:ext uri="{FF2B5EF4-FFF2-40B4-BE49-F238E27FC236}">
                  <a16:creationId xmlns:a16="http://schemas.microsoft.com/office/drawing/2014/main" id="{C8DCF3E0-E504-1F1D-65DC-722A2277B7E7}"/>
                </a:ext>
              </a:extLst>
            </p:cNvPr>
            <p:cNvGrpSpPr/>
            <p:nvPr/>
          </p:nvGrpSpPr>
          <p:grpSpPr>
            <a:xfrm>
              <a:off x="2040465" y="2408063"/>
              <a:ext cx="4264030" cy="1159742"/>
              <a:chOff x="2040465" y="2408063"/>
              <a:chExt cx="4264030" cy="1159742"/>
            </a:xfrm>
          </p:grpSpPr>
          <p:pic>
            <p:nvPicPr>
              <p:cNvPr id="27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2550AB7F-16B3-07C9-7B25-08574A2BD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5635831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8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1D9511B7-B15D-B9A2-27D8-ED7D5A5A7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500426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9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C1EB3A59-939D-6D53-7579-444999A021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441278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0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745DDCAC-6543-0D10-832F-7052DB5396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3797283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1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5A1CA42D-2018-C3B2-E868-7838B1318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3194849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2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89B95F67-342F-8433-B9A7-117CA1B18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2622416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3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F06A789E-F59D-A959-C066-50F0A5F812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2040465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sp>
          <p:nvSpPr>
            <p:cNvPr id="13" name="Ellipse 10">
              <a:extLst>
                <a:ext uri="{FF2B5EF4-FFF2-40B4-BE49-F238E27FC236}">
                  <a16:creationId xmlns:a16="http://schemas.microsoft.com/office/drawing/2014/main" id="{C4D704D2-8A5C-E13A-141C-2C6C26DC8597}"/>
                </a:ext>
              </a:extLst>
            </p:cNvPr>
            <p:cNvSpPr/>
            <p:nvPr/>
          </p:nvSpPr>
          <p:spPr>
            <a:xfrm>
              <a:off x="2867558" y="3107268"/>
              <a:ext cx="393704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4" name="Ellipse 11">
              <a:extLst>
                <a:ext uri="{FF2B5EF4-FFF2-40B4-BE49-F238E27FC236}">
                  <a16:creationId xmlns:a16="http://schemas.microsoft.com/office/drawing/2014/main" id="{C3D42E7A-39E9-89D7-CC67-FF188262A763}"/>
                </a:ext>
              </a:extLst>
            </p:cNvPr>
            <p:cNvSpPr/>
            <p:nvPr/>
          </p:nvSpPr>
          <p:spPr>
            <a:xfrm>
              <a:off x="2697690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5" name="Ellipse 12">
              <a:extLst>
                <a:ext uri="{FF2B5EF4-FFF2-40B4-BE49-F238E27FC236}">
                  <a16:creationId xmlns:a16="http://schemas.microsoft.com/office/drawing/2014/main" id="{D06DC43F-5F31-6942-833D-1BEA7814177F}"/>
                </a:ext>
              </a:extLst>
            </p:cNvPr>
            <p:cNvSpPr/>
            <p:nvPr/>
          </p:nvSpPr>
          <p:spPr>
            <a:xfrm>
              <a:off x="2065867" y="1335618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6" name="Ellipse 13">
              <a:extLst>
                <a:ext uri="{FF2B5EF4-FFF2-40B4-BE49-F238E27FC236}">
                  <a16:creationId xmlns:a16="http://schemas.microsoft.com/office/drawing/2014/main" id="{F75E91D6-6DBF-377F-C242-176672EE5067}"/>
                </a:ext>
              </a:extLst>
            </p:cNvPr>
            <p:cNvSpPr/>
            <p:nvPr/>
          </p:nvSpPr>
          <p:spPr>
            <a:xfrm>
              <a:off x="3291419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7" name="Ellipse 14">
              <a:extLst>
                <a:ext uri="{FF2B5EF4-FFF2-40B4-BE49-F238E27FC236}">
                  <a16:creationId xmlns:a16="http://schemas.microsoft.com/office/drawing/2014/main" id="{F968584F-3AE3-F3E7-4BAF-07B9DE76A21E}"/>
                </a:ext>
              </a:extLst>
            </p:cNvPr>
            <p:cNvSpPr/>
            <p:nvPr/>
          </p:nvSpPr>
          <p:spPr>
            <a:xfrm>
              <a:off x="3904195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8" name="Ellipse 15">
              <a:extLst>
                <a:ext uri="{FF2B5EF4-FFF2-40B4-BE49-F238E27FC236}">
                  <a16:creationId xmlns:a16="http://schemas.microsoft.com/office/drawing/2014/main" id="{72879FBC-A2F8-4C20-A901-44600B1971C3}"/>
                </a:ext>
              </a:extLst>
            </p:cNvPr>
            <p:cNvSpPr/>
            <p:nvPr/>
          </p:nvSpPr>
          <p:spPr>
            <a:xfrm>
              <a:off x="4505852" y="1335618"/>
              <a:ext cx="392113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9" name="Ellipse 16">
              <a:extLst>
                <a:ext uri="{FF2B5EF4-FFF2-40B4-BE49-F238E27FC236}">
                  <a16:creationId xmlns:a16="http://schemas.microsoft.com/office/drawing/2014/main" id="{97047A7F-36DA-D74A-5562-8607710055C2}"/>
                </a:ext>
              </a:extLst>
            </p:cNvPr>
            <p:cNvSpPr/>
            <p:nvPr/>
          </p:nvSpPr>
          <p:spPr>
            <a:xfrm>
              <a:off x="5086880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0" name="Ellipse 17">
              <a:extLst>
                <a:ext uri="{FF2B5EF4-FFF2-40B4-BE49-F238E27FC236}">
                  <a16:creationId xmlns:a16="http://schemas.microsoft.com/office/drawing/2014/main" id="{7A394195-6B50-473B-B517-AA6452EFD98B}"/>
                </a:ext>
              </a:extLst>
            </p:cNvPr>
            <p:cNvSpPr/>
            <p:nvPr/>
          </p:nvSpPr>
          <p:spPr>
            <a:xfrm>
              <a:off x="5659962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1" name="Ellipse 18">
              <a:extLst>
                <a:ext uri="{FF2B5EF4-FFF2-40B4-BE49-F238E27FC236}">
                  <a16:creationId xmlns:a16="http://schemas.microsoft.com/office/drawing/2014/main" id="{CA031EE4-4DA3-455F-1E16-5F6E4450972A}"/>
                </a:ext>
              </a:extLst>
            </p:cNvPr>
            <p:cNvSpPr/>
            <p:nvPr/>
          </p:nvSpPr>
          <p:spPr>
            <a:xfrm>
              <a:off x="404071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2" name="Ellipse 19">
              <a:extLst>
                <a:ext uri="{FF2B5EF4-FFF2-40B4-BE49-F238E27FC236}">
                  <a16:creationId xmlns:a16="http://schemas.microsoft.com/office/drawing/2014/main" id="{09383E11-18A6-A8D7-C131-B7CFB5AF17A2}"/>
                </a:ext>
              </a:extLst>
            </p:cNvPr>
            <p:cNvSpPr/>
            <p:nvPr/>
          </p:nvSpPr>
          <p:spPr>
            <a:xfrm>
              <a:off x="524086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36CFF93-30CD-4433-F3A9-BDC4069BDC8C}"/>
                </a:ext>
              </a:extLst>
            </p:cNvPr>
            <p:cNvSpPr txBox="1"/>
            <p:nvPr/>
          </p:nvSpPr>
          <p:spPr>
            <a:xfrm>
              <a:off x="2931895" y="3323825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FB67403-A1B2-1475-8981-D6A32F3A52CE}"/>
                </a:ext>
              </a:extLst>
            </p:cNvPr>
            <p:cNvSpPr txBox="1"/>
            <p:nvPr/>
          </p:nvSpPr>
          <p:spPr>
            <a:xfrm>
              <a:off x="5315772" y="3316739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25" name="Ellipse 25">
              <a:extLst>
                <a:ext uri="{FF2B5EF4-FFF2-40B4-BE49-F238E27FC236}">
                  <a16:creationId xmlns:a16="http://schemas.microsoft.com/office/drawing/2014/main" id="{089C5F37-6D25-F3D3-06DE-FD76A8479FD4}"/>
                </a:ext>
              </a:extLst>
            </p:cNvPr>
            <p:cNvSpPr/>
            <p:nvPr/>
          </p:nvSpPr>
          <p:spPr>
            <a:xfrm>
              <a:off x="4663019" y="3108859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6A5B249-98B5-8A2C-962A-8D1CBBE59DAC}"/>
              </a:ext>
            </a:extLst>
          </p:cNvPr>
          <p:cNvCxnSpPr>
            <a:cxnSpLocks/>
          </p:cNvCxnSpPr>
          <p:nvPr/>
        </p:nvCxnSpPr>
        <p:spPr>
          <a:xfrm>
            <a:off x="6426208" y="4086172"/>
            <a:ext cx="3060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e 49">
            <a:extLst>
              <a:ext uri="{FF2B5EF4-FFF2-40B4-BE49-F238E27FC236}">
                <a16:creationId xmlns:a16="http://schemas.microsoft.com/office/drawing/2014/main" id="{FE0B393A-639B-EAE3-39D0-DE6FF348B20F}"/>
              </a:ext>
            </a:extLst>
          </p:cNvPr>
          <p:cNvGrpSpPr/>
          <p:nvPr/>
        </p:nvGrpSpPr>
        <p:grpSpPr>
          <a:xfrm>
            <a:off x="7308303" y="4821553"/>
            <a:ext cx="1214581" cy="767687"/>
            <a:chOff x="2040465" y="1248302"/>
            <a:chExt cx="4264030" cy="2444757"/>
          </a:xfrm>
        </p:grpSpPr>
        <p:pic>
          <p:nvPicPr>
            <p:cNvPr id="36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24F2F454-5E61-C065-4D5D-4CE65436D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2040465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7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13B5F062-92BF-47FE-469A-61A2EC9D3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267203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8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1EAD5704-2021-EC29-5CA3-2BAAF3D2B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3263511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9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BF3F028F-D3F5-372D-01B9-CD1F202C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3879012" y="1248311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0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320DC2E9-4242-D992-56B4-2DDE4D68E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4481446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1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DF8CBA47-7DB2-175D-BF86-A70BA2B94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5053870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2" name="Picture 2" descr="http://www.nature.com/scitable/content/ne0000/ne0000/ne0000/ne0000/14706174/U3CP1-1_Phospholipid.jpg">
              <a:extLst>
                <a:ext uri="{FF2B5EF4-FFF2-40B4-BE49-F238E27FC236}">
                  <a16:creationId xmlns:a16="http://schemas.microsoft.com/office/drawing/2014/main" id="{6ECE81DD-5D0F-79D8-20FE-31165B916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9640" t="13644" r="71500" b="68233"/>
            <a:stretch>
              <a:fillRect/>
            </a:stretch>
          </p:blipFill>
          <p:spPr>
            <a:xfrm>
              <a:off x="5635831" y="1248302"/>
              <a:ext cx="668664" cy="1159742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43" name="Groupe 57">
              <a:extLst>
                <a:ext uri="{FF2B5EF4-FFF2-40B4-BE49-F238E27FC236}">
                  <a16:creationId xmlns:a16="http://schemas.microsoft.com/office/drawing/2014/main" id="{8E7C3402-B996-2509-E46D-214D96BBEE4E}"/>
                </a:ext>
              </a:extLst>
            </p:cNvPr>
            <p:cNvGrpSpPr/>
            <p:nvPr/>
          </p:nvGrpSpPr>
          <p:grpSpPr>
            <a:xfrm>
              <a:off x="2040465" y="2408063"/>
              <a:ext cx="4264030" cy="1159742"/>
              <a:chOff x="2040465" y="2408063"/>
              <a:chExt cx="4264030" cy="1159742"/>
            </a:xfrm>
          </p:grpSpPr>
          <p:pic>
            <p:nvPicPr>
              <p:cNvPr id="57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A07360AD-DDDA-867E-FF0A-177EE46001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5635831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58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BA5C8704-FF7D-0DCB-D9A6-1A8F451561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500426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59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661C39DB-3A4F-C99C-41DB-CEC7399EE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4412784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60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C7B4AD28-6D73-04AE-7EC9-05393BB32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3797283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61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AA7AF36B-CE19-D6D3-90C6-A736C37E15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3194849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62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D50C0F01-0630-7AD7-374C-70574AC6E5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2622416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63" name="Picture 2" descr="http://www.nature.com/scitable/content/ne0000/ne0000/ne0000/ne0000/14706174/U3CP1-1_Phospholipid.jpg">
                <a:extLst>
                  <a:ext uri="{FF2B5EF4-FFF2-40B4-BE49-F238E27FC236}">
                    <a16:creationId xmlns:a16="http://schemas.microsoft.com/office/drawing/2014/main" id="{5C930CDB-767A-B246-5129-E516A532C3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9640" t="13644" r="71500" b="68233"/>
              <a:stretch>
                <a:fillRect/>
              </a:stretch>
            </p:blipFill>
            <p:spPr>
              <a:xfrm rot="10799991">
                <a:off x="2040465" y="2408063"/>
                <a:ext cx="668664" cy="115974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sp>
          <p:nvSpPr>
            <p:cNvPr id="44" name="Ellipse 10">
              <a:extLst>
                <a:ext uri="{FF2B5EF4-FFF2-40B4-BE49-F238E27FC236}">
                  <a16:creationId xmlns:a16="http://schemas.microsoft.com/office/drawing/2014/main" id="{09B4CF0A-4B76-51E2-A027-4E17FE3179A4}"/>
                </a:ext>
              </a:extLst>
            </p:cNvPr>
            <p:cNvSpPr/>
            <p:nvPr/>
          </p:nvSpPr>
          <p:spPr>
            <a:xfrm>
              <a:off x="2867558" y="3107268"/>
              <a:ext cx="393704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5" name="Ellipse 11">
              <a:extLst>
                <a:ext uri="{FF2B5EF4-FFF2-40B4-BE49-F238E27FC236}">
                  <a16:creationId xmlns:a16="http://schemas.microsoft.com/office/drawing/2014/main" id="{2393BC4A-3A33-98EB-A6E6-CCB4337BD06D}"/>
                </a:ext>
              </a:extLst>
            </p:cNvPr>
            <p:cNvSpPr/>
            <p:nvPr/>
          </p:nvSpPr>
          <p:spPr>
            <a:xfrm>
              <a:off x="2697690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6" name="Ellipse 12">
              <a:extLst>
                <a:ext uri="{FF2B5EF4-FFF2-40B4-BE49-F238E27FC236}">
                  <a16:creationId xmlns:a16="http://schemas.microsoft.com/office/drawing/2014/main" id="{D9DB6C00-EE14-F4D0-1621-756277FDAF7B}"/>
                </a:ext>
              </a:extLst>
            </p:cNvPr>
            <p:cNvSpPr/>
            <p:nvPr/>
          </p:nvSpPr>
          <p:spPr>
            <a:xfrm>
              <a:off x="2065867" y="1335618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7" name="Ellipse 13">
              <a:extLst>
                <a:ext uri="{FF2B5EF4-FFF2-40B4-BE49-F238E27FC236}">
                  <a16:creationId xmlns:a16="http://schemas.microsoft.com/office/drawing/2014/main" id="{758A8E75-EF20-8840-1652-FF4BA1D09CF7}"/>
                </a:ext>
              </a:extLst>
            </p:cNvPr>
            <p:cNvSpPr/>
            <p:nvPr/>
          </p:nvSpPr>
          <p:spPr>
            <a:xfrm>
              <a:off x="3291419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8" name="Ellipse 14">
              <a:extLst>
                <a:ext uri="{FF2B5EF4-FFF2-40B4-BE49-F238E27FC236}">
                  <a16:creationId xmlns:a16="http://schemas.microsoft.com/office/drawing/2014/main" id="{1D82A68A-BAB2-17A9-802D-60E8B7761D40}"/>
                </a:ext>
              </a:extLst>
            </p:cNvPr>
            <p:cNvSpPr/>
            <p:nvPr/>
          </p:nvSpPr>
          <p:spPr>
            <a:xfrm>
              <a:off x="3904195" y="1327681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49" name="Ellipse 15">
              <a:extLst>
                <a:ext uri="{FF2B5EF4-FFF2-40B4-BE49-F238E27FC236}">
                  <a16:creationId xmlns:a16="http://schemas.microsoft.com/office/drawing/2014/main" id="{C47229EE-3D05-34EF-CCF1-DAC5AC8EC86C}"/>
                </a:ext>
              </a:extLst>
            </p:cNvPr>
            <p:cNvSpPr/>
            <p:nvPr/>
          </p:nvSpPr>
          <p:spPr>
            <a:xfrm>
              <a:off x="4505852" y="1335618"/>
              <a:ext cx="392113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63300"/>
            </a:solidFill>
            <a:ln w="12701" cap="flat">
              <a:solidFill>
                <a:srgbClr val="6633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0" name="Ellipse 16">
              <a:extLst>
                <a:ext uri="{FF2B5EF4-FFF2-40B4-BE49-F238E27FC236}">
                  <a16:creationId xmlns:a16="http://schemas.microsoft.com/office/drawing/2014/main" id="{19A26031-5D18-0B19-CA11-2F311E1CB7DF}"/>
                </a:ext>
              </a:extLst>
            </p:cNvPr>
            <p:cNvSpPr/>
            <p:nvPr/>
          </p:nvSpPr>
          <p:spPr>
            <a:xfrm>
              <a:off x="5086880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1" name="Ellipse 17">
              <a:extLst>
                <a:ext uri="{FF2B5EF4-FFF2-40B4-BE49-F238E27FC236}">
                  <a16:creationId xmlns:a16="http://schemas.microsoft.com/office/drawing/2014/main" id="{DC5B23C8-A0C7-F4FF-37F9-55E0BBFD7363}"/>
                </a:ext>
              </a:extLst>
            </p:cNvPr>
            <p:cNvSpPr/>
            <p:nvPr/>
          </p:nvSpPr>
          <p:spPr>
            <a:xfrm>
              <a:off x="5659962" y="1330854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2" name="Ellipse 18">
              <a:extLst>
                <a:ext uri="{FF2B5EF4-FFF2-40B4-BE49-F238E27FC236}">
                  <a16:creationId xmlns:a16="http://schemas.microsoft.com/office/drawing/2014/main" id="{5696EEF4-0CCA-85A2-CE0F-3F04314C1C4A}"/>
                </a:ext>
              </a:extLst>
            </p:cNvPr>
            <p:cNvSpPr/>
            <p:nvPr/>
          </p:nvSpPr>
          <p:spPr>
            <a:xfrm>
              <a:off x="404071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3" name="Ellipse 19">
              <a:extLst>
                <a:ext uri="{FF2B5EF4-FFF2-40B4-BE49-F238E27FC236}">
                  <a16:creationId xmlns:a16="http://schemas.microsoft.com/office/drawing/2014/main" id="{F02F1293-F7F2-A7F7-B148-B1F465F460E0}"/>
                </a:ext>
              </a:extLst>
            </p:cNvPr>
            <p:cNvSpPr/>
            <p:nvPr/>
          </p:nvSpPr>
          <p:spPr>
            <a:xfrm>
              <a:off x="5240865" y="3107268"/>
              <a:ext cx="395285" cy="36671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4B183"/>
            </a:solidFill>
            <a:ln w="12701" cap="flat">
              <a:solidFill>
                <a:srgbClr val="F4B183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E3A555C3-56A0-6101-D8C8-CC7AEB0F9481}"/>
                </a:ext>
              </a:extLst>
            </p:cNvPr>
            <p:cNvSpPr txBox="1"/>
            <p:nvPr/>
          </p:nvSpPr>
          <p:spPr>
            <a:xfrm>
              <a:off x="2931895" y="3323825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F590E8EA-3C80-8175-D2C2-F7A3E3601A11}"/>
                </a:ext>
              </a:extLst>
            </p:cNvPr>
            <p:cNvSpPr txBox="1"/>
            <p:nvPr/>
          </p:nvSpPr>
          <p:spPr>
            <a:xfrm>
              <a:off x="5315772" y="3316739"/>
              <a:ext cx="261582" cy="3692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-</a:t>
              </a:r>
            </a:p>
          </p:txBody>
        </p:sp>
        <p:sp>
          <p:nvSpPr>
            <p:cNvPr id="56" name="Ellipse 25">
              <a:extLst>
                <a:ext uri="{FF2B5EF4-FFF2-40B4-BE49-F238E27FC236}">
                  <a16:creationId xmlns:a16="http://schemas.microsoft.com/office/drawing/2014/main" id="{489143EC-AA60-A6D7-70C7-4F8FE940B406}"/>
                </a:ext>
              </a:extLst>
            </p:cNvPr>
            <p:cNvSpPr/>
            <p:nvPr/>
          </p:nvSpPr>
          <p:spPr>
            <a:xfrm>
              <a:off x="4663019" y="3108859"/>
              <a:ext cx="390521" cy="36353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0000"/>
            </a:solidFill>
            <a:ln w="12701" cap="flat">
              <a:solidFill>
                <a:srgbClr val="FF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sp>
        <p:nvSpPr>
          <p:cNvPr id="1024" name="Parenthèse ouvrante 1023">
            <a:extLst>
              <a:ext uri="{FF2B5EF4-FFF2-40B4-BE49-F238E27FC236}">
                <a16:creationId xmlns:a16="http://schemas.microsoft.com/office/drawing/2014/main" id="{04315748-2BAC-29FA-242C-236FC471F830}"/>
              </a:ext>
            </a:extLst>
          </p:cNvPr>
          <p:cNvSpPr/>
          <p:nvPr/>
        </p:nvSpPr>
        <p:spPr>
          <a:xfrm>
            <a:off x="6811988" y="3751837"/>
            <a:ext cx="109444" cy="1835159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6" name="ZoneTexte 1025">
            <a:extLst>
              <a:ext uri="{FF2B5EF4-FFF2-40B4-BE49-F238E27FC236}">
                <a16:creationId xmlns:a16="http://schemas.microsoft.com/office/drawing/2014/main" id="{4176D1AE-D607-D321-91A4-D9F220061EBA}"/>
              </a:ext>
            </a:extLst>
          </p:cNvPr>
          <p:cNvSpPr txBox="1"/>
          <p:nvPr/>
        </p:nvSpPr>
        <p:spPr>
          <a:xfrm>
            <a:off x="7082192" y="4536002"/>
            <a:ext cx="18036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Espace intermembranaire</a:t>
            </a:r>
          </a:p>
        </p:txBody>
      </p:sp>
    </p:spTree>
    <p:extLst>
      <p:ext uri="{BB962C8B-B14F-4D97-AF65-F5344CB8AC3E}">
        <p14:creationId xmlns:p14="http://schemas.microsoft.com/office/powerpoint/2010/main" val="61635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</a:rPr>
              <a:t>       </a:t>
            </a:r>
            <a:r>
              <a:rPr lang="fr-FR" sz="3200" dirty="0">
                <a:latin typeface="Arial" charset="0"/>
                <a:ea typeface="ＭＳ Ｐゴシック" charset="0"/>
              </a:rPr>
              <a:t>La membrane des organites </a:t>
            </a:r>
            <a:r>
              <a:rPr lang="fr-FR" sz="3200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 </a:t>
            </a:r>
          </a:p>
          <a:p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53</a:t>
            </a:fld>
            <a:endParaRPr lang="fr-FR"/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43612CE-E58A-BEA7-72C3-20258730DE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117"/>
          <a:stretch/>
        </p:blipFill>
        <p:spPr>
          <a:xfrm>
            <a:off x="2076101" y="1515291"/>
            <a:ext cx="4080075" cy="457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26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34bb041-e8db-4018-8c75-bd9e44340ec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76DEA9DC5A0A4A9051D30E3FB0746F" ma:contentTypeVersion="12" ma:contentTypeDescription="Crée un document." ma:contentTypeScope="" ma:versionID="e7c0586d0a05a0f3402da2ba240226f0">
  <xsd:schema xmlns:xsd="http://www.w3.org/2001/XMLSchema" xmlns:xs="http://www.w3.org/2001/XMLSchema" xmlns:p="http://schemas.microsoft.com/office/2006/metadata/properties" xmlns:ns3="934bb041-e8db-4018-8c75-bd9e44340ec5" targetNamespace="http://schemas.microsoft.com/office/2006/metadata/properties" ma:root="true" ma:fieldsID="9b9432a91b404b1b0093a874aed8d721" ns3:_="">
    <xsd:import namespace="934bb041-e8db-4018-8c75-bd9e44340ec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bb041-e8db-4018-8c75-bd9e44340e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86899A-C0E2-4740-B9FB-12B49D8A27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972DF9-B85C-4F41-A808-A02471BD9CB0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934bb041-e8db-4018-8c75-bd9e44340ec5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DAA0E66-5D57-4C00-A74E-48B3BB6B99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4bb041-e8db-4018-8c75-bd9e44340e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7c313fc-3764-4c09-a4a1-81f35edcef53}" enabled="0" method="" siteId="{67c313fc-3764-4c09-a4a1-81f35edcef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1144</TotalTime>
  <Words>1703</Words>
  <Application>Microsoft Office PowerPoint</Application>
  <PresentationFormat>Affichage à l'écran (4:3)</PresentationFormat>
  <Paragraphs>615</Paragraphs>
  <Slides>53</Slides>
  <Notes>53</Notes>
  <HiddenSlides>0</HiddenSlides>
  <MMClips>2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60" baseType="lpstr">
      <vt:lpstr>Arial</vt:lpstr>
      <vt:lpstr>Calibri</vt:lpstr>
      <vt:lpstr>Century Gothic</vt:lpstr>
      <vt:lpstr>Wingdings</vt:lpstr>
      <vt:lpstr>Wingdings 2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CHRU de Montpellier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RAMIREZ JEAN MARIE</dc:creator>
  <cp:lastModifiedBy>Salle</cp:lastModifiedBy>
  <cp:revision>788</cp:revision>
  <dcterms:created xsi:type="dcterms:W3CDTF">2014-03-17T09:42:42Z</dcterms:created>
  <dcterms:modified xsi:type="dcterms:W3CDTF">2026-09-08T12:54:19Z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0x010100B776DEA9DC5A0A4A9051D30E3FB0746F</vt:lpwstr>
  </property>
</Properties>
</file>