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</p:sldMasterIdLst>
  <p:notesMasterIdLst>
    <p:notesMasterId r:id="rId42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02" autoAdjust="0"/>
    <p:restoredTop sz="94660"/>
  </p:normalViewPr>
  <p:slideViewPr>
    <p:cSldViewPr>
      <p:cViewPr>
        <p:scale>
          <a:sx n="109" d="100"/>
          <a:sy n="109" d="100"/>
        </p:scale>
        <p:origin x="-72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29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294" name="PlaceHolder 4"/>
          <p:cNvSpPr>
            <a:spLocks noGrp="1"/>
          </p:cNvSpPr>
          <p:nvPr>
            <p:ph type="dt"/>
          </p:nvPr>
        </p:nvSpPr>
        <p:spPr>
          <a:xfrm>
            <a:off x="4278960" y="0"/>
            <a:ext cx="3280680" cy="534240"/>
          </a:xfrm>
          <a:prstGeom prst="rect">
            <a:avLst/>
          </a:prstGeom>
        </p:spPr>
        <p:txBody>
          <a:bodyPr lIns="0" tIns="0" rIns="0" bIns="0">
            <a:noAutofit/>
          </a:bodyPr>
          <a:lstStyle/>
          <a:p>
            <a:pPr algn="r"/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295" name="PlaceHolder 5"/>
          <p:cNvSpPr>
            <a:spLocks noGrp="1"/>
          </p:cNvSpPr>
          <p:nvPr>
            <p:ph type="ftr"/>
          </p:nvPr>
        </p:nvSpPr>
        <p:spPr>
          <a:xfrm>
            <a:off x="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296" name="PlaceHolder 6"/>
          <p:cNvSpPr>
            <a:spLocks noGrp="1"/>
          </p:cNvSpPr>
          <p:nvPr>
            <p:ph type="sldNum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</p:spPr>
        <p:txBody>
          <a:bodyPr lIns="0" tIns="0" rIns="0" bIns="0" anchor="b">
            <a:noAutofit/>
          </a:bodyPr>
          <a:lstStyle/>
          <a:p>
            <a:pPr algn="r"/>
            <a:fld id="{43A83D29-38D3-4178-B8C4-209522A33460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60917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3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399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1D02D7BA-A522-45F1-8DC1-3D314789228D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4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40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806374E1-8E5C-4B76-AC5F-0B0CEC77786A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4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405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B83D91AD-8866-45D8-9650-0BAE37EB930C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6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4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408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024D237E-2EAC-457A-9432-6B708C55EEBD}" type="slidenum">
              <a:rPr lang="fr-FR" sz="1200" b="0" strike="noStrike" spc="-1">
                <a:latin typeface="Times New Roman"/>
              </a:rPr>
              <a:t>7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4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411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44314F00-1A5E-42B3-AAD9-8C19D354B4F5}" type="slidenum">
              <a:rPr lang="fr-FR" sz="1200" b="0" strike="noStrike" spc="-1">
                <a:latin typeface="Times New Roman"/>
              </a:rPr>
              <a:t>8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41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414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254CAED9-EABF-4120-AD82-C584DBE23F66}" type="slidenum">
              <a:rPr lang="fr-FR" sz="1200" b="0" strike="noStrike" spc="-1">
                <a:latin typeface="Times New Roman"/>
              </a:rPr>
              <a:t>9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41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417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834BB39-46C0-484D-BC64-C2F2B9F38CC1}" type="slidenum">
              <a:rPr lang="fr-FR" sz="1200" b="0" strike="noStrike" spc="-1">
                <a:latin typeface="Times New Roman"/>
              </a:rPr>
              <a:t>10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41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420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F9610658-A328-41A8-ADF1-1EFEE4CE8A2C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11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42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426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777265B2-A11D-4EB9-A313-A7ED452BA691}" type="slidenum">
              <a:rPr lang="fr-FR" sz="1200" b="0" strike="noStrike" spc="-1">
                <a:latin typeface="Times New Roman"/>
              </a:rPr>
              <a:t>13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42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429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9C76B68C-AD56-4C40-8ED7-47A2A4870C19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18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43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432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1D010E3F-35DE-4A41-9084-581951BABF47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22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</p:spPr>
      </p:sp>
      <p:sp>
        <p:nvSpPr>
          <p:cNvPr id="43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</p:spPr>
        <p:txBody>
          <a:bodyPr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  <p:sp>
        <p:nvSpPr>
          <p:cNvPr id="435" name="TextShape 3"/>
          <p:cNvSpPr txBox="1"/>
          <p:nvPr/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r">
              <a:lnSpc>
                <a:spcPct val="100000"/>
              </a:lnSpc>
            </a:pPr>
            <a:fld id="{DA07231D-ADDC-44E6-93DF-891B1F1C8FF7}" type="slidenum">
              <a:rPr lang="fr-FR" sz="1200" b="0" strike="noStrike" spc="-1">
                <a:solidFill>
                  <a:srgbClr val="000000"/>
                </a:solidFill>
                <a:latin typeface="+mn-lt"/>
                <a:ea typeface="+mn-ea"/>
              </a:rPr>
              <a:t>35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subTitle"/>
          </p:nvPr>
        </p:nvSpPr>
        <p:spPr>
          <a:xfrm>
            <a:off x="1104840" y="2003400"/>
            <a:ext cx="10667520" cy="13716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4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4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4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6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subTitle"/>
          </p:nvPr>
        </p:nvSpPr>
        <p:spPr>
          <a:xfrm>
            <a:off x="1104840" y="2003400"/>
            <a:ext cx="10667520" cy="13716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8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90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94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95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96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97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 type="subTitle"/>
          </p:nvPr>
        </p:nvSpPr>
        <p:spPr>
          <a:xfrm>
            <a:off x="1104840" y="2003400"/>
            <a:ext cx="10667520" cy="13716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3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3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3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3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3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4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4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4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4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6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subTitle"/>
          </p:nvPr>
        </p:nvSpPr>
        <p:spPr>
          <a:xfrm>
            <a:off x="1104840" y="2003400"/>
            <a:ext cx="10667520" cy="13716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7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73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7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7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80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8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8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85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88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89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90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91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92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1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PlaceHolder 1"/>
          <p:cNvSpPr>
            <a:spLocks noGrp="1"/>
          </p:cNvSpPr>
          <p:nvPr>
            <p:ph type="subTitle"/>
          </p:nvPr>
        </p:nvSpPr>
        <p:spPr>
          <a:xfrm>
            <a:off x="1104840" y="2003400"/>
            <a:ext cx="10667520" cy="13716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1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1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1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20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23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24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27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31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32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37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38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39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6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PlaceHolder 1"/>
          <p:cNvSpPr>
            <a:spLocks noGrp="1"/>
          </p:cNvSpPr>
          <p:nvPr>
            <p:ph type="subTitle"/>
          </p:nvPr>
        </p:nvSpPr>
        <p:spPr>
          <a:xfrm>
            <a:off x="1104840" y="2003400"/>
            <a:ext cx="10667520" cy="137160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fr-F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6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70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71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74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75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8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83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88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89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90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1"/>
          <p:cNvSpPr/>
          <p:nvPr/>
        </p:nvSpPr>
        <p:spPr>
          <a:xfrm>
            <a:off x="559440" y="6048360"/>
            <a:ext cx="0" cy="80964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" name="CustomShape 2"/>
          <p:cNvSpPr/>
          <p:nvPr/>
        </p:nvSpPr>
        <p:spPr>
          <a:xfrm rot="16200000">
            <a:off x="-1929960" y="3463200"/>
            <a:ext cx="4979520" cy="190800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19080" rIns="19080" bIns="1908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000" b="1" strike="noStrike" spc="599">
                <a:solidFill>
                  <a:srgbClr val="2F3342"/>
                </a:solidFill>
                <a:latin typeface="Calibri"/>
              </a:rPr>
              <a:t>UE 302  </a:t>
            </a:r>
            <a:r>
              <a:rPr lang="fr-FR" sz="1000" b="1" strike="noStrike" spc="599">
                <a:solidFill>
                  <a:srgbClr val="A5B592"/>
                </a:solidFill>
                <a:latin typeface="Calibri"/>
              </a:rPr>
              <a:t>Présentation du semestre 3 </a:t>
            </a:r>
            <a:endParaRPr lang="fr-FR" sz="1000" b="0" strike="noStrike" spc="-1">
              <a:latin typeface="Arial"/>
            </a:endParaRPr>
          </a:p>
        </p:txBody>
      </p:sp>
      <p:sp>
        <p:nvSpPr>
          <p:cNvPr id="2" name="CustomShape 3"/>
          <p:cNvSpPr/>
          <p:nvPr/>
        </p:nvSpPr>
        <p:spPr>
          <a:xfrm>
            <a:off x="10919520" y="441360"/>
            <a:ext cx="70308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fld id="{15577492-2802-4FCF-AA1B-3D71B7B32F80}" type="slidenum">
              <a:rPr lang="fr-FR" sz="1000" b="1" strike="noStrike" spc="-1">
                <a:solidFill>
                  <a:srgbClr val="000000">
                    <a:alpha val="50000"/>
                  </a:srgbClr>
                </a:solidFill>
                <a:latin typeface="Calibri"/>
              </a:rPr>
              <a:t>‹N°›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3" name="Line 4"/>
          <p:cNvSpPr/>
          <p:nvPr/>
        </p:nvSpPr>
        <p:spPr>
          <a:xfrm>
            <a:off x="559440" y="0"/>
            <a:ext cx="0" cy="106812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CustomShape 5"/>
          <p:cNvSpPr/>
          <p:nvPr/>
        </p:nvSpPr>
        <p:spPr>
          <a:xfrm>
            <a:off x="3139200" y="2540520"/>
            <a:ext cx="1998000" cy="1987560"/>
          </a:xfrm>
          <a:prstGeom prst="ellipse">
            <a:avLst/>
          </a:prstGeom>
          <a:solidFill>
            <a:schemeClr val="accent5">
              <a:alpha val="5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" name="CustomShape 6"/>
          <p:cNvSpPr/>
          <p:nvPr/>
        </p:nvSpPr>
        <p:spPr>
          <a:xfrm>
            <a:off x="9339840" y="3268080"/>
            <a:ext cx="535680" cy="532800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6" name="CustomShape 7"/>
          <p:cNvSpPr/>
          <p:nvPr/>
        </p:nvSpPr>
        <p:spPr>
          <a:xfrm>
            <a:off x="1526760" y="3429000"/>
            <a:ext cx="105840" cy="1051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</p:sp>
      <p:sp>
        <p:nvSpPr>
          <p:cNvPr id="7" name="PlaceHolder 8"/>
          <p:cNvSpPr>
            <a:spLocks noGrp="1"/>
          </p:cNvSpPr>
          <p:nvPr>
            <p:ph type="title"/>
          </p:nvPr>
        </p:nvSpPr>
        <p:spPr>
          <a:xfrm>
            <a:off x="1104840" y="1979640"/>
            <a:ext cx="10667520" cy="2968920"/>
          </a:xfrm>
          <a:prstGeom prst="rect">
            <a:avLst/>
          </a:prstGeom>
        </p:spPr>
        <p:txBody>
          <a:bodyPr tIns="0" bIns="91440" anchor="ctr">
            <a:noAutofit/>
          </a:bodyPr>
          <a:lstStyle/>
          <a:p>
            <a:pPr algn="ctr">
              <a:lnSpc>
                <a:spcPct val="150000"/>
              </a:lnSpc>
            </a:pPr>
            <a:r>
              <a:rPr lang="fr-FR" sz="11500" b="1" strike="noStrike" spc="1999">
                <a:solidFill>
                  <a:srgbClr val="000000"/>
                </a:solidFill>
                <a:latin typeface="Candara Light"/>
              </a:rPr>
              <a:t>TITRE ICI</a:t>
            </a:r>
            <a:endParaRPr lang="fr-FR" sz="115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CustomShape 9"/>
          <p:cNvSpPr/>
          <p:nvPr/>
        </p:nvSpPr>
        <p:spPr>
          <a:xfrm>
            <a:off x="3120120" y="1119600"/>
            <a:ext cx="4749120" cy="4724280"/>
          </a:xfrm>
          <a:prstGeom prst="ellipse">
            <a:avLst/>
          </a:prstGeom>
          <a:noFill/>
          <a:ln w="3175">
            <a:solidFill>
              <a:schemeClr val="tx1">
                <a:alpha val="1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9" name="CustomShape 10"/>
          <p:cNvSpPr/>
          <p:nvPr/>
        </p:nvSpPr>
        <p:spPr>
          <a:xfrm>
            <a:off x="1526760" y="1668600"/>
            <a:ext cx="3610440" cy="3591360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" name="CustomShape 11"/>
          <p:cNvSpPr/>
          <p:nvPr/>
        </p:nvSpPr>
        <p:spPr>
          <a:xfrm>
            <a:off x="1526760" y="3429000"/>
            <a:ext cx="105840" cy="1051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</p:sp>
      <p:sp>
        <p:nvSpPr>
          <p:cNvPr id="11" name="CustomShape 12"/>
          <p:cNvSpPr/>
          <p:nvPr/>
        </p:nvSpPr>
        <p:spPr>
          <a:xfrm rot="10800000">
            <a:off x="8440560" y="5850720"/>
            <a:ext cx="3682440" cy="1006920"/>
          </a:xfrm>
          <a:custGeom>
            <a:avLst/>
            <a:gdLst/>
            <a:ahLst/>
            <a:cxnLst/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" name="CustomShape 13"/>
          <p:cNvSpPr/>
          <p:nvPr/>
        </p:nvSpPr>
        <p:spPr>
          <a:xfrm>
            <a:off x="1104840" y="-9000"/>
            <a:ext cx="3682440" cy="1006920"/>
          </a:xfrm>
          <a:custGeom>
            <a:avLst/>
            <a:gdLst/>
            <a:ahLst/>
            <a:cxnLst/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3" name="PlaceHolder 14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ndara Light"/>
              </a:rPr>
              <a:t>Cliquez pour éditer le format du plan de texte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</a:rPr>
              <a:t>Second niveau de plan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ndara Light"/>
              </a:rPr>
              <a:t>Troisième niveau de plan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ndara Light"/>
              </a:rPr>
              <a:t>Quatrième niveau de plan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</a:rPr>
              <a:t>Cinquième niveau de plan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</a:rPr>
              <a:t>Sixième niveau de plan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Line 1"/>
          <p:cNvSpPr/>
          <p:nvPr/>
        </p:nvSpPr>
        <p:spPr>
          <a:xfrm>
            <a:off x="559440" y="6048360"/>
            <a:ext cx="0" cy="80964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" name="CustomShape 2"/>
          <p:cNvSpPr/>
          <p:nvPr/>
        </p:nvSpPr>
        <p:spPr>
          <a:xfrm rot="16200000">
            <a:off x="-1929960" y="3463200"/>
            <a:ext cx="4979520" cy="190800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19080" rIns="19080" bIns="1908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000" b="1" strike="noStrike" spc="599">
                <a:solidFill>
                  <a:srgbClr val="2F3342"/>
                </a:solidFill>
                <a:latin typeface="Calibri"/>
              </a:rPr>
              <a:t>UE 302  </a:t>
            </a:r>
            <a:r>
              <a:rPr lang="fr-FR" sz="1000" b="1" strike="noStrike" spc="599">
                <a:solidFill>
                  <a:srgbClr val="A5B592"/>
                </a:solidFill>
                <a:latin typeface="Calibri"/>
              </a:rPr>
              <a:t>Présentation du semestre 3 </a:t>
            </a:r>
            <a:endParaRPr lang="fr-FR" sz="1000" b="0" strike="noStrike" spc="-1">
              <a:latin typeface="Arial"/>
            </a:endParaRPr>
          </a:p>
        </p:txBody>
      </p:sp>
      <p:sp>
        <p:nvSpPr>
          <p:cNvPr id="52" name="CustomShape 3"/>
          <p:cNvSpPr/>
          <p:nvPr/>
        </p:nvSpPr>
        <p:spPr>
          <a:xfrm>
            <a:off x="10919520" y="441360"/>
            <a:ext cx="70308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fld id="{6201C721-8581-4979-9B4B-BFEAC72C1EE5}" type="slidenum">
              <a:rPr lang="fr-FR" sz="1000" b="1" strike="noStrike" spc="-1">
                <a:solidFill>
                  <a:srgbClr val="000000">
                    <a:alpha val="50000"/>
                  </a:srgbClr>
                </a:solidFill>
                <a:latin typeface="Calibri"/>
              </a:rPr>
              <a:t>‹N°›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53" name="Line 4"/>
          <p:cNvSpPr/>
          <p:nvPr/>
        </p:nvSpPr>
        <p:spPr>
          <a:xfrm>
            <a:off x="559440" y="0"/>
            <a:ext cx="0" cy="106812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1104840" y="1352520"/>
            <a:ext cx="10248480" cy="48240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ndara Light"/>
              </a:rPr>
              <a:t>Modifiez les styles du texte du masque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ndara Light"/>
              </a:rPr>
              <a:t>Deuxième niveau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</a:rPr>
              <a:t>Troisième niveau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ndara Light"/>
              </a:rPr>
              <a:t>Quatrième niveau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ndara Light"/>
              </a:rPr>
              <a:t>Cinquième niveau</a:t>
            </a:r>
          </a:p>
        </p:txBody>
      </p:sp>
      <p:sp>
        <p:nvSpPr>
          <p:cNvPr id="55" name="CustomShape 6"/>
          <p:cNvSpPr/>
          <p:nvPr/>
        </p:nvSpPr>
        <p:spPr>
          <a:xfrm>
            <a:off x="9575640" y="1199160"/>
            <a:ext cx="4695120" cy="4670280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6" name="CustomShape 7"/>
          <p:cNvSpPr/>
          <p:nvPr/>
        </p:nvSpPr>
        <p:spPr>
          <a:xfrm>
            <a:off x="1058760" y="759600"/>
            <a:ext cx="5578560" cy="5549040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7" name="CustomShape 8"/>
          <p:cNvSpPr/>
          <p:nvPr/>
        </p:nvSpPr>
        <p:spPr>
          <a:xfrm>
            <a:off x="6309720" y="5745240"/>
            <a:ext cx="105840" cy="1051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</p:sp>
      <p:sp>
        <p:nvSpPr>
          <p:cNvPr id="58" name="CustomShape 9"/>
          <p:cNvSpPr/>
          <p:nvPr/>
        </p:nvSpPr>
        <p:spPr>
          <a:xfrm>
            <a:off x="7062840" y="1199160"/>
            <a:ext cx="244080" cy="243000"/>
          </a:xfrm>
          <a:prstGeom prst="ellipse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9" name="CustomShape 10"/>
          <p:cNvSpPr/>
          <p:nvPr/>
        </p:nvSpPr>
        <p:spPr>
          <a:xfrm rot="10800000">
            <a:off x="10508040" y="6397560"/>
            <a:ext cx="1684080" cy="460440"/>
          </a:xfrm>
          <a:custGeom>
            <a:avLst/>
            <a:gdLst/>
            <a:ahLst/>
            <a:cxnLst/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0" name="CustomShape 11"/>
          <p:cNvSpPr/>
          <p:nvPr/>
        </p:nvSpPr>
        <p:spPr>
          <a:xfrm>
            <a:off x="1496880" y="0"/>
            <a:ext cx="2057400" cy="562320"/>
          </a:xfrm>
          <a:custGeom>
            <a:avLst/>
            <a:gdLst/>
            <a:ahLst/>
            <a:cxnLst/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1" name="PlaceHolder 12"/>
          <p:cNvSpPr>
            <a:spLocks noGrp="1"/>
          </p:cNvSpPr>
          <p:nvPr>
            <p:ph type="title"/>
          </p:nvPr>
        </p:nvSpPr>
        <p:spPr>
          <a:xfrm>
            <a:off x="1104840" y="365040"/>
            <a:ext cx="10248480" cy="7030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Line 1"/>
          <p:cNvSpPr/>
          <p:nvPr/>
        </p:nvSpPr>
        <p:spPr>
          <a:xfrm>
            <a:off x="559440" y="6048360"/>
            <a:ext cx="0" cy="80964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99" name="CustomShape 2"/>
          <p:cNvSpPr/>
          <p:nvPr/>
        </p:nvSpPr>
        <p:spPr>
          <a:xfrm rot="16200000">
            <a:off x="-1929960" y="3463200"/>
            <a:ext cx="4979520" cy="190800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19080" rIns="19080" bIns="1908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000" b="1" strike="noStrike" spc="599">
                <a:solidFill>
                  <a:srgbClr val="2F3342"/>
                </a:solidFill>
                <a:latin typeface="Calibri"/>
              </a:rPr>
              <a:t>UE 302  </a:t>
            </a:r>
            <a:r>
              <a:rPr lang="fr-FR" sz="1000" b="1" strike="noStrike" spc="599">
                <a:solidFill>
                  <a:srgbClr val="A5B592"/>
                </a:solidFill>
                <a:latin typeface="Calibri"/>
              </a:rPr>
              <a:t>Présentation du semestre 3 </a:t>
            </a:r>
            <a:endParaRPr lang="fr-FR" sz="1000" b="0" strike="noStrike" spc="-1">
              <a:latin typeface="Arial"/>
            </a:endParaRPr>
          </a:p>
        </p:txBody>
      </p:sp>
      <p:sp>
        <p:nvSpPr>
          <p:cNvPr id="100" name="CustomShape 3"/>
          <p:cNvSpPr/>
          <p:nvPr/>
        </p:nvSpPr>
        <p:spPr>
          <a:xfrm>
            <a:off x="10919520" y="441360"/>
            <a:ext cx="70308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fld id="{DA87971A-C3B5-4566-AAEF-A76D8E5CD4EE}" type="slidenum">
              <a:rPr lang="fr-FR" sz="1000" b="1" strike="noStrike" spc="-1">
                <a:solidFill>
                  <a:srgbClr val="000000">
                    <a:alpha val="50000"/>
                  </a:srgbClr>
                </a:solidFill>
                <a:latin typeface="Calibri"/>
              </a:rPr>
              <a:t>‹N°›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01" name="Line 4"/>
          <p:cNvSpPr/>
          <p:nvPr/>
        </p:nvSpPr>
        <p:spPr>
          <a:xfrm>
            <a:off x="559440" y="0"/>
            <a:ext cx="0" cy="106812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2" name="CustomShape 5"/>
          <p:cNvSpPr/>
          <p:nvPr/>
        </p:nvSpPr>
        <p:spPr>
          <a:xfrm>
            <a:off x="1755720" y="759600"/>
            <a:ext cx="5578560" cy="5549040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3" name="CustomShape 6"/>
          <p:cNvSpPr/>
          <p:nvPr/>
        </p:nvSpPr>
        <p:spPr>
          <a:xfrm>
            <a:off x="3928320" y="5745240"/>
            <a:ext cx="105840" cy="1051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</p:sp>
      <p:sp>
        <p:nvSpPr>
          <p:cNvPr id="104" name="CustomShape 7"/>
          <p:cNvSpPr/>
          <p:nvPr/>
        </p:nvSpPr>
        <p:spPr>
          <a:xfrm>
            <a:off x="1523880" y="1812960"/>
            <a:ext cx="244080" cy="243000"/>
          </a:xfrm>
          <a:prstGeom prst="ellipse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05" name="CustomShape 8"/>
          <p:cNvSpPr/>
          <p:nvPr/>
        </p:nvSpPr>
        <p:spPr>
          <a:xfrm rot="10800000">
            <a:off x="3192840" y="6397560"/>
            <a:ext cx="1684080" cy="460440"/>
          </a:xfrm>
          <a:custGeom>
            <a:avLst/>
            <a:gdLst/>
            <a:ahLst/>
            <a:cxnLst/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6" name="CustomShape 9"/>
          <p:cNvSpPr/>
          <p:nvPr/>
        </p:nvSpPr>
        <p:spPr>
          <a:xfrm>
            <a:off x="1496880" y="0"/>
            <a:ext cx="2057400" cy="562320"/>
          </a:xfrm>
          <a:custGeom>
            <a:avLst/>
            <a:gdLst/>
            <a:ahLst/>
            <a:cxnLst/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07" name="PlaceHolder 10"/>
          <p:cNvSpPr>
            <a:spLocks noGrp="1"/>
          </p:cNvSpPr>
          <p:nvPr>
            <p:ph type="title"/>
          </p:nvPr>
        </p:nvSpPr>
        <p:spPr>
          <a:xfrm>
            <a:off x="1533240" y="1236960"/>
            <a:ext cx="4562640" cy="1563120"/>
          </a:xfrm>
          <a:prstGeom prst="rect">
            <a:avLst/>
          </a:prstGeom>
        </p:spPr>
        <p:txBody>
          <a:bodyPr tIns="0" bIns="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3600" b="0" strike="noStrike" spc="-1">
                <a:solidFill>
                  <a:srgbClr val="262626"/>
                </a:solidFill>
                <a:latin typeface="Candara Light"/>
              </a:rPr>
              <a:t>Modifiez le style du titre</a:t>
            </a:r>
            <a:endParaRPr lang="fr-FR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8" name="PlaceHolder 11"/>
          <p:cNvSpPr>
            <a:spLocks noGrp="1"/>
          </p:cNvSpPr>
          <p:nvPr>
            <p:ph type="body"/>
          </p:nvPr>
        </p:nvSpPr>
        <p:spPr>
          <a:xfrm>
            <a:off x="1533240" y="2888640"/>
            <a:ext cx="4562640" cy="297972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</a:rPr>
              <a:t>Modifiez les styles du texte</a:t>
            </a:r>
          </a:p>
        </p:txBody>
      </p:sp>
      <p:sp>
        <p:nvSpPr>
          <p:cNvPr id="109" name="PlaceHolder 12"/>
          <p:cNvSpPr>
            <a:spLocks noGrp="1"/>
          </p:cNvSpPr>
          <p:nvPr>
            <p:ph type="body"/>
          </p:nvPr>
        </p:nvSpPr>
        <p:spPr>
          <a:xfrm>
            <a:off x="5441040" y="0"/>
            <a:ext cx="6750720" cy="685764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2000" b="0" strike="noStrike" spc="-1">
                <a:solidFill>
                  <a:srgbClr val="D9D9D9"/>
                </a:solidFill>
                <a:latin typeface="Calibri"/>
              </a:rPr>
              <a:t>Cliquez sur l’icône pour ajouter une image</a:t>
            </a:r>
            <a:endParaRPr lang="fr-FR" sz="20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Line 1"/>
          <p:cNvSpPr/>
          <p:nvPr/>
        </p:nvSpPr>
        <p:spPr>
          <a:xfrm>
            <a:off x="559440" y="6048360"/>
            <a:ext cx="0" cy="80964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47" name="CustomShape 2"/>
          <p:cNvSpPr/>
          <p:nvPr/>
        </p:nvSpPr>
        <p:spPr>
          <a:xfrm rot="16200000">
            <a:off x="-1929960" y="3463200"/>
            <a:ext cx="4979520" cy="190800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19080" rIns="19080" bIns="1908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000" b="1" strike="noStrike" spc="599">
                <a:solidFill>
                  <a:srgbClr val="2F3342"/>
                </a:solidFill>
                <a:latin typeface="Calibri"/>
              </a:rPr>
              <a:t>UE 302  </a:t>
            </a:r>
            <a:r>
              <a:rPr lang="fr-FR" sz="1000" b="1" strike="noStrike" spc="599">
                <a:solidFill>
                  <a:srgbClr val="A5B592"/>
                </a:solidFill>
                <a:latin typeface="Calibri"/>
              </a:rPr>
              <a:t>Présentation du semestre 3 </a:t>
            </a:r>
            <a:endParaRPr lang="fr-FR" sz="1000" b="0" strike="noStrike" spc="-1">
              <a:latin typeface="Arial"/>
            </a:endParaRPr>
          </a:p>
        </p:txBody>
      </p:sp>
      <p:sp>
        <p:nvSpPr>
          <p:cNvPr id="148" name="CustomShape 3"/>
          <p:cNvSpPr/>
          <p:nvPr/>
        </p:nvSpPr>
        <p:spPr>
          <a:xfrm>
            <a:off x="10919520" y="441360"/>
            <a:ext cx="70308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fld id="{8D58D6E7-2A89-4C7F-BA71-160E3E8323CB}" type="slidenum">
              <a:rPr lang="fr-FR" sz="1000" b="1" strike="noStrike" spc="-1">
                <a:solidFill>
                  <a:srgbClr val="000000">
                    <a:alpha val="50000"/>
                  </a:srgbClr>
                </a:solidFill>
                <a:latin typeface="Calibri"/>
              </a:rPr>
              <a:t>‹N°›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49" name="Line 4"/>
          <p:cNvSpPr/>
          <p:nvPr/>
        </p:nvSpPr>
        <p:spPr>
          <a:xfrm>
            <a:off x="559440" y="0"/>
            <a:ext cx="0" cy="106812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0" name="PlaceHolder 5"/>
          <p:cNvSpPr>
            <a:spLocks noGrp="1"/>
          </p:cNvSpPr>
          <p:nvPr>
            <p:ph type="body"/>
          </p:nvPr>
        </p:nvSpPr>
        <p:spPr>
          <a:xfrm>
            <a:off x="1104840" y="0"/>
            <a:ext cx="7583400" cy="685764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100" b="0" strike="noStrike" spc="-1">
                <a:solidFill>
                  <a:srgbClr val="808080"/>
                </a:solidFill>
                <a:latin typeface="Calibri"/>
              </a:rPr>
              <a:t>Glisser-déplacer </a:t>
            </a:r>
            <a:endParaRPr lang="fr-FR" sz="1100" b="0" strike="noStrike" spc="-1">
              <a:solidFill>
                <a:srgbClr val="000000"/>
              </a:solidFill>
              <a:latin typeface="Candara Light"/>
            </a:endParaRPr>
          </a:p>
          <a:p>
            <a:pPr algn="ctr">
              <a:lnSpc>
                <a:spcPct val="100000"/>
              </a:lnSpc>
            </a:pPr>
            <a:r>
              <a:rPr lang="fr-FR" sz="1100" b="0" strike="noStrike" spc="-1">
                <a:solidFill>
                  <a:srgbClr val="808080"/>
                </a:solidFill>
                <a:latin typeface="Calibri"/>
              </a:rPr>
              <a:t>image ici</a:t>
            </a:r>
            <a:endParaRPr lang="fr-FR" sz="11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51" name="CustomShape 6"/>
          <p:cNvSpPr/>
          <p:nvPr/>
        </p:nvSpPr>
        <p:spPr>
          <a:xfrm rot="10800000" flipH="1">
            <a:off x="1104120" y="1080"/>
            <a:ext cx="4686120" cy="3732840"/>
          </a:xfrm>
          <a:custGeom>
            <a:avLst/>
            <a:gdLst/>
            <a:ahLst/>
            <a:cxnLst/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2" name="CustomShape 7"/>
          <p:cNvSpPr/>
          <p:nvPr/>
        </p:nvSpPr>
        <p:spPr>
          <a:xfrm rot="10800000">
            <a:off x="9681480" y="6171480"/>
            <a:ext cx="2510640" cy="686160"/>
          </a:xfrm>
          <a:custGeom>
            <a:avLst/>
            <a:gdLst/>
            <a:ahLst/>
            <a:cxnLst/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53" name="CustomShape 8"/>
          <p:cNvSpPr/>
          <p:nvPr/>
        </p:nvSpPr>
        <p:spPr>
          <a:xfrm>
            <a:off x="10958040" y="4697640"/>
            <a:ext cx="105840" cy="1051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</p:sp>
      <p:sp>
        <p:nvSpPr>
          <p:cNvPr id="154" name="CustomShape 9"/>
          <p:cNvSpPr/>
          <p:nvPr/>
        </p:nvSpPr>
        <p:spPr>
          <a:xfrm>
            <a:off x="8834400" y="1199160"/>
            <a:ext cx="244080" cy="243000"/>
          </a:xfrm>
          <a:prstGeom prst="ellipse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55" name="PlaceHolder 10"/>
          <p:cNvSpPr>
            <a:spLocks noGrp="1"/>
          </p:cNvSpPr>
          <p:nvPr>
            <p:ph type="body"/>
          </p:nvPr>
        </p:nvSpPr>
        <p:spPr>
          <a:xfrm>
            <a:off x="7238880" y="2280600"/>
            <a:ext cx="4393080" cy="465480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1800" b="0" strike="noStrike" spc="599">
                <a:solidFill>
                  <a:srgbClr val="8B8B8B"/>
                </a:solidFill>
                <a:latin typeface="Candara Light"/>
              </a:rPr>
              <a:t>MODIFIEZ LES STYLES DU TEXTE DU MASQUE</a:t>
            </a:r>
            <a:endParaRPr lang="fr-FR" sz="1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56" name="PlaceHolder 11"/>
          <p:cNvSpPr>
            <a:spLocks noGrp="1"/>
          </p:cNvSpPr>
          <p:nvPr>
            <p:ph type="title"/>
          </p:nvPr>
        </p:nvSpPr>
        <p:spPr>
          <a:xfrm>
            <a:off x="7238880" y="931320"/>
            <a:ext cx="4393080" cy="1337760"/>
          </a:xfrm>
          <a:prstGeom prst="rect">
            <a:avLst/>
          </a:prstGeom>
        </p:spPr>
        <p:txBody>
          <a:bodyPr tIns="0" bIns="0" anchor="b">
            <a:no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3600" b="0" strike="noStrike" spc="-1">
                <a:solidFill>
                  <a:srgbClr val="262626"/>
                </a:solidFill>
                <a:latin typeface="Candara Light"/>
              </a:rPr>
              <a:t>Modifiez le style du titre</a:t>
            </a:r>
            <a:endParaRPr lang="fr-FR" sz="36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Line 1"/>
          <p:cNvSpPr/>
          <p:nvPr/>
        </p:nvSpPr>
        <p:spPr>
          <a:xfrm>
            <a:off x="559440" y="6048360"/>
            <a:ext cx="0" cy="80964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4" name="CustomShape 2"/>
          <p:cNvSpPr/>
          <p:nvPr/>
        </p:nvSpPr>
        <p:spPr>
          <a:xfrm rot="16200000">
            <a:off x="-1929960" y="3463200"/>
            <a:ext cx="4979520" cy="190800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19080" rIns="19080" bIns="1908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000" b="1" strike="noStrike" spc="599">
                <a:solidFill>
                  <a:srgbClr val="2F3342"/>
                </a:solidFill>
                <a:latin typeface="Calibri"/>
              </a:rPr>
              <a:t>UE 302  </a:t>
            </a:r>
            <a:r>
              <a:rPr lang="fr-FR" sz="1000" b="1" strike="noStrike" spc="599">
                <a:solidFill>
                  <a:srgbClr val="A5B592"/>
                </a:solidFill>
                <a:latin typeface="Calibri"/>
              </a:rPr>
              <a:t>Présentation du semestre 3 </a:t>
            </a:r>
            <a:endParaRPr lang="fr-FR" sz="1000" b="0" strike="noStrike" spc="-1">
              <a:latin typeface="Arial"/>
            </a:endParaRPr>
          </a:p>
        </p:txBody>
      </p:sp>
      <p:sp>
        <p:nvSpPr>
          <p:cNvPr id="195" name="CustomShape 3"/>
          <p:cNvSpPr/>
          <p:nvPr/>
        </p:nvSpPr>
        <p:spPr>
          <a:xfrm>
            <a:off x="10919520" y="441360"/>
            <a:ext cx="70308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fld id="{A7370682-1CA9-42A2-A3CD-9F04067ABA17}" type="slidenum">
              <a:rPr lang="fr-FR" sz="1000" b="1" strike="noStrike" spc="-1">
                <a:solidFill>
                  <a:srgbClr val="000000">
                    <a:alpha val="50000"/>
                  </a:srgbClr>
                </a:solidFill>
                <a:latin typeface="Calibri"/>
              </a:rPr>
              <a:t>‹N°›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196" name="Line 4"/>
          <p:cNvSpPr/>
          <p:nvPr/>
        </p:nvSpPr>
        <p:spPr>
          <a:xfrm>
            <a:off x="559440" y="0"/>
            <a:ext cx="0" cy="106812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PlaceHolder 5"/>
          <p:cNvSpPr>
            <a:spLocks noGrp="1"/>
          </p:cNvSpPr>
          <p:nvPr>
            <p:ph type="body"/>
          </p:nvPr>
        </p:nvSpPr>
        <p:spPr>
          <a:xfrm>
            <a:off x="1104840" y="0"/>
            <a:ext cx="5401800" cy="6857640"/>
          </a:xfrm>
          <a:prstGeom prst="rect">
            <a:avLst/>
          </a:prstGeom>
        </p:spPr>
        <p:txBody>
          <a:bodyPr lIns="90000" tIns="45000" rIns="90000" bIns="45000">
            <a:noAutofit/>
          </a:bodyPr>
          <a:lstStyle/>
          <a:p>
            <a:pPr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sur l’icône pour ajouter une image</a:t>
            </a:r>
            <a:endParaRPr lang="fr-FR" sz="1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198" name="CustomShape 6"/>
          <p:cNvSpPr/>
          <p:nvPr/>
        </p:nvSpPr>
        <p:spPr>
          <a:xfrm>
            <a:off x="6976440" y="5745240"/>
            <a:ext cx="105840" cy="1051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</p:sp>
      <p:sp>
        <p:nvSpPr>
          <p:cNvPr id="199" name="CustomShape 7"/>
          <p:cNvSpPr/>
          <p:nvPr/>
        </p:nvSpPr>
        <p:spPr>
          <a:xfrm>
            <a:off x="1523880" y="1812960"/>
            <a:ext cx="244080" cy="243000"/>
          </a:xfrm>
          <a:prstGeom prst="ellipse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0" name="CustomShape 8"/>
          <p:cNvSpPr/>
          <p:nvPr/>
        </p:nvSpPr>
        <p:spPr>
          <a:xfrm>
            <a:off x="1104840" y="759600"/>
            <a:ext cx="5578560" cy="5549040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01" name="PlaceHolder 9"/>
          <p:cNvSpPr>
            <a:spLocks noGrp="1"/>
          </p:cNvSpPr>
          <p:nvPr>
            <p:ph type="body"/>
          </p:nvPr>
        </p:nvSpPr>
        <p:spPr>
          <a:xfrm>
            <a:off x="6368760" y="3534480"/>
            <a:ext cx="4559760" cy="465480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1800" b="0" strike="noStrike" spc="599">
                <a:solidFill>
                  <a:srgbClr val="8B8B8B"/>
                </a:solidFill>
                <a:latin typeface="Candara Light"/>
              </a:rPr>
              <a:t>MODIFIEZ LES STYLES DU TEXTE DU MASQUE</a:t>
            </a:r>
            <a:endParaRPr lang="fr-FR" sz="18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02" name="CustomShape 10"/>
          <p:cNvSpPr/>
          <p:nvPr/>
        </p:nvSpPr>
        <p:spPr>
          <a:xfrm rot="10800000">
            <a:off x="8440560" y="5850720"/>
            <a:ext cx="3682440" cy="1006920"/>
          </a:xfrm>
          <a:custGeom>
            <a:avLst/>
            <a:gdLst/>
            <a:ahLst/>
            <a:cxnLst/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3" name="PlaceHolder 11"/>
          <p:cNvSpPr>
            <a:spLocks noGrp="1"/>
          </p:cNvSpPr>
          <p:nvPr>
            <p:ph type="title"/>
          </p:nvPr>
        </p:nvSpPr>
        <p:spPr>
          <a:xfrm>
            <a:off x="6365880" y="1864800"/>
            <a:ext cx="4562640" cy="1563120"/>
          </a:xfrm>
          <a:prstGeom prst="rect">
            <a:avLst/>
          </a:prstGeom>
        </p:spPr>
        <p:txBody>
          <a:bodyPr tIns="0" bIns="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3600" b="0" strike="noStrike" spc="-1">
                <a:solidFill>
                  <a:srgbClr val="262626"/>
                </a:solidFill>
                <a:latin typeface="Candara Light"/>
              </a:rPr>
              <a:t>Modifiez le style du titre</a:t>
            </a:r>
            <a:endParaRPr lang="fr-FR" sz="36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Line 1"/>
          <p:cNvSpPr/>
          <p:nvPr/>
        </p:nvSpPr>
        <p:spPr>
          <a:xfrm>
            <a:off x="559440" y="6048360"/>
            <a:ext cx="0" cy="80964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1" name="CustomShape 2"/>
          <p:cNvSpPr/>
          <p:nvPr/>
        </p:nvSpPr>
        <p:spPr>
          <a:xfrm rot="16200000">
            <a:off x="-1929960" y="3463200"/>
            <a:ext cx="4979520" cy="190800"/>
          </a:xfrm>
          <a:prstGeom prst="rect">
            <a:avLst/>
          </a:prstGeom>
          <a:noFill/>
          <a:ln w="317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9080" tIns="19080" rIns="19080" bIns="19080" anchor="ctr">
            <a:spAutoFit/>
          </a:bodyPr>
          <a:lstStyle/>
          <a:p>
            <a:pPr algn="ctr">
              <a:lnSpc>
                <a:spcPct val="100000"/>
              </a:lnSpc>
              <a:tabLst>
                <a:tab pos="0" algn="l"/>
              </a:tabLst>
            </a:pPr>
            <a:r>
              <a:rPr lang="fr-FR" sz="1000" b="1" strike="noStrike" spc="599">
                <a:solidFill>
                  <a:srgbClr val="2F3342"/>
                </a:solidFill>
                <a:latin typeface="Calibri"/>
              </a:rPr>
              <a:t>UE 302  </a:t>
            </a:r>
            <a:r>
              <a:rPr lang="fr-FR" sz="1000" b="1" strike="noStrike" spc="599">
                <a:solidFill>
                  <a:srgbClr val="A5B592"/>
                </a:solidFill>
                <a:latin typeface="Calibri"/>
              </a:rPr>
              <a:t>Présentation du semestre 3 </a:t>
            </a:r>
            <a:endParaRPr lang="fr-FR" sz="1000" b="0" strike="noStrike" spc="-1">
              <a:latin typeface="Arial"/>
            </a:endParaRPr>
          </a:p>
        </p:txBody>
      </p:sp>
      <p:sp>
        <p:nvSpPr>
          <p:cNvPr id="242" name="CustomShape 3"/>
          <p:cNvSpPr/>
          <p:nvPr/>
        </p:nvSpPr>
        <p:spPr>
          <a:xfrm>
            <a:off x="10919520" y="441360"/>
            <a:ext cx="70308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fld id="{5C05B971-112D-4B29-8AEA-CF7E647BF910}" type="slidenum">
              <a:rPr lang="fr-FR" sz="1000" b="1" strike="noStrike" spc="-1">
                <a:solidFill>
                  <a:srgbClr val="000000">
                    <a:alpha val="50000"/>
                  </a:srgbClr>
                </a:solidFill>
                <a:latin typeface="Calibri"/>
              </a:rPr>
              <a:t>‹N°›</a:t>
            </a:fld>
            <a:endParaRPr lang="fr-FR" sz="1000" b="0" strike="noStrike" spc="-1">
              <a:latin typeface="Arial"/>
            </a:endParaRPr>
          </a:p>
        </p:txBody>
      </p:sp>
      <p:sp>
        <p:nvSpPr>
          <p:cNvPr id="243" name="Line 4"/>
          <p:cNvSpPr/>
          <p:nvPr/>
        </p:nvSpPr>
        <p:spPr>
          <a:xfrm>
            <a:off x="559440" y="0"/>
            <a:ext cx="0" cy="1068120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4" name="CustomShape 5"/>
          <p:cNvSpPr/>
          <p:nvPr/>
        </p:nvSpPr>
        <p:spPr>
          <a:xfrm>
            <a:off x="9575640" y="1199160"/>
            <a:ext cx="4695120" cy="4670280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5" name="CustomShape 6"/>
          <p:cNvSpPr/>
          <p:nvPr/>
        </p:nvSpPr>
        <p:spPr>
          <a:xfrm>
            <a:off x="1486080" y="5671440"/>
            <a:ext cx="105840" cy="1051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</p:sp>
      <p:sp>
        <p:nvSpPr>
          <p:cNvPr id="246" name="CustomShape 7"/>
          <p:cNvSpPr/>
          <p:nvPr/>
        </p:nvSpPr>
        <p:spPr>
          <a:xfrm>
            <a:off x="1890720" y="1947600"/>
            <a:ext cx="244080" cy="243000"/>
          </a:xfrm>
          <a:prstGeom prst="ellipse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7" name="CustomShape 8"/>
          <p:cNvSpPr/>
          <p:nvPr/>
        </p:nvSpPr>
        <p:spPr>
          <a:xfrm>
            <a:off x="2765160" y="685800"/>
            <a:ext cx="5578560" cy="5549040"/>
          </a:xfrm>
          <a:prstGeom prst="ellipse">
            <a:avLst/>
          </a:prstGeom>
          <a:noFill/>
          <a:ln w="3175">
            <a:solidFill>
              <a:schemeClr val="tx1">
                <a:alpha val="10000"/>
              </a:schemeClr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48" name="CustomShape 9"/>
          <p:cNvSpPr/>
          <p:nvPr/>
        </p:nvSpPr>
        <p:spPr>
          <a:xfrm>
            <a:off x="11574720" y="6193080"/>
            <a:ext cx="105840" cy="10512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</p:sp>
      <p:sp>
        <p:nvSpPr>
          <p:cNvPr id="249" name="CustomShape 10"/>
          <p:cNvSpPr/>
          <p:nvPr/>
        </p:nvSpPr>
        <p:spPr>
          <a:xfrm>
            <a:off x="5310000" y="667800"/>
            <a:ext cx="244080" cy="243000"/>
          </a:xfrm>
          <a:prstGeom prst="ellipse">
            <a:avLst/>
          </a:prstGeom>
          <a:solidFill>
            <a:schemeClr val="accent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50" name="PlaceHolder 11"/>
          <p:cNvSpPr>
            <a:spLocks noGrp="1"/>
          </p:cNvSpPr>
          <p:nvPr>
            <p:ph type="body"/>
          </p:nvPr>
        </p:nvSpPr>
        <p:spPr>
          <a:xfrm>
            <a:off x="1104840" y="-1440"/>
            <a:ext cx="3816360" cy="685764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100" b="0" strike="noStrike" spc="-1">
                <a:solidFill>
                  <a:srgbClr val="808080"/>
                </a:solidFill>
                <a:latin typeface="Calibri"/>
              </a:rPr>
              <a:t>Glisser-déplacer </a:t>
            </a:r>
            <a:endParaRPr lang="fr-FR" sz="1100" b="0" strike="noStrike" spc="-1">
              <a:solidFill>
                <a:srgbClr val="000000"/>
              </a:solidFill>
              <a:latin typeface="Candara Light"/>
            </a:endParaRPr>
          </a:p>
          <a:p>
            <a:pPr algn="ctr">
              <a:lnSpc>
                <a:spcPct val="100000"/>
              </a:lnSpc>
            </a:pPr>
            <a:r>
              <a:rPr lang="fr-FR" sz="1100" b="0" strike="noStrike" spc="-1">
                <a:solidFill>
                  <a:srgbClr val="808080"/>
                </a:solidFill>
                <a:latin typeface="Calibri"/>
              </a:rPr>
              <a:t>image ici</a:t>
            </a:r>
            <a:endParaRPr lang="fr-FR" sz="11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51" name="PlaceHolder 12"/>
          <p:cNvSpPr>
            <a:spLocks noGrp="1"/>
          </p:cNvSpPr>
          <p:nvPr>
            <p:ph type="body"/>
          </p:nvPr>
        </p:nvSpPr>
        <p:spPr>
          <a:xfrm>
            <a:off x="11004120" y="2043360"/>
            <a:ext cx="1187640" cy="2767680"/>
          </a:xfrm>
          <a:prstGeom prst="rect">
            <a:avLst/>
          </a:prstGeom>
        </p:spPr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FR" sz="1100" b="0" strike="noStrike" spc="-1">
                <a:solidFill>
                  <a:srgbClr val="808080"/>
                </a:solidFill>
                <a:latin typeface="Calibri"/>
              </a:rPr>
              <a:t>Glisser-déplacer </a:t>
            </a:r>
            <a:endParaRPr lang="fr-FR" sz="1100" b="0" strike="noStrike" spc="-1">
              <a:solidFill>
                <a:srgbClr val="000000"/>
              </a:solidFill>
              <a:latin typeface="Candara Light"/>
            </a:endParaRPr>
          </a:p>
          <a:p>
            <a:pPr algn="ctr">
              <a:lnSpc>
                <a:spcPct val="100000"/>
              </a:lnSpc>
            </a:pPr>
            <a:r>
              <a:rPr lang="fr-FR" sz="1100" b="0" strike="noStrike" spc="-1">
                <a:solidFill>
                  <a:srgbClr val="808080"/>
                </a:solidFill>
                <a:latin typeface="Calibri"/>
              </a:rPr>
              <a:t>image ici</a:t>
            </a:r>
            <a:endParaRPr lang="fr-FR" sz="1100" b="0" strike="noStrike" spc="-1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252" name="PlaceHolder 13"/>
          <p:cNvSpPr>
            <a:spLocks noGrp="1"/>
          </p:cNvSpPr>
          <p:nvPr>
            <p:ph type="body"/>
          </p:nvPr>
        </p:nvSpPr>
        <p:spPr>
          <a:xfrm>
            <a:off x="5225040" y="2621880"/>
            <a:ext cx="5578560" cy="3549960"/>
          </a:xfrm>
          <a:prstGeom prst="rect">
            <a:avLst/>
          </a:prstGeom>
        </p:spPr>
        <p:txBody>
          <a:bodyPr tIns="73080">
            <a:noAutofit/>
          </a:bodyPr>
          <a:lstStyle/>
          <a:p>
            <a:pPr marL="228600" indent="-228240">
              <a:lnSpc>
                <a:spcPct val="145000"/>
              </a:lnSpc>
              <a:buClr>
                <a:srgbClr val="000000"/>
              </a:buClr>
              <a:buFont typeface="Arial"/>
              <a:buChar char="•"/>
            </a:pPr>
            <a:r>
              <a:rPr lang="fr-FR" sz="1400" b="0" strike="noStrike" spc="-1">
                <a:solidFill>
                  <a:srgbClr val="000000"/>
                </a:solidFill>
                <a:latin typeface="Candara Light"/>
              </a:rPr>
              <a:t>Modifiez les styles du texte</a:t>
            </a:r>
          </a:p>
        </p:txBody>
      </p:sp>
      <p:sp>
        <p:nvSpPr>
          <p:cNvPr id="253" name="CustomShape 14"/>
          <p:cNvSpPr/>
          <p:nvPr/>
        </p:nvSpPr>
        <p:spPr>
          <a:xfrm>
            <a:off x="8524800" y="-1440"/>
            <a:ext cx="1684080" cy="460440"/>
          </a:xfrm>
          <a:custGeom>
            <a:avLst/>
            <a:gdLst/>
            <a:ahLst/>
            <a:cxnLst/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4" name="PlaceHolder 15"/>
          <p:cNvSpPr>
            <a:spLocks noGrp="1"/>
          </p:cNvSpPr>
          <p:nvPr>
            <p:ph type="title"/>
          </p:nvPr>
        </p:nvSpPr>
        <p:spPr>
          <a:xfrm>
            <a:off x="5220720" y="1254240"/>
            <a:ext cx="5568480" cy="1334520"/>
          </a:xfrm>
          <a:prstGeom prst="rect">
            <a:avLst/>
          </a:prstGeom>
        </p:spPr>
        <p:txBody>
          <a:bodyPr tIns="0" bIns="0" anchor="b">
            <a:noAutofit/>
          </a:bodyPr>
          <a:lstStyle/>
          <a:p>
            <a:pPr>
              <a:lnSpc>
                <a:spcPct val="100000"/>
              </a:lnSpc>
              <a:tabLst>
                <a:tab pos="0" algn="l"/>
              </a:tabLst>
            </a:pPr>
            <a:r>
              <a:rPr lang="fr-FR" sz="3600" b="0" strike="noStrike" spc="-1">
                <a:solidFill>
                  <a:srgbClr val="262626"/>
                </a:solidFill>
                <a:latin typeface="Candara Light"/>
              </a:rPr>
              <a:t>Modifiez le style du titre</a:t>
            </a:r>
            <a:endParaRPr lang="fr-FR" sz="36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mailto:sandrine.bazile@umontpellier.fr" TargetMode="Externa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oodle.umontpellier.fr/course/view.php?id=22562" TargetMode="External"/><Relationship Id="rId2" Type="http://schemas.openxmlformats.org/officeDocument/2006/relationships/hyperlink" Target="https://moodle.umontpellier.fr/course/view.php?id=22566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moodle.umontpellier.fr/course/view.php?id=21775" TargetMode="External"/><Relationship Id="rId5" Type="http://schemas.openxmlformats.org/officeDocument/2006/relationships/hyperlink" Target="https://moodle.umontpellier.fr/course/view.php?id=22861" TargetMode="External"/><Relationship Id="rId4" Type="http://schemas.openxmlformats.org/officeDocument/2006/relationships/hyperlink" Target="https://moodle.umontpellier.fr/course/view.php?id=21793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gifrance.gouv.fr/jorf/id/JORFTEXT000043075701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criplus.fr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ecriplus.fr/ressources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moodle.umontpellier.fr/course/view.php?id=22562#section-7" TargetMode="External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TextShape 1"/>
          <p:cNvSpPr txBox="1"/>
          <p:nvPr/>
        </p:nvSpPr>
        <p:spPr>
          <a:xfrm>
            <a:off x="1104840" y="1944360"/>
            <a:ext cx="10667520" cy="2968920"/>
          </a:xfrm>
          <a:prstGeom prst="rect">
            <a:avLst/>
          </a:prstGeom>
          <a:noFill/>
          <a:ln w="0">
            <a:noFill/>
          </a:ln>
        </p:spPr>
        <p:txBody>
          <a:bodyPr tIns="0" bIns="91440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7300" b="1" strike="noStrike" spc="1999">
                <a:solidFill>
                  <a:srgbClr val="000000"/>
                </a:solidFill>
                <a:latin typeface="Candara Light"/>
              </a:rPr>
              <a:t>Présentation du semestre </a:t>
            </a:r>
            <a:r>
              <a:rPr lang="fr-FR" sz="11500" b="1" strike="noStrike" spc="1999">
                <a:solidFill>
                  <a:srgbClr val="000000"/>
                </a:solidFill>
                <a:latin typeface="Candara Light"/>
              </a:rPr>
              <a:t>3  </a:t>
            </a:r>
            <a:endParaRPr lang="fr-FR" sz="115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8" name="TextShape 2"/>
          <p:cNvSpPr txBox="1"/>
          <p:nvPr/>
        </p:nvSpPr>
        <p:spPr>
          <a:xfrm>
            <a:off x="1104840" y="4487040"/>
            <a:ext cx="10667520" cy="852840"/>
          </a:xfrm>
          <a:prstGeom prst="rect">
            <a:avLst/>
          </a:prstGeom>
          <a:noFill/>
          <a:ln w="0">
            <a:noFill/>
          </a:ln>
        </p:spPr>
        <p:txBody>
          <a:bodyPr lIns="0" rIns="0">
            <a:noAutofit/>
          </a:bodyPr>
          <a:lstStyle/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3600" b="0" strike="noStrike" spc="599">
                <a:solidFill>
                  <a:srgbClr val="2F3342"/>
                </a:solidFill>
                <a:latin typeface="Candara Light"/>
              </a:rPr>
              <a:t>UE302</a:t>
            </a:r>
            <a:endParaRPr lang="fr-FR" sz="3600" b="0" strike="noStrike" spc="-1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3600" b="0" strike="noStrike" spc="599">
                <a:solidFill>
                  <a:srgbClr val="2F3342"/>
                </a:solidFill>
                <a:latin typeface="Candara Light"/>
              </a:rPr>
              <a:t> </a:t>
            </a:r>
            <a:endParaRPr lang="fr-FR" sz="3600" b="0" strike="noStrike" spc="-1">
              <a:latin typeface="Arial"/>
            </a:endParaRPr>
          </a:p>
        </p:txBody>
      </p:sp>
      <p:pic>
        <p:nvPicPr>
          <p:cNvPr id="299" name="Image 4"/>
          <p:cNvPicPr/>
          <p:nvPr/>
        </p:nvPicPr>
        <p:blipFill>
          <a:blip r:embed="rId3"/>
          <a:stretch/>
        </p:blipFill>
        <p:spPr>
          <a:xfrm>
            <a:off x="7363080" y="229680"/>
            <a:ext cx="1885680" cy="1714320"/>
          </a:xfrm>
          <a:prstGeom prst="rect">
            <a:avLst/>
          </a:prstGeom>
          <a:ln w="0">
            <a:noFill/>
          </a:ln>
        </p:spPr>
      </p:pic>
      <p:pic>
        <p:nvPicPr>
          <p:cNvPr id="300" name="Picture 2" descr="La Faculté - faculte education montpellier"/>
          <p:cNvPicPr/>
          <p:nvPr/>
        </p:nvPicPr>
        <p:blipFill>
          <a:blip r:embed="rId4"/>
          <a:stretch/>
        </p:blipFill>
        <p:spPr>
          <a:xfrm>
            <a:off x="9249120" y="554040"/>
            <a:ext cx="1347840" cy="1065600"/>
          </a:xfrm>
          <a:prstGeom prst="rect">
            <a:avLst/>
          </a:prstGeom>
          <a:ln w="0">
            <a:noFill/>
          </a:ln>
        </p:spPr>
      </p:pic>
      <p:sp>
        <p:nvSpPr>
          <p:cNvPr id="301" name="CustomShape 3"/>
          <p:cNvSpPr/>
          <p:nvPr/>
        </p:nvSpPr>
        <p:spPr>
          <a:xfrm>
            <a:off x="822240" y="6443640"/>
            <a:ext cx="6157080" cy="303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sandrine.bazile@umontpellier.fr</a:t>
            </a:r>
            <a:endParaRPr lang="fr-FR" sz="14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TextShape 1"/>
          <p:cNvSpPr txBox="1"/>
          <p:nvPr/>
        </p:nvSpPr>
        <p:spPr>
          <a:xfrm>
            <a:off x="1104840" y="2066760"/>
            <a:ext cx="10248480" cy="41097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ndara Light"/>
              </a:rPr>
              <a:t>Présentation de l’équipe de français du site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ndara Light"/>
              </a:rPr>
              <a:t>Présentation de Moodle et des ressources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ndara Light"/>
              </a:rPr>
              <a:t>Rappel des deux épreuves du CRPE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ndara Light"/>
              </a:rPr>
              <a:t>Présentation de l’UE 302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ndara Light"/>
              </a:rPr>
              <a:t>Méthodologie de l’épreuve orale : déroulé, grille possible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ndara Light"/>
              </a:rPr>
              <a:t>Un exemple </a:t>
            </a:r>
          </a:p>
        </p:txBody>
      </p:sp>
      <p:sp>
        <p:nvSpPr>
          <p:cNvPr id="303" name="TextShape 2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15000"/>
              </a:lnSpc>
              <a:spcAft>
                <a:spcPts val="1001"/>
              </a:spcAft>
            </a:pPr>
            <a:r>
              <a:rPr lang="fr-FR" sz="4000" b="1" strike="noStrike" spc="-1">
                <a:solidFill>
                  <a:srgbClr val="000000"/>
                </a:solidFill>
                <a:latin typeface="Candara Light"/>
              </a:rPr>
              <a:t>OBJECTIFS DU TD </a:t>
            </a:r>
            <a:endParaRPr lang="fr-FR" sz="4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CustomShape 1"/>
          <p:cNvSpPr/>
          <p:nvPr/>
        </p:nvSpPr>
        <p:spPr>
          <a:xfrm>
            <a:off x="1329480" y="5717520"/>
            <a:ext cx="1011960" cy="1006920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305" name="CustomShape 2"/>
          <p:cNvSpPr/>
          <p:nvPr/>
        </p:nvSpPr>
        <p:spPr>
          <a:xfrm>
            <a:off x="10919520" y="441360"/>
            <a:ext cx="70308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fld id="{EB018BA6-7C11-4944-8A07-7E37FE15C048}" type="slidenum">
              <a:rPr lang="fr-FR" sz="1000" b="1" strike="noStrike" spc="-1">
                <a:solidFill>
                  <a:srgbClr val="FFFFFF">
                    <a:alpha val="50000"/>
                  </a:srgbClr>
                </a:solidFill>
                <a:latin typeface="Calibri"/>
              </a:rPr>
              <a:t>3</a:t>
            </a:fld>
            <a:endParaRPr lang="fr-FR" sz="1000" b="0" strike="noStrike" spc="-1">
              <a:latin typeface="Arial"/>
            </a:endParaRPr>
          </a:p>
        </p:txBody>
      </p:sp>
      <p:pic>
        <p:nvPicPr>
          <p:cNvPr id="306" name="Espace réservé d’image 8"/>
          <p:cNvPicPr/>
          <p:nvPr/>
        </p:nvPicPr>
        <p:blipFill>
          <a:blip r:embed="rId3"/>
          <a:stretch/>
        </p:blipFill>
        <p:spPr>
          <a:xfrm>
            <a:off x="5440320" y="0"/>
            <a:ext cx="6751440" cy="6857640"/>
          </a:xfrm>
          <a:prstGeom prst="rect">
            <a:avLst/>
          </a:prstGeom>
          <a:ln w="0">
            <a:noFill/>
          </a:ln>
        </p:spPr>
      </p:pic>
      <p:sp>
        <p:nvSpPr>
          <p:cNvPr id="307" name="CustomShape 3"/>
          <p:cNvSpPr/>
          <p:nvPr/>
        </p:nvSpPr>
        <p:spPr>
          <a:xfrm>
            <a:off x="1387080" y="1886040"/>
            <a:ext cx="4854600" cy="13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0" bIns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fr-FR" sz="3600" b="0" strike="noStrike" spc="-1">
                <a:solidFill>
                  <a:srgbClr val="262626"/>
                </a:solidFill>
                <a:latin typeface="Calibri Light"/>
              </a:rPr>
              <a:t>Vos enseignantes et Moodle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extShape 1"/>
          <p:cNvSpPr txBox="1"/>
          <p:nvPr/>
        </p:nvSpPr>
        <p:spPr>
          <a:xfrm>
            <a:off x="1104840" y="2066760"/>
            <a:ext cx="10248480" cy="41097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 dirty="0">
                <a:solidFill>
                  <a:srgbClr val="000000"/>
                </a:solidFill>
                <a:latin typeface="Candara Light"/>
              </a:rPr>
              <a:t>Hélène </a:t>
            </a:r>
            <a:r>
              <a:rPr lang="fr-FR" sz="2800" b="0" strike="noStrike" spc="-1" dirty="0" err="1">
                <a:solidFill>
                  <a:srgbClr val="000000"/>
                </a:solidFill>
                <a:latin typeface="Candara Light"/>
              </a:rPr>
              <a:t>Castany-Owhadi</a:t>
            </a:r>
            <a:r>
              <a:rPr lang="fr-FR" sz="2800" b="0" strike="noStrike" spc="-1" dirty="0">
                <a:solidFill>
                  <a:srgbClr val="000000"/>
                </a:solidFill>
                <a:latin typeface="Candara Light"/>
              </a:rPr>
              <a:t> responsable de l’UE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 dirty="0">
                <a:solidFill>
                  <a:srgbClr val="000000"/>
                </a:solidFill>
                <a:latin typeface="Candara Light"/>
              </a:rPr>
              <a:t>Marie </a:t>
            </a:r>
            <a:r>
              <a:rPr lang="fr-FR" sz="2800" b="0" strike="noStrike" spc="-1" dirty="0" err="1">
                <a:solidFill>
                  <a:srgbClr val="000000"/>
                </a:solidFill>
                <a:latin typeface="Candara Light"/>
              </a:rPr>
              <a:t>Cwiczynski</a:t>
            </a:r>
            <a:r>
              <a:rPr lang="fr-FR" sz="2800" b="0" strike="noStrike" spc="-1" dirty="0">
                <a:solidFill>
                  <a:srgbClr val="000000"/>
                </a:solidFill>
                <a:latin typeface="Candara Light"/>
              </a:rPr>
              <a:t>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 dirty="0" smtClean="0">
                <a:solidFill>
                  <a:srgbClr val="000000"/>
                </a:solidFill>
                <a:latin typeface="Candara Light"/>
              </a:rPr>
              <a:t>Sandrine </a:t>
            </a:r>
            <a:r>
              <a:rPr lang="fr-FR" sz="2800" b="0" strike="noStrike" spc="-1" dirty="0" err="1">
                <a:solidFill>
                  <a:srgbClr val="000000"/>
                </a:solidFill>
                <a:latin typeface="Candara Light"/>
              </a:rPr>
              <a:t>Bazile</a:t>
            </a:r>
            <a:r>
              <a:rPr lang="fr-FR" sz="2800" b="0" strike="noStrike" spc="-1" dirty="0">
                <a:solidFill>
                  <a:srgbClr val="000000"/>
                </a:solidFill>
                <a:latin typeface="Candara Light"/>
              </a:rPr>
              <a:t> 06 83 07 87 95  responsable de l’UE 402 </a:t>
            </a: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fr-FR" sz="2800" u="sng" spc="-1" dirty="0">
              <a:solidFill>
                <a:srgbClr val="000000"/>
              </a:solidFill>
              <a:uFillTx/>
              <a:latin typeface="Candara Light"/>
              <a:hlinkClick r:id="rId2"/>
            </a:endParaRPr>
          </a:p>
          <a:p>
            <a:pPr marL="36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fr-FR" sz="2800" b="0" u="sng" strike="noStrike" spc="-1" dirty="0">
                <a:solidFill>
                  <a:srgbClr val="8E58B6"/>
                </a:solidFill>
                <a:uFillTx/>
                <a:latin typeface="Candara Light"/>
                <a:hlinkClick r:id="rId2"/>
              </a:rPr>
              <a:t>sandrine.bazile@umontpellier.fr</a:t>
            </a:r>
            <a:r>
              <a:rPr lang="fr-FR" sz="2800" b="0" strike="noStrike" spc="-1" dirty="0">
                <a:solidFill>
                  <a:srgbClr val="000000"/>
                </a:solidFill>
                <a:latin typeface="Candara Light"/>
              </a:rPr>
              <a:t> </a:t>
            </a:r>
          </a:p>
        </p:txBody>
      </p:sp>
      <p:sp>
        <p:nvSpPr>
          <p:cNvPr id="309" name="TextShape 2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15000"/>
              </a:lnSpc>
              <a:spcAft>
                <a:spcPts val="1001"/>
              </a:spcAft>
            </a:pPr>
            <a:r>
              <a:rPr lang="fr-FR" sz="4000" b="1" strike="noStrike" spc="-1">
                <a:solidFill>
                  <a:srgbClr val="000000"/>
                </a:solidFill>
                <a:latin typeface="Candara Light"/>
              </a:rPr>
              <a:t>L’équipe de de Perpignan en master</a:t>
            </a:r>
            <a:endParaRPr lang="fr-FR" sz="4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TextShape 1"/>
          <p:cNvSpPr txBox="1"/>
          <p:nvPr/>
        </p:nvSpPr>
        <p:spPr>
          <a:xfrm>
            <a:off x="1104840" y="1068480"/>
            <a:ext cx="10248480" cy="5131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5000" lnSpcReduction="2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 dirty="0">
                <a:solidFill>
                  <a:srgbClr val="000000"/>
                </a:solidFill>
                <a:latin typeface="Candara Light"/>
              </a:rPr>
              <a:t>Accès aux cours de français des 2 années de master </a:t>
            </a: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800" b="0" u="sng" strike="noStrike" spc="-1" dirty="0">
                <a:solidFill>
                  <a:srgbClr val="8E58B6"/>
                </a:solidFill>
                <a:uFillTx/>
                <a:latin typeface="Candara Light"/>
                <a:hlinkClick r:id="rId2"/>
              </a:rPr>
              <a:t>Cours : MASTER MEEF 1er degré Perpignan français 2022-2023 (umontpellier.fr)</a:t>
            </a:r>
            <a:endParaRPr lang="fr-FR" sz="28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800" b="0" u="sng" strike="noStrike" spc="-1" dirty="0">
                <a:solidFill>
                  <a:srgbClr val="8E58B6"/>
                </a:solidFill>
                <a:uFillTx/>
                <a:latin typeface="Candara Light"/>
                <a:hlinkClick r:id="rId3"/>
              </a:rPr>
              <a:t>Semestre 3 UE  302 Cours : MASTER 2 MEEF semestre 3 PERPI français 2022-2023 (umontpellier.fr)</a:t>
            </a:r>
            <a:endParaRPr lang="fr-FR" sz="2800" b="0" strike="noStrike" spc="-1" dirty="0">
              <a:solidFill>
                <a:srgbClr val="000000"/>
              </a:solidFill>
              <a:latin typeface="Candara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800" b="0" strike="noStrike" spc="-1" dirty="0">
                <a:solidFill>
                  <a:srgbClr val="000000"/>
                </a:solidFill>
                <a:latin typeface="Candara Light"/>
              </a:rPr>
              <a:t>Clé : </a:t>
            </a:r>
            <a:r>
              <a:rPr lang="fr-FR" sz="2800" spc="-1" dirty="0">
                <a:solidFill>
                  <a:srgbClr val="000000"/>
                </a:solidFill>
                <a:latin typeface="Candara Light"/>
              </a:rPr>
              <a:t>2024S3M2PERPI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800" spc="-1" dirty="0">
                <a:solidFill>
                  <a:srgbClr val="000000"/>
                </a:solidFill>
                <a:latin typeface="Candara Light"/>
                <a:hlinkClick r:id="rId4"/>
              </a:rPr>
              <a:t>Semestre 4 Cours : M2 UE 402 Savoirs et compétences disciplinaires et didactiques en français 2022-2023 (umontpellier.fr)</a:t>
            </a:r>
            <a:endParaRPr lang="fr-FR" sz="2800" spc="-1" dirty="0">
              <a:solidFill>
                <a:srgbClr val="000000"/>
              </a:solidFill>
              <a:latin typeface="Candara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800" spc="-1" dirty="0">
                <a:solidFill>
                  <a:srgbClr val="000000"/>
                </a:solidFill>
                <a:latin typeface="Candara Light"/>
              </a:rPr>
              <a:t>Clé : SIMUL25 (pas encore accessible)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800" spc="-1" dirty="0">
                <a:solidFill>
                  <a:srgbClr val="000000"/>
                </a:solidFill>
                <a:latin typeface="Candara Light"/>
                <a:hlinkClick r:id="rId5"/>
              </a:rPr>
              <a:t>Semestre 1 Cours : MASTER 1 MEEF semestre 1 PERPI français 2021-2022 (umontpellier.fr)</a:t>
            </a:r>
            <a:r>
              <a:rPr lang="fr-FR" sz="2800" spc="-1" dirty="0">
                <a:solidFill>
                  <a:srgbClr val="000000"/>
                </a:solidFill>
                <a:latin typeface="Candara Light"/>
              </a:rPr>
              <a:t> </a:t>
            </a: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800" spc="-1" dirty="0">
                <a:solidFill>
                  <a:srgbClr val="000000"/>
                </a:solidFill>
                <a:latin typeface="Candara Light"/>
              </a:rPr>
              <a:t>Clé : PERPI2023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fr-FR" sz="2800" spc="-1" dirty="0">
                <a:solidFill>
                  <a:srgbClr val="000000"/>
                </a:solidFill>
                <a:latin typeface="Candara Light"/>
              </a:rPr>
              <a:t>Semestre 2 </a:t>
            </a:r>
            <a:r>
              <a:rPr lang="fr-FR" sz="2800" spc="-1" dirty="0">
                <a:solidFill>
                  <a:srgbClr val="000000"/>
                </a:solidFill>
                <a:latin typeface="Candara Light"/>
                <a:hlinkClick r:id="rId6"/>
              </a:rPr>
              <a:t>Cours : M1 UE 202 Savoirs et compétences disciplinaires et didactiques en français 2022-2023 (umontpellier.fr)</a:t>
            </a:r>
            <a:endParaRPr lang="fr-FR" sz="2800" spc="-1" dirty="0">
              <a:solidFill>
                <a:srgbClr val="000000"/>
              </a:solidFill>
              <a:latin typeface="Candara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z="2800" spc="-1" dirty="0">
                <a:solidFill>
                  <a:srgbClr val="000000"/>
                </a:solidFill>
                <a:latin typeface="Candara Light"/>
              </a:rPr>
              <a:t>clé : CRPE2025</a:t>
            </a:r>
          </a:p>
        </p:txBody>
      </p:sp>
      <p:sp>
        <p:nvSpPr>
          <p:cNvPr id="311" name="TextShape 2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115000"/>
              </a:lnSpc>
              <a:spcAft>
                <a:spcPts val="1001"/>
              </a:spcAft>
            </a:pPr>
            <a:r>
              <a:rPr lang="fr-FR" sz="4000" b="1" strike="noStrike" spc="-1">
                <a:solidFill>
                  <a:srgbClr val="000000"/>
                </a:solidFill>
                <a:latin typeface="Candara Light"/>
              </a:rPr>
              <a:t>Moodle </a:t>
            </a:r>
            <a:endParaRPr lang="fr-FR" sz="4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Espace réservé d’image 6"/>
          <p:cNvPicPr/>
          <p:nvPr/>
        </p:nvPicPr>
        <p:blipFill>
          <a:blip r:embed="rId3">
            <a:alphaModFix amt="1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104840" y="0"/>
            <a:ext cx="8052120" cy="6857280"/>
          </a:xfrm>
          <a:prstGeom prst="rect">
            <a:avLst/>
          </a:prstGeom>
          <a:ln w="0">
            <a:noFill/>
          </a:ln>
        </p:spPr>
      </p:pic>
      <p:sp>
        <p:nvSpPr>
          <p:cNvPr id="313" name="TextShape 1"/>
          <p:cNvSpPr txBox="1"/>
          <p:nvPr/>
        </p:nvSpPr>
        <p:spPr>
          <a:xfrm>
            <a:off x="7132680" y="1867320"/>
            <a:ext cx="4854600" cy="1337760"/>
          </a:xfrm>
          <a:prstGeom prst="rect">
            <a:avLst/>
          </a:prstGeom>
          <a:noFill/>
          <a:ln w="0">
            <a:noFill/>
          </a:ln>
        </p:spPr>
        <p:txBody>
          <a:bodyPr tIns="0" bIns="0"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fr-FR" sz="3600" b="0" strike="noStrike" spc="-1">
                <a:solidFill>
                  <a:srgbClr val="262626"/>
                </a:solidFill>
                <a:latin typeface="Candara Light"/>
              </a:rPr>
              <a:t>Épreuves du CRPE, rappel… </a:t>
            </a:r>
            <a:endParaRPr lang="fr-FR" sz="36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4" name="CustomShape 2"/>
          <p:cNvSpPr/>
          <p:nvPr/>
        </p:nvSpPr>
        <p:spPr>
          <a:xfrm rot="10800000" flipH="1">
            <a:off x="1104120" y="1080"/>
            <a:ext cx="4686120" cy="3732840"/>
          </a:xfrm>
          <a:custGeom>
            <a:avLst/>
            <a:gdLst/>
            <a:ahLst/>
            <a:cxnLst/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TextShape 1"/>
          <p:cNvSpPr txBox="1"/>
          <p:nvPr/>
        </p:nvSpPr>
        <p:spPr>
          <a:xfrm>
            <a:off x="1104840" y="1352520"/>
            <a:ext cx="10248480" cy="4824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7000"/>
          </a:bodyPr>
          <a:lstStyle/>
          <a:p>
            <a:pPr marL="228600" indent="-228240">
              <a:lnSpc>
                <a:spcPct val="115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600" b="0" strike="noStrike" spc="-1" dirty="0">
                <a:solidFill>
                  <a:srgbClr val="000000"/>
                </a:solidFill>
                <a:latin typeface="Candara Light"/>
              </a:rPr>
              <a:t>Questions de langue généralistes (grammaire/orthographe)</a:t>
            </a:r>
          </a:p>
          <a:p>
            <a:pPr marL="228600" indent="-228240">
              <a:lnSpc>
                <a:spcPct val="115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600" b="0" strike="noStrike" spc="-1" dirty="0">
                <a:solidFill>
                  <a:srgbClr val="000000"/>
                </a:solidFill>
                <a:latin typeface="Candara Light"/>
              </a:rPr>
              <a:t>Importance du lexique, autonome par rapport à l’étude de la langue</a:t>
            </a:r>
          </a:p>
          <a:p>
            <a:pPr marL="228600" indent="-228240">
              <a:lnSpc>
                <a:spcPct val="115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600" spc="-1" dirty="0">
                <a:solidFill>
                  <a:srgbClr val="000000"/>
                </a:solidFill>
                <a:latin typeface="Candara Light"/>
              </a:rPr>
              <a:t>Un </a:t>
            </a:r>
            <a:r>
              <a:rPr lang="fr-FR" sz="2600" b="0" strike="noStrike" spc="-1" dirty="0">
                <a:solidFill>
                  <a:srgbClr val="000000"/>
                </a:solidFill>
                <a:latin typeface="Candara Light"/>
              </a:rPr>
              <a:t>essai, question de réflexion et de développement  </a:t>
            </a:r>
          </a:p>
          <a:p>
            <a:pPr marL="228600" indent="-228240">
              <a:lnSpc>
                <a:spcPct val="115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600" b="0" strike="noStrike" spc="-1" dirty="0">
                <a:solidFill>
                  <a:srgbClr val="000000"/>
                </a:solidFill>
                <a:latin typeface="Candara Light"/>
              </a:rPr>
              <a:t>À l’admission (oral) une épreuve didactique approfondie</a:t>
            </a:r>
          </a:p>
          <a:p>
            <a:pPr marL="228600" indent="-228240">
              <a:lnSpc>
                <a:spcPct val="115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600" b="0" strike="noStrike" spc="-1" dirty="0">
                <a:solidFill>
                  <a:srgbClr val="000000"/>
                </a:solidFill>
                <a:latin typeface="Candara Light"/>
              </a:rPr>
              <a:t>Exemple des 2 sujets « zéro » et du sujet de la session dernière pour les épreuves écrites à consulter sur le site 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fr-FR" sz="2600" b="0" strike="noStrike" spc="-1" dirty="0">
              <a:solidFill>
                <a:srgbClr val="000000"/>
              </a:solidFill>
              <a:latin typeface="Candara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fr-FR" sz="2600" b="0" strike="noStrike" spc="-1" dirty="0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316" name="TextShape 2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cap="all" spc="-1">
                <a:solidFill>
                  <a:srgbClr val="000000"/>
                </a:solidFill>
                <a:latin typeface="Candara Light"/>
              </a:rPr>
              <a:t>Deux épreuves 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TextShape 1"/>
          <p:cNvSpPr txBox="1"/>
          <p:nvPr/>
        </p:nvSpPr>
        <p:spPr>
          <a:xfrm>
            <a:off x="838080" y="300960"/>
            <a:ext cx="7022880" cy="1601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Les épreuves de français du CRPE : l’oral ou  « épreuve de leçon »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8" name="TextShape 2"/>
          <p:cNvSpPr txBox="1"/>
          <p:nvPr/>
        </p:nvSpPr>
        <p:spPr>
          <a:xfrm>
            <a:off x="1104840" y="1638720"/>
            <a:ext cx="10248480" cy="453780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87500" lnSpcReduction="10000"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fr-FR" sz="28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Préparation : 2 heures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Durée de l’épreuve 10’ à 15’ d’exposé  + 10’ à 15’ d’entretien  (idem en maths)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Nature :  Exposé + entretien en français (puis en maths)</a:t>
            </a:r>
          </a:p>
          <a:p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Conception et animation d’une séance d’enseignement à partir d’un dossier fourni par le jury comportant 4 documents maximum de nature variée (supports pédagogiques, extraits de manuels scolaires, traces écrites d'élèves, extraits des programmes…)</a:t>
            </a:r>
            <a:r>
              <a:rPr dirty="0"/>
              <a:t/>
            </a:r>
            <a:br>
              <a:rPr dirty="0"/>
            </a:b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 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Evaluation : 20 points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Coefficient 4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  <a:tabLst>
                <a:tab pos="0" algn="l"/>
              </a:tabLst>
            </a:pPr>
            <a:r>
              <a:rPr dirty="0"/>
              <a:t/>
            </a:r>
            <a:br>
              <a:rPr dirty="0"/>
            </a:b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La note 0 est éliminatoire. Le jury tient compte dans la notation de la maitrise orale de la langue française</a:t>
            </a:r>
          </a:p>
        </p:txBody>
      </p:sp>
      <p:sp>
        <p:nvSpPr>
          <p:cNvPr id="319" name="CustomShape 3"/>
          <p:cNvSpPr/>
          <p:nvPr/>
        </p:nvSpPr>
        <p:spPr>
          <a:xfrm rot="10800000">
            <a:off x="2350080" y="6271920"/>
            <a:ext cx="142560" cy="9108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320" name="CustomShape 4"/>
          <p:cNvSpPr/>
          <p:nvPr/>
        </p:nvSpPr>
        <p:spPr>
          <a:xfrm>
            <a:off x="8172000" y="148680"/>
            <a:ext cx="3790440" cy="1736280"/>
          </a:xfrm>
          <a:prstGeom prst="rect">
            <a:avLst/>
          </a:prstGeom>
          <a:gradFill rotWithShape="0">
            <a:gsLst>
              <a:gs pos="0">
                <a:srgbClr val="D1D9C8"/>
              </a:gs>
              <a:gs pos="100000">
                <a:srgbClr val="C7D0BD"/>
              </a:gs>
            </a:gsLst>
            <a:lin ang="5400000"/>
          </a:gra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Calibri Light"/>
              </a:rPr>
              <a:t>Objectif(s) de l’épreuve de leçon</a:t>
            </a:r>
            <a:endParaRPr lang="fr-F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r-FR" sz="1800" b="0" strike="noStrike" spc="-1">
                <a:solidFill>
                  <a:srgbClr val="3C3C3C"/>
                </a:solidFill>
                <a:latin typeface="Calibri Light"/>
              </a:rPr>
              <a:t>Evaluer la maitrise disciplinaire et la maitrise des compétences pédagogiques du candidat.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fr-FR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TextShape 1"/>
          <p:cNvSpPr txBox="1"/>
          <p:nvPr/>
        </p:nvSpPr>
        <p:spPr>
          <a:xfrm>
            <a:off x="838080" y="300960"/>
            <a:ext cx="7022880" cy="1601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Des ressources 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2" name="CustomShape 2"/>
          <p:cNvSpPr/>
          <p:nvPr/>
        </p:nvSpPr>
        <p:spPr>
          <a:xfrm rot="10800000">
            <a:off x="2350080" y="6271920"/>
            <a:ext cx="142560" cy="9108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323" name="CustomShape 3"/>
          <p:cNvSpPr/>
          <p:nvPr/>
        </p:nvSpPr>
        <p:spPr>
          <a:xfrm>
            <a:off x="3090960" y="5041800"/>
            <a:ext cx="6240600" cy="639000"/>
          </a:xfrm>
          <a:prstGeom prst="rect">
            <a:avLst/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Pour aller plus loin, consultez l’arrêté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fr-FR" sz="1800" b="0" u="sng" strike="noStrike" spc="-1">
                <a:solidFill>
                  <a:srgbClr val="8E58B6"/>
                </a:solidFill>
                <a:uFillTx/>
                <a:latin typeface="Calibri"/>
                <a:hlinkClick r:id="rId3"/>
              </a:rPr>
              <a:t>https://www.legifrance.gouv.fr/jorf/id/JORFTEXT000043075701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324" name="TextShape 4"/>
          <p:cNvSpPr txBox="1"/>
          <p:nvPr/>
        </p:nvSpPr>
        <p:spPr>
          <a:xfrm>
            <a:off x="971640" y="1492920"/>
            <a:ext cx="10248480" cy="4824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2F3342"/>
              </a:buClr>
              <a:buFont typeface="Wingdings" charset="2"/>
              <a:buChar char=""/>
            </a:pPr>
            <a:r>
              <a:rPr lang="fr-FR" sz="2800" b="0" strike="noStrike" spc="-1" dirty="0">
                <a:solidFill>
                  <a:srgbClr val="2F3342"/>
                </a:solidFill>
                <a:latin typeface="Candara Light"/>
              </a:rPr>
              <a:t>Le diaporama de M1 redéposé en section 1 sur </a:t>
            </a:r>
            <a:r>
              <a:rPr lang="fr-FR" sz="2800" b="0" strike="noStrike" spc="-1" dirty="0" err="1">
                <a:solidFill>
                  <a:srgbClr val="2F3342"/>
                </a:solidFill>
                <a:latin typeface="Candara Light"/>
              </a:rPr>
              <a:t>Moodle</a:t>
            </a:r>
            <a:endParaRPr lang="fr-FR" sz="28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2F3342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2F3342"/>
                </a:solidFill>
                <a:latin typeface="Candara Light"/>
              </a:rPr>
              <a:t>Programmes de l’école primaire, du collège et du lycée </a:t>
            </a:r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2F3342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2F3342"/>
                </a:solidFill>
                <a:latin typeface="Candara Light"/>
              </a:rPr>
              <a:t>Le socle commun de connaissances, de compétences et de culture </a:t>
            </a:r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2F3342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2F3342"/>
                </a:solidFill>
                <a:latin typeface="Candara Light"/>
              </a:rPr>
              <a:t>Les documents ressources,</a:t>
            </a:r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2F3342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2F3342"/>
                </a:solidFill>
                <a:latin typeface="Candara Light"/>
              </a:rPr>
              <a:t>Les repères de progression, </a:t>
            </a:r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2F3342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2F3342"/>
                </a:solidFill>
                <a:latin typeface="Candara Light"/>
              </a:rPr>
              <a:t>Les listes de référence en littérature </a:t>
            </a:r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2F3342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2F3342"/>
                </a:solidFill>
                <a:latin typeface="Candara Light"/>
              </a:rPr>
              <a:t>Les outils incontournables : grammaires, manuels d’autoformation…</a:t>
            </a:r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2F3342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2F3342"/>
                </a:solidFill>
                <a:latin typeface="Candara Light"/>
              </a:rPr>
              <a:t>Des sites (voir page suivante)  </a:t>
            </a:r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TextShape 1"/>
          <p:cNvSpPr txBox="1"/>
          <p:nvPr/>
        </p:nvSpPr>
        <p:spPr>
          <a:xfrm>
            <a:off x="838080" y="300960"/>
            <a:ext cx="7022880" cy="16012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ECRI+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6" name="CustomShape 2"/>
          <p:cNvSpPr/>
          <p:nvPr/>
        </p:nvSpPr>
        <p:spPr>
          <a:xfrm rot="10800000">
            <a:off x="2350080" y="6271920"/>
            <a:ext cx="142560" cy="91080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327" name="CustomShape 3"/>
          <p:cNvSpPr/>
          <p:nvPr/>
        </p:nvSpPr>
        <p:spPr>
          <a:xfrm>
            <a:off x="2975400" y="2909880"/>
            <a:ext cx="6240600" cy="364680"/>
          </a:xfrm>
          <a:prstGeom prst="rect">
            <a:avLst/>
          </a:prstGeom>
          <a:ln>
            <a:rou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Pour aller plus loin, consultez le diaporama ECRI+ en ligne </a:t>
            </a:r>
            <a:endParaRPr lang="fr-FR" sz="1800" b="0" strike="noStrike" spc="-1">
              <a:latin typeface="Arial"/>
            </a:endParaRPr>
          </a:p>
        </p:txBody>
      </p:sp>
      <p:sp>
        <p:nvSpPr>
          <p:cNvPr id="328" name="TextShape 4"/>
          <p:cNvSpPr txBox="1"/>
          <p:nvPr/>
        </p:nvSpPr>
        <p:spPr>
          <a:xfrm>
            <a:off x="971640" y="1492920"/>
            <a:ext cx="10248480" cy="25239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2F3342"/>
              </a:buClr>
              <a:buFont typeface="Wingdings" charset="2"/>
              <a:buChar char=""/>
            </a:pPr>
            <a:r>
              <a:rPr lang="fr-FR" sz="2800" b="0" u="sng" strike="noStrike" spc="-1">
                <a:solidFill>
                  <a:srgbClr val="8E58B6"/>
                </a:solidFill>
                <a:uFillTx/>
                <a:latin typeface="Candara Light"/>
                <a:hlinkClick r:id="rId3"/>
              </a:rPr>
              <a:t>https://ecriplus.fr/</a:t>
            </a:r>
            <a:r>
              <a:rPr lang="fr-FR" sz="2800" b="0" strike="noStrike" spc="-1">
                <a:solidFill>
                  <a:srgbClr val="2F3342"/>
                </a:solidFill>
                <a:latin typeface="Candara Light"/>
              </a:rPr>
              <a:t> </a:t>
            </a:r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2F3342"/>
              </a:buClr>
              <a:buFont typeface="Wingdings" charset="2"/>
              <a:buChar char=""/>
            </a:pPr>
            <a:r>
              <a:rPr lang="fr-FR" sz="2800" b="0" u="sng" strike="noStrike" spc="-1">
                <a:solidFill>
                  <a:srgbClr val="8E58B6"/>
                </a:solidFill>
                <a:uFillTx/>
                <a:latin typeface="Candara Light"/>
                <a:hlinkClick r:id="rId4"/>
              </a:rPr>
              <a:t>https://ecriplus.fr/ressources/</a:t>
            </a:r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  <a:p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fr-FR" sz="28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Espace réservé d’image 5"/>
          <p:cNvPicPr/>
          <p:nvPr/>
        </p:nvPicPr>
        <p:blipFill>
          <a:blip r:embed="rId3"/>
          <a:srcRect l="25054" r="27692"/>
          <a:stretch/>
        </p:blipFill>
        <p:spPr>
          <a:xfrm>
            <a:off x="1104840" y="0"/>
            <a:ext cx="6192000" cy="6857640"/>
          </a:xfrm>
          <a:prstGeom prst="rect">
            <a:avLst/>
          </a:prstGeom>
          <a:ln w="0">
            <a:noFill/>
          </a:ln>
        </p:spPr>
      </p:pic>
      <p:sp>
        <p:nvSpPr>
          <p:cNvPr id="330" name="TextShape 1"/>
          <p:cNvSpPr txBox="1"/>
          <p:nvPr/>
        </p:nvSpPr>
        <p:spPr>
          <a:xfrm>
            <a:off x="7296840" y="1864800"/>
            <a:ext cx="4562640" cy="1563120"/>
          </a:xfrm>
          <a:prstGeom prst="rect">
            <a:avLst/>
          </a:prstGeom>
          <a:noFill/>
          <a:ln w="0">
            <a:noFill/>
          </a:ln>
        </p:spPr>
        <p:txBody>
          <a:bodyPr tIns="0" bIns="0" anchor="b">
            <a:normAutofit fontScale="92500"/>
          </a:bodyPr>
          <a:lstStyle/>
          <a:p>
            <a:pPr>
              <a:lnSpc>
                <a:spcPct val="90000"/>
              </a:lnSpc>
            </a:pPr>
            <a:r>
              <a:rPr lang="fr-FR" sz="3600" b="0" strike="noStrike" spc="-1" dirty="0">
                <a:solidFill>
                  <a:srgbClr val="262626"/>
                </a:solidFill>
                <a:latin typeface="Candara Light"/>
              </a:rPr>
              <a:t>Présentation UE 302, progression et modalités d’évaluation </a:t>
            </a:r>
            <a:endParaRPr lang="fr-FR" sz="36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7161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cap="all" spc="-1">
                <a:solidFill>
                  <a:srgbClr val="000000"/>
                </a:solidFill>
                <a:latin typeface="Candara Light"/>
              </a:rPr>
              <a:t>DES enjeux MULTIPLES  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4" name="TextShape 2"/>
          <p:cNvSpPr txBox="1"/>
          <p:nvPr/>
        </p:nvSpPr>
        <p:spPr>
          <a:xfrm>
            <a:off x="1104840" y="1352520"/>
            <a:ext cx="10248480" cy="4824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85840" indent="-2854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Alternance entrainement aux deux épreuves admissibilité et admission </a:t>
            </a:r>
          </a:p>
          <a:p>
            <a:pPr marL="285840" indent="-2854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Insistance sur les épreuves d’admission que nous découvrons au S3</a:t>
            </a:r>
          </a:p>
          <a:p>
            <a:pPr marL="743040" lvl="1" indent="-2854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Contenu didactique plus affirmé</a:t>
            </a:r>
          </a:p>
          <a:p>
            <a:pPr marL="743040" lvl="1" indent="-2854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 Méthodologie de l’épreuve à envisager </a:t>
            </a:r>
          </a:p>
          <a:p>
            <a:pPr marL="743040" lvl="1" indent="-28548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Intervention des CMF  (ancrage plus fort au terrain)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Lien avec les autres disciplines (DST1)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Articulation à envisager avec votre sujet de mémoire qui doit être choisi pour vous aider à penser votre pratique. 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TextShape 1"/>
          <p:cNvSpPr txBox="1"/>
          <p:nvPr/>
        </p:nvSpPr>
        <p:spPr>
          <a:xfrm>
            <a:off x="1104840" y="1352520"/>
            <a:ext cx="10248480" cy="4824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TD A (premier TD d’une thématique donnée) : mené par HCO ou SB 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575967"/>
              </a:buClr>
              <a:buFont typeface="Wingdings" charset="2"/>
              <a:buChar char=""/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Apports théoriques notamment concepts didactiques en jeu et progression </a:t>
            </a:r>
            <a:r>
              <a:rPr lang="fr-FR" spc="-1" dirty="0" err="1">
                <a:solidFill>
                  <a:srgbClr val="000000"/>
                </a:solidFill>
                <a:latin typeface="Candara Light"/>
              </a:rPr>
              <a:t>curriculaire</a:t>
            </a:r>
            <a:r>
              <a:rPr lang="fr-FR" spc="-1" dirty="0">
                <a:solidFill>
                  <a:srgbClr val="000000"/>
                </a:solidFill>
                <a:latin typeface="Candara Light"/>
              </a:rPr>
              <a:t> sous forme d'analyse de supports pédagogiques, de vidéos, de lectures d'extraits d'articles scientifiques, de docs d'accompagnement et IO... donnés en amont (1h50)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 les sujets des dossiers sont ouverts sur </a:t>
            </a:r>
            <a:r>
              <a:rPr lang="fr-FR" spc="-1" dirty="0" err="1">
                <a:solidFill>
                  <a:srgbClr val="000000"/>
                </a:solidFill>
                <a:latin typeface="Candara Light"/>
              </a:rPr>
              <a:t>Moodle</a:t>
            </a:r>
            <a:r>
              <a:rPr lang="fr-FR" spc="-1" dirty="0">
                <a:solidFill>
                  <a:srgbClr val="000000"/>
                </a:solidFill>
                <a:latin typeface="Candara Light"/>
              </a:rPr>
              <a:t> et rapidement commentés, répartition du travail </a:t>
            </a:r>
            <a:r>
              <a:rPr lang="fr-FR" spc="-1" dirty="0">
                <a:solidFill>
                  <a:srgbClr val="000000"/>
                </a:solidFill>
                <a:latin typeface="Candara Light"/>
                <a:sym typeface="Wingdings" pitchFamily="2" charset="2"/>
              </a:rPr>
              <a:t></a:t>
            </a:r>
            <a:r>
              <a:rPr lang="fr-FR" spc="-1" dirty="0">
                <a:solidFill>
                  <a:srgbClr val="000000"/>
                </a:solidFill>
                <a:latin typeface="Candara Light"/>
              </a:rPr>
              <a:t> choix des étudiants volontaires. (5 à10’)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575967"/>
              </a:buClr>
              <a:buFont typeface="Wingdings" charset="2"/>
              <a:buChar char=""/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2 ou 3 étudiants choisissent parmi les 3 dossiers différents (C1, C2, C3) : un étudiant et des remplaçants possibles. Si vous passez </a:t>
            </a:r>
            <a:r>
              <a:rPr lang="fr-FR" spc="-1" dirty="0" smtClean="0">
                <a:solidFill>
                  <a:srgbClr val="000000"/>
                </a:solidFill>
                <a:latin typeface="Candara Light"/>
              </a:rPr>
              <a:t>seul/e/s, </a:t>
            </a:r>
            <a:r>
              <a:rPr lang="fr-FR" spc="-1" dirty="0">
                <a:solidFill>
                  <a:srgbClr val="000000"/>
                </a:solidFill>
                <a:latin typeface="Candara Light"/>
              </a:rPr>
              <a:t>cela ne vous empêche pas de travailler en groupe.  Ce passage est une chance supplémentaire d’entrainement, mais tout le monde ne pourra </a:t>
            </a:r>
            <a:r>
              <a:rPr lang="fr-FR" spc="-1" dirty="0" smtClean="0">
                <a:solidFill>
                  <a:srgbClr val="000000"/>
                </a:solidFill>
                <a:latin typeface="Candara Light"/>
              </a:rPr>
              <a:t>ou </a:t>
            </a:r>
            <a:r>
              <a:rPr lang="fr-FR" spc="-1" dirty="0" smtClean="0">
                <a:solidFill>
                  <a:srgbClr val="000000"/>
                </a:solidFill>
                <a:latin typeface="Candara Light"/>
              </a:rPr>
              <a:t>ne voudra </a:t>
            </a:r>
            <a:r>
              <a:rPr lang="fr-FR" spc="-1" dirty="0" smtClean="0">
                <a:solidFill>
                  <a:srgbClr val="000000"/>
                </a:solidFill>
                <a:latin typeface="Candara Light"/>
              </a:rPr>
              <a:t>pas </a:t>
            </a:r>
            <a:r>
              <a:rPr lang="fr-FR" spc="-1" dirty="0">
                <a:solidFill>
                  <a:srgbClr val="000000"/>
                </a:solidFill>
                <a:latin typeface="Candara Light"/>
              </a:rPr>
              <a:t>passer au S3.  </a:t>
            </a:r>
          </a:p>
          <a:p>
            <a:pPr marL="228600" indent="-22824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buClr>
                <a:srgbClr val="000000"/>
              </a:buClr>
              <a:buFont typeface="Wingdings" charset="2"/>
              <a:buChar char=""/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Entre TD A et B : préparation d’un oral qui tend vers l’oral canonique à la fin du semestre, </a:t>
            </a:r>
          </a:p>
          <a:p>
            <a:pPr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 Il convient d’insister sur la nécessité  de mener entre les 2 TD ce travail sans quoi pas de TD B profitable.  </a:t>
            </a:r>
            <a:r>
              <a:rPr spc="-1" dirty="0">
                <a:solidFill>
                  <a:srgbClr val="000000"/>
                </a:solidFill>
                <a:latin typeface="Candara Light"/>
              </a:rPr>
              <a:t/>
            </a:r>
            <a:br>
              <a:rPr spc="-1" dirty="0">
                <a:solidFill>
                  <a:srgbClr val="000000"/>
                </a:solidFill>
                <a:latin typeface="Candara Light"/>
              </a:rPr>
            </a:br>
            <a:endParaRPr lang="fr-FR" spc="-1" dirty="0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346" name="TextShape 2"/>
          <p:cNvSpPr txBox="1"/>
          <p:nvPr/>
        </p:nvSpPr>
        <p:spPr>
          <a:xfrm>
            <a:off x="1235520" y="41256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cap="all" spc="-1">
                <a:solidFill>
                  <a:srgbClr val="000000"/>
                </a:solidFill>
                <a:latin typeface="Candara Light"/>
              </a:rPr>
              <a:t>PROTOCOLE DEROULEMENT TD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TextShape 1"/>
          <p:cNvSpPr txBox="1"/>
          <p:nvPr/>
        </p:nvSpPr>
        <p:spPr>
          <a:xfrm>
            <a:off x="1104840" y="1352520"/>
            <a:ext cx="10248480" cy="4824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TD B : mené par une CMF </a:t>
            </a:r>
          </a:p>
          <a:p>
            <a:pPr marL="685800" lvl="1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Passage d’un des étudiants volontaires et ce sur 2 ou 3 cycles</a:t>
            </a:r>
          </a:p>
          <a:p>
            <a:pPr marL="685800" lvl="1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Retour sur les passages et compléments  </a:t>
            </a:r>
          </a:p>
          <a:p>
            <a:pPr marL="685800" lvl="1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Le cycle non traité est également corrigé,  </a:t>
            </a:r>
          </a:p>
          <a:p>
            <a:pPr marL="228600" indent="-22824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buClr>
                <a:srgbClr val="EF4540"/>
              </a:buClr>
              <a:buFont typeface="Wingdings" charset="2"/>
              <a:buChar char=""/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Dans chaque section figurent déjà des éléments de corrigé.  Pour l’instant, ils sont </a:t>
            </a:r>
            <a:r>
              <a:rPr lang="fr-FR" spc="-1" dirty="0" smtClean="0">
                <a:solidFill>
                  <a:srgbClr val="000000"/>
                </a:solidFill>
                <a:latin typeface="Candara Light"/>
              </a:rPr>
              <a:t>cachés (le plus souvent).  </a:t>
            </a:r>
            <a:endParaRPr lang="fr-FR" spc="-1" dirty="0">
              <a:solidFill>
                <a:srgbClr val="000000"/>
              </a:solidFill>
              <a:latin typeface="Candara Light"/>
            </a:endParaRPr>
          </a:p>
          <a:p>
            <a:pPr marL="228600" indent="-228240">
              <a:lnSpc>
                <a:spcPct val="107000"/>
              </a:lnSpc>
              <a:spcBef>
                <a:spcPts val="1001"/>
              </a:spcBef>
              <a:spcAft>
                <a:spcPts val="799"/>
              </a:spcAft>
              <a:buClr>
                <a:srgbClr val="000000"/>
              </a:buClr>
              <a:buFont typeface="Wingdings" charset="2"/>
              <a:buChar char=""/>
            </a:pPr>
            <a:r>
              <a:rPr lang="fr-FR" spc="-1" dirty="0">
                <a:solidFill>
                  <a:srgbClr val="000000"/>
                </a:solidFill>
                <a:latin typeface="Candara Light"/>
              </a:rPr>
              <a:t>Autre sorte de TD : consacré à la méthodologie de l’écrit ou de l’oral (TD1), mené par </a:t>
            </a:r>
            <a:r>
              <a:rPr lang="fr-FR" spc="-1" dirty="0" smtClean="0">
                <a:solidFill>
                  <a:srgbClr val="000000"/>
                </a:solidFill>
                <a:latin typeface="Candara Light"/>
              </a:rPr>
              <a:t>MC,</a:t>
            </a:r>
            <a:endParaRPr lang="fr-FR" spc="-1" dirty="0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348" name="TextShape 2"/>
          <p:cNvSpPr txBox="1"/>
          <p:nvPr/>
        </p:nvSpPr>
        <p:spPr>
          <a:xfrm>
            <a:off x="1235520" y="41256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cap="all" spc="-1">
                <a:solidFill>
                  <a:srgbClr val="000000"/>
                </a:solidFill>
                <a:latin typeface="Candara Light"/>
              </a:rPr>
              <a:t>PROTOCOLE DEROULEMENT TD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TextShape 1"/>
          <p:cNvSpPr txBox="1"/>
          <p:nvPr/>
        </p:nvSpPr>
        <p:spPr>
          <a:xfrm>
            <a:off x="1104840" y="1352520"/>
            <a:ext cx="10248480" cy="4824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115000"/>
              </a:lnSpc>
              <a:spcBef>
                <a:spcPts val="1001"/>
              </a:spcBef>
              <a:spcAft>
                <a:spcPts val="1001"/>
              </a:spcAft>
              <a:buClr>
                <a:srgbClr val="000000"/>
              </a:buClr>
              <a:buFont typeface="Wingdings" charset="2"/>
              <a:buChar char=""/>
            </a:pPr>
            <a:r>
              <a:rPr lang="fr-FR" sz="1800" b="0" strike="noStrike" spc="-1" dirty="0">
                <a:solidFill>
                  <a:srgbClr val="000000"/>
                </a:solidFill>
                <a:latin typeface="Candara Light"/>
              </a:rPr>
              <a:t>Voir fichier Excel au début de l'espace Moodle</a:t>
            </a:r>
          </a:p>
          <a:p>
            <a:pPr>
              <a:lnSpc>
                <a:spcPct val="115000"/>
              </a:lnSpc>
              <a:spcBef>
                <a:spcPts val="1001"/>
              </a:spcBef>
              <a:spcAft>
                <a:spcPts val="1001"/>
              </a:spcAft>
              <a:tabLst>
                <a:tab pos="0" algn="l"/>
              </a:tabLst>
            </a:pPr>
            <a:endParaRPr lang="fr-FR" sz="1800" b="0" strike="noStrike" spc="-1" dirty="0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350" name="TextShape 2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PROGRAMMATION 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TextShape 1"/>
          <p:cNvSpPr txBox="1"/>
          <p:nvPr/>
        </p:nvSpPr>
        <p:spPr>
          <a:xfrm>
            <a:off x="1104840" y="1352520"/>
            <a:ext cx="10248480" cy="4824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115000"/>
              </a:lnSpc>
              <a:spcBef>
                <a:spcPts val="1001"/>
              </a:spcBef>
              <a:spcAft>
                <a:spcPts val="1001"/>
              </a:spcAft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5 TD de révision EDL et entrainement à l’écrit en vue d’un DST début mars (note 1)</a:t>
            </a:r>
          </a:p>
          <a:p>
            <a:pPr marL="228600" indent="-228240">
              <a:lnSpc>
                <a:spcPct val="115000"/>
              </a:lnSpc>
              <a:spcBef>
                <a:spcPts val="1001"/>
              </a:spcBef>
              <a:spcAft>
                <a:spcPts val="1001"/>
              </a:spcAft>
              <a:buClr>
                <a:srgbClr val="000000"/>
              </a:buClr>
              <a:buFont typeface="Wingdings" charset="2"/>
              <a:buChar char=""/>
            </a:pPr>
            <a:r>
              <a:rPr lang="fr-FR" sz="2400" spc="-1" dirty="0">
                <a:solidFill>
                  <a:srgbClr val="000000"/>
                </a:solidFill>
                <a:latin typeface="Candara Light"/>
              </a:rPr>
              <a:t>Un TD méthodologie oral avec passages de volontaires (HCO)</a:t>
            </a:r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228600" indent="-228240">
              <a:lnSpc>
                <a:spcPct val="115000"/>
              </a:lnSpc>
              <a:spcBef>
                <a:spcPts val="1001"/>
              </a:spcBef>
              <a:spcAft>
                <a:spcPts val="1001"/>
              </a:spcAft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Des simulations orales individuelles maths français  </a:t>
            </a:r>
            <a:r>
              <a:rPr lang="fr-FR" sz="2400" b="0" strike="noStrike" spc="-1" dirty="0" smtClean="0">
                <a:solidFill>
                  <a:srgbClr val="000000"/>
                </a:solidFill>
                <a:latin typeface="Candara Light"/>
              </a:rPr>
              <a:t>CMF (note </a:t>
            </a: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2) </a:t>
            </a:r>
          </a:p>
          <a:p>
            <a:pPr marL="685800" lvl="1" indent="-228240">
              <a:lnSpc>
                <a:spcPct val="115000"/>
              </a:lnSpc>
              <a:spcBef>
                <a:spcPts val="499"/>
              </a:spcBef>
              <a:spcAft>
                <a:spcPts val="1001"/>
              </a:spcAft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2 heures de prépa </a:t>
            </a:r>
          </a:p>
          <a:p>
            <a:pPr marL="685800" lvl="1" indent="-228240">
              <a:lnSpc>
                <a:spcPct val="115000"/>
              </a:lnSpc>
              <a:spcBef>
                <a:spcPts val="499"/>
              </a:spcBef>
              <a:spcAft>
                <a:spcPts val="1001"/>
              </a:spcAft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Passage dans les conditions du concours</a:t>
            </a:r>
          </a:p>
          <a:p>
            <a:pPr>
              <a:lnSpc>
                <a:spcPct val="115000"/>
              </a:lnSpc>
              <a:spcBef>
                <a:spcPts val="499"/>
              </a:spcBef>
              <a:spcAft>
                <a:spcPts val="1001"/>
              </a:spcAft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000000"/>
                </a:solidFill>
                <a:latin typeface="Wingdings"/>
              </a:rPr>
              <a:t></a:t>
            </a: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 Le S3 constitue donc à la fois une révision de l’écrit mais surtout un entrainement systématique aux épreuves orales. </a:t>
            </a:r>
          </a:p>
        </p:txBody>
      </p:sp>
      <p:sp>
        <p:nvSpPr>
          <p:cNvPr id="352" name="TextShape 2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Au semestre 4 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CustomShape 1"/>
          <p:cNvSpPr/>
          <p:nvPr/>
        </p:nvSpPr>
        <p:spPr>
          <a:xfrm>
            <a:off x="1329480" y="5717520"/>
            <a:ext cx="1011960" cy="1006920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fr-FR"/>
          </a:p>
        </p:txBody>
      </p:sp>
      <p:sp>
        <p:nvSpPr>
          <p:cNvPr id="354" name="CustomShape 2"/>
          <p:cNvSpPr/>
          <p:nvPr/>
        </p:nvSpPr>
        <p:spPr>
          <a:xfrm>
            <a:off x="10919520" y="441360"/>
            <a:ext cx="703080" cy="244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>
              <a:lnSpc>
                <a:spcPct val="100000"/>
              </a:lnSpc>
            </a:pPr>
            <a:fld id="{F567CDA2-0AB3-4B06-91E4-AE4F5997CA04}" type="slidenum">
              <a:rPr lang="fr-FR" sz="1000" b="1" strike="noStrike" spc="-1">
                <a:solidFill>
                  <a:srgbClr val="FFFFFF">
                    <a:alpha val="50000"/>
                  </a:srgbClr>
                </a:solidFill>
                <a:latin typeface="Calibri"/>
              </a:rPr>
              <a:t>18</a:t>
            </a:fld>
            <a:endParaRPr lang="fr-FR" sz="1000" b="0" strike="noStrike" spc="-1">
              <a:latin typeface="Arial"/>
            </a:endParaRPr>
          </a:p>
        </p:txBody>
      </p:sp>
      <p:pic>
        <p:nvPicPr>
          <p:cNvPr id="355" name="Espace réservé d’image 8"/>
          <p:cNvPicPr/>
          <p:nvPr/>
        </p:nvPicPr>
        <p:blipFill>
          <a:blip r:embed="rId3"/>
          <a:stretch/>
        </p:blipFill>
        <p:spPr>
          <a:xfrm>
            <a:off x="5440320" y="0"/>
            <a:ext cx="6751440" cy="6857640"/>
          </a:xfrm>
          <a:prstGeom prst="rect">
            <a:avLst/>
          </a:prstGeom>
          <a:ln w="0">
            <a:noFill/>
          </a:ln>
        </p:spPr>
      </p:pic>
      <p:sp>
        <p:nvSpPr>
          <p:cNvPr id="356" name="CustomShape 3"/>
          <p:cNvSpPr/>
          <p:nvPr/>
        </p:nvSpPr>
        <p:spPr>
          <a:xfrm>
            <a:off x="1387080" y="1886040"/>
            <a:ext cx="4854600" cy="1337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0" bIns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fr-FR" sz="3600" b="0" strike="noStrike" spc="-1">
                <a:solidFill>
                  <a:srgbClr val="262626"/>
                </a:solidFill>
                <a:latin typeface="Calibri Light"/>
              </a:rPr>
              <a:t>Les évaluations </a:t>
            </a:r>
            <a:endParaRPr lang="fr-FR" sz="36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TextShape 1"/>
          <p:cNvSpPr txBox="1"/>
          <p:nvPr/>
        </p:nvSpPr>
        <p:spPr>
          <a:xfrm>
            <a:off x="1104840" y="1866960"/>
            <a:ext cx="10248480" cy="43095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Deux </a:t>
            </a:r>
            <a:r>
              <a:rPr lang="fr-FR" sz="2400" spc="-1" dirty="0">
                <a:solidFill>
                  <a:srgbClr val="000000"/>
                </a:solidFill>
                <a:latin typeface="Candara Light"/>
              </a:rPr>
              <a:t>évaluations : DST et DM collaboratifs presque) finis en TD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Deux travaux collaboratifs faits essentiellement </a:t>
            </a:r>
            <a:r>
              <a:rPr lang="fr-FR" sz="2400" b="0" strike="noStrike" spc="-1" dirty="0" smtClean="0">
                <a:solidFill>
                  <a:srgbClr val="000000"/>
                </a:solidFill>
                <a:latin typeface="Candara Light"/>
              </a:rPr>
              <a:t>ou presque en </a:t>
            </a: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TD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Pourquoi ce choix ? 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Il s’agit de vous accompagner le plus possible en TD au S3 alors que le S4 fait quant à lui le choix d’évaluations individuelles 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Des pratiques collaboratives pour réfléchir, échanger, étayer 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400" b="0" strike="noStrike" spc="-1" dirty="0">
                <a:solidFill>
                  <a:srgbClr val="000000"/>
                </a:solidFill>
                <a:latin typeface="Candara Light"/>
              </a:rPr>
              <a:t>Des devoirs accompagnés en classe pour alléger votre travail (organisation du travail en groupe chronophage) </a:t>
            </a:r>
          </a:p>
          <a:p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  <a:p>
            <a:endParaRPr lang="fr-FR" sz="2400" b="0" strike="noStrike" spc="-1" dirty="0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358" name="TextShape 2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LES DEVOIRS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TextShape 1"/>
          <p:cNvSpPr txBox="1"/>
          <p:nvPr/>
        </p:nvSpPr>
        <p:spPr>
          <a:xfrm>
            <a:off x="1104840" y="1866960"/>
            <a:ext cx="10248480" cy="43095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0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1 DST collaboratif sur 2 jours </a:t>
            </a:r>
            <a:r>
              <a:rPr lang="fr-FR" sz="2000" b="0" strike="noStrike" spc="-1" dirty="0" smtClean="0">
                <a:solidFill>
                  <a:srgbClr val="000000"/>
                </a:solidFill>
                <a:latin typeface="Candara Light"/>
                <a:ea typeface="Calibri"/>
              </a:rPr>
              <a:t>(6 octobre et 4 novembre)</a:t>
            </a:r>
            <a:endParaRPr lang="fr-FR" sz="2000" spc="-1" dirty="0">
              <a:solidFill>
                <a:srgbClr val="000000"/>
              </a:solidFill>
              <a:latin typeface="Candara Light"/>
              <a:ea typeface="Calibri"/>
            </a:endParaRP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000" spc="-1" dirty="0">
                <a:solidFill>
                  <a:srgbClr val="000000"/>
                </a:solidFill>
                <a:latin typeface="Candara Light"/>
                <a:ea typeface="Calibri"/>
              </a:rPr>
              <a:t>analyse d’un album dans le cadre de l’enseignement du français et du français dans les autres disciplines. 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000" spc="-1" dirty="0">
                <a:solidFill>
                  <a:srgbClr val="000000"/>
                </a:solidFill>
                <a:latin typeface="Candara Light"/>
                <a:ea typeface="Calibri"/>
              </a:rPr>
              <a:t>Pistes d’exploitation de cet album en français et dans une autre discipline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000" spc="-1" dirty="0">
                <a:solidFill>
                  <a:srgbClr val="000000"/>
                </a:solidFill>
                <a:latin typeface="Candara Light"/>
                <a:ea typeface="Calibri"/>
              </a:rPr>
              <a:t>DST réalisé par groupes.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000" spc="-1" dirty="0">
                <a:solidFill>
                  <a:srgbClr val="000000"/>
                </a:solidFill>
                <a:latin typeface="Candara Light"/>
                <a:ea typeface="Calibri"/>
              </a:rPr>
              <a:t>Vous êtes tenus d'assister à ces deux dates pour être évalués au sein d'un groupe (les étudiants salariés doivent obtenir une autorisation d'absence auprès de leur employeur)</a:t>
            </a:r>
          </a:p>
        </p:txBody>
      </p:sp>
      <p:sp>
        <p:nvSpPr>
          <p:cNvPr id="360" name="TextShape 2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 dirty="0">
                <a:solidFill>
                  <a:srgbClr val="000000"/>
                </a:solidFill>
                <a:latin typeface="Candara Light"/>
              </a:rPr>
              <a:t>DST  1</a:t>
            </a:r>
            <a:endParaRPr lang="fr-FR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Shape 1"/>
          <p:cNvSpPr txBox="1"/>
          <p:nvPr/>
        </p:nvSpPr>
        <p:spPr>
          <a:xfrm>
            <a:off x="1104840" y="1866960"/>
            <a:ext cx="10248480" cy="43095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0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1 DM à rendre le </a:t>
            </a:r>
            <a:r>
              <a:rPr lang="fr-FR" sz="2000" b="0" strike="noStrike" spc="-1" dirty="0" smtClean="0">
                <a:solidFill>
                  <a:srgbClr val="000000"/>
                </a:solidFill>
                <a:latin typeface="Candara Light"/>
                <a:ea typeface="Calibri"/>
              </a:rPr>
              <a:t>24 </a:t>
            </a:r>
            <a:r>
              <a:rPr lang="fr-FR" sz="20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novembre (délai </a:t>
            </a:r>
            <a:r>
              <a:rPr lang="fr-FR" sz="2000" b="0" strike="noStrike" spc="-1" dirty="0" smtClean="0">
                <a:solidFill>
                  <a:srgbClr val="000000"/>
                </a:solidFill>
                <a:latin typeface="Candara Light"/>
                <a:ea typeface="Calibri"/>
              </a:rPr>
              <a:t>possible) </a:t>
            </a:r>
            <a:r>
              <a:rPr lang="fr-FR" sz="20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: construction d’un sujet complet de type CRPE avec son corrigé en EDL et la rédaction collaborative de l’essai en entier </a:t>
            </a:r>
            <a:endParaRPr lang="fr-FR" sz="20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0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DM réalisé par groupes.</a:t>
            </a:r>
            <a:endParaRPr lang="fr-FR" sz="20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0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TD  de préparation date 1 </a:t>
            </a:r>
            <a:r>
              <a:rPr lang="fr-FR" sz="2000" b="0" strike="noStrike" spc="-1" dirty="0" smtClean="0">
                <a:solidFill>
                  <a:srgbClr val="000000"/>
                </a:solidFill>
                <a:latin typeface="Candara Light"/>
                <a:ea typeface="Calibri"/>
              </a:rPr>
              <a:t>(</a:t>
            </a:r>
            <a:r>
              <a:rPr lang="fr-FR" sz="2000" spc="-1" dirty="0" smtClean="0">
                <a:solidFill>
                  <a:srgbClr val="000000"/>
                </a:solidFill>
                <a:latin typeface="Candara Light"/>
                <a:ea typeface="Calibri"/>
              </a:rPr>
              <a:t>06/10 </a:t>
            </a:r>
            <a:r>
              <a:rPr lang="fr-FR" sz="2000" spc="-1" dirty="0">
                <a:solidFill>
                  <a:srgbClr val="000000"/>
                </a:solidFill>
                <a:latin typeface="Candara Light"/>
                <a:ea typeface="Calibri"/>
              </a:rPr>
              <a:t>- </a:t>
            </a:r>
            <a:r>
              <a:rPr lang="fr-FR" sz="20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choix du texte, élaboration question et choix de questions de langue) : vous pouvez réfléchir à des propositions de texte en </a:t>
            </a:r>
            <a:r>
              <a:rPr lang="fr-FR" sz="2000" b="0" strike="noStrike" spc="-1" dirty="0" smtClean="0">
                <a:solidFill>
                  <a:srgbClr val="000000"/>
                </a:solidFill>
                <a:latin typeface="Candara Light"/>
                <a:ea typeface="Calibri"/>
              </a:rPr>
              <a:t>amont.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000" b="0" strike="noStrike" spc="-1" dirty="0" smtClean="0">
                <a:solidFill>
                  <a:srgbClr val="000000"/>
                </a:solidFill>
                <a:latin typeface="Candara Light"/>
                <a:ea typeface="Calibri"/>
              </a:rPr>
              <a:t>Entre </a:t>
            </a:r>
            <a:r>
              <a:rPr lang="fr-FR" sz="20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cette date et </a:t>
            </a:r>
            <a:r>
              <a:rPr lang="fr-FR" sz="2000" spc="-1" dirty="0">
                <a:solidFill>
                  <a:srgbClr val="000000"/>
                </a:solidFill>
                <a:latin typeface="Candara Light"/>
                <a:ea typeface="Calibri"/>
              </a:rPr>
              <a:t>la date 2</a:t>
            </a:r>
            <a:r>
              <a:rPr lang="fr-FR" sz="20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, échanges possibles avec formatrice pour validation sujet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000" spc="-1" dirty="0">
                <a:solidFill>
                  <a:srgbClr val="000000"/>
                </a:solidFill>
                <a:latin typeface="Candara Light"/>
              </a:rPr>
              <a:t>Le </a:t>
            </a:r>
            <a:r>
              <a:rPr lang="fr-FR" sz="2000" spc="-1" dirty="0" smtClean="0">
                <a:solidFill>
                  <a:srgbClr val="000000"/>
                </a:solidFill>
                <a:latin typeface="Candara Light"/>
              </a:rPr>
              <a:t>24/11 </a:t>
            </a:r>
            <a:r>
              <a:rPr lang="fr-FR" sz="2000" spc="-1" dirty="0">
                <a:solidFill>
                  <a:srgbClr val="000000"/>
                </a:solidFill>
                <a:latin typeface="Candara Light"/>
              </a:rPr>
              <a:t>finalisation de la rédaction des réponses </a:t>
            </a:r>
            <a:endParaRPr lang="fr-FR" sz="2000" b="0" strike="noStrike" spc="-1" dirty="0">
              <a:solidFill>
                <a:srgbClr val="000000"/>
              </a:solidFill>
              <a:latin typeface="Candara Light"/>
            </a:endParaRPr>
          </a:p>
          <a:p>
            <a:pPr>
              <a:lnSpc>
                <a:spcPct val="115000"/>
              </a:lnSpc>
              <a:spcBef>
                <a:spcPts val="1001"/>
              </a:spcBef>
              <a:spcAft>
                <a:spcPts val="1001"/>
              </a:spcAft>
              <a:tabLst>
                <a:tab pos="0" algn="l"/>
              </a:tabLst>
            </a:pPr>
            <a:endParaRPr lang="fr-FR" sz="2000" b="0" strike="noStrike" spc="-1" dirty="0">
              <a:solidFill>
                <a:srgbClr val="000000"/>
              </a:solidFill>
              <a:latin typeface="Candara Light"/>
            </a:endParaRPr>
          </a:p>
        </p:txBody>
      </p:sp>
      <p:sp>
        <p:nvSpPr>
          <p:cNvPr id="363" name="TextShape 2"/>
          <p:cNvSpPr txBox="1"/>
          <p:nvPr/>
        </p:nvSpPr>
        <p:spPr>
          <a:xfrm>
            <a:off x="1104840" y="32940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DM  2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Espace réservé d’image 16"/>
          <p:cNvPicPr/>
          <p:nvPr/>
        </p:nvPicPr>
        <p:blipFill>
          <a:blip r:embed="rId3">
            <a:alphaModFix amt="10000"/>
          </a:blip>
          <a:stretch/>
        </p:blipFill>
        <p:spPr>
          <a:xfrm>
            <a:off x="968040" y="0"/>
            <a:ext cx="4051800" cy="6857640"/>
          </a:xfrm>
          <a:prstGeom prst="rect">
            <a:avLst/>
          </a:prstGeom>
          <a:ln w="0">
            <a:noFill/>
          </a:ln>
        </p:spPr>
      </p:pic>
      <p:sp>
        <p:nvSpPr>
          <p:cNvPr id="369" name="TextShape 1"/>
          <p:cNvSpPr txBox="1"/>
          <p:nvPr/>
        </p:nvSpPr>
        <p:spPr>
          <a:xfrm>
            <a:off x="5020560" y="1147680"/>
            <a:ext cx="5568480" cy="1334520"/>
          </a:xfrm>
          <a:prstGeom prst="rect">
            <a:avLst/>
          </a:prstGeom>
          <a:noFill/>
          <a:ln w="0">
            <a:noFill/>
          </a:ln>
        </p:spPr>
        <p:txBody>
          <a:bodyPr tIns="0" bIns="0" anchor="b">
            <a:noAutofit/>
          </a:bodyPr>
          <a:lstStyle/>
          <a:p>
            <a:pPr>
              <a:lnSpc>
                <a:spcPct val="90000"/>
              </a:lnSpc>
            </a:pPr>
            <a:r>
              <a:rPr lang="fr-FR" sz="3600" b="0" strike="noStrike" spc="-1">
                <a:solidFill>
                  <a:srgbClr val="262626"/>
                </a:solidFill>
                <a:latin typeface="Candara Light"/>
              </a:rPr>
              <a:t>L’épreuve d’admission </a:t>
            </a:r>
            <a:endParaRPr lang="fr-FR" sz="36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70" name="Espace réservé d’image 11"/>
          <p:cNvPicPr/>
          <p:nvPr/>
        </p:nvPicPr>
        <p:blipFill>
          <a:blip r:embed="rId3">
            <a:alphaModFix amt="10000"/>
          </a:blip>
          <a:stretch/>
        </p:blipFill>
        <p:spPr>
          <a:xfrm>
            <a:off x="11004120" y="1815480"/>
            <a:ext cx="1187640" cy="2581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Des exemples de sujets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2" name="TextShape 2"/>
          <p:cNvSpPr txBox="1"/>
          <p:nvPr/>
        </p:nvSpPr>
        <p:spPr>
          <a:xfrm>
            <a:off x="1104840" y="1352520"/>
            <a:ext cx="10248480" cy="4824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ndara Light"/>
              </a:rPr>
              <a:t>Un sujet FDE semestre 3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ndara Light"/>
              </a:rPr>
              <a:t>Un sujet FDE  semestre 4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ndara Light"/>
              </a:rPr>
              <a:t> Un sujet CRPE 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Semestre  3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4" name="CustomShape 2"/>
          <p:cNvSpPr/>
          <p:nvPr/>
        </p:nvSpPr>
        <p:spPr>
          <a:xfrm>
            <a:off x="1104840" y="1737000"/>
            <a:ext cx="9574200" cy="364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fr-FR" sz="1800" b="0" u="sng" strike="noStrike" spc="-1">
                <a:solidFill>
                  <a:srgbClr val="8E58B6"/>
                </a:solidFill>
                <a:uFillTx/>
                <a:latin typeface="Calibri"/>
                <a:hlinkClick r:id="rId2"/>
              </a:rPr>
              <a:t>Cours : MASTER 2 MEEF semestre 3 PERPI français 2022-2023 (umontpellier.fr)</a:t>
            </a:r>
            <a:endParaRPr lang="fr-FR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Semestre  4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76" name="Image 4"/>
          <p:cNvPicPr/>
          <p:nvPr/>
        </p:nvPicPr>
        <p:blipFill>
          <a:blip r:embed="rId2"/>
          <a:stretch/>
        </p:blipFill>
        <p:spPr>
          <a:xfrm>
            <a:off x="2003760" y="1263960"/>
            <a:ext cx="7724160" cy="43293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Semestre  4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78" name="Image 3"/>
          <p:cNvPicPr/>
          <p:nvPr/>
        </p:nvPicPr>
        <p:blipFill>
          <a:blip r:embed="rId2"/>
          <a:stretch/>
        </p:blipFill>
        <p:spPr>
          <a:xfrm>
            <a:off x="2783632" y="1242360"/>
            <a:ext cx="7562408" cy="4202864"/>
          </a:xfrm>
          <a:prstGeom prst="rect">
            <a:avLst/>
          </a:prstGeom>
          <a:ln w="0">
            <a:noFill/>
          </a:ln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xmlns="" id="{D8EDF121-74F5-DD24-5B20-EF3AA803DF14}"/>
              </a:ext>
            </a:extLst>
          </p:cNvPr>
          <p:cNvSpPr txBox="1"/>
          <p:nvPr/>
        </p:nvSpPr>
        <p:spPr>
          <a:xfrm>
            <a:off x="1415480" y="5301208"/>
            <a:ext cx="7139762" cy="825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1400"/>
              </a:lnSpc>
              <a:buNone/>
            </a:pPr>
            <a:r>
              <a:rPr lang="fr-FR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CONSIGNE :</a:t>
            </a:r>
          </a:p>
          <a:p>
            <a:pPr algn="just"/>
            <a:r>
              <a:rPr lang="fr-FR" sz="1800" kern="150" dirty="0">
                <a:effectLst/>
                <a:latin typeface="Times New Roman" panose="02020603050405020304" pitchFamily="18" charset="0"/>
                <a:ea typeface="SimSun" panose="02010600030101010101" pitchFamily="2" charset="-122"/>
                <a:cs typeface="Arial" panose="020B0604020202020204" pitchFamily="34" charset="0"/>
              </a:rPr>
              <a:t>Dans un exposé de 15 minutes, vous présenterez une séance d’enseignement portant sur le rappel de récit en moyenne section  </a:t>
            </a:r>
            <a:endParaRPr lang="fr-FR" sz="1800" kern="150" dirty="0">
              <a:effectLst/>
              <a:latin typeface="Calibri Light" panose="020F030202020403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4" name="Signe de multiplication 3">
            <a:extLst>
              <a:ext uri="{FF2B5EF4-FFF2-40B4-BE49-F238E27FC236}">
                <a16:creationId xmlns:a16="http://schemas.microsoft.com/office/drawing/2014/main" xmlns="" id="{745D4B67-641D-2065-ADBA-FD125AABAA97}"/>
              </a:ext>
            </a:extLst>
          </p:cNvPr>
          <p:cNvSpPr/>
          <p:nvPr/>
        </p:nvSpPr>
        <p:spPr>
          <a:xfrm>
            <a:off x="5015880" y="3406230"/>
            <a:ext cx="2376264" cy="2160240"/>
          </a:xfrm>
          <a:prstGeom prst="mathMultipl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Un sujet CRPE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80" name="Image 8"/>
          <p:cNvPicPr/>
          <p:nvPr/>
        </p:nvPicPr>
        <p:blipFill>
          <a:blip r:embed="rId2"/>
          <a:stretch/>
        </p:blipFill>
        <p:spPr>
          <a:xfrm>
            <a:off x="763920" y="1338120"/>
            <a:ext cx="5331960" cy="4854600"/>
          </a:xfrm>
          <a:prstGeom prst="rect">
            <a:avLst/>
          </a:prstGeom>
          <a:ln w="0">
            <a:noFill/>
          </a:ln>
        </p:spPr>
      </p:pic>
      <p:pic>
        <p:nvPicPr>
          <p:cNvPr id="381" name="Image 10"/>
          <p:cNvPicPr/>
          <p:nvPr/>
        </p:nvPicPr>
        <p:blipFill>
          <a:blip r:embed="rId3"/>
          <a:stretch/>
        </p:blipFill>
        <p:spPr>
          <a:xfrm>
            <a:off x="6588720" y="1338120"/>
            <a:ext cx="5158800" cy="44578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Les différences 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383" name="Table 2"/>
          <p:cNvGraphicFramePr/>
          <p:nvPr>
            <p:extLst>
              <p:ext uri="{D42A27DB-BD31-4B8C-83A1-F6EECF244321}">
                <p14:modId xmlns:p14="http://schemas.microsoft.com/office/powerpoint/2010/main" val="2917835639"/>
              </p:ext>
            </p:extLst>
          </p:nvPr>
        </p:nvGraphicFramePr>
        <p:xfrm>
          <a:off x="1104840" y="1352520"/>
          <a:ext cx="10248480" cy="4389120"/>
        </p:xfrm>
        <a:graphic>
          <a:graphicData uri="http://schemas.openxmlformats.org/drawingml/2006/table">
            <a:tbl>
              <a:tblPr/>
              <a:tblGrid>
                <a:gridCol w="256212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562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56212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56212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2184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Sujet Semestre 3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Sujet semestre 4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5B59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CRPE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A5B59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51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Consignes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Plus ou moins précise selon les sujets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Large 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Large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81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Types de documents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0F2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Nombreux et variés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0F2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 documents et doc scientifique (orientation du corpus)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0F2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 documents au plus et pas de doc scientifique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0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819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Corpus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Long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Conforme à la longueur annoncée pour les épreuves du CRPE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Court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011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Type de travail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0F2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Collaboratif </a:t>
                      </a:r>
                      <a:endParaRPr lang="fr-F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Passage individuel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0F2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Individuel en temps limité (condition du CRPE)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0F2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Individuel en temps limité (condition du CRPE)</a:t>
                      </a:r>
                      <a:endParaRPr lang="fr-FR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F0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21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Évaluation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Formative, non notée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Formative, notée 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Certificative 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0E5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Quel déroulé ? 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5" name="TextShape 2"/>
          <p:cNvSpPr txBox="1"/>
          <p:nvPr/>
        </p:nvSpPr>
        <p:spPr>
          <a:xfrm>
            <a:off x="1104840" y="1405440"/>
            <a:ext cx="10467720" cy="453816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15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Présentation des documents proposés (1’)</a:t>
            </a:r>
            <a:endParaRPr lang="fr-FR" sz="2000" b="0" strike="noStrike" spc="-1">
              <a:solidFill>
                <a:srgbClr val="000000"/>
              </a:solidFill>
              <a:latin typeface="Candara Light"/>
            </a:endParaRPr>
          </a:p>
          <a:p>
            <a:pPr marL="343080" indent="-342720">
              <a:lnSpc>
                <a:spcPct val="115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Contextualisation de la séance à produire (2 /3 ’)</a:t>
            </a:r>
            <a:endParaRPr lang="fr-FR" sz="20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Quelle place dans l’année, la séance (ce sera donné par le sujet) </a:t>
            </a:r>
            <a:endParaRPr lang="fr-FR" sz="20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Le lien par rapport aux programmes (programmes familiers même si connaissance précise non exigé) </a:t>
            </a:r>
            <a:endParaRPr lang="fr-FR" sz="20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Les difficultés que ce domaine pose ou les grands principes didactiques à prendre en compte / en ligne de mire (liens vers la didactique) : par exemple, difficultés liées à l’enseignement du vocabulaire, pourtant importance de ce dernier comme interface des autres composantes, rôle du réemploi … ou encore : écriture opération complexe / coût cognitif important (« millefeuilles » d’où importance entrée, progression selon niveau des élèves et compétences, réécriture (brouillon ...)… </a:t>
            </a:r>
            <a:endParaRPr lang="fr-FR" sz="20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15000"/>
              </a:lnSpc>
              <a:spcBef>
                <a:spcPts val="499"/>
              </a:spcBef>
              <a:spcAft>
                <a:spcPts val="1001"/>
              </a:spcAft>
              <a:buClr>
                <a:srgbClr val="000000"/>
              </a:buClr>
              <a:buFont typeface="Calibri Light"/>
              <a:buAutoNum type="alphaLcPeriod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Objectifs d’enseignement</a:t>
            </a:r>
            <a:endParaRPr lang="fr-FR" sz="20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Quel déroulé ? 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7" name="TextShape 2"/>
          <p:cNvSpPr txBox="1"/>
          <p:nvPr/>
        </p:nvSpPr>
        <p:spPr>
          <a:xfrm>
            <a:off x="1104840" y="1405440"/>
            <a:ext cx="10467720" cy="4538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15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Présentation de la séance (8’)</a:t>
            </a:r>
            <a:endParaRPr lang="fr-FR" sz="20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Prérequis ou réalisé en amont (cela peut être dit en phase 2) </a:t>
            </a:r>
            <a:endParaRPr lang="fr-FR" sz="20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Modalités, durée, support, disposition, matériel (penser aux gestes pros : pilotage, tissage, notamment) </a:t>
            </a:r>
            <a:endParaRPr lang="fr-FR" sz="20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15000"/>
              </a:lnSpc>
              <a:spcBef>
                <a:spcPts val="499"/>
              </a:spcBef>
              <a:spcAft>
                <a:spcPts val="1001"/>
              </a:spcAft>
              <a:buClr>
                <a:srgbClr val="000000"/>
              </a:buClr>
              <a:buFont typeface="Calibri Light"/>
              <a:buAutoNum type="alphaLcPeriod"/>
            </a:pPr>
            <a:r>
              <a:rPr lang="fr-FR" sz="20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Déroulé avec phasage (non minutage : vous pouvez le prévoir pour vous, pour voir si la séance envisagée est « raisonnablement » faisable) ; à l’intérieur de ce déroulé, il faut veiller à :</a:t>
            </a:r>
            <a:endParaRPr lang="fr-FR" sz="20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Quel déroulé ? 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9" name="TextShape 2"/>
          <p:cNvSpPr txBox="1"/>
          <p:nvPr/>
        </p:nvSpPr>
        <p:spPr>
          <a:xfrm>
            <a:off x="1104840" y="1405440"/>
            <a:ext cx="10467720" cy="4538160"/>
          </a:xfrm>
          <a:prstGeom prst="rect">
            <a:avLst/>
          </a:prstGeom>
          <a:noFill/>
          <a:ln w="0">
            <a:noFill/>
          </a:ln>
        </p:spPr>
        <p:txBody>
          <a:bodyPr>
            <a:normAutofit fontScale="92500"/>
          </a:bodyPr>
          <a:lstStyle/>
          <a:p>
            <a:pPr marL="1143000" lvl="2" indent="-228240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LcPeriod"/>
            </a:pPr>
            <a:r>
              <a:rPr lang="fr-FR" sz="18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Intégration des gestes pros de l’enseignant, lecture, étayage, pilotage… : sur quoi insiste-t-on ?  Ex : dictée adulte : importance des reformulations, des demandes de précision, anticipation des difficultés (se remémorer une histoire, gestion de la correction de la langue…)  </a:t>
            </a:r>
            <a:endParaRPr lang="fr-FR" sz="18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1143000" lvl="2" indent="-228240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LcPeriod"/>
            </a:pPr>
            <a:r>
              <a:rPr lang="fr-FR" sz="18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Intégration activité élève : réponses possibles des élèves, propositions, erreurs, difficultés, questions…  </a:t>
            </a:r>
            <a:endParaRPr lang="fr-FR" sz="18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1143000" lvl="2" indent="-228240">
              <a:lnSpc>
                <a:spcPct val="115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LcPeriod"/>
            </a:pPr>
            <a:r>
              <a:rPr lang="fr-FR" sz="18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Justification des choix : qui fait la lecture ?  pourquoi la phase collective est-elle plus longue ? </a:t>
            </a:r>
            <a:endParaRPr lang="fr-FR" sz="18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1143000" lvl="2" indent="-228240">
              <a:lnSpc>
                <a:spcPct val="115000"/>
              </a:lnSpc>
              <a:spcBef>
                <a:spcPts val="499"/>
              </a:spcBef>
              <a:spcAft>
                <a:spcPts val="1001"/>
              </a:spcAft>
              <a:buClr>
                <a:srgbClr val="000000"/>
              </a:buClr>
              <a:buFont typeface="Calibri Light"/>
              <a:buAutoNum type="romanLcPeriod"/>
            </a:pPr>
            <a:r>
              <a:rPr lang="fr-FR" sz="18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Quelle place à l’évaluation ? Aux autres composantes ?  ex : pour l’oral ou l’écrit, réalisation d‘une grille ;  travail sur le lexique en lien avec une séance de production d’écrit ; travail sur les lieux, la géographie en lien avec une séance de compréhension (mouette). </a:t>
            </a:r>
            <a:endParaRPr lang="fr-FR" sz="18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914400">
              <a:lnSpc>
                <a:spcPct val="115000"/>
              </a:lnSpc>
              <a:spcBef>
                <a:spcPts val="499"/>
              </a:spcBef>
              <a:spcAft>
                <a:spcPts val="1001"/>
              </a:spcAft>
              <a:tabLst>
                <a:tab pos="0" algn="l"/>
              </a:tabLst>
            </a:pPr>
            <a:r>
              <a:rPr lang="fr-FR" sz="18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4. Conclusion : prolongement, suite de la séance, séquence ultérieure, autres activités en lien dans d’autres disciplines, domaines,  composantes, rituels en lien.  (1’)</a:t>
            </a:r>
            <a:endParaRPr lang="fr-FR" sz="1800" b="0" strike="noStrike" spc="-1" dirty="0">
              <a:solidFill>
                <a:srgbClr val="000000"/>
              </a:solidFill>
              <a:latin typeface="Candara Light"/>
            </a:endParaRPr>
          </a:p>
          <a:p>
            <a:endParaRPr lang="fr-FR" sz="1800" b="0" strike="noStrike" spc="-1" dirty="0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Grille d’évaluation 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1" name="TextShape 2"/>
          <p:cNvSpPr txBox="1"/>
          <p:nvPr/>
        </p:nvSpPr>
        <p:spPr>
          <a:xfrm>
            <a:off x="1104840" y="1352520"/>
            <a:ext cx="10248480" cy="4824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800" b="0" strike="noStrike" spc="-1" dirty="0">
                <a:solidFill>
                  <a:srgbClr val="000000"/>
                </a:solidFill>
                <a:latin typeface="Candara Light"/>
              </a:rPr>
              <a:t>Voir les critères proposés l’an dernier 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fr-FR" sz="2800" b="0" strike="noStrike" spc="-1" dirty="0">
                <a:solidFill>
                  <a:srgbClr val="000000"/>
                </a:solidFill>
                <a:latin typeface="Candara Light"/>
              </a:rPr>
              <a:t>Un exemple « d’oral rédigé ».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Questions possibles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3" name="TextShape 2"/>
          <p:cNvSpPr txBox="1"/>
          <p:nvPr/>
        </p:nvSpPr>
        <p:spPr>
          <a:xfrm>
            <a:off x="1104840" y="1352520"/>
            <a:ext cx="10248480" cy="48240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343080" indent="-342720">
              <a:lnSpc>
                <a:spcPct val="107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Retour sur la séance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Demande de précision : quels ateliers autonomes ?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Demande de rectification  :  vous avez parlé d’ateliers autonomes pour la découverte d’une notion, vous êtes sûr·e ?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343080" indent="-342720">
              <a:lnSpc>
                <a:spcPct val="107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Retour sur l’ensemble de la séquence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Quelles autres activités ?  essais d’écriture de mots, phono (formulettes),  travail sur le lexique (sens  propre / figuré)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Travail ds les autres composantes ? 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Prolongement ? dictée adulte (sous quelle forme et avec quelle consigne ?)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343080" indent="-342720">
              <a:lnSpc>
                <a:spcPct val="107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Interdisciplinarité ? autres cycles ? 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Lien avec les autres domaines ou disciplines  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1143000" lvl="2" indent="-22824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L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Quels autres domaines possibles ? découverte du monde (chaine alimentaire)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1143000" lvl="2" indent="-22824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L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Comment penser le travail du lexique ? (sens figuré ou propre)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Transposition avec une autre classe ? 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1143000" lvl="2" indent="-22824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L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Ici dictée adulte possible en C2 ou C3 ? oui écriture collective ou aide aux faibles scripteurs en C2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  <a:p>
            <a:pPr marL="1143000" lvl="2" indent="-22824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romanLcPeriod"/>
            </a:pPr>
            <a:r>
              <a:rPr lang="fr-FR" sz="1600" b="0" strike="noStrike" spc="-1">
                <a:solidFill>
                  <a:srgbClr val="000000"/>
                </a:solidFill>
                <a:latin typeface="Candara Light"/>
                <a:ea typeface="Calibri"/>
              </a:rPr>
              <a:t>Comment travaille-t-on le stéréotype du renard en C2 ou C3 (fables par exemple) </a:t>
            </a:r>
            <a:endParaRPr lang="fr-FR" sz="1600" b="0" strike="noStrike" spc="-1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TextShape 1"/>
          <p:cNvSpPr txBox="1"/>
          <p:nvPr/>
        </p:nvSpPr>
        <p:spPr>
          <a:xfrm>
            <a:off x="1104840" y="365040"/>
            <a:ext cx="10248480" cy="7030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r-FR" sz="4400" b="1" strike="noStrike" spc="-1">
                <a:solidFill>
                  <a:srgbClr val="000000"/>
                </a:solidFill>
                <a:latin typeface="Candara Light"/>
              </a:rPr>
              <a:t>Questions possibles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5" name="TextShape 2"/>
          <p:cNvSpPr txBox="1"/>
          <p:nvPr/>
        </p:nvSpPr>
        <p:spPr>
          <a:xfrm>
            <a:off x="1104840" y="1352520"/>
            <a:ext cx="10248480" cy="4824000"/>
          </a:xfrm>
          <a:prstGeom prst="rect">
            <a:avLst/>
          </a:prstGeom>
          <a:noFill/>
          <a:ln w="0">
            <a:noFill/>
          </a:ln>
        </p:spPr>
        <p:txBody>
          <a:bodyPr>
            <a:normAutofit/>
          </a:bodyPr>
          <a:lstStyle/>
          <a:p>
            <a:pPr marL="343080" indent="-342720">
              <a:lnSpc>
                <a:spcPct val="107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Vérification de votre culture littéraire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Questions sur la liste de référence (connaissance d’une entrée ici l’entrée possible serait : « entrer </a:t>
            </a:r>
            <a:r>
              <a:rPr lang="fr-FR" sz="1600" b="0" strike="noStrike" spc="-1" dirty="0" err="1">
                <a:solidFill>
                  <a:srgbClr val="000000"/>
                </a:solidFill>
                <a:latin typeface="Candara Light"/>
                <a:ea typeface="Calibri"/>
              </a:rPr>
              <a:t>ds</a:t>
            </a: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 le récit avec des récits déjà élaborés »  ou C3 par exemple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Titres possibles réseau ruse ? Roule galette mais aussi ruse du loup </a:t>
            </a:r>
            <a:r>
              <a:rPr lang="fr-FR" sz="1600" b="0" strike="noStrike" spc="-1" dirty="0" err="1">
                <a:solidFill>
                  <a:srgbClr val="000000"/>
                </a:solidFill>
                <a:latin typeface="Candara Light"/>
                <a:ea typeface="Calibri"/>
              </a:rPr>
              <a:t>ds</a:t>
            </a: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 le Petit chaperon rouge… 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343080" indent="-342720">
              <a:lnSpc>
                <a:spcPct val="107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Vérification connaissances des programmes ?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Combien d’œuvres littéraires en C3 ? Quelle place pour littérature patrimoniale et/ou jeunesse ? 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Quelle est la place du métalangage dans l’EDL en C2 et en C3 ? 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343080" indent="-342720">
              <a:lnSpc>
                <a:spcPct val="107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Questions plus pointues en didactique (faisant appel aussi à connaissance public)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États mentaux ? 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Quelle différence entre écrire et copier ?   Compréhension et interprétation ?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Essais de mots sont-ils possibles en GS ?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À quoi servent-ils ? 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Quels mots possibles ? renard – canard ?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  <a:p>
            <a:pPr marL="743040" lvl="1" indent="-285480">
              <a:lnSpc>
                <a:spcPct val="107000"/>
              </a:lnSpc>
              <a:spcBef>
                <a:spcPts val="499"/>
              </a:spcBef>
              <a:spcAft>
                <a:spcPts val="799"/>
              </a:spcAft>
              <a:buClr>
                <a:srgbClr val="000000"/>
              </a:buClr>
              <a:buFont typeface="Calibri Light"/>
              <a:buAutoNum type="alphaLcPeriod"/>
            </a:pPr>
            <a:r>
              <a:rPr lang="fr-FR" sz="1600" b="0" strike="noStrike" spc="-1" dirty="0">
                <a:solidFill>
                  <a:srgbClr val="000000"/>
                </a:solidFill>
                <a:latin typeface="Candara Light"/>
                <a:ea typeface="Calibri"/>
              </a:rPr>
              <a:t>À quoi sert la théâtralisation (se mettre à la place des personnages pour appréhender leurs états mentaux) </a:t>
            </a:r>
            <a:endParaRPr lang="fr-FR" sz="1600" b="0" strike="noStrike" spc="-1" dirty="0">
              <a:solidFill>
                <a:srgbClr val="000000"/>
              </a:solidFill>
              <a:latin typeface="Candara Ligh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TextShape 1"/>
          <p:cNvSpPr txBox="1"/>
          <p:nvPr/>
        </p:nvSpPr>
        <p:spPr>
          <a:xfrm>
            <a:off x="1104840" y="937800"/>
            <a:ext cx="10667520" cy="2968920"/>
          </a:xfrm>
          <a:prstGeom prst="rect">
            <a:avLst/>
          </a:prstGeom>
          <a:noFill/>
          <a:ln w="0">
            <a:noFill/>
          </a:ln>
        </p:spPr>
        <p:txBody>
          <a:bodyPr tIns="0" bIns="91440"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fr-FR" sz="6600" b="1" strike="noStrike" spc="1999">
                <a:solidFill>
                  <a:srgbClr val="000000"/>
                </a:solidFill>
                <a:latin typeface="Candara Light"/>
              </a:rPr>
              <a:t>Merci </a:t>
            </a:r>
            <a:endParaRPr lang="fr-FR" sz="66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8414</TotalTime>
  <Words>994</Words>
  <Application>Microsoft Office PowerPoint</Application>
  <PresentationFormat>Personnalisé</PresentationFormat>
  <Paragraphs>220</Paragraphs>
  <Slides>35</Slides>
  <Notes>12</Notes>
  <HiddenSlides>0</HiddenSlides>
  <MMClips>0</MMClips>
  <ScaleCrop>false</ScaleCrop>
  <HeadingPairs>
    <vt:vector size="4" baseType="variant">
      <vt:variant>
        <vt:lpstr>Thème</vt:lpstr>
      </vt:variant>
      <vt:variant>
        <vt:i4>6</vt:i4>
      </vt:variant>
      <vt:variant>
        <vt:lpstr>Titres des diapositives</vt:lpstr>
      </vt:variant>
      <vt:variant>
        <vt:i4>35</vt:i4>
      </vt:variant>
    </vt:vector>
  </HeadingPairs>
  <TitlesOfParts>
    <vt:vector size="41" baseType="lpstr">
      <vt:lpstr>Office Theme</vt:lpstr>
      <vt:lpstr>Office Theme</vt:lpstr>
      <vt:lpstr>Office Theme</vt:lpstr>
      <vt:lpstr>Office Theme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Projet Inter°</dc:title>
  <dc:creator>Sandrine BAZILE</dc:creator>
  <cp:lastModifiedBy>Sandrine BAZILE</cp:lastModifiedBy>
  <cp:revision>66</cp:revision>
  <dcterms:created xsi:type="dcterms:W3CDTF">2020-11-22T10:05:15Z</dcterms:created>
  <dcterms:modified xsi:type="dcterms:W3CDTF">2026-09-02T05:25:23Z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1</vt:i4>
  </property>
  <property fmtid="{D5CDD505-2E9C-101B-9397-08002B2CF9AE}" pid="7" name="Notes">
    <vt:i4>13</vt:i4>
  </property>
  <property fmtid="{D5CDD505-2E9C-101B-9397-08002B2CF9AE}" pid="8" name="PresentationFormat">
    <vt:lpwstr>Grand écran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36</vt:i4>
  </property>
</Properties>
</file>