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8" r:id="rId3"/>
    <p:sldId id="275" r:id="rId4"/>
    <p:sldId id="274" r:id="rId5"/>
    <p:sldId id="277" r:id="rId6"/>
    <p:sldId id="276" r:id="rId7"/>
    <p:sldId id="278" r:id="rId8"/>
    <p:sldId id="280" r:id="rId9"/>
    <p:sldId id="283" r:id="rId10"/>
    <p:sldId id="281" r:id="rId11"/>
    <p:sldId id="284" r:id="rId12"/>
    <p:sldId id="269" r:id="rId13"/>
    <p:sldId id="270" r:id="rId14"/>
    <p:sldId id="271" r:id="rId15"/>
    <p:sldId id="272" r:id="rId16"/>
    <p:sldId id="286" r:id="rId17"/>
    <p:sldId id="287" r:id="rId18"/>
    <p:sldId id="295" r:id="rId19"/>
    <p:sldId id="288" r:id="rId20"/>
    <p:sldId id="289" r:id="rId21"/>
    <p:sldId id="290" r:id="rId22"/>
    <p:sldId id="291" r:id="rId23"/>
    <p:sldId id="293" r:id="rId24"/>
    <p:sldId id="292" r:id="rId25"/>
    <p:sldId id="294" r:id="rId26"/>
  </p:sldIdLst>
  <p:sldSz cx="9144000" cy="6858000" type="screen4x3"/>
  <p:notesSz cx="6858000"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56" autoAdjust="0"/>
    <p:restoredTop sz="94660"/>
  </p:normalViewPr>
  <p:slideViewPr>
    <p:cSldViewPr>
      <p:cViewPr varScale="1">
        <p:scale>
          <a:sx n="74" d="100"/>
          <a:sy n="74" d="100"/>
        </p:scale>
        <p:origin x="116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96332"/>
          </a:xfrm>
          <a:prstGeom prst="rect">
            <a:avLst/>
          </a:prstGeom>
        </p:spPr>
        <p:txBody>
          <a:bodyPr vert="horz" lIns="91440" tIns="45720" rIns="91440" bIns="45720" rtlCol="0"/>
          <a:lstStyle>
            <a:lvl1pPr algn="r">
              <a:defRPr sz="1200"/>
            </a:lvl1pPr>
          </a:lstStyle>
          <a:p>
            <a:fld id="{D5C79F34-514C-4912-A08B-6C60C090EBEC}" type="datetimeFigureOut">
              <a:rPr lang="fr-FR" smtClean="0"/>
              <a:pPr/>
              <a:t>09/07/2025</a:t>
            </a:fld>
            <a:endParaRPr lang="fr-FR"/>
          </a:p>
        </p:txBody>
      </p:sp>
      <p:sp>
        <p:nvSpPr>
          <p:cNvPr id="4" name="Espace réservé du pied de page 3"/>
          <p:cNvSpPr>
            <a:spLocks noGrp="1"/>
          </p:cNvSpPr>
          <p:nvPr>
            <p:ph type="ftr" sz="quarter" idx="2"/>
          </p:nvPr>
        </p:nvSpPr>
        <p:spPr>
          <a:xfrm>
            <a:off x="0" y="9428583"/>
            <a:ext cx="2971800"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9428583"/>
            <a:ext cx="2971800" cy="496332"/>
          </a:xfrm>
          <a:prstGeom prst="rect">
            <a:avLst/>
          </a:prstGeom>
        </p:spPr>
        <p:txBody>
          <a:bodyPr vert="horz" lIns="91440" tIns="45720" rIns="91440" bIns="45720" rtlCol="0" anchor="b"/>
          <a:lstStyle>
            <a:lvl1pPr algn="r">
              <a:defRPr sz="1200"/>
            </a:lvl1pPr>
          </a:lstStyle>
          <a:p>
            <a:fld id="{21469203-37DB-43B0-BFBC-C91B5EE18E19}" type="slidenum">
              <a:rPr lang="fr-FR" smtClean="0"/>
              <a:pPr/>
              <a:t>‹N°›</a:t>
            </a:fld>
            <a:endParaRPr lang="fr-FR"/>
          </a:p>
        </p:txBody>
      </p:sp>
    </p:spTree>
    <p:extLst>
      <p:ext uri="{BB962C8B-B14F-4D97-AF65-F5344CB8AC3E}">
        <p14:creationId xmlns:p14="http://schemas.microsoft.com/office/powerpoint/2010/main" val="1693347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D2B967D8-3ED5-4498-A70A-9704C827AEA4}" type="datetimeFigureOut">
              <a:rPr lang="fr-FR" smtClean="0"/>
              <a:pPr/>
              <a:t>09/07/2025</a:t>
            </a:fld>
            <a:endParaRPr lang="fr-FR"/>
          </a:p>
        </p:txBody>
      </p:sp>
      <p:sp>
        <p:nvSpPr>
          <p:cNvPr id="4" name="Espace réservé de l'image des diapositives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D6028E0F-B634-4E03-BAC5-7FA2F6DD1C6B}" type="slidenum">
              <a:rPr lang="fr-FR" smtClean="0"/>
              <a:pPr/>
              <a:t>‹N°›</a:t>
            </a:fld>
            <a:endParaRPr lang="fr-FR"/>
          </a:p>
        </p:txBody>
      </p:sp>
    </p:spTree>
    <p:extLst>
      <p:ext uri="{BB962C8B-B14F-4D97-AF65-F5344CB8AC3E}">
        <p14:creationId xmlns:p14="http://schemas.microsoft.com/office/powerpoint/2010/main" val="3439839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304571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3262183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4142152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2374149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150826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3864221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842898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375753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2716481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668860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D9C7FD-012D-4DC4-86E7-66A1F179C4E0}" type="datetimeFigureOut">
              <a:rPr lang="fr-FR" smtClean="0"/>
              <a:pPr/>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B9899C-617E-46DE-B301-A6EEA098128D}" type="slidenum">
              <a:rPr lang="fr-FR" smtClean="0"/>
              <a:pPr/>
              <a:t>‹N°›</a:t>
            </a:fld>
            <a:endParaRPr lang="fr-FR"/>
          </a:p>
        </p:txBody>
      </p:sp>
    </p:spTree>
    <p:extLst>
      <p:ext uri="{BB962C8B-B14F-4D97-AF65-F5344CB8AC3E}">
        <p14:creationId xmlns:p14="http://schemas.microsoft.com/office/powerpoint/2010/main" val="4204501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D9C7FD-012D-4DC4-86E7-66A1F179C4E0}" type="datetimeFigureOut">
              <a:rPr lang="fr-FR" smtClean="0"/>
              <a:pPr/>
              <a:t>09/07/2025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B9899C-617E-46DE-B301-A6EEA098128D}" type="slidenum">
              <a:rPr lang="fr-FR" smtClean="0"/>
              <a:pPr/>
              <a:t>‹N°›</a:t>
            </a:fld>
            <a:endParaRPr lang="fr-FR"/>
          </a:p>
        </p:txBody>
      </p:sp>
    </p:spTree>
    <p:extLst>
      <p:ext uri="{BB962C8B-B14F-4D97-AF65-F5344CB8AC3E}">
        <p14:creationId xmlns:p14="http://schemas.microsoft.com/office/powerpoint/2010/main" val="1861498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Layout" Target="../slideLayouts/slideLayout7.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7.xml"/><Relationship Id="rId5" Type="http://schemas.openxmlformats.org/officeDocument/2006/relationships/tags" Target="../tags/tag21.xml"/><Relationship Id="rId4" Type="http://schemas.openxmlformats.org/officeDocument/2006/relationships/tags" Target="../tags/tag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60648"/>
            <a:ext cx="7772400" cy="1470025"/>
          </a:xfrm>
        </p:spPr>
        <p:txBody>
          <a:bodyPr/>
          <a:lstStyle/>
          <a:p>
            <a:r>
              <a:rPr lang="fr-FR" dirty="0"/>
              <a:t>Contrôle de gestion </a:t>
            </a:r>
            <a:br>
              <a:rPr lang="fr-FR" dirty="0"/>
            </a:br>
            <a:r>
              <a:rPr lang="fr-FR" dirty="0"/>
              <a:t>en PME</a:t>
            </a:r>
          </a:p>
        </p:txBody>
      </p:sp>
      <p:sp>
        <p:nvSpPr>
          <p:cNvPr id="3" name="Sous-titre 2"/>
          <p:cNvSpPr>
            <a:spLocks noGrp="1"/>
          </p:cNvSpPr>
          <p:nvPr>
            <p:ph type="subTitle" idx="1"/>
          </p:nvPr>
        </p:nvSpPr>
        <p:spPr>
          <a:xfrm>
            <a:off x="1371600" y="1756747"/>
            <a:ext cx="6400800" cy="1752600"/>
          </a:xfrm>
        </p:spPr>
        <p:txBody>
          <a:bodyPr/>
          <a:lstStyle/>
          <a:p>
            <a:r>
              <a:rPr lang="fr-FR" dirty="0"/>
              <a:t>7 séances de CM </a:t>
            </a:r>
          </a:p>
          <a:p>
            <a:r>
              <a:rPr lang="fr-FR" dirty="0"/>
              <a:t>0 séances de TD</a:t>
            </a:r>
          </a:p>
        </p:txBody>
      </p:sp>
      <p:sp>
        <p:nvSpPr>
          <p:cNvPr id="4" name="Sous-titre 2"/>
          <p:cNvSpPr txBox="1">
            <a:spLocks/>
          </p:cNvSpPr>
          <p:nvPr/>
        </p:nvSpPr>
        <p:spPr>
          <a:xfrm>
            <a:off x="539552" y="2924944"/>
            <a:ext cx="8424936" cy="3672408"/>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fr-FR" sz="2800" dirty="0">
                <a:solidFill>
                  <a:srgbClr val="C00000"/>
                </a:solidFill>
                <a:latin typeface="Times New Roman" panose="02020603050405020304" pitchFamily="18" charset="0"/>
                <a:cs typeface="Times New Roman" panose="02020603050405020304" pitchFamily="18" charset="0"/>
              </a:rPr>
              <a:t>Guillaume Dumas : Maître de conférences</a:t>
            </a:r>
          </a:p>
          <a:p>
            <a:r>
              <a:rPr lang="fr-FR" sz="3600" b="1" dirty="0">
                <a:solidFill>
                  <a:srgbClr val="C00000"/>
                </a:solidFill>
              </a:rPr>
              <a:t>MOMA</a:t>
            </a:r>
          </a:p>
          <a:p>
            <a:endParaRPr lang="fr-FR" sz="3600" b="1" dirty="0">
              <a:solidFill>
                <a:srgbClr val="C00000"/>
              </a:solidFill>
            </a:endParaRPr>
          </a:p>
          <a:p>
            <a:endParaRPr lang="fr-FR" sz="3600" b="1" dirty="0">
              <a:solidFill>
                <a:srgbClr val="C00000"/>
              </a:solidFill>
            </a:endParaRPr>
          </a:p>
          <a:p>
            <a:r>
              <a:rPr lang="fr-FR" sz="3600" b="1" dirty="0">
                <a:solidFill>
                  <a:srgbClr val="C00000"/>
                </a:solidFill>
              </a:rPr>
              <a:t>Evaluation : contrôle continu</a:t>
            </a:r>
          </a:p>
          <a:p>
            <a:r>
              <a:rPr lang="fr-FR" sz="3600" b="1" dirty="0">
                <a:solidFill>
                  <a:srgbClr val="C00000"/>
                </a:solidFill>
              </a:rPr>
              <a:t>(avec bonus)</a:t>
            </a:r>
          </a:p>
        </p:txBody>
      </p:sp>
    </p:spTree>
    <p:extLst>
      <p:ext uri="{BB962C8B-B14F-4D97-AF65-F5344CB8AC3E}">
        <p14:creationId xmlns:p14="http://schemas.microsoft.com/office/powerpoint/2010/main" val="634462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44624"/>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solidFill>
                  <a:srgbClr val="C00000"/>
                </a:solidFill>
              </a:rPr>
              <a:t>Plan</a:t>
            </a:r>
          </a:p>
        </p:txBody>
      </p:sp>
      <p:sp>
        <p:nvSpPr>
          <p:cNvPr id="3" name="Espace réservé du contenu 2"/>
          <p:cNvSpPr txBox="1">
            <a:spLocks/>
          </p:cNvSpPr>
          <p:nvPr/>
        </p:nvSpPr>
        <p:spPr>
          <a:xfrm>
            <a:off x="457200" y="764704"/>
            <a:ext cx="8229600" cy="590465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u="sng" dirty="0">
                <a:latin typeface="+mj-lt"/>
              </a:rPr>
              <a:t>Partie 1 : Définition et processus de contrôle de gestion</a:t>
            </a:r>
          </a:p>
          <a:p>
            <a:pPr marL="0" indent="0">
              <a:buNone/>
            </a:pPr>
            <a:r>
              <a:rPr lang="fr-FR" sz="2400" b="1" dirty="0">
                <a:latin typeface="+mj-lt"/>
              </a:rPr>
              <a:t>	</a:t>
            </a:r>
            <a:r>
              <a:rPr lang="fr-FR" sz="2400" dirty="0">
                <a:cs typeface="Times New Roman" panose="02020603050405020304" pitchFamily="18" charset="0"/>
              </a:rPr>
              <a:t>1. Démarche de pilotage</a:t>
            </a:r>
          </a:p>
          <a:p>
            <a:pPr marL="0" indent="0">
              <a:buNone/>
            </a:pPr>
            <a:r>
              <a:rPr lang="fr-FR" sz="2400" dirty="0">
                <a:cs typeface="Times New Roman" panose="02020603050405020304" pitchFamily="18" charset="0"/>
              </a:rPr>
              <a:t>	2. Définition du contrôle de gestion</a:t>
            </a:r>
          </a:p>
          <a:p>
            <a:pPr marL="0" indent="0">
              <a:buNone/>
            </a:pPr>
            <a:r>
              <a:rPr lang="fr-FR" sz="2400" dirty="0">
                <a:cs typeface="Times New Roman" panose="02020603050405020304" pitchFamily="18" charset="0"/>
              </a:rPr>
              <a:t>	3. L’articulation budgétaire</a:t>
            </a:r>
          </a:p>
          <a:p>
            <a:pPr marL="0" indent="0">
              <a:buNone/>
            </a:pPr>
            <a:r>
              <a:rPr lang="fr-FR" sz="2400" dirty="0">
                <a:cs typeface="Times New Roman" panose="02020603050405020304" pitchFamily="18" charset="0"/>
              </a:rPr>
              <a:t>	4. La notion de centre de responsabilité</a:t>
            </a:r>
          </a:p>
          <a:p>
            <a:pPr marL="0" indent="0">
              <a:buNone/>
            </a:pPr>
            <a:endParaRPr lang="fr-FR" sz="1200" dirty="0">
              <a:latin typeface="+mj-lt"/>
            </a:endParaRPr>
          </a:p>
          <a:p>
            <a:pPr marL="0" indent="0">
              <a:buNone/>
            </a:pPr>
            <a:r>
              <a:rPr lang="fr-FR" sz="2400" b="1" u="sng" dirty="0">
                <a:latin typeface="+mj-lt"/>
              </a:rPr>
              <a:t>Partie 2 : Technique de prévision et budget</a:t>
            </a:r>
          </a:p>
          <a:p>
            <a:pPr marL="0" indent="0">
              <a:buNone/>
            </a:pPr>
            <a:r>
              <a:rPr lang="fr-FR" sz="2200" dirty="0">
                <a:latin typeface="+mj-lt"/>
                <a:cs typeface="Times New Roman" panose="02020603050405020304" pitchFamily="18" charset="0"/>
              </a:rPr>
              <a:t>	1. Prévision et budget commerciale (budget commercial)</a:t>
            </a:r>
          </a:p>
          <a:p>
            <a:pPr marL="0" indent="0">
              <a:buNone/>
            </a:pPr>
            <a:r>
              <a:rPr lang="fr-FR" sz="2200" dirty="0">
                <a:latin typeface="+mj-lt"/>
                <a:cs typeface="Times New Roman" panose="02020603050405020304" pitchFamily="18" charset="0"/>
              </a:rPr>
              <a:t>	2. Gestion de la production (budget de production)</a:t>
            </a:r>
          </a:p>
          <a:p>
            <a:pPr marL="0" indent="0">
              <a:buNone/>
            </a:pPr>
            <a:r>
              <a:rPr lang="fr-FR" sz="2200" dirty="0">
                <a:latin typeface="+mj-lt"/>
                <a:cs typeface="Times New Roman" panose="02020603050405020304" pitchFamily="18" charset="0"/>
              </a:rPr>
              <a:t>	3. Gestion de l’approvisionnement (budget 		d’approvisionnement).</a:t>
            </a:r>
            <a:endParaRPr lang="fr-FR" sz="2400" dirty="0"/>
          </a:p>
          <a:p>
            <a:pPr marL="0" indent="0">
              <a:buNone/>
            </a:pPr>
            <a:endParaRPr lang="fr-FR" sz="2400" dirty="0">
              <a:latin typeface="+mj-lt"/>
            </a:endParaRPr>
          </a:p>
          <a:p>
            <a:pPr marL="0" indent="0">
              <a:buNone/>
            </a:pPr>
            <a:endParaRPr lang="fr-FR" sz="2400" dirty="0">
              <a:latin typeface="+mj-lt"/>
            </a:endParaRPr>
          </a:p>
        </p:txBody>
      </p:sp>
    </p:spTree>
    <p:extLst>
      <p:ext uri="{BB962C8B-B14F-4D97-AF65-F5344CB8AC3E}">
        <p14:creationId xmlns:p14="http://schemas.microsoft.com/office/powerpoint/2010/main" val="352444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(1 : Démarche de pilotage) </a:t>
            </a:r>
          </a:p>
        </p:txBody>
      </p:sp>
      <p:sp>
        <p:nvSpPr>
          <p:cNvPr id="3" name="Rectangle 2"/>
          <p:cNvSpPr/>
          <p:nvPr/>
        </p:nvSpPr>
        <p:spPr>
          <a:xfrm>
            <a:off x="107504" y="2840805"/>
            <a:ext cx="2169019" cy="57606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Objectif Stratégique</a:t>
            </a:r>
          </a:p>
          <a:p>
            <a:pPr algn="ctr"/>
            <a:r>
              <a:rPr lang="fr-FR" dirty="0"/>
              <a:t>(horizon long terme)</a:t>
            </a:r>
          </a:p>
        </p:txBody>
      </p:sp>
      <p:sp>
        <p:nvSpPr>
          <p:cNvPr id="4" name="Rectangle 3"/>
          <p:cNvSpPr/>
          <p:nvPr/>
        </p:nvSpPr>
        <p:spPr>
          <a:xfrm>
            <a:off x="2476809" y="2845125"/>
            <a:ext cx="2952328" cy="57606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Planification opérationnelle</a:t>
            </a:r>
          </a:p>
          <a:p>
            <a:pPr algn="ctr"/>
            <a:r>
              <a:rPr lang="fr-FR" dirty="0"/>
              <a:t>(horizon moyen terme)</a:t>
            </a:r>
          </a:p>
        </p:txBody>
      </p:sp>
      <p:sp>
        <p:nvSpPr>
          <p:cNvPr id="5" name="Rectangle 4"/>
          <p:cNvSpPr/>
          <p:nvPr/>
        </p:nvSpPr>
        <p:spPr>
          <a:xfrm>
            <a:off x="6228184" y="2853579"/>
            <a:ext cx="2520280" cy="57606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dirty="0"/>
              <a:t>Objectifs à court terme</a:t>
            </a:r>
          </a:p>
          <a:p>
            <a:pPr algn="ctr"/>
            <a:r>
              <a:rPr lang="fr-FR" dirty="0"/>
              <a:t>(horizon court terme)</a:t>
            </a:r>
          </a:p>
        </p:txBody>
      </p:sp>
      <p:cxnSp>
        <p:nvCxnSpPr>
          <p:cNvPr id="7" name="Connecteur droit avec flèche 6"/>
          <p:cNvCxnSpPr>
            <a:stCxn id="5" idx="2"/>
            <a:endCxn id="8" idx="0"/>
          </p:cNvCxnSpPr>
          <p:nvPr/>
        </p:nvCxnSpPr>
        <p:spPr>
          <a:xfrm flipH="1">
            <a:off x="7020272" y="3429643"/>
            <a:ext cx="468052"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Rectangle 7"/>
          <p:cNvSpPr/>
          <p:nvPr/>
        </p:nvSpPr>
        <p:spPr>
          <a:xfrm>
            <a:off x="6228184" y="3933699"/>
            <a:ext cx="1584176" cy="57606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dirty="0"/>
              <a:t>Résultats attendus</a:t>
            </a:r>
          </a:p>
        </p:txBody>
      </p:sp>
      <p:sp>
        <p:nvSpPr>
          <p:cNvPr id="9" name="Organigramme : Décision 8"/>
          <p:cNvSpPr/>
          <p:nvPr/>
        </p:nvSpPr>
        <p:spPr>
          <a:xfrm>
            <a:off x="5508104" y="4941811"/>
            <a:ext cx="3024336" cy="64807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Comparaison</a:t>
            </a:r>
          </a:p>
        </p:txBody>
      </p:sp>
      <p:sp>
        <p:nvSpPr>
          <p:cNvPr id="10" name="Rectangle 9"/>
          <p:cNvSpPr/>
          <p:nvPr/>
        </p:nvSpPr>
        <p:spPr>
          <a:xfrm>
            <a:off x="6228184" y="6021288"/>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mesurés</a:t>
            </a:r>
          </a:p>
        </p:txBody>
      </p:sp>
      <p:cxnSp>
        <p:nvCxnSpPr>
          <p:cNvPr id="11" name="Connecteur droit avec flèche 10"/>
          <p:cNvCxnSpPr>
            <a:stCxn id="8" idx="2"/>
            <a:endCxn id="9" idx="0"/>
          </p:cNvCxnSpPr>
          <p:nvPr/>
        </p:nvCxnSpPr>
        <p:spPr>
          <a:xfrm>
            <a:off x="7020272" y="4509763"/>
            <a:ext cx="0" cy="4320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Connecteur droit avec flèche 14"/>
          <p:cNvCxnSpPr>
            <a:stCxn id="10" idx="0"/>
            <a:endCxn id="9" idx="2"/>
          </p:cNvCxnSpPr>
          <p:nvPr/>
        </p:nvCxnSpPr>
        <p:spPr>
          <a:xfrm flipV="1">
            <a:off x="7020272" y="5589883"/>
            <a:ext cx="0" cy="4314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Connecteur droit avec flèche 17"/>
          <p:cNvCxnSpPr>
            <a:stCxn id="9" idx="1"/>
            <a:endCxn id="21" idx="3"/>
          </p:cNvCxnSpPr>
          <p:nvPr/>
        </p:nvCxnSpPr>
        <p:spPr>
          <a:xfrm flipH="1">
            <a:off x="4433455" y="5265847"/>
            <a:ext cx="1074649"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21" name="Rectangle 20"/>
          <p:cNvSpPr/>
          <p:nvPr/>
        </p:nvSpPr>
        <p:spPr>
          <a:xfrm>
            <a:off x="3497351" y="5085827"/>
            <a:ext cx="93610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Ecarts</a:t>
            </a:r>
          </a:p>
        </p:txBody>
      </p:sp>
      <p:cxnSp>
        <p:nvCxnSpPr>
          <p:cNvPr id="26" name="Connecteur droit avec flèche 25"/>
          <p:cNvCxnSpPr>
            <a:stCxn id="21" idx="1"/>
            <a:endCxn id="3" idx="2"/>
          </p:cNvCxnSpPr>
          <p:nvPr/>
        </p:nvCxnSpPr>
        <p:spPr>
          <a:xfrm flipH="1" flipV="1">
            <a:off x="1192014" y="3416869"/>
            <a:ext cx="2305337" cy="1848978"/>
          </a:xfrm>
          <a:prstGeom prst="straightConnector1">
            <a:avLst/>
          </a:prstGeom>
          <a:ln>
            <a:prstDash val="dash"/>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27" name="Connecteur droit avec flèche 26"/>
          <p:cNvCxnSpPr>
            <a:stCxn id="21" idx="0"/>
            <a:endCxn id="4" idx="2"/>
          </p:cNvCxnSpPr>
          <p:nvPr/>
        </p:nvCxnSpPr>
        <p:spPr>
          <a:xfrm flipH="1" flipV="1">
            <a:off x="3952973" y="3421189"/>
            <a:ext cx="12430" cy="1664638"/>
          </a:xfrm>
          <a:prstGeom prst="straightConnector1">
            <a:avLst/>
          </a:prstGeom>
          <a:ln>
            <a:tailEnd type="arrow"/>
          </a:ln>
        </p:spPr>
        <p:style>
          <a:lnRef idx="2">
            <a:schemeClr val="accent1">
              <a:shade val="50000"/>
            </a:schemeClr>
          </a:lnRef>
          <a:fillRef idx="1">
            <a:schemeClr val="accent1"/>
          </a:fillRef>
          <a:effectRef idx="0">
            <a:schemeClr val="accent1"/>
          </a:effectRef>
          <a:fontRef idx="minor">
            <a:schemeClr val="lt1"/>
          </a:fontRef>
        </p:style>
      </p:cxnSp>
      <p:sp>
        <p:nvSpPr>
          <p:cNvPr id="46" name="ZoneTexte 45"/>
          <p:cNvSpPr txBox="1"/>
          <p:nvPr/>
        </p:nvSpPr>
        <p:spPr>
          <a:xfrm>
            <a:off x="1907704" y="3933699"/>
            <a:ext cx="36004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FR" dirty="0">
                <a:solidFill>
                  <a:schemeClr val="bg1"/>
                </a:solidFill>
              </a:rPr>
              <a:t>Actions correctives</a:t>
            </a:r>
          </a:p>
        </p:txBody>
      </p:sp>
      <p:cxnSp>
        <p:nvCxnSpPr>
          <p:cNvPr id="50" name="Connecteur droit avec flèche 49"/>
          <p:cNvCxnSpPr>
            <a:stCxn id="3" idx="3"/>
            <a:endCxn id="4" idx="1"/>
          </p:cNvCxnSpPr>
          <p:nvPr/>
        </p:nvCxnSpPr>
        <p:spPr>
          <a:xfrm>
            <a:off x="2276523" y="3128837"/>
            <a:ext cx="200286" cy="43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Connecteur droit avec flèche 50"/>
          <p:cNvCxnSpPr/>
          <p:nvPr/>
        </p:nvCxnSpPr>
        <p:spPr>
          <a:xfrm>
            <a:off x="5429137" y="3124517"/>
            <a:ext cx="799047"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Connecteur droit avec flèche 52"/>
          <p:cNvCxnSpPr>
            <a:stCxn id="21" idx="3"/>
            <a:endCxn id="5" idx="1"/>
          </p:cNvCxnSpPr>
          <p:nvPr/>
        </p:nvCxnSpPr>
        <p:spPr>
          <a:xfrm flipV="1">
            <a:off x="4433455" y="3141611"/>
            <a:ext cx="1794729" cy="2124236"/>
          </a:xfrm>
          <a:prstGeom prst="straightConnector1">
            <a:avLst/>
          </a:prstGeom>
          <a:ln>
            <a:tailEnd type="arrow"/>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74201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P spid="10" grpId="0" animBg="1"/>
      <p:bldP spid="21"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(2 : Définition du contrôle de gestion) </a:t>
            </a:r>
          </a:p>
        </p:txBody>
      </p:sp>
      <p:sp>
        <p:nvSpPr>
          <p:cNvPr id="3" name="ZoneTexte 2"/>
          <p:cNvSpPr txBox="1"/>
          <p:nvPr/>
        </p:nvSpPr>
        <p:spPr>
          <a:xfrm>
            <a:off x="539552" y="1787332"/>
            <a:ext cx="8208912"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400" b="1" dirty="0"/>
              <a:t>a. Définition </a:t>
            </a:r>
            <a:endParaRPr lang="fr-FR" b="1" dirty="0"/>
          </a:p>
          <a:p>
            <a:pPr algn="just"/>
            <a:r>
              <a:rPr lang="fr-FR" i="1" dirty="0"/>
              <a:t>Processus par lequel les managers obtiennent l’assurance que les ressources sont obtenues et utilisées de manière efficace (par rapport aux objectifs) et efficiente  (par rapport aux moyens alloués) pour réaliser les objectifs de l’organisation.</a:t>
            </a:r>
            <a:r>
              <a:rPr lang="fr-FR" dirty="0"/>
              <a:t>				(Anthony, 1965)</a:t>
            </a:r>
          </a:p>
        </p:txBody>
      </p:sp>
      <p:sp>
        <p:nvSpPr>
          <p:cNvPr id="4" name="ZoneTexte 3"/>
          <p:cNvSpPr txBox="1"/>
          <p:nvPr/>
        </p:nvSpPr>
        <p:spPr>
          <a:xfrm>
            <a:off x="538483" y="3717032"/>
            <a:ext cx="8208912"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400" b="1" dirty="0"/>
              <a:t>b. Missions du contrôleur de gestion</a:t>
            </a:r>
          </a:p>
          <a:p>
            <a:pPr algn="ctr"/>
            <a:endParaRPr lang="fr-FR" dirty="0"/>
          </a:p>
          <a:p>
            <a:pPr marL="285750" indent="-285750" algn="ctr">
              <a:buFont typeface="Wingdings" panose="05000000000000000000" pitchFamily="2" charset="2"/>
              <a:buChar char="ü"/>
            </a:pPr>
            <a:r>
              <a:rPr lang="fr-FR" dirty="0"/>
              <a:t>Analyse et prévision</a:t>
            </a:r>
          </a:p>
          <a:p>
            <a:pPr marL="285750" indent="-285750" algn="ctr">
              <a:buFont typeface="Wingdings" panose="05000000000000000000" pitchFamily="2" charset="2"/>
              <a:buChar char="ü"/>
            </a:pPr>
            <a:r>
              <a:rPr lang="fr-FR" dirty="0"/>
              <a:t>Planification et coordination</a:t>
            </a:r>
          </a:p>
          <a:p>
            <a:pPr marL="285750" indent="-285750" algn="ctr">
              <a:buFont typeface="Wingdings" panose="05000000000000000000" pitchFamily="2" charset="2"/>
              <a:buChar char="ü"/>
            </a:pPr>
            <a:r>
              <a:rPr lang="fr-FR" dirty="0"/>
              <a:t>Evaluation et mesure des performances</a:t>
            </a:r>
          </a:p>
        </p:txBody>
      </p:sp>
    </p:spTree>
    <p:extLst>
      <p:ext uri="{BB962C8B-B14F-4D97-AF65-F5344CB8AC3E}">
        <p14:creationId xmlns:p14="http://schemas.microsoft.com/office/powerpoint/2010/main" val="176974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552" y="1311151"/>
            <a:ext cx="8208912" cy="461665"/>
          </a:xfrm>
          <a:prstGeom prst="rect">
            <a:avLst/>
          </a:prstGeom>
          <a:noFill/>
        </p:spPr>
        <p:txBody>
          <a:bodyPr wrap="square" rtlCol="0">
            <a:spAutoFit/>
          </a:bodyPr>
          <a:lstStyle/>
          <a:p>
            <a:pPr algn="ctr"/>
            <a:r>
              <a:rPr lang="fr-FR" sz="2400" b="1" dirty="0"/>
              <a:t>c. Place du contrôle de gestion</a:t>
            </a:r>
            <a:endParaRPr lang="fr-FR" sz="2400" dirty="0"/>
          </a:p>
        </p:txBody>
      </p:sp>
      <p:sp>
        <p:nvSpPr>
          <p:cNvPr id="3" name="ZoneTexte 2"/>
          <p:cNvSpPr txBox="1"/>
          <p:nvPr/>
        </p:nvSpPr>
        <p:spPr>
          <a:xfrm>
            <a:off x="72008" y="1772816"/>
            <a:ext cx="334786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Planification stratégique</a:t>
            </a:r>
          </a:p>
        </p:txBody>
      </p:sp>
      <p:sp>
        <p:nvSpPr>
          <p:cNvPr id="4" name="ZoneTexte 3"/>
          <p:cNvSpPr txBox="1"/>
          <p:nvPr/>
        </p:nvSpPr>
        <p:spPr>
          <a:xfrm>
            <a:off x="5724128" y="5373216"/>
            <a:ext cx="334786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Gestion opérationnelle</a:t>
            </a:r>
          </a:p>
        </p:txBody>
      </p:sp>
      <p:sp>
        <p:nvSpPr>
          <p:cNvPr id="5" name="ZoneTexte 4"/>
          <p:cNvSpPr txBox="1"/>
          <p:nvPr/>
        </p:nvSpPr>
        <p:spPr>
          <a:xfrm>
            <a:off x="72008" y="2142148"/>
            <a:ext cx="3347864" cy="923330"/>
          </a:xfrm>
          <a:prstGeom prst="rect">
            <a:avLst/>
          </a:prstGeom>
          <a:noFill/>
        </p:spPr>
        <p:txBody>
          <a:bodyPr wrap="square" rtlCol="0">
            <a:spAutoFit/>
          </a:bodyPr>
          <a:lstStyle/>
          <a:p>
            <a:pPr marL="285750" indent="-285750">
              <a:buFont typeface="Wingdings" panose="05000000000000000000" pitchFamily="2" charset="2"/>
              <a:buChar char="ü"/>
            </a:pPr>
            <a:r>
              <a:rPr lang="fr-FR" dirty="0"/>
              <a:t>Analyse de l’environnement</a:t>
            </a:r>
          </a:p>
          <a:p>
            <a:pPr marL="285750" indent="-285750">
              <a:buFont typeface="Wingdings" panose="05000000000000000000" pitchFamily="2" charset="2"/>
              <a:buChar char="ü"/>
            </a:pPr>
            <a:r>
              <a:rPr lang="fr-FR" dirty="0"/>
              <a:t>Positionnement de l’entreprise</a:t>
            </a:r>
          </a:p>
          <a:p>
            <a:pPr marL="285750" indent="-285750">
              <a:buFont typeface="Wingdings" panose="05000000000000000000" pitchFamily="2" charset="2"/>
              <a:buChar char="ü"/>
            </a:pPr>
            <a:r>
              <a:rPr lang="fr-FR" dirty="0"/>
              <a:t>Choix des axes stratégiques</a:t>
            </a:r>
          </a:p>
        </p:txBody>
      </p:sp>
      <p:sp>
        <p:nvSpPr>
          <p:cNvPr id="6" name="ZoneTexte 5"/>
          <p:cNvSpPr txBox="1"/>
          <p:nvPr/>
        </p:nvSpPr>
        <p:spPr>
          <a:xfrm>
            <a:off x="2987200" y="3491716"/>
            <a:ext cx="334786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dirty="0"/>
              <a:t>Contrôle de gestion</a:t>
            </a:r>
          </a:p>
        </p:txBody>
      </p:sp>
      <p:sp>
        <p:nvSpPr>
          <p:cNvPr id="7"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(2 : Définition du contrôle de gestion) </a:t>
            </a:r>
          </a:p>
        </p:txBody>
      </p:sp>
      <p:sp>
        <p:nvSpPr>
          <p:cNvPr id="8" name="ZoneTexte 7"/>
          <p:cNvSpPr txBox="1"/>
          <p:nvPr/>
        </p:nvSpPr>
        <p:spPr>
          <a:xfrm>
            <a:off x="5724128" y="5755408"/>
            <a:ext cx="3347864" cy="923330"/>
          </a:xfrm>
          <a:prstGeom prst="rect">
            <a:avLst/>
          </a:prstGeom>
          <a:noFill/>
        </p:spPr>
        <p:txBody>
          <a:bodyPr wrap="square" rtlCol="0">
            <a:spAutoFit/>
          </a:bodyPr>
          <a:lstStyle/>
          <a:p>
            <a:pPr marL="285750" indent="-285750">
              <a:buFont typeface="Wingdings" panose="05000000000000000000" pitchFamily="2" charset="2"/>
              <a:buChar char="ü"/>
            </a:pPr>
            <a:r>
              <a:rPr lang="fr-FR" dirty="0"/>
              <a:t>Plan d’action</a:t>
            </a:r>
          </a:p>
          <a:p>
            <a:pPr marL="285750" indent="-285750">
              <a:buFont typeface="Wingdings" panose="05000000000000000000" pitchFamily="2" charset="2"/>
              <a:buChar char="ü"/>
            </a:pPr>
            <a:r>
              <a:rPr lang="fr-FR" dirty="0"/>
              <a:t>Programme des activités</a:t>
            </a:r>
          </a:p>
          <a:p>
            <a:pPr marL="285750" indent="-285750">
              <a:buFont typeface="Wingdings" panose="05000000000000000000" pitchFamily="2" charset="2"/>
              <a:buChar char="ü"/>
            </a:pPr>
            <a:r>
              <a:rPr lang="fr-FR" dirty="0"/>
              <a:t>Distribution des ressources</a:t>
            </a:r>
          </a:p>
        </p:txBody>
      </p:sp>
      <p:cxnSp>
        <p:nvCxnSpPr>
          <p:cNvPr id="10" name="Connecteur droit avec flèche 9"/>
          <p:cNvCxnSpPr>
            <a:endCxn id="11" idx="1"/>
          </p:cNvCxnSpPr>
          <p:nvPr/>
        </p:nvCxnSpPr>
        <p:spPr>
          <a:xfrm>
            <a:off x="1475656" y="3065478"/>
            <a:ext cx="1494420" cy="14181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 name="ZoneTexte 10"/>
          <p:cNvSpPr txBox="1"/>
          <p:nvPr/>
        </p:nvSpPr>
        <p:spPr>
          <a:xfrm>
            <a:off x="2970076" y="3883451"/>
            <a:ext cx="3347864" cy="1200329"/>
          </a:xfrm>
          <a:prstGeom prst="rect">
            <a:avLst/>
          </a:prstGeom>
          <a:noFill/>
        </p:spPr>
        <p:txBody>
          <a:bodyPr wrap="square" rtlCol="0">
            <a:spAutoFit/>
          </a:bodyPr>
          <a:lstStyle/>
          <a:p>
            <a:pPr marL="285750" indent="-285750" algn="just">
              <a:buFont typeface="Wingdings" panose="05000000000000000000" pitchFamily="2" charset="2"/>
              <a:buChar char="ü"/>
            </a:pPr>
            <a:r>
              <a:rPr lang="fr-FR" dirty="0"/>
              <a:t>Traduction financières des plans et fixation des objectifs</a:t>
            </a:r>
          </a:p>
          <a:p>
            <a:pPr marL="285750" indent="-285750" algn="just">
              <a:buFont typeface="Wingdings" panose="05000000000000000000" pitchFamily="2" charset="2"/>
              <a:buChar char="ü"/>
            </a:pPr>
            <a:r>
              <a:rPr lang="fr-FR" dirty="0"/>
              <a:t>Suivi des résultats, analyse et diffusion des performances</a:t>
            </a:r>
          </a:p>
        </p:txBody>
      </p:sp>
      <p:cxnSp>
        <p:nvCxnSpPr>
          <p:cNvPr id="17" name="Connecteur droit avec flèche 16"/>
          <p:cNvCxnSpPr>
            <a:endCxn id="8" idx="1"/>
          </p:cNvCxnSpPr>
          <p:nvPr/>
        </p:nvCxnSpPr>
        <p:spPr>
          <a:xfrm>
            <a:off x="4283968" y="5083780"/>
            <a:ext cx="1440160" cy="11332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Connecteur droit avec flèche 19"/>
          <p:cNvCxnSpPr>
            <a:stCxn id="6" idx="0"/>
          </p:cNvCxnSpPr>
          <p:nvPr/>
        </p:nvCxnSpPr>
        <p:spPr>
          <a:xfrm flipH="1" flipV="1">
            <a:off x="3419872" y="2492896"/>
            <a:ext cx="1241260" cy="9988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Connecteur droit avec flèche 20"/>
          <p:cNvCxnSpPr>
            <a:stCxn id="4" idx="0"/>
          </p:cNvCxnSpPr>
          <p:nvPr/>
        </p:nvCxnSpPr>
        <p:spPr>
          <a:xfrm flipH="1" flipV="1">
            <a:off x="6228184" y="4437112"/>
            <a:ext cx="1169876" cy="9361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Rectangle 32"/>
          <p:cNvSpPr/>
          <p:nvPr/>
        </p:nvSpPr>
        <p:spPr>
          <a:xfrm>
            <a:off x="72008" y="5127492"/>
            <a:ext cx="3419872" cy="12538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ctr">
              <a:buFont typeface="Wingdings" panose="05000000000000000000" pitchFamily="2" charset="2"/>
              <a:buChar char="ü"/>
            </a:pPr>
            <a:r>
              <a:rPr lang="fr-FR" dirty="0"/>
              <a:t>Analyse &amp; prévision</a:t>
            </a:r>
          </a:p>
          <a:p>
            <a:pPr marL="285750" indent="-285750" algn="ctr">
              <a:buFont typeface="Wingdings" panose="05000000000000000000" pitchFamily="2" charset="2"/>
              <a:buChar char="ü"/>
            </a:pPr>
            <a:r>
              <a:rPr lang="fr-FR" dirty="0"/>
              <a:t>Planification et Coordination</a:t>
            </a:r>
          </a:p>
          <a:p>
            <a:pPr marL="285750" indent="-285750" algn="ctr">
              <a:buFont typeface="Wingdings" panose="05000000000000000000" pitchFamily="2" charset="2"/>
              <a:buChar char="ü"/>
            </a:pPr>
            <a:endParaRPr lang="fr-FR" dirty="0"/>
          </a:p>
          <a:p>
            <a:pPr algn="ctr"/>
            <a:r>
              <a:rPr lang="fr-FR" dirty="0">
                <a:solidFill>
                  <a:srgbClr val="FF0000"/>
                </a:solidFill>
              </a:rPr>
              <a:t>(Démarche budgétaire)</a:t>
            </a:r>
          </a:p>
        </p:txBody>
      </p:sp>
      <p:sp>
        <p:nvSpPr>
          <p:cNvPr id="34" name="Rectangle 33"/>
          <p:cNvSpPr/>
          <p:nvPr/>
        </p:nvSpPr>
        <p:spPr>
          <a:xfrm>
            <a:off x="5585234" y="2361575"/>
            <a:ext cx="3528392" cy="117312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ctr">
              <a:buFont typeface="Wingdings" panose="05000000000000000000" pitchFamily="2" charset="2"/>
              <a:buChar char="ü"/>
            </a:pPr>
            <a:r>
              <a:rPr lang="fr-FR" dirty="0"/>
              <a:t>Evaluation et mesure des performances</a:t>
            </a:r>
          </a:p>
          <a:p>
            <a:pPr marL="285750" indent="-285750" algn="ctr">
              <a:buFont typeface="Wingdings" panose="05000000000000000000" pitchFamily="2" charset="2"/>
              <a:buChar char="ü"/>
            </a:pPr>
            <a:endParaRPr lang="fr-FR" dirty="0"/>
          </a:p>
          <a:p>
            <a:pPr algn="ctr"/>
            <a:r>
              <a:rPr lang="fr-FR" dirty="0">
                <a:solidFill>
                  <a:srgbClr val="FF0000"/>
                </a:solidFill>
              </a:rPr>
              <a:t>(Calcul de cout et tableaux de bord)</a:t>
            </a:r>
          </a:p>
        </p:txBody>
      </p:sp>
    </p:spTree>
    <p:extLst>
      <p:ext uri="{BB962C8B-B14F-4D97-AF65-F5344CB8AC3E}">
        <p14:creationId xmlns:p14="http://schemas.microsoft.com/office/powerpoint/2010/main" val="90382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2987824" y="4400290"/>
            <a:ext cx="5429530" cy="2259050"/>
          </a:xfrm>
          <a:prstGeom prst="rect">
            <a:avLst/>
          </a:prstGeom>
          <a:ln>
            <a:solidFill>
              <a:srgbClr val="92D050"/>
            </a:solid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24" name="Rectangle 23"/>
          <p:cNvSpPr/>
          <p:nvPr/>
        </p:nvSpPr>
        <p:spPr>
          <a:xfrm>
            <a:off x="2717351" y="1988840"/>
            <a:ext cx="5700004" cy="2259050"/>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22" name="Rectangle 21"/>
          <p:cNvSpPr/>
          <p:nvPr/>
        </p:nvSpPr>
        <p:spPr>
          <a:xfrm>
            <a:off x="539552" y="1988840"/>
            <a:ext cx="2025003" cy="1524942"/>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2" name="Rectangle 1"/>
          <p:cNvSpPr/>
          <p:nvPr/>
        </p:nvSpPr>
        <p:spPr>
          <a:xfrm>
            <a:off x="836363" y="2420888"/>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 Stratégique</a:t>
            </a:r>
          </a:p>
        </p:txBody>
      </p:sp>
      <p:sp>
        <p:nvSpPr>
          <p:cNvPr id="3" name="Rectangle 2"/>
          <p:cNvSpPr/>
          <p:nvPr/>
        </p:nvSpPr>
        <p:spPr>
          <a:xfrm>
            <a:off x="2843808" y="2425208"/>
            <a:ext cx="2952328"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Planification opérationnelle</a:t>
            </a:r>
          </a:p>
        </p:txBody>
      </p:sp>
      <p:sp>
        <p:nvSpPr>
          <p:cNvPr id="4" name="Rectangle 3"/>
          <p:cNvSpPr/>
          <p:nvPr/>
        </p:nvSpPr>
        <p:spPr>
          <a:xfrm>
            <a:off x="6372200" y="2433662"/>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Objectifs à court terme</a:t>
            </a:r>
          </a:p>
        </p:txBody>
      </p:sp>
      <p:cxnSp>
        <p:nvCxnSpPr>
          <p:cNvPr id="5" name="Connecteur droit avec flèche 4"/>
          <p:cNvCxnSpPr>
            <a:stCxn id="4" idx="2"/>
            <a:endCxn id="6" idx="0"/>
          </p:cNvCxnSpPr>
          <p:nvPr/>
        </p:nvCxnSpPr>
        <p:spPr>
          <a:xfrm>
            <a:off x="7164288" y="3009726"/>
            <a:ext cx="0" cy="50405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6" name="Rectangle 5"/>
          <p:cNvSpPr/>
          <p:nvPr/>
        </p:nvSpPr>
        <p:spPr>
          <a:xfrm>
            <a:off x="6372200" y="3513782"/>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attendus</a:t>
            </a:r>
          </a:p>
        </p:txBody>
      </p:sp>
      <p:sp>
        <p:nvSpPr>
          <p:cNvPr id="7" name="Organigramme : Décision 6"/>
          <p:cNvSpPr/>
          <p:nvPr/>
        </p:nvSpPr>
        <p:spPr>
          <a:xfrm>
            <a:off x="5652120" y="4521894"/>
            <a:ext cx="3024336" cy="648072"/>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Comparaison</a:t>
            </a:r>
          </a:p>
        </p:txBody>
      </p:sp>
      <p:sp>
        <p:nvSpPr>
          <p:cNvPr id="8" name="Rectangle 7"/>
          <p:cNvSpPr/>
          <p:nvPr/>
        </p:nvSpPr>
        <p:spPr>
          <a:xfrm>
            <a:off x="6372200" y="5601371"/>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mesurés</a:t>
            </a:r>
          </a:p>
        </p:txBody>
      </p:sp>
      <p:cxnSp>
        <p:nvCxnSpPr>
          <p:cNvPr id="9" name="Connecteur droit avec flèche 8"/>
          <p:cNvCxnSpPr>
            <a:stCxn id="6" idx="2"/>
            <a:endCxn id="7" idx="0"/>
          </p:cNvCxnSpPr>
          <p:nvPr/>
        </p:nvCxnSpPr>
        <p:spPr>
          <a:xfrm>
            <a:off x="7164288" y="4089846"/>
            <a:ext cx="0" cy="43204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0" name="Connecteur droit avec flèche 9"/>
          <p:cNvCxnSpPr>
            <a:stCxn id="8" idx="0"/>
            <a:endCxn id="7" idx="2"/>
          </p:cNvCxnSpPr>
          <p:nvPr/>
        </p:nvCxnSpPr>
        <p:spPr>
          <a:xfrm flipV="1">
            <a:off x="7164288" y="5169966"/>
            <a:ext cx="0" cy="431405"/>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1" name="Connecteur droit avec flèche 10"/>
          <p:cNvCxnSpPr>
            <a:stCxn id="7" idx="1"/>
            <a:endCxn id="12" idx="3"/>
          </p:cNvCxnSpPr>
          <p:nvPr/>
        </p:nvCxnSpPr>
        <p:spPr>
          <a:xfrm flipH="1">
            <a:off x="4577471" y="4845930"/>
            <a:ext cx="1074649"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2" name="Rectangle 11"/>
          <p:cNvSpPr/>
          <p:nvPr/>
        </p:nvSpPr>
        <p:spPr>
          <a:xfrm>
            <a:off x="3641367" y="4665910"/>
            <a:ext cx="936104" cy="3600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Ecarts</a:t>
            </a:r>
          </a:p>
        </p:txBody>
      </p:sp>
      <p:cxnSp>
        <p:nvCxnSpPr>
          <p:cNvPr id="13" name="Connecteur droit avec flèche 12"/>
          <p:cNvCxnSpPr>
            <a:stCxn id="12" idx="1"/>
            <a:endCxn id="2" idx="2"/>
          </p:cNvCxnSpPr>
          <p:nvPr/>
        </p:nvCxnSpPr>
        <p:spPr>
          <a:xfrm flipH="1" flipV="1">
            <a:off x="1628451" y="2996952"/>
            <a:ext cx="2012916" cy="184897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4" name="Connecteur droit avec flèche 13"/>
          <p:cNvCxnSpPr>
            <a:stCxn id="12" idx="0"/>
            <a:endCxn id="3" idx="2"/>
          </p:cNvCxnSpPr>
          <p:nvPr/>
        </p:nvCxnSpPr>
        <p:spPr>
          <a:xfrm flipV="1">
            <a:off x="4109419" y="3001272"/>
            <a:ext cx="210553" cy="166463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6" name="Connecteur droit avec flèche 15"/>
          <p:cNvCxnSpPr>
            <a:stCxn id="2" idx="3"/>
            <a:endCxn id="3" idx="1"/>
          </p:cNvCxnSpPr>
          <p:nvPr/>
        </p:nvCxnSpPr>
        <p:spPr>
          <a:xfrm>
            <a:off x="2420539" y="2708920"/>
            <a:ext cx="423269" cy="432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7" name="Connecteur droit avec flèche 16"/>
          <p:cNvCxnSpPr>
            <a:stCxn id="3" idx="3"/>
          </p:cNvCxnSpPr>
          <p:nvPr/>
        </p:nvCxnSpPr>
        <p:spPr>
          <a:xfrm flipV="1">
            <a:off x="5796136" y="2704600"/>
            <a:ext cx="576064" cy="864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8" name="Connecteur droit avec flèche 17"/>
          <p:cNvCxnSpPr>
            <a:stCxn id="12" idx="3"/>
            <a:endCxn id="4" idx="1"/>
          </p:cNvCxnSpPr>
          <p:nvPr/>
        </p:nvCxnSpPr>
        <p:spPr>
          <a:xfrm flipV="1">
            <a:off x="4577471" y="2721694"/>
            <a:ext cx="1794729" cy="212423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9" name="Titre 1"/>
          <p:cNvSpPr txBox="1">
            <a:spLocks/>
          </p:cNvSpPr>
          <p:nvPr/>
        </p:nvSpPr>
        <p:spPr>
          <a:xfrm>
            <a:off x="457200" y="188640"/>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(2 : Définition du contrôle de gestion) </a:t>
            </a:r>
          </a:p>
        </p:txBody>
      </p:sp>
      <p:sp>
        <p:nvSpPr>
          <p:cNvPr id="20" name="ZoneTexte 19"/>
          <p:cNvSpPr txBox="1"/>
          <p:nvPr/>
        </p:nvSpPr>
        <p:spPr>
          <a:xfrm>
            <a:off x="539552" y="1311151"/>
            <a:ext cx="8208912"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400" b="1" dirty="0"/>
              <a:t>d. Le contrôle de gestion dans le pilotage de la performance </a:t>
            </a:r>
            <a:endParaRPr lang="fr-FR" sz="2400" dirty="0"/>
          </a:p>
        </p:txBody>
      </p:sp>
      <p:sp>
        <p:nvSpPr>
          <p:cNvPr id="23" name="ZoneTexte 22"/>
          <p:cNvSpPr txBox="1"/>
          <p:nvPr/>
        </p:nvSpPr>
        <p:spPr>
          <a:xfrm>
            <a:off x="8028384" y="1988840"/>
            <a:ext cx="648072" cy="369332"/>
          </a:xfrm>
          <a:prstGeom prst="rect">
            <a:avLst/>
          </a:prstGeom>
          <a:noFill/>
        </p:spPr>
        <p:txBody>
          <a:bodyPr wrap="square" rtlCol="0">
            <a:spAutoFit/>
          </a:bodyPr>
          <a:lstStyle/>
          <a:p>
            <a:r>
              <a:rPr lang="fr-FR" dirty="0">
                <a:solidFill>
                  <a:srgbClr val="C00000"/>
                </a:solidFill>
              </a:rPr>
              <a:t>b</a:t>
            </a:r>
          </a:p>
        </p:txBody>
      </p:sp>
      <p:sp>
        <p:nvSpPr>
          <p:cNvPr id="25" name="ZoneTexte 24"/>
          <p:cNvSpPr txBox="1"/>
          <p:nvPr/>
        </p:nvSpPr>
        <p:spPr>
          <a:xfrm>
            <a:off x="539552" y="3140968"/>
            <a:ext cx="648072" cy="369332"/>
          </a:xfrm>
          <a:prstGeom prst="rect">
            <a:avLst/>
          </a:prstGeom>
          <a:noFill/>
        </p:spPr>
        <p:txBody>
          <a:bodyPr wrap="square" rtlCol="0">
            <a:spAutoFit/>
          </a:bodyPr>
          <a:lstStyle/>
          <a:p>
            <a:r>
              <a:rPr lang="fr-FR" dirty="0">
                <a:solidFill>
                  <a:schemeClr val="accent1">
                    <a:lumMod val="75000"/>
                  </a:schemeClr>
                </a:solidFill>
              </a:rPr>
              <a:t>a</a:t>
            </a:r>
          </a:p>
        </p:txBody>
      </p:sp>
      <p:sp>
        <p:nvSpPr>
          <p:cNvPr id="27" name="ZoneTexte 26"/>
          <p:cNvSpPr txBox="1"/>
          <p:nvPr/>
        </p:nvSpPr>
        <p:spPr>
          <a:xfrm>
            <a:off x="7784740" y="6290008"/>
            <a:ext cx="648072" cy="369332"/>
          </a:xfrm>
          <a:prstGeom prst="rect">
            <a:avLst/>
          </a:prstGeom>
          <a:noFill/>
        </p:spPr>
        <p:txBody>
          <a:bodyPr wrap="square" rtlCol="0">
            <a:spAutoFit/>
          </a:bodyPr>
          <a:lstStyle/>
          <a:p>
            <a:r>
              <a:rPr lang="fr-FR" dirty="0">
                <a:solidFill>
                  <a:srgbClr val="92D050"/>
                </a:solidFill>
              </a:rPr>
              <a:t>c</a:t>
            </a:r>
          </a:p>
        </p:txBody>
      </p:sp>
      <p:sp>
        <p:nvSpPr>
          <p:cNvPr id="28" name="ZoneTexte 27"/>
          <p:cNvSpPr txBox="1"/>
          <p:nvPr/>
        </p:nvSpPr>
        <p:spPr>
          <a:xfrm>
            <a:off x="0" y="3783812"/>
            <a:ext cx="2987824" cy="1200329"/>
          </a:xfrm>
          <a:prstGeom prst="rect">
            <a:avLst/>
          </a:prstGeom>
          <a:noFill/>
        </p:spPr>
        <p:txBody>
          <a:bodyPr wrap="square" rtlCol="0">
            <a:spAutoFit/>
          </a:bodyPr>
          <a:lstStyle/>
          <a:p>
            <a:r>
              <a:rPr lang="fr-FR" dirty="0"/>
              <a:t>Le contrôleur de gestion à plusieurs missions : A quel cadre correspond la mission « </a:t>
            </a:r>
            <a:r>
              <a:rPr lang="fr-FR" b="1" i="1" u="sng" dirty="0"/>
              <a:t>analyse et prévision</a:t>
            </a:r>
            <a:r>
              <a:rPr lang="fr-FR" dirty="0"/>
              <a:t> » ?</a:t>
            </a:r>
          </a:p>
        </p:txBody>
      </p:sp>
    </p:spTree>
    <p:extLst>
      <p:ext uri="{BB962C8B-B14F-4D97-AF65-F5344CB8AC3E}">
        <p14:creationId xmlns:p14="http://schemas.microsoft.com/office/powerpoint/2010/main" val="2664238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7824" y="4400290"/>
            <a:ext cx="5429530" cy="2259050"/>
          </a:xfrm>
          <a:prstGeom prst="rect">
            <a:avLst/>
          </a:prstGeom>
          <a:ln>
            <a:solidFill>
              <a:srgbClr val="92D050"/>
            </a:solid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3" name="Rectangle 2"/>
          <p:cNvSpPr/>
          <p:nvPr/>
        </p:nvSpPr>
        <p:spPr>
          <a:xfrm>
            <a:off x="2717350" y="1988840"/>
            <a:ext cx="5700004" cy="2259050"/>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4" name="Rectangle 3"/>
          <p:cNvSpPr/>
          <p:nvPr/>
        </p:nvSpPr>
        <p:spPr>
          <a:xfrm>
            <a:off x="539552" y="1988840"/>
            <a:ext cx="2046757" cy="1524942"/>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5" name="Rectangle 4"/>
          <p:cNvSpPr/>
          <p:nvPr/>
        </p:nvSpPr>
        <p:spPr>
          <a:xfrm>
            <a:off x="836363" y="2420888"/>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 Stratégique</a:t>
            </a:r>
          </a:p>
        </p:txBody>
      </p:sp>
      <p:sp>
        <p:nvSpPr>
          <p:cNvPr id="6" name="Rectangle 5"/>
          <p:cNvSpPr/>
          <p:nvPr/>
        </p:nvSpPr>
        <p:spPr>
          <a:xfrm>
            <a:off x="2843808" y="2425208"/>
            <a:ext cx="2952328"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Planification opérationnelle</a:t>
            </a:r>
          </a:p>
        </p:txBody>
      </p:sp>
      <p:sp>
        <p:nvSpPr>
          <p:cNvPr id="7" name="Rectangle 6"/>
          <p:cNvSpPr/>
          <p:nvPr/>
        </p:nvSpPr>
        <p:spPr>
          <a:xfrm>
            <a:off x="6372200" y="2433662"/>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Objectifs à court terme</a:t>
            </a:r>
          </a:p>
        </p:txBody>
      </p:sp>
      <p:cxnSp>
        <p:nvCxnSpPr>
          <p:cNvPr id="8" name="Connecteur droit avec flèche 7"/>
          <p:cNvCxnSpPr>
            <a:stCxn id="7" idx="2"/>
            <a:endCxn id="9" idx="0"/>
          </p:cNvCxnSpPr>
          <p:nvPr/>
        </p:nvCxnSpPr>
        <p:spPr>
          <a:xfrm>
            <a:off x="7164288" y="3009726"/>
            <a:ext cx="0" cy="50405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9" name="Rectangle 8"/>
          <p:cNvSpPr/>
          <p:nvPr/>
        </p:nvSpPr>
        <p:spPr>
          <a:xfrm>
            <a:off x="6372200" y="3513782"/>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attendus</a:t>
            </a:r>
          </a:p>
        </p:txBody>
      </p:sp>
      <p:sp>
        <p:nvSpPr>
          <p:cNvPr id="10" name="Organigramme : Décision 9"/>
          <p:cNvSpPr/>
          <p:nvPr/>
        </p:nvSpPr>
        <p:spPr>
          <a:xfrm>
            <a:off x="5652120" y="4521894"/>
            <a:ext cx="3024336" cy="648072"/>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Comparaison</a:t>
            </a:r>
          </a:p>
        </p:txBody>
      </p:sp>
      <p:sp>
        <p:nvSpPr>
          <p:cNvPr id="11" name="Rectangle 10"/>
          <p:cNvSpPr/>
          <p:nvPr/>
        </p:nvSpPr>
        <p:spPr>
          <a:xfrm>
            <a:off x="6372200" y="5601371"/>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mesurés</a:t>
            </a:r>
          </a:p>
        </p:txBody>
      </p:sp>
      <p:cxnSp>
        <p:nvCxnSpPr>
          <p:cNvPr id="12" name="Connecteur droit avec flèche 11"/>
          <p:cNvCxnSpPr>
            <a:stCxn id="9" idx="2"/>
            <a:endCxn id="10" idx="0"/>
          </p:cNvCxnSpPr>
          <p:nvPr/>
        </p:nvCxnSpPr>
        <p:spPr>
          <a:xfrm>
            <a:off x="7164288" y="4089846"/>
            <a:ext cx="0" cy="43204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3" name="Connecteur droit avec flèche 12"/>
          <p:cNvCxnSpPr>
            <a:stCxn id="11" idx="0"/>
            <a:endCxn id="10" idx="2"/>
          </p:cNvCxnSpPr>
          <p:nvPr/>
        </p:nvCxnSpPr>
        <p:spPr>
          <a:xfrm flipV="1">
            <a:off x="7164288" y="5169966"/>
            <a:ext cx="0" cy="431405"/>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4" name="Connecteur droit avec flèche 13"/>
          <p:cNvCxnSpPr>
            <a:stCxn id="10" idx="1"/>
            <a:endCxn id="15" idx="3"/>
          </p:cNvCxnSpPr>
          <p:nvPr/>
        </p:nvCxnSpPr>
        <p:spPr>
          <a:xfrm flipH="1">
            <a:off x="4577471" y="4845930"/>
            <a:ext cx="1074649"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5" name="Rectangle 14"/>
          <p:cNvSpPr/>
          <p:nvPr/>
        </p:nvSpPr>
        <p:spPr>
          <a:xfrm>
            <a:off x="3641367" y="4665910"/>
            <a:ext cx="936104" cy="3600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Ecarts</a:t>
            </a:r>
          </a:p>
        </p:txBody>
      </p:sp>
      <p:cxnSp>
        <p:nvCxnSpPr>
          <p:cNvPr id="16" name="Connecteur droit avec flèche 15"/>
          <p:cNvCxnSpPr>
            <a:stCxn id="15" idx="1"/>
            <a:endCxn id="5" idx="2"/>
          </p:cNvCxnSpPr>
          <p:nvPr/>
        </p:nvCxnSpPr>
        <p:spPr>
          <a:xfrm flipH="1" flipV="1">
            <a:off x="1628451" y="2996952"/>
            <a:ext cx="2012916" cy="184897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7" name="Connecteur droit avec flèche 16"/>
          <p:cNvCxnSpPr>
            <a:stCxn id="15" idx="0"/>
            <a:endCxn id="6" idx="2"/>
          </p:cNvCxnSpPr>
          <p:nvPr/>
        </p:nvCxnSpPr>
        <p:spPr>
          <a:xfrm flipV="1">
            <a:off x="4109419" y="3001272"/>
            <a:ext cx="210553" cy="166463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8" name="Connecteur droit avec flèche 17"/>
          <p:cNvCxnSpPr>
            <a:stCxn id="5" idx="3"/>
            <a:endCxn id="6" idx="1"/>
          </p:cNvCxnSpPr>
          <p:nvPr/>
        </p:nvCxnSpPr>
        <p:spPr>
          <a:xfrm>
            <a:off x="2420539" y="2708920"/>
            <a:ext cx="423269" cy="432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9" name="Connecteur droit avec flèche 18"/>
          <p:cNvCxnSpPr>
            <a:stCxn id="6" idx="3"/>
          </p:cNvCxnSpPr>
          <p:nvPr/>
        </p:nvCxnSpPr>
        <p:spPr>
          <a:xfrm flipV="1">
            <a:off x="5796136" y="2704600"/>
            <a:ext cx="576064" cy="864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20" name="Connecteur droit avec flèche 19"/>
          <p:cNvCxnSpPr>
            <a:stCxn id="15" idx="3"/>
            <a:endCxn id="7" idx="1"/>
          </p:cNvCxnSpPr>
          <p:nvPr/>
        </p:nvCxnSpPr>
        <p:spPr>
          <a:xfrm flipV="1">
            <a:off x="4577471" y="2721694"/>
            <a:ext cx="1794729" cy="212423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21" name="Titre 1"/>
          <p:cNvSpPr txBox="1">
            <a:spLocks/>
          </p:cNvSpPr>
          <p:nvPr/>
        </p:nvSpPr>
        <p:spPr>
          <a:xfrm>
            <a:off x="457200" y="188640"/>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(2 : Définition du contrôle de gestion) </a:t>
            </a:r>
          </a:p>
        </p:txBody>
      </p:sp>
      <p:sp>
        <p:nvSpPr>
          <p:cNvPr id="22" name="ZoneTexte 21"/>
          <p:cNvSpPr txBox="1"/>
          <p:nvPr/>
        </p:nvSpPr>
        <p:spPr>
          <a:xfrm>
            <a:off x="539552" y="1311151"/>
            <a:ext cx="8208912"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400" b="1" dirty="0"/>
              <a:t>d. Le contrôle de gestion dans le pilotage de la performance </a:t>
            </a:r>
            <a:endParaRPr lang="fr-FR" sz="2400" dirty="0"/>
          </a:p>
        </p:txBody>
      </p:sp>
      <p:sp>
        <p:nvSpPr>
          <p:cNvPr id="23" name="ZoneTexte 22"/>
          <p:cNvSpPr txBox="1"/>
          <p:nvPr/>
        </p:nvSpPr>
        <p:spPr>
          <a:xfrm>
            <a:off x="7632340" y="1988840"/>
            <a:ext cx="648072" cy="369332"/>
          </a:xfrm>
          <a:prstGeom prst="rect">
            <a:avLst/>
          </a:prstGeom>
          <a:noFill/>
        </p:spPr>
        <p:txBody>
          <a:bodyPr wrap="square" rtlCol="0">
            <a:spAutoFit/>
          </a:bodyPr>
          <a:lstStyle/>
          <a:p>
            <a:r>
              <a:rPr lang="fr-FR" dirty="0">
                <a:solidFill>
                  <a:srgbClr val="C00000"/>
                </a:solidFill>
              </a:rPr>
              <a:t>b</a:t>
            </a:r>
          </a:p>
        </p:txBody>
      </p:sp>
      <p:sp>
        <p:nvSpPr>
          <p:cNvPr id="24" name="ZoneTexte 23"/>
          <p:cNvSpPr txBox="1"/>
          <p:nvPr/>
        </p:nvSpPr>
        <p:spPr>
          <a:xfrm>
            <a:off x="539552" y="3140968"/>
            <a:ext cx="648072" cy="369332"/>
          </a:xfrm>
          <a:prstGeom prst="rect">
            <a:avLst/>
          </a:prstGeom>
          <a:noFill/>
        </p:spPr>
        <p:txBody>
          <a:bodyPr wrap="square" rtlCol="0">
            <a:spAutoFit/>
          </a:bodyPr>
          <a:lstStyle/>
          <a:p>
            <a:r>
              <a:rPr lang="fr-FR" dirty="0">
                <a:solidFill>
                  <a:schemeClr val="accent1">
                    <a:lumMod val="75000"/>
                  </a:schemeClr>
                </a:solidFill>
              </a:rPr>
              <a:t>a</a:t>
            </a:r>
          </a:p>
        </p:txBody>
      </p:sp>
      <p:sp>
        <p:nvSpPr>
          <p:cNvPr id="25" name="ZoneTexte 24"/>
          <p:cNvSpPr txBox="1"/>
          <p:nvPr/>
        </p:nvSpPr>
        <p:spPr>
          <a:xfrm>
            <a:off x="7784740" y="6290008"/>
            <a:ext cx="648072" cy="369332"/>
          </a:xfrm>
          <a:prstGeom prst="rect">
            <a:avLst/>
          </a:prstGeom>
          <a:noFill/>
        </p:spPr>
        <p:txBody>
          <a:bodyPr wrap="square" rtlCol="0">
            <a:spAutoFit/>
          </a:bodyPr>
          <a:lstStyle/>
          <a:p>
            <a:r>
              <a:rPr lang="fr-FR" dirty="0">
                <a:solidFill>
                  <a:srgbClr val="92D050"/>
                </a:solidFill>
              </a:rPr>
              <a:t>c</a:t>
            </a:r>
          </a:p>
        </p:txBody>
      </p:sp>
      <p:sp>
        <p:nvSpPr>
          <p:cNvPr id="26" name="ZoneTexte 25"/>
          <p:cNvSpPr txBox="1"/>
          <p:nvPr/>
        </p:nvSpPr>
        <p:spPr>
          <a:xfrm>
            <a:off x="0" y="3783812"/>
            <a:ext cx="2987824" cy="1477328"/>
          </a:xfrm>
          <a:prstGeom prst="rect">
            <a:avLst/>
          </a:prstGeom>
          <a:noFill/>
        </p:spPr>
        <p:txBody>
          <a:bodyPr wrap="square" rtlCol="0">
            <a:spAutoFit/>
          </a:bodyPr>
          <a:lstStyle/>
          <a:p>
            <a:r>
              <a:rPr lang="fr-FR" dirty="0"/>
              <a:t>Le contrôleur de gestion à plusieurs missions : A quel cadre correspond la mission « </a:t>
            </a:r>
            <a:r>
              <a:rPr lang="fr-FR" b="1" i="1" u="sng" dirty="0"/>
              <a:t>Evaluation et mesure des performances</a:t>
            </a:r>
            <a:r>
              <a:rPr lang="fr-FR" dirty="0"/>
              <a:t> » ?</a:t>
            </a:r>
          </a:p>
        </p:txBody>
      </p:sp>
    </p:spTree>
    <p:extLst>
      <p:ext uri="{BB962C8B-B14F-4D97-AF65-F5344CB8AC3E}">
        <p14:creationId xmlns:p14="http://schemas.microsoft.com/office/powerpoint/2010/main" val="1337051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188640"/>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(3 : Démarche budgétaire) </a:t>
            </a:r>
          </a:p>
        </p:txBody>
      </p:sp>
      <p:sp>
        <p:nvSpPr>
          <p:cNvPr id="3" name="ZoneTexte 2"/>
          <p:cNvSpPr txBox="1"/>
          <p:nvPr/>
        </p:nvSpPr>
        <p:spPr>
          <a:xfrm>
            <a:off x="611560" y="1331640"/>
            <a:ext cx="8208912" cy="2492990"/>
          </a:xfrm>
          <a:prstGeom prst="rect">
            <a:avLst/>
          </a:prstGeom>
          <a:noFill/>
        </p:spPr>
        <p:txBody>
          <a:bodyPr wrap="square" rtlCol="0">
            <a:spAutoFit/>
          </a:bodyPr>
          <a:lstStyle/>
          <a:p>
            <a:pPr marL="514350" indent="-514350" algn="ctr">
              <a:buAutoNum type="alphaLcPeriod"/>
            </a:pPr>
            <a:r>
              <a:rPr lang="fr-FR" sz="3000" b="1" dirty="0"/>
              <a:t>Définition</a:t>
            </a:r>
            <a:r>
              <a:rPr lang="fr-FR" sz="3000" dirty="0"/>
              <a:t> </a:t>
            </a:r>
          </a:p>
          <a:p>
            <a:pPr marL="514350" indent="-514350" algn="just">
              <a:buAutoNum type="alphaLcPeriod"/>
            </a:pPr>
            <a:endParaRPr lang="fr-FR" sz="3000" dirty="0"/>
          </a:p>
          <a:p>
            <a:pPr algn="just"/>
            <a:r>
              <a:rPr lang="fr-FR" sz="2400" dirty="0"/>
              <a:t>Un budget est une prévision émanant des centres de responsabilités de l’entreprise. Il représente la traduction chiffrée des objectifs et des plans d’actions pour un période déterminée limitée au court terme. </a:t>
            </a:r>
          </a:p>
        </p:txBody>
      </p:sp>
    </p:spTree>
    <p:extLst>
      <p:ext uri="{BB962C8B-B14F-4D97-AF65-F5344CB8AC3E}">
        <p14:creationId xmlns:p14="http://schemas.microsoft.com/office/powerpoint/2010/main" val="143412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44624"/>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(3 : Démarche budgétaire) </a:t>
            </a:r>
          </a:p>
        </p:txBody>
      </p:sp>
      <p:sp>
        <p:nvSpPr>
          <p:cNvPr id="3" name="ZoneTexte 2"/>
          <p:cNvSpPr txBox="1"/>
          <p:nvPr/>
        </p:nvSpPr>
        <p:spPr>
          <a:xfrm>
            <a:off x="611560" y="980728"/>
            <a:ext cx="8208912" cy="1292662"/>
          </a:xfrm>
          <a:prstGeom prst="rect">
            <a:avLst/>
          </a:prstGeom>
          <a:noFill/>
        </p:spPr>
        <p:txBody>
          <a:bodyPr wrap="square" rtlCol="0">
            <a:spAutoFit/>
          </a:bodyPr>
          <a:lstStyle/>
          <a:p>
            <a:pPr algn="ctr"/>
            <a:r>
              <a:rPr lang="fr-FR" sz="3000" b="1" dirty="0"/>
              <a:t>b. Intérêts des budgets</a:t>
            </a:r>
          </a:p>
          <a:p>
            <a:pPr algn="ctr"/>
            <a:endParaRPr lang="fr-FR" sz="800" b="1" dirty="0"/>
          </a:p>
          <a:p>
            <a:r>
              <a:rPr lang="fr-FR" sz="2000" dirty="0"/>
              <a:t>1° S’assurer que l’allocation des ressources est en conformité avec les objectifs stratégiques.</a:t>
            </a:r>
          </a:p>
        </p:txBody>
      </p:sp>
      <p:sp>
        <p:nvSpPr>
          <p:cNvPr id="6" name="ZoneTexte 5"/>
          <p:cNvSpPr txBox="1"/>
          <p:nvPr/>
        </p:nvSpPr>
        <p:spPr>
          <a:xfrm>
            <a:off x="611560" y="2214308"/>
            <a:ext cx="8208912" cy="400110"/>
          </a:xfrm>
          <a:prstGeom prst="rect">
            <a:avLst/>
          </a:prstGeom>
          <a:noFill/>
        </p:spPr>
        <p:txBody>
          <a:bodyPr wrap="square" rtlCol="0">
            <a:spAutoFit/>
          </a:bodyPr>
          <a:lstStyle/>
          <a:p>
            <a:r>
              <a:rPr lang="fr-FR" sz="2000" dirty="0"/>
              <a:t>2° Coordonner, prévoir et simuler.</a:t>
            </a:r>
          </a:p>
        </p:txBody>
      </p:sp>
      <p:sp>
        <p:nvSpPr>
          <p:cNvPr id="7" name="ZoneTexte 6"/>
          <p:cNvSpPr txBox="1"/>
          <p:nvPr/>
        </p:nvSpPr>
        <p:spPr>
          <a:xfrm>
            <a:off x="586803" y="2937138"/>
            <a:ext cx="8208912" cy="707886"/>
          </a:xfrm>
          <a:prstGeom prst="rect">
            <a:avLst/>
          </a:prstGeom>
          <a:noFill/>
        </p:spPr>
        <p:txBody>
          <a:bodyPr wrap="square" rtlCol="0">
            <a:spAutoFit/>
          </a:bodyPr>
          <a:lstStyle/>
          <a:p>
            <a:r>
              <a:rPr lang="fr-FR" sz="2000" dirty="0"/>
              <a:t>4° Motiver (en fixant des objectif) et évaluer (en comparant le </a:t>
            </a:r>
            <a:r>
              <a:rPr lang="fr-FR" sz="2000" i="1" dirty="0"/>
              <a:t>prévu</a:t>
            </a:r>
            <a:r>
              <a:rPr lang="fr-FR" sz="2000" dirty="0"/>
              <a:t> et le </a:t>
            </a:r>
            <a:r>
              <a:rPr lang="fr-FR" sz="2000" i="1" dirty="0"/>
              <a:t>réalisé</a:t>
            </a:r>
            <a:r>
              <a:rPr lang="fr-FR" sz="2000" dirty="0"/>
              <a:t>) </a:t>
            </a:r>
          </a:p>
        </p:txBody>
      </p:sp>
      <p:sp>
        <p:nvSpPr>
          <p:cNvPr id="9" name="ZoneTexte 8"/>
          <p:cNvSpPr txBox="1"/>
          <p:nvPr/>
        </p:nvSpPr>
        <p:spPr>
          <a:xfrm>
            <a:off x="594156" y="2596842"/>
            <a:ext cx="8208912" cy="400110"/>
          </a:xfrm>
          <a:prstGeom prst="rect">
            <a:avLst/>
          </a:prstGeom>
          <a:noFill/>
        </p:spPr>
        <p:txBody>
          <a:bodyPr wrap="square" rtlCol="0">
            <a:spAutoFit/>
          </a:bodyPr>
          <a:lstStyle/>
          <a:p>
            <a:r>
              <a:rPr lang="fr-FR" sz="2000" dirty="0"/>
              <a:t>3° S’assurer de l’équilibre financier.</a:t>
            </a:r>
          </a:p>
        </p:txBody>
      </p:sp>
      <p:sp>
        <p:nvSpPr>
          <p:cNvPr id="10" name="ZoneTexte 9"/>
          <p:cNvSpPr txBox="1"/>
          <p:nvPr/>
        </p:nvSpPr>
        <p:spPr>
          <a:xfrm>
            <a:off x="632094" y="3516129"/>
            <a:ext cx="8208912" cy="3139321"/>
          </a:xfrm>
          <a:prstGeom prst="rect">
            <a:avLst/>
          </a:prstGeom>
          <a:noFill/>
        </p:spPr>
        <p:txBody>
          <a:bodyPr wrap="square" rtlCol="0">
            <a:spAutoFit/>
          </a:bodyPr>
          <a:lstStyle/>
          <a:p>
            <a:pPr algn="ctr"/>
            <a:r>
              <a:rPr lang="fr-FR" sz="3000" b="1" dirty="0"/>
              <a:t>c. Limites des budgets</a:t>
            </a:r>
          </a:p>
          <a:p>
            <a:pPr algn="ctr"/>
            <a:endParaRPr lang="fr-FR" sz="800" b="1" dirty="0"/>
          </a:p>
          <a:p>
            <a:pPr algn="just"/>
            <a:r>
              <a:rPr lang="fr-FR" sz="2000" dirty="0"/>
              <a:t>A° Les responsables des centres peuvent être incités à chercher la performance de court terme au détriment de la performance long terme de l’entreprise.</a:t>
            </a:r>
          </a:p>
          <a:p>
            <a:endParaRPr lang="fr-FR" sz="1000" dirty="0"/>
          </a:p>
          <a:p>
            <a:r>
              <a:rPr lang="fr-FR" sz="2000" dirty="0"/>
              <a:t>B° Les responsables des centres sont incités à sous-estimer leurs possibilités ou à surestimer leurs charges.</a:t>
            </a:r>
          </a:p>
          <a:p>
            <a:endParaRPr lang="fr-FR" sz="1000" dirty="0"/>
          </a:p>
          <a:p>
            <a:r>
              <a:rPr lang="fr-FR" sz="2000" dirty="0"/>
              <a:t>C° Il peut y avoir un conflit entre le rôle de prévision - coordination (caractère réaliste) du budget et motivation (objectif élevé).</a:t>
            </a:r>
          </a:p>
        </p:txBody>
      </p:sp>
    </p:spTree>
    <p:extLst>
      <p:ext uri="{BB962C8B-B14F-4D97-AF65-F5344CB8AC3E}">
        <p14:creationId xmlns:p14="http://schemas.microsoft.com/office/powerpoint/2010/main" val="345344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188640"/>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(3 : Démarche budgétaire) </a:t>
            </a:r>
          </a:p>
        </p:txBody>
      </p:sp>
      <p:sp>
        <p:nvSpPr>
          <p:cNvPr id="8" name="ZoneTexte 7"/>
          <p:cNvSpPr txBox="1"/>
          <p:nvPr/>
        </p:nvSpPr>
        <p:spPr>
          <a:xfrm>
            <a:off x="611560" y="1340768"/>
            <a:ext cx="8208912" cy="1292662"/>
          </a:xfrm>
          <a:prstGeom prst="rect">
            <a:avLst/>
          </a:prstGeom>
          <a:noFill/>
        </p:spPr>
        <p:txBody>
          <a:bodyPr wrap="square" rtlCol="0">
            <a:spAutoFit/>
          </a:bodyPr>
          <a:lstStyle/>
          <a:p>
            <a:pPr algn="ctr"/>
            <a:r>
              <a:rPr lang="fr-FR" sz="3000" b="1" dirty="0"/>
              <a:t>d. Méthodologie de construction des budgets</a:t>
            </a:r>
          </a:p>
          <a:p>
            <a:pPr algn="ctr"/>
            <a:endParaRPr lang="fr-FR" sz="800" b="1" dirty="0"/>
          </a:p>
          <a:p>
            <a:r>
              <a:rPr lang="fr-FR" sz="2000" dirty="0"/>
              <a:t>1° Faut il reconduire le passé ou réexaminer de manière systématique la situation ?</a:t>
            </a:r>
          </a:p>
        </p:txBody>
      </p:sp>
      <p:sp>
        <p:nvSpPr>
          <p:cNvPr id="9" name="ZoneTexte 8"/>
          <p:cNvSpPr txBox="1"/>
          <p:nvPr/>
        </p:nvSpPr>
        <p:spPr>
          <a:xfrm>
            <a:off x="1907704" y="2204864"/>
            <a:ext cx="7632848" cy="369332"/>
          </a:xfrm>
          <a:prstGeom prst="rect">
            <a:avLst/>
          </a:prstGeom>
          <a:noFill/>
        </p:spPr>
        <p:txBody>
          <a:bodyPr wrap="square" rtlCol="0">
            <a:spAutoFit/>
          </a:bodyPr>
          <a:lstStyle/>
          <a:p>
            <a:r>
              <a:rPr lang="fr-FR" dirty="0"/>
              <a:t>- Cela semble contraire à la logique plan d’action </a:t>
            </a:r>
            <a:r>
              <a:rPr lang="fr-FR" dirty="0">
                <a:sym typeface="Wingdings" panose="05000000000000000000" pitchFamily="2" charset="2"/>
              </a:rPr>
              <a:t> objectif. </a:t>
            </a:r>
            <a:endParaRPr lang="fr-FR" dirty="0"/>
          </a:p>
        </p:txBody>
      </p:sp>
      <p:sp>
        <p:nvSpPr>
          <p:cNvPr id="10" name="Rectangle 9"/>
          <p:cNvSpPr/>
          <p:nvPr>
            <p:custDataLst>
              <p:tags r:id="rId1"/>
            </p:custDataLst>
          </p:nvPr>
        </p:nvSpPr>
        <p:spPr>
          <a:xfrm>
            <a:off x="51984" y="3068960"/>
            <a:ext cx="369401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Budget des ventes</a:t>
            </a:r>
          </a:p>
        </p:txBody>
      </p:sp>
      <p:sp>
        <p:nvSpPr>
          <p:cNvPr id="11" name="Rectangle 10"/>
          <p:cNvSpPr/>
          <p:nvPr>
            <p:custDataLst>
              <p:tags r:id="rId2"/>
            </p:custDataLst>
          </p:nvPr>
        </p:nvSpPr>
        <p:spPr>
          <a:xfrm>
            <a:off x="51985" y="4090737"/>
            <a:ext cx="369401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Budget de production</a:t>
            </a:r>
          </a:p>
        </p:txBody>
      </p:sp>
      <p:sp>
        <p:nvSpPr>
          <p:cNvPr id="13" name="Rectangle 12"/>
          <p:cNvSpPr/>
          <p:nvPr>
            <p:custDataLst>
              <p:tags r:id="rId3"/>
            </p:custDataLst>
          </p:nvPr>
        </p:nvSpPr>
        <p:spPr>
          <a:xfrm>
            <a:off x="51985" y="5013176"/>
            <a:ext cx="369401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 Budget d’approvisionnement</a:t>
            </a:r>
          </a:p>
        </p:txBody>
      </p:sp>
      <p:cxnSp>
        <p:nvCxnSpPr>
          <p:cNvPr id="21" name="Connecteur droit avec flèche 20"/>
          <p:cNvCxnSpPr>
            <a:stCxn id="11" idx="2"/>
            <a:endCxn id="13" idx="0"/>
          </p:cNvCxnSpPr>
          <p:nvPr>
            <p:custDataLst>
              <p:tags r:id="rId4"/>
            </p:custDataLst>
          </p:nvPr>
        </p:nvCxnSpPr>
        <p:spPr>
          <a:xfrm>
            <a:off x="1898991" y="4594793"/>
            <a:ext cx="0" cy="41838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9" name="ZoneTexte 28"/>
          <p:cNvSpPr txBox="1"/>
          <p:nvPr/>
        </p:nvSpPr>
        <p:spPr>
          <a:xfrm>
            <a:off x="693912" y="2574196"/>
            <a:ext cx="8208912" cy="400110"/>
          </a:xfrm>
          <a:prstGeom prst="rect">
            <a:avLst/>
          </a:prstGeom>
          <a:noFill/>
        </p:spPr>
        <p:txBody>
          <a:bodyPr wrap="square" rtlCol="0">
            <a:spAutoFit/>
          </a:bodyPr>
          <a:lstStyle/>
          <a:p>
            <a:r>
              <a:rPr lang="fr-FR" sz="2000" dirty="0"/>
              <a:t>2° Comment articuler le budget ?</a:t>
            </a:r>
          </a:p>
        </p:txBody>
      </p:sp>
      <p:cxnSp>
        <p:nvCxnSpPr>
          <p:cNvPr id="59" name="Connecteur droit avec flèche 58"/>
          <p:cNvCxnSpPr>
            <a:stCxn id="10" idx="2"/>
            <a:endCxn id="11" idx="0"/>
          </p:cNvCxnSpPr>
          <p:nvPr>
            <p:custDataLst>
              <p:tags r:id="rId5"/>
            </p:custDataLst>
          </p:nvPr>
        </p:nvCxnSpPr>
        <p:spPr>
          <a:xfrm>
            <a:off x="1898990" y="3573016"/>
            <a:ext cx="1" cy="51772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2" name="Rectangle 61"/>
          <p:cNvSpPr/>
          <p:nvPr>
            <p:custDataLst>
              <p:tags r:id="rId6"/>
            </p:custDataLst>
          </p:nvPr>
        </p:nvSpPr>
        <p:spPr>
          <a:xfrm>
            <a:off x="4644008" y="2780928"/>
            <a:ext cx="216024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Budget des ventes</a:t>
            </a:r>
          </a:p>
        </p:txBody>
      </p:sp>
      <p:sp>
        <p:nvSpPr>
          <p:cNvPr id="63" name="Rectangle 62"/>
          <p:cNvSpPr/>
          <p:nvPr>
            <p:custDataLst>
              <p:tags r:id="rId7"/>
            </p:custDataLst>
          </p:nvPr>
        </p:nvSpPr>
        <p:spPr>
          <a:xfrm>
            <a:off x="4572000" y="2852936"/>
            <a:ext cx="216024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Budget des ventes</a:t>
            </a:r>
          </a:p>
        </p:txBody>
      </p:sp>
      <p:sp>
        <p:nvSpPr>
          <p:cNvPr id="64" name="Rectangle 63"/>
          <p:cNvSpPr/>
          <p:nvPr>
            <p:custDataLst>
              <p:tags r:id="rId8"/>
            </p:custDataLst>
          </p:nvPr>
        </p:nvSpPr>
        <p:spPr>
          <a:xfrm>
            <a:off x="4499992" y="2924944"/>
            <a:ext cx="216024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Budget des ventes</a:t>
            </a:r>
          </a:p>
        </p:txBody>
      </p:sp>
      <p:sp>
        <p:nvSpPr>
          <p:cNvPr id="65" name="Rectangle 64"/>
          <p:cNvSpPr/>
          <p:nvPr>
            <p:custDataLst>
              <p:tags r:id="rId9"/>
            </p:custDataLst>
          </p:nvPr>
        </p:nvSpPr>
        <p:spPr>
          <a:xfrm>
            <a:off x="4427984" y="2996952"/>
            <a:ext cx="216024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Budget des ventes</a:t>
            </a:r>
          </a:p>
        </p:txBody>
      </p:sp>
      <p:cxnSp>
        <p:nvCxnSpPr>
          <p:cNvPr id="66" name="Connecteur droit avec flèche 65"/>
          <p:cNvCxnSpPr>
            <a:stCxn id="65" idx="2"/>
            <a:endCxn id="67" idx="0"/>
          </p:cNvCxnSpPr>
          <p:nvPr/>
        </p:nvCxnSpPr>
        <p:spPr>
          <a:xfrm>
            <a:off x="5508104" y="3501008"/>
            <a:ext cx="0" cy="21602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67" name="Rectangle 66"/>
          <p:cNvSpPr/>
          <p:nvPr>
            <p:custDataLst>
              <p:tags r:id="rId10"/>
            </p:custDataLst>
          </p:nvPr>
        </p:nvSpPr>
        <p:spPr>
          <a:xfrm>
            <a:off x="4427984" y="3717032"/>
            <a:ext cx="216024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Charges et produits</a:t>
            </a:r>
          </a:p>
        </p:txBody>
      </p:sp>
      <p:sp>
        <p:nvSpPr>
          <p:cNvPr id="68" name="Rectangle 67"/>
          <p:cNvSpPr/>
          <p:nvPr>
            <p:custDataLst>
              <p:tags r:id="rId11"/>
            </p:custDataLst>
          </p:nvPr>
        </p:nvSpPr>
        <p:spPr>
          <a:xfrm>
            <a:off x="5580112" y="4509120"/>
            <a:ext cx="216024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Délai de paiement</a:t>
            </a:r>
          </a:p>
        </p:txBody>
      </p:sp>
      <p:sp>
        <p:nvSpPr>
          <p:cNvPr id="69" name="Rectangle 68"/>
          <p:cNvSpPr/>
          <p:nvPr>
            <p:custDataLst>
              <p:tags r:id="rId12"/>
            </p:custDataLst>
          </p:nvPr>
        </p:nvSpPr>
        <p:spPr>
          <a:xfrm>
            <a:off x="5580112" y="5301208"/>
            <a:ext cx="216024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Créances et dettes</a:t>
            </a:r>
          </a:p>
        </p:txBody>
      </p:sp>
      <p:cxnSp>
        <p:nvCxnSpPr>
          <p:cNvPr id="70" name="Connecteur droit avec flèche 69"/>
          <p:cNvCxnSpPr>
            <a:stCxn id="67" idx="2"/>
            <a:endCxn id="68" idx="0"/>
          </p:cNvCxnSpPr>
          <p:nvPr/>
        </p:nvCxnSpPr>
        <p:spPr>
          <a:xfrm>
            <a:off x="5508104" y="4221088"/>
            <a:ext cx="1152128" cy="288032"/>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1" name="Connecteur droit avec flèche 70"/>
          <p:cNvCxnSpPr>
            <a:stCxn id="68" idx="2"/>
            <a:endCxn id="69" idx="0"/>
          </p:cNvCxnSpPr>
          <p:nvPr/>
        </p:nvCxnSpPr>
        <p:spPr>
          <a:xfrm>
            <a:off x="6660232" y="5013176"/>
            <a:ext cx="0" cy="288032"/>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72" name="Rectangle 71"/>
          <p:cNvSpPr/>
          <p:nvPr>
            <p:custDataLst>
              <p:tags r:id="rId13"/>
            </p:custDataLst>
          </p:nvPr>
        </p:nvSpPr>
        <p:spPr>
          <a:xfrm>
            <a:off x="6821690" y="3717032"/>
            <a:ext cx="2160240" cy="50405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FR" dirty="0">
                <a:solidFill>
                  <a:schemeClr val="tx1"/>
                </a:solidFill>
              </a:rPr>
              <a:t>Compte de résultat prévisionnel</a:t>
            </a:r>
          </a:p>
        </p:txBody>
      </p:sp>
      <p:cxnSp>
        <p:nvCxnSpPr>
          <p:cNvPr id="73" name="Connecteur droit avec flèche 72"/>
          <p:cNvCxnSpPr>
            <a:stCxn id="69" idx="2"/>
            <a:endCxn id="74" idx="0"/>
          </p:cNvCxnSpPr>
          <p:nvPr/>
        </p:nvCxnSpPr>
        <p:spPr>
          <a:xfrm>
            <a:off x="6660232" y="5805264"/>
            <a:ext cx="936104" cy="36004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74" name="Rectangle 73"/>
          <p:cNvSpPr/>
          <p:nvPr>
            <p:custDataLst>
              <p:tags r:id="rId14"/>
            </p:custDataLst>
          </p:nvPr>
        </p:nvSpPr>
        <p:spPr>
          <a:xfrm>
            <a:off x="6516216" y="6165304"/>
            <a:ext cx="2160240" cy="50405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FR" dirty="0">
                <a:solidFill>
                  <a:schemeClr val="tx1"/>
                </a:solidFill>
              </a:rPr>
              <a:t>Bilan prévisionnel</a:t>
            </a:r>
          </a:p>
        </p:txBody>
      </p:sp>
      <p:sp>
        <p:nvSpPr>
          <p:cNvPr id="75" name="Rectangle 74"/>
          <p:cNvSpPr/>
          <p:nvPr>
            <p:custDataLst>
              <p:tags r:id="rId15"/>
            </p:custDataLst>
          </p:nvPr>
        </p:nvSpPr>
        <p:spPr>
          <a:xfrm>
            <a:off x="4139952" y="6165304"/>
            <a:ext cx="2160240" cy="50405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FR" dirty="0">
                <a:solidFill>
                  <a:schemeClr val="tx1"/>
                </a:solidFill>
              </a:rPr>
              <a:t>Budget de trésorerie</a:t>
            </a:r>
          </a:p>
        </p:txBody>
      </p:sp>
      <p:cxnSp>
        <p:nvCxnSpPr>
          <p:cNvPr id="76" name="Connecteur droit avec flèche 75"/>
          <p:cNvCxnSpPr/>
          <p:nvPr/>
        </p:nvCxnSpPr>
        <p:spPr>
          <a:xfrm>
            <a:off x="4932040" y="4293096"/>
            <a:ext cx="0" cy="187220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7" name="Connecteur droit avec flèche 76"/>
          <p:cNvCxnSpPr>
            <a:stCxn id="67" idx="3"/>
            <a:endCxn id="72" idx="1"/>
          </p:cNvCxnSpPr>
          <p:nvPr/>
        </p:nvCxnSpPr>
        <p:spPr>
          <a:xfrm>
            <a:off x="6588224" y="3969060"/>
            <a:ext cx="233466"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8" name="Connecteur droit avec flèche 77"/>
          <p:cNvCxnSpPr>
            <a:stCxn id="72" idx="2"/>
          </p:cNvCxnSpPr>
          <p:nvPr/>
        </p:nvCxnSpPr>
        <p:spPr>
          <a:xfrm>
            <a:off x="7901810" y="4221088"/>
            <a:ext cx="0" cy="194421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28" name="Connecteur droit avec flèche 27"/>
          <p:cNvCxnSpPr>
            <a:stCxn id="68" idx="1"/>
          </p:cNvCxnSpPr>
          <p:nvPr/>
        </p:nvCxnSpPr>
        <p:spPr>
          <a:xfrm flipH="1">
            <a:off x="5076056" y="4761148"/>
            <a:ext cx="504056" cy="140415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34" name="Rectangle 33"/>
          <p:cNvSpPr/>
          <p:nvPr>
            <p:custDataLst>
              <p:tags r:id="rId16"/>
            </p:custDataLst>
          </p:nvPr>
        </p:nvSpPr>
        <p:spPr>
          <a:xfrm>
            <a:off x="693912" y="6147397"/>
            <a:ext cx="2927455"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Autres : Budgets discrétionnaires</a:t>
            </a:r>
          </a:p>
        </p:txBody>
      </p:sp>
    </p:spTree>
    <p:extLst>
      <p:ext uri="{BB962C8B-B14F-4D97-AF65-F5344CB8AC3E}">
        <p14:creationId xmlns:p14="http://schemas.microsoft.com/office/powerpoint/2010/main" val="14938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29" grpId="0"/>
      <p:bldP spid="62" grpId="0" animBg="1"/>
      <p:bldP spid="63" grpId="0" animBg="1"/>
      <p:bldP spid="64" grpId="0" animBg="1"/>
      <p:bldP spid="65" grpId="0" animBg="1"/>
      <p:bldP spid="67" grpId="0"/>
      <p:bldP spid="68" grpId="0"/>
      <p:bldP spid="69" grpId="0"/>
      <p:bldP spid="72" grpId="0" animBg="1"/>
      <p:bldP spid="74" grpId="0" animBg="1"/>
      <p:bldP spid="75"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re 1"/>
          <p:cNvSpPr txBox="1">
            <a:spLocks/>
          </p:cNvSpPr>
          <p:nvPr/>
        </p:nvSpPr>
        <p:spPr>
          <a:xfrm>
            <a:off x="457200" y="188640"/>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Le contrôle de gestion</a:t>
            </a:r>
          </a:p>
          <a:p>
            <a:r>
              <a:rPr lang="fr-FR" sz="3200" dirty="0">
                <a:solidFill>
                  <a:srgbClr val="C00000"/>
                </a:solidFill>
              </a:rPr>
              <a:t>(3 : Démarche budgétaire) </a:t>
            </a:r>
          </a:p>
        </p:txBody>
      </p:sp>
      <p:sp>
        <p:nvSpPr>
          <p:cNvPr id="37" name="ZoneTexte 36"/>
          <p:cNvSpPr txBox="1"/>
          <p:nvPr/>
        </p:nvSpPr>
        <p:spPr>
          <a:xfrm>
            <a:off x="611560" y="1340768"/>
            <a:ext cx="8208912" cy="4001095"/>
          </a:xfrm>
          <a:prstGeom prst="rect">
            <a:avLst/>
          </a:prstGeom>
          <a:noFill/>
        </p:spPr>
        <p:txBody>
          <a:bodyPr wrap="square" rtlCol="0">
            <a:spAutoFit/>
          </a:bodyPr>
          <a:lstStyle/>
          <a:p>
            <a:pPr algn="ctr"/>
            <a:r>
              <a:rPr lang="fr-FR" sz="3000" b="1" dirty="0"/>
              <a:t>e. Procédure budgétaire</a:t>
            </a:r>
          </a:p>
          <a:p>
            <a:r>
              <a:rPr lang="fr-FR" sz="2400" dirty="0"/>
              <a:t>1. Fixation des objectifs par la direction (+ négociation avec les responsables des centres)</a:t>
            </a:r>
          </a:p>
          <a:p>
            <a:endParaRPr lang="fr-FR" sz="2400" dirty="0"/>
          </a:p>
          <a:p>
            <a:r>
              <a:rPr lang="fr-FR" sz="2400" dirty="0"/>
              <a:t>2. Projets de budget dans les centres de responsabilité ;</a:t>
            </a:r>
          </a:p>
          <a:p>
            <a:endParaRPr lang="fr-FR" sz="2400" dirty="0"/>
          </a:p>
          <a:p>
            <a:r>
              <a:rPr lang="fr-FR" sz="2400" dirty="0"/>
              <a:t>3. Consolidation (regroupement des différents budgets) ;</a:t>
            </a:r>
          </a:p>
          <a:p>
            <a:endParaRPr lang="fr-FR" sz="2400" dirty="0"/>
          </a:p>
          <a:p>
            <a:r>
              <a:rPr lang="fr-FR" sz="2400" dirty="0"/>
              <a:t>4. Négociations et navettes budgétaires.</a:t>
            </a:r>
          </a:p>
          <a:p>
            <a:endParaRPr lang="fr-FR" sz="2400" dirty="0"/>
          </a:p>
          <a:p>
            <a:pPr algn="ctr"/>
            <a:endParaRPr lang="fr-FR" sz="800" b="1" dirty="0"/>
          </a:p>
        </p:txBody>
      </p:sp>
    </p:spTree>
    <p:extLst>
      <p:ext uri="{BB962C8B-B14F-4D97-AF65-F5344CB8AC3E}">
        <p14:creationId xmlns:p14="http://schemas.microsoft.com/office/powerpoint/2010/main" val="4208659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FF0000"/>
                </a:solidFill>
              </a:rPr>
              <a:t>Chapitre 1 : Processus de contrôle de gestion</a:t>
            </a:r>
          </a:p>
          <a:p>
            <a:r>
              <a:rPr lang="fr-FR" sz="3200" dirty="0">
                <a:solidFill>
                  <a:srgbClr val="FF0000"/>
                </a:solidFill>
              </a:rPr>
              <a:t>(4 : les centres de responsabilité) </a:t>
            </a:r>
          </a:p>
        </p:txBody>
      </p:sp>
      <p:sp>
        <p:nvSpPr>
          <p:cNvPr id="3" name="Espace réservé du contenu 2"/>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b="1" dirty="0"/>
              <a:t>Le centre de responsabilité :</a:t>
            </a:r>
          </a:p>
          <a:p>
            <a:pPr>
              <a:buFontTx/>
              <a:buChar char="-"/>
            </a:pPr>
            <a:r>
              <a:rPr lang="fr-FR" sz="2400" dirty="0"/>
              <a:t>Résulte d’une délégation de pouvoir par le dirigeant ;</a:t>
            </a:r>
          </a:p>
          <a:p>
            <a:pPr>
              <a:buFontTx/>
              <a:buChar char="-"/>
            </a:pPr>
            <a:r>
              <a:rPr lang="fr-FR" sz="2400" dirty="0"/>
              <a:t>Est dirigé par un </a:t>
            </a:r>
            <a:r>
              <a:rPr lang="fr-FR" sz="2400" b="1" dirty="0"/>
              <a:t>responsable</a:t>
            </a:r>
            <a:r>
              <a:rPr lang="fr-FR" sz="2400" dirty="0"/>
              <a:t> autonome qui détient un pouvoir décisionnel pour atteindre un </a:t>
            </a:r>
            <a:r>
              <a:rPr lang="fr-FR" sz="2400" b="1" dirty="0"/>
              <a:t>objectif.</a:t>
            </a:r>
          </a:p>
          <a:p>
            <a:pPr marL="0" indent="0">
              <a:buNone/>
            </a:pPr>
            <a:r>
              <a:rPr lang="fr-FR" b="1" dirty="0"/>
              <a:t>Le responsable du centre :</a:t>
            </a:r>
          </a:p>
          <a:p>
            <a:pPr algn="just">
              <a:buFontTx/>
              <a:buChar char="-"/>
            </a:pPr>
            <a:r>
              <a:rPr lang="fr-FR" sz="2400" dirty="0"/>
              <a:t>A une obligation de résultat (et non de moyen) : il a un objectif (qu’il doit pouvoir négocier) ;</a:t>
            </a:r>
          </a:p>
          <a:p>
            <a:pPr algn="just">
              <a:buFontTx/>
              <a:buChar char="-"/>
            </a:pPr>
            <a:r>
              <a:rPr lang="fr-FR" sz="2400" dirty="0"/>
              <a:t>Doit disposer des ressources suffisantes (et de l’autorité) pour atteindre l’objectif ; </a:t>
            </a:r>
          </a:p>
          <a:p>
            <a:pPr algn="just">
              <a:buFontTx/>
              <a:buChar char="-"/>
            </a:pPr>
            <a:r>
              <a:rPr lang="fr-FR" sz="2400" dirty="0"/>
              <a:t>Doit être jugé sur les éléments dont il a la maitrise ;</a:t>
            </a:r>
          </a:p>
          <a:p>
            <a:pPr algn="just">
              <a:buFontTx/>
              <a:buChar char="-"/>
            </a:pPr>
            <a:r>
              <a:rPr lang="fr-FR" sz="2400" dirty="0"/>
              <a:t>Rendre des comptes (délai, qualité, écart avec l’objectif, consommation de charges…).</a:t>
            </a:r>
          </a:p>
        </p:txBody>
      </p:sp>
    </p:spTree>
    <p:extLst>
      <p:ext uri="{BB962C8B-B14F-4D97-AF65-F5344CB8AC3E}">
        <p14:creationId xmlns:p14="http://schemas.microsoft.com/office/powerpoint/2010/main" val="88144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chemeClr val="accent2">
                    <a:lumMod val="75000"/>
                  </a:schemeClr>
                </a:solidFill>
              </a:rPr>
              <a:t>Chapitre 1 : Processus de contrôle de gestion</a:t>
            </a:r>
          </a:p>
          <a:p>
            <a:r>
              <a:rPr lang="fr-FR" sz="3200" dirty="0">
                <a:solidFill>
                  <a:schemeClr val="accent2">
                    <a:lumMod val="75000"/>
                  </a:schemeClr>
                </a:solidFill>
              </a:rPr>
              <a:t>(4 : les centres de responsabilité) </a:t>
            </a:r>
          </a:p>
        </p:txBody>
      </p:sp>
      <p:sp>
        <p:nvSpPr>
          <p:cNvPr id="3" name="Espace réservé du contenu 2"/>
          <p:cNvSpPr txBox="1">
            <a:spLocks/>
          </p:cNvSpPr>
          <p:nvPr/>
        </p:nvSpPr>
        <p:spPr>
          <a:xfrm>
            <a:off x="457200" y="1340768"/>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fr-FR" b="1" dirty="0"/>
              <a:t>Typologie des centres de responsabilité </a:t>
            </a:r>
          </a:p>
        </p:txBody>
      </p:sp>
      <p:sp>
        <p:nvSpPr>
          <p:cNvPr id="10" name="Espace réservé du contenu 2"/>
          <p:cNvSpPr txBox="1">
            <a:spLocks/>
          </p:cNvSpPr>
          <p:nvPr/>
        </p:nvSpPr>
        <p:spPr>
          <a:xfrm>
            <a:off x="446856" y="2174131"/>
            <a:ext cx="8229600" cy="2046957"/>
          </a:xfrm>
          <a:prstGeom prst="rect">
            <a:avLst/>
          </a:prstGeom>
        </p:spPr>
        <p:style>
          <a:lnRef idx="2">
            <a:schemeClr val="accent2"/>
          </a:lnRef>
          <a:fillRef idx="1">
            <a:schemeClr val="lt1"/>
          </a:fillRef>
          <a:effectRef idx="0">
            <a:schemeClr val="accent2"/>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fr-FR" sz="2400" b="1" i="1" dirty="0">
                <a:solidFill>
                  <a:srgbClr val="C00000"/>
                </a:solidFill>
              </a:rPr>
              <a:t>Centre de chiffre d’affaires</a:t>
            </a:r>
          </a:p>
          <a:p>
            <a:pPr>
              <a:spcBef>
                <a:spcPts val="0"/>
              </a:spcBef>
              <a:buFontTx/>
              <a:buChar char="-"/>
            </a:pPr>
            <a:r>
              <a:rPr lang="fr-FR" sz="2000" b="1" dirty="0"/>
              <a:t>Objectif</a:t>
            </a:r>
            <a:r>
              <a:rPr lang="fr-FR" sz="2000" dirty="0"/>
              <a:t> : Maximiser le CA (en minimisant les coût commerciaux)</a:t>
            </a:r>
          </a:p>
          <a:p>
            <a:pPr>
              <a:spcBef>
                <a:spcPts val="0"/>
              </a:spcBef>
              <a:buFontTx/>
              <a:buChar char="-"/>
            </a:pPr>
            <a:r>
              <a:rPr lang="fr-FR" sz="2000" b="1" dirty="0"/>
              <a:t>Indicateur suivi </a:t>
            </a:r>
            <a:r>
              <a:rPr lang="fr-FR" sz="2000" dirty="0"/>
              <a:t>: CA (par pays, par produit, par client) et les coûts commerciaux.</a:t>
            </a:r>
          </a:p>
          <a:p>
            <a:pPr>
              <a:spcBef>
                <a:spcPts val="0"/>
              </a:spcBef>
              <a:buFontTx/>
              <a:buChar char="-"/>
            </a:pPr>
            <a:r>
              <a:rPr lang="fr-FR" sz="2000" b="1" dirty="0"/>
              <a:t>Pouvoir</a:t>
            </a:r>
            <a:r>
              <a:rPr lang="fr-FR" sz="2000" dirty="0"/>
              <a:t> du responsable : relation client (remise, délais de paiement …) ainsi que la gestion d’équipe commerciale et de l’enveloppe commerciale.</a:t>
            </a:r>
          </a:p>
        </p:txBody>
      </p:sp>
    </p:spTree>
    <p:extLst>
      <p:ext uri="{BB962C8B-B14F-4D97-AF65-F5344CB8AC3E}">
        <p14:creationId xmlns:p14="http://schemas.microsoft.com/office/powerpoint/2010/main" val="2278154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457200" y="1340768"/>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fr-FR" b="1" dirty="0"/>
              <a:t>Typologie des centres de responsabilité </a:t>
            </a:r>
          </a:p>
        </p:txBody>
      </p:sp>
      <p:sp>
        <p:nvSpPr>
          <p:cNvPr id="5" name="Espace réservé du contenu 2"/>
          <p:cNvSpPr txBox="1">
            <a:spLocks/>
          </p:cNvSpPr>
          <p:nvPr/>
        </p:nvSpPr>
        <p:spPr>
          <a:xfrm>
            <a:off x="475711" y="1988840"/>
            <a:ext cx="8229600" cy="1656183"/>
          </a:xfrm>
          <a:prstGeom prst="rect">
            <a:avLst/>
          </a:prstGeom>
        </p:spPr>
        <p:style>
          <a:lnRef idx="2">
            <a:schemeClr val="accent2"/>
          </a:lnRef>
          <a:fillRef idx="1">
            <a:schemeClr val="lt1"/>
          </a:fillRef>
          <a:effectRef idx="0">
            <a:schemeClr val="accent2"/>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fr-FR" sz="2400" b="1" i="1" dirty="0">
                <a:solidFill>
                  <a:srgbClr val="C00000"/>
                </a:solidFill>
              </a:rPr>
              <a:t>Centre de coûts</a:t>
            </a:r>
          </a:p>
          <a:p>
            <a:pPr>
              <a:spcBef>
                <a:spcPts val="0"/>
              </a:spcBef>
              <a:buFontTx/>
              <a:buChar char="-"/>
            </a:pPr>
            <a:r>
              <a:rPr lang="fr-FR" sz="1800" b="1" dirty="0"/>
              <a:t>Objectif</a:t>
            </a:r>
            <a:r>
              <a:rPr lang="fr-FR" sz="1800" dirty="0"/>
              <a:t> : Fournir des prestations de service au moindre de coût (dans les délais et pour la qualité souhaitée)</a:t>
            </a:r>
          </a:p>
          <a:p>
            <a:pPr>
              <a:spcBef>
                <a:spcPts val="0"/>
              </a:spcBef>
              <a:buFontTx/>
              <a:buChar char="-"/>
            </a:pPr>
            <a:r>
              <a:rPr lang="fr-FR" sz="1800" b="1" dirty="0"/>
              <a:t>Indicateur suivi </a:t>
            </a:r>
            <a:r>
              <a:rPr lang="fr-FR" sz="1800" dirty="0"/>
              <a:t>: coût, délai, qualité. </a:t>
            </a:r>
          </a:p>
          <a:p>
            <a:pPr>
              <a:spcBef>
                <a:spcPts val="0"/>
              </a:spcBef>
              <a:buFontTx/>
              <a:buChar char="-"/>
            </a:pPr>
            <a:r>
              <a:rPr lang="fr-FR" sz="1800" b="1" dirty="0"/>
              <a:t>Pouvoir</a:t>
            </a:r>
            <a:r>
              <a:rPr lang="fr-FR" sz="1800" dirty="0"/>
              <a:t> du responsable : relation fournisseurs et organisation de la production.</a:t>
            </a:r>
          </a:p>
        </p:txBody>
      </p:sp>
      <p:graphicFrame>
        <p:nvGraphicFramePr>
          <p:cNvPr id="6" name="Tableau 5"/>
          <p:cNvGraphicFramePr>
            <a:graphicFrameLocks noGrp="1"/>
          </p:cNvGraphicFramePr>
          <p:nvPr>
            <p:extLst>
              <p:ext uri="{D42A27DB-BD31-4B8C-83A1-F6EECF244321}">
                <p14:modId xmlns:p14="http://schemas.microsoft.com/office/powerpoint/2010/main" val="2650301077"/>
              </p:ext>
            </p:extLst>
          </p:nvPr>
        </p:nvGraphicFramePr>
        <p:xfrm>
          <a:off x="475711" y="3821008"/>
          <a:ext cx="8211088" cy="2560320"/>
        </p:xfrm>
        <a:graphic>
          <a:graphicData uri="http://schemas.openxmlformats.org/drawingml/2006/table">
            <a:tbl>
              <a:tblPr firstRow="1" bandRow="1">
                <a:tableStyleId>{5940675A-B579-460E-94D1-54222C63F5DA}</a:tableStyleId>
              </a:tblPr>
              <a:tblGrid>
                <a:gridCol w="2052772">
                  <a:extLst>
                    <a:ext uri="{9D8B030D-6E8A-4147-A177-3AD203B41FA5}">
                      <a16:colId xmlns:a16="http://schemas.microsoft.com/office/drawing/2014/main" val="20000"/>
                    </a:ext>
                  </a:extLst>
                </a:gridCol>
                <a:gridCol w="2052772">
                  <a:extLst>
                    <a:ext uri="{9D8B030D-6E8A-4147-A177-3AD203B41FA5}">
                      <a16:colId xmlns:a16="http://schemas.microsoft.com/office/drawing/2014/main" val="20001"/>
                    </a:ext>
                  </a:extLst>
                </a:gridCol>
                <a:gridCol w="2052772">
                  <a:extLst>
                    <a:ext uri="{9D8B030D-6E8A-4147-A177-3AD203B41FA5}">
                      <a16:colId xmlns:a16="http://schemas.microsoft.com/office/drawing/2014/main" val="20002"/>
                    </a:ext>
                  </a:extLst>
                </a:gridCol>
                <a:gridCol w="2052772">
                  <a:extLst>
                    <a:ext uri="{9D8B030D-6E8A-4147-A177-3AD203B41FA5}">
                      <a16:colId xmlns:a16="http://schemas.microsoft.com/office/drawing/2014/main" val="20003"/>
                    </a:ext>
                  </a:extLst>
                </a:gridCol>
              </a:tblGrid>
              <a:tr h="475253">
                <a:tc>
                  <a:txBody>
                    <a:bodyPr/>
                    <a:lstStyle/>
                    <a:p>
                      <a:pPr algn="ctr"/>
                      <a:endParaRPr lang="fr-FR" b="1" dirty="0"/>
                    </a:p>
                  </a:txBody>
                  <a:tcPr anchor="ctr">
                    <a:solidFill>
                      <a:schemeClr val="bg1">
                        <a:lumMod val="85000"/>
                      </a:schemeClr>
                    </a:solidFill>
                  </a:tcPr>
                </a:tc>
                <a:tc>
                  <a:txBody>
                    <a:bodyPr/>
                    <a:lstStyle/>
                    <a:p>
                      <a:pPr algn="ctr"/>
                      <a:r>
                        <a:rPr lang="fr-FR" b="1" dirty="0"/>
                        <a:t>Centre d’exploitation</a:t>
                      </a:r>
                    </a:p>
                  </a:txBody>
                  <a:tcPr anchor="c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b="1" dirty="0"/>
                        <a:t>Centre de</a:t>
                      </a:r>
                      <a:r>
                        <a:rPr lang="fr-FR" b="1" baseline="0" dirty="0"/>
                        <a:t> support</a:t>
                      </a:r>
                      <a:endParaRPr lang="fr-FR" b="1" dirty="0"/>
                    </a:p>
                  </a:txBody>
                  <a:tcPr anchor="ctr">
                    <a:solidFill>
                      <a:schemeClr val="bg1">
                        <a:lumMod val="85000"/>
                      </a:schemeClr>
                    </a:solidFill>
                  </a:tcPr>
                </a:tc>
                <a:tc>
                  <a:txBody>
                    <a:bodyPr/>
                    <a:lstStyle/>
                    <a:p>
                      <a:pPr algn="ctr"/>
                      <a:r>
                        <a:rPr lang="fr-FR" b="1" dirty="0"/>
                        <a:t>Centre de coût discrétionnaire</a:t>
                      </a:r>
                    </a:p>
                  </a:txBody>
                  <a:tcPr anchor="ctr">
                    <a:solidFill>
                      <a:schemeClr val="bg1">
                        <a:lumMod val="85000"/>
                      </a:schemeClr>
                    </a:solidFill>
                  </a:tcPr>
                </a:tc>
                <a:extLst>
                  <a:ext uri="{0D108BD9-81ED-4DB2-BD59-A6C34878D82A}">
                    <a16:rowId xmlns:a16="http://schemas.microsoft.com/office/drawing/2014/main" val="10000"/>
                  </a:ext>
                </a:extLst>
              </a:tr>
              <a:tr h="475253">
                <a:tc>
                  <a:txBody>
                    <a:bodyPr/>
                    <a:lstStyle/>
                    <a:p>
                      <a:pPr algn="ctr"/>
                      <a:r>
                        <a:rPr lang="fr-FR" dirty="0"/>
                        <a:t>Exemple</a:t>
                      </a:r>
                    </a:p>
                  </a:txBody>
                  <a:tcPr anchor="ctr">
                    <a:solidFill>
                      <a:schemeClr val="bg1">
                        <a:lumMod val="85000"/>
                      </a:schemeClr>
                    </a:solidFill>
                  </a:tcPr>
                </a:tc>
                <a:tc>
                  <a:txBody>
                    <a:bodyPr/>
                    <a:lstStyle/>
                    <a:p>
                      <a:pPr algn="ctr"/>
                      <a:r>
                        <a:rPr lang="fr-FR" dirty="0"/>
                        <a:t>Fabrication, expédition …</a:t>
                      </a:r>
                    </a:p>
                  </a:txBody>
                  <a:tcPr anchor="ctr"/>
                </a:tc>
                <a:tc>
                  <a:txBody>
                    <a:bodyPr/>
                    <a:lstStyle/>
                    <a:p>
                      <a:pPr algn="ctr"/>
                      <a:r>
                        <a:rPr lang="fr-FR" dirty="0"/>
                        <a:t>Maintenance, formation …</a:t>
                      </a:r>
                    </a:p>
                  </a:txBody>
                  <a:tcPr anchor="ctr"/>
                </a:tc>
                <a:tc>
                  <a:txBody>
                    <a:bodyPr/>
                    <a:lstStyle/>
                    <a:p>
                      <a:pPr algn="ctr"/>
                      <a:r>
                        <a:rPr lang="fr-FR" dirty="0"/>
                        <a:t>Supervision, coordination …</a:t>
                      </a:r>
                    </a:p>
                  </a:txBody>
                  <a:tcPr anchor="ctr"/>
                </a:tc>
                <a:extLst>
                  <a:ext uri="{0D108BD9-81ED-4DB2-BD59-A6C34878D82A}">
                    <a16:rowId xmlns:a16="http://schemas.microsoft.com/office/drawing/2014/main" val="10001"/>
                  </a:ext>
                </a:extLst>
              </a:tr>
              <a:tr h="475253">
                <a:tc>
                  <a:txBody>
                    <a:bodyPr/>
                    <a:lstStyle/>
                    <a:p>
                      <a:pPr algn="ctr"/>
                      <a:r>
                        <a:rPr lang="fr-FR" dirty="0"/>
                        <a:t>Nature des prestations</a:t>
                      </a:r>
                    </a:p>
                  </a:txBody>
                  <a:tcPr anchor="ctr">
                    <a:solidFill>
                      <a:schemeClr val="bg1">
                        <a:lumMod val="85000"/>
                      </a:schemeClr>
                    </a:solidFill>
                  </a:tcPr>
                </a:tc>
                <a:tc>
                  <a:txBody>
                    <a:bodyPr/>
                    <a:lstStyle/>
                    <a:p>
                      <a:pPr algn="ctr"/>
                      <a:r>
                        <a:rPr lang="fr-FR" b="1" dirty="0"/>
                        <a:t>Répétitives</a:t>
                      </a:r>
                    </a:p>
                  </a:txBody>
                  <a:tcPr anchor="ctr"/>
                </a:tc>
                <a:tc>
                  <a:txBody>
                    <a:bodyPr/>
                    <a:lstStyle/>
                    <a:p>
                      <a:pPr algn="ctr"/>
                      <a:r>
                        <a:rPr lang="fr-FR" dirty="0"/>
                        <a:t>Non répétitives</a:t>
                      </a:r>
                    </a:p>
                  </a:txBody>
                  <a:tcPr anchor="ctr"/>
                </a:tc>
                <a:tc>
                  <a:txBody>
                    <a:bodyPr/>
                    <a:lstStyle/>
                    <a:p>
                      <a:pPr algn="ctr"/>
                      <a:r>
                        <a:rPr lang="fr-FR" dirty="0"/>
                        <a:t>Non répétitives</a:t>
                      </a:r>
                    </a:p>
                  </a:txBody>
                  <a:tcPr anchor="ctr"/>
                </a:tc>
                <a:extLst>
                  <a:ext uri="{0D108BD9-81ED-4DB2-BD59-A6C34878D82A}">
                    <a16:rowId xmlns:a16="http://schemas.microsoft.com/office/drawing/2014/main" val="10002"/>
                  </a:ext>
                </a:extLst>
              </a:tr>
              <a:tr h="475253">
                <a:tc>
                  <a:txBody>
                    <a:bodyPr/>
                    <a:lstStyle/>
                    <a:p>
                      <a:pPr algn="ctr"/>
                      <a:r>
                        <a:rPr lang="fr-FR" dirty="0"/>
                        <a:t>Indicateurs</a:t>
                      </a:r>
                      <a:r>
                        <a:rPr lang="fr-FR" baseline="0" dirty="0"/>
                        <a:t> de performances</a:t>
                      </a:r>
                      <a:endParaRPr lang="fr-FR" dirty="0"/>
                    </a:p>
                  </a:txBody>
                  <a:tcPr anchor="ctr">
                    <a:solidFill>
                      <a:schemeClr val="bg1">
                        <a:lumMod val="85000"/>
                      </a:schemeClr>
                    </a:solidFill>
                  </a:tcPr>
                </a:tc>
                <a:tc>
                  <a:txBody>
                    <a:bodyPr/>
                    <a:lstStyle/>
                    <a:p>
                      <a:pPr algn="ctr"/>
                      <a:r>
                        <a:rPr lang="fr-FR" dirty="0"/>
                        <a:t>Respect de</a:t>
                      </a:r>
                      <a:r>
                        <a:rPr lang="fr-FR" baseline="0" dirty="0"/>
                        <a:t> qualité, délais et coûts</a:t>
                      </a:r>
                      <a:endParaRPr lang="fr-FR" dirty="0"/>
                    </a:p>
                  </a:txBody>
                  <a:tcPr anchor="ctr"/>
                </a:tc>
                <a:tc>
                  <a:txBody>
                    <a:bodyPr/>
                    <a:lstStyle/>
                    <a:p>
                      <a:pPr algn="ctr"/>
                      <a:r>
                        <a:rPr lang="fr-FR" dirty="0"/>
                        <a:t>Respect du budget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a:t>Respect du budget</a:t>
                      </a:r>
                    </a:p>
                  </a:txBody>
                  <a:tcPr anchor="ctr"/>
                </a:tc>
                <a:extLst>
                  <a:ext uri="{0D108BD9-81ED-4DB2-BD59-A6C34878D82A}">
                    <a16:rowId xmlns:a16="http://schemas.microsoft.com/office/drawing/2014/main" val="10003"/>
                  </a:ext>
                </a:extLst>
              </a:tr>
            </a:tbl>
          </a:graphicData>
        </a:graphic>
      </p:graphicFrame>
      <p:sp>
        <p:nvSpPr>
          <p:cNvPr id="7"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chemeClr val="accent2">
                    <a:lumMod val="75000"/>
                  </a:schemeClr>
                </a:solidFill>
              </a:rPr>
              <a:t>Chapitre 1 : Processus de contrôle de gestion</a:t>
            </a:r>
          </a:p>
          <a:p>
            <a:r>
              <a:rPr lang="fr-FR" sz="3200" dirty="0">
                <a:solidFill>
                  <a:schemeClr val="accent2">
                    <a:lumMod val="75000"/>
                  </a:schemeClr>
                </a:solidFill>
              </a:rPr>
              <a:t>(4 : les centres de responsabilité) </a:t>
            </a:r>
          </a:p>
        </p:txBody>
      </p:sp>
    </p:spTree>
    <p:extLst>
      <p:ext uri="{BB962C8B-B14F-4D97-AF65-F5344CB8AC3E}">
        <p14:creationId xmlns:p14="http://schemas.microsoft.com/office/powerpoint/2010/main" val="3742531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457200" y="1340768"/>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fr-FR" b="1" dirty="0"/>
              <a:t>Typologie des centres de responsabilité </a:t>
            </a:r>
          </a:p>
        </p:txBody>
      </p:sp>
      <p:sp>
        <p:nvSpPr>
          <p:cNvPr id="5" name="Espace réservé du contenu 2"/>
          <p:cNvSpPr txBox="1">
            <a:spLocks/>
          </p:cNvSpPr>
          <p:nvPr/>
        </p:nvSpPr>
        <p:spPr>
          <a:xfrm>
            <a:off x="446856" y="2174131"/>
            <a:ext cx="8229600" cy="1686917"/>
          </a:xfrm>
          <a:prstGeom prst="rect">
            <a:avLst/>
          </a:prstGeom>
        </p:spPr>
        <p:style>
          <a:lnRef idx="2">
            <a:schemeClr val="accent2"/>
          </a:lnRef>
          <a:fillRef idx="1">
            <a:schemeClr val="lt1"/>
          </a:fillRef>
          <a:effectRef idx="0">
            <a:schemeClr val="accent2"/>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fr-FR" sz="2400" b="1" i="1" dirty="0">
                <a:solidFill>
                  <a:srgbClr val="C00000"/>
                </a:solidFill>
              </a:rPr>
              <a:t>Centre de profit</a:t>
            </a:r>
          </a:p>
          <a:p>
            <a:pPr>
              <a:spcBef>
                <a:spcPts val="0"/>
              </a:spcBef>
              <a:buFontTx/>
              <a:buChar char="-"/>
            </a:pPr>
            <a:r>
              <a:rPr lang="fr-FR" sz="2000" b="1" dirty="0"/>
              <a:t>Objectif</a:t>
            </a:r>
            <a:r>
              <a:rPr lang="fr-FR" sz="2000" dirty="0"/>
              <a:t> : Maximiser le résultat (ou éventuellement la marge) : maximiser le chiffre d’affaires et minimiser les coûts.</a:t>
            </a:r>
          </a:p>
          <a:p>
            <a:pPr>
              <a:spcBef>
                <a:spcPts val="0"/>
              </a:spcBef>
              <a:buFontTx/>
              <a:buChar char="-"/>
            </a:pPr>
            <a:r>
              <a:rPr lang="fr-FR" sz="2000" b="1" dirty="0"/>
              <a:t>Indicateur suivi </a:t>
            </a:r>
            <a:r>
              <a:rPr lang="fr-FR" sz="2000" dirty="0"/>
              <a:t>: Profit (exprimé souvent en pourcentage du CA)</a:t>
            </a:r>
          </a:p>
          <a:p>
            <a:pPr>
              <a:spcBef>
                <a:spcPts val="0"/>
              </a:spcBef>
              <a:buFontTx/>
              <a:buChar char="-"/>
            </a:pPr>
            <a:r>
              <a:rPr lang="fr-FR" sz="2000" b="1" dirty="0"/>
              <a:t>Pouvoir</a:t>
            </a:r>
            <a:r>
              <a:rPr lang="fr-FR" sz="2000" dirty="0"/>
              <a:t> du responsable : gestion fournisseurs  et clients</a:t>
            </a:r>
          </a:p>
        </p:txBody>
      </p:sp>
      <p:sp>
        <p:nvSpPr>
          <p:cNvPr id="6" name="Espace réservé du contenu 2"/>
          <p:cNvSpPr txBox="1">
            <a:spLocks/>
          </p:cNvSpPr>
          <p:nvPr/>
        </p:nvSpPr>
        <p:spPr>
          <a:xfrm>
            <a:off x="446856" y="4190355"/>
            <a:ext cx="8229600" cy="2262981"/>
          </a:xfrm>
          <a:prstGeom prst="rect">
            <a:avLst/>
          </a:prstGeom>
        </p:spPr>
        <p:style>
          <a:lnRef idx="2">
            <a:schemeClr val="accent2"/>
          </a:lnRef>
          <a:fillRef idx="1">
            <a:schemeClr val="lt1"/>
          </a:fillRef>
          <a:effectRef idx="0">
            <a:schemeClr val="accent2"/>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fr-FR" sz="2400" b="1" i="1" dirty="0">
                <a:solidFill>
                  <a:srgbClr val="C00000"/>
                </a:solidFill>
              </a:rPr>
              <a:t>Centre d’investissement</a:t>
            </a:r>
          </a:p>
          <a:p>
            <a:pPr>
              <a:spcBef>
                <a:spcPts val="0"/>
              </a:spcBef>
              <a:buFontTx/>
              <a:buChar char="-"/>
            </a:pPr>
            <a:r>
              <a:rPr lang="fr-FR" sz="2000" b="1" dirty="0"/>
              <a:t>Objectif</a:t>
            </a:r>
            <a:r>
              <a:rPr lang="fr-FR" sz="2000" dirty="0"/>
              <a:t> : Maximiser le résultat (ou éventuellement la marge) : maximiser le chiffre d’affaires et minimiser les coûts.</a:t>
            </a:r>
          </a:p>
          <a:p>
            <a:pPr>
              <a:spcBef>
                <a:spcPts val="0"/>
              </a:spcBef>
              <a:buFontTx/>
              <a:buChar char="-"/>
            </a:pPr>
            <a:r>
              <a:rPr lang="fr-FR" sz="2000" b="1" dirty="0"/>
              <a:t>Indicateur suivi </a:t>
            </a:r>
            <a:r>
              <a:rPr lang="fr-FR" sz="2000" dirty="0"/>
              <a:t>: </a:t>
            </a:r>
            <a:r>
              <a:rPr lang="fr-FR" sz="2000" i="1" dirty="0"/>
              <a:t>Return on capital </a:t>
            </a:r>
            <a:r>
              <a:rPr lang="fr-FR" sz="2000" i="1" dirty="0" err="1"/>
              <a:t>employed</a:t>
            </a:r>
            <a:r>
              <a:rPr lang="fr-FR" sz="2000" i="1" dirty="0"/>
              <a:t> </a:t>
            </a:r>
            <a:r>
              <a:rPr lang="fr-FR" sz="2000" dirty="0"/>
              <a:t>(Résultat / capitaux propres + dettes) ; </a:t>
            </a:r>
            <a:r>
              <a:rPr lang="fr-FR" sz="2000" i="1" dirty="0"/>
              <a:t>Return on </a:t>
            </a:r>
            <a:r>
              <a:rPr lang="fr-FR" sz="2000" i="1" dirty="0" err="1"/>
              <a:t>assets</a:t>
            </a:r>
            <a:r>
              <a:rPr lang="fr-FR" sz="2000" i="1" dirty="0"/>
              <a:t> </a:t>
            </a:r>
            <a:r>
              <a:rPr lang="fr-FR" sz="2000" dirty="0"/>
              <a:t>(Résultat / total actif)</a:t>
            </a:r>
          </a:p>
          <a:p>
            <a:pPr>
              <a:spcBef>
                <a:spcPts val="0"/>
              </a:spcBef>
              <a:buFontTx/>
              <a:buChar char="-"/>
            </a:pPr>
            <a:r>
              <a:rPr lang="fr-FR" sz="2000" b="1" dirty="0"/>
              <a:t>Pouvoir</a:t>
            </a:r>
            <a:r>
              <a:rPr lang="fr-FR" sz="2000" dirty="0"/>
              <a:t> du responsable : tous (et notamment celui d’investir dans les actifs souhaités).</a:t>
            </a:r>
          </a:p>
        </p:txBody>
      </p:sp>
      <p:sp>
        <p:nvSpPr>
          <p:cNvPr id="7" name="Titr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chemeClr val="accent2">
                    <a:lumMod val="75000"/>
                  </a:schemeClr>
                </a:solidFill>
              </a:rPr>
              <a:t>Chapitre 1 : Processus de contrôle de gestion</a:t>
            </a:r>
          </a:p>
          <a:p>
            <a:r>
              <a:rPr lang="fr-FR" sz="3200" dirty="0">
                <a:solidFill>
                  <a:schemeClr val="accent2">
                    <a:lumMod val="75000"/>
                  </a:schemeClr>
                </a:solidFill>
              </a:rPr>
              <a:t>(4 : les centres de responsabilité) </a:t>
            </a:r>
          </a:p>
        </p:txBody>
      </p:sp>
    </p:spTree>
    <p:extLst>
      <p:ext uri="{BB962C8B-B14F-4D97-AF65-F5344CB8AC3E}">
        <p14:creationId xmlns:p14="http://schemas.microsoft.com/office/powerpoint/2010/main" val="1125106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1"/>
          <p:cNvSpPr txBox="1">
            <a:spLocks/>
          </p:cNvSpPr>
          <p:nvPr/>
        </p:nvSpPr>
        <p:spPr>
          <a:xfrm>
            <a:off x="457200" y="-27384"/>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Résumé (1)</a:t>
            </a:r>
          </a:p>
        </p:txBody>
      </p:sp>
      <p:sp>
        <p:nvSpPr>
          <p:cNvPr id="3" name="Rectangle 2"/>
          <p:cNvSpPr/>
          <p:nvPr/>
        </p:nvSpPr>
        <p:spPr>
          <a:xfrm>
            <a:off x="5617770" y="752573"/>
            <a:ext cx="2799584" cy="2259050"/>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5" name="Rectangle 4"/>
          <p:cNvSpPr/>
          <p:nvPr/>
        </p:nvSpPr>
        <p:spPr>
          <a:xfrm>
            <a:off x="836363" y="1184621"/>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 Stratégique</a:t>
            </a:r>
          </a:p>
        </p:txBody>
      </p:sp>
      <p:sp>
        <p:nvSpPr>
          <p:cNvPr id="6" name="Rectangle 5"/>
          <p:cNvSpPr/>
          <p:nvPr/>
        </p:nvSpPr>
        <p:spPr>
          <a:xfrm>
            <a:off x="2843808" y="1188941"/>
            <a:ext cx="2952328"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Planification opérationnelle</a:t>
            </a:r>
          </a:p>
        </p:txBody>
      </p:sp>
      <p:sp>
        <p:nvSpPr>
          <p:cNvPr id="7" name="Rectangle 6"/>
          <p:cNvSpPr/>
          <p:nvPr/>
        </p:nvSpPr>
        <p:spPr>
          <a:xfrm>
            <a:off x="6372200" y="1197395"/>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Objectifs à court terme</a:t>
            </a:r>
          </a:p>
        </p:txBody>
      </p:sp>
      <p:cxnSp>
        <p:nvCxnSpPr>
          <p:cNvPr id="8" name="Connecteur droit avec flèche 7"/>
          <p:cNvCxnSpPr>
            <a:stCxn id="7" idx="2"/>
            <a:endCxn id="9" idx="0"/>
          </p:cNvCxnSpPr>
          <p:nvPr/>
        </p:nvCxnSpPr>
        <p:spPr>
          <a:xfrm>
            <a:off x="7164288" y="1773459"/>
            <a:ext cx="0" cy="50405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9" name="Rectangle 8"/>
          <p:cNvSpPr/>
          <p:nvPr/>
        </p:nvSpPr>
        <p:spPr>
          <a:xfrm>
            <a:off x="6372200" y="2277515"/>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attendus</a:t>
            </a:r>
          </a:p>
        </p:txBody>
      </p:sp>
      <p:sp>
        <p:nvSpPr>
          <p:cNvPr id="10" name="Organigramme : Décision 9"/>
          <p:cNvSpPr/>
          <p:nvPr/>
        </p:nvSpPr>
        <p:spPr>
          <a:xfrm>
            <a:off x="5652120" y="3285627"/>
            <a:ext cx="3024336" cy="648072"/>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Comparaison</a:t>
            </a:r>
          </a:p>
        </p:txBody>
      </p:sp>
      <p:sp>
        <p:nvSpPr>
          <p:cNvPr id="11" name="Rectangle 10"/>
          <p:cNvSpPr/>
          <p:nvPr/>
        </p:nvSpPr>
        <p:spPr>
          <a:xfrm>
            <a:off x="6372200" y="4365104"/>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mesurés</a:t>
            </a:r>
          </a:p>
        </p:txBody>
      </p:sp>
      <p:cxnSp>
        <p:nvCxnSpPr>
          <p:cNvPr id="12" name="Connecteur droit avec flèche 11"/>
          <p:cNvCxnSpPr>
            <a:stCxn id="9" idx="2"/>
            <a:endCxn id="10" idx="0"/>
          </p:cNvCxnSpPr>
          <p:nvPr/>
        </p:nvCxnSpPr>
        <p:spPr>
          <a:xfrm>
            <a:off x="7164288" y="2853579"/>
            <a:ext cx="0" cy="43204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3" name="Connecteur droit avec flèche 12"/>
          <p:cNvCxnSpPr>
            <a:stCxn id="11" idx="0"/>
            <a:endCxn id="10" idx="2"/>
          </p:cNvCxnSpPr>
          <p:nvPr/>
        </p:nvCxnSpPr>
        <p:spPr>
          <a:xfrm flipV="1">
            <a:off x="7164288" y="3933699"/>
            <a:ext cx="0" cy="431405"/>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4" name="Connecteur droit avec flèche 13"/>
          <p:cNvCxnSpPr>
            <a:stCxn id="10" idx="1"/>
            <a:endCxn id="15" idx="3"/>
          </p:cNvCxnSpPr>
          <p:nvPr/>
        </p:nvCxnSpPr>
        <p:spPr>
          <a:xfrm flipH="1">
            <a:off x="4577471" y="3609663"/>
            <a:ext cx="1074649"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5" name="Rectangle 14"/>
          <p:cNvSpPr/>
          <p:nvPr/>
        </p:nvSpPr>
        <p:spPr>
          <a:xfrm>
            <a:off x="3641367" y="3429643"/>
            <a:ext cx="936104" cy="3600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Ecarts</a:t>
            </a:r>
          </a:p>
        </p:txBody>
      </p:sp>
      <p:cxnSp>
        <p:nvCxnSpPr>
          <p:cNvPr id="16" name="Connecteur droit avec flèche 15"/>
          <p:cNvCxnSpPr>
            <a:stCxn id="15" idx="1"/>
            <a:endCxn id="5" idx="2"/>
          </p:cNvCxnSpPr>
          <p:nvPr/>
        </p:nvCxnSpPr>
        <p:spPr>
          <a:xfrm flipH="1" flipV="1">
            <a:off x="1628451" y="1760685"/>
            <a:ext cx="2012916" cy="184897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7" name="Connecteur droit avec flèche 16"/>
          <p:cNvCxnSpPr>
            <a:stCxn id="15" idx="0"/>
            <a:endCxn id="6" idx="2"/>
          </p:cNvCxnSpPr>
          <p:nvPr/>
        </p:nvCxnSpPr>
        <p:spPr>
          <a:xfrm flipV="1">
            <a:off x="4109419" y="1765005"/>
            <a:ext cx="210553" cy="166463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8" name="Connecteur droit avec flèche 17"/>
          <p:cNvCxnSpPr>
            <a:stCxn id="5" idx="3"/>
            <a:endCxn id="6" idx="1"/>
          </p:cNvCxnSpPr>
          <p:nvPr/>
        </p:nvCxnSpPr>
        <p:spPr>
          <a:xfrm>
            <a:off x="2420539" y="1472653"/>
            <a:ext cx="423269" cy="432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9" name="Connecteur droit avec flèche 18"/>
          <p:cNvCxnSpPr>
            <a:stCxn id="6" idx="3"/>
          </p:cNvCxnSpPr>
          <p:nvPr/>
        </p:nvCxnSpPr>
        <p:spPr>
          <a:xfrm flipV="1">
            <a:off x="5796136" y="1468333"/>
            <a:ext cx="576064" cy="864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20" name="Connecteur droit avec flèche 19"/>
          <p:cNvCxnSpPr>
            <a:stCxn id="15" idx="3"/>
            <a:endCxn id="7" idx="1"/>
          </p:cNvCxnSpPr>
          <p:nvPr/>
        </p:nvCxnSpPr>
        <p:spPr>
          <a:xfrm flipV="1">
            <a:off x="4577471" y="1485427"/>
            <a:ext cx="1794729" cy="212423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25" name="Rectangle 24"/>
          <p:cNvSpPr/>
          <p:nvPr/>
        </p:nvSpPr>
        <p:spPr>
          <a:xfrm>
            <a:off x="0" y="4125267"/>
            <a:ext cx="4572000" cy="2616101"/>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a:spAutoFit/>
          </a:bodyPr>
          <a:lstStyle/>
          <a:p>
            <a:pPr algn="ctr"/>
            <a:r>
              <a:rPr lang="fr-FR" sz="2000" b="1" dirty="0"/>
              <a:t>Procédure budgétaire</a:t>
            </a:r>
          </a:p>
          <a:p>
            <a:endParaRPr lang="fr-FR" dirty="0"/>
          </a:p>
          <a:p>
            <a:r>
              <a:rPr lang="fr-FR" dirty="0"/>
              <a:t>1. Fixation des objectifs par la direction (+ négociation avec les responsables des centres)</a:t>
            </a:r>
          </a:p>
          <a:p>
            <a:r>
              <a:rPr lang="fr-FR" dirty="0"/>
              <a:t>2. Projets de budget dans les centres de responsabilité ;</a:t>
            </a:r>
          </a:p>
          <a:p>
            <a:r>
              <a:rPr lang="fr-FR" dirty="0"/>
              <a:t>3. Consolidation (regroupement des différents budgets) ;</a:t>
            </a:r>
          </a:p>
          <a:p>
            <a:r>
              <a:rPr lang="fr-FR" dirty="0"/>
              <a:t>4. Négociations et navettes budgétaires.</a:t>
            </a:r>
          </a:p>
        </p:txBody>
      </p:sp>
    </p:spTree>
    <p:extLst>
      <p:ext uri="{BB962C8B-B14F-4D97-AF65-F5344CB8AC3E}">
        <p14:creationId xmlns:p14="http://schemas.microsoft.com/office/powerpoint/2010/main" val="275001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par>
                                <p:cTn id="8" presetID="6" presetClass="exit" presetSubtype="32" fill="hold" grpId="0" nodeType="withEffect">
                                  <p:stCondLst>
                                    <p:cond delay="0"/>
                                  </p:stCondLst>
                                  <p:childTnLst>
                                    <p:animEffect transition="out" filter="circle(out)">
                                      <p:cBhvr>
                                        <p:cTn id="9" dur="2000"/>
                                        <p:tgtEl>
                                          <p:spTgt spid="6"/>
                                        </p:tgtEl>
                                      </p:cBhvr>
                                    </p:animEffect>
                                    <p:set>
                                      <p:cBhvr>
                                        <p:cTn id="10" dur="1" fill="hold">
                                          <p:stCondLst>
                                            <p:cond delay="1999"/>
                                          </p:stCondLst>
                                        </p:cTn>
                                        <p:tgtEl>
                                          <p:spTgt spid="6"/>
                                        </p:tgtEl>
                                        <p:attrNameLst>
                                          <p:attrName>style.visibility</p:attrName>
                                        </p:attrNameLst>
                                      </p:cBhvr>
                                      <p:to>
                                        <p:strVal val="hidden"/>
                                      </p:to>
                                    </p:set>
                                  </p:childTnLst>
                                </p:cTn>
                              </p:par>
                              <p:par>
                                <p:cTn id="11" presetID="6" presetClass="exit" presetSubtype="32" fill="hold" grpId="0" nodeType="withEffect">
                                  <p:stCondLst>
                                    <p:cond delay="0"/>
                                  </p:stCondLst>
                                  <p:childTnLst>
                                    <p:animEffect transition="out" filter="circle(out)">
                                      <p:cBhvr>
                                        <p:cTn id="12" dur="2000"/>
                                        <p:tgtEl>
                                          <p:spTgt spid="10"/>
                                        </p:tgtEl>
                                      </p:cBhvr>
                                    </p:animEffect>
                                    <p:set>
                                      <p:cBhvr>
                                        <p:cTn id="13" dur="1" fill="hold">
                                          <p:stCondLst>
                                            <p:cond delay="1999"/>
                                          </p:stCondLst>
                                        </p:cTn>
                                        <p:tgtEl>
                                          <p:spTgt spid="10"/>
                                        </p:tgtEl>
                                        <p:attrNameLst>
                                          <p:attrName>style.visibility</p:attrName>
                                        </p:attrNameLst>
                                      </p:cBhvr>
                                      <p:to>
                                        <p:strVal val="hidden"/>
                                      </p:to>
                                    </p:set>
                                  </p:childTnLst>
                                </p:cTn>
                              </p:par>
                              <p:par>
                                <p:cTn id="14" presetID="6" presetClass="exit" presetSubtype="32" fill="hold" grpId="0" nodeType="withEffect">
                                  <p:stCondLst>
                                    <p:cond delay="0"/>
                                  </p:stCondLst>
                                  <p:childTnLst>
                                    <p:animEffect transition="out" filter="circle(out)">
                                      <p:cBhvr>
                                        <p:cTn id="15" dur="2000"/>
                                        <p:tgtEl>
                                          <p:spTgt spid="11"/>
                                        </p:tgtEl>
                                      </p:cBhvr>
                                    </p:animEffect>
                                    <p:set>
                                      <p:cBhvr>
                                        <p:cTn id="16" dur="1" fill="hold">
                                          <p:stCondLst>
                                            <p:cond delay="1999"/>
                                          </p:stCondLst>
                                        </p:cTn>
                                        <p:tgtEl>
                                          <p:spTgt spid="11"/>
                                        </p:tgtEl>
                                        <p:attrNameLst>
                                          <p:attrName>style.visibility</p:attrName>
                                        </p:attrNameLst>
                                      </p:cBhvr>
                                      <p:to>
                                        <p:strVal val="hidden"/>
                                      </p:to>
                                    </p:set>
                                  </p:childTnLst>
                                </p:cTn>
                              </p:par>
                              <p:par>
                                <p:cTn id="17" presetID="6" presetClass="exit" presetSubtype="32" fill="hold" nodeType="withEffect">
                                  <p:stCondLst>
                                    <p:cond delay="0"/>
                                  </p:stCondLst>
                                  <p:childTnLst>
                                    <p:animEffect transition="out" filter="circle(out)">
                                      <p:cBhvr>
                                        <p:cTn id="18" dur="2000"/>
                                        <p:tgtEl>
                                          <p:spTgt spid="12"/>
                                        </p:tgtEl>
                                      </p:cBhvr>
                                    </p:animEffect>
                                    <p:set>
                                      <p:cBhvr>
                                        <p:cTn id="19" dur="1" fill="hold">
                                          <p:stCondLst>
                                            <p:cond delay="1999"/>
                                          </p:stCondLst>
                                        </p:cTn>
                                        <p:tgtEl>
                                          <p:spTgt spid="12"/>
                                        </p:tgtEl>
                                        <p:attrNameLst>
                                          <p:attrName>style.visibility</p:attrName>
                                        </p:attrNameLst>
                                      </p:cBhvr>
                                      <p:to>
                                        <p:strVal val="hidden"/>
                                      </p:to>
                                    </p:set>
                                  </p:childTnLst>
                                </p:cTn>
                              </p:par>
                              <p:par>
                                <p:cTn id="20" presetID="6" presetClass="exit" presetSubtype="32" fill="hold" nodeType="withEffect">
                                  <p:stCondLst>
                                    <p:cond delay="0"/>
                                  </p:stCondLst>
                                  <p:childTnLst>
                                    <p:animEffect transition="out" filter="circle(out)">
                                      <p:cBhvr>
                                        <p:cTn id="21" dur="2000"/>
                                        <p:tgtEl>
                                          <p:spTgt spid="13"/>
                                        </p:tgtEl>
                                      </p:cBhvr>
                                    </p:animEffect>
                                    <p:set>
                                      <p:cBhvr>
                                        <p:cTn id="22" dur="1" fill="hold">
                                          <p:stCondLst>
                                            <p:cond delay="1999"/>
                                          </p:stCondLst>
                                        </p:cTn>
                                        <p:tgtEl>
                                          <p:spTgt spid="13"/>
                                        </p:tgtEl>
                                        <p:attrNameLst>
                                          <p:attrName>style.visibility</p:attrName>
                                        </p:attrNameLst>
                                      </p:cBhvr>
                                      <p:to>
                                        <p:strVal val="hidden"/>
                                      </p:to>
                                    </p:set>
                                  </p:childTnLst>
                                </p:cTn>
                              </p:par>
                              <p:par>
                                <p:cTn id="23" presetID="6" presetClass="exit" presetSubtype="32" fill="hold" nodeType="withEffect">
                                  <p:stCondLst>
                                    <p:cond delay="0"/>
                                  </p:stCondLst>
                                  <p:childTnLst>
                                    <p:animEffect transition="out" filter="circle(out)">
                                      <p:cBhvr>
                                        <p:cTn id="24" dur="2000"/>
                                        <p:tgtEl>
                                          <p:spTgt spid="14"/>
                                        </p:tgtEl>
                                      </p:cBhvr>
                                    </p:animEffect>
                                    <p:set>
                                      <p:cBhvr>
                                        <p:cTn id="25" dur="1" fill="hold">
                                          <p:stCondLst>
                                            <p:cond delay="1999"/>
                                          </p:stCondLst>
                                        </p:cTn>
                                        <p:tgtEl>
                                          <p:spTgt spid="14"/>
                                        </p:tgtEl>
                                        <p:attrNameLst>
                                          <p:attrName>style.visibility</p:attrName>
                                        </p:attrNameLst>
                                      </p:cBhvr>
                                      <p:to>
                                        <p:strVal val="hidden"/>
                                      </p:to>
                                    </p:set>
                                  </p:childTnLst>
                                </p:cTn>
                              </p:par>
                              <p:par>
                                <p:cTn id="26" presetID="6" presetClass="exit" presetSubtype="32" fill="hold" grpId="0" nodeType="withEffect">
                                  <p:stCondLst>
                                    <p:cond delay="0"/>
                                  </p:stCondLst>
                                  <p:childTnLst>
                                    <p:animEffect transition="out" filter="circle(out)">
                                      <p:cBhvr>
                                        <p:cTn id="27" dur="2000"/>
                                        <p:tgtEl>
                                          <p:spTgt spid="15"/>
                                        </p:tgtEl>
                                      </p:cBhvr>
                                    </p:animEffect>
                                    <p:set>
                                      <p:cBhvr>
                                        <p:cTn id="28" dur="1" fill="hold">
                                          <p:stCondLst>
                                            <p:cond delay="1999"/>
                                          </p:stCondLst>
                                        </p:cTn>
                                        <p:tgtEl>
                                          <p:spTgt spid="15"/>
                                        </p:tgtEl>
                                        <p:attrNameLst>
                                          <p:attrName>style.visibility</p:attrName>
                                        </p:attrNameLst>
                                      </p:cBhvr>
                                      <p:to>
                                        <p:strVal val="hidden"/>
                                      </p:to>
                                    </p:set>
                                  </p:childTnLst>
                                </p:cTn>
                              </p:par>
                              <p:par>
                                <p:cTn id="29" presetID="6" presetClass="exit" presetSubtype="32" fill="hold" nodeType="withEffect">
                                  <p:stCondLst>
                                    <p:cond delay="0"/>
                                  </p:stCondLst>
                                  <p:childTnLst>
                                    <p:animEffect transition="out" filter="circle(out)">
                                      <p:cBhvr>
                                        <p:cTn id="30" dur="2000"/>
                                        <p:tgtEl>
                                          <p:spTgt spid="16"/>
                                        </p:tgtEl>
                                      </p:cBhvr>
                                    </p:animEffect>
                                    <p:set>
                                      <p:cBhvr>
                                        <p:cTn id="31" dur="1" fill="hold">
                                          <p:stCondLst>
                                            <p:cond delay="1999"/>
                                          </p:stCondLst>
                                        </p:cTn>
                                        <p:tgtEl>
                                          <p:spTgt spid="16"/>
                                        </p:tgtEl>
                                        <p:attrNameLst>
                                          <p:attrName>style.visibility</p:attrName>
                                        </p:attrNameLst>
                                      </p:cBhvr>
                                      <p:to>
                                        <p:strVal val="hidden"/>
                                      </p:to>
                                    </p:set>
                                  </p:childTnLst>
                                </p:cTn>
                              </p:par>
                              <p:par>
                                <p:cTn id="32" presetID="6" presetClass="exit" presetSubtype="32" fill="hold" nodeType="withEffect">
                                  <p:stCondLst>
                                    <p:cond delay="0"/>
                                  </p:stCondLst>
                                  <p:childTnLst>
                                    <p:animEffect transition="out" filter="circle(out)">
                                      <p:cBhvr>
                                        <p:cTn id="33" dur="2000"/>
                                        <p:tgtEl>
                                          <p:spTgt spid="17"/>
                                        </p:tgtEl>
                                      </p:cBhvr>
                                    </p:animEffect>
                                    <p:set>
                                      <p:cBhvr>
                                        <p:cTn id="34" dur="1" fill="hold">
                                          <p:stCondLst>
                                            <p:cond delay="1999"/>
                                          </p:stCondLst>
                                        </p:cTn>
                                        <p:tgtEl>
                                          <p:spTgt spid="17"/>
                                        </p:tgtEl>
                                        <p:attrNameLst>
                                          <p:attrName>style.visibility</p:attrName>
                                        </p:attrNameLst>
                                      </p:cBhvr>
                                      <p:to>
                                        <p:strVal val="hidden"/>
                                      </p:to>
                                    </p:set>
                                  </p:childTnLst>
                                </p:cTn>
                              </p:par>
                              <p:par>
                                <p:cTn id="35" presetID="6" presetClass="exit" presetSubtype="32" fill="hold" nodeType="withEffect">
                                  <p:stCondLst>
                                    <p:cond delay="0"/>
                                  </p:stCondLst>
                                  <p:childTnLst>
                                    <p:animEffect transition="out" filter="circle(out)">
                                      <p:cBhvr>
                                        <p:cTn id="36" dur="2000"/>
                                        <p:tgtEl>
                                          <p:spTgt spid="18"/>
                                        </p:tgtEl>
                                      </p:cBhvr>
                                    </p:animEffect>
                                    <p:set>
                                      <p:cBhvr>
                                        <p:cTn id="37" dur="1" fill="hold">
                                          <p:stCondLst>
                                            <p:cond delay="1999"/>
                                          </p:stCondLst>
                                        </p:cTn>
                                        <p:tgtEl>
                                          <p:spTgt spid="18"/>
                                        </p:tgtEl>
                                        <p:attrNameLst>
                                          <p:attrName>style.visibility</p:attrName>
                                        </p:attrNameLst>
                                      </p:cBhvr>
                                      <p:to>
                                        <p:strVal val="hidden"/>
                                      </p:to>
                                    </p:set>
                                  </p:childTnLst>
                                </p:cTn>
                              </p:par>
                              <p:par>
                                <p:cTn id="38" presetID="6" presetClass="exit" presetSubtype="32" fill="hold" nodeType="withEffect">
                                  <p:stCondLst>
                                    <p:cond delay="0"/>
                                  </p:stCondLst>
                                  <p:childTnLst>
                                    <p:animEffect transition="out" filter="circle(out)">
                                      <p:cBhvr>
                                        <p:cTn id="39" dur="2000"/>
                                        <p:tgtEl>
                                          <p:spTgt spid="19"/>
                                        </p:tgtEl>
                                      </p:cBhvr>
                                    </p:animEffect>
                                    <p:set>
                                      <p:cBhvr>
                                        <p:cTn id="40" dur="1" fill="hold">
                                          <p:stCondLst>
                                            <p:cond delay="1999"/>
                                          </p:stCondLst>
                                        </p:cTn>
                                        <p:tgtEl>
                                          <p:spTgt spid="19"/>
                                        </p:tgtEl>
                                        <p:attrNameLst>
                                          <p:attrName>style.visibility</p:attrName>
                                        </p:attrNameLst>
                                      </p:cBhvr>
                                      <p:to>
                                        <p:strVal val="hidden"/>
                                      </p:to>
                                    </p:set>
                                  </p:childTnLst>
                                </p:cTn>
                              </p:par>
                              <p:par>
                                <p:cTn id="41" presetID="6" presetClass="exit" presetSubtype="32" fill="hold" nodeType="withEffect">
                                  <p:stCondLst>
                                    <p:cond delay="0"/>
                                  </p:stCondLst>
                                  <p:childTnLst>
                                    <p:animEffect transition="out" filter="circle(out)">
                                      <p:cBhvr>
                                        <p:cTn id="42" dur="2000"/>
                                        <p:tgtEl>
                                          <p:spTgt spid="20"/>
                                        </p:tgtEl>
                                      </p:cBhvr>
                                    </p:animEffect>
                                    <p:set>
                                      <p:cBhvr>
                                        <p:cTn id="43" dur="1" fill="hold">
                                          <p:stCondLst>
                                            <p:cond delay="1999"/>
                                          </p:stCondLst>
                                        </p:cTn>
                                        <p:tgtEl>
                                          <p:spTgt spid="20"/>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5"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116632"/>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Résumé (2)</a:t>
            </a:r>
          </a:p>
        </p:txBody>
      </p:sp>
      <p:sp>
        <p:nvSpPr>
          <p:cNvPr id="17" name="Rectangle 16"/>
          <p:cNvSpPr/>
          <p:nvPr/>
        </p:nvSpPr>
        <p:spPr>
          <a:xfrm>
            <a:off x="0" y="4125267"/>
            <a:ext cx="4572000" cy="2616101"/>
          </a:xfrm>
          <a:prstGeom prst="rect">
            <a:avLst/>
          </a:prstGeom>
          <a:ln>
            <a:prstDash val="dash"/>
          </a:ln>
        </p:spPr>
        <p:style>
          <a:lnRef idx="2">
            <a:schemeClr val="accent2"/>
          </a:lnRef>
          <a:fillRef idx="1">
            <a:schemeClr val="lt1"/>
          </a:fillRef>
          <a:effectRef idx="0">
            <a:schemeClr val="accent2"/>
          </a:effectRef>
          <a:fontRef idx="minor">
            <a:schemeClr val="dk1"/>
          </a:fontRef>
        </p:style>
        <p:txBody>
          <a:bodyPr>
            <a:spAutoFit/>
          </a:bodyPr>
          <a:lstStyle/>
          <a:p>
            <a:pPr algn="ctr"/>
            <a:r>
              <a:rPr lang="fr-FR" sz="2000" b="1" dirty="0"/>
              <a:t>Procédure budgétaire</a:t>
            </a:r>
          </a:p>
          <a:p>
            <a:endParaRPr lang="fr-FR" dirty="0"/>
          </a:p>
          <a:p>
            <a:r>
              <a:rPr lang="fr-FR" dirty="0"/>
              <a:t>1. Fixation des objectifs par la direction (+ négociation avec les responsables des centres)</a:t>
            </a:r>
          </a:p>
          <a:p>
            <a:r>
              <a:rPr lang="fr-FR" dirty="0"/>
              <a:t>2. Projets de budget dans les centres de responsabilité ;</a:t>
            </a:r>
          </a:p>
          <a:p>
            <a:r>
              <a:rPr lang="fr-FR" dirty="0"/>
              <a:t>3. Consolidation (regroupement des différents budgets) ;</a:t>
            </a:r>
          </a:p>
          <a:p>
            <a:r>
              <a:rPr lang="fr-FR" dirty="0"/>
              <a:t>4. Négociations et navettes budgétaires.</a:t>
            </a:r>
          </a:p>
        </p:txBody>
      </p:sp>
      <p:sp>
        <p:nvSpPr>
          <p:cNvPr id="18" name="ZoneTexte 17"/>
          <p:cNvSpPr txBox="1"/>
          <p:nvPr/>
        </p:nvSpPr>
        <p:spPr>
          <a:xfrm>
            <a:off x="3563888" y="692696"/>
            <a:ext cx="4968552"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a:t>(1) Objectifs fixés par la direction (qu’il négocie)</a:t>
            </a:r>
          </a:p>
        </p:txBody>
      </p:sp>
      <p:sp>
        <p:nvSpPr>
          <p:cNvPr id="21" name="ZoneTexte 20"/>
          <p:cNvSpPr txBox="1"/>
          <p:nvPr/>
        </p:nvSpPr>
        <p:spPr>
          <a:xfrm>
            <a:off x="3563888" y="1124744"/>
            <a:ext cx="4968552"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a:t>(2) Préparation de son budget</a:t>
            </a:r>
          </a:p>
        </p:txBody>
      </p:sp>
      <p:sp>
        <p:nvSpPr>
          <p:cNvPr id="26" name="Rectangle 25"/>
          <p:cNvSpPr/>
          <p:nvPr>
            <p:custDataLst>
              <p:tags r:id="rId1"/>
            </p:custDataLst>
          </p:nvPr>
        </p:nvSpPr>
        <p:spPr>
          <a:xfrm>
            <a:off x="4838429" y="1654805"/>
            <a:ext cx="369401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Budget des ventes</a:t>
            </a:r>
          </a:p>
        </p:txBody>
      </p:sp>
      <p:sp>
        <p:nvSpPr>
          <p:cNvPr id="27" name="Rectangle 26"/>
          <p:cNvSpPr/>
          <p:nvPr>
            <p:custDataLst>
              <p:tags r:id="rId2"/>
            </p:custDataLst>
          </p:nvPr>
        </p:nvSpPr>
        <p:spPr>
          <a:xfrm>
            <a:off x="4838430" y="2362545"/>
            <a:ext cx="369401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Budget de production</a:t>
            </a:r>
          </a:p>
        </p:txBody>
      </p:sp>
      <p:sp>
        <p:nvSpPr>
          <p:cNvPr id="28" name="Rectangle 27"/>
          <p:cNvSpPr/>
          <p:nvPr>
            <p:custDataLst>
              <p:tags r:id="rId3"/>
            </p:custDataLst>
          </p:nvPr>
        </p:nvSpPr>
        <p:spPr>
          <a:xfrm>
            <a:off x="4838430" y="3140968"/>
            <a:ext cx="369401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 Budget d’approvisionnement</a:t>
            </a:r>
          </a:p>
        </p:txBody>
      </p:sp>
      <p:cxnSp>
        <p:nvCxnSpPr>
          <p:cNvPr id="29" name="Connecteur droit avec flèche 28"/>
          <p:cNvCxnSpPr>
            <a:stCxn id="27" idx="2"/>
            <a:endCxn id="28" idx="0"/>
          </p:cNvCxnSpPr>
          <p:nvPr>
            <p:custDataLst>
              <p:tags r:id="rId4"/>
            </p:custDataLst>
          </p:nvPr>
        </p:nvCxnSpPr>
        <p:spPr>
          <a:xfrm>
            <a:off x="6685436" y="2866601"/>
            <a:ext cx="0" cy="27436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Connecteur droit avec flèche 29"/>
          <p:cNvCxnSpPr>
            <a:stCxn id="26" idx="2"/>
            <a:endCxn id="27" idx="0"/>
          </p:cNvCxnSpPr>
          <p:nvPr>
            <p:custDataLst>
              <p:tags r:id="rId5"/>
            </p:custDataLst>
          </p:nvPr>
        </p:nvCxnSpPr>
        <p:spPr>
          <a:xfrm>
            <a:off x="6685435" y="2158861"/>
            <a:ext cx="1" cy="2036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9282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6" grpId="0" animBg="1"/>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re 1"/>
          <p:cNvSpPr txBox="1">
            <a:spLocks/>
          </p:cNvSpPr>
          <p:nvPr/>
        </p:nvSpPr>
        <p:spPr>
          <a:xfrm>
            <a:off x="457200" y="-27384"/>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Chapitre 1 : Résumé (1)</a:t>
            </a:r>
          </a:p>
        </p:txBody>
      </p:sp>
      <p:sp>
        <p:nvSpPr>
          <p:cNvPr id="3" name="Rectangle 2"/>
          <p:cNvSpPr/>
          <p:nvPr/>
        </p:nvSpPr>
        <p:spPr>
          <a:xfrm>
            <a:off x="3413537" y="3097323"/>
            <a:ext cx="5328592" cy="225905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5" name="Rectangle 4"/>
          <p:cNvSpPr/>
          <p:nvPr/>
        </p:nvSpPr>
        <p:spPr>
          <a:xfrm>
            <a:off x="836363" y="1184621"/>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 Stratégique</a:t>
            </a:r>
          </a:p>
        </p:txBody>
      </p:sp>
      <p:sp>
        <p:nvSpPr>
          <p:cNvPr id="6" name="Rectangle 5"/>
          <p:cNvSpPr/>
          <p:nvPr/>
        </p:nvSpPr>
        <p:spPr>
          <a:xfrm>
            <a:off x="2843808" y="1188941"/>
            <a:ext cx="2952328"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Planification opérationnelle</a:t>
            </a:r>
          </a:p>
        </p:txBody>
      </p:sp>
      <p:sp>
        <p:nvSpPr>
          <p:cNvPr id="7" name="Rectangle 6"/>
          <p:cNvSpPr/>
          <p:nvPr/>
        </p:nvSpPr>
        <p:spPr>
          <a:xfrm>
            <a:off x="6372200" y="1197395"/>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Objectifs à court terme</a:t>
            </a:r>
          </a:p>
        </p:txBody>
      </p:sp>
      <p:cxnSp>
        <p:nvCxnSpPr>
          <p:cNvPr id="8" name="Connecteur droit avec flèche 7"/>
          <p:cNvCxnSpPr>
            <a:stCxn id="7" idx="2"/>
            <a:endCxn id="9" idx="0"/>
          </p:cNvCxnSpPr>
          <p:nvPr/>
        </p:nvCxnSpPr>
        <p:spPr>
          <a:xfrm>
            <a:off x="7164288" y="1773459"/>
            <a:ext cx="0" cy="50405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9" name="Rectangle 8"/>
          <p:cNvSpPr/>
          <p:nvPr/>
        </p:nvSpPr>
        <p:spPr>
          <a:xfrm>
            <a:off x="6372200" y="2277515"/>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attendus</a:t>
            </a:r>
          </a:p>
        </p:txBody>
      </p:sp>
      <p:sp>
        <p:nvSpPr>
          <p:cNvPr id="10" name="Organigramme : Décision 9"/>
          <p:cNvSpPr/>
          <p:nvPr/>
        </p:nvSpPr>
        <p:spPr>
          <a:xfrm>
            <a:off x="5652120" y="3285627"/>
            <a:ext cx="3024336" cy="648072"/>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Comparaison</a:t>
            </a:r>
          </a:p>
        </p:txBody>
      </p:sp>
      <p:sp>
        <p:nvSpPr>
          <p:cNvPr id="11" name="Rectangle 10"/>
          <p:cNvSpPr/>
          <p:nvPr/>
        </p:nvSpPr>
        <p:spPr>
          <a:xfrm>
            <a:off x="6372200" y="4365104"/>
            <a:ext cx="158417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Résultats mesurés</a:t>
            </a:r>
          </a:p>
        </p:txBody>
      </p:sp>
      <p:cxnSp>
        <p:nvCxnSpPr>
          <p:cNvPr id="12" name="Connecteur droit avec flèche 11"/>
          <p:cNvCxnSpPr>
            <a:stCxn id="9" idx="2"/>
            <a:endCxn id="10" idx="0"/>
          </p:cNvCxnSpPr>
          <p:nvPr/>
        </p:nvCxnSpPr>
        <p:spPr>
          <a:xfrm>
            <a:off x="7164288" y="2853579"/>
            <a:ext cx="0" cy="43204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3" name="Connecteur droit avec flèche 12"/>
          <p:cNvCxnSpPr>
            <a:stCxn id="11" idx="0"/>
            <a:endCxn id="10" idx="2"/>
          </p:cNvCxnSpPr>
          <p:nvPr/>
        </p:nvCxnSpPr>
        <p:spPr>
          <a:xfrm flipV="1">
            <a:off x="7164288" y="3933699"/>
            <a:ext cx="0" cy="431405"/>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4" name="Connecteur droit avec flèche 13"/>
          <p:cNvCxnSpPr>
            <a:stCxn id="10" idx="1"/>
            <a:endCxn id="15" idx="3"/>
          </p:cNvCxnSpPr>
          <p:nvPr/>
        </p:nvCxnSpPr>
        <p:spPr>
          <a:xfrm flipH="1">
            <a:off x="4577471" y="3609663"/>
            <a:ext cx="1074649"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5" name="Rectangle 14"/>
          <p:cNvSpPr/>
          <p:nvPr/>
        </p:nvSpPr>
        <p:spPr>
          <a:xfrm>
            <a:off x="3641367" y="3429643"/>
            <a:ext cx="936104" cy="3600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Ecarts</a:t>
            </a:r>
          </a:p>
        </p:txBody>
      </p:sp>
      <p:cxnSp>
        <p:nvCxnSpPr>
          <p:cNvPr id="16" name="Connecteur droit avec flèche 15"/>
          <p:cNvCxnSpPr>
            <a:stCxn id="15" idx="1"/>
            <a:endCxn id="5" idx="2"/>
          </p:cNvCxnSpPr>
          <p:nvPr/>
        </p:nvCxnSpPr>
        <p:spPr>
          <a:xfrm flipH="1" flipV="1">
            <a:off x="1628451" y="1760685"/>
            <a:ext cx="2012916" cy="184897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7" name="Connecteur droit avec flèche 16"/>
          <p:cNvCxnSpPr>
            <a:stCxn id="15" idx="0"/>
            <a:endCxn id="6" idx="2"/>
          </p:cNvCxnSpPr>
          <p:nvPr/>
        </p:nvCxnSpPr>
        <p:spPr>
          <a:xfrm flipV="1">
            <a:off x="4109419" y="1765005"/>
            <a:ext cx="210553" cy="1664638"/>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8" name="Connecteur droit avec flèche 17"/>
          <p:cNvCxnSpPr>
            <a:stCxn id="5" idx="3"/>
            <a:endCxn id="6" idx="1"/>
          </p:cNvCxnSpPr>
          <p:nvPr/>
        </p:nvCxnSpPr>
        <p:spPr>
          <a:xfrm>
            <a:off x="2420539" y="1472653"/>
            <a:ext cx="423269" cy="432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9" name="Connecteur droit avec flèche 18"/>
          <p:cNvCxnSpPr>
            <a:stCxn id="6" idx="3"/>
          </p:cNvCxnSpPr>
          <p:nvPr/>
        </p:nvCxnSpPr>
        <p:spPr>
          <a:xfrm flipV="1">
            <a:off x="5796136" y="1468333"/>
            <a:ext cx="576064" cy="864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20" name="Connecteur droit avec flèche 19"/>
          <p:cNvCxnSpPr>
            <a:stCxn id="15" idx="3"/>
            <a:endCxn id="7" idx="1"/>
          </p:cNvCxnSpPr>
          <p:nvPr/>
        </p:nvCxnSpPr>
        <p:spPr>
          <a:xfrm flipV="1">
            <a:off x="4577471" y="1485427"/>
            <a:ext cx="1794729" cy="2124236"/>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25" name="Rectangle 24"/>
          <p:cNvSpPr/>
          <p:nvPr/>
        </p:nvSpPr>
        <p:spPr>
          <a:xfrm>
            <a:off x="134539" y="5519441"/>
            <a:ext cx="4572000" cy="1231106"/>
          </a:xfrm>
          <a:prstGeom prst="rect">
            <a:avLst/>
          </a:prstGeom>
          <a:ln/>
        </p:spPr>
        <p:style>
          <a:lnRef idx="2">
            <a:schemeClr val="accent3"/>
          </a:lnRef>
          <a:fillRef idx="1">
            <a:schemeClr val="lt1"/>
          </a:fillRef>
          <a:effectRef idx="0">
            <a:schemeClr val="accent3"/>
          </a:effectRef>
          <a:fontRef idx="minor">
            <a:schemeClr val="dk1"/>
          </a:fontRef>
        </p:style>
        <p:txBody>
          <a:bodyPr>
            <a:spAutoFit/>
          </a:bodyPr>
          <a:lstStyle/>
          <a:p>
            <a:pPr algn="ctr"/>
            <a:r>
              <a:rPr lang="fr-FR" sz="2000" b="1" dirty="0"/>
              <a:t>Evaluation des </a:t>
            </a:r>
            <a:r>
              <a:rPr lang="fr-FR" sz="2000" b="1" dirty="0" err="1"/>
              <a:t>perfromances</a:t>
            </a:r>
            <a:r>
              <a:rPr lang="fr-FR" sz="2000" b="1" dirty="0"/>
              <a:t> </a:t>
            </a:r>
          </a:p>
          <a:p>
            <a:endParaRPr lang="fr-FR" dirty="0"/>
          </a:p>
          <a:p>
            <a:r>
              <a:rPr lang="fr-FR" dirty="0"/>
              <a:t>1. Calcul de couts</a:t>
            </a:r>
          </a:p>
          <a:p>
            <a:r>
              <a:rPr lang="fr-FR" dirty="0"/>
              <a:t>2. Tableau de bords.</a:t>
            </a:r>
          </a:p>
        </p:txBody>
      </p:sp>
    </p:spTree>
    <p:extLst>
      <p:ext uri="{BB962C8B-B14F-4D97-AF65-F5344CB8AC3E}">
        <p14:creationId xmlns:p14="http://schemas.microsoft.com/office/powerpoint/2010/main" val="3086111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116632"/>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Organisation du semestre</a:t>
            </a:r>
          </a:p>
        </p:txBody>
      </p:sp>
      <p:sp>
        <p:nvSpPr>
          <p:cNvPr id="5" name="Rectangle 4"/>
          <p:cNvSpPr/>
          <p:nvPr/>
        </p:nvSpPr>
        <p:spPr>
          <a:xfrm>
            <a:off x="1979713" y="997319"/>
            <a:ext cx="5112568"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1 : Prise de connaissance du cas</a:t>
            </a:r>
          </a:p>
          <a:p>
            <a:pPr algn="ctr"/>
            <a:r>
              <a:rPr lang="fr-FR" dirty="0"/>
              <a:t>Test de la « simulation de gestion »</a:t>
            </a:r>
          </a:p>
        </p:txBody>
      </p:sp>
      <p:sp>
        <p:nvSpPr>
          <p:cNvPr id="6" name="Rectangle 5"/>
          <p:cNvSpPr/>
          <p:nvPr/>
        </p:nvSpPr>
        <p:spPr>
          <a:xfrm>
            <a:off x="1979713" y="1879400"/>
            <a:ext cx="5112568"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2 : Budget des ventes</a:t>
            </a:r>
          </a:p>
          <a:p>
            <a:pPr algn="ctr"/>
            <a:r>
              <a:rPr lang="fr-FR" dirty="0"/>
              <a:t>Application à la simulation du trimestre 1</a:t>
            </a:r>
          </a:p>
        </p:txBody>
      </p:sp>
      <p:sp>
        <p:nvSpPr>
          <p:cNvPr id="10" name="Rectangle 9"/>
          <p:cNvSpPr/>
          <p:nvPr/>
        </p:nvSpPr>
        <p:spPr>
          <a:xfrm>
            <a:off x="467545" y="2882369"/>
            <a:ext cx="3600400"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3 : Cours (+ exemple) Estimation de la production et </a:t>
            </a:r>
            <a:r>
              <a:rPr lang="fr-FR" dirty="0" err="1"/>
              <a:t>appro</a:t>
            </a:r>
            <a:endParaRPr lang="fr-FR" dirty="0"/>
          </a:p>
        </p:txBody>
      </p:sp>
      <p:sp>
        <p:nvSpPr>
          <p:cNvPr id="11" name="Rectangle 10"/>
          <p:cNvSpPr/>
          <p:nvPr/>
        </p:nvSpPr>
        <p:spPr>
          <a:xfrm>
            <a:off x="5004049" y="2882369"/>
            <a:ext cx="3816423"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4 : Application estimation </a:t>
            </a:r>
            <a:r>
              <a:rPr lang="fr-FR" dirty="0" err="1"/>
              <a:t>appro</a:t>
            </a:r>
            <a:r>
              <a:rPr lang="fr-FR" dirty="0"/>
              <a:t>/</a:t>
            </a:r>
            <a:r>
              <a:rPr lang="fr-FR" dirty="0" err="1"/>
              <a:t>prod</a:t>
            </a:r>
            <a:r>
              <a:rPr lang="fr-FR" dirty="0"/>
              <a:t> à la simulation de gestion</a:t>
            </a:r>
          </a:p>
        </p:txBody>
      </p:sp>
      <p:cxnSp>
        <p:nvCxnSpPr>
          <p:cNvPr id="12" name="Connecteur droit avec flèche 11"/>
          <p:cNvCxnSpPr>
            <a:stCxn id="10" idx="3"/>
            <a:endCxn id="11" idx="1"/>
          </p:cNvCxnSpPr>
          <p:nvPr/>
        </p:nvCxnSpPr>
        <p:spPr>
          <a:xfrm>
            <a:off x="4067945" y="3206405"/>
            <a:ext cx="9361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tangle 20"/>
          <p:cNvSpPr/>
          <p:nvPr/>
        </p:nvSpPr>
        <p:spPr>
          <a:xfrm>
            <a:off x="467545" y="3835329"/>
            <a:ext cx="3600400"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5 : Rappel sur le calcul de coûts</a:t>
            </a:r>
          </a:p>
        </p:txBody>
      </p:sp>
      <p:sp>
        <p:nvSpPr>
          <p:cNvPr id="22" name="Rectangle 21"/>
          <p:cNvSpPr/>
          <p:nvPr/>
        </p:nvSpPr>
        <p:spPr>
          <a:xfrm>
            <a:off x="5004049" y="3835329"/>
            <a:ext cx="3816423"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6 : Application du calcul de coût à la simulation de gestion</a:t>
            </a:r>
          </a:p>
        </p:txBody>
      </p:sp>
      <p:cxnSp>
        <p:nvCxnSpPr>
          <p:cNvPr id="23" name="Connecteur droit avec flèche 22"/>
          <p:cNvCxnSpPr>
            <a:stCxn id="21" idx="3"/>
            <a:endCxn id="22" idx="1"/>
          </p:cNvCxnSpPr>
          <p:nvPr/>
        </p:nvCxnSpPr>
        <p:spPr>
          <a:xfrm>
            <a:off x="4067945" y="4159365"/>
            <a:ext cx="9361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Rectangle 23"/>
          <p:cNvSpPr/>
          <p:nvPr/>
        </p:nvSpPr>
        <p:spPr>
          <a:xfrm>
            <a:off x="457200" y="4807437"/>
            <a:ext cx="3610745"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7 : Séance sur les tableaux de bords</a:t>
            </a:r>
          </a:p>
        </p:txBody>
      </p:sp>
      <p:sp>
        <p:nvSpPr>
          <p:cNvPr id="25" name="Rectangle 24"/>
          <p:cNvSpPr/>
          <p:nvPr/>
        </p:nvSpPr>
        <p:spPr>
          <a:xfrm>
            <a:off x="683568" y="5877272"/>
            <a:ext cx="828092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Evaluation « contrôle continue »</a:t>
            </a:r>
          </a:p>
          <a:p>
            <a:pPr algn="ctr"/>
            <a:r>
              <a:rPr lang="fr-FR" dirty="0"/>
              <a:t>(avec bonus)</a:t>
            </a:r>
          </a:p>
        </p:txBody>
      </p:sp>
      <p:sp>
        <p:nvSpPr>
          <p:cNvPr id="15" name="Rectangle 14"/>
          <p:cNvSpPr/>
          <p:nvPr/>
        </p:nvSpPr>
        <p:spPr>
          <a:xfrm>
            <a:off x="5004049" y="4807437"/>
            <a:ext cx="3816423"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Séance 8 : Application du calcul de coût à la simulation de gestion</a:t>
            </a:r>
          </a:p>
        </p:txBody>
      </p:sp>
      <p:cxnSp>
        <p:nvCxnSpPr>
          <p:cNvPr id="16" name="Connecteur droit avec flèche 15"/>
          <p:cNvCxnSpPr/>
          <p:nvPr/>
        </p:nvCxnSpPr>
        <p:spPr>
          <a:xfrm>
            <a:off x="4067945" y="5157192"/>
            <a:ext cx="9361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84759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1959"/>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Présentation du cas </a:t>
            </a:r>
          </a:p>
          <a:p>
            <a:r>
              <a:rPr lang="fr-FR" sz="3200" b="1" dirty="0" err="1"/>
              <a:t>Kalypso</a:t>
            </a:r>
            <a:r>
              <a:rPr lang="fr-FR" sz="3200" b="1" dirty="0"/>
              <a:t> : jeu de simulation de gestion</a:t>
            </a:r>
          </a:p>
        </p:txBody>
      </p:sp>
      <p:sp>
        <p:nvSpPr>
          <p:cNvPr id="3" name="Espace réservé du contenu 2"/>
          <p:cNvSpPr txBox="1">
            <a:spLocks/>
          </p:cNvSpPr>
          <p:nvPr/>
        </p:nvSpPr>
        <p:spPr>
          <a:xfrm>
            <a:off x="457200" y="1556792"/>
            <a:ext cx="8503920"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b="1" dirty="0">
                <a:latin typeface="Calibri" panose="020F0502020204030204" pitchFamily="34" charset="0"/>
                <a:cs typeface="Calibri" panose="020F0502020204030204" pitchFamily="34" charset="0"/>
              </a:rPr>
              <a:t>Principe </a:t>
            </a:r>
            <a:r>
              <a:rPr lang="fr-FR" sz="2400" dirty="0">
                <a:latin typeface="Calibri" panose="020F0502020204030204" pitchFamily="34" charset="0"/>
                <a:cs typeface="Calibri" panose="020F0502020204030204" pitchFamily="34" charset="0"/>
              </a:rPr>
              <a:t>: Gérer une entreprise en équipe (4 à 5 personnes). Il s’agit de rendre des décision en matières de publicité, prix, achat de MP, produit …)</a:t>
            </a:r>
          </a:p>
          <a:p>
            <a:endParaRPr lang="fr-FR" sz="2400" dirty="0">
              <a:latin typeface="Calibri" panose="020F0502020204030204" pitchFamily="34" charset="0"/>
              <a:cs typeface="Calibri" panose="020F0502020204030204" pitchFamily="34" charset="0"/>
            </a:endParaRPr>
          </a:p>
          <a:p>
            <a:r>
              <a:rPr lang="fr-FR" sz="2400" dirty="0">
                <a:latin typeface="Calibri" panose="020F0502020204030204" pitchFamily="34" charset="0"/>
                <a:cs typeface="Calibri" panose="020F0502020204030204" pitchFamily="34" charset="0"/>
              </a:rPr>
              <a:t>Chaque groupe est une « société ». Les 13 autres entreprises sont des concurrents. </a:t>
            </a:r>
          </a:p>
          <a:p>
            <a:pPr algn="ctr">
              <a:buFont typeface="Symbol" panose="05050102010706020507" pitchFamily="18" charset="2"/>
              <a:buChar char="Þ"/>
            </a:pPr>
            <a:r>
              <a:rPr lang="fr-FR" sz="2000" dirty="0">
                <a:latin typeface="Calibri" panose="020F0502020204030204" pitchFamily="34" charset="0"/>
                <a:cs typeface="Calibri" panose="020F0502020204030204" pitchFamily="34" charset="0"/>
              </a:rPr>
              <a:t>A constituer à la pause</a:t>
            </a:r>
          </a:p>
          <a:p>
            <a:pPr algn="ctr">
              <a:buFont typeface="Symbol" panose="05050102010706020507" pitchFamily="18" charset="2"/>
              <a:buChar char="Þ"/>
            </a:pPr>
            <a:endParaRPr lang="fr-FR" sz="2000" dirty="0">
              <a:latin typeface="Calibri" panose="020F0502020204030204" pitchFamily="34" charset="0"/>
              <a:cs typeface="Calibri" panose="020F0502020204030204" pitchFamily="34" charset="0"/>
            </a:endParaRPr>
          </a:p>
          <a:p>
            <a:r>
              <a:rPr lang="fr-FR" sz="2400" b="1" dirty="0">
                <a:latin typeface="Calibri" panose="020F0502020204030204" pitchFamily="34" charset="0"/>
                <a:cs typeface="Calibri" panose="020F0502020204030204" pitchFamily="34" charset="0"/>
              </a:rPr>
              <a:t>Déroulement</a:t>
            </a:r>
            <a:r>
              <a:rPr lang="fr-FR" sz="2400" dirty="0">
                <a:latin typeface="Calibri" panose="020F0502020204030204" pitchFamily="34" charset="0"/>
                <a:cs typeface="Calibri" panose="020F0502020204030204" pitchFamily="34" charset="0"/>
              </a:rPr>
              <a:t> : Chaque séance de TD vous prendrez des décisions (1 séance = 1 trimestre dans la vie de l’entreprise). </a:t>
            </a:r>
          </a:p>
        </p:txBody>
      </p:sp>
    </p:spTree>
    <p:extLst>
      <p:ext uri="{BB962C8B-B14F-4D97-AF65-F5344CB8AC3E}">
        <p14:creationId xmlns:p14="http://schemas.microsoft.com/office/powerpoint/2010/main" val="338356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1959"/>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Présentation du cas </a:t>
            </a:r>
          </a:p>
          <a:p>
            <a:r>
              <a:rPr lang="fr-FR" sz="3200" b="1" dirty="0" err="1"/>
              <a:t>Kalypso</a:t>
            </a:r>
            <a:r>
              <a:rPr lang="fr-FR" sz="3200" b="1" dirty="0"/>
              <a:t> : jeu de simulation de gestion</a:t>
            </a:r>
          </a:p>
        </p:txBody>
      </p:sp>
      <p:sp>
        <p:nvSpPr>
          <p:cNvPr id="3" name="Espace réservé du contenu 2"/>
          <p:cNvSpPr txBox="1">
            <a:spLocks/>
          </p:cNvSpPr>
          <p:nvPr/>
        </p:nvSpPr>
        <p:spPr>
          <a:xfrm>
            <a:off x="251520" y="1484784"/>
            <a:ext cx="8503920" cy="4998296"/>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fr-FR" b="1" dirty="0">
                <a:latin typeface="Calibri" panose="020F0502020204030204" pitchFamily="34" charset="0"/>
                <a:cs typeface="Calibri" panose="020F0502020204030204" pitchFamily="34" charset="0"/>
              </a:rPr>
              <a:t>Activité</a:t>
            </a:r>
            <a:r>
              <a:rPr lang="fr-FR" dirty="0">
                <a:latin typeface="Calibri" panose="020F0502020204030204" pitchFamily="34" charset="0"/>
                <a:cs typeface="Calibri" panose="020F0502020204030204" pitchFamily="34" charset="0"/>
              </a:rPr>
              <a:t> : ventes de coques de bateaux</a:t>
            </a:r>
          </a:p>
          <a:p>
            <a:pPr lvl="1" algn="just"/>
            <a:r>
              <a:rPr lang="fr-FR" dirty="0">
                <a:latin typeface="Calibri" panose="020F0502020204030204" pitchFamily="34" charset="0"/>
                <a:cs typeface="Calibri" panose="020F0502020204030204" pitchFamily="34" charset="0"/>
              </a:rPr>
              <a:t>(a: entrée de gamme, b : milieu de gamme et c haut de gamme)</a:t>
            </a:r>
          </a:p>
          <a:p>
            <a:pPr algn="just"/>
            <a:endParaRPr lang="fr-FR" dirty="0">
              <a:latin typeface="Calibri" panose="020F0502020204030204" pitchFamily="34" charset="0"/>
              <a:cs typeface="Calibri" panose="020F0502020204030204" pitchFamily="34" charset="0"/>
            </a:endParaRPr>
          </a:p>
          <a:p>
            <a:pPr algn="just"/>
            <a:r>
              <a:rPr lang="fr-FR" b="1" dirty="0">
                <a:latin typeface="Calibri" panose="020F0502020204030204" pitchFamily="34" charset="0"/>
                <a:cs typeface="Calibri" panose="020F0502020204030204" pitchFamily="34" charset="0"/>
              </a:rPr>
              <a:t>Marché</a:t>
            </a:r>
            <a:r>
              <a:rPr lang="fr-FR" dirty="0">
                <a:latin typeface="Calibri" panose="020F0502020204030204" pitchFamily="34" charset="0"/>
                <a:cs typeface="Calibri" panose="020F0502020204030204" pitchFamily="34" charset="0"/>
              </a:rPr>
              <a:t> : les autres entreprises ont toutes la même situation initiale.</a:t>
            </a:r>
          </a:p>
          <a:p>
            <a:pPr marL="0" indent="0" algn="just">
              <a:buFont typeface="Arial" panose="020B0604020202020204" pitchFamily="34" charset="0"/>
              <a:buNone/>
            </a:pPr>
            <a:endParaRPr lang="fr-FR" dirty="0">
              <a:latin typeface="Calibri" panose="020F0502020204030204" pitchFamily="34" charset="0"/>
              <a:cs typeface="Calibri" panose="020F0502020204030204" pitchFamily="34" charset="0"/>
            </a:endParaRPr>
          </a:p>
          <a:p>
            <a:pPr algn="just"/>
            <a:r>
              <a:rPr lang="fr-FR" b="1" dirty="0">
                <a:latin typeface="Calibri" panose="020F0502020204030204" pitchFamily="34" charset="0"/>
                <a:cs typeface="Calibri" panose="020F0502020204030204" pitchFamily="34" charset="0"/>
              </a:rPr>
              <a:t>Situation</a:t>
            </a:r>
            <a:r>
              <a:rPr lang="fr-FR" dirty="0">
                <a:latin typeface="Calibri" panose="020F0502020204030204" pitchFamily="34" charset="0"/>
                <a:cs typeface="Calibri" panose="020F0502020204030204" pitchFamily="34" charset="0"/>
              </a:rPr>
              <a:t> : Entreprise qui fonctionnait l’année précédente (ventes, achat MP, trésorerie…) et qui fonctionnera l’année suivante.</a:t>
            </a:r>
          </a:p>
          <a:p>
            <a:pPr algn="just"/>
            <a:endParaRPr lang="fr-FR" dirty="0">
              <a:latin typeface="Calibri" panose="020F0502020204030204" pitchFamily="34" charset="0"/>
              <a:cs typeface="Calibri" panose="020F0502020204030204" pitchFamily="34" charset="0"/>
            </a:endParaRPr>
          </a:p>
          <a:p>
            <a:pPr algn="just"/>
            <a:r>
              <a:rPr lang="fr-FR" b="1" dirty="0">
                <a:latin typeface="Calibri" panose="020F0502020204030204" pitchFamily="34" charset="0"/>
                <a:cs typeface="Calibri" panose="020F0502020204030204" pitchFamily="34" charset="0"/>
              </a:rPr>
              <a:t>Environnement</a:t>
            </a:r>
            <a:r>
              <a:rPr lang="fr-FR" dirty="0">
                <a:latin typeface="Calibri" panose="020F0502020204030204" pitchFamily="34" charset="0"/>
                <a:cs typeface="Calibri" panose="020F0502020204030204" pitchFamily="34" charset="0"/>
              </a:rPr>
              <a:t> : Je représente l’environnement (banquier, fournisseur d’étude de marché, juge en cas de litige etc..)</a:t>
            </a:r>
          </a:p>
        </p:txBody>
      </p:sp>
    </p:spTree>
    <p:extLst>
      <p:ext uri="{BB962C8B-B14F-4D97-AF65-F5344CB8AC3E}">
        <p14:creationId xmlns:p14="http://schemas.microsoft.com/office/powerpoint/2010/main" val="675262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1959"/>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Présentation du cas </a:t>
            </a:r>
          </a:p>
          <a:p>
            <a:r>
              <a:rPr lang="fr-FR" sz="3200" b="1" dirty="0" err="1"/>
              <a:t>Kalypso</a:t>
            </a:r>
            <a:r>
              <a:rPr lang="fr-FR" sz="3200" b="1" dirty="0"/>
              <a:t> : jeu de simulation de gestion</a:t>
            </a:r>
          </a:p>
        </p:txBody>
      </p:sp>
      <p:graphicFrame>
        <p:nvGraphicFramePr>
          <p:cNvPr id="3" name="Espace réservé du contenu 3"/>
          <p:cNvGraphicFramePr>
            <a:graphicFrameLocks/>
          </p:cNvGraphicFramePr>
          <p:nvPr>
            <p:extLst>
              <p:ext uri="{D42A27DB-BD31-4B8C-83A1-F6EECF244321}">
                <p14:modId xmlns:p14="http://schemas.microsoft.com/office/powerpoint/2010/main" val="1867495303"/>
              </p:ext>
            </p:extLst>
          </p:nvPr>
        </p:nvGraphicFramePr>
        <p:xfrm>
          <a:off x="301752" y="1412776"/>
          <a:ext cx="8504238" cy="5303520"/>
        </p:xfrm>
        <a:graphic>
          <a:graphicData uri="http://schemas.openxmlformats.org/drawingml/2006/table">
            <a:tbl>
              <a:tblPr firstRow="1" bandRow="1">
                <a:tableStyleId>{5940675A-B579-460E-94D1-54222C63F5DA}</a:tableStyleId>
              </a:tblPr>
              <a:tblGrid>
                <a:gridCol w="8504238">
                  <a:extLst>
                    <a:ext uri="{9D8B030D-6E8A-4147-A177-3AD203B41FA5}">
                      <a16:colId xmlns:a16="http://schemas.microsoft.com/office/drawing/2014/main" val="20000"/>
                    </a:ext>
                  </a:extLst>
                </a:gridCol>
              </a:tblGrid>
              <a:tr h="370840">
                <a:tc>
                  <a:txBody>
                    <a:bodyPr/>
                    <a:lstStyle/>
                    <a:p>
                      <a:r>
                        <a:rPr lang="fr-FR" b="1" dirty="0"/>
                        <a:t>Session 0 « Crash-test »</a:t>
                      </a:r>
                    </a:p>
                    <a:p>
                      <a:pPr marL="285750" indent="-285750">
                        <a:buFontTx/>
                        <a:buChar char="-"/>
                      </a:pPr>
                      <a:r>
                        <a:rPr lang="fr-FR" b="1" baseline="0" dirty="0">
                          <a:solidFill>
                            <a:srgbClr val="FF0000"/>
                          </a:solidFill>
                        </a:rPr>
                        <a:t>Prise de connaissance du jeu. Test </a:t>
                      </a:r>
                      <a:r>
                        <a:rPr lang="fr-FR" b="1" baseline="0" dirty="0" err="1">
                          <a:solidFill>
                            <a:srgbClr val="FF0000"/>
                          </a:solidFill>
                        </a:rPr>
                        <a:t>Kahoot</a:t>
                      </a:r>
                      <a:r>
                        <a:rPr lang="fr-FR" b="1" baseline="0" dirty="0">
                          <a:solidFill>
                            <a:srgbClr val="FF0000"/>
                          </a:solidFill>
                        </a:rPr>
                        <a:t> avec subvention pour les entreprises des 3 meilleurs.  </a:t>
                      </a:r>
                    </a:p>
                    <a:p>
                      <a:pPr marL="285750" indent="-285750">
                        <a:buFontTx/>
                        <a:buChar char="-"/>
                      </a:pPr>
                      <a:r>
                        <a:rPr lang="fr-FR" b="1" baseline="0" dirty="0">
                          <a:solidFill>
                            <a:srgbClr val="FF0000"/>
                          </a:solidFill>
                        </a:rPr>
                        <a:t>Prise des décisions. Ne pas rendre sa feuille de décision à l’heure = pénalité de 50000 € (dans le jeu). </a:t>
                      </a:r>
                    </a:p>
                    <a:p>
                      <a:pPr marL="285750" indent="-285750">
                        <a:buFontTx/>
                        <a:buChar char="-"/>
                      </a:pPr>
                      <a:endParaRPr lang="fr-FR" b="1" baseline="0" dirty="0">
                        <a:solidFill>
                          <a:srgbClr val="FF0000"/>
                        </a:solidFill>
                      </a:endParaRPr>
                    </a:p>
                    <a:p>
                      <a:pPr marL="0" indent="0">
                        <a:buFontTx/>
                        <a:buNone/>
                      </a:pPr>
                      <a:r>
                        <a:rPr lang="fr-FR" b="1" baseline="0" dirty="0">
                          <a:solidFill>
                            <a:schemeClr val="tx1"/>
                          </a:solidFill>
                        </a:rPr>
                        <a:t>(Entre 2 séances) :  Je fais tourner l’algorithme et dépose les résultats des décisions prises sur drive.</a:t>
                      </a:r>
                      <a:endParaRPr lang="fr-FR" baseline="0" dirty="0">
                        <a:solidFill>
                          <a:schemeClr val="tx1"/>
                        </a:solidFill>
                      </a:endParaRPr>
                    </a:p>
                    <a:p>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b="1" dirty="0"/>
                        <a:t>Session 1 : Prévision</a:t>
                      </a:r>
                      <a:r>
                        <a:rPr lang="fr-FR" b="1" baseline="0" dirty="0"/>
                        <a:t> des ventes</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 Prévoir les ventes. </a:t>
                      </a:r>
                      <a:endParaRPr lang="fr-F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solidFill>
                            <a:srgbClr val="FF0000"/>
                          </a:solidFill>
                        </a:rPr>
                        <a:t>Prise des décisions. Ne pas rendre sa feuille de décision à l’heure = pénalité de 50 000 € (dans le jeu).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2</a:t>
                      </a:r>
                      <a:r>
                        <a:rPr lang="fr-FR" b="1" baseline="30000" dirty="0"/>
                        <a:t>ème</a:t>
                      </a:r>
                      <a:r>
                        <a:rPr lang="fr-FR" b="1" dirty="0"/>
                        <a:t> Session : Prévision</a:t>
                      </a:r>
                      <a:r>
                        <a:rPr lang="fr-FR" b="1" baseline="0" dirty="0"/>
                        <a:t> de la production et des </a:t>
                      </a:r>
                      <a:r>
                        <a:rPr lang="fr-FR" b="1" baseline="0" dirty="0" err="1"/>
                        <a:t>appro</a:t>
                      </a:r>
                      <a:endParaRPr lang="fr-FR"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3</a:t>
                      </a:r>
                      <a:r>
                        <a:rPr lang="fr-FR" b="1" baseline="30000" dirty="0"/>
                        <a:t>ème</a:t>
                      </a:r>
                      <a:r>
                        <a:rPr lang="fr-FR" b="1" dirty="0"/>
                        <a:t> Session : Prévision</a:t>
                      </a:r>
                      <a:r>
                        <a:rPr lang="fr-FR" b="1" baseline="0" dirty="0"/>
                        <a:t> de résultat</a:t>
                      </a:r>
                    </a:p>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kumimoji="0" lang="fr-FR" b="1" kern="1200" baseline="0" dirty="0">
                          <a:solidFill>
                            <a:schemeClr val="tx1"/>
                          </a:solidFill>
                          <a:latin typeface="+mn-lt"/>
                          <a:ea typeface="+mn-ea"/>
                          <a:cs typeface="+mn-cs"/>
                        </a:rPr>
                        <a:t>4</a:t>
                      </a:r>
                      <a:r>
                        <a:rPr kumimoji="0" lang="fr-FR" b="1" kern="1200" baseline="30000" dirty="0">
                          <a:solidFill>
                            <a:schemeClr val="tx1"/>
                          </a:solidFill>
                          <a:latin typeface="+mn-lt"/>
                          <a:ea typeface="+mn-ea"/>
                          <a:cs typeface="+mn-cs"/>
                        </a:rPr>
                        <a:t>ème</a:t>
                      </a:r>
                      <a:r>
                        <a:rPr kumimoji="0" lang="fr-FR" b="1" kern="1200" dirty="0">
                          <a:solidFill>
                            <a:schemeClr val="tx1"/>
                          </a:solidFill>
                          <a:latin typeface="+mn-lt"/>
                          <a:ea typeface="+mn-ea"/>
                          <a:cs typeface="+mn-cs"/>
                        </a:rPr>
                        <a:t> </a:t>
                      </a:r>
                      <a:r>
                        <a:rPr lang="fr-FR" b="1" dirty="0"/>
                        <a:t>Session : Utilisation tableaux de bord pour prendre ses décisions</a:t>
                      </a:r>
                      <a:endParaRPr lang="fr-FR" baseline="0" dirty="0">
                        <a:solidFill>
                          <a:srgbClr val="FF0000"/>
                        </a:solidFill>
                      </a:endParaRP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15010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1959"/>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Présentation du cas </a:t>
            </a:r>
          </a:p>
          <a:p>
            <a:r>
              <a:rPr lang="fr-FR" sz="3200" b="1" dirty="0" err="1"/>
              <a:t>Kalypso</a:t>
            </a:r>
            <a:r>
              <a:rPr lang="fr-FR" sz="3200" b="1" dirty="0"/>
              <a:t> : jeu de simulation de gestion</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09" y="1412776"/>
            <a:ext cx="8832982" cy="4968552"/>
          </a:xfrm>
          <a:prstGeom prst="rect">
            <a:avLst/>
          </a:prstGeom>
        </p:spPr>
      </p:pic>
    </p:spTree>
    <p:extLst>
      <p:ext uri="{BB962C8B-B14F-4D97-AF65-F5344CB8AC3E}">
        <p14:creationId xmlns:p14="http://schemas.microsoft.com/office/powerpoint/2010/main" val="287689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1959"/>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Présentation du cas </a:t>
            </a:r>
          </a:p>
          <a:p>
            <a:r>
              <a:rPr lang="fr-FR" sz="3200" b="1" dirty="0" err="1"/>
              <a:t>Kalypso</a:t>
            </a:r>
            <a:r>
              <a:rPr lang="fr-FR" sz="3200" b="1" dirty="0"/>
              <a:t> : jeu de simulation de gestion</a:t>
            </a:r>
          </a:p>
        </p:txBody>
      </p:sp>
      <p:graphicFrame>
        <p:nvGraphicFramePr>
          <p:cNvPr id="3" name="Espace réservé du contenu 3"/>
          <p:cNvGraphicFramePr>
            <a:graphicFrameLocks/>
          </p:cNvGraphicFramePr>
          <p:nvPr>
            <p:extLst>
              <p:ext uri="{D42A27DB-BD31-4B8C-83A1-F6EECF244321}">
                <p14:modId xmlns:p14="http://schemas.microsoft.com/office/powerpoint/2010/main" val="4070739521"/>
              </p:ext>
            </p:extLst>
          </p:nvPr>
        </p:nvGraphicFramePr>
        <p:xfrm>
          <a:off x="301752" y="1412776"/>
          <a:ext cx="8504238" cy="5029200"/>
        </p:xfrm>
        <a:graphic>
          <a:graphicData uri="http://schemas.openxmlformats.org/drawingml/2006/table">
            <a:tbl>
              <a:tblPr firstRow="1" bandRow="1">
                <a:tableStyleId>{5940675A-B579-460E-94D1-54222C63F5DA}</a:tableStyleId>
              </a:tblPr>
              <a:tblGrid>
                <a:gridCol w="8504238">
                  <a:extLst>
                    <a:ext uri="{9D8B030D-6E8A-4147-A177-3AD203B41FA5}">
                      <a16:colId xmlns:a16="http://schemas.microsoft.com/office/drawing/2014/main" val="20000"/>
                    </a:ext>
                  </a:extLst>
                </a:gridCol>
              </a:tblGrid>
              <a:tr h="370840">
                <a:tc>
                  <a:txBody>
                    <a:bodyPr/>
                    <a:lstStyle/>
                    <a:p>
                      <a:pPr algn="ctr"/>
                      <a:r>
                        <a:rPr lang="fr-FR" b="1" dirty="0"/>
                        <a:t>Auto-évaluation</a:t>
                      </a:r>
                      <a:r>
                        <a:rPr lang="fr-FR" b="1" baseline="0" dirty="0"/>
                        <a:t> </a:t>
                      </a:r>
                    </a:p>
                    <a:p>
                      <a:pPr algn="ctr"/>
                      <a:endParaRPr lang="fr-FR" b="1" dirty="0"/>
                    </a:p>
                    <a:p>
                      <a:r>
                        <a:rPr lang="fr-FR" sz="1800" b="0" i="0" u="none" strike="noStrike" kern="1200" baseline="0" dirty="0">
                          <a:solidFill>
                            <a:schemeClr val="tx1"/>
                          </a:solidFill>
                          <a:latin typeface="+mn-lt"/>
                          <a:ea typeface="+mn-ea"/>
                          <a:cs typeface="+mn-cs"/>
                        </a:rPr>
                        <a:t> </a:t>
                      </a:r>
                      <a:r>
                        <a:rPr lang="fr-FR" sz="1800" b="1" i="0" u="none" strike="noStrike" kern="1200" baseline="0" dirty="0">
                          <a:solidFill>
                            <a:schemeClr val="tx1"/>
                          </a:solidFill>
                          <a:latin typeface="+mn-lt"/>
                          <a:ea typeface="+mn-ea"/>
                          <a:cs typeface="+mn-cs"/>
                        </a:rPr>
                        <a:t>Gestion des ateliers : </a:t>
                      </a:r>
                      <a:endParaRPr lang="fr-FR" sz="1800" b="0" i="0" u="none" strike="noStrike" kern="1200" baseline="0" dirty="0">
                        <a:solidFill>
                          <a:schemeClr val="tx1"/>
                        </a:solidFill>
                        <a:latin typeface="+mn-lt"/>
                        <a:ea typeface="+mn-ea"/>
                        <a:cs typeface="+mn-cs"/>
                      </a:endParaRPr>
                    </a:p>
                    <a:p>
                      <a:r>
                        <a:rPr lang="fr-FR" sz="1800" b="0" i="0" u="none" strike="noStrike" kern="1200" baseline="0" dirty="0">
                          <a:solidFill>
                            <a:schemeClr val="tx1"/>
                          </a:solidFill>
                          <a:latin typeface="+mn-lt"/>
                          <a:ea typeface="+mn-ea"/>
                          <a:cs typeface="+mn-cs"/>
                        </a:rPr>
                        <a:t>- Note de 20/20 si production = 100 % des capacités de l’atelier. </a:t>
                      </a:r>
                    </a:p>
                    <a:p>
                      <a:r>
                        <a:rPr lang="fr-FR" sz="1800" b="1" i="0" u="none" strike="noStrike" kern="1200" baseline="0" dirty="0">
                          <a:solidFill>
                            <a:schemeClr val="tx1"/>
                          </a:solidFill>
                          <a:latin typeface="+mn-lt"/>
                          <a:ea typeface="+mn-ea"/>
                          <a:cs typeface="+mn-cs"/>
                        </a:rPr>
                        <a:t>Gestion des matières premières : </a:t>
                      </a:r>
                      <a:endParaRPr lang="fr-FR" sz="1800" b="0" i="0" u="none" strike="noStrike" kern="1200" baseline="0" dirty="0">
                        <a:solidFill>
                          <a:schemeClr val="tx1"/>
                        </a:solidFill>
                        <a:latin typeface="+mn-lt"/>
                        <a:ea typeface="+mn-ea"/>
                        <a:cs typeface="+mn-cs"/>
                      </a:endParaRPr>
                    </a:p>
                    <a:p>
                      <a:r>
                        <a:rPr lang="fr-FR" sz="1800" b="0" i="0" u="none" strike="noStrike" kern="1200" baseline="0" dirty="0">
                          <a:solidFill>
                            <a:schemeClr val="tx1"/>
                          </a:solidFill>
                          <a:latin typeface="+mn-lt"/>
                          <a:ea typeface="+mn-ea"/>
                          <a:cs typeface="+mn-cs"/>
                        </a:rPr>
                        <a:t>- Note de 20/20 si MP = 30 jours de production </a:t>
                      </a:r>
                    </a:p>
                    <a:p>
                      <a:r>
                        <a:rPr lang="fr-FR" sz="1800" b="0" i="0" u="none" strike="noStrike" kern="1200" baseline="0" dirty="0">
                          <a:solidFill>
                            <a:schemeClr val="tx1"/>
                          </a:solidFill>
                          <a:latin typeface="+mn-lt"/>
                          <a:ea typeface="+mn-ea"/>
                          <a:cs typeface="+mn-cs"/>
                        </a:rPr>
                        <a:t>- Malus si rupture de stock et malus si stock &gt; 90 jours de </a:t>
                      </a:r>
                      <a:r>
                        <a:rPr lang="fr-FR" sz="1800" b="0" i="0" u="none" strike="noStrike" kern="1200" baseline="0" dirty="0" err="1">
                          <a:solidFill>
                            <a:schemeClr val="tx1"/>
                          </a:solidFill>
                          <a:latin typeface="+mn-lt"/>
                          <a:ea typeface="+mn-ea"/>
                          <a:cs typeface="+mn-cs"/>
                        </a:rPr>
                        <a:t>prod</a:t>
                      </a:r>
                      <a:r>
                        <a:rPr lang="fr-FR" sz="1800" b="0" i="0" u="none" strike="noStrike" kern="1200" baseline="0" dirty="0">
                          <a:solidFill>
                            <a:schemeClr val="tx1"/>
                          </a:solidFill>
                          <a:latin typeface="+mn-lt"/>
                          <a:ea typeface="+mn-ea"/>
                          <a:cs typeface="+mn-cs"/>
                        </a:rPr>
                        <a:t>. </a:t>
                      </a:r>
                    </a:p>
                    <a:p>
                      <a:r>
                        <a:rPr lang="fr-FR" sz="1800" b="1" i="0" u="none" strike="noStrike" kern="1200" baseline="0" dirty="0">
                          <a:solidFill>
                            <a:schemeClr val="tx1"/>
                          </a:solidFill>
                          <a:latin typeface="+mn-lt"/>
                          <a:ea typeface="+mn-ea"/>
                          <a:cs typeface="+mn-cs"/>
                        </a:rPr>
                        <a:t>Gestion des produits finis : </a:t>
                      </a:r>
                      <a:endParaRPr lang="fr-FR" sz="1800" b="0" i="0" u="none" strike="noStrike" kern="1200" baseline="0" dirty="0">
                        <a:solidFill>
                          <a:schemeClr val="tx1"/>
                        </a:solidFill>
                        <a:latin typeface="+mn-lt"/>
                        <a:ea typeface="+mn-ea"/>
                        <a:cs typeface="+mn-cs"/>
                      </a:endParaRPr>
                    </a:p>
                    <a:p>
                      <a:r>
                        <a:rPr lang="fr-FR" sz="1800" b="0" i="0" u="none" strike="noStrike" kern="1200" baseline="0" dirty="0">
                          <a:solidFill>
                            <a:schemeClr val="tx1"/>
                          </a:solidFill>
                          <a:latin typeface="+mn-lt"/>
                          <a:ea typeface="+mn-ea"/>
                          <a:cs typeface="+mn-cs"/>
                        </a:rPr>
                        <a:t>- Note de 20/20 si MP = 30 jours de ventes </a:t>
                      </a:r>
                    </a:p>
                    <a:p>
                      <a:r>
                        <a:rPr lang="fr-FR" sz="1800" b="0" i="0" u="none" strike="noStrike" kern="1200" baseline="0" dirty="0">
                          <a:solidFill>
                            <a:schemeClr val="tx1"/>
                          </a:solidFill>
                          <a:latin typeface="+mn-lt"/>
                          <a:ea typeface="+mn-ea"/>
                          <a:cs typeface="+mn-cs"/>
                        </a:rPr>
                        <a:t>- Malus si rupture de stock et malus si stock &gt; 90 jours de ventes. </a:t>
                      </a:r>
                    </a:p>
                    <a:p>
                      <a:r>
                        <a:rPr lang="fr-FR" sz="1800" b="1" i="0" u="none" strike="noStrike" kern="1200" baseline="0" dirty="0">
                          <a:solidFill>
                            <a:schemeClr val="tx1"/>
                          </a:solidFill>
                          <a:latin typeface="+mn-lt"/>
                          <a:ea typeface="+mn-ea"/>
                          <a:cs typeface="+mn-cs"/>
                        </a:rPr>
                        <a:t>Note rentabilité : </a:t>
                      </a:r>
                      <a:endParaRPr lang="fr-FR" sz="1800" b="0" i="0" u="none" strike="noStrike" kern="1200" baseline="0" dirty="0">
                        <a:solidFill>
                          <a:schemeClr val="tx1"/>
                        </a:solidFill>
                        <a:latin typeface="+mn-lt"/>
                        <a:ea typeface="+mn-ea"/>
                        <a:cs typeface="+mn-cs"/>
                      </a:endParaRPr>
                    </a:p>
                    <a:p>
                      <a:r>
                        <a:rPr lang="fr-FR" sz="1800" b="0" i="0" u="none" strike="noStrike" kern="1200" baseline="0" dirty="0">
                          <a:solidFill>
                            <a:schemeClr val="tx1"/>
                          </a:solidFill>
                          <a:latin typeface="+mn-lt"/>
                          <a:ea typeface="+mn-ea"/>
                          <a:cs typeface="+mn-cs"/>
                        </a:rPr>
                        <a:t>- Maximisation du taux de rentabilité = résultat net / capitaux propres </a:t>
                      </a:r>
                    </a:p>
                    <a:p>
                      <a:r>
                        <a:rPr lang="fr-FR" sz="1800" b="1" i="0" u="none" strike="noStrike" kern="1200" baseline="0" dirty="0">
                          <a:solidFill>
                            <a:schemeClr val="tx1"/>
                          </a:solidFill>
                          <a:latin typeface="+mn-lt"/>
                          <a:ea typeface="+mn-ea"/>
                          <a:cs typeface="+mn-cs"/>
                        </a:rPr>
                        <a:t>Note trésorerie : </a:t>
                      </a:r>
                      <a:endParaRPr lang="fr-FR" sz="1800" b="0" i="0" u="none" strike="noStrike" kern="1200" baseline="0" dirty="0">
                        <a:solidFill>
                          <a:schemeClr val="tx1"/>
                        </a:solidFill>
                        <a:latin typeface="+mn-lt"/>
                        <a:ea typeface="+mn-ea"/>
                        <a:cs typeface="+mn-cs"/>
                      </a:endParaRPr>
                    </a:p>
                    <a:p>
                      <a:r>
                        <a:rPr lang="fr-FR" sz="1800" b="0" i="0" u="none" strike="noStrike" kern="1200" baseline="0" dirty="0">
                          <a:solidFill>
                            <a:schemeClr val="tx1"/>
                          </a:solidFill>
                          <a:latin typeface="+mn-lt"/>
                          <a:ea typeface="+mn-ea"/>
                          <a:cs typeface="+mn-cs"/>
                        </a:rPr>
                        <a:t>- Note de 20/20 si trésorerie = 30 jours de CA </a:t>
                      </a:r>
                    </a:p>
                    <a:p>
                      <a:r>
                        <a:rPr lang="fr-FR" sz="1800" b="0" i="0" u="none" strike="noStrike" kern="1200" baseline="0" dirty="0">
                          <a:solidFill>
                            <a:schemeClr val="tx1"/>
                          </a:solidFill>
                          <a:latin typeface="+mn-lt"/>
                          <a:ea typeface="+mn-ea"/>
                          <a:cs typeface="+mn-cs"/>
                        </a:rPr>
                        <a:t>- Malus si découvert et malus si « trésorerie oisive » si trésorerie &gt; 250 jours de CA. </a:t>
                      </a:r>
                    </a:p>
                    <a:p>
                      <a:r>
                        <a:rPr lang="fr-FR" sz="1800" b="1" i="0" u="none" strike="noStrike" kern="1200" baseline="0" dirty="0">
                          <a:solidFill>
                            <a:schemeClr val="tx1"/>
                          </a:solidFill>
                          <a:latin typeface="+mn-lt"/>
                          <a:ea typeface="+mn-ea"/>
                          <a:cs typeface="+mn-cs"/>
                        </a:rPr>
                        <a:t>Qualité des services administratifs : </a:t>
                      </a:r>
                      <a:endParaRPr lang="fr-FR" sz="1800" b="0" i="0" u="none" strike="noStrike" kern="1200" baseline="0" dirty="0">
                        <a:solidFill>
                          <a:schemeClr val="tx1"/>
                        </a:solidFill>
                        <a:latin typeface="+mn-lt"/>
                        <a:ea typeface="+mn-ea"/>
                        <a:cs typeface="+mn-cs"/>
                      </a:endParaRPr>
                    </a:p>
                    <a:p>
                      <a:r>
                        <a:rPr lang="fr-FR" sz="1800" b="0" i="0" u="none" strike="noStrike" kern="1200" baseline="0" dirty="0">
                          <a:solidFill>
                            <a:schemeClr val="tx1"/>
                          </a:solidFill>
                          <a:latin typeface="+mn-lt"/>
                          <a:ea typeface="+mn-ea"/>
                          <a:cs typeface="+mn-cs"/>
                        </a:rPr>
                        <a:t>- Note de 20/20 si le recrutement et la rémunération étaient optimales pour traiter toutes les créances en retard ou douteuse. </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06716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57200" y="21959"/>
            <a:ext cx="8229600" cy="1143000"/>
          </a:xfrm>
          <a:prstGeom prst="rect">
            <a:avLst/>
          </a:prstGeom>
          <a:ln>
            <a:noFill/>
          </a:ln>
        </p:spPr>
        <p:style>
          <a:lnRef idx="2">
            <a:schemeClr val="dk1"/>
          </a:lnRef>
          <a:fillRef idx="1">
            <a:schemeClr val="lt1"/>
          </a:fillRef>
          <a:effectRef idx="0">
            <a:schemeClr val="dk1"/>
          </a:effectRef>
          <a:fontRef idx="minor">
            <a:schemeClr val="dk1"/>
          </a:fontRef>
        </p:style>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u="sng" dirty="0">
                <a:solidFill>
                  <a:srgbClr val="C00000"/>
                </a:solidFill>
              </a:rPr>
              <a:t>Présentation du cas </a:t>
            </a:r>
          </a:p>
          <a:p>
            <a:r>
              <a:rPr lang="fr-FR" sz="3200" b="1" dirty="0" err="1"/>
              <a:t>Kalypso</a:t>
            </a:r>
            <a:r>
              <a:rPr lang="fr-FR" sz="3200" b="1" dirty="0"/>
              <a:t> : jeu de simulation de gestion</a:t>
            </a:r>
          </a:p>
        </p:txBody>
      </p:sp>
      <p:graphicFrame>
        <p:nvGraphicFramePr>
          <p:cNvPr id="3" name="Espace réservé du contenu 3"/>
          <p:cNvGraphicFramePr>
            <a:graphicFrameLocks/>
          </p:cNvGraphicFramePr>
          <p:nvPr>
            <p:extLst>
              <p:ext uri="{D42A27DB-BD31-4B8C-83A1-F6EECF244321}">
                <p14:modId xmlns:p14="http://schemas.microsoft.com/office/powerpoint/2010/main" val="3218372951"/>
              </p:ext>
            </p:extLst>
          </p:nvPr>
        </p:nvGraphicFramePr>
        <p:xfrm>
          <a:off x="301752" y="1412776"/>
          <a:ext cx="8504238" cy="1463040"/>
        </p:xfrm>
        <a:graphic>
          <a:graphicData uri="http://schemas.openxmlformats.org/drawingml/2006/table">
            <a:tbl>
              <a:tblPr firstRow="1" bandRow="1">
                <a:tableStyleId>{5940675A-B579-460E-94D1-54222C63F5DA}</a:tableStyleId>
              </a:tblPr>
              <a:tblGrid>
                <a:gridCol w="8504238">
                  <a:extLst>
                    <a:ext uri="{9D8B030D-6E8A-4147-A177-3AD203B41FA5}">
                      <a16:colId xmlns:a16="http://schemas.microsoft.com/office/drawing/2014/main" val="20000"/>
                    </a:ext>
                  </a:extLst>
                </a:gridCol>
              </a:tblGrid>
              <a:tr h="370840">
                <a:tc>
                  <a:txBody>
                    <a:bodyPr/>
                    <a:lstStyle/>
                    <a:p>
                      <a:pPr algn="ctr"/>
                      <a:r>
                        <a:rPr lang="fr-FR" b="1" dirty="0"/>
                        <a:t>Lecture du cas (lien</a:t>
                      </a:r>
                      <a:r>
                        <a:rPr lang="fr-FR" b="1" baseline="0" dirty="0"/>
                        <a:t> </a:t>
                      </a:r>
                      <a:r>
                        <a:rPr lang="fr-FR" b="1" baseline="0" dirty="0" err="1"/>
                        <a:t>google</a:t>
                      </a:r>
                      <a:r>
                        <a:rPr lang="fr-FR" b="1" baseline="0" dirty="0"/>
                        <a:t> drive envoyé par mail) </a:t>
                      </a:r>
                    </a:p>
                    <a:p>
                      <a:pPr algn="ctr"/>
                      <a:endParaRPr lang="fr-FR" b="1" baseline="0" dirty="0"/>
                    </a:p>
                    <a:p>
                      <a:pPr algn="ctr"/>
                      <a:endParaRPr lang="fr-FR" b="1" baseline="0" dirty="0"/>
                    </a:p>
                    <a:p>
                      <a:pPr algn="ctr"/>
                      <a:endParaRPr lang="fr-FR" b="1" dirty="0"/>
                    </a:p>
                    <a:p>
                      <a:r>
                        <a:rPr lang="fr-FR" sz="1800" b="0" i="0" u="none" strike="noStrike" kern="1200" baseline="0" dirty="0">
                          <a:solidFill>
                            <a:schemeClr val="tx1"/>
                          </a:solidFill>
                          <a:latin typeface="+mn-lt"/>
                          <a:ea typeface="+mn-ea"/>
                          <a:cs typeface="+mn-cs"/>
                        </a:rPr>
                        <a:t> </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011188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2"/>
</p:tagLst>
</file>

<file path=ppt/tags/tag2.xml><?xml version="1.0" encoding="utf-8"?>
<p:tagLst xmlns:a="http://schemas.openxmlformats.org/drawingml/2006/main" xmlns:r="http://schemas.openxmlformats.org/officeDocument/2006/relationships" xmlns:p="http://schemas.openxmlformats.org/presentationml/2006/main">
  <p:tag name="NUM" val="13"/>
</p:tagLst>
</file>

<file path=ppt/tags/tag3.xml><?xml version="1.0" encoding="utf-8"?>
<p:tagLst xmlns:a="http://schemas.openxmlformats.org/drawingml/2006/main" xmlns:r="http://schemas.openxmlformats.org/officeDocument/2006/relationships" xmlns:p="http://schemas.openxmlformats.org/presentationml/2006/main">
  <p:tag name="NUM" val="15"/>
</p:tagLst>
</file>

<file path=ppt/tags/tag4.xml><?xml version="1.0" encoding="utf-8"?>
<p:tagLst xmlns:a="http://schemas.openxmlformats.org/drawingml/2006/main" xmlns:r="http://schemas.openxmlformats.org/officeDocument/2006/relationships" xmlns:p="http://schemas.openxmlformats.org/presentationml/2006/main">
  <p:tag name="NUM" val="23"/>
</p:tagLst>
</file>

<file path=ppt/tags/tag5.xml><?xml version="1.0" encoding="utf-8"?>
<p:tagLst xmlns:a="http://schemas.openxmlformats.org/drawingml/2006/main" xmlns:r="http://schemas.openxmlformats.org/officeDocument/2006/relationships" xmlns:p="http://schemas.openxmlformats.org/presentationml/2006/main">
  <p:tag name="NUM" val="23"/>
</p:tagLst>
</file>

<file path=ppt/tags/tag6.xml><?xml version="1.0" encoding="utf-8"?>
<p:tagLst xmlns:a="http://schemas.openxmlformats.org/drawingml/2006/main" xmlns:r="http://schemas.openxmlformats.org/officeDocument/2006/relationships" xmlns:p="http://schemas.openxmlformats.org/presentationml/2006/main">
  <p:tag name="NUM" val="12"/>
</p:tagLst>
</file>

<file path=ppt/tags/tag7.xml><?xml version="1.0" encoding="utf-8"?>
<p:tagLst xmlns:a="http://schemas.openxmlformats.org/drawingml/2006/main" xmlns:r="http://schemas.openxmlformats.org/officeDocument/2006/relationships" xmlns:p="http://schemas.openxmlformats.org/presentationml/2006/main">
  <p:tag name="NUM" val="12"/>
</p:tagLst>
</file>

<file path=ppt/tags/tag8.xml><?xml version="1.0" encoding="utf-8"?>
<p:tagLst xmlns:a="http://schemas.openxmlformats.org/drawingml/2006/main" xmlns:r="http://schemas.openxmlformats.org/officeDocument/2006/relationships" xmlns:p="http://schemas.openxmlformats.org/presentationml/2006/main">
  <p:tag name="NUM" val="12"/>
</p:tagLst>
</file>

<file path=ppt/tags/tag9.xml><?xml version="1.0" encoding="utf-8"?>
<p:tagLst xmlns:a="http://schemas.openxmlformats.org/drawingml/2006/main" xmlns:r="http://schemas.openxmlformats.org/officeDocument/2006/relationships" xmlns:p="http://schemas.openxmlformats.org/presentationml/2006/main">
  <p:tag name="NUM" val="12"/>
</p:tagLst>
</file>

<file path=ppt/tags/tag10.xml><?xml version="1.0" encoding="utf-8"?>
<p:tagLst xmlns:a="http://schemas.openxmlformats.org/drawingml/2006/main" xmlns:r="http://schemas.openxmlformats.org/officeDocument/2006/relationships" xmlns:p="http://schemas.openxmlformats.org/presentationml/2006/main">
  <p:tag name="NUM" val="12"/>
</p:tagLst>
</file>

<file path=ppt/tags/tag11.xml><?xml version="1.0" encoding="utf-8"?>
<p:tagLst xmlns:a="http://schemas.openxmlformats.org/drawingml/2006/main" xmlns:r="http://schemas.openxmlformats.org/officeDocument/2006/relationships" xmlns:p="http://schemas.openxmlformats.org/presentationml/2006/main">
  <p:tag name="NUM" val="12"/>
</p:tagLst>
</file>

<file path=ppt/tags/tag12.xml><?xml version="1.0" encoding="utf-8"?>
<p:tagLst xmlns:a="http://schemas.openxmlformats.org/drawingml/2006/main" xmlns:r="http://schemas.openxmlformats.org/officeDocument/2006/relationships" xmlns:p="http://schemas.openxmlformats.org/presentationml/2006/main">
  <p:tag name="NUM" val="12"/>
</p:tagLst>
</file>

<file path=ppt/tags/tag13.xml><?xml version="1.0" encoding="utf-8"?>
<p:tagLst xmlns:a="http://schemas.openxmlformats.org/drawingml/2006/main" xmlns:r="http://schemas.openxmlformats.org/officeDocument/2006/relationships" xmlns:p="http://schemas.openxmlformats.org/presentationml/2006/main">
  <p:tag name="NUM" val="12"/>
</p:tagLst>
</file>

<file path=ppt/tags/tag14.xml><?xml version="1.0" encoding="utf-8"?>
<p:tagLst xmlns:a="http://schemas.openxmlformats.org/drawingml/2006/main" xmlns:r="http://schemas.openxmlformats.org/officeDocument/2006/relationships" xmlns:p="http://schemas.openxmlformats.org/presentationml/2006/main">
  <p:tag name="NUM" val="12"/>
</p:tagLst>
</file>

<file path=ppt/tags/tag15.xml><?xml version="1.0" encoding="utf-8"?>
<p:tagLst xmlns:a="http://schemas.openxmlformats.org/drawingml/2006/main" xmlns:r="http://schemas.openxmlformats.org/officeDocument/2006/relationships" xmlns:p="http://schemas.openxmlformats.org/presentationml/2006/main">
  <p:tag name="NUM" val="12"/>
</p:tagLst>
</file>

<file path=ppt/tags/tag16.xml><?xml version="1.0" encoding="utf-8"?>
<p:tagLst xmlns:a="http://schemas.openxmlformats.org/drawingml/2006/main" xmlns:r="http://schemas.openxmlformats.org/officeDocument/2006/relationships" xmlns:p="http://schemas.openxmlformats.org/presentationml/2006/main">
  <p:tag name="NUM" val="15"/>
</p:tagLst>
</file>

<file path=ppt/tags/tag17.xml><?xml version="1.0" encoding="utf-8"?>
<p:tagLst xmlns:a="http://schemas.openxmlformats.org/drawingml/2006/main" xmlns:r="http://schemas.openxmlformats.org/officeDocument/2006/relationships" xmlns:p="http://schemas.openxmlformats.org/presentationml/2006/main">
  <p:tag name="NUM" val="12"/>
</p:tagLst>
</file>

<file path=ppt/tags/tag18.xml><?xml version="1.0" encoding="utf-8"?>
<p:tagLst xmlns:a="http://schemas.openxmlformats.org/drawingml/2006/main" xmlns:r="http://schemas.openxmlformats.org/officeDocument/2006/relationships" xmlns:p="http://schemas.openxmlformats.org/presentationml/2006/main">
  <p:tag name="NUM" val="13"/>
</p:tagLst>
</file>

<file path=ppt/tags/tag19.xml><?xml version="1.0" encoding="utf-8"?>
<p:tagLst xmlns:a="http://schemas.openxmlformats.org/drawingml/2006/main" xmlns:r="http://schemas.openxmlformats.org/officeDocument/2006/relationships" xmlns:p="http://schemas.openxmlformats.org/presentationml/2006/main">
  <p:tag name="NUM" val="15"/>
</p:tagLst>
</file>

<file path=ppt/tags/tag20.xml><?xml version="1.0" encoding="utf-8"?>
<p:tagLst xmlns:a="http://schemas.openxmlformats.org/drawingml/2006/main" xmlns:r="http://schemas.openxmlformats.org/officeDocument/2006/relationships" xmlns:p="http://schemas.openxmlformats.org/presentationml/2006/main">
  <p:tag name="NUM" val="23"/>
</p:tagLst>
</file>

<file path=ppt/tags/tag21.xml><?xml version="1.0" encoding="utf-8"?>
<p:tagLst xmlns:a="http://schemas.openxmlformats.org/drawingml/2006/main" xmlns:r="http://schemas.openxmlformats.org/officeDocument/2006/relationships" xmlns:p="http://schemas.openxmlformats.org/presentationml/2006/main">
  <p:tag name="NUM" val="2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842</TotalTime>
  <Words>2069</Words>
  <Application>Microsoft Office PowerPoint</Application>
  <PresentationFormat>Affichage à l'écran (4:3)</PresentationFormat>
  <Paragraphs>306</Paragraphs>
  <Slides>25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25</vt:i4>
      </vt:variant>
    </vt:vector>
  </HeadingPairs>
  <TitlesOfParts>
    <vt:vector size="31" baseType="lpstr">
      <vt:lpstr>Arial</vt:lpstr>
      <vt:lpstr>Calibri</vt:lpstr>
      <vt:lpstr>Symbol</vt:lpstr>
      <vt:lpstr>Times New Roman</vt:lpstr>
      <vt:lpstr>Wingdings</vt:lpstr>
      <vt:lpstr>Thème Office</vt:lpstr>
      <vt:lpstr>Contrôle de gestion  en PME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Contrôle de gestion  et gestion prévisionnelle</dc:title>
  <dc:creator>Guillaume</dc:creator>
  <cp:lastModifiedBy>Guillaume DUMAS</cp:lastModifiedBy>
  <cp:revision>84</cp:revision>
  <cp:lastPrinted>2016-01-10T17:06:23Z</cp:lastPrinted>
  <dcterms:created xsi:type="dcterms:W3CDTF">2015-12-14T12:41:14Z</dcterms:created>
  <dcterms:modified xsi:type="dcterms:W3CDTF">2025-07-09T09:11:25Z</dcterms:modified>
</cp:coreProperties>
</file>