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5" r:id="rId3"/>
    <p:sldId id="299" r:id="rId4"/>
    <p:sldId id="285" r:id="rId5"/>
    <p:sldId id="291" r:id="rId6"/>
    <p:sldId id="281" r:id="rId7"/>
    <p:sldId id="292" r:id="rId8"/>
    <p:sldId id="293" r:id="rId9"/>
    <p:sldId id="295" r:id="rId10"/>
    <p:sldId id="280" r:id="rId11"/>
    <p:sldId id="297" r:id="rId12"/>
    <p:sldId id="300" r:id="rId13"/>
    <p:sldId id="302" r:id="rId14"/>
    <p:sldId id="283" r:id="rId15"/>
    <p:sldId id="277" r:id="rId16"/>
    <p:sldId id="289" r:id="rId17"/>
    <p:sldId id="287" r:id="rId18"/>
    <p:sldId id="290" r:id="rId19"/>
    <p:sldId id="301" r:id="rId20"/>
    <p:sldId id="288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8371" autoAdjust="0"/>
  </p:normalViewPr>
  <p:slideViewPr>
    <p:cSldViewPr snapToGrid="0">
      <p:cViewPr varScale="1">
        <p:scale>
          <a:sx n="31" d="100"/>
          <a:sy n="31" d="100"/>
        </p:scale>
        <p:origin x="3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élène Castany" userId="353bb304fea8b38e" providerId="LiveId" clId="{48F6B5A7-AA9C-422E-8CD0-2FE430EA1771}"/>
    <pc:docChg chg="custSel delSld modSld">
      <pc:chgData name="Hélène Castany" userId="353bb304fea8b38e" providerId="LiveId" clId="{48F6B5A7-AA9C-422E-8CD0-2FE430EA1771}" dt="2024-08-28T13:29:01.889" v="17" actId="2696"/>
      <pc:docMkLst>
        <pc:docMk/>
      </pc:docMkLst>
      <pc:sldChg chg="modSp mod">
        <pc:chgData name="Hélène Castany" userId="353bb304fea8b38e" providerId="LiveId" clId="{48F6B5A7-AA9C-422E-8CD0-2FE430EA1771}" dt="2024-08-28T13:26:30.632" v="16" actId="20577"/>
        <pc:sldMkLst>
          <pc:docMk/>
          <pc:sldMk cId="3415922474" sldId="256"/>
        </pc:sldMkLst>
        <pc:spChg chg="mod">
          <ac:chgData name="Hélène Castany" userId="353bb304fea8b38e" providerId="LiveId" clId="{48F6B5A7-AA9C-422E-8CD0-2FE430EA1771}" dt="2024-08-28T13:26:30.632" v="16" actId="20577"/>
          <ac:spMkLst>
            <pc:docMk/>
            <pc:sldMk cId="3415922474" sldId="256"/>
            <ac:spMk id="2" creationId="{DC82559F-9ABE-4ED8-9D18-A60EB04BB28A}"/>
          </ac:spMkLst>
        </pc:spChg>
        <pc:spChg chg="mod">
          <ac:chgData name="Hélène Castany" userId="353bb304fea8b38e" providerId="LiveId" clId="{48F6B5A7-AA9C-422E-8CD0-2FE430EA1771}" dt="2024-08-28T13:26:12.186" v="1" actId="27636"/>
          <ac:spMkLst>
            <pc:docMk/>
            <pc:sldMk cId="3415922474" sldId="256"/>
            <ac:spMk id="3" creationId="{52314543-3DE1-42B9-83E8-7A775A2DD576}"/>
          </ac:spMkLst>
        </pc:spChg>
      </pc:sldChg>
      <pc:sldChg chg="del">
        <pc:chgData name="Hélène Castany" userId="353bb304fea8b38e" providerId="LiveId" clId="{48F6B5A7-AA9C-422E-8CD0-2FE430EA1771}" dt="2024-08-28T13:29:01.889" v="17" actId="2696"/>
        <pc:sldMkLst>
          <pc:docMk/>
          <pc:sldMk cId="1556743942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25463-C403-4D71-8027-29DCBD0C3EF3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E1D63-EB71-48EC-9ED8-C683DDB515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91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E1D63-EB71-48EC-9ED8-C683DDB5152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838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E1D63-EB71-48EC-9ED8-C683DDB51523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261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BA4352-D625-4E11-AA97-2853EF629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E7F726C-AB5E-43BE-8812-CA3BEB739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45A6A2-E6F0-4165-90A3-1A6A88212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549E6F-01C6-4865-9523-98AD396DA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B7226A-AA85-4F70-801C-F4C709C4F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68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915ED-7F9C-4D9C-9E5C-063FD4232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273872-C78D-48C5-88E1-168C0893A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2407A4-5863-4CDF-B3DF-FA33E537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8927AC-31F6-4209-A99B-627F4974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1A613D-46F4-417E-B5A2-4A2A7E899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329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2DDE2F-163A-4222-9F44-583FBD74D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139E61-E42B-4850-9104-37508958B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CE1FE6-A779-4BD2-992F-6336D4A52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C6F265-B406-4080-AD85-B76A6EC2A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4AD68A-D90A-4F60-B842-56C155C2E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6363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AC419-EAF5-4381-87CD-993A620E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760111-7BCA-499F-8852-5AC5CAF1D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EE6155B-7EFD-4CDE-81CD-9BDEE1A9E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7ACCF9-33C8-4185-B56D-722623BE4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133D7A-99FB-4936-B8BB-B6F078E5F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22EFB4F-4A89-40FA-BD8C-3F8AE5C2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88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C5A6E-6FA7-4E6A-96BC-CDD3811C9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73B45A-D29F-4D45-90F4-E0DB5DE4C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C8A2D2-7DA5-407A-9711-2C1284139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439D43-1FA8-4EB6-BA3A-0894E0E62E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0D1E83D-5E7B-431B-B2D9-886717035D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9AA3822-CF4A-4E0D-8E97-23127F989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5CBBC82-BD44-409B-AA7E-5FA39962D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3D7FBB-A9EF-4BB5-8461-7DD21354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6A44A4-1E48-40A1-B72F-069942BF8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D416E1-E93D-4426-BF12-3135EB76B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13C444-B170-4312-8C91-31A0AEA54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9CC1198-7A06-4CA2-AE5D-42E25E3C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0503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B44D5BF-1F8F-4785-9E54-91E21C5CF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778DF22-DD99-4A99-ACB4-9B4E84843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2116DD-1166-43A4-B060-429D2B632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939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CD34D-0E2E-4E24-B239-38E3F64EB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9AD86D-AC06-421C-B085-442573B91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73C43E-3BBF-452A-B85F-5E962C33C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54CE11-BCCD-4693-ACE2-F4D8D3792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DEEEC8-ED3A-4ADB-99BA-AD69CF4FB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63BB7C-4041-470F-91AA-643144B40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152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5654AE-9822-4532-B410-7BFA39A1D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0471D8B-08D9-4179-86A4-C45A04F53E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B69342-5C2F-41D2-9022-E778632BB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1F2C3A-F0C0-40AF-AB26-AB6C39A13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CBAE02-748D-4E43-8225-3F5C8FD88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A9E5B-8AC9-4DA4-A506-E36B4EFA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05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1C038A-3F99-4D47-B0F5-3330B2AD0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26C3823-C95F-44AC-B4C5-DB254A76D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507386-8AE7-4ED8-B024-27A774572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A1A05A-91E8-4D9E-8386-F7B96B3DD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903C02-7ABC-4424-85DA-2619E44C1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335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D6718FE-3414-4E13-809D-18DB816618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794563E-9FFD-4119-BC68-F46688465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99C5F4-4833-453F-B6C9-260157E48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D6177E-7142-4932-804F-9746B7882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78F9C9-5DFE-46CB-9180-B9EDD99B4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55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1107B85-1CE0-4377-A05E-F133D93D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516FAB-9AE9-4227-8F57-ACC8D3173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AE376E-4074-4EFB-B26B-D39DF7155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F2DF7-6B44-4070-BBC4-9689A7F02890}" type="datetimeFigureOut">
              <a:rPr lang="fr-FR" smtClean="0"/>
              <a:t>28/08/2024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08D121-1D98-4CE5-B3C0-41F80340F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B907DD-7C3C-4224-82C1-6850D065F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7DEB9-C176-4F6F-877D-ECEDF2C71C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22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eau-canope.fr/bsd/sequence.aspx?bloc=88581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eau-canope.fr/bsd/sequence.aspx?bloc=885639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9EF0AA8-4D64-4C53-B384-57D2EF382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C82559F-9ABE-4ED8-9D18-A60EB04BB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9184" y="839537"/>
            <a:ext cx="6035040" cy="4394988"/>
          </a:xfrm>
        </p:spPr>
        <p:txBody>
          <a:bodyPr anchor="ctr">
            <a:normAutofit/>
          </a:bodyPr>
          <a:lstStyle/>
          <a:p>
            <a: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  <a:t>TD </a:t>
            </a:r>
            <a:b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  <a:t>UE 302 M2</a:t>
            </a:r>
            <a:b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  <a:t>ORAL  </a:t>
            </a:r>
            <a:b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  <a:t>C1 C2 C3</a:t>
            </a:r>
            <a:b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  <a:t>Corrigé </a:t>
            </a:r>
            <a:br>
              <a:rPr lang="fr-FR" sz="4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4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2314543-3DE1-42B9-83E8-7A775A2DD5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9185" y="5368354"/>
            <a:ext cx="6035039" cy="1083246"/>
          </a:xfrm>
        </p:spPr>
        <p:txBody>
          <a:bodyPr>
            <a:normAutofit/>
          </a:bodyPr>
          <a:lstStyle/>
          <a:p>
            <a:endParaRPr lang="fr-FR" sz="800">
              <a:solidFill>
                <a:schemeClr val="tx1">
                  <a:alpha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>
                <a:solidFill>
                  <a:schemeClr val="tx1">
                    <a:alpha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Hélène Castany-Owhadi</a:t>
            </a:r>
          </a:p>
          <a:p>
            <a:endParaRPr lang="fr-FR" sz="800">
              <a:solidFill>
                <a:schemeClr val="tx1">
                  <a:alpha val="60000"/>
                </a:schemeClr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AD19E66-9A79-42B6-9AA2-CC264BEC8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DE739263-30CB-4935-9D21-618840D57E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A18249B2-7974-4616-94C1-414335D007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4" name="Image 3" descr="Une image contenant extérieur, signe, photo, assis&#10;&#10;Description générée automatiquement">
            <a:extLst>
              <a:ext uri="{FF2B5EF4-FFF2-40B4-BE49-F238E27FC236}">
                <a16:creationId xmlns:a16="http://schemas.microsoft.com/office/drawing/2014/main" id="{1F714163-5A23-4EE4-BA1C-1D0D35C754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3318510" y="3186506"/>
            <a:ext cx="1834609" cy="180219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8C746D3-956E-4CAE-9F5B-E96CB4671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438" y="423209"/>
            <a:ext cx="2775221" cy="231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199B2B-0FDC-4FCA-80E3-E672395C89C8}"/>
              </a:ext>
            </a:extLst>
          </p:cNvPr>
          <p:cNvSpPr txBox="1"/>
          <p:nvPr/>
        </p:nvSpPr>
        <p:spPr>
          <a:xfrm>
            <a:off x="1819275" y="2569543"/>
            <a:ext cx="190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/>
              <a:t>site de Perpignan</a:t>
            </a:r>
          </a:p>
        </p:txBody>
      </p:sp>
    </p:spTree>
    <p:extLst>
      <p:ext uri="{BB962C8B-B14F-4D97-AF65-F5344CB8AC3E}">
        <p14:creationId xmlns:p14="http://schemas.microsoft.com/office/powerpoint/2010/main" val="3415922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DD57A6-F93E-4030-977D-513532BB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8612"/>
            <a:ext cx="10643469" cy="31474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Exemple pour le dossier C1 (MS/GS)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6301"/>
            <a:ext cx="10643470" cy="613308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70000"/>
              </a:lnSpc>
              <a:buNone/>
            </a:pPr>
            <a:endParaRPr lang="fr-FR" sz="6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fr-FR" sz="6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5600" b="1"/>
              <a:t>	</a:t>
            </a:r>
          </a:p>
          <a:p>
            <a:pPr marL="457200" lvl="1" indent="0">
              <a:buNone/>
            </a:pPr>
            <a:endParaRPr lang="fr-FR" sz="2500"/>
          </a:p>
          <a:p>
            <a:pPr lvl="1"/>
            <a:endParaRPr lang="fr-FR" sz="2500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1828800" lvl="4" indent="0">
              <a:buNone/>
            </a:pPr>
            <a:endParaRPr lang="fr-FR"/>
          </a:p>
          <a:p>
            <a:pPr marL="1828800" lvl="4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93D431-0EF2-4EB8-8FC0-93913C531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596" y="1085266"/>
            <a:ext cx="6106885" cy="4864427"/>
          </a:xfrm>
          <a:prstGeom prst="rect">
            <a:avLst/>
          </a:prstGeom>
        </p:spPr>
      </p:pic>
      <p:pic>
        <p:nvPicPr>
          <p:cNvPr id="1026" name="Picture 2" descr="Afficher l’image source">
            <a:extLst>
              <a:ext uri="{FF2B5EF4-FFF2-40B4-BE49-F238E27FC236}">
                <a16:creationId xmlns:a16="http://schemas.microsoft.com/office/drawing/2014/main" id="{9ACEC2CE-EC89-4204-9726-060838710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901" y="1636734"/>
            <a:ext cx="27813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25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723" y="137787"/>
            <a:ext cx="10765077" cy="662160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fr-FR" sz="6400" b="1">
                <a:latin typeface="Times New Roman" panose="02020603050405020304" pitchFamily="18" charset="0"/>
                <a:cs typeface="Times New Roman" panose="02020603050405020304" pitchFamily="18" charset="0"/>
              </a:rPr>
              <a:t>Contexte institutionnel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Programmes 2021 : Le langage oral : une priorité de l’école maternelle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L’oral au cœur des apprentissages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	Domaine « Mobiliser le langage dans toutes ses dimensions »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	Domaine « Agir, s’exprimer, comprendre à travers l’activité physique »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	Domaine « Agir, s’exprimer, comprendre à travers les activités artistiques »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L’enseignant : un « maître de langage » (MEN, 2011) :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« L’enseignant, attentif, accompagne chaque enfant dans ses premiers essais, se montre désireux de mieux le comprendre en posant des questions ouvertes, en demandant des précisions et en l’invitant à reformuler son propos. Il reprend ses productions orales pour lui apporter des mots ou des structures de phrase plus adaptés qui l’aident à progresser. L’enseignant s’adresse aux enfants les plus jeunes avec un débit ralenti de parole ; il produit des énoncés brefs, syntaxiquement corrects et soigneusement articulés. Constamment attentif à son propre langage et veillant à s’adapter à la diversité des performances langagières des enfants, il s’exprime progressivement de manière plus complexe. » (MEN, 2021)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https://www.reseau-canope.fr/bsd/sequence.aspx?bloc=885817</a:t>
            </a:r>
            <a:endParaRPr lang="fr-FR" sz="6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fr-FR" sz="6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fr-FR" sz="6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5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5600" b="1"/>
              <a:t>	</a:t>
            </a:r>
          </a:p>
          <a:p>
            <a:pPr marL="457200" lvl="1" indent="0">
              <a:buNone/>
            </a:pPr>
            <a:endParaRPr lang="fr-FR" sz="2500"/>
          </a:p>
          <a:p>
            <a:pPr lvl="1"/>
            <a:endParaRPr lang="fr-FR" sz="2500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1828800" lvl="4" indent="0">
              <a:buNone/>
            </a:pPr>
            <a:endParaRPr lang="fr-FR"/>
          </a:p>
          <a:p>
            <a:pPr marL="1828800" lvl="4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418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228600"/>
            <a:ext cx="10985500" cy="64431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6400" b="1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70000"/>
              </a:lnSpc>
            </a:pPr>
            <a:r>
              <a:rPr lang="fr-FR" sz="6400" b="1">
                <a:latin typeface="Times New Roman" panose="02020603050405020304" pitchFamily="18" charset="0"/>
                <a:cs typeface="Times New Roman" panose="02020603050405020304" pitchFamily="18" charset="0"/>
              </a:rPr>
              <a:t>Analyse de l’album « Non, non et non » </a:t>
            </a: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lnSpc>
                <a:spcPct val="170000"/>
              </a:lnSpc>
              <a:buNone/>
            </a:pPr>
            <a:endParaRPr lang="fr-FR" sz="6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 texte illustré : sens transmis par le texte seul  mais le texte peut être lu sans les illustrations 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endParaRPr lang="fr-FR" sz="6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= l’enseignant pourrait lire puis montrer l’illustration ou lire et montrer simultanément l’illustration. Cependant, On évitera de le faire et de montrer l’image puis lire le texte de part la difficulté à comprendre les règles du discours direct (notamment les incises / verbe introducteur de parole parfois non mentionné ) : l’enfant s’appuie sur l’illustration pour savoir qui parle</a:t>
            </a:r>
          </a:p>
          <a:p>
            <a:pPr marL="457200" lvl="1" indent="0">
              <a:lnSpc>
                <a:spcPct val="170000"/>
              </a:lnSpc>
              <a:buNone/>
            </a:pPr>
            <a:endParaRPr lang="fr-FR" sz="6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 Thème : la séparation / période d’opposition vers 2 ans / la peur, l’inquiétude (en lien avec le vécu des enfants de maternelle) = dimension psycho-affective très forte qui facilite la prise de parole </a:t>
            </a:r>
          </a:p>
          <a:p>
            <a:pPr marL="457200" lvl="1" indent="0">
              <a:lnSpc>
                <a:spcPct val="170000"/>
              </a:lnSpc>
              <a:buNone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 Texte :</a:t>
            </a:r>
          </a:p>
          <a:p>
            <a:pPr lvl="2"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fr-FR" sz="6400">
                <a:latin typeface="Times New Roman" panose="02020603050405020304" pitchFamily="18" charset="0"/>
                <a:cs typeface="Times New Roman" panose="02020603050405020304" pitchFamily="18" charset="0"/>
              </a:rPr>
              <a:t>Mots difficiles : épatant, raisonnable, s’inquiète, avoue</a:t>
            </a:r>
          </a:p>
          <a:p>
            <a:pPr marL="914400" lvl="2" indent="0">
              <a:buNone/>
            </a:pPr>
            <a:endParaRPr lang="fr-FR" sz="800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fr-FR" sz="6400"/>
          </a:p>
          <a:p>
            <a:pPr marL="457200" lvl="1" indent="0">
              <a:buNone/>
            </a:pPr>
            <a:endParaRPr lang="fr-FR" sz="2500"/>
          </a:p>
          <a:p>
            <a:pPr lvl="1"/>
            <a:endParaRPr lang="fr-FR" sz="2500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1828800" lvl="4" indent="0">
              <a:buNone/>
            </a:pPr>
            <a:endParaRPr lang="fr-FR"/>
          </a:p>
          <a:p>
            <a:pPr marL="1828800" lvl="4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04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228600"/>
            <a:ext cx="10837334" cy="64431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8000" b="1"/>
              <a:t>Séances préalables :</a:t>
            </a:r>
          </a:p>
          <a:p>
            <a:pPr marL="0" indent="0">
              <a:buNone/>
            </a:pPr>
            <a:r>
              <a:rPr lang="fr-FR" sz="8000"/>
              <a:t>Contexte de rentrée (début d’année) : certains enfants de la classe  = angoisse de séparation</a:t>
            </a:r>
          </a:p>
          <a:p>
            <a:pPr marL="0" indent="0">
              <a:buNone/>
            </a:pPr>
            <a:r>
              <a:rPr lang="fr-FR" sz="8000"/>
              <a:t>Séances de lecture-compréhension  à partir de l’album « Tchoupi rentre à l’école » </a:t>
            </a:r>
          </a:p>
          <a:p>
            <a:pPr marL="0" indent="0">
              <a:buNone/>
            </a:pPr>
            <a:r>
              <a:rPr lang="fr-FR" sz="8000" b="1"/>
              <a:t>	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FR" sz="8000"/>
              <a:t> </a:t>
            </a:r>
            <a:r>
              <a:rPr lang="fr-FR" sz="8000" b="1" kern="15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Lucida Sans Unicode" panose="020B0602030504020204" pitchFamily="34" charset="0"/>
                <a:cs typeface="Tahoma" panose="020B0604030504040204" pitchFamily="34" charset="0"/>
              </a:rPr>
              <a:t>T'choupi rentre à l'école </a:t>
            </a:r>
            <a:br>
              <a:rPr lang="fr-FR" sz="8000" kern="15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Lucida Sans Unicode" panose="020B0602030504020204" pitchFamily="34" charset="0"/>
                <a:cs typeface="Tahoma" panose="020B0604030504040204" pitchFamily="34" charset="0"/>
              </a:rPr>
            </a:br>
            <a:r>
              <a:rPr lang="fr-FR" sz="8000" kern="15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Lucida Sans Unicode" panose="020B0602030504020204" pitchFamily="34" charset="0"/>
                <a:cs typeface="Tahoma" panose="020B0604030504040204" pitchFamily="34" charset="0"/>
              </a:rPr>
              <a:t>Courtin Thierry et Sophie - éd Nathan, 1998</a:t>
            </a:r>
            <a:r>
              <a:rPr lang="fr-FR" sz="8000" i="1" kern="15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Lucida Sans Unicode" panose="020B0602030504020204" pitchFamily="34" charset="0"/>
                <a:cs typeface="Tahoma" panose="020B0604030504040204" pitchFamily="34" charset="0"/>
              </a:rPr>
              <a:t>.</a:t>
            </a:r>
            <a:br>
              <a:rPr lang="fr-FR" sz="8000" i="1" kern="15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Lucida Sans Unicode" panose="020B0602030504020204" pitchFamily="34" charset="0"/>
                <a:cs typeface="Tahoma" panose="020B0604030504040204" pitchFamily="34" charset="0"/>
              </a:rPr>
            </a:br>
            <a:r>
              <a:rPr lang="fr-FR" sz="8000" i="1" kern="15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Lucida Sans Unicode" panose="020B0602030504020204" pitchFamily="34" charset="0"/>
                <a:cs typeface="Tahoma" panose="020B0604030504040204" pitchFamily="34" charset="0"/>
              </a:rPr>
              <a:t>Tu as bien dormi T'choupi ? C'est un grand jour aujourd'hui. - Oh oui ! Moi, je suis grand. Je vais à l'école maintenant. - Alors maman, tu te dépêches ! Je suis prêt, moi. Oh non, zut ! J'ai oublié Doudou. - Cours vite le chercher. Après on y va, dit maman - Devant l'école, tout le monde attend. - J'ai peur, maman. Il y a trop de monde. J'irai demain à l'école. D'accord ? - Mais non T'choupi, ne t'</a:t>
            </a:r>
            <a:r>
              <a:rPr lang="fr-FR" sz="8000" i="1" kern="15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Palatino Linotype" panose="02040502050505030304" pitchFamily="18" charset="0"/>
                <a:ea typeface="Lucida Sans Unicode" panose="020B0602030504020204" pitchFamily="34" charset="0"/>
                <a:cs typeface="Tahoma" panose="020B0604030504040204" pitchFamily="34" charset="0"/>
              </a:rPr>
              <a:t>inquiète </a:t>
            </a:r>
            <a:r>
              <a:rPr lang="fr-FR" sz="8000" i="1" kern="15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Lucida Sans Unicode" panose="020B0602030504020204" pitchFamily="34" charset="0"/>
                <a:cs typeface="Tahoma" panose="020B0604030504040204" pitchFamily="34" charset="0"/>
              </a:rPr>
              <a:t>pas. Viens on va dans ta classe, dit maman. Et voici ta maîtresse. - Bonjour T'choupi. Je m'appelle Julie. Tu viens avec moi ? - Encore un bisou, maman. - Oh, voilà Pilou qui arrive en retard ! T'choupi l'appelle : - Pilou, viens vite à côté de moi. On fait de la peinture. - Julie dit : Venez les enfants. On va jouer un peu dans la cour. T'choupi et Pilou sont les premiers sur le toboggan. .…</a:t>
            </a:r>
          </a:p>
          <a:p>
            <a:pPr marL="0" indent="0">
              <a:buNone/>
            </a:pPr>
            <a:endParaRPr lang="fr-FR" sz="3200" i="1" kern="150">
              <a:solidFill>
                <a:srgbClr val="000000"/>
              </a:solidFill>
              <a:latin typeface="Palatino Linotype" panose="02040502050505030304" pitchFamily="18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fr-FR" kern="150">
              <a:effectLst/>
              <a:latin typeface="Times New Roman" panose="02020603050405020304" pitchFamily="18" charset="0"/>
              <a:ea typeface="Lucida Sans Unicode" panose="020B0602030504020204" pitchFamily="34" charset="0"/>
              <a:cs typeface="Tahoma" panose="020B0604030504040204" pitchFamily="34" charset="0"/>
            </a:endParaRPr>
          </a:p>
          <a:p>
            <a:pPr marL="914400" lvl="2" indent="0">
              <a:buNone/>
            </a:pPr>
            <a:endParaRPr lang="fr-FR" sz="800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fr-FR" sz="6400"/>
          </a:p>
          <a:p>
            <a:pPr marL="457200" lvl="1" indent="0">
              <a:buNone/>
            </a:pPr>
            <a:endParaRPr lang="fr-FR" sz="2500"/>
          </a:p>
          <a:p>
            <a:pPr lvl="1"/>
            <a:endParaRPr lang="fr-FR" sz="2500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1828800" lvl="4" indent="0">
              <a:buNone/>
            </a:pPr>
            <a:endParaRPr lang="fr-FR"/>
          </a:p>
          <a:p>
            <a:pPr marL="1828800" lvl="4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156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6DA801-B0B7-4338-893B-CB9CBE46B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43" y="170090"/>
            <a:ext cx="11754757" cy="631915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0" indent="0">
              <a:buNone/>
            </a:pPr>
            <a:r>
              <a:rPr lang="fr-FR"/>
              <a:t>	</a:t>
            </a: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42889D3B-F1F5-4718-8CAA-CC9EE8935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047628"/>
              </p:ext>
            </p:extLst>
          </p:nvPr>
        </p:nvGraphicFramePr>
        <p:xfrm>
          <a:off x="1322613" y="170089"/>
          <a:ext cx="9650187" cy="6112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612">
                  <a:extLst>
                    <a:ext uri="{9D8B030D-6E8A-4147-A177-3AD203B41FA5}">
                      <a16:colId xmlns:a16="http://schemas.microsoft.com/office/drawing/2014/main" val="1629996762"/>
                    </a:ext>
                  </a:extLst>
                </a:gridCol>
                <a:gridCol w="3386556">
                  <a:extLst>
                    <a:ext uri="{9D8B030D-6E8A-4147-A177-3AD203B41FA5}">
                      <a16:colId xmlns:a16="http://schemas.microsoft.com/office/drawing/2014/main" val="67988544"/>
                    </a:ext>
                  </a:extLst>
                </a:gridCol>
                <a:gridCol w="4828019">
                  <a:extLst>
                    <a:ext uri="{9D8B030D-6E8A-4147-A177-3AD203B41FA5}">
                      <a16:colId xmlns:a16="http://schemas.microsoft.com/office/drawing/2014/main" val="284076572"/>
                    </a:ext>
                  </a:extLst>
                </a:gridCol>
              </a:tblGrid>
              <a:tr h="512466">
                <a:tc>
                  <a:txBody>
                    <a:bodyPr/>
                    <a:lstStyle/>
                    <a:p>
                      <a:r>
                        <a:rPr lang="fr-FR"/>
                        <a:t> </a:t>
                      </a:r>
                      <a:r>
                        <a:rPr lang="fr-FR" sz="1400"/>
                        <a:t>Séance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Dispositif et activités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36382"/>
                  </a:ext>
                </a:extLst>
              </a:tr>
              <a:tr h="1921747"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sng"/>
                        <a:t>Etape 1 (coin regroupement)</a:t>
                      </a:r>
                    </a:p>
                    <a:p>
                      <a:r>
                        <a:rPr lang="fr-FR" sz="1400" u="none"/>
                        <a:t>Découverte de l’album</a:t>
                      </a:r>
                    </a:p>
                    <a:p>
                      <a:endParaRPr lang="fr-FR" sz="1400"/>
                    </a:p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Construction de l’horizon d’attente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Présentation de la première de couverture (titre, auteur, illustration)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Recueil d’hypothèses à partir de l’illustration et du titre : de quoi pourrait bien parler cette histoire ?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09039"/>
                  </a:ext>
                </a:extLst>
              </a:tr>
              <a:tr h="725993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sng"/>
                        <a:t>Etape 2 (coin regroupement)</a:t>
                      </a:r>
                    </a:p>
                    <a:p>
                      <a:r>
                        <a:rPr lang="fr-FR" sz="1400" u="none"/>
                        <a:t>Appropriation de l’album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Lecture à voix haute en montrant simultanément les illustrations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819524"/>
                  </a:ext>
                </a:extLst>
              </a:tr>
              <a:tr h="162280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sng"/>
                        <a:t>Etape 3 (coin regroupement)</a:t>
                      </a:r>
                    </a:p>
                    <a:p>
                      <a:r>
                        <a:rPr lang="fr-FR" sz="1400" u="none"/>
                        <a:t>Développement du plaisir esthétique</a:t>
                      </a:r>
                    </a:p>
                    <a:p>
                      <a:r>
                        <a:rPr lang="fr-FR" sz="1400" u="none"/>
                        <a:t>Comprendre le monde (littérature)</a:t>
                      </a:r>
                    </a:p>
                    <a:p>
                      <a:r>
                        <a:rPr lang="fr-FR" sz="1400" u="none"/>
                        <a:t>Comprendre le langage écrit entendu</a:t>
                      </a:r>
                    </a:p>
                    <a:p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Recueillir les premières réactions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12760"/>
                  </a:ext>
                </a:extLst>
              </a:tr>
              <a:tr h="132387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sng"/>
                        <a:t>Etape 4 (coin regroupement)</a:t>
                      </a:r>
                    </a:p>
                    <a:p>
                      <a:r>
                        <a:rPr lang="fr-FR" sz="1400"/>
                        <a:t>Langage oral (réception et production)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Compréhension globale  (ça parle de ….?) sans le support de l’album.</a:t>
                      </a:r>
                    </a:p>
                    <a:p>
                      <a:r>
                        <a:rPr lang="fr-FR" sz="1400"/>
                        <a:t>Compréhension du récit : montrer les illustrations au fur et à mesure en incitant les élèves à raconter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245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419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6DA801-B0B7-4338-893B-CB9CBE46B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43" y="170090"/>
            <a:ext cx="11754757" cy="631915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0" indent="0">
              <a:buNone/>
            </a:pPr>
            <a:r>
              <a:rPr lang="fr-FR"/>
              <a:t>	</a:t>
            </a: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42889D3B-F1F5-4718-8CAA-CC9EE8935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853577"/>
              </p:ext>
            </p:extLst>
          </p:nvPr>
        </p:nvGraphicFramePr>
        <p:xfrm>
          <a:off x="127000" y="112940"/>
          <a:ext cx="11938000" cy="6583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7178">
                  <a:extLst>
                    <a:ext uri="{9D8B030D-6E8A-4147-A177-3AD203B41FA5}">
                      <a16:colId xmlns:a16="http://schemas.microsoft.com/office/drawing/2014/main" val="1629996762"/>
                    </a:ext>
                  </a:extLst>
                </a:gridCol>
                <a:gridCol w="4254881">
                  <a:extLst>
                    <a:ext uri="{9D8B030D-6E8A-4147-A177-3AD203B41FA5}">
                      <a16:colId xmlns:a16="http://schemas.microsoft.com/office/drawing/2014/main" val="67988544"/>
                    </a:ext>
                  </a:extLst>
                </a:gridCol>
                <a:gridCol w="6065941">
                  <a:extLst>
                    <a:ext uri="{9D8B030D-6E8A-4147-A177-3AD203B41FA5}">
                      <a16:colId xmlns:a16="http://schemas.microsoft.com/office/drawing/2014/main" val="284076572"/>
                    </a:ext>
                  </a:extLst>
                </a:gridCol>
              </a:tblGrid>
              <a:tr h="357471">
                <a:tc>
                  <a:txBody>
                    <a:bodyPr/>
                    <a:lstStyle/>
                    <a:p>
                      <a:r>
                        <a:rPr lang="fr-FR"/>
                        <a:t> </a:t>
                      </a:r>
                      <a:r>
                        <a:rPr lang="fr-FR" sz="1400"/>
                        <a:t>Séance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Dispositif et activités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36382"/>
                  </a:ext>
                </a:extLst>
              </a:tr>
              <a:tr h="6217499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sng"/>
                        <a:t>Etape 5 (ateliers tournants)</a:t>
                      </a:r>
                    </a:p>
                    <a:p>
                      <a:r>
                        <a:rPr lang="fr-FR" sz="1400" u="none"/>
                        <a:t>Atelier dirigé avec l’enseignant : Langage oral en production : les émotions (l’inquiétude, la peur)</a:t>
                      </a:r>
                    </a:p>
                    <a:p>
                      <a:r>
                        <a:rPr lang="fr-FR" sz="1400" u="none"/>
                        <a:t>Atelier avec l’ATSEM : …..</a:t>
                      </a:r>
                    </a:p>
                    <a:p>
                      <a:r>
                        <a:rPr lang="fr-FR" sz="1400" u="none"/>
                        <a:t>Autres ateliers : 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Partir des deux albums : « Tchoupi rentre à l’école » et « Non, non et non ».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Demander aux élèves : est-ce que vous vous souvenez de « Tchoupi rentre à l’école »? / Relecture / « Est-ce que c’est la même histoire que « Non, non et non »? Qu’est-ce qui est pareil, pas pareil ? » / Amener les élèves à faire part des émotions d’Octave et de Tchoupi, de l’inquiètude et de la peur d’aller à l’école en se référant aux illustrations (être inquiet / inquiète / s’inquiéter / l’inquiétude / furieux / avoir peur / la peur / être apeuré / avoir un regard apeuré /   Geste de tissage (« s’inquièter » qui est recontextualisé : « t’inquiète » /  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Inciter les élèves à utiliser la structure syntaxique « j’ai peur quand …. »  et « je suis inquiet/inquiète… quand… (vécu personnel) ; à adapter en fonction du niveau de chaque élève (se contenter de faire verbaliser l’élève à partir d’une illustration pour certains (ex : Octave a peur)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L’enseignant accompagne ces émotions d’une mimique en incitant les élèves à faire de même 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Evaluation : (enregistrer au dictaphone) Repérer les progrès des élèves à partir de la grille d’évaluation de la syntaxe inspiré de Canut  / repérer si l’élève a réutilisé un mot abordé en classe (ex: inquiet) ou s’il utilise un mot qui nous semble être un indicateur de progrès.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- L’enseignant, un  « maitre de langage » : écoute lui permettant d’apporter un feed-back à ce que dit l’enfant (hétéro-reformulation : ne pas dire « ce n’est pas comme ça qu’on le dit » mais reformuler de manière correcte ou de manière plus élaborée) ; +++ quand l’enfant répéte spontanément la bonne formulation.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Langage d’évocation : indicateur de progrès quand  l’enfant utilise peu ou pas de déictiques (ici, maintenant)  + cohésion entre les énoncés  (connecteurs)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Au niveau de la parole : grille d’acquisition des phonèmes de Rondal (1979) = repère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803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691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E5F608F-9B7F-41FC-BAFF-90FE730902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363572"/>
              </p:ext>
            </p:extLst>
          </p:nvPr>
        </p:nvGraphicFramePr>
        <p:xfrm>
          <a:off x="1277655" y="539929"/>
          <a:ext cx="9923745" cy="4753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0312">
                  <a:extLst>
                    <a:ext uri="{9D8B030D-6E8A-4147-A177-3AD203B41FA5}">
                      <a16:colId xmlns:a16="http://schemas.microsoft.com/office/drawing/2014/main" val="999178164"/>
                    </a:ext>
                  </a:extLst>
                </a:gridCol>
                <a:gridCol w="1145832">
                  <a:extLst>
                    <a:ext uri="{9D8B030D-6E8A-4147-A177-3AD203B41FA5}">
                      <a16:colId xmlns:a16="http://schemas.microsoft.com/office/drawing/2014/main" val="2180683816"/>
                    </a:ext>
                  </a:extLst>
                </a:gridCol>
                <a:gridCol w="4027601">
                  <a:extLst>
                    <a:ext uri="{9D8B030D-6E8A-4147-A177-3AD203B41FA5}">
                      <a16:colId xmlns:a16="http://schemas.microsoft.com/office/drawing/2014/main" val="1848307997"/>
                    </a:ext>
                  </a:extLst>
                </a:gridCol>
              </a:tblGrid>
              <a:tr h="638247">
                <a:tc>
                  <a:txBody>
                    <a:bodyPr/>
                    <a:lstStyle/>
                    <a:p>
                      <a:r>
                        <a:rPr lang="fr-FR">
                          <a:solidFill>
                            <a:schemeClr val="bg1"/>
                          </a:solidFill>
                        </a:rPr>
                        <a:t>Au cours du dialogue, l’enfant a produit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Exemples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832320"/>
                  </a:ext>
                </a:extLst>
              </a:tr>
              <a:tr h="364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participation non verbale</a:t>
                      </a:r>
                      <a:endParaRPr lang="fr-FR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74997"/>
                  </a:ext>
                </a:extLst>
              </a:tr>
              <a:tr h="364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participation avec des mots -phrases</a:t>
                      </a:r>
                      <a:endParaRPr lang="fr-FR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671540"/>
                  </a:ext>
                </a:extLst>
              </a:tr>
              <a:tr h="3988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phrases simples courtes et complètes</a:t>
                      </a:r>
                      <a:endParaRPr lang="fr-FR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266426"/>
                  </a:ext>
                </a:extLst>
              </a:tr>
              <a:tr h="364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phrases simples qui sont juxtaposées</a:t>
                      </a:r>
                      <a:endParaRPr lang="fr-FR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966627"/>
                  </a:ext>
                </a:extLst>
              </a:tr>
              <a:tr h="699033">
                <a:tc>
                  <a:txBody>
                    <a:bodyPr/>
                    <a:lstStyle/>
                    <a:p>
                      <a:r>
                        <a:rPr lang="fr-FR" sz="1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 phrases simples qui sont reliées par un coordonnant (et, puis, après, mais…)</a:t>
                      </a:r>
                      <a:endParaRPr lang="fr-F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fr-FR" sz="1000" b="1">
                          <a:solidFill>
                            <a:srgbClr val="3333CC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005573"/>
                  </a:ext>
                </a:extLst>
              </a:tr>
              <a:tr h="638247">
                <a:tc>
                  <a:txBody>
                    <a:bodyPr/>
                    <a:lstStyle/>
                    <a:p>
                      <a:r>
                        <a:rPr lang="fr-FR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phrases qui comportent une complexité </a:t>
                      </a:r>
                      <a:endParaRPr lang="fr-FR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762898"/>
                  </a:ext>
                </a:extLst>
              </a:tr>
              <a:tr h="638247">
                <a:tc>
                  <a:txBody>
                    <a:bodyPr/>
                    <a:lstStyle/>
                    <a:p>
                      <a:r>
                        <a:rPr lang="fr-FR" sz="18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L’enfant reprend les constructions proposées par l’adulte</a:t>
                      </a:r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034783"/>
                  </a:ext>
                </a:extLst>
              </a:tr>
              <a:tr h="638247">
                <a:tc>
                  <a:txBody>
                    <a:bodyPr/>
                    <a:lstStyle/>
                    <a:p>
                      <a:r>
                        <a:rPr lang="fr-FR" sz="18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L’adulte reformule dans des constructions complètes ce que l’enfant dit</a:t>
                      </a:r>
                      <a:r>
                        <a:rPr lang="fr-FR" sz="180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2889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D5508478-FDFB-4CF8-A301-2168F366236D}"/>
              </a:ext>
            </a:extLst>
          </p:cNvPr>
          <p:cNvSpPr txBox="1"/>
          <p:nvPr/>
        </p:nvSpPr>
        <p:spPr>
          <a:xfrm>
            <a:off x="1891430" y="5724396"/>
            <a:ext cx="9309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Grille d’évaluation de l’acquisition des structures syntaxiques en situation d’échange enseignant-élève (inspiré de Canut)</a:t>
            </a:r>
          </a:p>
        </p:txBody>
      </p:sp>
    </p:spTree>
    <p:extLst>
      <p:ext uri="{BB962C8B-B14F-4D97-AF65-F5344CB8AC3E}">
        <p14:creationId xmlns:p14="http://schemas.microsoft.com/office/powerpoint/2010/main" val="3305768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7BA8F6-7AFB-4B8C-8AA8-CF919A0EE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778" y="100894"/>
            <a:ext cx="5766448" cy="57888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8FC602C-0C66-405B-9B24-1A9550E4DCEB}"/>
              </a:ext>
            </a:extLst>
          </p:cNvPr>
          <p:cNvSpPr txBox="1"/>
          <p:nvPr/>
        </p:nvSpPr>
        <p:spPr>
          <a:xfrm>
            <a:off x="2780778" y="6123214"/>
            <a:ext cx="5979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Acquisition des phonèmes (source : Rondal, 1979, p.35) </a:t>
            </a:r>
          </a:p>
        </p:txBody>
      </p:sp>
    </p:spTree>
    <p:extLst>
      <p:ext uri="{BB962C8B-B14F-4D97-AF65-F5344CB8AC3E}">
        <p14:creationId xmlns:p14="http://schemas.microsoft.com/office/powerpoint/2010/main" val="3495142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DD57A6-F93E-4030-977D-513532BB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944"/>
            <a:ext cx="10515600" cy="4571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Exemple pour le dossier C2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9929"/>
            <a:ext cx="10515600" cy="588212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900" b="1"/>
          </a:p>
          <a:p>
            <a:pPr marL="1828800" lvl="4" indent="0">
              <a:buNone/>
            </a:pPr>
            <a:endParaRPr lang="fr-FR"/>
          </a:p>
          <a:p>
            <a:pPr marL="1828800" lvl="4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FB7D58-7335-4BE1-AF84-DB23BD600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86" y="1186244"/>
            <a:ext cx="5673180" cy="42500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75F264-2391-4EFD-A126-703778D2B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5454" y="1186244"/>
            <a:ext cx="3854560" cy="425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1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254B84-0EBE-41D3-9D7E-FA6DE2589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5989"/>
            <a:ext cx="10515600" cy="5700974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fr-FR" b="1"/>
              <a:t>Contexte institutionnel :</a:t>
            </a:r>
          </a:p>
          <a:p>
            <a:pPr marL="0" indent="0">
              <a:buNone/>
            </a:pPr>
            <a:r>
              <a:rPr lang="fr-FR"/>
              <a:t>Doc. Eduscol C2 « Le langage à l’école élémentaire : l’approche discursive »</a:t>
            </a:r>
          </a:p>
          <a:p>
            <a:pPr marL="0" indent="0">
              <a:buNone/>
            </a:pPr>
            <a:r>
              <a:rPr lang="fr-FR"/>
              <a:t>Les conduites discursives à développer dans le cadre de prises de parole en continu : prescriptive ou injonctive </a:t>
            </a:r>
          </a:p>
          <a:p>
            <a:pPr marL="0" indent="0">
              <a:buNone/>
            </a:pPr>
            <a:r>
              <a:rPr lang="fr-FR"/>
              <a:t>Caractéristiques : prescrire, ordonner, faire exécuter une tâche </a:t>
            </a:r>
          </a:p>
          <a:p>
            <a:pPr marL="0" indent="0">
              <a:buNone/>
            </a:pPr>
            <a:r>
              <a:rPr lang="fr-FR"/>
              <a:t>Points d’appuis : identification de la logique de succession des actions à accomplir (ordonnancement du discours)</a:t>
            </a:r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730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01123B-A7E9-4933-9C26-FBA2F380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62333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2100">
                <a:latin typeface="Times New Roman" panose="02020603050405020304" pitchFamily="18" charset="0"/>
                <a:cs typeface="Times New Roman" panose="02020603050405020304" pitchFamily="18" charset="0"/>
              </a:rPr>
              <a:t>A définir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5A729D-48BF-4A50-9D1C-FE2BC6743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1340286"/>
            <a:ext cx="3505494" cy="488353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2000" b="1"/>
              <a:t>Compétence linguistique - volet voix (cf. tb)</a:t>
            </a:r>
          </a:p>
          <a:p>
            <a:r>
              <a:rPr lang="fr-FR" sz="2000" b="1"/>
              <a:t>Compétence discursive (cf. tb)</a:t>
            </a:r>
          </a:p>
          <a:p>
            <a:r>
              <a:rPr lang="fr-FR" sz="2000" b="1"/>
              <a:t>Conduite discursive </a:t>
            </a:r>
            <a:r>
              <a:rPr lang="fr-FR" sz="2000"/>
              <a:t>: </a:t>
            </a:r>
          </a:p>
          <a:p>
            <a:r>
              <a:rPr lang="fr-FR" sz="2000" b="1"/>
              <a:t>Mise en voix d’un texte </a:t>
            </a:r>
            <a:r>
              <a:rPr lang="fr-FR" sz="2000"/>
              <a:t>: écrit oralisé</a:t>
            </a:r>
          </a:p>
          <a:p>
            <a:r>
              <a:rPr lang="fr-FR" sz="2000" b="1"/>
              <a:t>Particularité de l’organisation du discours </a:t>
            </a:r>
            <a:r>
              <a:rPr lang="fr-FR" sz="2000"/>
              <a:t>: contenu structuré / cohérence dans l’articulation des idées </a:t>
            </a:r>
          </a:p>
          <a:p>
            <a:pPr marL="0" indent="0">
              <a:buNone/>
            </a:pPr>
            <a:endParaRPr lang="fr-FR" sz="2000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table&#10;&#10;Description générée automatiquement">
            <a:extLst>
              <a:ext uri="{FF2B5EF4-FFF2-40B4-BE49-F238E27FC236}">
                <a16:creationId xmlns:a16="http://schemas.microsoft.com/office/drawing/2014/main" id="{D73CE750-B10C-46C5-A935-49F3CFAC4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932470"/>
            <a:ext cx="6019331" cy="492080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40231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E567C-C403-4611-8273-C88AE6AC3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0073"/>
            <a:ext cx="10515600" cy="499171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Séance sur la mise en voix de la recette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967894-2EFC-4E27-8F3F-BD0D4F98C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863"/>
            <a:ext cx="10515600" cy="47991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Objectif </a:t>
            </a: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: Faire prendre conscience aux élèves de l’importance de la voix (diction / prosodie) lors de la mise en voix d’un texte (récitation ou lecture à voix haute)</a:t>
            </a:r>
          </a:p>
          <a:p>
            <a:pPr marL="0" indent="0">
              <a:lnSpc>
                <a:spcPct val="150000"/>
              </a:lnSpc>
              <a:buNone/>
            </a:pPr>
            <a:endParaRPr lang="fr-FR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Préciser que dans ce texte, le problème de la liaison ne se pose pas (enseignement explicite à prévoir avec un texte comprenant une ou des liaisons à faire ; cf. Lafontaine et Dumais, 2014, </a:t>
            </a:r>
            <a:r>
              <a:rPr lang="fr-FR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Enseigner l’oral, c’est possible!</a:t>
            </a: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fr-FR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p. 23)</a:t>
            </a:r>
          </a:p>
        </p:txBody>
      </p:sp>
    </p:spTree>
    <p:extLst>
      <p:ext uri="{BB962C8B-B14F-4D97-AF65-F5344CB8AC3E}">
        <p14:creationId xmlns:p14="http://schemas.microsoft.com/office/powerpoint/2010/main" val="2720258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6DA801-B0B7-4338-893B-CB9CBE46B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43" y="179615"/>
            <a:ext cx="11754757" cy="631915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0" indent="0">
              <a:buNone/>
            </a:pPr>
            <a:r>
              <a:rPr lang="fr-FR"/>
              <a:t>	</a:t>
            </a: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42889D3B-F1F5-4718-8CAA-CC9EE8935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349760"/>
              </p:ext>
            </p:extLst>
          </p:nvPr>
        </p:nvGraphicFramePr>
        <p:xfrm>
          <a:off x="457200" y="159901"/>
          <a:ext cx="11424557" cy="6475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340">
                  <a:extLst>
                    <a:ext uri="{9D8B030D-6E8A-4147-A177-3AD203B41FA5}">
                      <a16:colId xmlns:a16="http://schemas.microsoft.com/office/drawing/2014/main" val="1629996762"/>
                    </a:ext>
                  </a:extLst>
                </a:gridCol>
                <a:gridCol w="4085606">
                  <a:extLst>
                    <a:ext uri="{9D8B030D-6E8A-4147-A177-3AD203B41FA5}">
                      <a16:colId xmlns:a16="http://schemas.microsoft.com/office/drawing/2014/main" val="67988544"/>
                    </a:ext>
                  </a:extLst>
                </a:gridCol>
                <a:gridCol w="5824611">
                  <a:extLst>
                    <a:ext uri="{9D8B030D-6E8A-4147-A177-3AD203B41FA5}">
                      <a16:colId xmlns:a16="http://schemas.microsoft.com/office/drawing/2014/main" val="284076572"/>
                    </a:ext>
                  </a:extLst>
                </a:gridCol>
              </a:tblGrid>
              <a:tr h="351318">
                <a:tc>
                  <a:txBody>
                    <a:bodyPr/>
                    <a:lstStyle/>
                    <a:p>
                      <a:r>
                        <a:rPr lang="fr-FR"/>
                        <a:t> </a:t>
                      </a:r>
                      <a:r>
                        <a:rPr lang="fr-FR" sz="1400"/>
                        <a:t>Séance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Dispositif et activités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36382"/>
                  </a:ext>
                </a:extLst>
              </a:tr>
              <a:tr h="1522377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   </a:t>
                      </a:r>
                      <a:r>
                        <a:rPr lang="fr-FR" sz="14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sng"/>
                        <a:t>Etape 1</a:t>
                      </a:r>
                    </a:p>
                    <a:p>
                      <a:r>
                        <a:rPr lang="fr-FR" sz="1400" u="none"/>
                        <a:t>Articuler correctement les mots</a:t>
                      </a:r>
                    </a:p>
                    <a:p>
                      <a:endParaRPr lang="fr-FR" sz="1400" u="none"/>
                    </a:p>
                    <a:p>
                      <a:endParaRPr lang="fr-FR" sz="1400" u="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sz="1400"/>
                        <a:t>L’enseignant propose de comparer deux mises en voix différentes à partir de la lecture d’ «une soupe de sorcière »  : une avec escamotage de mots ou de syllabes et l’autre avec une bonne articulation.</a:t>
                      </a:r>
                    </a:p>
                    <a:p>
                      <a:pPr marL="0" indent="0">
                        <a:buNone/>
                      </a:pPr>
                      <a:r>
                        <a:rPr lang="fr-FR" sz="1400"/>
                        <a:t>Quelle différence peut-on constater ? Qu’est-ce qui est important quand on parle, récite ou lit à haute voix ?</a:t>
                      </a:r>
                    </a:p>
                    <a:p>
                      <a:pPr marL="0" indent="0">
                        <a:buNone/>
                      </a:pPr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09039"/>
                  </a:ext>
                </a:extLst>
              </a:tr>
              <a:tr h="1727312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sng"/>
                        <a:t>Etape 2</a:t>
                      </a:r>
                    </a:p>
                    <a:p>
                      <a:r>
                        <a:rPr lang="fr-FR" sz="1400" u="none"/>
                        <a:t>Maîtriser son débit de parole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sz="1400"/>
                        <a:t>L’enseignant propose de comparer deux mises en voix différentes à partir de la lecture d’ «une soupe de sorcière »  : une avec un débit très rapide et l’autre avec un débit qui varie pour éveiller l’intérêt de son interlocuteur et qui est ni trop lent, ni trop rapide.</a:t>
                      </a:r>
                    </a:p>
                    <a:p>
                      <a:pPr marL="0" indent="0">
                        <a:buNone/>
                      </a:pPr>
                      <a:r>
                        <a:rPr lang="fr-FR" sz="1400"/>
                        <a:t>Quelle différence peut-on constater ? Qu’est-ce qui est important quand on parle, récite ou lit à haute voix ? </a:t>
                      </a:r>
                    </a:p>
                    <a:p>
                      <a:pPr marL="0" indent="0">
                        <a:buNone/>
                      </a:pPr>
                      <a:r>
                        <a:rPr lang="fr-FR" sz="1400"/>
                        <a:t>Faire prendre conscience que la respiration est un élément important du débit et que la ponctuation peut être un indice de temps de pause.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12760"/>
                  </a:ext>
                </a:extLst>
              </a:tr>
              <a:tr h="1727312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sng"/>
                        <a:t>Etape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/>
                        <a:t>Maîtriser l’intonation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sz="1400"/>
                        <a:t>L’enseignant propose de comparer deux mises en voix différentes à partir de la lecture d’ «une soupe de sorcière »  : une sans intonation et l’autre avec une intonation maîtrisée.</a:t>
                      </a:r>
                    </a:p>
                    <a:p>
                      <a:pPr marL="0" indent="0">
                        <a:buNone/>
                      </a:pPr>
                      <a:r>
                        <a:rPr lang="fr-FR" sz="1400"/>
                        <a:t>Quelle différence peut-on constater ? Qu’est-ce qui est important quand on parle, récite ou lit à haute voix ? </a:t>
                      </a:r>
                    </a:p>
                    <a:p>
                      <a:pPr marL="0" indent="0">
                        <a:buNone/>
                      </a:pPr>
                      <a:r>
                        <a:rPr lang="fr-FR" sz="1400"/>
                        <a:t>Faire prendre conscience qu’un locuteur qui maitrise l’intonation démontre son expressivité, ses sentiments par sa voix, son engagement dans sa prise de parole (ex : « à votre santé ») / type de phrase (interrogatif / exclamatif)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93578"/>
                  </a:ext>
                </a:extLst>
              </a:tr>
              <a:tr h="99083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sng"/>
                        <a:t>Etape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/>
                        <a:t>Institutionnalisation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u="sn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sz="140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L’enseignant demande aux élèves : qu’est-ce que vous avez retenu ? Qu’a-t-on appris ? Trace écrite élaborée avec les élèves (l’enseignant écrit au tableau).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65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684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DD57A6-F93E-4030-977D-513532BB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39687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Un exemple pour le dossier C3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1550"/>
            <a:ext cx="10515600" cy="552132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L="342900" lvl="0" indent="-342900">
              <a:lnSpc>
                <a:spcPct val="170000"/>
              </a:lnSpc>
              <a:buFont typeface="+mj-lt"/>
              <a:buAutoNum type="arabicPeriod"/>
            </a:pPr>
            <a:r>
              <a:rPr lang="fr-FR" sz="7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Prenez connaissance des documents contenus ds le fichier typologie des débats en amont de la séance, notamment le doc synthétique « synthèse typologie débats et méthodo »</a:t>
            </a:r>
          </a:p>
          <a:p>
            <a:pPr marL="342900" lvl="0" indent="-342900">
              <a:lnSpc>
                <a:spcPct val="170000"/>
              </a:lnSpc>
              <a:buFont typeface="+mj-lt"/>
              <a:buAutoNum type="arabicPeriod"/>
            </a:pPr>
            <a:r>
              <a:rPr lang="fr-FR" sz="7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partir de la fable « Le loup et l’agneau » imaginez un thème de débat possible en choisissant le type de débat qui vous semble le plus adapté.  </a:t>
            </a:r>
          </a:p>
          <a:p>
            <a:pPr marL="457200">
              <a:lnSpc>
                <a:spcPct val="170000"/>
              </a:lnSpc>
            </a:pPr>
            <a:r>
              <a:rPr lang="fr-FR" sz="7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cela il vous faudra réfléchir à  </a:t>
            </a:r>
          </a:p>
          <a:p>
            <a:pPr marL="742950" lvl="1" indent="-285750">
              <a:lnSpc>
                <a:spcPct val="170000"/>
              </a:lnSpc>
              <a:buFont typeface="+mj-lt"/>
              <a:buAutoNum type="alphaLcPeriod"/>
            </a:pPr>
            <a:r>
              <a:rPr lang="fr-FR" sz="7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Quels prérequis ? quelles séances préalables ? quelle place de l’œuvre littéraire ? </a:t>
            </a:r>
          </a:p>
          <a:p>
            <a:pPr marL="742950" lvl="1" indent="-285750">
              <a:lnSpc>
                <a:spcPct val="170000"/>
              </a:lnSpc>
              <a:buFont typeface="+mj-lt"/>
              <a:buAutoNum type="alphaLcPeriod"/>
            </a:pPr>
            <a:r>
              <a:rPr lang="fr-FR" sz="7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retenus en lien avec type de débat choisi.  </a:t>
            </a:r>
          </a:p>
          <a:p>
            <a:pPr marL="742950" lvl="1" indent="-285750">
              <a:lnSpc>
                <a:spcPct val="170000"/>
              </a:lnSpc>
              <a:buFont typeface="+mj-lt"/>
              <a:buAutoNum type="alphaLcPeriod"/>
            </a:pPr>
            <a:r>
              <a:rPr lang="fr-FR" sz="7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Déroulé de la séance, organisation de la classe… </a:t>
            </a:r>
          </a:p>
          <a:p>
            <a:pPr marL="742950" lvl="1" indent="-285750">
              <a:lnSpc>
                <a:spcPct val="170000"/>
              </a:lnSpc>
              <a:buFont typeface="+mj-lt"/>
              <a:buAutoNum type="alphaLcPeriod"/>
            </a:pPr>
            <a:r>
              <a:rPr lang="fr-FR" sz="7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Évaluation ?  </a:t>
            </a:r>
          </a:p>
          <a:p>
            <a:pPr marL="742950" lvl="1" indent="-285750">
              <a:lnSpc>
                <a:spcPct val="170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fr-FR" sz="7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Trace écrite ?  </a:t>
            </a:r>
          </a:p>
          <a:p>
            <a:pPr marL="0" indent="0">
              <a:buNone/>
            </a:pPr>
            <a:endParaRPr lang="fr-FR" sz="2400" b="1"/>
          </a:p>
          <a:p>
            <a:endParaRPr lang="fr-FR" sz="2400" b="1"/>
          </a:p>
          <a:p>
            <a:endParaRPr lang="fr-FR" sz="2400" b="1"/>
          </a:p>
          <a:p>
            <a:endParaRPr lang="fr-FR" sz="2400" b="1"/>
          </a:p>
          <a:p>
            <a:endParaRPr lang="fr-FR" sz="2400" b="1"/>
          </a:p>
          <a:p>
            <a:endParaRPr lang="fr-FR" sz="2400" b="1"/>
          </a:p>
          <a:p>
            <a:endParaRPr lang="fr-FR" sz="2400" b="1"/>
          </a:p>
          <a:p>
            <a:pPr marL="457200" lvl="1" indent="0">
              <a:buNone/>
            </a:pPr>
            <a:endParaRPr lang="fr-FR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1828800" lvl="4" indent="0">
              <a:buNone/>
            </a:pPr>
            <a:endParaRPr lang="fr-FR"/>
          </a:p>
          <a:p>
            <a:pPr marL="1828800" lvl="4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660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6725"/>
            <a:ext cx="10515600" cy="619533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Contexte institutionnel </a:t>
            </a:r>
          </a:p>
          <a:p>
            <a:pPr marL="0" indent="0">
              <a:buNone/>
            </a:pPr>
            <a:r>
              <a:rPr lang="fr-FR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Eduscol Langage oral / le débat réglé (2016) C2:</a:t>
            </a:r>
          </a:p>
          <a:p>
            <a:pPr marL="0" indent="0">
              <a:buNone/>
            </a:pP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Le débat : composante(s) du socle </a:t>
            </a:r>
          </a:p>
          <a:p>
            <a:pPr marL="0" indent="0">
              <a:buNone/>
            </a:pP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D1-1 Comprendre, s’exprimer en utilisant la langue française à l’écrit et à l’oral</a:t>
            </a:r>
          </a:p>
          <a:p>
            <a:pPr marL="0" indent="0">
              <a:buNone/>
            </a:pP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D3 La formation de la personne et du citoyen</a:t>
            </a:r>
          </a:p>
          <a:p>
            <a:pPr marL="0" indent="0">
              <a:buNone/>
            </a:pP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Enregistrement pour évaluer l’oral </a:t>
            </a:r>
          </a:p>
          <a:p>
            <a:pPr marL="0" indent="0">
              <a:buNone/>
            </a:pPr>
            <a:endParaRPr lang="fr-FR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400" u="sng">
                <a:latin typeface="Times New Roman" panose="02020603050405020304" pitchFamily="18" charset="0"/>
                <a:cs typeface="Times New Roman" panose="02020603050405020304" pitchFamily="18" charset="0"/>
              </a:rPr>
              <a:t>Eduscol DVP  / le débat (réglé ou argumenté) 2015 C3 :</a:t>
            </a:r>
          </a:p>
          <a:p>
            <a:pPr marL="0" indent="0">
              <a:buNone/>
            </a:pP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DVP (oral réflexif): catégorie des débats réglés </a:t>
            </a:r>
          </a:p>
          <a:p>
            <a:pPr marL="0" indent="0">
              <a:buNone/>
            </a:pP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 Réfléchir au sens des choses » (p. 1)</a:t>
            </a:r>
          </a:p>
          <a:p>
            <a:pPr marL="0" indent="0">
              <a:buNone/>
            </a:pPr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Ce n’est pas « la simple juxtaposition des opinions comme la simple expression du « moi je »» (p. 1)</a:t>
            </a:r>
          </a:p>
          <a:p>
            <a:pPr marL="0" indent="0">
              <a:buNone/>
            </a:pPr>
            <a:endParaRPr lang="fr-FR" sz="2900"/>
          </a:p>
          <a:p>
            <a:pPr marL="0" indent="0">
              <a:buNone/>
            </a:pPr>
            <a:endParaRPr lang="fr-FR" sz="2900"/>
          </a:p>
          <a:p>
            <a:pPr marL="0" indent="0">
              <a:buNone/>
            </a:pPr>
            <a:endParaRPr lang="fr-FR" sz="2900"/>
          </a:p>
          <a:p>
            <a:pPr marL="0" indent="0">
              <a:buNone/>
            </a:pPr>
            <a:endParaRPr lang="fr-FR" sz="2900" b="1"/>
          </a:p>
          <a:p>
            <a:pPr marL="1828800" lvl="4" indent="0">
              <a:buNone/>
            </a:pPr>
            <a:endParaRPr lang="fr-FR"/>
          </a:p>
          <a:p>
            <a:pPr marL="1828800" lvl="4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1173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2" y="224589"/>
            <a:ext cx="11798968" cy="627146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fr-FR" sz="7100" b="1"/>
              <a:t>a) séances préalables </a:t>
            </a:r>
            <a:r>
              <a:rPr lang="fr-FR" sz="7100"/>
              <a:t>: </a:t>
            </a:r>
          </a:p>
          <a:p>
            <a:pPr marL="0" indent="0">
              <a:buNone/>
            </a:pPr>
            <a:r>
              <a:rPr lang="fr-FR" sz="7200"/>
              <a:t>Travail de lecture-compréhension  autour de la Fable « le loup et l’agneau », avec une discussion autour de la morale. </a:t>
            </a:r>
          </a:p>
          <a:p>
            <a:pPr marL="0" indent="0">
              <a:buNone/>
            </a:pPr>
            <a:r>
              <a:rPr lang="fr-FR" sz="7200"/>
              <a:t>Débats philosophiques organisés toutes les semaines (boite à idées où les élèves proposent de débattre sur des thèmes particuliers, la littérature et les situations vécues en classe pouvant aussi servir de support de discussion)</a:t>
            </a:r>
          </a:p>
          <a:p>
            <a:pPr marL="0" indent="0">
              <a:buNone/>
            </a:pPr>
            <a:r>
              <a:rPr lang="fr-FR" sz="7200"/>
              <a:t>La littérature comme « expérience de pensée » (Ricoeur) ou pour penser le monde tout comme l’EMC</a:t>
            </a:r>
          </a:p>
          <a:p>
            <a:pPr marL="0" indent="0">
              <a:buNone/>
            </a:pPr>
            <a:r>
              <a:rPr lang="fr-FR" sz="7200"/>
              <a:t>« La littérature facilite chez les élèves la construction d’une pensée de type philosophique » (Chirouter, 2010, p. 119) </a:t>
            </a:r>
          </a:p>
          <a:p>
            <a:pPr marL="0" indent="0">
              <a:buNone/>
            </a:pPr>
            <a:r>
              <a:rPr lang="fr-FR" sz="7200" b="1"/>
              <a:t>b) Type de débat choisi </a:t>
            </a:r>
          </a:p>
          <a:p>
            <a:pPr marL="0" indent="0">
              <a:buNone/>
            </a:pPr>
            <a:r>
              <a:rPr lang="fr-FR" sz="7200"/>
              <a:t>La fable induit une question philosophique et permet de faire émerger des questions (cf . Philo-fables de M. Piquemal) </a:t>
            </a:r>
          </a:p>
          <a:p>
            <a:pPr marL="0" indent="0">
              <a:buNone/>
            </a:pPr>
            <a:r>
              <a:rPr lang="fr-FR" sz="7200"/>
              <a:t>Débat philosophique réflexif (EMC)   </a:t>
            </a:r>
          </a:p>
          <a:p>
            <a:pPr marL="0" indent="0">
              <a:buNone/>
            </a:pPr>
            <a:r>
              <a:rPr lang="fr-FR" sz="7200"/>
              <a:t>« Nous avons étudié la fable « le loup et l’agneau ». La morale de cette fable (« la raison du plus fort est toujours la meilleure ») nous amène à réfléchir au vivre ensemble, au comportement à adopter avec les autres.  Aujourd’hui, nous  allons débattre autour de cette question: « c’est quoi, être juste? » </a:t>
            </a:r>
            <a:endParaRPr lang="fr-FR" sz="7200" b="1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80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2" y="224589"/>
            <a:ext cx="11798968" cy="627146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fr-FR" sz="7200" b="1"/>
              <a:t>c) organisation de la classe</a:t>
            </a:r>
          </a:p>
          <a:p>
            <a:pPr marL="0" indent="0">
              <a:buNone/>
            </a:pPr>
            <a:r>
              <a:rPr lang="fr-FR" sz="7200"/>
              <a:t>Les élèves sont disposés en cercle avec l’enseignant</a:t>
            </a:r>
          </a:p>
          <a:p>
            <a:pPr marL="0" indent="0">
              <a:buNone/>
            </a:pPr>
            <a:r>
              <a:rPr lang="fr-FR" sz="7200"/>
              <a:t>-L’enseignant : obligation de neutralité, posture de retrait , favorise et régule  les échanges , s’assure du bon déroulement, favorise un climat de classe serein, animer le débat , faire une synthèse de ce qui ressort, des idées forces ; guidage , hétéro-reformulation</a:t>
            </a:r>
          </a:p>
          <a:p>
            <a:pPr marL="0" indent="0">
              <a:buNone/>
            </a:pPr>
            <a:r>
              <a:rPr lang="fr-FR" sz="7200"/>
              <a:t>- Président du conseil : distribue la parole, ouvre et clôt le débat, relance</a:t>
            </a:r>
          </a:p>
          <a:p>
            <a:pPr>
              <a:buFontTx/>
              <a:buChar char="-"/>
            </a:pPr>
            <a:r>
              <a:rPr lang="fr-FR" sz="7200"/>
              <a:t>Un élève : passer le « baton de parôle »</a:t>
            </a:r>
          </a:p>
          <a:p>
            <a:pPr>
              <a:buFontTx/>
              <a:buChar char="-"/>
            </a:pPr>
            <a:r>
              <a:rPr lang="fr-FR" sz="7200"/>
              <a:t>Secrétaire(s) de séance : prend des notes / restitue à la fin du débat</a:t>
            </a:r>
          </a:p>
          <a:p>
            <a:pPr>
              <a:buFontTx/>
              <a:buChar char="-"/>
            </a:pPr>
            <a:r>
              <a:rPr lang="fr-FR" sz="7200"/>
              <a:t>Un élève reformulateur : reformule de temps en temps ce qui a été dit (synthèse)</a:t>
            </a:r>
          </a:p>
          <a:p>
            <a:pPr>
              <a:buFontTx/>
              <a:buChar char="-"/>
            </a:pPr>
            <a:endParaRPr lang="fr-FR" sz="7200"/>
          </a:p>
          <a:p>
            <a:pPr>
              <a:buFontTx/>
              <a:buChar char="-"/>
            </a:pPr>
            <a:r>
              <a:rPr lang="fr-FR" sz="7200"/>
              <a:t>Cf séance de débat démocratique de la BSD mené par Sylvain Connac</a:t>
            </a:r>
          </a:p>
          <a:p>
            <a:pPr>
              <a:buFontTx/>
              <a:buChar char="-"/>
            </a:pPr>
            <a:r>
              <a:rPr lang="fr-FR" sz="7200">
                <a:hlinkClick r:id="rId2"/>
              </a:rPr>
              <a:t>https://www.reseau-canope.fr/bsd/sequence.aspx?bloc=885639</a:t>
            </a:r>
            <a:endParaRPr lang="fr-FR" sz="7200"/>
          </a:p>
          <a:p>
            <a:pPr marL="0" indent="0">
              <a:buNone/>
            </a:pPr>
            <a:endParaRPr lang="fr-FR" sz="7200"/>
          </a:p>
          <a:p>
            <a:pPr>
              <a:buFontTx/>
              <a:buChar char="-"/>
            </a:pPr>
            <a:r>
              <a:rPr lang="fr-FR" sz="7200" b="1"/>
              <a:t>d)  déroulé de la séance</a:t>
            </a:r>
          </a:p>
          <a:p>
            <a:pPr marL="0" indent="0">
              <a:buNone/>
            </a:pPr>
            <a:endParaRPr lang="fr-FR" b="1"/>
          </a:p>
          <a:p>
            <a:pPr lvl="1">
              <a:buFont typeface="Wingdings" panose="05000000000000000000" pitchFamily="2" charset="2"/>
              <a:buChar char="Ø"/>
            </a:pPr>
            <a:endParaRPr lang="fr-FR"/>
          </a:p>
          <a:p>
            <a:pPr marL="457200" lvl="1" indent="0">
              <a:buNone/>
            </a:pPr>
            <a:endParaRPr lang="fr-FR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1828800" lvl="4" indent="0">
              <a:buNone/>
            </a:pPr>
            <a:endParaRPr lang="fr-FR"/>
          </a:p>
          <a:p>
            <a:pPr marL="1828800" lvl="4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20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6DA801-B0B7-4338-893B-CB9CBE46B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43" y="179615"/>
            <a:ext cx="11754757" cy="631915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0" indent="0">
              <a:buNone/>
            </a:pPr>
            <a:r>
              <a:rPr lang="fr-FR"/>
              <a:t>	</a:t>
            </a:r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42889D3B-F1F5-4718-8CAA-CC9EE8935DEC}"/>
              </a:ext>
            </a:extLst>
          </p:cNvPr>
          <p:cNvGraphicFramePr>
            <a:graphicFrameLocks noGrp="1"/>
          </p:cNvGraphicFramePr>
          <p:nvPr/>
        </p:nvGraphicFramePr>
        <p:xfrm>
          <a:off x="1071033" y="359229"/>
          <a:ext cx="10049933" cy="5647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132">
                  <a:extLst>
                    <a:ext uri="{9D8B030D-6E8A-4147-A177-3AD203B41FA5}">
                      <a16:colId xmlns:a16="http://schemas.microsoft.com/office/drawing/2014/main" val="1629996762"/>
                    </a:ext>
                  </a:extLst>
                </a:gridCol>
                <a:gridCol w="3594018">
                  <a:extLst>
                    <a:ext uri="{9D8B030D-6E8A-4147-A177-3AD203B41FA5}">
                      <a16:colId xmlns:a16="http://schemas.microsoft.com/office/drawing/2014/main" val="67988544"/>
                    </a:ext>
                  </a:extLst>
                </a:gridCol>
                <a:gridCol w="5123783">
                  <a:extLst>
                    <a:ext uri="{9D8B030D-6E8A-4147-A177-3AD203B41FA5}">
                      <a16:colId xmlns:a16="http://schemas.microsoft.com/office/drawing/2014/main" val="284076572"/>
                    </a:ext>
                  </a:extLst>
                </a:gridCol>
              </a:tblGrid>
              <a:tr h="326012">
                <a:tc>
                  <a:txBody>
                    <a:bodyPr/>
                    <a:lstStyle/>
                    <a:p>
                      <a:r>
                        <a:rPr lang="fr-FR"/>
                        <a:t> </a:t>
                      </a:r>
                      <a:r>
                        <a:rPr lang="fr-FR" sz="1400"/>
                        <a:t>Séance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Dispositif et activités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36382"/>
                  </a:ext>
                </a:extLst>
              </a:tr>
              <a:tr h="1412718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   </a:t>
                      </a:r>
                      <a:r>
                        <a:rPr lang="fr-FR" sz="14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sng"/>
                        <a:t>Etape 1</a:t>
                      </a:r>
                    </a:p>
                    <a:p>
                      <a:r>
                        <a:rPr lang="fr-FR" sz="1400" u="none"/>
                        <a:t>Faire émerger une question philosophique à partir de la fable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sz="1400"/>
                        <a:t>« Nous avons étudié la fable « le loup et l’agneau ». La morale de cette fable (« la raison du plus fort est toujours la meilleure ») nous amène à réfléchir au vivre ensemble, au comportement à adopter avec les autres.  Aujourd’hui, nous  allons débattre autour de cette question: « c’est quoi, être juste? » </a:t>
                      </a:r>
                      <a:endParaRPr lang="fr-FR" sz="1400" b="1"/>
                    </a:p>
                    <a:p>
                      <a:r>
                        <a:rPr lang="fr-FR" sz="1400"/>
                        <a:t>- Désigner un président de séance, un reformulateur, un ou des secrétaires, un « passeur de bâton 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09039"/>
                  </a:ext>
                </a:extLst>
              </a:tr>
              <a:tr h="123225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u="sng"/>
                        <a:t>Etape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/>
                        <a:t>Débattre (ou discuter ?) sur un aspect philosophique (justice)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Le président de séance rappelle les règles et les enjeux du débat  philosophique réflexif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400"/>
                        <a:t>-       Le maitre est en retrait. Il n’intervient que pour s’assurer du bon déroulement ainsi que de l’avancée du débat. Il synthétise les idées forces du débat.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12760"/>
                  </a:ext>
                </a:extLst>
              </a:tr>
              <a:tr h="123225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sng"/>
                        <a:t>Etape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/>
                        <a:t>Reformuler les idées essentielles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La secrétaire de séance restitue les idées essentielles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sz="1400"/>
                        <a:t>L’enseignant en fait de même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93578"/>
                  </a:ext>
                </a:extLst>
              </a:tr>
              <a:tr h="1232258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sng"/>
                        <a:t>Etape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/>
                        <a:t>Ecrire ce que le débat nous a apporté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u="sn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r-FR" sz="1400"/>
                        <a:t>Ecrire à la fin du débat quelques phrases sur le « cahier-philo » : ce que leur a apporté le débat  (Lecture de certains textes ultérieurement) .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fr-FR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65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622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AE30CD-ABCB-4597-BBDF-9FB962CFD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2" y="224589"/>
            <a:ext cx="11113168" cy="550946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6200" b="1"/>
              <a:t>e) Objectifs </a:t>
            </a:r>
            <a:endParaRPr lang="fr-FR" sz="6200"/>
          </a:p>
          <a:p>
            <a:pPr marL="0" indent="0">
              <a:buNone/>
            </a:pPr>
            <a:r>
              <a:rPr lang="fr-FR" sz="6200"/>
              <a:t>-Respecter autrui et accepter les différences (EMC)</a:t>
            </a:r>
          </a:p>
          <a:p>
            <a:pPr marL="0" indent="0">
              <a:buNone/>
            </a:pPr>
            <a:r>
              <a:rPr lang="fr-FR" sz="6200"/>
              <a:t>- Faciliter la construction du jugement moral et du civisme (EMC)</a:t>
            </a:r>
          </a:p>
          <a:p>
            <a:pPr marL="0" indent="0">
              <a:buNone/>
            </a:pPr>
            <a:r>
              <a:rPr lang="fr-FR" sz="6200"/>
              <a:t>-Argumenter (langage oral)</a:t>
            </a:r>
          </a:p>
          <a:p>
            <a:pPr marL="0" indent="0">
              <a:buNone/>
            </a:pPr>
            <a:r>
              <a:rPr lang="fr-FR" sz="6200"/>
              <a:t>-Prendre en compte ce que dit l’autre (langage oral)</a:t>
            </a:r>
          </a:p>
          <a:p>
            <a:pPr marL="0" indent="0">
              <a:buNone/>
            </a:pPr>
            <a:r>
              <a:rPr lang="fr-FR" sz="6200"/>
              <a:t>-Respecter les règles de parole du débat (langage oral)</a:t>
            </a:r>
          </a:p>
          <a:p>
            <a:pPr marL="0" indent="0">
              <a:buNone/>
            </a:pPr>
            <a:r>
              <a:rPr lang="fr-FR" sz="6200"/>
              <a:t>-Ecouter l’autre (langage oral)</a:t>
            </a:r>
          </a:p>
          <a:p>
            <a:pPr marL="0" indent="0">
              <a:buNone/>
            </a:pPr>
            <a:endParaRPr lang="fr-FR" sz="6200" b="1"/>
          </a:p>
          <a:p>
            <a:pPr marL="0" indent="0">
              <a:buNone/>
            </a:pPr>
            <a:r>
              <a:rPr lang="fr-FR" sz="6200" b="1"/>
              <a:t>f) Évaluation de l’oral</a:t>
            </a:r>
          </a:p>
          <a:p>
            <a:pPr marL="0" indent="0">
              <a:buNone/>
            </a:pPr>
            <a:r>
              <a:rPr lang="fr-FR" sz="6200"/>
              <a:t>Séance ultérieure</a:t>
            </a:r>
          </a:p>
          <a:p>
            <a:pPr marL="0" indent="0">
              <a:buNone/>
            </a:pPr>
            <a:r>
              <a:rPr lang="fr-FR" sz="6200" b="1"/>
              <a:t>Revisionner la séance filmée (le maitre peut proposer des transcriptions de courts passages). Observables à discuter :</a:t>
            </a:r>
          </a:p>
          <a:p>
            <a:pPr>
              <a:buFontTx/>
              <a:buChar char="-"/>
            </a:pPr>
            <a:r>
              <a:rPr lang="fr-FR" sz="6200"/>
              <a:t>Reformulations (répétition ? paraphrase ? ) d’élèves des propos d’un autre élève  : trace de la prise en compte de la parole de l’autre </a:t>
            </a:r>
          </a:p>
          <a:p>
            <a:pPr>
              <a:buFontTx/>
              <a:buChar char="-"/>
            </a:pPr>
            <a:r>
              <a:rPr lang="fr-FR" sz="6200"/>
              <a:t>Circulation de la parole (pas de QRE) </a:t>
            </a:r>
          </a:p>
          <a:p>
            <a:pPr>
              <a:buFontTx/>
              <a:buChar char="-"/>
            </a:pPr>
            <a:r>
              <a:rPr lang="fr-FR" sz="6200"/>
              <a:t>Présence de marqueurs montrant qu’on laisse un espace de négociation (peut-être,  il me semble que ….)</a:t>
            </a:r>
          </a:p>
          <a:p>
            <a:pPr>
              <a:buFontTx/>
              <a:buChar char="-"/>
            </a:pPr>
            <a:r>
              <a:rPr lang="fr-FR" sz="6200"/>
              <a:t>Présence de marqueurs de justification (donc / parce que / puisque… alors) , d’arguments et de contre-arguments</a:t>
            </a:r>
          </a:p>
          <a:p>
            <a:pPr>
              <a:buFontTx/>
              <a:buChar char="-"/>
            </a:pPr>
            <a:r>
              <a:rPr lang="fr-FR" sz="6200"/>
              <a:t>Exemples précis  pour justifier une affirmation</a:t>
            </a:r>
          </a:p>
          <a:p>
            <a:pPr>
              <a:buFontTx/>
              <a:buChar char="-"/>
            </a:pPr>
            <a:r>
              <a:rPr lang="fr-FR" sz="6200"/>
              <a:t>Respect de la parole d’autrui (peu de chevauchements de parole) / prise de parole quand le président la donne</a:t>
            </a:r>
          </a:p>
          <a:p>
            <a:pPr marL="0" indent="0">
              <a:buNone/>
            </a:pPr>
            <a:endParaRPr lang="fr-FR" b="1"/>
          </a:p>
          <a:p>
            <a:pPr lvl="1">
              <a:buFont typeface="Wingdings" panose="05000000000000000000" pitchFamily="2" charset="2"/>
              <a:buChar char="Ø"/>
            </a:pPr>
            <a:endParaRPr lang="fr-FR"/>
          </a:p>
          <a:p>
            <a:pPr marL="457200" lvl="1" indent="0">
              <a:buNone/>
            </a:pPr>
            <a:endParaRPr lang="fr-FR"/>
          </a:p>
          <a:p>
            <a:pPr marL="457200" lvl="1" indent="0">
              <a:buNone/>
            </a:pPr>
            <a:r>
              <a:rPr lang="fr-FR"/>
              <a:t>		</a:t>
            </a:r>
          </a:p>
          <a:p>
            <a:pPr marL="1828800" lvl="4" indent="0">
              <a:buNone/>
            </a:pPr>
            <a:endParaRPr lang="fr-FR"/>
          </a:p>
          <a:p>
            <a:pPr marL="1828800" lvl="4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2402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2789</Words>
  <Application>Microsoft Office PowerPoint</Application>
  <PresentationFormat>Grand écran</PresentationFormat>
  <Paragraphs>276</Paragraphs>
  <Slides>20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Palatino Linotype</vt:lpstr>
      <vt:lpstr>Times New Roman</vt:lpstr>
      <vt:lpstr>Wingdings</vt:lpstr>
      <vt:lpstr>Thème Office</vt:lpstr>
      <vt:lpstr>TD  UE 302 M2  ORAL   C1 C2 C3 Corrigé  </vt:lpstr>
      <vt:lpstr>Exemple pour le dossier C1 (MS/GS)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Exemple pour le dossier C2 </vt:lpstr>
      <vt:lpstr>Présentation PowerPoint</vt:lpstr>
      <vt:lpstr>A définir </vt:lpstr>
      <vt:lpstr>Séance sur la mise en voix de la recette </vt:lpstr>
      <vt:lpstr>Présentation PowerPoint</vt:lpstr>
      <vt:lpstr>Un exemple pour le dossier C3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Hélène Castany</dc:creator>
  <cp:lastModifiedBy>Hélène Castany</cp:lastModifiedBy>
  <cp:revision>6</cp:revision>
  <dcterms:created xsi:type="dcterms:W3CDTF">2021-01-31T15:26:37Z</dcterms:created>
  <dcterms:modified xsi:type="dcterms:W3CDTF">2024-08-28T13:29:07Z</dcterms:modified>
</cp:coreProperties>
</file>