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3"/>
  </p:notesMasterIdLst>
  <p:sldIdLst>
    <p:sldId id="257" r:id="rId2"/>
    <p:sldId id="272" r:id="rId3"/>
    <p:sldId id="259" r:id="rId4"/>
    <p:sldId id="273" r:id="rId5"/>
    <p:sldId id="274" r:id="rId6"/>
    <p:sldId id="258" r:id="rId7"/>
    <p:sldId id="260" r:id="rId8"/>
    <p:sldId id="264" r:id="rId9"/>
    <p:sldId id="261" r:id="rId10"/>
    <p:sldId id="262" r:id="rId11"/>
    <p:sldId id="275" r:id="rId12"/>
    <p:sldId id="276" r:id="rId13"/>
    <p:sldId id="263" r:id="rId14"/>
    <p:sldId id="265" r:id="rId15"/>
    <p:sldId id="266" r:id="rId16"/>
    <p:sldId id="267" r:id="rId17"/>
    <p:sldId id="268" r:id="rId18"/>
    <p:sldId id="269" r:id="rId19"/>
    <p:sldId id="270" r:id="rId20"/>
    <p:sldId id="277" r:id="rId21"/>
    <p:sldId id="271" r:id="rId22"/>
    <p:sldId id="278" r:id="rId23"/>
    <p:sldId id="279" r:id="rId24"/>
    <p:sldId id="280" r:id="rId25"/>
    <p:sldId id="284" r:id="rId26"/>
    <p:sldId id="282" r:id="rId27"/>
    <p:sldId id="283" r:id="rId28"/>
    <p:sldId id="288" r:id="rId29"/>
    <p:sldId id="289" r:id="rId30"/>
    <p:sldId id="290" r:id="rId31"/>
    <p:sldId id="291"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1486" autoAdjust="0"/>
  </p:normalViewPr>
  <p:slideViewPr>
    <p:cSldViewPr snapToGrid="0">
      <p:cViewPr varScale="1">
        <p:scale>
          <a:sx n="78" d="100"/>
          <a:sy n="78" d="100"/>
        </p:scale>
        <p:origin x="10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9EF021-5A0A-4BAB-B82E-CA69E33F63EE}" type="doc">
      <dgm:prSet loTypeId="urn:microsoft.com/office/officeart/2005/8/layout/hierarchy1" loCatId="hierarchy" qsTypeId="urn:microsoft.com/office/officeart/2005/8/quickstyle/simple4" qsCatId="simple" csTypeId="urn:microsoft.com/office/officeart/2005/8/colors/colorful2" csCatId="colorful" phldr="1"/>
      <dgm:spPr/>
      <dgm:t>
        <a:bodyPr/>
        <a:lstStyle/>
        <a:p>
          <a:endParaRPr lang="en-US"/>
        </a:p>
      </dgm:t>
    </dgm:pt>
    <dgm:pt modelId="{CD5D3211-8EC5-42C6-BB62-D4D7CF88CBAA}">
      <dgm:prSet custT="1"/>
      <dgm:spPr/>
      <dgm:t>
        <a:bodyPr/>
        <a:lstStyle/>
        <a:p>
          <a:r>
            <a:rPr lang="en-US" sz="1900" dirty="0"/>
            <a:t> </a:t>
          </a:r>
          <a:r>
            <a:rPr lang="en-US" sz="1900" dirty="0" err="1">
              <a:latin typeface="Arial" panose="020B0604020202020204" pitchFamily="34" charset="0"/>
              <a:cs typeface="Arial" panose="020B0604020202020204" pitchFamily="34" charset="0"/>
            </a:rPr>
            <a:t>C’est</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repérer</a:t>
          </a:r>
          <a:r>
            <a:rPr lang="en-US" sz="1900" dirty="0">
              <a:latin typeface="Arial" panose="020B0604020202020204" pitchFamily="34" charset="0"/>
              <a:cs typeface="Arial" panose="020B0604020202020204" pitchFamily="34" charset="0"/>
            </a:rPr>
            <a:t> et </a:t>
          </a:r>
          <a:r>
            <a:rPr lang="en-US" sz="1900" dirty="0" err="1">
              <a:latin typeface="Arial" panose="020B0604020202020204" pitchFamily="34" charset="0"/>
              <a:cs typeface="Arial" panose="020B0604020202020204" pitchFamily="34" charset="0"/>
            </a:rPr>
            <a:t>comprendre</a:t>
          </a:r>
          <a:r>
            <a:rPr lang="en-US" sz="1900" dirty="0">
              <a:latin typeface="Arial" panose="020B0604020202020204" pitchFamily="34" charset="0"/>
              <a:cs typeface="Arial" panose="020B0604020202020204" pitchFamily="34" charset="0"/>
            </a:rPr>
            <a:t> les </a:t>
          </a:r>
          <a:r>
            <a:rPr lang="en-US" sz="1900" dirty="0" err="1">
              <a:latin typeface="Arial" panose="020B0604020202020204" pitchFamily="34" charset="0"/>
              <a:cs typeface="Arial" panose="020B0604020202020204" pitchFamily="34" charset="0"/>
            </a:rPr>
            <a:t>niveaux</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d’hétérogénéité</a:t>
          </a:r>
          <a:r>
            <a:rPr lang="en-US" sz="1900" dirty="0">
              <a:latin typeface="Arial" panose="020B0604020202020204" pitchFamily="34" charset="0"/>
              <a:cs typeface="Arial" panose="020B0604020202020204" pitchFamily="34" charset="0"/>
            </a:rPr>
            <a:t> à prendre </a:t>
          </a:r>
          <a:r>
            <a:rPr lang="en-US" sz="1900" dirty="0" err="1">
              <a:latin typeface="Arial" panose="020B0604020202020204" pitchFamily="34" charset="0"/>
              <a:cs typeface="Arial" panose="020B0604020202020204" pitchFamily="34" charset="0"/>
            </a:rPr>
            <a:t>en</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compte</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en</a:t>
          </a:r>
          <a:r>
            <a:rPr lang="en-US" sz="1900" dirty="0">
              <a:latin typeface="Arial" panose="020B0604020202020204" pitchFamily="34" charset="0"/>
              <a:cs typeface="Arial" panose="020B0604020202020204" pitchFamily="34" charset="0"/>
            </a:rPr>
            <a:t> </a:t>
          </a:r>
          <a:r>
            <a:rPr lang="en-US" sz="1900" dirty="0" err="1">
              <a:latin typeface="Arial" panose="020B0604020202020204" pitchFamily="34" charset="0"/>
              <a:cs typeface="Arial" panose="020B0604020202020204" pitchFamily="34" charset="0"/>
            </a:rPr>
            <a:t>classe</a:t>
          </a:r>
          <a:r>
            <a:rPr lang="en-US" sz="1900" dirty="0">
              <a:latin typeface="Arial" panose="020B0604020202020204" pitchFamily="34" charset="0"/>
              <a:cs typeface="Arial" panose="020B0604020202020204" pitchFamily="34" charset="0"/>
            </a:rPr>
            <a:t> </a:t>
          </a:r>
        </a:p>
      </dgm:t>
    </dgm:pt>
    <dgm:pt modelId="{94C826F1-31E9-4AB7-83B1-18F3D0145F5F}" type="parTrans" cxnId="{BD2F3922-8213-457D-8524-2D5BA47DE02B}">
      <dgm:prSet/>
      <dgm:spPr/>
      <dgm:t>
        <a:bodyPr/>
        <a:lstStyle/>
        <a:p>
          <a:endParaRPr lang="en-US"/>
        </a:p>
      </dgm:t>
    </dgm:pt>
    <dgm:pt modelId="{BDA1390F-AD8E-46D6-8EC1-898F7F8CD5F5}" type="sibTrans" cxnId="{BD2F3922-8213-457D-8524-2D5BA47DE02B}">
      <dgm:prSet/>
      <dgm:spPr/>
      <dgm:t>
        <a:bodyPr/>
        <a:lstStyle/>
        <a:p>
          <a:endParaRPr lang="en-US"/>
        </a:p>
      </dgm:t>
    </dgm:pt>
    <dgm:pt modelId="{26090B5A-1A03-4FC0-99F9-B5EBC0485B44}">
      <dgm:prSet custT="1"/>
      <dgm:spPr/>
      <dgm:t>
        <a:bodyPr/>
        <a:lstStyle/>
        <a:p>
          <a:r>
            <a:rPr lang="en-US" sz="1800" dirty="0">
              <a:latin typeface="Arial" panose="020B0604020202020204" pitchFamily="34" charset="0"/>
              <a:cs typeface="Arial" panose="020B0604020202020204" pitchFamily="34" charset="0"/>
            </a:rPr>
            <a:t>1</a:t>
          </a:r>
        </a:p>
        <a:p>
          <a:r>
            <a:rPr lang="en-US" sz="1800" dirty="0" err="1">
              <a:latin typeface="Arial" panose="020B0604020202020204" pitchFamily="34" charset="0"/>
              <a:cs typeface="Arial" panose="020B0604020202020204" pitchFamily="34" charset="0"/>
            </a:rPr>
            <a:t>Hétérogénéité</a:t>
          </a:r>
          <a:r>
            <a:rPr lang="en-US" sz="1800" dirty="0">
              <a:latin typeface="Arial" panose="020B0604020202020204" pitchFamily="34" charset="0"/>
              <a:cs typeface="Arial" panose="020B0604020202020204" pitchFamily="34" charset="0"/>
            </a:rPr>
            <a:t> des </a:t>
          </a:r>
        </a:p>
        <a:p>
          <a:r>
            <a:rPr lang="en-US" sz="1800" dirty="0" err="1">
              <a:latin typeface="Arial" panose="020B0604020202020204" pitchFamily="34" charset="0"/>
              <a:cs typeface="Arial" panose="020B0604020202020204" pitchFamily="34" charset="0"/>
            </a:rPr>
            <a:t>niveaux</a:t>
          </a:r>
          <a:r>
            <a:rPr lang="en-US" sz="1800" dirty="0">
              <a:latin typeface="Arial" panose="020B0604020202020204" pitchFamily="34" charset="0"/>
              <a:cs typeface="Arial" panose="020B0604020202020204" pitchFamily="34" charset="0"/>
            </a:rPr>
            <a:t> </a:t>
          </a:r>
        </a:p>
        <a:p>
          <a:r>
            <a:rPr lang="en-US" sz="1800" dirty="0">
              <a:latin typeface="Arial" panose="020B0604020202020204" pitchFamily="34" charset="0"/>
              <a:cs typeface="Arial" panose="020B0604020202020204" pitchFamily="34" charset="0"/>
            </a:rPr>
            <a:t>de </a:t>
          </a:r>
          <a:r>
            <a:rPr lang="en-US" sz="1800" dirty="0" err="1">
              <a:latin typeface="Arial" panose="020B0604020202020204" pitchFamily="34" charset="0"/>
              <a:cs typeface="Arial" panose="020B0604020202020204" pitchFamily="34" charset="0"/>
            </a:rPr>
            <a:t>développement</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cognitif</a:t>
          </a:r>
          <a:endParaRPr lang="en-US" sz="1800" dirty="0">
            <a:latin typeface="Arial" panose="020B0604020202020204" pitchFamily="34" charset="0"/>
            <a:cs typeface="Arial" panose="020B0604020202020204" pitchFamily="34" charset="0"/>
          </a:endParaRPr>
        </a:p>
      </dgm:t>
    </dgm:pt>
    <dgm:pt modelId="{6E6A4C5F-B80C-45DE-A5E1-C831A0AA276E}" type="parTrans" cxnId="{1CBE8D6E-C337-4724-94F1-02759D36E1C5}">
      <dgm:prSet/>
      <dgm:spPr/>
      <dgm:t>
        <a:bodyPr/>
        <a:lstStyle/>
        <a:p>
          <a:endParaRPr lang="en-US"/>
        </a:p>
      </dgm:t>
    </dgm:pt>
    <dgm:pt modelId="{6624BAE5-81FE-45E0-9AC6-937047B54B16}" type="sibTrans" cxnId="{1CBE8D6E-C337-4724-94F1-02759D36E1C5}">
      <dgm:prSet/>
      <dgm:spPr/>
      <dgm:t>
        <a:bodyPr/>
        <a:lstStyle/>
        <a:p>
          <a:endParaRPr lang="en-US"/>
        </a:p>
      </dgm:t>
    </dgm:pt>
    <dgm:pt modelId="{E16EE273-5034-4D84-90A6-180C4B692C5B}">
      <dgm:prSet custT="1"/>
      <dgm:spPr/>
      <dgm:t>
        <a:bodyPr/>
        <a:lstStyle/>
        <a:p>
          <a:r>
            <a:rPr lang="en-US" sz="1800" dirty="0">
              <a:latin typeface="Arial" panose="020B0604020202020204" pitchFamily="34" charset="0"/>
              <a:cs typeface="Arial" panose="020B0604020202020204" pitchFamily="34" charset="0"/>
            </a:rPr>
            <a:t>2</a:t>
          </a:r>
        </a:p>
        <a:p>
          <a:r>
            <a:rPr lang="en-US" sz="1800" dirty="0" err="1">
              <a:latin typeface="Arial" panose="020B0604020202020204" pitchFamily="34" charset="0"/>
              <a:cs typeface="Arial" panose="020B0604020202020204" pitchFamily="34" charset="0"/>
            </a:rPr>
            <a:t>Hétérogénéité</a:t>
          </a:r>
          <a:r>
            <a:rPr lang="en-US" sz="1800" dirty="0">
              <a:latin typeface="Arial" panose="020B0604020202020204" pitchFamily="34" charset="0"/>
              <a:cs typeface="Arial" panose="020B0604020202020204" pitchFamily="34" charset="0"/>
            </a:rPr>
            <a:t> des rapports au savoir </a:t>
          </a:r>
        </a:p>
      </dgm:t>
    </dgm:pt>
    <dgm:pt modelId="{2C5236D9-1BB7-486F-A840-02298CC4B38B}" type="parTrans" cxnId="{AAAB39E9-DD35-4F6A-AD3B-72BEF4DCCBF2}">
      <dgm:prSet/>
      <dgm:spPr/>
      <dgm:t>
        <a:bodyPr/>
        <a:lstStyle/>
        <a:p>
          <a:endParaRPr lang="en-US"/>
        </a:p>
      </dgm:t>
    </dgm:pt>
    <dgm:pt modelId="{27296909-E797-492D-BB23-65AA3F90674F}" type="sibTrans" cxnId="{AAAB39E9-DD35-4F6A-AD3B-72BEF4DCCBF2}">
      <dgm:prSet/>
      <dgm:spPr/>
      <dgm:t>
        <a:bodyPr/>
        <a:lstStyle/>
        <a:p>
          <a:endParaRPr lang="en-US"/>
        </a:p>
      </dgm:t>
    </dgm:pt>
    <dgm:pt modelId="{36CDAF45-B927-4BB7-BD12-CD99D9250372}">
      <dgm:prSet custT="1"/>
      <dgm:spPr/>
      <dgm:t>
        <a:bodyPr/>
        <a:lstStyle/>
        <a:p>
          <a:r>
            <a:rPr lang="en-US" sz="1800" dirty="0">
              <a:latin typeface="Arial" panose="020B0604020202020204" pitchFamily="34" charset="0"/>
              <a:cs typeface="Arial" panose="020B0604020202020204" pitchFamily="34" charset="0"/>
            </a:rPr>
            <a:t>3</a:t>
          </a:r>
        </a:p>
        <a:p>
          <a:r>
            <a:rPr lang="en-US" sz="1800" dirty="0" err="1">
              <a:latin typeface="Arial" panose="020B0604020202020204" pitchFamily="34" charset="0"/>
              <a:cs typeface="Arial" panose="020B0604020202020204" pitchFamily="34" charset="0"/>
            </a:rPr>
            <a:t>Hétérogénéité</a:t>
          </a:r>
          <a:r>
            <a:rPr lang="en-US" sz="1800" dirty="0">
              <a:latin typeface="Arial" panose="020B0604020202020204" pitchFamily="34" charset="0"/>
              <a:cs typeface="Arial" panose="020B0604020202020204" pitchFamily="34" charset="0"/>
            </a:rPr>
            <a:t> des relations socio-</a:t>
          </a:r>
          <a:r>
            <a:rPr lang="en-US" sz="1800" dirty="0" err="1">
              <a:latin typeface="Arial" panose="020B0604020202020204" pitchFamily="34" charset="0"/>
              <a:cs typeface="Arial" panose="020B0604020202020204" pitchFamily="34" charset="0"/>
            </a:rPr>
            <a:t>affectives</a:t>
          </a:r>
          <a:r>
            <a:rPr lang="en-US" sz="1800" dirty="0">
              <a:latin typeface="Arial" panose="020B0604020202020204" pitchFamily="34" charset="0"/>
              <a:cs typeface="Arial" panose="020B0604020202020204" pitchFamily="34" charset="0"/>
            </a:rPr>
            <a:t> avec le </a:t>
          </a:r>
          <a:r>
            <a:rPr lang="en-US" sz="1800" dirty="0" err="1">
              <a:latin typeface="Arial" panose="020B0604020202020204" pitchFamily="34" charset="0"/>
              <a:cs typeface="Arial" panose="020B0604020202020204" pitchFamily="34" charset="0"/>
            </a:rPr>
            <a:t>système</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scolaire</a:t>
          </a:r>
          <a:r>
            <a:rPr lang="en-US" sz="1800" dirty="0">
              <a:latin typeface="Arial" panose="020B0604020202020204" pitchFamily="34" charset="0"/>
              <a:cs typeface="Arial" panose="020B0604020202020204" pitchFamily="34" charset="0"/>
            </a:rPr>
            <a:t> </a:t>
          </a:r>
        </a:p>
      </dgm:t>
    </dgm:pt>
    <dgm:pt modelId="{269F9196-839E-4F2D-8893-747E51C05468}" type="parTrans" cxnId="{11E84A7C-8E88-49E3-8F38-2F0062B1B9F1}">
      <dgm:prSet/>
      <dgm:spPr/>
      <dgm:t>
        <a:bodyPr/>
        <a:lstStyle/>
        <a:p>
          <a:endParaRPr lang="en-US"/>
        </a:p>
      </dgm:t>
    </dgm:pt>
    <dgm:pt modelId="{6B9E98FE-E970-4174-8F86-FBA94E64ECB2}" type="sibTrans" cxnId="{11E84A7C-8E88-49E3-8F38-2F0062B1B9F1}">
      <dgm:prSet/>
      <dgm:spPr/>
      <dgm:t>
        <a:bodyPr/>
        <a:lstStyle/>
        <a:p>
          <a:endParaRPr lang="en-US"/>
        </a:p>
      </dgm:t>
    </dgm:pt>
    <dgm:pt modelId="{858F6F18-91FA-4F4E-8ACA-56A0A0D1FA81}">
      <dgm:prSet/>
      <dgm:spPr/>
      <dgm:t>
        <a:bodyPr/>
        <a:lstStyle/>
        <a:p>
          <a:r>
            <a:rPr lang="en-US" dirty="0">
              <a:latin typeface="Arial" panose="020B0604020202020204" pitchFamily="34" charset="0"/>
              <a:cs typeface="Arial" panose="020B0604020202020204" pitchFamily="34" charset="0"/>
            </a:rPr>
            <a:t>4</a:t>
          </a:r>
        </a:p>
        <a:p>
          <a:r>
            <a:rPr lang="en-US" dirty="0" err="1">
              <a:latin typeface="Arial" panose="020B0604020202020204" pitchFamily="34" charset="0"/>
              <a:cs typeface="Arial" panose="020B0604020202020204" pitchFamily="34" charset="0"/>
            </a:rPr>
            <a:t>Hétérogénéité</a:t>
          </a:r>
          <a:r>
            <a:rPr lang="en-US" dirty="0">
              <a:latin typeface="Arial" panose="020B0604020202020204" pitchFamily="34" charset="0"/>
              <a:cs typeface="Arial" panose="020B0604020202020204" pitchFamily="34" charset="0"/>
            </a:rPr>
            <a:t> de la </a:t>
          </a:r>
          <a:r>
            <a:rPr lang="en-US" dirty="0" err="1">
              <a:latin typeface="Arial" panose="020B0604020202020204" pitchFamily="34" charset="0"/>
              <a:cs typeface="Arial" panose="020B0604020202020204" pitchFamily="34" charset="0"/>
            </a:rPr>
            <a:t>maîtrise</a:t>
          </a:r>
          <a:r>
            <a:rPr lang="en-US" dirty="0">
              <a:latin typeface="Arial" panose="020B0604020202020204" pitchFamily="34" charset="0"/>
              <a:cs typeface="Arial" panose="020B0604020202020204" pitchFamily="34" charset="0"/>
            </a:rPr>
            <a:t> des </a:t>
          </a:r>
          <a:r>
            <a:rPr lang="en-US" dirty="0" err="1">
              <a:latin typeface="Arial" panose="020B0604020202020204" pitchFamily="34" charset="0"/>
              <a:cs typeface="Arial" panose="020B0604020202020204" pitchFamily="34" charset="0"/>
            </a:rPr>
            <a:t>pré-requis</a:t>
          </a:r>
          <a:r>
            <a:rPr lang="en-US" dirty="0">
              <a:latin typeface="Arial" panose="020B0604020202020204" pitchFamily="34" charset="0"/>
              <a:cs typeface="Arial" panose="020B0604020202020204" pitchFamily="34" charset="0"/>
            </a:rPr>
            <a:t> </a:t>
          </a:r>
        </a:p>
      </dgm:t>
    </dgm:pt>
    <dgm:pt modelId="{EBF5D53F-66D4-4B46-9AD9-01D252B08F19}" type="parTrans" cxnId="{88CE9C3B-8995-4AFD-885F-89313961A3D5}">
      <dgm:prSet/>
      <dgm:spPr/>
      <dgm:t>
        <a:bodyPr/>
        <a:lstStyle/>
        <a:p>
          <a:endParaRPr lang="en-US"/>
        </a:p>
      </dgm:t>
    </dgm:pt>
    <dgm:pt modelId="{C00167D5-BE52-42E2-AE38-EC4F7BDEF534}" type="sibTrans" cxnId="{88CE9C3B-8995-4AFD-885F-89313961A3D5}">
      <dgm:prSet/>
      <dgm:spPr/>
      <dgm:t>
        <a:bodyPr/>
        <a:lstStyle/>
        <a:p>
          <a:endParaRPr lang="en-US"/>
        </a:p>
      </dgm:t>
    </dgm:pt>
    <dgm:pt modelId="{B665B187-211B-4303-9667-7147C6A73159}">
      <dgm:prSet custT="1"/>
      <dgm:spPr/>
      <dgm:t>
        <a:bodyPr/>
        <a:lstStyle/>
        <a:p>
          <a:r>
            <a:rPr lang="en-US" sz="1800" dirty="0">
              <a:latin typeface="Arial" panose="020B0604020202020204" pitchFamily="34" charset="0"/>
              <a:cs typeface="Arial" panose="020B0604020202020204" pitchFamily="34" charset="0"/>
            </a:rPr>
            <a:t>5</a:t>
          </a:r>
        </a:p>
        <a:p>
          <a:r>
            <a:rPr lang="en-US" sz="1800" dirty="0" err="1">
              <a:latin typeface="Arial" panose="020B0604020202020204" pitchFamily="34" charset="0"/>
              <a:cs typeface="Arial" panose="020B0604020202020204" pitchFamily="34" charset="0"/>
            </a:rPr>
            <a:t>Hétérogénéité</a:t>
          </a:r>
          <a:r>
            <a:rPr lang="en-US" sz="1800" dirty="0">
              <a:latin typeface="Arial" panose="020B0604020202020204" pitchFamily="34" charset="0"/>
              <a:cs typeface="Arial" panose="020B0604020202020204" pitchFamily="34" charset="0"/>
            </a:rPr>
            <a:t> des styles </a:t>
          </a:r>
          <a:r>
            <a:rPr lang="en-US" sz="1800" dirty="0" err="1">
              <a:latin typeface="Arial" panose="020B0604020202020204" pitchFamily="34" charset="0"/>
              <a:cs typeface="Arial" panose="020B0604020202020204" pitchFamily="34" charset="0"/>
            </a:rPr>
            <a:t>cognitifs</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Hétérogénéité</a:t>
          </a:r>
          <a:r>
            <a:rPr lang="en-US" sz="1800" dirty="0">
              <a:latin typeface="Arial" panose="020B0604020202020204" pitchFamily="34" charset="0"/>
              <a:cs typeface="Arial" panose="020B0604020202020204" pitchFamily="34" charset="0"/>
            </a:rPr>
            <a:t> des </a:t>
          </a:r>
          <a:r>
            <a:rPr lang="en-US" sz="1800" dirty="0" err="1">
              <a:latin typeface="Arial" panose="020B0604020202020204" pitchFamily="34" charset="0"/>
              <a:cs typeface="Arial" panose="020B0604020202020204" pitchFamily="34" charset="0"/>
            </a:rPr>
            <a:t>stratégies</a:t>
          </a:r>
          <a:r>
            <a:rPr lang="en-US" sz="1800" dirty="0">
              <a:latin typeface="Arial" panose="020B0604020202020204" pitchFamily="34" charset="0"/>
              <a:cs typeface="Arial" panose="020B0604020202020204" pitchFamily="34" charset="0"/>
            </a:rPr>
            <a:t> </a:t>
          </a:r>
          <a:r>
            <a:rPr lang="en-US" sz="1800" dirty="0" err="1">
              <a:latin typeface="Arial" panose="020B0604020202020204" pitchFamily="34" charset="0"/>
              <a:cs typeface="Arial" panose="020B0604020202020204" pitchFamily="34" charset="0"/>
            </a:rPr>
            <a:t>d’apprentissage</a:t>
          </a:r>
          <a:endParaRPr lang="en-US" sz="1800" dirty="0">
            <a:latin typeface="Arial" panose="020B0604020202020204" pitchFamily="34" charset="0"/>
            <a:cs typeface="Arial" panose="020B0604020202020204" pitchFamily="34" charset="0"/>
          </a:endParaRPr>
        </a:p>
      </dgm:t>
    </dgm:pt>
    <dgm:pt modelId="{0CE8023B-BC3A-4E75-89F7-CEE3F4658076}" type="parTrans" cxnId="{DEF1B3A9-7928-432C-8710-C985D8AB5657}">
      <dgm:prSet/>
      <dgm:spPr/>
      <dgm:t>
        <a:bodyPr/>
        <a:lstStyle/>
        <a:p>
          <a:endParaRPr lang="en-US"/>
        </a:p>
      </dgm:t>
    </dgm:pt>
    <dgm:pt modelId="{BDAC8584-6BAD-4EEE-A763-ECDC8E81341A}" type="sibTrans" cxnId="{DEF1B3A9-7928-432C-8710-C985D8AB5657}">
      <dgm:prSet/>
      <dgm:spPr/>
      <dgm:t>
        <a:bodyPr/>
        <a:lstStyle/>
        <a:p>
          <a:endParaRPr lang="en-US"/>
        </a:p>
      </dgm:t>
    </dgm:pt>
    <dgm:pt modelId="{AFC992F3-4441-44E4-AF8C-435C035F485B}" type="pres">
      <dgm:prSet presAssocID="{349EF021-5A0A-4BAB-B82E-CA69E33F63EE}" presName="hierChild1" presStyleCnt="0">
        <dgm:presLayoutVars>
          <dgm:chPref val="1"/>
          <dgm:dir/>
          <dgm:animOne val="branch"/>
          <dgm:animLvl val="lvl"/>
          <dgm:resizeHandles/>
        </dgm:presLayoutVars>
      </dgm:prSet>
      <dgm:spPr/>
    </dgm:pt>
    <dgm:pt modelId="{137F1A43-8973-4FF7-A620-84662892B9D8}" type="pres">
      <dgm:prSet presAssocID="{CD5D3211-8EC5-42C6-BB62-D4D7CF88CBAA}" presName="hierRoot1" presStyleCnt="0"/>
      <dgm:spPr/>
    </dgm:pt>
    <dgm:pt modelId="{5CDC6585-8597-4A73-9326-3E1690E45D06}" type="pres">
      <dgm:prSet presAssocID="{CD5D3211-8EC5-42C6-BB62-D4D7CF88CBAA}" presName="composite" presStyleCnt="0"/>
      <dgm:spPr/>
    </dgm:pt>
    <dgm:pt modelId="{065E0EE8-E3E0-4DA8-8EA7-3D3098C746A8}" type="pres">
      <dgm:prSet presAssocID="{CD5D3211-8EC5-42C6-BB62-D4D7CF88CBAA}" presName="background" presStyleLbl="node0" presStyleIdx="0" presStyleCnt="6"/>
      <dgm:spPr>
        <a:solidFill>
          <a:srgbClr val="669900"/>
        </a:solidFill>
      </dgm:spPr>
    </dgm:pt>
    <dgm:pt modelId="{F16DCC30-091D-49EB-89F4-DF8FF22F6628}" type="pres">
      <dgm:prSet presAssocID="{CD5D3211-8EC5-42C6-BB62-D4D7CF88CBAA}" presName="text" presStyleLbl="fgAcc0" presStyleIdx="0" presStyleCnt="6" custScaleX="397889" custScaleY="546848" custLinFactX="300000" custLinFactY="-146883" custLinFactNeighborX="396101" custLinFactNeighborY="-200000">
        <dgm:presLayoutVars>
          <dgm:chPref val="3"/>
        </dgm:presLayoutVars>
      </dgm:prSet>
      <dgm:spPr/>
    </dgm:pt>
    <dgm:pt modelId="{1DEBDFEC-A0F1-4372-AD7A-A8F85D27DC27}" type="pres">
      <dgm:prSet presAssocID="{CD5D3211-8EC5-42C6-BB62-D4D7CF88CBAA}" presName="hierChild2" presStyleCnt="0"/>
      <dgm:spPr/>
    </dgm:pt>
    <dgm:pt modelId="{06EA4F2D-FB5A-4849-9836-30761EC63840}" type="pres">
      <dgm:prSet presAssocID="{26090B5A-1A03-4FC0-99F9-B5EBC0485B44}" presName="hierRoot1" presStyleCnt="0"/>
      <dgm:spPr/>
    </dgm:pt>
    <dgm:pt modelId="{48C4DE37-900E-484D-9652-DB9C591D8F8E}" type="pres">
      <dgm:prSet presAssocID="{26090B5A-1A03-4FC0-99F9-B5EBC0485B44}" presName="composite" presStyleCnt="0"/>
      <dgm:spPr/>
    </dgm:pt>
    <dgm:pt modelId="{15F31759-7AAF-4FB9-99A3-111E1E1E7112}" type="pres">
      <dgm:prSet presAssocID="{26090B5A-1A03-4FC0-99F9-B5EBC0485B44}" presName="background" presStyleLbl="node0" presStyleIdx="1" presStyleCnt="6"/>
      <dgm:spPr>
        <a:solidFill>
          <a:srgbClr val="669900"/>
        </a:solidFill>
      </dgm:spPr>
    </dgm:pt>
    <dgm:pt modelId="{5501750C-7AA8-43ED-8960-B952E9E48325}" type="pres">
      <dgm:prSet presAssocID="{26090B5A-1A03-4FC0-99F9-B5EBC0485B44}" presName="text" presStyleLbl="fgAcc0" presStyleIdx="1" presStyleCnt="6" custScaleX="331174" custScaleY="703454" custLinFactX="-100000" custLinFactY="62497" custLinFactNeighborX="-153632" custLinFactNeighborY="100000">
        <dgm:presLayoutVars>
          <dgm:chPref val="3"/>
        </dgm:presLayoutVars>
      </dgm:prSet>
      <dgm:spPr/>
    </dgm:pt>
    <dgm:pt modelId="{7DCA53CF-5CA0-45F6-A5AC-7180017DA387}" type="pres">
      <dgm:prSet presAssocID="{26090B5A-1A03-4FC0-99F9-B5EBC0485B44}" presName="hierChild2" presStyleCnt="0"/>
      <dgm:spPr/>
    </dgm:pt>
    <dgm:pt modelId="{FB8AD1EC-61C4-4415-8EB2-DBC86679F61A}" type="pres">
      <dgm:prSet presAssocID="{E16EE273-5034-4D84-90A6-180C4B692C5B}" presName="hierRoot1" presStyleCnt="0"/>
      <dgm:spPr/>
    </dgm:pt>
    <dgm:pt modelId="{16C939EC-45CC-4E49-B128-83F4EEAB9ABA}" type="pres">
      <dgm:prSet presAssocID="{E16EE273-5034-4D84-90A6-180C4B692C5B}" presName="composite" presStyleCnt="0"/>
      <dgm:spPr/>
    </dgm:pt>
    <dgm:pt modelId="{6978FA1A-BC5E-4DD8-B676-97FCD407BEA8}" type="pres">
      <dgm:prSet presAssocID="{E16EE273-5034-4D84-90A6-180C4B692C5B}" presName="background" presStyleLbl="node0" presStyleIdx="2" presStyleCnt="6"/>
      <dgm:spPr>
        <a:solidFill>
          <a:srgbClr val="669900"/>
        </a:solidFill>
      </dgm:spPr>
    </dgm:pt>
    <dgm:pt modelId="{29A1A9A2-6555-4431-B206-3E1EA439D0A0}" type="pres">
      <dgm:prSet presAssocID="{E16EE273-5034-4D84-90A6-180C4B692C5B}" presName="text" presStyleLbl="fgAcc0" presStyleIdx="2" presStyleCnt="6" custScaleX="319498" custScaleY="359536" custLinFactX="-100000" custLinFactY="100000" custLinFactNeighborX="-121153" custLinFactNeighborY="197370">
        <dgm:presLayoutVars>
          <dgm:chPref val="3"/>
        </dgm:presLayoutVars>
      </dgm:prSet>
      <dgm:spPr/>
    </dgm:pt>
    <dgm:pt modelId="{B6C9DF44-3C10-4D77-946C-51BE37765A15}" type="pres">
      <dgm:prSet presAssocID="{E16EE273-5034-4D84-90A6-180C4B692C5B}" presName="hierChild2" presStyleCnt="0"/>
      <dgm:spPr/>
    </dgm:pt>
    <dgm:pt modelId="{EFFE9A6A-5AB1-4F58-9FB4-D311674B446E}" type="pres">
      <dgm:prSet presAssocID="{36CDAF45-B927-4BB7-BD12-CD99D9250372}" presName="hierRoot1" presStyleCnt="0"/>
      <dgm:spPr/>
    </dgm:pt>
    <dgm:pt modelId="{C1E0009A-5DAF-4DB7-B171-A622022BFBEB}" type="pres">
      <dgm:prSet presAssocID="{36CDAF45-B927-4BB7-BD12-CD99D9250372}" presName="composite" presStyleCnt="0"/>
      <dgm:spPr/>
    </dgm:pt>
    <dgm:pt modelId="{904AF399-3DF2-48CD-AD55-EF6CBA2AA43F}" type="pres">
      <dgm:prSet presAssocID="{36CDAF45-B927-4BB7-BD12-CD99D9250372}" presName="background" presStyleLbl="node0" presStyleIdx="3" presStyleCnt="6"/>
      <dgm:spPr>
        <a:solidFill>
          <a:srgbClr val="669900"/>
        </a:solidFill>
      </dgm:spPr>
    </dgm:pt>
    <dgm:pt modelId="{A1772D65-DC1B-4BF7-86F0-1AFCFFFE2A67}" type="pres">
      <dgm:prSet presAssocID="{36CDAF45-B927-4BB7-BD12-CD99D9250372}" presName="text" presStyleLbl="fgAcc0" presStyleIdx="3" presStyleCnt="6" custScaleX="299525" custScaleY="552498" custLinFactX="-83573" custLinFactY="148530" custLinFactNeighborX="-100000" custLinFactNeighborY="200000">
        <dgm:presLayoutVars>
          <dgm:chPref val="3"/>
        </dgm:presLayoutVars>
      </dgm:prSet>
      <dgm:spPr/>
    </dgm:pt>
    <dgm:pt modelId="{A56132D9-D313-4116-BCFE-15536D04E1F9}" type="pres">
      <dgm:prSet presAssocID="{36CDAF45-B927-4BB7-BD12-CD99D9250372}" presName="hierChild2" presStyleCnt="0"/>
      <dgm:spPr/>
    </dgm:pt>
    <dgm:pt modelId="{77283602-ECA1-469F-96C6-82BDFB89AA9C}" type="pres">
      <dgm:prSet presAssocID="{858F6F18-91FA-4F4E-8ACA-56A0A0D1FA81}" presName="hierRoot1" presStyleCnt="0"/>
      <dgm:spPr/>
    </dgm:pt>
    <dgm:pt modelId="{003399AD-C01B-4087-B6D4-C04C8046D95E}" type="pres">
      <dgm:prSet presAssocID="{858F6F18-91FA-4F4E-8ACA-56A0A0D1FA81}" presName="composite" presStyleCnt="0"/>
      <dgm:spPr/>
    </dgm:pt>
    <dgm:pt modelId="{E17C7244-17D4-4D5A-9918-68B514830954}" type="pres">
      <dgm:prSet presAssocID="{858F6F18-91FA-4F4E-8ACA-56A0A0D1FA81}" presName="background" presStyleLbl="node0" presStyleIdx="4" presStyleCnt="6"/>
      <dgm:spPr>
        <a:solidFill>
          <a:srgbClr val="669900"/>
        </a:solidFill>
      </dgm:spPr>
    </dgm:pt>
    <dgm:pt modelId="{7699E0CD-CEB4-43A0-B49C-2EDB753894C7}" type="pres">
      <dgm:prSet presAssocID="{858F6F18-91FA-4F4E-8ACA-56A0A0D1FA81}" presName="text" presStyleLbl="fgAcc0" presStyleIdx="4" presStyleCnt="6" custScaleX="236746" custScaleY="399980" custLinFactX="-46274" custLinFactY="46751" custLinFactNeighborX="-100000" custLinFactNeighborY="100000">
        <dgm:presLayoutVars>
          <dgm:chPref val="3"/>
        </dgm:presLayoutVars>
      </dgm:prSet>
      <dgm:spPr/>
    </dgm:pt>
    <dgm:pt modelId="{125D3A46-C337-4F31-8F54-E3C18D6A8342}" type="pres">
      <dgm:prSet presAssocID="{858F6F18-91FA-4F4E-8ACA-56A0A0D1FA81}" presName="hierChild2" presStyleCnt="0"/>
      <dgm:spPr/>
    </dgm:pt>
    <dgm:pt modelId="{0124D40D-1161-4B79-9305-24B1045B5CBF}" type="pres">
      <dgm:prSet presAssocID="{B665B187-211B-4303-9667-7147C6A73159}" presName="hierRoot1" presStyleCnt="0"/>
      <dgm:spPr/>
    </dgm:pt>
    <dgm:pt modelId="{5BBA1758-0BC1-4711-A4CF-9E439A9B6F3C}" type="pres">
      <dgm:prSet presAssocID="{B665B187-211B-4303-9667-7147C6A73159}" presName="composite" presStyleCnt="0"/>
      <dgm:spPr/>
    </dgm:pt>
    <dgm:pt modelId="{5AF2D1E9-ADEC-48B4-9936-77A543AE3D04}" type="pres">
      <dgm:prSet presAssocID="{B665B187-211B-4303-9667-7147C6A73159}" presName="background" presStyleLbl="node0" presStyleIdx="5" presStyleCnt="6"/>
      <dgm:spPr>
        <a:solidFill>
          <a:srgbClr val="669900"/>
        </a:solidFill>
      </dgm:spPr>
    </dgm:pt>
    <dgm:pt modelId="{C9BBDC4E-D99A-4516-8F14-E0CCDC806D14}" type="pres">
      <dgm:prSet presAssocID="{B665B187-211B-4303-9667-7147C6A73159}" presName="text" presStyleLbl="fgAcc0" presStyleIdx="5" presStyleCnt="6" custScaleX="358486" custScaleY="696653" custLinFactY="62168" custLinFactNeighborX="-50719" custLinFactNeighborY="100000">
        <dgm:presLayoutVars>
          <dgm:chPref val="3"/>
        </dgm:presLayoutVars>
      </dgm:prSet>
      <dgm:spPr/>
    </dgm:pt>
    <dgm:pt modelId="{A5D53C5C-C59C-40DF-9664-40F7AE00F391}" type="pres">
      <dgm:prSet presAssocID="{B665B187-211B-4303-9667-7147C6A73159}" presName="hierChild2" presStyleCnt="0"/>
      <dgm:spPr/>
    </dgm:pt>
  </dgm:ptLst>
  <dgm:cxnLst>
    <dgm:cxn modelId="{E9D4A106-9FDA-4404-8D90-370344670091}" type="presOf" srcId="{CD5D3211-8EC5-42C6-BB62-D4D7CF88CBAA}" destId="{F16DCC30-091D-49EB-89F4-DF8FF22F6628}" srcOrd="0" destOrd="0" presId="urn:microsoft.com/office/officeart/2005/8/layout/hierarchy1"/>
    <dgm:cxn modelId="{EBC78217-CED8-454E-B0F4-7FB2751C8615}" type="presOf" srcId="{26090B5A-1A03-4FC0-99F9-B5EBC0485B44}" destId="{5501750C-7AA8-43ED-8960-B952E9E48325}" srcOrd="0" destOrd="0" presId="urn:microsoft.com/office/officeart/2005/8/layout/hierarchy1"/>
    <dgm:cxn modelId="{BD2F3922-8213-457D-8524-2D5BA47DE02B}" srcId="{349EF021-5A0A-4BAB-B82E-CA69E33F63EE}" destId="{CD5D3211-8EC5-42C6-BB62-D4D7CF88CBAA}" srcOrd="0" destOrd="0" parTransId="{94C826F1-31E9-4AB7-83B1-18F3D0145F5F}" sibTransId="{BDA1390F-AD8E-46D6-8EC1-898F7F8CD5F5}"/>
    <dgm:cxn modelId="{D23B312D-A995-4BFD-A531-9BBA26801550}" type="presOf" srcId="{858F6F18-91FA-4F4E-8ACA-56A0A0D1FA81}" destId="{7699E0CD-CEB4-43A0-B49C-2EDB753894C7}" srcOrd="0" destOrd="0" presId="urn:microsoft.com/office/officeart/2005/8/layout/hierarchy1"/>
    <dgm:cxn modelId="{018D2733-C8D4-40B0-BCAA-8C49554B0BDC}" type="presOf" srcId="{B665B187-211B-4303-9667-7147C6A73159}" destId="{C9BBDC4E-D99A-4516-8F14-E0CCDC806D14}" srcOrd="0" destOrd="0" presId="urn:microsoft.com/office/officeart/2005/8/layout/hierarchy1"/>
    <dgm:cxn modelId="{88CE9C3B-8995-4AFD-885F-89313961A3D5}" srcId="{349EF021-5A0A-4BAB-B82E-CA69E33F63EE}" destId="{858F6F18-91FA-4F4E-8ACA-56A0A0D1FA81}" srcOrd="4" destOrd="0" parTransId="{EBF5D53F-66D4-4B46-9AD9-01D252B08F19}" sibTransId="{C00167D5-BE52-42E2-AE38-EC4F7BDEF534}"/>
    <dgm:cxn modelId="{C3659C41-767E-41AB-B613-483DAC6C1810}" type="presOf" srcId="{349EF021-5A0A-4BAB-B82E-CA69E33F63EE}" destId="{AFC992F3-4441-44E4-AF8C-435C035F485B}" srcOrd="0" destOrd="0" presId="urn:microsoft.com/office/officeart/2005/8/layout/hierarchy1"/>
    <dgm:cxn modelId="{1CBE8D6E-C337-4724-94F1-02759D36E1C5}" srcId="{349EF021-5A0A-4BAB-B82E-CA69E33F63EE}" destId="{26090B5A-1A03-4FC0-99F9-B5EBC0485B44}" srcOrd="1" destOrd="0" parTransId="{6E6A4C5F-B80C-45DE-A5E1-C831A0AA276E}" sibTransId="{6624BAE5-81FE-45E0-9AC6-937047B54B16}"/>
    <dgm:cxn modelId="{11E84A7C-8E88-49E3-8F38-2F0062B1B9F1}" srcId="{349EF021-5A0A-4BAB-B82E-CA69E33F63EE}" destId="{36CDAF45-B927-4BB7-BD12-CD99D9250372}" srcOrd="3" destOrd="0" parTransId="{269F9196-839E-4F2D-8893-747E51C05468}" sibTransId="{6B9E98FE-E970-4174-8F86-FBA94E64ECB2}"/>
    <dgm:cxn modelId="{DEF1B3A9-7928-432C-8710-C985D8AB5657}" srcId="{349EF021-5A0A-4BAB-B82E-CA69E33F63EE}" destId="{B665B187-211B-4303-9667-7147C6A73159}" srcOrd="5" destOrd="0" parTransId="{0CE8023B-BC3A-4E75-89F7-CEE3F4658076}" sibTransId="{BDAC8584-6BAD-4EEE-A763-ECDC8E81341A}"/>
    <dgm:cxn modelId="{C9881BD4-9E54-4506-8F02-74020ABD6DD8}" type="presOf" srcId="{36CDAF45-B927-4BB7-BD12-CD99D9250372}" destId="{A1772D65-DC1B-4BF7-86F0-1AFCFFFE2A67}" srcOrd="0" destOrd="0" presId="urn:microsoft.com/office/officeart/2005/8/layout/hierarchy1"/>
    <dgm:cxn modelId="{AAAB39E9-DD35-4F6A-AD3B-72BEF4DCCBF2}" srcId="{349EF021-5A0A-4BAB-B82E-CA69E33F63EE}" destId="{E16EE273-5034-4D84-90A6-180C4B692C5B}" srcOrd="2" destOrd="0" parTransId="{2C5236D9-1BB7-486F-A840-02298CC4B38B}" sibTransId="{27296909-E797-492D-BB23-65AA3F90674F}"/>
    <dgm:cxn modelId="{18276AF5-4E21-4F6C-8A8F-E1882DB62221}" type="presOf" srcId="{E16EE273-5034-4D84-90A6-180C4B692C5B}" destId="{29A1A9A2-6555-4431-B206-3E1EA439D0A0}" srcOrd="0" destOrd="0" presId="urn:microsoft.com/office/officeart/2005/8/layout/hierarchy1"/>
    <dgm:cxn modelId="{9417B348-8FBD-499D-9AFB-D33DD741090A}" type="presParOf" srcId="{AFC992F3-4441-44E4-AF8C-435C035F485B}" destId="{137F1A43-8973-4FF7-A620-84662892B9D8}" srcOrd="0" destOrd="0" presId="urn:microsoft.com/office/officeart/2005/8/layout/hierarchy1"/>
    <dgm:cxn modelId="{B4CA5A02-D457-402B-97B8-C40880399E0F}" type="presParOf" srcId="{137F1A43-8973-4FF7-A620-84662892B9D8}" destId="{5CDC6585-8597-4A73-9326-3E1690E45D06}" srcOrd="0" destOrd="0" presId="urn:microsoft.com/office/officeart/2005/8/layout/hierarchy1"/>
    <dgm:cxn modelId="{184AE698-A62F-4A13-A621-08B99C606650}" type="presParOf" srcId="{5CDC6585-8597-4A73-9326-3E1690E45D06}" destId="{065E0EE8-E3E0-4DA8-8EA7-3D3098C746A8}" srcOrd="0" destOrd="0" presId="urn:microsoft.com/office/officeart/2005/8/layout/hierarchy1"/>
    <dgm:cxn modelId="{D9CF3D64-56E8-4B8B-AA8A-94959DB87350}" type="presParOf" srcId="{5CDC6585-8597-4A73-9326-3E1690E45D06}" destId="{F16DCC30-091D-49EB-89F4-DF8FF22F6628}" srcOrd="1" destOrd="0" presId="urn:microsoft.com/office/officeart/2005/8/layout/hierarchy1"/>
    <dgm:cxn modelId="{E9181EF1-2D22-4F09-BB97-B98D5DD1A6A7}" type="presParOf" srcId="{137F1A43-8973-4FF7-A620-84662892B9D8}" destId="{1DEBDFEC-A0F1-4372-AD7A-A8F85D27DC27}" srcOrd="1" destOrd="0" presId="urn:microsoft.com/office/officeart/2005/8/layout/hierarchy1"/>
    <dgm:cxn modelId="{331F717A-EC61-444C-ADA2-1FB889C48AB4}" type="presParOf" srcId="{AFC992F3-4441-44E4-AF8C-435C035F485B}" destId="{06EA4F2D-FB5A-4849-9836-30761EC63840}" srcOrd="1" destOrd="0" presId="urn:microsoft.com/office/officeart/2005/8/layout/hierarchy1"/>
    <dgm:cxn modelId="{3916EC6F-F5B0-4079-888E-E8569A8AC4B0}" type="presParOf" srcId="{06EA4F2D-FB5A-4849-9836-30761EC63840}" destId="{48C4DE37-900E-484D-9652-DB9C591D8F8E}" srcOrd="0" destOrd="0" presId="urn:microsoft.com/office/officeart/2005/8/layout/hierarchy1"/>
    <dgm:cxn modelId="{3752C18D-B6DB-4C82-9582-365B36521824}" type="presParOf" srcId="{48C4DE37-900E-484D-9652-DB9C591D8F8E}" destId="{15F31759-7AAF-4FB9-99A3-111E1E1E7112}" srcOrd="0" destOrd="0" presId="urn:microsoft.com/office/officeart/2005/8/layout/hierarchy1"/>
    <dgm:cxn modelId="{6B303CFF-2AEA-4C44-AB62-0BCCB9DFBA78}" type="presParOf" srcId="{48C4DE37-900E-484D-9652-DB9C591D8F8E}" destId="{5501750C-7AA8-43ED-8960-B952E9E48325}" srcOrd="1" destOrd="0" presId="urn:microsoft.com/office/officeart/2005/8/layout/hierarchy1"/>
    <dgm:cxn modelId="{3ACB7358-7E9C-4901-B0F5-E8270EC0EA25}" type="presParOf" srcId="{06EA4F2D-FB5A-4849-9836-30761EC63840}" destId="{7DCA53CF-5CA0-45F6-A5AC-7180017DA387}" srcOrd="1" destOrd="0" presId="urn:microsoft.com/office/officeart/2005/8/layout/hierarchy1"/>
    <dgm:cxn modelId="{79A08D04-CC08-49C6-A891-11A9C2FA14CE}" type="presParOf" srcId="{AFC992F3-4441-44E4-AF8C-435C035F485B}" destId="{FB8AD1EC-61C4-4415-8EB2-DBC86679F61A}" srcOrd="2" destOrd="0" presId="urn:microsoft.com/office/officeart/2005/8/layout/hierarchy1"/>
    <dgm:cxn modelId="{D9A61935-CB13-4470-ACEE-E7D9A923D306}" type="presParOf" srcId="{FB8AD1EC-61C4-4415-8EB2-DBC86679F61A}" destId="{16C939EC-45CC-4E49-B128-83F4EEAB9ABA}" srcOrd="0" destOrd="0" presId="urn:microsoft.com/office/officeart/2005/8/layout/hierarchy1"/>
    <dgm:cxn modelId="{6738FF14-D98B-4859-8889-71805C891B9C}" type="presParOf" srcId="{16C939EC-45CC-4E49-B128-83F4EEAB9ABA}" destId="{6978FA1A-BC5E-4DD8-B676-97FCD407BEA8}" srcOrd="0" destOrd="0" presId="urn:microsoft.com/office/officeart/2005/8/layout/hierarchy1"/>
    <dgm:cxn modelId="{75F61FF6-97EA-42C7-93BF-305CCA4A5E4B}" type="presParOf" srcId="{16C939EC-45CC-4E49-B128-83F4EEAB9ABA}" destId="{29A1A9A2-6555-4431-B206-3E1EA439D0A0}" srcOrd="1" destOrd="0" presId="urn:microsoft.com/office/officeart/2005/8/layout/hierarchy1"/>
    <dgm:cxn modelId="{E4646528-1FBE-445B-81DA-6417C038A54A}" type="presParOf" srcId="{FB8AD1EC-61C4-4415-8EB2-DBC86679F61A}" destId="{B6C9DF44-3C10-4D77-946C-51BE37765A15}" srcOrd="1" destOrd="0" presId="urn:microsoft.com/office/officeart/2005/8/layout/hierarchy1"/>
    <dgm:cxn modelId="{F3333F4E-8B9B-4562-A7CB-F79F35210BA7}" type="presParOf" srcId="{AFC992F3-4441-44E4-AF8C-435C035F485B}" destId="{EFFE9A6A-5AB1-4F58-9FB4-D311674B446E}" srcOrd="3" destOrd="0" presId="urn:microsoft.com/office/officeart/2005/8/layout/hierarchy1"/>
    <dgm:cxn modelId="{99A20216-4CD4-4EC6-BD4B-24624DC3432A}" type="presParOf" srcId="{EFFE9A6A-5AB1-4F58-9FB4-D311674B446E}" destId="{C1E0009A-5DAF-4DB7-B171-A622022BFBEB}" srcOrd="0" destOrd="0" presId="urn:microsoft.com/office/officeart/2005/8/layout/hierarchy1"/>
    <dgm:cxn modelId="{42C0F24C-8D72-4FAD-B2E7-E020F1876775}" type="presParOf" srcId="{C1E0009A-5DAF-4DB7-B171-A622022BFBEB}" destId="{904AF399-3DF2-48CD-AD55-EF6CBA2AA43F}" srcOrd="0" destOrd="0" presId="urn:microsoft.com/office/officeart/2005/8/layout/hierarchy1"/>
    <dgm:cxn modelId="{C00641C3-F759-4C0D-8A03-C177175CBEA2}" type="presParOf" srcId="{C1E0009A-5DAF-4DB7-B171-A622022BFBEB}" destId="{A1772D65-DC1B-4BF7-86F0-1AFCFFFE2A67}" srcOrd="1" destOrd="0" presId="urn:microsoft.com/office/officeart/2005/8/layout/hierarchy1"/>
    <dgm:cxn modelId="{A5F4FD18-D732-42EA-90E3-9E45434BAD72}" type="presParOf" srcId="{EFFE9A6A-5AB1-4F58-9FB4-D311674B446E}" destId="{A56132D9-D313-4116-BCFE-15536D04E1F9}" srcOrd="1" destOrd="0" presId="urn:microsoft.com/office/officeart/2005/8/layout/hierarchy1"/>
    <dgm:cxn modelId="{7DAE572B-F21D-442D-B3A7-F12FA00C112D}" type="presParOf" srcId="{AFC992F3-4441-44E4-AF8C-435C035F485B}" destId="{77283602-ECA1-469F-96C6-82BDFB89AA9C}" srcOrd="4" destOrd="0" presId="urn:microsoft.com/office/officeart/2005/8/layout/hierarchy1"/>
    <dgm:cxn modelId="{0D1B25C0-7A3E-46B0-B362-634BC1453103}" type="presParOf" srcId="{77283602-ECA1-469F-96C6-82BDFB89AA9C}" destId="{003399AD-C01B-4087-B6D4-C04C8046D95E}" srcOrd="0" destOrd="0" presId="urn:microsoft.com/office/officeart/2005/8/layout/hierarchy1"/>
    <dgm:cxn modelId="{356261BC-0CBF-46D2-8C23-C1747DB2AEAB}" type="presParOf" srcId="{003399AD-C01B-4087-B6D4-C04C8046D95E}" destId="{E17C7244-17D4-4D5A-9918-68B514830954}" srcOrd="0" destOrd="0" presId="urn:microsoft.com/office/officeart/2005/8/layout/hierarchy1"/>
    <dgm:cxn modelId="{FCE0FB14-846E-404F-BECE-1902682DD503}" type="presParOf" srcId="{003399AD-C01B-4087-B6D4-C04C8046D95E}" destId="{7699E0CD-CEB4-43A0-B49C-2EDB753894C7}" srcOrd="1" destOrd="0" presId="urn:microsoft.com/office/officeart/2005/8/layout/hierarchy1"/>
    <dgm:cxn modelId="{5B1DF5A5-6AFA-4C0D-A775-1E6E443EE94D}" type="presParOf" srcId="{77283602-ECA1-469F-96C6-82BDFB89AA9C}" destId="{125D3A46-C337-4F31-8F54-E3C18D6A8342}" srcOrd="1" destOrd="0" presId="urn:microsoft.com/office/officeart/2005/8/layout/hierarchy1"/>
    <dgm:cxn modelId="{F9345D1F-06F0-469B-981A-642C9538EF54}" type="presParOf" srcId="{AFC992F3-4441-44E4-AF8C-435C035F485B}" destId="{0124D40D-1161-4B79-9305-24B1045B5CBF}" srcOrd="5" destOrd="0" presId="urn:microsoft.com/office/officeart/2005/8/layout/hierarchy1"/>
    <dgm:cxn modelId="{E2E69908-1ABB-48E9-A56F-32C38752BDBD}" type="presParOf" srcId="{0124D40D-1161-4B79-9305-24B1045B5CBF}" destId="{5BBA1758-0BC1-4711-A4CF-9E439A9B6F3C}" srcOrd="0" destOrd="0" presId="urn:microsoft.com/office/officeart/2005/8/layout/hierarchy1"/>
    <dgm:cxn modelId="{F401379C-8DC2-4C9E-85C5-892439D23F81}" type="presParOf" srcId="{5BBA1758-0BC1-4711-A4CF-9E439A9B6F3C}" destId="{5AF2D1E9-ADEC-48B4-9936-77A543AE3D04}" srcOrd="0" destOrd="0" presId="urn:microsoft.com/office/officeart/2005/8/layout/hierarchy1"/>
    <dgm:cxn modelId="{6A85AF32-8F95-4370-9FE2-841EFD4A58BD}" type="presParOf" srcId="{5BBA1758-0BC1-4711-A4CF-9E439A9B6F3C}" destId="{C9BBDC4E-D99A-4516-8F14-E0CCDC806D14}" srcOrd="1" destOrd="0" presId="urn:microsoft.com/office/officeart/2005/8/layout/hierarchy1"/>
    <dgm:cxn modelId="{0576C712-5B5D-49E1-87AA-7CF264C052EC}" type="presParOf" srcId="{0124D40D-1161-4B79-9305-24B1045B5CBF}" destId="{A5D53C5C-C59C-40DF-9664-40F7AE00F391}"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24D306-187A-4E30-A4FE-90D808D214A3}"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634E397-757D-4838-8BBB-8E2BBB7315C5}">
      <dgm:prSet/>
      <dgm:spPr/>
      <dgm:t>
        <a:bodyPr/>
        <a:lstStyle/>
        <a:p>
          <a:r>
            <a:rPr lang="fr-FR" i="1" dirty="0">
              <a:solidFill>
                <a:schemeClr val="tx1"/>
              </a:solidFill>
            </a:rPr>
            <a:t>« Quelque part, tout se passait au niveau de l’enseignant, du mieux-enseigner. Mais, on en oubliait l’élève au niveau de l’acte d’« apprendre » : </a:t>
          </a:r>
          <a:endParaRPr lang="en-US" dirty="0">
            <a:solidFill>
              <a:schemeClr val="tx1"/>
            </a:solidFill>
          </a:endParaRPr>
        </a:p>
      </dgm:t>
    </dgm:pt>
    <dgm:pt modelId="{A3FBF912-9448-415E-A83B-D3F7CD33F3D4}" type="parTrans" cxnId="{C9A21702-161B-41A5-9EA7-95492EFE995A}">
      <dgm:prSet/>
      <dgm:spPr/>
      <dgm:t>
        <a:bodyPr/>
        <a:lstStyle/>
        <a:p>
          <a:endParaRPr lang="en-US"/>
        </a:p>
      </dgm:t>
    </dgm:pt>
    <dgm:pt modelId="{14B804AF-1E83-4CD8-820E-E831E30CE5FF}" type="sibTrans" cxnId="{C9A21702-161B-41A5-9EA7-95492EFE995A}">
      <dgm:prSet/>
      <dgm:spPr/>
      <dgm:t>
        <a:bodyPr/>
        <a:lstStyle/>
        <a:p>
          <a:endParaRPr lang="en-US"/>
        </a:p>
      </dgm:t>
    </dgm:pt>
    <dgm:pt modelId="{C616ABC1-8755-4E89-B864-2C9392F91C16}">
      <dgm:prSet/>
      <dgm:spPr/>
      <dgm:t>
        <a:bodyPr/>
        <a:lstStyle/>
        <a:p>
          <a:r>
            <a:rPr lang="fr-FR" i="1">
              <a:solidFill>
                <a:schemeClr val="tx1"/>
              </a:solidFill>
            </a:rPr>
            <a:t>- Il a dit cela, répondu cela, fait, construit cela… Pourquoi ? </a:t>
          </a:r>
          <a:endParaRPr lang="en-US" dirty="0">
            <a:solidFill>
              <a:schemeClr val="tx1"/>
            </a:solidFill>
          </a:endParaRPr>
        </a:p>
      </dgm:t>
    </dgm:pt>
    <dgm:pt modelId="{E51B917A-0EEB-43BD-9BBF-CCBD77671F44}" type="parTrans" cxnId="{00A7B23B-3A0F-4E29-B0A2-05DAEFCECB56}">
      <dgm:prSet/>
      <dgm:spPr/>
      <dgm:t>
        <a:bodyPr/>
        <a:lstStyle/>
        <a:p>
          <a:endParaRPr lang="en-US"/>
        </a:p>
      </dgm:t>
    </dgm:pt>
    <dgm:pt modelId="{9DF27EEE-3F6F-4C48-8A31-AC9498D1F581}" type="sibTrans" cxnId="{00A7B23B-3A0F-4E29-B0A2-05DAEFCECB56}">
      <dgm:prSet/>
      <dgm:spPr/>
      <dgm:t>
        <a:bodyPr/>
        <a:lstStyle/>
        <a:p>
          <a:endParaRPr lang="en-US"/>
        </a:p>
      </dgm:t>
    </dgm:pt>
    <dgm:pt modelId="{56CFF46F-1CF2-44F1-A7F6-F28005A94018}">
      <dgm:prSet/>
      <dgm:spPr/>
      <dgm:t>
        <a:bodyPr/>
        <a:lstStyle/>
        <a:p>
          <a:r>
            <a:rPr lang="fr-FR" i="1">
              <a:solidFill>
                <a:schemeClr val="tx1"/>
              </a:solidFill>
            </a:rPr>
            <a:t>- Comment s’y est-il pris pour aboutir à cela ? </a:t>
          </a:r>
          <a:endParaRPr lang="en-US">
            <a:solidFill>
              <a:schemeClr val="tx1"/>
            </a:solidFill>
          </a:endParaRPr>
        </a:p>
      </dgm:t>
    </dgm:pt>
    <dgm:pt modelId="{250EDB44-02EB-412E-B052-AC754FD41D7A}" type="parTrans" cxnId="{EF051BC5-8970-42DB-A6D1-F865969EAD18}">
      <dgm:prSet/>
      <dgm:spPr/>
      <dgm:t>
        <a:bodyPr/>
        <a:lstStyle/>
        <a:p>
          <a:endParaRPr lang="en-US"/>
        </a:p>
      </dgm:t>
    </dgm:pt>
    <dgm:pt modelId="{FA00D388-33E1-45A4-9FAB-4FBFD80F98EE}" type="sibTrans" cxnId="{EF051BC5-8970-42DB-A6D1-F865969EAD18}">
      <dgm:prSet/>
      <dgm:spPr/>
      <dgm:t>
        <a:bodyPr/>
        <a:lstStyle/>
        <a:p>
          <a:endParaRPr lang="en-US"/>
        </a:p>
      </dgm:t>
    </dgm:pt>
    <dgm:pt modelId="{199577D8-F98F-4229-9D7B-B36035825D72}">
      <dgm:prSet/>
      <dgm:spPr/>
      <dgm:t>
        <a:bodyPr/>
        <a:lstStyle/>
        <a:p>
          <a:r>
            <a:rPr lang="fr-FR" i="1">
              <a:solidFill>
                <a:schemeClr val="tx1"/>
              </a:solidFill>
            </a:rPr>
            <a:t>- Qu’a-t-il dans la tête ? </a:t>
          </a:r>
          <a:endParaRPr lang="en-US">
            <a:solidFill>
              <a:schemeClr val="tx1"/>
            </a:solidFill>
          </a:endParaRPr>
        </a:p>
      </dgm:t>
    </dgm:pt>
    <dgm:pt modelId="{869FDA3C-4EF7-4210-80FC-44CBF9171BE1}" type="parTrans" cxnId="{FD9147FD-6F04-4B6B-B4AB-25FFBCBEB707}">
      <dgm:prSet/>
      <dgm:spPr/>
      <dgm:t>
        <a:bodyPr/>
        <a:lstStyle/>
        <a:p>
          <a:endParaRPr lang="en-US"/>
        </a:p>
      </dgm:t>
    </dgm:pt>
    <dgm:pt modelId="{2B070597-9A8F-46D2-96D8-037773A3E02B}" type="sibTrans" cxnId="{FD9147FD-6F04-4B6B-B4AB-25FFBCBEB707}">
      <dgm:prSet/>
      <dgm:spPr/>
      <dgm:t>
        <a:bodyPr/>
        <a:lstStyle/>
        <a:p>
          <a:endParaRPr lang="en-US"/>
        </a:p>
      </dgm:t>
    </dgm:pt>
    <dgm:pt modelId="{F0B06AC5-CCB4-4F41-9D21-1BF7DE7C99F8}">
      <dgm:prSet/>
      <dgm:spPr/>
      <dgm:t>
        <a:bodyPr/>
        <a:lstStyle/>
        <a:p>
          <a:r>
            <a:rPr lang="fr-FR" i="1">
              <a:solidFill>
                <a:schemeClr val="tx1"/>
              </a:solidFill>
            </a:rPr>
            <a:t>- Quelle image, quelle représentation a-t-il de cette notion ? </a:t>
          </a:r>
          <a:endParaRPr lang="en-US">
            <a:solidFill>
              <a:schemeClr val="tx1"/>
            </a:solidFill>
          </a:endParaRPr>
        </a:p>
      </dgm:t>
    </dgm:pt>
    <dgm:pt modelId="{A91CD164-A55A-437D-9AB7-351E4C907EEB}" type="parTrans" cxnId="{7392A8A5-6010-460D-98BD-A8C1F228467B}">
      <dgm:prSet/>
      <dgm:spPr/>
      <dgm:t>
        <a:bodyPr/>
        <a:lstStyle/>
        <a:p>
          <a:endParaRPr lang="en-US"/>
        </a:p>
      </dgm:t>
    </dgm:pt>
    <dgm:pt modelId="{719C4B5A-E7DF-4ABD-957F-D055B2536227}" type="sibTrans" cxnId="{7392A8A5-6010-460D-98BD-A8C1F228467B}">
      <dgm:prSet/>
      <dgm:spPr/>
      <dgm:t>
        <a:bodyPr/>
        <a:lstStyle/>
        <a:p>
          <a:endParaRPr lang="en-US"/>
        </a:p>
      </dgm:t>
    </dgm:pt>
    <dgm:pt modelId="{AE92A1BA-1343-408E-9451-3B07D06B8126}">
      <dgm:prSet/>
      <dgm:spPr/>
      <dgm:t>
        <a:bodyPr/>
        <a:lstStyle/>
        <a:p>
          <a:r>
            <a:rPr lang="fr-FR" i="1" dirty="0">
              <a:solidFill>
                <a:schemeClr val="tx1"/>
              </a:solidFill>
            </a:rPr>
            <a:t>- Qu’est-ce qu’il se fait comme idée de ce que j’attends de lui, de ce qu’il aura à faire, de la manière dont il s’y prendra pour aboutir à la production attendue… ? »</a:t>
          </a:r>
          <a:endParaRPr lang="en-US" dirty="0">
            <a:solidFill>
              <a:schemeClr val="tx1"/>
            </a:solidFill>
          </a:endParaRPr>
        </a:p>
      </dgm:t>
    </dgm:pt>
    <dgm:pt modelId="{6865B6CD-9CF9-4C00-96D7-3F9D8999A49C}" type="parTrans" cxnId="{E18597FB-B0F3-451A-A9B7-D271AF278F00}">
      <dgm:prSet/>
      <dgm:spPr/>
      <dgm:t>
        <a:bodyPr/>
        <a:lstStyle/>
        <a:p>
          <a:endParaRPr lang="en-US"/>
        </a:p>
      </dgm:t>
    </dgm:pt>
    <dgm:pt modelId="{D3AF2A32-A54D-4E0C-8F19-67AE26CFF03D}" type="sibTrans" cxnId="{E18597FB-B0F3-451A-A9B7-D271AF278F00}">
      <dgm:prSet/>
      <dgm:spPr/>
      <dgm:t>
        <a:bodyPr/>
        <a:lstStyle/>
        <a:p>
          <a:endParaRPr lang="en-US"/>
        </a:p>
      </dgm:t>
    </dgm:pt>
    <dgm:pt modelId="{025BE07B-104E-456E-9696-0288A60F6920}" type="pres">
      <dgm:prSet presAssocID="{3A24D306-187A-4E30-A4FE-90D808D214A3}" presName="linear" presStyleCnt="0">
        <dgm:presLayoutVars>
          <dgm:animLvl val="lvl"/>
          <dgm:resizeHandles val="exact"/>
        </dgm:presLayoutVars>
      </dgm:prSet>
      <dgm:spPr/>
    </dgm:pt>
    <dgm:pt modelId="{D4C03559-7B26-48DE-8BAE-734FF047F43D}" type="pres">
      <dgm:prSet presAssocID="{3634E397-757D-4838-8BBB-8E2BBB7315C5}" presName="parentText" presStyleLbl="node1" presStyleIdx="0" presStyleCnt="6">
        <dgm:presLayoutVars>
          <dgm:chMax val="0"/>
          <dgm:bulletEnabled val="1"/>
        </dgm:presLayoutVars>
      </dgm:prSet>
      <dgm:spPr/>
    </dgm:pt>
    <dgm:pt modelId="{742C4A00-EBE6-45DE-85AE-E62F3398C5A2}" type="pres">
      <dgm:prSet presAssocID="{14B804AF-1E83-4CD8-820E-E831E30CE5FF}" presName="spacer" presStyleCnt="0"/>
      <dgm:spPr/>
    </dgm:pt>
    <dgm:pt modelId="{CBF53CCC-0C80-469E-B757-11892D197636}" type="pres">
      <dgm:prSet presAssocID="{C616ABC1-8755-4E89-B864-2C9392F91C16}" presName="parentText" presStyleLbl="node1" presStyleIdx="1" presStyleCnt="6">
        <dgm:presLayoutVars>
          <dgm:chMax val="0"/>
          <dgm:bulletEnabled val="1"/>
        </dgm:presLayoutVars>
      </dgm:prSet>
      <dgm:spPr/>
    </dgm:pt>
    <dgm:pt modelId="{92011524-6336-4450-9481-14DC22A37E7E}" type="pres">
      <dgm:prSet presAssocID="{9DF27EEE-3F6F-4C48-8A31-AC9498D1F581}" presName="spacer" presStyleCnt="0"/>
      <dgm:spPr/>
    </dgm:pt>
    <dgm:pt modelId="{4929EB19-A8FA-4D14-B171-B1E863568607}" type="pres">
      <dgm:prSet presAssocID="{56CFF46F-1CF2-44F1-A7F6-F28005A94018}" presName="parentText" presStyleLbl="node1" presStyleIdx="2" presStyleCnt="6">
        <dgm:presLayoutVars>
          <dgm:chMax val="0"/>
          <dgm:bulletEnabled val="1"/>
        </dgm:presLayoutVars>
      </dgm:prSet>
      <dgm:spPr/>
    </dgm:pt>
    <dgm:pt modelId="{5158B98D-B0D8-4F5A-A5AA-A46A20ED4E2A}" type="pres">
      <dgm:prSet presAssocID="{FA00D388-33E1-45A4-9FAB-4FBFD80F98EE}" presName="spacer" presStyleCnt="0"/>
      <dgm:spPr/>
    </dgm:pt>
    <dgm:pt modelId="{CE61E928-74EC-48A2-AAE2-0E984C5E2BED}" type="pres">
      <dgm:prSet presAssocID="{199577D8-F98F-4229-9D7B-B36035825D72}" presName="parentText" presStyleLbl="node1" presStyleIdx="3" presStyleCnt="6">
        <dgm:presLayoutVars>
          <dgm:chMax val="0"/>
          <dgm:bulletEnabled val="1"/>
        </dgm:presLayoutVars>
      </dgm:prSet>
      <dgm:spPr/>
    </dgm:pt>
    <dgm:pt modelId="{6E48D1FF-402D-4BA8-AD45-5761DC86C842}" type="pres">
      <dgm:prSet presAssocID="{2B070597-9A8F-46D2-96D8-037773A3E02B}" presName="spacer" presStyleCnt="0"/>
      <dgm:spPr/>
    </dgm:pt>
    <dgm:pt modelId="{2954F506-188C-42BB-ADBB-3F1E1955AC27}" type="pres">
      <dgm:prSet presAssocID="{F0B06AC5-CCB4-4F41-9D21-1BF7DE7C99F8}" presName="parentText" presStyleLbl="node1" presStyleIdx="4" presStyleCnt="6">
        <dgm:presLayoutVars>
          <dgm:chMax val="0"/>
          <dgm:bulletEnabled val="1"/>
        </dgm:presLayoutVars>
      </dgm:prSet>
      <dgm:spPr/>
    </dgm:pt>
    <dgm:pt modelId="{BF4B9044-EAAD-461F-A7C8-FC4C8FD4BF23}" type="pres">
      <dgm:prSet presAssocID="{719C4B5A-E7DF-4ABD-957F-D055B2536227}" presName="spacer" presStyleCnt="0"/>
      <dgm:spPr/>
    </dgm:pt>
    <dgm:pt modelId="{D2D40833-74B9-4FB6-BD0E-AC03CC08DF82}" type="pres">
      <dgm:prSet presAssocID="{AE92A1BA-1343-408E-9451-3B07D06B8126}" presName="parentText" presStyleLbl="node1" presStyleIdx="5" presStyleCnt="6">
        <dgm:presLayoutVars>
          <dgm:chMax val="0"/>
          <dgm:bulletEnabled val="1"/>
        </dgm:presLayoutVars>
      </dgm:prSet>
      <dgm:spPr/>
    </dgm:pt>
  </dgm:ptLst>
  <dgm:cxnLst>
    <dgm:cxn modelId="{C9A21702-161B-41A5-9EA7-95492EFE995A}" srcId="{3A24D306-187A-4E30-A4FE-90D808D214A3}" destId="{3634E397-757D-4838-8BBB-8E2BBB7315C5}" srcOrd="0" destOrd="0" parTransId="{A3FBF912-9448-415E-A83B-D3F7CD33F3D4}" sibTransId="{14B804AF-1E83-4CD8-820E-E831E30CE5FF}"/>
    <dgm:cxn modelId="{0538650A-7CD5-4120-935A-F856600444BE}" type="presOf" srcId="{56CFF46F-1CF2-44F1-A7F6-F28005A94018}" destId="{4929EB19-A8FA-4D14-B171-B1E863568607}" srcOrd="0" destOrd="0" presId="urn:microsoft.com/office/officeart/2005/8/layout/vList2"/>
    <dgm:cxn modelId="{00A7B23B-3A0F-4E29-B0A2-05DAEFCECB56}" srcId="{3A24D306-187A-4E30-A4FE-90D808D214A3}" destId="{C616ABC1-8755-4E89-B864-2C9392F91C16}" srcOrd="1" destOrd="0" parTransId="{E51B917A-0EEB-43BD-9BBF-CCBD77671F44}" sibTransId="{9DF27EEE-3F6F-4C48-8A31-AC9498D1F581}"/>
    <dgm:cxn modelId="{D7239C3D-3CCE-4CA3-9772-C071874ADB73}" type="presOf" srcId="{C616ABC1-8755-4E89-B864-2C9392F91C16}" destId="{CBF53CCC-0C80-469E-B757-11892D197636}" srcOrd="0" destOrd="0" presId="urn:microsoft.com/office/officeart/2005/8/layout/vList2"/>
    <dgm:cxn modelId="{45F11464-4E1D-454C-8646-E97A551A8208}" type="presOf" srcId="{199577D8-F98F-4229-9D7B-B36035825D72}" destId="{CE61E928-74EC-48A2-AAE2-0E984C5E2BED}" srcOrd="0" destOrd="0" presId="urn:microsoft.com/office/officeart/2005/8/layout/vList2"/>
    <dgm:cxn modelId="{C2239049-AC06-4347-8DFF-661CA1CD0336}" type="presOf" srcId="{3634E397-757D-4838-8BBB-8E2BBB7315C5}" destId="{D4C03559-7B26-48DE-8BAE-734FF047F43D}" srcOrd="0" destOrd="0" presId="urn:microsoft.com/office/officeart/2005/8/layout/vList2"/>
    <dgm:cxn modelId="{5C11A65A-9C6F-4CB9-B44A-8165BA3CCB96}" type="presOf" srcId="{AE92A1BA-1343-408E-9451-3B07D06B8126}" destId="{D2D40833-74B9-4FB6-BD0E-AC03CC08DF82}" srcOrd="0" destOrd="0" presId="urn:microsoft.com/office/officeart/2005/8/layout/vList2"/>
    <dgm:cxn modelId="{FE9A429A-B8E1-4F82-B34E-E449FB633FD6}" type="presOf" srcId="{3A24D306-187A-4E30-A4FE-90D808D214A3}" destId="{025BE07B-104E-456E-9696-0288A60F6920}" srcOrd="0" destOrd="0" presId="urn:microsoft.com/office/officeart/2005/8/layout/vList2"/>
    <dgm:cxn modelId="{46EA84A1-0C1A-41F4-8F8B-BDC46921C6B0}" type="presOf" srcId="{F0B06AC5-CCB4-4F41-9D21-1BF7DE7C99F8}" destId="{2954F506-188C-42BB-ADBB-3F1E1955AC27}" srcOrd="0" destOrd="0" presId="urn:microsoft.com/office/officeart/2005/8/layout/vList2"/>
    <dgm:cxn modelId="{7392A8A5-6010-460D-98BD-A8C1F228467B}" srcId="{3A24D306-187A-4E30-A4FE-90D808D214A3}" destId="{F0B06AC5-CCB4-4F41-9D21-1BF7DE7C99F8}" srcOrd="4" destOrd="0" parTransId="{A91CD164-A55A-437D-9AB7-351E4C907EEB}" sibTransId="{719C4B5A-E7DF-4ABD-957F-D055B2536227}"/>
    <dgm:cxn modelId="{EF051BC5-8970-42DB-A6D1-F865969EAD18}" srcId="{3A24D306-187A-4E30-A4FE-90D808D214A3}" destId="{56CFF46F-1CF2-44F1-A7F6-F28005A94018}" srcOrd="2" destOrd="0" parTransId="{250EDB44-02EB-412E-B052-AC754FD41D7A}" sibTransId="{FA00D388-33E1-45A4-9FAB-4FBFD80F98EE}"/>
    <dgm:cxn modelId="{E18597FB-B0F3-451A-A9B7-D271AF278F00}" srcId="{3A24D306-187A-4E30-A4FE-90D808D214A3}" destId="{AE92A1BA-1343-408E-9451-3B07D06B8126}" srcOrd="5" destOrd="0" parTransId="{6865B6CD-9CF9-4C00-96D7-3F9D8999A49C}" sibTransId="{D3AF2A32-A54D-4E0C-8F19-67AE26CFF03D}"/>
    <dgm:cxn modelId="{FD9147FD-6F04-4B6B-B4AB-25FFBCBEB707}" srcId="{3A24D306-187A-4E30-A4FE-90D808D214A3}" destId="{199577D8-F98F-4229-9D7B-B36035825D72}" srcOrd="3" destOrd="0" parTransId="{869FDA3C-4EF7-4210-80FC-44CBF9171BE1}" sibTransId="{2B070597-9A8F-46D2-96D8-037773A3E02B}"/>
    <dgm:cxn modelId="{5223C89D-C303-4424-BE14-8D9834A4D9CE}" type="presParOf" srcId="{025BE07B-104E-456E-9696-0288A60F6920}" destId="{D4C03559-7B26-48DE-8BAE-734FF047F43D}" srcOrd="0" destOrd="0" presId="urn:microsoft.com/office/officeart/2005/8/layout/vList2"/>
    <dgm:cxn modelId="{C144D6A2-CE0E-4367-ABB1-3A5D6CC232FB}" type="presParOf" srcId="{025BE07B-104E-456E-9696-0288A60F6920}" destId="{742C4A00-EBE6-45DE-85AE-E62F3398C5A2}" srcOrd="1" destOrd="0" presId="urn:microsoft.com/office/officeart/2005/8/layout/vList2"/>
    <dgm:cxn modelId="{39CBE381-4D02-4929-A9CD-C2B8068C28FA}" type="presParOf" srcId="{025BE07B-104E-456E-9696-0288A60F6920}" destId="{CBF53CCC-0C80-469E-B757-11892D197636}" srcOrd="2" destOrd="0" presId="urn:microsoft.com/office/officeart/2005/8/layout/vList2"/>
    <dgm:cxn modelId="{3FEDB651-B588-4F58-AF4C-FD290BF1710D}" type="presParOf" srcId="{025BE07B-104E-456E-9696-0288A60F6920}" destId="{92011524-6336-4450-9481-14DC22A37E7E}" srcOrd="3" destOrd="0" presId="urn:microsoft.com/office/officeart/2005/8/layout/vList2"/>
    <dgm:cxn modelId="{49F15526-B07C-400E-84AB-F006F341478D}" type="presParOf" srcId="{025BE07B-104E-456E-9696-0288A60F6920}" destId="{4929EB19-A8FA-4D14-B171-B1E863568607}" srcOrd="4" destOrd="0" presId="urn:microsoft.com/office/officeart/2005/8/layout/vList2"/>
    <dgm:cxn modelId="{DBCD0E51-EC92-4FC5-A1B9-A9BA71D79B36}" type="presParOf" srcId="{025BE07B-104E-456E-9696-0288A60F6920}" destId="{5158B98D-B0D8-4F5A-A5AA-A46A20ED4E2A}" srcOrd="5" destOrd="0" presId="urn:microsoft.com/office/officeart/2005/8/layout/vList2"/>
    <dgm:cxn modelId="{D27E0507-8ADD-40E5-BFEA-DD13685FAE94}" type="presParOf" srcId="{025BE07B-104E-456E-9696-0288A60F6920}" destId="{CE61E928-74EC-48A2-AAE2-0E984C5E2BED}" srcOrd="6" destOrd="0" presId="urn:microsoft.com/office/officeart/2005/8/layout/vList2"/>
    <dgm:cxn modelId="{953E8841-86AA-43CA-ACD4-958AB4884C18}" type="presParOf" srcId="{025BE07B-104E-456E-9696-0288A60F6920}" destId="{6E48D1FF-402D-4BA8-AD45-5761DC86C842}" srcOrd="7" destOrd="0" presId="urn:microsoft.com/office/officeart/2005/8/layout/vList2"/>
    <dgm:cxn modelId="{3DE090E5-3B29-40FA-8160-8795BBFE4372}" type="presParOf" srcId="{025BE07B-104E-456E-9696-0288A60F6920}" destId="{2954F506-188C-42BB-ADBB-3F1E1955AC27}" srcOrd="8" destOrd="0" presId="urn:microsoft.com/office/officeart/2005/8/layout/vList2"/>
    <dgm:cxn modelId="{DABFAFD8-3ED0-4EFA-AAB9-DBB25974D5CB}" type="presParOf" srcId="{025BE07B-104E-456E-9696-0288A60F6920}" destId="{BF4B9044-EAAD-461F-A7C8-FC4C8FD4BF23}" srcOrd="9" destOrd="0" presId="urn:microsoft.com/office/officeart/2005/8/layout/vList2"/>
    <dgm:cxn modelId="{E7E6D8B4-A25D-4FFA-8D4D-793AA2D472CB}" type="presParOf" srcId="{025BE07B-104E-456E-9696-0288A60F6920}" destId="{D2D40833-74B9-4FB6-BD0E-AC03CC08DF82}" srcOrd="1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65E0EE8-E3E0-4DA8-8EA7-3D3098C746A8}">
      <dsp:nvSpPr>
        <dsp:cNvPr id="0" name=""/>
        <dsp:cNvSpPr/>
      </dsp:nvSpPr>
      <dsp:spPr>
        <a:xfrm>
          <a:off x="3904076" y="1"/>
          <a:ext cx="2230277" cy="1946423"/>
        </a:xfrm>
        <a:prstGeom prst="roundRect">
          <a:avLst>
            <a:gd name="adj" fmla="val 10000"/>
          </a:avLst>
        </a:prstGeom>
        <a:solidFill>
          <a:srgbClr val="669900"/>
        </a:soli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F16DCC30-091D-49EB-89F4-DF8FF22F6628}">
      <dsp:nvSpPr>
        <dsp:cNvPr id="0" name=""/>
        <dsp:cNvSpPr/>
      </dsp:nvSpPr>
      <dsp:spPr>
        <a:xfrm>
          <a:off x="3966357" y="59168"/>
          <a:ext cx="2230277" cy="1946423"/>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 </a:t>
          </a:r>
          <a:r>
            <a:rPr lang="en-US" sz="1900" kern="1200" dirty="0" err="1">
              <a:latin typeface="Arial" panose="020B0604020202020204" pitchFamily="34" charset="0"/>
              <a:cs typeface="Arial" panose="020B0604020202020204" pitchFamily="34" charset="0"/>
            </a:rPr>
            <a:t>C’est</a:t>
          </a:r>
          <a:r>
            <a:rPr lang="en-US" sz="1900" kern="1200" dirty="0">
              <a:latin typeface="Arial" panose="020B0604020202020204" pitchFamily="34" charset="0"/>
              <a:cs typeface="Arial" panose="020B0604020202020204" pitchFamily="34" charset="0"/>
            </a:rPr>
            <a:t> </a:t>
          </a:r>
          <a:r>
            <a:rPr lang="en-US" sz="1900" kern="1200" dirty="0" err="1">
              <a:latin typeface="Arial" panose="020B0604020202020204" pitchFamily="34" charset="0"/>
              <a:cs typeface="Arial" panose="020B0604020202020204" pitchFamily="34" charset="0"/>
            </a:rPr>
            <a:t>repérer</a:t>
          </a:r>
          <a:r>
            <a:rPr lang="en-US" sz="1900" kern="1200" dirty="0">
              <a:latin typeface="Arial" panose="020B0604020202020204" pitchFamily="34" charset="0"/>
              <a:cs typeface="Arial" panose="020B0604020202020204" pitchFamily="34" charset="0"/>
            </a:rPr>
            <a:t> et </a:t>
          </a:r>
          <a:r>
            <a:rPr lang="en-US" sz="1900" kern="1200" dirty="0" err="1">
              <a:latin typeface="Arial" panose="020B0604020202020204" pitchFamily="34" charset="0"/>
              <a:cs typeface="Arial" panose="020B0604020202020204" pitchFamily="34" charset="0"/>
            </a:rPr>
            <a:t>comprendre</a:t>
          </a:r>
          <a:r>
            <a:rPr lang="en-US" sz="1900" kern="1200" dirty="0">
              <a:latin typeface="Arial" panose="020B0604020202020204" pitchFamily="34" charset="0"/>
              <a:cs typeface="Arial" panose="020B0604020202020204" pitchFamily="34" charset="0"/>
            </a:rPr>
            <a:t> les </a:t>
          </a:r>
          <a:r>
            <a:rPr lang="en-US" sz="1900" kern="1200" dirty="0" err="1">
              <a:latin typeface="Arial" panose="020B0604020202020204" pitchFamily="34" charset="0"/>
              <a:cs typeface="Arial" panose="020B0604020202020204" pitchFamily="34" charset="0"/>
            </a:rPr>
            <a:t>niveaux</a:t>
          </a:r>
          <a:r>
            <a:rPr lang="en-US" sz="1900" kern="1200" dirty="0">
              <a:latin typeface="Arial" panose="020B0604020202020204" pitchFamily="34" charset="0"/>
              <a:cs typeface="Arial" panose="020B0604020202020204" pitchFamily="34" charset="0"/>
            </a:rPr>
            <a:t> </a:t>
          </a:r>
          <a:r>
            <a:rPr lang="en-US" sz="1900" kern="1200" dirty="0" err="1">
              <a:latin typeface="Arial" panose="020B0604020202020204" pitchFamily="34" charset="0"/>
              <a:cs typeface="Arial" panose="020B0604020202020204" pitchFamily="34" charset="0"/>
            </a:rPr>
            <a:t>d’hétérogénéité</a:t>
          </a:r>
          <a:r>
            <a:rPr lang="en-US" sz="1900" kern="1200" dirty="0">
              <a:latin typeface="Arial" panose="020B0604020202020204" pitchFamily="34" charset="0"/>
              <a:cs typeface="Arial" panose="020B0604020202020204" pitchFamily="34" charset="0"/>
            </a:rPr>
            <a:t> à prendre </a:t>
          </a:r>
          <a:r>
            <a:rPr lang="en-US" sz="1900" kern="1200" dirty="0" err="1">
              <a:latin typeface="Arial" panose="020B0604020202020204" pitchFamily="34" charset="0"/>
              <a:cs typeface="Arial" panose="020B0604020202020204" pitchFamily="34" charset="0"/>
            </a:rPr>
            <a:t>en</a:t>
          </a:r>
          <a:r>
            <a:rPr lang="en-US" sz="1900" kern="1200" dirty="0">
              <a:latin typeface="Arial" panose="020B0604020202020204" pitchFamily="34" charset="0"/>
              <a:cs typeface="Arial" panose="020B0604020202020204" pitchFamily="34" charset="0"/>
            </a:rPr>
            <a:t> </a:t>
          </a:r>
          <a:r>
            <a:rPr lang="en-US" sz="1900" kern="1200" dirty="0" err="1">
              <a:latin typeface="Arial" panose="020B0604020202020204" pitchFamily="34" charset="0"/>
              <a:cs typeface="Arial" panose="020B0604020202020204" pitchFamily="34" charset="0"/>
            </a:rPr>
            <a:t>compte</a:t>
          </a:r>
          <a:r>
            <a:rPr lang="en-US" sz="1900" kern="1200" dirty="0">
              <a:latin typeface="Arial" panose="020B0604020202020204" pitchFamily="34" charset="0"/>
              <a:cs typeface="Arial" panose="020B0604020202020204" pitchFamily="34" charset="0"/>
            </a:rPr>
            <a:t> </a:t>
          </a:r>
          <a:r>
            <a:rPr lang="en-US" sz="1900" kern="1200" dirty="0" err="1">
              <a:latin typeface="Arial" panose="020B0604020202020204" pitchFamily="34" charset="0"/>
              <a:cs typeface="Arial" panose="020B0604020202020204" pitchFamily="34" charset="0"/>
            </a:rPr>
            <a:t>en</a:t>
          </a:r>
          <a:r>
            <a:rPr lang="en-US" sz="1900" kern="1200" dirty="0">
              <a:latin typeface="Arial" panose="020B0604020202020204" pitchFamily="34" charset="0"/>
              <a:cs typeface="Arial" panose="020B0604020202020204" pitchFamily="34" charset="0"/>
            </a:rPr>
            <a:t> </a:t>
          </a:r>
          <a:r>
            <a:rPr lang="en-US" sz="1900" kern="1200" dirty="0" err="1">
              <a:latin typeface="Arial" panose="020B0604020202020204" pitchFamily="34" charset="0"/>
              <a:cs typeface="Arial" panose="020B0604020202020204" pitchFamily="34" charset="0"/>
            </a:rPr>
            <a:t>classe</a:t>
          </a:r>
          <a:r>
            <a:rPr lang="en-US" sz="1900" kern="1200" dirty="0">
              <a:latin typeface="Arial" panose="020B0604020202020204" pitchFamily="34" charset="0"/>
              <a:cs typeface="Arial" panose="020B0604020202020204" pitchFamily="34" charset="0"/>
            </a:rPr>
            <a:t> </a:t>
          </a:r>
        </a:p>
      </dsp:txBody>
      <dsp:txXfrm>
        <a:off x="4023366" y="116177"/>
        <a:ext cx="2116259" cy="1832405"/>
      </dsp:txXfrm>
    </dsp:sp>
    <dsp:sp modelId="{15F31759-7AAF-4FB9-99A3-111E1E1E7112}">
      <dsp:nvSpPr>
        <dsp:cNvPr id="0" name=""/>
        <dsp:cNvSpPr/>
      </dsp:nvSpPr>
      <dsp:spPr>
        <a:xfrm>
          <a:off x="935399" y="1813063"/>
          <a:ext cx="1856321" cy="2503839"/>
        </a:xfrm>
        <a:prstGeom prst="roundRect">
          <a:avLst>
            <a:gd name="adj" fmla="val 10000"/>
          </a:avLst>
        </a:prstGeom>
        <a:solidFill>
          <a:srgbClr val="669900"/>
        </a:soli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5501750C-7AA8-43ED-8960-B952E9E48325}">
      <dsp:nvSpPr>
        <dsp:cNvPr id="0" name=""/>
        <dsp:cNvSpPr/>
      </dsp:nvSpPr>
      <dsp:spPr>
        <a:xfrm>
          <a:off x="997680" y="1872230"/>
          <a:ext cx="1856321" cy="2503839"/>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1</a:t>
          </a:r>
        </a:p>
        <a:p>
          <a:pPr marL="0" lvl="0" indent="0" algn="ctr" defTabSz="800100">
            <a:lnSpc>
              <a:spcPct val="90000"/>
            </a:lnSpc>
            <a:spcBef>
              <a:spcPct val="0"/>
            </a:spcBef>
            <a:spcAft>
              <a:spcPct val="35000"/>
            </a:spcAft>
            <a:buNone/>
          </a:pPr>
          <a:r>
            <a:rPr lang="en-US" sz="1800" kern="1200" dirty="0" err="1">
              <a:latin typeface="Arial" panose="020B0604020202020204" pitchFamily="34" charset="0"/>
              <a:cs typeface="Arial" panose="020B0604020202020204" pitchFamily="34" charset="0"/>
            </a:rPr>
            <a:t>Hétérogénéité</a:t>
          </a:r>
          <a:r>
            <a:rPr lang="en-US" sz="1800" kern="1200" dirty="0">
              <a:latin typeface="Arial" panose="020B0604020202020204" pitchFamily="34" charset="0"/>
              <a:cs typeface="Arial" panose="020B0604020202020204" pitchFamily="34" charset="0"/>
            </a:rPr>
            <a:t> des </a:t>
          </a:r>
        </a:p>
        <a:p>
          <a:pPr marL="0" lvl="0" indent="0" algn="ctr" defTabSz="800100">
            <a:lnSpc>
              <a:spcPct val="90000"/>
            </a:lnSpc>
            <a:spcBef>
              <a:spcPct val="0"/>
            </a:spcBef>
            <a:spcAft>
              <a:spcPct val="35000"/>
            </a:spcAft>
            <a:buNone/>
          </a:pPr>
          <a:r>
            <a:rPr lang="en-US" sz="1800" kern="1200" dirty="0" err="1">
              <a:latin typeface="Arial" panose="020B0604020202020204" pitchFamily="34" charset="0"/>
              <a:cs typeface="Arial" panose="020B0604020202020204" pitchFamily="34" charset="0"/>
            </a:rPr>
            <a:t>niveaux</a:t>
          </a:r>
          <a:r>
            <a:rPr lang="en-US" sz="1800" kern="1200" dirty="0">
              <a:latin typeface="Arial" panose="020B0604020202020204" pitchFamily="34" charset="0"/>
              <a:cs typeface="Arial" panose="020B0604020202020204" pitchFamily="34" charset="0"/>
            </a:rPr>
            <a:t> </a:t>
          </a:r>
        </a:p>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de </a:t>
          </a:r>
          <a:r>
            <a:rPr lang="en-US" sz="1800" kern="1200" dirty="0" err="1">
              <a:latin typeface="Arial" panose="020B0604020202020204" pitchFamily="34" charset="0"/>
              <a:cs typeface="Arial" panose="020B0604020202020204" pitchFamily="34" charset="0"/>
            </a:rPr>
            <a:t>développement</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cognitif</a:t>
          </a:r>
          <a:endParaRPr lang="en-US" sz="1800" kern="1200" dirty="0">
            <a:latin typeface="Arial" panose="020B0604020202020204" pitchFamily="34" charset="0"/>
            <a:cs typeface="Arial" panose="020B0604020202020204" pitchFamily="34" charset="0"/>
          </a:endParaRPr>
        </a:p>
      </dsp:txBody>
      <dsp:txXfrm>
        <a:off x="1052050" y="1926600"/>
        <a:ext cx="1747581" cy="2395099"/>
      </dsp:txXfrm>
    </dsp:sp>
    <dsp:sp modelId="{6978FA1A-BC5E-4DD8-B676-97FCD407BEA8}">
      <dsp:nvSpPr>
        <dsp:cNvPr id="0" name=""/>
        <dsp:cNvSpPr/>
      </dsp:nvSpPr>
      <dsp:spPr>
        <a:xfrm>
          <a:off x="3098337" y="2293123"/>
          <a:ext cx="1790874" cy="1279714"/>
        </a:xfrm>
        <a:prstGeom prst="roundRect">
          <a:avLst>
            <a:gd name="adj" fmla="val 10000"/>
          </a:avLst>
        </a:prstGeom>
        <a:solidFill>
          <a:srgbClr val="669900"/>
        </a:soli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29A1A9A2-6555-4431-B206-3E1EA439D0A0}">
      <dsp:nvSpPr>
        <dsp:cNvPr id="0" name=""/>
        <dsp:cNvSpPr/>
      </dsp:nvSpPr>
      <dsp:spPr>
        <a:xfrm>
          <a:off x="3160617" y="2352290"/>
          <a:ext cx="1790874" cy="1279714"/>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2</a:t>
          </a:r>
        </a:p>
        <a:p>
          <a:pPr marL="0" lvl="0" indent="0" algn="ctr" defTabSz="800100">
            <a:lnSpc>
              <a:spcPct val="90000"/>
            </a:lnSpc>
            <a:spcBef>
              <a:spcPct val="0"/>
            </a:spcBef>
            <a:spcAft>
              <a:spcPct val="35000"/>
            </a:spcAft>
            <a:buNone/>
          </a:pPr>
          <a:r>
            <a:rPr lang="en-US" sz="1800" kern="1200" dirty="0" err="1">
              <a:latin typeface="Arial" panose="020B0604020202020204" pitchFamily="34" charset="0"/>
              <a:cs typeface="Arial" panose="020B0604020202020204" pitchFamily="34" charset="0"/>
            </a:rPr>
            <a:t>Hétérogénéité</a:t>
          </a:r>
          <a:r>
            <a:rPr lang="en-US" sz="1800" kern="1200" dirty="0">
              <a:latin typeface="Arial" panose="020B0604020202020204" pitchFamily="34" charset="0"/>
              <a:cs typeface="Arial" panose="020B0604020202020204" pitchFamily="34" charset="0"/>
            </a:rPr>
            <a:t> des rapports au savoir </a:t>
          </a:r>
        </a:p>
      </dsp:txBody>
      <dsp:txXfrm>
        <a:off x="3198099" y="2389772"/>
        <a:ext cx="1715910" cy="1204750"/>
      </dsp:txXfrm>
    </dsp:sp>
    <dsp:sp modelId="{904AF399-3DF2-48CD-AD55-EF6CBA2AA43F}">
      <dsp:nvSpPr>
        <dsp:cNvPr id="0" name=""/>
        <dsp:cNvSpPr/>
      </dsp:nvSpPr>
      <dsp:spPr>
        <a:xfrm>
          <a:off x="5224419" y="2475219"/>
          <a:ext cx="1678920" cy="1966533"/>
        </a:xfrm>
        <a:prstGeom prst="roundRect">
          <a:avLst>
            <a:gd name="adj" fmla="val 10000"/>
          </a:avLst>
        </a:prstGeom>
        <a:solidFill>
          <a:srgbClr val="669900"/>
        </a:soli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A1772D65-DC1B-4BF7-86F0-1AFCFFFE2A67}">
      <dsp:nvSpPr>
        <dsp:cNvPr id="0" name=""/>
        <dsp:cNvSpPr/>
      </dsp:nvSpPr>
      <dsp:spPr>
        <a:xfrm>
          <a:off x="5286700" y="2534386"/>
          <a:ext cx="1678920" cy="1966533"/>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3</a:t>
          </a:r>
        </a:p>
        <a:p>
          <a:pPr marL="0" lvl="0" indent="0" algn="ctr" defTabSz="800100">
            <a:lnSpc>
              <a:spcPct val="90000"/>
            </a:lnSpc>
            <a:spcBef>
              <a:spcPct val="0"/>
            </a:spcBef>
            <a:spcAft>
              <a:spcPct val="35000"/>
            </a:spcAft>
            <a:buNone/>
          </a:pPr>
          <a:r>
            <a:rPr lang="en-US" sz="1800" kern="1200" dirty="0" err="1">
              <a:latin typeface="Arial" panose="020B0604020202020204" pitchFamily="34" charset="0"/>
              <a:cs typeface="Arial" panose="020B0604020202020204" pitchFamily="34" charset="0"/>
            </a:rPr>
            <a:t>Hétérogénéité</a:t>
          </a:r>
          <a:r>
            <a:rPr lang="en-US" sz="1800" kern="1200" dirty="0">
              <a:latin typeface="Arial" panose="020B0604020202020204" pitchFamily="34" charset="0"/>
              <a:cs typeface="Arial" panose="020B0604020202020204" pitchFamily="34" charset="0"/>
            </a:rPr>
            <a:t> des relations socio-</a:t>
          </a:r>
          <a:r>
            <a:rPr lang="en-US" sz="1800" kern="1200" dirty="0" err="1">
              <a:latin typeface="Arial" panose="020B0604020202020204" pitchFamily="34" charset="0"/>
              <a:cs typeface="Arial" panose="020B0604020202020204" pitchFamily="34" charset="0"/>
            </a:rPr>
            <a:t>affectives</a:t>
          </a:r>
          <a:r>
            <a:rPr lang="en-US" sz="1800" kern="1200" dirty="0">
              <a:latin typeface="Arial" panose="020B0604020202020204" pitchFamily="34" charset="0"/>
              <a:cs typeface="Arial" panose="020B0604020202020204" pitchFamily="34" charset="0"/>
            </a:rPr>
            <a:t> avec le </a:t>
          </a:r>
          <a:r>
            <a:rPr lang="en-US" sz="1800" kern="1200" dirty="0" err="1">
              <a:latin typeface="Arial" panose="020B0604020202020204" pitchFamily="34" charset="0"/>
              <a:cs typeface="Arial" panose="020B0604020202020204" pitchFamily="34" charset="0"/>
            </a:rPr>
            <a:t>système</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scolaire</a:t>
          </a:r>
          <a:r>
            <a:rPr lang="en-US" sz="1800" kern="1200" dirty="0">
              <a:latin typeface="Arial" panose="020B0604020202020204" pitchFamily="34" charset="0"/>
              <a:cs typeface="Arial" panose="020B0604020202020204" pitchFamily="34" charset="0"/>
            </a:rPr>
            <a:t> </a:t>
          </a:r>
        </a:p>
      </dsp:txBody>
      <dsp:txXfrm>
        <a:off x="5335874" y="2583560"/>
        <a:ext cx="1580572" cy="1868185"/>
      </dsp:txXfrm>
    </dsp:sp>
    <dsp:sp modelId="{E17C7244-17D4-4D5A-9918-68B514830954}">
      <dsp:nvSpPr>
        <dsp:cNvPr id="0" name=""/>
        <dsp:cNvSpPr/>
      </dsp:nvSpPr>
      <dsp:spPr>
        <a:xfrm>
          <a:off x="7236972" y="1757017"/>
          <a:ext cx="1327026" cy="1423668"/>
        </a:xfrm>
        <a:prstGeom prst="roundRect">
          <a:avLst>
            <a:gd name="adj" fmla="val 10000"/>
          </a:avLst>
        </a:prstGeom>
        <a:solidFill>
          <a:srgbClr val="669900"/>
        </a:soli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7699E0CD-CEB4-43A0-B49C-2EDB753894C7}">
      <dsp:nvSpPr>
        <dsp:cNvPr id="0" name=""/>
        <dsp:cNvSpPr/>
      </dsp:nvSpPr>
      <dsp:spPr>
        <a:xfrm>
          <a:off x="7299253" y="1816184"/>
          <a:ext cx="1327026" cy="1423668"/>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kern="1200" dirty="0">
              <a:latin typeface="Arial" panose="020B0604020202020204" pitchFamily="34" charset="0"/>
              <a:cs typeface="Arial" panose="020B0604020202020204" pitchFamily="34" charset="0"/>
            </a:rPr>
            <a:t>4</a:t>
          </a:r>
        </a:p>
        <a:p>
          <a:pPr marL="0" lvl="0" indent="0" algn="ctr" defTabSz="622300">
            <a:lnSpc>
              <a:spcPct val="90000"/>
            </a:lnSpc>
            <a:spcBef>
              <a:spcPct val="0"/>
            </a:spcBef>
            <a:spcAft>
              <a:spcPct val="35000"/>
            </a:spcAft>
            <a:buNone/>
          </a:pPr>
          <a:r>
            <a:rPr lang="en-US" sz="1400" kern="1200" dirty="0" err="1">
              <a:latin typeface="Arial" panose="020B0604020202020204" pitchFamily="34" charset="0"/>
              <a:cs typeface="Arial" panose="020B0604020202020204" pitchFamily="34" charset="0"/>
            </a:rPr>
            <a:t>Hétérogénéité</a:t>
          </a:r>
          <a:r>
            <a:rPr lang="en-US" sz="1400" kern="1200" dirty="0">
              <a:latin typeface="Arial" panose="020B0604020202020204" pitchFamily="34" charset="0"/>
              <a:cs typeface="Arial" panose="020B0604020202020204" pitchFamily="34" charset="0"/>
            </a:rPr>
            <a:t> de la </a:t>
          </a:r>
          <a:r>
            <a:rPr lang="en-US" sz="1400" kern="1200" dirty="0" err="1">
              <a:latin typeface="Arial" panose="020B0604020202020204" pitchFamily="34" charset="0"/>
              <a:cs typeface="Arial" panose="020B0604020202020204" pitchFamily="34" charset="0"/>
            </a:rPr>
            <a:t>maîtrise</a:t>
          </a:r>
          <a:r>
            <a:rPr lang="en-US" sz="1400" kern="1200" dirty="0">
              <a:latin typeface="Arial" panose="020B0604020202020204" pitchFamily="34" charset="0"/>
              <a:cs typeface="Arial" panose="020B0604020202020204" pitchFamily="34" charset="0"/>
            </a:rPr>
            <a:t> des </a:t>
          </a:r>
          <a:r>
            <a:rPr lang="en-US" sz="1400" kern="1200" dirty="0" err="1">
              <a:latin typeface="Arial" panose="020B0604020202020204" pitchFamily="34" charset="0"/>
              <a:cs typeface="Arial" panose="020B0604020202020204" pitchFamily="34" charset="0"/>
            </a:rPr>
            <a:t>pré-requis</a:t>
          </a:r>
          <a:r>
            <a:rPr lang="en-US" sz="1400" kern="1200" dirty="0">
              <a:latin typeface="Arial" panose="020B0604020202020204" pitchFamily="34" charset="0"/>
              <a:cs typeface="Arial" panose="020B0604020202020204" pitchFamily="34" charset="0"/>
            </a:rPr>
            <a:t> </a:t>
          </a:r>
        </a:p>
      </dsp:txBody>
      <dsp:txXfrm>
        <a:off x="7338120" y="1855051"/>
        <a:ext cx="1249292" cy="1345934"/>
      </dsp:txXfrm>
    </dsp:sp>
    <dsp:sp modelId="{5AF2D1E9-ADEC-48B4-9936-77A543AE3D04}">
      <dsp:nvSpPr>
        <dsp:cNvPr id="0" name=""/>
        <dsp:cNvSpPr/>
      </dsp:nvSpPr>
      <dsp:spPr>
        <a:xfrm>
          <a:off x="9224173" y="1811892"/>
          <a:ext cx="2009412" cy="2479632"/>
        </a:xfrm>
        <a:prstGeom prst="roundRect">
          <a:avLst>
            <a:gd name="adj" fmla="val 10000"/>
          </a:avLst>
        </a:prstGeom>
        <a:solidFill>
          <a:srgbClr val="669900"/>
        </a:soli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sp>
    <dsp:sp modelId="{C9BBDC4E-D99A-4516-8F14-E0CCDC806D14}">
      <dsp:nvSpPr>
        <dsp:cNvPr id="0" name=""/>
        <dsp:cNvSpPr/>
      </dsp:nvSpPr>
      <dsp:spPr>
        <a:xfrm>
          <a:off x="9286454" y="1871059"/>
          <a:ext cx="2009412" cy="2479632"/>
        </a:xfrm>
        <a:prstGeom prst="roundRect">
          <a:avLst>
            <a:gd name="adj" fmla="val 10000"/>
          </a:avLst>
        </a:prstGeom>
        <a:solidFill>
          <a:schemeClr val="lt1">
            <a:alpha val="90000"/>
            <a:hueOff val="0"/>
            <a:satOff val="0"/>
            <a:lumOff val="0"/>
            <a:alphaOff val="0"/>
          </a:schemeClr>
        </a:solidFill>
        <a:ln w="9525" cap="rnd"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5</a:t>
          </a:r>
        </a:p>
        <a:p>
          <a:pPr marL="0" lvl="0" indent="0" algn="ctr" defTabSz="800100">
            <a:lnSpc>
              <a:spcPct val="90000"/>
            </a:lnSpc>
            <a:spcBef>
              <a:spcPct val="0"/>
            </a:spcBef>
            <a:spcAft>
              <a:spcPct val="35000"/>
            </a:spcAft>
            <a:buNone/>
          </a:pPr>
          <a:r>
            <a:rPr lang="en-US" sz="1800" kern="1200" dirty="0" err="1">
              <a:latin typeface="Arial" panose="020B0604020202020204" pitchFamily="34" charset="0"/>
              <a:cs typeface="Arial" panose="020B0604020202020204" pitchFamily="34" charset="0"/>
            </a:rPr>
            <a:t>Hétérogénéité</a:t>
          </a:r>
          <a:r>
            <a:rPr lang="en-US" sz="1800" kern="1200" dirty="0">
              <a:latin typeface="Arial" panose="020B0604020202020204" pitchFamily="34" charset="0"/>
              <a:cs typeface="Arial" panose="020B0604020202020204" pitchFamily="34" charset="0"/>
            </a:rPr>
            <a:t> des styles </a:t>
          </a:r>
          <a:r>
            <a:rPr lang="en-US" sz="1800" kern="1200" dirty="0" err="1">
              <a:latin typeface="Arial" panose="020B0604020202020204" pitchFamily="34" charset="0"/>
              <a:cs typeface="Arial" panose="020B0604020202020204" pitchFamily="34" charset="0"/>
            </a:rPr>
            <a:t>cognitifs</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Hétérogénéité</a:t>
          </a:r>
          <a:r>
            <a:rPr lang="en-US" sz="1800" kern="1200" dirty="0">
              <a:latin typeface="Arial" panose="020B0604020202020204" pitchFamily="34" charset="0"/>
              <a:cs typeface="Arial" panose="020B0604020202020204" pitchFamily="34" charset="0"/>
            </a:rPr>
            <a:t> des </a:t>
          </a:r>
          <a:r>
            <a:rPr lang="en-US" sz="1800" kern="1200" dirty="0" err="1">
              <a:latin typeface="Arial" panose="020B0604020202020204" pitchFamily="34" charset="0"/>
              <a:cs typeface="Arial" panose="020B0604020202020204" pitchFamily="34" charset="0"/>
            </a:rPr>
            <a:t>stratégies</a:t>
          </a:r>
          <a:r>
            <a:rPr lang="en-US" sz="1800" kern="1200" dirty="0">
              <a:latin typeface="Arial" panose="020B0604020202020204" pitchFamily="34" charset="0"/>
              <a:cs typeface="Arial" panose="020B0604020202020204" pitchFamily="34" charset="0"/>
            </a:rPr>
            <a:t> </a:t>
          </a:r>
          <a:r>
            <a:rPr lang="en-US" sz="1800" kern="1200" dirty="0" err="1">
              <a:latin typeface="Arial" panose="020B0604020202020204" pitchFamily="34" charset="0"/>
              <a:cs typeface="Arial" panose="020B0604020202020204" pitchFamily="34" charset="0"/>
            </a:rPr>
            <a:t>d’apprentissage</a:t>
          </a:r>
          <a:endParaRPr lang="en-US" sz="1800" kern="1200" dirty="0">
            <a:latin typeface="Arial" panose="020B0604020202020204" pitchFamily="34" charset="0"/>
            <a:cs typeface="Arial" panose="020B0604020202020204" pitchFamily="34" charset="0"/>
          </a:endParaRPr>
        </a:p>
      </dsp:txBody>
      <dsp:txXfrm>
        <a:off x="9345308" y="1929913"/>
        <a:ext cx="1891704" cy="23619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C03559-7B26-48DE-8BAE-734FF047F43D}">
      <dsp:nvSpPr>
        <dsp:cNvPr id="0" name=""/>
        <dsp:cNvSpPr/>
      </dsp:nvSpPr>
      <dsp:spPr>
        <a:xfrm>
          <a:off x="0" y="283456"/>
          <a:ext cx="11485913" cy="26383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fr-FR" sz="1100" i="1" kern="1200" dirty="0">
              <a:solidFill>
                <a:schemeClr val="tx1"/>
              </a:solidFill>
            </a:rPr>
            <a:t>« Quelque part, tout se passait au niveau de l’enseignant, du mieux-enseigner. Mais, on en oubliait l’élève au niveau de l’acte d’« apprendre » : </a:t>
          </a:r>
          <a:endParaRPr lang="en-US" sz="1100" kern="1200" dirty="0">
            <a:solidFill>
              <a:schemeClr val="tx1"/>
            </a:solidFill>
          </a:endParaRPr>
        </a:p>
      </dsp:txBody>
      <dsp:txXfrm>
        <a:off x="12879" y="296335"/>
        <a:ext cx="11460155" cy="238077"/>
      </dsp:txXfrm>
    </dsp:sp>
    <dsp:sp modelId="{CBF53CCC-0C80-469E-B757-11892D197636}">
      <dsp:nvSpPr>
        <dsp:cNvPr id="0" name=""/>
        <dsp:cNvSpPr/>
      </dsp:nvSpPr>
      <dsp:spPr>
        <a:xfrm>
          <a:off x="0" y="578972"/>
          <a:ext cx="11485913" cy="26383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fr-FR" sz="1100" i="1" kern="1200">
              <a:solidFill>
                <a:schemeClr val="tx1"/>
              </a:solidFill>
            </a:rPr>
            <a:t>- Il a dit cela, répondu cela, fait, construit cela… Pourquoi ? </a:t>
          </a:r>
          <a:endParaRPr lang="en-US" sz="1100" kern="1200" dirty="0">
            <a:solidFill>
              <a:schemeClr val="tx1"/>
            </a:solidFill>
          </a:endParaRPr>
        </a:p>
      </dsp:txBody>
      <dsp:txXfrm>
        <a:off x="12879" y="591851"/>
        <a:ext cx="11460155" cy="238077"/>
      </dsp:txXfrm>
    </dsp:sp>
    <dsp:sp modelId="{4929EB19-A8FA-4D14-B171-B1E863568607}">
      <dsp:nvSpPr>
        <dsp:cNvPr id="0" name=""/>
        <dsp:cNvSpPr/>
      </dsp:nvSpPr>
      <dsp:spPr>
        <a:xfrm>
          <a:off x="0" y="874487"/>
          <a:ext cx="11485913" cy="26383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fr-FR" sz="1100" i="1" kern="1200">
              <a:solidFill>
                <a:schemeClr val="tx1"/>
              </a:solidFill>
            </a:rPr>
            <a:t>- Comment s’y est-il pris pour aboutir à cela ? </a:t>
          </a:r>
          <a:endParaRPr lang="en-US" sz="1100" kern="1200">
            <a:solidFill>
              <a:schemeClr val="tx1"/>
            </a:solidFill>
          </a:endParaRPr>
        </a:p>
      </dsp:txBody>
      <dsp:txXfrm>
        <a:off x="12879" y="887366"/>
        <a:ext cx="11460155" cy="238077"/>
      </dsp:txXfrm>
    </dsp:sp>
    <dsp:sp modelId="{CE61E928-74EC-48A2-AAE2-0E984C5E2BED}">
      <dsp:nvSpPr>
        <dsp:cNvPr id="0" name=""/>
        <dsp:cNvSpPr/>
      </dsp:nvSpPr>
      <dsp:spPr>
        <a:xfrm>
          <a:off x="0" y="1170002"/>
          <a:ext cx="11485913" cy="26383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fr-FR" sz="1100" i="1" kern="1200">
              <a:solidFill>
                <a:schemeClr val="tx1"/>
              </a:solidFill>
            </a:rPr>
            <a:t>- Qu’a-t-il dans la tête ? </a:t>
          </a:r>
          <a:endParaRPr lang="en-US" sz="1100" kern="1200">
            <a:solidFill>
              <a:schemeClr val="tx1"/>
            </a:solidFill>
          </a:endParaRPr>
        </a:p>
      </dsp:txBody>
      <dsp:txXfrm>
        <a:off x="12879" y="1182881"/>
        <a:ext cx="11460155" cy="238077"/>
      </dsp:txXfrm>
    </dsp:sp>
    <dsp:sp modelId="{2954F506-188C-42BB-ADBB-3F1E1955AC27}">
      <dsp:nvSpPr>
        <dsp:cNvPr id="0" name=""/>
        <dsp:cNvSpPr/>
      </dsp:nvSpPr>
      <dsp:spPr>
        <a:xfrm>
          <a:off x="0" y="1465517"/>
          <a:ext cx="11485913" cy="26383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fr-FR" sz="1100" i="1" kern="1200">
              <a:solidFill>
                <a:schemeClr val="tx1"/>
              </a:solidFill>
            </a:rPr>
            <a:t>- Quelle image, quelle représentation a-t-il de cette notion ? </a:t>
          </a:r>
          <a:endParaRPr lang="en-US" sz="1100" kern="1200">
            <a:solidFill>
              <a:schemeClr val="tx1"/>
            </a:solidFill>
          </a:endParaRPr>
        </a:p>
      </dsp:txBody>
      <dsp:txXfrm>
        <a:off x="12879" y="1478396"/>
        <a:ext cx="11460155" cy="238077"/>
      </dsp:txXfrm>
    </dsp:sp>
    <dsp:sp modelId="{D2D40833-74B9-4FB6-BD0E-AC03CC08DF82}">
      <dsp:nvSpPr>
        <dsp:cNvPr id="0" name=""/>
        <dsp:cNvSpPr/>
      </dsp:nvSpPr>
      <dsp:spPr>
        <a:xfrm>
          <a:off x="0" y="1761032"/>
          <a:ext cx="11485913" cy="263835"/>
        </a:xfrm>
        <a:prstGeom prst="round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l" defTabSz="488950">
            <a:lnSpc>
              <a:spcPct val="90000"/>
            </a:lnSpc>
            <a:spcBef>
              <a:spcPct val="0"/>
            </a:spcBef>
            <a:spcAft>
              <a:spcPct val="35000"/>
            </a:spcAft>
            <a:buNone/>
          </a:pPr>
          <a:r>
            <a:rPr lang="fr-FR" sz="1100" i="1" kern="1200" dirty="0">
              <a:solidFill>
                <a:schemeClr val="tx1"/>
              </a:solidFill>
            </a:rPr>
            <a:t>- Qu’est-ce qu’il se fait comme idée de ce que j’attends de lui, de ce qu’il aura à faire, de la manière dont il s’y prendra pour aboutir à la production attendue… ? »</a:t>
          </a:r>
          <a:endParaRPr lang="en-US" sz="1100" kern="1200" dirty="0">
            <a:solidFill>
              <a:schemeClr val="tx1"/>
            </a:solidFill>
          </a:endParaRPr>
        </a:p>
      </dsp:txBody>
      <dsp:txXfrm>
        <a:off x="12879" y="1773911"/>
        <a:ext cx="11460155" cy="23807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B2CD20-A533-49BB-B466-A15CF771FE01}" type="datetimeFigureOut">
              <a:rPr lang="fr-FR" smtClean="0"/>
              <a:t>15/03/2024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666DB7-3F71-4DBE-B0FA-66896D07C681}" type="slidenum">
              <a:rPr lang="fr-FR" smtClean="0"/>
              <a:t>‹N°›</a:t>
            </a:fld>
            <a:endParaRPr lang="fr-FR"/>
          </a:p>
        </p:txBody>
      </p:sp>
    </p:spTree>
    <p:extLst>
      <p:ext uri="{BB962C8B-B14F-4D97-AF65-F5344CB8AC3E}">
        <p14:creationId xmlns:p14="http://schemas.microsoft.com/office/powerpoint/2010/main" val="36000139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1) apprentissage technique de la lecture (maîtrise du code) : de la GS à la fin du CE1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2) relation que l’élève entretient avec les notions théoriques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3) relation que l’élève entretient avec la collectivité et la structure scolaire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4) acquis exigés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5) chemin d’apprentissage personnel (exemple stratégies de calcul mental : 5 + 6   « appui sur le double 5+5, </a:t>
            </a:r>
            <a:r>
              <a:rPr lang="fr-FR" dirty="0" err="1"/>
              <a:t>surcomptage</a:t>
            </a:r>
            <a:r>
              <a:rPr lang="fr-FR" dirty="0"/>
              <a:t> à partir de 6 » </a:t>
            </a:r>
            <a:r>
              <a:rPr lang="fr-FR" dirty="0" err="1"/>
              <a:t>etc</a:t>
            </a:r>
            <a:r>
              <a:rPr lang="fr-FR" dirty="0"/>
              <a:t> …</a:t>
            </a:r>
          </a:p>
          <a:p>
            <a:endParaRPr lang="fr-FR" dirty="0"/>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4</a:t>
            </a:fld>
            <a:endParaRPr lang="fr-FR"/>
          </a:p>
        </p:txBody>
      </p:sp>
    </p:spTree>
    <p:extLst>
      <p:ext uri="{BB962C8B-B14F-4D97-AF65-F5344CB8AC3E}">
        <p14:creationId xmlns:p14="http://schemas.microsoft.com/office/powerpoint/2010/main" val="16846119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solidFill>
                  <a:srgbClr val="0070C0"/>
                </a:solidFill>
              </a:rPr>
              <a:t>Notion d’accessibilité universelle sous-jacente</a:t>
            </a:r>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6</a:t>
            </a:fld>
            <a:endParaRPr lang="fr-FR"/>
          </a:p>
        </p:txBody>
      </p:sp>
    </p:spTree>
    <p:extLst>
      <p:ext uri="{BB962C8B-B14F-4D97-AF65-F5344CB8AC3E}">
        <p14:creationId xmlns:p14="http://schemas.microsoft.com/office/powerpoint/2010/main" val="29575720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Demander aux étudiants de relever les idées qui se recoupent et les différences. Eventuellement surligner en direct.</a:t>
            </a:r>
          </a:p>
          <a:p>
            <a:pPr marL="228600" indent="-228600">
              <a:buAutoNum type="arabicParenR"/>
            </a:pPr>
            <a:r>
              <a:rPr lang="fr-FR" dirty="0"/>
              <a:t>Centré sur les élèves, leurs besoins, leur diversité et leur hétérogénéité</a:t>
            </a:r>
          </a:p>
          <a:p>
            <a:pPr marL="228600" indent="-228600">
              <a:buAutoNum type="arabicParenR"/>
            </a:pPr>
            <a:r>
              <a:rPr lang="fr-FR" dirty="0"/>
              <a:t>La notion de diversification, de variété, de souplesse</a:t>
            </a:r>
          </a:p>
          <a:p>
            <a:pPr marL="228600" indent="-228600">
              <a:buAutoNum type="arabicParenR"/>
            </a:pPr>
            <a:r>
              <a:rPr lang="fr-FR" dirty="0"/>
              <a:t>L’idée de chemins, d’itinéraires, de voies</a:t>
            </a:r>
          </a:p>
          <a:p>
            <a:pPr marL="228600" indent="-228600">
              <a:buAutoNum type="arabicParenR"/>
            </a:pPr>
            <a:r>
              <a:rPr lang="fr-FR" dirty="0"/>
              <a:t>Pour aller vers des objectifs communs, des mêmes savoirs</a:t>
            </a:r>
          </a:p>
          <a:p>
            <a:pPr marL="228600" indent="-228600">
              <a:buAutoNum type="arabicParenR"/>
            </a:pPr>
            <a:r>
              <a:rPr lang="fr-FR" dirty="0"/>
              <a:t>L’idée également que c’est de la responsabilité de l’enseignant de faire l’effort, de mettre en œuvre, d’introduite, d’organiser</a:t>
            </a:r>
          </a:p>
          <a:p>
            <a:pPr marL="0" indent="0">
              <a:buNone/>
            </a:pPr>
            <a:r>
              <a:rPr lang="fr-FR" dirty="0"/>
              <a:t>En résumé, c’est l’enseignant qui est chargé de penser des chemins divers pour aller au même endroit.</a:t>
            </a:r>
          </a:p>
          <a:p>
            <a:pPr marL="228600" indent="-228600">
              <a:buAutoNum type="arabicParenR"/>
            </a:pPr>
            <a:endParaRPr lang="fr-FR" dirty="0"/>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7</a:t>
            </a:fld>
            <a:endParaRPr lang="fr-FR"/>
          </a:p>
        </p:txBody>
      </p:sp>
    </p:spTree>
    <p:extLst>
      <p:ext uri="{BB962C8B-B14F-4D97-AF65-F5344CB8AC3E}">
        <p14:creationId xmlns:p14="http://schemas.microsoft.com/office/powerpoint/2010/main" val="34709558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Exemple de séquence « Démarches pédagogiques différenciées pour l’étude de la Révolution Française » </a:t>
            </a:r>
          </a:p>
          <a:p>
            <a:r>
              <a:rPr lang="fr-FR" dirty="0"/>
              <a:t>Témoignage de Jean-Claude Hubert, professeur (secondaire) dans l’article </a:t>
            </a:r>
            <a:r>
              <a:rPr lang="fr-FR" i="1" dirty="0"/>
              <a:t>DE LA PEDAGOGIE DIFFERENCIEE A LA DIFFERENCIATION PEDAGOGIQUE </a:t>
            </a:r>
          </a:p>
          <a:p>
            <a:r>
              <a:rPr lang="fr-FR" i="1" dirty="0"/>
              <a:t>SPIRALE - Revue de Recherches en Éducation - 1999 HS 3 (43-55)</a:t>
            </a:r>
          </a:p>
          <a:p>
            <a:endParaRPr lang="fr-FR" dirty="0"/>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11</a:t>
            </a:fld>
            <a:endParaRPr lang="fr-FR"/>
          </a:p>
        </p:txBody>
      </p:sp>
    </p:spTree>
    <p:extLst>
      <p:ext uri="{BB962C8B-B14F-4D97-AF65-F5344CB8AC3E}">
        <p14:creationId xmlns:p14="http://schemas.microsoft.com/office/powerpoint/2010/main" val="3603486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Témoignage Jean-Claude Hubert</a:t>
            </a:r>
          </a:p>
          <a:p>
            <a:endParaRPr lang="fr-FR" dirty="0"/>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12</a:t>
            </a:fld>
            <a:endParaRPr lang="fr-FR"/>
          </a:p>
        </p:txBody>
      </p:sp>
    </p:spTree>
    <p:extLst>
      <p:ext uri="{BB962C8B-B14F-4D97-AF65-F5344CB8AC3E}">
        <p14:creationId xmlns:p14="http://schemas.microsoft.com/office/powerpoint/2010/main" val="31885963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Laisser 5min de réflexion personnelle puis lister les propositions en proposant éventuellement d’en regrouper certaines.</a:t>
            </a:r>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13</a:t>
            </a:fld>
            <a:endParaRPr lang="fr-FR"/>
          </a:p>
        </p:txBody>
      </p:sp>
    </p:spTree>
    <p:extLst>
      <p:ext uri="{BB962C8B-B14F-4D97-AF65-F5344CB8AC3E}">
        <p14:creationId xmlns:p14="http://schemas.microsoft.com/office/powerpoint/2010/main" val="254453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Distribuer une copie papier</a:t>
            </a:r>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15</a:t>
            </a:fld>
            <a:endParaRPr lang="fr-FR"/>
          </a:p>
        </p:txBody>
      </p:sp>
    </p:spTree>
    <p:extLst>
      <p:ext uri="{BB962C8B-B14F-4D97-AF65-F5344CB8AC3E}">
        <p14:creationId xmlns:p14="http://schemas.microsoft.com/office/powerpoint/2010/main" val="2742884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Eventuellement, il peut être intéressant de développer certains exemples de pratiques contre-productives (ex: laisser aux élèves le choix du niveau de difficulté de la tâche) et des exemples de pratiques efficientes (</a:t>
            </a:r>
            <a:r>
              <a:rPr lang="fr-FR"/>
              <a:t>ex: théorie </a:t>
            </a:r>
            <a:r>
              <a:rPr lang="fr-FR" dirty="0"/>
              <a:t>de la charge cognitive). </a:t>
            </a:r>
          </a:p>
          <a:p>
            <a:pPr marL="171450" indent="-171450">
              <a:buFont typeface="Arial" panose="020B0604020202020204" pitchFamily="34" charset="0"/>
              <a:buChar char="•"/>
            </a:pPr>
            <a:endParaRPr lang="fr-FR" dirty="0"/>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17</a:t>
            </a:fld>
            <a:endParaRPr lang="fr-FR"/>
          </a:p>
        </p:txBody>
      </p:sp>
    </p:spTree>
    <p:extLst>
      <p:ext uri="{BB962C8B-B14F-4D97-AF65-F5344CB8AC3E}">
        <p14:creationId xmlns:p14="http://schemas.microsoft.com/office/powerpoint/2010/main" val="1171972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dirty="0"/>
              <a:t>En 2017, la création des classes dédoublées est une mesure phare en faveur de l’éducation prioritaire. Elle s’inscrit dans l’objectif global de 100% de réussite, garantissant pour chaque élève, l’acquisition des savoirs fondamentaux : lire, écrire, compter, respecter autrui.</a:t>
            </a:r>
          </a:p>
          <a:p>
            <a:endParaRPr lang="fr-FR" dirty="0"/>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20</a:t>
            </a:fld>
            <a:endParaRPr lang="fr-FR"/>
          </a:p>
        </p:txBody>
      </p:sp>
    </p:spTree>
    <p:extLst>
      <p:ext uri="{BB962C8B-B14F-4D97-AF65-F5344CB8AC3E}">
        <p14:creationId xmlns:p14="http://schemas.microsoft.com/office/powerpoint/2010/main" val="3900692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Faire reprendre le référentiel de compétences et faire repérer les compétences qui désignent sans la nommer la différenciation.</a:t>
            </a:r>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24</a:t>
            </a:fld>
            <a:endParaRPr lang="fr-FR"/>
          </a:p>
        </p:txBody>
      </p:sp>
    </p:spTree>
    <p:extLst>
      <p:ext uri="{BB962C8B-B14F-4D97-AF65-F5344CB8AC3E}">
        <p14:creationId xmlns:p14="http://schemas.microsoft.com/office/powerpoint/2010/main" val="18467134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Date de remise à compléter</a:t>
            </a:r>
          </a:p>
        </p:txBody>
      </p:sp>
      <p:sp>
        <p:nvSpPr>
          <p:cNvPr id="4" name="Espace réservé du numéro de diapositive 3"/>
          <p:cNvSpPr>
            <a:spLocks noGrp="1"/>
          </p:cNvSpPr>
          <p:nvPr>
            <p:ph type="sldNum" sz="quarter" idx="5"/>
          </p:nvPr>
        </p:nvSpPr>
        <p:spPr/>
        <p:txBody>
          <a:bodyPr/>
          <a:lstStyle/>
          <a:p>
            <a:fld id="{7D666DB7-3F71-4DBE-B0FA-66896D07C681}" type="slidenum">
              <a:rPr lang="fr-FR" smtClean="0"/>
              <a:t>27</a:t>
            </a:fld>
            <a:endParaRPr lang="fr-FR"/>
          </a:p>
        </p:txBody>
      </p:sp>
    </p:spTree>
    <p:extLst>
      <p:ext uri="{BB962C8B-B14F-4D97-AF65-F5344CB8AC3E}">
        <p14:creationId xmlns:p14="http://schemas.microsoft.com/office/powerpoint/2010/main" val="3938634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fr-FR"/>
              <a:t>Modifiez le style du titre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fr-FR"/>
              <a:t>Modifiez le style du titre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fr-FR"/>
              <a:t>Modifiez le style du titre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fr-FR"/>
              <a:t>Modifiez le style du titre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fr-FR"/>
              <a:t>Modifiez le style du titre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fr-FR"/>
              <a:t>Modifiez le style du titre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fr-FR"/>
              <a:t>Modifiez le style du titre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fr-FR"/>
              <a:t>Modifiez le style du titre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Modifier les styles du texte du masque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fr-FR"/>
              <a:t>Modifier les styles du texte du masque</a:t>
            </a:r>
          </a:p>
        </p:txBody>
      </p:sp>
      <p:sp>
        <p:nvSpPr>
          <p:cNvPr id="5" name="Date Placeholder 4"/>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fr-FR"/>
              <a:t>Modifiez le style du titre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3/15/2024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fr-FR"/>
              <a:t>Modifiez le style du titre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3/15/2024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4"/><Relationship Id="rId1" Type="http://schemas.openxmlformats.org/officeDocument/2006/relationships/video" Target="NULL" TargetMode="External"/><Relationship Id="rId5" Type="http://schemas.openxmlformats.org/officeDocument/2006/relationships/image" Target="../media/image4.png"/><Relationship Id="rId4"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8.jpg"/><Relationship Id="rId7" Type="http://schemas.openxmlformats.org/officeDocument/2006/relationships/diagramLayout" Target="../diagrams/layout2.xm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diagramData" Target="../diagrams/data2.xml"/><Relationship Id="rId5" Type="http://schemas.openxmlformats.org/officeDocument/2006/relationships/image" Target="../media/image9.png"/><Relationship Id="rId10" Type="http://schemas.microsoft.com/office/2007/relationships/diagramDrawing" Target="../diagrams/drawing2.xml"/><Relationship Id="rId4" Type="http://schemas.openxmlformats.org/officeDocument/2006/relationships/hyperlink" Target="https://www.pexels.com/fr-fr/photo/a-l-interieur-cabinet-discuter-ecole-1181398/" TargetMode="External"/><Relationship Id="rId9" Type="http://schemas.openxmlformats.org/officeDocument/2006/relationships/diagramColors" Target="../diagrams/colors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www.canotech.fr/a/30555/quest-ce-que-la-differenciation-pedagogiqu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5.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mediacenter.ac-montpellier.fr/videos/?video=MEDIA221207191119760" TargetMode="External"/><Relationship Id="rId2" Type="http://schemas.openxmlformats.org/officeDocument/2006/relationships/hyperlink" Target="https://www.cnesco.fr/differenciation-pedagogique/" TargetMode="Externa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4.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D88EA2-E913-4E06-80A0-0DCF282BD9E6}"/>
              </a:ext>
            </a:extLst>
          </p:cNvPr>
          <p:cNvSpPr>
            <a:spLocks noGrp="1"/>
          </p:cNvSpPr>
          <p:nvPr>
            <p:ph type="ctrTitle"/>
          </p:nvPr>
        </p:nvSpPr>
        <p:spPr/>
        <p:txBody>
          <a:bodyPr/>
          <a:lstStyle/>
          <a:p>
            <a:r>
              <a:rPr lang="fr-FR" dirty="0"/>
              <a:t>TD4 - Différenciation</a:t>
            </a:r>
          </a:p>
        </p:txBody>
      </p:sp>
      <p:sp>
        <p:nvSpPr>
          <p:cNvPr id="3" name="Sous-titre 2">
            <a:extLst>
              <a:ext uri="{FF2B5EF4-FFF2-40B4-BE49-F238E27FC236}">
                <a16:creationId xmlns:a16="http://schemas.microsoft.com/office/drawing/2014/main" id="{F00D10D7-4CA8-4152-9EB7-CBDD0C9A0F01}"/>
              </a:ext>
            </a:extLst>
          </p:cNvPr>
          <p:cNvSpPr>
            <a:spLocks noGrp="1"/>
          </p:cNvSpPr>
          <p:nvPr>
            <p:ph type="subTitle" idx="1"/>
          </p:nvPr>
        </p:nvSpPr>
        <p:spPr/>
        <p:txBody>
          <a:bodyPr/>
          <a:lstStyle/>
          <a:p>
            <a:r>
              <a:rPr lang="fr-FR" dirty="0"/>
              <a:t>UE 2061 – Accompagnement de stage SOPA</a:t>
            </a:r>
          </a:p>
        </p:txBody>
      </p:sp>
      <p:pic>
        <p:nvPicPr>
          <p:cNvPr id="4" name="Image 3">
            <a:extLst>
              <a:ext uri="{FF2B5EF4-FFF2-40B4-BE49-F238E27FC236}">
                <a16:creationId xmlns:a16="http://schemas.microsoft.com/office/drawing/2014/main" id="{FF3BDBA2-4FEA-49CE-BDF3-D0CF81B83058}"/>
              </a:ext>
            </a:extLst>
          </p:cNvPr>
          <p:cNvPicPr>
            <a:picLocks noChangeAspect="1"/>
          </p:cNvPicPr>
          <p:nvPr/>
        </p:nvPicPr>
        <p:blipFill>
          <a:blip r:embed="rId2"/>
          <a:stretch>
            <a:fillRect/>
          </a:stretch>
        </p:blipFill>
        <p:spPr>
          <a:xfrm>
            <a:off x="6325002" y="354563"/>
            <a:ext cx="4757264" cy="3452116"/>
          </a:xfrm>
          <a:prstGeom prst="rect">
            <a:avLst/>
          </a:prstGeom>
        </p:spPr>
      </p:pic>
    </p:spTree>
    <p:extLst>
      <p:ext uri="{BB962C8B-B14F-4D97-AF65-F5344CB8AC3E}">
        <p14:creationId xmlns:p14="http://schemas.microsoft.com/office/powerpoint/2010/main" val="292439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700F1E-4E82-4A99-A0D9-2317D1A2ACE8}"/>
              </a:ext>
            </a:extLst>
          </p:cNvPr>
          <p:cNvSpPr>
            <a:spLocks noGrp="1"/>
          </p:cNvSpPr>
          <p:nvPr>
            <p:ph type="title"/>
          </p:nvPr>
        </p:nvSpPr>
        <p:spPr/>
        <p:txBody>
          <a:bodyPr/>
          <a:lstStyle/>
          <a:p>
            <a:r>
              <a:rPr lang="fr-FR" dirty="0"/>
              <a:t>Objectifs du TD</a:t>
            </a:r>
          </a:p>
        </p:txBody>
      </p:sp>
      <p:sp>
        <p:nvSpPr>
          <p:cNvPr id="3" name="Espace réservé du contenu 2">
            <a:extLst>
              <a:ext uri="{FF2B5EF4-FFF2-40B4-BE49-F238E27FC236}">
                <a16:creationId xmlns:a16="http://schemas.microsoft.com/office/drawing/2014/main" id="{3C317980-9548-47F1-A19B-2B021E4A3CFB}"/>
              </a:ext>
            </a:extLst>
          </p:cNvPr>
          <p:cNvSpPr>
            <a:spLocks noGrp="1"/>
          </p:cNvSpPr>
          <p:nvPr>
            <p:ph idx="1"/>
          </p:nvPr>
        </p:nvSpPr>
        <p:spPr/>
        <p:txBody>
          <a:bodyPr/>
          <a:lstStyle/>
          <a:p>
            <a:r>
              <a:rPr lang="fr-FR" dirty="0"/>
              <a:t>Comprendre l’origine d’une problématique professionnelle</a:t>
            </a:r>
          </a:p>
          <a:p>
            <a:r>
              <a:rPr lang="fr-FR" dirty="0"/>
              <a:t>Définir la notion de différenciation (vs pédagogie différenciée) </a:t>
            </a:r>
          </a:p>
          <a:p>
            <a:r>
              <a:rPr lang="fr-FR" dirty="0"/>
              <a:t>Repérer les axes d’intervention (vidéos)</a:t>
            </a:r>
          </a:p>
          <a:p>
            <a:r>
              <a:rPr lang="fr-FR" dirty="0"/>
              <a:t>DM semestre 2 : présenter la consigne et préciser les attendus. S’exercer en s’appuyant sur l’analyse vidéo.</a:t>
            </a:r>
          </a:p>
          <a:p>
            <a:endParaRPr lang="fr-FR" dirty="0"/>
          </a:p>
        </p:txBody>
      </p:sp>
    </p:spTree>
    <p:extLst>
      <p:ext uri="{BB962C8B-B14F-4D97-AF65-F5344CB8AC3E}">
        <p14:creationId xmlns:p14="http://schemas.microsoft.com/office/powerpoint/2010/main" val="4187979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C002A2-8C2B-4C57-8D0D-5807DEB9E475}"/>
              </a:ext>
            </a:extLst>
          </p:cNvPr>
          <p:cNvSpPr>
            <a:spLocks noGrp="1"/>
          </p:cNvSpPr>
          <p:nvPr>
            <p:ph type="title"/>
          </p:nvPr>
        </p:nvSpPr>
        <p:spPr/>
        <p:txBody>
          <a:bodyPr/>
          <a:lstStyle/>
          <a:p>
            <a:r>
              <a:rPr lang="fr-FR" dirty="0"/>
              <a:t>1. Contexte historique </a:t>
            </a:r>
            <a:r>
              <a:rPr lang="fr-FR" sz="2400" dirty="0"/>
              <a:t>en quelques mots-clés</a:t>
            </a:r>
          </a:p>
        </p:txBody>
      </p:sp>
      <p:sp>
        <p:nvSpPr>
          <p:cNvPr id="12" name="Signe Moins 11">
            <a:extLst>
              <a:ext uri="{FF2B5EF4-FFF2-40B4-BE49-F238E27FC236}">
                <a16:creationId xmlns:a16="http://schemas.microsoft.com/office/drawing/2014/main" id="{D72B9D77-4BEB-4549-9F79-BDF9B4FE3058}"/>
              </a:ext>
            </a:extLst>
          </p:cNvPr>
          <p:cNvSpPr/>
          <p:nvPr/>
        </p:nvSpPr>
        <p:spPr>
          <a:xfrm rot="16200000">
            <a:off x="10320208" y="3849481"/>
            <a:ext cx="601884" cy="45719"/>
          </a:xfrm>
          <a:prstGeom prst="mathMinu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59EDC055-D58E-46C5-80D6-5C064B327F05}"/>
              </a:ext>
            </a:extLst>
          </p:cNvPr>
          <p:cNvPicPr>
            <a:picLocks noChangeAspect="1"/>
          </p:cNvPicPr>
          <p:nvPr/>
        </p:nvPicPr>
        <p:blipFill>
          <a:blip r:embed="rId2"/>
          <a:stretch>
            <a:fillRect/>
          </a:stretch>
        </p:blipFill>
        <p:spPr>
          <a:xfrm>
            <a:off x="1163563" y="2050142"/>
            <a:ext cx="11241088" cy="3644396"/>
          </a:xfrm>
          <a:prstGeom prst="rect">
            <a:avLst/>
          </a:prstGeom>
        </p:spPr>
      </p:pic>
    </p:spTree>
    <p:extLst>
      <p:ext uri="{BB962C8B-B14F-4D97-AF65-F5344CB8AC3E}">
        <p14:creationId xmlns:p14="http://schemas.microsoft.com/office/powerpoint/2010/main" val="196889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2">
            <a:extLst>
              <a:ext uri="{FF2B5EF4-FFF2-40B4-BE49-F238E27FC236}">
                <a16:creationId xmlns:a16="http://schemas.microsoft.com/office/drawing/2014/main" id="{5D599612-F7DC-48C9-B407-B2B6D84A9813}"/>
              </a:ext>
            </a:extLst>
          </p:cNvPr>
          <p:cNvGraphicFramePr>
            <a:graphicFrameLocks/>
          </p:cNvGraphicFramePr>
          <p:nvPr>
            <p:extLst>
              <p:ext uri="{D42A27DB-BD31-4B8C-83A1-F6EECF244321}">
                <p14:modId xmlns:p14="http://schemas.microsoft.com/office/powerpoint/2010/main" val="3538144123"/>
              </p:ext>
            </p:extLst>
          </p:nvPr>
        </p:nvGraphicFramePr>
        <p:xfrm>
          <a:off x="304799" y="1662515"/>
          <a:ext cx="11582399" cy="50323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 coins arrondis 4">
            <a:extLst>
              <a:ext uri="{FF2B5EF4-FFF2-40B4-BE49-F238E27FC236}">
                <a16:creationId xmlns:a16="http://schemas.microsoft.com/office/drawing/2014/main" id="{13909553-77B3-4DD9-9CD1-4E51751904D9}"/>
              </a:ext>
            </a:extLst>
          </p:cNvPr>
          <p:cNvSpPr/>
          <p:nvPr/>
        </p:nvSpPr>
        <p:spPr>
          <a:xfrm>
            <a:off x="1851453" y="396478"/>
            <a:ext cx="8489092" cy="103232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 name="ZoneTexte 5">
            <a:extLst>
              <a:ext uri="{FF2B5EF4-FFF2-40B4-BE49-F238E27FC236}">
                <a16:creationId xmlns:a16="http://schemas.microsoft.com/office/drawing/2014/main" id="{5AFD4E05-603C-43B3-A17D-372B68C13B6D}"/>
              </a:ext>
            </a:extLst>
          </p:cNvPr>
          <p:cNvSpPr txBox="1"/>
          <p:nvPr/>
        </p:nvSpPr>
        <p:spPr>
          <a:xfrm>
            <a:off x="3323968" y="630195"/>
            <a:ext cx="6005383" cy="646331"/>
          </a:xfrm>
          <a:prstGeom prst="rect">
            <a:avLst/>
          </a:prstGeom>
          <a:noFill/>
        </p:spPr>
        <p:txBody>
          <a:bodyPr wrap="square" rtlCol="0">
            <a:spAutoFit/>
          </a:bodyPr>
          <a:lstStyle/>
          <a:p>
            <a:pPr algn="ctr"/>
            <a:r>
              <a:rPr lang="fr-FR" sz="3600" dirty="0"/>
              <a:t>Gérer l’hétérogénéité</a:t>
            </a:r>
          </a:p>
        </p:txBody>
      </p:sp>
    </p:spTree>
    <p:extLst>
      <p:ext uri="{BB962C8B-B14F-4D97-AF65-F5344CB8AC3E}">
        <p14:creationId xmlns:p14="http://schemas.microsoft.com/office/powerpoint/2010/main" val="2438369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9913626-AA71-4D7B-B2B4-ABAB46328924}"/>
              </a:ext>
            </a:extLst>
          </p:cNvPr>
          <p:cNvSpPr/>
          <p:nvPr/>
        </p:nvSpPr>
        <p:spPr>
          <a:xfrm>
            <a:off x="2448911" y="863402"/>
            <a:ext cx="6096000" cy="1200329"/>
          </a:xfrm>
          <a:prstGeom prst="rect">
            <a:avLst/>
          </a:prstGeom>
        </p:spPr>
        <p:txBody>
          <a:bodyPr>
            <a:spAutoFit/>
          </a:bodyPr>
          <a:lstStyle/>
          <a:p>
            <a:pPr algn="just"/>
            <a:r>
              <a:rPr lang="fr-FR" dirty="0"/>
              <a:t>L'hétérogénéité des élèves et la nécessité d'en tenir compte pour favoriser leurs apprentissages a été bien résumée par Robert Burns dans ce qu'il est courant d'appeler "Les postulats de Burns" (1971) </a:t>
            </a:r>
          </a:p>
        </p:txBody>
      </p:sp>
      <p:pic>
        <p:nvPicPr>
          <p:cNvPr id="5" name="Image 4">
            <a:extLst>
              <a:ext uri="{FF2B5EF4-FFF2-40B4-BE49-F238E27FC236}">
                <a16:creationId xmlns:a16="http://schemas.microsoft.com/office/drawing/2014/main" id="{A16671C6-B1D2-4584-90A8-C9D873597C28}"/>
              </a:ext>
            </a:extLst>
          </p:cNvPr>
          <p:cNvPicPr>
            <a:picLocks noChangeAspect="1"/>
          </p:cNvPicPr>
          <p:nvPr/>
        </p:nvPicPr>
        <p:blipFill>
          <a:blip r:embed="rId2"/>
          <a:stretch>
            <a:fillRect/>
          </a:stretch>
        </p:blipFill>
        <p:spPr>
          <a:xfrm>
            <a:off x="3622910" y="2196037"/>
            <a:ext cx="8289914" cy="4372929"/>
          </a:xfrm>
          <a:prstGeom prst="rect">
            <a:avLst/>
          </a:prstGeom>
        </p:spPr>
      </p:pic>
    </p:spTree>
    <p:extLst>
      <p:ext uri="{BB962C8B-B14F-4D97-AF65-F5344CB8AC3E}">
        <p14:creationId xmlns:p14="http://schemas.microsoft.com/office/powerpoint/2010/main" val="3819087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EA200A-CBD2-407D-ACC7-C99F38449E61}"/>
              </a:ext>
            </a:extLst>
          </p:cNvPr>
          <p:cNvSpPr>
            <a:spLocks noGrp="1"/>
          </p:cNvSpPr>
          <p:nvPr>
            <p:ph type="title"/>
          </p:nvPr>
        </p:nvSpPr>
        <p:spPr/>
        <p:txBody>
          <a:bodyPr/>
          <a:lstStyle/>
          <a:p>
            <a:r>
              <a:rPr lang="fr-FR" dirty="0"/>
              <a:t>2. Besoins et enjeux</a:t>
            </a:r>
          </a:p>
        </p:txBody>
      </p:sp>
      <p:sp>
        <p:nvSpPr>
          <p:cNvPr id="3" name="Espace réservé du contenu 2">
            <a:extLst>
              <a:ext uri="{FF2B5EF4-FFF2-40B4-BE49-F238E27FC236}">
                <a16:creationId xmlns:a16="http://schemas.microsoft.com/office/drawing/2014/main" id="{250577BE-2D54-4281-8FF1-C6FFF94EC9B9}"/>
              </a:ext>
            </a:extLst>
          </p:cNvPr>
          <p:cNvSpPr>
            <a:spLocks noGrp="1"/>
          </p:cNvSpPr>
          <p:nvPr>
            <p:ph idx="1"/>
          </p:nvPr>
        </p:nvSpPr>
        <p:spPr>
          <a:xfrm>
            <a:off x="2281505" y="2105177"/>
            <a:ext cx="9534525" cy="2005738"/>
          </a:xfrm>
        </p:spPr>
        <p:txBody>
          <a:bodyPr>
            <a:normAutofit/>
          </a:bodyPr>
          <a:lstStyle/>
          <a:p>
            <a:r>
              <a:rPr lang="fr-FR" b="1" dirty="0"/>
              <a:t>Le Principe d’éducabilité (P </a:t>
            </a:r>
            <a:r>
              <a:rPr lang="fr-FR" b="1" dirty="0" err="1"/>
              <a:t>Merieux</a:t>
            </a:r>
            <a:r>
              <a:rPr lang="fr-FR" b="1" dirty="0"/>
              <a:t>): </a:t>
            </a:r>
          </a:p>
          <a:p>
            <a:pPr marL="0" indent="0">
              <a:buNone/>
            </a:pPr>
            <a:r>
              <a:rPr lang="fr-FR" dirty="0"/>
              <a:t>Chacun peut apprendre, se développer et grandir.</a:t>
            </a:r>
          </a:p>
          <a:p>
            <a:r>
              <a:rPr lang="fr-FR" b="1" dirty="0"/>
              <a:t>Tous les animaux, dont les humains, apprennent tous les jours.</a:t>
            </a:r>
          </a:p>
          <a:p>
            <a:r>
              <a:rPr lang="fr-FR" b="1" dirty="0"/>
              <a:t>Tous les humains sont en difficulté d’apprentissage de temps en temps. (A Tricot)</a:t>
            </a:r>
          </a:p>
          <a:p>
            <a:r>
              <a:rPr lang="fr-FR" b="1" dirty="0"/>
              <a:t>Les 7 Postulats de BURNS </a:t>
            </a:r>
          </a:p>
          <a:p>
            <a:endParaRPr lang="fr-FR" dirty="0"/>
          </a:p>
        </p:txBody>
      </p:sp>
      <p:sp>
        <p:nvSpPr>
          <p:cNvPr id="4" name="ZoneTexte 3">
            <a:extLst>
              <a:ext uri="{FF2B5EF4-FFF2-40B4-BE49-F238E27FC236}">
                <a16:creationId xmlns:a16="http://schemas.microsoft.com/office/drawing/2014/main" id="{72E5CBA0-B79E-46A8-B47E-5000604FB5F1}"/>
              </a:ext>
            </a:extLst>
          </p:cNvPr>
          <p:cNvSpPr txBox="1"/>
          <p:nvPr/>
        </p:nvSpPr>
        <p:spPr>
          <a:xfrm>
            <a:off x="1774849" y="1787179"/>
            <a:ext cx="6600825" cy="369332"/>
          </a:xfrm>
          <a:prstGeom prst="rect">
            <a:avLst/>
          </a:prstGeom>
          <a:noFill/>
        </p:spPr>
        <p:txBody>
          <a:bodyPr wrap="square" rtlCol="0">
            <a:spAutoFit/>
          </a:bodyPr>
          <a:lstStyle/>
          <a:p>
            <a:r>
              <a:rPr lang="fr-FR" i="1" dirty="0"/>
              <a:t>Si l’on considère :</a:t>
            </a:r>
          </a:p>
        </p:txBody>
      </p:sp>
      <p:sp>
        <p:nvSpPr>
          <p:cNvPr id="5" name="ZoneTexte 4">
            <a:extLst>
              <a:ext uri="{FF2B5EF4-FFF2-40B4-BE49-F238E27FC236}">
                <a16:creationId xmlns:a16="http://schemas.microsoft.com/office/drawing/2014/main" id="{B7159CE0-4496-4A6D-A4E5-9A8070B68339}"/>
              </a:ext>
            </a:extLst>
          </p:cNvPr>
          <p:cNvSpPr txBox="1"/>
          <p:nvPr/>
        </p:nvSpPr>
        <p:spPr>
          <a:xfrm>
            <a:off x="1774849" y="4565761"/>
            <a:ext cx="9439275" cy="1107996"/>
          </a:xfrm>
          <a:prstGeom prst="rect">
            <a:avLst/>
          </a:prstGeom>
          <a:noFill/>
        </p:spPr>
        <p:txBody>
          <a:bodyPr wrap="square" rtlCol="0">
            <a:spAutoFit/>
          </a:bodyPr>
          <a:lstStyle/>
          <a:p>
            <a:r>
              <a:rPr lang="fr-FR" i="1" dirty="0"/>
              <a:t>Alors l’école doit répondre à la problématique suivante:</a:t>
            </a:r>
          </a:p>
          <a:p>
            <a:r>
              <a:rPr lang="fr-FR" sz="2400" b="1" dirty="0">
                <a:solidFill>
                  <a:srgbClr val="FF6600"/>
                </a:solidFill>
              </a:rPr>
              <a:t>Comment prendre en compte cette hétérogénéité naturelle </a:t>
            </a:r>
          </a:p>
          <a:p>
            <a:r>
              <a:rPr lang="fr-FR" sz="2400" b="1" dirty="0">
                <a:solidFill>
                  <a:srgbClr val="FF6600"/>
                </a:solidFill>
              </a:rPr>
              <a:t>et rendre accessible les apprentissages à tous, tout le temps? </a:t>
            </a:r>
          </a:p>
        </p:txBody>
      </p:sp>
      <p:pic>
        <p:nvPicPr>
          <p:cNvPr id="7" name="Meirieu - Le pari de l'éducabilité">
            <a:hlinkClick r:id="" action="ppaction://media"/>
            <a:extLst>
              <a:ext uri="{FF2B5EF4-FFF2-40B4-BE49-F238E27FC236}">
                <a16:creationId xmlns:a16="http://schemas.microsoft.com/office/drawing/2014/main" id="{A780D11E-3743-4716-93DF-CE6608860F24}"/>
              </a:ext>
            </a:extLst>
          </p:cNvPr>
          <p:cNvPicPr>
            <a:picLocks noChangeAspect="1"/>
          </p:cNvPicPr>
          <p:nvPr>
            <a:videoFile r:link="rId1"/>
            <p:extLst>
              <p:ext uri="{DAA4B4D4-6D71-4841-9C94-3DE7FCFB9230}">
                <p14:media xmlns:p14="http://schemas.microsoft.com/office/powerpoint/2010/main" r:embed="rId2">
                  <p14:trim st="326000" end="307170.0416"/>
                </p14:media>
              </p:ext>
            </p:extLst>
          </p:nvPr>
        </p:nvPicPr>
        <p:blipFill>
          <a:blip r:embed="rId5"/>
          <a:stretch>
            <a:fillRect/>
          </a:stretch>
        </p:blipFill>
        <p:spPr>
          <a:xfrm>
            <a:off x="7855177" y="198539"/>
            <a:ext cx="4064000" cy="2286000"/>
          </a:xfrm>
          <a:prstGeom prst="rect">
            <a:avLst/>
          </a:prstGeom>
        </p:spPr>
      </p:pic>
    </p:spTree>
    <p:extLst>
      <p:ext uri="{BB962C8B-B14F-4D97-AF65-F5344CB8AC3E}">
        <p14:creationId xmlns:p14="http://schemas.microsoft.com/office/powerpoint/2010/main" val="2856696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7"/>
                </p:tgtEl>
              </p:cMediaNode>
            </p:video>
            <p:seq concurrent="1" nextAc="seek">
              <p:cTn id="30" restart="whenNotActive" fill="hold" evtFilter="cancelBubble" nodeType="interactiveSeq">
                <p:stCondLst>
                  <p:cond evt="onClick" delay="0">
                    <p:tgtEl>
                      <p:spTgt spid="7"/>
                    </p:tgtEl>
                  </p:cond>
                </p:stCondLst>
                <p:endSync evt="end" delay="0">
                  <p:rtn val="all"/>
                </p:endSync>
                <p:childTnLst>
                  <p:par>
                    <p:cTn id="31" fill="hold">
                      <p:stCondLst>
                        <p:cond delay="0"/>
                      </p:stCondLst>
                      <p:childTnLst>
                        <p:par>
                          <p:cTn id="32" fill="hold">
                            <p:stCondLst>
                              <p:cond delay="0"/>
                            </p:stCondLst>
                            <p:childTnLst>
                              <p:par>
                                <p:cTn id="33" presetID="2" presetClass="mediacall" presetSubtype="0" fill="hold" nodeType="clickEffect">
                                  <p:stCondLst>
                                    <p:cond delay="0"/>
                                  </p:stCondLst>
                                  <p:childTnLst>
                                    <p:cmd type="call" cmd="togglePause">
                                      <p:cBhvr>
                                        <p:cTn id="34"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06FA7C4-F389-4DAA-B96A-2C5F9E9AB0E1}"/>
              </a:ext>
            </a:extLst>
          </p:cNvPr>
          <p:cNvSpPr>
            <a:spLocks noGrp="1"/>
          </p:cNvSpPr>
          <p:nvPr>
            <p:ph type="title"/>
          </p:nvPr>
        </p:nvSpPr>
        <p:spPr>
          <a:xfrm>
            <a:off x="2178121" y="624110"/>
            <a:ext cx="9483048" cy="1280890"/>
          </a:xfrm>
        </p:spPr>
        <p:txBody>
          <a:bodyPr/>
          <a:lstStyle/>
          <a:p>
            <a:r>
              <a:rPr lang="fr-FR" dirty="0"/>
              <a:t>3. La différenciation, qu’est-ce que c’est?</a:t>
            </a:r>
          </a:p>
        </p:txBody>
      </p:sp>
      <p:sp>
        <p:nvSpPr>
          <p:cNvPr id="3" name="Espace réservé du contenu 2">
            <a:extLst>
              <a:ext uri="{FF2B5EF4-FFF2-40B4-BE49-F238E27FC236}">
                <a16:creationId xmlns:a16="http://schemas.microsoft.com/office/drawing/2014/main" id="{9E493174-1A00-41F6-A20B-B4EF01E191CD}"/>
              </a:ext>
            </a:extLst>
          </p:cNvPr>
          <p:cNvSpPr>
            <a:spLocks noGrp="1"/>
          </p:cNvSpPr>
          <p:nvPr>
            <p:ph idx="1"/>
          </p:nvPr>
        </p:nvSpPr>
        <p:spPr>
          <a:xfrm>
            <a:off x="2214080" y="1905000"/>
            <a:ext cx="9411129" cy="3777622"/>
          </a:xfrm>
        </p:spPr>
        <p:txBody>
          <a:bodyPr>
            <a:noAutofit/>
          </a:bodyPr>
          <a:lstStyle/>
          <a:p>
            <a:pPr algn="just"/>
            <a:r>
              <a:rPr lang="fr-FR" sz="1600" b="1" i="1" dirty="0"/>
              <a:t>D’après Louis Legrand</a:t>
            </a:r>
            <a:r>
              <a:rPr lang="fr-FR" sz="1600" dirty="0"/>
              <a:t> (1971) le terme de pédagogie différenciée désigne « un effort de diversification méthodologique susceptible de répondre à la diversité des élèves. »</a:t>
            </a:r>
          </a:p>
          <a:p>
            <a:pPr algn="just"/>
            <a:r>
              <a:rPr lang="fr-FR" sz="1600" b="1" i="1" dirty="0"/>
              <a:t>Selon H. </a:t>
            </a:r>
            <a:r>
              <a:rPr lang="fr-FR" sz="1600" b="1" i="1" dirty="0" err="1"/>
              <a:t>Przesmycki</a:t>
            </a:r>
            <a:r>
              <a:rPr lang="fr-FR" sz="1600" b="1" i="1" dirty="0"/>
              <a:t> :</a:t>
            </a:r>
            <a:r>
              <a:rPr lang="fr-FR" sz="1600" dirty="0"/>
              <a:t> La pédagogie différenciée « met en œuvre un cadre souple où les apprentissages sont suffisamment explicités et diversifiés pour faire que les élèves apprennent selon leurs itinéraires d’appropriation de savoirs ou de savoir-faire. »</a:t>
            </a:r>
          </a:p>
          <a:p>
            <a:pPr algn="just"/>
            <a:r>
              <a:rPr lang="fr-FR" sz="1600" b="1" i="1" dirty="0"/>
              <a:t>Pour </a:t>
            </a:r>
            <a:r>
              <a:rPr lang="fr-FR" sz="1600" b="1" i="1" dirty="0" err="1"/>
              <a:t>Auzeloux</a:t>
            </a:r>
            <a:r>
              <a:rPr lang="fr-FR" sz="1600" b="1" i="1" dirty="0"/>
              <a:t>: </a:t>
            </a:r>
            <a:r>
              <a:rPr lang="fr-FR" sz="1600" dirty="0"/>
              <a:t>« La différenciation pédagogique est une démarche qui consiste à mettre en œuvre un ensemble diversifié de moyens et de procédures d'enseignement et d'apprentissage pour permettre à des élèves d'âge, d'aptitudes, de compétences, aux savoirs hétérogènes d'atteindre par des voies différentes des objectifs communs. »</a:t>
            </a:r>
          </a:p>
          <a:p>
            <a:pPr algn="just"/>
            <a:r>
              <a:rPr lang="fr-FR" sz="1600" b="1" i="1" dirty="0"/>
              <a:t>D’après P. </a:t>
            </a:r>
            <a:r>
              <a:rPr lang="fr-FR" sz="1600" b="1" i="1" dirty="0" err="1"/>
              <a:t>Meirieux</a:t>
            </a:r>
            <a:r>
              <a:rPr lang="fr-FR" sz="1600" b="1" i="1" dirty="0"/>
              <a:t>:</a:t>
            </a:r>
            <a:r>
              <a:rPr lang="fr-FR" sz="1600" dirty="0"/>
              <a:t> « introduire des chemins adaptés aux besoins, aux profils, aux types de rapport au savoir, aux motivations des élèves pour que, par des itinéraires différents, tous puissent s'approprier les mêmes savoirs »</a:t>
            </a:r>
          </a:p>
          <a:p>
            <a:pPr algn="just"/>
            <a:r>
              <a:rPr lang="fr-FR" sz="1600" b="1" i="1" dirty="0"/>
              <a:t>D’après P. Perrenoud: </a:t>
            </a:r>
            <a:r>
              <a:rPr lang="fr-FR" sz="1600" dirty="0"/>
              <a:t>« Différencier, c’est organiser les interactions et les activités pour que les élèves soient constamment, ou du moins, le plus souvent possible confrontés aux situations les plus fécondes pour eux. »</a:t>
            </a:r>
          </a:p>
        </p:txBody>
      </p:sp>
      <p:sp>
        <p:nvSpPr>
          <p:cNvPr id="4" name="ZoneTexte 3">
            <a:extLst>
              <a:ext uri="{FF2B5EF4-FFF2-40B4-BE49-F238E27FC236}">
                <a16:creationId xmlns:a16="http://schemas.microsoft.com/office/drawing/2014/main" id="{BB31E0B1-A590-46AA-8D34-4A49ADAA719D}"/>
              </a:ext>
            </a:extLst>
          </p:cNvPr>
          <p:cNvSpPr txBox="1"/>
          <p:nvPr/>
        </p:nvSpPr>
        <p:spPr>
          <a:xfrm>
            <a:off x="1777430" y="1413931"/>
            <a:ext cx="8236449" cy="369332"/>
          </a:xfrm>
          <a:prstGeom prst="rect">
            <a:avLst/>
          </a:prstGeom>
          <a:noFill/>
        </p:spPr>
        <p:txBody>
          <a:bodyPr wrap="square" rtlCol="0">
            <a:spAutoFit/>
          </a:bodyPr>
          <a:lstStyle/>
          <a:p>
            <a:r>
              <a:rPr lang="fr-FR" dirty="0"/>
              <a:t>Ce qu’en dit la recherche: </a:t>
            </a:r>
          </a:p>
        </p:txBody>
      </p:sp>
    </p:spTree>
    <p:extLst>
      <p:ext uri="{BB962C8B-B14F-4D97-AF65-F5344CB8AC3E}">
        <p14:creationId xmlns:p14="http://schemas.microsoft.com/office/powerpoint/2010/main" val="3869828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62500A1-B3F4-4ECE-B21F-CC29AB844F22}"/>
              </a:ext>
            </a:extLst>
          </p:cNvPr>
          <p:cNvPicPr>
            <a:picLocks noChangeAspect="1"/>
          </p:cNvPicPr>
          <p:nvPr/>
        </p:nvPicPr>
        <p:blipFill>
          <a:blip r:embed="rId2"/>
          <a:stretch>
            <a:fillRect/>
          </a:stretch>
        </p:blipFill>
        <p:spPr>
          <a:xfrm>
            <a:off x="1990513" y="326707"/>
            <a:ext cx="9765561" cy="6238480"/>
          </a:xfrm>
          <a:prstGeom prst="rect">
            <a:avLst/>
          </a:prstGeom>
        </p:spPr>
      </p:pic>
    </p:spTree>
    <p:extLst>
      <p:ext uri="{BB962C8B-B14F-4D97-AF65-F5344CB8AC3E}">
        <p14:creationId xmlns:p14="http://schemas.microsoft.com/office/powerpoint/2010/main" val="3968887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0AF9337-1580-4BDD-8221-214561ABB411}"/>
              </a:ext>
            </a:extLst>
          </p:cNvPr>
          <p:cNvPicPr>
            <a:picLocks noChangeAspect="1"/>
          </p:cNvPicPr>
          <p:nvPr/>
        </p:nvPicPr>
        <p:blipFill>
          <a:blip r:embed="rId2"/>
          <a:stretch>
            <a:fillRect/>
          </a:stretch>
        </p:blipFill>
        <p:spPr>
          <a:xfrm>
            <a:off x="3324547" y="482886"/>
            <a:ext cx="5788631" cy="5788631"/>
          </a:xfrm>
          <a:prstGeom prst="rect">
            <a:avLst/>
          </a:prstGeom>
        </p:spPr>
      </p:pic>
    </p:spTree>
    <p:extLst>
      <p:ext uri="{BB962C8B-B14F-4D97-AF65-F5344CB8AC3E}">
        <p14:creationId xmlns:p14="http://schemas.microsoft.com/office/powerpoint/2010/main" val="3129063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C25741-592C-4F55-8140-189B04ED3233}"/>
              </a:ext>
            </a:extLst>
          </p:cNvPr>
          <p:cNvSpPr>
            <a:spLocks noGrp="1"/>
          </p:cNvSpPr>
          <p:nvPr>
            <p:ph type="title"/>
          </p:nvPr>
        </p:nvSpPr>
        <p:spPr/>
        <p:txBody>
          <a:bodyPr/>
          <a:lstStyle/>
          <a:p>
            <a:r>
              <a:rPr lang="fr-FR" dirty="0"/>
              <a:t>4. La différenciation, qu’est-ce que ce n’est pas ou plus?</a:t>
            </a:r>
          </a:p>
        </p:txBody>
      </p:sp>
      <p:sp>
        <p:nvSpPr>
          <p:cNvPr id="4" name="Espace réservé du contenu 2">
            <a:extLst>
              <a:ext uri="{FF2B5EF4-FFF2-40B4-BE49-F238E27FC236}">
                <a16:creationId xmlns:a16="http://schemas.microsoft.com/office/drawing/2014/main" id="{422069B0-BC27-4704-8AF5-E7E76AE16752}"/>
              </a:ext>
            </a:extLst>
          </p:cNvPr>
          <p:cNvSpPr>
            <a:spLocks noGrp="1"/>
          </p:cNvSpPr>
          <p:nvPr>
            <p:ph idx="1"/>
          </p:nvPr>
        </p:nvSpPr>
        <p:spPr>
          <a:xfrm>
            <a:off x="2589213" y="2133600"/>
            <a:ext cx="8915400" cy="3778250"/>
          </a:xfrm>
        </p:spPr>
        <p:txBody>
          <a:bodyPr anchor="t">
            <a:normAutofit/>
          </a:bodyPr>
          <a:lstStyle/>
          <a:p>
            <a:pPr marL="0" indent="0">
              <a:buNone/>
            </a:pPr>
            <a:r>
              <a:rPr lang="fr-FR" sz="1400" dirty="0"/>
              <a:t>Années 1970 : Première réponse professionnelle </a:t>
            </a:r>
          </a:p>
          <a:p>
            <a:pPr marL="0" indent="0">
              <a:buNone/>
            </a:pPr>
            <a:r>
              <a:rPr lang="fr-FR" sz="1400" dirty="0">
                <a:highlight>
                  <a:srgbClr val="FFFF00"/>
                </a:highlight>
              </a:rPr>
              <a:t>Pédagogie différenciée</a:t>
            </a:r>
          </a:p>
          <a:p>
            <a:pPr marL="0" indent="0">
              <a:buNone/>
            </a:pPr>
            <a:r>
              <a:rPr lang="fr-FR" sz="1400" dirty="0"/>
              <a:t>« Ce que nous avons voulu mettre en œuvre à l’époque, c’est une pédagogie différenciée </a:t>
            </a:r>
            <a:r>
              <a:rPr lang="fr-FR" sz="1400" dirty="0">
                <a:highlight>
                  <a:srgbClr val="FFFF00"/>
                </a:highlight>
              </a:rPr>
              <a:t>successive et variée </a:t>
            </a:r>
            <a:r>
              <a:rPr lang="fr-FR" sz="1400" dirty="0"/>
              <a:t>: </a:t>
            </a:r>
          </a:p>
          <a:p>
            <a:pPr marL="0" indent="0" algn="just">
              <a:buNone/>
            </a:pPr>
            <a:r>
              <a:rPr lang="fr-FR" sz="1400" dirty="0"/>
              <a:t>- </a:t>
            </a:r>
            <a:r>
              <a:rPr lang="fr-FR" sz="1400" dirty="0">
                <a:highlight>
                  <a:srgbClr val="FFFF00"/>
                </a:highlight>
              </a:rPr>
              <a:t>successive</a:t>
            </a:r>
            <a:r>
              <a:rPr lang="fr-FR" sz="1400" dirty="0"/>
              <a:t> dans le sens où nous nous sommes attachés à </a:t>
            </a:r>
            <a:r>
              <a:rPr lang="fr-FR" sz="1400" dirty="0">
                <a:highlight>
                  <a:srgbClr val="FFFF00"/>
                </a:highlight>
              </a:rPr>
              <a:t>varier</a:t>
            </a:r>
            <a:r>
              <a:rPr lang="fr-FR" sz="1400" dirty="0"/>
              <a:t> les </a:t>
            </a:r>
            <a:r>
              <a:rPr lang="fr-FR" sz="1400" dirty="0">
                <a:highlight>
                  <a:srgbClr val="FFFF00"/>
                </a:highlight>
              </a:rPr>
              <a:t>démarches</a:t>
            </a:r>
            <a:r>
              <a:rPr lang="fr-FR" sz="1400" dirty="0"/>
              <a:t>, les </a:t>
            </a:r>
            <a:r>
              <a:rPr lang="fr-FR" sz="1400" dirty="0">
                <a:highlight>
                  <a:srgbClr val="FFFF00"/>
                </a:highlight>
              </a:rPr>
              <a:t>situations</a:t>
            </a:r>
            <a:r>
              <a:rPr lang="fr-FR" sz="1400" dirty="0"/>
              <a:t> proposées aux élèves d’une séquence à l’autre et non durant la même séquence (pédagogie différenciée simultanée). C’est ce qui apparaît dans la colonne « Démarche » du tableau : situations de recherche individuelle, situations de travail de groupe, des temps de cours magistral, </a:t>
            </a:r>
            <a:r>
              <a:rPr lang="fr-FR" sz="1400" dirty="0" err="1"/>
              <a:t>etc</a:t>
            </a:r>
            <a:r>
              <a:rPr lang="fr-FR" sz="1400" dirty="0"/>
              <a:t> ; </a:t>
            </a:r>
          </a:p>
          <a:p>
            <a:pPr marL="0" indent="0">
              <a:buNone/>
            </a:pPr>
            <a:r>
              <a:rPr lang="fr-FR" sz="1400" dirty="0"/>
              <a:t>- </a:t>
            </a:r>
            <a:r>
              <a:rPr lang="fr-FR" sz="1400" dirty="0">
                <a:highlight>
                  <a:srgbClr val="FFFF00"/>
                </a:highlight>
              </a:rPr>
              <a:t>variée</a:t>
            </a:r>
            <a:r>
              <a:rPr lang="fr-FR" sz="1400" dirty="0"/>
              <a:t> au niveau des </a:t>
            </a:r>
            <a:r>
              <a:rPr lang="fr-FR" sz="1400" dirty="0">
                <a:highlight>
                  <a:srgbClr val="FFFF00"/>
                </a:highlight>
              </a:rPr>
              <a:t>supports d’apprentissage </a:t>
            </a:r>
            <a:r>
              <a:rPr lang="fr-FR" sz="1400" dirty="0"/>
              <a:t>(exemple : textes, images par rapport aux événements de 1789 en faisant l’hypothèse que certains élèves entreraient d’abord par l’image qui donnerait du sens au texte, alors que d’autres pourraient avoir une stratégie inverse), des supports de restitution (exemple : affiches, panneaux présentant les conclusions des « groupes sociaux »), </a:t>
            </a:r>
            <a:r>
              <a:rPr lang="fr-FR" sz="1400" dirty="0">
                <a:highlight>
                  <a:srgbClr val="FFFF00"/>
                </a:highlight>
              </a:rPr>
              <a:t>des supports d’évaluation </a:t>
            </a:r>
            <a:r>
              <a:rPr lang="fr-FR" sz="1400" dirty="0"/>
              <a:t>(exemples : QCM : questionnaires à choix multiple ou encore « donnez 10 mots symbolisant la Révolution »).</a:t>
            </a:r>
          </a:p>
        </p:txBody>
      </p:sp>
    </p:spTree>
    <p:extLst>
      <p:ext uri="{BB962C8B-B14F-4D97-AF65-F5344CB8AC3E}">
        <p14:creationId xmlns:p14="http://schemas.microsoft.com/office/powerpoint/2010/main" val="25824778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C195B0B3-E1DB-4C39-AE74-501545B7FD56}"/>
              </a:ext>
            </a:extLst>
          </p:cNvPr>
          <p:cNvPicPr>
            <a:picLocks noChangeAspect="1"/>
          </p:cNvPicPr>
          <p:nvPr/>
        </p:nvPicPr>
        <p:blipFill>
          <a:blip r:embed="rId3"/>
          <a:stretch>
            <a:fillRect/>
          </a:stretch>
        </p:blipFill>
        <p:spPr>
          <a:xfrm>
            <a:off x="1916779" y="451945"/>
            <a:ext cx="10105364" cy="5676821"/>
          </a:xfrm>
          <a:prstGeom prst="rect">
            <a:avLst/>
          </a:prstGeom>
        </p:spPr>
      </p:pic>
    </p:spTree>
    <p:extLst>
      <p:ext uri="{BB962C8B-B14F-4D97-AF65-F5344CB8AC3E}">
        <p14:creationId xmlns:p14="http://schemas.microsoft.com/office/powerpoint/2010/main" val="25451560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0EDC81A5-3C9F-43E9-89DE-B378EDE6C081}"/>
              </a:ext>
            </a:extLst>
          </p:cNvPr>
          <p:cNvSpPr txBox="1">
            <a:spLocks/>
          </p:cNvSpPr>
          <p:nvPr/>
        </p:nvSpPr>
        <p:spPr>
          <a:xfrm>
            <a:off x="1849656" y="1253331"/>
            <a:ext cx="10515600" cy="4351338"/>
          </a:xfrm>
          <a:prstGeom prst="rect">
            <a:avLst/>
          </a:prstGeom>
        </p:spPr>
        <p:txBody>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endParaRPr lang="fr-FR" sz="1400" dirty="0"/>
          </a:p>
          <a:p>
            <a:pPr marL="0" indent="0">
              <a:buFont typeface="Wingdings 3" charset="2"/>
              <a:buNone/>
            </a:pPr>
            <a:r>
              <a:rPr lang="fr-FR" dirty="0"/>
              <a:t>« mieux enseigner »                                                                                 « mieux apprendre »</a:t>
            </a:r>
          </a:p>
          <a:p>
            <a:pPr marL="0" indent="0">
              <a:buFont typeface="Wingdings 3" charset="2"/>
              <a:buNone/>
            </a:pPr>
            <a:endParaRPr lang="fr-FR" dirty="0"/>
          </a:p>
        </p:txBody>
      </p:sp>
      <p:pic>
        <p:nvPicPr>
          <p:cNvPr id="3" name="Image 2" descr="Une image contenant mur, habits, personne, tableau blanc&#10;&#10;Description générée automatiquement">
            <a:extLst>
              <a:ext uri="{FF2B5EF4-FFF2-40B4-BE49-F238E27FC236}">
                <a16:creationId xmlns:a16="http://schemas.microsoft.com/office/drawing/2014/main" id="{47E7CECC-528D-4C37-9B50-00054BD45132}"/>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676400" y="2055131"/>
            <a:ext cx="3793177" cy="2148233"/>
          </a:xfrm>
          <a:prstGeom prst="rect">
            <a:avLst/>
          </a:prstGeom>
        </p:spPr>
      </p:pic>
      <p:sp>
        <p:nvSpPr>
          <p:cNvPr id="4" name="Flèche : droite 3">
            <a:extLst>
              <a:ext uri="{FF2B5EF4-FFF2-40B4-BE49-F238E27FC236}">
                <a16:creationId xmlns:a16="http://schemas.microsoft.com/office/drawing/2014/main" id="{663E62B8-0E31-4BF1-833D-F4E38053B106}"/>
              </a:ext>
            </a:extLst>
          </p:cNvPr>
          <p:cNvSpPr/>
          <p:nvPr/>
        </p:nvSpPr>
        <p:spPr>
          <a:xfrm>
            <a:off x="6323262" y="2686234"/>
            <a:ext cx="2002973" cy="62939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3B732AB9-9B3E-4BC5-B5C4-DD1CCAF37C84}"/>
              </a:ext>
            </a:extLst>
          </p:cNvPr>
          <p:cNvPicPr>
            <a:picLocks noChangeAspect="1"/>
          </p:cNvPicPr>
          <p:nvPr/>
        </p:nvPicPr>
        <p:blipFill>
          <a:blip r:embed="rId5"/>
          <a:stretch>
            <a:fillRect/>
          </a:stretch>
        </p:blipFill>
        <p:spPr>
          <a:xfrm>
            <a:off x="8745335" y="2083855"/>
            <a:ext cx="3054361" cy="2036240"/>
          </a:xfrm>
          <a:prstGeom prst="rect">
            <a:avLst/>
          </a:prstGeom>
        </p:spPr>
      </p:pic>
      <p:graphicFrame>
        <p:nvGraphicFramePr>
          <p:cNvPr id="6" name="ZoneTexte 15">
            <a:extLst>
              <a:ext uri="{FF2B5EF4-FFF2-40B4-BE49-F238E27FC236}">
                <a16:creationId xmlns:a16="http://schemas.microsoft.com/office/drawing/2014/main" id="{F41BF215-8A95-4734-82AC-1F96486CE60A}"/>
              </a:ext>
            </a:extLst>
          </p:cNvPr>
          <p:cNvGraphicFramePr/>
          <p:nvPr>
            <p:extLst>
              <p:ext uri="{D42A27DB-BD31-4B8C-83A1-F6EECF244321}">
                <p14:modId xmlns:p14="http://schemas.microsoft.com/office/powerpoint/2010/main" val="579665360"/>
              </p:ext>
            </p:extLst>
          </p:nvPr>
        </p:nvGraphicFramePr>
        <p:xfrm>
          <a:off x="580305" y="4203364"/>
          <a:ext cx="11485913" cy="2308324"/>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114658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E4B019-C003-4F22-9483-BE8B0062B56B}"/>
              </a:ext>
            </a:extLst>
          </p:cNvPr>
          <p:cNvSpPr>
            <a:spLocks noGrp="1"/>
          </p:cNvSpPr>
          <p:nvPr>
            <p:ph type="title"/>
          </p:nvPr>
        </p:nvSpPr>
        <p:spPr>
          <a:xfrm>
            <a:off x="2075381" y="624110"/>
            <a:ext cx="9667982" cy="1280890"/>
          </a:xfrm>
        </p:spPr>
        <p:txBody>
          <a:bodyPr/>
          <a:lstStyle/>
          <a:p>
            <a:r>
              <a:rPr lang="fr-FR" dirty="0"/>
              <a:t>5. Différencier: Quoi? Quand? Comment?</a:t>
            </a:r>
          </a:p>
        </p:txBody>
      </p:sp>
      <p:sp>
        <p:nvSpPr>
          <p:cNvPr id="3" name="Espace réservé du contenu 2">
            <a:extLst>
              <a:ext uri="{FF2B5EF4-FFF2-40B4-BE49-F238E27FC236}">
                <a16:creationId xmlns:a16="http://schemas.microsoft.com/office/drawing/2014/main" id="{D2C35B16-FC3A-4ADD-A33E-BAD9DB2CD868}"/>
              </a:ext>
            </a:extLst>
          </p:cNvPr>
          <p:cNvSpPr>
            <a:spLocks noGrp="1"/>
          </p:cNvSpPr>
          <p:nvPr>
            <p:ph idx="1"/>
          </p:nvPr>
        </p:nvSpPr>
        <p:spPr/>
        <p:txBody>
          <a:bodyPr/>
          <a:lstStyle/>
          <a:p>
            <a:r>
              <a:rPr lang="fr-FR" b="1" dirty="0"/>
              <a:t>Mise en activité</a:t>
            </a:r>
            <a:r>
              <a:rPr lang="fr-FR" dirty="0"/>
              <a:t>: </a:t>
            </a:r>
          </a:p>
          <a:p>
            <a:pPr marL="0" indent="0">
              <a:buNone/>
            </a:pPr>
            <a:r>
              <a:rPr lang="fr-FR" dirty="0"/>
              <a:t>Selon vous, concrètement, sur quoi peut porter la différenciation?</a:t>
            </a:r>
          </a:p>
        </p:txBody>
      </p:sp>
    </p:spTree>
    <p:extLst>
      <p:ext uri="{BB962C8B-B14F-4D97-AF65-F5344CB8AC3E}">
        <p14:creationId xmlns:p14="http://schemas.microsoft.com/office/powerpoint/2010/main" val="3564856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33B2A5FB-D423-408D-8E3B-413D701D88B8}"/>
              </a:ext>
            </a:extLst>
          </p:cNvPr>
          <p:cNvPicPr>
            <a:picLocks noChangeAspect="1"/>
          </p:cNvPicPr>
          <p:nvPr/>
        </p:nvPicPr>
        <p:blipFill>
          <a:blip r:embed="rId2"/>
          <a:stretch>
            <a:fillRect/>
          </a:stretch>
        </p:blipFill>
        <p:spPr>
          <a:xfrm>
            <a:off x="1754942" y="739739"/>
            <a:ext cx="10236717" cy="5784351"/>
          </a:xfrm>
          <a:prstGeom prst="rect">
            <a:avLst/>
          </a:prstGeom>
        </p:spPr>
      </p:pic>
    </p:spTree>
    <p:extLst>
      <p:ext uri="{BB962C8B-B14F-4D97-AF65-F5344CB8AC3E}">
        <p14:creationId xmlns:p14="http://schemas.microsoft.com/office/powerpoint/2010/main" val="5035762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FA12FDE-1CD7-4ABB-A2E2-FC05F3751493}"/>
              </a:ext>
            </a:extLst>
          </p:cNvPr>
          <p:cNvPicPr>
            <a:picLocks noChangeAspect="1"/>
          </p:cNvPicPr>
          <p:nvPr/>
        </p:nvPicPr>
        <p:blipFill>
          <a:blip r:embed="rId3"/>
          <a:stretch>
            <a:fillRect/>
          </a:stretch>
        </p:blipFill>
        <p:spPr>
          <a:xfrm>
            <a:off x="1710357" y="1376737"/>
            <a:ext cx="10283230" cy="4880393"/>
          </a:xfrm>
          <a:prstGeom prst="rect">
            <a:avLst/>
          </a:prstGeom>
        </p:spPr>
      </p:pic>
    </p:spTree>
    <p:extLst>
      <p:ext uri="{BB962C8B-B14F-4D97-AF65-F5344CB8AC3E}">
        <p14:creationId xmlns:p14="http://schemas.microsoft.com/office/powerpoint/2010/main" val="2150409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92E5A8-9A3C-43AA-B0EC-0F0C2927EE5B}"/>
              </a:ext>
            </a:extLst>
          </p:cNvPr>
          <p:cNvSpPr>
            <a:spLocks noGrp="1"/>
          </p:cNvSpPr>
          <p:nvPr>
            <p:ph type="title"/>
          </p:nvPr>
        </p:nvSpPr>
        <p:spPr>
          <a:xfrm>
            <a:off x="2592925" y="624110"/>
            <a:ext cx="8911687" cy="690982"/>
          </a:xfrm>
        </p:spPr>
        <p:txBody>
          <a:bodyPr>
            <a:normAutofit fontScale="90000"/>
          </a:bodyPr>
          <a:lstStyle/>
          <a:p>
            <a:r>
              <a:rPr lang="fr-FR" dirty="0"/>
              <a:t>Mise en activité:</a:t>
            </a:r>
            <a:br>
              <a:rPr lang="fr-FR" dirty="0"/>
            </a:br>
            <a:endParaRPr lang="fr-FR" dirty="0"/>
          </a:p>
        </p:txBody>
      </p:sp>
      <p:sp>
        <p:nvSpPr>
          <p:cNvPr id="3" name="Espace réservé du contenu 2">
            <a:extLst>
              <a:ext uri="{FF2B5EF4-FFF2-40B4-BE49-F238E27FC236}">
                <a16:creationId xmlns:a16="http://schemas.microsoft.com/office/drawing/2014/main" id="{8844525E-F6A2-49C7-8D53-A9A098C5DD58}"/>
              </a:ext>
            </a:extLst>
          </p:cNvPr>
          <p:cNvSpPr>
            <a:spLocks noGrp="1"/>
          </p:cNvSpPr>
          <p:nvPr>
            <p:ph idx="1"/>
          </p:nvPr>
        </p:nvSpPr>
        <p:spPr>
          <a:xfrm>
            <a:off x="2589212" y="1222625"/>
            <a:ext cx="8915400" cy="4688597"/>
          </a:xfrm>
        </p:spPr>
        <p:txBody>
          <a:bodyPr/>
          <a:lstStyle/>
          <a:p>
            <a:r>
              <a:rPr lang="fr-FR" b="1" dirty="0"/>
              <a:t>Pour chacune de ces vidéos, repérez sur lequel de ces dispositifs porte la différenciation pensée par l’enseignant? </a:t>
            </a:r>
          </a:p>
          <a:p>
            <a:endParaRPr lang="fr-FR" sz="1800" b="1" dirty="0">
              <a:solidFill>
                <a:srgbClr val="0070C0"/>
              </a:solidFill>
              <a:effectLst/>
              <a:latin typeface="Arial" panose="020B0604020202020204" pitchFamily="34" charset="0"/>
              <a:ea typeface="Arial MT"/>
              <a:cs typeface="Arial MT"/>
            </a:endParaRPr>
          </a:p>
          <a:p>
            <a:endParaRPr lang="fr-FR" b="1" dirty="0">
              <a:solidFill>
                <a:srgbClr val="0070C0"/>
              </a:solidFill>
              <a:latin typeface="Arial" panose="020B0604020202020204" pitchFamily="34" charset="0"/>
              <a:ea typeface="Arial MT"/>
              <a:cs typeface="Arial MT"/>
            </a:endParaRPr>
          </a:p>
          <a:p>
            <a:r>
              <a:rPr lang="fr-FR" sz="1800" dirty="0">
                <a:solidFill>
                  <a:srgbClr val="0070C0"/>
                </a:solidFill>
                <a:effectLst/>
                <a:latin typeface="Arial" panose="020B0604020202020204" pitchFamily="34" charset="0"/>
                <a:ea typeface="Arial MT"/>
                <a:cs typeface="Arial MT"/>
              </a:rPr>
              <a:t>Vidéos extraites de la série  « La différenciation pédagogique » de </a:t>
            </a:r>
            <a:r>
              <a:rPr lang="fr-FR" sz="1800" dirty="0" err="1">
                <a:solidFill>
                  <a:srgbClr val="0070C0"/>
                </a:solidFill>
                <a:effectLst/>
                <a:latin typeface="Arial" panose="020B0604020202020204" pitchFamily="34" charset="0"/>
                <a:ea typeface="Arial MT"/>
                <a:cs typeface="Arial MT"/>
              </a:rPr>
              <a:t>Canotech</a:t>
            </a:r>
            <a:r>
              <a:rPr lang="fr-FR" sz="1800" dirty="0">
                <a:solidFill>
                  <a:srgbClr val="0070C0"/>
                </a:solidFill>
                <a:effectLst/>
                <a:latin typeface="Arial" panose="020B0604020202020204" pitchFamily="34" charset="0"/>
                <a:ea typeface="Arial MT"/>
                <a:cs typeface="Arial MT"/>
              </a:rPr>
              <a:t> :  </a:t>
            </a:r>
            <a:r>
              <a:rPr lang="fr-FR" sz="1800" u="sng" dirty="0">
                <a:solidFill>
                  <a:srgbClr val="0000FF"/>
                </a:solidFill>
                <a:effectLst/>
                <a:latin typeface="Arial" panose="020B0604020202020204" pitchFamily="34" charset="0"/>
                <a:ea typeface="Arial MT"/>
                <a:cs typeface="Arial MT"/>
                <a:hlinkClick r:id="rId2"/>
              </a:rPr>
              <a:t>https://www.canotech.fr/a/30555/quest-ce-que-la-differenciation-pedagogique</a:t>
            </a:r>
            <a:endParaRPr lang="fr-FR" sz="1800" dirty="0">
              <a:effectLst/>
              <a:latin typeface="Arial MT"/>
              <a:ea typeface="Arial MT"/>
              <a:cs typeface="Arial MT"/>
            </a:endParaRPr>
          </a:p>
          <a:p>
            <a:endParaRPr lang="fr-FR" b="1" dirty="0"/>
          </a:p>
        </p:txBody>
      </p:sp>
    </p:spTree>
    <p:extLst>
      <p:ext uri="{BB962C8B-B14F-4D97-AF65-F5344CB8AC3E}">
        <p14:creationId xmlns:p14="http://schemas.microsoft.com/office/powerpoint/2010/main" val="278784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F1AB10-9F94-4B0F-A56B-B69CAB4760A8}"/>
              </a:ext>
            </a:extLst>
          </p:cNvPr>
          <p:cNvSpPr>
            <a:spLocks noGrp="1"/>
          </p:cNvSpPr>
          <p:nvPr>
            <p:ph type="title"/>
          </p:nvPr>
        </p:nvSpPr>
        <p:spPr>
          <a:xfrm>
            <a:off x="2441824" y="4132497"/>
            <a:ext cx="10150866" cy="923330"/>
          </a:xfrm>
        </p:spPr>
        <p:txBody>
          <a:bodyPr>
            <a:normAutofit fontScale="90000"/>
          </a:bodyPr>
          <a:lstStyle/>
          <a:p>
            <a:r>
              <a:rPr lang="fr-FR" sz="2000" dirty="0"/>
              <a:t>Cette conférence a permis au jury d’aboutir à la rédaction d’un certain nombre de </a:t>
            </a:r>
            <a:r>
              <a:rPr lang="fr-FR" sz="2000" b="1" dirty="0"/>
              <a:t>recommandations </a:t>
            </a:r>
            <a:r>
              <a:rPr lang="fr-FR" sz="2000" dirty="0"/>
              <a:t>et de document d’accompagnement pour les enseignants. </a:t>
            </a: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br>
              <a:rPr lang="fr-FR" sz="2000" dirty="0"/>
            </a:br>
            <a:endParaRPr lang="fr-FR" sz="2000" dirty="0"/>
          </a:p>
        </p:txBody>
      </p:sp>
      <p:sp>
        <p:nvSpPr>
          <p:cNvPr id="4" name="Rectangle 3">
            <a:extLst>
              <a:ext uri="{FF2B5EF4-FFF2-40B4-BE49-F238E27FC236}">
                <a16:creationId xmlns:a16="http://schemas.microsoft.com/office/drawing/2014/main" id="{FBA00048-E163-4796-8212-8D7AC4138E4C}"/>
              </a:ext>
            </a:extLst>
          </p:cNvPr>
          <p:cNvSpPr/>
          <p:nvPr/>
        </p:nvSpPr>
        <p:spPr>
          <a:xfrm>
            <a:off x="2359632" y="547973"/>
            <a:ext cx="9167972" cy="923330"/>
          </a:xfrm>
          <a:prstGeom prst="rect">
            <a:avLst/>
          </a:prstGeom>
        </p:spPr>
        <p:txBody>
          <a:bodyPr wrap="square">
            <a:spAutoFit/>
          </a:bodyPr>
          <a:lstStyle/>
          <a:p>
            <a:r>
              <a:rPr lang="fr-FR" dirty="0"/>
              <a:t>En 2017, le </a:t>
            </a:r>
            <a:r>
              <a:rPr lang="fr-FR" b="1" dirty="0"/>
              <a:t>CNESCO</a:t>
            </a:r>
            <a:r>
              <a:rPr lang="fr-FR" dirty="0"/>
              <a:t> a organisé une </a:t>
            </a:r>
            <a:r>
              <a:rPr lang="fr-FR" b="1" dirty="0">
                <a:solidFill>
                  <a:srgbClr val="FF6600"/>
                </a:solidFill>
              </a:rPr>
              <a:t>conférence de consensus </a:t>
            </a:r>
            <a:r>
              <a:rPr lang="fr-FR" dirty="0"/>
              <a:t>sur le sujet de la différenciation. 18 chercheurs experts sont intervenus pour aborder les différents aspects de la différenciation. </a:t>
            </a:r>
          </a:p>
        </p:txBody>
      </p:sp>
      <p:sp>
        <p:nvSpPr>
          <p:cNvPr id="5" name="Rectangle 4">
            <a:extLst>
              <a:ext uri="{FF2B5EF4-FFF2-40B4-BE49-F238E27FC236}">
                <a16:creationId xmlns:a16="http://schemas.microsoft.com/office/drawing/2014/main" id="{45A7B7F1-E3BB-4792-BFBA-AF65EE9EBF94}"/>
              </a:ext>
            </a:extLst>
          </p:cNvPr>
          <p:cNvSpPr/>
          <p:nvPr/>
        </p:nvSpPr>
        <p:spPr>
          <a:xfrm>
            <a:off x="3417870" y="5986861"/>
            <a:ext cx="6188468" cy="646331"/>
          </a:xfrm>
          <a:prstGeom prst="rect">
            <a:avLst/>
          </a:prstGeom>
        </p:spPr>
        <p:txBody>
          <a:bodyPr wrap="square">
            <a:spAutoFit/>
          </a:bodyPr>
          <a:lstStyle/>
          <a:p>
            <a:r>
              <a:rPr lang="fr-FR" dirty="0"/>
              <a:t>https://www.cnesco.fr/differenciation-pedagogique/</a:t>
            </a:r>
            <a:br>
              <a:rPr lang="fr-FR" dirty="0"/>
            </a:br>
            <a:endParaRPr lang="fr-FR" dirty="0"/>
          </a:p>
        </p:txBody>
      </p:sp>
      <p:sp>
        <p:nvSpPr>
          <p:cNvPr id="6" name="Rectangle 5">
            <a:extLst>
              <a:ext uri="{FF2B5EF4-FFF2-40B4-BE49-F238E27FC236}">
                <a16:creationId xmlns:a16="http://schemas.microsoft.com/office/drawing/2014/main" id="{23013540-C225-4A2D-96A3-C93D2042CCD1}"/>
              </a:ext>
            </a:extLst>
          </p:cNvPr>
          <p:cNvSpPr/>
          <p:nvPr/>
        </p:nvSpPr>
        <p:spPr>
          <a:xfrm>
            <a:off x="2359632" y="1780469"/>
            <a:ext cx="6096000" cy="646331"/>
          </a:xfrm>
          <a:prstGeom prst="rect">
            <a:avLst/>
          </a:prstGeom>
        </p:spPr>
        <p:txBody>
          <a:bodyPr>
            <a:spAutoFit/>
          </a:bodyPr>
          <a:lstStyle/>
          <a:p>
            <a:r>
              <a:rPr lang="fr-FR" dirty="0"/>
              <a:t>Ces interventions ont mis à jour que: </a:t>
            </a:r>
            <a:br>
              <a:rPr lang="fr-FR" dirty="0"/>
            </a:br>
            <a:endParaRPr lang="fr-FR" dirty="0"/>
          </a:p>
        </p:txBody>
      </p:sp>
      <p:sp>
        <p:nvSpPr>
          <p:cNvPr id="7" name="Rectangle 6">
            <a:extLst>
              <a:ext uri="{FF2B5EF4-FFF2-40B4-BE49-F238E27FC236}">
                <a16:creationId xmlns:a16="http://schemas.microsoft.com/office/drawing/2014/main" id="{112C689C-C4CD-406F-BBBB-294633F6C007}"/>
              </a:ext>
            </a:extLst>
          </p:cNvPr>
          <p:cNvSpPr/>
          <p:nvPr/>
        </p:nvSpPr>
        <p:spPr>
          <a:xfrm>
            <a:off x="2359631" y="2349414"/>
            <a:ext cx="9548589" cy="400110"/>
          </a:xfrm>
          <a:prstGeom prst="rect">
            <a:avLst/>
          </a:prstGeom>
        </p:spPr>
        <p:txBody>
          <a:bodyPr wrap="square">
            <a:spAutoFit/>
          </a:bodyPr>
          <a:lstStyle/>
          <a:p>
            <a:r>
              <a:rPr lang="fr-FR" sz="2000" dirty="0"/>
              <a:t>- </a:t>
            </a:r>
            <a:r>
              <a:rPr lang="fr-FR" sz="2000" b="1" dirty="0"/>
              <a:t>Un enseignement indifférencié crée des écarts entre élèves </a:t>
            </a:r>
            <a:r>
              <a:rPr lang="fr-FR" sz="2000" dirty="0"/>
              <a:t>(S. Kahn 2010).</a:t>
            </a:r>
          </a:p>
        </p:txBody>
      </p:sp>
      <p:sp>
        <p:nvSpPr>
          <p:cNvPr id="8" name="Rectangle 7">
            <a:extLst>
              <a:ext uri="{FF2B5EF4-FFF2-40B4-BE49-F238E27FC236}">
                <a16:creationId xmlns:a16="http://schemas.microsoft.com/office/drawing/2014/main" id="{06F46963-B8D7-4DB3-9C54-EB5493FC8521}"/>
              </a:ext>
            </a:extLst>
          </p:cNvPr>
          <p:cNvSpPr/>
          <p:nvPr/>
        </p:nvSpPr>
        <p:spPr>
          <a:xfrm>
            <a:off x="2359632" y="2981304"/>
            <a:ext cx="7883703" cy="707886"/>
          </a:xfrm>
          <a:prstGeom prst="rect">
            <a:avLst/>
          </a:prstGeom>
        </p:spPr>
        <p:txBody>
          <a:bodyPr wrap="square">
            <a:spAutoFit/>
          </a:bodyPr>
          <a:lstStyle/>
          <a:p>
            <a:r>
              <a:rPr lang="fr-FR" sz="2000" dirty="0"/>
              <a:t>- </a:t>
            </a:r>
            <a:r>
              <a:rPr lang="fr-FR" sz="2000" b="1" dirty="0"/>
              <a:t>Certaines pratiques sont favorables à la réussite des élèves    et d’autres le sont moins</a:t>
            </a:r>
            <a:r>
              <a:rPr lang="fr-FR" sz="2000" dirty="0"/>
              <a:t>.</a:t>
            </a:r>
          </a:p>
        </p:txBody>
      </p:sp>
    </p:spTree>
    <p:extLst>
      <p:ext uri="{BB962C8B-B14F-4D97-AF65-F5344CB8AC3E}">
        <p14:creationId xmlns:p14="http://schemas.microsoft.com/office/powerpoint/2010/main" val="3185577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5515570A-0544-473B-8876-EDFF443E431F}"/>
              </a:ext>
            </a:extLst>
          </p:cNvPr>
          <p:cNvPicPr>
            <a:picLocks noChangeAspect="1"/>
          </p:cNvPicPr>
          <p:nvPr/>
        </p:nvPicPr>
        <p:blipFill>
          <a:blip r:embed="rId2"/>
          <a:stretch>
            <a:fillRect/>
          </a:stretch>
        </p:blipFill>
        <p:spPr>
          <a:xfrm>
            <a:off x="1803547" y="716271"/>
            <a:ext cx="9653448" cy="5425458"/>
          </a:xfrm>
          <a:prstGeom prst="rect">
            <a:avLst/>
          </a:prstGeom>
        </p:spPr>
      </p:pic>
    </p:spTree>
    <p:extLst>
      <p:ext uri="{BB962C8B-B14F-4D97-AF65-F5344CB8AC3E}">
        <p14:creationId xmlns:p14="http://schemas.microsoft.com/office/powerpoint/2010/main" val="37076110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FBECCAA-BDE5-4203-9C79-5701CBB421DA}"/>
              </a:ext>
            </a:extLst>
          </p:cNvPr>
          <p:cNvPicPr>
            <a:picLocks noChangeAspect="1"/>
          </p:cNvPicPr>
          <p:nvPr/>
        </p:nvPicPr>
        <p:blipFill rotWithShape="1">
          <a:blip r:embed="rId2"/>
          <a:srcRect t="20226"/>
          <a:stretch/>
        </p:blipFill>
        <p:spPr>
          <a:xfrm>
            <a:off x="1848097" y="181098"/>
            <a:ext cx="7193162" cy="3087739"/>
          </a:xfrm>
          <a:prstGeom prst="rect">
            <a:avLst/>
          </a:prstGeom>
        </p:spPr>
      </p:pic>
      <p:pic>
        <p:nvPicPr>
          <p:cNvPr id="3" name="Image 2">
            <a:extLst>
              <a:ext uri="{FF2B5EF4-FFF2-40B4-BE49-F238E27FC236}">
                <a16:creationId xmlns:a16="http://schemas.microsoft.com/office/drawing/2014/main" id="{8439CB26-DFAC-4708-ABB5-9534FA0D1835}"/>
              </a:ext>
            </a:extLst>
          </p:cNvPr>
          <p:cNvPicPr>
            <a:picLocks noChangeAspect="1"/>
          </p:cNvPicPr>
          <p:nvPr/>
        </p:nvPicPr>
        <p:blipFill rotWithShape="1">
          <a:blip r:embed="rId3"/>
          <a:srcRect r="990"/>
          <a:stretch/>
        </p:blipFill>
        <p:spPr>
          <a:xfrm>
            <a:off x="1848097" y="3268836"/>
            <a:ext cx="7193162" cy="3323893"/>
          </a:xfrm>
          <a:prstGeom prst="rect">
            <a:avLst/>
          </a:prstGeom>
        </p:spPr>
      </p:pic>
    </p:spTree>
    <p:extLst>
      <p:ext uri="{BB962C8B-B14F-4D97-AF65-F5344CB8AC3E}">
        <p14:creationId xmlns:p14="http://schemas.microsoft.com/office/powerpoint/2010/main" val="3093808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80D4CB-A235-4B93-89DD-7601B59CD1D0}"/>
              </a:ext>
            </a:extLst>
          </p:cNvPr>
          <p:cNvSpPr>
            <a:spLocks noGrp="1"/>
          </p:cNvSpPr>
          <p:nvPr>
            <p:ph type="title"/>
          </p:nvPr>
        </p:nvSpPr>
        <p:spPr/>
        <p:txBody>
          <a:bodyPr>
            <a:normAutofit fontScale="90000"/>
          </a:bodyPr>
          <a:lstStyle/>
          <a:p>
            <a:r>
              <a:rPr lang="fr-FR" dirty="0"/>
              <a:t>6. La différenciation au cœur des dispositifs dédoublés (GS-CP-CE1)</a:t>
            </a:r>
            <a:br>
              <a:rPr lang="fr-FR" dirty="0"/>
            </a:br>
            <a:endParaRPr lang="fr-FR" dirty="0"/>
          </a:p>
        </p:txBody>
      </p:sp>
      <p:sp>
        <p:nvSpPr>
          <p:cNvPr id="3" name="Espace réservé du contenu 2">
            <a:extLst>
              <a:ext uri="{FF2B5EF4-FFF2-40B4-BE49-F238E27FC236}">
                <a16:creationId xmlns:a16="http://schemas.microsoft.com/office/drawing/2014/main" id="{11E05E2A-F65F-4409-9CDD-507CCCFD9772}"/>
              </a:ext>
            </a:extLst>
          </p:cNvPr>
          <p:cNvSpPr>
            <a:spLocks noGrp="1"/>
          </p:cNvSpPr>
          <p:nvPr>
            <p:ph idx="1"/>
          </p:nvPr>
        </p:nvSpPr>
        <p:spPr/>
        <p:txBody>
          <a:bodyPr/>
          <a:lstStyle/>
          <a:p>
            <a:pPr marL="0" indent="0">
              <a:buNone/>
            </a:pPr>
            <a:r>
              <a:rPr lang="fr-FR" b="1" dirty="0"/>
              <a:t>Mise en activité </a:t>
            </a:r>
          </a:p>
          <a:p>
            <a:pPr marL="0" indent="0">
              <a:buNone/>
            </a:pPr>
            <a:r>
              <a:rPr lang="fr-FR" dirty="0"/>
              <a:t>En visionnant la vidéo, vous vous interrogerez sur les points suivants:</a:t>
            </a:r>
          </a:p>
          <a:p>
            <a:endParaRPr lang="fr-FR" dirty="0"/>
          </a:p>
          <a:p>
            <a:r>
              <a:rPr lang="fr-FR" dirty="0"/>
              <a:t>Quels sont les axes d’intervention de l’enseignant ?</a:t>
            </a:r>
          </a:p>
          <a:p>
            <a:r>
              <a:rPr lang="fr-FR" dirty="0"/>
              <a:t>Quelle est l’activité des élèves (postures)?</a:t>
            </a:r>
          </a:p>
          <a:p>
            <a:r>
              <a:rPr lang="fr-FR" dirty="0"/>
              <a:t>Quelles sont d’après vous les limites ou écueils du dispositif dédoublé?</a:t>
            </a:r>
          </a:p>
          <a:p>
            <a:endParaRPr lang="fr-FR" dirty="0"/>
          </a:p>
        </p:txBody>
      </p:sp>
    </p:spTree>
    <p:extLst>
      <p:ext uri="{BB962C8B-B14F-4D97-AF65-F5344CB8AC3E}">
        <p14:creationId xmlns:p14="http://schemas.microsoft.com/office/powerpoint/2010/main" val="384335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vidéo dispositif déboublé">
            <a:hlinkClick r:id="" action="ppaction://media"/>
            <a:extLst>
              <a:ext uri="{FF2B5EF4-FFF2-40B4-BE49-F238E27FC236}">
                <a16:creationId xmlns:a16="http://schemas.microsoft.com/office/drawing/2014/main" id="{EA6D2A1F-055F-49F0-8A18-0BDD6FE2F48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32302" y="380343"/>
            <a:ext cx="9739587" cy="5478517"/>
          </a:xfrm>
          <a:prstGeom prst="rect">
            <a:avLst/>
          </a:prstGeom>
        </p:spPr>
      </p:pic>
    </p:spTree>
    <p:extLst>
      <p:ext uri="{BB962C8B-B14F-4D97-AF65-F5344CB8AC3E}">
        <p14:creationId xmlns:p14="http://schemas.microsoft.com/office/powerpoint/2010/main" val="355434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32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4F75F0-9AF1-40BD-A94C-C7088CC4771E}"/>
              </a:ext>
            </a:extLst>
          </p:cNvPr>
          <p:cNvSpPr>
            <a:spLocks noGrp="1"/>
          </p:cNvSpPr>
          <p:nvPr>
            <p:ph type="title"/>
          </p:nvPr>
        </p:nvSpPr>
        <p:spPr>
          <a:xfrm>
            <a:off x="2226953" y="4853152"/>
            <a:ext cx="9203394" cy="566738"/>
          </a:xfrm>
        </p:spPr>
        <p:txBody>
          <a:bodyPr>
            <a:normAutofit fontScale="90000"/>
          </a:bodyPr>
          <a:lstStyle/>
          <a:p>
            <a:r>
              <a:rPr lang="fr-FR" dirty="0"/>
              <a:t>Que penser de ce type de pratiques dans les classes de cycle 1? </a:t>
            </a:r>
          </a:p>
        </p:txBody>
      </p:sp>
      <p:pic>
        <p:nvPicPr>
          <p:cNvPr id="9" name="Espace réservé pour une image  8">
            <a:extLst>
              <a:ext uri="{FF2B5EF4-FFF2-40B4-BE49-F238E27FC236}">
                <a16:creationId xmlns:a16="http://schemas.microsoft.com/office/drawing/2014/main" id="{09A641CD-F210-493C-B0CA-9915DFEB6ADF}"/>
              </a:ext>
            </a:extLst>
          </p:cNvPr>
          <p:cNvPicPr>
            <a:picLocks noGrp="1" noChangeAspect="1"/>
          </p:cNvPicPr>
          <p:nvPr>
            <p:ph type="pic" idx="1"/>
          </p:nvPr>
        </p:nvPicPr>
        <p:blipFill>
          <a:blip r:embed="rId2"/>
          <a:srcRect l="274" r="274"/>
          <a:stretch>
            <a:fillRect/>
          </a:stretch>
        </p:blipFill>
        <p:spPr>
          <a:xfrm>
            <a:off x="2799420" y="314763"/>
            <a:ext cx="4084637" cy="2587625"/>
          </a:xfrm>
          <a:prstGeom prst="rect">
            <a:avLst/>
          </a:prstGeom>
        </p:spPr>
      </p:pic>
      <p:pic>
        <p:nvPicPr>
          <p:cNvPr id="10" name="Image 9">
            <a:extLst>
              <a:ext uri="{FF2B5EF4-FFF2-40B4-BE49-F238E27FC236}">
                <a16:creationId xmlns:a16="http://schemas.microsoft.com/office/drawing/2014/main" id="{4D34CA7F-1F5F-4797-A017-1D0A09D38E4E}"/>
              </a:ext>
            </a:extLst>
          </p:cNvPr>
          <p:cNvPicPr>
            <a:picLocks noChangeAspect="1"/>
          </p:cNvPicPr>
          <p:nvPr/>
        </p:nvPicPr>
        <p:blipFill>
          <a:blip r:embed="rId3"/>
          <a:stretch>
            <a:fillRect/>
          </a:stretch>
        </p:blipFill>
        <p:spPr>
          <a:xfrm>
            <a:off x="2894614" y="3081883"/>
            <a:ext cx="8535733" cy="1279197"/>
          </a:xfrm>
          <a:prstGeom prst="rect">
            <a:avLst/>
          </a:prstGeom>
        </p:spPr>
      </p:pic>
    </p:spTree>
    <p:extLst>
      <p:ext uri="{BB962C8B-B14F-4D97-AF65-F5344CB8AC3E}">
        <p14:creationId xmlns:p14="http://schemas.microsoft.com/office/powerpoint/2010/main" val="34977625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8F9911-9621-4A8C-8EAD-36F39DD74BFE}"/>
              </a:ext>
            </a:extLst>
          </p:cNvPr>
          <p:cNvSpPr>
            <a:spLocks noGrp="1"/>
          </p:cNvSpPr>
          <p:nvPr>
            <p:ph type="title"/>
          </p:nvPr>
        </p:nvSpPr>
        <p:spPr/>
        <p:txBody>
          <a:bodyPr/>
          <a:lstStyle/>
          <a:p>
            <a:r>
              <a:rPr lang="fr-FR" dirty="0"/>
              <a:t>7. Questionnons nos représentations:</a:t>
            </a:r>
            <a:br>
              <a:rPr lang="fr-FR" dirty="0"/>
            </a:br>
            <a:r>
              <a:rPr lang="fr-FR" dirty="0"/>
              <a:t>    </a:t>
            </a:r>
            <a:r>
              <a:rPr lang="fr-FR" dirty="0">
                <a:solidFill>
                  <a:srgbClr val="FF6600"/>
                </a:solidFill>
              </a:rPr>
              <a:t>DEBAT MOUVANT</a:t>
            </a:r>
            <a:endParaRPr lang="fr-FR" dirty="0"/>
          </a:p>
        </p:txBody>
      </p:sp>
      <p:sp>
        <p:nvSpPr>
          <p:cNvPr id="3" name="Espace réservé du contenu 2">
            <a:extLst>
              <a:ext uri="{FF2B5EF4-FFF2-40B4-BE49-F238E27FC236}">
                <a16:creationId xmlns:a16="http://schemas.microsoft.com/office/drawing/2014/main" id="{183892E4-A28C-4702-AB10-667C9D603950}"/>
              </a:ext>
            </a:extLst>
          </p:cNvPr>
          <p:cNvSpPr>
            <a:spLocks noGrp="1"/>
          </p:cNvSpPr>
          <p:nvPr>
            <p:ph idx="1"/>
          </p:nvPr>
        </p:nvSpPr>
        <p:spPr/>
        <p:txBody>
          <a:bodyPr/>
          <a:lstStyle/>
          <a:p>
            <a:r>
              <a:rPr lang="fr-FR" dirty="0"/>
              <a:t>Pour chacune de ces affirmations,</a:t>
            </a:r>
          </a:p>
          <a:p>
            <a:pPr marL="0" indent="0">
              <a:buNone/>
            </a:pPr>
            <a:r>
              <a:rPr lang="fr-FR" sz="2800" b="1" dirty="0"/>
              <a:t>PLUTÔT D’ACCORD    ou   PLUTÔT PAS D’ACCORD ?</a:t>
            </a:r>
          </a:p>
        </p:txBody>
      </p:sp>
    </p:spTree>
    <p:extLst>
      <p:ext uri="{BB962C8B-B14F-4D97-AF65-F5344CB8AC3E}">
        <p14:creationId xmlns:p14="http://schemas.microsoft.com/office/powerpoint/2010/main" val="1778855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6314E15-A694-44CF-A693-D7F39AB9BD41}"/>
              </a:ext>
            </a:extLst>
          </p:cNvPr>
          <p:cNvSpPr>
            <a:spLocks noGrp="1"/>
          </p:cNvSpPr>
          <p:nvPr>
            <p:ph type="title"/>
          </p:nvPr>
        </p:nvSpPr>
        <p:spPr>
          <a:xfrm>
            <a:off x="2589212" y="624110"/>
            <a:ext cx="8520222" cy="1280890"/>
          </a:xfrm>
        </p:spPr>
        <p:txBody>
          <a:bodyPr/>
          <a:lstStyle/>
          <a:p>
            <a:r>
              <a:rPr lang="fr-FR" dirty="0"/>
              <a:t>Différencier, c’est bien si on peut, mais c’est pas obligé. </a:t>
            </a:r>
          </a:p>
        </p:txBody>
      </p:sp>
      <p:pic>
        <p:nvPicPr>
          <p:cNvPr id="4" name="Espace réservé du contenu 3">
            <a:extLst>
              <a:ext uri="{FF2B5EF4-FFF2-40B4-BE49-F238E27FC236}">
                <a16:creationId xmlns:a16="http://schemas.microsoft.com/office/drawing/2014/main" id="{03FAFE15-75CC-4296-9F3B-E43E1F09D4D0}"/>
              </a:ext>
            </a:extLst>
          </p:cNvPr>
          <p:cNvPicPr>
            <a:picLocks noGrp="1" noChangeAspect="1"/>
          </p:cNvPicPr>
          <p:nvPr>
            <p:ph idx="1"/>
          </p:nvPr>
        </p:nvPicPr>
        <p:blipFill rotWithShape="1">
          <a:blip r:embed="rId3"/>
          <a:srcRect l="2390"/>
          <a:stretch/>
        </p:blipFill>
        <p:spPr>
          <a:xfrm>
            <a:off x="5433847" y="2111116"/>
            <a:ext cx="3005959" cy="4226350"/>
          </a:xfrm>
          <a:prstGeom prst="rect">
            <a:avLst/>
          </a:prstGeom>
        </p:spPr>
      </p:pic>
      <p:cxnSp>
        <p:nvCxnSpPr>
          <p:cNvPr id="6" name="Connecteur droit 5">
            <a:extLst>
              <a:ext uri="{FF2B5EF4-FFF2-40B4-BE49-F238E27FC236}">
                <a16:creationId xmlns:a16="http://schemas.microsoft.com/office/drawing/2014/main" id="{21885FD0-7A0D-4C74-B355-35EEFCA134E8}"/>
              </a:ext>
            </a:extLst>
          </p:cNvPr>
          <p:cNvCxnSpPr/>
          <p:nvPr/>
        </p:nvCxnSpPr>
        <p:spPr>
          <a:xfrm>
            <a:off x="5959366" y="3429000"/>
            <a:ext cx="1114096"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8" name="Connecteur droit 7">
            <a:extLst>
              <a:ext uri="{FF2B5EF4-FFF2-40B4-BE49-F238E27FC236}">
                <a16:creationId xmlns:a16="http://schemas.microsoft.com/office/drawing/2014/main" id="{11E7A357-56EA-415C-AAB2-37D76C48F357}"/>
              </a:ext>
            </a:extLst>
          </p:cNvPr>
          <p:cNvCxnSpPr/>
          <p:nvPr/>
        </p:nvCxnSpPr>
        <p:spPr>
          <a:xfrm>
            <a:off x="5980386" y="5822731"/>
            <a:ext cx="2228193" cy="0"/>
          </a:xfrm>
          <a:prstGeom prst="line">
            <a:avLst/>
          </a:prstGeom>
        </p:spPr>
        <p:style>
          <a:lnRef idx="1">
            <a:schemeClr val="accent2"/>
          </a:lnRef>
          <a:fillRef idx="0">
            <a:schemeClr val="accent2"/>
          </a:fillRef>
          <a:effectRef idx="0">
            <a:schemeClr val="accent2"/>
          </a:effectRef>
          <a:fontRef idx="minor">
            <a:schemeClr val="tx1"/>
          </a:fontRef>
        </p:style>
      </p:cxnSp>
      <p:cxnSp>
        <p:nvCxnSpPr>
          <p:cNvPr id="10" name="Connecteur droit 9">
            <a:extLst>
              <a:ext uri="{FF2B5EF4-FFF2-40B4-BE49-F238E27FC236}">
                <a16:creationId xmlns:a16="http://schemas.microsoft.com/office/drawing/2014/main" id="{DD363AFB-8776-4E1C-9B0C-99E8F141C208}"/>
              </a:ext>
            </a:extLst>
          </p:cNvPr>
          <p:cNvCxnSpPr/>
          <p:nvPr/>
        </p:nvCxnSpPr>
        <p:spPr>
          <a:xfrm>
            <a:off x="5959366" y="5896303"/>
            <a:ext cx="1114096" cy="0"/>
          </a:xfrm>
          <a:prstGeom prst="line">
            <a:avLst/>
          </a:prstGeom>
        </p:spPr>
        <p:style>
          <a:lnRef idx="1">
            <a:schemeClr val="accent2"/>
          </a:lnRef>
          <a:fillRef idx="0">
            <a:schemeClr val="accent2"/>
          </a:fillRef>
          <a:effectRef idx="0">
            <a:schemeClr val="accent2"/>
          </a:effectRef>
          <a:fontRef idx="minor">
            <a:schemeClr val="tx1"/>
          </a:fontRef>
        </p:style>
      </p:cxnSp>
      <p:sp>
        <p:nvSpPr>
          <p:cNvPr id="11" name="Flèche : droite 10">
            <a:extLst>
              <a:ext uri="{FF2B5EF4-FFF2-40B4-BE49-F238E27FC236}">
                <a16:creationId xmlns:a16="http://schemas.microsoft.com/office/drawing/2014/main" id="{864C19F9-DAEC-4DFA-9A31-19F310DDB517}"/>
              </a:ext>
            </a:extLst>
          </p:cNvPr>
          <p:cNvSpPr/>
          <p:nvPr/>
        </p:nvSpPr>
        <p:spPr>
          <a:xfrm>
            <a:off x="4677103" y="3352800"/>
            <a:ext cx="756744" cy="761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 droite 11">
            <a:extLst>
              <a:ext uri="{FF2B5EF4-FFF2-40B4-BE49-F238E27FC236}">
                <a16:creationId xmlns:a16="http://schemas.microsoft.com/office/drawing/2014/main" id="{B004BCAE-323E-4B7B-A345-7F9F29F2BAAC}"/>
              </a:ext>
            </a:extLst>
          </p:cNvPr>
          <p:cNvSpPr/>
          <p:nvPr/>
        </p:nvSpPr>
        <p:spPr>
          <a:xfrm>
            <a:off x="4677103" y="5746536"/>
            <a:ext cx="756744" cy="7619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28538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25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A6AFA9-4CBD-4F90-A726-ECFCCA1C6FA2}"/>
              </a:ext>
            </a:extLst>
          </p:cNvPr>
          <p:cNvSpPr>
            <a:spLocks noGrp="1"/>
          </p:cNvSpPr>
          <p:nvPr>
            <p:ph type="title"/>
          </p:nvPr>
        </p:nvSpPr>
        <p:spPr>
          <a:xfrm>
            <a:off x="2582414" y="277269"/>
            <a:ext cx="8911687" cy="1280890"/>
          </a:xfrm>
        </p:spPr>
        <p:txBody>
          <a:bodyPr/>
          <a:lstStyle/>
          <a:p>
            <a:r>
              <a:rPr lang="fr-FR" dirty="0"/>
              <a:t>La différenciation pédagogique, c’est chronophage.</a:t>
            </a:r>
          </a:p>
        </p:txBody>
      </p:sp>
      <p:sp>
        <p:nvSpPr>
          <p:cNvPr id="4" name="Rectangle 3">
            <a:extLst>
              <a:ext uri="{FF2B5EF4-FFF2-40B4-BE49-F238E27FC236}">
                <a16:creationId xmlns:a16="http://schemas.microsoft.com/office/drawing/2014/main" id="{1F46EB89-9DD5-4CC2-8A8E-DC5D4C005767}"/>
              </a:ext>
            </a:extLst>
          </p:cNvPr>
          <p:cNvSpPr/>
          <p:nvPr/>
        </p:nvSpPr>
        <p:spPr>
          <a:xfrm>
            <a:off x="2582414" y="1667782"/>
            <a:ext cx="9007331" cy="1200329"/>
          </a:xfrm>
          <a:prstGeom prst="rect">
            <a:avLst/>
          </a:prstGeom>
        </p:spPr>
        <p:txBody>
          <a:bodyPr wrap="square">
            <a:spAutoFit/>
          </a:bodyPr>
          <a:lstStyle/>
          <a:p>
            <a:r>
              <a:rPr lang="fr-FR" sz="3600" dirty="0"/>
              <a:t>Chaque temps d’enseignement doit être différencié.</a:t>
            </a:r>
          </a:p>
        </p:txBody>
      </p:sp>
      <p:sp>
        <p:nvSpPr>
          <p:cNvPr id="5" name="Rectangle 4">
            <a:extLst>
              <a:ext uri="{FF2B5EF4-FFF2-40B4-BE49-F238E27FC236}">
                <a16:creationId xmlns:a16="http://schemas.microsoft.com/office/drawing/2014/main" id="{85FC0704-5D48-4B3E-BFA2-DE706CE2DBCE}"/>
              </a:ext>
            </a:extLst>
          </p:cNvPr>
          <p:cNvSpPr/>
          <p:nvPr/>
        </p:nvSpPr>
        <p:spPr>
          <a:xfrm>
            <a:off x="2582413" y="3105834"/>
            <a:ext cx="9007331" cy="1200329"/>
          </a:xfrm>
          <a:prstGeom prst="rect">
            <a:avLst/>
          </a:prstGeom>
        </p:spPr>
        <p:txBody>
          <a:bodyPr wrap="square">
            <a:spAutoFit/>
          </a:bodyPr>
          <a:lstStyle/>
          <a:p>
            <a:r>
              <a:rPr lang="fr-FR" sz="3600" dirty="0"/>
              <a:t>Si je n’ai pas d’élèves en difficulté, je n’ai pas besoin de différencier.</a:t>
            </a:r>
          </a:p>
        </p:txBody>
      </p:sp>
      <p:sp>
        <p:nvSpPr>
          <p:cNvPr id="6" name="Rectangle 5">
            <a:extLst>
              <a:ext uri="{FF2B5EF4-FFF2-40B4-BE49-F238E27FC236}">
                <a16:creationId xmlns:a16="http://schemas.microsoft.com/office/drawing/2014/main" id="{88FC3BB2-4365-404E-9481-F9200838BDE7}"/>
              </a:ext>
            </a:extLst>
          </p:cNvPr>
          <p:cNvSpPr/>
          <p:nvPr/>
        </p:nvSpPr>
        <p:spPr>
          <a:xfrm>
            <a:off x="2582412" y="4415785"/>
            <a:ext cx="9136621" cy="2308324"/>
          </a:xfrm>
          <a:prstGeom prst="rect">
            <a:avLst/>
          </a:prstGeom>
        </p:spPr>
        <p:txBody>
          <a:bodyPr wrap="square">
            <a:spAutoFit/>
          </a:bodyPr>
          <a:lstStyle/>
          <a:p>
            <a:r>
              <a:rPr lang="fr-FR" sz="3600" dirty="0"/>
              <a:t>Ne pas attendre la même chose de tous ses élèves et ne pas les évaluer de la même manière, c’est une forme d’injustice.</a:t>
            </a:r>
          </a:p>
        </p:txBody>
      </p:sp>
    </p:spTree>
    <p:extLst>
      <p:ext uri="{BB962C8B-B14F-4D97-AF65-F5344CB8AC3E}">
        <p14:creationId xmlns:p14="http://schemas.microsoft.com/office/powerpoint/2010/main" val="2727727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25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1" nodeType="clickEffect">
                                  <p:stCondLst>
                                    <p:cond delay="0"/>
                                  </p:stCondLst>
                                  <p:childTnLst>
                                    <p:animEffect transition="out" filter="fade">
                                      <p:cBhvr>
                                        <p:cTn id="21" dur="500"/>
                                        <p:tgtEl>
                                          <p:spTgt spid="4"/>
                                        </p:tgtEl>
                                      </p:cBhvr>
                                    </p:animEffect>
                                    <p:set>
                                      <p:cBhvr>
                                        <p:cTn id="22" dur="1" fill="hold">
                                          <p:stCondLst>
                                            <p:cond delay="499"/>
                                          </p:stCondLst>
                                        </p:cTn>
                                        <p:tgtEl>
                                          <p:spTgt spid="4"/>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0" end="0"/>
                                            </p:txEl>
                                          </p:spTgt>
                                        </p:tgtEl>
                                        <p:attrNameLst>
                                          <p:attrName>style.visibility</p:attrName>
                                        </p:attrNameLst>
                                      </p:cBhvr>
                                      <p:to>
                                        <p:strVal val="visible"/>
                                      </p:to>
                                    </p:set>
                                    <p:animEffect transition="in" filter="fade">
                                      <p:cBhvr>
                                        <p:cTn id="27" dur="500"/>
                                        <p:tgtEl>
                                          <p:spTgt spid="5">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grpId="0" nodeType="clickEffect">
                                  <p:stCondLst>
                                    <p:cond delay="0"/>
                                  </p:stCondLst>
                                  <p:childTnLst>
                                    <p:animEffect transition="out" filter="fade">
                                      <p:cBhvr>
                                        <p:cTn id="31" dur="500"/>
                                        <p:tgtEl>
                                          <p:spTgt spid="5">
                                            <p:txEl>
                                              <p:pRg st="0" end="0"/>
                                            </p:txEl>
                                          </p:spTgt>
                                        </p:tgtEl>
                                      </p:cBhvr>
                                    </p:animEffect>
                                    <p:set>
                                      <p:cBhvr>
                                        <p:cTn id="32" dur="1" fill="hold">
                                          <p:stCondLst>
                                            <p:cond delay="499"/>
                                          </p:stCondLst>
                                        </p:cTn>
                                        <p:tgtEl>
                                          <p:spTgt spid="5">
                                            <p:txEl>
                                              <p:pRg st="0" end="0"/>
                                            </p:txEl>
                                          </p:spTgt>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Effect transition="in" filter="fade">
                                      <p:cBhvr>
                                        <p:cTn id="37" dur="500"/>
                                        <p:tgtEl>
                                          <p:spTgt spid="6">
                                            <p:txEl>
                                              <p:pRg st="0" end="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nodeType="clickEffect">
                                  <p:stCondLst>
                                    <p:cond delay="0"/>
                                  </p:stCondLst>
                                  <p:childTnLst>
                                    <p:animEffect transition="out" filter="fade">
                                      <p:cBhvr>
                                        <p:cTn id="41" dur="500"/>
                                        <p:tgtEl>
                                          <p:spTgt spid="6">
                                            <p:txEl>
                                              <p:pRg st="0" end="0"/>
                                            </p:txEl>
                                          </p:spTgt>
                                        </p:tgtEl>
                                      </p:cBhvr>
                                    </p:animEffect>
                                    <p:set>
                                      <p:cBhvr>
                                        <p:cTn id="42" dur="1" fill="hold">
                                          <p:stCondLst>
                                            <p:cond delay="499"/>
                                          </p:stCondLst>
                                        </p:cTn>
                                        <p:tgtEl>
                                          <p:spTgt spid="6">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4" grpId="0"/>
      <p:bldP spid="4" grpId="1"/>
      <p:bldP spid="5" grpId="0" build="allAtOnce"/>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8B6A64D8-02B0-4F27-85EF-E2EAC32E10C6}"/>
              </a:ext>
            </a:extLst>
          </p:cNvPr>
          <p:cNvSpPr>
            <a:spLocks noGrp="1"/>
          </p:cNvSpPr>
          <p:nvPr>
            <p:ph idx="1"/>
          </p:nvPr>
        </p:nvSpPr>
        <p:spPr>
          <a:xfrm>
            <a:off x="2589212" y="2133600"/>
            <a:ext cx="8915400" cy="4435366"/>
          </a:xfrm>
        </p:spPr>
        <p:txBody>
          <a:bodyPr>
            <a:normAutofit/>
          </a:bodyPr>
          <a:lstStyle/>
          <a:p>
            <a:r>
              <a:rPr lang="fr-FR" dirty="0"/>
              <a:t>Conférence de consensus: </a:t>
            </a:r>
          </a:p>
          <a:p>
            <a:pPr marL="0" indent="0">
              <a:buNone/>
            </a:pPr>
            <a:r>
              <a:rPr lang="fr-FR" dirty="0">
                <a:hlinkClick r:id="rId2"/>
              </a:rPr>
              <a:t>https://www.cnesco.fr/differenciation-pedagogique/</a:t>
            </a:r>
            <a:endParaRPr lang="fr-FR" dirty="0"/>
          </a:p>
          <a:p>
            <a:pPr marL="0" indent="0">
              <a:buNone/>
            </a:pPr>
            <a:endParaRPr lang="fr-FR" dirty="0"/>
          </a:p>
          <a:p>
            <a:r>
              <a:rPr lang="fr-FR" dirty="0"/>
              <a:t>Conférence d’André Tricot: </a:t>
            </a:r>
          </a:p>
          <a:p>
            <a:pPr marL="0" indent="0">
              <a:buNone/>
            </a:pPr>
            <a:r>
              <a:rPr lang="fr-FR" dirty="0">
                <a:hlinkClick r:id="rId3"/>
              </a:rPr>
              <a:t>https://mediacenter.ac-montpellier.fr/videos/?video=MEDIA221207191119760</a:t>
            </a:r>
            <a:endParaRPr lang="fr-FR" dirty="0"/>
          </a:p>
          <a:p>
            <a:pPr marL="0" indent="0">
              <a:buNone/>
            </a:pPr>
            <a:endParaRPr lang="fr-FR" dirty="0"/>
          </a:p>
          <a:p>
            <a:r>
              <a:rPr lang="fr-FR" dirty="0"/>
              <a:t>Pédagogie différenciée, Sabine Kahn </a:t>
            </a:r>
          </a:p>
          <a:p>
            <a:pPr marL="0" indent="0">
              <a:buNone/>
            </a:pPr>
            <a:endParaRPr lang="fr-FR" dirty="0"/>
          </a:p>
          <a:p>
            <a:r>
              <a:rPr lang="fr-FR" dirty="0"/>
              <a:t>Chap. 2 – Enseigner, ça s’apprend</a:t>
            </a:r>
          </a:p>
          <a:p>
            <a:pPr marL="0" indent="0">
              <a:buNone/>
            </a:pPr>
            <a:endParaRPr lang="fr-FR" dirty="0"/>
          </a:p>
          <a:p>
            <a:r>
              <a:rPr lang="fr-FR" dirty="0"/>
              <a:t>Différencier sa pédagogie, CANOPE</a:t>
            </a:r>
          </a:p>
          <a:p>
            <a:endParaRPr lang="fr-FR" dirty="0"/>
          </a:p>
          <a:p>
            <a:endParaRPr lang="fr-FR" dirty="0"/>
          </a:p>
        </p:txBody>
      </p:sp>
      <p:sp>
        <p:nvSpPr>
          <p:cNvPr id="4" name="Titre 3">
            <a:extLst>
              <a:ext uri="{FF2B5EF4-FFF2-40B4-BE49-F238E27FC236}">
                <a16:creationId xmlns:a16="http://schemas.microsoft.com/office/drawing/2014/main" id="{995FE5D0-BAA0-4A7C-B792-191412EFBD68}"/>
              </a:ext>
            </a:extLst>
          </p:cNvPr>
          <p:cNvSpPr>
            <a:spLocks noGrp="1"/>
          </p:cNvSpPr>
          <p:nvPr>
            <p:ph type="title"/>
          </p:nvPr>
        </p:nvSpPr>
        <p:spPr>
          <a:xfrm>
            <a:off x="2592925" y="624110"/>
            <a:ext cx="8911687" cy="899890"/>
          </a:xfrm>
        </p:spPr>
        <p:txBody>
          <a:bodyPr>
            <a:normAutofit fontScale="90000"/>
          </a:bodyPr>
          <a:lstStyle/>
          <a:p>
            <a:r>
              <a:rPr lang="fr-FR" dirty="0"/>
              <a:t>8. Conclusion: bilan du TD</a:t>
            </a:r>
            <a:br>
              <a:rPr lang="fr-FR" dirty="0"/>
            </a:br>
            <a:br>
              <a:rPr lang="fr-FR" dirty="0"/>
            </a:br>
            <a:r>
              <a:rPr lang="fr-FR" sz="2700" b="1" dirty="0"/>
              <a:t>Ressources pour aller plus loin:</a:t>
            </a:r>
          </a:p>
        </p:txBody>
      </p:sp>
      <p:pic>
        <p:nvPicPr>
          <p:cNvPr id="2" name="Image 1">
            <a:extLst>
              <a:ext uri="{FF2B5EF4-FFF2-40B4-BE49-F238E27FC236}">
                <a16:creationId xmlns:a16="http://schemas.microsoft.com/office/drawing/2014/main" id="{A01571A2-ADA0-4EBA-B6BA-84BD421F870F}"/>
              </a:ext>
            </a:extLst>
          </p:cNvPr>
          <p:cNvPicPr>
            <a:picLocks noChangeAspect="1"/>
          </p:cNvPicPr>
          <p:nvPr/>
        </p:nvPicPr>
        <p:blipFill>
          <a:blip r:embed="rId4"/>
          <a:stretch>
            <a:fillRect/>
          </a:stretch>
        </p:blipFill>
        <p:spPr>
          <a:xfrm rot="269688">
            <a:off x="10263583" y="4308066"/>
            <a:ext cx="1520427" cy="2049094"/>
          </a:xfrm>
          <a:prstGeom prst="rect">
            <a:avLst/>
          </a:prstGeom>
        </p:spPr>
      </p:pic>
      <p:pic>
        <p:nvPicPr>
          <p:cNvPr id="5" name="Image 4">
            <a:extLst>
              <a:ext uri="{FF2B5EF4-FFF2-40B4-BE49-F238E27FC236}">
                <a16:creationId xmlns:a16="http://schemas.microsoft.com/office/drawing/2014/main" id="{139ACDEB-15A2-4E0C-8BE6-FCD03CE7650C}"/>
              </a:ext>
            </a:extLst>
          </p:cNvPr>
          <p:cNvPicPr>
            <a:picLocks noChangeAspect="1"/>
          </p:cNvPicPr>
          <p:nvPr/>
        </p:nvPicPr>
        <p:blipFill>
          <a:blip r:embed="rId5"/>
          <a:stretch>
            <a:fillRect/>
          </a:stretch>
        </p:blipFill>
        <p:spPr>
          <a:xfrm rot="21282615">
            <a:off x="9089967" y="4728824"/>
            <a:ext cx="1204272" cy="1890707"/>
          </a:xfrm>
          <a:prstGeom prst="rect">
            <a:avLst/>
          </a:prstGeom>
        </p:spPr>
      </p:pic>
      <p:pic>
        <p:nvPicPr>
          <p:cNvPr id="6" name="Image 5">
            <a:extLst>
              <a:ext uri="{FF2B5EF4-FFF2-40B4-BE49-F238E27FC236}">
                <a16:creationId xmlns:a16="http://schemas.microsoft.com/office/drawing/2014/main" id="{BDB9F04D-FA8A-46F6-90CB-318588FAF52D}"/>
              </a:ext>
            </a:extLst>
          </p:cNvPr>
          <p:cNvPicPr>
            <a:picLocks noChangeAspect="1"/>
          </p:cNvPicPr>
          <p:nvPr/>
        </p:nvPicPr>
        <p:blipFill>
          <a:blip r:embed="rId6"/>
          <a:stretch>
            <a:fillRect/>
          </a:stretch>
        </p:blipFill>
        <p:spPr>
          <a:xfrm rot="213179">
            <a:off x="7609799" y="4677336"/>
            <a:ext cx="1395577" cy="1993681"/>
          </a:xfrm>
          <a:prstGeom prst="rect">
            <a:avLst/>
          </a:prstGeom>
        </p:spPr>
      </p:pic>
    </p:spTree>
    <p:extLst>
      <p:ext uri="{BB962C8B-B14F-4D97-AF65-F5344CB8AC3E}">
        <p14:creationId xmlns:p14="http://schemas.microsoft.com/office/powerpoint/2010/main" val="1200063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38B8B2BB-4D35-4F11-B844-68D3E4CDBE51}"/>
              </a:ext>
            </a:extLst>
          </p:cNvPr>
          <p:cNvSpPr>
            <a:spLocks noGrp="1"/>
          </p:cNvSpPr>
          <p:nvPr>
            <p:ph type="title"/>
          </p:nvPr>
        </p:nvSpPr>
        <p:spPr/>
        <p:txBody>
          <a:bodyPr/>
          <a:lstStyle/>
          <a:p>
            <a:r>
              <a:rPr lang="fr-FR" dirty="0"/>
              <a:t>9. Evaluation de l’UE 2061</a:t>
            </a:r>
            <a:br>
              <a:rPr lang="fr-FR" dirty="0"/>
            </a:br>
            <a:r>
              <a:rPr lang="fr-FR" dirty="0"/>
              <a:t>DM semestre 2 - Consigne</a:t>
            </a:r>
          </a:p>
        </p:txBody>
      </p:sp>
      <p:pic>
        <p:nvPicPr>
          <p:cNvPr id="5" name="Espace réservé du contenu 4">
            <a:extLst>
              <a:ext uri="{FF2B5EF4-FFF2-40B4-BE49-F238E27FC236}">
                <a16:creationId xmlns:a16="http://schemas.microsoft.com/office/drawing/2014/main" id="{23225CCE-102E-4AC2-89B0-C91978D95822}"/>
              </a:ext>
            </a:extLst>
          </p:cNvPr>
          <p:cNvPicPr>
            <a:picLocks noGrp="1" noChangeAspect="1"/>
          </p:cNvPicPr>
          <p:nvPr>
            <p:ph idx="1"/>
          </p:nvPr>
        </p:nvPicPr>
        <p:blipFill>
          <a:blip r:embed="rId3"/>
          <a:stretch>
            <a:fillRect/>
          </a:stretch>
        </p:blipFill>
        <p:spPr>
          <a:xfrm>
            <a:off x="1610890" y="1808107"/>
            <a:ext cx="10087123" cy="4729327"/>
          </a:xfrm>
        </p:spPr>
      </p:pic>
    </p:spTree>
    <p:extLst>
      <p:ext uri="{BB962C8B-B14F-4D97-AF65-F5344CB8AC3E}">
        <p14:creationId xmlns:p14="http://schemas.microsoft.com/office/powerpoint/2010/main" val="159014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3B8B37-272C-4E0E-B0A5-530F552AEB82}"/>
              </a:ext>
            </a:extLst>
          </p:cNvPr>
          <p:cNvSpPr>
            <a:spLocks noGrp="1"/>
          </p:cNvSpPr>
          <p:nvPr>
            <p:ph type="title"/>
          </p:nvPr>
        </p:nvSpPr>
        <p:spPr/>
        <p:txBody>
          <a:bodyPr/>
          <a:lstStyle/>
          <a:p>
            <a:r>
              <a:rPr lang="fr-FR" dirty="0"/>
              <a:t>DM Semestre 2 – Les attendus</a:t>
            </a:r>
          </a:p>
        </p:txBody>
      </p:sp>
      <p:pic>
        <p:nvPicPr>
          <p:cNvPr id="4" name="Espace réservé du contenu 4">
            <a:extLst>
              <a:ext uri="{FF2B5EF4-FFF2-40B4-BE49-F238E27FC236}">
                <a16:creationId xmlns:a16="http://schemas.microsoft.com/office/drawing/2014/main" id="{54D0923B-5B0A-4606-BDC2-7B8C09C5F0B9}"/>
              </a:ext>
            </a:extLst>
          </p:cNvPr>
          <p:cNvPicPr>
            <a:picLocks noGrp="1" noChangeAspect="1"/>
          </p:cNvPicPr>
          <p:nvPr>
            <p:ph idx="1"/>
          </p:nvPr>
        </p:nvPicPr>
        <p:blipFill>
          <a:blip r:embed="rId2"/>
          <a:stretch>
            <a:fillRect/>
          </a:stretch>
        </p:blipFill>
        <p:spPr>
          <a:xfrm>
            <a:off x="2592924" y="1528129"/>
            <a:ext cx="8911687" cy="4991270"/>
          </a:xfrm>
        </p:spPr>
      </p:pic>
    </p:spTree>
    <p:extLst>
      <p:ext uri="{BB962C8B-B14F-4D97-AF65-F5344CB8AC3E}">
        <p14:creationId xmlns:p14="http://schemas.microsoft.com/office/powerpoint/2010/main" val="30587752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14350B-64AD-498C-BDA2-5BABBF3E4BCF}"/>
              </a:ext>
            </a:extLst>
          </p:cNvPr>
          <p:cNvSpPr>
            <a:spLocks noGrp="1"/>
          </p:cNvSpPr>
          <p:nvPr>
            <p:ph type="title"/>
          </p:nvPr>
        </p:nvSpPr>
        <p:spPr/>
        <p:txBody>
          <a:bodyPr/>
          <a:lstStyle/>
          <a:p>
            <a:r>
              <a:rPr lang="fr-FR" dirty="0"/>
              <a:t>Mise en activité:</a:t>
            </a:r>
          </a:p>
        </p:txBody>
      </p:sp>
      <p:sp>
        <p:nvSpPr>
          <p:cNvPr id="3" name="Espace réservé du contenu 2">
            <a:extLst>
              <a:ext uri="{FF2B5EF4-FFF2-40B4-BE49-F238E27FC236}">
                <a16:creationId xmlns:a16="http://schemas.microsoft.com/office/drawing/2014/main" id="{C5EEA07F-AE55-4759-B6AD-F6AE7F3CE54D}"/>
              </a:ext>
            </a:extLst>
          </p:cNvPr>
          <p:cNvSpPr>
            <a:spLocks noGrp="1"/>
          </p:cNvSpPr>
          <p:nvPr>
            <p:ph idx="1"/>
          </p:nvPr>
        </p:nvSpPr>
        <p:spPr/>
        <p:txBody>
          <a:bodyPr/>
          <a:lstStyle/>
          <a:p>
            <a:pPr marL="0" indent="0">
              <a:buNone/>
            </a:pPr>
            <a:r>
              <a:rPr lang="fr-FR" sz="2400" b="1" dirty="0"/>
              <a:t>A partir de la vidéo, rédiger 2 paragraphes : </a:t>
            </a:r>
          </a:p>
          <a:p>
            <a:endParaRPr lang="fr-FR" sz="2400" dirty="0"/>
          </a:p>
          <a:p>
            <a:r>
              <a:rPr lang="fr-FR" sz="2400" dirty="0"/>
              <a:t>1.Description : Décrivez de façon ciblée l’activité de l’élève.</a:t>
            </a:r>
          </a:p>
          <a:p>
            <a:r>
              <a:rPr lang="fr-FR" sz="2400" dirty="0"/>
              <a:t>2. Analyse : quels sont les éléments réfléchis en amont par les deux enseignantes ? (choisir parmi les thématiques transversales)</a:t>
            </a:r>
          </a:p>
          <a:p>
            <a:endParaRPr lang="fr-FR" dirty="0"/>
          </a:p>
        </p:txBody>
      </p:sp>
    </p:spTree>
    <p:extLst>
      <p:ext uri="{BB962C8B-B14F-4D97-AF65-F5344CB8AC3E}">
        <p14:creationId xmlns:p14="http://schemas.microsoft.com/office/powerpoint/2010/main" val="28202290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éo mise en activité DM">
            <a:hlinkClick r:id="" action="ppaction://media"/>
            <a:extLst>
              <a:ext uri="{FF2B5EF4-FFF2-40B4-BE49-F238E27FC236}">
                <a16:creationId xmlns:a16="http://schemas.microsoft.com/office/drawing/2014/main" id="{354299DA-7957-4046-BB09-A6BA496E21B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79143" y="751161"/>
            <a:ext cx="9521204" cy="5355677"/>
          </a:xfrm>
          <a:prstGeom prst="rect">
            <a:avLst/>
          </a:prstGeom>
        </p:spPr>
      </p:pic>
    </p:spTree>
    <p:extLst>
      <p:ext uri="{BB962C8B-B14F-4D97-AF65-F5344CB8AC3E}">
        <p14:creationId xmlns:p14="http://schemas.microsoft.com/office/powerpoint/2010/main" val="1239245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30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637132-C03E-4AE2-874B-9DAEE6F8242B}"/>
              </a:ext>
            </a:extLst>
          </p:cNvPr>
          <p:cNvSpPr>
            <a:spLocks noGrp="1"/>
          </p:cNvSpPr>
          <p:nvPr>
            <p:ph type="title"/>
          </p:nvPr>
        </p:nvSpPr>
        <p:spPr/>
        <p:txBody>
          <a:bodyPr/>
          <a:lstStyle/>
          <a:p>
            <a:r>
              <a:rPr lang="fr-FR" dirty="0"/>
              <a:t>Pistes d’analyse</a:t>
            </a:r>
          </a:p>
        </p:txBody>
      </p:sp>
      <p:pic>
        <p:nvPicPr>
          <p:cNvPr id="3" name="Vidéo suite mise en activité DM (pistes d'analyse)">
            <a:hlinkClick r:id="" action="ppaction://media"/>
            <a:extLst>
              <a:ext uri="{FF2B5EF4-FFF2-40B4-BE49-F238E27FC236}">
                <a16:creationId xmlns:a16="http://schemas.microsoft.com/office/drawing/2014/main" id="{DF18B08A-64C2-4487-88B9-0F45FF2836C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711669" y="1525313"/>
            <a:ext cx="8145517" cy="4581853"/>
          </a:xfrm>
          <a:prstGeom prst="rect">
            <a:avLst/>
          </a:prstGeom>
        </p:spPr>
      </p:pic>
    </p:spTree>
    <p:extLst>
      <p:ext uri="{BB962C8B-B14F-4D97-AF65-F5344CB8AC3E}">
        <p14:creationId xmlns:p14="http://schemas.microsoft.com/office/powerpoint/2010/main" val="1838652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603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theme/theme1.xml><?xml version="1.0" encoding="utf-8"?>
<a:theme xmlns:a="http://schemas.openxmlformats.org/drawingml/2006/main" name="Brin">
  <a:themeElements>
    <a:clrScheme name="Wisp">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5638</TotalTime>
  <Words>1629</Words>
  <Application>Microsoft Office PowerPoint</Application>
  <PresentationFormat>Grand écran</PresentationFormat>
  <Paragraphs>138</Paragraphs>
  <Slides>31</Slides>
  <Notes>11</Notes>
  <HiddenSlides>0</HiddenSlides>
  <MMClips>4</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31</vt:i4>
      </vt:variant>
    </vt:vector>
  </HeadingPairs>
  <TitlesOfParts>
    <vt:vector size="37" baseType="lpstr">
      <vt:lpstr>Arial</vt:lpstr>
      <vt:lpstr>Arial MT</vt:lpstr>
      <vt:lpstr>Calibri</vt:lpstr>
      <vt:lpstr>Century Gothic</vt:lpstr>
      <vt:lpstr>Wingdings 3</vt:lpstr>
      <vt:lpstr>Brin</vt:lpstr>
      <vt:lpstr>TD4 - Différenciation</vt:lpstr>
      <vt:lpstr>Objectifs du TD</vt:lpstr>
      <vt:lpstr>1. Contexte historique en quelques mots-clés</vt:lpstr>
      <vt:lpstr>Présentation PowerPoint</vt:lpstr>
      <vt:lpstr>Présentation PowerPoint</vt:lpstr>
      <vt:lpstr>2. Besoins et enjeux</vt:lpstr>
      <vt:lpstr>3. La différenciation, qu’est-ce que c’est?</vt:lpstr>
      <vt:lpstr>Présentation PowerPoint</vt:lpstr>
      <vt:lpstr>Présentation PowerPoint</vt:lpstr>
      <vt:lpstr>4. La différenciation, qu’est-ce que ce n’est pas ou plus?</vt:lpstr>
      <vt:lpstr>Présentation PowerPoint</vt:lpstr>
      <vt:lpstr>Présentation PowerPoint</vt:lpstr>
      <vt:lpstr>5. Différencier: Quoi? Quand? Comment?</vt:lpstr>
      <vt:lpstr>Présentation PowerPoint</vt:lpstr>
      <vt:lpstr>Présentation PowerPoint</vt:lpstr>
      <vt:lpstr>Mise en activité: </vt:lpstr>
      <vt:lpstr>Cette conférence a permis au jury d’aboutir à la rédaction d’un certain nombre de recommandations et de document d’accompagnement pour les enseignants.          </vt:lpstr>
      <vt:lpstr>Présentation PowerPoint</vt:lpstr>
      <vt:lpstr>Présentation PowerPoint</vt:lpstr>
      <vt:lpstr>6. La différenciation au cœur des dispositifs dédoublés (GS-CP-CE1) </vt:lpstr>
      <vt:lpstr>Présentation PowerPoint</vt:lpstr>
      <vt:lpstr>Que penser de ce type de pratiques dans les classes de cycle 1? </vt:lpstr>
      <vt:lpstr>7. Questionnons nos représentations:     DEBAT MOUVANT</vt:lpstr>
      <vt:lpstr>Différencier, c’est bien si on peut, mais c’est pas obligé. </vt:lpstr>
      <vt:lpstr>La différenciation pédagogique, c’est chronophage.</vt:lpstr>
      <vt:lpstr>8. Conclusion: bilan du TD  Ressources pour aller plus loin:</vt:lpstr>
      <vt:lpstr>9. Evaluation de l’UE 2061 DM semestre 2 - Consigne</vt:lpstr>
      <vt:lpstr>DM Semestre 2 – Les attendus</vt:lpstr>
      <vt:lpstr>Mise en activité:</vt:lpstr>
      <vt:lpstr>Présentation PowerPoint</vt:lpstr>
      <vt:lpstr>Pistes d’analyse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TD4 - Différenciation</dc:title>
  <dc:creator>Hélène ANDRES</dc:creator>
  <cp:lastModifiedBy>Nathalie Laurent</cp:lastModifiedBy>
  <cp:revision>54</cp:revision>
  <dcterms:created xsi:type="dcterms:W3CDTF">2024-02-20T17:18:56Z</dcterms:created>
  <dcterms:modified xsi:type="dcterms:W3CDTF">2024-03-15T05:09:53Z</dcterms:modified>
</cp:coreProperties>
</file>