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82" r:id="rId4"/>
    <p:sldId id="258" r:id="rId5"/>
    <p:sldId id="259" r:id="rId6"/>
    <p:sldId id="281" r:id="rId7"/>
    <p:sldId id="283" r:id="rId8"/>
    <p:sldId id="285" r:id="rId9"/>
    <p:sldId id="286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88" r:id="rId19"/>
    <p:sldId id="268" r:id="rId20"/>
    <p:sldId id="269" r:id="rId21"/>
    <p:sldId id="270" r:id="rId22"/>
    <p:sldId id="271" r:id="rId23"/>
    <p:sldId id="274" r:id="rId24"/>
    <p:sldId id="272" r:id="rId25"/>
    <p:sldId id="273" r:id="rId26"/>
    <p:sldId id="275" r:id="rId27"/>
    <p:sldId id="276" r:id="rId28"/>
    <p:sldId id="277" r:id="rId29"/>
    <p:sldId id="278" r:id="rId30"/>
    <p:sldId id="279" r:id="rId31"/>
    <p:sldId id="280" r:id="rId32"/>
    <p:sldId id="284" r:id="rId33"/>
    <p:sldId id="287" r:id="rId3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/>
    <p:restoredTop sz="94674"/>
  </p:normalViewPr>
  <p:slideViewPr>
    <p:cSldViewPr snapToGrid="0" snapToObjects="1">
      <p:cViewPr varScale="1">
        <p:scale>
          <a:sx n="186" d="100"/>
          <a:sy n="186" d="100"/>
        </p:scale>
        <p:origin x="240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550E79-D64F-D34B-B16D-8BE8189123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947A93B-2B90-EC4D-8299-E941A24C7D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070A4C0-1A0C-5C48-A6C9-56FEF79DB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49CA39-ECCB-AD4A-AA44-496CFFF10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85DA97A-7FB8-9E40-986B-47ACE11E7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2443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012E52-3B7D-4442-B3A5-C90FA1EFC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E34A561-E875-7344-B22F-FF11A61959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796CDE-B83B-2C49-9E7E-D364F9F91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98B5CA1-83C0-D243-A868-E44C970FB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86B69D6-94D8-4245-9783-2B18B6B70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3318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F90D741-390C-354C-AF27-4F1A21008A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2DB6D23-D0F7-3945-89A0-D1BACBDE62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4E1B5D-DA72-8042-8ABF-6F0207672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E102BB-24EE-7446-B7CB-26182C0FA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A78172-9C95-174A-A946-10309636E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2793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354B3E-6DB8-6F43-8ECC-6B12A1DEF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624DD7A-6CC8-944E-B45D-DF8D8F2C58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B7D5A48-A5F6-424C-845E-EB3F65683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BDCE71-09DA-7543-8C89-B371AF0EB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98C5093-92D9-2F45-88A5-80D5751ED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9050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C14829-4DA1-A84D-AD04-2E7B0B5EA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D3CAF4A-3526-5446-9B18-BAAD23D2CD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8AD7AC3-3201-6E4F-9B5B-8DB2F23CA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E8981D-28C3-6841-AB12-3C32E7692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661A10E-676E-4F44-9F13-9021E9710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2070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AD797E-3BC3-2F42-B2A5-A49DBA45B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4DF356-B607-7C47-9CB0-E72216C9C6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121FA59-D613-FD45-B539-7366AD9EBF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944003-8374-AE4D-8A71-0F748B3CA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AEAE0F-F97C-714A-8B8D-BDC5472CC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AF4373D-73CF-C246-97DC-E125C0DCF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8174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B2A5E7-2ADB-374D-8645-6B60C4A71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F104810-EB46-B24C-81E1-FCD4961AEC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7C72D4B-FF4B-9040-91B7-4C19657724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C69F0FF-E69A-4248-BBE0-6CF5A6CA29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3E51384-87DD-B743-A6A6-9A3EC37FA7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AE73E60-F532-5041-8549-A58487EBD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907F4B6-1819-774C-8241-5ADE1CEE0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70ABB02-690B-044F-875A-5142849AE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8204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A7973F-BBA9-A047-B9C7-A0D19CEF2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79567E5-AB0A-FB42-BECD-DA2BC19E1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95F4B66-BA2C-9E49-87D2-6A53EF353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849CB6-BE31-BF44-AA18-08F24B696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9919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72E3273-1840-8540-9712-489E539BA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EF91EC7-8220-DB4A-8C7A-7BFD1F132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E306BB9-61E2-DF4B-9129-B4F2434CD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9887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523287-8194-AF49-B53E-6AFDF5216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C9D4D05-E729-B14D-8D2B-02B9F3643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5DC20C8-2EDE-194E-B252-37EB731D70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22C5EB8-D3C8-D94F-B1F3-D692B6785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9C745E3-E8F0-F04F-BF67-BBDBF8059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3ED6503-2421-1243-82F0-D16C3D1B6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9110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7530FB-9580-EB46-A60C-C2AA69A7C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89AE7BD-38CE-104E-A3BA-CD03F90BEA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11648CD-5319-FA4A-AB58-152C2A0FB4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7DB010C-583C-0C44-A2C0-FF96E8EF9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A58660F-8F8C-C642-B50B-BCD1D99D1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32DEABB-CCFE-3445-A949-F40B23905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1289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3BCAC31-83DD-1341-AC0C-44CA1025A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F82A22A-472F-B64C-9317-93D43F52E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0BEF94-CDAD-D74C-BD45-9AB629B24F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CF736-D9D9-D540-A65B-D28A38E803ED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BE0C1A0-6687-6346-A838-146FFAEA5B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18741D3-63F2-8442-B55C-F42195EAC0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2242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2B34FB-E3FC-154E-8562-FDE7483588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4500" b="1" dirty="0"/>
              <a:t>La réforme de la Taxe professionnelle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5572F8F-558A-D449-AA5C-5E836E2F90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Loi de Finances pour 2010</a:t>
            </a:r>
          </a:p>
        </p:txBody>
      </p:sp>
    </p:spTree>
    <p:extLst>
      <p:ext uri="{BB962C8B-B14F-4D97-AF65-F5344CB8AC3E}">
        <p14:creationId xmlns:p14="http://schemas.microsoft.com/office/powerpoint/2010/main" val="189495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D40048-7C90-7841-8FC0-53CD242AA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7030A0"/>
                </a:solidFill>
              </a:rPr>
              <a:t>L’évolution des bases d’imposition de la TP</a:t>
            </a:r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C3A5A04F-EAAF-804F-8A9D-D7B7C94362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9452561"/>
              </p:ext>
            </p:extLst>
          </p:nvPr>
        </p:nvGraphicFramePr>
        <p:xfrm>
          <a:off x="838200" y="1825625"/>
          <a:ext cx="10515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156962845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03617487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58157957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3855539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Bases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1998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0824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Valeur locative foncière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12,5%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17,7%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8679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EBM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79,7%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12438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Salaires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33,33%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5420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Recettes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3,2%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2,6%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82417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89672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3169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130555-9366-C047-967C-AA6C1A6ED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00FFFF"/>
                </a:highlight>
              </a:rPr>
              <a:t>C/ Les nouvelles ressources fiscales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89EEE4-23FE-1642-B51B-1A691C5A62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>
                <a:highlight>
                  <a:srgbClr val="00FF00"/>
                </a:highlight>
              </a:rPr>
              <a:t>§1 La Contribution économique territoriale</a:t>
            </a:r>
          </a:p>
          <a:p>
            <a:pPr marL="0" indent="0">
              <a:buNone/>
            </a:pPr>
            <a:endParaRPr lang="fr-FR" dirty="0">
              <a:highlight>
                <a:srgbClr val="00FF00"/>
              </a:highlight>
            </a:endParaRPr>
          </a:p>
          <a:p>
            <a:pPr marL="0" indent="0">
              <a:buNone/>
            </a:pPr>
            <a:r>
              <a:rPr lang="fr-FR" dirty="0">
                <a:highlight>
                  <a:srgbClr val="00FF00"/>
                </a:highlight>
              </a:rPr>
              <a:t>§2 L’imposition forfaitaire sur les entreprises de réseaux</a:t>
            </a:r>
          </a:p>
          <a:p>
            <a:pPr marL="0" indent="0">
              <a:buNone/>
            </a:pPr>
            <a:endParaRPr lang="fr-FR" dirty="0">
              <a:highlight>
                <a:srgbClr val="00FF00"/>
              </a:highlight>
            </a:endParaRPr>
          </a:p>
          <a:p>
            <a:pPr marL="0" indent="0">
              <a:buNone/>
            </a:pPr>
            <a:r>
              <a:rPr lang="fr-FR" dirty="0">
                <a:highlight>
                  <a:srgbClr val="00FF00"/>
                </a:highlight>
              </a:rPr>
              <a:t>§3 Le panier fiscal</a:t>
            </a:r>
          </a:p>
        </p:txBody>
      </p:sp>
    </p:spTree>
    <p:extLst>
      <p:ext uri="{BB962C8B-B14F-4D97-AF65-F5344CB8AC3E}">
        <p14:creationId xmlns:p14="http://schemas.microsoft.com/office/powerpoint/2010/main" val="3320843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F72AC6-DEE1-8C4F-8C02-51ADCD7F7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00FF00"/>
                </a:highlight>
              </a:rPr>
              <a:t>§1 La Contribution économique territoriale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95B0366-F93F-A449-91A6-3A88224C3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Il s’agit d’un impôt-enveloppe qui en contient deux autres</a:t>
            </a:r>
          </a:p>
          <a:p>
            <a:r>
              <a:rPr lang="fr-FR" dirty="0"/>
              <a:t>La CFE qui repose sur la VLF</a:t>
            </a:r>
          </a:p>
          <a:p>
            <a:r>
              <a:rPr lang="fr-FR" dirty="0"/>
              <a:t>La CVAE qui repose sur une assiette VA</a:t>
            </a:r>
          </a:p>
          <a:p>
            <a:r>
              <a:rPr lang="fr-FR" dirty="0"/>
              <a:t>Une entreprise ne peut pas payer plus que 3% de sa VA au titre de la CET ce qui constitue une sorte de bouclier fiscal, la part qui dépasse le seuil de 3% est prise en charge par l’État (dégrèvement)</a:t>
            </a:r>
          </a:p>
        </p:txBody>
      </p:sp>
    </p:spTree>
    <p:extLst>
      <p:ext uri="{BB962C8B-B14F-4D97-AF65-F5344CB8AC3E}">
        <p14:creationId xmlns:p14="http://schemas.microsoft.com/office/powerpoint/2010/main" val="27948196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B265BE-31F7-6C4C-8E1F-CE376D750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highlight>
                  <a:srgbClr val="00FF00"/>
                </a:highlight>
              </a:rPr>
              <a:t>§2 L’imposition forfaitaire sur les entreprises de réseaux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B99A17-50AB-0240-B0BA-7FC3FD6DE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800" dirty="0"/>
          </a:p>
          <a:p>
            <a:r>
              <a:rPr lang="fr-FR" dirty="0"/>
              <a:t>Il s’agit d’un ensemble de 9 taxes dont le produit = 1,5 Md d’euros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On s’était aperçu que les entreprises du secteur de l’énergie et des réseaux y gagnaient trop, donc on a créé un impôt spécifique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sz="2000" dirty="0"/>
              <a:t>1) les éoliennes terrestres et «</a:t>
            </a:r>
            <a:r>
              <a:rPr lang="fr-FR" sz="2000" i="1" dirty="0"/>
              <a:t>hydroliennes</a:t>
            </a:r>
            <a:r>
              <a:rPr lang="fr-FR" sz="2000" dirty="0"/>
              <a:t>»; 2) les usines de production d’électricité nucléaire ou thermique; 3) les usines de production d’électricité photovoltaïque ou hydraulique; 4) les transformateurs électriques ; 5) les stations radioélectriques ; 6) les installations d’acheminement et de stockage du gaz naturel; 7) les répartiteurs principaux de téléphonie; 8) le matériel roulant ferroviaire; 9) le matériel roulant utilisé sur les lignes de transport en commun en Île-de-France. </a:t>
            </a:r>
          </a:p>
        </p:txBody>
      </p:sp>
    </p:spTree>
    <p:extLst>
      <p:ext uri="{BB962C8B-B14F-4D97-AF65-F5344CB8AC3E}">
        <p14:creationId xmlns:p14="http://schemas.microsoft.com/office/powerpoint/2010/main" val="38716039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A14AF8-6D7A-4549-86B9-AB51EC296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00FF00"/>
                </a:highlight>
              </a:rPr>
              <a:t>§3 Le panier fiscal (ressources 2019)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742E4E-C9DF-714A-947B-3FC8DDFEC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Il s’agit d’un ensemble disparate de ressources fiscales que l’État va transférer aux budgets locaux pour compléter :</a:t>
            </a:r>
          </a:p>
          <a:p>
            <a:pPr marL="0" indent="0">
              <a:buNone/>
            </a:pPr>
            <a:r>
              <a:rPr lang="fr-FR" dirty="0"/>
              <a:t>TSCA = 3,5 Mds</a:t>
            </a:r>
          </a:p>
          <a:p>
            <a:pPr marL="0" indent="0">
              <a:buNone/>
            </a:pPr>
            <a:r>
              <a:rPr lang="fr-FR" dirty="0"/>
              <a:t>DMTO = 0,8 Mds</a:t>
            </a:r>
          </a:p>
          <a:p>
            <a:pPr marL="0" indent="0">
              <a:buNone/>
            </a:pPr>
            <a:r>
              <a:rPr lang="fr-FR" dirty="0"/>
              <a:t>TASCOM = 0,8 Mds</a:t>
            </a:r>
          </a:p>
          <a:p>
            <a:pPr marL="0" indent="0">
              <a:buNone/>
            </a:pPr>
            <a:r>
              <a:rPr lang="fr-FR" dirty="0"/>
              <a:t>Total = 5,1 mais cette somme n’était pas suffisante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FG = 2,6 Mds ce qui porte le total du panier à 7,7 Mds</a:t>
            </a:r>
          </a:p>
        </p:txBody>
      </p:sp>
    </p:spTree>
    <p:extLst>
      <p:ext uri="{BB962C8B-B14F-4D97-AF65-F5344CB8AC3E}">
        <p14:creationId xmlns:p14="http://schemas.microsoft.com/office/powerpoint/2010/main" val="7144602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6E5A57-B6CB-014D-B0A3-0DD394D61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FFFF00"/>
                </a:highlight>
              </a:rPr>
              <a:t>Section 2 Les taux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D2EFD2-8815-AA4B-8927-BE3145A649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highlight>
                  <a:srgbClr val="00FFFF"/>
                </a:highlight>
              </a:rPr>
              <a:t>A/ Vue générale des taux</a:t>
            </a:r>
          </a:p>
          <a:p>
            <a:pPr marL="0" indent="0">
              <a:buNone/>
            </a:pPr>
            <a:endParaRPr lang="fr-FR" dirty="0">
              <a:highlight>
                <a:srgbClr val="00FFFF"/>
              </a:highlight>
            </a:endParaRPr>
          </a:p>
          <a:p>
            <a:pPr marL="0" indent="0">
              <a:buNone/>
            </a:pPr>
            <a:endParaRPr lang="fr-FR" dirty="0">
              <a:highlight>
                <a:srgbClr val="00FFFF"/>
              </a:highlight>
            </a:endParaRPr>
          </a:p>
          <a:p>
            <a:pPr marL="0" indent="0">
              <a:buNone/>
            </a:pPr>
            <a:r>
              <a:rPr lang="fr-FR" dirty="0">
                <a:highlight>
                  <a:srgbClr val="00FFFF"/>
                </a:highlight>
              </a:rPr>
              <a:t>B/ Le dégrèvement barémique de la CVAE</a:t>
            </a:r>
          </a:p>
        </p:txBody>
      </p:sp>
    </p:spTree>
    <p:extLst>
      <p:ext uri="{BB962C8B-B14F-4D97-AF65-F5344CB8AC3E}">
        <p14:creationId xmlns:p14="http://schemas.microsoft.com/office/powerpoint/2010/main" val="8158419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619399-27B3-B740-9A80-5521F5780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00FFFF"/>
                </a:highlight>
              </a:rPr>
              <a:t>A/ Vue générale des taux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3A633D-1880-1D44-A89F-2792ACAF6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§1 La CFE conserve le système de taux maîtrisé par les CT avec le respect du plafonnement et de liaison des taux</a:t>
            </a:r>
          </a:p>
          <a:p>
            <a:r>
              <a:rPr lang="fr-FR" dirty="0"/>
              <a:t>§2 La CVAE passe à un taux nationalisé ce qui supprime tout pouvoir de taux pour les CT. </a:t>
            </a:r>
          </a:p>
          <a:p>
            <a:r>
              <a:rPr lang="fr-FR" dirty="0"/>
              <a:t>Ce phénomène de nationalisation du taux a deux avantages pour l’État : 1 on évite des disparités considérables entre les CT qui présentent déjà des écarts de richesse. 2 on évite des hausses excessives de taux qui sont relevés en fonction des dépenses.</a:t>
            </a:r>
          </a:p>
        </p:txBody>
      </p:sp>
    </p:spTree>
    <p:extLst>
      <p:ext uri="{BB962C8B-B14F-4D97-AF65-F5344CB8AC3E}">
        <p14:creationId xmlns:p14="http://schemas.microsoft.com/office/powerpoint/2010/main" val="10108930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481900-5014-7343-B6DE-3607A431C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00FFFF"/>
                </a:highlight>
              </a:rPr>
              <a:t>B/ Le dégrèvement barémique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EE2088-3A21-F34B-B5C2-A170C507C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r>
              <a:rPr lang="fr-FR" dirty="0"/>
              <a:t>C’est un système dans lequel non seulement l’État a fixé le taux national mais en plus, l’État décide de réduire les taux pour les entreprises qui ont un petit CA.</a:t>
            </a:r>
          </a:p>
          <a:p>
            <a:r>
              <a:rPr lang="fr-FR" dirty="0"/>
              <a:t>Dans le système en question, l’État assume seul le coût du dégrèvement en le finançant sur son budget.</a:t>
            </a:r>
          </a:p>
          <a:p>
            <a:r>
              <a:rPr lang="fr-FR" dirty="0"/>
              <a:t>Un tableau va nous permettre de visualiser le système.</a:t>
            </a:r>
          </a:p>
        </p:txBody>
      </p:sp>
    </p:spTree>
    <p:extLst>
      <p:ext uri="{BB962C8B-B14F-4D97-AF65-F5344CB8AC3E}">
        <p14:creationId xmlns:p14="http://schemas.microsoft.com/office/powerpoint/2010/main" val="15065619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63DA80-BEC3-AD40-8DFC-615128EFF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7030A0"/>
                </a:solidFill>
              </a:rPr>
              <a:t>Conclusion du premier chapitre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084C15-27D8-084F-BA7D-770AE4BF6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 cadre général de la réforme a consisté à remplacer l’assiette EBM par l’assiette VA pour une grosse part + à laisser en place l’assiette foncière pour une petite. Mais c’est un système qui ne se suffisait pas, d’où l’IFER et le panier fiscal qui sont venus compléter le dispositif.</a:t>
            </a:r>
          </a:p>
          <a:p>
            <a:r>
              <a:rPr lang="fr-FR" dirty="0"/>
              <a:t>Les systèmes de taux sont différenciés entre la CFE qui permet aux élus de conserver le pouvoir de les voter et la CVAE dont le taux a été nationalisé</a:t>
            </a:r>
          </a:p>
          <a:p>
            <a:r>
              <a:rPr lang="fr-FR" dirty="0"/>
              <a:t>Mais ce dispositif, a été complété par trois autres réformes qui se cachent derrière le train du cadre général.</a:t>
            </a:r>
          </a:p>
        </p:txBody>
      </p:sp>
    </p:spTree>
    <p:extLst>
      <p:ext uri="{BB962C8B-B14F-4D97-AF65-F5344CB8AC3E}">
        <p14:creationId xmlns:p14="http://schemas.microsoft.com/office/powerpoint/2010/main" val="9937249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3E2C25-4251-424E-84E4-84E5323CB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Chapitre 2 : Les autres étages de la réforme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F56A30-12C5-E24F-B5AF-DF5341EF1A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highlight>
                  <a:srgbClr val="FFFF00"/>
                </a:highlight>
              </a:rPr>
              <a:t>Section 1 : La nouvelle spécialisation </a:t>
            </a:r>
          </a:p>
          <a:p>
            <a:endParaRPr lang="fr-FR" dirty="0">
              <a:highlight>
                <a:srgbClr val="FFFF00"/>
              </a:highlight>
            </a:endParaRPr>
          </a:p>
          <a:p>
            <a:r>
              <a:rPr lang="fr-FR" dirty="0">
                <a:highlight>
                  <a:srgbClr val="FFFF00"/>
                </a:highlight>
              </a:rPr>
              <a:t>Section 2 : Les deux autres étages de la réforme</a:t>
            </a:r>
          </a:p>
          <a:p>
            <a:endParaRPr lang="fr-FR" dirty="0"/>
          </a:p>
          <a:p>
            <a:r>
              <a:rPr lang="fr-FR" dirty="0">
                <a:highlight>
                  <a:srgbClr val="00FFFF"/>
                </a:highlight>
              </a:rPr>
              <a:t>A/ La péréquation</a:t>
            </a:r>
          </a:p>
          <a:p>
            <a:endParaRPr lang="fr-FR" dirty="0"/>
          </a:p>
          <a:p>
            <a:r>
              <a:rPr lang="fr-FR" dirty="0">
                <a:highlight>
                  <a:srgbClr val="00FFFF"/>
                </a:highlight>
              </a:rPr>
              <a:t>B/ Le Big-Bang</a:t>
            </a:r>
          </a:p>
        </p:txBody>
      </p:sp>
    </p:spTree>
    <p:extLst>
      <p:ext uri="{BB962C8B-B14F-4D97-AF65-F5344CB8AC3E}">
        <p14:creationId xmlns:p14="http://schemas.microsoft.com/office/powerpoint/2010/main" val="711814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0DC138-0B1F-5243-82F9-15D9A1EB1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 l’origine, il y a les 4 vieilles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F86882-F34F-C448-BCF3-47114D4FB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Contribution foncière sur les propriétés bâties</a:t>
            </a:r>
          </a:p>
          <a:p>
            <a:r>
              <a:rPr lang="fr-FR" dirty="0"/>
              <a:t>Contribution foncière sur les propriétés non bâties</a:t>
            </a:r>
          </a:p>
          <a:p>
            <a:r>
              <a:rPr lang="fr-FR" dirty="0"/>
              <a:t>Contribution mobilière</a:t>
            </a:r>
          </a:p>
          <a:p>
            <a:r>
              <a:rPr lang="fr-FR" dirty="0"/>
              <a:t>Contribution des patentes </a:t>
            </a:r>
          </a:p>
          <a:p>
            <a:endParaRPr lang="fr-FR" dirty="0"/>
          </a:p>
          <a:p>
            <a:r>
              <a:rPr lang="fr-FR" dirty="0"/>
              <a:t>Loi du 31 juillet 1917 transfert aux CT des 2 dernières</a:t>
            </a:r>
          </a:p>
          <a:p>
            <a:r>
              <a:rPr lang="fr-FR" dirty="0"/>
              <a:t>Ordonnance du 7 janvier 1959 transfert aux CT des 2 TF</a:t>
            </a:r>
          </a:p>
        </p:txBody>
      </p:sp>
    </p:spTree>
    <p:extLst>
      <p:ext uri="{BB962C8B-B14F-4D97-AF65-F5344CB8AC3E}">
        <p14:creationId xmlns:p14="http://schemas.microsoft.com/office/powerpoint/2010/main" val="3923307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FDD2A4-9677-D44B-B094-BC4FE55C3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FFFF00"/>
                </a:highlight>
              </a:rPr>
              <a:t>Section 1 : La nouvelle spécialisation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298CC1B-535F-C145-B6F1-3C78DA181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>
                <a:highlight>
                  <a:srgbClr val="00FFFF"/>
                </a:highlight>
              </a:rPr>
              <a:t>A/ Tour d’horizon des différents impôts</a:t>
            </a:r>
          </a:p>
          <a:p>
            <a:endParaRPr lang="fr-FR" dirty="0">
              <a:highlight>
                <a:srgbClr val="00FFFF"/>
              </a:highlight>
            </a:endParaRPr>
          </a:p>
          <a:p>
            <a:r>
              <a:rPr lang="fr-FR" dirty="0">
                <a:highlight>
                  <a:srgbClr val="00FFFF"/>
                </a:highlight>
              </a:rPr>
              <a:t>B/ Les gains et les pertes</a:t>
            </a:r>
          </a:p>
          <a:p>
            <a:endParaRPr lang="fr-FR" dirty="0">
              <a:highlight>
                <a:srgbClr val="00FFFF"/>
              </a:highlight>
            </a:endParaRPr>
          </a:p>
          <a:p>
            <a:r>
              <a:rPr lang="fr-FR" dirty="0">
                <a:highlight>
                  <a:srgbClr val="00FFFF"/>
                </a:highlight>
              </a:rPr>
              <a:t>C/ Le niveau intercommunal</a:t>
            </a:r>
          </a:p>
        </p:txBody>
      </p:sp>
    </p:spTree>
    <p:extLst>
      <p:ext uri="{BB962C8B-B14F-4D97-AF65-F5344CB8AC3E}">
        <p14:creationId xmlns:p14="http://schemas.microsoft.com/office/powerpoint/2010/main" val="18319020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E63FA6-C70D-B74C-8079-9045B96DC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00FFFF"/>
                </a:highlight>
              </a:rPr>
              <a:t>A/ Tour d’horizon des différents impôts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AFC0BBC-C494-6C4F-A9F8-17BAB8851B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674" y="1500027"/>
            <a:ext cx="10429126" cy="467693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dirty="0"/>
              <a:t>     </a:t>
            </a:r>
            <a:r>
              <a:rPr lang="fr-FR" dirty="0">
                <a:highlight>
                  <a:srgbClr val="00FF00"/>
                </a:highlight>
              </a:rPr>
              <a:t>§1 Les impôts ménages </a:t>
            </a:r>
          </a:p>
          <a:p>
            <a:r>
              <a:rPr lang="fr-FR" dirty="0"/>
              <a:t>TFPB -&gt; Bloc communal + Départements, 20 + 14 = 34 Mds</a:t>
            </a:r>
          </a:p>
          <a:p>
            <a:r>
              <a:rPr lang="fr-FR" dirty="0"/>
              <a:t>TFNB -&gt; Bloc,  1,0 Md</a:t>
            </a:r>
          </a:p>
          <a:p>
            <a:r>
              <a:rPr lang="fr-FR" dirty="0"/>
              <a:t>TH     -&gt; Bloc, 23,4 Mds</a:t>
            </a:r>
          </a:p>
          <a:p>
            <a:endParaRPr lang="fr-FR" sz="800" dirty="0"/>
          </a:p>
          <a:p>
            <a:pPr marL="0" indent="0">
              <a:buNone/>
            </a:pPr>
            <a:r>
              <a:rPr lang="fr-FR" dirty="0"/>
              <a:t>    </a:t>
            </a:r>
            <a:r>
              <a:rPr lang="fr-FR" dirty="0">
                <a:highlight>
                  <a:srgbClr val="00FF00"/>
                </a:highlight>
              </a:rPr>
              <a:t>§2 Les impôts économiques (payés par les entreprises)</a:t>
            </a:r>
          </a:p>
          <a:p>
            <a:pPr marL="0" indent="0">
              <a:buNone/>
            </a:pPr>
            <a:r>
              <a:rPr lang="fr-FR" dirty="0"/>
              <a:t>CVAE -&gt; 3 niveaux = 18,9 Mds</a:t>
            </a:r>
          </a:p>
          <a:p>
            <a:pPr marL="0" indent="0">
              <a:buNone/>
            </a:pPr>
            <a:r>
              <a:rPr lang="fr-FR" dirty="0"/>
              <a:t>CFE    -&gt; Bloc = 8,0 Mds</a:t>
            </a:r>
          </a:p>
          <a:p>
            <a:pPr marL="0" indent="0">
              <a:buNone/>
            </a:pPr>
            <a:r>
              <a:rPr lang="fr-FR" dirty="0"/>
              <a:t>IFER   -&gt; 3 niveaux = 1,5 Md</a:t>
            </a:r>
          </a:p>
          <a:p>
            <a:pPr marL="0" indent="0">
              <a:buNone/>
            </a:pPr>
            <a:r>
              <a:rPr lang="fr-FR" sz="900" dirty="0"/>
              <a:t>  </a:t>
            </a:r>
          </a:p>
          <a:p>
            <a:pPr marL="0" indent="0">
              <a:buNone/>
            </a:pPr>
            <a:r>
              <a:rPr lang="fr-FR" dirty="0"/>
              <a:t>     </a:t>
            </a:r>
            <a:r>
              <a:rPr lang="fr-FR" dirty="0">
                <a:highlight>
                  <a:srgbClr val="00FF00"/>
                </a:highlight>
              </a:rPr>
              <a:t>§3 La fiscalité transférée (panier fiscal)</a:t>
            </a:r>
          </a:p>
          <a:p>
            <a:pPr marL="0" indent="0">
              <a:buNone/>
            </a:pPr>
            <a:r>
              <a:rPr lang="fr-FR" dirty="0"/>
              <a:t>TSCA et DMTO = Départements -&gt; 3,5 + 0,8 = 4,3 Mds</a:t>
            </a:r>
          </a:p>
          <a:p>
            <a:pPr marL="0" indent="0">
              <a:buNone/>
            </a:pPr>
            <a:r>
              <a:rPr lang="fr-FR" dirty="0"/>
              <a:t>TASCOM = Bloc 0,8 Md</a:t>
            </a:r>
          </a:p>
          <a:p>
            <a:pPr marL="0" indent="0">
              <a:buNone/>
            </a:pPr>
            <a:r>
              <a:rPr lang="fr-FR" dirty="0"/>
              <a:t>Frais de gestion : 3 niveaux, soit 2,6 Mds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66943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97E05E-D8DB-0346-A297-A195D48D4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00FFFF"/>
                </a:highlight>
              </a:rPr>
              <a:t>B/ Les gains et les pertes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1EC5DC-75A0-494E-A87E-92881AD36D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r-FR" sz="5800" b="1" dirty="0">
                <a:solidFill>
                  <a:srgbClr val="FF0000"/>
                </a:solidFill>
              </a:rPr>
              <a:t>LES GAINS </a:t>
            </a:r>
          </a:p>
          <a:p>
            <a:r>
              <a:rPr lang="fr-FR" dirty="0">
                <a:highlight>
                  <a:srgbClr val="00FF00"/>
                </a:highlight>
              </a:rPr>
              <a:t>§1 Pour le Bloc communal </a:t>
            </a:r>
          </a:p>
          <a:p>
            <a:r>
              <a:rPr lang="fr-FR" dirty="0"/>
              <a:t>100% de la TH (avec les frais de gestion)</a:t>
            </a:r>
          </a:p>
          <a:p>
            <a:r>
              <a:rPr lang="fr-FR" dirty="0"/>
              <a:t>100% TFPNB (avec en prime la taxe additionnelle)</a:t>
            </a:r>
          </a:p>
          <a:p>
            <a:r>
              <a:rPr lang="fr-FR" dirty="0"/>
              <a:t>100% CFE</a:t>
            </a:r>
          </a:p>
          <a:p>
            <a:r>
              <a:rPr lang="fr-FR" dirty="0"/>
              <a:t>TFPB 56%</a:t>
            </a:r>
          </a:p>
          <a:p>
            <a:r>
              <a:rPr lang="fr-FR" dirty="0"/>
              <a:t>26,5% de la CVAE (constante) et 39% de l’IFER</a:t>
            </a:r>
          </a:p>
          <a:p>
            <a:r>
              <a:rPr lang="fr-FR" dirty="0">
                <a:highlight>
                  <a:srgbClr val="FF0000"/>
                </a:highlight>
              </a:rPr>
              <a:t>Cerise</a:t>
            </a:r>
            <a:r>
              <a:rPr lang="fr-FR" dirty="0"/>
              <a:t> sur le gâteau : Fiscalité transférée, TASCOM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>
                <a:highlight>
                  <a:srgbClr val="00FF00"/>
                </a:highlight>
              </a:rPr>
              <a:t>§2 Pour les Départements</a:t>
            </a:r>
          </a:p>
          <a:p>
            <a:r>
              <a:rPr lang="fr-FR" dirty="0"/>
              <a:t>44% de la TFPB (avec frais de gestion)</a:t>
            </a:r>
          </a:p>
          <a:p>
            <a:r>
              <a:rPr lang="fr-FR" dirty="0"/>
              <a:t>CVAE 48,5% -&gt; 23,5% a/c de 2017</a:t>
            </a:r>
          </a:p>
          <a:p>
            <a:r>
              <a:rPr lang="fr-FR" dirty="0"/>
              <a:t>Panier fiscal = DMTO + TSCA</a:t>
            </a:r>
          </a:p>
          <a:p>
            <a:r>
              <a:rPr lang="fr-FR" dirty="0"/>
              <a:t>18% de l’IFER (c’est petit mais c’est petit)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938914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702F5E-8C2F-4648-A960-A9B15A178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Suite des gains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19BB0E-A0B0-2444-B32A-71008241D1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4803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fr-FR" dirty="0"/>
              <a:t>§3 Pour les Régions</a:t>
            </a:r>
          </a:p>
          <a:p>
            <a:r>
              <a:rPr lang="fr-FR" dirty="0"/>
              <a:t>CVAE 25% -&gt; 50% à compter de 2017</a:t>
            </a:r>
          </a:p>
          <a:p>
            <a:r>
              <a:rPr lang="fr-FR" dirty="0"/>
              <a:t>43% de l’IFER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sz="3200" b="1" dirty="0">
                <a:solidFill>
                  <a:srgbClr val="FF0000"/>
                </a:solidFill>
              </a:rPr>
              <a:t>LES PERTES</a:t>
            </a:r>
          </a:p>
          <a:p>
            <a:r>
              <a:rPr lang="fr-FR" dirty="0"/>
              <a:t>Pour les régions : perte de la TFPB</a:t>
            </a:r>
          </a:p>
          <a:p>
            <a:r>
              <a:rPr lang="fr-FR" dirty="0"/>
              <a:t>Pour les départements : perte de la TH</a:t>
            </a:r>
          </a:p>
          <a:p>
            <a:r>
              <a:rPr lang="fr-FR" dirty="0"/>
              <a:t>Pour les D et les R : perte de la CFE et de la TFPNB</a:t>
            </a:r>
          </a:p>
          <a:p>
            <a:r>
              <a:rPr lang="fr-FR" dirty="0"/>
              <a:t>Situation spécifique des régions qui ont perdu tout pouvoir de taux.</a:t>
            </a:r>
          </a:p>
        </p:txBody>
      </p:sp>
    </p:spTree>
    <p:extLst>
      <p:ext uri="{BB962C8B-B14F-4D97-AF65-F5344CB8AC3E}">
        <p14:creationId xmlns:p14="http://schemas.microsoft.com/office/powerpoint/2010/main" val="8202517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13FC72-7CEF-8B4B-A970-EDA2ADDAB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00FFFF"/>
                </a:highlight>
              </a:rPr>
              <a:t>C/ Le niveau intercommunal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5A8403-ECA5-7F4A-99F7-DB8FC0D11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438382"/>
            <a:ext cx="10439400" cy="473858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dirty="0"/>
              <a:t>On va distinguer 2 grandes catégories d’EPCI à fiscalité propre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highlight>
                  <a:srgbClr val="00FF00"/>
                </a:highlight>
              </a:rPr>
              <a:t>§1 Les EPCI à fiscalité additionnelle</a:t>
            </a:r>
            <a:r>
              <a:rPr lang="fr-FR" dirty="0"/>
              <a:t>  population concernée = 1,6 million d’hab.</a:t>
            </a:r>
          </a:p>
          <a:p>
            <a:r>
              <a:rPr lang="fr-FR" dirty="0"/>
              <a:t>Taux additionnels de TH + TF + CFE</a:t>
            </a:r>
          </a:p>
          <a:p>
            <a:r>
              <a:rPr lang="fr-FR" dirty="0"/>
              <a:t>Fraction de CVAE du bloc + fraction d’IFER du bloc</a:t>
            </a:r>
          </a:p>
          <a:p>
            <a:r>
              <a:rPr lang="fr-FR" dirty="0"/>
              <a:t>C’est l’ancien système en perte de vitesse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highlight>
                  <a:srgbClr val="00FF00"/>
                </a:highlight>
              </a:rPr>
              <a:t>§2 Les EPCI à fiscalité professionnelle unique</a:t>
            </a:r>
            <a:r>
              <a:rPr lang="fr-FR" dirty="0"/>
              <a:t>  population concernée = 65 millions</a:t>
            </a:r>
          </a:p>
          <a:p>
            <a:r>
              <a:rPr lang="fr-FR" dirty="0"/>
              <a:t>L’EPCI prend 100% de la CFE + CVAE + IFER du bloc </a:t>
            </a:r>
          </a:p>
          <a:p>
            <a:r>
              <a:rPr lang="fr-FR" dirty="0"/>
              <a:t>L’EPCI prend 100% de la TASCOM + 100% de la taxe addition. TFPNB</a:t>
            </a:r>
          </a:p>
          <a:p>
            <a:pPr marL="0" indent="0">
              <a:buNone/>
            </a:pPr>
            <a:r>
              <a:rPr lang="fr-FR" dirty="0"/>
              <a:t>+ des taux additionnels de TH et de TFPB</a:t>
            </a:r>
          </a:p>
          <a:p>
            <a:r>
              <a:rPr lang="fr-FR" dirty="0"/>
              <a:t>Schéma : relation directe entre l’entreprise et l’EPCI à PFU.</a:t>
            </a:r>
          </a:p>
        </p:txBody>
      </p:sp>
    </p:spTree>
    <p:extLst>
      <p:ext uri="{BB962C8B-B14F-4D97-AF65-F5344CB8AC3E}">
        <p14:creationId xmlns:p14="http://schemas.microsoft.com/office/powerpoint/2010/main" val="42352140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4ECF08-40CE-1747-A0EC-9DBECCDDC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dirty="0"/>
              <a:t>Section 2 : Les deux derniers étages de la réforme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6899A1-A283-D245-9163-207CEC1B47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4800" dirty="0"/>
          </a:p>
          <a:p>
            <a:r>
              <a:rPr lang="fr-FR" sz="4800" dirty="0">
                <a:highlight>
                  <a:srgbClr val="00FFFF"/>
                </a:highlight>
              </a:rPr>
              <a:t>A/ La péréquation</a:t>
            </a:r>
          </a:p>
          <a:p>
            <a:endParaRPr lang="fr-FR" sz="4800" dirty="0">
              <a:highlight>
                <a:srgbClr val="00FFFF"/>
              </a:highlight>
            </a:endParaRPr>
          </a:p>
          <a:p>
            <a:r>
              <a:rPr lang="fr-FR" sz="4800" dirty="0">
                <a:highlight>
                  <a:srgbClr val="00FFFF"/>
                </a:highlight>
              </a:rPr>
              <a:t>B/ Le «</a:t>
            </a:r>
            <a:r>
              <a:rPr lang="fr-FR" sz="4800" i="1" dirty="0">
                <a:highlight>
                  <a:srgbClr val="00FFFF"/>
                </a:highlight>
              </a:rPr>
              <a:t>Big-Bang</a:t>
            </a:r>
            <a:r>
              <a:rPr lang="fr-FR" sz="4800" dirty="0">
                <a:highlight>
                  <a:srgbClr val="00FFFF"/>
                </a:highlight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1094561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2B608D-A5EF-B040-A046-50087B0E9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00FFFF"/>
                </a:highlight>
              </a:rPr>
              <a:t>A/ La péréquation </a:t>
            </a:r>
            <a:r>
              <a:rPr lang="fr-FR" dirty="0"/>
              <a:t>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2BF020-7BD3-314A-805E-0FCCEEB05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r-FR" dirty="0">
                <a:highlight>
                  <a:srgbClr val="00FF00"/>
                </a:highlight>
              </a:rPr>
              <a:t>§1 en 2010</a:t>
            </a:r>
            <a:r>
              <a:rPr lang="fr-FR" dirty="0"/>
              <a:t>, le budget de l’État a intégralement compensé la réforme en reversant une dotation équivalente à la TP de 2009 augmentée. Mais les entreprises ont payé les nouveaux impôts qui ont été encaissés par l’État ce qui a causé une perte pour l’État. Le coût de cette compensation a été de 32,5 Mds d’euros.</a:t>
            </a:r>
          </a:p>
          <a:p>
            <a:pPr algn="just"/>
            <a:r>
              <a:rPr lang="fr-FR" dirty="0">
                <a:highlight>
                  <a:srgbClr val="00FF00"/>
                </a:highlight>
              </a:rPr>
              <a:t>§2 en 2011 et pour les années suivantes</a:t>
            </a:r>
            <a:r>
              <a:rPr lang="fr-FR" dirty="0"/>
              <a:t>, l’État a relancé la péréquation pour compenser le coût de cette réforme. On remarquera que l’article 72 al. 5 de la Constitution inscrit la péréquation au niveau des normes fondamentales. Il existe trois formes de péréquation : verticale et horizontale mais aussi ce que j’appelle les petites péréquations qui sont des petites horizontales.</a:t>
            </a:r>
          </a:p>
        </p:txBody>
      </p:sp>
    </p:spTree>
    <p:extLst>
      <p:ext uri="{BB962C8B-B14F-4D97-AF65-F5344CB8AC3E}">
        <p14:creationId xmlns:p14="http://schemas.microsoft.com/office/powerpoint/2010/main" val="41463476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D04DB3-28D2-5E45-ABDB-2684BA750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a) La péréquation verticale : le père Noël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B73299-4899-C14B-B8B3-4827BCA382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Dans la péréquation verticale, l’État verse des fonds dans les cheminées locales qui tombent dans les souliers des collectivités. La DGF créée en 1979 a développé la péréquation à partir de 1991</a:t>
            </a:r>
          </a:p>
          <a:p>
            <a:r>
              <a:rPr lang="fr-FR" dirty="0"/>
              <a:t>La Loi de Finances crée la DCRTP qui est une dotation de l’État servant à compenser les budgets des CT qui y perdent par rapport à 2009 avant la réforme de la TP. </a:t>
            </a:r>
          </a:p>
          <a:p>
            <a:r>
              <a:rPr lang="fr-FR" dirty="0"/>
              <a:t>Cette dotation était de 3,9 Mds d’euros en 2011 mais son montant a varié à la baisse et pour 2019 elle était de 2,9 Mds d’euros</a:t>
            </a:r>
          </a:p>
        </p:txBody>
      </p:sp>
    </p:spTree>
    <p:extLst>
      <p:ext uri="{BB962C8B-B14F-4D97-AF65-F5344CB8AC3E}">
        <p14:creationId xmlns:p14="http://schemas.microsoft.com/office/powerpoint/2010/main" val="37459417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73BDED-610C-524C-802A-7FAACCEAD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b) La péréquation horizontale : Robin des bois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6C523E-8977-2846-995E-4EA9FC721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La péréquation horizontale est apparue en 1991 au sein de la Région d’Ile de France en raison des inégalités de richesses entre les différentes communes</a:t>
            </a:r>
          </a:p>
          <a:p>
            <a:r>
              <a:rPr lang="fr-FR" dirty="0"/>
              <a:t>La LF-2010 institue le FNGIR pour redistribuer une fraction des excédents des collectivités gagnantes aux collectivités perdantes après la réforme</a:t>
            </a:r>
          </a:p>
          <a:p>
            <a:r>
              <a:rPr lang="fr-FR" dirty="0"/>
              <a:t>Ce FNGIR agit en complément de la DCRTP à 3 niveaux : Bloc communal, Départements et Régions. </a:t>
            </a:r>
          </a:p>
        </p:txBody>
      </p:sp>
    </p:spTree>
    <p:extLst>
      <p:ext uri="{BB962C8B-B14F-4D97-AF65-F5344CB8AC3E}">
        <p14:creationId xmlns:p14="http://schemas.microsoft.com/office/powerpoint/2010/main" val="39941034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511F0A-2F43-9A4B-ADE8-70F996530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c) Les petites péréquations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6B4129-FEF0-B546-8955-9BE3EA25A1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Ce sont des mécanismes qui concernent des ressources particulières</a:t>
            </a:r>
          </a:p>
          <a:p>
            <a:r>
              <a:rPr lang="fr-FR" dirty="0"/>
              <a:t>Par exemple les DMTO, la CVAE des départements</a:t>
            </a:r>
          </a:p>
          <a:p>
            <a:r>
              <a:rPr lang="fr-FR" dirty="0"/>
              <a:t>Les niveaux des régions et du bloc ont des mécanismes de péréquation de l’ensemble de leurs ressources. Pour le bloc, c’est le FPIC qui est le plus abouti : le fonds de péréquation des ressources intercommunales et communales. </a:t>
            </a:r>
          </a:p>
        </p:txBody>
      </p:sp>
    </p:spTree>
    <p:extLst>
      <p:ext uri="{BB962C8B-B14F-4D97-AF65-F5344CB8AC3E}">
        <p14:creationId xmlns:p14="http://schemas.microsoft.com/office/powerpoint/2010/main" val="2457948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Loi n°75-678 du 29 juillet 1975 créant la TP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Impôt déclaratif portant sur une base composite comprenant les immobilisations corporelles + une part calculée par référence à la masse salariale (salaires).</a:t>
            </a:r>
          </a:p>
          <a:p>
            <a:r>
              <a:rPr lang="fr-FR" dirty="0"/>
              <a:t>Cet impôt ne porte pas sur les bénéfices des sociétés comme l’IS créé en 1948.</a:t>
            </a:r>
          </a:p>
          <a:p>
            <a:r>
              <a:rPr lang="fr-FR" dirty="0"/>
              <a:t>En janvier 2004, Jacques CHIRAC annonce sa suppression et désigne Olivier FOUQUET pour présider une commission de réforme.</a:t>
            </a:r>
          </a:p>
          <a:p>
            <a:r>
              <a:rPr lang="fr-FR" dirty="0"/>
              <a:t>En février 2009, Nicolas SARKOZY décide sa suppression.</a:t>
            </a:r>
          </a:p>
          <a:p>
            <a:r>
              <a:rPr lang="fr-FR" dirty="0"/>
              <a:t>Cet impôt sera </a:t>
            </a:r>
            <a:r>
              <a:rPr lang="fr-FR" b="1" u="sng" dirty="0"/>
              <a:t>supprimé par l’article 2 de la Loi de Finances pour 2010 </a:t>
            </a:r>
            <a:r>
              <a:rPr lang="fr-FR" dirty="0"/>
              <a:t>en plein milieu de la crise financière des dettes souveraines pour alléger les charges des entreprises</a:t>
            </a:r>
          </a:p>
        </p:txBody>
      </p:sp>
    </p:spTree>
    <p:extLst>
      <p:ext uri="{BB962C8B-B14F-4D97-AF65-F5344CB8AC3E}">
        <p14:creationId xmlns:p14="http://schemas.microsoft.com/office/powerpoint/2010/main" val="3931510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94445F-E240-2A47-B4E0-51FE6299A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00FFFF"/>
                </a:highlight>
              </a:rPr>
              <a:t>B/ Le « </a:t>
            </a:r>
            <a:r>
              <a:rPr lang="fr-FR" i="1" dirty="0">
                <a:highlight>
                  <a:srgbClr val="00FFFF"/>
                </a:highlight>
              </a:rPr>
              <a:t>Big-Bang</a:t>
            </a:r>
            <a:r>
              <a:rPr lang="fr-FR" dirty="0">
                <a:highlight>
                  <a:srgbClr val="00FFFF"/>
                </a:highlight>
              </a:rPr>
              <a:t>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4CD658-2642-154D-94A5-36396325F3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>
                <a:highlight>
                  <a:srgbClr val="00FF00"/>
                </a:highlight>
              </a:rPr>
              <a:t>§1 un fantasme de l’État : supprimer les impôts locaux.</a:t>
            </a:r>
          </a:p>
          <a:p>
            <a:r>
              <a:rPr lang="fr-FR" dirty="0"/>
              <a:t>L’État a supprimé en 2001 la vignette et la part régionale de la TH, en 2010, il a supprimé la TH. Ce mouvement va s’amplifier avec la suppression d’autres impôts. Ces impôts ne pourront pas être remplacés par des dotations en raison du ratio d’autonomie de l’article 72-2 alinéa 3. </a:t>
            </a:r>
          </a:p>
          <a:p>
            <a:r>
              <a:rPr lang="fr-FR" dirty="0"/>
              <a:t>Les exemples Allemand, Espagnol et Italien montrent que les États redistribuent leurs ressources fiscales</a:t>
            </a:r>
          </a:p>
          <a:p>
            <a:r>
              <a:rPr lang="fr-FR" dirty="0"/>
              <a:t>La suppression de la taxe d’habitation est un exemple dans lequel l’État supprime un impôt local pour le remplacer par d’autres ressources fiscales.</a:t>
            </a:r>
          </a:p>
        </p:txBody>
      </p:sp>
    </p:spTree>
    <p:extLst>
      <p:ext uri="{BB962C8B-B14F-4D97-AF65-F5344CB8AC3E}">
        <p14:creationId xmlns:p14="http://schemas.microsoft.com/office/powerpoint/2010/main" val="5428256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6AC311-CAA7-9B4C-BF66-1C598891E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highlight>
                  <a:srgbClr val="00FF00"/>
                </a:highlight>
              </a:rPr>
              <a:t>§2 Après la suppression de la TP, c’est le tour de la TH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5408B3-6D1E-D842-BD57-4D29372038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Dès 2018, les dégrèvements législatifs vont permettre d’exonérer de TH les contribuables les plus modestes.</a:t>
            </a:r>
          </a:p>
          <a:p>
            <a:r>
              <a:rPr lang="fr-FR" dirty="0"/>
              <a:t>La part communale de la TH sera remplacée par une descente de la TFPB des départements</a:t>
            </a:r>
          </a:p>
          <a:p>
            <a:r>
              <a:rPr lang="fr-FR" dirty="0"/>
              <a:t>La part intercommunale de la TH sera remplacée par une fraction de la TVA nationale</a:t>
            </a:r>
          </a:p>
          <a:p>
            <a:r>
              <a:rPr lang="fr-FR" dirty="0"/>
              <a:t>La part départementale de la TFPB des départements sera remplacée par une fraction de TVA nationale</a:t>
            </a:r>
          </a:p>
          <a:p>
            <a:r>
              <a:rPr lang="fr-FR" dirty="0"/>
              <a:t>En cas de perte, un coefficient correcteur sera appliqué (le coco) et c’est l’État qui financera via les frais de gestion</a:t>
            </a:r>
          </a:p>
        </p:txBody>
      </p:sp>
    </p:spTree>
    <p:extLst>
      <p:ext uri="{BB962C8B-B14F-4D97-AF65-F5344CB8AC3E}">
        <p14:creationId xmlns:p14="http://schemas.microsoft.com/office/powerpoint/2010/main" val="13058360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>
                <a:highlight>
                  <a:srgbClr val="00FF00"/>
                </a:highlight>
              </a:rPr>
              <a:t>§3 Les adaptations du système à la crise sanitaire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L’État va reverser 13 Mds d’euros aux collectivités pour tenir compte des baisses de recettes fiscales avec </a:t>
            </a:r>
            <a:r>
              <a:rPr lang="fr-FR" dirty="0">
                <a:highlight>
                  <a:srgbClr val="FF00FF"/>
                </a:highlight>
              </a:rPr>
              <a:t>3 nouveaux mécanismes </a:t>
            </a:r>
            <a:r>
              <a:rPr lang="fr-FR" dirty="0"/>
              <a:t>:</a:t>
            </a:r>
          </a:p>
          <a:p>
            <a:r>
              <a:rPr lang="fr-FR" b="1" dirty="0">
                <a:solidFill>
                  <a:srgbClr val="7030A0"/>
                </a:solidFill>
              </a:rPr>
              <a:t>1 Réduction du taux de CVAE de moitié </a:t>
            </a:r>
            <a:r>
              <a:rPr lang="fr-FR" dirty="0"/>
              <a:t>pour toutes les entreprises qui va passer de 1,5% à 0,75 au maximum. Le barème est divisé par deux. Pour simplifier, l’État va compenser la part régionale avec TVA.</a:t>
            </a:r>
          </a:p>
          <a:p>
            <a:r>
              <a:rPr lang="fr-FR" b="1" dirty="0">
                <a:solidFill>
                  <a:srgbClr val="7030A0"/>
                </a:solidFill>
              </a:rPr>
              <a:t>2 Réduction de moitié des impôts fonciers </a:t>
            </a:r>
            <a:r>
              <a:rPr lang="fr-FR" dirty="0"/>
              <a:t>payés par les entreprises du secteur industriel : CFE = -1,75 Md, TFPB = -1,54. Compensation par un prélèvement sur recettes spécifique </a:t>
            </a:r>
          </a:p>
          <a:p>
            <a:r>
              <a:rPr lang="fr-FR" b="1" dirty="0">
                <a:solidFill>
                  <a:srgbClr val="7030A0"/>
                </a:solidFill>
              </a:rPr>
              <a:t>3 Abaissement du taux de plafonnement de la CET de 3 à 2%. </a:t>
            </a:r>
            <a:r>
              <a:rPr lang="fr-FR" dirty="0"/>
              <a:t>Ce seront des dégrèvements législatifs.</a:t>
            </a:r>
          </a:p>
          <a:p>
            <a:r>
              <a:rPr lang="fr-FR" dirty="0"/>
              <a:t>Facteur commun : le compte d’avances.</a:t>
            </a:r>
          </a:p>
        </p:txBody>
      </p:sp>
    </p:spTree>
    <p:extLst>
      <p:ext uri="{BB962C8B-B14F-4D97-AF65-F5344CB8AC3E}">
        <p14:creationId xmlns:p14="http://schemas.microsoft.com/office/powerpoint/2010/main" val="16513628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CONCLUSION : La situation actuelle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La CVAE a rapporté aux CT en 2019 : 18,9 Mds d’euros.</a:t>
            </a:r>
          </a:p>
          <a:p>
            <a:r>
              <a:rPr lang="fr-FR" dirty="0"/>
              <a:t>La CFE a rapporté aux CT en 2019 : 8,0 Mds d’euros. </a:t>
            </a:r>
          </a:p>
          <a:p>
            <a:r>
              <a:rPr lang="fr-FR" dirty="0"/>
              <a:t>Sur cet ensemble, 22,7% est déjà payé par l’État au titre du dégrèvement barémique et du plafonnement à la VA. Ce taux va augmenter mécaniquement en raison de la crise.</a:t>
            </a:r>
          </a:p>
          <a:p>
            <a:r>
              <a:rPr lang="fr-FR" dirty="0"/>
              <a:t>Avant 2010, les impôts locaux étaient payés majoritairement par les entreprises, la réforme a basculé la charge sur les ménages.</a:t>
            </a:r>
          </a:p>
          <a:p>
            <a:r>
              <a:rPr lang="fr-FR" dirty="0"/>
              <a:t>Pour la TH, fin 2020, 80% des redevables de la TH ne la payeront plus et l’État va compenser ce qui reste.</a:t>
            </a:r>
          </a:p>
          <a:p>
            <a:r>
              <a:rPr lang="fr-FR" dirty="0"/>
              <a:t>La TVA va devenir la recette partagée avec les CT : Régions, Départements, Bloc communal.</a:t>
            </a:r>
          </a:p>
          <a:p>
            <a:r>
              <a:rPr lang="fr-FR" dirty="0"/>
              <a:t>Mais les recettes de TVA se sont effondrées en 2020. </a:t>
            </a:r>
          </a:p>
        </p:txBody>
      </p:sp>
    </p:spTree>
    <p:extLst>
      <p:ext uri="{BB962C8B-B14F-4D97-AF65-F5344CB8AC3E}">
        <p14:creationId xmlns:p14="http://schemas.microsoft.com/office/powerpoint/2010/main" val="527856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451920-F456-6F48-9FCD-1E214EA51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impôts locaux en 2009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02D6F6-196D-3742-B00E-35805E792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Ils représentaient en gros </a:t>
            </a:r>
            <a:r>
              <a:rPr lang="fr-FR" b="1" dirty="0"/>
              <a:t>71 Mds </a:t>
            </a:r>
            <a:r>
              <a:rPr lang="fr-FR" dirty="0"/>
              <a:t>d’euros répartis entre les 4 impôts directs locaux :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1°) La TP représentait 44% du produit total soit </a:t>
            </a:r>
            <a:r>
              <a:rPr lang="fr-FR" b="1" dirty="0"/>
              <a:t>31,3 Mds </a:t>
            </a:r>
            <a:r>
              <a:rPr lang="fr-FR" dirty="0"/>
              <a:t>d’euros</a:t>
            </a:r>
          </a:p>
          <a:p>
            <a:pPr marL="0" indent="0">
              <a:buNone/>
            </a:pPr>
            <a:r>
              <a:rPr lang="fr-FR" dirty="0"/>
              <a:t>2°) La TFPB était en seconde position avec 31,5% et </a:t>
            </a:r>
            <a:r>
              <a:rPr lang="fr-FR" b="1" dirty="0"/>
              <a:t>22,3 Mds </a:t>
            </a:r>
            <a:r>
              <a:rPr lang="fr-FR" dirty="0"/>
              <a:t>d’euros</a:t>
            </a:r>
          </a:p>
          <a:p>
            <a:pPr marL="0" indent="0">
              <a:buNone/>
            </a:pPr>
            <a:r>
              <a:rPr lang="fr-FR" dirty="0"/>
              <a:t>3°) La TH était beaucoup plus loin avec 23% et seulement </a:t>
            </a:r>
            <a:r>
              <a:rPr lang="fr-FR" b="1" dirty="0"/>
              <a:t>16,4 Mds</a:t>
            </a:r>
          </a:p>
          <a:p>
            <a:pPr marL="0" indent="0">
              <a:buNone/>
            </a:pPr>
            <a:r>
              <a:rPr lang="fr-FR" dirty="0"/>
              <a:t>4°) La TFPNB était loin derrière avec 1,5% et </a:t>
            </a:r>
            <a:r>
              <a:rPr lang="fr-FR" b="1" dirty="0"/>
              <a:t>0,8 Md d’euros</a:t>
            </a:r>
          </a:p>
        </p:txBody>
      </p:sp>
    </p:spTree>
    <p:extLst>
      <p:ext uri="{BB962C8B-B14F-4D97-AF65-F5344CB8AC3E}">
        <p14:creationId xmlns:p14="http://schemas.microsoft.com/office/powerpoint/2010/main" val="2204300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EF4B6C-F99E-7947-BAF3-9079DFC0B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Loi de Finances pour 2010 réforme la TP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EC8EA1-9CD8-0A42-8F6E-0FDDF1AC8D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On ne voit que cet aspect de la Loi de Finances : la réforme de la TP</a:t>
            </a:r>
          </a:p>
          <a:p>
            <a:r>
              <a:rPr lang="fr-FR" dirty="0"/>
              <a:t>En réalité, c’est comme les trains : un train peut en cacher un autre : une réforme peut en cacher une autre.</a:t>
            </a:r>
          </a:p>
          <a:p>
            <a:r>
              <a:rPr lang="fr-FR" dirty="0"/>
              <a:t>Au premier niveau, nous trouvons </a:t>
            </a:r>
            <a:r>
              <a:rPr lang="fr-FR" u="sng" dirty="0"/>
              <a:t>la réforme de la TP </a:t>
            </a:r>
            <a:r>
              <a:rPr lang="fr-FR" dirty="0"/>
              <a:t>avec une suppression de la TP qui est immédiatement remplacée par d’autres impôts : changement d’assiette et modification du système des taux.</a:t>
            </a:r>
          </a:p>
          <a:p>
            <a:r>
              <a:rPr lang="fr-FR" dirty="0"/>
              <a:t>Au second niveau, se situe une réforme de la </a:t>
            </a:r>
            <a:r>
              <a:rPr lang="fr-FR" u="sng" dirty="0"/>
              <a:t>spécialisation</a:t>
            </a:r>
            <a:r>
              <a:rPr lang="fr-FR" dirty="0"/>
              <a:t> de chacun des impôts directs locaux : redistribution des ressources.</a:t>
            </a:r>
          </a:p>
          <a:p>
            <a:r>
              <a:rPr lang="fr-FR" dirty="0"/>
              <a:t>Au troisième niveau, l’État organise une </a:t>
            </a:r>
            <a:r>
              <a:rPr lang="fr-FR" u="sng" dirty="0"/>
              <a:t>péréquation</a:t>
            </a:r>
            <a:r>
              <a:rPr lang="fr-FR" dirty="0"/>
              <a:t> des ressources.</a:t>
            </a:r>
          </a:p>
          <a:p>
            <a:r>
              <a:rPr lang="fr-FR" dirty="0"/>
              <a:t>Enfin, au 4</a:t>
            </a:r>
            <a:r>
              <a:rPr lang="fr-FR" baseline="30000" dirty="0"/>
              <a:t>ème</a:t>
            </a:r>
            <a:r>
              <a:rPr lang="fr-FR" dirty="0"/>
              <a:t> niveau, l’État lance une dynamique qui va contenir en germe un « </a:t>
            </a:r>
            <a:r>
              <a:rPr lang="fr-FR" b="1" i="1" dirty="0"/>
              <a:t>Big-Bang</a:t>
            </a:r>
            <a:r>
              <a:rPr lang="fr-FR" dirty="0"/>
              <a:t> » : la suppression des autres impôts locaux. </a:t>
            </a:r>
          </a:p>
        </p:txBody>
      </p:sp>
    </p:spTree>
    <p:extLst>
      <p:ext uri="{BB962C8B-B14F-4D97-AF65-F5344CB8AC3E}">
        <p14:creationId xmlns:p14="http://schemas.microsoft.com/office/powerpoint/2010/main" val="1988606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34058F-2A48-6B4A-A2FF-EAB950A14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D’où notre plan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014B9D-E363-514A-A08F-02A712D38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sz="3600" b="1" dirty="0">
                <a:solidFill>
                  <a:srgbClr val="FF0000"/>
                </a:solidFill>
              </a:rPr>
              <a:t>Chapitre 1 : Le cadre général de la réforme de la TP</a:t>
            </a:r>
          </a:p>
          <a:p>
            <a:r>
              <a:rPr lang="fr-FR" dirty="0">
                <a:highlight>
                  <a:srgbClr val="FFFF00"/>
                </a:highlight>
              </a:rPr>
              <a:t>Section 1 : L’assiette</a:t>
            </a:r>
          </a:p>
          <a:p>
            <a:r>
              <a:rPr lang="fr-FR" dirty="0">
                <a:highlight>
                  <a:srgbClr val="FFFF00"/>
                </a:highlight>
              </a:rPr>
              <a:t>Section 2 : Les taux</a:t>
            </a:r>
          </a:p>
          <a:p>
            <a:endParaRPr lang="fr-FR" dirty="0"/>
          </a:p>
          <a:p>
            <a:r>
              <a:rPr lang="fr-FR" sz="3600" b="1" dirty="0">
                <a:solidFill>
                  <a:srgbClr val="FF0000"/>
                </a:solidFill>
              </a:rPr>
              <a:t>Chapitre 2 : Les autres étages de la réforme</a:t>
            </a:r>
          </a:p>
          <a:p>
            <a:r>
              <a:rPr lang="fr-FR" dirty="0">
                <a:highlight>
                  <a:srgbClr val="FFFF00"/>
                </a:highlight>
              </a:rPr>
              <a:t>Section 1 : La nouvelle spécialisation</a:t>
            </a:r>
          </a:p>
          <a:p>
            <a:r>
              <a:rPr lang="fr-FR" dirty="0">
                <a:highlight>
                  <a:srgbClr val="FFFF00"/>
                </a:highlight>
              </a:rPr>
              <a:t>Section 2 : les deux derniers étages</a:t>
            </a:r>
          </a:p>
          <a:p>
            <a:r>
              <a:rPr lang="fr-FR" dirty="0">
                <a:highlight>
                  <a:srgbClr val="00FFFF"/>
                </a:highlight>
              </a:rPr>
              <a:t>A/ la péréquation</a:t>
            </a:r>
          </a:p>
          <a:p>
            <a:r>
              <a:rPr lang="fr-FR" dirty="0">
                <a:highlight>
                  <a:srgbClr val="00FFFF"/>
                </a:highlight>
              </a:rPr>
              <a:t>B/ le « </a:t>
            </a:r>
            <a:r>
              <a:rPr lang="fr-FR" b="1" i="1" dirty="0">
                <a:highlight>
                  <a:srgbClr val="00FFFF"/>
                </a:highlight>
              </a:rPr>
              <a:t>Big-Bang </a:t>
            </a:r>
            <a:r>
              <a:rPr lang="fr-FR" dirty="0">
                <a:highlight>
                  <a:srgbClr val="00FFFF"/>
                </a:highlight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501501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000" b="1" dirty="0">
                <a:solidFill>
                  <a:srgbClr val="FF0000"/>
                </a:solidFill>
              </a:rPr>
              <a:t>Chapitre</a:t>
            </a:r>
            <a:r>
              <a:rPr lang="fr-FR" b="1" dirty="0">
                <a:solidFill>
                  <a:srgbClr val="FF0000"/>
                </a:solidFill>
              </a:rPr>
              <a:t> 1 : Le cadre général de la réforme de la TP</a:t>
            </a:r>
            <a:br>
              <a:rPr lang="fr-FR" b="1" dirty="0">
                <a:solidFill>
                  <a:srgbClr val="FF0000"/>
                </a:solidFill>
              </a:rPr>
            </a:b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highlight>
                  <a:srgbClr val="FFFF00"/>
                </a:highlight>
              </a:rPr>
              <a:t>Section 1 : L’assiette</a:t>
            </a:r>
          </a:p>
          <a:p>
            <a:endParaRPr lang="fr-FR" dirty="0"/>
          </a:p>
          <a:p>
            <a:r>
              <a:rPr lang="fr-FR" dirty="0">
                <a:highlight>
                  <a:srgbClr val="00FFFF"/>
                </a:highlight>
              </a:rPr>
              <a:t>A/ Pourquoi la réforme de la TP ?</a:t>
            </a:r>
          </a:p>
          <a:p>
            <a:endParaRPr lang="fr-FR" dirty="0">
              <a:highlight>
                <a:srgbClr val="00FFFF"/>
              </a:highlight>
            </a:endParaRPr>
          </a:p>
          <a:p>
            <a:r>
              <a:rPr lang="fr-FR" dirty="0">
                <a:highlight>
                  <a:srgbClr val="00FFFF"/>
                </a:highlight>
              </a:rPr>
              <a:t>B/ De l’ancienne à la nouvelle assiette</a:t>
            </a:r>
          </a:p>
          <a:p>
            <a:endParaRPr lang="fr-FR" dirty="0">
              <a:highlight>
                <a:srgbClr val="00FFFF"/>
              </a:highlight>
            </a:endParaRPr>
          </a:p>
          <a:p>
            <a:r>
              <a:rPr lang="fr-FR" dirty="0">
                <a:highlight>
                  <a:srgbClr val="00FFFF"/>
                </a:highlight>
              </a:rPr>
              <a:t>C/ Les nouvelles ressources</a:t>
            </a:r>
          </a:p>
        </p:txBody>
      </p:sp>
    </p:spTree>
    <p:extLst>
      <p:ext uri="{BB962C8B-B14F-4D97-AF65-F5344CB8AC3E}">
        <p14:creationId xmlns:p14="http://schemas.microsoft.com/office/powerpoint/2010/main" val="1024875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00FFFF"/>
                </a:highlight>
              </a:rPr>
              <a:t>A/ Pourquoi la réforme de la TP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Pour trois raisons</a:t>
            </a:r>
          </a:p>
          <a:p>
            <a:endParaRPr lang="fr-FR" dirty="0"/>
          </a:p>
          <a:p>
            <a:r>
              <a:rPr lang="fr-FR" dirty="0"/>
              <a:t>1 pour réduire la charge d’un impôt qui pénalise les entreprises pendant la crise</a:t>
            </a:r>
          </a:p>
          <a:p>
            <a:r>
              <a:rPr lang="fr-FR" dirty="0"/>
              <a:t>2 Parce que la TP était un impôt qui était pris en charge par l’État pour plus de 45% ce qui en faisait un impôt local dont l’État était le premier contribuable.</a:t>
            </a:r>
          </a:p>
          <a:p>
            <a:r>
              <a:rPr lang="fr-FR" dirty="0"/>
              <a:t>3 Pour pérenniser les ressources des collectivités territoriales en ne leur faisant pas payer le prix des baisses d’impôts décidées par l’État.</a:t>
            </a:r>
          </a:p>
        </p:txBody>
      </p:sp>
    </p:spTree>
    <p:extLst>
      <p:ext uri="{BB962C8B-B14F-4D97-AF65-F5344CB8AC3E}">
        <p14:creationId xmlns:p14="http://schemas.microsoft.com/office/powerpoint/2010/main" val="1196773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00FFFF"/>
                </a:highlight>
              </a:rPr>
              <a:t>B/ de l’ancienne à la nouvelle assiette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Qu’est-ce que l’assiette d’un impôt ?</a:t>
            </a:r>
          </a:p>
          <a:p>
            <a:r>
              <a:rPr lang="fr-FR" dirty="0"/>
              <a:t>Un tableau va nous permettre de comprendre le passage d’une assiette à l’autre en notant que plusieurs changements sont intervenus :</a:t>
            </a:r>
          </a:p>
          <a:p>
            <a:r>
              <a:rPr lang="fr-FR" dirty="0"/>
              <a:t>Loi de Finances pour 1999 : suppression de la part salaires. C’est l’impôt imbécile de François MITTERRAND.</a:t>
            </a:r>
          </a:p>
          <a:p>
            <a:r>
              <a:rPr lang="fr-FR" dirty="0"/>
              <a:t>Lois de Finances pour 1995 et 1996 avec le DIN et le plafonnement de 3,5% par rapport à la valeur ajoutée des entreprises</a:t>
            </a:r>
          </a:p>
          <a:p>
            <a:r>
              <a:rPr lang="fr-FR" dirty="0"/>
              <a:t>Loi de Finances pour 2010 avec la réforme de la TP. </a:t>
            </a:r>
          </a:p>
        </p:txBody>
      </p:sp>
    </p:spTree>
    <p:extLst>
      <p:ext uri="{BB962C8B-B14F-4D97-AF65-F5344CB8AC3E}">
        <p14:creationId xmlns:p14="http://schemas.microsoft.com/office/powerpoint/2010/main" val="204918602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2632</Words>
  <Application>Microsoft Macintosh PowerPoint</Application>
  <PresentationFormat>Grand écran</PresentationFormat>
  <Paragraphs>247</Paragraphs>
  <Slides>33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33</vt:i4>
      </vt:variant>
    </vt:vector>
  </HeadingPairs>
  <TitlesOfParts>
    <vt:vector size="37" baseType="lpstr">
      <vt:lpstr>Arial</vt:lpstr>
      <vt:lpstr>Calibri</vt:lpstr>
      <vt:lpstr>Calibri Light</vt:lpstr>
      <vt:lpstr>Thème Office</vt:lpstr>
      <vt:lpstr>La réforme de la Taxe professionnelle</vt:lpstr>
      <vt:lpstr>A l’origine, il y a les 4 vieilles </vt:lpstr>
      <vt:lpstr>Loi n°75-678 du 29 juillet 1975 créant la TP</vt:lpstr>
      <vt:lpstr>Les impôts locaux en 2009</vt:lpstr>
      <vt:lpstr>La Loi de Finances pour 2010 réforme la TP</vt:lpstr>
      <vt:lpstr>D’où notre plan</vt:lpstr>
      <vt:lpstr>Chapitre 1 : Le cadre général de la réforme de la TP </vt:lpstr>
      <vt:lpstr>A/ Pourquoi la réforme de la TP</vt:lpstr>
      <vt:lpstr>B/ de l’ancienne à la nouvelle assiette</vt:lpstr>
      <vt:lpstr>L’évolution des bases d’imposition de la TP</vt:lpstr>
      <vt:lpstr>C/ Les nouvelles ressources fiscales</vt:lpstr>
      <vt:lpstr>§1 La Contribution économique territoriale</vt:lpstr>
      <vt:lpstr>§2 L’imposition forfaitaire sur les entreprises de réseaux</vt:lpstr>
      <vt:lpstr>§3 Le panier fiscal (ressources 2019)</vt:lpstr>
      <vt:lpstr>Section 2 Les taux</vt:lpstr>
      <vt:lpstr>A/ Vue générale des taux</vt:lpstr>
      <vt:lpstr>B/ Le dégrèvement barémique</vt:lpstr>
      <vt:lpstr>Conclusion du premier chapitre</vt:lpstr>
      <vt:lpstr>Chapitre 2 : Les autres étages de la réforme</vt:lpstr>
      <vt:lpstr>Section 1 : La nouvelle spécialisation</vt:lpstr>
      <vt:lpstr>A/ Tour d’horizon des différents impôts</vt:lpstr>
      <vt:lpstr>B/ Les gains et les pertes</vt:lpstr>
      <vt:lpstr>Suite des gains</vt:lpstr>
      <vt:lpstr>C/ Le niveau intercommunal</vt:lpstr>
      <vt:lpstr>Section 2 : Les deux derniers étages de la réforme</vt:lpstr>
      <vt:lpstr>A/ La péréquation :</vt:lpstr>
      <vt:lpstr>a) La péréquation verticale : le père Noël</vt:lpstr>
      <vt:lpstr>b) La péréquation horizontale : Robin des bois</vt:lpstr>
      <vt:lpstr>c) Les petites péréquations</vt:lpstr>
      <vt:lpstr>B/ Le « Big-Bang »</vt:lpstr>
      <vt:lpstr>§2 Après la suppression de la TP, c’est le tour de la TH</vt:lpstr>
      <vt:lpstr>§3 Les adaptations du système à la crise sanitaire</vt:lpstr>
      <vt:lpstr>CONCLUSION : La situation actuelle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réforme de la Taxe professionnelle</dc:title>
  <dc:creator>Douat Hélène</dc:creator>
  <cp:lastModifiedBy>Douat Hélène</cp:lastModifiedBy>
  <cp:revision>55</cp:revision>
  <dcterms:created xsi:type="dcterms:W3CDTF">2020-11-17T16:06:45Z</dcterms:created>
  <dcterms:modified xsi:type="dcterms:W3CDTF">2020-11-18T10:56:05Z</dcterms:modified>
</cp:coreProperties>
</file>