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4" r:id="rId3"/>
    <p:sldId id="295" r:id="rId4"/>
    <p:sldId id="296" r:id="rId5"/>
    <p:sldId id="257" r:id="rId6"/>
    <p:sldId id="288" r:id="rId7"/>
    <p:sldId id="258" r:id="rId8"/>
    <p:sldId id="311" r:id="rId9"/>
    <p:sldId id="304" r:id="rId10"/>
    <p:sldId id="310" r:id="rId11"/>
    <p:sldId id="313" r:id="rId12"/>
    <p:sldId id="312" r:id="rId13"/>
    <p:sldId id="315" r:id="rId14"/>
    <p:sldId id="317" r:id="rId15"/>
    <p:sldId id="305" r:id="rId16"/>
    <p:sldId id="306" r:id="rId17"/>
    <p:sldId id="307" r:id="rId18"/>
    <p:sldId id="308" r:id="rId19"/>
    <p:sldId id="309" r:id="rId20"/>
    <p:sldId id="314" r:id="rId21"/>
    <p:sldId id="262" r:id="rId22"/>
    <p:sldId id="263" r:id="rId23"/>
    <p:sldId id="297" r:id="rId24"/>
    <p:sldId id="298" r:id="rId25"/>
    <p:sldId id="299" r:id="rId26"/>
    <p:sldId id="300" r:id="rId27"/>
    <p:sldId id="276" r:id="rId28"/>
    <p:sldId id="323" r:id="rId29"/>
    <p:sldId id="324" r:id="rId30"/>
    <p:sldId id="321" r:id="rId31"/>
    <p:sldId id="318" r:id="rId32"/>
    <p:sldId id="287" r:id="rId33"/>
    <p:sldId id="301" r:id="rId34"/>
    <p:sldId id="302" r:id="rId35"/>
    <p:sldId id="30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4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élène Castany" userId="353bb304fea8b38e" providerId="LiveId" clId="{C11C6219-45D9-42D7-A03F-AEBC7C3AA2A4}"/>
    <pc:docChg chg="delSld modSld">
      <pc:chgData name="Hélène Castany" userId="353bb304fea8b38e" providerId="LiveId" clId="{C11C6219-45D9-42D7-A03F-AEBC7C3AA2A4}" dt="2026-09-28T10:10:30.961" v="23" actId="2696"/>
      <pc:docMkLst>
        <pc:docMk/>
      </pc:docMkLst>
      <pc:sldChg chg="modSp mod">
        <pc:chgData name="Hélène Castany" userId="353bb304fea8b38e" providerId="LiveId" clId="{C11C6219-45D9-42D7-A03F-AEBC7C3AA2A4}" dt="2026-09-28T10:08:52.990" v="13" actId="20577"/>
        <pc:sldMkLst>
          <pc:docMk/>
          <pc:sldMk cId="959797078" sldId="276"/>
        </pc:sldMkLst>
        <pc:spChg chg="mod">
          <ac:chgData name="Hélène Castany" userId="353bb304fea8b38e" providerId="LiveId" clId="{C11C6219-45D9-42D7-A03F-AEBC7C3AA2A4}" dt="2026-09-28T10:08:52.990" v="13" actId="20577"/>
          <ac:spMkLst>
            <pc:docMk/>
            <pc:sldMk cId="959797078" sldId="276"/>
            <ac:spMk id="2" creationId="{C2D8ADFC-2EA8-048C-F2CA-59290FDC9566}"/>
          </ac:spMkLst>
        </pc:spChg>
      </pc:sldChg>
      <pc:sldChg chg="del">
        <pc:chgData name="Hélène Castany" userId="353bb304fea8b38e" providerId="LiveId" clId="{C11C6219-45D9-42D7-A03F-AEBC7C3AA2A4}" dt="2026-09-28T10:09:28.804" v="15" actId="2696"/>
        <pc:sldMkLst>
          <pc:docMk/>
          <pc:sldMk cId="593558152" sldId="277"/>
        </pc:sldMkLst>
      </pc:sldChg>
      <pc:sldChg chg="del">
        <pc:chgData name="Hélène Castany" userId="353bb304fea8b38e" providerId="LiveId" clId="{C11C6219-45D9-42D7-A03F-AEBC7C3AA2A4}" dt="2026-09-28T10:09:33.555" v="16" actId="2696"/>
        <pc:sldMkLst>
          <pc:docMk/>
          <pc:sldMk cId="1556931613" sldId="278"/>
        </pc:sldMkLst>
      </pc:sldChg>
      <pc:sldChg chg="del">
        <pc:chgData name="Hélène Castany" userId="353bb304fea8b38e" providerId="LiveId" clId="{C11C6219-45D9-42D7-A03F-AEBC7C3AA2A4}" dt="2026-09-28T10:09:39.951" v="17" actId="2696"/>
        <pc:sldMkLst>
          <pc:docMk/>
          <pc:sldMk cId="3650431740" sldId="279"/>
        </pc:sldMkLst>
      </pc:sldChg>
      <pc:sldChg chg="del">
        <pc:chgData name="Hélène Castany" userId="353bb304fea8b38e" providerId="LiveId" clId="{C11C6219-45D9-42D7-A03F-AEBC7C3AA2A4}" dt="2026-09-28T10:09:44.476" v="18" actId="2696"/>
        <pc:sldMkLst>
          <pc:docMk/>
          <pc:sldMk cId="1049783886" sldId="280"/>
        </pc:sldMkLst>
      </pc:sldChg>
      <pc:sldChg chg="del">
        <pc:chgData name="Hélène Castany" userId="353bb304fea8b38e" providerId="LiveId" clId="{C11C6219-45D9-42D7-A03F-AEBC7C3AA2A4}" dt="2026-09-28T10:09:47.855" v="19" actId="2696"/>
        <pc:sldMkLst>
          <pc:docMk/>
          <pc:sldMk cId="941833563" sldId="281"/>
        </pc:sldMkLst>
      </pc:sldChg>
      <pc:sldChg chg="del">
        <pc:chgData name="Hélène Castany" userId="353bb304fea8b38e" providerId="LiveId" clId="{C11C6219-45D9-42D7-A03F-AEBC7C3AA2A4}" dt="2026-09-28T10:09:51.390" v="20" actId="2696"/>
        <pc:sldMkLst>
          <pc:docMk/>
          <pc:sldMk cId="1540083244" sldId="282"/>
        </pc:sldMkLst>
      </pc:sldChg>
      <pc:sldChg chg="del">
        <pc:chgData name="Hélène Castany" userId="353bb304fea8b38e" providerId="LiveId" clId="{C11C6219-45D9-42D7-A03F-AEBC7C3AA2A4}" dt="2026-09-28T10:09:55.381" v="21" actId="2696"/>
        <pc:sldMkLst>
          <pc:docMk/>
          <pc:sldMk cId="3077311643" sldId="283"/>
        </pc:sldMkLst>
      </pc:sldChg>
      <pc:sldChg chg="del">
        <pc:chgData name="Hélène Castany" userId="353bb304fea8b38e" providerId="LiveId" clId="{C11C6219-45D9-42D7-A03F-AEBC7C3AA2A4}" dt="2026-09-28T10:09:59.367" v="22" actId="2696"/>
        <pc:sldMkLst>
          <pc:docMk/>
          <pc:sldMk cId="2562907996" sldId="285"/>
        </pc:sldMkLst>
      </pc:sldChg>
      <pc:sldChg chg="del">
        <pc:chgData name="Hélène Castany" userId="353bb304fea8b38e" providerId="LiveId" clId="{C11C6219-45D9-42D7-A03F-AEBC7C3AA2A4}" dt="2026-09-28T10:10:30.961" v="23" actId="2696"/>
        <pc:sldMkLst>
          <pc:docMk/>
          <pc:sldMk cId="330520405" sldId="286"/>
        </pc:sldMkLst>
      </pc:sldChg>
      <pc:sldChg chg="del">
        <pc:chgData name="Hélène Castany" userId="353bb304fea8b38e" providerId="LiveId" clId="{C11C6219-45D9-42D7-A03F-AEBC7C3AA2A4}" dt="2026-09-28T10:09:24.436" v="14" actId="2696"/>
        <pc:sldMkLst>
          <pc:docMk/>
          <pc:sldMk cId="1702271027" sldId="32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235D04-A4C3-494F-85B5-682115590FC2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424AEEE-D4D7-4048-B81F-41135B9805D2}">
      <dgm:prSet phldrT="[Texte]" phldr="0"/>
      <dgm:spPr/>
      <dgm:t>
        <a:bodyPr/>
        <a:lstStyle/>
        <a:p>
          <a:r>
            <a:rPr lang="fr-FR"/>
            <a:t>Ecouter pour comprendre </a:t>
          </a:r>
        </a:p>
      </dgm:t>
    </dgm:pt>
    <dgm:pt modelId="{9AF263DB-1252-44D2-B986-E27E05DC99DC}" type="parTrans" cxnId="{19A59C31-C52B-4003-9B70-64E3E70C5714}">
      <dgm:prSet/>
      <dgm:spPr/>
      <dgm:t>
        <a:bodyPr/>
        <a:lstStyle/>
        <a:p>
          <a:endParaRPr lang="fr-FR"/>
        </a:p>
      </dgm:t>
    </dgm:pt>
    <dgm:pt modelId="{300C5675-8ED2-4EB8-86FF-0CF4D4490356}" type="sibTrans" cxnId="{19A59C31-C52B-4003-9B70-64E3E70C5714}">
      <dgm:prSet/>
      <dgm:spPr/>
      <dgm:t>
        <a:bodyPr/>
        <a:lstStyle/>
        <a:p>
          <a:endParaRPr lang="fr-FR"/>
        </a:p>
      </dgm:t>
    </dgm:pt>
    <dgm:pt modelId="{FA19E088-2AB5-4335-9F67-A751213F7CEB}">
      <dgm:prSet phldrT="[Texte]" phldr="0"/>
      <dgm:spPr/>
      <dgm:t>
        <a:bodyPr/>
        <a:lstStyle/>
        <a:p>
          <a:r>
            <a:rPr lang="fr-FR"/>
            <a:t>Dire pour être compris dans toutes les disciplines</a:t>
          </a:r>
        </a:p>
      </dgm:t>
    </dgm:pt>
    <dgm:pt modelId="{53273991-75A7-428A-8678-87CDDF03D7D3}" type="parTrans" cxnId="{D1332F13-612D-4A65-98D8-20D38093F81E}">
      <dgm:prSet/>
      <dgm:spPr/>
      <dgm:t>
        <a:bodyPr/>
        <a:lstStyle/>
        <a:p>
          <a:endParaRPr lang="fr-FR"/>
        </a:p>
      </dgm:t>
    </dgm:pt>
    <dgm:pt modelId="{B9427C9E-9158-4B76-9895-721D80A456A4}" type="sibTrans" cxnId="{D1332F13-612D-4A65-98D8-20D38093F81E}">
      <dgm:prSet/>
      <dgm:spPr/>
      <dgm:t>
        <a:bodyPr/>
        <a:lstStyle/>
        <a:p>
          <a:endParaRPr lang="fr-FR"/>
        </a:p>
      </dgm:t>
    </dgm:pt>
    <dgm:pt modelId="{A4AC461D-646F-4938-B3DF-828A543EFB9D}">
      <dgm:prSet phldrT="[Texte]" phldr="0"/>
      <dgm:spPr/>
      <dgm:t>
        <a:bodyPr/>
        <a:lstStyle/>
        <a:p>
          <a:r>
            <a:rPr lang="fr-FR"/>
            <a:t>Participer à des échanges verbaux</a:t>
          </a:r>
        </a:p>
      </dgm:t>
    </dgm:pt>
    <dgm:pt modelId="{0D5317CD-12B0-46F5-A116-B1E5367846FD}" type="parTrans" cxnId="{33388060-0A32-4D9A-87B4-2EC306722791}">
      <dgm:prSet/>
      <dgm:spPr/>
      <dgm:t>
        <a:bodyPr/>
        <a:lstStyle/>
        <a:p>
          <a:endParaRPr lang="fr-FR"/>
        </a:p>
      </dgm:t>
    </dgm:pt>
    <dgm:pt modelId="{747BB6E9-ED16-429F-88A0-7B3D4472894C}" type="sibTrans" cxnId="{33388060-0A32-4D9A-87B4-2EC306722791}">
      <dgm:prSet/>
      <dgm:spPr/>
      <dgm:t>
        <a:bodyPr/>
        <a:lstStyle/>
        <a:p>
          <a:endParaRPr lang="fr-FR"/>
        </a:p>
      </dgm:t>
    </dgm:pt>
    <dgm:pt modelId="{5E43258D-5175-4C58-818F-C7A8CCBD81B3}" type="pres">
      <dgm:prSet presAssocID="{2F235D04-A4C3-494F-85B5-682115590FC2}" presName="compositeShape" presStyleCnt="0">
        <dgm:presLayoutVars>
          <dgm:chMax val="7"/>
          <dgm:dir/>
          <dgm:resizeHandles val="exact"/>
        </dgm:presLayoutVars>
      </dgm:prSet>
      <dgm:spPr/>
    </dgm:pt>
    <dgm:pt modelId="{83C09216-B44A-4672-82E7-AC105992C1F6}" type="pres">
      <dgm:prSet presAssocID="{2F235D04-A4C3-494F-85B5-682115590FC2}" presName="wedge1" presStyleLbl="node1" presStyleIdx="0" presStyleCnt="3"/>
      <dgm:spPr/>
    </dgm:pt>
    <dgm:pt modelId="{9FBA941A-732A-480E-B04B-C6CDFC09F884}" type="pres">
      <dgm:prSet presAssocID="{2F235D04-A4C3-494F-85B5-682115590FC2}" presName="dummy1a" presStyleCnt="0"/>
      <dgm:spPr/>
    </dgm:pt>
    <dgm:pt modelId="{6473FFBA-FAC4-4B19-918B-EB63D506238C}" type="pres">
      <dgm:prSet presAssocID="{2F235D04-A4C3-494F-85B5-682115590FC2}" presName="dummy1b" presStyleCnt="0"/>
      <dgm:spPr/>
    </dgm:pt>
    <dgm:pt modelId="{3F7A5E9A-F451-422A-BF1C-3B4C44832147}" type="pres">
      <dgm:prSet presAssocID="{2F235D04-A4C3-494F-85B5-682115590FC2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6A9583C-77A5-4CF7-9509-3637CF1CF394}" type="pres">
      <dgm:prSet presAssocID="{2F235D04-A4C3-494F-85B5-682115590FC2}" presName="wedge2" presStyleLbl="node1" presStyleIdx="1" presStyleCnt="3"/>
      <dgm:spPr/>
    </dgm:pt>
    <dgm:pt modelId="{3CA852B5-03B1-4E45-BB2E-87ED7ECFB36E}" type="pres">
      <dgm:prSet presAssocID="{2F235D04-A4C3-494F-85B5-682115590FC2}" presName="dummy2a" presStyleCnt="0"/>
      <dgm:spPr/>
    </dgm:pt>
    <dgm:pt modelId="{9513E762-87DC-4396-BAFA-13ECBA4675A2}" type="pres">
      <dgm:prSet presAssocID="{2F235D04-A4C3-494F-85B5-682115590FC2}" presName="dummy2b" presStyleCnt="0"/>
      <dgm:spPr/>
    </dgm:pt>
    <dgm:pt modelId="{89F22BA4-E63A-410E-90B9-F3B7FFC8F7E7}" type="pres">
      <dgm:prSet presAssocID="{2F235D04-A4C3-494F-85B5-682115590FC2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61126CE-F65B-4617-8393-36C6503D4214}" type="pres">
      <dgm:prSet presAssocID="{2F235D04-A4C3-494F-85B5-682115590FC2}" presName="wedge3" presStyleLbl="node1" presStyleIdx="2" presStyleCnt="3"/>
      <dgm:spPr/>
    </dgm:pt>
    <dgm:pt modelId="{4FA4EC55-0955-46D7-A5AE-34750BFB0DCD}" type="pres">
      <dgm:prSet presAssocID="{2F235D04-A4C3-494F-85B5-682115590FC2}" presName="dummy3a" presStyleCnt="0"/>
      <dgm:spPr/>
    </dgm:pt>
    <dgm:pt modelId="{86AAFBFE-6FCB-4272-BC3B-4A7B32FF997F}" type="pres">
      <dgm:prSet presAssocID="{2F235D04-A4C3-494F-85B5-682115590FC2}" presName="dummy3b" presStyleCnt="0"/>
      <dgm:spPr/>
    </dgm:pt>
    <dgm:pt modelId="{DAE02150-5BB5-4867-BD39-5E32B54AE36B}" type="pres">
      <dgm:prSet presAssocID="{2F235D04-A4C3-494F-85B5-682115590FC2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F7787A6A-2389-4BA2-9655-470725CDE916}" type="pres">
      <dgm:prSet presAssocID="{300C5675-8ED2-4EB8-86FF-0CF4D4490356}" presName="arrowWedge1" presStyleLbl="fgSibTrans2D1" presStyleIdx="0" presStyleCnt="3"/>
      <dgm:spPr/>
    </dgm:pt>
    <dgm:pt modelId="{7603DDD9-5EA3-4969-8371-57AC982ABD59}" type="pres">
      <dgm:prSet presAssocID="{B9427C9E-9158-4B76-9895-721D80A456A4}" presName="arrowWedge2" presStyleLbl="fgSibTrans2D1" presStyleIdx="1" presStyleCnt="3"/>
      <dgm:spPr/>
    </dgm:pt>
    <dgm:pt modelId="{847A9565-993B-4E5A-8C6A-01929DECADE4}" type="pres">
      <dgm:prSet presAssocID="{747BB6E9-ED16-429F-88A0-7B3D4472894C}" presName="arrowWedge3" presStyleLbl="fgSibTrans2D1" presStyleIdx="2" presStyleCnt="3"/>
      <dgm:spPr/>
    </dgm:pt>
  </dgm:ptLst>
  <dgm:cxnLst>
    <dgm:cxn modelId="{D1332F13-612D-4A65-98D8-20D38093F81E}" srcId="{2F235D04-A4C3-494F-85B5-682115590FC2}" destId="{FA19E088-2AB5-4335-9F67-A751213F7CEB}" srcOrd="1" destOrd="0" parTransId="{53273991-75A7-428A-8678-87CDDF03D7D3}" sibTransId="{B9427C9E-9158-4B76-9895-721D80A456A4}"/>
    <dgm:cxn modelId="{DDF1F62E-E891-46A1-B3AE-7ED252700D25}" type="presOf" srcId="{3424AEEE-D4D7-4048-B81F-41135B9805D2}" destId="{3F7A5E9A-F451-422A-BF1C-3B4C44832147}" srcOrd="1" destOrd="0" presId="urn:microsoft.com/office/officeart/2005/8/layout/cycle8"/>
    <dgm:cxn modelId="{19A59C31-C52B-4003-9B70-64E3E70C5714}" srcId="{2F235D04-A4C3-494F-85B5-682115590FC2}" destId="{3424AEEE-D4D7-4048-B81F-41135B9805D2}" srcOrd="0" destOrd="0" parTransId="{9AF263DB-1252-44D2-B986-E27E05DC99DC}" sibTransId="{300C5675-8ED2-4EB8-86FF-0CF4D4490356}"/>
    <dgm:cxn modelId="{B7CECC37-FF19-4D04-861C-777ECDD6403E}" type="presOf" srcId="{2F235D04-A4C3-494F-85B5-682115590FC2}" destId="{5E43258D-5175-4C58-818F-C7A8CCBD81B3}" srcOrd="0" destOrd="0" presId="urn:microsoft.com/office/officeart/2005/8/layout/cycle8"/>
    <dgm:cxn modelId="{97FC155D-6CB2-4C08-9008-77BC2105D65E}" type="presOf" srcId="{A4AC461D-646F-4938-B3DF-828A543EFB9D}" destId="{DAE02150-5BB5-4867-BD39-5E32B54AE36B}" srcOrd="1" destOrd="0" presId="urn:microsoft.com/office/officeart/2005/8/layout/cycle8"/>
    <dgm:cxn modelId="{33388060-0A32-4D9A-87B4-2EC306722791}" srcId="{2F235D04-A4C3-494F-85B5-682115590FC2}" destId="{A4AC461D-646F-4938-B3DF-828A543EFB9D}" srcOrd="2" destOrd="0" parTransId="{0D5317CD-12B0-46F5-A116-B1E5367846FD}" sibTransId="{747BB6E9-ED16-429F-88A0-7B3D4472894C}"/>
    <dgm:cxn modelId="{D9CDA792-3F78-4CA8-AB2C-51FC6597A1AA}" type="presOf" srcId="{3424AEEE-D4D7-4048-B81F-41135B9805D2}" destId="{83C09216-B44A-4672-82E7-AC105992C1F6}" srcOrd="0" destOrd="0" presId="urn:microsoft.com/office/officeart/2005/8/layout/cycle8"/>
    <dgm:cxn modelId="{314D4E96-262F-4A64-9C28-BA9B2D2E04F8}" type="presOf" srcId="{FA19E088-2AB5-4335-9F67-A751213F7CEB}" destId="{86A9583C-77A5-4CF7-9509-3637CF1CF394}" srcOrd="0" destOrd="0" presId="urn:microsoft.com/office/officeart/2005/8/layout/cycle8"/>
    <dgm:cxn modelId="{EAB104A9-1DD2-4D51-BC40-887D947BA1AC}" type="presOf" srcId="{FA19E088-2AB5-4335-9F67-A751213F7CEB}" destId="{89F22BA4-E63A-410E-90B9-F3B7FFC8F7E7}" srcOrd="1" destOrd="0" presId="urn:microsoft.com/office/officeart/2005/8/layout/cycle8"/>
    <dgm:cxn modelId="{F6F5ADB5-97A7-4DF7-88E5-5F0F263C55D0}" type="presOf" srcId="{A4AC461D-646F-4938-B3DF-828A543EFB9D}" destId="{F61126CE-F65B-4617-8393-36C6503D4214}" srcOrd="0" destOrd="0" presId="urn:microsoft.com/office/officeart/2005/8/layout/cycle8"/>
    <dgm:cxn modelId="{70CE8266-140D-4A00-B730-BC6C237ECD01}" type="presParOf" srcId="{5E43258D-5175-4C58-818F-C7A8CCBD81B3}" destId="{83C09216-B44A-4672-82E7-AC105992C1F6}" srcOrd="0" destOrd="0" presId="urn:microsoft.com/office/officeart/2005/8/layout/cycle8"/>
    <dgm:cxn modelId="{DC645ADA-811E-42D2-9CAC-249AC4E5FC38}" type="presParOf" srcId="{5E43258D-5175-4C58-818F-C7A8CCBD81B3}" destId="{9FBA941A-732A-480E-B04B-C6CDFC09F884}" srcOrd="1" destOrd="0" presId="urn:microsoft.com/office/officeart/2005/8/layout/cycle8"/>
    <dgm:cxn modelId="{98935A0F-F126-49CF-8512-5A5EC9D0E7CF}" type="presParOf" srcId="{5E43258D-5175-4C58-818F-C7A8CCBD81B3}" destId="{6473FFBA-FAC4-4B19-918B-EB63D506238C}" srcOrd="2" destOrd="0" presId="urn:microsoft.com/office/officeart/2005/8/layout/cycle8"/>
    <dgm:cxn modelId="{9EAD2435-0427-47C8-BA71-0A79AC6510CB}" type="presParOf" srcId="{5E43258D-5175-4C58-818F-C7A8CCBD81B3}" destId="{3F7A5E9A-F451-422A-BF1C-3B4C44832147}" srcOrd="3" destOrd="0" presId="urn:microsoft.com/office/officeart/2005/8/layout/cycle8"/>
    <dgm:cxn modelId="{3ED8EFE8-EFEA-404E-A52F-C280AF34E9AE}" type="presParOf" srcId="{5E43258D-5175-4C58-818F-C7A8CCBD81B3}" destId="{86A9583C-77A5-4CF7-9509-3637CF1CF394}" srcOrd="4" destOrd="0" presId="urn:microsoft.com/office/officeart/2005/8/layout/cycle8"/>
    <dgm:cxn modelId="{1CF5D296-9C69-470A-AF51-5F59F2E30FB6}" type="presParOf" srcId="{5E43258D-5175-4C58-818F-C7A8CCBD81B3}" destId="{3CA852B5-03B1-4E45-BB2E-87ED7ECFB36E}" srcOrd="5" destOrd="0" presId="urn:microsoft.com/office/officeart/2005/8/layout/cycle8"/>
    <dgm:cxn modelId="{A42F17AD-3614-49E3-916B-519323D5AA08}" type="presParOf" srcId="{5E43258D-5175-4C58-818F-C7A8CCBD81B3}" destId="{9513E762-87DC-4396-BAFA-13ECBA4675A2}" srcOrd="6" destOrd="0" presId="urn:microsoft.com/office/officeart/2005/8/layout/cycle8"/>
    <dgm:cxn modelId="{A29321A7-37E1-477E-A169-53C8F5DCE56B}" type="presParOf" srcId="{5E43258D-5175-4C58-818F-C7A8CCBD81B3}" destId="{89F22BA4-E63A-410E-90B9-F3B7FFC8F7E7}" srcOrd="7" destOrd="0" presId="urn:microsoft.com/office/officeart/2005/8/layout/cycle8"/>
    <dgm:cxn modelId="{2A102AEA-1D6E-47F4-A289-32AA33BAC809}" type="presParOf" srcId="{5E43258D-5175-4C58-818F-C7A8CCBD81B3}" destId="{F61126CE-F65B-4617-8393-36C6503D4214}" srcOrd="8" destOrd="0" presId="urn:microsoft.com/office/officeart/2005/8/layout/cycle8"/>
    <dgm:cxn modelId="{86B08E2C-8362-4342-887F-DA7B080C42C2}" type="presParOf" srcId="{5E43258D-5175-4C58-818F-C7A8CCBD81B3}" destId="{4FA4EC55-0955-46D7-A5AE-34750BFB0DCD}" srcOrd="9" destOrd="0" presId="urn:microsoft.com/office/officeart/2005/8/layout/cycle8"/>
    <dgm:cxn modelId="{ED1742D2-CA1F-4EDA-9477-26554CA76B9C}" type="presParOf" srcId="{5E43258D-5175-4C58-818F-C7A8CCBD81B3}" destId="{86AAFBFE-6FCB-4272-BC3B-4A7B32FF997F}" srcOrd="10" destOrd="0" presId="urn:microsoft.com/office/officeart/2005/8/layout/cycle8"/>
    <dgm:cxn modelId="{80F96988-05F3-430D-B0CF-DC06E933C2AF}" type="presParOf" srcId="{5E43258D-5175-4C58-818F-C7A8CCBD81B3}" destId="{DAE02150-5BB5-4867-BD39-5E32B54AE36B}" srcOrd="11" destOrd="0" presId="urn:microsoft.com/office/officeart/2005/8/layout/cycle8"/>
    <dgm:cxn modelId="{27FE769A-DA1D-4660-89AB-190B1397CD20}" type="presParOf" srcId="{5E43258D-5175-4C58-818F-C7A8CCBD81B3}" destId="{F7787A6A-2389-4BA2-9655-470725CDE916}" srcOrd="12" destOrd="0" presId="urn:microsoft.com/office/officeart/2005/8/layout/cycle8"/>
    <dgm:cxn modelId="{A0040A53-428C-47D5-AFCA-86E967A8D482}" type="presParOf" srcId="{5E43258D-5175-4C58-818F-C7A8CCBD81B3}" destId="{7603DDD9-5EA3-4969-8371-57AC982ABD59}" srcOrd="13" destOrd="0" presId="urn:microsoft.com/office/officeart/2005/8/layout/cycle8"/>
    <dgm:cxn modelId="{8E21FA7C-A468-4190-82BF-86EA41CE4E03}" type="presParOf" srcId="{5E43258D-5175-4C58-818F-C7A8CCBD81B3}" destId="{847A9565-993B-4E5A-8C6A-01929DECADE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235D04-A4C3-494F-85B5-682115590FC2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424AEEE-D4D7-4048-B81F-41135B9805D2}">
      <dgm:prSet phldrT="[Texte]" phldr="0"/>
      <dgm:spPr/>
      <dgm:t>
        <a:bodyPr/>
        <a:lstStyle/>
        <a:p>
          <a:r>
            <a:rPr lang="fr-FR"/>
            <a:t>Etablir des relations entre les mots </a:t>
          </a:r>
        </a:p>
      </dgm:t>
    </dgm:pt>
    <dgm:pt modelId="{9AF263DB-1252-44D2-B986-E27E05DC99DC}" type="parTrans" cxnId="{19A59C31-C52B-4003-9B70-64E3E70C5714}">
      <dgm:prSet/>
      <dgm:spPr/>
      <dgm:t>
        <a:bodyPr/>
        <a:lstStyle/>
        <a:p>
          <a:endParaRPr lang="fr-FR"/>
        </a:p>
      </dgm:t>
    </dgm:pt>
    <dgm:pt modelId="{300C5675-8ED2-4EB8-86FF-0CF4D4490356}" type="sibTrans" cxnId="{19A59C31-C52B-4003-9B70-64E3E70C5714}">
      <dgm:prSet/>
      <dgm:spPr/>
      <dgm:t>
        <a:bodyPr/>
        <a:lstStyle/>
        <a:p>
          <a:endParaRPr lang="fr-FR"/>
        </a:p>
      </dgm:t>
    </dgm:pt>
    <dgm:pt modelId="{FA19E088-2AB5-4335-9F67-A751213F7CEB}">
      <dgm:prSet phldrT="[Texte]" phldr="0"/>
      <dgm:spPr/>
      <dgm:t>
        <a:bodyPr/>
        <a:lstStyle/>
        <a:p>
          <a:r>
            <a:rPr lang="fr-FR"/>
            <a:t>Réemployer le vocabulaire étudié</a:t>
          </a:r>
        </a:p>
      </dgm:t>
    </dgm:pt>
    <dgm:pt modelId="{53273991-75A7-428A-8678-87CDDF03D7D3}" type="parTrans" cxnId="{D1332F13-612D-4A65-98D8-20D38093F81E}">
      <dgm:prSet/>
      <dgm:spPr/>
      <dgm:t>
        <a:bodyPr/>
        <a:lstStyle/>
        <a:p>
          <a:endParaRPr lang="fr-FR"/>
        </a:p>
      </dgm:t>
    </dgm:pt>
    <dgm:pt modelId="{B9427C9E-9158-4B76-9895-721D80A456A4}" type="sibTrans" cxnId="{D1332F13-612D-4A65-98D8-20D38093F81E}">
      <dgm:prSet/>
      <dgm:spPr/>
      <dgm:t>
        <a:bodyPr/>
        <a:lstStyle/>
        <a:p>
          <a:endParaRPr lang="fr-FR"/>
        </a:p>
      </dgm:t>
    </dgm:pt>
    <dgm:pt modelId="{A4AC461D-646F-4938-B3DF-828A543EFB9D}">
      <dgm:prSet phldrT="[Texte]" phldr="0"/>
      <dgm:spPr/>
      <dgm:t>
        <a:bodyPr/>
        <a:lstStyle/>
        <a:p>
          <a:r>
            <a:rPr lang="fr-FR"/>
            <a:t>Enrichir son vocabulaire dans toutes les disciplines</a:t>
          </a:r>
        </a:p>
      </dgm:t>
    </dgm:pt>
    <dgm:pt modelId="{0D5317CD-12B0-46F5-A116-B1E5367846FD}" type="parTrans" cxnId="{33388060-0A32-4D9A-87B4-2EC306722791}">
      <dgm:prSet/>
      <dgm:spPr/>
      <dgm:t>
        <a:bodyPr/>
        <a:lstStyle/>
        <a:p>
          <a:endParaRPr lang="fr-FR"/>
        </a:p>
      </dgm:t>
    </dgm:pt>
    <dgm:pt modelId="{747BB6E9-ED16-429F-88A0-7B3D4472894C}" type="sibTrans" cxnId="{33388060-0A32-4D9A-87B4-2EC306722791}">
      <dgm:prSet/>
      <dgm:spPr/>
      <dgm:t>
        <a:bodyPr/>
        <a:lstStyle/>
        <a:p>
          <a:endParaRPr lang="fr-FR"/>
        </a:p>
      </dgm:t>
    </dgm:pt>
    <dgm:pt modelId="{F5854E25-9313-44EC-9F4B-42F09CBD5308}">
      <dgm:prSet/>
      <dgm:spPr/>
      <dgm:t>
        <a:bodyPr/>
        <a:lstStyle/>
        <a:p>
          <a:r>
            <a:rPr lang="fr-FR"/>
            <a:t>Mémoriser l’orthographe des mots </a:t>
          </a:r>
        </a:p>
      </dgm:t>
    </dgm:pt>
    <dgm:pt modelId="{AFDF835C-AF87-4C0B-B083-66E1D20132DB}" type="parTrans" cxnId="{44A61163-A436-4792-9C64-7F517CCDAEC9}">
      <dgm:prSet/>
      <dgm:spPr/>
      <dgm:t>
        <a:bodyPr/>
        <a:lstStyle/>
        <a:p>
          <a:endParaRPr lang="fr-FR"/>
        </a:p>
      </dgm:t>
    </dgm:pt>
    <dgm:pt modelId="{EB6BAD2D-E3C7-43CE-8DFA-13416FD0ADF9}" type="sibTrans" cxnId="{44A61163-A436-4792-9C64-7F517CCDAEC9}">
      <dgm:prSet/>
      <dgm:spPr/>
      <dgm:t>
        <a:bodyPr/>
        <a:lstStyle/>
        <a:p>
          <a:endParaRPr lang="fr-FR"/>
        </a:p>
      </dgm:t>
    </dgm:pt>
    <dgm:pt modelId="{5E43258D-5175-4C58-818F-C7A8CCBD81B3}" type="pres">
      <dgm:prSet presAssocID="{2F235D04-A4C3-494F-85B5-682115590FC2}" presName="compositeShape" presStyleCnt="0">
        <dgm:presLayoutVars>
          <dgm:chMax val="7"/>
          <dgm:dir/>
          <dgm:resizeHandles val="exact"/>
        </dgm:presLayoutVars>
      </dgm:prSet>
      <dgm:spPr/>
    </dgm:pt>
    <dgm:pt modelId="{83C09216-B44A-4672-82E7-AC105992C1F6}" type="pres">
      <dgm:prSet presAssocID="{2F235D04-A4C3-494F-85B5-682115590FC2}" presName="wedge1" presStyleLbl="node1" presStyleIdx="0" presStyleCnt="4"/>
      <dgm:spPr/>
    </dgm:pt>
    <dgm:pt modelId="{9FBA941A-732A-480E-B04B-C6CDFC09F884}" type="pres">
      <dgm:prSet presAssocID="{2F235D04-A4C3-494F-85B5-682115590FC2}" presName="dummy1a" presStyleCnt="0"/>
      <dgm:spPr/>
    </dgm:pt>
    <dgm:pt modelId="{6473FFBA-FAC4-4B19-918B-EB63D506238C}" type="pres">
      <dgm:prSet presAssocID="{2F235D04-A4C3-494F-85B5-682115590FC2}" presName="dummy1b" presStyleCnt="0"/>
      <dgm:spPr/>
    </dgm:pt>
    <dgm:pt modelId="{3F7A5E9A-F451-422A-BF1C-3B4C44832147}" type="pres">
      <dgm:prSet presAssocID="{2F235D04-A4C3-494F-85B5-682115590F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6A9583C-77A5-4CF7-9509-3637CF1CF394}" type="pres">
      <dgm:prSet presAssocID="{2F235D04-A4C3-494F-85B5-682115590FC2}" presName="wedge2" presStyleLbl="node1" presStyleIdx="1" presStyleCnt="4"/>
      <dgm:spPr/>
    </dgm:pt>
    <dgm:pt modelId="{3CA852B5-03B1-4E45-BB2E-87ED7ECFB36E}" type="pres">
      <dgm:prSet presAssocID="{2F235D04-A4C3-494F-85B5-682115590FC2}" presName="dummy2a" presStyleCnt="0"/>
      <dgm:spPr/>
    </dgm:pt>
    <dgm:pt modelId="{9513E762-87DC-4396-BAFA-13ECBA4675A2}" type="pres">
      <dgm:prSet presAssocID="{2F235D04-A4C3-494F-85B5-682115590FC2}" presName="dummy2b" presStyleCnt="0"/>
      <dgm:spPr/>
    </dgm:pt>
    <dgm:pt modelId="{89F22BA4-E63A-410E-90B9-F3B7FFC8F7E7}" type="pres">
      <dgm:prSet presAssocID="{2F235D04-A4C3-494F-85B5-682115590F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61126CE-F65B-4617-8393-36C6503D4214}" type="pres">
      <dgm:prSet presAssocID="{2F235D04-A4C3-494F-85B5-682115590FC2}" presName="wedge3" presStyleLbl="node1" presStyleIdx="2" presStyleCnt="4"/>
      <dgm:spPr/>
    </dgm:pt>
    <dgm:pt modelId="{4FA4EC55-0955-46D7-A5AE-34750BFB0DCD}" type="pres">
      <dgm:prSet presAssocID="{2F235D04-A4C3-494F-85B5-682115590FC2}" presName="dummy3a" presStyleCnt="0"/>
      <dgm:spPr/>
    </dgm:pt>
    <dgm:pt modelId="{86AAFBFE-6FCB-4272-BC3B-4A7B32FF997F}" type="pres">
      <dgm:prSet presAssocID="{2F235D04-A4C3-494F-85B5-682115590FC2}" presName="dummy3b" presStyleCnt="0"/>
      <dgm:spPr/>
    </dgm:pt>
    <dgm:pt modelId="{DAE02150-5BB5-4867-BD39-5E32B54AE36B}" type="pres">
      <dgm:prSet presAssocID="{2F235D04-A4C3-494F-85B5-682115590F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1BE15D9-9BA1-430D-B037-1E981CE21494}" type="pres">
      <dgm:prSet presAssocID="{2F235D04-A4C3-494F-85B5-682115590FC2}" presName="wedge4" presStyleLbl="node1" presStyleIdx="3" presStyleCnt="4"/>
      <dgm:spPr/>
    </dgm:pt>
    <dgm:pt modelId="{E2434BA5-6664-43A8-9F5A-2BE94B6731A3}" type="pres">
      <dgm:prSet presAssocID="{2F235D04-A4C3-494F-85B5-682115590FC2}" presName="dummy4a" presStyleCnt="0"/>
      <dgm:spPr/>
    </dgm:pt>
    <dgm:pt modelId="{5974DE7C-6138-4A9C-8B04-30583531A7E7}" type="pres">
      <dgm:prSet presAssocID="{2F235D04-A4C3-494F-85B5-682115590FC2}" presName="dummy4b" presStyleCnt="0"/>
      <dgm:spPr/>
    </dgm:pt>
    <dgm:pt modelId="{569E61F6-1BD5-430E-AAD1-4079E1CD189B}" type="pres">
      <dgm:prSet presAssocID="{2F235D04-A4C3-494F-85B5-682115590F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7787A6A-2389-4BA2-9655-470725CDE916}" type="pres">
      <dgm:prSet presAssocID="{300C5675-8ED2-4EB8-86FF-0CF4D4490356}" presName="arrowWedge1" presStyleLbl="fgSibTrans2D1" presStyleIdx="0" presStyleCnt="4"/>
      <dgm:spPr/>
    </dgm:pt>
    <dgm:pt modelId="{7603DDD9-5EA3-4969-8371-57AC982ABD59}" type="pres">
      <dgm:prSet presAssocID="{B9427C9E-9158-4B76-9895-721D80A456A4}" presName="arrowWedge2" presStyleLbl="fgSibTrans2D1" presStyleIdx="1" presStyleCnt="4"/>
      <dgm:spPr/>
    </dgm:pt>
    <dgm:pt modelId="{4D9E849A-DC05-4E4C-B1F3-8A05DA473100}" type="pres">
      <dgm:prSet presAssocID="{EB6BAD2D-E3C7-43CE-8DFA-13416FD0ADF9}" presName="arrowWedge3" presStyleLbl="fgSibTrans2D1" presStyleIdx="2" presStyleCnt="4"/>
      <dgm:spPr/>
    </dgm:pt>
    <dgm:pt modelId="{E40598CE-1D3A-4CD8-9DAD-06DE6DF8D908}" type="pres">
      <dgm:prSet presAssocID="{747BB6E9-ED16-429F-88A0-7B3D4472894C}" presName="arrowWedge4" presStyleLbl="fgSibTrans2D1" presStyleIdx="3" presStyleCnt="4"/>
      <dgm:spPr/>
    </dgm:pt>
  </dgm:ptLst>
  <dgm:cxnLst>
    <dgm:cxn modelId="{D1332F13-612D-4A65-98D8-20D38093F81E}" srcId="{2F235D04-A4C3-494F-85B5-682115590FC2}" destId="{FA19E088-2AB5-4335-9F67-A751213F7CEB}" srcOrd="1" destOrd="0" parTransId="{53273991-75A7-428A-8678-87CDDF03D7D3}" sibTransId="{B9427C9E-9158-4B76-9895-721D80A456A4}"/>
    <dgm:cxn modelId="{DDF1F62E-E891-46A1-B3AE-7ED252700D25}" type="presOf" srcId="{3424AEEE-D4D7-4048-B81F-41135B9805D2}" destId="{3F7A5E9A-F451-422A-BF1C-3B4C44832147}" srcOrd="1" destOrd="0" presId="urn:microsoft.com/office/officeart/2005/8/layout/cycle8"/>
    <dgm:cxn modelId="{19A59C31-C52B-4003-9B70-64E3E70C5714}" srcId="{2F235D04-A4C3-494F-85B5-682115590FC2}" destId="{3424AEEE-D4D7-4048-B81F-41135B9805D2}" srcOrd="0" destOrd="0" parTransId="{9AF263DB-1252-44D2-B986-E27E05DC99DC}" sibTransId="{300C5675-8ED2-4EB8-86FF-0CF4D4490356}"/>
    <dgm:cxn modelId="{B7CECC37-FF19-4D04-861C-777ECDD6403E}" type="presOf" srcId="{2F235D04-A4C3-494F-85B5-682115590FC2}" destId="{5E43258D-5175-4C58-818F-C7A8CCBD81B3}" srcOrd="0" destOrd="0" presId="urn:microsoft.com/office/officeart/2005/8/layout/cycle8"/>
    <dgm:cxn modelId="{33388060-0A32-4D9A-87B4-2EC306722791}" srcId="{2F235D04-A4C3-494F-85B5-682115590FC2}" destId="{A4AC461D-646F-4938-B3DF-828A543EFB9D}" srcOrd="3" destOrd="0" parTransId="{0D5317CD-12B0-46F5-A116-B1E5367846FD}" sibTransId="{747BB6E9-ED16-429F-88A0-7B3D4472894C}"/>
    <dgm:cxn modelId="{44A61163-A436-4792-9C64-7F517CCDAEC9}" srcId="{2F235D04-A4C3-494F-85B5-682115590FC2}" destId="{F5854E25-9313-44EC-9F4B-42F09CBD5308}" srcOrd="2" destOrd="0" parTransId="{AFDF835C-AF87-4C0B-B083-66E1D20132DB}" sibTransId="{EB6BAD2D-E3C7-43CE-8DFA-13416FD0ADF9}"/>
    <dgm:cxn modelId="{588E5344-4706-42BE-AE95-12D109854CCB}" type="presOf" srcId="{A4AC461D-646F-4938-B3DF-828A543EFB9D}" destId="{41BE15D9-9BA1-430D-B037-1E981CE21494}" srcOrd="0" destOrd="0" presId="urn:microsoft.com/office/officeart/2005/8/layout/cycle8"/>
    <dgm:cxn modelId="{5D303E67-082D-468C-BC1D-66633FA929CA}" type="presOf" srcId="{F5854E25-9313-44EC-9F4B-42F09CBD5308}" destId="{F61126CE-F65B-4617-8393-36C6503D4214}" srcOrd="0" destOrd="0" presId="urn:microsoft.com/office/officeart/2005/8/layout/cycle8"/>
    <dgm:cxn modelId="{321E388C-4459-4075-8691-C6333F12F7D4}" type="presOf" srcId="{F5854E25-9313-44EC-9F4B-42F09CBD5308}" destId="{DAE02150-5BB5-4867-BD39-5E32B54AE36B}" srcOrd="1" destOrd="0" presId="urn:microsoft.com/office/officeart/2005/8/layout/cycle8"/>
    <dgm:cxn modelId="{D9CDA792-3F78-4CA8-AB2C-51FC6597A1AA}" type="presOf" srcId="{3424AEEE-D4D7-4048-B81F-41135B9805D2}" destId="{83C09216-B44A-4672-82E7-AC105992C1F6}" srcOrd="0" destOrd="0" presId="urn:microsoft.com/office/officeart/2005/8/layout/cycle8"/>
    <dgm:cxn modelId="{314D4E96-262F-4A64-9C28-BA9B2D2E04F8}" type="presOf" srcId="{FA19E088-2AB5-4335-9F67-A751213F7CEB}" destId="{86A9583C-77A5-4CF7-9509-3637CF1CF394}" srcOrd="0" destOrd="0" presId="urn:microsoft.com/office/officeart/2005/8/layout/cycle8"/>
    <dgm:cxn modelId="{EAB104A9-1DD2-4D51-BC40-887D947BA1AC}" type="presOf" srcId="{FA19E088-2AB5-4335-9F67-A751213F7CEB}" destId="{89F22BA4-E63A-410E-90B9-F3B7FFC8F7E7}" srcOrd="1" destOrd="0" presId="urn:microsoft.com/office/officeart/2005/8/layout/cycle8"/>
    <dgm:cxn modelId="{FC5682C3-568C-4E2E-9333-98375FB1040A}" type="presOf" srcId="{A4AC461D-646F-4938-B3DF-828A543EFB9D}" destId="{569E61F6-1BD5-430E-AAD1-4079E1CD189B}" srcOrd="1" destOrd="0" presId="urn:microsoft.com/office/officeart/2005/8/layout/cycle8"/>
    <dgm:cxn modelId="{70CE8266-140D-4A00-B730-BC6C237ECD01}" type="presParOf" srcId="{5E43258D-5175-4C58-818F-C7A8CCBD81B3}" destId="{83C09216-B44A-4672-82E7-AC105992C1F6}" srcOrd="0" destOrd="0" presId="urn:microsoft.com/office/officeart/2005/8/layout/cycle8"/>
    <dgm:cxn modelId="{DC645ADA-811E-42D2-9CAC-249AC4E5FC38}" type="presParOf" srcId="{5E43258D-5175-4C58-818F-C7A8CCBD81B3}" destId="{9FBA941A-732A-480E-B04B-C6CDFC09F884}" srcOrd="1" destOrd="0" presId="urn:microsoft.com/office/officeart/2005/8/layout/cycle8"/>
    <dgm:cxn modelId="{98935A0F-F126-49CF-8512-5A5EC9D0E7CF}" type="presParOf" srcId="{5E43258D-5175-4C58-818F-C7A8CCBD81B3}" destId="{6473FFBA-FAC4-4B19-918B-EB63D506238C}" srcOrd="2" destOrd="0" presId="urn:microsoft.com/office/officeart/2005/8/layout/cycle8"/>
    <dgm:cxn modelId="{9EAD2435-0427-47C8-BA71-0A79AC6510CB}" type="presParOf" srcId="{5E43258D-5175-4C58-818F-C7A8CCBD81B3}" destId="{3F7A5E9A-F451-422A-BF1C-3B4C44832147}" srcOrd="3" destOrd="0" presId="urn:microsoft.com/office/officeart/2005/8/layout/cycle8"/>
    <dgm:cxn modelId="{3ED8EFE8-EFEA-404E-A52F-C280AF34E9AE}" type="presParOf" srcId="{5E43258D-5175-4C58-818F-C7A8CCBD81B3}" destId="{86A9583C-77A5-4CF7-9509-3637CF1CF394}" srcOrd="4" destOrd="0" presId="urn:microsoft.com/office/officeart/2005/8/layout/cycle8"/>
    <dgm:cxn modelId="{1CF5D296-9C69-470A-AF51-5F59F2E30FB6}" type="presParOf" srcId="{5E43258D-5175-4C58-818F-C7A8CCBD81B3}" destId="{3CA852B5-03B1-4E45-BB2E-87ED7ECFB36E}" srcOrd="5" destOrd="0" presId="urn:microsoft.com/office/officeart/2005/8/layout/cycle8"/>
    <dgm:cxn modelId="{A42F17AD-3614-49E3-916B-519323D5AA08}" type="presParOf" srcId="{5E43258D-5175-4C58-818F-C7A8CCBD81B3}" destId="{9513E762-87DC-4396-BAFA-13ECBA4675A2}" srcOrd="6" destOrd="0" presId="urn:microsoft.com/office/officeart/2005/8/layout/cycle8"/>
    <dgm:cxn modelId="{A29321A7-37E1-477E-A169-53C8F5DCE56B}" type="presParOf" srcId="{5E43258D-5175-4C58-818F-C7A8CCBD81B3}" destId="{89F22BA4-E63A-410E-90B9-F3B7FFC8F7E7}" srcOrd="7" destOrd="0" presId="urn:microsoft.com/office/officeart/2005/8/layout/cycle8"/>
    <dgm:cxn modelId="{2A102AEA-1D6E-47F4-A289-32AA33BAC809}" type="presParOf" srcId="{5E43258D-5175-4C58-818F-C7A8CCBD81B3}" destId="{F61126CE-F65B-4617-8393-36C6503D4214}" srcOrd="8" destOrd="0" presId="urn:microsoft.com/office/officeart/2005/8/layout/cycle8"/>
    <dgm:cxn modelId="{86B08E2C-8362-4342-887F-DA7B080C42C2}" type="presParOf" srcId="{5E43258D-5175-4C58-818F-C7A8CCBD81B3}" destId="{4FA4EC55-0955-46D7-A5AE-34750BFB0DCD}" srcOrd="9" destOrd="0" presId="urn:microsoft.com/office/officeart/2005/8/layout/cycle8"/>
    <dgm:cxn modelId="{ED1742D2-CA1F-4EDA-9477-26554CA76B9C}" type="presParOf" srcId="{5E43258D-5175-4C58-818F-C7A8CCBD81B3}" destId="{86AAFBFE-6FCB-4272-BC3B-4A7B32FF997F}" srcOrd="10" destOrd="0" presId="urn:microsoft.com/office/officeart/2005/8/layout/cycle8"/>
    <dgm:cxn modelId="{80F96988-05F3-430D-B0CF-DC06E933C2AF}" type="presParOf" srcId="{5E43258D-5175-4C58-818F-C7A8CCBD81B3}" destId="{DAE02150-5BB5-4867-BD39-5E32B54AE36B}" srcOrd="11" destOrd="0" presId="urn:microsoft.com/office/officeart/2005/8/layout/cycle8"/>
    <dgm:cxn modelId="{2563A0BA-071E-4625-8C73-30A54BF22225}" type="presParOf" srcId="{5E43258D-5175-4C58-818F-C7A8CCBD81B3}" destId="{41BE15D9-9BA1-430D-B037-1E981CE21494}" srcOrd="12" destOrd="0" presId="urn:microsoft.com/office/officeart/2005/8/layout/cycle8"/>
    <dgm:cxn modelId="{5ECD56D1-7249-405B-AC3E-0ED1B76D252D}" type="presParOf" srcId="{5E43258D-5175-4C58-818F-C7A8CCBD81B3}" destId="{E2434BA5-6664-43A8-9F5A-2BE94B6731A3}" srcOrd="13" destOrd="0" presId="urn:microsoft.com/office/officeart/2005/8/layout/cycle8"/>
    <dgm:cxn modelId="{A0D3672C-FD8F-476C-BFDB-21E20760FD16}" type="presParOf" srcId="{5E43258D-5175-4C58-818F-C7A8CCBD81B3}" destId="{5974DE7C-6138-4A9C-8B04-30583531A7E7}" srcOrd="14" destOrd="0" presId="urn:microsoft.com/office/officeart/2005/8/layout/cycle8"/>
    <dgm:cxn modelId="{A3224AA2-59CC-4C8A-BA64-3D23FD43EFC0}" type="presParOf" srcId="{5E43258D-5175-4C58-818F-C7A8CCBD81B3}" destId="{569E61F6-1BD5-430E-AAD1-4079E1CD189B}" srcOrd="15" destOrd="0" presId="urn:microsoft.com/office/officeart/2005/8/layout/cycle8"/>
    <dgm:cxn modelId="{27FE769A-DA1D-4660-89AB-190B1397CD20}" type="presParOf" srcId="{5E43258D-5175-4C58-818F-C7A8CCBD81B3}" destId="{F7787A6A-2389-4BA2-9655-470725CDE916}" srcOrd="16" destOrd="0" presId="urn:microsoft.com/office/officeart/2005/8/layout/cycle8"/>
    <dgm:cxn modelId="{A0040A53-428C-47D5-AFCA-86E967A8D482}" type="presParOf" srcId="{5E43258D-5175-4C58-818F-C7A8CCBD81B3}" destId="{7603DDD9-5EA3-4969-8371-57AC982ABD59}" srcOrd="17" destOrd="0" presId="urn:microsoft.com/office/officeart/2005/8/layout/cycle8"/>
    <dgm:cxn modelId="{350576DE-EAD6-4F61-BE79-BA4E9E03C5EF}" type="presParOf" srcId="{5E43258D-5175-4C58-818F-C7A8CCBD81B3}" destId="{4D9E849A-DC05-4E4C-B1F3-8A05DA473100}" srcOrd="18" destOrd="0" presId="urn:microsoft.com/office/officeart/2005/8/layout/cycle8"/>
    <dgm:cxn modelId="{C69BEAF8-B3CB-4453-B1BA-3392E875AE6B}" type="presParOf" srcId="{5E43258D-5175-4C58-818F-C7A8CCBD81B3}" destId="{E40598CE-1D3A-4CD8-9DAD-06DE6DF8D908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09216-B44A-4672-82E7-AC105992C1F6}">
      <dsp:nvSpPr>
        <dsp:cNvPr id="0" name=""/>
        <dsp:cNvSpPr/>
      </dsp:nvSpPr>
      <dsp:spPr>
        <a:xfrm>
          <a:off x="1881902" y="352213"/>
          <a:ext cx="4551680" cy="455168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Ecouter pour comprendre </a:t>
          </a:r>
        </a:p>
      </dsp:txBody>
      <dsp:txXfrm>
        <a:off x="4280746" y="1316736"/>
        <a:ext cx="1625600" cy="1354666"/>
      </dsp:txXfrm>
    </dsp:sp>
    <dsp:sp modelId="{86A9583C-77A5-4CF7-9509-3637CF1CF394}">
      <dsp:nvSpPr>
        <dsp:cNvPr id="0" name=""/>
        <dsp:cNvSpPr/>
      </dsp:nvSpPr>
      <dsp:spPr>
        <a:xfrm>
          <a:off x="1788159" y="514773"/>
          <a:ext cx="4551680" cy="455168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Dire pour être compris dans toutes les disciplines</a:t>
          </a:r>
        </a:p>
      </dsp:txBody>
      <dsp:txXfrm>
        <a:off x="2871893" y="3467946"/>
        <a:ext cx="2438400" cy="1192106"/>
      </dsp:txXfrm>
    </dsp:sp>
    <dsp:sp modelId="{F61126CE-F65B-4617-8393-36C6503D4214}">
      <dsp:nvSpPr>
        <dsp:cNvPr id="0" name=""/>
        <dsp:cNvSpPr/>
      </dsp:nvSpPr>
      <dsp:spPr>
        <a:xfrm>
          <a:off x="1694416" y="352213"/>
          <a:ext cx="4551680" cy="455168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/>
            <a:t>Participer à des échanges verbaux</a:t>
          </a:r>
        </a:p>
      </dsp:txBody>
      <dsp:txXfrm>
        <a:off x="2221653" y="1316736"/>
        <a:ext cx="1625600" cy="1354666"/>
      </dsp:txXfrm>
    </dsp:sp>
    <dsp:sp modelId="{F7787A6A-2389-4BA2-9655-470725CDE916}">
      <dsp:nvSpPr>
        <dsp:cNvPr id="0" name=""/>
        <dsp:cNvSpPr/>
      </dsp:nvSpPr>
      <dsp:spPr>
        <a:xfrm>
          <a:off x="1600507" y="70442"/>
          <a:ext cx="5115221" cy="5115221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3DDD9-5EA3-4969-8371-57AC982ABD59}">
      <dsp:nvSpPr>
        <dsp:cNvPr id="0" name=""/>
        <dsp:cNvSpPr/>
      </dsp:nvSpPr>
      <dsp:spPr>
        <a:xfrm>
          <a:off x="1506389" y="232714"/>
          <a:ext cx="5115221" cy="5115221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A9565-993B-4E5A-8C6A-01929DECADE4}">
      <dsp:nvSpPr>
        <dsp:cNvPr id="0" name=""/>
        <dsp:cNvSpPr/>
      </dsp:nvSpPr>
      <dsp:spPr>
        <a:xfrm>
          <a:off x="1412270" y="70442"/>
          <a:ext cx="5115221" cy="5115221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09216-B44A-4672-82E7-AC105992C1F6}">
      <dsp:nvSpPr>
        <dsp:cNvPr id="0" name=""/>
        <dsp:cNvSpPr/>
      </dsp:nvSpPr>
      <dsp:spPr>
        <a:xfrm>
          <a:off x="1846563" y="339090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Etablir des relations entre les mots </a:t>
          </a:r>
        </a:p>
      </dsp:txBody>
      <dsp:txXfrm>
        <a:off x="4262746" y="1282480"/>
        <a:ext cx="1679786" cy="1246293"/>
      </dsp:txXfrm>
    </dsp:sp>
    <dsp:sp modelId="{86A9583C-77A5-4CF7-9509-3637CF1CF394}">
      <dsp:nvSpPr>
        <dsp:cNvPr id="0" name=""/>
        <dsp:cNvSpPr/>
      </dsp:nvSpPr>
      <dsp:spPr>
        <a:xfrm>
          <a:off x="1846563" y="491896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Réemployer le vocabulaire étudié</a:t>
          </a:r>
        </a:p>
      </dsp:txBody>
      <dsp:txXfrm>
        <a:off x="4262746" y="2853893"/>
        <a:ext cx="1679786" cy="1246293"/>
      </dsp:txXfrm>
    </dsp:sp>
    <dsp:sp modelId="{F61126CE-F65B-4617-8393-36C6503D4214}">
      <dsp:nvSpPr>
        <dsp:cNvPr id="0" name=""/>
        <dsp:cNvSpPr/>
      </dsp:nvSpPr>
      <dsp:spPr>
        <a:xfrm>
          <a:off x="1693756" y="491896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Mémoriser l’orthographe des mots </a:t>
          </a:r>
        </a:p>
      </dsp:txBody>
      <dsp:txXfrm>
        <a:off x="2149466" y="2853893"/>
        <a:ext cx="1679786" cy="1246293"/>
      </dsp:txXfrm>
    </dsp:sp>
    <dsp:sp modelId="{41BE15D9-9BA1-430D-B037-1E981CE21494}">
      <dsp:nvSpPr>
        <dsp:cNvPr id="0" name=""/>
        <dsp:cNvSpPr/>
      </dsp:nvSpPr>
      <dsp:spPr>
        <a:xfrm>
          <a:off x="1693756" y="339090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/>
            <a:t>Enrichir son vocabulaire dans toutes les disciplines</a:t>
          </a:r>
        </a:p>
      </dsp:txBody>
      <dsp:txXfrm>
        <a:off x="2149466" y="1282480"/>
        <a:ext cx="1679786" cy="1246293"/>
      </dsp:txXfrm>
    </dsp:sp>
    <dsp:sp modelId="{F7787A6A-2389-4BA2-9655-470725CDE916}">
      <dsp:nvSpPr>
        <dsp:cNvPr id="0" name=""/>
        <dsp:cNvSpPr/>
      </dsp:nvSpPr>
      <dsp:spPr>
        <a:xfrm>
          <a:off x="1564792" y="57319"/>
          <a:ext cx="5115221" cy="511522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03DDD9-5EA3-4969-8371-57AC982ABD59}">
      <dsp:nvSpPr>
        <dsp:cNvPr id="0" name=""/>
        <dsp:cNvSpPr/>
      </dsp:nvSpPr>
      <dsp:spPr>
        <a:xfrm>
          <a:off x="1564792" y="210125"/>
          <a:ext cx="5115221" cy="511522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9E849A-DC05-4E4C-B1F3-8A05DA473100}">
      <dsp:nvSpPr>
        <dsp:cNvPr id="0" name=""/>
        <dsp:cNvSpPr/>
      </dsp:nvSpPr>
      <dsp:spPr>
        <a:xfrm>
          <a:off x="1411985" y="210125"/>
          <a:ext cx="5115221" cy="511522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0598CE-1D3A-4CD8-9DAD-06DE6DF8D908}">
      <dsp:nvSpPr>
        <dsp:cNvPr id="0" name=""/>
        <dsp:cNvSpPr/>
      </dsp:nvSpPr>
      <dsp:spPr>
        <a:xfrm>
          <a:off x="1411985" y="57319"/>
          <a:ext cx="5115221" cy="511522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qep.org/wp-content/uploads/2018/09/Vivreleprimaire-313-D2-loralunbrouilllon2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al.archives-ouvertes.fr/hal-02963860/document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bing.com/videos/search?q=qu'est-ce+que+l'oral+?+Dumais&amp;qpvt=qu'est-ce+que+l'oral+?+Dumais&amp;view=detail&amp;mid=EC32D6CBEF1D132CFF2AEC32D6CBEF1D132CFF2A&amp;&amp;FORM=VRDGAR&amp;ru=/videos/search?q=qu%27est-ce+que+l%27oral+%3f+Dumais&amp;qpvt=qu%27est-ce+que+l%27oral+%3f+Dumais+&amp;FORM=VDRE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u-canope.fr/bsd/sequence.aspx?bloc=885817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eduscol.education.fr/document/16270/download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videos/search?q=enseignement+du+vocabulaire+en+maternelle+Cellier&amp;&amp;view=detail&amp;mid=4617FDC3762BA02E877C4617FDC3762BA02E877C&amp;&amp;FORM=VRDGAR&amp;ru=/videos/search?q=enseignement+du+vocabulaire+en+maternelle+Cellier&amp;FORM=HDRSC4" TargetMode="External"/><Relationship Id="rId2" Type="http://schemas.openxmlformats.org/officeDocument/2006/relationships/hyperlink" Target="https://eduscol.education.fr/document/15607/download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document/13942/download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u-canope.fr/bsd/sequence.aspx?bloc=885639" TargetMode="External"/><Relationship Id="rId3" Type="http://schemas.openxmlformats.org/officeDocument/2006/relationships/hyperlink" Target="https://www.reseau-canope.fr/bsd/sequence.aspx?bloc=886167" TargetMode="External"/><Relationship Id="rId7" Type="http://schemas.openxmlformats.org/officeDocument/2006/relationships/hyperlink" Target="https://eduscol.education.fr/document/37622/download" TargetMode="External"/><Relationship Id="rId12" Type="http://schemas.openxmlformats.org/officeDocument/2006/relationships/hyperlink" Target="https://www.reseau-canope.fr/bsd/sequence.aspx?bloc=885817" TargetMode="External"/><Relationship Id="rId2" Type="http://schemas.openxmlformats.org/officeDocument/2006/relationships/hyperlink" Target="https://eduscol.education.fr/document/20578/downloa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u-canope.fr/bsd/sequence.aspx?bloc=886107" TargetMode="External"/><Relationship Id="rId11" Type="http://schemas.openxmlformats.org/officeDocument/2006/relationships/hyperlink" Target="https://www.youtube.com/watch?v=BodZtJJK_m4" TargetMode="External"/><Relationship Id="rId5" Type="http://schemas.openxmlformats.org/officeDocument/2006/relationships/hyperlink" Target="https://eduscol.education.fr/document/16336/download" TargetMode="External"/><Relationship Id="rId10" Type="http://schemas.openxmlformats.org/officeDocument/2006/relationships/hyperlink" Target="https://www.bing.com/videos/search?q=Oralbum&amp;&amp;view=detail&amp;mid=54AB38CBCAFF3A4C57AF54AB38CBCAFF3A4C57AF&amp;&amp;FORM=VRDGAR&amp;ru=/videos/search?q=Oralbum&amp;FORM=HDRSC4" TargetMode="External"/><Relationship Id="rId4" Type="http://schemas.openxmlformats.org/officeDocument/2006/relationships/hyperlink" Target="https://www.bing.com/videos/search?q=atelier+formatif+Dumais+&amp;&amp;view=detail&amp;mid=3B42CE5D290834E139003B42CE5D290834E13900&amp;&amp;FORM=VRDGAR&amp;ru=/videos/search?q=atelier+formatif+Dumais+&amp;FORM=HDRSC4" TargetMode="External"/><Relationship Id="rId9" Type="http://schemas.openxmlformats.org/officeDocument/2006/relationships/hyperlink" Target="https://www.bing.com/videos/search?q=Narramus+&amp;&amp;view=detail&amp;mid=3A3E440418FBD05772033A3E440418FBD0577203&amp;&amp;FORM=VRDGAR&amp;ru=/videos/search?q=Narramus+&amp;FORM=HDRSC4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9B2BD7-977D-7778-0C77-F60DCB19B6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235242"/>
            <a:ext cx="8915399" cy="2935705"/>
          </a:xfrm>
          <a:ln>
            <a:solidFill>
              <a:schemeClr val="accent5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  <a:t>TD 2 UE 302</a:t>
            </a:r>
            <a:br>
              <a:rPr 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>
                <a:latin typeface="Times New Roman" panose="02020603050405020304" pitchFamily="18" charset="0"/>
                <a:cs typeface="Times New Roman" panose="02020603050405020304" pitchFamily="18" charset="0"/>
              </a:rPr>
              <a:t>Didactique de l’oral</a:t>
            </a:r>
            <a:b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C8E22A0-724D-C9D6-7FB7-81360B3C0C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Hélène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Castany-Owhadi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3" descr="Une image contenant extérieur, signe, photo, assis&#10;&#10;Description générée automatiquement">
            <a:extLst>
              <a:ext uri="{FF2B5EF4-FFF2-40B4-BE49-F238E27FC236}">
                <a16:creationId xmlns:a16="http://schemas.microsoft.com/office/drawing/2014/main" id="{0684BF04-C6A0-BCB3-1AF2-610843FF7EA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576169" y="63430"/>
            <a:ext cx="1130760" cy="1130760"/>
          </a:xfrm>
          <a:prstGeom prst="rect">
            <a:avLst/>
          </a:prstGeom>
          <a:ln>
            <a:noFill/>
          </a:ln>
        </p:spPr>
      </p:pic>
      <p:pic>
        <p:nvPicPr>
          <p:cNvPr id="5" name="Image 5">
            <a:extLst>
              <a:ext uri="{FF2B5EF4-FFF2-40B4-BE49-F238E27FC236}">
                <a16:creationId xmlns:a16="http://schemas.microsoft.com/office/drawing/2014/main" id="{F537C5F0-6171-BD9F-F0FE-3C9E5407661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85135" y="88200"/>
            <a:ext cx="1463400" cy="1244160"/>
          </a:xfrm>
          <a:prstGeom prst="rect">
            <a:avLst/>
          </a:prstGeom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07B6B6C-F184-11A5-7F53-FF48AEE9B8A8}"/>
              </a:ext>
            </a:extLst>
          </p:cNvPr>
          <p:cNvSpPr txBox="1"/>
          <p:nvPr/>
        </p:nvSpPr>
        <p:spPr>
          <a:xfrm>
            <a:off x="285135" y="1332360"/>
            <a:ext cx="20647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/>
              <a:t>site de Perpignan</a:t>
            </a:r>
          </a:p>
        </p:txBody>
      </p:sp>
    </p:spTree>
    <p:extLst>
      <p:ext uri="{BB962C8B-B14F-4D97-AF65-F5344CB8AC3E}">
        <p14:creationId xmlns:p14="http://schemas.microsoft.com/office/powerpoint/2010/main" val="2692812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C66B0-15D2-7CA7-9C82-D4668E5A2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097" y="352925"/>
            <a:ext cx="9341516" cy="673769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Quelques généralités sur la didactique de l’oral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B1F48B-97A9-346B-75DC-0A5AF21FC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097" y="1427747"/>
            <a:ext cx="9341515" cy="47484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La didactique de l’oral  a du mal à se légitimer car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est quasiment toujours associée à une autre didactique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l’oral est trop souvent considéré par rapport à la norme de l’écrit </a:t>
            </a:r>
          </a:p>
          <a:p>
            <a:pPr marL="457200" lvl="1" indent="0">
              <a:buNone/>
            </a:pPr>
            <a:r>
              <a:rPr lang="fr-FR" sz="1800">
                <a:hlinkClick r:id="rId2"/>
              </a:rPr>
              <a:t>Vivreleprimaire-313-D2-loralunbrouilllon2.pdf (aqep.org)</a:t>
            </a:r>
            <a:endParaRPr lang="fr-F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l’oral peut être un médium d’apprentissage ou un objet d’apprentissage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l’oral apparait souvent  sous des formes mixtes en contexte scolaire (ex : lecture à haute voix : écrit oralisé)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l’oral fait aussi référence au « vivre ensemble » (parler est un acte social)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oral polygéré en majorité en contexte scolaire : difficulté à évaluer l’oral</a:t>
            </a:r>
          </a:p>
          <a:p>
            <a:pPr marL="457200" lvl="1" indent="0">
              <a:buNone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83EBB8-DAA7-BA99-E650-F7A2B66CE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989" y="1668378"/>
            <a:ext cx="8841623" cy="4242843"/>
          </a:xfrm>
        </p:spPr>
        <p:txBody>
          <a:bodyPr>
            <a:normAutofit/>
          </a:bodyPr>
          <a:lstStyle/>
          <a:p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 reformulation orale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un geste professionnel langagier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auto-paraphrase pour favoriser l’intercompréhension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hétéro-correction   (syntaxe, prononciation)</a:t>
            </a:r>
          </a:p>
          <a:p>
            <a:pPr marL="457200" lvl="1" indent="0">
              <a:buNone/>
            </a:pPr>
            <a:r>
              <a:rPr lang="fr-FR" sz="1800">
                <a:hlinkClick r:id="rId2"/>
              </a:rPr>
              <a:t>La reformulation orale: un phénomène langagier au service de l'enseignement-apprentissage (archives-ouvertes.fr)</a:t>
            </a:r>
            <a:endParaRPr lang="fr-FR" sz="180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passage de la répétition à la paraphrase comme trace du processus d’acquisition </a:t>
            </a:r>
          </a:p>
          <a:p>
            <a:pPr marL="457200" lvl="1" indent="0">
              <a:buNone/>
            </a:pPr>
            <a:endParaRPr lang="fr-F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62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133014-84C3-31DE-F41F-9C95A18ED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130" y="127819"/>
            <a:ext cx="9636482" cy="594852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L’oral</a:t>
            </a:r>
            <a:br>
              <a:rPr lang="fr-FR" sz="22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b="1"/>
              <a:t> </a:t>
            </a:r>
            <a:br>
              <a:rPr lang="fr-FR" b="1"/>
            </a:br>
            <a:endParaRPr lang="fr-FR" b="1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5523A80-481C-1EA0-7B8A-E6E6C83027C2}"/>
              </a:ext>
            </a:extLst>
          </p:cNvPr>
          <p:cNvSpPr txBox="1"/>
          <p:nvPr/>
        </p:nvSpPr>
        <p:spPr>
          <a:xfrm>
            <a:off x="2251587" y="5761703"/>
            <a:ext cx="4857136" cy="373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B125D5-4AB6-0966-4758-CCC60EEB74A3}"/>
              </a:ext>
            </a:extLst>
          </p:cNvPr>
          <p:cNvSpPr txBox="1"/>
          <p:nvPr/>
        </p:nvSpPr>
        <p:spPr>
          <a:xfrm>
            <a:off x="1507958" y="6314623"/>
            <a:ext cx="1025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hlinkClick r:id="rId2"/>
              </a:rPr>
              <a:t>Qu'est-ce que l'oral ? - Capsule 1 - Bing </a:t>
            </a:r>
            <a:r>
              <a:rPr lang="fr-FR" sz="1200" dirty="0" err="1">
                <a:hlinkClick r:id="rId2"/>
              </a:rPr>
              <a:t>video</a:t>
            </a:r>
            <a:endParaRPr lang="fr-FR" sz="1200" dirty="0"/>
          </a:p>
        </p:txBody>
      </p:sp>
      <p:pic>
        <p:nvPicPr>
          <p:cNvPr id="8" name="Image 7" descr="Une image contenant table&#10;&#10;Description générée automatiquement">
            <a:extLst>
              <a:ext uri="{FF2B5EF4-FFF2-40B4-BE49-F238E27FC236}">
                <a16:creationId xmlns:a16="http://schemas.microsoft.com/office/drawing/2014/main" id="{3F07F014-E31A-3588-4B86-7275794F4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00">
            <a:off x="3399386" y="781175"/>
            <a:ext cx="6752525" cy="552018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63102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C66B0-15D2-7CA7-9C82-D4668E5A2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549" y="113071"/>
            <a:ext cx="8899064" cy="575187"/>
          </a:xfrm>
        </p:spPr>
        <p:txBody>
          <a:bodyPr>
            <a:normAutofit/>
          </a:bodyPr>
          <a:lstStyle/>
          <a:p>
            <a:pPr algn="ctr"/>
            <a:r>
              <a:rPr lang="fr-FR" sz="2400">
                <a:latin typeface="Times New Roman" panose="02020603050405020304" pitchFamily="18" charset="0"/>
                <a:cs typeface="Times New Roman" panose="02020603050405020304" pitchFamily="18" charset="0"/>
              </a:rPr>
              <a:t>Si vous tombez sur un sujet sur l’oral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B1F48B-97A9-346B-75DC-0A5AF21FC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252" y="845575"/>
            <a:ext cx="8899064" cy="464082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Au cycle 1, commencer par dire que le langage oral est une priorité de l’école maternelle </a:t>
            </a:r>
          </a:p>
          <a:p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Débat au cycle 2 ou 3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Conduites discursives : argumenter, justifier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Discussion à visée philosophique / débat interprétatif / débat réglé</a:t>
            </a:r>
          </a:p>
          <a:p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 récitation / la mise en voix d’un texte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écrit oralisé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ne pas oublier la dimension littéraire, les émotions, le plaisir esthétique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atelier formatif pour travailler les objets de l’oral (débit, pause, intonation, posture…)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601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B1F48B-97A9-346B-75DC-0A5AF21FC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6284" y="452284"/>
            <a:ext cx="9704439" cy="573220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Séance de langage en maternelle </a:t>
            </a: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ou réception?</a:t>
            </a: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Conduites discursives ?</a:t>
            </a: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Grand groupe / petit groupe / relation duelle </a:t>
            </a: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 Dispositif, outil didactique ? Narramus, album-écho, oralbum, lecture-compréhension d’albums …</a:t>
            </a: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Lien avec une autre didactique ?</a:t>
            </a: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Objectifs langagiers ? </a:t>
            </a:r>
          </a:p>
          <a:p>
            <a:pPr lvl="1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fr-FR" sz="3300">
                <a:latin typeface="Times New Roman" panose="02020603050405020304" pitchFamily="18" charset="0"/>
                <a:cs typeface="Times New Roman" panose="02020603050405020304" pitchFamily="18" charset="0"/>
              </a:rPr>
              <a:t>Les petits parleurs 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277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D8ADFC-2EA8-048C-F2CA-59290FDC9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547" y="216568"/>
            <a:ext cx="9772065" cy="842211"/>
          </a:xfrm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3100" b="1">
                <a:latin typeface="Times New Roman" panose="02020603050405020304" pitchFamily="18" charset="0"/>
                <a:cs typeface="Times New Roman" panose="02020603050405020304" pitchFamily="18" charset="0"/>
              </a:rPr>
              <a:t>Langage oral et programme maternelle 2025</a:t>
            </a:r>
            <a:br>
              <a:rPr lang="fr-FR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Domaine 1 : Développer et structurer le langage oral et écrit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4EF636-F035-5ECD-668D-8C1AB405A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47" y="1331495"/>
            <a:ext cx="10347158" cy="53099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200" b="1"/>
              <a:t>PRINCIPES ET PRÉCONISATIONS</a:t>
            </a:r>
          </a:p>
          <a:p>
            <a:pPr marL="0" indent="0">
              <a:buNone/>
            </a:pPr>
            <a:endParaRPr lang="fr-FR" sz="2200" b="1"/>
          </a:p>
          <a:p>
            <a:r>
              <a:rPr lang="fr-FR" sz="2000"/>
              <a:t>Premier  objectif de l’école maternelle : </a:t>
            </a:r>
            <a:r>
              <a:rPr lang="fr-FR" sz="2000" b="1"/>
              <a:t>compréhension et usage du langage et de la langue française. </a:t>
            </a:r>
          </a:p>
          <a:p>
            <a:pPr marL="0" indent="0">
              <a:buNone/>
            </a:pPr>
            <a:endParaRPr lang="fr-FR" sz="2000" b="1"/>
          </a:p>
          <a:p>
            <a:r>
              <a:rPr lang="fr-FR" sz="2000"/>
              <a:t>Toutes les activités vécues et proposées aux enfants à l’école maternelle permettent de </a:t>
            </a:r>
            <a:r>
              <a:rPr lang="fr-FR" sz="2000" b="1"/>
              <a:t>développer </a:t>
            </a:r>
            <a:r>
              <a:rPr lang="fr-FR" sz="2000"/>
              <a:t>et</a:t>
            </a:r>
            <a:r>
              <a:rPr lang="fr-FR" sz="2000" b="1"/>
              <a:t> structurer </a:t>
            </a:r>
            <a:r>
              <a:rPr lang="fr-FR" sz="2000"/>
              <a:t>le langage </a:t>
            </a:r>
          </a:p>
          <a:p>
            <a:pPr marL="0" indent="0">
              <a:buNone/>
            </a:pPr>
            <a:endParaRPr lang="fr-FR" sz="2000"/>
          </a:p>
          <a:p>
            <a:r>
              <a:rPr lang="fr-FR" sz="2000"/>
              <a:t>La</a:t>
            </a:r>
            <a:r>
              <a:rPr lang="fr-FR" sz="2000" b="1"/>
              <a:t> régularité</a:t>
            </a:r>
            <a:r>
              <a:rPr lang="fr-FR" sz="2000"/>
              <a:t>, la </a:t>
            </a:r>
            <a:r>
              <a:rPr lang="fr-FR" sz="2000" b="1"/>
              <a:t>récurrence, la répétition</a:t>
            </a:r>
            <a:r>
              <a:rPr lang="fr-FR" sz="2000"/>
              <a:t> et la cadence de certaines activités, notamment celles qui permettent le réemploi des mots et des tournures enseignés, sont nécessaires (importance de la </a:t>
            </a:r>
            <a:r>
              <a:rPr lang="fr-FR" sz="2000" b="1"/>
              <a:t>mémorisation</a:t>
            </a:r>
            <a:r>
              <a:rPr lang="fr-FR" sz="2000"/>
              <a:t>). </a:t>
            </a:r>
          </a:p>
          <a:p>
            <a:pPr marL="0" indent="0">
              <a:buNone/>
            </a:pPr>
            <a:endParaRPr lang="fr-FR" sz="2000"/>
          </a:p>
          <a:p>
            <a:r>
              <a:rPr lang="fr-FR" sz="2000"/>
              <a:t>Un enseignement </a:t>
            </a:r>
            <a:r>
              <a:rPr lang="fr-FR" sz="2000" b="1"/>
              <a:t>différencié</a:t>
            </a:r>
            <a:r>
              <a:rPr lang="fr-FR" sz="2000"/>
              <a:t> : mise en place de petits groupes de compétences. </a:t>
            </a:r>
          </a:p>
          <a:p>
            <a:endParaRPr lang="fr-FR" sz="2000"/>
          </a:p>
          <a:p>
            <a:r>
              <a:rPr lang="fr-FR" sz="2000"/>
              <a:t>Importance de l’</a:t>
            </a:r>
            <a:r>
              <a:rPr lang="fr-FR" sz="2000" b="1"/>
              <a:t>éveil à la diversité linguistique</a:t>
            </a:r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56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3A654-3055-E69F-2EE7-92DAF32A8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43EE78-4A76-3C1B-19D1-BEE3E0B02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47" y="208547"/>
            <a:ext cx="10347158" cy="6432885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fr-FR"/>
          </a:p>
          <a:p>
            <a:r>
              <a:rPr lang="fr-FR" sz="2000"/>
              <a:t>Un enseignement </a:t>
            </a:r>
            <a:r>
              <a:rPr lang="fr-FR" sz="2000" b="1"/>
              <a:t>progressif, structuré </a:t>
            </a:r>
            <a:r>
              <a:rPr lang="fr-FR" sz="2000"/>
              <a:t>et </a:t>
            </a:r>
            <a:r>
              <a:rPr lang="fr-FR" sz="2000" b="1"/>
              <a:t>explicite </a:t>
            </a:r>
            <a:r>
              <a:rPr lang="fr-FR" sz="2000"/>
              <a:t>autour de compétences à acquérir </a:t>
            </a:r>
            <a:r>
              <a:rPr lang="fr-FR" sz="2000" b="1"/>
              <a:t>en fonction de l’âge des enfants </a:t>
            </a:r>
            <a:r>
              <a:rPr lang="fr-FR" sz="2000"/>
              <a:t>(avant 4 ANS, PS – à partir de 4 ANS, MS – à partir de 5 ANS, GS) </a:t>
            </a:r>
          </a:p>
          <a:p>
            <a:pPr marL="0" indent="0">
              <a:buNone/>
            </a:pPr>
            <a:endParaRPr lang="fr-FR" sz="2000"/>
          </a:p>
          <a:p>
            <a:r>
              <a:rPr lang="fr-FR" sz="2000"/>
              <a:t>Acquisition du langage oral pour s’exprimer, comprendre et construire sa pensée par l’enrichissement du vocabulaire et le développement des </a:t>
            </a:r>
            <a:r>
              <a:rPr lang="fr-FR" sz="2000" b="1"/>
              <a:t>compétences syntaxiques (l’enseignement du vocabulaire est prioritaire</a:t>
            </a:r>
            <a:r>
              <a:rPr lang="fr-FR" sz="2000"/>
              <a:t>, usage d’au moins 2500 mots en fin de GS</a:t>
            </a:r>
          </a:p>
          <a:p>
            <a:pPr marL="0" indent="0">
              <a:buNone/>
            </a:pPr>
            <a:endParaRPr lang="fr-FR" sz="2000"/>
          </a:p>
          <a:p>
            <a:r>
              <a:rPr lang="fr-FR" sz="2000"/>
              <a:t>Démarche</a:t>
            </a:r>
            <a:r>
              <a:rPr lang="fr-FR" sz="2000" b="1"/>
              <a:t> explicite </a:t>
            </a:r>
            <a:r>
              <a:rPr lang="fr-FR" sz="2000"/>
              <a:t>de l’enseignement de la </a:t>
            </a:r>
            <a:r>
              <a:rPr lang="fr-FR" sz="2000" b="1"/>
              <a:t>compréhension</a:t>
            </a:r>
          </a:p>
          <a:p>
            <a:endParaRPr lang="fr-FR" sz="2000"/>
          </a:p>
          <a:p>
            <a:r>
              <a:rPr lang="fr-FR" sz="2000"/>
              <a:t>L’enseignement</a:t>
            </a:r>
            <a:r>
              <a:rPr lang="fr-FR" sz="2000" b="1"/>
              <a:t> explicite </a:t>
            </a:r>
            <a:r>
              <a:rPr lang="fr-FR" sz="2000"/>
              <a:t>du </a:t>
            </a:r>
            <a:r>
              <a:rPr lang="fr-FR" sz="2000" b="1"/>
              <a:t>vocabulaire</a:t>
            </a:r>
            <a:r>
              <a:rPr lang="fr-FR" sz="2000"/>
              <a:t> : un enjeu de réduction des inégalités</a:t>
            </a:r>
          </a:p>
          <a:p>
            <a:endParaRPr lang="fr-FR" sz="2000"/>
          </a:p>
          <a:p>
            <a:r>
              <a:rPr lang="fr-FR" sz="2000"/>
              <a:t>Développement des </a:t>
            </a:r>
            <a:r>
              <a:rPr lang="fr-FR" sz="2000" b="1"/>
              <a:t>compétences syntaxiques </a:t>
            </a:r>
            <a:r>
              <a:rPr lang="fr-FR" sz="2000"/>
              <a:t>en lien avec les </a:t>
            </a:r>
            <a:r>
              <a:rPr lang="fr-FR" sz="2000" b="1"/>
              <a:t>compétences lexicales.</a:t>
            </a:r>
          </a:p>
          <a:p>
            <a:pPr marL="0" indent="0">
              <a:buNone/>
            </a:pPr>
            <a:endParaRPr lang="fr-FR" sz="2000"/>
          </a:p>
          <a:p>
            <a:r>
              <a:rPr lang="fr-FR" sz="2000" b="1"/>
              <a:t>Passage progressif de l’oral à l’écrit :  </a:t>
            </a:r>
            <a:r>
              <a:rPr lang="fr-FR" sz="2000"/>
              <a:t>préparer l’apprentissage de la lecture et de l’écriture (CP)</a:t>
            </a:r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010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A55F051-97DE-49FF-BB21-0EDA63C24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1612B4-AD89-404E-AE2A-48CCF1FE0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5400" cap="sq">
            <a:solidFill>
              <a:srgbClr val="4DCCE8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32C8B7-6A34-8B8A-B626-BD762513FE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76" b="2"/>
          <a:stretch>
            <a:fillRect/>
          </a:stretch>
        </p:blipFill>
        <p:spPr>
          <a:xfrm>
            <a:off x="643467" y="643467"/>
            <a:ext cx="10905066" cy="55710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C53B439-B9C2-2687-D81A-733F4F684598}"/>
              </a:ext>
            </a:extLst>
          </p:cNvPr>
          <p:cNvSpPr txBox="1"/>
          <p:nvPr/>
        </p:nvSpPr>
        <p:spPr>
          <a:xfrm>
            <a:off x="8305799" y="4546600"/>
            <a:ext cx="3575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>
                <a:latin typeface="Franklin Gothic Demi" panose="020B07030201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Produire des discours variés </a:t>
            </a:r>
          </a:p>
        </p:txBody>
      </p:sp>
    </p:spTree>
    <p:extLst>
      <p:ext uri="{BB962C8B-B14F-4D97-AF65-F5344CB8AC3E}">
        <p14:creationId xmlns:p14="http://schemas.microsoft.com/office/powerpoint/2010/main" val="64800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BBD00-5ABB-FACB-33B8-2AA94E82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143052-83C3-508A-E536-A99C26685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47" y="0"/>
            <a:ext cx="10347157" cy="6641433"/>
          </a:xfrm>
        </p:spPr>
        <p:txBody>
          <a:bodyPr>
            <a:normAutofit fontScale="70000" lnSpcReduction="20000"/>
          </a:bodyPr>
          <a:lstStyle/>
          <a:p>
            <a:pPr marL="457200" lvl="1" indent="0">
              <a:buNone/>
            </a:pPr>
            <a:endParaRPr lang="fr-FR"/>
          </a:p>
          <a:p>
            <a:pPr marL="0" indent="0">
              <a:buNone/>
            </a:pPr>
            <a:r>
              <a:rPr lang="fr-FR" sz="2900" b="1"/>
              <a:t>DEMARCHE D’APPRENTISSAGE DU VOCABULAIRE EXPLICITE </a:t>
            </a:r>
          </a:p>
          <a:p>
            <a:pPr marL="0" indent="0">
              <a:buNone/>
            </a:pPr>
            <a:r>
              <a:rPr lang="fr-FR" sz="2200" b="1"/>
              <a:t>(cf aussi le guide vert vocabulaire)</a:t>
            </a:r>
          </a:p>
          <a:p>
            <a:pPr marL="0" indent="0">
              <a:buNone/>
            </a:pPr>
            <a:endParaRPr lang="fr-FR" sz="2200" b="1"/>
          </a:p>
          <a:p>
            <a:r>
              <a:rPr lang="fr-FR" sz="2600" b="1"/>
              <a:t>Apporter des mots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i="1" u="sng"/>
              <a:t>Contextualisation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i="1"/>
              <a:t>En nombre conséquent (2 corpus en PS et MS ; 3 corpus en GS)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i="1"/>
              <a:t>Toutes les classes grammaticales </a:t>
            </a:r>
            <a:endParaRPr lang="fr-FR" sz="2600" b="1"/>
          </a:p>
          <a:p>
            <a:r>
              <a:rPr lang="fr-FR" sz="2600" b="1"/>
              <a:t>Structurer/catégoriser (</a:t>
            </a:r>
            <a:r>
              <a:rPr lang="fr-FR" sz="2600" b="1" i="1" u="sng"/>
              <a:t>décontextualisation</a:t>
            </a:r>
            <a:r>
              <a:rPr lang="fr-FR" sz="2600" b="1" i="1"/>
              <a:t> / activités décrochées</a:t>
            </a:r>
            <a:r>
              <a:rPr lang="fr-FR" sz="2600" b="1"/>
              <a:t>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 b="1"/>
              <a:t>Importance des réseaux lexicaux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/>
              <a:t>3 Approches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600"/>
              <a:t> sémantique (sens) : champ lexical, réseau lexical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600"/>
              <a:t>morphologique : analogies morphologiques : préfixe, suffixe, radical  (ex : chat, chatte, chaton, chatière)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600"/>
              <a:t>sonore (ex : roule/boule/moule)</a:t>
            </a:r>
            <a:endParaRPr lang="fr-FR" sz="2600" b="1"/>
          </a:p>
          <a:p>
            <a:r>
              <a:rPr lang="fr-FR" sz="2600" b="1"/>
              <a:t>Mémoriser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/>
              <a:t>Activités dédiées et quotidiennes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/>
              <a:t>Activités d’entrainement dans des contextes significatifs</a:t>
            </a:r>
            <a:endParaRPr lang="fr-FR" sz="2600" b="1"/>
          </a:p>
          <a:p>
            <a:r>
              <a:rPr lang="fr-FR" sz="2600" b="1"/>
              <a:t>Réemployer en contexte </a:t>
            </a:r>
            <a:r>
              <a:rPr lang="fr-FR" sz="2600"/>
              <a:t>(</a:t>
            </a:r>
            <a:r>
              <a:rPr lang="fr-FR" sz="2600" i="1" u="sng"/>
              <a:t>recontextualisation</a:t>
            </a:r>
            <a:r>
              <a:rPr lang="fr-FR" sz="2600"/>
              <a:t>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600"/>
              <a:t>Activités orales ou de productions d’écrits</a:t>
            </a:r>
          </a:p>
          <a:p>
            <a:pPr marL="0" indent="0">
              <a:buNone/>
            </a:pPr>
            <a:endParaRPr lang="fr-FR" sz="2400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1405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DD98A-F9D8-4A2A-9555-5EE616DB7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DC3A2D-9945-0406-072C-FEF37DFEC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47" y="0"/>
            <a:ext cx="10347157" cy="664143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/>
          </a:p>
          <a:p>
            <a:pPr marL="0" indent="0">
              <a:buNone/>
            </a:pPr>
            <a:r>
              <a:rPr lang="fr-FR" sz="2400" b="1"/>
              <a:t>ARTICULER DISTINCTEMENT </a:t>
            </a:r>
          </a:p>
          <a:p>
            <a:pPr marL="0" indent="0">
              <a:buNone/>
            </a:pPr>
            <a:endParaRPr lang="fr-FR" sz="2200" b="1"/>
          </a:p>
          <a:p>
            <a:pPr marL="0" indent="0">
              <a:buNone/>
            </a:pPr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1737D6E-55B8-CF28-3834-A64A2E1A60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911" y="2676777"/>
            <a:ext cx="2749234" cy="40729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9E90D81-66EA-6860-0062-A1D2DFD61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16" y="1328260"/>
            <a:ext cx="6720711" cy="14568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2EC3C60-EB4C-558F-EAE4-B5920DAF8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857" y="484292"/>
            <a:ext cx="5315848" cy="598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84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0B44-2B25-0AA7-1371-72C3931E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C30DDA-B4C0-3B18-436A-48E0E38C1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2901" y="625643"/>
            <a:ext cx="10466804" cy="6015790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fr-FR"/>
          </a:p>
          <a:p>
            <a:pPr marL="0" indent="0">
              <a:buNone/>
            </a:pPr>
            <a:r>
              <a:rPr lang="fr-FR" sz="2200" b="1"/>
              <a:t>POSTURE PROFESSIONNELLE DE L’ENSEIGNANT</a:t>
            </a:r>
          </a:p>
          <a:p>
            <a:pPr marL="0" indent="0">
              <a:buNone/>
            </a:pPr>
            <a:endParaRPr lang="fr-FR" sz="2200" b="1"/>
          </a:p>
          <a:p>
            <a:r>
              <a:rPr lang="fr-FR" sz="2400" b="1"/>
              <a:t>Sécurisante</a:t>
            </a:r>
            <a:r>
              <a:rPr lang="fr-FR" sz="2400"/>
              <a:t> et </a:t>
            </a:r>
            <a:r>
              <a:rPr lang="fr-FR" sz="2400" b="1"/>
              <a:t>bienveillante </a:t>
            </a:r>
          </a:p>
          <a:p>
            <a:pPr marL="0" indent="0">
              <a:buNone/>
            </a:pPr>
            <a:endParaRPr lang="fr-FR" sz="2400"/>
          </a:p>
          <a:p>
            <a:r>
              <a:rPr lang="fr-FR" sz="2400"/>
              <a:t>L’adulte : « puissant</a:t>
            </a:r>
            <a:r>
              <a:rPr lang="fr-FR" sz="2400" b="1"/>
              <a:t> modèle </a:t>
            </a:r>
            <a:r>
              <a:rPr lang="fr-FR" sz="2400"/>
              <a:t>pour l’enfant » </a:t>
            </a:r>
          </a:p>
          <a:p>
            <a:endParaRPr lang="fr-FR" sz="2400"/>
          </a:p>
          <a:p>
            <a:r>
              <a:rPr lang="fr-FR" sz="2400"/>
              <a:t>Un </a:t>
            </a:r>
            <a:r>
              <a:rPr lang="fr-FR" sz="2400" b="1"/>
              <a:t>parler professionnel </a:t>
            </a:r>
            <a:r>
              <a:rPr lang="fr-FR" sz="2400"/>
              <a:t>exigeant et adapté 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/>
              <a:t>Débit adapté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/>
              <a:t>Articulation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/>
              <a:t>Lexique riche, précis et adapté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/>
              <a:t>Syntaxe correcte (avec préoccupation de l’enrichir en reformulant)</a:t>
            </a:r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444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484A7B0-DA82-5B97-04A5-F2B75D65B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4134" y="1010869"/>
            <a:ext cx="7183732" cy="483626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545EB21-AC13-D022-DCAF-7E44A3D533BF}"/>
              </a:ext>
            </a:extLst>
          </p:cNvPr>
          <p:cNvSpPr txBox="1"/>
          <p:nvPr/>
        </p:nvSpPr>
        <p:spPr>
          <a:xfrm>
            <a:off x="2044700" y="279400"/>
            <a:ext cx="885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hlinkClick r:id="rId3"/>
              </a:rPr>
              <a:t>BSD - Motricité et production langagière en petite section de maternelle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43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D49C9A-DE30-0B3B-8AEA-48082379AB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713" y="438150"/>
            <a:ext cx="9050174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70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AB737-194A-F9EE-1A87-A19AB0EC8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904DB-7C62-E990-56C4-95BFEBF0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547" y="216568"/>
            <a:ext cx="9772065" cy="6880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Langage oral et programme cycle 2 2025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6CF28-41E7-4D05-85F4-FBAD3397C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8500" y="1058779"/>
            <a:ext cx="9536112" cy="5582653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fr-FR"/>
          </a:p>
          <a:p>
            <a:pPr marL="0" indent="0">
              <a:buNone/>
            </a:pPr>
            <a:r>
              <a:rPr lang="fr-FR" sz="2000" b="1"/>
              <a:t>PRINCIPES ET PRÉCONISATIONS</a:t>
            </a:r>
          </a:p>
          <a:p>
            <a:pPr marL="0" indent="0">
              <a:buNone/>
            </a:pPr>
            <a:endParaRPr lang="fr-FR"/>
          </a:p>
          <a:p>
            <a:r>
              <a:rPr lang="fr-FR" sz="2000"/>
              <a:t>Construire les fondements de la langue française à l’écrit et à l’oral par cinq activités langagières : </a:t>
            </a:r>
            <a:r>
              <a:rPr lang="fr-FR" sz="2000" b="1"/>
              <a:t>comprendre un énoncé oral</a:t>
            </a:r>
            <a:r>
              <a:rPr lang="fr-FR" sz="2000"/>
              <a:t>, </a:t>
            </a:r>
            <a:r>
              <a:rPr lang="fr-FR" sz="2000" b="1"/>
              <a:t>parler en continu</a:t>
            </a:r>
            <a:r>
              <a:rPr lang="fr-FR" sz="2000"/>
              <a:t>, </a:t>
            </a:r>
            <a:r>
              <a:rPr lang="fr-FR" sz="2000" b="1"/>
              <a:t>parler en interaction</a:t>
            </a:r>
            <a:r>
              <a:rPr lang="fr-FR" sz="2000"/>
              <a:t>, écrire et lire. </a:t>
            </a:r>
          </a:p>
          <a:p>
            <a:pPr marL="0" indent="0">
              <a:buNone/>
            </a:pPr>
            <a:endParaRPr lang="fr-FR" sz="2000"/>
          </a:p>
          <a:p>
            <a:r>
              <a:rPr lang="fr-FR" sz="2000"/>
              <a:t>Apprendre à lire s’articule avec les compétences langagières que sont l’</a:t>
            </a:r>
            <a:r>
              <a:rPr lang="fr-FR" sz="2000" b="1"/>
              <a:t>oral </a:t>
            </a:r>
            <a:r>
              <a:rPr lang="fr-FR" sz="2000"/>
              <a:t>et l’écriture ainsi que les compétences linguistiques que sont l’orthographe lexicale et grammaticale et le </a:t>
            </a:r>
            <a:r>
              <a:rPr lang="fr-FR" sz="2000" b="1"/>
              <a:t>vocabulaire</a:t>
            </a:r>
            <a:r>
              <a:rPr lang="fr-FR" sz="2000"/>
              <a:t>.</a:t>
            </a:r>
          </a:p>
          <a:p>
            <a:pPr marL="0" indent="0">
              <a:buNone/>
            </a:pPr>
            <a:r>
              <a:rPr lang="fr-FR" sz="2000"/>
              <a:t> </a:t>
            </a:r>
          </a:p>
          <a:p>
            <a:r>
              <a:rPr lang="fr-FR" sz="2000" b="1"/>
              <a:t>10H par semaine </a:t>
            </a:r>
            <a:r>
              <a:rPr lang="fr-FR" sz="2000"/>
              <a:t>+ en lien avec les autres disciplines. </a:t>
            </a:r>
          </a:p>
          <a:p>
            <a:pPr marL="0" indent="0">
              <a:buNone/>
            </a:pPr>
            <a:endParaRPr lang="fr-FR" sz="2000"/>
          </a:p>
          <a:p>
            <a:r>
              <a:rPr lang="fr-FR" sz="2000"/>
              <a:t>Compétences à acquérir de façon progressive et présentées par niveau (CP, CE1, CE2)</a:t>
            </a:r>
            <a:endParaRPr lang="fr-FR" sz="2000" b="1"/>
          </a:p>
          <a:p>
            <a:pPr lvl="1"/>
            <a:endParaRPr lang="fr-FR"/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2459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9E9CEB-D643-95AC-B9E2-011A066A4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295" y="1388871"/>
            <a:ext cx="10010078" cy="429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647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7667F0D-0D9B-C534-9852-CED46D4C6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715" y="1138989"/>
            <a:ext cx="8262569" cy="489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08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38B1E49-CA95-B895-7A67-6EAA9E299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739" y="1384300"/>
            <a:ext cx="9540413" cy="364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448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315964E-4406-6302-7FA4-C2E8790CB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364" y="978569"/>
            <a:ext cx="8359263" cy="463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53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CA03E-2071-0214-88FC-BDB90AE96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DC4953-5504-1C3E-23FE-D40718709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547" y="216568"/>
            <a:ext cx="9772065" cy="688001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Langage oral et programme cycle 2 2025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AE9DB0-6148-E72B-D7C9-61F70A163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47" y="1058779"/>
            <a:ext cx="9772065" cy="558265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/>
          </a:p>
          <a:p>
            <a:pPr marL="0" indent="0">
              <a:buNone/>
            </a:pPr>
            <a:r>
              <a:rPr lang="fr-FR" sz="2000" b="1"/>
              <a:t>CP : même démarche d’enseignement explicite du vocabulaire qu’en maternelle</a:t>
            </a:r>
          </a:p>
          <a:p>
            <a:pPr marL="0" indent="0">
              <a:buNone/>
            </a:pPr>
            <a:endParaRPr lang="fr-FR"/>
          </a:p>
          <a:p>
            <a:endParaRPr lang="fr-FR" sz="2000" b="1"/>
          </a:p>
          <a:p>
            <a:pPr lvl="1"/>
            <a:endParaRPr lang="fr-FR"/>
          </a:p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FD4489E-856C-0356-F207-C46135BF8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726" y="2464957"/>
            <a:ext cx="7009989" cy="333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13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A5CF53-05B2-E2B2-49AF-B485BC2AC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3265" y="383458"/>
            <a:ext cx="9351347" cy="6033385"/>
          </a:xfrm>
        </p:spPr>
        <p:txBody>
          <a:bodyPr>
            <a:normAutofit lnSpcReduction="10000"/>
          </a:bodyPr>
          <a:lstStyle/>
          <a:p>
            <a:r>
              <a:rPr lang="fr-FR" b="1">
                <a:latin typeface="Times New Roman" panose="02020603050405020304" pitchFamily="18" charset="0"/>
                <a:cs typeface="Times New Roman" panose="02020603050405020304" pitchFamily="18" charset="0"/>
              </a:rPr>
              <a:t>Comment favoriser la participation des petits parleurs 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Petit groupe (atelier homogène ou hétérogène ?  / coin jeu) ou situation duelle (accueil / coin jeu…)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 Situation favorisant l’initiation de l’échange par l’enfant (ex : jeu symbolique)</a:t>
            </a:r>
          </a:p>
          <a:p>
            <a:pPr marL="457200" lvl="1" indent="0">
              <a:buNone/>
            </a:pPr>
            <a:endParaRPr lang="fr-F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>
                <a:latin typeface="Times New Roman" panose="02020603050405020304" pitchFamily="18" charset="0"/>
                <a:cs typeface="Times New Roman" panose="02020603050405020304" pitchFamily="18" charset="0"/>
              </a:rPr>
              <a:t>Comment évaluer l’oral 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Cibler le domaine à évaluer (ex : syntaxe, compétences narratives…)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Privilégier les élèves prioritaires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 Enregistrer pour pouvoir réécouter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 Se construire ses propres grilles d’évaluation en s’inspirant de celles qui existent déjà (ex : grille d’évaluation de la syntaxe de Canut)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Langage en réception (phrase et texte descriptif : entourer la bonne image à partir d’un énoncé oral / texte narratif  : rappel de récit)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latin typeface="Times New Roman" panose="02020603050405020304" pitchFamily="18" charset="0"/>
                <a:cs typeface="Times New Roman" panose="02020603050405020304" pitchFamily="18" charset="0"/>
              </a:rPr>
              <a:t>Observer pour évaluer le langage en production (ex : coin-jeu) / posture d’écoute dans le « feu de l’action » avec prise de note et/ou feed-back verbal (correction / reformulation avec expansion)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1800">
                <a:hlinkClick r:id="rId2"/>
              </a:rPr>
              <a:t>download (education.fr)</a:t>
            </a:r>
            <a:endParaRPr lang="fr-FR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fr-FR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667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6318F8-8D0D-D645-BDE2-AA25DE75C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2779" y="449179"/>
            <a:ext cx="8921833" cy="5462043"/>
          </a:xfrm>
        </p:spPr>
        <p:txBody>
          <a:bodyPr>
            <a:normAutofit/>
          </a:bodyPr>
          <a:lstStyle/>
          <a:p>
            <a:r>
              <a:rPr lang="fr-F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Comment appréhender l’oral par rapport à l’écrit 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L’oral, un brouillon en construction (Dumais)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Oral scriptural (ex : dictée à l’adulte, planification lors d’ateliers d’écriture approchée)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Ecrit oralisé (ex : comptine, poème oralisé)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Prendre en compte les spécificités de l’oral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dimension paraverbale (débit, pause, intonation…)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dimension non-verbale (geste, proxémie, regard, posture…)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Continuum oral - écrit en contexte scolaire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écrit dans l’oral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 oral dans l’écrit </a:t>
            </a:r>
          </a:p>
        </p:txBody>
      </p:sp>
    </p:spTree>
    <p:extLst>
      <p:ext uri="{BB962C8B-B14F-4D97-AF65-F5344CB8AC3E}">
        <p14:creationId xmlns:p14="http://schemas.microsoft.com/office/powerpoint/2010/main" val="2616821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094FE4-CAC2-880C-2CE1-ADD63DDA2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6316" y="160421"/>
            <a:ext cx="9529010" cy="6368716"/>
          </a:xfrm>
        </p:spPr>
        <p:txBody>
          <a:bodyPr>
            <a:normAutofit fontScale="25000" lnSpcReduction="20000"/>
          </a:bodyPr>
          <a:lstStyle/>
          <a:p>
            <a:r>
              <a:rPr lang="fr-FR" sz="8000" b="1">
                <a:latin typeface="Times New Roman" panose="02020603050405020304" pitchFamily="18" charset="0"/>
                <a:cs typeface="Times New Roman" panose="02020603050405020304" pitchFamily="18" charset="0"/>
              </a:rPr>
              <a:t>Comment enseigner le vocabulaire ?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Lexique (ens. des mots faisant partie de la « langue française ») vs vocabulaire (mots utilisés par une personne)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Vocabulaire en réception / vocabulaire en production 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 Un mot doit être vu de nombreuses fois 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Les mots doivent être vu en contexte dans un premier temps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 Contextualisation / décontextualisation / recontextualisation (Picoche, voir aussi l’ouvrage de Micheline Cellier, </a:t>
            </a:r>
            <a:r>
              <a:rPr lang="fr-FR" sz="8000" i="1">
                <a:latin typeface="Times New Roman" panose="02020603050405020304" pitchFamily="18" charset="0"/>
                <a:cs typeface="Times New Roman" panose="02020603050405020304" pitchFamily="18" charset="0"/>
              </a:rPr>
              <a:t>Guide pour l’enseignement du vocabulaire à l’école maternelle</a:t>
            </a: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L’oral spontané ne suffit pas pour enrichir le vocabulaire :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Albums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 Imagiers (limites : noms / décontextualisé)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 Vocabulaire en lien avec les domaines d’apprentissage</a:t>
            </a:r>
          </a:p>
          <a:p>
            <a:pPr lvl="3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fr-FR" sz="8000">
                <a:latin typeface="Times New Roman" panose="02020603050405020304" pitchFamily="18" charset="0"/>
                <a:cs typeface="Times New Roman" panose="02020603050405020304" pitchFamily="18" charset="0"/>
              </a:rPr>
              <a:t> Dimension culturelle (sorties, connaissances encyclopédiques, interculturalité…)</a:t>
            </a:r>
          </a:p>
          <a:p>
            <a:pPr marL="1371600" lvl="3" indent="0">
              <a:lnSpc>
                <a:spcPct val="120000"/>
              </a:lnSpc>
              <a:buNone/>
            </a:pPr>
            <a:endParaRPr lang="fr-FR" sz="8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3" indent="0">
              <a:buNone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2727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094FE4-CAC2-880C-2CE1-ADD63DDA2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4232" y="160421"/>
            <a:ext cx="9561094" cy="5101390"/>
          </a:xfrm>
        </p:spPr>
        <p:txBody>
          <a:bodyPr>
            <a:normAutofit fontScale="25000" lnSpcReduction="20000"/>
          </a:bodyPr>
          <a:lstStyle/>
          <a:p>
            <a:pPr lvl="2">
              <a:buFont typeface="Arial" panose="020B0604020202020204" pitchFamily="34" charset="0"/>
              <a:buChar char="•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La catégorisation  (ex : catégo)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pour favoriser la mémorisation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 travailler sur les hyperonymes (ex: les vêtements)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Gestes professionnels fondamentaux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geste de tissage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 reformulation orale (glose métalexicale pour définir les mots / auto-paraphrase pour favoriser l’intercompréhension)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 la dimension non-verbale (geste co-verbal pour favoriser l’intercompréhension)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 établir une liste de mots à travailler en prenant en compte une variété de catégories grammaticales (verbe, nom, adjectif) en les catégorisant (ex : champ lexical) ; en prenant aussi en compte le vécu, l’intérêt des élèves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 travailler de manière implicite la dérivation (ex : fleur / fleurir / fleuri)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 favoriser la mise en réseau des mots 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fr-FR" sz="7200">
                <a:latin typeface="Times New Roman" panose="02020603050405020304" pitchFamily="18" charset="0"/>
                <a:cs typeface="Times New Roman" panose="02020603050405020304" pitchFamily="18" charset="0"/>
              </a:rPr>
              <a:t> prendre en compte la polysémie des mots (ex : feuille)</a:t>
            </a:r>
          </a:p>
          <a:p>
            <a:pPr lvl="3">
              <a:buFont typeface="Wingdings" panose="05000000000000000000" pitchFamily="2" charset="2"/>
              <a:buChar char="ü"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71600" lvl="3" indent="0">
              <a:buNone/>
            </a:pPr>
            <a:endParaRPr lang="fr-FR" sz="6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Arial" panose="020B0604020202020204" pitchFamily="34" charset="0"/>
              <a:buChar char="•"/>
            </a:pP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D822643-7DD7-B0BB-4BD4-23DC99489BAC}"/>
              </a:ext>
            </a:extLst>
          </p:cNvPr>
          <p:cNvSpPr txBox="1"/>
          <p:nvPr/>
        </p:nvSpPr>
        <p:spPr>
          <a:xfrm>
            <a:off x="1445342" y="5261811"/>
            <a:ext cx="97841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hlinkClick r:id="rId2"/>
              </a:rPr>
              <a:t>Des outils pour structurer l'apprentissage du vocabulaire - Micheline Cellier (education.fr)</a:t>
            </a:r>
            <a:endParaRPr lang="fr-FR"/>
          </a:p>
          <a:p>
            <a:endParaRPr lang="fr-FR"/>
          </a:p>
          <a:p>
            <a:r>
              <a:rPr lang="fr-FR">
                <a:hlinkClick r:id="rId3"/>
              </a:rPr>
              <a:t>Pour un enseignement structuré du vocabulaire à l’école Primaire - Bing video</a:t>
            </a:r>
            <a:endParaRPr lang="fr-FR"/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48129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030650D-B70C-8804-D9F7-941DC82A3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149" y="552533"/>
            <a:ext cx="6431030" cy="52895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7CCA05-2EAF-AF74-BEA4-E7B4C394BA27}"/>
              </a:ext>
            </a:extLst>
          </p:cNvPr>
          <p:cNvSpPr txBox="1"/>
          <p:nvPr/>
        </p:nvSpPr>
        <p:spPr>
          <a:xfrm>
            <a:off x="1396181" y="167148"/>
            <a:ext cx="1582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Eduscol 2020</a:t>
            </a:r>
          </a:p>
        </p:txBody>
      </p:sp>
    </p:spTree>
    <p:extLst>
      <p:ext uri="{BB962C8B-B14F-4D97-AF65-F5344CB8AC3E}">
        <p14:creationId xmlns:p14="http://schemas.microsoft.com/office/powerpoint/2010/main" val="3821546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4E4812D-2598-0D87-3B00-A7303F7AD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475" y="595471"/>
            <a:ext cx="9437916" cy="566705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FAE668-707D-9DBA-BC90-22F16FFE49A9}"/>
              </a:ext>
            </a:extLst>
          </p:cNvPr>
          <p:cNvSpPr txBox="1"/>
          <p:nvPr/>
        </p:nvSpPr>
        <p:spPr>
          <a:xfrm>
            <a:off x="1936955" y="6400800"/>
            <a:ext cx="5250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hlinkClick r:id="rId3"/>
              </a:rPr>
              <a:t>download (education.fr)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597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D8ADFC-2EA8-048C-F2CA-59290FDC9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135" y="624110"/>
            <a:ext cx="9695477" cy="496767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Langage oral et programmes de cycle 3 2025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4EF636-F035-5ECD-668D-8C1AB405A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47" y="1356852"/>
            <a:ext cx="9772065" cy="52845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/>
          </a:p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002723-38D5-53AC-3929-3DEBA20BC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547" y="1859353"/>
            <a:ext cx="9740346" cy="313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97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9C1C1D41-B019-32FD-C4B1-38CB93EC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638977"/>
              </p:ext>
            </p:extLst>
          </p:nvPr>
        </p:nvGraphicFramePr>
        <p:xfrm>
          <a:off x="1791368" y="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5CDED05-3F9B-7EC4-1467-61AB3211EDFC}"/>
              </a:ext>
            </a:extLst>
          </p:cNvPr>
          <p:cNvSpPr txBox="1"/>
          <p:nvPr/>
        </p:nvSpPr>
        <p:spPr>
          <a:xfrm>
            <a:off x="8396705" y="401053"/>
            <a:ext cx="3545305" cy="33547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 </a:t>
            </a:r>
            <a:r>
              <a:rPr lang="fr-FR" sz="1600"/>
              <a:t>Construire sa posture d’auditeur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/>
              <a:t>Comprendre un message oral provenant d’un tiers ou d’un média (interview, reportage)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/>
              <a:t>Manifester sa compréhension des textes entendus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/>
              <a:t>Identifier les caractéristiques des différents genres de discours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/>
              <a:t>Manifester sa sensibilité à l’écoute d’un texte </a:t>
            </a:r>
          </a:p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7EAE587-6617-8936-839D-996EE11EFBCE}"/>
              </a:ext>
            </a:extLst>
          </p:cNvPr>
          <p:cNvSpPr txBox="1"/>
          <p:nvPr/>
        </p:nvSpPr>
        <p:spPr>
          <a:xfrm>
            <a:off x="3547309" y="5257519"/>
            <a:ext cx="8609264" cy="14773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Réaliser une production orale individuelle ou collective pour raconter, expliquer, argumenter, justifier, partager des connaissances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Faire vivre un texte littéraire, historique ou documentaire par une lecture expressive devant un public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Utiliser l’oral comme outil réflexif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AA9413D-0972-E3AF-C043-65119998E86F}"/>
              </a:ext>
            </a:extLst>
          </p:cNvPr>
          <p:cNvSpPr txBox="1"/>
          <p:nvPr/>
        </p:nvSpPr>
        <p:spPr>
          <a:xfrm>
            <a:off x="35427" y="0"/>
            <a:ext cx="3136900" cy="64633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Prendre la parole en respectant les codes de la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Utiliser des structures de langage en fonction du but recherché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Construire et ajuster son propos pour présenter de façon claire et ordonnée des explications, des informations, un point de 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Se servir du langage oral pour construire une analyse collective en interaction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Adapter son discours en fonction de la situation de communication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Porter un regard critique sur l’oral produit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92D65FC-5F2B-AEC9-9F89-C9CD2C94D870}"/>
              </a:ext>
            </a:extLst>
          </p:cNvPr>
          <p:cNvSpPr txBox="1"/>
          <p:nvPr/>
        </p:nvSpPr>
        <p:spPr>
          <a:xfrm>
            <a:off x="3429000" y="177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ORAL</a:t>
            </a:r>
          </a:p>
        </p:txBody>
      </p:sp>
    </p:spTree>
    <p:extLst>
      <p:ext uri="{BB962C8B-B14F-4D97-AF65-F5344CB8AC3E}">
        <p14:creationId xmlns:p14="http://schemas.microsoft.com/office/powerpoint/2010/main" val="34894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B905B-2866-49FE-CE13-FD8322803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07435A0F-13BB-FEE9-3FF4-59400B036F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3757730"/>
              </p:ext>
            </p:extLst>
          </p:nvPr>
        </p:nvGraphicFramePr>
        <p:xfrm>
          <a:off x="1595854" y="4924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01C2687-D49C-6501-4035-A83E79259BE8}"/>
              </a:ext>
            </a:extLst>
          </p:cNvPr>
          <p:cNvSpPr txBox="1"/>
          <p:nvPr/>
        </p:nvSpPr>
        <p:spPr>
          <a:xfrm>
            <a:off x="8396705" y="401053"/>
            <a:ext cx="3545305" cy="16004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 </a:t>
            </a:r>
            <a:r>
              <a:rPr lang="fr-FR" sz="1600"/>
              <a:t>Etablir des relations morphologiques et sémantiques entre les mots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/>
              <a:t>Comprendre et utiliser les notions de synonymie et antonymie</a:t>
            </a:r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75C289C-3F24-33EB-5929-BC172F4537CF}"/>
              </a:ext>
            </a:extLst>
          </p:cNvPr>
          <p:cNvSpPr txBox="1"/>
          <p:nvPr/>
        </p:nvSpPr>
        <p:spPr>
          <a:xfrm>
            <a:off x="8289423" y="3429000"/>
            <a:ext cx="3759867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A l’oral et à l’écrit, utiliser à bon escient les mots appris et se les approprier durablement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A l’oral et à l’écrit, utiliser à bon escient les mots polysémiques dans différents contextes disciplinaires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4A1AE72-CB6F-8C10-5B82-31F43D8F856F}"/>
              </a:ext>
            </a:extLst>
          </p:cNvPr>
          <p:cNvSpPr txBox="1"/>
          <p:nvPr/>
        </p:nvSpPr>
        <p:spPr>
          <a:xfrm>
            <a:off x="4443662" y="112295"/>
            <a:ext cx="2871537" cy="380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/>
              <a:t>VOCABULAIRE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94DFF44-812B-4E30-5475-A0DD49751D47}"/>
              </a:ext>
            </a:extLst>
          </p:cNvPr>
          <p:cNvSpPr txBox="1"/>
          <p:nvPr/>
        </p:nvSpPr>
        <p:spPr>
          <a:xfrm>
            <a:off x="249990" y="635000"/>
            <a:ext cx="2603500" cy="17543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Mémoriser des mots et expressions en s’appuyant sur des corpus variés issus de toutes les disciplines </a:t>
            </a:r>
          </a:p>
        </p:txBody>
      </p:sp>
    </p:spTree>
    <p:extLst>
      <p:ext uri="{BB962C8B-B14F-4D97-AF65-F5344CB8AC3E}">
        <p14:creationId xmlns:p14="http://schemas.microsoft.com/office/powerpoint/2010/main" val="595129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B2E31-829F-A8BB-B417-7371AA5DE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DFC3D1-A9CA-6ADE-4FC3-9CF546FF6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1" y="698500"/>
            <a:ext cx="9777412" cy="5942932"/>
          </a:xfrm>
        </p:spPr>
        <p:txBody>
          <a:bodyPr>
            <a:normAutofit/>
          </a:bodyPr>
          <a:lstStyle/>
          <a:p>
            <a:r>
              <a:rPr lang="fr-FR" b="1">
                <a:solidFill>
                  <a:schemeClr val="tx1"/>
                </a:solidFill>
              </a:rPr>
              <a:t>Activités de lectures participant au renforcement de l’oral 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 entre des textes lus ou racontés pour travailler la compréhension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préparer une lecture expressive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présenter  un livre oralement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Partager des impressions de lecture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/>
                </a:solidFill>
              </a:rPr>
              <a:t>Débattre de l’interprétation de certains textes </a:t>
            </a:r>
          </a:p>
          <a:p>
            <a:endParaRPr lang="fr-FR"/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29732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A9E9F-6847-A275-FC14-E51F127A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146DB1-4A3B-1051-996B-E9C7EA061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000" y="-152400"/>
            <a:ext cx="11470105" cy="684463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fr-FR"/>
          </a:p>
          <a:p>
            <a:pPr marL="0" indent="0">
              <a:buNone/>
            </a:pPr>
            <a:r>
              <a:rPr lang="fr-FR" sz="2200" b="1"/>
              <a:t>ENSEIGNEMENT EXPLICITE DE LA COMPREHENSION DU LANGAGE ECRIT ENTENDU</a:t>
            </a:r>
          </a:p>
          <a:p>
            <a:pPr marL="0" indent="0">
              <a:buNone/>
            </a:pPr>
            <a:endParaRPr lang="fr-FR" sz="2200" b="1"/>
          </a:p>
          <a:p>
            <a:pPr>
              <a:buFont typeface="Wingdings" panose="05000000000000000000" pitchFamily="2" charset="2"/>
              <a:buChar char="Ø"/>
            </a:pPr>
            <a:endParaRPr lang="fr-FR" sz="2400"/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Issu du courant de la didactique de la compréhension (psychologie cognitive)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Quelques références : Goigoux, Giasson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A intégrer dans une séance de littérature quand le support de lecture s’y prête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Importance d’un enseignement explicite des stratégies de lecture : anticiper, inférer, reformuler ce qu’on a compris, comprendre un mot inconnu…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 Comprendre l’implicite d’un texte : inférence logique, inférence pragmatique, comprendre les états mentaux des personnages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En lien avec les compétences narratives (rappel de récit) : Narramus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Les limites des questionnaires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Lectorino et Lectorinette, Lector et lectrix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000"/>
              <a:t>Prise en compte de différents genres textuels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400"/>
          </a:p>
          <a:p>
            <a:pPr>
              <a:buFont typeface="Arial" panose="020B0604020202020204" pitchFamily="34" charset="0"/>
              <a:buChar char="•"/>
            </a:pPr>
            <a:endParaRPr lang="fr-FR" sz="2400"/>
          </a:p>
          <a:p>
            <a:pPr marL="0" indent="0">
              <a:buNone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85825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923054-BD27-56B8-EACD-22693F56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400" y="101600"/>
            <a:ext cx="8939212" cy="596490"/>
          </a:xfrm>
        </p:spPr>
        <p:txBody>
          <a:bodyPr>
            <a:normAutofit/>
          </a:bodyPr>
          <a:lstStyle/>
          <a:p>
            <a:pPr algn="ctr"/>
            <a:r>
              <a:rPr lang="fr-FR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Quelques dispositifs et outils didactiques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B77E17-A872-3169-D9F8-0F89EC0B3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413" y="816077"/>
            <a:ext cx="9184199" cy="5815781"/>
          </a:xfrm>
        </p:spPr>
        <p:txBody>
          <a:bodyPr>
            <a:normAutofit fontScale="70000" lnSpcReduction="20000"/>
          </a:bodyPr>
          <a:lstStyle/>
          <a:p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Débat réglé </a:t>
            </a:r>
          </a:p>
          <a:p>
            <a:pPr marL="0" indent="0">
              <a:buNone/>
            </a:pPr>
            <a:r>
              <a:rPr lang="fr-FR">
                <a:hlinkClick r:id="rId2"/>
              </a:rPr>
              <a:t>download (education.fr)</a:t>
            </a:r>
            <a:endParaRPr lang="fr-FR"/>
          </a:p>
          <a:p>
            <a:pPr marL="0" indent="0">
              <a:buNone/>
            </a:pPr>
            <a:r>
              <a:rPr lang="fr-FR">
                <a:hlinkClick r:id="rId3"/>
              </a:rPr>
              <a:t>BSD - Imaginer, concevoir et animer un débat réglé à partir d’un dilemme moral en cycle 2 (reseau-canope.fr)</a:t>
            </a: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Atelier formatif (Dumais) : cf notamment « le débit » </a:t>
            </a:r>
          </a:p>
          <a:p>
            <a:pPr marL="0" indent="0">
              <a:buNone/>
            </a:pPr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Lafontaine et Dumais (2014). </a:t>
            </a:r>
            <a:r>
              <a:rPr lang="fr-FR" sz="2300" i="1">
                <a:latin typeface="Times New Roman" panose="02020603050405020304" pitchFamily="18" charset="0"/>
                <a:cs typeface="Times New Roman" panose="02020603050405020304" pitchFamily="18" charset="0"/>
              </a:rPr>
              <a:t>Enseigner l’oral, c’est possible </a:t>
            </a:r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(CRD Perpignan)</a:t>
            </a:r>
          </a:p>
          <a:p>
            <a:pPr marL="0" indent="0">
              <a:buNone/>
            </a:pPr>
            <a:r>
              <a:rPr lang="fr-FR">
                <a:hlinkClick r:id="rId4"/>
              </a:rPr>
              <a:t>Enseigner l'oral par l'atelier formatif - Capsule 2 - Bing video</a:t>
            </a: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Débat interprétatif </a:t>
            </a:r>
          </a:p>
          <a:p>
            <a:pPr marL="0" indent="0">
              <a:buNone/>
            </a:pPr>
            <a:r>
              <a:rPr lang="fr-FR">
                <a:hlinkClick r:id="rId5"/>
              </a:rPr>
              <a:t>download (education.fr)</a:t>
            </a:r>
            <a:endParaRPr lang="fr-FR"/>
          </a:p>
          <a:p>
            <a:pPr marL="0" indent="0">
              <a:buNone/>
            </a:pPr>
            <a:r>
              <a:rPr lang="fr-FR">
                <a:hlinkClick r:id="rId6"/>
              </a:rPr>
              <a:t>BSD - Enseigner la littérature patrimoniale au cycle 3 (reseau-canope.fr)</a:t>
            </a: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Discussion à visée philosophique </a:t>
            </a:r>
          </a:p>
          <a:p>
            <a:pPr marL="0" indent="0">
              <a:buNone/>
            </a:pPr>
            <a:r>
              <a:rPr lang="fr-FR">
                <a:hlinkClick r:id="rId7"/>
              </a:rPr>
              <a:t>download (education.fr)</a:t>
            </a:r>
            <a:endParaRPr lang="fr-FR"/>
          </a:p>
          <a:p>
            <a:pPr marL="0" indent="0">
              <a:buNone/>
            </a:pPr>
            <a:r>
              <a:rPr lang="fr-FR">
                <a:hlinkClick r:id="rId8"/>
              </a:rPr>
              <a:t>BSD - Discussion à visée philosophique (reseau-canope.fr)</a:t>
            </a: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Narramus (Cèbe et Goigoux)</a:t>
            </a:r>
          </a:p>
          <a:p>
            <a:pPr marL="0" indent="0">
              <a:buNone/>
            </a:pPr>
            <a:r>
              <a:rPr lang="fr-FR">
                <a:hlinkClick r:id="rId9"/>
              </a:rPr>
              <a:t>Narramus: "Le Machin" - Maquette GS - Bing video</a:t>
            </a: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Oralbum (Boisseau)</a:t>
            </a:r>
          </a:p>
          <a:p>
            <a:pPr marL="0" indent="0">
              <a:buNone/>
            </a:pPr>
            <a:r>
              <a:rPr lang="fr-FR">
                <a:hlinkClick r:id="rId10"/>
              </a:rPr>
              <a:t>La petite poule rousse ( Oralbum de Philippe Boisseau aux editions Retz) - Bing video</a:t>
            </a: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Album écho (Boisseau, 2005 : </a:t>
            </a:r>
            <a:r>
              <a:rPr lang="fr-FR" sz="2300" i="1">
                <a:latin typeface="Times New Roman" panose="02020603050405020304" pitchFamily="18" charset="0"/>
                <a:cs typeface="Times New Roman" panose="02020603050405020304" pitchFamily="18" charset="0"/>
              </a:rPr>
              <a:t>enseigner la langue orale en maternelle</a:t>
            </a:r>
            <a:r>
              <a:rPr lang="fr-FR" sz="23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fr-FR">
                <a:hlinkClick r:id="rId11"/>
              </a:rPr>
              <a:t>Album écho en moyenne et grande sections de maternelle à l'école du Parc Kalliste, Marseille (13) – YouTube</a:t>
            </a:r>
            <a:endParaRPr lang="fr-FR"/>
          </a:p>
          <a:p>
            <a:pPr marL="0" indent="0">
              <a:buNone/>
            </a:pPr>
            <a:r>
              <a:rPr lang="fr-FR">
                <a:hlinkClick r:id="rId12"/>
              </a:rPr>
              <a:t>BSD - Motricité et production langagière en petite section de maternelle (reseau-canope.fr)</a:t>
            </a:r>
            <a:endParaRPr lang="fr-FR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/>
          </a:p>
          <a:p>
            <a:endParaRPr lang="fr-FR"/>
          </a:p>
          <a:p>
            <a:endParaRPr lang="fr-FR"/>
          </a:p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933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CBBD0-4250-BCD1-0FC7-2EC77AC53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556339" cy="675301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2000" b="1"/>
            </a:br>
            <a:r>
              <a:rPr lang="fr-FR" sz="2200" b="1"/>
              <a:t>Dossier C1</a:t>
            </a:r>
            <a:br>
              <a:rPr lang="fr-FR" sz="2200" b="1"/>
            </a:br>
            <a:r>
              <a:rPr lang="fr-FR" sz="2200" b="1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E841096-890C-B22C-D849-F0EC28208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545" y="1567936"/>
            <a:ext cx="8836718" cy="471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670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EE937A-4E3F-90F6-0862-9578A1A8E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457438"/>
          </a:xfrm>
        </p:spPr>
        <p:txBody>
          <a:bodyPr>
            <a:normAutofit/>
          </a:bodyPr>
          <a:lstStyle/>
          <a:p>
            <a:pPr algn="ctr"/>
            <a:r>
              <a:rPr lang="fr-FR" sz="2400" b="1"/>
              <a:t>Dossier C2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803F4E-3C98-54D4-5E17-0B8F21F29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167" y="1283566"/>
            <a:ext cx="8480880" cy="429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79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297276-A64A-4E93-A994-29C0EC134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6672" y="481264"/>
            <a:ext cx="8911687" cy="449178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b="1"/>
              <a:t>Dossier C3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EE24B99-BC8F-24BE-016F-239EDA88E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636" y="1319463"/>
            <a:ext cx="9405824" cy="421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249833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2039</Words>
  <Application>Microsoft Office PowerPoint</Application>
  <PresentationFormat>Grand écran</PresentationFormat>
  <Paragraphs>249</Paragraphs>
  <Slides>35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3" baseType="lpstr">
      <vt:lpstr>Arial</vt:lpstr>
      <vt:lpstr>Century Gothic</vt:lpstr>
      <vt:lpstr>Courier New</vt:lpstr>
      <vt:lpstr>Franklin Gothic Demi</vt:lpstr>
      <vt:lpstr>Times New Roman</vt:lpstr>
      <vt:lpstr>Wingdings</vt:lpstr>
      <vt:lpstr>Wingdings 3</vt:lpstr>
      <vt:lpstr>Brin</vt:lpstr>
      <vt:lpstr>TD 2 UE 302  Didactique de l’oral  </vt:lpstr>
      <vt:lpstr>Quelques généralités sur la didactique de l’oral </vt:lpstr>
      <vt:lpstr>Présentation PowerPoint</vt:lpstr>
      <vt:lpstr>L’oral   </vt:lpstr>
      <vt:lpstr>Si vous tombez sur un sujet sur l’oral</vt:lpstr>
      <vt:lpstr>Présentation PowerPoint</vt:lpstr>
      <vt:lpstr>Langage oral et programme maternelle 2025 Domaine 1 : Développer et structurer le langage oral et écrit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Langage oral et programme cycle 2 2025</vt:lpstr>
      <vt:lpstr>Présentation PowerPoint</vt:lpstr>
      <vt:lpstr>Présentation PowerPoint</vt:lpstr>
      <vt:lpstr>Présentation PowerPoint</vt:lpstr>
      <vt:lpstr>Présentation PowerPoint</vt:lpstr>
      <vt:lpstr>Langage oral et programme cycle 2 2025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Langage oral et programmes de cycle 3 2025</vt:lpstr>
      <vt:lpstr>Présentation PowerPoint</vt:lpstr>
      <vt:lpstr>Présentation PowerPoint</vt:lpstr>
      <vt:lpstr>Présentation PowerPoint</vt:lpstr>
      <vt:lpstr>Présentation PowerPoint</vt:lpstr>
      <vt:lpstr>Quelques dispositifs et outils didactiques </vt:lpstr>
      <vt:lpstr> Dossier C1  </vt:lpstr>
      <vt:lpstr>Dossier C2</vt:lpstr>
      <vt:lpstr>Dossier C3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 2 UE 302 Didactique de l’oral</dc:title>
  <dc:creator>Hélène Castany</dc:creator>
  <cp:lastModifiedBy>Hélène Castany</cp:lastModifiedBy>
  <cp:revision>17</cp:revision>
  <dcterms:created xsi:type="dcterms:W3CDTF">2022-08-30T10:25:33Z</dcterms:created>
  <dcterms:modified xsi:type="dcterms:W3CDTF">2026-09-28T10:10:41Z</dcterms:modified>
</cp:coreProperties>
</file>