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78" r:id="rId3"/>
    <p:sldId id="296" r:id="rId4"/>
    <p:sldId id="279" r:id="rId5"/>
    <p:sldId id="281" r:id="rId6"/>
    <p:sldId id="275" r:id="rId7"/>
    <p:sldId id="288" r:id="rId8"/>
    <p:sldId id="280" r:id="rId9"/>
    <p:sldId id="311" r:id="rId10"/>
    <p:sldId id="298" r:id="rId11"/>
    <p:sldId id="297" r:id="rId12"/>
    <p:sldId id="312" r:id="rId13"/>
    <p:sldId id="318" r:id="rId14"/>
    <p:sldId id="287" r:id="rId15"/>
    <p:sldId id="289" r:id="rId16"/>
    <p:sldId id="299" r:id="rId17"/>
    <p:sldId id="295" r:id="rId18"/>
    <p:sldId id="276" r:id="rId19"/>
    <p:sldId id="300" r:id="rId20"/>
    <p:sldId id="310" r:id="rId21"/>
    <p:sldId id="308" r:id="rId22"/>
    <p:sldId id="309" r:id="rId23"/>
    <p:sldId id="301" r:id="rId24"/>
    <p:sldId id="302" r:id="rId25"/>
    <p:sldId id="303" r:id="rId26"/>
    <p:sldId id="306" r:id="rId27"/>
    <p:sldId id="277" r:id="rId28"/>
    <p:sldId id="294" r:id="rId29"/>
    <p:sldId id="293" r:id="rId30"/>
    <p:sldId id="316" r:id="rId31"/>
    <p:sldId id="315" r:id="rId32"/>
    <p:sldId id="314" r:id="rId33"/>
    <p:sldId id="290" r:id="rId34"/>
    <p:sldId id="291" r:id="rId35"/>
    <p:sldId id="292" r:id="rId36"/>
    <p:sldId id="319" r:id="rId37"/>
    <p:sldId id="320" r:id="rId38"/>
    <p:sldId id="323" r:id="rId39"/>
    <p:sldId id="324" r:id="rId40"/>
    <p:sldId id="326" r:id="rId41"/>
    <p:sldId id="322"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C1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58371" autoAdjust="0"/>
  </p:normalViewPr>
  <p:slideViewPr>
    <p:cSldViewPr snapToGrid="0">
      <p:cViewPr varScale="1">
        <p:scale>
          <a:sx n="54" d="100"/>
          <a:sy n="54" d="100"/>
        </p:scale>
        <p:origin x="10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élène Castany" userId="353bb304fea8b38e" providerId="LiveId" clId="{A4DA377F-AD8E-4BD3-BD40-37D155C47D58}"/>
    <pc:docChg chg="modSld">
      <pc:chgData name="Hélène Castany" userId="353bb304fea8b38e" providerId="LiveId" clId="{A4DA377F-AD8E-4BD3-BD40-37D155C47D58}" dt="2024-08-28T13:34:02.016" v="5" actId="20577"/>
      <pc:docMkLst>
        <pc:docMk/>
      </pc:docMkLst>
      <pc:sldChg chg="modSp mod">
        <pc:chgData name="Hélène Castany" userId="353bb304fea8b38e" providerId="LiveId" clId="{A4DA377F-AD8E-4BD3-BD40-37D155C47D58}" dt="2024-08-28T13:34:02.016" v="5" actId="20577"/>
        <pc:sldMkLst>
          <pc:docMk/>
          <pc:sldMk cId="3415922474" sldId="256"/>
        </pc:sldMkLst>
        <pc:spChg chg="mod">
          <ac:chgData name="Hélène Castany" userId="353bb304fea8b38e" providerId="LiveId" clId="{A4DA377F-AD8E-4BD3-BD40-37D155C47D58}" dt="2024-08-28T13:34:02.016" v="5" actId="20577"/>
          <ac:spMkLst>
            <pc:docMk/>
            <pc:sldMk cId="3415922474" sldId="256"/>
            <ac:spMk id="2" creationId="{DC82559F-9ABE-4ED8-9D18-A60EB04BB28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E25463-C403-4D71-8027-29DCBD0C3EF3}" type="datetimeFigureOut">
              <a:rPr lang="fr-FR" smtClean="0"/>
              <a:t>28/08/2024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8E1D63-EB71-48EC-9ED8-C683DDB51523}" type="slidenum">
              <a:rPr lang="fr-FR" smtClean="0"/>
              <a:t>‹N°›</a:t>
            </a:fld>
            <a:endParaRPr lang="fr-FR"/>
          </a:p>
        </p:txBody>
      </p:sp>
    </p:spTree>
    <p:extLst>
      <p:ext uri="{BB962C8B-B14F-4D97-AF65-F5344CB8AC3E}">
        <p14:creationId xmlns:p14="http://schemas.microsoft.com/office/powerpoint/2010/main" val="802912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BA4352-D625-4E11-AA97-2853EF629CA7}"/>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E7F726C-AB5E-43BE-8812-CA3BEB739C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645A6A2-E6F0-4165-90A3-1A6A88212B52}"/>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5" name="Espace réservé du pied de page 4">
            <a:extLst>
              <a:ext uri="{FF2B5EF4-FFF2-40B4-BE49-F238E27FC236}">
                <a16:creationId xmlns:a16="http://schemas.microsoft.com/office/drawing/2014/main" id="{10549E6F-01C6-4865-9523-98AD396DA84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9B7226A-AA85-4F70-801C-F4C709C4F990}"/>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4190689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1915ED-7F9C-4D9C-9E5C-063FD423284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B273872-C78D-48C5-88E1-168C0893AB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82407A4-5863-4CDF-B3DF-FA33E5376A61}"/>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5" name="Espace réservé du pied de page 4">
            <a:extLst>
              <a:ext uri="{FF2B5EF4-FFF2-40B4-BE49-F238E27FC236}">
                <a16:creationId xmlns:a16="http://schemas.microsoft.com/office/drawing/2014/main" id="{8C8927AC-31F6-4209-A99B-627F4974C59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11A613D-46F4-417E-B5A2-4A2A7E899BCA}"/>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901329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2DDE2F-163A-4222-9F44-583FBD74D27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C139E61-E42B-4850-9104-37508958BF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1CE1FE6-A779-4BD2-992F-6336D4A5210B}"/>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5" name="Espace réservé du pied de page 4">
            <a:extLst>
              <a:ext uri="{FF2B5EF4-FFF2-40B4-BE49-F238E27FC236}">
                <a16:creationId xmlns:a16="http://schemas.microsoft.com/office/drawing/2014/main" id="{0EC6F265-B406-4080-AD85-B76A6EC2A5A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34AD68A-D90A-4F60-B842-56C155C2E516}"/>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976363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2AC419-EAF5-4381-87CD-993A620ECBC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7760111-7BCA-499F-8852-5AC5CAF1D15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EE6155B-7EFD-4CDE-81CD-9BDEE1A9E29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C67ACCF9-33C8-4185-B56D-722623BE4A5A}"/>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6" name="Espace réservé du pied de page 5">
            <a:extLst>
              <a:ext uri="{FF2B5EF4-FFF2-40B4-BE49-F238E27FC236}">
                <a16:creationId xmlns:a16="http://schemas.microsoft.com/office/drawing/2014/main" id="{77133D7A-99FB-4936-B8BB-B6F078E5F95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22EFB4F-4A89-40FA-BD8C-3F8AE5C23AB4}"/>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1739881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8C5A6E-6FA7-4E6A-96BC-CDD3811C9964}"/>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573B45A-D29F-4D45-90F4-E0DB5DE4C8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FC8A2D2-7DA5-407A-9711-2C12841391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9F439D43-1FA8-4EB6-BA3A-0894E0E62E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0D1E83D-5E7B-431B-B2D9-886717035D6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9AA3822-CF4A-4E0D-8E97-23127F9890ED}"/>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8" name="Espace réservé du pied de page 7">
            <a:extLst>
              <a:ext uri="{FF2B5EF4-FFF2-40B4-BE49-F238E27FC236}">
                <a16:creationId xmlns:a16="http://schemas.microsoft.com/office/drawing/2014/main" id="{75CBBC82-BD44-409B-AA7E-5FA39962D77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4F3D7FBB-A9EF-4BB5-8461-7DD213545A29}"/>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2765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6A44A4-1E48-40A1-B72F-069942BF80B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F2D416E1-E93D-4426-BF12-3135EB76B854}"/>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4" name="Espace réservé du pied de page 3">
            <a:extLst>
              <a:ext uri="{FF2B5EF4-FFF2-40B4-BE49-F238E27FC236}">
                <a16:creationId xmlns:a16="http://schemas.microsoft.com/office/drawing/2014/main" id="{5A13C444-B170-4312-8C91-31A0AEA5416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9CC1198-7A06-4CA2-AE5D-42E25E3C094B}"/>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630503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B44D5BF-1F8F-4785-9E54-91E21C5CF353}"/>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3" name="Espace réservé du pied de page 2">
            <a:extLst>
              <a:ext uri="{FF2B5EF4-FFF2-40B4-BE49-F238E27FC236}">
                <a16:creationId xmlns:a16="http://schemas.microsoft.com/office/drawing/2014/main" id="{4778DF22-DD99-4A99-ACB4-9B4E848430EA}"/>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52116DD-1166-43A4-B060-429D2B632513}"/>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1379939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68CD34D-0E2E-4E24-B239-38E3F64EB4A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D9AD86D-AC06-421C-B085-442573B91C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473C43E-3BBF-452A-B85F-5E962C33C5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E54CE11-BCCD-4693-ACE2-F4D8D3792146}"/>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6" name="Espace réservé du pied de page 5">
            <a:extLst>
              <a:ext uri="{FF2B5EF4-FFF2-40B4-BE49-F238E27FC236}">
                <a16:creationId xmlns:a16="http://schemas.microsoft.com/office/drawing/2014/main" id="{6ADEEEC8-ED3A-4ADB-99BA-AD69CF4FB34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F63BB7C-4041-470F-91AA-643144B4019C}"/>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2723152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5654AE-9822-4532-B410-7BFA39A1DB7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0471D8B-08D9-4179-86A4-C45A04F53E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7B69342-5C2F-41D2-9022-E778632BB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1F2C3A-F0C0-40AF-AB26-AB6C39A134D7}"/>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6" name="Espace réservé du pied de page 5">
            <a:extLst>
              <a:ext uri="{FF2B5EF4-FFF2-40B4-BE49-F238E27FC236}">
                <a16:creationId xmlns:a16="http://schemas.microsoft.com/office/drawing/2014/main" id="{4DCBAE02-748D-4E43-8225-3F5C8FD88CB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E1A9E5B-8AC9-4DA4-A506-E36B4EFA4BC3}"/>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3889055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1C038A-3F99-4D47-B0F5-3330B2AD0DBD}"/>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26C3823-C95F-44AC-B4C5-DB254A76D50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507386-8AE7-4ED8-B024-27A7745722B8}"/>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5" name="Espace réservé du pied de page 4">
            <a:extLst>
              <a:ext uri="{FF2B5EF4-FFF2-40B4-BE49-F238E27FC236}">
                <a16:creationId xmlns:a16="http://schemas.microsoft.com/office/drawing/2014/main" id="{08A1A05A-91E8-4D9E-8386-F7B96B3DDF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7903C02-7ABC-4424-85DA-2619E44C159B}"/>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1145335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D6718FE-3414-4E13-809D-18DB8166180C}"/>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794563E-9FFD-4119-BC68-F4668846539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F99C5F4-4833-453F-B6C9-260157E48515}"/>
              </a:ext>
            </a:extLst>
          </p:cNvPr>
          <p:cNvSpPr>
            <a:spLocks noGrp="1"/>
          </p:cNvSpPr>
          <p:nvPr>
            <p:ph type="dt" sz="half" idx="10"/>
          </p:nvPr>
        </p:nvSpPr>
        <p:spPr/>
        <p:txBody>
          <a:bodyPr/>
          <a:lstStyle/>
          <a:p>
            <a:fld id="{7E3F2DF7-6B44-4070-BBC4-9689A7F02890}" type="datetimeFigureOut">
              <a:rPr lang="fr-FR" smtClean="0"/>
              <a:t>28/08/2024</a:t>
            </a:fld>
            <a:endParaRPr lang="fr-FR"/>
          </a:p>
        </p:txBody>
      </p:sp>
      <p:sp>
        <p:nvSpPr>
          <p:cNvPr id="5" name="Espace réservé du pied de page 4">
            <a:extLst>
              <a:ext uri="{FF2B5EF4-FFF2-40B4-BE49-F238E27FC236}">
                <a16:creationId xmlns:a16="http://schemas.microsoft.com/office/drawing/2014/main" id="{3AD6177E-7142-4932-804F-9746B78825E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978F9C9-5DFE-46CB-9180-B9EDD99B4F8D}"/>
              </a:ext>
            </a:extLst>
          </p:cNvPr>
          <p:cNvSpPr>
            <a:spLocks noGrp="1"/>
          </p:cNvSpPr>
          <p:nvPr>
            <p:ph type="sldNum" sz="quarter" idx="12"/>
          </p:nvPr>
        </p:nvSpPr>
        <p:spPr/>
        <p:txBody>
          <a:bodyPr/>
          <a:lstStyle/>
          <a:p>
            <a:fld id="{FEE7DEB9-C176-4F6F-877D-ECEDF2C71C8B}" type="slidenum">
              <a:rPr lang="fr-FR" smtClean="0"/>
              <a:t>‹N°›</a:t>
            </a:fld>
            <a:endParaRPr lang="fr-FR"/>
          </a:p>
        </p:txBody>
      </p:sp>
    </p:spTree>
    <p:extLst>
      <p:ext uri="{BB962C8B-B14F-4D97-AF65-F5344CB8AC3E}">
        <p14:creationId xmlns:p14="http://schemas.microsoft.com/office/powerpoint/2010/main" val="4184551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1107B85-1CE0-4377-A05E-F133D93DCC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5516FAB-9AE9-4227-8F57-ACC8D3173D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3AE376E-4074-4EFB-B26B-D39DF7155C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F2DF7-6B44-4070-BBC4-9689A7F02890}" type="datetimeFigureOut">
              <a:rPr lang="fr-FR" smtClean="0"/>
              <a:t>28/08/2024</a:t>
            </a:fld>
            <a:endParaRPr lang="fr-FR"/>
          </a:p>
        </p:txBody>
      </p:sp>
      <p:sp>
        <p:nvSpPr>
          <p:cNvPr id="5" name="Espace réservé du pied de page 4">
            <a:extLst>
              <a:ext uri="{FF2B5EF4-FFF2-40B4-BE49-F238E27FC236}">
                <a16:creationId xmlns:a16="http://schemas.microsoft.com/office/drawing/2014/main" id="{DE08D121-1D98-4CE5-B3C0-41F80340F2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3B907DD-7C3C-4224-82C1-6850D065F8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E7DEB9-C176-4F6F-877D-ECEDF2C71C8B}" type="slidenum">
              <a:rPr lang="fr-FR" smtClean="0"/>
              <a:t>‹N°›</a:t>
            </a:fld>
            <a:endParaRPr lang="fr-FR"/>
          </a:p>
        </p:txBody>
      </p:sp>
    </p:spTree>
    <p:extLst>
      <p:ext uri="{BB962C8B-B14F-4D97-AF65-F5344CB8AC3E}">
        <p14:creationId xmlns:p14="http://schemas.microsoft.com/office/powerpoint/2010/main" val="5922284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m.youtube.com/watch?v=YsiUbrMvCzA&amp;autoplay=1"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www.reseau-canope.fr/bsd/sequence.aspx?bloc=72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9EF0AA8-4D64-4C53-B384-57D2EF3822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DC82559F-9ABE-4ED8-9D18-A60EB04BB28A}"/>
              </a:ext>
            </a:extLst>
          </p:cNvPr>
          <p:cNvSpPr>
            <a:spLocks noGrp="1"/>
          </p:cNvSpPr>
          <p:nvPr>
            <p:ph type="ctrTitle"/>
          </p:nvPr>
        </p:nvSpPr>
        <p:spPr>
          <a:xfrm>
            <a:off x="5799184" y="839537"/>
            <a:ext cx="6035040" cy="4394988"/>
          </a:xfrm>
        </p:spPr>
        <p:txBody>
          <a:bodyPr anchor="ctr">
            <a:normAutofit/>
          </a:bodyPr>
          <a:lstStyle/>
          <a:p>
            <a:r>
              <a:rPr lang="fr-FR" sz="4200">
                <a:latin typeface="Times New Roman" panose="02020603050405020304" pitchFamily="18" charset="0"/>
                <a:cs typeface="Times New Roman" panose="02020603050405020304" pitchFamily="18" charset="0"/>
              </a:rPr>
              <a:t> </a:t>
            </a:r>
            <a:br>
              <a:rPr lang="fr-FR" sz="4200">
                <a:latin typeface="Times New Roman" panose="02020603050405020304" pitchFamily="18" charset="0"/>
                <a:cs typeface="Times New Roman" panose="02020603050405020304" pitchFamily="18" charset="0"/>
              </a:rPr>
            </a:br>
            <a:r>
              <a:rPr lang="fr-FR" sz="4200">
                <a:latin typeface="Times New Roman" panose="02020603050405020304" pitchFamily="18" charset="0"/>
                <a:cs typeface="Times New Roman" panose="02020603050405020304" pitchFamily="18" charset="0"/>
              </a:rPr>
              <a:t>UE 302 M2</a:t>
            </a:r>
            <a:br>
              <a:rPr lang="fr-FR" sz="4200">
                <a:latin typeface="Times New Roman" panose="02020603050405020304" pitchFamily="18" charset="0"/>
                <a:cs typeface="Times New Roman" panose="02020603050405020304" pitchFamily="18" charset="0"/>
              </a:rPr>
            </a:br>
            <a:br>
              <a:rPr lang="fr-FR" sz="4200">
                <a:latin typeface="Times New Roman" panose="02020603050405020304" pitchFamily="18" charset="0"/>
                <a:cs typeface="Times New Roman" panose="02020603050405020304" pitchFamily="18" charset="0"/>
              </a:rPr>
            </a:br>
            <a:r>
              <a:rPr lang="fr-FR" sz="4200">
                <a:latin typeface="Times New Roman" panose="02020603050405020304" pitchFamily="18" charset="0"/>
                <a:cs typeface="Times New Roman" panose="02020603050405020304" pitchFamily="18" charset="0"/>
              </a:rPr>
              <a:t>EDL</a:t>
            </a:r>
            <a:br>
              <a:rPr lang="fr-FR" sz="4200">
                <a:latin typeface="Times New Roman" panose="02020603050405020304" pitchFamily="18" charset="0"/>
                <a:cs typeface="Times New Roman" panose="02020603050405020304" pitchFamily="18" charset="0"/>
              </a:rPr>
            </a:br>
            <a:r>
              <a:rPr lang="fr-FR" sz="4200">
                <a:latin typeface="Times New Roman" panose="02020603050405020304" pitchFamily="18" charset="0"/>
                <a:cs typeface="Times New Roman" panose="02020603050405020304" pitchFamily="18" charset="0"/>
              </a:rPr>
              <a:t>C1 C2 C3</a:t>
            </a:r>
            <a:br>
              <a:rPr lang="fr-FR" sz="4200">
                <a:latin typeface="Times New Roman" panose="02020603050405020304" pitchFamily="18" charset="0"/>
                <a:cs typeface="Times New Roman" panose="02020603050405020304" pitchFamily="18" charset="0"/>
              </a:rPr>
            </a:br>
            <a:r>
              <a:rPr lang="fr-FR" sz="4200">
                <a:latin typeface="Times New Roman" panose="02020603050405020304" pitchFamily="18" charset="0"/>
                <a:cs typeface="Times New Roman" panose="02020603050405020304" pitchFamily="18" charset="0"/>
              </a:rPr>
              <a:t>Proposition de corrigé</a:t>
            </a:r>
            <a:br>
              <a:rPr lang="fr-FR" sz="4200">
                <a:latin typeface="Times New Roman" panose="02020603050405020304" pitchFamily="18" charset="0"/>
                <a:cs typeface="Times New Roman" panose="02020603050405020304" pitchFamily="18" charset="0"/>
              </a:rPr>
            </a:br>
            <a:endParaRPr lang="fr-FR" sz="4200">
              <a:latin typeface="Times New Roman" panose="02020603050405020304" pitchFamily="18" charset="0"/>
              <a:cs typeface="Times New Roman" panose="02020603050405020304" pitchFamily="18" charset="0"/>
            </a:endParaRPr>
          </a:p>
        </p:txBody>
      </p:sp>
      <p:sp>
        <p:nvSpPr>
          <p:cNvPr id="3" name="Sous-titre 2">
            <a:extLst>
              <a:ext uri="{FF2B5EF4-FFF2-40B4-BE49-F238E27FC236}">
                <a16:creationId xmlns:a16="http://schemas.microsoft.com/office/drawing/2014/main" id="{52314543-3DE1-42B9-83E8-7A775A2DD576}"/>
              </a:ext>
            </a:extLst>
          </p:cNvPr>
          <p:cNvSpPr>
            <a:spLocks noGrp="1"/>
          </p:cNvSpPr>
          <p:nvPr>
            <p:ph type="subTitle" idx="1"/>
          </p:nvPr>
        </p:nvSpPr>
        <p:spPr>
          <a:xfrm>
            <a:off x="5799185" y="5368354"/>
            <a:ext cx="6035039" cy="1083246"/>
          </a:xfrm>
        </p:spPr>
        <p:txBody>
          <a:bodyPr>
            <a:normAutofit/>
          </a:bodyPr>
          <a:lstStyle/>
          <a:p>
            <a:endParaRPr lang="fr-FR" sz="800">
              <a:solidFill>
                <a:schemeClr val="tx1">
                  <a:alpha val="60000"/>
                </a:schemeClr>
              </a:solidFill>
              <a:latin typeface="Times New Roman" panose="02020603050405020304" pitchFamily="18" charset="0"/>
              <a:cs typeface="Times New Roman" panose="02020603050405020304" pitchFamily="18" charset="0"/>
            </a:endParaRPr>
          </a:p>
          <a:p>
            <a:r>
              <a:rPr lang="fr-FR">
                <a:solidFill>
                  <a:schemeClr val="tx1">
                    <a:alpha val="60000"/>
                  </a:schemeClr>
                </a:solidFill>
                <a:latin typeface="Times New Roman" panose="02020603050405020304" pitchFamily="18" charset="0"/>
                <a:cs typeface="Times New Roman" panose="02020603050405020304" pitchFamily="18" charset="0"/>
              </a:rPr>
              <a:t>Hélène Castany-Owhadi</a:t>
            </a:r>
          </a:p>
          <a:p>
            <a:endParaRPr lang="fr-FR">
              <a:solidFill>
                <a:schemeClr val="tx1">
                  <a:alpha val="60000"/>
                </a:schemeClr>
              </a:solidFill>
              <a:latin typeface="Times New Roman" panose="02020603050405020304" pitchFamily="18" charset="0"/>
              <a:cs typeface="Times New Roman" panose="02020603050405020304" pitchFamily="18" charset="0"/>
            </a:endParaRPr>
          </a:p>
          <a:p>
            <a:endParaRPr lang="fr-FR" sz="800">
              <a:solidFill>
                <a:schemeClr val="tx1">
                  <a:alpha val="60000"/>
                </a:schemeClr>
              </a:solidFill>
            </a:endParaRPr>
          </a:p>
        </p:txBody>
      </p:sp>
      <p:grpSp>
        <p:nvGrpSpPr>
          <p:cNvPr id="20" name="Group 19">
            <a:extLst>
              <a:ext uri="{FF2B5EF4-FFF2-40B4-BE49-F238E27FC236}">
                <a16:creationId xmlns:a16="http://schemas.microsoft.com/office/drawing/2014/main" id="{CAD19E66-9A79-42B6-9AA2-CC264BEC83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885825" cy="6858000"/>
            <a:chOff x="0" y="0"/>
            <a:chExt cx="885825" cy="6858000"/>
          </a:xfrm>
        </p:grpSpPr>
        <p:sp>
          <p:nvSpPr>
            <p:cNvPr id="21" name="Freeform 6">
              <a:extLst>
                <a:ext uri="{FF2B5EF4-FFF2-40B4-BE49-F238E27FC236}">
                  <a16:creationId xmlns:a16="http://schemas.microsoft.com/office/drawing/2014/main" id="{DE739263-30CB-4935-9D21-618840D57E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rgbClr val="FFFFFF"/>
            </a:solidFill>
            <a:ln w="0">
              <a:noFill/>
              <a:prstDash val="solid"/>
              <a:round/>
              <a:headEnd/>
              <a:tailEnd/>
            </a:ln>
          </p:spPr>
          <p:txBody>
            <a:bodyPr/>
            <a:lstStyle/>
            <a:p>
              <a:endParaRPr lang="fr-FR"/>
            </a:p>
          </p:txBody>
        </p:sp>
        <p:sp>
          <p:nvSpPr>
            <p:cNvPr id="22" name="Freeform 6">
              <a:extLst>
                <a:ext uri="{FF2B5EF4-FFF2-40B4-BE49-F238E27FC236}">
                  <a16:creationId xmlns:a16="http://schemas.microsoft.com/office/drawing/2014/main" id="{A18249B2-7974-4616-94C1-414335D007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accent1">
                <a:lumMod val="50000"/>
                <a:alpha val="25000"/>
              </a:schemeClr>
            </a:solidFill>
            <a:ln w="0">
              <a:noFill/>
              <a:prstDash val="solid"/>
              <a:round/>
              <a:headEnd/>
              <a:tailEnd/>
            </a:ln>
          </p:spPr>
          <p:txBody>
            <a:bodyPr/>
            <a:lstStyle/>
            <a:p>
              <a:endParaRPr lang="fr-FR"/>
            </a:p>
          </p:txBody>
        </p:sp>
      </p:grpSp>
      <p:pic>
        <p:nvPicPr>
          <p:cNvPr id="4" name="Image 3" descr="Une image contenant extérieur, signe, photo, assis&#10;&#10;Description générée automatiquement">
            <a:extLst>
              <a:ext uri="{FF2B5EF4-FFF2-40B4-BE49-F238E27FC236}">
                <a16:creationId xmlns:a16="http://schemas.microsoft.com/office/drawing/2014/main" id="{1F714163-5A23-4EE4-BA1C-1D0D35C7547E}"/>
              </a:ext>
            </a:extLst>
          </p:cNvPr>
          <p:cNvPicPr/>
          <p:nvPr/>
        </p:nvPicPr>
        <p:blipFill>
          <a:blip r:embed="rId2"/>
          <a:stretch/>
        </p:blipFill>
        <p:spPr>
          <a:xfrm>
            <a:off x="3318510" y="3186506"/>
            <a:ext cx="1834609" cy="1802194"/>
          </a:xfrm>
          <a:prstGeom prst="rect">
            <a:avLst/>
          </a:prstGeom>
        </p:spPr>
      </p:pic>
      <p:pic>
        <p:nvPicPr>
          <p:cNvPr id="1026" name="Picture 2">
            <a:extLst>
              <a:ext uri="{FF2B5EF4-FFF2-40B4-BE49-F238E27FC236}">
                <a16:creationId xmlns:a16="http://schemas.microsoft.com/office/drawing/2014/main" id="{18C746D3-956E-4CAE-9F5B-E96CB4671E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438" y="457714"/>
            <a:ext cx="2775221" cy="231268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AC199B2B-0FDC-4FCA-80E3-E672395C89C8}"/>
              </a:ext>
            </a:extLst>
          </p:cNvPr>
          <p:cNvSpPr txBox="1"/>
          <p:nvPr/>
        </p:nvSpPr>
        <p:spPr>
          <a:xfrm>
            <a:off x="1819275" y="2569543"/>
            <a:ext cx="1905000" cy="338554"/>
          </a:xfrm>
          <a:prstGeom prst="rect">
            <a:avLst/>
          </a:prstGeom>
          <a:noFill/>
        </p:spPr>
        <p:txBody>
          <a:bodyPr wrap="square" rtlCol="0">
            <a:spAutoFit/>
          </a:bodyPr>
          <a:lstStyle/>
          <a:p>
            <a:r>
              <a:rPr lang="fr-FR" sz="1600"/>
              <a:t>site de Perpignan</a:t>
            </a:r>
          </a:p>
        </p:txBody>
      </p:sp>
    </p:spTree>
    <p:extLst>
      <p:ext uri="{BB962C8B-B14F-4D97-AF65-F5344CB8AC3E}">
        <p14:creationId xmlns:p14="http://schemas.microsoft.com/office/powerpoint/2010/main" val="3415922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57A6-F93E-4030-977D-513532BB4047}"/>
              </a:ext>
            </a:extLst>
          </p:cNvPr>
          <p:cNvSpPr>
            <a:spLocks noGrp="1"/>
          </p:cNvSpPr>
          <p:nvPr>
            <p:ph type="title"/>
          </p:nvPr>
        </p:nvSpPr>
        <p:spPr>
          <a:xfrm>
            <a:off x="838199" y="98612"/>
            <a:ext cx="10643469" cy="463363"/>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Cadre théorique : le vocabulaire à l’école primaire</a:t>
            </a:r>
          </a:p>
        </p:txBody>
      </p:sp>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38200" y="781050"/>
            <a:ext cx="10643470" cy="5978338"/>
          </a:xfrm>
          <a:solidFill>
            <a:schemeClr val="accent4">
              <a:lumMod val="20000"/>
              <a:lumOff val="80000"/>
            </a:schemeClr>
          </a:solidFill>
        </p:spPr>
        <p:txBody>
          <a:bodyPr>
            <a:normAutofit fontScale="25000" lnSpcReduction="20000"/>
          </a:bodyPr>
          <a:lstStyle/>
          <a:p>
            <a:pPr>
              <a:lnSpc>
                <a:spcPct val="170000"/>
              </a:lnSpc>
            </a:pPr>
            <a:r>
              <a:rPr lang="fr-FR" sz="7200">
                <a:latin typeface="Times New Roman" panose="02020603050405020304" pitchFamily="18" charset="0"/>
                <a:cs typeface="Times New Roman" panose="02020603050405020304" pitchFamily="18" charset="0"/>
              </a:rPr>
              <a:t>Lexique / vocabulaire </a:t>
            </a:r>
          </a:p>
          <a:p>
            <a:pPr lvl="1">
              <a:lnSpc>
                <a:spcPct val="170000"/>
              </a:lnSpc>
              <a:buFont typeface="Wingdings" panose="05000000000000000000" pitchFamily="2" charset="2"/>
              <a:buChar char="Ø"/>
            </a:pPr>
            <a:r>
              <a:rPr lang="fr-FR" sz="6800">
                <a:latin typeface="Times New Roman" panose="02020603050405020304" pitchFamily="18" charset="0"/>
                <a:cs typeface="Times New Roman" panose="02020603050405020304" pitchFamily="18" charset="0"/>
              </a:rPr>
              <a:t> Lexique : « ensemble des mots faisant partie de la ‘langue française’ » (MEN, 2011)</a:t>
            </a:r>
          </a:p>
          <a:p>
            <a:pPr lvl="1">
              <a:lnSpc>
                <a:spcPct val="170000"/>
              </a:lnSpc>
              <a:buFont typeface="Wingdings" panose="05000000000000000000" pitchFamily="2" charset="2"/>
              <a:buChar char="Ø"/>
            </a:pPr>
            <a:r>
              <a:rPr lang="fr-FR" sz="6800">
                <a:latin typeface="Times New Roman" panose="02020603050405020304" pitchFamily="18" charset="0"/>
                <a:cs typeface="Times New Roman" panose="02020603050405020304" pitchFamily="18" charset="0"/>
              </a:rPr>
              <a:t>Vocabulaire : « sous-ensemble du lexique ; mots employés par un individu donné » (MEN, 2011)</a:t>
            </a:r>
          </a:p>
          <a:p>
            <a:pPr>
              <a:lnSpc>
                <a:spcPct val="170000"/>
              </a:lnSpc>
            </a:pPr>
            <a:r>
              <a:rPr lang="fr-FR" sz="7200">
                <a:latin typeface="Times New Roman" panose="02020603050405020304" pitchFamily="18" charset="0"/>
                <a:cs typeface="Times New Roman" panose="02020603050405020304" pitchFamily="18" charset="0"/>
              </a:rPr>
              <a:t>Vocabulaire passif / vocabulaire passif</a:t>
            </a:r>
          </a:p>
          <a:p>
            <a:pPr>
              <a:lnSpc>
                <a:spcPct val="170000"/>
              </a:lnSpc>
            </a:pPr>
            <a:r>
              <a:rPr lang="fr-FR" sz="7200">
                <a:latin typeface="Times New Roman" panose="02020603050405020304" pitchFamily="18" charset="0"/>
                <a:cs typeface="Times New Roman" panose="02020603050405020304" pitchFamily="18" charset="0"/>
              </a:rPr>
              <a:t>Rapport étroit syntaxe / lexique </a:t>
            </a:r>
          </a:p>
          <a:p>
            <a:pPr>
              <a:lnSpc>
                <a:spcPct val="170000"/>
              </a:lnSpc>
            </a:pPr>
            <a:r>
              <a:rPr lang="fr-FR" sz="7200">
                <a:latin typeface="Times New Roman" panose="02020603050405020304" pitchFamily="18" charset="0"/>
                <a:cs typeface="Times New Roman" panose="02020603050405020304" pitchFamily="18" charset="0"/>
              </a:rPr>
              <a:t>Maternelle : « Autant que possible, les mots doivent être insérés dans des phrases, pour que la combinatoire syntaxique se  mette en place. Les leçons de vocabulaire doivent faire  la part belle aux verbes, centraux dans une phrase » (Cellier,  2014, p. 17)</a:t>
            </a:r>
          </a:p>
          <a:p>
            <a:pPr>
              <a:lnSpc>
                <a:spcPct val="170000"/>
              </a:lnSpc>
            </a:pPr>
            <a:r>
              <a:rPr lang="fr-FR" sz="7200">
                <a:latin typeface="Times New Roman" panose="02020603050405020304" pitchFamily="18" charset="0"/>
                <a:cs typeface="Times New Roman" panose="02020603050405020304" pitchFamily="18" charset="0"/>
              </a:rPr>
              <a:t>Acquisition du vocabulaire passe par la mémorisation </a:t>
            </a:r>
          </a:p>
          <a:p>
            <a:pPr>
              <a:lnSpc>
                <a:spcPct val="170000"/>
              </a:lnSpc>
            </a:pPr>
            <a:r>
              <a:rPr lang="fr-FR" sz="7200">
                <a:latin typeface="Times New Roman" panose="02020603050405020304" pitchFamily="18" charset="0"/>
                <a:cs typeface="Times New Roman" panose="02020603050405020304" pitchFamily="18" charset="0"/>
              </a:rPr>
              <a:t>La catégorisation pour mémoriser les mots</a:t>
            </a:r>
          </a:p>
          <a:p>
            <a:pPr>
              <a:lnSpc>
                <a:spcPct val="170000"/>
              </a:lnSpc>
            </a:pPr>
            <a:r>
              <a:rPr lang="fr-FR" sz="7200">
                <a:latin typeface="Times New Roman" panose="02020603050405020304" pitchFamily="18" charset="0"/>
                <a:cs typeface="Times New Roman" panose="02020603050405020304" pitchFamily="18" charset="0"/>
              </a:rPr>
              <a:t>Contextualisation / décontextualisation / recontextualisation</a:t>
            </a:r>
          </a:p>
          <a:p>
            <a:pPr>
              <a:lnSpc>
                <a:spcPct val="170000"/>
              </a:lnSpc>
            </a:pPr>
            <a:r>
              <a:rPr lang="fr-FR" sz="7200">
                <a:latin typeface="Times New Roman" panose="02020603050405020304" pitchFamily="18" charset="0"/>
                <a:cs typeface="Times New Roman" panose="02020603050405020304" pitchFamily="18" charset="0"/>
              </a:rPr>
              <a:t>Un terme doit être présenté une dizaine de fois pour être retenu</a:t>
            </a:r>
          </a:p>
          <a:p>
            <a:pPr lvl="1">
              <a:lnSpc>
                <a:spcPct val="170000"/>
              </a:lnSpc>
              <a:buFont typeface="Wingdings" panose="05000000000000000000" pitchFamily="2" charset="2"/>
              <a:buChar char="ü"/>
            </a:pPr>
            <a:endParaRPr lang="fr-FR" sz="2200">
              <a:latin typeface="Times New Roman" panose="02020603050405020304" pitchFamily="18" charset="0"/>
              <a:cs typeface="Times New Roman" panose="02020603050405020304" pitchFamily="18" charset="0"/>
            </a:endParaRPr>
          </a:p>
          <a:p>
            <a:pPr lvl="1">
              <a:lnSpc>
                <a:spcPct val="170000"/>
              </a:lnSpc>
              <a:buFont typeface="Wingdings" panose="05000000000000000000" pitchFamily="2" charset="2"/>
              <a:buChar char="ü"/>
            </a:pPr>
            <a:endParaRPr lang="fr-FR" sz="22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3760239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00100" y="266701"/>
            <a:ext cx="10681570" cy="5724524"/>
          </a:xfrm>
          <a:solidFill>
            <a:schemeClr val="accent4">
              <a:lumMod val="20000"/>
              <a:lumOff val="80000"/>
            </a:schemeClr>
          </a:solidFill>
        </p:spPr>
        <p:txBody>
          <a:bodyPr>
            <a:normAutofit fontScale="25000" lnSpcReduction="20000"/>
          </a:bodyPr>
          <a:lstStyle/>
          <a:p>
            <a:pPr>
              <a:lnSpc>
                <a:spcPct val="170000"/>
              </a:lnSpc>
            </a:pPr>
            <a:r>
              <a:rPr lang="fr-FR" sz="7200">
                <a:latin typeface="Times New Roman" panose="02020603050405020304" pitchFamily="18" charset="0"/>
                <a:cs typeface="Times New Roman" panose="02020603050405020304" pitchFamily="18" charset="0"/>
              </a:rPr>
              <a:t>Lexique structuré : mots reliés les uns aux autres</a:t>
            </a:r>
          </a:p>
          <a:p>
            <a:pPr>
              <a:lnSpc>
                <a:spcPct val="170000"/>
              </a:lnSpc>
            </a:pPr>
            <a:r>
              <a:rPr lang="fr-FR" sz="7200">
                <a:latin typeface="Times New Roman" panose="02020603050405020304" pitchFamily="18" charset="0"/>
                <a:cs typeface="Times New Roman" panose="02020603050405020304" pitchFamily="18" charset="0"/>
              </a:rPr>
              <a:t>Apprentissage implicite / explicite </a:t>
            </a:r>
          </a:p>
          <a:p>
            <a:pPr>
              <a:lnSpc>
                <a:spcPct val="170000"/>
              </a:lnSpc>
            </a:pPr>
            <a:r>
              <a:rPr lang="fr-FR" sz="7200">
                <a:latin typeface="Times New Roman" panose="02020603050405020304" pitchFamily="18" charset="0"/>
                <a:cs typeface="Times New Roman" panose="02020603050405020304" pitchFamily="18" charset="0"/>
              </a:rPr>
              <a:t>Enseignement explicite </a:t>
            </a:r>
            <a:endParaRPr lang="fr-FR" sz="7200">
              <a:highlight>
                <a:srgbClr val="FFFF00"/>
              </a:highlight>
              <a:latin typeface="Times New Roman" panose="02020603050405020304" pitchFamily="18" charset="0"/>
              <a:cs typeface="Times New Roman" panose="02020603050405020304" pitchFamily="18" charset="0"/>
            </a:endParaRP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 relation de sens (synonymie, antonymie…)</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hiérarchie (mots génériques)</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forme (dérivation)</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histoire (étymologie / emprunt)</a:t>
            </a:r>
          </a:p>
          <a:p>
            <a:pPr>
              <a:lnSpc>
                <a:spcPct val="170000"/>
              </a:lnSpc>
            </a:pPr>
            <a:r>
              <a:rPr lang="fr-FR" sz="7200">
                <a:latin typeface="Times New Roman" panose="02020603050405020304" pitchFamily="18" charset="0"/>
                <a:cs typeface="Times New Roman" panose="02020603050405020304" pitchFamily="18" charset="0"/>
              </a:rPr>
              <a:t>Démarches </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appropriation (classements, tris)</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Mémorisation du vocabulaire</a:t>
            </a:r>
          </a:p>
          <a:p>
            <a:pPr lvl="1">
              <a:lnSpc>
                <a:spcPct val="170000"/>
              </a:lnSpc>
              <a:buFont typeface="Wingdings" panose="05000000000000000000" pitchFamily="2" charset="2"/>
              <a:buChar char="ü"/>
            </a:pPr>
            <a:r>
              <a:rPr lang="fr-FR" sz="7200">
                <a:latin typeface="Times New Roman" panose="02020603050405020304" pitchFamily="18" charset="0"/>
                <a:cs typeface="Times New Roman" panose="02020603050405020304" pitchFamily="18" charset="0"/>
              </a:rPr>
              <a:t>Réactivation </a:t>
            </a:r>
          </a:p>
          <a:p>
            <a:pPr lvl="1">
              <a:lnSpc>
                <a:spcPct val="170000"/>
              </a:lnSpc>
              <a:buFont typeface="Wingdings" panose="05000000000000000000" pitchFamily="2" charset="2"/>
              <a:buChar char="ü"/>
            </a:pPr>
            <a:endParaRPr lang="fr-FR" sz="2200">
              <a:latin typeface="Times New Roman" panose="02020603050405020304" pitchFamily="18" charset="0"/>
              <a:cs typeface="Times New Roman" panose="02020603050405020304" pitchFamily="18" charset="0"/>
            </a:endParaRPr>
          </a:p>
          <a:p>
            <a:pPr lvl="1">
              <a:lnSpc>
                <a:spcPct val="170000"/>
              </a:lnSpc>
              <a:buFont typeface="Wingdings" panose="05000000000000000000" pitchFamily="2" charset="2"/>
              <a:buChar char="ü"/>
            </a:pPr>
            <a:endParaRPr lang="fr-FR" sz="22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spTree>
    <p:extLst>
      <p:ext uri="{BB962C8B-B14F-4D97-AF65-F5344CB8AC3E}">
        <p14:creationId xmlns:p14="http://schemas.microsoft.com/office/powerpoint/2010/main" val="160871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A6F374F-E608-4504-B30C-52450B91A138}"/>
              </a:ext>
            </a:extLst>
          </p:cNvPr>
          <p:cNvPicPr>
            <a:picLocks noChangeAspect="1"/>
          </p:cNvPicPr>
          <p:nvPr/>
        </p:nvPicPr>
        <p:blipFill>
          <a:blip r:embed="rId2"/>
          <a:stretch>
            <a:fillRect/>
          </a:stretch>
        </p:blipFill>
        <p:spPr>
          <a:xfrm>
            <a:off x="148480" y="423939"/>
            <a:ext cx="6641787" cy="4722586"/>
          </a:xfrm>
          <a:prstGeom prst="rect">
            <a:avLst/>
          </a:prstGeom>
        </p:spPr>
      </p:pic>
      <p:sp>
        <p:nvSpPr>
          <p:cNvPr id="4" name="ZoneTexte 3">
            <a:extLst>
              <a:ext uri="{FF2B5EF4-FFF2-40B4-BE49-F238E27FC236}">
                <a16:creationId xmlns:a16="http://schemas.microsoft.com/office/drawing/2014/main" id="{E8FA87BF-57F1-425A-884C-821D36F24721}"/>
              </a:ext>
            </a:extLst>
          </p:cNvPr>
          <p:cNvSpPr txBox="1"/>
          <p:nvPr/>
        </p:nvSpPr>
        <p:spPr>
          <a:xfrm>
            <a:off x="3069771" y="5453743"/>
            <a:ext cx="5369500" cy="369332"/>
          </a:xfrm>
          <a:prstGeom prst="rect">
            <a:avLst/>
          </a:prstGeom>
          <a:noFill/>
        </p:spPr>
        <p:txBody>
          <a:bodyPr wrap="square" rtlCol="0">
            <a:spAutoFit/>
          </a:bodyPr>
          <a:lstStyle/>
          <a:p>
            <a:r>
              <a:rPr lang="fr-FR"/>
              <a:t>Cellier, 2014, p.21 et p.25 (maternelle) </a:t>
            </a:r>
          </a:p>
        </p:txBody>
      </p:sp>
      <p:pic>
        <p:nvPicPr>
          <p:cNvPr id="8" name="Image 7">
            <a:extLst>
              <a:ext uri="{FF2B5EF4-FFF2-40B4-BE49-F238E27FC236}">
                <a16:creationId xmlns:a16="http://schemas.microsoft.com/office/drawing/2014/main" id="{94FF0B75-38C0-414C-9FAC-DADFE399D02D}"/>
              </a:ext>
            </a:extLst>
          </p:cNvPr>
          <p:cNvPicPr>
            <a:picLocks noChangeAspect="1"/>
          </p:cNvPicPr>
          <p:nvPr/>
        </p:nvPicPr>
        <p:blipFill>
          <a:blip r:embed="rId3"/>
          <a:stretch>
            <a:fillRect/>
          </a:stretch>
        </p:blipFill>
        <p:spPr>
          <a:xfrm>
            <a:off x="6781566" y="911982"/>
            <a:ext cx="5261954" cy="4234543"/>
          </a:xfrm>
          <a:prstGeom prst="rect">
            <a:avLst/>
          </a:prstGeom>
        </p:spPr>
      </p:pic>
    </p:spTree>
    <p:extLst>
      <p:ext uri="{BB962C8B-B14F-4D97-AF65-F5344CB8AC3E}">
        <p14:creationId xmlns:p14="http://schemas.microsoft.com/office/powerpoint/2010/main" val="3150471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7B54798-9052-49FD-BE10-27CA24F61A7B}"/>
              </a:ext>
            </a:extLst>
          </p:cNvPr>
          <p:cNvPicPr>
            <a:picLocks noChangeAspect="1"/>
          </p:cNvPicPr>
          <p:nvPr/>
        </p:nvPicPr>
        <p:blipFill>
          <a:blip r:embed="rId2"/>
          <a:stretch>
            <a:fillRect/>
          </a:stretch>
        </p:blipFill>
        <p:spPr>
          <a:xfrm>
            <a:off x="793867" y="666750"/>
            <a:ext cx="5252504" cy="2295525"/>
          </a:xfrm>
          <a:prstGeom prst="rect">
            <a:avLst/>
          </a:prstGeom>
        </p:spPr>
      </p:pic>
      <p:pic>
        <p:nvPicPr>
          <p:cNvPr id="5" name="Image 4">
            <a:extLst>
              <a:ext uri="{FF2B5EF4-FFF2-40B4-BE49-F238E27FC236}">
                <a16:creationId xmlns:a16="http://schemas.microsoft.com/office/drawing/2014/main" id="{0D42EF0B-983D-4CDA-AA72-4996A4679957}"/>
              </a:ext>
            </a:extLst>
          </p:cNvPr>
          <p:cNvPicPr>
            <a:picLocks noChangeAspect="1"/>
          </p:cNvPicPr>
          <p:nvPr/>
        </p:nvPicPr>
        <p:blipFill>
          <a:blip r:embed="rId3"/>
          <a:stretch>
            <a:fillRect/>
          </a:stretch>
        </p:blipFill>
        <p:spPr>
          <a:xfrm>
            <a:off x="5686425" y="3088310"/>
            <a:ext cx="5807338" cy="3024658"/>
          </a:xfrm>
          <a:prstGeom prst="rect">
            <a:avLst/>
          </a:prstGeom>
        </p:spPr>
      </p:pic>
      <p:sp>
        <p:nvSpPr>
          <p:cNvPr id="2" name="ZoneTexte 1">
            <a:extLst>
              <a:ext uri="{FF2B5EF4-FFF2-40B4-BE49-F238E27FC236}">
                <a16:creationId xmlns:a16="http://schemas.microsoft.com/office/drawing/2014/main" id="{CE57A075-1099-40E3-BED0-8A422FE403CE}"/>
              </a:ext>
            </a:extLst>
          </p:cNvPr>
          <p:cNvSpPr txBox="1"/>
          <p:nvPr/>
        </p:nvSpPr>
        <p:spPr>
          <a:xfrm>
            <a:off x="3505200" y="6191250"/>
            <a:ext cx="2857500" cy="381000"/>
          </a:xfrm>
          <a:prstGeom prst="rect">
            <a:avLst/>
          </a:prstGeom>
          <a:noFill/>
        </p:spPr>
        <p:txBody>
          <a:bodyPr wrap="square" rtlCol="0">
            <a:spAutoFit/>
          </a:bodyPr>
          <a:lstStyle/>
          <a:p>
            <a:r>
              <a:rPr lang="fr-FR"/>
              <a:t>in Cellier, 2014 (maternelle)</a:t>
            </a:r>
          </a:p>
        </p:txBody>
      </p:sp>
    </p:spTree>
    <p:extLst>
      <p:ext uri="{BB962C8B-B14F-4D97-AF65-F5344CB8AC3E}">
        <p14:creationId xmlns:p14="http://schemas.microsoft.com/office/powerpoint/2010/main" val="23370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57A6-F93E-4030-977D-513532BB4047}"/>
              </a:ext>
            </a:extLst>
          </p:cNvPr>
          <p:cNvSpPr>
            <a:spLocks noGrp="1"/>
          </p:cNvSpPr>
          <p:nvPr>
            <p:ph type="title"/>
          </p:nvPr>
        </p:nvSpPr>
        <p:spPr>
          <a:xfrm>
            <a:off x="838199" y="98612"/>
            <a:ext cx="10643469" cy="314747"/>
          </a:xfrm>
          <a:solidFill>
            <a:schemeClr val="accent6">
              <a:lumMod val="20000"/>
              <a:lumOff val="80000"/>
            </a:schemeClr>
          </a:solidFill>
        </p:spPr>
        <p:txBody>
          <a:bodyPr>
            <a:normAutofit fontScale="90000"/>
          </a:bodyPr>
          <a:lstStyle/>
          <a:p>
            <a:pPr algn="ctr"/>
            <a:r>
              <a:rPr lang="fr-FR" sz="2400">
                <a:latin typeface="Times New Roman" panose="02020603050405020304" pitchFamily="18" charset="0"/>
                <a:cs typeface="Times New Roman" panose="02020603050405020304" pitchFamily="18" charset="0"/>
              </a:rPr>
              <a:t>Exemple pour le dossier C1 (MS/GS)</a:t>
            </a:r>
          </a:p>
        </p:txBody>
      </p:sp>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38200" y="626301"/>
            <a:ext cx="10643470" cy="6133087"/>
          </a:xfrm>
          <a:solidFill>
            <a:schemeClr val="accent4">
              <a:lumMod val="20000"/>
              <a:lumOff val="80000"/>
            </a:schemeClr>
          </a:solidFill>
        </p:spPr>
        <p:txBody>
          <a:bodyPr>
            <a:normAutofit fontScale="92500" lnSpcReduction="10000"/>
          </a:bodyPr>
          <a:lstStyle/>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pic>
        <p:nvPicPr>
          <p:cNvPr id="5" name="Image 4">
            <a:extLst>
              <a:ext uri="{FF2B5EF4-FFF2-40B4-BE49-F238E27FC236}">
                <a16:creationId xmlns:a16="http://schemas.microsoft.com/office/drawing/2014/main" id="{F0C6CDB7-9923-4301-B8B9-9B6A656A7FC0}"/>
              </a:ext>
            </a:extLst>
          </p:cNvPr>
          <p:cNvPicPr>
            <a:picLocks noChangeAspect="1"/>
          </p:cNvPicPr>
          <p:nvPr/>
        </p:nvPicPr>
        <p:blipFill>
          <a:blip r:embed="rId2"/>
          <a:stretch>
            <a:fillRect/>
          </a:stretch>
        </p:blipFill>
        <p:spPr>
          <a:xfrm>
            <a:off x="1545605" y="822214"/>
            <a:ext cx="9182266" cy="5826225"/>
          </a:xfrm>
          <a:prstGeom prst="rect">
            <a:avLst/>
          </a:prstGeom>
        </p:spPr>
      </p:pic>
    </p:spTree>
    <p:extLst>
      <p:ext uri="{BB962C8B-B14F-4D97-AF65-F5344CB8AC3E}">
        <p14:creationId xmlns:p14="http://schemas.microsoft.com/office/powerpoint/2010/main" val="3765255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16283B2-CD02-469E-AD79-7AC977FD7B04}"/>
              </a:ext>
            </a:extLst>
          </p:cNvPr>
          <p:cNvPicPr>
            <a:picLocks noChangeAspect="1"/>
          </p:cNvPicPr>
          <p:nvPr/>
        </p:nvPicPr>
        <p:blipFill>
          <a:blip r:embed="rId2"/>
          <a:stretch>
            <a:fillRect/>
          </a:stretch>
        </p:blipFill>
        <p:spPr>
          <a:xfrm>
            <a:off x="2137678" y="489857"/>
            <a:ext cx="8208294" cy="6168175"/>
          </a:xfrm>
          <a:prstGeom prst="rect">
            <a:avLst/>
          </a:prstGeom>
        </p:spPr>
      </p:pic>
      <p:sp>
        <p:nvSpPr>
          <p:cNvPr id="4" name="ZoneTexte 3">
            <a:extLst>
              <a:ext uri="{FF2B5EF4-FFF2-40B4-BE49-F238E27FC236}">
                <a16:creationId xmlns:a16="http://schemas.microsoft.com/office/drawing/2014/main" id="{FAE1DEB3-B496-4D50-A76E-957FE9AC7115}"/>
              </a:ext>
            </a:extLst>
          </p:cNvPr>
          <p:cNvSpPr txBox="1"/>
          <p:nvPr/>
        </p:nvSpPr>
        <p:spPr>
          <a:xfrm>
            <a:off x="723901" y="371475"/>
            <a:ext cx="1447800" cy="369332"/>
          </a:xfrm>
          <a:prstGeom prst="rect">
            <a:avLst/>
          </a:prstGeom>
          <a:noFill/>
        </p:spPr>
        <p:txBody>
          <a:bodyPr wrap="square" rtlCol="0">
            <a:spAutoFit/>
          </a:bodyPr>
          <a:lstStyle/>
          <a:p>
            <a:r>
              <a:rPr lang="fr-FR" b="1"/>
              <a:t>Doc. A : </a:t>
            </a:r>
          </a:p>
        </p:txBody>
      </p:sp>
    </p:spTree>
    <p:extLst>
      <p:ext uri="{BB962C8B-B14F-4D97-AF65-F5344CB8AC3E}">
        <p14:creationId xmlns:p14="http://schemas.microsoft.com/office/powerpoint/2010/main" val="1717895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1612245-43B8-4DAD-9B6A-146D1E5CA518}"/>
              </a:ext>
            </a:extLst>
          </p:cNvPr>
          <p:cNvSpPr>
            <a:spLocks noGrp="1"/>
          </p:cNvSpPr>
          <p:nvPr>
            <p:ph idx="1"/>
          </p:nvPr>
        </p:nvSpPr>
        <p:spPr>
          <a:xfrm>
            <a:off x="159534" y="558800"/>
            <a:ext cx="11358252" cy="6037943"/>
          </a:xfrm>
        </p:spPr>
        <p:txBody>
          <a:bodyPr>
            <a:normAutofit/>
          </a:bodyPr>
          <a:lstStyle/>
          <a:p>
            <a:r>
              <a:rPr lang="fr-FR" sz="2000" b="1"/>
              <a:t>Doc. B </a:t>
            </a:r>
            <a:r>
              <a:rPr lang="fr-FR" sz="2000"/>
              <a:t>:  guide méthodologique pour construire une séquence d’apprentissage en vocabulaire</a:t>
            </a:r>
          </a:p>
          <a:p>
            <a:pPr lvl="1">
              <a:buFont typeface="Wingdings" panose="05000000000000000000" pitchFamily="2" charset="2"/>
              <a:buChar char="Ø"/>
            </a:pPr>
            <a:r>
              <a:rPr lang="fr-FR"/>
              <a:t> </a:t>
            </a:r>
            <a:r>
              <a:rPr lang="fr-FR" sz="2000">
                <a:latin typeface="Times New Roman" panose="02020603050405020304" pitchFamily="18" charset="0"/>
                <a:cs typeface="Times New Roman" panose="02020603050405020304" pitchFamily="18" charset="0"/>
              </a:rPr>
              <a:t>Choix d’un corpus de mots à travailler </a:t>
            </a:r>
          </a:p>
          <a:p>
            <a:pPr marL="457200" lvl="1" indent="0">
              <a:buNone/>
            </a:pPr>
            <a:endParaRPr lang="fr-FR"/>
          </a:p>
        </p:txBody>
      </p:sp>
      <p:pic>
        <p:nvPicPr>
          <p:cNvPr id="5" name="Image 4">
            <a:extLst>
              <a:ext uri="{FF2B5EF4-FFF2-40B4-BE49-F238E27FC236}">
                <a16:creationId xmlns:a16="http://schemas.microsoft.com/office/drawing/2014/main" id="{816414B0-868A-4824-A91A-F2DD52941303}"/>
              </a:ext>
            </a:extLst>
          </p:cNvPr>
          <p:cNvPicPr>
            <a:picLocks noChangeAspect="1"/>
          </p:cNvPicPr>
          <p:nvPr/>
        </p:nvPicPr>
        <p:blipFill>
          <a:blip r:embed="rId2"/>
          <a:stretch>
            <a:fillRect/>
          </a:stretch>
        </p:blipFill>
        <p:spPr>
          <a:xfrm>
            <a:off x="539193" y="1777361"/>
            <a:ext cx="5556807" cy="4819382"/>
          </a:xfrm>
          <a:prstGeom prst="rect">
            <a:avLst/>
          </a:prstGeom>
        </p:spPr>
      </p:pic>
      <p:pic>
        <p:nvPicPr>
          <p:cNvPr id="4" name="Image 3">
            <a:extLst>
              <a:ext uri="{FF2B5EF4-FFF2-40B4-BE49-F238E27FC236}">
                <a16:creationId xmlns:a16="http://schemas.microsoft.com/office/drawing/2014/main" id="{80E50AD8-D403-4229-853A-792FC4B578C6}"/>
              </a:ext>
            </a:extLst>
          </p:cNvPr>
          <p:cNvPicPr>
            <a:picLocks noChangeAspect="1"/>
          </p:cNvPicPr>
          <p:nvPr/>
        </p:nvPicPr>
        <p:blipFill>
          <a:blip r:embed="rId3"/>
          <a:stretch>
            <a:fillRect/>
          </a:stretch>
        </p:blipFill>
        <p:spPr>
          <a:xfrm>
            <a:off x="5634284" y="2072902"/>
            <a:ext cx="5883501" cy="4355657"/>
          </a:xfrm>
          <a:prstGeom prst="rect">
            <a:avLst/>
          </a:prstGeom>
        </p:spPr>
      </p:pic>
    </p:spTree>
    <p:extLst>
      <p:ext uri="{BB962C8B-B14F-4D97-AF65-F5344CB8AC3E}">
        <p14:creationId xmlns:p14="http://schemas.microsoft.com/office/powerpoint/2010/main" val="2689675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texte&#10;&#10;Description générée automatiquement">
            <a:extLst>
              <a:ext uri="{FF2B5EF4-FFF2-40B4-BE49-F238E27FC236}">
                <a16:creationId xmlns:a16="http://schemas.microsoft.com/office/drawing/2014/main" id="{82C43734-8254-4B70-B8F6-A1F01BAA6E15}"/>
              </a:ext>
            </a:extLst>
          </p:cNvPr>
          <p:cNvPicPr>
            <a:picLocks noChangeAspect="1"/>
          </p:cNvPicPr>
          <p:nvPr/>
        </p:nvPicPr>
        <p:blipFill>
          <a:blip r:embed="rId2"/>
          <a:stretch>
            <a:fillRect/>
          </a:stretch>
        </p:blipFill>
        <p:spPr>
          <a:xfrm>
            <a:off x="0" y="1532604"/>
            <a:ext cx="5844418" cy="3229039"/>
          </a:xfrm>
          <a:prstGeom prst="rect">
            <a:avLst/>
          </a:prstGeom>
        </p:spPr>
      </p:pic>
      <p:pic>
        <p:nvPicPr>
          <p:cNvPr id="5" name="Image 4" descr="Une image contenant texte&#10;&#10;Description générée automatiquement">
            <a:extLst>
              <a:ext uri="{FF2B5EF4-FFF2-40B4-BE49-F238E27FC236}">
                <a16:creationId xmlns:a16="http://schemas.microsoft.com/office/drawing/2014/main" id="{7EF2F6B1-949D-43BE-B448-A6204E1D7430}"/>
              </a:ext>
            </a:extLst>
          </p:cNvPr>
          <p:cNvPicPr>
            <a:picLocks noChangeAspect="1"/>
          </p:cNvPicPr>
          <p:nvPr/>
        </p:nvPicPr>
        <p:blipFill>
          <a:blip r:embed="rId3"/>
          <a:stretch>
            <a:fillRect/>
          </a:stretch>
        </p:blipFill>
        <p:spPr>
          <a:xfrm>
            <a:off x="5686676" y="1967176"/>
            <a:ext cx="6293052" cy="2359893"/>
          </a:xfrm>
          <a:prstGeom prst="rect">
            <a:avLst/>
          </a:prstGeom>
        </p:spPr>
      </p:pic>
    </p:spTree>
    <p:extLst>
      <p:ext uri="{BB962C8B-B14F-4D97-AF65-F5344CB8AC3E}">
        <p14:creationId xmlns:p14="http://schemas.microsoft.com/office/powerpoint/2010/main" val="655663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1612245-43B8-4DAD-9B6A-146D1E5CA518}"/>
              </a:ext>
            </a:extLst>
          </p:cNvPr>
          <p:cNvSpPr>
            <a:spLocks noGrp="1"/>
          </p:cNvSpPr>
          <p:nvPr>
            <p:ph idx="1"/>
          </p:nvPr>
        </p:nvSpPr>
        <p:spPr>
          <a:xfrm>
            <a:off x="1" y="371476"/>
            <a:ext cx="12192000" cy="6486524"/>
          </a:xfrm>
        </p:spPr>
        <p:txBody>
          <a:bodyPr>
            <a:normAutofit/>
          </a:bodyPr>
          <a:lstStyle/>
          <a:p>
            <a:r>
              <a:rPr lang="fr-FR" sz="2400" b="1">
                <a:latin typeface="Times New Roman" panose="02020603050405020304" pitchFamily="18" charset="0"/>
                <a:cs typeface="Times New Roman" panose="02020603050405020304" pitchFamily="18" charset="0"/>
              </a:rPr>
              <a:t>Doc C</a:t>
            </a:r>
            <a:r>
              <a:rPr lang="fr-FR" sz="2400">
                <a:latin typeface="Times New Roman" panose="02020603050405020304" pitchFamily="18" charset="0"/>
                <a:cs typeface="Times New Roman" panose="02020603050405020304" pitchFamily="18" charset="0"/>
              </a:rPr>
              <a:t>. : Livret vert </a:t>
            </a:r>
            <a:r>
              <a:rPr lang="fr-FR" sz="2400" i="1">
                <a:latin typeface="Times New Roman" panose="02020603050405020304" pitchFamily="18" charset="0"/>
                <a:cs typeface="Times New Roman" panose="02020603050405020304" pitchFamily="18" charset="0"/>
              </a:rPr>
              <a:t>Pour enseigner le vocabulaire à l’école maternelle </a:t>
            </a:r>
            <a:r>
              <a:rPr lang="fr-FR" sz="2400">
                <a:latin typeface="Times New Roman" panose="02020603050405020304" pitchFamily="18" charset="0"/>
                <a:cs typeface="Times New Roman" panose="02020603050405020304" pitchFamily="18" charset="0"/>
              </a:rPr>
              <a:t>(MEN, 2020)</a:t>
            </a:r>
          </a:p>
          <a:p>
            <a:pPr marL="0" indent="0">
              <a:buNone/>
            </a:pPr>
            <a:endParaRPr lang="fr-FR"/>
          </a:p>
        </p:txBody>
      </p:sp>
      <p:pic>
        <p:nvPicPr>
          <p:cNvPr id="4" name="Image 3">
            <a:extLst>
              <a:ext uri="{FF2B5EF4-FFF2-40B4-BE49-F238E27FC236}">
                <a16:creationId xmlns:a16="http://schemas.microsoft.com/office/drawing/2014/main" id="{17763AE5-FEB5-4C13-BA94-DE5FF8C380B4}"/>
              </a:ext>
            </a:extLst>
          </p:cNvPr>
          <p:cNvPicPr>
            <a:picLocks noChangeAspect="1"/>
          </p:cNvPicPr>
          <p:nvPr/>
        </p:nvPicPr>
        <p:blipFill>
          <a:blip r:embed="rId2"/>
          <a:stretch>
            <a:fillRect/>
          </a:stretch>
        </p:blipFill>
        <p:spPr>
          <a:xfrm>
            <a:off x="126421" y="2204348"/>
            <a:ext cx="5257800" cy="856156"/>
          </a:xfrm>
          <a:prstGeom prst="rect">
            <a:avLst/>
          </a:prstGeom>
        </p:spPr>
      </p:pic>
      <p:pic>
        <p:nvPicPr>
          <p:cNvPr id="6" name="Image 5">
            <a:extLst>
              <a:ext uri="{FF2B5EF4-FFF2-40B4-BE49-F238E27FC236}">
                <a16:creationId xmlns:a16="http://schemas.microsoft.com/office/drawing/2014/main" id="{E711A890-E333-4321-9635-0BB0A20EB4A2}"/>
              </a:ext>
            </a:extLst>
          </p:cNvPr>
          <p:cNvPicPr>
            <a:picLocks noChangeAspect="1"/>
          </p:cNvPicPr>
          <p:nvPr/>
        </p:nvPicPr>
        <p:blipFill>
          <a:blip r:embed="rId3"/>
          <a:stretch>
            <a:fillRect/>
          </a:stretch>
        </p:blipFill>
        <p:spPr>
          <a:xfrm>
            <a:off x="5819009" y="1421156"/>
            <a:ext cx="6264902" cy="1697964"/>
          </a:xfrm>
          <a:prstGeom prst="rect">
            <a:avLst/>
          </a:prstGeom>
        </p:spPr>
      </p:pic>
      <p:pic>
        <p:nvPicPr>
          <p:cNvPr id="5" name="Image 4">
            <a:extLst>
              <a:ext uri="{FF2B5EF4-FFF2-40B4-BE49-F238E27FC236}">
                <a16:creationId xmlns:a16="http://schemas.microsoft.com/office/drawing/2014/main" id="{87524626-E52D-4411-93A8-348762218172}"/>
              </a:ext>
            </a:extLst>
          </p:cNvPr>
          <p:cNvPicPr>
            <a:picLocks noChangeAspect="1"/>
          </p:cNvPicPr>
          <p:nvPr/>
        </p:nvPicPr>
        <p:blipFill>
          <a:blip r:embed="rId4"/>
          <a:stretch>
            <a:fillRect/>
          </a:stretch>
        </p:blipFill>
        <p:spPr>
          <a:xfrm>
            <a:off x="4790978" y="3314700"/>
            <a:ext cx="7274601" cy="3318428"/>
          </a:xfrm>
          <a:prstGeom prst="rect">
            <a:avLst/>
          </a:prstGeom>
        </p:spPr>
      </p:pic>
      <p:pic>
        <p:nvPicPr>
          <p:cNvPr id="8" name="Image 7">
            <a:extLst>
              <a:ext uri="{FF2B5EF4-FFF2-40B4-BE49-F238E27FC236}">
                <a16:creationId xmlns:a16="http://schemas.microsoft.com/office/drawing/2014/main" id="{B880B33E-E29E-417A-B592-B96DF51C891E}"/>
              </a:ext>
            </a:extLst>
          </p:cNvPr>
          <p:cNvPicPr>
            <a:picLocks noChangeAspect="1"/>
          </p:cNvPicPr>
          <p:nvPr/>
        </p:nvPicPr>
        <p:blipFill>
          <a:blip r:embed="rId5"/>
          <a:stretch>
            <a:fillRect/>
          </a:stretch>
        </p:blipFill>
        <p:spPr>
          <a:xfrm>
            <a:off x="0" y="4241542"/>
            <a:ext cx="4686300" cy="1464744"/>
          </a:xfrm>
          <a:prstGeom prst="rect">
            <a:avLst/>
          </a:prstGeom>
        </p:spPr>
      </p:pic>
    </p:spTree>
    <p:extLst>
      <p:ext uri="{BB962C8B-B14F-4D97-AF65-F5344CB8AC3E}">
        <p14:creationId xmlns:p14="http://schemas.microsoft.com/office/powerpoint/2010/main" val="793955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616BDF-5D56-4103-A437-57011A9B44B4}"/>
              </a:ext>
            </a:extLst>
          </p:cNvPr>
          <p:cNvSpPr>
            <a:spLocks noGrp="1"/>
          </p:cNvSpPr>
          <p:nvPr>
            <p:ph type="title"/>
          </p:nvPr>
        </p:nvSpPr>
        <p:spPr>
          <a:xfrm>
            <a:off x="752476" y="365126"/>
            <a:ext cx="10601324" cy="810531"/>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Proposition de séance sur le thème du lexique de l’habillage en MS </a:t>
            </a:r>
          </a:p>
        </p:txBody>
      </p:sp>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752475" y="1638300"/>
            <a:ext cx="10601324" cy="4181476"/>
          </a:xfrm>
          <a:solidFill>
            <a:schemeClr val="accent4">
              <a:lumMod val="20000"/>
              <a:lumOff val="80000"/>
            </a:schemeClr>
          </a:solidFill>
        </p:spPr>
        <p:txBody>
          <a:bodyPr>
            <a:normAutofit/>
          </a:bodyPr>
          <a:lstStyle/>
          <a:p>
            <a:r>
              <a:rPr lang="fr-FR" sz="2200">
                <a:latin typeface="Times New Roman" panose="02020603050405020304" pitchFamily="18" charset="0"/>
                <a:cs typeface="Times New Roman" panose="02020603050405020304" pitchFamily="18" charset="0"/>
              </a:rPr>
              <a:t>Annoncer le plan de son exposé</a:t>
            </a:r>
          </a:p>
          <a:p>
            <a:r>
              <a:rPr lang="fr-FR" sz="2200">
                <a:latin typeface="Times New Roman" panose="02020603050405020304" pitchFamily="18" charset="0"/>
                <a:cs typeface="Times New Roman" panose="02020603050405020304" pitchFamily="18" charset="0"/>
              </a:rPr>
              <a:t>Présenter le contexte institutionnel (</a:t>
            </a:r>
            <a:r>
              <a:rPr lang="fr-FR" sz="2200" b="1">
                <a:latin typeface="Times New Roman" panose="02020603050405020304" pitchFamily="18" charset="0"/>
                <a:cs typeface="Times New Roman" panose="02020603050405020304" pitchFamily="18" charset="0"/>
              </a:rPr>
              <a:t>doc. C</a:t>
            </a:r>
            <a:r>
              <a:rPr lang="fr-FR" sz="2200">
                <a:latin typeface="Times New Roman" panose="02020603050405020304" pitchFamily="18" charset="0"/>
                <a:cs typeface="Times New Roman" panose="02020603050405020304" pitchFamily="18" charset="0"/>
              </a:rPr>
              <a:t>) : </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a:t>
            </a:r>
            <a:r>
              <a:rPr lang="fr-FR" sz="2000">
                <a:latin typeface="Times New Roman" panose="02020603050405020304" pitchFamily="18" charset="0"/>
                <a:cs typeface="Times New Roman" panose="02020603050405020304" pitchFamily="18" charset="0"/>
              </a:rPr>
              <a:t>Le développement du vocabulaire : un enjeu fondamental de l’EM</a:t>
            </a:r>
          </a:p>
          <a:p>
            <a:pPr lvl="1">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Lutte contre les inégalités socio-scolaires </a:t>
            </a:r>
          </a:p>
          <a:p>
            <a:pPr lvl="1">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Facteur prédictif de la réussite scolaire (Lieury)</a:t>
            </a:r>
          </a:p>
          <a:p>
            <a:pPr lvl="1">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Facteur décisif pour la compréhension en lecture</a:t>
            </a:r>
          </a:p>
          <a:p>
            <a:pPr lvl="1">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Enseignement explicite</a:t>
            </a:r>
          </a:p>
          <a:p>
            <a:r>
              <a:rPr lang="fr-FR" sz="2200">
                <a:latin typeface="Times New Roman" panose="02020603050405020304" pitchFamily="18" charset="0"/>
                <a:cs typeface="Times New Roman" panose="02020603050405020304" pitchFamily="18" charset="0"/>
              </a:rPr>
              <a:t>Présenter rapidement la séance en PS (</a:t>
            </a:r>
            <a:r>
              <a:rPr lang="fr-FR" sz="2200" b="1">
                <a:latin typeface="Times New Roman" panose="02020603050405020304" pitchFamily="18" charset="0"/>
                <a:cs typeface="Times New Roman" panose="02020603050405020304" pitchFamily="18" charset="0"/>
              </a:rPr>
              <a:t>doc. A</a:t>
            </a:r>
            <a:r>
              <a:rPr lang="fr-FR" sz="2200">
                <a:latin typeface="Times New Roman" panose="02020603050405020304" pitchFamily="18" charset="0"/>
                <a:cs typeface="Times New Roman" panose="02020603050405020304" pitchFamily="18" charset="0"/>
              </a:rPr>
              <a:t>) : s’appuyer après sur cette présentation pour comparer avec la séance proposée</a:t>
            </a:r>
          </a:p>
          <a:p>
            <a:r>
              <a:rPr lang="fr-FR" sz="2200">
                <a:latin typeface="Times New Roman" panose="02020603050405020304" pitchFamily="18" charset="0"/>
                <a:cs typeface="Times New Roman" panose="02020603050405020304" pitchFamily="18" charset="0"/>
              </a:rPr>
              <a:t>Choix du corpus de mots à travailler proposé par le </a:t>
            </a:r>
            <a:r>
              <a:rPr lang="fr-FR" sz="2200" b="1">
                <a:latin typeface="Times New Roman" panose="02020603050405020304" pitchFamily="18" charset="0"/>
                <a:cs typeface="Times New Roman" panose="02020603050405020304" pitchFamily="18" charset="0"/>
              </a:rPr>
              <a:t>doc. B </a:t>
            </a:r>
            <a:r>
              <a:rPr lang="fr-FR" sz="2200">
                <a:latin typeface="Times New Roman" panose="02020603050405020304" pitchFamily="18" charset="0"/>
                <a:cs typeface="Times New Roman" panose="02020603050405020304" pitchFamily="18" charset="0"/>
              </a:rPr>
              <a:t>(PS et MS)</a:t>
            </a:r>
          </a:p>
          <a:p>
            <a:endParaRPr lang="fr-FR"/>
          </a:p>
          <a:p>
            <a:endParaRPr lang="fr-FR"/>
          </a:p>
          <a:p>
            <a:endParaRPr lang="fr-FR"/>
          </a:p>
          <a:p>
            <a:endParaRPr lang="fr-FR"/>
          </a:p>
        </p:txBody>
      </p:sp>
    </p:spTree>
    <p:extLst>
      <p:ext uri="{BB962C8B-B14F-4D97-AF65-F5344CB8AC3E}">
        <p14:creationId xmlns:p14="http://schemas.microsoft.com/office/powerpoint/2010/main" val="206502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636814" y="1123949"/>
            <a:ext cx="10716985" cy="4086225"/>
          </a:xfrm>
          <a:solidFill>
            <a:schemeClr val="accent4">
              <a:lumMod val="20000"/>
              <a:lumOff val="80000"/>
            </a:schemeClr>
          </a:solidFill>
        </p:spPr>
        <p:txBody>
          <a:bodyPr>
            <a:normAutofit lnSpcReduction="10000"/>
          </a:bodyPr>
          <a:lstStyle/>
          <a:p>
            <a:r>
              <a:rPr lang="fr-FR" sz="2200">
                <a:latin typeface="Times New Roman" panose="02020603050405020304" pitchFamily="18" charset="0"/>
                <a:cs typeface="Times New Roman" panose="02020603050405020304" pitchFamily="18" charset="0"/>
              </a:rPr>
              <a:t>Choix de l’entrée par l’album (</a:t>
            </a:r>
            <a:r>
              <a:rPr lang="fr-FR" sz="2200" b="1">
                <a:latin typeface="Times New Roman" panose="02020603050405020304" pitchFamily="18" charset="0"/>
                <a:cs typeface="Times New Roman" panose="02020603050405020304" pitchFamily="18" charset="0"/>
              </a:rPr>
              <a:t>doc. B</a:t>
            </a:r>
            <a:r>
              <a:rPr lang="fr-FR" sz="2200">
                <a:latin typeface="Times New Roman" panose="02020603050405020304" pitchFamily="18" charset="0"/>
                <a:cs typeface="Times New Roman" panose="02020603050405020304" pitchFamily="18" charset="0"/>
              </a:rPr>
              <a:t>) « J’suis pas à la mode ». Présentation de l’album en justifiant son choix (« met en jeu le vocabulaire ciblé dans le corpus de mots sélectionné », </a:t>
            </a:r>
            <a:r>
              <a:rPr lang="fr-FR" sz="2200" b="1">
                <a:latin typeface="Times New Roman" panose="02020603050405020304" pitchFamily="18" charset="0"/>
                <a:cs typeface="Times New Roman" panose="02020603050405020304" pitchFamily="18" charset="0"/>
              </a:rPr>
              <a:t>doc. B</a:t>
            </a:r>
            <a:r>
              <a:rPr lang="fr-FR" sz="2200">
                <a:latin typeface="Times New Roman" panose="02020603050405020304" pitchFamily="18" charset="0"/>
                <a:cs typeface="Times New Roman" panose="02020603050405020304" pitchFamily="18" charset="0"/>
              </a:rPr>
              <a:t>)</a:t>
            </a:r>
          </a:p>
          <a:p>
            <a:r>
              <a:rPr lang="fr-FR" sz="2200">
                <a:latin typeface="Times New Roman" panose="02020603050405020304" pitchFamily="18" charset="0"/>
                <a:cs typeface="Times New Roman" panose="02020603050405020304" pitchFamily="18" charset="0"/>
              </a:rPr>
              <a:t>Lister les mots (ou ceux qui permettent d’introduire des mots du corpus MS) de l’album sur le thème du lexique de l’habillage : </a:t>
            </a:r>
            <a:r>
              <a:rPr lang="fr-FR" sz="2200" i="1">
                <a:latin typeface="Times New Roman" panose="02020603050405020304" pitchFamily="18" charset="0"/>
                <a:cs typeface="Times New Roman" panose="02020603050405020304" pitchFamily="18" charset="0"/>
              </a:rPr>
              <a:t>tâché, multicolore, uni, rayé, pyjama </a:t>
            </a:r>
            <a:r>
              <a:rPr lang="fr-FR" sz="2200">
                <a:latin typeface="Times New Roman" panose="02020603050405020304" pitchFamily="18" charset="0"/>
                <a:cs typeface="Times New Roman" panose="02020603050405020304" pitchFamily="18" charset="0"/>
              </a:rPr>
              <a:t>(ajout de « </a:t>
            </a:r>
            <a:r>
              <a:rPr lang="fr-FR" sz="2200" i="1">
                <a:latin typeface="Times New Roman" panose="02020603050405020304" pitchFamily="18" charset="0"/>
                <a:cs typeface="Times New Roman" panose="02020603050405020304" pitchFamily="18" charset="0"/>
              </a:rPr>
              <a:t>à pois </a:t>
            </a:r>
            <a:r>
              <a:rPr lang="fr-FR" sz="2200">
                <a:latin typeface="Times New Roman" panose="02020603050405020304" pitchFamily="18" charset="0"/>
                <a:cs typeface="Times New Roman" panose="02020603050405020304" pitchFamily="18" charset="0"/>
              </a:rPr>
              <a:t>»)</a:t>
            </a:r>
          </a:p>
          <a:p>
            <a:r>
              <a:rPr lang="fr-FR" sz="2200">
                <a:latin typeface="Times New Roman" panose="02020603050405020304" pitchFamily="18" charset="0"/>
                <a:cs typeface="Times New Roman" panose="02020603050405020304" pitchFamily="18" charset="0"/>
              </a:rPr>
              <a:t>Moment de l’année / durée de la séance en précisant après la durée de chaque phase</a:t>
            </a:r>
          </a:p>
          <a:p>
            <a:r>
              <a:rPr lang="fr-FR" sz="2200">
                <a:latin typeface="Times New Roman" panose="02020603050405020304" pitchFamily="18" charset="0"/>
                <a:cs typeface="Times New Roman" panose="02020603050405020304" pitchFamily="18" charset="0"/>
              </a:rPr>
              <a:t>Séances préalables </a:t>
            </a:r>
          </a:p>
          <a:p>
            <a:r>
              <a:rPr lang="fr-FR" sz="2200">
                <a:latin typeface="Times New Roman" panose="02020603050405020304" pitchFamily="18" charset="0"/>
                <a:cs typeface="Times New Roman" panose="02020603050405020304" pitchFamily="18" charset="0"/>
              </a:rPr>
              <a:t>Déroulement de la séance : contextualisation / décontextualisation / recontextualisation (cf. Cellier : MEN 2011)</a:t>
            </a:r>
          </a:p>
          <a:p>
            <a:r>
              <a:rPr lang="fr-FR" sz="2200">
                <a:latin typeface="Times New Roman" panose="02020603050405020304" pitchFamily="18" charset="0"/>
                <a:cs typeface="Times New Roman" panose="02020603050405020304" pitchFamily="18" charset="0"/>
              </a:rPr>
              <a:t>Prolongement</a:t>
            </a:r>
          </a:p>
          <a:p>
            <a:r>
              <a:rPr lang="fr-FR" sz="2200">
                <a:latin typeface="Times New Roman" panose="02020603050405020304" pitchFamily="18" charset="0"/>
                <a:cs typeface="Times New Roman" panose="02020603050405020304" pitchFamily="18" charset="0"/>
              </a:rPr>
              <a:t>En quoi cette séance diffère de celle de PS ? </a:t>
            </a:r>
          </a:p>
          <a:p>
            <a:endParaRPr lang="fr-FR"/>
          </a:p>
          <a:p>
            <a:endParaRPr lang="fr-FR"/>
          </a:p>
          <a:p>
            <a:endParaRPr lang="fr-FR"/>
          </a:p>
          <a:p>
            <a:endParaRPr lang="fr-FR"/>
          </a:p>
        </p:txBody>
      </p:sp>
    </p:spTree>
    <p:extLst>
      <p:ext uri="{BB962C8B-B14F-4D97-AF65-F5344CB8AC3E}">
        <p14:creationId xmlns:p14="http://schemas.microsoft.com/office/powerpoint/2010/main" val="1959944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2">
            <a:extLst>
              <a:ext uri="{FF2B5EF4-FFF2-40B4-BE49-F238E27FC236}">
                <a16:creationId xmlns:a16="http://schemas.microsoft.com/office/drawing/2014/main" id="{2441FF54-9EE1-4971-9CA3-D0D94136FA1C}"/>
              </a:ext>
            </a:extLst>
          </p:cNvPr>
          <p:cNvGraphicFramePr>
            <a:graphicFrameLocks noGrp="1"/>
          </p:cNvGraphicFramePr>
          <p:nvPr>
            <p:extLst>
              <p:ext uri="{D42A27DB-BD31-4B8C-83A1-F6EECF244321}">
                <p14:modId xmlns:p14="http://schemas.microsoft.com/office/powerpoint/2010/main" val="2380556540"/>
              </p:ext>
            </p:extLst>
          </p:nvPr>
        </p:nvGraphicFramePr>
        <p:xfrm>
          <a:off x="314325" y="152400"/>
          <a:ext cx="11753850" cy="6506633"/>
        </p:xfrm>
        <a:graphic>
          <a:graphicData uri="http://schemas.openxmlformats.org/drawingml/2006/table">
            <a:tbl>
              <a:tblPr firstRow="1" bandRow="1">
                <a:tableStyleId>{5C22544A-7EE6-4342-B048-85BDC9FD1C3A}</a:tableStyleId>
              </a:tblPr>
              <a:tblGrid>
                <a:gridCol w="1958975">
                  <a:extLst>
                    <a:ext uri="{9D8B030D-6E8A-4147-A177-3AD203B41FA5}">
                      <a16:colId xmlns:a16="http://schemas.microsoft.com/office/drawing/2014/main" val="1860825770"/>
                    </a:ext>
                  </a:extLst>
                </a:gridCol>
                <a:gridCol w="1958975">
                  <a:extLst>
                    <a:ext uri="{9D8B030D-6E8A-4147-A177-3AD203B41FA5}">
                      <a16:colId xmlns:a16="http://schemas.microsoft.com/office/drawing/2014/main" val="1356619801"/>
                    </a:ext>
                  </a:extLst>
                </a:gridCol>
                <a:gridCol w="1958975">
                  <a:extLst>
                    <a:ext uri="{9D8B030D-6E8A-4147-A177-3AD203B41FA5}">
                      <a16:colId xmlns:a16="http://schemas.microsoft.com/office/drawing/2014/main" val="2202417099"/>
                    </a:ext>
                  </a:extLst>
                </a:gridCol>
                <a:gridCol w="1958975">
                  <a:extLst>
                    <a:ext uri="{9D8B030D-6E8A-4147-A177-3AD203B41FA5}">
                      <a16:colId xmlns:a16="http://schemas.microsoft.com/office/drawing/2014/main" val="3818397955"/>
                    </a:ext>
                  </a:extLst>
                </a:gridCol>
                <a:gridCol w="1958975">
                  <a:extLst>
                    <a:ext uri="{9D8B030D-6E8A-4147-A177-3AD203B41FA5}">
                      <a16:colId xmlns:a16="http://schemas.microsoft.com/office/drawing/2014/main" val="2557666966"/>
                    </a:ext>
                  </a:extLst>
                </a:gridCol>
                <a:gridCol w="1958975">
                  <a:extLst>
                    <a:ext uri="{9D8B030D-6E8A-4147-A177-3AD203B41FA5}">
                      <a16:colId xmlns:a16="http://schemas.microsoft.com/office/drawing/2014/main" val="3113005227"/>
                    </a:ext>
                  </a:extLst>
                </a:gridCol>
              </a:tblGrid>
              <a:tr h="654473">
                <a:tc>
                  <a:txBody>
                    <a:bodyPr/>
                    <a:lstStyle/>
                    <a:p>
                      <a:r>
                        <a:rPr lang="fr-FR"/>
                        <a:t>noms </a:t>
                      </a:r>
                    </a:p>
                    <a:p>
                      <a:r>
                        <a:rPr lang="fr-FR"/>
                        <a:t>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PS</a:t>
                      </a:r>
                    </a:p>
                  </a:txBody>
                  <a:tcPr/>
                </a:tc>
                <a:tc>
                  <a:txBody>
                    <a:bodyPr/>
                    <a:lstStyle/>
                    <a:p>
                      <a:r>
                        <a:rPr lang="fr-FR"/>
                        <a:t>Verbes</a:t>
                      </a:r>
                    </a:p>
                    <a:p>
                      <a:r>
                        <a:rPr lang="fr-FR"/>
                        <a:t>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PS</a:t>
                      </a:r>
                    </a:p>
                  </a:txBody>
                  <a:tcPr/>
                </a:tc>
                <a:tc>
                  <a:txBody>
                    <a:bodyPr/>
                    <a:lstStyle/>
                    <a:p>
                      <a:r>
                        <a:rPr lang="fr-FR"/>
                        <a:t>Adjectifs</a:t>
                      </a:r>
                    </a:p>
                    <a:p>
                      <a:r>
                        <a:rPr lang="fr-FR"/>
                        <a:t>MS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PS</a:t>
                      </a:r>
                    </a:p>
                  </a:txBody>
                  <a:tcPr/>
                </a:tc>
                <a:extLst>
                  <a:ext uri="{0D108BD9-81ED-4DB2-BD59-A6C34878D82A}">
                    <a16:rowId xmlns:a16="http://schemas.microsoft.com/office/drawing/2014/main" val="1710920176"/>
                  </a:ext>
                </a:extLst>
              </a:tr>
              <a:tr h="654473">
                <a:tc>
                  <a:txBody>
                    <a:bodyPr/>
                    <a:lstStyle/>
                    <a:p>
                      <a:r>
                        <a:rPr lang="fr-FR"/>
                        <a:t>habit       </a:t>
                      </a:r>
                    </a:p>
                    <a:p>
                      <a:r>
                        <a:rPr lang="fr-FR"/>
                        <a:t>affaire </a:t>
                      </a:r>
                    </a:p>
                    <a:p>
                      <a:r>
                        <a:rPr lang="fr-FR"/>
                        <a:t>veste</a:t>
                      </a:r>
                    </a:p>
                    <a:p>
                      <a:r>
                        <a:rPr lang="fr-FR"/>
                        <a:t>anorak</a:t>
                      </a:r>
                    </a:p>
                    <a:p>
                      <a:r>
                        <a:rPr lang="fr-FR"/>
                        <a:t>tricot </a:t>
                      </a:r>
                    </a:p>
                    <a:p>
                      <a:r>
                        <a:rPr lang="fr-FR"/>
                        <a:t>pull-over</a:t>
                      </a:r>
                    </a:p>
                    <a:p>
                      <a:r>
                        <a:rPr lang="fr-FR"/>
                        <a:t>jean</a:t>
                      </a:r>
                    </a:p>
                    <a:p>
                      <a:pPr marL="285750" indent="-285750">
                        <a:buFont typeface="Wingdings" panose="05000000000000000000" pitchFamily="2" charset="2"/>
                        <a:buChar char="Ø"/>
                      </a:pPr>
                      <a:r>
                        <a:rPr lang="fr-FR">
                          <a:solidFill>
                            <a:srgbClr val="FF0000"/>
                          </a:solidFill>
                        </a:rPr>
                        <a:t>pyjama</a:t>
                      </a:r>
                    </a:p>
                    <a:p>
                      <a:r>
                        <a:rPr lang="fr-FR"/>
                        <a:t>paire</a:t>
                      </a:r>
                    </a:p>
                    <a:p>
                      <a:r>
                        <a:rPr lang="fr-FR"/>
                        <a:t>chausson</a:t>
                      </a:r>
                    </a:p>
                    <a:p>
                      <a:r>
                        <a:rPr lang="fr-FR"/>
                        <a:t>botte</a:t>
                      </a:r>
                    </a:p>
                    <a:p>
                      <a:r>
                        <a:rPr lang="fr-FR"/>
                        <a:t>sandale</a:t>
                      </a:r>
                    </a:p>
                    <a:p>
                      <a:r>
                        <a:rPr lang="fr-FR"/>
                        <a:t>moufle</a:t>
                      </a:r>
                    </a:p>
                    <a:p>
                      <a:r>
                        <a:rPr lang="fr-FR"/>
                        <a:t>bonnet</a:t>
                      </a:r>
                    </a:p>
                    <a:p>
                      <a:r>
                        <a:rPr lang="fr-FR"/>
                        <a:t>écharpe</a:t>
                      </a:r>
                    </a:p>
                    <a:p>
                      <a:r>
                        <a:rPr lang="fr-FR"/>
                        <a:t>cagoule</a:t>
                      </a:r>
                    </a:p>
                    <a:p>
                      <a:r>
                        <a:rPr lang="fr-FR"/>
                        <a:t>ceinture</a:t>
                      </a:r>
                    </a:p>
                    <a:p>
                      <a:r>
                        <a:rPr lang="fr-FR"/>
                        <a:t>bretelle</a:t>
                      </a:r>
                    </a:p>
                    <a:p>
                      <a:endParaRPr lang="fr-FR"/>
                    </a:p>
                  </a:txBody>
                  <a:tcPr/>
                </a:tc>
                <a:tc>
                  <a:txBody>
                    <a:bodyPr/>
                    <a:lstStyle/>
                    <a:p>
                      <a:r>
                        <a:rPr lang="fr-FR"/>
                        <a:t>vêtement</a:t>
                      </a:r>
                    </a:p>
                    <a:p>
                      <a:r>
                        <a:rPr lang="fr-FR"/>
                        <a:t>manteau</a:t>
                      </a:r>
                    </a:p>
                    <a:p>
                      <a:r>
                        <a:rPr lang="fr-FR"/>
                        <a:t>blouson</a:t>
                      </a:r>
                    </a:p>
                    <a:p>
                      <a:r>
                        <a:rPr lang="fr-FR"/>
                        <a:t>gilet</a:t>
                      </a:r>
                    </a:p>
                    <a:p>
                      <a:r>
                        <a:rPr lang="fr-FR"/>
                        <a:t>pantalon</a:t>
                      </a:r>
                    </a:p>
                    <a:p>
                      <a:r>
                        <a:rPr lang="fr-FR"/>
                        <a:t>jupe</a:t>
                      </a:r>
                    </a:p>
                    <a:p>
                      <a:r>
                        <a:rPr lang="fr-FR"/>
                        <a:t>robe</a:t>
                      </a:r>
                    </a:p>
                    <a:p>
                      <a:r>
                        <a:rPr lang="fr-FR"/>
                        <a:t>chemise</a:t>
                      </a:r>
                    </a:p>
                    <a:p>
                      <a:r>
                        <a:rPr lang="fr-FR"/>
                        <a:t>tee-shirt</a:t>
                      </a:r>
                    </a:p>
                    <a:p>
                      <a:r>
                        <a:rPr lang="fr-FR"/>
                        <a:t>chaussette</a:t>
                      </a:r>
                    </a:p>
                    <a:p>
                      <a:r>
                        <a:rPr lang="fr-FR"/>
                        <a:t>chaussure</a:t>
                      </a:r>
                    </a:p>
                    <a:p>
                      <a:r>
                        <a:rPr lang="fr-FR"/>
                        <a:t>gant</a:t>
                      </a:r>
                    </a:p>
                    <a:p>
                      <a:r>
                        <a:rPr lang="fr-FR"/>
                        <a:t>poche</a:t>
                      </a:r>
                    </a:p>
                    <a:p>
                      <a:r>
                        <a:rPr lang="fr-FR"/>
                        <a:t>manche</a:t>
                      </a:r>
                    </a:p>
                    <a:p>
                      <a:r>
                        <a:rPr lang="fr-FR"/>
                        <a:t>capuche</a:t>
                      </a:r>
                    </a:p>
                    <a:p>
                      <a:r>
                        <a:rPr lang="fr-FR"/>
                        <a:t>bouton</a:t>
                      </a:r>
                    </a:p>
                    <a:p>
                      <a:r>
                        <a:rPr lang="fr-FR"/>
                        <a:t>lacet</a:t>
                      </a:r>
                    </a:p>
                    <a:p>
                      <a:r>
                        <a:rPr lang="fr-FR"/>
                        <a:t>tissu</a:t>
                      </a:r>
                    </a:p>
                    <a:p>
                      <a:endParaRPr lang="fr-FR"/>
                    </a:p>
                  </a:txBody>
                  <a:tcPr/>
                </a:tc>
                <a:tc>
                  <a:txBody>
                    <a:bodyPr/>
                    <a:lstStyle/>
                    <a:p>
                      <a:r>
                        <a:rPr lang="fr-FR"/>
                        <a:t>essayer</a:t>
                      </a:r>
                    </a:p>
                    <a:p>
                      <a:r>
                        <a:rPr lang="fr-FR"/>
                        <a:t>lacer</a:t>
                      </a:r>
                    </a:p>
                    <a:p>
                      <a:r>
                        <a:rPr lang="fr-FR"/>
                        <a:t>déboutonner</a:t>
                      </a:r>
                    </a:p>
                    <a:p>
                      <a:r>
                        <a:rPr lang="fr-FR"/>
                        <a:t>se changer </a:t>
                      </a:r>
                    </a:p>
                    <a:p>
                      <a:r>
                        <a:rPr lang="fr-FR"/>
                        <a:t>se couvrir</a:t>
                      </a:r>
                    </a:p>
                    <a:p>
                      <a:endParaRPr lang="fr-FR"/>
                    </a:p>
                  </a:txBody>
                  <a:tcPr/>
                </a:tc>
                <a:tc>
                  <a:txBody>
                    <a:bodyPr/>
                    <a:lstStyle/>
                    <a:p>
                      <a:r>
                        <a:rPr lang="fr-FR"/>
                        <a:t>s’habiller/se déshabiller</a:t>
                      </a:r>
                    </a:p>
                    <a:p>
                      <a:r>
                        <a:rPr lang="fr-FR"/>
                        <a:t>mettre</a:t>
                      </a:r>
                    </a:p>
                    <a:p>
                      <a:r>
                        <a:rPr lang="fr-FR"/>
                        <a:t>enfiler</a:t>
                      </a:r>
                    </a:p>
                    <a:p>
                      <a:r>
                        <a:rPr lang="fr-FR"/>
                        <a:t>boutonner</a:t>
                      </a:r>
                    </a:p>
                    <a:p>
                      <a:r>
                        <a:rPr lang="fr-FR"/>
                        <a:t>enlever</a:t>
                      </a:r>
                    </a:p>
                    <a:p>
                      <a:r>
                        <a:rPr lang="fr-FR"/>
                        <a:t>accrocher</a:t>
                      </a:r>
                    </a:p>
                    <a:p>
                      <a:r>
                        <a:rPr lang="fr-FR"/>
                        <a:t>serrer</a:t>
                      </a:r>
                    </a:p>
                    <a:p>
                      <a:r>
                        <a:rPr lang="fr-FR"/>
                        <a:t>fermer</a:t>
                      </a:r>
                    </a:p>
                    <a:p>
                      <a:r>
                        <a:rPr lang="fr-FR"/>
                        <a:t>faire/défaire</a:t>
                      </a:r>
                    </a:p>
                    <a:p>
                      <a:r>
                        <a:rPr lang="fr-FR"/>
                        <a:t>attacher</a:t>
                      </a:r>
                    </a:p>
                    <a:p>
                      <a:r>
                        <a:rPr lang="fr-FR"/>
                        <a:t>faire les lacets</a:t>
                      </a:r>
                    </a:p>
                    <a:p>
                      <a:endParaRPr lang="fr-FR"/>
                    </a:p>
                  </a:txBody>
                  <a:tcPr/>
                </a:tc>
                <a:tc>
                  <a:txBody>
                    <a:bodyPr/>
                    <a:lstStyle/>
                    <a:p>
                      <a:r>
                        <a:rPr lang="fr-FR"/>
                        <a:t>étroit</a:t>
                      </a:r>
                    </a:p>
                    <a:p>
                      <a:pPr marL="285750" indent="-285750">
                        <a:buFont typeface="Wingdings" panose="05000000000000000000" pitchFamily="2" charset="2"/>
                        <a:buChar char="Ø"/>
                      </a:pPr>
                      <a:r>
                        <a:rPr lang="fr-FR">
                          <a:solidFill>
                            <a:srgbClr val="FF0000"/>
                          </a:solidFill>
                        </a:rPr>
                        <a:t>taché ; </a:t>
                      </a:r>
                      <a:r>
                        <a:rPr lang="fr-FR">
                          <a:solidFill>
                            <a:schemeClr val="accent6">
                              <a:lumMod val="50000"/>
                            </a:schemeClr>
                          </a:solidFill>
                        </a:rPr>
                        <a:t>tacheté </a:t>
                      </a:r>
                      <a:r>
                        <a:rPr lang="fr-FR">
                          <a:solidFill>
                            <a:srgbClr val="0070C0"/>
                          </a:solidFill>
                        </a:rPr>
                        <a:t>(« tâches »)</a:t>
                      </a:r>
                    </a:p>
                    <a:p>
                      <a:pPr marL="285750" indent="-285750">
                        <a:buFont typeface="Wingdings" panose="05000000000000000000" pitchFamily="2" charset="2"/>
                        <a:buChar char="Ø"/>
                      </a:pPr>
                      <a:r>
                        <a:rPr lang="fr-FR">
                          <a:solidFill>
                            <a:srgbClr val="FF0000"/>
                          </a:solidFill>
                        </a:rPr>
                        <a:t>multicolore </a:t>
                      </a:r>
                      <a:r>
                        <a:rPr lang="fr-FR">
                          <a:solidFill>
                            <a:schemeClr val="accent1"/>
                          </a:solidFill>
                        </a:rPr>
                        <a:t>(« orange et noire »)</a:t>
                      </a:r>
                    </a:p>
                    <a:p>
                      <a:r>
                        <a:rPr lang="fr-FR"/>
                        <a:t>coloré</a:t>
                      </a:r>
                    </a:p>
                    <a:p>
                      <a:pPr marL="285750" indent="-285750">
                        <a:buFont typeface="Wingdings" panose="05000000000000000000" pitchFamily="2" charset="2"/>
                        <a:buChar char="Ø"/>
                      </a:pPr>
                      <a:r>
                        <a:rPr lang="fr-FR">
                          <a:solidFill>
                            <a:srgbClr val="FF0000"/>
                          </a:solidFill>
                        </a:rPr>
                        <a:t>uni </a:t>
                      </a:r>
                      <a:r>
                        <a:rPr lang="fr-FR">
                          <a:solidFill>
                            <a:schemeClr val="accent1"/>
                          </a:solidFill>
                        </a:rPr>
                        <a:t>(« être habillé en uni » / « la mode est à l’uni »)</a:t>
                      </a:r>
                    </a:p>
                    <a:p>
                      <a:pPr marL="285750" indent="-285750">
                        <a:buFont typeface="Wingdings" panose="05000000000000000000" pitchFamily="2" charset="2"/>
                        <a:buChar char="Ø"/>
                      </a:pPr>
                      <a:r>
                        <a:rPr lang="fr-FR">
                          <a:solidFill>
                            <a:srgbClr val="FF0000"/>
                          </a:solidFill>
                        </a:rPr>
                        <a:t>rayé </a:t>
                      </a:r>
                      <a:r>
                        <a:rPr lang="fr-FR">
                          <a:solidFill>
                            <a:schemeClr val="accent1"/>
                          </a:solidFill>
                        </a:rPr>
                        <a:t>(« rayures »)</a:t>
                      </a:r>
                    </a:p>
                    <a:p>
                      <a:pPr marL="285750" indent="-285750">
                        <a:buFont typeface="Wingdings" panose="05000000000000000000" pitchFamily="2" charset="2"/>
                        <a:buChar char="Ø"/>
                      </a:pPr>
                      <a:r>
                        <a:rPr lang="fr-FR">
                          <a:solidFill>
                            <a:schemeClr val="accent6">
                              <a:lumMod val="50000"/>
                            </a:schemeClr>
                          </a:solidFill>
                        </a:rPr>
                        <a:t>à pois </a:t>
                      </a:r>
                      <a:r>
                        <a:rPr lang="fr-FR">
                          <a:solidFill>
                            <a:schemeClr val="accent1"/>
                          </a:solidFill>
                        </a:rPr>
                        <a:t>(« pois »)</a:t>
                      </a:r>
                    </a:p>
                    <a:p>
                      <a:r>
                        <a:rPr lang="fr-FR"/>
                        <a:t>coquet</a:t>
                      </a:r>
                    </a:p>
                    <a:p>
                      <a:r>
                        <a:rPr lang="fr-FR"/>
                        <a:t>les couleurs</a:t>
                      </a:r>
                    </a:p>
                    <a:p>
                      <a:r>
                        <a:rPr lang="fr-FR"/>
                        <a:t>neuf</a:t>
                      </a:r>
                    </a:p>
                    <a:p>
                      <a:r>
                        <a:rPr lang="fr-FR"/>
                        <a:t>usé</a:t>
                      </a:r>
                    </a:p>
                    <a:p>
                      <a:r>
                        <a:rPr lang="fr-FR"/>
                        <a:t>clair </a:t>
                      </a:r>
                    </a:p>
                    <a:p>
                      <a:r>
                        <a:rPr lang="fr-FR"/>
                        <a:t>foncé</a:t>
                      </a:r>
                    </a:p>
                    <a:p>
                      <a:endParaRPr lang="fr-FR"/>
                    </a:p>
                  </a:txBody>
                  <a:tcPr/>
                </a:tc>
                <a:tc>
                  <a:txBody>
                    <a:bodyPr/>
                    <a:lstStyle/>
                    <a:p>
                      <a:r>
                        <a:rPr lang="fr-FR"/>
                        <a:t>chaud</a:t>
                      </a:r>
                    </a:p>
                    <a:p>
                      <a:r>
                        <a:rPr lang="fr-FR"/>
                        <a:t>froid</a:t>
                      </a:r>
                    </a:p>
                    <a:p>
                      <a:r>
                        <a:rPr lang="fr-FR"/>
                        <a:t>doux</a:t>
                      </a:r>
                    </a:p>
                    <a:p>
                      <a:r>
                        <a:rPr lang="fr-FR"/>
                        <a:t>long</a:t>
                      </a:r>
                    </a:p>
                    <a:p>
                      <a:r>
                        <a:rPr lang="fr-FR"/>
                        <a:t>court</a:t>
                      </a:r>
                    </a:p>
                    <a:p>
                      <a:r>
                        <a:rPr lang="fr-FR"/>
                        <a:t>large</a:t>
                      </a:r>
                    </a:p>
                    <a:p>
                      <a:r>
                        <a:rPr lang="fr-FR"/>
                        <a:t>petit</a:t>
                      </a:r>
                    </a:p>
                    <a:p>
                      <a:r>
                        <a:rPr lang="fr-FR"/>
                        <a:t>grand</a:t>
                      </a:r>
                    </a:p>
                    <a:p>
                      <a:r>
                        <a:rPr lang="fr-FR"/>
                        <a:t>joli</a:t>
                      </a:r>
                    </a:p>
                    <a:p>
                      <a:endParaRPr lang="fr-FR"/>
                    </a:p>
                  </a:txBody>
                  <a:tcPr/>
                </a:tc>
                <a:extLst>
                  <a:ext uri="{0D108BD9-81ED-4DB2-BD59-A6C34878D82A}">
                    <a16:rowId xmlns:a16="http://schemas.microsoft.com/office/drawing/2014/main" val="1088565205"/>
                  </a:ext>
                </a:extLst>
              </a:tr>
            </a:tbl>
          </a:graphicData>
        </a:graphic>
      </p:graphicFrame>
    </p:spTree>
    <p:extLst>
      <p:ext uri="{BB962C8B-B14F-4D97-AF65-F5344CB8AC3E}">
        <p14:creationId xmlns:p14="http://schemas.microsoft.com/office/powerpoint/2010/main" val="3213214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DB4706-53F3-4009-9B0F-0A287FB9E89E}"/>
              </a:ext>
            </a:extLst>
          </p:cNvPr>
          <p:cNvSpPr>
            <a:spLocks noGrp="1"/>
          </p:cNvSpPr>
          <p:nvPr>
            <p:ph type="title"/>
          </p:nvPr>
        </p:nvSpPr>
        <p:spPr>
          <a:xfrm>
            <a:off x="838199" y="365126"/>
            <a:ext cx="10944225" cy="630918"/>
          </a:xfrm>
          <a:solidFill>
            <a:schemeClr val="accent6">
              <a:lumMod val="20000"/>
              <a:lumOff val="80000"/>
            </a:schemeClr>
          </a:solidFill>
        </p:spPr>
        <p:txBody>
          <a:bodyPr>
            <a:normAutofit/>
          </a:bodyPr>
          <a:lstStyle/>
          <a:p>
            <a:pPr algn="ctr"/>
            <a:r>
              <a:rPr lang="fr-FR" sz="2200">
                <a:latin typeface="Times New Roman" panose="02020603050405020304" pitchFamily="18" charset="0"/>
                <a:cs typeface="Times New Roman" panose="02020603050405020304" pitchFamily="18" charset="0"/>
              </a:rPr>
              <a:t>Entrée par l’album « J’suis pas à la mode » </a:t>
            </a:r>
          </a:p>
        </p:txBody>
      </p:sp>
      <p:pic>
        <p:nvPicPr>
          <p:cNvPr id="1026" name="Picture 2">
            <a:extLst>
              <a:ext uri="{FF2B5EF4-FFF2-40B4-BE49-F238E27FC236}">
                <a16:creationId xmlns:a16="http://schemas.microsoft.com/office/drawing/2014/main" id="{AD9B0640-C2C8-460F-AD76-506C7A8A1AE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7405" y="1385359"/>
            <a:ext cx="4323855" cy="4351338"/>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C143F5B-BD87-43A7-A76F-F96792367522}"/>
              </a:ext>
            </a:extLst>
          </p:cNvPr>
          <p:cNvSpPr txBox="1"/>
          <p:nvPr/>
        </p:nvSpPr>
        <p:spPr>
          <a:xfrm>
            <a:off x="5225143" y="1385359"/>
            <a:ext cx="6557282" cy="5355312"/>
          </a:xfrm>
          <a:prstGeom prst="rect">
            <a:avLst/>
          </a:prstGeom>
          <a:solidFill>
            <a:schemeClr val="accent4">
              <a:lumMod val="20000"/>
              <a:lumOff val="80000"/>
            </a:schemeClr>
          </a:solidFill>
        </p:spPr>
        <p:txBody>
          <a:bodyPr wrap="square" rtlCol="0">
            <a:spAutoFit/>
          </a:bodyPr>
          <a:lstStyle/>
          <a:p>
            <a:pPr marL="285750" indent="-285750">
              <a:buFont typeface="Arial" panose="020B0604020202020204" pitchFamily="34" charset="0"/>
              <a:buChar char="•"/>
            </a:pPr>
            <a:r>
              <a:rPr lang="fr-FR">
                <a:latin typeface="Times New Roman" panose="02020603050405020304" pitchFamily="18" charset="0"/>
                <a:cs typeface="Times New Roman" panose="02020603050405020304" pitchFamily="18" charset="0"/>
              </a:rPr>
              <a:t>DP1 : « cette année pour être à la mode, il faut être habillé en </a:t>
            </a:r>
            <a:r>
              <a:rPr lang="fr-FR" b="1">
                <a:latin typeface="Times New Roman" panose="02020603050405020304" pitchFamily="18" charset="0"/>
                <a:cs typeface="Times New Roman" panose="02020603050405020304" pitchFamily="18" charset="0"/>
              </a:rPr>
              <a:t>uni </a:t>
            </a:r>
            <a:r>
              <a:rPr lang="fr-FR">
                <a:latin typeface="Times New Roman" panose="02020603050405020304" pitchFamily="18" charset="0"/>
                <a:cs typeface="Times New Roman" panose="02020603050405020304" pitchFamily="18" charset="0"/>
              </a:rPr>
              <a:t>» ; « alors moi, avec mes </a:t>
            </a:r>
            <a:r>
              <a:rPr lang="fr-FR" b="1">
                <a:solidFill>
                  <a:schemeClr val="accent1"/>
                </a:solidFill>
                <a:latin typeface="Times New Roman" panose="02020603050405020304" pitchFamily="18" charset="0"/>
                <a:cs typeface="Times New Roman" panose="02020603050405020304" pitchFamily="18" charset="0"/>
              </a:rPr>
              <a:t>pois</a:t>
            </a:r>
            <a:r>
              <a:rPr lang="fr-FR">
                <a:latin typeface="Times New Roman" panose="02020603050405020304" pitchFamily="18" charset="0"/>
                <a:cs typeface="Times New Roman" panose="02020603050405020304" pitchFamily="18" charset="0"/>
              </a:rPr>
              <a:t> noirs… » </a:t>
            </a:r>
            <a:r>
              <a:rPr lang="fr-FR">
                <a:solidFill>
                  <a:srgbClr val="FF0000"/>
                </a:solidFill>
                <a:latin typeface="Times New Roman" panose="02020603050405020304" pitchFamily="18" charset="0"/>
                <a:cs typeface="Times New Roman" panose="02020603050405020304" pitchFamily="18" charset="0"/>
              </a:rPr>
              <a:t>(reformuler pour introduire « à pois ») </a:t>
            </a:r>
            <a:r>
              <a:rPr lang="fr-FR">
                <a:latin typeface="Times New Roman" panose="02020603050405020304" pitchFamily="18" charset="0"/>
                <a:cs typeface="Times New Roman" panose="02020603050405020304" pitchFamily="18" charset="0"/>
              </a:rPr>
              <a:t>; « qui ne sait pas </a:t>
            </a:r>
            <a:r>
              <a:rPr lang="fr-FR" u="sng">
                <a:latin typeface="Times New Roman" panose="02020603050405020304" pitchFamily="18" charset="0"/>
                <a:cs typeface="Times New Roman" panose="02020603050405020304" pitchFamily="18" charset="0"/>
              </a:rPr>
              <a:t>s’habiller </a:t>
            </a:r>
            <a:r>
              <a:rPr lang="fr-FR">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fr-FR">
                <a:latin typeface="Times New Roman" panose="02020603050405020304" pitchFamily="18" charset="0"/>
                <a:cs typeface="Times New Roman" panose="02020603050405020304" pitchFamily="18" charset="0"/>
              </a:rPr>
              <a:t>DP2 : « la mode est à l’</a:t>
            </a:r>
            <a:r>
              <a:rPr lang="fr-FR" b="1">
                <a:latin typeface="Times New Roman" panose="02020603050405020304" pitchFamily="18" charset="0"/>
                <a:cs typeface="Times New Roman" panose="02020603050405020304" pitchFamily="18" charset="0"/>
              </a:rPr>
              <a:t>uni</a:t>
            </a:r>
            <a:r>
              <a:rPr lang="fr-FR">
                <a:latin typeface="Times New Roman" panose="02020603050405020304" pitchFamily="18" charset="0"/>
                <a:cs typeface="Times New Roman" panose="02020603050405020304" pitchFamily="18" charset="0"/>
              </a:rPr>
              <a:t> » ; « avec mes</a:t>
            </a:r>
            <a:r>
              <a:rPr lang="fr-FR" b="1">
                <a:latin typeface="Times New Roman" panose="02020603050405020304" pitchFamily="18" charset="0"/>
                <a:cs typeface="Times New Roman" panose="02020603050405020304" pitchFamily="18" charset="0"/>
              </a:rPr>
              <a:t> </a:t>
            </a:r>
            <a:r>
              <a:rPr lang="fr-FR" b="1">
                <a:solidFill>
                  <a:schemeClr val="accent1"/>
                </a:solidFill>
                <a:latin typeface="Times New Roman" panose="02020603050405020304" pitchFamily="18" charset="0"/>
                <a:cs typeface="Times New Roman" panose="02020603050405020304" pitchFamily="18" charset="0"/>
              </a:rPr>
              <a:t>rayures</a:t>
            </a:r>
            <a:r>
              <a:rPr lang="fr-FR" b="1">
                <a:latin typeface="Times New Roman" panose="02020603050405020304" pitchFamily="18" charset="0"/>
                <a:cs typeface="Times New Roman" panose="02020603050405020304" pitchFamily="18" charset="0"/>
              </a:rPr>
              <a:t> </a:t>
            </a:r>
            <a:r>
              <a:rPr lang="fr-FR">
                <a:latin typeface="Times New Roman" panose="02020603050405020304" pitchFamily="18" charset="0"/>
                <a:cs typeface="Times New Roman" panose="02020603050405020304" pitchFamily="18" charset="0"/>
              </a:rPr>
              <a:t>noires » </a:t>
            </a:r>
            <a:r>
              <a:rPr lang="fr-FR">
                <a:solidFill>
                  <a:srgbClr val="FF0000"/>
                </a:solidFill>
                <a:latin typeface="Times New Roman" panose="02020603050405020304" pitchFamily="18" charset="0"/>
                <a:cs typeface="Times New Roman" panose="02020603050405020304" pitchFamily="18" charset="0"/>
              </a:rPr>
              <a:t>(reformuler pour introduire « rayé »)</a:t>
            </a:r>
          </a:p>
          <a:p>
            <a:pPr marL="285750" indent="-285750">
              <a:buFont typeface="Arial" panose="020B0604020202020204" pitchFamily="34" charset="0"/>
              <a:buChar char="•"/>
            </a:pPr>
            <a:r>
              <a:rPr lang="fr-FR">
                <a:latin typeface="Times New Roman" panose="02020603050405020304" pitchFamily="18" charset="0"/>
                <a:cs typeface="Times New Roman" panose="02020603050405020304" pitchFamily="18" charset="0"/>
              </a:rPr>
              <a:t>DP3 : « avec mes</a:t>
            </a:r>
            <a:r>
              <a:rPr lang="fr-FR" b="1">
                <a:solidFill>
                  <a:schemeClr val="accent1"/>
                </a:solidFill>
                <a:latin typeface="Times New Roman" panose="02020603050405020304" pitchFamily="18" charset="0"/>
                <a:cs typeface="Times New Roman" panose="02020603050405020304" pitchFamily="18" charset="0"/>
              </a:rPr>
              <a:t> tâches </a:t>
            </a:r>
            <a:r>
              <a:rPr lang="fr-FR">
                <a:latin typeface="Times New Roman" panose="02020603050405020304" pitchFamily="18" charset="0"/>
                <a:cs typeface="Times New Roman" panose="02020603050405020304" pitchFamily="18" charset="0"/>
              </a:rPr>
              <a:t>rousses » </a:t>
            </a:r>
            <a:r>
              <a:rPr lang="fr-FR">
                <a:solidFill>
                  <a:srgbClr val="FF0000"/>
                </a:solidFill>
                <a:latin typeface="Times New Roman" panose="02020603050405020304" pitchFamily="18" charset="0"/>
                <a:cs typeface="Times New Roman" panose="02020603050405020304" pitchFamily="18" charset="0"/>
              </a:rPr>
              <a:t>(reformuler pour introduire « tâché » et « tâcheté »)</a:t>
            </a:r>
          </a:p>
          <a:p>
            <a:pPr marL="285750" indent="-285750">
              <a:buFont typeface="Arial" panose="020B0604020202020204" pitchFamily="34" charset="0"/>
              <a:buChar char="•"/>
            </a:pPr>
            <a:r>
              <a:rPr lang="fr-FR">
                <a:latin typeface="Times New Roman" panose="02020603050405020304" pitchFamily="18" charset="0"/>
                <a:cs typeface="Times New Roman" panose="02020603050405020304" pitchFamily="18" charset="0"/>
              </a:rPr>
              <a:t>DP6 : « votre </a:t>
            </a:r>
            <a:r>
              <a:rPr lang="fr-FR" u="sng">
                <a:latin typeface="Times New Roman" panose="02020603050405020304" pitchFamily="18" charset="0"/>
                <a:cs typeface="Times New Roman" panose="02020603050405020304" pitchFamily="18" charset="0"/>
              </a:rPr>
              <a:t>robe </a:t>
            </a:r>
            <a:r>
              <a:rPr lang="fr-FR" b="1">
                <a:solidFill>
                  <a:schemeClr val="accent1"/>
                </a:solidFill>
                <a:latin typeface="Times New Roman" panose="02020603050405020304" pitchFamily="18" charset="0"/>
                <a:cs typeface="Times New Roman" panose="02020603050405020304" pitchFamily="18" charset="0"/>
              </a:rPr>
              <a:t>orange et noire </a:t>
            </a:r>
            <a:r>
              <a:rPr lang="fr-FR" b="1">
                <a:latin typeface="Times New Roman" panose="02020603050405020304" pitchFamily="18" charset="0"/>
                <a:cs typeface="Times New Roman" panose="02020603050405020304" pitchFamily="18" charset="0"/>
              </a:rPr>
              <a:t>» </a:t>
            </a:r>
            <a:r>
              <a:rPr lang="fr-FR">
                <a:solidFill>
                  <a:srgbClr val="FF0000"/>
                </a:solidFill>
                <a:latin typeface="Times New Roman" panose="02020603050405020304" pitchFamily="18" charset="0"/>
                <a:cs typeface="Times New Roman" panose="02020603050405020304" pitchFamily="18" charset="0"/>
              </a:rPr>
              <a:t>(reformuler pour introduire « multicolore ») </a:t>
            </a:r>
          </a:p>
          <a:p>
            <a:pPr marL="285750" indent="-285750">
              <a:buFont typeface="Arial" panose="020B0604020202020204" pitchFamily="34" charset="0"/>
              <a:buChar char="•"/>
            </a:pPr>
            <a:r>
              <a:rPr lang="fr-FR" b="1">
                <a:latin typeface="Times New Roman" panose="02020603050405020304" pitchFamily="18" charset="0"/>
                <a:cs typeface="Times New Roman" panose="02020603050405020304" pitchFamily="18" charset="0"/>
              </a:rPr>
              <a:t>DP7 </a:t>
            </a:r>
            <a:r>
              <a:rPr lang="fr-FR">
                <a:latin typeface="Times New Roman" panose="02020603050405020304" pitchFamily="18" charset="0"/>
                <a:cs typeface="Times New Roman" panose="02020603050405020304" pitchFamily="18" charset="0"/>
              </a:rPr>
              <a:t>: « regarde mes crocs, ils sont bien blancs, bien </a:t>
            </a:r>
            <a:r>
              <a:rPr lang="fr-FR" b="1">
                <a:latin typeface="Times New Roman" panose="02020603050405020304" pitchFamily="18" charset="0"/>
                <a:cs typeface="Times New Roman" panose="02020603050405020304" pitchFamily="18" charset="0"/>
              </a:rPr>
              <a:t>unis »</a:t>
            </a:r>
          </a:p>
          <a:p>
            <a:pPr marL="285750" indent="-285750">
              <a:buFont typeface="Arial" panose="020B0604020202020204" pitchFamily="34" charset="0"/>
              <a:buChar char="•"/>
            </a:pPr>
            <a:r>
              <a:rPr lang="fr-FR">
                <a:latin typeface="Times New Roman" panose="02020603050405020304" pitchFamily="18" charset="0"/>
                <a:cs typeface="Times New Roman" panose="02020603050405020304" pitchFamily="18" charset="0"/>
              </a:rPr>
              <a:t>DP8 : « </a:t>
            </a:r>
            <a:r>
              <a:rPr lang="fr-FR" u="sng">
                <a:latin typeface="Times New Roman" panose="02020603050405020304" pitchFamily="18" charset="0"/>
                <a:cs typeface="Times New Roman" panose="02020603050405020304" pitchFamily="18" charset="0"/>
              </a:rPr>
              <a:t>robe</a:t>
            </a:r>
            <a:r>
              <a:rPr lang="fr-FR">
                <a:latin typeface="Times New Roman" panose="02020603050405020304" pitchFamily="18" charset="0"/>
                <a:cs typeface="Times New Roman" panose="02020603050405020304" pitchFamily="18" charset="0"/>
              </a:rPr>
              <a:t> noire</a:t>
            </a:r>
            <a:r>
              <a:rPr lang="fr-FR" b="1">
                <a:latin typeface="Times New Roman" panose="02020603050405020304" pitchFamily="18" charset="0"/>
                <a:cs typeface="Times New Roman" panose="02020603050405020304" pitchFamily="18" charset="0"/>
              </a:rPr>
              <a:t> unie </a:t>
            </a:r>
            <a:r>
              <a:rPr lang="fr-FR">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r>
              <a:rPr lang="fr-FR">
                <a:latin typeface="Times New Roman" panose="02020603050405020304" pitchFamily="18" charset="0"/>
                <a:cs typeface="Times New Roman" panose="02020603050405020304" pitchFamily="18" charset="0"/>
              </a:rPr>
              <a:t>DP9 : « vous pourriez tout de même enlever votre </a:t>
            </a:r>
            <a:r>
              <a:rPr lang="fr-FR" b="1">
                <a:latin typeface="Times New Roman" panose="02020603050405020304" pitchFamily="18" charset="0"/>
                <a:cs typeface="Times New Roman" panose="02020603050405020304" pitchFamily="18" charset="0"/>
              </a:rPr>
              <a:t>pyjama</a:t>
            </a:r>
            <a:r>
              <a:rPr lang="fr-FR">
                <a:latin typeface="Times New Roman" panose="02020603050405020304" pitchFamily="18" charset="0"/>
                <a:cs typeface="Times New Roman" panose="02020603050405020304" pitchFamily="18" charset="0"/>
              </a:rPr>
              <a:t> »</a:t>
            </a:r>
          </a:p>
          <a:p>
            <a:pPr marL="285750" indent="-285750">
              <a:buFont typeface="Arial" panose="020B0604020202020204" pitchFamily="34" charset="0"/>
              <a:buChar char="•"/>
            </a:pPr>
            <a:r>
              <a:rPr lang="fr-FR">
                <a:latin typeface="Times New Roman" panose="02020603050405020304" pitchFamily="18" charset="0"/>
                <a:cs typeface="Times New Roman" panose="02020603050405020304" pitchFamily="18" charset="0"/>
              </a:rPr>
              <a:t>DP10 : « ses rayures noires et jaunes lui donnent l’air de trainer en</a:t>
            </a:r>
            <a:r>
              <a:rPr lang="fr-FR" b="1">
                <a:latin typeface="Times New Roman" panose="02020603050405020304" pitchFamily="18" charset="0"/>
                <a:cs typeface="Times New Roman" panose="02020603050405020304" pitchFamily="18" charset="0"/>
              </a:rPr>
              <a:t> pyjama </a:t>
            </a:r>
            <a:r>
              <a:rPr lang="fr-FR">
                <a:latin typeface="Times New Roman" panose="02020603050405020304" pitchFamily="18" charset="0"/>
                <a:cs typeface="Times New Roman" panose="02020603050405020304" pitchFamily="18" charset="0"/>
              </a:rPr>
              <a:t>»</a:t>
            </a:r>
          </a:p>
          <a:p>
            <a:pPr marL="285750" indent="-285750">
              <a:buFont typeface="Arial" panose="020B0604020202020204" pitchFamily="34" charset="0"/>
              <a:buChar char="•"/>
            </a:pPr>
            <a:endParaRPr lang="fr-FR">
              <a:latin typeface="Times New Roman" panose="02020603050405020304" pitchFamily="18" charset="0"/>
              <a:cs typeface="Times New Roman" panose="02020603050405020304" pitchFamily="18" charset="0"/>
            </a:endParaRPr>
          </a:p>
          <a:p>
            <a:endParaRPr lang="fr-FR">
              <a:latin typeface="Times New Roman" panose="02020603050405020304" pitchFamily="18" charset="0"/>
              <a:cs typeface="Times New Roman" panose="02020603050405020304" pitchFamily="18" charset="0"/>
            </a:endParaRPr>
          </a:p>
          <a:p>
            <a:r>
              <a:rPr lang="fr-FR">
                <a:latin typeface="Times New Roman" panose="02020603050405020304" pitchFamily="18" charset="0"/>
                <a:cs typeface="Times New Roman" panose="02020603050405020304" pitchFamily="18" charset="0"/>
              </a:rPr>
              <a:t>https://m.youtube.com/watch?v=YsiUbrMvCzA&amp;autoplay=1</a:t>
            </a:r>
            <a:r>
              <a:rPr lang="fr-FR">
                <a:latin typeface="Times New Roman" panose="02020603050405020304" pitchFamily="18" charset="0"/>
                <a:cs typeface="Times New Roman" panose="02020603050405020304" pitchFamily="18" charset="0"/>
                <a:hlinkClick r:id="rId3"/>
              </a:rPr>
              <a:t>https://m.youtube.com/watch?v=YsiUbrMvCzA&amp;autoplay=1</a:t>
            </a:r>
            <a:endParaRPr lang="fr-FR">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fr-FR"/>
          </a:p>
        </p:txBody>
      </p:sp>
    </p:spTree>
    <p:extLst>
      <p:ext uri="{BB962C8B-B14F-4D97-AF65-F5344CB8AC3E}">
        <p14:creationId xmlns:p14="http://schemas.microsoft.com/office/powerpoint/2010/main" val="3179278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F0B78A9-4BDE-4853-832B-A56B5C56B712}"/>
              </a:ext>
            </a:extLst>
          </p:cNvPr>
          <p:cNvSpPr>
            <a:spLocks noGrp="1"/>
          </p:cNvSpPr>
          <p:nvPr>
            <p:ph idx="1"/>
          </p:nvPr>
        </p:nvSpPr>
        <p:spPr>
          <a:xfrm>
            <a:off x="457201" y="466726"/>
            <a:ext cx="11268074" cy="6026148"/>
          </a:xfrm>
          <a:solidFill>
            <a:schemeClr val="accent4">
              <a:lumMod val="20000"/>
              <a:lumOff val="80000"/>
            </a:schemeClr>
          </a:solidFill>
        </p:spPr>
        <p:txBody>
          <a:bodyPr>
            <a:normAutofit/>
          </a:bodyPr>
          <a:lstStyle/>
          <a:p>
            <a:r>
              <a:rPr lang="fr-FR" sz="2400" b="1">
                <a:latin typeface="Times New Roman" panose="02020603050405020304" pitchFamily="18" charset="0"/>
                <a:cs typeface="Times New Roman" panose="02020603050405020304" pitchFamily="18" charset="0"/>
              </a:rPr>
              <a:t>Séances préalables </a:t>
            </a:r>
            <a:r>
              <a:rPr lang="fr-FR" sz="2400">
                <a:latin typeface="Times New Roman" panose="02020603050405020304" pitchFamily="18" charset="0"/>
                <a:cs typeface="Times New Roman" panose="02020603050405020304" pitchFamily="18" charset="0"/>
              </a:rPr>
              <a:t>: </a:t>
            </a:r>
          </a:p>
          <a:p>
            <a:pPr lvl="1">
              <a:buFont typeface="Wingdings" panose="05000000000000000000" pitchFamily="2" charset="2"/>
              <a:buChar char="Ø"/>
            </a:pPr>
            <a:r>
              <a:rPr lang="fr-FR">
                <a:latin typeface="Times New Roman" panose="02020603050405020304" pitchFamily="18" charset="0"/>
                <a:cs typeface="Times New Roman" panose="02020603050405020304" pitchFamily="18" charset="0"/>
              </a:rPr>
              <a:t> séances de lecture-compréhension avec rappel de récit (une au coin-regroupement  et une en atelier pour chaque groupe) / les mots « tâché », « uni », « multicolore », « à pois », « rayé » et « pyjama » ont été employés par l’enseignant pour en faire comprendre le sens, l’enseignant se focalisant sur ces mots pour qu’ils soient employés par les élèves (</a:t>
            </a:r>
            <a:r>
              <a:rPr lang="fr-FR" i="1">
                <a:latin typeface="Times New Roman" panose="02020603050405020304" pitchFamily="18" charset="0"/>
                <a:cs typeface="Times New Roman" panose="02020603050405020304" pitchFamily="18" charset="0"/>
              </a:rPr>
              <a:t>contextualisation</a:t>
            </a:r>
            <a:r>
              <a:rPr lang="fr-FR">
                <a:latin typeface="Times New Roman" panose="02020603050405020304" pitchFamily="18" charset="0"/>
                <a:cs typeface="Times New Roman" panose="02020603050405020304" pitchFamily="18" charset="0"/>
              </a:rPr>
              <a:t>) tout en ayant comme objectif de travailler les compétences narratives.</a:t>
            </a:r>
          </a:p>
          <a:p>
            <a:pPr lvl="1">
              <a:buFont typeface="Wingdings" panose="05000000000000000000" pitchFamily="2" charset="2"/>
              <a:buChar char="Ø"/>
            </a:pPr>
            <a:r>
              <a:rPr lang="fr-FR">
                <a:latin typeface="Times New Roman" panose="02020603050405020304" pitchFamily="18" charset="0"/>
                <a:cs typeface="Times New Roman" panose="02020603050405020304" pitchFamily="18" charset="0"/>
              </a:rPr>
              <a:t> Apprentissage de la comptine « Promenons-nous dans les bois »</a:t>
            </a:r>
          </a:p>
          <a:p>
            <a:r>
              <a:rPr lang="fr-FR" sz="2400">
                <a:latin typeface="Times New Roman" panose="02020603050405020304" pitchFamily="18" charset="0"/>
                <a:cs typeface="Times New Roman" panose="02020603050405020304" pitchFamily="18" charset="0"/>
              </a:rPr>
              <a:t>  </a:t>
            </a:r>
            <a:r>
              <a:rPr lang="fr-FR" sz="2400" b="1">
                <a:latin typeface="Times New Roman" panose="02020603050405020304" pitchFamily="18" charset="0"/>
                <a:cs typeface="Times New Roman" panose="02020603050405020304" pitchFamily="18" charset="0"/>
              </a:rPr>
              <a:t>Première phase </a:t>
            </a:r>
            <a:r>
              <a:rPr lang="fr-FR" sz="2400">
                <a:latin typeface="Times New Roman" panose="02020603050405020304" pitchFamily="18" charset="0"/>
                <a:cs typeface="Times New Roman" panose="02020603050405020304" pitchFamily="18" charset="0"/>
              </a:rPr>
              <a:t>: « parler à propos d’un album » (Canut et Vertalier, 2012) à partir des illustrations / initiation à la « lecture » des images (description et narration) préconisée par les IO / focalisation sur la description des animaux, l’enseignant favorisant l’emploi des adjectifs (« taché », « uni », « rayé », « multicolore », « à pois ») ainsi que le mot « pyjama » (</a:t>
            </a:r>
            <a:r>
              <a:rPr lang="fr-FR" sz="2400" i="1">
                <a:latin typeface="Times New Roman" panose="02020603050405020304" pitchFamily="18" charset="0"/>
                <a:cs typeface="Times New Roman" panose="02020603050405020304" pitchFamily="18" charset="0"/>
              </a:rPr>
              <a:t>contextualisatio</a:t>
            </a:r>
            <a:r>
              <a:rPr lang="fr-FR" sz="2400">
                <a:latin typeface="Times New Roman" panose="02020603050405020304" pitchFamily="18" charset="0"/>
                <a:cs typeface="Times New Roman" panose="02020603050405020304" pitchFamily="18" charset="0"/>
              </a:rPr>
              <a:t>n) </a:t>
            </a:r>
          </a:p>
          <a:p>
            <a:pPr marL="0" indent="0">
              <a:buNone/>
            </a:pPr>
            <a:r>
              <a:rPr lang="fr-FR" sz="2400" u="sng">
                <a:latin typeface="Times New Roman" panose="02020603050405020304" pitchFamily="18" charset="0"/>
                <a:cs typeface="Times New Roman" panose="02020603050405020304" pitchFamily="18" charset="0"/>
              </a:rPr>
              <a:t>Remarque </a:t>
            </a:r>
            <a:r>
              <a:rPr lang="fr-FR" sz="2400">
                <a:latin typeface="Times New Roman" panose="02020603050405020304" pitchFamily="18" charset="0"/>
                <a:cs typeface="Times New Roman" panose="02020603050405020304" pitchFamily="18" charset="0"/>
              </a:rPr>
              <a:t>: la « robe » de l’animal est l’occasion de travailler sur la polysémie d’un mot  et d’effectuer un geste de tissage avec le mot «  robe » (vêtement) déjà abordé.</a:t>
            </a:r>
          </a:p>
          <a:p>
            <a:pPr marL="0" indent="0">
              <a:buNone/>
            </a:pPr>
            <a:endParaRPr lang="fr-FR" sz="2600">
              <a:solidFill>
                <a:schemeClr val="accent4">
                  <a:lumMod val="20000"/>
                  <a:lumOff val="80000"/>
                </a:schemeClr>
              </a:solidFill>
            </a:endParaRPr>
          </a:p>
          <a:p>
            <a:endParaRPr lang="fr-FR"/>
          </a:p>
        </p:txBody>
      </p:sp>
    </p:spTree>
    <p:extLst>
      <p:ext uri="{BB962C8B-B14F-4D97-AF65-F5344CB8AC3E}">
        <p14:creationId xmlns:p14="http://schemas.microsoft.com/office/powerpoint/2010/main" val="138179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F0B78A9-4BDE-4853-832B-A56B5C56B712}"/>
              </a:ext>
            </a:extLst>
          </p:cNvPr>
          <p:cNvSpPr>
            <a:spLocks noGrp="1"/>
          </p:cNvSpPr>
          <p:nvPr>
            <p:ph idx="1"/>
          </p:nvPr>
        </p:nvSpPr>
        <p:spPr>
          <a:xfrm>
            <a:off x="457201" y="466726"/>
            <a:ext cx="11185070" cy="6026148"/>
          </a:xfrm>
          <a:solidFill>
            <a:schemeClr val="accent4">
              <a:lumMod val="20000"/>
              <a:lumOff val="80000"/>
            </a:schemeClr>
          </a:solidFill>
        </p:spPr>
        <p:txBody>
          <a:bodyPr>
            <a:normAutofit lnSpcReduction="10000"/>
          </a:bodyPr>
          <a:lstStyle/>
          <a:p>
            <a:r>
              <a:rPr lang="fr-FR" sz="2600" b="1"/>
              <a:t>Deuxième phase :</a:t>
            </a:r>
            <a:r>
              <a:rPr lang="fr-FR" sz="2600"/>
              <a:t> </a:t>
            </a:r>
            <a:r>
              <a:rPr lang="fr-FR" sz="2600" i="1"/>
              <a:t>décontextualisation</a:t>
            </a:r>
            <a:r>
              <a:rPr lang="fr-FR" sz="2600"/>
              <a:t>. Montrer des images  (qui serviront dans la phase de prolongement) et demander aux élèves de décrire ce qu’il voit (ex: c’est un pantalon rayé, etc)</a:t>
            </a:r>
          </a:p>
          <a:p>
            <a:pPr marL="0" indent="0">
              <a:buNone/>
            </a:pPr>
            <a:endParaRPr lang="fr-FR" sz="2600"/>
          </a:p>
          <a:p>
            <a:r>
              <a:rPr lang="fr-FR" sz="2600" b="1"/>
              <a:t>Troisième phase : mémorisation et réinvestissement </a:t>
            </a:r>
            <a:r>
              <a:rPr lang="fr-FR" sz="2600"/>
              <a:t>(</a:t>
            </a:r>
            <a:r>
              <a:rPr lang="fr-FR" sz="2600" i="1"/>
              <a:t>recontextualisation</a:t>
            </a:r>
            <a:r>
              <a:rPr lang="fr-FR" sz="2600"/>
              <a:t>)</a:t>
            </a:r>
          </a:p>
          <a:p>
            <a:pPr marL="0" indent="0">
              <a:buNone/>
            </a:pPr>
            <a:r>
              <a:rPr lang="fr-FR" sz="2600"/>
              <a:t>Demander aux élèves de venir le vendredi avec une tenue spécifique :</a:t>
            </a:r>
          </a:p>
          <a:p>
            <a:pPr marL="0" indent="0">
              <a:buNone/>
            </a:pPr>
            <a:r>
              <a:rPr lang="fr-FR" sz="2600"/>
              <a:t>1) Vendredi, vous viendrez avec un vêtement</a:t>
            </a:r>
            <a:r>
              <a:rPr lang="fr-FR" sz="2600" b="1"/>
              <a:t> tâché / uni / multicolore / à pois / rayé </a:t>
            </a:r>
            <a:r>
              <a:rPr lang="fr-FR" sz="2600"/>
              <a:t>(geste de tissage la semaine suivante pour travailler sur le vocabulaire actif en situation de langage d’évocation : « qu’est-ce que je vous ai demandé vendredi dernier? » / un autre vendredi, demander aux élèves de venir avec une photo d’eux en </a:t>
            </a:r>
            <a:r>
              <a:rPr lang="fr-FR" sz="2600" b="1"/>
              <a:t>pyjama </a:t>
            </a:r>
            <a:r>
              <a:rPr lang="fr-FR" sz="2600"/>
              <a:t>(à coller éventuellement dans le cahier de vie)</a:t>
            </a:r>
          </a:p>
          <a:p>
            <a:r>
              <a:rPr lang="fr-FR" sz="2600" b="1"/>
              <a:t>Prolongement (</a:t>
            </a:r>
            <a:r>
              <a:rPr lang="fr-FR" sz="2600"/>
              <a:t>au coin-regroupement ou en atelier)  : reprendre la comptine « promenons-nous dans les bois » : un élève choisit une image avec un vêtement (de la liste des mots étudiés PS et MS) et les autres élèves sont amenés à compléter la comptine (ex: je mets mon pantalon rayé, je mets ma robe multicolore, je mets ma chemise à pois, etc.)</a:t>
            </a:r>
          </a:p>
          <a:p>
            <a:endParaRPr lang="fr-FR"/>
          </a:p>
        </p:txBody>
      </p:sp>
    </p:spTree>
    <p:extLst>
      <p:ext uri="{BB962C8B-B14F-4D97-AF65-F5344CB8AC3E}">
        <p14:creationId xmlns:p14="http://schemas.microsoft.com/office/powerpoint/2010/main" val="368597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7FCD39-64B8-452F-AB12-91A93F536F6C}"/>
              </a:ext>
            </a:extLst>
          </p:cNvPr>
          <p:cNvSpPr>
            <a:spLocks noGrp="1"/>
          </p:cNvSpPr>
          <p:nvPr>
            <p:ph type="title"/>
          </p:nvPr>
        </p:nvSpPr>
        <p:spPr>
          <a:xfrm>
            <a:off x="699052" y="427383"/>
            <a:ext cx="10515600" cy="606287"/>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En quoi le travail proposé diffère de la séance en PS ? </a:t>
            </a:r>
          </a:p>
        </p:txBody>
      </p:sp>
      <p:graphicFrame>
        <p:nvGraphicFramePr>
          <p:cNvPr id="4" name="Tableau 4">
            <a:extLst>
              <a:ext uri="{FF2B5EF4-FFF2-40B4-BE49-F238E27FC236}">
                <a16:creationId xmlns:a16="http://schemas.microsoft.com/office/drawing/2014/main" id="{A4B63BE4-9F22-4313-A335-4356F5B301F4}"/>
              </a:ext>
            </a:extLst>
          </p:cNvPr>
          <p:cNvGraphicFramePr>
            <a:graphicFrameLocks noGrp="1"/>
          </p:cNvGraphicFramePr>
          <p:nvPr>
            <p:ph idx="1"/>
            <p:extLst>
              <p:ext uri="{D42A27DB-BD31-4B8C-83A1-F6EECF244321}">
                <p14:modId xmlns:p14="http://schemas.microsoft.com/office/powerpoint/2010/main" val="2835354394"/>
              </p:ext>
            </p:extLst>
          </p:nvPr>
        </p:nvGraphicFramePr>
        <p:xfrm>
          <a:off x="699052" y="2000250"/>
          <a:ext cx="10515600" cy="3114676"/>
        </p:xfrm>
        <a:graphic>
          <a:graphicData uri="http://schemas.openxmlformats.org/drawingml/2006/table">
            <a:tbl>
              <a:tblPr firstRow="1" bandRow="1">
                <a:tableStyleId>{5C22544A-7EE6-4342-B048-85BDC9FD1C3A}</a:tableStyleId>
              </a:tblPr>
              <a:tblGrid>
                <a:gridCol w="5112094">
                  <a:extLst>
                    <a:ext uri="{9D8B030D-6E8A-4147-A177-3AD203B41FA5}">
                      <a16:colId xmlns:a16="http://schemas.microsoft.com/office/drawing/2014/main" val="656695546"/>
                    </a:ext>
                  </a:extLst>
                </a:gridCol>
                <a:gridCol w="5403506">
                  <a:extLst>
                    <a:ext uri="{9D8B030D-6E8A-4147-A177-3AD203B41FA5}">
                      <a16:colId xmlns:a16="http://schemas.microsoft.com/office/drawing/2014/main" val="3742904914"/>
                    </a:ext>
                  </a:extLst>
                </a:gridCol>
              </a:tblGrid>
              <a:tr h="778669">
                <a:tc>
                  <a:txBody>
                    <a:bodyPr/>
                    <a:lstStyle/>
                    <a:p>
                      <a:r>
                        <a:rPr lang="fr-FR"/>
                        <a:t>Séance PSA</a:t>
                      </a:r>
                    </a:p>
                  </a:txBody>
                  <a:tcPr/>
                </a:tc>
                <a:tc>
                  <a:txBody>
                    <a:bodyPr/>
                    <a:lstStyle/>
                    <a:p>
                      <a:r>
                        <a:rPr lang="fr-FR"/>
                        <a:t>Séance proposée en MS</a:t>
                      </a:r>
                    </a:p>
                  </a:txBody>
                  <a:tcPr/>
                </a:tc>
                <a:extLst>
                  <a:ext uri="{0D108BD9-81ED-4DB2-BD59-A6C34878D82A}">
                    <a16:rowId xmlns:a16="http://schemas.microsoft.com/office/drawing/2014/main" val="3138468118"/>
                  </a:ext>
                </a:extLst>
              </a:tr>
              <a:tr h="778669">
                <a:tc>
                  <a:txBody>
                    <a:bodyPr/>
                    <a:lstStyle/>
                    <a:p>
                      <a:r>
                        <a:rPr lang="fr-FR"/>
                        <a:t>Langage en situation (accompagnement de l’action)</a:t>
                      </a:r>
                    </a:p>
                  </a:txBody>
                  <a:tcPr/>
                </a:tc>
                <a:tc>
                  <a:txBody>
                    <a:bodyPr/>
                    <a:lstStyle/>
                    <a:p>
                      <a:r>
                        <a:rPr lang="fr-FR"/>
                        <a:t>Langage d’évocation (décrire, raconter)</a:t>
                      </a:r>
                    </a:p>
                  </a:txBody>
                  <a:tcPr/>
                </a:tc>
                <a:extLst>
                  <a:ext uri="{0D108BD9-81ED-4DB2-BD59-A6C34878D82A}">
                    <a16:rowId xmlns:a16="http://schemas.microsoft.com/office/drawing/2014/main" val="658654902"/>
                  </a:ext>
                </a:extLst>
              </a:tr>
              <a:tr h="778669">
                <a:tc>
                  <a:txBody>
                    <a:bodyPr/>
                    <a:lstStyle/>
                    <a:p>
                      <a:r>
                        <a:rPr lang="fr-FR"/>
                        <a:t>Noms et verbes</a:t>
                      </a:r>
                    </a:p>
                  </a:txBody>
                  <a:tcPr/>
                </a:tc>
                <a:tc>
                  <a:txBody>
                    <a:bodyPr/>
                    <a:lstStyle/>
                    <a:p>
                      <a:r>
                        <a:rPr lang="fr-FR"/>
                        <a:t>Majoritairement des adjectifs</a:t>
                      </a:r>
                    </a:p>
                  </a:txBody>
                  <a:tcPr/>
                </a:tc>
                <a:extLst>
                  <a:ext uri="{0D108BD9-81ED-4DB2-BD59-A6C34878D82A}">
                    <a16:rowId xmlns:a16="http://schemas.microsoft.com/office/drawing/2014/main" val="823628268"/>
                  </a:ext>
                </a:extLst>
              </a:tr>
              <a:tr h="778669">
                <a:tc>
                  <a:txBody>
                    <a:bodyPr/>
                    <a:lstStyle/>
                    <a:p>
                      <a:r>
                        <a:rPr lang="fr-FR"/>
                        <a:t> À partir du jeu symbolique</a:t>
                      </a:r>
                    </a:p>
                  </a:txBody>
                  <a:tcPr/>
                </a:tc>
                <a:tc>
                  <a:txBody>
                    <a:bodyPr/>
                    <a:lstStyle/>
                    <a:p>
                      <a:r>
                        <a:rPr lang="fr-FR"/>
                        <a:t>À partir d’un album</a:t>
                      </a:r>
                    </a:p>
                  </a:txBody>
                  <a:tcPr/>
                </a:tc>
                <a:extLst>
                  <a:ext uri="{0D108BD9-81ED-4DB2-BD59-A6C34878D82A}">
                    <a16:rowId xmlns:a16="http://schemas.microsoft.com/office/drawing/2014/main" val="1037648130"/>
                  </a:ext>
                </a:extLst>
              </a:tr>
            </a:tbl>
          </a:graphicData>
        </a:graphic>
      </p:graphicFrame>
    </p:spTree>
    <p:extLst>
      <p:ext uri="{BB962C8B-B14F-4D97-AF65-F5344CB8AC3E}">
        <p14:creationId xmlns:p14="http://schemas.microsoft.com/office/powerpoint/2010/main" val="3789277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57A6-F93E-4030-977D-513532BB4047}"/>
              </a:ext>
            </a:extLst>
          </p:cNvPr>
          <p:cNvSpPr>
            <a:spLocks noGrp="1"/>
          </p:cNvSpPr>
          <p:nvPr>
            <p:ph type="title"/>
          </p:nvPr>
        </p:nvSpPr>
        <p:spPr>
          <a:xfrm>
            <a:off x="838199" y="98612"/>
            <a:ext cx="10643469" cy="314747"/>
          </a:xfrm>
          <a:solidFill>
            <a:schemeClr val="accent6">
              <a:lumMod val="20000"/>
              <a:lumOff val="80000"/>
            </a:schemeClr>
          </a:solidFill>
        </p:spPr>
        <p:txBody>
          <a:bodyPr>
            <a:normAutofit fontScale="90000"/>
          </a:bodyPr>
          <a:lstStyle/>
          <a:p>
            <a:pPr algn="ctr"/>
            <a:r>
              <a:rPr lang="fr-FR" sz="2400">
                <a:latin typeface="Times New Roman" panose="02020603050405020304" pitchFamily="18" charset="0"/>
                <a:cs typeface="Times New Roman" panose="02020603050405020304" pitchFamily="18" charset="0"/>
              </a:rPr>
              <a:t>Exemple pour le dossier C2  </a:t>
            </a:r>
          </a:p>
        </p:txBody>
      </p:sp>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38200" y="626301"/>
            <a:ext cx="10643470" cy="6133087"/>
          </a:xfrm>
          <a:solidFill>
            <a:schemeClr val="accent4">
              <a:lumMod val="20000"/>
              <a:lumOff val="80000"/>
            </a:schemeClr>
          </a:solidFill>
        </p:spPr>
        <p:txBody>
          <a:bodyPr>
            <a:normAutofit fontScale="92500" lnSpcReduction="10000"/>
          </a:bodyPr>
          <a:lstStyle/>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pic>
        <p:nvPicPr>
          <p:cNvPr id="5" name="Image 4">
            <a:extLst>
              <a:ext uri="{FF2B5EF4-FFF2-40B4-BE49-F238E27FC236}">
                <a16:creationId xmlns:a16="http://schemas.microsoft.com/office/drawing/2014/main" id="{EBE81E0B-354C-4CDE-835B-D104BDBF87AA}"/>
              </a:ext>
            </a:extLst>
          </p:cNvPr>
          <p:cNvPicPr>
            <a:picLocks noChangeAspect="1"/>
          </p:cNvPicPr>
          <p:nvPr/>
        </p:nvPicPr>
        <p:blipFill>
          <a:blip r:embed="rId2"/>
          <a:stretch>
            <a:fillRect/>
          </a:stretch>
        </p:blipFill>
        <p:spPr>
          <a:xfrm>
            <a:off x="2008414" y="793343"/>
            <a:ext cx="9062009" cy="5770743"/>
          </a:xfrm>
          <a:prstGeom prst="rect">
            <a:avLst/>
          </a:prstGeom>
        </p:spPr>
      </p:pic>
    </p:spTree>
    <p:extLst>
      <p:ext uri="{BB962C8B-B14F-4D97-AF65-F5344CB8AC3E}">
        <p14:creationId xmlns:p14="http://schemas.microsoft.com/office/powerpoint/2010/main" val="858486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616BDF-5D56-4103-A437-57011A9B44B4}"/>
              </a:ext>
            </a:extLst>
          </p:cNvPr>
          <p:cNvSpPr>
            <a:spLocks noGrp="1"/>
          </p:cNvSpPr>
          <p:nvPr>
            <p:ph type="title"/>
          </p:nvPr>
        </p:nvSpPr>
        <p:spPr>
          <a:xfrm>
            <a:off x="409576" y="365127"/>
            <a:ext cx="11420474" cy="826860"/>
          </a:xfrm>
          <a:solidFill>
            <a:schemeClr val="accent6">
              <a:lumMod val="20000"/>
              <a:lumOff val="80000"/>
            </a:schemeClr>
          </a:solidFill>
        </p:spPr>
        <p:txBody>
          <a:bodyPr>
            <a:noAutofit/>
          </a:bodyPr>
          <a:lstStyle/>
          <a:p>
            <a:pPr algn="ctr"/>
            <a:r>
              <a:rPr lang="fr-FR" sz="2400">
                <a:latin typeface="Times New Roman" panose="02020603050405020304" pitchFamily="18" charset="0"/>
                <a:cs typeface="Times New Roman" panose="02020603050405020304" pitchFamily="18" charset="0"/>
              </a:rPr>
              <a:t>Proposition de séance visant la connaissance et la manipulation de la notion de famille de mots au CE2 </a:t>
            </a:r>
          </a:p>
        </p:txBody>
      </p:sp>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409575" y="1343025"/>
            <a:ext cx="11420475" cy="5149849"/>
          </a:xfrm>
          <a:solidFill>
            <a:schemeClr val="accent4">
              <a:lumMod val="20000"/>
              <a:lumOff val="80000"/>
            </a:schemeClr>
          </a:solidFill>
        </p:spPr>
        <p:txBody>
          <a:bodyPr>
            <a:normAutofit/>
          </a:bodyPr>
          <a:lstStyle/>
          <a:p>
            <a:r>
              <a:rPr lang="fr-FR" sz="2200">
                <a:latin typeface="Times New Roman" panose="02020603050405020304" pitchFamily="18" charset="0"/>
                <a:cs typeface="Times New Roman" panose="02020603050405020304" pitchFamily="18" charset="0"/>
              </a:rPr>
              <a:t>Annoncer le plan de son exposé</a:t>
            </a:r>
          </a:p>
          <a:p>
            <a:r>
              <a:rPr lang="fr-FR" sz="2200">
                <a:latin typeface="Times New Roman" panose="02020603050405020304" pitchFamily="18" charset="0"/>
                <a:cs typeface="Times New Roman" panose="02020603050405020304" pitchFamily="18" charset="0"/>
              </a:rPr>
              <a:t>Présenter le contexte institutionnel, éventuellement ce qu’en dit la recherche (s’appuyer si possible sur les documents proposés) : ex : le bagage lexical comme facteur de réussite scolaire ; un obstacle à la compréhension en lecture ; la problématique des inégalités socio-scolaires en France / enseignement explicite du vocabulaire) ; </a:t>
            </a:r>
          </a:p>
          <a:p>
            <a:r>
              <a:rPr lang="fr-FR" sz="2200">
                <a:latin typeface="Times New Roman" panose="02020603050405020304" pitchFamily="18" charset="0"/>
                <a:cs typeface="Times New Roman" panose="02020603050405020304" pitchFamily="18" charset="0"/>
              </a:rPr>
              <a:t>Les éléments qui permettent de comprendre la séance choisie </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le lexique = ensemble organisé et structuré ;  catégorisation </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définir « famille de mots » : « ensemble des mots dérivés, par suffixe(s) ou préfixe(s), d’un même mot-souche » (Cellier, 2015, p. 215)</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La dérivation, un bon support pour apprendre le vocabulaire / en lien avec l’orthographe (ex; terre prend deux « r » alors terrien aussi) (Cellier, 2012 )</a:t>
            </a:r>
          </a:p>
          <a:p>
            <a:pPr marL="0" indent="0">
              <a:buNone/>
            </a:pPr>
            <a:endParaRPr lang="fr-FR">
              <a:latin typeface="Times New Roman" panose="02020603050405020304" pitchFamily="18" charset="0"/>
              <a:cs typeface="Times New Roman" panose="02020603050405020304" pitchFamily="18" charset="0"/>
            </a:endParaRPr>
          </a:p>
          <a:p>
            <a:pPr marL="457200" lvl="1" indent="0">
              <a:buNone/>
            </a:pPr>
            <a:endParaRPr lang="fr-FR">
              <a:latin typeface="Times New Roman" panose="02020603050405020304" pitchFamily="18" charset="0"/>
              <a:cs typeface="Times New Roman" panose="02020603050405020304" pitchFamily="18" charset="0"/>
            </a:endParaRPr>
          </a:p>
          <a:p>
            <a:endParaRPr lang="fr-FR"/>
          </a:p>
          <a:p>
            <a:endParaRPr lang="fr-FR"/>
          </a:p>
          <a:p>
            <a:endParaRPr lang="fr-FR"/>
          </a:p>
        </p:txBody>
      </p:sp>
    </p:spTree>
    <p:extLst>
      <p:ext uri="{BB962C8B-B14F-4D97-AF65-F5344CB8AC3E}">
        <p14:creationId xmlns:p14="http://schemas.microsoft.com/office/powerpoint/2010/main" val="356098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375557" y="785190"/>
            <a:ext cx="11454493" cy="5347253"/>
          </a:xfrm>
          <a:solidFill>
            <a:schemeClr val="accent4">
              <a:lumMod val="20000"/>
              <a:lumOff val="80000"/>
            </a:schemeClr>
          </a:solidFill>
        </p:spPr>
        <p:txBody>
          <a:bodyPr>
            <a:normAutofit/>
          </a:bodyPr>
          <a:lstStyle/>
          <a:p>
            <a:r>
              <a:rPr lang="fr-FR" sz="2200">
                <a:latin typeface="Times New Roman" panose="02020603050405020304" pitchFamily="18" charset="0"/>
                <a:cs typeface="Times New Roman" panose="02020603050405020304" pitchFamily="18" charset="0"/>
              </a:rPr>
              <a:t>fin du cycle 2 (MEN, 2020 ; </a:t>
            </a:r>
            <a:r>
              <a:rPr lang="fr-FR" sz="2200" b="1">
                <a:latin typeface="Times New Roman" panose="02020603050405020304" pitchFamily="18" charset="0"/>
                <a:cs typeface="Times New Roman" panose="02020603050405020304" pitchFamily="18" charset="0"/>
              </a:rPr>
              <a:t>doc. A</a:t>
            </a:r>
            <a:r>
              <a:rPr lang="fr-FR" sz="2200">
                <a:latin typeface="Times New Roman" panose="02020603050405020304" pitchFamily="18" charset="0"/>
                <a:cs typeface="Times New Roman" panose="02020603050405020304" pitchFamily="18" charset="0"/>
              </a:rPr>
              <a:t>) : « un élève doit [notamment] savoir trouver des mots de la même famille lexicale, sans que ces notions ne constituent des objets d’apprentissage ». Comment concevoir une séance allant dans ce sens ?</a:t>
            </a:r>
          </a:p>
          <a:p>
            <a:r>
              <a:rPr lang="fr-FR" sz="2200">
                <a:latin typeface="Times New Roman" panose="02020603050405020304" pitchFamily="18" charset="0"/>
                <a:cs typeface="Times New Roman" panose="02020603050405020304" pitchFamily="18" charset="0"/>
              </a:rPr>
              <a:t>Choix du corpus de mots à travailler (cf. fiche 39 « constituer une famille de mots, Cellier, 2015, « Guide pour enseigner le vocabulaire à l’école élémentaire », p. 223) à partir de la famille du mot « terre » car ce mot utilise une gamme très large de préfixes et de suffixes /  ajout du mot « terreur » (à justifier par rapport au </a:t>
            </a:r>
            <a:r>
              <a:rPr lang="fr-FR" sz="2200" b="1">
                <a:latin typeface="Times New Roman" panose="02020603050405020304" pitchFamily="18" charset="0"/>
                <a:cs typeface="Times New Roman" panose="02020603050405020304" pitchFamily="18" charset="0"/>
              </a:rPr>
              <a:t>doc. C</a:t>
            </a:r>
            <a:r>
              <a:rPr lang="fr-FR" sz="2200">
                <a:latin typeface="Times New Roman" panose="02020603050405020304" pitchFamily="18" charset="0"/>
                <a:cs typeface="Times New Roman" panose="02020603050405020304" pitchFamily="18" charset="0"/>
              </a:rPr>
              <a:t>)</a:t>
            </a:r>
          </a:p>
          <a:p>
            <a:r>
              <a:rPr lang="fr-FR" sz="2200">
                <a:latin typeface="Times New Roman" panose="02020603050405020304" pitchFamily="18" charset="0"/>
                <a:cs typeface="Times New Roman" panose="02020603050405020304" pitchFamily="18" charset="0"/>
              </a:rPr>
              <a:t>Déroulement de la séance (</a:t>
            </a:r>
            <a:r>
              <a:rPr lang="fr-FR" sz="2200" i="1">
                <a:latin typeface="Times New Roman" panose="02020603050405020304" pitchFamily="18" charset="0"/>
                <a:cs typeface="Times New Roman" panose="02020603050405020304" pitchFamily="18" charset="0"/>
              </a:rPr>
              <a:t>ibid</a:t>
            </a:r>
            <a:r>
              <a:rPr lang="fr-FR" sz="2200">
                <a:latin typeface="Times New Roman" panose="02020603050405020304" pitchFamily="18" charset="0"/>
                <a:cs typeface="Times New Roman" panose="02020603050405020304" pitchFamily="18" charset="0"/>
              </a:rPr>
              <a:t>.) ; ajouter dans la trace écrite proposée (</a:t>
            </a:r>
            <a:r>
              <a:rPr lang="fr-FR" sz="2200" b="1">
                <a:latin typeface="Times New Roman" panose="02020603050405020304" pitchFamily="18" charset="0"/>
                <a:cs typeface="Times New Roman" panose="02020603050405020304" pitchFamily="18" charset="0"/>
              </a:rPr>
              <a:t>doc. C</a:t>
            </a:r>
            <a:r>
              <a:rPr lang="fr-FR" sz="2200">
                <a:latin typeface="Times New Roman" panose="02020603050405020304" pitchFamily="18" charset="0"/>
                <a:cs typeface="Times New Roman" panose="02020603050405020304" pitchFamily="18" charset="0"/>
              </a:rPr>
              <a:t>) :</a:t>
            </a:r>
          </a:p>
          <a:p>
            <a:r>
              <a:rPr lang="fr-FR" sz="2200">
                <a:latin typeface="Times New Roman" panose="02020603050405020304" pitchFamily="18" charset="0"/>
                <a:cs typeface="Times New Roman" panose="02020603050405020304" pitchFamily="18" charset="0"/>
              </a:rPr>
              <a:t>Les limites de cette séance : « La notion de famille de mots doit être traitée avec précautions » ; séance décontextualisée car comme le dit E. Charmeux (</a:t>
            </a:r>
            <a:r>
              <a:rPr lang="fr-FR" sz="2200" b="1">
                <a:latin typeface="Times New Roman" panose="02020603050405020304" pitchFamily="18" charset="0"/>
                <a:cs typeface="Times New Roman" panose="02020603050405020304" pitchFamily="18" charset="0"/>
              </a:rPr>
              <a:t>doc. B</a:t>
            </a:r>
            <a:r>
              <a:rPr lang="fr-FR" sz="2200">
                <a:latin typeface="Times New Roman" panose="02020603050405020304" pitchFamily="18" charset="0"/>
                <a:cs typeface="Times New Roman" panose="02020603050405020304" pitchFamily="18" charset="0"/>
              </a:rPr>
              <a:t>), l’objectif de tout travail en vocabulaire  est que les enfants  sachent utiliser les mots à bon escient, en lecture, comme en production.</a:t>
            </a:r>
          </a:p>
          <a:p>
            <a:endParaRPr lang="fr-FR"/>
          </a:p>
          <a:p>
            <a:endParaRPr lang="fr-FR"/>
          </a:p>
          <a:p>
            <a:endParaRPr lang="fr-FR"/>
          </a:p>
          <a:p>
            <a:endParaRPr lang="fr-FR"/>
          </a:p>
        </p:txBody>
      </p:sp>
    </p:spTree>
    <p:extLst>
      <p:ext uri="{BB962C8B-B14F-4D97-AF65-F5344CB8AC3E}">
        <p14:creationId xmlns:p14="http://schemas.microsoft.com/office/powerpoint/2010/main" val="183326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7A07779-9725-438F-91C0-4FB3F2325533}"/>
              </a:ext>
            </a:extLst>
          </p:cNvPr>
          <p:cNvPicPr>
            <a:picLocks noChangeAspect="1"/>
          </p:cNvPicPr>
          <p:nvPr/>
        </p:nvPicPr>
        <p:blipFill>
          <a:blip r:embed="rId2"/>
          <a:stretch>
            <a:fillRect/>
          </a:stretch>
        </p:blipFill>
        <p:spPr>
          <a:xfrm>
            <a:off x="731939" y="1"/>
            <a:ext cx="10387165" cy="6640040"/>
          </a:xfrm>
          <a:prstGeom prst="rect">
            <a:avLst/>
          </a:prstGeom>
        </p:spPr>
      </p:pic>
    </p:spTree>
    <p:extLst>
      <p:ext uri="{BB962C8B-B14F-4D97-AF65-F5344CB8AC3E}">
        <p14:creationId xmlns:p14="http://schemas.microsoft.com/office/powerpoint/2010/main" val="4031314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DEB83FE-9161-4EEC-8D85-A9657996809C}"/>
              </a:ext>
            </a:extLst>
          </p:cNvPr>
          <p:cNvPicPr>
            <a:picLocks noChangeAspect="1"/>
          </p:cNvPicPr>
          <p:nvPr/>
        </p:nvPicPr>
        <p:blipFill>
          <a:blip r:embed="rId2"/>
          <a:stretch>
            <a:fillRect/>
          </a:stretch>
        </p:blipFill>
        <p:spPr>
          <a:xfrm>
            <a:off x="548060" y="359229"/>
            <a:ext cx="11275787" cy="6286500"/>
          </a:xfrm>
          <a:prstGeom prst="rect">
            <a:avLst/>
          </a:prstGeom>
        </p:spPr>
      </p:pic>
    </p:spTree>
    <p:extLst>
      <p:ext uri="{BB962C8B-B14F-4D97-AF65-F5344CB8AC3E}">
        <p14:creationId xmlns:p14="http://schemas.microsoft.com/office/powerpoint/2010/main" val="35793713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616BDF-5D56-4103-A437-57011A9B44B4}"/>
              </a:ext>
            </a:extLst>
          </p:cNvPr>
          <p:cNvSpPr>
            <a:spLocks noGrp="1"/>
          </p:cNvSpPr>
          <p:nvPr>
            <p:ph type="title"/>
          </p:nvPr>
        </p:nvSpPr>
        <p:spPr>
          <a:xfrm>
            <a:off x="752475" y="365125"/>
            <a:ext cx="10601325" cy="859517"/>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Doc. A </a:t>
            </a:r>
            <a:r>
              <a:rPr lang="fr-FR" sz="2400">
                <a:latin typeface="Times New Roman" panose="02020603050405020304" pitchFamily="18" charset="0"/>
                <a:cs typeface="Times New Roman" panose="02020603050405020304" pitchFamily="18" charset="0"/>
              </a:rPr>
              <a:t>: extrait du programme du C2 publié au BO n°31 du 31 juillet 2020    </a:t>
            </a:r>
          </a:p>
        </p:txBody>
      </p:sp>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752475" y="1975756"/>
            <a:ext cx="10601324" cy="2351315"/>
          </a:xfrm>
          <a:solidFill>
            <a:schemeClr val="accent4">
              <a:lumMod val="20000"/>
              <a:lumOff val="80000"/>
            </a:schemeClr>
          </a:solidFill>
        </p:spPr>
        <p:txBody>
          <a:bodyPr>
            <a:normAutofit/>
          </a:bodyPr>
          <a:lstStyle/>
          <a:p>
            <a:r>
              <a:rPr lang="fr-FR" sz="2200">
                <a:latin typeface="Times New Roman" panose="02020603050405020304" pitchFamily="18" charset="0"/>
                <a:cs typeface="Times New Roman" panose="02020603050405020304" pitchFamily="18" charset="0"/>
              </a:rPr>
              <a:t>« savoir trouver (…) des mots de la même famille lexicale, sans que ces notions ne constituent des objets d’apprentissage »</a:t>
            </a:r>
          </a:p>
          <a:p>
            <a:r>
              <a:rPr lang="fr-FR" sz="2200">
                <a:latin typeface="Times New Roman" panose="02020603050405020304" pitchFamily="18" charset="0"/>
                <a:cs typeface="Times New Roman" panose="02020603050405020304" pitchFamily="18" charset="0"/>
              </a:rPr>
              <a:t>« observation à partir d’exemples proposés par l’enseignant »</a:t>
            </a:r>
          </a:p>
          <a:p>
            <a:r>
              <a:rPr lang="fr-FR" sz="2200">
                <a:latin typeface="Times New Roman" panose="02020603050405020304" pitchFamily="18" charset="0"/>
                <a:cs typeface="Times New Roman" panose="02020603050405020304" pitchFamily="18" charset="0"/>
              </a:rPr>
              <a:t>« constitution de fiches » </a:t>
            </a:r>
          </a:p>
          <a:p>
            <a:endParaRPr lang="fr-FR"/>
          </a:p>
          <a:p>
            <a:endParaRPr lang="fr-FR"/>
          </a:p>
          <a:p>
            <a:endParaRPr lang="fr-FR"/>
          </a:p>
        </p:txBody>
      </p:sp>
    </p:spTree>
    <p:extLst>
      <p:ext uri="{BB962C8B-B14F-4D97-AF65-F5344CB8AC3E}">
        <p14:creationId xmlns:p14="http://schemas.microsoft.com/office/powerpoint/2010/main" val="2828033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616BDF-5D56-4103-A437-57011A9B44B4}"/>
              </a:ext>
            </a:extLst>
          </p:cNvPr>
          <p:cNvSpPr>
            <a:spLocks noGrp="1"/>
          </p:cNvSpPr>
          <p:nvPr>
            <p:ph type="title"/>
          </p:nvPr>
        </p:nvSpPr>
        <p:spPr>
          <a:xfrm>
            <a:off x="752475" y="365126"/>
            <a:ext cx="10601325" cy="663574"/>
          </a:xfrm>
          <a:solidFill>
            <a:schemeClr val="accent6">
              <a:lumMod val="20000"/>
              <a:lumOff val="80000"/>
            </a:schemeClr>
          </a:solidFill>
        </p:spPr>
        <p:txBody>
          <a:bodyPr>
            <a:normAutofit/>
          </a:bodyPr>
          <a:lstStyle/>
          <a:p>
            <a:pPr algn="ctr"/>
            <a:r>
              <a:rPr lang="fr-FR" sz="2400" b="1">
                <a:latin typeface="Times New Roman" panose="02020603050405020304" pitchFamily="18" charset="0"/>
                <a:cs typeface="Times New Roman" panose="02020603050405020304" pitchFamily="18" charset="0"/>
              </a:rPr>
              <a:t>Doc. B </a:t>
            </a:r>
            <a:r>
              <a:rPr lang="fr-FR" sz="2400">
                <a:latin typeface="Times New Roman" panose="02020603050405020304" pitchFamily="18" charset="0"/>
                <a:cs typeface="Times New Roman" panose="02020603050405020304" pitchFamily="18" charset="0"/>
              </a:rPr>
              <a:t>: extrait de </a:t>
            </a:r>
            <a:r>
              <a:rPr lang="fr-FR" sz="2400" i="1">
                <a:latin typeface="Times New Roman" panose="02020603050405020304" pitchFamily="18" charset="0"/>
                <a:cs typeface="Times New Roman" panose="02020603050405020304" pitchFamily="18" charset="0"/>
              </a:rPr>
              <a:t>Enseigner le vocabulaire autrement</a:t>
            </a:r>
            <a:r>
              <a:rPr lang="fr-FR" sz="2400">
                <a:latin typeface="Times New Roman" panose="02020603050405020304" pitchFamily="18" charset="0"/>
                <a:cs typeface="Times New Roman" panose="02020603050405020304" pitchFamily="18" charset="0"/>
              </a:rPr>
              <a:t>, Charmeux, 2014    </a:t>
            </a:r>
          </a:p>
        </p:txBody>
      </p:sp>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752475" y="1343026"/>
            <a:ext cx="10601324" cy="1800224"/>
          </a:xfrm>
          <a:solidFill>
            <a:schemeClr val="accent4">
              <a:lumMod val="20000"/>
              <a:lumOff val="80000"/>
            </a:schemeClr>
          </a:solidFill>
        </p:spPr>
        <p:txBody>
          <a:bodyPr>
            <a:normAutofit/>
          </a:bodyPr>
          <a:lstStyle/>
          <a:p>
            <a:r>
              <a:rPr lang="fr-FR" sz="2200">
                <a:latin typeface="Times New Roman" panose="02020603050405020304" pitchFamily="18" charset="0"/>
                <a:cs typeface="Times New Roman" panose="02020603050405020304" pitchFamily="18" charset="0"/>
              </a:rPr>
              <a:t>« La notion de famille de mots doit être traitée avec précautions » </a:t>
            </a:r>
          </a:p>
          <a:p>
            <a:r>
              <a:rPr lang="fr-FR" sz="2200">
                <a:latin typeface="Times New Roman" panose="02020603050405020304" pitchFamily="18" charset="0"/>
                <a:cs typeface="Times New Roman" panose="02020603050405020304" pitchFamily="18" charset="0"/>
              </a:rPr>
              <a:t>« l’objectif de tout travail en vocabulaire  est que les enfants  sachent utiliser les mots à bon escient, en lecture, comme en production »</a:t>
            </a:r>
          </a:p>
          <a:p>
            <a:endParaRPr lang="fr-FR"/>
          </a:p>
          <a:p>
            <a:endParaRPr lang="fr-FR"/>
          </a:p>
        </p:txBody>
      </p:sp>
    </p:spTree>
    <p:extLst>
      <p:ext uri="{BB962C8B-B14F-4D97-AF65-F5344CB8AC3E}">
        <p14:creationId xmlns:p14="http://schemas.microsoft.com/office/powerpoint/2010/main" val="41000604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616BDF-5D56-4103-A437-57011A9B44B4}"/>
              </a:ext>
            </a:extLst>
          </p:cNvPr>
          <p:cNvSpPr>
            <a:spLocks noGrp="1"/>
          </p:cNvSpPr>
          <p:nvPr>
            <p:ph type="title"/>
          </p:nvPr>
        </p:nvSpPr>
        <p:spPr>
          <a:xfrm>
            <a:off x="752475" y="365126"/>
            <a:ext cx="10601325" cy="663574"/>
          </a:xfrm>
          <a:solidFill>
            <a:schemeClr val="accent6">
              <a:lumMod val="20000"/>
              <a:lumOff val="80000"/>
            </a:schemeClr>
          </a:solidFill>
        </p:spPr>
        <p:txBody>
          <a:bodyPr>
            <a:normAutofit/>
          </a:bodyPr>
          <a:lstStyle/>
          <a:p>
            <a:pPr algn="ctr"/>
            <a:r>
              <a:rPr lang="fr-FR" sz="2000" b="1">
                <a:latin typeface="Times New Roman" panose="02020603050405020304" pitchFamily="18" charset="0"/>
                <a:cs typeface="Times New Roman" panose="02020603050405020304" pitchFamily="18" charset="0"/>
              </a:rPr>
              <a:t>Doc. C </a:t>
            </a:r>
            <a:r>
              <a:rPr lang="fr-FR" sz="2000">
                <a:latin typeface="Times New Roman" panose="02020603050405020304" pitchFamily="18" charset="0"/>
                <a:cs typeface="Times New Roman" panose="02020603050405020304" pitchFamily="18" charset="0"/>
              </a:rPr>
              <a:t>: Manuel de l’élève, </a:t>
            </a:r>
            <a:r>
              <a:rPr lang="fr-FR" sz="2000" i="1">
                <a:latin typeface="Times New Roman" panose="02020603050405020304" pitchFamily="18" charset="0"/>
                <a:cs typeface="Times New Roman" panose="02020603050405020304" pitchFamily="18" charset="0"/>
              </a:rPr>
              <a:t>Français explicite, CE2, </a:t>
            </a:r>
            <a:r>
              <a:rPr lang="fr-FR" sz="2000">
                <a:latin typeface="Times New Roman" panose="02020603050405020304" pitchFamily="18" charset="0"/>
                <a:cs typeface="Times New Roman" panose="02020603050405020304" pitchFamily="18" charset="0"/>
              </a:rPr>
              <a:t>Hachette Education, 2020   </a:t>
            </a:r>
          </a:p>
        </p:txBody>
      </p:sp>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752475" y="1428750"/>
            <a:ext cx="10601324" cy="5149849"/>
          </a:xfrm>
          <a:solidFill>
            <a:schemeClr val="accent4">
              <a:lumMod val="20000"/>
              <a:lumOff val="80000"/>
            </a:schemeClr>
          </a:solidFill>
        </p:spPr>
        <p:txBody>
          <a:bodyPr>
            <a:normAutofit/>
          </a:bodyPr>
          <a:lstStyle/>
          <a:p>
            <a:pPr marL="0" indent="0">
              <a:buNone/>
            </a:pPr>
            <a:endParaRPr lang="fr-FR"/>
          </a:p>
          <a:p>
            <a:endParaRPr lang="fr-FR"/>
          </a:p>
          <a:p>
            <a:endParaRPr lang="fr-FR"/>
          </a:p>
        </p:txBody>
      </p:sp>
      <p:pic>
        <p:nvPicPr>
          <p:cNvPr id="5" name="Image 4">
            <a:extLst>
              <a:ext uri="{FF2B5EF4-FFF2-40B4-BE49-F238E27FC236}">
                <a16:creationId xmlns:a16="http://schemas.microsoft.com/office/drawing/2014/main" id="{EF18A757-0778-4DC4-8C22-C06DEBC7A8AC}"/>
              </a:ext>
            </a:extLst>
          </p:cNvPr>
          <p:cNvPicPr>
            <a:picLocks noChangeAspect="1"/>
          </p:cNvPicPr>
          <p:nvPr/>
        </p:nvPicPr>
        <p:blipFill>
          <a:blip r:embed="rId2"/>
          <a:stretch>
            <a:fillRect/>
          </a:stretch>
        </p:blipFill>
        <p:spPr>
          <a:xfrm>
            <a:off x="1619250" y="1932940"/>
            <a:ext cx="8660731" cy="3945444"/>
          </a:xfrm>
          <a:prstGeom prst="rect">
            <a:avLst/>
          </a:prstGeom>
        </p:spPr>
      </p:pic>
    </p:spTree>
    <p:extLst>
      <p:ext uri="{BB962C8B-B14F-4D97-AF65-F5344CB8AC3E}">
        <p14:creationId xmlns:p14="http://schemas.microsoft.com/office/powerpoint/2010/main" val="38394955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616BDF-5D56-4103-A437-57011A9B44B4}"/>
              </a:ext>
            </a:extLst>
          </p:cNvPr>
          <p:cNvSpPr>
            <a:spLocks noGrp="1"/>
          </p:cNvSpPr>
          <p:nvPr>
            <p:ph type="title"/>
          </p:nvPr>
        </p:nvSpPr>
        <p:spPr>
          <a:xfrm>
            <a:off x="752475" y="365126"/>
            <a:ext cx="10601325" cy="663574"/>
          </a:xfrm>
          <a:solidFill>
            <a:schemeClr val="accent6">
              <a:lumMod val="20000"/>
              <a:lumOff val="80000"/>
            </a:schemeClr>
          </a:solidFill>
        </p:spPr>
        <p:txBody>
          <a:bodyPr>
            <a:normAutofit/>
          </a:bodyPr>
          <a:lstStyle/>
          <a:p>
            <a:pPr algn="ctr"/>
            <a:r>
              <a:rPr lang="fr-FR" sz="2000" b="1">
                <a:latin typeface="Times New Roman" panose="02020603050405020304" pitchFamily="18" charset="0"/>
                <a:cs typeface="Times New Roman" panose="02020603050405020304" pitchFamily="18" charset="0"/>
              </a:rPr>
              <a:t>Doc. D </a:t>
            </a:r>
            <a:r>
              <a:rPr lang="fr-FR" sz="2000">
                <a:latin typeface="Times New Roman" panose="02020603050405020304" pitchFamily="18" charset="0"/>
                <a:cs typeface="Times New Roman" panose="02020603050405020304" pitchFamily="18" charset="0"/>
              </a:rPr>
              <a:t>: Manuel de l’élève, </a:t>
            </a:r>
            <a:r>
              <a:rPr lang="fr-FR" sz="2000" i="1">
                <a:latin typeface="Times New Roman" panose="02020603050405020304" pitchFamily="18" charset="0"/>
                <a:cs typeface="Times New Roman" panose="02020603050405020304" pitchFamily="18" charset="0"/>
              </a:rPr>
              <a:t>A la ligne Français, </a:t>
            </a:r>
            <a:r>
              <a:rPr lang="fr-FR" sz="2000">
                <a:latin typeface="Times New Roman" panose="02020603050405020304" pitchFamily="18" charset="0"/>
                <a:cs typeface="Times New Roman" panose="02020603050405020304" pitchFamily="18" charset="0"/>
              </a:rPr>
              <a:t>SED, 2020 </a:t>
            </a:r>
          </a:p>
        </p:txBody>
      </p:sp>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752475" y="1343025"/>
            <a:ext cx="10601324" cy="5149849"/>
          </a:xfrm>
          <a:solidFill>
            <a:schemeClr val="accent4">
              <a:lumMod val="20000"/>
              <a:lumOff val="80000"/>
            </a:schemeClr>
          </a:solidFill>
        </p:spPr>
        <p:txBody>
          <a:bodyPr>
            <a:normAutofit/>
          </a:bodyPr>
          <a:lstStyle/>
          <a:p>
            <a:endParaRPr lang="fr-FR"/>
          </a:p>
          <a:p>
            <a:endParaRPr lang="fr-FR"/>
          </a:p>
          <a:p>
            <a:endParaRPr lang="fr-FR"/>
          </a:p>
          <a:p>
            <a:pPr marL="0" indent="0">
              <a:buNone/>
            </a:pPr>
            <a:endParaRPr lang="fr-FR"/>
          </a:p>
        </p:txBody>
      </p:sp>
      <p:pic>
        <p:nvPicPr>
          <p:cNvPr id="5" name="Image 4">
            <a:extLst>
              <a:ext uri="{FF2B5EF4-FFF2-40B4-BE49-F238E27FC236}">
                <a16:creationId xmlns:a16="http://schemas.microsoft.com/office/drawing/2014/main" id="{55F896D0-CD10-4BFB-8168-FBE790EA6D2A}"/>
              </a:ext>
            </a:extLst>
          </p:cNvPr>
          <p:cNvPicPr>
            <a:picLocks noChangeAspect="1"/>
          </p:cNvPicPr>
          <p:nvPr/>
        </p:nvPicPr>
        <p:blipFill>
          <a:blip r:embed="rId2"/>
          <a:stretch>
            <a:fillRect/>
          </a:stretch>
        </p:blipFill>
        <p:spPr>
          <a:xfrm>
            <a:off x="2694963" y="1463614"/>
            <a:ext cx="5456303" cy="4908669"/>
          </a:xfrm>
          <a:prstGeom prst="rect">
            <a:avLst/>
          </a:prstGeom>
        </p:spPr>
      </p:pic>
    </p:spTree>
    <p:extLst>
      <p:ext uri="{BB962C8B-B14F-4D97-AF65-F5344CB8AC3E}">
        <p14:creationId xmlns:p14="http://schemas.microsoft.com/office/powerpoint/2010/main" val="28475657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DD57A6-F93E-4030-977D-513532BB4047}"/>
              </a:ext>
            </a:extLst>
          </p:cNvPr>
          <p:cNvSpPr>
            <a:spLocks noGrp="1"/>
          </p:cNvSpPr>
          <p:nvPr>
            <p:ph type="title"/>
          </p:nvPr>
        </p:nvSpPr>
        <p:spPr>
          <a:xfrm>
            <a:off x="838199" y="98612"/>
            <a:ext cx="10643469" cy="314747"/>
          </a:xfrm>
          <a:solidFill>
            <a:schemeClr val="accent6">
              <a:lumMod val="20000"/>
              <a:lumOff val="80000"/>
            </a:schemeClr>
          </a:solidFill>
        </p:spPr>
        <p:txBody>
          <a:bodyPr>
            <a:normAutofit fontScale="90000"/>
          </a:bodyPr>
          <a:lstStyle/>
          <a:p>
            <a:pPr algn="ctr"/>
            <a:r>
              <a:rPr lang="fr-FR" sz="2400">
                <a:latin typeface="Times New Roman" panose="02020603050405020304" pitchFamily="18" charset="0"/>
                <a:cs typeface="Times New Roman" panose="02020603050405020304" pitchFamily="18" charset="0"/>
              </a:rPr>
              <a:t>Exemple pour le dossier C3 </a:t>
            </a:r>
          </a:p>
        </p:txBody>
      </p:sp>
      <p:sp>
        <p:nvSpPr>
          <p:cNvPr id="3" name="Espace réservé du contenu 2">
            <a:extLst>
              <a:ext uri="{FF2B5EF4-FFF2-40B4-BE49-F238E27FC236}">
                <a16:creationId xmlns:a16="http://schemas.microsoft.com/office/drawing/2014/main" id="{12AE30CD-ABCB-4597-BBDF-9FB962CFD02E}"/>
              </a:ext>
            </a:extLst>
          </p:cNvPr>
          <p:cNvSpPr>
            <a:spLocks noGrp="1"/>
          </p:cNvSpPr>
          <p:nvPr>
            <p:ph idx="1"/>
          </p:nvPr>
        </p:nvSpPr>
        <p:spPr>
          <a:xfrm>
            <a:off x="838200" y="626301"/>
            <a:ext cx="10643470" cy="6133087"/>
          </a:xfrm>
          <a:solidFill>
            <a:schemeClr val="accent4">
              <a:lumMod val="20000"/>
              <a:lumOff val="80000"/>
            </a:schemeClr>
          </a:solidFill>
        </p:spPr>
        <p:txBody>
          <a:bodyPr>
            <a:normAutofit fontScale="92500" lnSpcReduction="10000"/>
          </a:bodyPr>
          <a:lstStyle/>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lnSpc>
                <a:spcPct val="170000"/>
              </a:lnSpc>
              <a:buNone/>
            </a:pPr>
            <a:endParaRPr lang="fr-FR" sz="6400">
              <a:latin typeface="Times New Roman" panose="02020603050405020304" pitchFamily="18" charset="0"/>
              <a:cs typeface="Times New Roman" panose="02020603050405020304" pitchFamily="18" charset="0"/>
            </a:endParaRPr>
          </a:p>
          <a:p>
            <a:pPr marL="0" indent="0">
              <a:buNone/>
            </a:pPr>
            <a:endParaRPr lang="fr-FR" sz="2400">
              <a:latin typeface="Times New Roman" panose="02020603050405020304" pitchFamily="18" charset="0"/>
              <a:cs typeface="Times New Roman" panose="02020603050405020304" pitchFamily="18" charset="0"/>
            </a:endParaRPr>
          </a:p>
          <a:p>
            <a:pPr marL="0" indent="0">
              <a:buNone/>
            </a:pPr>
            <a:endParaRPr lang="fr-FR" sz="5600">
              <a:latin typeface="Times New Roman" panose="02020603050405020304" pitchFamily="18" charset="0"/>
              <a:cs typeface="Times New Roman" panose="02020603050405020304" pitchFamily="18" charset="0"/>
            </a:endParaRPr>
          </a:p>
          <a:p>
            <a:pPr marL="0" indent="0">
              <a:buNone/>
            </a:pPr>
            <a:r>
              <a:rPr lang="fr-FR" sz="5600" b="1"/>
              <a:t>	</a:t>
            </a:r>
          </a:p>
          <a:p>
            <a:pPr marL="457200" lvl="1" indent="0">
              <a:buNone/>
            </a:pPr>
            <a:endParaRPr lang="fr-FR" sz="2500"/>
          </a:p>
          <a:p>
            <a:pPr lvl="1"/>
            <a:endParaRPr lang="fr-FR" sz="2500"/>
          </a:p>
          <a:p>
            <a:pPr marL="457200" lvl="1" indent="0">
              <a:buNone/>
            </a:pPr>
            <a:r>
              <a:rPr lang="fr-FR"/>
              <a:t>		</a:t>
            </a:r>
          </a:p>
          <a:p>
            <a:pPr marL="1828800" lvl="4" indent="0">
              <a:buNone/>
            </a:pPr>
            <a:endParaRPr lang="fr-FR"/>
          </a:p>
          <a:p>
            <a:pPr marL="1828800" lvl="4" indent="0">
              <a:buNone/>
            </a:pPr>
            <a:endParaRPr lang="fr-FR"/>
          </a:p>
          <a:p>
            <a:pPr marL="0" indent="0">
              <a:buNone/>
            </a:pPr>
            <a:endParaRPr lang="fr-FR"/>
          </a:p>
          <a:p>
            <a:pPr marL="0" indent="0">
              <a:buNone/>
            </a:pPr>
            <a:endParaRPr lang="fr-FR"/>
          </a:p>
        </p:txBody>
      </p:sp>
      <p:pic>
        <p:nvPicPr>
          <p:cNvPr id="7" name="Image 6">
            <a:extLst>
              <a:ext uri="{FF2B5EF4-FFF2-40B4-BE49-F238E27FC236}">
                <a16:creationId xmlns:a16="http://schemas.microsoft.com/office/drawing/2014/main" id="{1CE90F64-3117-465F-94D7-EDB60C4FCC43}"/>
              </a:ext>
            </a:extLst>
          </p:cNvPr>
          <p:cNvPicPr>
            <a:picLocks noChangeAspect="1"/>
          </p:cNvPicPr>
          <p:nvPr/>
        </p:nvPicPr>
        <p:blipFill>
          <a:blip r:embed="rId2"/>
          <a:stretch>
            <a:fillRect/>
          </a:stretch>
        </p:blipFill>
        <p:spPr>
          <a:xfrm>
            <a:off x="2687951" y="725557"/>
            <a:ext cx="6684818" cy="3575600"/>
          </a:xfrm>
          <a:prstGeom prst="rect">
            <a:avLst/>
          </a:prstGeom>
        </p:spPr>
      </p:pic>
      <p:pic>
        <p:nvPicPr>
          <p:cNvPr id="9" name="Image 8">
            <a:extLst>
              <a:ext uri="{FF2B5EF4-FFF2-40B4-BE49-F238E27FC236}">
                <a16:creationId xmlns:a16="http://schemas.microsoft.com/office/drawing/2014/main" id="{CEA7ABC3-FB8B-430A-85C7-8BC27EE6EE54}"/>
              </a:ext>
            </a:extLst>
          </p:cNvPr>
          <p:cNvPicPr>
            <a:picLocks noChangeAspect="1"/>
          </p:cNvPicPr>
          <p:nvPr/>
        </p:nvPicPr>
        <p:blipFill>
          <a:blip r:embed="rId3"/>
          <a:stretch>
            <a:fillRect/>
          </a:stretch>
        </p:blipFill>
        <p:spPr>
          <a:xfrm>
            <a:off x="3073243" y="4358637"/>
            <a:ext cx="6045511" cy="2343270"/>
          </a:xfrm>
          <a:prstGeom prst="rect">
            <a:avLst/>
          </a:prstGeom>
        </p:spPr>
      </p:pic>
    </p:spTree>
    <p:extLst>
      <p:ext uri="{BB962C8B-B14F-4D97-AF65-F5344CB8AC3E}">
        <p14:creationId xmlns:p14="http://schemas.microsoft.com/office/powerpoint/2010/main" val="1608302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9AE857-A500-4C42-ABB8-80090AE372B4}"/>
              </a:ext>
            </a:extLst>
          </p:cNvPr>
          <p:cNvSpPr>
            <a:spLocks noGrp="1"/>
          </p:cNvSpPr>
          <p:nvPr>
            <p:ph type="title"/>
          </p:nvPr>
        </p:nvSpPr>
        <p:spPr>
          <a:xfrm>
            <a:off x="838200" y="365125"/>
            <a:ext cx="10515600" cy="663575"/>
          </a:xfrm>
          <a:solidFill>
            <a:schemeClr val="accent6">
              <a:lumMod val="20000"/>
              <a:lumOff val="80000"/>
            </a:schemeClr>
          </a:solidFill>
        </p:spPr>
        <p:txBody>
          <a:bodyPr>
            <a:normAutofit/>
          </a:bodyPr>
          <a:lstStyle/>
          <a:p>
            <a:pPr algn="ctr"/>
            <a:r>
              <a:rPr lang="fr-FR" sz="2400">
                <a:latin typeface="Times New Roman" panose="02020603050405020304" pitchFamily="18" charset="0"/>
                <a:cs typeface="Times New Roman" panose="02020603050405020304" pitchFamily="18" charset="0"/>
              </a:rPr>
              <a:t>Cadre théorique : le nombre dans le groupe du nom </a:t>
            </a:r>
          </a:p>
        </p:txBody>
      </p:sp>
      <p:sp>
        <p:nvSpPr>
          <p:cNvPr id="3" name="Espace réservé du contenu 2">
            <a:extLst>
              <a:ext uri="{FF2B5EF4-FFF2-40B4-BE49-F238E27FC236}">
                <a16:creationId xmlns:a16="http://schemas.microsoft.com/office/drawing/2014/main" id="{4EC10023-3670-4FDC-8A1D-2CC6C02DE909}"/>
              </a:ext>
            </a:extLst>
          </p:cNvPr>
          <p:cNvSpPr>
            <a:spLocks noGrp="1"/>
          </p:cNvSpPr>
          <p:nvPr>
            <p:ph idx="1"/>
          </p:nvPr>
        </p:nvSpPr>
        <p:spPr>
          <a:xfrm>
            <a:off x="838200" y="1289958"/>
            <a:ext cx="10515600" cy="4887006"/>
          </a:xfrm>
          <a:solidFill>
            <a:schemeClr val="accent4">
              <a:lumMod val="20000"/>
              <a:lumOff val="80000"/>
            </a:schemeClr>
          </a:solidFill>
        </p:spPr>
        <p:txBody>
          <a:bodyPr>
            <a:normAutofit/>
          </a:bodyPr>
          <a:lstStyle/>
          <a:p>
            <a:r>
              <a:rPr lang="fr-FR" sz="2200">
                <a:latin typeface="Times New Roman" panose="02020603050405020304" pitchFamily="18" charset="0"/>
                <a:cs typeface="Times New Roman" panose="02020603050405020304" pitchFamily="18" charset="0"/>
              </a:rPr>
              <a:t>L’orthographe grammaticale fait plutôt appel au raisonnement (Brissaud et Cogis, 2011) </a:t>
            </a:r>
          </a:p>
          <a:p>
            <a:r>
              <a:rPr lang="fr-FR" sz="2200">
                <a:latin typeface="Times New Roman" panose="02020603050405020304" pitchFamily="18" charset="0"/>
                <a:cs typeface="Times New Roman" panose="02020603050405020304" pitchFamily="18" charset="0"/>
              </a:rPr>
              <a:t>« La règle du s au pluriel » abordée dès le cycle 2 :  au cycle 3, la règle est plutôt appliquée en dictée mais nettement moins en production écrite (</a:t>
            </a:r>
            <a:r>
              <a:rPr lang="fr-FR" sz="2200" i="1">
                <a:latin typeface="Times New Roman" panose="02020603050405020304" pitchFamily="18" charset="0"/>
                <a:cs typeface="Times New Roman" panose="02020603050405020304" pitchFamily="18" charset="0"/>
              </a:rPr>
              <a:t>ibid</a:t>
            </a:r>
            <a:r>
              <a:rPr lang="fr-FR" sz="2200">
                <a:latin typeface="Times New Roman" panose="02020603050405020304" pitchFamily="18" charset="0"/>
                <a:cs typeface="Times New Roman" panose="02020603050405020304" pitchFamily="18" charset="0"/>
              </a:rPr>
              <a:t>.)</a:t>
            </a:r>
          </a:p>
          <a:p>
            <a:r>
              <a:rPr lang="fr-FR" sz="2200">
                <a:latin typeface="Times New Roman" panose="02020603050405020304" pitchFamily="18" charset="0"/>
                <a:cs typeface="Times New Roman" panose="02020603050405020304" pitchFamily="18" charset="0"/>
              </a:rPr>
              <a:t>Démarches </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Démarche issue de la grammaire traditionnelle :</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 le maître formule la règle ou fournit quelques exemples permettant aux élèves de la « découvrir »</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les élèves l’appliquent dans une série d’exercices</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mise en œuvre censée être transférée pour les dictées et l’expression écrite</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Démarche issue de la grammaire moderne</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manipulation et observation d’énoncés : substitutions, permutations, transformations…</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classement  des éléments selon leurs propriétés morphologiques, syntaxiques, et transformationnelles</a:t>
            </a:r>
          </a:p>
          <a:p>
            <a:pPr lvl="2">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 formulation de la règle et/ou de la définition (terminologie)</a:t>
            </a:r>
          </a:p>
          <a:p>
            <a:pPr lvl="2">
              <a:buFont typeface="Wingdings" panose="05000000000000000000" pitchFamily="2" charset="2"/>
              <a:buChar char="ü"/>
            </a:pPr>
            <a:endParaRPr lang="fr-FR" sz="1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597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D9515F-CFAA-4D1D-8AC4-AB32135E17D9}"/>
              </a:ext>
            </a:extLst>
          </p:cNvPr>
          <p:cNvSpPr>
            <a:spLocks noGrp="1"/>
          </p:cNvSpPr>
          <p:nvPr>
            <p:ph type="title"/>
          </p:nvPr>
        </p:nvSpPr>
        <p:spPr>
          <a:xfrm>
            <a:off x="556590" y="228600"/>
            <a:ext cx="10797210" cy="715618"/>
          </a:xfrm>
          <a:solidFill>
            <a:schemeClr val="accent6">
              <a:lumMod val="20000"/>
              <a:lumOff val="80000"/>
            </a:schemeClr>
          </a:solidFill>
        </p:spPr>
        <p:txBody>
          <a:bodyPr>
            <a:normAutofit/>
          </a:bodyPr>
          <a:lstStyle/>
          <a:p>
            <a:pPr algn="ctr"/>
            <a:r>
              <a:rPr lang="fr-FR" sz="1800" b="1">
                <a:latin typeface="Times New Roman" panose="02020603050405020304" pitchFamily="18" charset="0"/>
                <a:cs typeface="Times New Roman" panose="02020603050405020304" pitchFamily="18" charset="0"/>
              </a:rPr>
              <a:t>Doc.A </a:t>
            </a:r>
            <a:r>
              <a:rPr lang="fr-FR" sz="1800">
                <a:latin typeface="Times New Roman" panose="02020603050405020304" pitchFamily="18" charset="0"/>
                <a:cs typeface="Times New Roman" panose="02020603050405020304" pitchFamily="18" charset="0"/>
              </a:rPr>
              <a:t>: extrait du programme de C3 publié au BO n°31 du 30 juillet 2020</a:t>
            </a:r>
          </a:p>
        </p:txBody>
      </p:sp>
      <p:pic>
        <p:nvPicPr>
          <p:cNvPr id="5" name="Espace réservé du contenu 4">
            <a:extLst>
              <a:ext uri="{FF2B5EF4-FFF2-40B4-BE49-F238E27FC236}">
                <a16:creationId xmlns:a16="http://schemas.microsoft.com/office/drawing/2014/main" id="{A2EB4879-0849-4A09-8E74-B6B7476E2635}"/>
              </a:ext>
            </a:extLst>
          </p:cNvPr>
          <p:cNvPicPr>
            <a:picLocks noGrp="1" noChangeAspect="1"/>
          </p:cNvPicPr>
          <p:nvPr>
            <p:ph idx="1"/>
          </p:nvPr>
        </p:nvPicPr>
        <p:blipFill>
          <a:blip r:embed="rId2"/>
          <a:stretch>
            <a:fillRect/>
          </a:stretch>
        </p:blipFill>
        <p:spPr>
          <a:xfrm>
            <a:off x="1959429" y="1102962"/>
            <a:ext cx="7301537" cy="5025451"/>
          </a:xfrm>
        </p:spPr>
      </p:pic>
    </p:spTree>
    <p:extLst>
      <p:ext uri="{BB962C8B-B14F-4D97-AF65-F5344CB8AC3E}">
        <p14:creationId xmlns:p14="http://schemas.microsoft.com/office/powerpoint/2010/main" val="602392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FADC2C1-CFB0-4BDD-A815-546D1DE53D04}"/>
              </a:ext>
            </a:extLst>
          </p:cNvPr>
          <p:cNvPicPr>
            <a:picLocks noChangeAspect="1"/>
          </p:cNvPicPr>
          <p:nvPr/>
        </p:nvPicPr>
        <p:blipFill>
          <a:blip r:embed="rId2"/>
          <a:stretch>
            <a:fillRect/>
          </a:stretch>
        </p:blipFill>
        <p:spPr>
          <a:xfrm>
            <a:off x="809563" y="1333500"/>
            <a:ext cx="10919300" cy="2781332"/>
          </a:xfrm>
          <a:prstGeom prst="rect">
            <a:avLst/>
          </a:prstGeom>
        </p:spPr>
      </p:pic>
    </p:spTree>
    <p:extLst>
      <p:ext uri="{BB962C8B-B14F-4D97-AF65-F5344CB8AC3E}">
        <p14:creationId xmlns:p14="http://schemas.microsoft.com/office/powerpoint/2010/main" val="906867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633AF67-E6E7-4BA7-8014-AB25140B4E4E}"/>
              </a:ext>
            </a:extLst>
          </p:cNvPr>
          <p:cNvPicPr>
            <a:picLocks noChangeAspect="1"/>
          </p:cNvPicPr>
          <p:nvPr/>
        </p:nvPicPr>
        <p:blipFill>
          <a:blip r:embed="rId2"/>
          <a:stretch>
            <a:fillRect/>
          </a:stretch>
        </p:blipFill>
        <p:spPr>
          <a:xfrm>
            <a:off x="2829036" y="1685054"/>
            <a:ext cx="6975728" cy="4421832"/>
          </a:xfrm>
          <a:prstGeom prst="rect">
            <a:avLst/>
          </a:prstGeom>
        </p:spPr>
      </p:pic>
      <p:sp>
        <p:nvSpPr>
          <p:cNvPr id="4" name="Titre 1">
            <a:extLst>
              <a:ext uri="{FF2B5EF4-FFF2-40B4-BE49-F238E27FC236}">
                <a16:creationId xmlns:a16="http://schemas.microsoft.com/office/drawing/2014/main" id="{AE595510-EEEB-4F10-B26A-9362EFBE7508}"/>
              </a:ext>
            </a:extLst>
          </p:cNvPr>
          <p:cNvSpPr txBox="1">
            <a:spLocks/>
          </p:cNvSpPr>
          <p:nvPr/>
        </p:nvSpPr>
        <p:spPr>
          <a:xfrm>
            <a:off x="556590" y="365126"/>
            <a:ext cx="10797210" cy="579092"/>
          </a:xfrm>
          <a:prstGeom prst="rect">
            <a:avLst/>
          </a:prstGeom>
          <a:solidFill>
            <a:schemeClr val="accent6">
              <a:lumMod val="20000"/>
              <a:lumOff val="80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1800" b="1">
                <a:latin typeface="Times New Roman" panose="02020603050405020304" pitchFamily="18" charset="0"/>
                <a:cs typeface="Times New Roman" panose="02020603050405020304" pitchFamily="18" charset="0"/>
              </a:rPr>
              <a:t>Doc.B </a:t>
            </a:r>
            <a:r>
              <a:rPr lang="fr-FR" sz="1800">
                <a:latin typeface="Times New Roman" panose="02020603050405020304" pitchFamily="18" charset="0"/>
                <a:cs typeface="Times New Roman" panose="02020603050405020304" pitchFamily="18" charset="0"/>
              </a:rPr>
              <a:t>: extrait du document </a:t>
            </a:r>
            <a:r>
              <a:rPr lang="fr-FR" sz="1800" i="1">
                <a:latin typeface="Times New Roman" panose="02020603050405020304" pitchFamily="18" charset="0"/>
                <a:cs typeface="Times New Roman" panose="02020603050405020304" pitchFamily="18" charset="0"/>
              </a:rPr>
              <a:t>Principes généraux pour l’étude de la langue</a:t>
            </a:r>
            <a:r>
              <a:rPr lang="fr-FR" sz="1800">
                <a:latin typeface="Times New Roman" panose="02020603050405020304" pitchFamily="18" charset="0"/>
                <a:cs typeface="Times New Roman" panose="02020603050405020304" pitchFamily="18" charset="0"/>
              </a:rPr>
              <a:t>, Eduscol</a:t>
            </a:r>
          </a:p>
        </p:txBody>
      </p:sp>
    </p:spTree>
    <p:extLst>
      <p:ext uri="{BB962C8B-B14F-4D97-AF65-F5344CB8AC3E}">
        <p14:creationId xmlns:p14="http://schemas.microsoft.com/office/powerpoint/2010/main" val="25975796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D9515F-CFAA-4D1D-8AC4-AB32135E17D9}"/>
              </a:ext>
            </a:extLst>
          </p:cNvPr>
          <p:cNvSpPr>
            <a:spLocks noGrp="1"/>
          </p:cNvSpPr>
          <p:nvPr>
            <p:ph type="title"/>
          </p:nvPr>
        </p:nvSpPr>
        <p:spPr>
          <a:xfrm>
            <a:off x="556590" y="346076"/>
            <a:ext cx="10797210" cy="579092"/>
          </a:xfrm>
          <a:solidFill>
            <a:schemeClr val="accent6">
              <a:lumMod val="20000"/>
              <a:lumOff val="80000"/>
            </a:schemeClr>
          </a:solidFill>
        </p:spPr>
        <p:txBody>
          <a:bodyPr>
            <a:normAutofit/>
          </a:bodyPr>
          <a:lstStyle/>
          <a:p>
            <a:pPr algn="ctr"/>
            <a:r>
              <a:rPr lang="fr-FR" sz="1800" b="1">
                <a:latin typeface="Times New Roman" panose="02020603050405020304" pitchFamily="18" charset="0"/>
                <a:cs typeface="Times New Roman" panose="02020603050405020304" pitchFamily="18" charset="0"/>
              </a:rPr>
              <a:t>Doc.C </a:t>
            </a:r>
            <a:r>
              <a:rPr lang="fr-FR" sz="1800">
                <a:latin typeface="Times New Roman" panose="02020603050405020304" pitchFamily="18" charset="0"/>
                <a:cs typeface="Times New Roman" panose="02020603050405020304" pitchFamily="18" charset="0"/>
              </a:rPr>
              <a:t>: </a:t>
            </a:r>
            <a:r>
              <a:rPr lang="fr-FR" sz="1800" i="1">
                <a:latin typeface="Times New Roman" panose="02020603050405020304" pitchFamily="18" charset="0"/>
                <a:cs typeface="Times New Roman" panose="02020603050405020304" pitchFamily="18" charset="0"/>
              </a:rPr>
              <a:t>Manuel de français CM1</a:t>
            </a:r>
            <a:r>
              <a:rPr lang="fr-FR" sz="1800">
                <a:latin typeface="Times New Roman" panose="02020603050405020304" pitchFamily="18" charset="0"/>
                <a:cs typeface="Times New Roman" panose="02020603050405020304" pitchFamily="18" charset="0"/>
              </a:rPr>
              <a:t>, Bescherelle, Hatier, 2020 (Leçon 47, p. 116-117)</a:t>
            </a:r>
          </a:p>
        </p:txBody>
      </p:sp>
      <p:pic>
        <p:nvPicPr>
          <p:cNvPr id="5" name="Image 4">
            <a:extLst>
              <a:ext uri="{FF2B5EF4-FFF2-40B4-BE49-F238E27FC236}">
                <a16:creationId xmlns:a16="http://schemas.microsoft.com/office/drawing/2014/main" id="{38694BA8-A65A-4B84-8DCA-24C622AF7295}"/>
              </a:ext>
            </a:extLst>
          </p:cNvPr>
          <p:cNvPicPr>
            <a:picLocks noChangeAspect="1"/>
          </p:cNvPicPr>
          <p:nvPr/>
        </p:nvPicPr>
        <p:blipFill>
          <a:blip r:embed="rId2"/>
          <a:stretch>
            <a:fillRect/>
          </a:stretch>
        </p:blipFill>
        <p:spPr>
          <a:xfrm>
            <a:off x="2659319" y="1280160"/>
            <a:ext cx="4096805" cy="1062705"/>
          </a:xfrm>
          <a:prstGeom prst="rect">
            <a:avLst/>
          </a:prstGeom>
        </p:spPr>
      </p:pic>
      <p:pic>
        <p:nvPicPr>
          <p:cNvPr id="9" name="Image 8">
            <a:extLst>
              <a:ext uri="{FF2B5EF4-FFF2-40B4-BE49-F238E27FC236}">
                <a16:creationId xmlns:a16="http://schemas.microsoft.com/office/drawing/2014/main" id="{736380F4-172B-4EE6-B88E-4569938938B8}"/>
              </a:ext>
            </a:extLst>
          </p:cNvPr>
          <p:cNvPicPr>
            <a:picLocks noChangeAspect="1"/>
          </p:cNvPicPr>
          <p:nvPr/>
        </p:nvPicPr>
        <p:blipFill>
          <a:blip r:embed="rId3"/>
          <a:stretch>
            <a:fillRect/>
          </a:stretch>
        </p:blipFill>
        <p:spPr>
          <a:xfrm>
            <a:off x="2659318" y="2440836"/>
            <a:ext cx="7105167" cy="3939092"/>
          </a:xfrm>
          <a:prstGeom prst="rect">
            <a:avLst/>
          </a:prstGeom>
        </p:spPr>
      </p:pic>
    </p:spTree>
    <p:extLst>
      <p:ext uri="{BB962C8B-B14F-4D97-AF65-F5344CB8AC3E}">
        <p14:creationId xmlns:p14="http://schemas.microsoft.com/office/powerpoint/2010/main" val="16939832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7E3CBD6-BCBC-4233-BC77-55F5DD4584C7}"/>
              </a:ext>
            </a:extLst>
          </p:cNvPr>
          <p:cNvPicPr>
            <a:picLocks noChangeAspect="1"/>
          </p:cNvPicPr>
          <p:nvPr/>
        </p:nvPicPr>
        <p:blipFill>
          <a:blip r:embed="rId2"/>
          <a:stretch>
            <a:fillRect/>
          </a:stretch>
        </p:blipFill>
        <p:spPr>
          <a:xfrm>
            <a:off x="3572457" y="986722"/>
            <a:ext cx="4518828" cy="5494154"/>
          </a:xfrm>
          <a:prstGeom prst="rect">
            <a:avLst/>
          </a:prstGeom>
          <a:solidFill>
            <a:srgbClr val="ACC1DA"/>
          </a:solidFill>
        </p:spPr>
      </p:pic>
      <p:sp>
        <p:nvSpPr>
          <p:cNvPr id="7" name="Signe de multiplication 6">
            <a:extLst>
              <a:ext uri="{FF2B5EF4-FFF2-40B4-BE49-F238E27FC236}">
                <a16:creationId xmlns:a16="http://schemas.microsoft.com/office/drawing/2014/main" id="{163BCC93-9262-4468-8B53-EE66626E7F67}"/>
              </a:ext>
            </a:extLst>
          </p:cNvPr>
          <p:cNvSpPr/>
          <p:nvPr/>
        </p:nvSpPr>
        <p:spPr>
          <a:xfrm>
            <a:off x="4093433" y="2747475"/>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Signe de multiplication 7">
            <a:extLst>
              <a:ext uri="{FF2B5EF4-FFF2-40B4-BE49-F238E27FC236}">
                <a16:creationId xmlns:a16="http://schemas.microsoft.com/office/drawing/2014/main" id="{680096A6-DB71-4A5C-B3EE-ED4D0F1E7D68}"/>
              </a:ext>
            </a:extLst>
          </p:cNvPr>
          <p:cNvSpPr/>
          <p:nvPr/>
        </p:nvSpPr>
        <p:spPr>
          <a:xfrm>
            <a:off x="7535517" y="2284514"/>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Signe de multiplication 8">
            <a:extLst>
              <a:ext uri="{FF2B5EF4-FFF2-40B4-BE49-F238E27FC236}">
                <a16:creationId xmlns:a16="http://schemas.microsoft.com/office/drawing/2014/main" id="{B58FD152-54B4-4380-BAAB-09CD1F1ABFCC}"/>
              </a:ext>
            </a:extLst>
          </p:cNvPr>
          <p:cNvSpPr/>
          <p:nvPr/>
        </p:nvSpPr>
        <p:spPr>
          <a:xfrm>
            <a:off x="7868894" y="5295485"/>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Signe de multiplication 9">
            <a:extLst>
              <a:ext uri="{FF2B5EF4-FFF2-40B4-BE49-F238E27FC236}">
                <a16:creationId xmlns:a16="http://schemas.microsoft.com/office/drawing/2014/main" id="{C98A6351-9132-4156-A9B9-30F63C34A427}"/>
              </a:ext>
            </a:extLst>
          </p:cNvPr>
          <p:cNvSpPr/>
          <p:nvPr/>
        </p:nvSpPr>
        <p:spPr>
          <a:xfrm>
            <a:off x="5006838" y="4790659"/>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Signe de multiplication 10">
            <a:extLst>
              <a:ext uri="{FF2B5EF4-FFF2-40B4-BE49-F238E27FC236}">
                <a16:creationId xmlns:a16="http://schemas.microsoft.com/office/drawing/2014/main" id="{958AE2F3-C823-48F5-84F1-7DC15D7CC959}"/>
              </a:ext>
            </a:extLst>
          </p:cNvPr>
          <p:cNvSpPr/>
          <p:nvPr/>
        </p:nvSpPr>
        <p:spPr>
          <a:xfrm>
            <a:off x="4696405" y="5752008"/>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Signe de multiplication 11">
            <a:extLst>
              <a:ext uri="{FF2B5EF4-FFF2-40B4-BE49-F238E27FC236}">
                <a16:creationId xmlns:a16="http://schemas.microsoft.com/office/drawing/2014/main" id="{D1B17F45-3A89-4CFA-A821-1A14B5654A54}"/>
              </a:ext>
            </a:extLst>
          </p:cNvPr>
          <p:cNvSpPr/>
          <p:nvPr/>
        </p:nvSpPr>
        <p:spPr>
          <a:xfrm>
            <a:off x="4457866" y="6309012"/>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ED6AEFD3-CFA1-4830-B0E9-3D74AEAA58E4}"/>
              </a:ext>
            </a:extLst>
          </p:cNvPr>
          <p:cNvSpPr txBox="1"/>
          <p:nvPr/>
        </p:nvSpPr>
        <p:spPr>
          <a:xfrm>
            <a:off x="847725" y="304800"/>
            <a:ext cx="10267951" cy="369332"/>
          </a:xfrm>
          <a:prstGeom prst="rect">
            <a:avLst/>
          </a:prstGeom>
          <a:solidFill>
            <a:schemeClr val="accent6">
              <a:lumMod val="20000"/>
              <a:lumOff val="80000"/>
            </a:schemeClr>
          </a:solidFill>
        </p:spPr>
        <p:txBody>
          <a:bodyPr wrap="square" rtlCol="0">
            <a:spAutoFit/>
          </a:bodyPr>
          <a:lstStyle/>
          <a:p>
            <a:pPr algn="ctr"/>
            <a:r>
              <a:rPr lang="fr-FR" b="1">
                <a:latin typeface="Times New Roman" panose="02020603050405020304" pitchFamily="18" charset="0"/>
                <a:cs typeface="Times New Roman" panose="02020603050405020304" pitchFamily="18" charset="0"/>
              </a:rPr>
              <a:t>Doc. D </a:t>
            </a:r>
            <a:r>
              <a:rPr lang="fr-FR">
                <a:latin typeface="Times New Roman" panose="02020603050405020304" pitchFamily="18" charset="0"/>
                <a:cs typeface="Times New Roman" panose="02020603050405020304" pitchFamily="18" charset="0"/>
              </a:rPr>
              <a:t>: productions d’élèves</a:t>
            </a:r>
          </a:p>
        </p:txBody>
      </p:sp>
    </p:spTree>
    <p:extLst>
      <p:ext uri="{BB962C8B-B14F-4D97-AF65-F5344CB8AC3E}">
        <p14:creationId xmlns:p14="http://schemas.microsoft.com/office/powerpoint/2010/main" val="3822921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76486248-7B3B-4915-BA11-B38653309C99}"/>
              </a:ext>
            </a:extLst>
          </p:cNvPr>
          <p:cNvPicPr>
            <a:picLocks noChangeAspect="1"/>
          </p:cNvPicPr>
          <p:nvPr/>
        </p:nvPicPr>
        <p:blipFill rotWithShape="1">
          <a:blip r:embed="rId2"/>
          <a:srcRect r="4644"/>
          <a:stretch/>
        </p:blipFill>
        <p:spPr>
          <a:xfrm>
            <a:off x="178904" y="496237"/>
            <a:ext cx="6420678" cy="5717358"/>
          </a:xfrm>
          <a:prstGeom prst="rect">
            <a:avLst/>
          </a:prstGeom>
        </p:spPr>
      </p:pic>
      <p:sp>
        <p:nvSpPr>
          <p:cNvPr id="3" name="Signe de multiplication 2">
            <a:extLst>
              <a:ext uri="{FF2B5EF4-FFF2-40B4-BE49-F238E27FC236}">
                <a16:creationId xmlns:a16="http://schemas.microsoft.com/office/drawing/2014/main" id="{1D826E6E-F0EA-42C5-8963-1859A95E8221}"/>
              </a:ext>
            </a:extLst>
          </p:cNvPr>
          <p:cNvSpPr/>
          <p:nvPr/>
        </p:nvSpPr>
        <p:spPr>
          <a:xfrm>
            <a:off x="4163666" y="2108751"/>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4" name="Signe de multiplication 3">
            <a:extLst>
              <a:ext uri="{FF2B5EF4-FFF2-40B4-BE49-F238E27FC236}">
                <a16:creationId xmlns:a16="http://schemas.microsoft.com/office/drawing/2014/main" id="{7B13D037-C0BF-47C1-9598-1D3B38CFA976}"/>
              </a:ext>
            </a:extLst>
          </p:cNvPr>
          <p:cNvSpPr/>
          <p:nvPr/>
        </p:nvSpPr>
        <p:spPr>
          <a:xfrm>
            <a:off x="4974948" y="2131937"/>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5" name="Signe de multiplication 4">
            <a:extLst>
              <a:ext uri="{FF2B5EF4-FFF2-40B4-BE49-F238E27FC236}">
                <a16:creationId xmlns:a16="http://schemas.microsoft.com/office/drawing/2014/main" id="{36F38016-D6D0-4331-B2B8-0D1609FBDA14}"/>
              </a:ext>
            </a:extLst>
          </p:cNvPr>
          <p:cNvSpPr/>
          <p:nvPr/>
        </p:nvSpPr>
        <p:spPr>
          <a:xfrm>
            <a:off x="3389243" y="4263886"/>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6" name="Signe de multiplication 5">
            <a:extLst>
              <a:ext uri="{FF2B5EF4-FFF2-40B4-BE49-F238E27FC236}">
                <a16:creationId xmlns:a16="http://schemas.microsoft.com/office/drawing/2014/main" id="{558300EE-CED1-4C3C-9538-8BE05326E6F6}"/>
              </a:ext>
            </a:extLst>
          </p:cNvPr>
          <p:cNvSpPr/>
          <p:nvPr/>
        </p:nvSpPr>
        <p:spPr>
          <a:xfrm>
            <a:off x="5685181" y="5277677"/>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7" name="Signe de multiplication 6">
            <a:extLst>
              <a:ext uri="{FF2B5EF4-FFF2-40B4-BE49-F238E27FC236}">
                <a16:creationId xmlns:a16="http://schemas.microsoft.com/office/drawing/2014/main" id="{F4612812-0935-4E53-B134-D6C817D67CA7}"/>
              </a:ext>
            </a:extLst>
          </p:cNvPr>
          <p:cNvSpPr/>
          <p:nvPr/>
        </p:nvSpPr>
        <p:spPr>
          <a:xfrm>
            <a:off x="3419060" y="5975056"/>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Tree>
    <p:extLst>
      <p:ext uri="{BB962C8B-B14F-4D97-AF65-F5344CB8AC3E}">
        <p14:creationId xmlns:p14="http://schemas.microsoft.com/office/powerpoint/2010/main" val="3090164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D8C8024-2203-4C0A-9B16-D3F52B368B42}"/>
              </a:ext>
            </a:extLst>
          </p:cNvPr>
          <p:cNvPicPr>
            <a:picLocks noChangeAspect="1"/>
          </p:cNvPicPr>
          <p:nvPr/>
        </p:nvPicPr>
        <p:blipFill>
          <a:blip r:embed="rId2"/>
          <a:stretch>
            <a:fillRect/>
          </a:stretch>
        </p:blipFill>
        <p:spPr>
          <a:xfrm>
            <a:off x="1421297" y="516382"/>
            <a:ext cx="6344840" cy="4880566"/>
          </a:xfrm>
          <a:prstGeom prst="rect">
            <a:avLst/>
          </a:prstGeom>
        </p:spPr>
      </p:pic>
      <p:sp>
        <p:nvSpPr>
          <p:cNvPr id="4" name="Signe de multiplication 3">
            <a:extLst>
              <a:ext uri="{FF2B5EF4-FFF2-40B4-BE49-F238E27FC236}">
                <a16:creationId xmlns:a16="http://schemas.microsoft.com/office/drawing/2014/main" id="{E70B8EEB-E234-44BA-B298-B19F4183AF39}"/>
              </a:ext>
            </a:extLst>
          </p:cNvPr>
          <p:cNvSpPr/>
          <p:nvPr/>
        </p:nvSpPr>
        <p:spPr>
          <a:xfrm>
            <a:off x="6805171" y="2535940"/>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5" name="Signe de multiplication 4">
            <a:extLst>
              <a:ext uri="{FF2B5EF4-FFF2-40B4-BE49-F238E27FC236}">
                <a16:creationId xmlns:a16="http://schemas.microsoft.com/office/drawing/2014/main" id="{DAFB65AA-CFE1-489B-B0AC-DCC6DA71F259}"/>
              </a:ext>
            </a:extLst>
          </p:cNvPr>
          <p:cNvSpPr/>
          <p:nvPr/>
        </p:nvSpPr>
        <p:spPr>
          <a:xfrm>
            <a:off x="5919759" y="2535940"/>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6" name="Signe de multiplication 5">
            <a:extLst>
              <a:ext uri="{FF2B5EF4-FFF2-40B4-BE49-F238E27FC236}">
                <a16:creationId xmlns:a16="http://schemas.microsoft.com/office/drawing/2014/main" id="{8E3A49AE-604F-4A71-9F57-6F85E5140819}"/>
              </a:ext>
            </a:extLst>
          </p:cNvPr>
          <p:cNvSpPr/>
          <p:nvPr/>
        </p:nvSpPr>
        <p:spPr>
          <a:xfrm>
            <a:off x="4253946" y="3786808"/>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7" name="Signe de multiplication 6">
            <a:extLst>
              <a:ext uri="{FF2B5EF4-FFF2-40B4-BE49-F238E27FC236}">
                <a16:creationId xmlns:a16="http://schemas.microsoft.com/office/drawing/2014/main" id="{AA7C16F7-5C1A-4741-9880-11ED3E9E3A06}"/>
              </a:ext>
            </a:extLst>
          </p:cNvPr>
          <p:cNvSpPr/>
          <p:nvPr/>
        </p:nvSpPr>
        <p:spPr>
          <a:xfrm>
            <a:off x="6559825" y="3786807"/>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8" name="Signe de multiplication 7">
            <a:extLst>
              <a:ext uri="{FF2B5EF4-FFF2-40B4-BE49-F238E27FC236}">
                <a16:creationId xmlns:a16="http://schemas.microsoft.com/office/drawing/2014/main" id="{FBC94051-2D22-440A-8C63-F11C550C9F65}"/>
              </a:ext>
            </a:extLst>
          </p:cNvPr>
          <p:cNvSpPr/>
          <p:nvPr/>
        </p:nvSpPr>
        <p:spPr>
          <a:xfrm>
            <a:off x="7043711" y="3786807"/>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9" name="Signe de multiplication 8">
            <a:extLst>
              <a:ext uri="{FF2B5EF4-FFF2-40B4-BE49-F238E27FC236}">
                <a16:creationId xmlns:a16="http://schemas.microsoft.com/office/drawing/2014/main" id="{78C78675-F7BB-42B2-B5B5-402B77329A21}"/>
              </a:ext>
            </a:extLst>
          </p:cNvPr>
          <p:cNvSpPr/>
          <p:nvPr/>
        </p:nvSpPr>
        <p:spPr>
          <a:xfrm>
            <a:off x="7043710" y="4472607"/>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10" name="Signe de multiplication 9">
            <a:extLst>
              <a:ext uri="{FF2B5EF4-FFF2-40B4-BE49-F238E27FC236}">
                <a16:creationId xmlns:a16="http://schemas.microsoft.com/office/drawing/2014/main" id="{417A862C-3C77-4D47-8781-7BE6CDDE049F}"/>
              </a:ext>
            </a:extLst>
          </p:cNvPr>
          <p:cNvSpPr/>
          <p:nvPr/>
        </p:nvSpPr>
        <p:spPr>
          <a:xfrm>
            <a:off x="5357783" y="2549548"/>
            <a:ext cx="238539" cy="238539"/>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Tree>
    <p:extLst>
      <p:ext uri="{BB962C8B-B14F-4D97-AF65-F5344CB8AC3E}">
        <p14:creationId xmlns:p14="http://schemas.microsoft.com/office/powerpoint/2010/main" val="15630271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616BDF-5D56-4103-A437-57011A9B44B4}"/>
              </a:ext>
            </a:extLst>
          </p:cNvPr>
          <p:cNvSpPr>
            <a:spLocks noGrp="1"/>
          </p:cNvSpPr>
          <p:nvPr>
            <p:ph type="title"/>
          </p:nvPr>
        </p:nvSpPr>
        <p:spPr>
          <a:xfrm>
            <a:off x="519111" y="384176"/>
            <a:ext cx="11153775" cy="873124"/>
          </a:xfrm>
          <a:solidFill>
            <a:schemeClr val="accent6">
              <a:lumMod val="20000"/>
              <a:lumOff val="80000"/>
            </a:schemeClr>
          </a:solidFill>
        </p:spPr>
        <p:txBody>
          <a:bodyPr>
            <a:normAutofit fontScale="90000"/>
          </a:bodyPr>
          <a:lstStyle/>
          <a:p>
            <a:pPr algn="ctr"/>
            <a:r>
              <a:rPr lang="fr-FR" sz="2400">
                <a:latin typeface="Times New Roman" panose="02020603050405020304" pitchFamily="18" charset="0"/>
                <a:cs typeface="Times New Roman" panose="02020603050405020304" pitchFamily="18" charset="0"/>
              </a:rPr>
              <a:t>Proposition de séance en CM1 visant la connaissance et l’utilisation des règles et des marques d’accords au sein du GN dans des situations simples : déterminant + nom + adjectif(s)</a:t>
            </a:r>
          </a:p>
        </p:txBody>
      </p:sp>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519112" y="1352550"/>
            <a:ext cx="11153775" cy="5276849"/>
          </a:xfrm>
          <a:solidFill>
            <a:schemeClr val="accent4">
              <a:lumMod val="20000"/>
              <a:lumOff val="80000"/>
            </a:schemeClr>
          </a:solidFill>
        </p:spPr>
        <p:txBody>
          <a:bodyPr>
            <a:normAutofit/>
          </a:bodyPr>
          <a:lstStyle/>
          <a:p>
            <a:r>
              <a:rPr lang="fr-FR" sz="2200">
                <a:latin typeface="Times New Roman" panose="02020603050405020304" pitchFamily="18" charset="0"/>
                <a:cs typeface="Times New Roman" panose="02020603050405020304" pitchFamily="18" charset="0"/>
              </a:rPr>
              <a:t>Annoncer le plan de son exposé</a:t>
            </a:r>
          </a:p>
          <a:p>
            <a:r>
              <a:rPr lang="fr-FR" sz="2200">
                <a:latin typeface="Times New Roman" panose="02020603050405020304" pitchFamily="18" charset="0"/>
                <a:cs typeface="Times New Roman" panose="02020603050405020304" pitchFamily="18" charset="0"/>
              </a:rPr>
              <a:t>Présenter des éléments de didactique de l’orthographe  (Brissaud &amp; Cogis, 2011, pp.153-172) : </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l’accord en nombre dans le GN : évaluations nationales CE2 = ce n’est pas parce que la règle est enseignée qu’elle est appliquée notamment en dictée mais surtout en production écrite</a:t>
            </a:r>
          </a:p>
          <a:p>
            <a:pPr lvl="1">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des difficultés</a:t>
            </a:r>
          </a:p>
          <a:p>
            <a:pPr lvl="2">
              <a:lnSpc>
                <a:spcPct val="150000"/>
              </a:lnSpc>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nombre de marques à l’écrit supérieur au nombre de marques à l’oral (ex.: -s non perceptible à l’oral)</a:t>
            </a:r>
          </a:p>
          <a:p>
            <a:pPr lvl="2">
              <a:lnSpc>
                <a:spcPct val="150000"/>
              </a:lnSpc>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comprendre que le GN constitue une chaine d’accord  (le nom est </a:t>
            </a:r>
            <a:r>
              <a:rPr lang="fr-FR" sz="1800" u="sng">
                <a:latin typeface="Times New Roman" panose="02020603050405020304" pitchFamily="18" charset="0"/>
                <a:cs typeface="Times New Roman" panose="02020603050405020304" pitchFamily="18" charset="0"/>
              </a:rPr>
              <a:t>donneur</a:t>
            </a:r>
            <a:r>
              <a:rPr lang="fr-FR" sz="1800">
                <a:latin typeface="Times New Roman" panose="02020603050405020304" pitchFamily="18" charset="0"/>
                <a:cs typeface="Times New Roman" panose="02020603050405020304" pitchFamily="18" charset="0"/>
              </a:rPr>
              <a:t> = donne ses marques au déterminant et à l’adjectif / le déterminant et l’adjectif sont </a:t>
            </a:r>
            <a:r>
              <a:rPr lang="fr-FR" sz="1800" u="sng">
                <a:latin typeface="Times New Roman" panose="02020603050405020304" pitchFamily="18" charset="0"/>
                <a:cs typeface="Times New Roman" panose="02020603050405020304" pitchFamily="18" charset="0"/>
              </a:rPr>
              <a:t>receveurs </a:t>
            </a:r>
            <a:r>
              <a:rPr lang="fr-FR" sz="1800">
                <a:latin typeface="Times New Roman" panose="02020603050405020304" pitchFamily="18" charset="0"/>
                <a:cs typeface="Times New Roman" panose="02020603050405020304" pitchFamily="18" charset="0"/>
              </a:rPr>
              <a:t>= reçoivent leur marque de nombre du nom dont ils dépendent) :                                                                                                                             - organisation hiérarchique plutôt que suite de mots ;</a:t>
            </a:r>
          </a:p>
          <a:p>
            <a:pPr marL="914400" lvl="2" indent="0">
              <a:lnSpc>
                <a:spcPct val="150000"/>
              </a:lnSpc>
              <a:buNone/>
            </a:pPr>
            <a:r>
              <a:rPr lang="fr-FR" sz="1800">
                <a:latin typeface="Times New Roman" panose="02020603050405020304" pitchFamily="18" charset="0"/>
                <a:cs typeface="Times New Roman" panose="02020603050405020304" pitchFamily="18" charset="0"/>
              </a:rPr>
              <a:t>     - ensemble solidaire avec le déterminant (le plus souvent obligatoire) et l’adjectif (le plus souvent facultatif) ;</a:t>
            </a:r>
          </a:p>
          <a:p>
            <a:endParaRPr lang="fr-FR"/>
          </a:p>
          <a:p>
            <a:endParaRPr lang="fr-FR"/>
          </a:p>
          <a:p>
            <a:endParaRPr lang="fr-FR"/>
          </a:p>
          <a:p>
            <a:endParaRPr lang="fr-FR"/>
          </a:p>
        </p:txBody>
      </p:sp>
    </p:spTree>
    <p:extLst>
      <p:ext uri="{BB962C8B-B14F-4D97-AF65-F5344CB8AC3E}">
        <p14:creationId xmlns:p14="http://schemas.microsoft.com/office/powerpoint/2010/main" val="388884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408214" y="390525"/>
            <a:ext cx="11288485" cy="6267449"/>
          </a:xfrm>
          <a:solidFill>
            <a:schemeClr val="accent4">
              <a:lumMod val="20000"/>
              <a:lumOff val="80000"/>
            </a:schemeClr>
          </a:solidFill>
        </p:spPr>
        <p:txBody>
          <a:bodyPr>
            <a:normAutofit/>
          </a:bodyPr>
          <a:lstStyle/>
          <a:p>
            <a:r>
              <a:rPr lang="fr-FR" sz="2200">
                <a:latin typeface="Times New Roman" panose="02020603050405020304" pitchFamily="18" charset="0"/>
                <a:cs typeface="Times New Roman" panose="02020603050405020304" pitchFamily="18" charset="0"/>
              </a:rPr>
              <a:t>des aides provisoires</a:t>
            </a:r>
          </a:p>
          <a:p>
            <a:pPr lvl="2">
              <a:lnSpc>
                <a:spcPct val="150000"/>
              </a:lnSpc>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le déterminant comme signal pour marquer le mot qui suit (limites : déterminant « de » par ex.)</a:t>
            </a:r>
          </a:p>
          <a:p>
            <a:pPr lvl="2">
              <a:lnSpc>
                <a:spcPct val="150000"/>
              </a:lnSpc>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la proximité : « le mot qui suit </a:t>
            </a:r>
            <a:r>
              <a:rPr lang="fr-FR" sz="1800" i="1">
                <a:latin typeface="Times New Roman" panose="02020603050405020304" pitchFamily="18" charset="0"/>
                <a:cs typeface="Times New Roman" panose="02020603050405020304" pitchFamily="18" charset="0"/>
              </a:rPr>
              <a:t>les</a:t>
            </a:r>
            <a:r>
              <a:rPr lang="fr-FR" sz="1800">
                <a:latin typeface="Times New Roman" panose="02020603050405020304" pitchFamily="18" charset="0"/>
                <a:cs typeface="Times New Roman" panose="02020603050405020304" pitchFamily="18" charset="0"/>
              </a:rPr>
              <a:t> ou </a:t>
            </a:r>
            <a:r>
              <a:rPr lang="fr-FR" sz="1800" i="1">
                <a:latin typeface="Times New Roman" panose="02020603050405020304" pitchFamily="18" charset="0"/>
                <a:cs typeface="Times New Roman" panose="02020603050405020304" pitchFamily="18" charset="0"/>
              </a:rPr>
              <a:t>des</a:t>
            </a:r>
            <a:r>
              <a:rPr lang="fr-FR" sz="1800">
                <a:latin typeface="Times New Roman" panose="02020603050405020304" pitchFamily="18" charset="0"/>
                <a:cs typeface="Times New Roman" panose="02020603050405020304" pitchFamily="18" charset="0"/>
              </a:rPr>
              <a:t> prend un s » (limites : GN avec det.-N-adj ou det-adj-N)</a:t>
            </a:r>
          </a:p>
          <a:p>
            <a:pPr lvl="2">
              <a:lnSpc>
                <a:spcPct val="150000"/>
              </a:lnSpc>
              <a:buFont typeface="Wingdings" panose="05000000000000000000" pitchFamily="2" charset="2"/>
              <a:buChar char="ü"/>
            </a:pPr>
            <a:r>
              <a:rPr lang="fr-FR" sz="1800">
                <a:latin typeface="Times New Roman" panose="02020603050405020304" pitchFamily="18" charset="0"/>
                <a:cs typeface="Times New Roman" panose="02020603050405020304" pitchFamily="18" charset="0"/>
              </a:rPr>
              <a:t>le comptage : l’adjectif est considéré comme un nom (ex : des </a:t>
            </a:r>
            <a:r>
              <a:rPr lang="fr-FR" sz="1800" i="1">
                <a:latin typeface="Times New Roman" panose="02020603050405020304" pitchFamily="18" charset="0"/>
                <a:cs typeface="Times New Roman" panose="02020603050405020304" pitchFamily="18" charset="0"/>
              </a:rPr>
              <a:t>vrai </a:t>
            </a:r>
            <a:r>
              <a:rPr lang="fr-FR" sz="1800">
                <a:latin typeface="Times New Roman" panose="02020603050405020304" pitchFamily="18" charset="0"/>
                <a:cs typeface="Times New Roman" panose="02020603050405020304" pitchFamily="18" charset="0"/>
              </a:rPr>
              <a:t>lutins » = « je ne mets pas de s à </a:t>
            </a:r>
            <a:r>
              <a:rPr lang="fr-FR" sz="1800" i="1">
                <a:latin typeface="Times New Roman" panose="02020603050405020304" pitchFamily="18" charset="0"/>
                <a:cs typeface="Times New Roman" panose="02020603050405020304" pitchFamily="18" charset="0"/>
              </a:rPr>
              <a:t>vrai</a:t>
            </a:r>
            <a:r>
              <a:rPr lang="fr-FR" sz="1800">
                <a:latin typeface="Times New Roman" panose="02020603050405020304" pitchFamily="18" charset="0"/>
                <a:cs typeface="Times New Roman" panose="02020603050405020304" pitchFamily="18" charset="0"/>
              </a:rPr>
              <a:t> parce qu’il n’y a pas plusieurs </a:t>
            </a:r>
            <a:r>
              <a:rPr lang="fr-FR" sz="1800" i="1">
                <a:latin typeface="Times New Roman" panose="02020603050405020304" pitchFamily="18" charset="0"/>
                <a:cs typeface="Times New Roman" panose="02020603050405020304" pitchFamily="18" charset="0"/>
              </a:rPr>
              <a:t>vrai</a:t>
            </a:r>
            <a:r>
              <a:rPr lang="fr-FR" sz="1800">
                <a:latin typeface="Times New Roman" panose="02020603050405020304" pitchFamily="18" charset="0"/>
                <a:cs typeface="Times New Roman" panose="02020603050405020304" pitchFamily="18" charset="0"/>
              </a:rPr>
              <a:t> »</a:t>
            </a:r>
            <a:endParaRPr lang="fr-FR" sz="2000">
              <a:latin typeface="Times New Roman" panose="02020603050405020304" pitchFamily="18" charset="0"/>
              <a:cs typeface="Times New Roman" panose="02020603050405020304" pitchFamily="18" charset="0"/>
            </a:endParaRPr>
          </a:p>
          <a:p>
            <a:pPr>
              <a:lnSpc>
                <a:spcPct val="150000"/>
              </a:lnSpc>
            </a:pPr>
            <a:r>
              <a:rPr lang="fr-FR" sz="2200">
                <a:latin typeface="Times New Roman" panose="02020603050405020304" pitchFamily="18" charset="0"/>
                <a:cs typeface="Times New Roman" panose="02020603050405020304" pitchFamily="18" charset="0"/>
              </a:rPr>
              <a:t>Analyse des trois dictées d’élèves </a:t>
            </a:r>
            <a:r>
              <a:rPr lang="fr-FR" sz="2200" b="1">
                <a:latin typeface="Times New Roman" panose="02020603050405020304" pitchFamily="18" charset="0"/>
                <a:cs typeface="Times New Roman" panose="02020603050405020304" pitchFamily="18" charset="0"/>
              </a:rPr>
              <a:t>(doc.D) </a:t>
            </a:r>
            <a:r>
              <a:rPr lang="fr-FR" sz="2200">
                <a:latin typeface="Times New Roman" panose="02020603050405020304" pitchFamily="18" charset="0"/>
                <a:cs typeface="Times New Roman" panose="02020603050405020304" pitchFamily="18" charset="0"/>
              </a:rPr>
              <a:t>: difficultés à accorder les adjectifs dans le GN. Erreurs communes pour la première phrase qui contient deux adjectifs </a:t>
            </a:r>
          </a:p>
          <a:p>
            <a:r>
              <a:rPr lang="fr-FR" sz="2200">
                <a:latin typeface="Times New Roman" panose="02020603050405020304" pitchFamily="18" charset="0"/>
                <a:cs typeface="Times New Roman" panose="02020603050405020304" pitchFamily="18" charset="0"/>
              </a:rPr>
              <a:t>Séance : </a:t>
            </a:r>
          </a:p>
          <a:p>
            <a:pPr lvl="1">
              <a:buFont typeface="Wingdings" panose="05000000000000000000" pitchFamily="2" charset="2"/>
              <a:buChar char="Ø"/>
            </a:pPr>
            <a:r>
              <a:rPr lang="fr-FR" sz="1800">
                <a:latin typeface="Times New Roman" panose="02020603050405020304" pitchFamily="18" charset="0"/>
                <a:cs typeface="Times New Roman" panose="02020603050405020304" pitchFamily="18" charset="0"/>
              </a:rPr>
              <a:t> </a:t>
            </a:r>
            <a:r>
              <a:rPr lang="fr-FR" sz="2000">
                <a:latin typeface="Times New Roman" panose="02020603050405020304" pitchFamily="18" charset="0"/>
                <a:cs typeface="Times New Roman" panose="02020603050405020304" pitchFamily="18" charset="0"/>
              </a:rPr>
              <a:t>objectif : « Connaître la notion de groupe nominal et d’accord au sein du groupe nompinal » (</a:t>
            </a:r>
            <a:r>
              <a:rPr lang="fr-FR" sz="2000" b="1">
                <a:latin typeface="Times New Roman" panose="02020603050405020304" pitchFamily="18" charset="0"/>
                <a:cs typeface="Times New Roman" panose="02020603050405020304" pitchFamily="18" charset="0"/>
              </a:rPr>
              <a:t>doc. A</a:t>
            </a:r>
            <a:r>
              <a:rPr lang="fr-FR" sz="200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fr-FR" sz="2000">
                <a:latin typeface="Times New Roman" panose="02020603050405020304" pitchFamily="18" charset="0"/>
                <a:cs typeface="Times New Roman" panose="02020603050405020304" pitchFamily="18" charset="0"/>
              </a:rPr>
              <a:t>  projeter sur TBI les trois premières phrases (groupe-classe) </a:t>
            </a:r>
          </a:p>
          <a:p>
            <a:pPr marL="0" indent="0">
              <a:buNone/>
            </a:pPr>
            <a:endParaRPr lang="fr-FR"/>
          </a:p>
          <a:p>
            <a:pPr marL="0" indent="0">
              <a:buNone/>
            </a:pPr>
            <a:endParaRPr lang="fr-FR"/>
          </a:p>
          <a:p>
            <a:endParaRPr lang="fr-FR"/>
          </a:p>
          <a:p>
            <a:pPr marL="0" indent="0">
              <a:buNone/>
            </a:pPr>
            <a:endParaRPr lang="fr-FR"/>
          </a:p>
        </p:txBody>
      </p:sp>
      <p:pic>
        <p:nvPicPr>
          <p:cNvPr id="7" name="Image 6">
            <a:extLst>
              <a:ext uri="{FF2B5EF4-FFF2-40B4-BE49-F238E27FC236}">
                <a16:creationId xmlns:a16="http://schemas.microsoft.com/office/drawing/2014/main" id="{0A4BB145-0298-4199-B3CC-C2B22F0E7066}"/>
              </a:ext>
            </a:extLst>
          </p:cNvPr>
          <p:cNvPicPr>
            <a:picLocks noChangeAspect="1"/>
          </p:cNvPicPr>
          <p:nvPr/>
        </p:nvPicPr>
        <p:blipFill>
          <a:blip r:embed="rId2"/>
          <a:stretch>
            <a:fillRect/>
          </a:stretch>
        </p:blipFill>
        <p:spPr>
          <a:xfrm>
            <a:off x="3440524" y="4411980"/>
            <a:ext cx="6997432" cy="2055495"/>
          </a:xfrm>
          <a:prstGeom prst="rect">
            <a:avLst/>
          </a:prstGeom>
        </p:spPr>
      </p:pic>
    </p:spTree>
    <p:extLst>
      <p:ext uri="{BB962C8B-B14F-4D97-AF65-F5344CB8AC3E}">
        <p14:creationId xmlns:p14="http://schemas.microsoft.com/office/powerpoint/2010/main" val="936013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752475" y="390525"/>
            <a:ext cx="10944224" cy="6267449"/>
          </a:xfrm>
          <a:solidFill>
            <a:schemeClr val="accent4">
              <a:lumMod val="20000"/>
              <a:lumOff val="80000"/>
            </a:schemeClr>
          </a:solidFill>
        </p:spPr>
        <p:txBody>
          <a:bodyPr>
            <a:normAutofit fontScale="47500" lnSpcReduction="20000"/>
          </a:bodyPr>
          <a:lstStyle/>
          <a:p>
            <a:pPr marL="0" indent="0">
              <a:buNone/>
            </a:pPr>
            <a:endParaRPr lang="fr-FR"/>
          </a:p>
          <a:p>
            <a:pPr marL="0" indent="0">
              <a:buNone/>
            </a:pPr>
            <a:endParaRPr lang="fr-FR"/>
          </a:p>
          <a:p>
            <a:endParaRPr lang="fr-FR"/>
          </a:p>
          <a:p>
            <a:pPr marL="0" indent="0">
              <a:buNone/>
            </a:pPr>
            <a:endParaRPr lang="fr-FR"/>
          </a:p>
          <a:p>
            <a:pPr marL="0" indent="0">
              <a:buNone/>
            </a:pPr>
            <a:endParaRPr lang="fr-FR"/>
          </a:p>
          <a:p>
            <a:pPr marL="0" indent="0">
              <a:buNone/>
            </a:pPr>
            <a:endParaRPr lang="fr-FR"/>
          </a:p>
          <a:p>
            <a:pPr marL="0" indent="0">
              <a:buNone/>
            </a:pPr>
            <a:endParaRPr lang="fr-FR"/>
          </a:p>
          <a:p>
            <a:pPr marL="457200" lvl="1" indent="0">
              <a:buNone/>
            </a:pPr>
            <a:endParaRPr lang="fr-FR"/>
          </a:p>
          <a:p>
            <a:pPr marL="457200" lvl="1" indent="0">
              <a:buNone/>
            </a:pPr>
            <a:endParaRPr lang="fr-FR"/>
          </a:p>
          <a:p>
            <a:pPr marL="457200" lvl="1" indent="0">
              <a:buNone/>
            </a:pPr>
            <a:endParaRPr lang="fr-FR"/>
          </a:p>
          <a:p>
            <a:pPr marL="457200" lvl="1" indent="0">
              <a:buNone/>
            </a:pPr>
            <a:endParaRPr lang="fr-FR" sz="3300"/>
          </a:p>
          <a:p>
            <a:pPr lvl="1">
              <a:buFont typeface="Wingdings" panose="05000000000000000000" pitchFamily="2" charset="2"/>
              <a:buChar char="Ø"/>
            </a:pPr>
            <a:r>
              <a:rPr lang="fr-FR" sz="3300"/>
              <a:t> </a:t>
            </a:r>
            <a:r>
              <a:rPr lang="fr-FR" sz="3300" u="sng">
                <a:latin typeface="Times New Roman" panose="02020603050405020304" pitchFamily="18" charset="0"/>
                <a:cs typeface="Times New Roman" panose="02020603050405020304" pitchFamily="18" charset="0"/>
              </a:rPr>
              <a:t>phase 1 </a:t>
            </a:r>
            <a:r>
              <a:rPr lang="fr-FR" sz="3300">
                <a:latin typeface="Times New Roman" panose="02020603050405020304" pitchFamily="18" charset="0"/>
                <a:cs typeface="Times New Roman" panose="02020603050405020304" pitchFamily="18" charset="0"/>
              </a:rPr>
              <a:t>: confrontation (activité faisant appel au raisonnement, cf. </a:t>
            </a:r>
            <a:r>
              <a:rPr lang="fr-FR" sz="3300" b="1">
                <a:latin typeface="Times New Roman" panose="02020603050405020304" pitchFamily="18" charset="0"/>
                <a:cs typeface="Times New Roman" panose="02020603050405020304" pitchFamily="18" charset="0"/>
              </a:rPr>
              <a:t>doc .B)</a:t>
            </a:r>
            <a:endParaRPr lang="fr-FR" sz="3300">
              <a:latin typeface="Times New Roman" panose="02020603050405020304" pitchFamily="18" charset="0"/>
              <a:cs typeface="Times New Roman" panose="02020603050405020304" pitchFamily="18" charset="0"/>
            </a:endParaRPr>
          </a:p>
          <a:p>
            <a:pPr marL="457200" lvl="1" indent="0">
              <a:lnSpc>
                <a:spcPct val="160000"/>
              </a:lnSpc>
              <a:buNone/>
            </a:pPr>
            <a:r>
              <a:rPr lang="fr-FR" sz="3300">
                <a:latin typeface="Times New Roman" panose="02020603050405020304" pitchFamily="18" charset="0"/>
                <a:cs typeface="Times New Roman" panose="02020603050405020304" pitchFamily="18" charset="0"/>
              </a:rPr>
              <a:t>Demander aux élèves concernés de justifier l’orthographe de « des lunettes rondes et fines » (compréhension de leur conceptualisation).  Demander aux autres élèves s’ils sont d’accord et expliquer pourquoi il faut accorder les adjectifs.</a:t>
            </a:r>
          </a:p>
          <a:p>
            <a:pPr marL="457200" lvl="1" indent="0">
              <a:lnSpc>
                <a:spcPct val="160000"/>
              </a:lnSpc>
              <a:buNone/>
            </a:pPr>
            <a:r>
              <a:rPr lang="fr-FR" sz="3300">
                <a:latin typeface="Times New Roman" panose="02020603050405020304" pitchFamily="18" charset="0"/>
                <a:cs typeface="Times New Roman" panose="02020603050405020304" pitchFamily="18" charset="0"/>
              </a:rPr>
              <a:t>L’enseignant incite les élèves à repérer le nom (un élève l’entoure sur le TBI), les adjectifs et le déterminants en montrant les liens (le nom comme donneur) et les adjectifs et les déterminants comme receveurs à la manière de l’affichage de la classe qui a déjà était abordé lors d’une séance précédente (leçon 47 du Manuel de Français CM1, </a:t>
            </a:r>
            <a:r>
              <a:rPr lang="fr-FR" sz="3300" b="1">
                <a:latin typeface="Times New Roman" panose="02020603050405020304" pitchFamily="18" charset="0"/>
                <a:cs typeface="Times New Roman" panose="02020603050405020304" pitchFamily="18" charset="0"/>
              </a:rPr>
              <a:t>doc. C) </a:t>
            </a:r>
            <a:r>
              <a:rPr lang="fr-FR" sz="3300">
                <a:latin typeface="Times New Roman" panose="02020603050405020304" pitchFamily="18" charset="0"/>
                <a:cs typeface="Times New Roman" panose="02020603050405020304" pitchFamily="18" charset="0"/>
              </a:rPr>
              <a:t>avec une trace écrite (cf. synthèse classe)</a:t>
            </a:r>
          </a:p>
          <a:p>
            <a:pPr marL="457200" lvl="1" indent="0">
              <a:lnSpc>
                <a:spcPct val="160000"/>
              </a:lnSpc>
              <a:buNone/>
            </a:pPr>
            <a:endParaRPr lang="fr-FR">
              <a:latin typeface="Times New Roman" panose="02020603050405020304" pitchFamily="18" charset="0"/>
              <a:cs typeface="Times New Roman" panose="02020603050405020304" pitchFamily="18" charset="0"/>
            </a:endParaRPr>
          </a:p>
          <a:p>
            <a:pPr marL="457200" lvl="1" indent="0">
              <a:buNone/>
            </a:pPr>
            <a:endParaRPr lang="fr-FR" sz="2000">
              <a:latin typeface="Times New Roman" panose="02020603050405020304" pitchFamily="18" charset="0"/>
              <a:cs typeface="Times New Roman" panose="02020603050405020304" pitchFamily="18" charset="0"/>
            </a:endParaRPr>
          </a:p>
          <a:p>
            <a:pPr marL="457200" lvl="1" indent="0">
              <a:buNone/>
            </a:pPr>
            <a:endParaRPr lang="fr-FR" sz="2000">
              <a:latin typeface="Times New Roman" panose="02020603050405020304" pitchFamily="18" charset="0"/>
              <a:cs typeface="Times New Roman" panose="02020603050405020304" pitchFamily="18" charset="0"/>
            </a:endParaRPr>
          </a:p>
          <a:p>
            <a:pPr marL="457200" lvl="1" indent="0">
              <a:buNone/>
            </a:pPr>
            <a:r>
              <a:rPr lang="fr-FR" sz="2000">
                <a:latin typeface="Times New Roman" panose="02020603050405020304" pitchFamily="18" charset="0"/>
                <a:cs typeface="Times New Roman" panose="02020603050405020304" pitchFamily="18" charset="0"/>
              </a:rPr>
              <a:t> </a:t>
            </a:r>
          </a:p>
        </p:txBody>
      </p:sp>
      <p:pic>
        <p:nvPicPr>
          <p:cNvPr id="4" name="Image 3">
            <a:extLst>
              <a:ext uri="{FF2B5EF4-FFF2-40B4-BE49-F238E27FC236}">
                <a16:creationId xmlns:a16="http://schemas.microsoft.com/office/drawing/2014/main" id="{EDD50028-D203-4328-9BF8-FA0E06AC3B61}"/>
              </a:ext>
            </a:extLst>
          </p:cNvPr>
          <p:cNvPicPr>
            <a:picLocks noChangeAspect="1"/>
          </p:cNvPicPr>
          <p:nvPr/>
        </p:nvPicPr>
        <p:blipFill>
          <a:blip r:embed="rId2"/>
          <a:stretch>
            <a:fillRect/>
          </a:stretch>
        </p:blipFill>
        <p:spPr>
          <a:xfrm>
            <a:off x="1502543" y="751840"/>
            <a:ext cx="5134050" cy="1012839"/>
          </a:xfrm>
          <a:prstGeom prst="rect">
            <a:avLst/>
          </a:prstGeom>
        </p:spPr>
      </p:pic>
      <p:pic>
        <p:nvPicPr>
          <p:cNvPr id="6" name="Image 5">
            <a:extLst>
              <a:ext uri="{FF2B5EF4-FFF2-40B4-BE49-F238E27FC236}">
                <a16:creationId xmlns:a16="http://schemas.microsoft.com/office/drawing/2014/main" id="{77DF6E65-BCE9-48B6-9657-3E572D6446FD}"/>
              </a:ext>
            </a:extLst>
          </p:cNvPr>
          <p:cNvPicPr>
            <a:picLocks noChangeAspect="1"/>
          </p:cNvPicPr>
          <p:nvPr/>
        </p:nvPicPr>
        <p:blipFill>
          <a:blip r:embed="rId3"/>
          <a:stretch>
            <a:fillRect/>
          </a:stretch>
        </p:blipFill>
        <p:spPr>
          <a:xfrm>
            <a:off x="1502542" y="2054874"/>
            <a:ext cx="5295517" cy="708646"/>
          </a:xfrm>
          <a:prstGeom prst="rect">
            <a:avLst/>
          </a:prstGeom>
        </p:spPr>
      </p:pic>
    </p:spTree>
    <p:extLst>
      <p:ext uri="{BB962C8B-B14F-4D97-AF65-F5344CB8AC3E}">
        <p14:creationId xmlns:p14="http://schemas.microsoft.com/office/powerpoint/2010/main" val="8384410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tableau blanc&#10;&#10;Description générée automatiquement">
            <a:extLst>
              <a:ext uri="{FF2B5EF4-FFF2-40B4-BE49-F238E27FC236}">
                <a16:creationId xmlns:a16="http://schemas.microsoft.com/office/drawing/2014/main" id="{3093E259-2095-481E-911A-1A1567477F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444" y="702058"/>
            <a:ext cx="4618124" cy="1928067"/>
          </a:xfrm>
          <a:prstGeom prst="rect">
            <a:avLst/>
          </a:prstGeom>
        </p:spPr>
      </p:pic>
      <p:pic>
        <p:nvPicPr>
          <p:cNvPr id="5" name="Image 4">
            <a:extLst>
              <a:ext uri="{FF2B5EF4-FFF2-40B4-BE49-F238E27FC236}">
                <a16:creationId xmlns:a16="http://schemas.microsoft.com/office/drawing/2014/main" id="{FB42A23E-CE1B-4FB6-8192-8C5C955F12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702057"/>
            <a:ext cx="5301734" cy="1928068"/>
          </a:xfrm>
          <a:prstGeom prst="rect">
            <a:avLst/>
          </a:prstGeom>
        </p:spPr>
      </p:pic>
      <p:pic>
        <p:nvPicPr>
          <p:cNvPr id="4" name="Image 3">
            <a:extLst>
              <a:ext uri="{FF2B5EF4-FFF2-40B4-BE49-F238E27FC236}">
                <a16:creationId xmlns:a16="http://schemas.microsoft.com/office/drawing/2014/main" id="{667FEDC7-B5CD-44DC-9730-F07548A26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5600" y="2984766"/>
            <a:ext cx="6400800" cy="3038532"/>
          </a:xfrm>
          <a:prstGeom prst="rect">
            <a:avLst/>
          </a:prstGeom>
        </p:spPr>
      </p:pic>
    </p:spTree>
    <p:extLst>
      <p:ext uri="{BB962C8B-B14F-4D97-AF65-F5344CB8AC3E}">
        <p14:creationId xmlns:p14="http://schemas.microsoft.com/office/powerpoint/2010/main" val="1294320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752475" y="390525"/>
            <a:ext cx="10944224" cy="6267449"/>
          </a:xfrm>
          <a:solidFill>
            <a:schemeClr val="accent4">
              <a:lumMod val="20000"/>
              <a:lumOff val="80000"/>
            </a:schemeClr>
          </a:solidFill>
        </p:spPr>
        <p:txBody>
          <a:bodyPr>
            <a:normAutofit fontScale="85000" lnSpcReduction="20000"/>
          </a:bodyPr>
          <a:lstStyle/>
          <a:p>
            <a:pPr marL="457200" lvl="1" indent="0">
              <a:lnSpc>
                <a:spcPct val="150000"/>
              </a:lnSpc>
              <a:buNone/>
            </a:pPr>
            <a:endParaRPr lang="fr-FR"/>
          </a:p>
          <a:p>
            <a:pPr lvl="1">
              <a:lnSpc>
                <a:spcPct val="150000"/>
              </a:lnSpc>
              <a:buFont typeface="Wingdings" panose="05000000000000000000" pitchFamily="2" charset="2"/>
              <a:buChar char="Ø"/>
            </a:pPr>
            <a:r>
              <a:rPr lang="fr-FR" sz="2200"/>
              <a:t> </a:t>
            </a:r>
            <a:r>
              <a:rPr lang="fr-FR" sz="2200" u="sng">
                <a:latin typeface="Times New Roman" panose="02020603050405020304" pitchFamily="18" charset="0"/>
                <a:cs typeface="Times New Roman" panose="02020603050405020304" pitchFamily="18" charset="0"/>
              </a:rPr>
              <a:t>phase 2 </a:t>
            </a:r>
            <a:r>
              <a:rPr lang="fr-FR" sz="2200">
                <a:latin typeface="Times New Roman" panose="02020603050405020304" pitchFamily="18" charset="0"/>
                <a:cs typeface="Times New Roman" panose="02020603050405020304" pitchFamily="18" charset="0"/>
              </a:rPr>
              <a:t>:  phase de modelage</a:t>
            </a:r>
          </a:p>
          <a:p>
            <a:pPr lvl="1">
              <a:lnSpc>
                <a:spcPct val="150000"/>
              </a:lnSpc>
              <a:buFont typeface="Wingdings" panose="05000000000000000000" pitchFamily="2" charset="2"/>
              <a:buChar char="ü"/>
            </a:pPr>
            <a:r>
              <a:rPr lang="fr-FR" sz="2200">
                <a:latin typeface="Times New Roman" panose="02020603050405020304" pitchFamily="18" charset="0"/>
                <a:cs typeface="Times New Roman" panose="02020603050405020304" pitchFamily="18" charset="0"/>
              </a:rPr>
              <a:t> 	Je répère d’aborde le groupe du nom (« des lunettes rondes et fines »)</a:t>
            </a:r>
          </a:p>
          <a:p>
            <a:pPr lvl="1">
              <a:lnSpc>
                <a:spcPct val="150000"/>
              </a:lnSpc>
              <a:buFont typeface="Wingdings" panose="05000000000000000000" pitchFamily="2" charset="2"/>
              <a:buChar char="ü"/>
            </a:pPr>
            <a:r>
              <a:rPr lang="fr-FR" sz="2200">
                <a:latin typeface="Times New Roman" panose="02020603050405020304" pitchFamily="18" charset="0"/>
                <a:cs typeface="Times New Roman" panose="02020603050405020304" pitchFamily="18" charset="0"/>
              </a:rPr>
              <a:t> J’entoure le nom (« lunettes ») qui est le donneur</a:t>
            </a:r>
          </a:p>
          <a:p>
            <a:pPr lvl="1">
              <a:lnSpc>
                <a:spcPct val="150000"/>
              </a:lnSpc>
              <a:buFont typeface="Wingdings" panose="05000000000000000000" pitchFamily="2" charset="2"/>
              <a:buChar char="ü"/>
            </a:pPr>
            <a:r>
              <a:rPr lang="fr-FR" sz="2200">
                <a:latin typeface="Times New Roman" panose="02020603050405020304" pitchFamily="18" charset="0"/>
                <a:cs typeface="Times New Roman" panose="02020603050405020304" pitchFamily="18" charset="0"/>
              </a:rPr>
              <a:t>Comme le groupe du nom commence par « des », « rondes » et fines », qui sont des receveurs, prennent un s (flèches partant du nom vers les adjectifs + ajout du s)</a:t>
            </a:r>
          </a:p>
          <a:p>
            <a:pPr lvl="1">
              <a:lnSpc>
                <a:spcPct val="150000"/>
              </a:lnSpc>
              <a:buFont typeface="Wingdings" panose="05000000000000000000" pitchFamily="2" charset="2"/>
              <a:buChar char="Ø"/>
            </a:pPr>
            <a:endParaRPr lang="fr-FR" sz="2200">
              <a:latin typeface="Times New Roman" panose="02020603050405020304" pitchFamily="18" charset="0"/>
              <a:cs typeface="Times New Roman" panose="02020603050405020304" pitchFamily="18" charset="0"/>
            </a:endParaRPr>
          </a:p>
          <a:p>
            <a:pPr lvl="1">
              <a:lnSpc>
                <a:spcPct val="150000"/>
              </a:lnSpc>
              <a:buFont typeface="Wingdings" panose="05000000000000000000" pitchFamily="2" charset="2"/>
              <a:buChar char="Ø"/>
            </a:pPr>
            <a:r>
              <a:rPr lang="fr-FR" sz="2200">
                <a:latin typeface="Times New Roman" panose="02020603050405020304" pitchFamily="18" charset="0"/>
                <a:cs typeface="Times New Roman" panose="02020603050405020304" pitchFamily="18" charset="0"/>
              </a:rPr>
              <a:t> </a:t>
            </a:r>
            <a:r>
              <a:rPr lang="fr-FR" sz="2200" u="sng">
                <a:latin typeface="Times New Roman" panose="02020603050405020304" pitchFamily="18" charset="0"/>
                <a:cs typeface="Times New Roman" panose="02020603050405020304" pitchFamily="18" charset="0"/>
              </a:rPr>
              <a:t>phase 3 </a:t>
            </a:r>
            <a:r>
              <a:rPr lang="fr-FR" sz="2200">
                <a:latin typeface="Times New Roman" panose="02020603050405020304" pitchFamily="18" charset="0"/>
                <a:cs typeface="Times New Roman" panose="02020603050405020304" pitchFamily="18" charset="0"/>
              </a:rPr>
              <a:t>: phase de tissage </a:t>
            </a:r>
          </a:p>
          <a:p>
            <a:pPr marL="457200" lvl="1" indent="0">
              <a:lnSpc>
                <a:spcPct val="150000"/>
              </a:lnSpc>
              <a:buNone/>
            </a:pPr>
            <a:r>
              <a:rPr lang="fr-FR" sz="2200">
                <a:latin typeface="Times New Roman" panose="02020603050405020304" pitchFamily="18" charset="0"/>
                <a:cs typeface="Times New Roman" panose="02020603050405020304" pitchFamily="18" charset="0"/>
              </a:rPr>
              <a:t>Dire aux élèves qu’ils vont écrire un texte à la manière de l’album « Va t-en grand monstre vert », que dans ce texte il y a beaucoup de GN au pluriel avec adjectifs et qu’il faudra se servir de cette séance pour arriver à bien écrire le texte.</a:t>
            </a:r>
          </a:p>
          <a:p>
            <a:pPr marL="457200" lvl="1" indent="0">
              <a:buNone/>
            </a:pPr>
            <a:endParaRPr lang="fr-FR" sz="2000">
              <a:latin typeface="Times New Roman" panose="02020603050405020304" pitchFamily="18" charset="0"/>
              <a:cs typeface="Times New Roman" panose="02020603050405020304" pitchFamily="18" charset="0"/>
            </a:endParaRPr>
          </a:p>
          <a:p>
            <a:pPr marL="457200" lvl="1" indent="0">
              <a:buNone/>
            </a:pPr>
            <a:endParaRPr lang="fr-FR" sz="2000">
              <a:latin typeface="Times New Roman" panose="02020603050405020304" pitchFamily="18" charset="0"/>
              <a:cs typeface="Times New Roman" panose="02020603050405020304" pitchFamily="18" charset="0"/>
            </a:endParaRPr>
          </a:p>
          <a:p>
            <a:pPr marL="457200" lvl="1" indent="0">
              <a:buNone/>
            </a:pPr>
            <a:endParaRPr lang="fr-FR" sz="2000">
              <a:latin typeface="Times New Roman" panose="02020603050405020304" pitchFamily="18" charset="0"/>
              <a:cs typeface="Times New Roman" panose="02020603050405020304" pitchFamily="18" charset="0"/>
            </a:endParaRPr>
          </a:p>
          <a:p>
            <a:pPr marL="457200" lvl="1" indent="0">
              <a:buNone/>
            </a:pPr>
            <a:endParaRPr lang="fr-FR" sz="2000">
              <a:latin typeface="Times New Roman" panose="02020603050405020304" pitchFamily="18" charset="0"/>
              <a:cs typeface="Times New Roman" panose="02020603050405020304" pitchFamily="18" charset="0"/>
            </a:endParaRPr>
          </a:p>
          <a:p>
            <a:pPr marL="457200" lvl="1" indent="0">
              <a:buNone/>
            </a:pPr>
            <a:r>
              <a:rPr lang="fr-FR" sz="20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6305682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70">
            <a:extLst>
              <a:ext uri="{FF2B5EF4-FFF2-40B4-BE49-F238E27FC236}">
                <a16:creationId xmlns:a16="http://schemas.microsoft.com/office/drawing/2014/main" id="{477CB8D1-5DCA-4F33-A14D-4098911306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9ED85874-1B31-403A-B08A-3F87B52C9837}"/>
              </a:ext>
            </a:extLst>
          </p:cNvPr>
          <p:cNvSpPr>
            <a:spLocks noGrp="1"/>
          </p:cNvSpPr>
          <p:nvPr>
            <p:ph idx="1"/>
          </p:nvPr>
        </p:nvSpPr>
        <p:spPr>
          <a:xfrm>
            <a:off x="642919" y="742951"/>
            <a:ext cx="5214349" cy="5667374"/>
          </a:xfrm>
          <a:solidFill>
            <a:schemeClr val="accent4">
              <a:lumMod val="20000"/>
              <a:lumOff val="80000"/>
            </a:schemeClr>
          </a:solidFill>
        </p:spPr>
        <p:txBody>
          <a:bodyPr>
            <a:normAutofit/>
          </a:bodyPr>
          <a:lstStyle/>
          <a:p>
            <a:pPr marL="0" indent="0">
              <a:buNone/>
            </a:pPr>
            <a:endParaRPr lang="fr-FR" sz="2000"/>
          </a:p>
          <a:p>
            <a:pPr>
              <a:lnSpc>
                <a:spcPct val="150000"/>
              </a:lnSpc>
            </a:pPr>
            <a:r>
              <a:rPr lang="fr-FR" sz="2000">
                <a:latin typeface="Times New Roman" panose="02020603050405020304" pitchFamily="18" charset="0"/>
                <a:cs typeface="Times New Roman" panose="02020603050405020304" pitchFamily="18" charset="0"/>
              </a:rPr>
              <a:t>Prolongement (réinvestissement, </a:t>
            </a:r>
            <a:r>
              <a:rPr lang="fr-FR" sz="2000" b="1">
                <a:latin typeface="Times New Roman" panose="02020603050405020304" pitchFamily="18" charset="0"/>
                <a:cs typeface="Times New Roman" panose="02020603050405020304" pitchFamily="18" charset="0"/>
              </a:rPr>
              <a:t>doc. A &amp; B</a:t>
            </a:r>
            <a:r>
              <a:rPr lang="fr-FR" sz="2000">
                <a:latin typeface="Times New Roman" panose="02020603050405020304" pitchFamily="18" charset="0"/>
                <a:cs typeface="Times New Roman" panose="02020603050405020304" pitchFamily="18" charset="0"/>
              </a:rPr>
              <a:t>) : production d’écrits</a:t>
            </a:r>
          </a:p>
          <a:p>
            <a:pPr>
              <a:lnSpc>
                <a:spcPct val="150000"/>
              </a:lnSpc>
              <a:buFontTx/>
              <a:buChar char="-"/>
            </a:pPr>
            <a:r>
              <a:rPr lang="fr-FR" sz="2000">
                <a:latin typeface="Times New Roman" panose="02020603050405020304" pitchFamily="18" charset="0"/>
                <a:cs typeface="Times New Roman" panose="02020603050405020304" pitchFamily="18" charset="0"/>
              </a:rPr>
              <a:t>Ecrire à la manière de l’album « Va-t’en grand monstre vert » qui contient de nombreux GN avec adjectifs.</a:t>
            </a:r>
          </a:p>
          <a:p>
            <a:pPr>
              <a:lnSpc>
                <a:spcPct val="150000"/>
              </a:lnSpc>
              <a:buFontTx/>
              <a:buChar char="-"/>
            </a:pPr>
            <a:r>
              <a:rPr lang="fr-FR" sz="2000">
                <a:latin typeface="Times New Roman" panose="02020603050405020304" pitchFamily="18" charset="0"/>
                <a:cs typeface="Times New Roman" panose="02020603050405020304" pitchFamily="18" charset="0"/>
              </a:rPr>
              <a:t>Puis révision d’écrits d’élèves projetés sur TBI</a:t>
            </a:r>
          </a:p>
          <a:p>
            <a:pPr marL="0" indent="0">
              <a:buNone/>
            </a:pPr>
            <a:endParaRPr lang="fr-FR" sz="2000"/>
          </a:p>
          <a:p>
            <a:pPr marL="0" indent="0">
              <a:buNone/>
            </a:pPr>
            <a:endParaRPr lang="fr-FR" sz="2000"/>
          </a:p>
          <a:p>
            <a:pPr marL="0" indent="0">
              <a:buNone/>
            </a:pPr>
            <a:r>
              <a:rPr lang="fr-FR" sz="1400">
                <a:hlinkClick r:id="rId2"/>
              </a:rPr>
              <a:t>BSD - La dictée négociée (reseau-canope.fr)</a:t>
            </a:r>
            <a:endParaRPr lang="fr-FR" sz="2000"/>
          </a:p>
          <a:p>
            <a:pPr marL="0" indent="0">
              <a:buNone/>
            </a:pPr>
            <a:endParaRPr lang="fr-FR" sz="2000"/>
          </a:p>
        </p:txBody>
      </p:sp>
      <p:sp>
        <p:nvSpPr>
          <p:cNvPr id="1029" name="Rectangle 72">
            <a:extLst>
              <a:ext uri="{FF2B5EF4-FFF2-40B4-BE49-F238E27FC236}">
                <a16:creationId xmlns:a16="http://schemas.microsoft.com/office/drawing/2014/main" id="{2FA7A195-03A4-44AB-A3D8-2507E2C943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418"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9">
            <a:extLst>
              <a:ext uri="{FF2B5EF4-FFF2-40B4-BE49-F238E27FC236}">
                <a16:creationId xmlns:a16="http://schemas.microsoft.com/office/drawing/2014/main" id="{8F235346-20CC-4981-B836-23ECF1F4E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73465" y="559407"/>
            <a:ext cx="514148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fficher l’image source">
            <a:extLst>
              <a:ext uri="{FF2B5EF4-FFF2-40B4-BE49-F238E27FC236}">
                <a16:creationId xmlns:a16="http://schemas.microsoft.com/office/drawing/2014/main" id="{F5546304-2A97-4CFB-B9AC-E6D0246B7C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962" r="-3" b="-3"/>
          <a:stretch/>
        </p:blipFill>
        <p:spPr bwMode="auto">
          <a:xfrm>
            <a:off x="6739337" y="983898"/>
            <a:ext cx="4809744" cy="5151725"/>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46026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2711</Words>
  <Application>Microsoft Office PowerPoint</Application>
  <PresentationFormat>Grand écran</PresentationFormat>
  <Paragraphs>327</Paragraphs>
  <Slides>41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41</vt:i4>
      </vt:variant>
    </vt:vector>
  </HeadingPairs>
  <TitlesOfParts>
    <vt:vector size="47" baseType="lpstr">
      <vt:lpstr>Arial</vt:lpstr>
      <vt:lpstr>Calibri</vt:lpstr>
      <vt:lpstr>Calibri Light</vt:lpstr>
      <vt:lpstr>Times New Roman</vt:lpstr>
      <vt:lpstr>Wingdings</vt:lpstr>
      <vt:lpstr>Thème Office</vt:lpstr>
      <vt:lpstr>  UE 302 M2  EDL C1 C2 C3 Proposition de corrigé </vt:lpstr>
      <vt:lpstr>Cadre théorique : le vocabulaire à l’école primaire</vt:lpstr>
      <vt:lpstr>Présentation PowerPoint</vt:lpstr>
      <vt:lpstr>Présentation PowerPoint</vt:lpstr>
      <vt:lpstr>Présentation PowerPoint</vt:lpstr>
      <vt:lpstr>Exemple pour le dossier C1 (MS/GS)</vt:lpstr>
      <vt:lpstr>Présentation PowerPoint</vt:lpstr>
      <vt:lpstr>Présentation PowerPoint</vt:lpstr>
      <vt:lpstr>Présentation PowerPoint</vt:lpstr>
      <vt:lpstr>Présentation PowerPoint</vt:lpstr>
      <vt:lpstr>Proposition de séance sur le thème du lexique de l’habillage en MS </vt:lpstr>
      <vt:lpstr>Présentation PowerPoint</vt:lpstr>
      <vt:lpstr>Présentation PowerPoint</vt:lpstr>
      <vt:lpstr>Entrée par l’album « J’suis pas à la mode » </vt:lpstr>
      <vt:lpstr>Présentation PowerPoint</vt:lpstr>
      <vt:lpstr>Présentation PowerPoint</vt:lpstr>
      <vt:lpstr>En quoi le travail proposé diffère de la séance en PS ? </vt:lpstr>
      <vt:lpstr>Exemple pour le dossier C2  </vt:lpstr>
      <vt:lpstr>Proposition de séance visant la connaissance et la manipulation de la notion de famille de mots au CE2 </vt:lpstr>
      <vt:lpstr>Présentation PowerPoint</vt:lpstr>
      <vt:lpstr>Présentation PowerPoint</vt:lpstr>
      <vt:lpstr>Présentation PowerPoint</vt:lpstr>
      <vt:lpstr>Doc. A : extrait du programme du C2 publié au BO n°31 du 31 juillet 2020    </vt:lpstr>
      <vt:lpstr>Doc. B : extrait de Enseigner le vocabulaire autrement, Charmeux, 2014    </vt:lpstr>
      <vt:lpstr>Doc. C : Manuel de l’élève, Français explicite, CE2, Hachette Education, 2020   </vt:lpstr>
      <vt:lpstr>Doc. D : Manuel de l’élève, A la ligne Français, SED, 2020 </vt:lpstr>
      <vt:lpstr>Exemple pour le dossier C3 </vt:lpstr>
      <vt:lpstr>Cadre théorique : le nombre dans le groupe du nom </vt:lpstr>
      <vt:lpstr>Doc.A : extrait du programme de C3 publié au BO n°31 du 30 juillet 2020</vt:lpstr>
      <vt:lpstr>Présentation PowerPoint</vt:lpstr>
      <vt:lpstr>Présentation PowerPoint</vt:lpstr>
      <vt:lpstr>Doc.C : Manuel de français CM1, Bescherelle, Hatier, 2020 (Leçon 47, p. 116-117)</vt:lpstr>
      <vt:lpstr>Présentation PowerPoint</vt:lpstr>
      <vt:lpstr>Présentation PowerPoint</vt:lpstr>
      <vt:lpstr>Présentation PowerPoint</vt:lpstr>
      <vt:lpstr>Proposition de séance en CM1 visant la connaissance et l’utilisation des règles et des marques d’accords au sein du GN dans des situations simples : déterminant + nom + adjectif(s)</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Hélène Castany</dc:creator>
  <cp:lastModifiedBy>Hélène Castany</cp:lastModifiedBy>
  <cp:revision>7</cp:revision>
  <dcterms:created xsi:type="dcterms:W3CDTF">2021-01-31T15:26:37Z</dcterms:created>
  <dcterms:modified xsi:type="dcterms:W3CDTF">2024-08-28T13:34:03Z</dcterms:modified>
</cp:coreProperties>
</file>