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9"/>
  </p:notesMasterIdLst>
  <p:sldIdLst>
    <p:sldId id="256" r:id="rId2"/>
    <p:sldId id="276" r:id="rId3"/>
    <p:sldId id="277" r:id="rId4"/>
    <p:sldId id="279" r:id="rId5"/>
    <p:sldId id="280" r:id="rId6"/>
    <p:sldId id="283" r:id="rId7"/>
    <p:sldId id="281" r:id="rId8"/>
    <p:sldId id="284" r:id="rId9"/>
    <p:sldId id="285" r:id="rId10"/>
    <p:sldId id="286" r:id="rId11"/>
    <p:sldId id="289" r:id="rId12"/>
    <p:sldId id="292" r:id="rId13"/>
    <p:sldId id="302" r:id="rId14"/>
    <p:sldId id="305" r:id="rId15"/>
    <p:sldId id="310" r:id="rId16"/>
    <p:sldId id="311" r:id="rId17"/>
    <p:sldId id="272" r:id="rId1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29"/>
    <p:restoredTop sz="92707" autoAdjust="0"/>
  </p:normalViewPr>
  <p:slideViewPr>
    <p:cSldViewPr snapToGrid="0" snapToObjects="1">
      <p:cViewPr varScale="1">
        <p:scale>
          <a:sx n="82" d="100"/>
          <a:sy n="82" d="100"/>
        </p:scale>
        <p:origin x="129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AD46F5-BF44-1948-A0D1-126F19C133FA}" type="datetimeFigureOut">
              <a:rPr lang="fr-FR" smtClean="0"/>
              <a:t>29/09/2026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F1EEA7-0C80-B940-83BE-D99F2A946F43}" type="slidenum">
              <a:rPr lang="fr-FR" smtClean="0"/>
              <a:t>‹N°›</a:t>
            </a:fld>
            <a:endParaRPr lang="fr-FR"/>
          </a:p>
        </p:txBody>
      </p:sp>
    </p:spTree>
    <p:extLst>
      <p:ext uri="{BB962C8B-B14F-4D97-AF65-F5344CB8AC3E}">
        <p14:creationId xmlns:p14="http://schemas.microsoft.com/office/powerpoint/2010/main" val="100767102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AF1EEA7-0C80-B940-83BE-D99F2A946F43}" type="slidenum">
              <a:rPr lang="fr-FR" smtClean="0"/>
              <a:t>1</a:t>
            </a:fld>
            <a:endParaRPr lang="fr-FR"/>
          </a:p>
        </p:txBody>
      </p:sp>
    </p:spTree>
    <p:extLst>
      <p:ext uri="{BB962C8B-B14F-4D97-AF65-F5344CB8AC3E}">
        <p14:creationId xmlns:p14="http://schemas.microsoft.com/office/powerpoint/2010/main" val="4048542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AF1EEA7-0C80-B940-83BE-D99F2A946F43}" type="slidenum">
              <a:rPr lang="fr-FR" smtClean="0"/>
              <a:t>2</a:t>
            </a:fld>
            <a:endParaRPr lang="fr-FR"/>
          </a:p>
        </p:txBody>
      </p:sp>
    </p:spTree>
    <p:extLst>
      <p:ext uri="{BB962C8B-B14F-4D97-AF65-F5344CB8AC3E}">
        <p14:creationId xmlns:p14="http://schemas.microsoft.com/office/powerpoint/2010/main" val="669342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La prolifération est liée à la multiplication des descendants d’une ou plusieurs cellules anormales. C’est la notion de </a:t>
            </a:r>
            <a:r>
              <a:rPr lang="fr-FR" sz="1200" b="0" i="0" u="none" strike="noStrike" kern="1200" baseline="0" dirty="0" err="1">
                <a:solidFill>
                  <a:schemeClr val="tx1"/>
                </a:solidFill>
                <a:latin typeface="+mn-lt"/>
                <a:ea typeface="+mn-ea"/>
                <a:cs typeface="+mn-cs"/>
              </a:rPr>
              <a:t>clonalité</a:t>
            </a:r>
            <a:r>
              <a:rPr lang="fr-FR" sz="1200" b="0" i="0" u="none" strike="noStrike" kern="1200" baseline="0" dirty="0">
                <a:solidFill>
                  <a:schemeClr val="tx1"/>
                </a:solidFill>
                <a:latin typeface="+mn-lt"/>
                <a:ea typeface="+mn-ea"/>
                <a:cs typeface="+mn-cs"/>
              </a:rPr>
              <a:t>. Un clone est un ensemble de cellules dérivées d’une seule cellule initiale. Les caractères cytologiques et architecturaux de ce nouveau tissu réalisant un aspect plus ou moins proche de celui du tissu normal homologue adulte ou embryonnaire. Cette ressemblance définit une notion fondamentale : la différenciation tumorale.</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Les anomalies génétiques s’accumulent généralement en plusieurs années. Au cours de ce processus en plusieurs étapes, le génome des cellules tumorales acquiert des allèles mutants de proto-oncogènes, de gènes suppresseurs de tumeur et de gènes contrôlant directement ou indirectement l’intégrité de l’ADN.</a:t>
            </a:r>
            <a:endParaRPr lang="fr-FR" dirty="0"/>
          </a:p>
        </p:txBody>
      </p:sp>
      <p:sp>
        <p:nvSpPr>
          <p:cNvPr id="4" name="Espace réservé du numéro de diapositive 3"/>
          <p:cNvSpPr>
            <a:spLocks noGrp="1"/>
          </p:cNvSpPr>
          <p:nvPr>
            <p:ph type="sldNum" sz="quarter" idx="10"/>
          </p:nvPr>
        </p:nvSpPr>
        <p:spPr/>
        <p:txBody>
          <a:bodyPr/>
          <a:lstStyle/>
          <a:p>
            <a:fld id="{1AF1EEA7-0C80-B940-83BE-D99F2A946F43}" type="slidenum">
              <a:rPr lang="fr-FR" smtClean="0"/>
              <a:t>3</a:t>
            </a:fld>
            <a:endParaRPr lang="fr-FR"/>
          </a:p>
        </p:txBody>
      </p:sp>
    </p:spTree>
    <p:extLst>
      <p:ext uri="{BB962C8B-B14F-4D97-AF65-F5344CB8AC3E}">
        <p14:creationId xmlns:p14="http://schemas.microsoft.com/office/powerpoint/2010/main" val="3125148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AF1EEA7-0C80-B940-83BE-D99F2A946F43}" type="slidenum">
              <a:rPr lang="fr-FR" smtClean="0"/>
              <a:t>4</a:t>
            </a:fld>
            <a:endParaRPr lang="fr-FR"/>
          </a:p>
        </p:txBody>
      </p:sp>
    </p:spTree>
    <p:extLst>
      <p:ext uri="{BB962C8B-B14F-4D97-AF65-F5344CB8AC3E}">
        <p14:creationId xmlns:p14="http://schemas.microsoft.com/office/powerpoint/2010/main" val="1040070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Leur évolution est généralement favorable. Toutefois, dans certains cas, elles peuvent être la cause de complications graves voire mortelles, en raison de leur siège ou de désordres métaboliques.</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Exemples :</a:t>
            </a:r>
          </a:p>
          <a:p>
            <a:r>
              <a:rPr lang="fr-FR" sz="1200" b="0" i="0" u="none" strike="noStrike" kern="1200" baseline="0" dirty="0">
                <a:solidFill>
                  <a:schemeClr val="tx1"/>
                </a:solidFill>
                <a:latin typeface="+mn-lt"/>
                <a:ea typeface="+mn-ea"/>
                <a:cs typeface="+mn-cs"/>
              </a:rPr>
              <a:t>· un méningiome du trou occipital, situé dans un orifice non expansible, peut avoir une</a:t>
            </a:r>
          </a:p>
          <a:p>
            <a:r>
              <a:rPr lang="fr-FR" sz="1200" b="0" i="0" u="none" strike="noStrike" kern="1200" baseline="0" dirty="0">
                <a:solidFill>
                  <a:schemeClr val="tx1"/>
                </a:solidFill>
                <a:latin typeface="+mn-lt"/>
                <a:ea typeface="+mn-ea"/>
                <a:cs typeface="+mn-cs"/>
              </a:rPr>
              <a:t>évolution mortelle en provoquant un engagement du tronc cérébral à travers l’orifice</a:t>
            </a:r>
          </a:p>
          <a:p>
            <a:r>
              <a:rPr lang="fr-FR" sz="1200" b="0" i="0" u="none" strike="noStrike" kern="1200" baseline="0" dirty="0">
                <a:solidFill>
                  <a:schemeClr val="tx1"/>
                </a:solidFill>
                <a:latin typeface="+mn-lt"/>
                <a:ea typeface="+mn-ea"/>
                <a:cs typeface="+mn-cs"/>
              </a:rPr>
              <a:t>occipital ;</a:t>
            </a:r>
          </a:p>
          <a:p>
            <a:r>
              <a:rPr lang="fr-FR" sz="1200" b="0" i="0" u="none" strike="noStrike" kern="1200" baseline="0" dirty="0">
                <a:solidFill>
                  <a:schemeClr val="tx1"/>
                </a:solidFill>
                <a:latin typeface="+mn-lt"/>
                <a:ea typeface="+mn-ea"/>
                <a:cs typeface="+mn-cs"/>
              </a:rPr>
              <a:t>· un adénome parathyroïdien est responsable d’une hyperparathyroïdie et par</a:t>
            </a:r>
          </a:p>
          <a:p>
            <a:r>
              <a:rPr lang="fr-FR" sz="1200" b="0" i="0" u="none" strike="noStrike" kern="1200" baseline="0" dirty="0">
                <a:solidFill>
                  <a:schemeClr val="tx1"/>
                </a:solidFill>
                <a:latin typeface="+mn-lt"/>
                <a:ea typeface="+mn-ea"/>
                <a:cs typeface="+mn-cs"/>
              </a:rPr>
              <a:t>conséquent d’une hypercalcémie parfois dangereuse.</a:t>
            </a:r>
            <a:endParaRPr lang="fr-FR" dirty="0"/>
          </a:p>
        </p:txBody>
      </p:sp>
      <p:sp>
        <p:nvSpPr>
          <p:cNvPr id="4" name="Espace réservé du numéro de diapositive 3"/>
          <p:cNvSpPr>
            <a:spLocks noGrp="1"/>
          </p:cNvSpPr>
          <p:nvPr>
            <p:ph type="sldNum" sz="quarter" idx="10"/>
          </p:nvPr>
        </p:nvSpPr>
        <p:spPr/>
        <p:txBody>
          <a:bodyPr/>
          <a:lstStyle/>
          <a:p>
            <a:fld id="{1AF1EEA7-0C80-B940-83BE-D99F2A946F43}" type="slidenum">
              <a:rPr lang="fr-FR" smtClean="0"/>
              <a:t>5</a:t>
            </a:fld>
            <a:endParaRPr lang="fr-FR"/>
          </a:p>
        </p:txBody>
      </p:sp>
    </p:spTree>
    <p:extLst>
      <p:ext uri="{BB962C8B-B14F-4D97-AF65-F5344CB8AC3E}">
        <p14:creationId xmlns:p14="http://schemas.microsoft.com/office/powerpoint/2010/main" val="329790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baseline="0" dirty="0"/>
          </a:p>
        </p:txBody>
      </p:sp>
      <p:sp>
        <p:nvSpPr>
          <p:cNvPr id="4" name="Espace réservé du numéro de diapositive 3"/>
          <p:cNvSpPr>
            <a:spLocks noGrp="1"/>
          </p:cNvSpPr>
          <p:nvPr>
            <p:ph type="sldNum" sz="quarter" idx="10"/>
          </p:nvPr>
        </p:nvSpPr>
        <p:spPr/>
        <p:txBody>
          <a:bodyPr/>
          <a:lstStyle/>
          <a:p>
            <a:fld id="{1AF1EEA7-0C80-B940-83BE-D99F2A946F43}" type="slidenum">
              <a:rPr lang="fr-FR" smtClean="0"/>
              <a:t>6</a:t>
            </a:fld>
            <a:endParaRPr lang="fr-FR"/>
          </a:p>
        </p:txBody>
      </p:sp>
    </p:spTree>
    <p:extLst>
      <p:ext uri="{BB962C8B-B14F-4D97-AF65-F5344CB8AC3E}">
        <p14:creationId xmlns:p14="http://schemas.microsoft.com/office/powerpoint/2010/main" val="1045586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a:t>Stroma réaction:</a:t>
            </a:r>
            <a:r>
              <a:rPr lang="fr-FR" baseline="0" dirty="0"/>
              <a:t> la présence d’un foyer tumoral nécessite une réaction chez l’hôte. Les modifications induites par les cellules tumorales aboutissent à la formation d’un tissu conjonctif et inflammatoire associé aux cellules tumoral: le stroma. Le stroma fait partie intégrante de la tumeur et participe à biologie et son aspect macroscopique et microscopique. Le stroma a un rôle de soutien (charpente fibreuse) et de nutrition (</a:t>
            </a:r>
            <a:r>
              <a:rPr lang="fr-FR" baseline="0" dirty="0" err="1"/>
              <a:t>angiogénèse</a:t>
            </a:r>
            <a:r>
              <a:rPr lang="fr-FR" baseline="0" dirty="0"/>
              <a:t>). Différentes modifications peuvent être responsables de stroma particuliers</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a:t>	-stroma très pauvre, d’où la nécrose des cellules tumorales</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a:t>	-stroma adaptatif (proportion adaptée de capillaires juxtaposés aux cellules tumorales)</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a:t>	-stroma riche en fibres d’où un aspect de bloc fibreux très dur dans lequel de rares cellules tumorales sont observées</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a:t>	-stroma </a:t>
            </a:r>
            <a:r>
              <a:rPr lang="fr-FR" baseline="0" dirty="0" err="1"/>
              <a:t>oedémateux</a:t>
            </a:r>
            <a:r>
              <a:rPr lang="fr-FR" baseline="0" dirty="0"/>
              <a:t> ou </a:t>
            </a:r>
            <a:r>
              <a:rPr lang="fr-FR" baseline="0" dirty="0" err="1"/>
              <a:t>myxoïde</a:t>
            </a:r>
            <a:endParaRPr lang="fr-FR"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a:t>	-stroma inflammatoire</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a:t>	-stroma avec métaplasie osseuse ou </a:t>
            </a:r>
            <a:r>
              <a:rPr lang="fr-FR" baseline="0" dirty="0" err="1"/>
              <a:t>chondroïde</a:t>
            </a:r>
            <a:endParaRPr lang="fr-FR"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a:t>	-stroma avec dépôts d’origine tumorale: calcifications arrondies (</a:t>
            </a:r>
            <a:r>
              <a:rPr lang="fr-FR" baseline="0" dirty="0" err="1"/>
              <a:t>calcosphérites</a:t>
            </a:r>
            <a:r>
              <a:rPr lang="fr-FR" baseline="0" dirty="0"/>
              <a:t>), amylose (carcinome </a:t>
            </a:r>
            <a:r>
              <a:rPr lang="fr-FR" baseline="0" dirty="0" err="1"/>
              <a:t>médulaire</a:t>
            </a:r>
            <a:r>
              <a:rPr lang="fr-FR" baseline="0" dirty="0"/>
              <a:t> de la </a:t>
            </a:r>
            <a:r>
              <a:rPr lang="fr-FR" baseline="0" dirty="0" err="1"/>
              <a:t>thyroide</a:t>
            </a:r>
            <a:r>
              <a:rPr lang="fr-FR" baseline="0" dirty="0"/>
              <a:t>)</a:t>
            </a:r>
          </a:p>
        </p:txBody>
      </p:sp>
      <p:sp>
        <p:nvSpPr>
          <p:cNvPr id="4" name="Espace réservé du numéro de diapositive 3"/>
          <p:cNvSpPr>
            <a:spLocks noGrp="1"/>
          </p:cNvSpPr>
          <p:nvPr>
            <p:ph type="sldNum" sz="quarter" idx="10"/>
          </p:nvPr>
        </p:nvSpPr>
        <p:spPr/>
        <p:txBody>
          <a:bodyPr/>
          <a:lstStyle/>
          <a:p>
            <a:fld id="{1AF1EEA7-0C80-B940-83BE-D99F2A946F43}" type="slidenum">
              <a:rPr lang="fr-FR" smtClean="0"/>
              <a:t>7</a:t>
            </a:fld>
            <a:endParaRPr lang="fr-FR"/>
          </a:p>
        </p:txBody>
      </p:sp>
    </p:spTree>
    <p:extLst>
      <p:ext uri="{BB962C8B-B14F-4D97-AF65-F5344CB8AC3E}">
        <p14:creationId xmlns:p14="http://schemas.microsoft.com/office/powerpoint/2010/main" val="1045586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AF1EEA7-0C80-B940-83BE-D99F2A946F43}" type="slidenum">
              <a:rPr lang="fr-FR" smtClean="0"/>
              <a:t>8</a:t>
            </a:fld>
            <a:endParaRPr lang="fr-FR"/>
          </a:p>
        </p:txBody>
      </p:sp>
    </p:spTree>
    <p:extLst>
      <p:ext uri="{BB962C8B-B14F-4D97-AF65-F5344CB8AC3E}">
        <p14:creationId xmlns:p14="http://schemas.microsoft.com/office/powerpoint/2010/main" val="315872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AF1EEA7-0C80-B940-83BE-D99F2A946F43}" type="slidenum">
              <a:rPr lang="fr-FR" smtClean="0"/>
              <a:t>9</a:t>
            </a:fld>
            <a:endParaRPr lang="fr-FR"/>
          </a:p>
        </p:txBody>
      </p:sp>
    </p:spTree>
    <p:extLst>
      <p:ext uri="{BB962C8B-B14F-4D97-AF65-F5344CB8AC3E}">
        <p14:creationId xmlns:p14="http://schemas.microsoft.com/office/powerpoint/2010/main" val="28530450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AF1EEA7-0C80-B940-83BE-D99F2A946F43}" type="slidenum">
              <a:rPr lang="fr-FR" smtClean="0"/>
              <a:t>10</a:t>
            </a:fld>
            <a:endParaRPr lang="fr-FR"/>
          </a:p>
        </p:txBody>
      </p:sp>
    </p:spTree>
    <p:extLst>
      <p:ext uri="{BB962C8B-B14F-4D97-AF65-F5344CB8AC3E}">
        <p14:creationId xmlns:p14="http://schemas.microsoft.com/office/powerpoint/2010/main" val="3658673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AF1EEA7-0C80-B940-83BE-D99F2A946F43}" type="slidenum">
              <a:rPr lang="fr-FR" smtClean="0"/>
              <a:t>11</a:t>
            </a:fld>
            <a:endParaRPr lang="fr-FR"/>
          </a:p>
        </p:txBody>
      </p:sp>
    </p:spTree>
    <p:extLst>
      <p:ext uri="{BB962C8B-B14F-4D97-AF65-F5344CB8AC3E}">
        <p14:creationId xmlns:p14="http://schemas.microsoft.com/office/powerpoint/2010/main" val="623215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AF1EEA7-0C80-B940-83BE-D99F2A946F43}" type="slidenum">
              <a:rPr lang="fr-FR" smtClean="0"/>
              <a:t>12</a:t>
            </a:fld>
            <a:endParaRPr lang="fr-FR"/>
          </a:p>
        </p:txBody>
      </p:sp>
    </p:spTree>
    <p:extLst>
      <p:ext uri="{BB962C8B-B14F-4D97-AF65-F5344CB8AC3E}">
        <p14:creationId xmlns:p14="http://schemas.microsoft.com/office/powerpoint/2010/main" val="8940932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AF1EEA7-0C80-B940-83BE-D99F2A946F43}" type="slidenum">
              <a:rPr lang="fr-FR" smtClean="0"/>
              <a:t>13</a:t>
            </a:fld>
            <a:endParaRPr lang="fr-FR"/>
          </a:p>
        </p:txBody>
      </p:sp>
    </p:spTree>
    <p:extLst>
      <p:ext uri="{BB962C8B-B14F-4D97-AF65-F5344CB8AC3E}">
        <p14:creationId xmlns:p14="http://schemas.microsoft.com/office/powerpoint/2010/main" val="11133038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Le système de </a:t>
            </a:r>
            <a:r>
              <a:rPr lang="fr-FR" sz="1200" b="0" i="0" u="none" strike="noStrike" kern="1200" baseline="0" dirty="0" err="1">
                <a:solidFill>
                  <a:schemeClr val="tx1"/>
                </a:solidFill>
                <a:latin typeface="+mn-lt"/>
                <a:ea typeface="+mn-ea"/>
                <a:cs typeface="+mn-cs"/>
              </a:rPr>
              <a:t>stadification</a:t>
            </a:r>
            <a:r>
              <a:rPr lang="fr-FR" sz="1200" b="0" i="0" u="none" strike="noStrike" kern="1200" baseline="0" dirty="0">
                <a:solidFill>
                  <a:schemeClr val="tx1"/>
                </a:solidFill>
                <a:latin typeface="+mn-lt"/>
                <a:ea typeface="+mn-ea"/>
                <a:cs typeface="+mn-cs"/>
              </a:rPr>
              <a:t> TNM est actuellement le plus communément utilisé dans le monde. Chacune de ces trois lettres est suivie d’un chiffre variant de 0 (absent) à 4 au maximum, ou d’un X en cas d’impossibilité d’évaluation. Ces chiffres peuvent être suivis d’une lettre, qui apporte une précision supplémentaire. Le score est précédé de la lettre c si l’évaluation du stade est clinique ou de la lettre p si elle est faite par un pathologiste.</a:t>
            </a:r>
          </a:p>
          <a:p>
            <a:r>
              <a:rPr lang="fr-FR" sz="1200" b="0" i="0" u="none" strike="noStrike" kern="1200" baseline="0" dirty="0">
                <a:solidFill>
                  <a:schemeClr val="tx1"/>
                </a:solidFill>
                <a:latin typeface="+mn-lt"/>
                <a:ea typeface="+mn-ea"/>
                <a:cs typeface="+mn-cs"/>
              </a:rPr>
              <a:t>Exemple : adénocarcinome colique stade pT4aN1bMX, le pathologiste a détecté une infiltration tumorale de la séreuse et de 2 ou 3 ganglions, mais ignore s’il existe des métastases à distance. </a:t>
            </a:r>
          </a:p>
          <a:p>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Si l’évaluation du stade est faite après un traitement (ex : radio- ou chimiothérapie), le score TNM est précédé de la lettre y. Par exemple, un adénocarcinome rectal réséqué après radiothérapie aura un score ypT0N1a s’il ne persiste plus de tumeur primitive identifiable et qu’un seul ganglion régional est envahi.</a:t>
            </a:r>
            <a:endParaRPr lang="fr-FR" dirty="0"/>
          </a:p>
        </p:txBody>
      </p:sp>
      <p:sp>
        <p:nvSpPr>
          <p:cNvPr id="4" name="Espace réservé du numéro de diapositive 3"/>
          <p:cNvSpPr>
            <a:spLocks noGrp="1"/>
          </p:cNvSpPr>
          <p:nvPr>
            <p:ph type="sldNum" sz="quarter" idx="10"/>
          </p:nvPr>
        </p:nvSpPr>
        <p:spPr/>
        <p:txBody>
          <a:bodyPr/>
          <a:lstStyle/>
          <a:p>
            <a:fld id="{1AF1EEA7-0C80-B940-83BE-D99F2A946F43}" type="slidenum">
              <a:rPr lang="fr-FR" smtClean="0"/>
              <a:t>14</a:t>
            </a:fld>
            <a:endParaRPr lang="fr-FR"/>
          </a:p>
        </p:txBody>
      </p:sp>
    </p:spTree>
    <p:extLst>
      <p:ext uri="{BB962C8B-B14F-4D97-AF65-F5344CB8AC3E}">
        <p14:creationId xmlns:p14="http://schemas.microsoft.com/office/powerpoint/2010/main" val="191796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AF1EEA7-0C80-B940-83BE-D99F2A946F43}" type="slidenum">
              <a:rPr lang="fr-FR" smtClean="0"/>
              <a:t>15</a:t>
            </a:fld>
            <a:endParaRPr lang="fr-FR"/>
          </a:p>
        </p:txBody>
      </p:sp>
    </p:spTree>
    <p:extLst>
      <p:ext uri="{BB962C8B-B14F-4D97-AF65-F5344CB8AC3E}">
        <p14:creationId xmlns:p14="http://schemas.microsoft.com/office/powerpoint/2010/main" val="11129610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AF1EEA7-0C80-B940-83BE-D99F2A946F43}" type="slidenum">
              <a:rPr lang="fr-FR" smtClean="0"/>
              <a:t>16</a:t>
            </a:fld>
            <a:endParaRPr lang="fr-FR"/>
          </a:p>
        </p:txBody>
      </p:sp>
    </p:spTree>
    <p:extLst>
      <p:ext uri="{BB962C8B-B14F-4D97-AF65-F5344CB8AC3E}">
        <p14:creationId xmlns:p14="http://schemas.microsoft.com/office/powerpoint/2010/main" val="3678408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noChangeArrowheads="1"/>
          </p:cNvSpPr>
          <p:nvPr>
            <p:ph type="sldNum" sz="quarter" idx="5"/>
          </p:nvPr>
        </p:nvSpPr>
        <p:spPr/>
        <p:txBody>
          <a:bodyPr/>
          <a:lstStyle/>
          <a:p>
            <a:pPr>
              <a:defRPr/>
            </a:pPr>
            <a:fld id="{755A1B70-331F-4246-9ECA-E63191554737}" type="slidenum">
              <a:rPr lang="fr-FR"/>
              <a:pPr>
                <a:defRPr/>
              </a:pPr>
              <a:t>17</a:t>
            </a:fld>
            <a:endParaRPr lang="fr-FR"/>
          </a:p>
        </p:txBody>
      </p:sp>
      <p:sp>
        <p:nvSpPr>
          <p:cNvPr id="6146" name="Espace réservé de l'image des diapositives 1"/>
          <p:cNvSpPr>
            <a:spLocks noGrp="1" noRot="1" noChangeAspect="1" noTextEdit="1"/>
          </p:cNvSpPr>
          <p:nvPr>
            <p:ph type="sldImg"/>
          </p:nvPr>
        </p:nvSpPr>
        <p:spPr>
          <a:ln/>
          <a:extLst>
            <a:ext uri="{909E8E84-426E-40dd-AFC4-6F175D3DCCD1}">
              <a14:hiddenFill xmlns:a14="http://schemas.microsoft.com/office/drawing/2010/main" xmlns="">
                <a:noFill/>
              </a14:hiddenFill>
            </a:ext>
            <a:ext uri="{FAA26D3D-D897-4be2-8F04-BA451C77F1D7}">
              <ma14:placeholderFlag xmlns:ma14="http://schemas.microsoft.com/office/mac/drawingml/2011/main" xmlns="" val="1"/>
            </a:ext>
          </a:extLst>
        </p:spPr>
      </p:sp>
      <p:sp>
        <p:nvSpPr>
          <p:cNvPr id="6147" name="Espace réservé des commentaires 2"/>
          <p:cNvSpPr>
            <a:spLocks noGrp="1"/>
          </p:cNvSpPr>
          <p:nvPr>
            <p:ph type="body" idx="1"/>
          </p:nvPr>
        </p:nvSpPr>
        <p:spPr/>
        <p:txBody>
          <a:bodyPr/>
          <a:lstStyle/>
          <a:p>
            <a:pPr defTabSz="457200" eaLnBrk="1" hangingPunct="1">
              <a:spcBef>
                <a:spcPct val="0"/>
              </a:spcBef>
              <a:defRPr/>
            </a:pPr>
            <a:endParaRPr lang="fr-FR" dirty="0">
              <a:cs typeface="+mn-cs"/>
            </a:endParaRPr>
          </a:p>
        </p:txBody>
      </p:sp>
      <p:sp>
        <p:nvSpPr>
          <p:cNvPr id="34820" name="Espace réservé du numéro de diapositive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30F65137-A785-DA40-9874-54AA8F20E251}" type="slidenum">
              <a:rPr lang="fr-FR" sz="1200">
                <a:latin typeface="Calibri" charset="0"/>
              </a:rPr>
              <a:pPr algn="r" eaLnBrk="1" hangingPunct="1"/>
              <a:t>17</a:t>
            </a:fld>
            <a:endParaRPr lang="fr-FR" sz="1200">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BF2325-3AAB-A459-A7CB-3085F6700108}"/>
              </a:ext>
            </a:extLst>
          </p:cNvPr>
          <p:cNvSpPr>
            <a:spLocks noGrp="1"/>
          </p:cNvSpPr>
          <p:nvPr>
            <p:ph type="ctrTitle"/>
          </p:nvPr>
        </p:nvSpPr>
        <p:spPr>
          <a:xfrm>
            <a:off x="1143000" y="1122363"/>
            <a:ext cx="6858000" cy="23876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C99E0174-745C-7B6A-2D01-4E8A20141AE4}"/>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0B00272-770A-2D59-C078-741283881CC8}"/>
              </a:ext>
            </a:extLst>
          </p:cNvPr>
          <p:cNvSpPr>
            <a:spLocks noGrp="1"/>
          </p:cNvSpPr>
          <p:nvPr>
            <p:ph type="dt" sz="half" idx="10"/>
          </p:nvPr>
        </p:nvSpPr>
        <p:spPr/>
        <p:txBody>
          <a:bodyPr/>
          <a:lstStyle/>
          <a:p>
            <a:fld id="{B01F9CA3-105E-4857-9057-6DB6197DA786}" type="datetimeFigureOut">
              <a:rPr lang="en-US" smtClean="0"/>
              <a:t>9/29/2026</a:t>
            </a:fld>
            <a:endParaRPr lang="en-US"/>
          </a:p>
        </p:txBody>
      </p:sp>
      <p:sp>
        <p:nvSpPr>
          <p:cNvPr id="5" name="Espace réservé du pied de page 4">
            <a:extLst>
              <a:ext uri="{FF2B5EF4-FFF2-40B4-BE49-F238E27FC236}">
                <a16:creationId xmlns:a16="http://schemas.microsoft.com/office/drawing/2014/main" id="{953817A4-EDF2-E632-2E13-C97823FC3DAC}"/>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1038BAF2-690A-CA63-7DC7-DD13BD32DED1}"/>
              </a:ext>
            </a:extLst>
          </p:cNvPr>
          <p:cNvSpPr>
            <a:spLocks noGrp="1"/>
          </p:cNvSpPr>
          <p:nvPr>
            <p:ph type="sldNum" sz="quarter" idx="12"/>
          </p:nvPr>
        </p:nvSpPr>
        <p:spPr/>
        <p:txBody>
          <a:bodyPr/>
          <a:lstStyle/>
          <a:p>
            <a:fld id="{7F5CE407-6216-4202-80E4-A30DC2F709B2}" type="slidenum">
              <a:rPr lang="en-US" smtClean="0"/>
              <a:t>‹N°›</a:t>
            </a:fld>
            <a:endParaRPr lang="en-US"/>
          </a:p>
        </p:txBody>
      </p:sp>
    </p:spTree>
    <p:extLst>
      <p:ext uri="{BB962C8B-B14F-4D97-AF65-F5344CB8AC3E}">
        <p14:creationId xmlns:p14="http://schemas.microsoft.com/office/powerpoint/2010/main" val="3096236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32C5FE-4B22-074A-C69C-8DAB19E5A3F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A514E57-6091-183B-2E6A-4A7991A4BF2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E328410-7C59-16C7-125E-3EF074B7BDC2}"/>
              </a:ext>
            </a:extLst>
          </p:cNvPr>
          <p:cNvSpPr>
            <a:spLocks noGrp="1"/>
          </p:cNvSpPr>
          <p:nvPr>
            <p:ph type="dt" sz="half" idx="10"/>
          </p:nvPr>
        </p:nvSpPr>
        <p:spPr/>
        <p:txBody>
          <a:bodyPr/>
          <a:lstStyle/>
          <a:p>
            <a:fld id="{B01F9CA3-105E-4857-9057-6DB6197DA786}" type="datetimeFigureOut">
              <a:rPr lang="en-US" smtClean="0"/>
              <a:t>9/29/2026</a:t>
            </a:fld>
            <a:endParaRPr lang="en-US"/>
          </a:p>
        </p:txBody>
      </p:sp>
      <p:sp>
        <p:nvSpPr>
          <p:cNvPr id="5" name="Espace réservé du pied de page 4">
            <a:extLst>
              <a:ext uri="{FF2B5EF4-FFF2-40B4-BE49-F238E27FC236}">
                <a16:creationId xmlns:a16="http://schemas.microsoft.com/office/drawing/2014/main" id="{E08F9F25-2455-F3DB-4BB0-F37643B0E4A8}"/>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5B17D29B-EF53-AC49-13C5-7639D30EECA7}"/>
              </a:ext>
            </a:extLst>
          </p:cNvPr>
          <p:cNvSpPr>
            <a:spLocks noGrp="1"/>
          </p:cNvSpPr>
          <p:nvPr>
            <p:ph type="sldNum" sz="quarter" idx="12"/>
          </p:nvPr>
        </p:nvSpPr>
        <p:spPr/>
        <p:txBody>
          <a:bodyPr/>
          <a:lstStyle/>
          <a:p>
            <a:fld id="{7F5CE407-6216-4202-80E4-A30DC2F709B2}" type="slidenum">
              <a:rPr lang="en-US" smtClean="0"/>
              <a:t>‹N°›</a:t>
            </a:fld>
            <a:endParaRPr lang="en-US"/>
          </a:p>
        </p:txBody>
      </p:sp>
    </p:spTree>
    <p:extLst>
      <p:ext uri="{BB962C8B-B14F-4D97-AF65-F5344CB8AC3E}">
        <p14:creationId xmlns:p14="http://schemas.microsoft.com/office/powerpoint/2010/main" val="756664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64F6E6-DC57-07E6-4D61-D33248302282}"/>
              </a:ext>
            </a:extLst>
          </p:cNvPr>
          <p:cNvSpPr>
            <a:spLocks noGrp="1"/>
          </p:cNvSpPr>
          <p:nvPr>
            <p:ph type="title"/>
          </p:nvPr>
        </p:nvSpPr>
        <p:spPr>
          <a:xfrm>
            <a:off x="623888" y="1709739"/>
            <a:ext cx="7886700" cy="2852737"/>
          </a:xfrm>
        </p:spPr>
        <p:txBody>
          <a:bodyPr anchor="b"/>
          <a:lstStyle>
            <a:lvl1pPr>
              <a:defRPr sz="4500"/>
            </a:lvl1pPr>
          </a:lstStyle>
          <a:p>
            <a:r>
              <a:rPr lang="fr-FR"/>
              <a:t>Modifiez le style du titre</a:t>
            </a:r>
          </a:p>
        </p:txBody>
      </p:sp>
      <p:sp>
        <p:nvSpPr>
          <p:cNvPr id="3" name="Espace réservé du texte 2">
            <a:extLst>
              <a:ext uri="{FF2B5EF4-FFF2-40B4-BE49-F238E27FC236}">
                <a16:creationId xmlns:a16="http://schemas.microsoft.com/office/drawing/2014/main" id="{6875E7A8-66E4-CAFF-071B-F11069A3496B}"/>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864D33F-D883-A001-0FF8-B997E432A3FF}"/>
              </a:ext>
            </a:extLst>
          </p:cNvPr>
          <p:cNvSpPr>
            <a:spLocks noGrp="1"/>
          </p:cNvSpPr>
          <p:nvPr>
            <p:ph type="dt" sz="half" idx="10"/>
          </p:nvPr>
        </p:nvSpPr>
        <p:spPr/>
        <p:txBody>
          <a:bodyPr/>
          <a:lstStyle/>
          <a:p>
            <a:fld id="{B01F9CA3-105E-4857-9057-6DB6197DA786}" type="datetimeFigureOut">
              <a:rPr lang="en-US" smtClean="0"/>
              <a:t>9/29/2026</a:t>
            </a:fld>
            <a:endParaRPr lang="en-US"/>
          </a:p>
        </p:txBody>
      </p:sp>
      <p:sp>
        <p:nvSpPr>
          <p:cNvPr id="5" name="Espace réservé du pied de page 4">
            <a:extLst>
              <a:ext uri="{FF2B5EF4-FFF2-40B4-BE49-F238E27FC236}">
                <a16:creationId xmlns:a16="http://schemas.microsoft.com/office/drawing/2014/main" id="{D5310D2B-7603-C44A-2602-E993ACAA98F1}"/>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B71DD2E7-142E-E874-32E9-E782A53FFE1C}"/>
              </a:ext>
            </a:extLst>
          </p:cNvPr>
          <p:cNvSpPr>
            <a:spLocks noGrp="1"/>
          </p:cNvSpPr>
          <p:nvPr>
            <p:ph type="sldNum" sz="quarter" idx="12"/>
          </p:nvPr>
        </p:nvSpPr>
        <p:spPr/>
        <p:txBody>
          <a:bodyPr/>
          <a:lstStyle/>
          <a:p>
            <a:fld id="{7F5CE407-6216-4202-80E4-A30DC2F709B2}" type="slidenum">
              <a:rPr lang="en-US" smtClean="0"/>
              <a:t>‹N°›</a:t>
            </a:fld>
            <a:endParaRPr lang="en-US"/>
          </a:p>
        </p:txBody>
      </p:sp>
    </p:spTree>
    <p:extLst>
      <p:ext uri="{BB962C8B-B14F-4D97-AF65-F5344CB8AC3E}">
        <p14:creationId xmlns:p14="http://schemas.microsoft.com/office/powerpoint/2010/main" val="102517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767623-7E7B-C8A8-56FE-CE80B510369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03F0064-8D6B-735D-AFC3-D4013E73754A}"/>
              </a:ext>
            </a:extLst>
          </p:cNvPr>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D9D4F08-E32D-1FF3-F6D8-C49628035CC9}"/>
              </a:ext>
            </a:extLst>
          </p:cNvPr>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7569909-FC31-8948-B292-4166A60897CC}"/>
              </a:ext>
            </a:extLst>
          </p:cNvPr>
          <p:cNvSpPr>
            <a:spLocks noGrp="1"/>
          </p:cNvSpPr>
          <p:nvPr>
            <p:ph type="dt" sz="half" idx="10"/>
          </p:nvPr>
        </p:nvSpPr>
        <p:spPr/>
        <p:txBody>
          <a:bodyPr/>
          <a:lstStyle/>
          <a:p>
            <a:fld id="{B01F9CA3-105E-4857-9057-6DB6197DA786}" type="datetimeFigureOut">
              <a:rPr lang="en-US" smtClean="0"/>
              <a:t>9/29/2026</a:t>
            </a:fld>
            <a:endParaRPr lang="en-US"/>
          </a:p>
        </p:txBody>
      </p:sp>
      <p:sp>
        <p:nvSpPr>
          <p:cNvPr id="6" name="Espace réservé du pied de page 5">
            <a:extLst>
              <a:ext uri="{FF2B5EF4-FFF2-40B4-BE49-F238E27FC236}">
                <a16:creationId xmlns:a16="http://schemas.microsoft.com/office/drawing/2014/main" id="{B21CFCE0-F121-43A7-B794-A61879B99A05}"/>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id="{5C87CC33-44B8-B72C-A59F-2157C44EAA13}"/>
              </a:ext>
            </a:extLst>
          </p:cNvPr>
          <p:cNvSpPr>
            <a:spLocks noGrp="1"/>
          </p:cNvSpPr>
          <p:nvPr>
            <p:ph type="sldNum" sz="quarter" idx="12"/>
          </p:nvPr>
        </p:nvSpPr>
        <p:spPr/>
        <p:txBody>
          <a:bodyPr/>
          <a:lstStyle/>
          <a:p>
            <a:fld id="{7F5CE407-6216-4202-80E4-A30DC2F709B2}" type="slidenum">
              <a:rPr lang="en-US" smtClean="0"/>
              <a:t>‹N°›</a:t>
            </a:fld>
            <a:endParaRPr lang="en-US"/>
          </a:p>
        </p:txBody>
      </p:sp>
    </p:spTree>
    <p:extLst>
      <p:ext uri="{BB962C8B-B14F-4D97-AF65-F5344CB8AC3E}">
        <p14:creationId xmlns:p14="http://schemas.microsoft.com/office/powerpoint/2010/main" val="2701266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A81C80-36EA-C4E4-290C-0D492383C24A}"/>
              </a:ext>
            </a:extLst>
          </p:cNvPr>
          <p:cNvSpPr>
            <a:spLocks noGrp="1"/>
          </p:cNvSpPr>
          <p:nvPr>
            <p:ph type="title"/>
          </p:nvPr>
        </p:nvSpPr>
        <p:spPr>
          <a:xfrm>
            <a:off x="629841" y="365126"/>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C3C5AA0-B14F-2FCF-9031-32BA13C7624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841107-AB99-5708-C035-909741A21078}"/>
              </a:ext>
            </a:extLst>
          </p:cNvPr>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6EE8AA3-BEA2-9D4B-96EE-785CABA179F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D8B7C52-03C0-C6C6-ED7C-42A1EBDAE43E}"/>
              </a:ext>
            </a:extLst>
          </p:cNvPr>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C954B44-0976-6029-3A5A-15B2EF46AE4E}"/>
              </a:ext>
            </a:extLst>
          </p:cNvPr>
          <p:cNvSpPr>
            <a:spLocks noGrp="1"/>
          </p:cNvSpPr>
          <p:nvPr>
            <p:ph type="dt" sz="half" idx="10"/>
          </p:nvPr>
        </p:nvSpPr>
        <p:spPr/>
        <p:txBody>
          <a:bodyPr/>
          <a:lstStyle/>
          <a:p>
            <a:fld id="{B01F9CA3-105E-4857-9057-6DB6197DA786}" type="datetimeFigureOut">
              <a:rPr lang="en-US" smtClean="0"/>
              <a:t>9/29/2026</a:t>
            </a:fld>
            <a:endParaRPr lang="en-US"/>
          </a:p>
        </p:txBody>
      </p:sp>
      <p:sp>
        <p:nvSpPr>
          <p:cNvPr id="8" name="Espace réservé du pied de page 7">
            <a:extLst>
              <a:ext uri="{FF2B5EF4-FFF2-40B4-BE49-F238E27FC236}">
                <a16:creationId xmlns:a16="http://schemas.microsoft.com/office/drawing/2014/main" id="{F453385D-0F10-69DE-FD3A-51B59436B5EC}"/>
              </a:ext>
            </a:extLst>
          </p:cNvPr>
          <p:cNvSpPr>
            <a:spLocks noGrp="1"/>
          </p:cNvSpPr>
          <p:nvPr>
            <p:ph type="ftr" sz="quarter" idx="11"/>
          </p:nvPr>
        </p:nvSpPr>
        <p:spPr/>
        <p:txBody>
          <a:bodyPr/>
          <a:lstStyle/>
          <a:p>
            <a:endParaRPr lang="en-US"/>
          </a:p>
        </p:txBody>
      </p:sp>
      <p:sp>
        <p:nvSpPr>
          <p:cNvPr id="9" name="Espace réservé du numéro de diapositive 8">
            <a:extLst>
              <a:ext uri="{FF2B5EF4-FFF2-40B4-BE49-F238E27FC236}">
                <a16:creationId xmlns:a16="http://schemas.microsoft.com/office/drawing/2014/main" id="{A1929D80-FB86-8B15-A49B-86724D28337D}"/>
              </a:ext>
            </a:extLst>
          </p:cNvPr>
          <p:cNvSpPr>
            <a:spLocks noGrp="1"/>
          </p:cNvSpPr>
          <p:nvPr>
            <p:ph type="sldNum" sz="quarter" idx="12"/>
          </p:nvPr>
        </p:nvSpPr>
        <p:spPr/>
        <p:txBody>
          <a:bodyPr/>
          <a:lstStyle/>
          <a:p>
            <a:fld id="{7F5CE407-6216-4202-80E4-A30DC2F709B2}" type="slidenum">
              <a:rPr lang="en-US" smtClean="0"/>
              <a:t>‹N°›</a:t>
            </a:fld>
            <a:endParaRPr lang="en-US"/>
          </a:p>
        </p:txBody>
      </p:sp>
    </p:spTree>
    <p:extLst>
      <p:ext uri="{BB962C8B-B14F-4D97-AF65-F5344CB8AC3E}">
        <p14:creationId xmlns:p14="http://schemas.microsoft.com/office/powerpoint/2010/main" val="4046981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6EEBC8-F69F-0562-5E96-6810BBE9991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E69BB00-94E1-A305-A7A2-9C913321F5F5}"/>
              </a:ext>
            </a:extLst>
          </p:cNvPr>
          <p:cNvSpPr>
            <a:spLocks noGrp="1"/>
          </p:cNvSpPr>
          <p:nvPr>
            <p:ph type="dt" sz="half" idx="10"/>
          </p:nvPr>
        </p:nvSpPr>
        <p:spPr/>
        <p:txBody>
          <a:bodyPr/>
          <a:lstStyle/>
          <a:p>
            <a:fld id="{B01F9CA3-105E-4857-9057-6DB6197DA786}" type="datetimeFigureOut">
              <a:rPr lang="en-US" smtClean="0"/>
              <a:t>9/29/2026</a:t>
            </a:fld>
            <a:endParaRPr lang="en-US"/>
          </a:p>
        </p:txBody>
      </p:sp>
      <p:sp>
        <p:nvSpPr>
          <p:cNvPr id="4" name="Espace réservé du pied de page 3">
            <a:extLst>
              <a:ext uri="{FF2B5EF4-FFF2-40B4-BE49-F238E27FC236}">
                <a16:creationId xmlns:a16="http://schemas.microsoft.com/office/drawing/2014/main" id="{A3271C44-E4CA-49E4-D865-350FABC461CA}"/>
              </a:ext>
            </a:extLst>
          </p:cNvPr>
          <p:cNvSpPr>
            <a:spLocks noGrp="1"/>
          </p:cNvSpPr>
          <p:nvPr>
            <p:ph type="ftr" sz="quarter" idx="11"/>
          </p:nvPr>
        </p:nvSpPr>
        <p:spPr/>
        <p:txBody>
          <a:bodyPr/>
          <a:lstStyle/>
          <a:p>
            <a:endParaRPr lang="en-US"/>
          </a:p>
        </p:txBody>
      </p:sp>
      <p:sp>
        <p:nvSpPr>
          <p:cNvPr id="5" name="Espace réservé du numéro de diapositive 4">
            <a:extLst>
              <a:ext uri="{FF2B5EF4-FFF2-40B4-BE49-F238E27FC236}">
                <a16:creationId xmlns:a16="http://schemas.microsoft.com/office/drawing/2014/main" id="{E16CD4EA-C6F7-AF6F-E641-87584872BCD6}"/>
              </a:ext>
            </a:extLst>
          </p:cNvPr>
          <p:cNvSpPr>
            <a:spLocks noGrp="1"/>
          </p:cNvSpPr>
          <p:nvPr>
            <p:ph type="sldNum" sz="quarter" idx="12"/>
          </p:nvPr>
        </p:nvSpPr>
        <p:spPr/>
        <p:txBody>
          <a:bodyPr/>
          <a:lstStyle/>
          <a:p>
            <a:fld id="{7F5CE407-6216-4202-80E4-A30DC2F709B2}" type="slidenum">
              <a:rPr lang="en-US" smtClean="0"/>
              <a:t>‹N°›</a:t>
            </a:fld>
            <a:endParaRPr lang="en-US"/>
          </a:p>
        </p:txBody>
      </p:sp>
    </p:spTree>
    <p:extLst>
      <p:ext uri="{BB962C8B-B14F-4D97-AF65-F5344CB8AC3E}">
        <p14:creationId xmlns:p14="http://schemas.microsoft.com/office/powerpoint/2010/main" val="3095917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4BD2F12-898E-8DF3-F683-188EDCD227C6}"/>
              </a:ext>
            </a:extLst>
          </p:cNvPr>
          <p:cNvSpPr>
            <a:spLocks noGrp="1"/>
          </p:cNvSpPr>
          <p:nvPr>
            <p:ph type="dt" sz="half" idx="10"/>
          </p:nvPr>
        </p:nvSpPr>
        <p:spPr/>
        <p:txBody>
          <a:bodyPr/>
          <a:lstStyle/>
          <a:p>
            <a:fld id="{B01F9CA3-105E-4857-9057-6DB6197DA786}" type="datetimeFigureOut">
              <a:rPr lang="en-US" smtClean="0"/>
              <a:t>9/29/2026</a:t>
            </a:fld>
            <a:endParaRPr lang="en-US"/>
          </a:p>
        </p:txBody>
      </p:sp>
      <p:sp>
        <p:nvSpPr>
          <p:cNvPr id="3" name="Espace réservé du pied de page 2">
            <a:extLst>
              <a:ext uri="{FF2B5EF4-FFF2-40B4-BE49-F238E27FC236}">
                <a16:creationId xmlns:a16="http://schemas.microsoft.com/office/drawing/2014/main" id="{9E742C64-762F-1914-6331-A55BB8C52AFA}"/>
              </a:ext>
            </a:extLst>
          </p:cNvPr>
          <p:cNvSpPr>
            <a:spLocks noGrp="1"/>
          </p:cNvSpPr>
          <p:nvPr>
            <p:ph type="ftr" sz="quarter" idx="11"/>
          </p:nvPr>
        </p:nvSpPr>
        <p:spPr/>
        <p:txBody>
          <a:bodyPr/>
          <a:lstStyle/>
          <a:p>
            <a:endParaRPr lang="en-US"/>
          </a:p>
        </p:txBody>
      </p:sp>
      <p:sp>
        <p:nvSpPr>
          <p:cNvPr id="4" name="Espace réservé du numéro de diapositive 3">
            <a:extLst>
              <a:ext uri="{FF2B5EF4-FFF2-40B4-BE49-F238E27FC236}">
                <a16:creationId xmlns:a16="http://schemas.microsoft.com/office/drawing/2014/main" id="{32ED0AF1-80A3-A67F-9AB5-B721450CF539}"/>
              </a:ext>
            </a:extLst>
          </p:cNvPr>
          <p:cNvSpPr>
            <a:spLocks noGrp="1"/>
          </p:cNvSpPr>
          <p:nvPr>
            <p:ph type="sldNum" sz="quarter" idx="12"/>
          </p:nvPr>
        </p:nvSpPr>
        <p:spPr/>
        <p:txBody>
          <a:bodyPr/>
          <a:lstStyle/>
          <a:p>
            <a:fld id="{7F5CE407-6216-4202-80E4-A30DC2F709B2}" type="slidenum">
              <a:rPr lang="en-US" smtClean="0"/>
              <a:t>‹N°›</a:t>
            </a:fld>
            <a:endParaRPr lang="en-US"/>
          </a:p>
        </p:txBody>
      </p:sp>
    </p:spTree>
    <p:extLst>
      <p:ext uri="{BB962C8B-B14F-4D97-AF65-F5344CB8AC3E}">
        <p14:creationId xmlns:p14="http://schemas.microsoft.com/office/powerpoint/2010/main" val="3017813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9D469E-FA29-B97E-6DEB-AAAE9169A293}"/>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du contenu 2">
            <a:extLst>
              <a:ext uri="{FF2B5EF4-FFF2-40B4-BE49-F238E27FC236}">
                <a16:creationId xmlns:a16="http://schemas.microsoft.com/office/drawing/2014/main" id="{0BE759DE-2F65-1499-116F-B320E709797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A23479F-231D-0604-2E69-70A60A24502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00EECA9-0C84-09CE-2CBB-6A1860B0EC20}"/>
              </a:ext>
            </a:extLst>
          </p:cNvPr>
          <p:cNvSpPr>
            <a:spLocks noGrp="1"/>
          </p:cNvSpPr>
          <p:nvPr>
            <p:ph type="dt" sz="half" idx="10"/>
          </p:nvPr>
        </p:nvSpPr>
        <p:spPr/>
        <p:txBody>
          <a:bodyPr/>
          <a:lstStyle/>
          <a:p>
            <a:fld id="{B01F9CA3-105E-4857-9057-6DB6197DA786}" type="datetimeFigureOut">
              <a:rPr lang="en-US" smtClean="0"/>
              <a:t>9/29/2026</a:t>
            </a:fld>
            <a:endParaRPr lang="en-US"/>
          </a:p>
        </p:txBody>
      </p:sp>
      <p:sp>
        <p:nvSpPr>
          <p:cNvPr id="6" name="Espace réservé du pied de page 5">
            <a:extLst>
              <a:ext uri="{FF2B5EF4-FFF2-40B4-BE49-F238E27FC236}">
                <a16:creationId xmlns:a16="http://schemas.microsoft.com/office/drawing/2014/main" id="{F6960E63-589F-0BD9-878A-DB7A9DD76DC3}"/>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id="{F5839825-92C1-0F80-9494-82C3686192A9}"/>
              </a:ext>
            </a:extLst>
          </p:cNvPr>
          <p:cNvSpPr>
            <a:spLocks noGrp="1"/>
          </p:cNvSpPr>
          <p:nvPr>
            <p:ph type="sldNum" sz="quarter" idx="12"/>
          </p:nvPr>
        </p:nvSpPr>
        <p:spPr/>
        <p:txBody>
          <a:bodyPr/>
          <a:lstStyle/>
          <a:p>
            <a:fld id="{7F5CE407-6216-4202-80E4-A30DC2F709B2}" type="slidenum">
              <a:rPr lang="en-US" smtClean="0"/>
              <a:t>‹N°›</a:t>
            </a:fld>
            <a:endParaRPr lang="en-US"/>
          </a:p>
        </p:txBody>
      </p:sp>
    </p:spTree>
    <p:extLst>
      <p:ext uri="{BB962C8B-B14F-4D97-AF65-F5344CB8AC3E}">
        <p14:creationId xmlns:p14="http://schemas.microsoft.com/office/powerpoint/2010/main" val="115943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DA0C08-0778-9E98-E04F-2880606D0A3F}"/>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pour une image  2">
            <a:extLst>
              <a:ext uri="{FF2B5EF4-FFF2-40B4-BE49-F238E27FC236}">
                <a16:creationId xmlns:a16="http://schemas.microsoft.com/office/drawing/2014/main" id="{4D86D3E2-A051-A190-C3FF-05111F7E9CDB}"/>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a:extLst>
              <a:ext uri="{FF2B5EF4-FFF2-40B4-BE49-F238E27FC236}">
                <a16:creationId xmlns:a16="http://schemas.microsoft.com/office/drawing/2014/main" id="{18463ED9-C28A-30B5-73D4-DF39127185F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3C3E909-CE49-4C0B-EB5D-3628147BB6F4}"/>
              </a:ext>
            </a:extLst>
          </p:cNvPr>
          <p:cNvSpPr>
            <a:spLocks noGrp="1"/>
          </p:cNvSpPr>
          <p:nvPr>
            <p:ph type="dt" sz="half" idx="10"/>
          </p:nvPr>
        </p:nvSpPr>
        <p:spPr/>
        <p:txBody>
          <a:bodyPr/>
          <a:lstStyle/>
          <a:p>
            <a:fld id="{B01F9CA3-105E-4857-9057-6DB6197DA786}" type="datetimeFigureOut">
              <a:rPr lang="en-US" smtClean="0"/>
              <a:t>9/29/2026</a:t>
            </a:fld>
            <a:endParaRPr lang="en-US"/>
          </a:p>
        </p:txBody>
      </p:sp>
      <p:sp>
        <p:nvSpPr>
          <p:cNvPr id="6" name="Espace réservé du pied de page 5">
            <a:extLst>
              <a:ext uri="{FF2B5EF4-FFF2-40B4-BE49-F238E27FC236}">
                <a16:creationId xmlns:a16="http://schemas.microsoft.com/office/drawing/2014/main" id="{68970261-B715-009F-1E2A-E4B0B08611A0}"/>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id="{75C57F4C-1812-7BB4-012E-FE07891E35DF}"/>
              </a:ext>
            </a:extLst>
          </p:cNvPr>
          <p:cNvSpPr>
            <a:spLocks noGrp="1"/>
          </p:cNvSpPr>
          <p:nvPr>
            <p:ph type="sldNum" sz="quarter" idx="12"/>
          </p:nvPr>
        </p:nvSpPr>
        <p:spPr/>
        <p:txBody>
          <a:bodyPr/>
          <a:lstStyle/>
          <a:p>
            <a:fld id="{7F5CE407-6216-4202-80E4-A30DC2F709B2}" type="slidenum">
              <a:rPr lang="en-US" smtClean="0"/>
              <a:t>‹N°›</a:t>
            </a:fld>
            <a:endParaRPr lang="en-US"/>
          </a:p>
        </p:txBody>
      </p:sp>
    </p:spTree>
    <p:extLst>
      <p:ext uri="{BB962C8B-B14F-4D97-AF65-F5344CB8AC3E}">
        <p14:creationId xmlns:p14="http://schemas.microsoft.com/office/powerpoint/2010/main" val="334381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5D29DE-47C2-347E-A469-8D0DB27AB067}"/>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254AABB-C90E-D5DF-7EB4-6AAA80B894C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B2046EA-9910-0275-7F96-3B2CD11E3BC9}"/>
              </a:ext>
            </a:extLst>
          </p:cNvPr>
          <p:cNvSpPr>
            <a:spLocks noGrp="1"/>
          </p:cNvSpPr>
          <p:nvPr>
            <p:ph type="dt" sz="half" idx="10"/>
          </p:nvPr>
        </p:nvSpPr>
        <p:spPr/>
        <p:txBody>
          <a:bodyPr/>
          <a:lstStyle/>
          <a:p>
            <a:fld id="{B01F9CA3-105E-4857-9057-6DB6197DA786}" type="datetimeFigureOut">
              <a:rPr lang="en-US" smtClean="0"/>
              <a:t>9/29/2026</a:t>
            </a:fld>
            <a:endParaRPr lang="en-US"/>
          </a:p>
        </p:txBody>
      </p:sp>
      <p:sp>
        <p:nvSpPr>
          <p:cNvPr id="5" name="Espace réservé du pied de page 4">
            <a:extLst>
              <a:ext uri="{FF2B5EF4-FFF2-40B4-BE49-F238E27FC236}">
                <a16:creationId xmlns:a16="http://schemas.microsoft.com/office/drawing/2014/main" id="{BB3A7834-323D-6A88-1E88-B6CD61592381}"/>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18385A91-597B-CE9C-59B6-436A46B0C842}"/>
              </a:ext>
            </a:extLst>
          </p:cNvPr>
          <p:cNvSpPr>
            <a:spLocks noGrp="1"/>
          </p:cNvSpPr>
          <p:nvPr>
            <p:ph type="sldNum" sz="quarter" idx="12"/>
          </p:nvPr>
        </p:nvSpPr>
        <p:spPr/>
        <p:txBody>
          <a:bodyPr/>
          <a:lstStyle/>
          <a:p>
            <a:fld id="{7F5CE407-6216-4202-80E4-A30DC2F709B2}" type="slidenum">
              <a:rPr lang="en-US" smtClean="0"/>
              <a:t>‹N°›</a:t>
            </a:fld>
            <a:endParaRPr lang="en-US"/>
          </a:p>
        </p:txBody>
      </p:sp>
    </p:spTree>
    <p:extLst>
      <p:ext uri="{BB962C8B-B14F-4D97-AF65-F5344CB8AC3E}">
        <p14:creationId xmlns:p14="http://schemas.microsoft.com/office/powerpoint/2010/main" val="1855415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998E6D7-D3A9-9FEC-AD22-D76CB9EE3A69}"/>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D97D560-70BD-2691-3A86-16BC30294F1D}"/>
              </a:ext>
            </a:extLst>
          </p:cNvPr>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2A4F934-109E-5512-329A-65413F7133DE}"/>
              </a:ext>
            </a:extLst>
          </p:cNvPr>
          <p:cNvSpPr>
            <a:spLocks noGrp="1"/>
          </p:cNvSpPr>
          <p:nvPr>
            <p:ph type="dt" sz="half" idx="10"/>
          </p:nvPr>
        </p:nvSpPr>
        <p:spPr/>
        <p:txBody>
          <a:bodyPr/>
          <a:lstStyle/>
          <a:p>
            <a:fld id="{B01F9CA3-105E-4857-9057-6DB6197DA786}" type="datetimeFigureOut">
              <a:rPr lang="en-US" smtClean="0"/>
              <a:t>9/29/2026</a:t>
            </a:fld>
            <a:endParaRPr lang="en-US"/>
          </a:p>
        </p:txBody>
      </p:sp>
      <p:sp>
        <p:nvSpPr>
          <p:cNvPr id="5" name="Espace réservé du pied de page 4">
            <a:extLst>
              <a:ext uri="{FF2B5EF4-FFF2-40B4-BE49-F238E27FC236}">
                <a16:creationId xmlns:a16="http://schemas.microsoft.com/office/drawing/2014/main" id="{4806956A-2B92-1327-E348-0AF199EE01ED}"/>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id="{7881A4F3-9612-89B0-68A8-940F5BA2B0EA}"/>
              </a:ext>
            </a:extLst>
          </p:cNvPr>
          <p:cNvSpPr>
            <a:spLocks noGrp="1"/>
          </p:cNvSpPr>
          <p:nvPr>
            <p:ph type="sldNum" sz="quarter" idx="12"/>
          </p:nvPr>
        </p:nvSpPr>
        <p:spPr/>
        <p:txBody>
          <a:bodyPr/>
          <a:lstStyle/>
          <a:p>
            <a:fld id="{7F5CE407-6216-4202-80E4-A30DC2F709B2}" type="slidenum">
              <a:rPr lang="en-US" smtClean="0"/>
              <a:t>‹N°›</a:t>
            </a:fld>
            <a:endParaRPr lang="en-US"/>
          </a:p>
        </p:txBody>
      </p:sp>
    </p:spTree>
    <p:extLst>
      <p:ext uri="{BB962C8B-B14F-4D97-AF65-F5344CB8AC3E}">
        <p14:creationId xmlns:p14="http://schemas.microsoft.com/office/powerpoint/2010/main" val="54945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C15437C-53F0-537C-60EA-BC4FF9DF5F03}"/>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E73ECB3-060B-93DD-ECE8-35EDDBB6785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5A76886-88C4-7798-332D-81AA7F4F38B1}"/>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1F9CA3-105E-4857-9057-6DB6197DA786}" type="datetimeFigureOut">
              <a:rPr lang="en-US" smtClean="0"/>
              <a:t>9/29/2026</a:t>
            </a:fld>
            <a:endParaRPr lang="en-US"/>
          </a:p>
        </p:txBody>
      </p:sp>
      <p:sp>
        <p:nvSpPr>
          <p:cNvPr id="5" name="Espace réservé du pied de page 4">
            <a:extLst>
              <a:ext uri="{FF2B5EF4-FFF2-40B4-BE49-F238E27FC236}">
                <a16:creationId xmlns:a16="http://schemas.microsoft.com/office/drawing/2014/main" id="{AFC4AE2A-3B5D-DA57-ECA8-F776B38F41D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Espace réservé du numéro de diapositive 5">
            <a:extLst>
              <a:ext uri="{FF2B5EF4-FFF2-40B4-BE49-F238E27FC236}">
                <a16:creationId xmlns:a16="http://schemas.microsoft.com/office/drawing/2014/main" id="{AEA5402E-6533-2CC4-9496-C991FEFAA1F0}"/>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F5CE407-6216-4202-80E4-A30DC2F709B2}" type="slidenum">
              <a:rPr lang="en-US" smtClean="0"/>
              <a:t>‹N°›</a:t>
            </a:fld>
            <a:endParaRPr lang="en-US"/>
          </a:p>
        </p:txBody>
      </p:sp>
    </p:spTree>
    <p:extLst>
      <p:ext uri="{BB962C8B-B14F-4D97-AF65-F5344CB8AC3E}">
        <p14:creationId xmlns:p14="http://schemas.microsoft.com/office/powerpoint/2010/main" val="263891258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jpeg"/><Relationship Id="rId7" Type="http://schemas.openxmlformats.org/officeDocument/2006/relationships/image" Target="../media/image4.jpe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11" Type="http://schemas.openxmlformats.org/officeDocument/2006/relationships/image" Target="../media/image8.png"/><Relationship Id="rId5" Type="http://schemas.openxmlformats.org/officeDocument/2006/relationships/hyperlink" Target="http://wapedia.mobi/fr/Fichier:Museedanatmontp.jpg" TargetMode="External"/><Relationship Id="rId10" Type="http://schemas.openxmlformats.org/officeDocument/2006/relationships/image" Target="../media/image7.png"/><Relationship Id="rId4" Type="http://schemas.openxmlformats.org/officeDocument/2006/relationships/image" Target="../media/image2.jpe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jpeg"/><Relationship Id="rId7"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hyperlink" Target="http://wapedia.mobi/fr/Fichier:Museedanatmontp.jpg" TargetMode="External"/><Relationship Id="rId4" Type="http://schemas.openxmlformats.org/officeDocument/2006/relationships/image" Target="../media/image11.jpe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322921" y="2040250"/>
            <a:ext cx="6498160" cy="1101365"/>
          </a:xfrm>
        </p:spPr>
        <p:txBody>
          <a:bodyPr>
            <a:normAutofit fontScale="90000"/>
          </a:bodyPr>
          <a:lstStyle/>
          <a:p>
            <a:r>
              <a:rPr lang="fr-FR" sz="3200" dirty="0">
                <a:latin typeface="News Gothic MT"/>
                <a:cs typeface="News Gothic MT"/>
              </a:rPr>
              <a:t>Critères morphologiques de distinction entre tumeurs bénignes et tumeurs malignes</a:t>
            </a:r>
            <a:br>
              <a:rPr lang="fr-FR" sz="3200" dirty="0">
                <a:latin typeface="News Gothic MT"/>
                <a:cs typeface="News Gothic MT"/>
              </a:rPr>
            </a:br>
            <a:endParaRPr lang="fr-FR" sz="2000" dirty="0">
              <a:latin typeface="News Gothic MT"/>
              <a:cs typeface="News Gothic MT"/>
            </a:endParaRPr>
          </a:p>
        </p:txBody>
      </p:sp>
      <p:sp>
        <p:nvSpPr>
          <p:cNvPr id="3" name="Sous-titre 2"/>
          <p:cNvSpPr>
            <a:spLocks noGrp="1"/>
          </p:cNvSpPr>
          <p:nvPr>
            <p:ph type="subTitle" idx="1"/>
          </p:nvPr>
        </p:nvSpPr>
        <p:spPr>
          <a:xfrm>
            <a:off x="1322921" y="3159452"/>
            <a:ext cx="6498159" cy="1431114"/>
          </a:xfrm>
        </p:spPr>
        <p:txBody>
          <a:bodyPr>
            <a:noAutofit/>
          </a:bodyPr>
          <a:lstStyle/>
          <a:p>
            <a:r>
              <a:rPr lang="fr-FR" dirty="0">
                <a:latin typeface="News Gothic MT"/>
                <a:cs typeface="News Gothic MT"/>
              </a:rPr>
              <a:t>Pr Vanessa </a:t>
            </a:r>
            <a:r>
              <a:rPr lang="fr-FR" dirty="0" err="1">
                <a:latin typeface="News Gothic MT"/>
                <a:cs typeface="News Gothic MT"/>
              </a:rPr>
              <a:t>Lacheretz</a:t>
            </a:r>
            <a:r>
              <a:rPr lang="fr-FR" dirty="0">
                <a:latin typeface="News Gothic MT"/>
                <a:cs typeface="News Gothic MT"/>
              </a:rPr>
              <a:t>- </a:t>
            </a:r>
            <a:r>
              <a:rPr lang="fr-FR" dirty="0" err="1">
                <a:latin typeface="News Gothic MT"/>
                <a:cs typeface="News Gothic MT"/>
              </a:rPr>
              <a:t>Szablewski</a:t>
            </a:r>
            <a:endParaRPr lang="fr-FR" dirty="0">
              <a:latin typeface="News Gothic MT"/>
              <a:cs typeface="News Gothic MT"/>
            </a:endParaRPr>
          </a:p>
          <a:p>
            <a:r>
              <a:rPr lang="fr-FR" dirty="0">
                <a:latin typeface="News Gothic MT"/>
                <a:cs typeface="News Gothic MT"/>
              </a:rPr>
              <a:t>PU-PH</a:t>
            </a:r>
          </a:p>
          <a:p>
            <a:r>
              <a:rPr lang="fr-FR" dirty="0">
                <a:latin typeface="News Gothic MT"/>
                <a:cs typeface="News Gothic MT"/>
              </a:rPr>
              <a:t>Département de Pathologie</a:t>
            </a:r>
          </a:p>
          <a:p>
            <a:r>
              <a:rPr lang="fr-FR" dirty="0">
                <a:latin typeface="News Gothic MT"/>
                <a:cs typeface="News Gothic MT"/>
              </a:rPr>
              <a:t>CHU Montpellier</a:t>
            </a:r>
          </a:p>
        </p:txBody>
      </p:sp>
      <p:pic>
        <p:nvPicPr>
          <p:cNvPr id="4" name="Picture 4" descr="C:\Users\Bernard Guerrier\Desktop\Stockage\12 CV administratif activité\photo faculté Médecine Montpellier\facultés médecine montpellier.tif"/>
          <p:cNvPicPr>
            <a:picLocks noChangeAspect="1" noChangeArrowheads="1"/>
          </p:cNvPicPr>
          <p:nvPr/>
        </p:nvPicPr>
        <p:blipFill>
          <a:blip r:embed="rId3" cstate="email">
            <a:extLst>
              <a:ext uri="{28A0092B-C50C-407E-A947-70E740481C1C}">
                <a14:useLocalDpi xmlns:a14="http://schemas.microsoft.com/office/drawing/2010/main" val="0"/>
              </a:ext>
            </a:extLst>
          </a:blip>
          <a:srcRect r="48824"/>
          <a:stretch>
            <a:fillRect/>
          </a:stretch>
        </p:blipFill>
        <p:spPr bwMode="auto">
          <a:xfrm>
            <a:off x="725494" y="17718"/>
            <a:ext cx="5733369" cy="1168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7" descr="Vue aérienne de la cathédrale St Pierre"/>
          <p:cNvPicPr>
            <a:picLocks noChangeAspect="1" noChangeArrowheads="1"/>
          </p:cNvPicPr>
          <p:nvPr/>
        </p:nvPicPr>
        <p:blipFill>
          <a:blip r:embed="rId4" cstate="email">
            <a:extLst>
              <a:ext uri="{28A0092B-C50C-407E-A947-70E740481C1C}">
                <a14:useLocalDpi xmlns:a14="http://schemas.microsoft.com/office/drawing/2010/main" val="0"/>
              </a:ext>
            </a:extLst>
          </a:blip>
          <a:srcRect r="20062"/>
          <a:stretch>
            <a:fillRect/>
          </a:stretch>
        </p:blipFill>
        <p:spPr bwMode="auto">
          <a:xfrm>
            <a:off x="95059" y="5627688"/>
            <a:ext cx="2124075" cy="1233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descr="Museedanatmontp">
            <a:hlinkClick r:id="rId5"/>
          </p:cNvPr>
          <p:cNvPicPr>
            <a:picLocks noChangeAspect="1" noChangeArrowheads="1"/>
          </p:cNvPicPr>
          <p:nvPr/>
        </p:nvPicPr>
        <p:blipFill>
          <a:blip r:embed="rId6" cstate="email">
            <a:extLst>
              <a:ext uri="{28A0092B-C50C-407E-A947-70E740481C1C}">
                <a14:useLocalDpi xmlns:a14="http://schemas.microsoft.com/office/drawing/2010/main" val="0"/>
              </a:ext>
            </a:extLst>
          </a:blip>
          <a:srcRect l="3940" t="20567" r="19473"/>
          <a:stretch>
            <a:fillRect/>
          </a:stretch>
        </p:blipFill>
        <p:spPr bwMode="auto">
          <a:xfrm>
            <a:off x="2181782" y="5627688"/>
            <a:ext cx="1584325" cy="1230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4" descr="C:\Users\Bernard Guerrier\Desktop\Stockage\12 CV administratif activité\photo faculté Médecine Montpellier\facultés médecine montpellier.tif"/>
          <p:cNvPicPr>
            <a:picLocks noChangeAspect="1" noChangeArrowheads="1"/>
          </p:cNvPicPr>
          <p:nvPr/>
        </p:nvPicPr>
        <p:blipFill rotWithShape="1">
          <a:blip r:embed="rId7" cstate="email">
            <a:extLst>
              <a:ext uri="{28A0092B-C50C-407E-A947-70E740481C1C}">
                <a14:useLocalDpi xmlns:a14="http://schemas.microsoft.com/office/drawing/2010/main" val="0"/>
              </a:ext>
            </a:extLst>
          </a:blip>
          <a:srcRect l="51874" t="2813" r="21859"/>
          <a:stretch/>
        </p:blipFill>
        <p:spPr bwMode="auto">
          <a:xfrm>
            <a:off x="3766108" y="5651500"/>
            <a:ext cx="3125162" cy="1206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6" descr="09_vitrine_fond"/>
          <p:cNvPicPr>
            <a:picLocks noChangeAspect="1" noChangeArrowheads="1"/>
          </p:cNvPicPr>
          <p:nvPr/>
        </p:nvPicPr>
        <p:blipFill>
          <a:blip r:embed="rId8" cstate="email">
            <a:extLst>
              <a:ext uri="{28A0092B-C50C-407E-A947-70E740481C1C}">
                <a14:useLocalDpi xmlns:a14="http://schemas.microsoft.com/office/drawing/2010/main" val="0"/>
              </a:ext>
            </a:extLst>
          </a:blip>
          <a:srcRect l="2229" t="13423" b="3853"/>
          <a:stretch>
            <a:fillRect/>
          </a:stretch>
        </p:blipFill>
        <p:spPr bwMode="auto">
          <a:xfrm>
            <a:off x="6458863" y="17718"/>
            <a:ext cx="1840539" cy="1168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Image 11"/>
          <p:cNvPicPr>
            <a:picLocks noChangeAspect="1"/>
          </p:cNvPicPr>
          <p:nvPr/>
        </p:nvPicPr>
        <p:blipFill>
          <a:blip r:embed="rId9"/>
          <a:stretch>
            <a:fillRect/>
          </a:stretch>
        </p:blipFill>
        <p:spPr>
          <a:xfrm>
            <a:off x="2999321" y="4596121"/>
            <a:ext cx="3996638" cy="918870"/>
          </a:xfrm>
          <a:prstGeom prst="rect">
            <a:avLst/>
          </a:prstGeom>
        </p:spPr>
      </p:pic>
      <p:pic>
        <p:nvPicPr>
          <p:cNvPr id="13" name="Image 12"/>
          <p:cNvPicPr>
            <a:picLocks noChangeAspect="1"/>
          </p:cNvPicPr>
          <p:nvPr/>
        </p:nvPicPr>
        <p:blipFill>
          <a:blip r:embed="rId10"/>
          <a:stretch>
            <a:fillRect/>
          </a:stretch>
        </p:blipFill>
        <p:spPr>
          <a:xfrm>
            <a:off x="200795" y="4596121"/>
            <a:ext cx="2834812" cy="918870"/>
          </a:xfrm>
          <a:prstGeom prst="rect">
            <a:avLst/>
          </a:prstGeom>
        </p:spPr>
      </p:pic>
      <p:pic>
        <p:nvPicPr>
          <p:cNvPr id="14" name="Image 13"/>
          <p:cNvPicPr>
            <a:picLocks noChangeAspect="1"/>
          </p:cNvPicPr>
          <p:nvPr/>
        </p:nvPicPr>
        <p:blipFill>
          <a:blip r:embed="rId11"/>
          <a:stretch>
            <a:fillRect/>
          </a:stretch>
        </p:blipFill>
        <p:spPr>
          <a:xfrm>
            <a:off x="7185872" y="4499738"/>
            <a:ext cx="1669557" cy="1116837"/>
          </a:xfrm>
          <a:prstGeom prst="rect">
            <a:avLst/>
          </a:prstGeom>
        </p:spPr>
      </p:pic>
      <p:pic>
        <p:nvPicPr>
          <p:cNvPr id="9" name="Image 8"/>
          <p:cNvPicPr>
            <a:picLocks/>
          </p:cNvPicPr>
          <p:nvPr/>
        </p:nvPicPr>
        <p:blipFill>
          <a:blip r:embed="rId12"/>
          <a:stretch>
            <a:fillRect/>
          </a:stretch>
        </p:blipFill>
        <p:spPr>
          <a:xfrm>
            <a:off x="6891270" y="5650988"/>
            <a:ext cx="2148040" cy="1224000"/>
          </a:xfrm>
          <a:prstGeom prst="rect">
            <a:avLst/>
          </a:prstGeom>
        </p:spPr>
      </p:pic>
    </p:spTree>
    <p:extLst>
      <p:ext uri="{BB962C8B-B14F-4D97-AF65-F5344CB8AC3E}">
        <p14:creationId xmlns:p14="http://schemas.microsoft.com/office/powerpoint/2010/main" val="3747145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Généralités</a:t>
            </a:r>
          </a:p>
        </p:txBody>
      </p:sp>
      <p:sp>
        <p:nvSpPr>
          <p:cNvPr id="3" name="Espace réservé du contenu 2"/>
          <p:cNvSpPr>
            <a:spLocks noGrp="1"/>
          </p:cNvSpPr>
          <p:nvPr>
            <p:ph idx="1"/>
          </p:nvPr>
        </p:nvSpPr>
        <p:spPr/>
        <p:txBody>
          <a:bodyPr/>
          <a:lstStyle/>
          <a:p>
            <a:r>
              <a:rPr lang="fr-FR" dirty="0"/>
              <a:t>La classification des tumeurs est fondée sur</a:t>
            </a:r>
          </a:p>
          <a:p>
            <a:pPr lvl="2"/>
            <a:r>
              <a:rPr lang="fr-FR" dirty="0"/>
              <a:t>Le tissu/cellule d’origine d’origine</a:t>
            </a:r>
          </a:p>
          <a:p>
            <a:pPr lvl="2"/>
            <a:r>
              <a:rPr lang="fr-FR" dirty="0"/>
              <a:t>Leur degré de malignité</a:t>
            </a:r>
          </a:p>
        </p:txBody>
      </p:sp>
    </p:spTree>
    <p:extLst>
      <p:ext uri="{BB962C8B-B14F-4D97-AF65-F5344CB8AC3E}">
        <p14:creationId xmlns:p14="http://schemas.microsoft.com/office/powerpoint/2010/main" val="3286028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49275" y="282179"/>
            <a:ext cx="8042276" cy="880171"/>
          </a:xfrm>
        </p:spPr>
        <p:txBody>
          <a:bodyPr/>
          <a:lstStyle/>
          <a:p>
            <a:r>
              <a:rPr lang="fr-FR" dirty="0"/>
              <a:t>Caractères des tumeurs</a:t>
            </a:r>
          </a:p>
        </p:txBody>
      </p:sp>
      <p:sp>
        <p:nvSpPr>
          <p:cNvPr id="3" name="Espace réservé du contenu 2"/>
          <p:cNvSpPr>
            <a:spLocks noGrp="1"/>
          </p:cNvSpPr>
          <p:nvPr>
            <p:ph idx="1"/>
          </p:nvPr>
        </p:nvSpPr>
        <p:spPr>
          <a:xfrm>
            <a:off x="549275" y="1358328"/>
            <a:ext cx="8042276" cy="5232607"/>
          </a:xfrm>
        </p:spPr>
        <p:txBody>
          <a:bodyPr>
            <a:normAutofit/>
          </a:bodyPr>
          <a:lstStyle/>
          <a:p>
            <a:r>
              <a:rPr lang="fr-FR" dirty="0"/>
              <a:t>Prolifération cellulaire excessive</a:t>
            </a:r>
          </a:p>
          <a:p>
            <a:r>
              <a:rPr lang="fr-FR" dirty="0"/>
              <a:t>Masse tissulaire ressemblant plus ou moins au tissu normal</a:t>
            </a:r>
          </a:p>
          <a:p>
            <a:pPr lvl="2"/>
            <a:r>
              <a:rPr lang="fr-FR" dirty="0"/>
              <a:t>Notion de différentiation tumorale: plus la structure tumorale se rapproche de la structure du tissu normal plus la tumeur est dite différenciée</a:t>
            </a:r>
          </a:p>
          <a:p>
            <a:r>
              <a:rPr lang="fr-FR" dirty="0"/>
              <a:t>Tendance à persister et à croitre</a:t>
            </a:r>
          </a:p>
          <a:p>
            <a:pPr lvl="2"/>
            <a:r>
              <a:rPr lang="fr-FR" dirty="0"/>
              <a:t>La prolifération tumorale se poursuit après la disparition du « stimulus » qui lui a donné naissance</a:t>
            </a:r>
          </a:p>
          <a:p>
            <a:pPr lvl="2"/>
            <a:r>
              <a:rPr lang="fr-FR" dirty="0"/>
              <a:t>La prolifération tumorale est biologiquement autonome..</a:t>
            </a:r>
          </a:p>
          <a:p>
            <a:r>
              <a:rPr lang="fr-FR" dirty="0"/>
              <a:t>Succession d’événements génétiques aboutissant à l’acquisition de nouvelles propriétés</a:t>
            </a:r>
          </a:p>
          <a:p>
            <a:pPr lvl="2"/>
            <a:r>
              <a:rPr lang="fr-FR" dirty="0"/>
              <a:t>Résister aux signaux externes d’inhibition de la croissance</a:t>
            </a:r>
          </a:p>
          <a:p>
            <a:pPr lvl="2"/>
            <a:r>
              <a:rPr lang="fr-FR" dirty="0"/>
              <a:t>Proliférer sans limite (immortalisation)</a:t>
            </a:r>
          </a:p>
          <a:p>
            <a:pPr lvl="2"/>
            <a:r>
              <a:rPr lang="fr-FR" dirty="0"/>
              <a:t>Infiltrer les tissus adjacents</a:t>
            </a:r>
          </a:p>
          <a:p>
            <a:pPr lvl="2"/>
            <a:r>
              <a:rPr lang="fr-FR" dirty="0"/>
              <a:t>Constituer une néo-vascularisation (</a:t>
            </a:r>
            <a:r>
              <a:rPr lang="fr-FR" dirty="0" err="1"/>
              <a:t>angiogénèse</a:t>
            </a:r>
            <a:r>
              <a:rPr lang="fr-FR" dirty="0"/>
              <a:t>).</a:t>
            </a:r>
          </a:p>
          <a:p>
            <a:endParaRPr lang="fr-FR" dirty="0"/>
          </a:p>
        </p:txBody>
      </p:sp>
    </p:spTree>
    <p:extLst>
      <p:ext uri="{BB962C8B-B14F-4D97-AF65-F5344CB8AC3E}">
        <p14:creationId xmlns:p14="http://schemas.microsoft.com/office/powerpoint/2010/main" val="3186760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Tumeur bénignes et malignes</a:t>
            </a:r>
          </a:p>
        </p:txBody>
      </p:sp>
      <p:sp>
        <p:nvSpPr>
          <p:cNvPr id="5" name="Espace réservé du texte 4"/>
          <p:cNvSpPr>
            <a:spLocks noGrp="1"/>
          </p:cNvSpPr>
          <p:nvPr>
            <p:ph type="body" idx="1"/>
          </p:nvPr>
        </p:nvSpPr>
        <p:spPr/>
        <p:txBody>
          <a:bodyPr/>
          <a:lstStyle/>
          <a:p>
            <a:endParaRPr lang="fr-FR"/>
          </a:p>
        </p:txBody>
      </p:sp>
    </p:spTree>
    <p:extLst>
      <p:ext uri="{BB962C8B-B14F-4D97-AF65-F5344CB8AC3E}">
        <p14:creationId xmlns:p14="http://schemas.microsoft.com/office/powerpoint/2010/main" val="3309827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Tumeurs bénignes: définition</a:t>
            </a:r>
          </a:p>
        </p:txBody>
      </p:sp>
      <p:sp>
        <p:nvSpPr>
          <p:cNvPr id="5" name="Espace réservé du contenu 4"/>
          <p:cNvSpPr>
            <a:spLocks noGrp="1"/>
          </p:cNvSpPr>
          <p:nvPr>
            <p:ph idx="1"/>
          </p:nvPr>
        </p:nvSpPr>
        <p:spPr>
          <a:xfrm>
            <a:off x="549275" y="1600200"/>
            <a:ext cx="8042276" cy="5010891"/>
          </a:xfrm>
        </p:spPr>
        <p:txBody>
          <a:bodyPr>
            <a:normAutofit/>
          </a:bodyPr>
          <a:lstStyle/>
          <a:p>
            <a:r>
              <a:rPr lang="fr-FR" sz="2400" dirty="0"/>
              <a:t>Masse tumorale résultant d’un excès de cellules dont l’évolution n’a pas les caractères de malignité des cancers </a:t>
            </a:r>
          </a:p>
          <a:p>
            <a:r>
              <a:rPr lang="fr-FR" sz="2400" dirty="0"/>
              <a:t>Les tumeurs bénignes </a:t>
            </a:r>
          </a:p>
          <a:p>
            <a:pPr lvl="2"/>
            <a:r>
              <a:rPr lang="fr-FR" sz="2000" dirty="0"/>
              <a:t>se développent localement et restent cantonnées au tissu dans lequel elles ont pris naissance.</a:t>
            </a:r>
          </a:p>
          <a:p>
            <a:pPr lvl="2"/>
            <a:r>
              <a:rPr lang="fr-FR" sz="2000" dirty="0"/>
              <a:t>leur croissance est lente (toutefois, elles peuvent atteindre un volume et un poids importants)</a:t>
            </a:r>
          </a:p>
          <a:p>
            <a:pPr lvl="2"/>
            <a:r>
              <a:rPr lang="fr-FR" sz="2000" dirty="0"/>
              <a:t>ne récidivent pas après ablation chirurgicale (à condition que  l’exérèse soit complète.)</a:t>
            </a:r>
          </a:p>
          <a:p>
            <a:pPr lvl="2"/>
            <a:r>
              <a:rPr lang="fr-FR" sz="2000" dirty="0"/>
              <a:t>ne métastasent jamais.</a:t>
            </a:r>
          </a:p>
          <a:p>
            <a:pPr lvl="2"/>
            <a:r>
              <a:rPr lang="fr-FR" sz="2000" dirty="0"/>
              <a:t>Leur évolution est généralement favorable.</a:t>
            </a:r>
          </a:p>
        </p:txBody>
      </p:sp>
    </p:spTree>
    <p:extLst>
      <p:ext uri="{BB962C8B-B14F-4D97-AF65-F5344CB8AC3E}">
        <p14:creationId xmlns:p14="http://schemas.microsoft.com/office/powerpoint/2010/main" val="3647028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Tumeurs bénignes: caractères macroscopiques</a:t>
            </a:r>
          </a:p>
        </p:txBody>
      </p:sp>
      <p:sp>
        <p:nvSpPr>
          <p:cNvPr id="3" name="Espace réservé du contenu 2"/>
          <p:cNvSpPr>
            <a:spLocks noGrp="1"/>
          </p:cNvSpPr>
          <p:nvPr>
            <p:ph idx="1"/>
          </p:nvPr>
        </p:nvSpPr>
        <p:spPr>
          <a:xfrm>
            <a:off x="952427" y="1738941"/>
            <a:ext cx="8042276" cy="4343400"/>
          </a:xfrm>
        </p:spPr>
        <p:txBody>
          <a:bodyPr>
            <a:normAutofit/>
          </a:bodyPr>
          <a:lstStyle/>
          <a:p>
            <a:r>
              <a:rPr lang="fr-FR" dirty="0"/>
              <a:t>Tumeurs circonscrites, bien limitées, nettement séparées des tissus voisins parfois même entourées par une capsule (coque faite de tissu conjonctif).</a:t>
            </a:r>
          </a:p>
          <a:p>
            <a:r>
              <a:rPr lang="fr-FR" dirty="0"/>
              <a:t>Cette limitation explique la facilité de l’exérèse chirurgicale et la possibilité d’une exérèse limitée à la seule tumeur</a:t>
            </a:r>
          </a:p>
        </p:txBody>
      </p:sp>
    </p:spTree>
    <p:extLst>
      <p:ext uri="{BB962C8B-B14F-4D97-AF65-F5344CB8AC3E}">
        <p14:creationId xmlns:p14="http://schemas.microsoft.com/office/powerpoint/2010/main" val="1503787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Tumeurs bénignes: caractères microscopiques</a:t>
            </a:r>
          </a:p>
        </p:txBody>
      </p:sp>
      <p:sp>
        <p:nvSpPr>
          <p:cNvPr id="3" name="Espace réservé du contenu 2"/>
          <p:cNvSpPr>
            <a:spLocks noGrp="1"/>
          </p:cNvSpPr>
          <p:nvPr>
            <p:ph idx="1"/>
          </p:nvPr>
        </p:nvSpPr>
        <p:spPr/>
        <p:txBody>
          <a:bodyPr>
            <a:normAutofit/>
          </a:bodyPr>
          <a:lstStyle/>
          <a:p>
            <a:r>
              <a:rPr lang="fr-FR" dirty="0"/>
              <a:t>Différenciation</a:t>
            </a:r>
          </a:p>
          <a:p>
            <a:pPr lvl="2"/>
            <a:r>
              <a:rPr lang="fr-FR" dirty="0"/>
              <a:t>Tumeur bien différenciée: reproduit la structure du tissu initial</a:t>
            </a:r>
          </a:p>
          <a:p>
            <a:r>
              <a:rPr lang="fr-FR" dirty="0"/>
              <a:t>Absence de signes de malignité</a:t>
            </a:r>
          </a:p>
          <a:p>
            <a:pPr lvl="2"/>
            <a:r>
              <a:rPr lang="fr-FR" dirty="0"/>
              <a:t>Cytologiques (anomalies nucléaires, mitoses)</a:t>
            </a:r>
          </a:p>
          <a:p>
            <a:pPr lvl="2"/>
            <a:r>
              <a:rPr lang="fr-FR" dirty="0"/>
              <a:t>Invasion vasculaire et péri-nerveuse</a:t>
            </a:r>
          </a:p>
          <a:p>
            <a:pPr lvl="2"/>
            <a:r>
              <a:rPr lang="fr-FR" dirty="0"/>
              <a:t>Absence de stroma réaction </a:t>
            </a:r>
          </a:p>
          <a:p>
            <a:pPr lvl="2"/>
            <a:r>
              <a:rPr lang="fr-FR" dirty="0"/>
              <a:t>Notion de dysplasie</a:t>
            </a:r>
          </a:p>
          <a:p>
            <a:r>
              <a:rPr lang="fr-FR" dirty="0"/>
              <a:t>Absence d’envahissement du tissu voisin</a:t>
            </a:r>
          </a:p>
          <a:p>
            <a:pPr lvl="2"/>
            <a:r>
              <a:rPr lang="fr-FR" dirty="0"/>
              <a:t>Les tumeurs bénignes refoulent sans les détruire les tissus sains de voisinage</a:t>
            </a:r>
          </a:p>
        </p:txBody>
      </p:sp>
    </p:spTree>
    <p:extLst>
      <p:ext uri="{BB962C8B-B14F-4D97-AF65-F5344CB8AC3E}">
        <p14:creationId xmlns:p14="http://schemas.microsoft.com/office/powerpoint/2010/main" val="2185645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49275" y="201558"/>
            <a:ext cx="8042276" cy="718924"/>
          </a:xfrm>
        </p:spPr>
        <p:txBody>
          <a:bodyPr/>
          <a:lstStyle/>
          <a:p>
            <a:r>
              <a:rPr lang="fr-FR" sz="4000" dirty="0"/>
              <a:t>Tumeurs malignes: définition</a:t>
            </a:r>
          </a:p>
        </p:txBody>
      </p:sp>
      <p:sp>
        <p:nvSpPr>
          <p:cNvPr id="3" name="Espace réservé du contenu 2"/>
          <p:cNvSpPr>
            <a:spLocks noGrp="1"/>
          </p:cNvSpPr>
          <p:nvPr>
            <p:ph idx="1"/>
          </p:nvPr>
        </p:nvSpPr>
        <p:spPr>
          <a:xfrm>
            <a:off x="549274" y="948533"/>
            <a:ext cx="8042276" cy="818491"/>
          </a:xfrm>
        </p:spPr>
        <p:txBody>
          <a:bodyPr>
            <a:normAutofit/>
          </a:bodyPr>
          <a:lstStyle/>
          <a:p>
            <a:r>
              <a:rPr lang="fr-FR" dirty="0"/>
              <a:t>Les caractères des tumeurs malignes ou cancers s’opposent point par point à ceux des tumeurs bénignes</a:t>
            </a:r>
          </a:p>
        </p:txBody>
      </p:sp>
      <p:graphicFrame>
        <p:nvGraphicFramePr>
          <p:cNvPr id="5" name="Tableau 4"/>
          <p:cNvGraphicFramePr>
            <a:graphicFrameLocks noGrp="1"/>
          </p:cNvGraphicFramePr>
          <p:nvPr>
            <p:extLst>
              <p:ext uri="{D42A27DB-BD31-4B8C-83A1-F6EECF244321}">
                <p14:modId xmlns:p14="http://schemas.microsoft.com/office/powerpoint/2010/main" val="4046274156"/>
              </p:ext>
            </p:extLst>
          </p:nvPr>
        </p:nvGraphicFramePr>
        <p:xfrm>
          <a:off x="100786" y="1849748"/>
          <a:ext cx="8962582" cy="4797889"/>
        </p:xfrm>
        <a:graphic>
          <a:graphicData uri="http://schemas.openxmlformats.org/drawingml/2006/table">
            <a:tbl>
              <a:tblPr firstRow="1" bandRow="1">
                <a:tableStyleId>{3C2FFA5D-87B4-456A-9821-1D502468CF0F}</a:tableStyleId>
              </a:tblPr>
              <a:tblGrid>
                <a:gridCol w="4481291">
                  <a:extLst>
                    <a:ext uri="{9D8B030D-6E8A-4147-A177-3AD203B41FA5}">
                      <a16:colId xmlns:a16="http://schemas.microsoft.com/office/drawing/2014/main" val="20000"/>
                    </a:ext>
                  </a:extLst>
                </a:gridCol>
                <a:gridCol w="4481291">
                  <a:extLst>
                    <a:ext uri="{9D8B030D-6E8A-4147-A177-3AD203B41FA5}">
                      <a16:colId xmlns:a16="http://schemas.microsoft.com/office/drawing/2014/main" val="20001"/>
                    </a:ext>
                  </a:extLst>
                </a:gridCol>
              </a:tblGrid>
              <a:tr h="370840">
                <a:tc>
                  <a:txBody>
                    <a:bodyPr/>
                    <a:lstStyle/>
                    <a:p>
                      <a:pPr algn="ctr"/>
                      <a:r>
                        <a:rPr lang="fr-FR" dirty="0"/>
                        <a:t>Tumeurs bénignes</a:t>
                      </a:r>
                    </a:p>
                  </a:txBody>
                  <a:tcPr/>
                </a:tc>
                <a:tc>
                  <a:txBody>
                    <a:bodyPr/>
                    <a:lstStyle/>
                    <a:p>
                      <a:pPr algn="ctr"/>
                      <a:r>
                        <a:rPr lang="fr-FR" dirty="0"/>
                        <a:t>Tumeurs malignes</a:t>
                      </a:r>
                    </a:p>
                  </a:txBody>
                  <a:tcPr/>
                </a:tc>
                <a:extLst>
                  <a:ext uri="{0D108BD9-81ED-4DB2-BD59-A6C34878D82A}">
                    <a16:rowId xmlns:a16="http://schemas.microsoft.com/office/drawing/2014/main" val="10000"/>
                  </a:ext>
                </a:extLst>
              </a:tr>
              <a:tr h="370840">
                <a:tc>
                  <a:txBody>
                    <a:bodyPr/>
                    <a:lstStyle/>
                    <a:p>
                      <a:r>
                        <a:rPr lang="fr-FR" sz="1600" dirty="0"/>
                        <a:t>Bien limitée</a:t>
                      </a:r>
                    </a:p>
                  </a:txBody>
                  <a:tcPr/>
                </a:tc>
                <a:tc>
                  <a:txBody>
                    <a:bodyPr/>
                    <a:lstStyle/>
                    <a:p>
                      <a:r>
                        <a:rPr lang="fr-FR" sz="1600" dirty="0"/>
                        <a:t>Mal limitée</a:t>
                      </a:r>
                    </a:p>
                  </a:txBody>
                  <a:tcPr/>
                </a:tc>
                <a:extLst>
                  <a:ext uri="{0D108BD9-81ED-4DB2-BD59-A6C34878D82A}">
                    <a16:rowId xmlns:a16="http://schemas.microsoft.com/office/drawing/2014/main" val="10001"/>
                  </a:ext>
                </a:extLst>
              </a:tr>
              <a:tr h="370840">
                <a:tc>
                  <a:txBody>
                    <a:bodyPr/>
                    <a:lstStyle/>
                    <a:p>
                      <a:r>
                        <a:rPr lang="fr-FR" sz="1600" dirty="0"/>
                        <a:t>Encapsulée</a:t>
                      </a:r>
                    </a:p>
                  </a:txBody>
                  <a:tcPr/>
                </a:tc>
                <a:tc>
                  <a:txBody>
                    <a:bodyPr/>
                    <a:lstStyle/>
                    <a:p>
                      <a:r>
                        <a:rPr lang="fr-FR" sz="1600" dirty="0"/>
                        <a:t>Non encapsulée</a:t>
                      </a:r>
                    </a:p>
                  </a:txBody>
                  <a:tcPr/>
                </a:tc>
                <a:extLst>
                  <a:ext uri="{0D108BD9-81ED-4DB2-BD59-A6C34878D82A}">
                    <a16:rowId xmlns:a16="http://schemas.microsoft.com/office/drawing/2014/main" val="10002"/>
                  </a:ext>
                </a:extLst>
              </a:tr>
              <a:tr h="370840">
                <a:tc>
                  <a:txBody>
                    <a:bodyPr/>
                    <a:lstStyle/>
                    <a:p>
                      <a:r>
                        <a:rPr lang="fr-FR" sz="1600" dirty="0"/>
                        <a:t>Histologiquement</a:t>
                      </a:r>
                      <a:r>
                        <a:rPr lang="fr-FR" sz="1600" baseline="0" dirty="0"/>
                        <a:t> </a:t>
                      </a:r>
                      <a:r>
                        <a:rPr lang="fr-FR" sz="1600" dirty="0"/>
                        <a:t>semblable au tissu d’origine (bien différenciée)</a:t>
                      </a:r>
                    </a:p>
                  </a:txBody>
                  <a:tcPr/>
                </a:tc>
                <a:tc>
                  <a:txBody>
                    <a:bodyPr/>
                    <a:lstStyle/>
                    <a:p>
                      <a:r>
                        <a:rPr lang="fr-FR" sz="1600" dirty="0"/>
                        <a:t>Plus ou moins semblable au tissu d’origine </a:t>
                      </a:r>
                    </a:p>
                  </a:txBody>
                  <a:tcPr/>
                </a:tc>
                <a:extLst>
                  <a:ext uri="{0D108BD9-81ED-4DB2-BD59-A6C34878D82A}">
                    <a16:rowId xmlns:a16="http://schemas.microsoft.com/office/drawing/2014/main" val="10003"/>
                  </a:ext>
                </a:extLst>
              </a:tr>
              <a:tr h="370840">
                <a:tc>
                  <a:txBody>
                    <a:bodyPr/>
                    <a:lstStyle/>
                    <a:p>
                      <a:r>
                        <a:rPr lang="fr-FR" sz="1600" dirty="0"/>
                        <a:t>Cellules régulières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a:t>Cellules irrégulières (cellules cancéreuses, dysplasiques)</a:t>
                      </a:r>
                    </a:p>
                    <a:p>
                      <a:endParaRPr lang="fr-FR" sz="1600" dirty="0"/>
                    </a:p>
                  </a:txBody>
                  <a:tcPr/>
                </a:tc>
                <a:extLst>
                  <a:ext uri="{0D108BD9-81ED-4DB2-BD59-A6C34878D82A}">
                    <a16:rowId xmlns:a16="http://schemas.microsoft.com/office/drawing/2014/main" val="10004"/>
                  </a:ext>
                </a:extLst>
              </a:tr>
              <a:tr h="370840">
                <a:tc>
                  <a:txBody>
                    <a:bodyPr/>
                    <a:lstStyle/>
                    <a:p>
                      <a:r>
                        <a:rPr lang="fr-FR" sz="1600" dirty="0"/>
                        <a:t>Croissance lente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a:t>Croissance rapide</a:t>
                      </a:r>
                    </a:p>
                  </a:txBody>
                  <a:tcPr/>
                </a:tc>
                <a:extLst>
                  <a:ext uri="{0D108BD9-81ED-4DB2-BD59-A6C34878D82A}">
                    <a16:rowId xmlns:a16="http://schemas.microsoft.com/office/drawing/2014/main" val="10005"/>
                  </a:ext>
                </a:extLst>
              </a:tr>
              <a:tr h="370840">
                <a:tc>
                  <a:txBody>
                    <a:bodyPr/>
                    <a:lstStyle/>
                    <a:p>
                      <a:r>
                        <a:rPr lang="fr-FR" sz="1600" dirty="0"/>
                        <a:t>Refoulement</a:t>
                      </a:r>
                      <a:r>
                        <a:rPr lang="fr-FR" sz="1600" baseline="0" dirty="0"/>
                        <a:t> sans destruction des tissus voisins</a:t>
                      </a:r>
                      <a:endParaRPr lang="fr-FR"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a:t>Envahissement </a:t>
                      </a:r>
                      <a:r>
                        <a:rPr lang="fr-FR" sz="1600" baseline="0" dirty="0"/>
                        <a:t>des tissus voisins</a:t>
                      </a:r>
                      <a:endParaRPr lang="fr-FR" sz="1600" dirty="0"/>
                    </a:p>
                    <a:p>
                      <a:endParaRPr lang="fr-FR" sz="1600" dirty="0"/>
                    </a:p>
                  </a:txBody>
                  <a:tcPr/>
                </a:tc>
                <a:extLst>
                  <a:ext uri="{0D108BD9-81ED-4DB2-BD59-A6C34878D82A}">
                    <a16:rowId xmlns:a16="http://schemas.microsoft.com/office/drawing/2014/main" val="10006"/>
                  </a:ext>
                </a:extLst>
              </a:tr>
              <a:tr h="962489">
                <a:tc>
                  <a:txBody>
                    <a:bodyPr/>
                    <a:lstStyle/>
                    <a:p>
                      <a:r>
                        <a:rPr lang="fr-FR" sz="1600" dirty="0"/>
                        <a:t>Pas de récidive après</a:t>
                      </a:r>
                      <a:r>
                        <a:rPr lang="fr-FR" sz="1600" baseline="0" dirty="0"/>
                        <a:t> exérèse complète</a:t>
                      </a:r>
                      <a:endParaRPr lang="fr-FR"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aseline="0" dirty="0"/>
                        <a:t>Exérèse complète difficile. Récidive possible après exérèse supposée complète</a:t>
                      </a:r>
                      <a:endParaRPr lang="fr-FR" sz="1600" dirty="0"/>
                    </a:p>
                    <a:p>
                      <a:endParaRPr lang="fr-FR" sz="1600" dirty="0"/>
                    </a:p>
                  </a:txBody>
                  <a:tcPr/>
                </a:tc>
                <a:extLst>
                  <a:ext uri="{0D108BD9-81ED-4DB2-BD59-A6C34878D82A}">
                    <a16:rowId xmlns:a16="http://schemas.microsoft.com/office/drawing/2014/main" val="10007"/>
                  </a:ext>
                </a:extLst>
              </a:tr>
              <a:tr h="370840">
                <a:tc>
                  <a:txBody>
                    <a:bodyPr/>
                    <a:lstStyle/>
                    <a:p>
                      <a:r>
                        <a:rPr lang="fr-FR" sz="1600" dirty="0"/>
                        <a:t>Pas de métastase</a:t>
                      </a:r>
                    </a:p>
                  </a:txBody>
                  <a:tcPr/>
                </a:tc>
                <a:tc>
                  <a:txBody>
                    <a:bodyPr/>
                    <a:lstStyle/>
                    <a:p>
                      <a:r>
                        <a:rPr lang="fr-FR" sz="1600" dirty="0"/>
                        <a:t>Métastase</a:t>
                      </a: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560417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000" dirty="0"/>
              <a:t>Tumeurs malignes: caractères macroscopiques</a:t>
            </a:r>
          </a:p>
        </p:txBody>
      </p:sp>
      <p:sp>
        <p:nvSpPr>
          <p:cNvPr id="3" name="Espace réservé du contenu 2"/>
          <p:cNvSpPr>
            <a:spLocks noGrp="1"/>
          </p:cNvSpPr>
          <p:nvPr>
            <p:ph idx="1"/>
          </p:nvPr>
        </p:nvSpPr>
        <p:spPr/>
        <p:txBody>
          <a:bodyPr/>
          <a:lstStyle/>
          <a:p>
            <a:r>
              <a:rPr lang="fr-FR" dirty="0"/>
              <a:t>Tumeurs mal limitées, non encapsulées</a:t>
            </a:r>
          </a:p>
          <a:p>
            <a:r>
              <a:rPr lang="fr-FR" dirty="0"/>
              <a:t>Envahissement et destruction de l’organe dans lequel elles ont pris naissance ainsi que les organes de voisinage</a:t>
            </a:r>
          </a:p>
          <a:p>
            <a:r>
              <a:rPr lang="fr-FR" dirty="0"/>
              <a:t>Contours irréguliers</a:t>
            </a:r>
          </a:p>
          <a:p>
            <a:r>
              <a:rPr lang="fr-FR" dirty="0"/>
              <a:t>Foyers de nécrose et d’hémorragie habituels</a:t>
            </a:r>
          </a:p>
        </p:txBody>
      </p:sp>
    </p:spTree>
    <p:extLst>
      <p:ext uri="{BB962C8B-B14F-4D97-AF65-F5344CB8AC3E}">
        <p14:creationId xmlns:p14="http://schemas.microsoft.com/office/powerpoint/2010/main" val="1270860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000" dirty="0"/>
              <a:t>Tumeurs malignes: caractères microscopiques</a:t>
            </a:r>
          </a:p>
        </p:txBody>
      </p:sp>
      <p:sp>
        <p:nvSpPr>
          <p:cNvPr id="3" name="Espace réservé du contenu 2"/>
          <p:cNvSpPr>
            <a:spLocks noGrp="1"/>
          </p:cNvSpPr>
          <p:nvPr>
            <p:ph idx="1"/>
          </p:nvPr>
        </p:nvSpPr>
        <p:spPr/>
        <p:txBody>
          <a:bodyPr/>
          <a:lstStyle/>
          <a:p>
            <a:r>
              <a:rPr lang="fr-FR" dirty="0"/>
              <a:t>Les cellules présentent des caractères anormaux</a:t>
            </a:r>
          </a:p>
          <a:p>
            <a:pPr lvl="2"/>
            <a:r>
              <a:rPr lang="fr-FR" dirty="0"/>
              <a:t>Caractères cytologiques de malignité</a:t>
            </a:r>
          </a:p>
          <a:p>
            <a:r>
              <a:rPr lang="fr-FR" dirty="0"/>
              <a:t>Tissu tumoral plus ou moins différencié</a:t>
            </a:r>
          </a:p>
        </p:txBody>
      </p:sp>
    </p:spTree>
    <p:extLst>
      <p:ext uri="{BB962C8B-B14F-4D97-AF65-F5344CB8AC3E}">
        <p14:creationId xmlns:p14="http://schemas.microsoft.com/office/powerpoint/2010/main" val="4069990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Nomenclature des tumeurs</a:t>
            </a:r>
          </a:p>
        </p:txBody>
      </p:sp>
      <p:sp>
        <p:nvSpPr>
          <p:cNvPr id="5" name="Espace réservé du texte 4"/>
          <p:cNvSpPr>
            <a:spLocks noGrp="1"/>
          </p:cNvSpPr>
          <p:nvPr>
            <p:ph type="body" idx="1"/>
          </p:nvPr>
        </p:nvSpPr>
        <p:spPr/>
        <p:txBody>
          <a:bodyPr/>
          <a:lstStyle/>
          <a:p>
            <a:endParaRPr lang="fr-FR"/>
          </a:p>
        </p:txBody>
      </p:sp>
    </p:spTree>
    <p:extLst>
      <p:ext uri="{BB962C8B-B14F-4D97-AF65-F5344CB8AC3E}">
        <p14:creationId xmlns:p14="http://schemas.microsoft.com/office/powerpoint/2010/main" val="3575812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Classification des tumeurs </a:t>
            </a:r>
          </a:p>
        </p:txBody>
      </p:sp>
      <p:sp>
        <p:nvSpPr>
          <p:cNvPr id="3" name="Espace réservé du contenu 2"/>
          <p:cNvSpPr>
            <a:spLocks noGrp="1"/>
          </p:cNvSpPr>
          <p:nvPr>
            <p:ph idx="1"/>
          </p:nvPr>
        </p:nvSpPr>
        <p:spPr/>
        <p:txBody>
          <a:bodyPr>
            <a:normAutofit/>
          </a:bodyPr>
          <a:lstStyle/>
          <a:p>
            <a:r>
              <a:rPr lang="fr-FR" dirty="0"/>
              <a:t>On distingue:</a:t>
            </a:r>
          </a:p>
          <a:p>
            <a:pPr lvl="2"/>
            <a:r>
              <a:rPr lang="fr-FR" sz="1600" dirty="0"/>
              <a:t>Les tumeurs épithéliales</a:t>
            </a:r>
          </a:p>
          <a:p>
            <a:pPr lvl="2"/>
            <a:r>
              <a:rPr lang="fr-FR" sz="1600" dirty="0"/>
              <a:t>Les tumeurs conjonctives ou spécialisées (tumeurs mésenchymateuses)</a:t>
            </a:r>
          </a:p>
          <a:p>
            <a:pPr lvl="2"/>
            <a:r>
              <a:rPr lang="fr-FR" sz="1600" dirty="0"/>
              <a:t>Tumeurs des tissus </a:t>
            </a:r>
            <a:r>
              <a:rPr lang="fr-FR" sz="1600" dirty="0" err="1"/>
              <a:t>hématopoiétiques</a:t>
            </a:r>
            <a:endParaRPr lang="fr-FR" sz="1600" dirty="0"/>
          </a:p>
          <a:p>
            <a:pPr lvl="2"/>
            <a:r>
              <a:rPr lang="fr-FR" sz="1600" dirty="0"/>
              <a:t>Tumeurs dérivées d’autres tissus</a:t>
            </a:r>
          </a:p>
          <a:p>
            <a:pPr lvl="3"/>
            <a:r>
              <a:rPr lang="fr-FR" sz="1600" dirty="0"/>
              <a:t>Tumeurs du système nerveux central (tumeurs gliales et périphériques)</a:t>
            </a:r>
          </a:p>
          <a:p>
            <a:pPr lvl="3"/>
            <a:r>
              <a:rPr lang="fr-FR" sz="1600" dirty="0"/>
              <a:t>Tumeurs </a:t>
            </a:r>
            <a:r>
              <a:rPr lang="fr-FR" sz="1600" dirty="0" err="1"/>
              <a:t>mélanocytaire</a:t>
            </a:r>
            <a:endParaRPr lang="fr-FR" sz="1600" dirty="0"/>
          </a:p>
          <a:p>
            <a:pPr lvl="2"/>
            <a:r>
              <a:rPr lang="fr-FR" sz="1600" dirty="0"/>
              <a:t>Tumeurs germinales</a:t>
            </a:r>
          </a:p>
          <a:p>
            <a:pPr lvl="2"/>
            <a:r>
              <a:rPr lang="fr-FR" sz="1600" dirty="0"/>
              <a:t>Tumeurs du blastème</a:t>
            </a:r>
          </a:p>
        </p:txBody>
      </p:sp>
    </p:spTree>
    <p:extLst>
      <p:ext uri="{BB962C8B-B14F-4D97-AF65-F5344CB8AC3E}">
        <p14:creationId xmlns:p14="http://schemas.microsoft.com/office/powerpoint/2010/main" val="264307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Evaluation du pronostic des cancers</a:t>
            </a:r>
          </a:p>
        </p:txBody>
      </p:sp>
      <p:sp>
        <p:nvSpPr>
          <p:cNvPr id="5" name="Espace réservé du texte 4"/>
          <p:cNvSpPr>
            <a:spLocks noGrp="1"/>
          </p:cNvSpPr>
          <p:nvPr>
            <p:ph type="body" idx="1"/>
          </p:nvPr>
        </p:nvSpPr>
        <p:spPr/>
        <p:txBody>
          <a:bodyPr/>
          <a:lstStyle/>
          <a:p>
            <a:endParaRPr lang="fr-FR"/>
          </a:p>
        </p:txBody>
      </p:sp>
    </p:spTree>
    <p:extLst>
      <p:ext uri="{BB962C8B-B14F-4D97-AF65-F5344CB8AC3E}">
        <p14:creationId xmlns:p14="http://schemas.microsoft.com/office/powerpoint/2010/main" val="3289533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49275" y="214976"/>
            <a:ext cx="8042276" cy="819703"/>
          </a:xfrm>
        </p:spPr>
        <p:txBody>
          <a:bodyPr/>
          <a:lstStyle/>
          <a:p>
            <a:r>
              <a:rPr lang="fr-FR" dirty="0"/>
              <a:t>Stade</a:t>
            </a:r>
          </a:p>
        </p:txBody>
      </p:sp>
      <p:sp>
        <p:nvSpPr>
          <p:cNvPr id="3" name="Espace réservé du contenu 2"/>
          <p:cNvSpPr>
            <a:spLocks noGrp="1"/>
          </p:cNvSpPr>
          <p:nvPr>
            <p:ph idx="1"/>
          </p:nvPr>
        </p:nvSpPr>
        <p:spPr>
          <a:xfrm>
            <a:off x="549275" y="1338176"/>
            <a:ext cx="8042276" cy="4343400"/>
          </a:xfrm>
        </p:spPr>
        <p:txBody>
          <a:bodyPr>
            <a:normAutofit/>
          </a:bodyPr>
          <a:lstStyle/>
          <a:p>
            <a:r>
              <a:rPr lang="fr-FR" dirty="0"/>
              <a:t>Score ou stade TNM  fondé sur</a:t>
            </a:r>
          </a:p>
          <a:p>
            <a:pPr lvl="2"/>
            <a:r>
              <a:rPr lang="fr-FR" dirty="0" err="1"/>
              <a:t>T</a:t>
            </a:r>
            <a:r>
              <a:rPr lang="fr-FR" dirty="0"/>
              <a:t>: taille de la tumeur primitive et/ou son extension aux tissus et organe de voisinage</a:t>
            </a:r>
          </a:p>
          <a:p>
            <a:pPr lvl="2"/>
            <a:r>
              <a:rPr lang="fr-FR" dirty="0"/>
              <a:t>N: importance de la dissémination aux ganglions lymphatiques régionaux</a:t>
            </a:r>
          </a:p>
          <a:p>
            <a:pPr lvl="2"/>
            <a:r>
              <a:rPr lang="fr-FR" dirty="0"/>
              <a:t>M: présence ou absence de métastases</a:t>
            </a:r>
          </a:p>
          <a:p>
            <a:r>
              <a:rPr lang="fr-FR" dirty="0"/>
              <a:t>Chacune des 3 lettres est suivie d’un chiffre variant de 0 (absent) à 4 au maximum ou d’un X en cas d’impossibilité d’évaluation</a:t>
            </a:r>
          </a:p>
          <a:p>
            <a:r>
              <a:rPr lang="fr-FR" dirty="0"/>
              <a:t>Le score TNM permet ensuite de déterminer un stade</a:t>
            </a:r>
          </a:p>
          <a:p>
            <a:pPr lvl="2"/>
            <a:r>
              <a:rPr lang="fr-FR" dirty="0">
                <a:solidFill>
                  <a:schemeClr val="tx1"/>
                </a:solidFill>
              </a:rPr>
              <a:t>ex : adénocarcinome colique T3N0M0 = stade IIA, ou T3N1aM0 = stade IIIB</a:t>
            </a:r>
            <a:endParaRPr lang="fr-FR" dirty="0"/>
          </a:p>
        </p:txBody>
      </p:sp>
    </p:spTree>
    <p:extLst>
      <p:ext uri="{BB962C8B-B14F-4D97-AF65-F5344CB8AC3E}">
        <p14:creationId xmlns:p14="http://schemas.microsoft.com/office/powerpoint/2010/main" val="251877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Points essentiels</a:t>
            </a:r>
          </a:p>
        </p:txBody>
      </p:sp>
      <p:sp>
        <p:nvSpPr>
          <p:cNvPr id="5" name="Espace réservé du texte 4"/>
          <p:cNvSpPr>
            <a:spLocks noGrp="1"/>
          </p:cNvSpPr>
          <p:nvPr>
            <p:ph type="body" idx="1"/>
          </p:nvPr>
        </p:nvSpPr>
        <p:spPr/>
        <p:txBody>
          <a:bodyPr/>
          <a:lstStyle/>
          <a:p>
            <a:endParaRPr lang="fr-FR"/>
          </a:p>
        </p:txBody>
      </p:sp>
    </p:spTree>
    <p:extLst>
      <p:ext uri="{BB962C8B-B14F-4D97-AF65-F5344CB8AC3E}">
        <p14:creationId xmlns:p14="http://schemas.microsoft.com/office/powerpoint/2010/main" val="2503593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Points essentiels</a:t>
            </a:r>
          </a:p>
        </p:txBody>
      </p:sp>
      <p:sp>
        <p:nvSpPr>
          <p:cNvPr id="5" name="Espace réservé du contenu 4"/>
          <p:cNvSpPr>
            <a:spLocks noGrp="1"/>
          </p:cNvSpPr>
          <p:nvPr>
            <p:ph idx="1"/>
          </p:nvPr>
        </p:nvSpPr>
        <p:spPr/>
        <p:txBody>
          <a:bodyPr>
            <a:normAutofit/>
          </a:bodyPr>
          <a:lstStyle/>
          <a:p>
            <a:r>
              <a:rPr lang="fr-FR" dirty="0"/>
              <a:t>Une tumeur, ou néoplasme, est une masse tissulaire due à une prolifération cellulaire excessive reproduisant plus ou moins fidèlement un tissu normal ou embryonnaire, et ayant tendance à persister ou croître spontanément.</a:t>
            </a:r>
          </a:p>
          <a:p>
            <a:r>
              <a:rPr lang="fr-FR" dirty="0"/>
              <a:t>Une tumeur peut être plus ou moins bien différenciée, selon qu'elle ressemble ou non au tissu d’origine.</a:t>
            </a:r>
          </a:p>
          <a:p>
            <a:r>
              <a:rPr lang="fr-FR" dirty="0"/>
              <a:t>Les tumeurs sont classées en fonction du tissu où elles se développent initialement</a:t>
            </a:r>
          </a:p>
          <a:p>
            <a:r>
              <a:rPr lang="fr-FR" dirty="0"/>
              <a:t>Connaître les critères de distinction tumeurs bénignes/tumeurs malignes</a:t>
            </a:r>
          </a:p>
        </p:txBody>
      </p:sp>
    </p:spTree>
    <p:extLst>
      <p:ext uri="{BB962C8B-B14F-4D97-AF65-F5344CB8AC3E}">
        <p14:creationId xmlns:p14="http://schemas.microsoft.com/office/powerpoint/2010/main" val="457520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4" descr="C:\Users\Bernard Guerrier\Desktop\Stockage\12 CV administratif activité\photo faculté Médecine Montpellier\facultés médecine montpellier.tif"/>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51873" r="22023"/>
          <a:stretch/>
        </p:blipFill>
        <p:spPr bwMode="auto">
          <a:xfrm>
            <a:off x="-1588" y="4797425"/>
            <a:ext cx="5342786" cy="2060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794" name="Picture 4" descr="C:\Users\Bernard Guerrier\Desktop\Stockage\12 CV administratif activité\photo faculté Médecine Montpellier\facultés médecine montpellier.tif"/>
          <p:cNvPicPr>
            <a:picLocks noChangeAspect="1" noChangeArrowheads="1"/>
          </p:cNvPicPr>
          <p:nvPr/>
        </p:nvPicPr>
        <p:blipFill>
          <a:blip r:embed="rId4" cstate="email">
            <a:extLst>
              <a:ext uri="{28A0092B-C50C-407E-A947-70E740481C1C}">
                <a14:useLocalDpi xmlns:a14="http://schemas.microsoft.com/office/drawing/2010/main" val="0"/>
              </a:ext>
            </a:extLst>
          </a:blip>
          <a:srcRect r="48824"/>
          <a:stretch>
            <a:fillRect/>
          </a:stretch>
        </p:blipFill>
        <p:spPr bwMode="auto">
          <a:xfrm>
            <a:off x="0" y="2708275"/>
            <a:ext cx="9144000" cy="1863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795" name="Picture 5" descr="Museedanatmontp">
            <a:hlinkClick r:id="rId5"/>
          </p:cNvPr>
          <p:cNvPicPr>
            <a:picLocks noChangeAspect="1" noChangeArrowheads="1"/>
          </p:cNvPicPr>
          <p:nvPr/>
        </p:nvPicPr>
        <p:blipFill>
          <a:blip r:embed="rId6" cstate="email">
            <a:extLst>
              <a:ext uri="{28A0092B-C50C-407E-A947-70E740481C1C}">
                <a14:useLocalDpi xmlns:a14="http://schemas.microsoft.com/office/drawing/2010/main" val="0"/>
              </a:ext>
            </a:extLst>
          </a:blip>
          <a:srcRect l="3940" t="20567" r="19473"/>
          <a:stretch>
            <a:fillRect/>
          </a:stretch>
        </p:blipFill>
        <p:spPr bwMode="auto">
          <a:xfrm>
            <a:off x="3424238" y="476250"/>
            <a:ext cx="2592387" cy="2012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796" name="Picture 6" descr="09_vitrine_fond"/>
          <p:cNvPicPr>
            <a:picLocks noChangeAspect="1" noChangeArrowheads="1"/>
          </p:cNvPicPr>
          <p:nvPr/>
        </p:nvPicPr>
        <p:blipFill>
          <a:blip r:embed="rId7" cstate="email">
            <a:extLst>
              <a:ext uri="{28A0092B-C50C-407E-A947-70E740481C1C}">
                <a14:useLocalDpi xmlns:a14="http://schemas.microsoft.com/office/drawing/2010/main" val="0"/>
              </a:ext>
            </a:extLst>
          </a:blip>
          <a:srcRect l="2229" t="13423" b="3853"/>
          <a:stretch>
            <a:fillRect/>
          </a:stretch>
        </p:blipFill>
        <p:spPr bwMode="auto">
          <a:xfrm>
            <a:off x="6011863" y="476250"/>
            <a:ext cx="3132137" cy="1987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797" name="Picture 7" descr="Vue aérienne de la cathédrale St Pierre"/>
          <p:cNvPicPr>
            <a:picLocks noChangeAspect="1" noChangeArrowheads="1"/>
          </p:cNvPicPr>
          <p:nvPr/>
        </p:nvPicPr>
        <p:blipFill>
          <a:blip r:embed="rId8" cstate="email">
            <a:extLst>
              <a:ext uri="{28A0092B-C50C-407E-A947-70E740481C1C}">
                <a14:useLocalDpi xmlns:a14="http://schemas.microsoft.com/office/drawing/2010/main" val="0"/>
              </a:ext>
            </a:extLst>
          </a:blip>
          <a:srcRect r="20062"/>
          <a:stretch>
            <a:fillRect/>
          </a:stretch>
        </p:blipFill>
        <p:spPr bwMode="auto">
          <a:xfrm>
            <a:off x="0" y="461963"/>
            <a:ext cx="3492500" cy="2025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798" name="ZoneTexte 1"/>
          <p:cNvSpPr txBox="1">
            <a:spLocks noChangeArrowheads="1"/>
          </p:cNvSpPr>
          <p:nvPr/>
        </p:nvSpPr>
        <p:spPr bwMode="auto">
          <a:xfrm>
            <a:off x="1843088" y="-26988"/>
            <a:ext cx="5718175" cy="584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fr-FR" sz="3200" b="1" dirty="0">
                <a:solidFill>
                  <a:schemeClr val="tx2">
                    <a:lumMod val="75000"/>
                    <a:lumOff val="25000"/>
                  </a:schemeClr>
                </a:solidFill>
                <a:latin typeface="Arial"/>
                <a:cs typeface="Arial"/>
              </a:rPr>
              <a:t>MERCI</a:t>
            </a:r>
          </a:p>
        </p:txBody>
      </p:sp>
      <p:pic>
        <p:nvPicPr>
          <p:cNvPr id="2" name="Image 1"/>
          <p:cNvPicPr>
            <a:picLocks/>
          </p:cNvPicPr>
          <p:nvPr/>
        </p:nvPicPr>
        <p:blipFill>
          <a:blip r:embed="rId9"/>
          <a:stretch>
            <a:fillRect/>
          </a:stretch>
        </p:blipFill>
        <p:spPr>
          <a:xfrm>
            <a:off x="5341198" y="4774611"/>
            <a:ext cx="3802802" cy="2088000"/>
          </a:xfrm>
          <a:prstGeom prst="rect">
            <a:avLst/>
          </a:prstGeom>
        </p:spPr>
      </p:pic>
    </p:spTree>
    <p:extLst>
      <p:ext uri="{BB962C8B-B14F-4D97-AF65-F5344CB8AC3E}">
        <p14:creationId xmlns:p14="http://schemas.microsoft.com/office/powerpoint/2010/main" val="3180598403"/>
      </p:ext>
    </p:extLst>
  </p:cSld>
  <p:clrMapOvr>
    <a:masterClrMapping/>
  </p:clrMapOvr>
  <p:transition spd="slow"/>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2006</TotalTime>
  <Words>1258</Words>
  <Application>Microsoft Office PowerPoint</Application>
  <PresentationFormat>Affichage à l'écran (4:3)</PresentationFormat>
  <Paragraphs>140</Paragraphs>
  <Slides>17</Slides>
  <Notes>17</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17</vt:i4>
      </vt:variant>
    </vt:vector>
  </HeadingPairs>
  <TitlesOfParts>
    <vt:vector size="22" baseType="lpstr">
      <vt:lpstr>Arial</vt:lpstr>
      <vt:lpstr>Calibri</vt:lpstr>
      <vt:lpstr>Calibri Light</vt:lpstr>
      <vt:lpstr>News Gothic MT</vt:lpstr>
      <vt:lpstr>Thème Office</vt:lpstr>
      <vt:lpstr>Critères morphologiques de distinction entre tumeurs bénignes et tumeurs malignes </vt:lpstr>
      <vt:lpstr>Généralités</vt:lpstr>
      <vt:lpstr>Caractères des tumeurs</vt:lpstr>
      <vt:lpstr>Tumeur bénignes et malignes</vt:lpstr>
      <vt:lpstr>Tumeurs bénignes: définition</vt:lpstr>
      <vt:lpstr>Tumeurs bénignes: caractères macroscopiques</vt:lpstr>
      <vt:lpstr>Tumeurs bénignes: caractères microscopiques</vt:lpstr>
      <vt:lpstr>Tumeurs malignes: définition</vt:lpstr>
      <vt:lpstr>Tumeurs malignes: caractères macroscopiques</vt:lpstr>
      <vt:lpstr>Tumeurs malignes: caractères microscopiques</vt:lpstr>
      <vt:lpstr>Nomenclature des tumeurs</vt:lpstr>
      <vt:lpstr>Classification des tumeurs </vt:lpstr>
      <vt:lpstr>Evaluation du pronostic des cancers</vt:lpstr>
      <vt:lpstr>Stade</vt:lpstr>
      <vt:lpstr>Points essentiels</vt:lpstr>
      <vt:lpstr>Points essentiels</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Commission de pré-audition  sous-section 42-03 du CNU  en vue de l’obtention d’un poste de MCU-PH</dc:title>
  <dc:creator>Vanessa Szablewski</dc:creator>
  <cp:lastModifiedBy>Jean Marie Ramirez</cp:lastModifiedBy>
  <cp:revision>219</cp:revision>
  <cp:lastPrinted>2018-07-03T15:04:18Z</cp:lastPrinted>
  <dcterms:created xsi:type="dcterms:W3CDTF">2016-02-28T09:26:17Z</dcterms:created>
  <dcterms:modified xsi:type="dcterms:W3CDTF">2026-09-29T12:03:28Z</dcterms:modified>
</cp:coreProperties>
</file>